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notesSlides/notesSlide9.xml" ContentType="application/vnd.openxmlformats-officedocument.presentationml.notesSlide+xml"/>
  <Override PartName="/ppt/ink/ink3.xml" ContentType="application/inkml+xml"/>
  <Override PartName="/ppt/notesSlides/notesSlide10.xml" ContentType="application/vnd.openxmlformats-officedocument.presentationml.notesSlide+xml"/>
  <Override PartName="/ppt/ink/ink4.xml" ContentType="application/inkml+xml"/>
  <Override PartName="/ppt/notesSlides/notesSlide11.xml" ContentType="application/vnd.openxmlformats-officedocument.presentationml.notesSlide+xml"/>
  <Override PartName="/ppt/ink/ink5.xml" ContentType="application/inkml+xml"/>
  <Override PartName="/ppt/ink/ink6.xml" ContentType="application/inkml+xml"/>
  <Override PartName="/ppt/notesSlides/notesSlide12.xml" ContentType="application/vnd.openxmlformats-officedocument.presentationml.notesSlide+xml"/>
  <Override PartName="/ppt/ink/ink7.xml" ContentType="application/inkml+xml"/>
  <Override PartName="/ppt/ink/ink8.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9.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18.xml" ContentType="application/vnd.openxmlformats-officedocument.presentationml.notesSlide+xml"/>
  <Override PartName="/ppt/ink/ink13.xml" ContentType="application/inkml+xml"/>
  <Override PartName="/ppt/ink/ink14.xml" ContentType="application/inkml+xml"/>
  <Override PartName="/ppt/notesSlides/notesSlide19.xml" ContentType="application/vnd.openxmlformats-officedocument.presentationml.notesSlide+xml"/>
  <Override PartName="/ppt/ink/ink15.xml" ContentType="application/inkml+xml"/>
  <Override PartName="/ppt/ink/ink16.xml" ContentType="application/inkml+xml"/>
  <Override PartName="/ppt/notesSlides/notesSlide20.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21.xml" ContentType="application/vnd.openxmlformats-officedocument.presentationml.notesSlide+xml"/>
  <Override PartName="/ppt/ink/ink21.xml" ContentType="application/inkml+xml"/>
  <Override PartName="/ppt/ink/ink22.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304" r:id="rId5"/>
    <p:sldId id="267" r:id="rId6"/>
    <p:sldId id="257" r:id="rId7"/>
    <p:sldId id="278" r:id="rId8"/>
    <p:sldId id="286" r:id="rId9"/>
    <p:sldId id="281" r:id="rId10"/>
    <p:sldId id="285" r:id="rId11"/>
    <p:sldId id="282" r:id="rId12"/>
    <p:sldId id="287" r:id="rId13"/>
    <p:sldId id="280" r:id="rId14"/>
    <p:sldId id="279" r:id="rId15"/>
    <p:sldId id="288" r:id="rId16"/>
    <p:sldId id="302" r:id="rId17"/>
    <p:sldId id="289" r:id="rId18"/>
    <p:sldId id="290" r:id="rId19"/>
    <p:sldId id="291" r:id="rId20"/>
    <p:sldId id="292" r:id="rId21"/>
    <p:sldId id="293" r:id="rId22"/>
    <p:sldId id="303" r:id="rId23"/>
    <p:sldId id="295" r:id="rId24"/>
    <p:sldId id="296" r:id="rId25"/>
    <p:sldId id="297" r:id="rId26"/>
    <p:sldId id="298" r:id="rId27"/>
    <p:sldId id="299" r:id="rId28"/>
    <p:sldId id="300" r:id="rId29"/>
    <p:sldId id="284" r:id="rId30"/>
    <p:sldId id="283" r:id="rId31"/>
  </p:sldIdLst>
  <p:sldSz cx="12192000" cy="6858000"/>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59080F-EA34-4E3A-AEB7-637B3640447D}" v="7" dt="2022-08-12T15:44:26.206"/>
    <p1510:client id="{EC7DE26A-1AE3-482B-80AE-8FA9F0AB6839}" v="355" dt="2022-08-12T15:42:01.1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199" autoAdjust="0"/>
  </p:normalViewPr>
  <p:slideViewPr>
    <p:cSldViewPr snapToGrid="0">
      <p:cViewPr varScale="1">
        <p:scale>
          <a:sx n="68" d="100"/>
          <a:sy n="68" d="100"/>
        </p:scale>
        <p:origin x="580" y="3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C4B8C4A6-AFB7-41EC-B484-00F626867230}" type="datetimeFigureOut">
              <a:rPr lang="en-US" smtClean="0"/>
              <a:t>8/16/2022</a:t>
            </a:fld>
            <a:endParaRPr lang="en-US"/>
          </a:p>
        </p:txBody>
      </p:sp>
      <p:sp>
        <p:nvSpPr>
          <p:cNvPr id="4" name="Footer Placeholder 3"/>
          <p:cNvSpPr>
            <a:spLocks noGrp="1"/>
          </p:cNvSpPr>
          <p:nvPr>
            <p:ph type="ftr" sz="quarter" idx="2"/>
          </p:nvPr>
        </p:nvSpPr>
        <p:spPr>
          <a:xfrm>
            <a:off x="1"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8B62DCC8-5B4B-4320-9172-52FFD1FE44D7}" type="slidenum">
              <a:rPr lang="en-US" smtClean="0"/>
              <a:t>‹#›</a:t>
            </a:fld>
            <a:endParaRPr lang="en-US"/>
          </a:p>
        </p:txBody>
      </p:sp>
    </p:spTree>
    <p:extLst>
      <p:ext uri="{BB962C8B-B14F-4D97-AF65-F5344CB8AC3E}">
        <p14:creationId xmlns:p14="http://schemas.microsoft.com/office/powerpoint/2010/main" val="37570371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6T18:30:35.1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3350 0,'-2547'0,"2516"2,-1 1,-42 10,40-6,-60 4,-233-11,149-1,146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6T18:32:42.0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3826 1,'-545'0,"516"1,0 2,-42 10,1 0,-448 79,397-83,89-9,-1 2,1 2,-38 8,29-4,0-2,0-1,0-3,-61-3,-46 2,51 15,71-10,0-2,-31 2,-343-5,189-3,173-1,1-1,-1-3,1-1,1-1,0-3,-45-19,-81-24,117 43,-1 2,0 2,0 2,-57 0,-161 8,235-2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6T18:32:45.7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4095 36,'-1'-2,"1"1,0 0,-1 0,1 0,-1 0,1 0,-1 0,0 0,1 0,-1 0,0 0,0 0,1 0,-1 0,0 0,0 1,0-1,0 0,0 1,0-1,0 1,0-1,-1 1,1-1,0 1,0 0,-2-1,-37-6,37 7,-373-6,208 9,-3281-3,3415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6T18:32:49.3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1 240,'86'-1,"1"-3,-1-4,151-34,-79-1,85-20,-197 57,0 1,91 3,-87 3,-1-2,62-9,-2-3,0 6,160 8,56-3,-196-14,-81 8,62-2,302 11,-384-1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6T18:32:58.3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4158 38,'-321'2,"-351"-5,423-14,-43-1,62 17,-569 5,541 12,-40 2,-681-19,919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6T18:33:00.1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3568 0,'-3236'0,"3193"2,-72 14,-16 0,89-14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6T18:33:36.7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1725 183,'-33'-13,"0"0,-1 2,0 2,-1 1,0 2,-48-3,-220 8,143 4,112-4,0-3,0-2,0-2,-62-19,69 18,0 3,-1 1,1 2,-60 3,50 1,1-2,-70-10,-35-16,124 19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6T18:33:38.6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1658 238,'-26'-2,"1"0,-38-9,-30-4,-23 11,69 4,1-2,-1-3,-69-14,73 7,-1 2,0 2,-65-4,68 8,0-1,1-3,-47-13,-9-3,-24-7,84 20,-1 1,0 2,-61-5,-79 13,148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6T18:35:12.4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1215 142,'-8'-8,"-14"-15,-47-36,60 53,0 1,1-1,-2 2,1-1,0 1,-1 1,0-1,0 2,-19-4,-85-1,-138 10,71 2,-243-5,392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6T18:35:15.0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1308 139,'-5'-4,"-1"0,0 1,0 0,0 0,0 0,-1 1,1 0,-1 0,0 0,1 1,-13-1,-12-4,-158-26,52 11,-97-12,151 24,1 2,-145 9,85 1,90-3,9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6T18:35:19.1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1,'0'5,"0"0,0 0,1 0,-1 0,1 1,0-1,1 0,-1-1,1 1,0 0,0 0,1-1,-1 1,6 5,-3-4,0-1,1-1,-1 1,1-1,1 0,-1 0,0-1,1 0,0 0,6 2,22 6,1-1,0-2,0-1,0-2,1-1,68-3,218-39,-157 13,-93 20,-56 5,1-1,0 0,-1-2,0 0,1-1,18-6,-11-1,0 2,1 0,30-5,-27 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6T18:30:41.4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3346 30,'-1063'0,"999"3,-67 12,-50 2,-63-19,-104 4,313 3,-1 1,-56 17,61-14,0-1,0-1,-62 4,33-11,1-1,0-4,-63-12,3 1,-11-3,102 15,-1 0,-45 1,55 4,0-1,1-1,-1 0,1-2,-1 0,1-1,0-1,-29-12,37 11,0 1,0 1,0 0,0 0,-1 1,-17-3,26 8,9 2,11 5,22-2,0-1,1-2,-1-2,57-4,-29 1,2351 0,-2390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6T18:35:21.5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0,'1154'0,"-1086"6,-40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6T18:33:55.9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4298 1,'-483'20,"-277"-3,491-20,-10 21,-1 0,-182 0,-304-2,483-19,33-16,57 8,122 9,-91-13,123 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6T18:33:58.4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2,'134'-2,"150"5,28 28,-159-13,-104-10,77 3,1233-13,-1311 0,75-14,32-1,-10 1,-19 1,-95 13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6T18:34:08.4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2401 0,'-38'3,"-1"2,1 2,0 1,0 2,-42 17,-4-1,45-13,-1-2,0-2,0-2,-74 4,-106 6,-11-1,112-14,-145-6,141-15,45 4,11 4,10 2,-86-4,-298 14,412-1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6T18:34:11.8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2671 71,'-641'0,"604"-2,0-1,-39-10,37 6,-60-3,-742 8,405 5,379-5,0-1,-63-13,67 8,-93 1,114 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6T18:34:19.1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2057 0,'-24'2,"0"0,-38 10,-23 2,16-10,29-2,0 2,0 1,-39 11,21-2,-1-3,0-2,-68 1,-183-10,129-3,-461 3,634 0,1 0,-1 0,0-1,0 0,0 0,0-1,0 0,1 0,-1-1,1 0,0-1,0 1,0-1,0-1,0 1,1-1,0 0,-7-8,0-3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6T18:30:50.3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7210 1,'-827'0,"626"16,58-1,-123 20,181-19,-136 5,80-23,72 0,0 3,-110 14,86-3,0-4,-98-5,-108 8,-564 12,562-26,-2835 3,3104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6T18:31:20.1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6127 140,'-41'-3,"1"-1,0-2,-50-14,-3 0,-137-17,-1 10,-364 6,218 19,-228 7,386 11,-93 3,241-20,20-1,1 2,-1 2,0 3,-72 16,61-7,-1-3,-118 7,-133-17,188-3,47 2,-149 19,211-16,-198 32,-321 10,-471-47,979 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6T18:31:27.5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1 137,'0'-1,"0"0,1 0,-1 0,0 0,1 0,-1-1,1 1,-1 0,1 1,0-1,-1 0,1 0,0 0,0 0,-1 0,1 1,0-1,0 0,0 1,0-1,0 1,0-1,0 1,0-1,0 1,0 0,0-1,1 1,-1 0,0 0,0 0,0 0,0 0,0 0,0 0,2 1,51 5,-43-4,123 10,239-8,-186-7,1237 3,-820-46,-516 36,135-24,-108 15,51 2,278 6,-316 12,-93-1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6T18:31:30.7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1 238,'89'27,"6"-18,189-7,-130-5,-52-2,0-4,156-34,-181 25,-47 10,-1 1,2 1,48-2,308-17,245-16,-472 34,255-42,-302 38,0 4,118 10,-60 0,-117-4,0-1,81-15,-80 10,0 2,82 3,-123 2,20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6T18:31:48.8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0 170,'17'1,"-1"1,1 0,22 7,32 4,520-2,-345-14,-168 3,-12 2,0-3,91-14,-90 6,98 0,-28 4,-109 0,0 0,0-2,0-1,32-14,1 0,-10 8,1 3,68-8,35-6,-120 16,1 2,0 1,1 2,-1 1,1 2,0 2,-1 1,42 8,-1 6,90 25,-144-34,-1 1,0 2,0 0,-1 1,23 17,-26-16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6T18:32:01.4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3255 409,'-20'-1,"0"-1,0-1,-28-8,25 6,-48-7,42 12,0 0,1 2,-1 1,1 1,-1 2,-38 12,-139 52,173-59,-1-1,0-2,0-1,-1-2,-46 1,3 1,-296 26,-209-18,381-17,128-2,0-4,-121-29,191 36,-136-39,98 26,-1 2,-64-11,-163-9,261 31,-1-1,1 0,0 0,-1-1,1-1,1 1,-1-1,0-1,1 0,0 0,0 0,1-1,-8-7,11 9,0 0,0 0,1-1,0 1,-1-1,2 1,-1-1,0 0,1 0,0-1,0 1,0 0,1-1,0 1,0-1,0 1,1-1,0 1,0-1,0 0,1 1,0-1,2-8,-2 11,0 0,1 0,0 0,-1 1,1-1,0 1,0-1,0 1,1-1,-1 1,1 0,-1 0,1 0,0 0,-1 1,1-1,0 1,0 0,0 0,0 0,1 0,-1 0,6 0,10-2,1 1,37 2,-21 0,372-52,-135 10,-66 14,-85 9,148-4,746 23,-444 2,-556-1,0 0,0 0,0 2,0 0,0 1,0 0,27 13,-13-4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6T18:32:15.5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2877 105,'0'1,"-1"0,1 0,-1 1,1-1,-1 0,1 0,-1 0,1 0,-1 0,0 1,0-2,0 1,0 0,0 0,1 0,-2 0,1 0,0-1,0 1,0 0,0-1,0 1,0-1,-1 0,1 1,0-1,-2 1,-40 5,38-5,-78 5,0-3,-84-9,102-3,-108-28,-13-3,-59 20,11 2,94 6,-223 9,174 6,-654-3,812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r>
              <a:rPr lang="en-US"/>
              <a:t>Workforce Development Presentation</a:t>
            </a:r>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5425D816-E2D6-4EA8-ABAE-934B1462ED75}" type="datetimeFigureOut">
              <a:rPr lang="en-US" smtClean="0"/>
              <a:t>8/16/2022</a:t>
            </a:fld>
            <a:endParaRPr lang="en-US"/>
          </a:p>
        </p:txBody>
      </p:sp>
      <p:sp>
        <p:nvSpPr>
          <p:cNvPr id="4" name="Slide Image Placeholder 3"/>
          <p:cNvSpPr>
            <a:spLocks noGrp="1" noRot="1" noChangeAspect="1"/>
          </p:cNvSpPr>
          <p:nvPr>
            <p:ph type="sldImg" idx="2"/>
          </p:nvPr>
        </p:nvSpPr>
        <p:spPr>
          <a:xfrm>
            <a:off x="-1463675" y="520700"/>
            <a:ext cx="5986463" cy="3368675"/>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2878111" y="521805"/>
            <a:ext cx="4137285" cy="8359306"/>
          </a:xfrm>
          <a:prstGeom prst="rect">
            <a:avLst/>
          </a:prstGeom>
        </p:spPr>
        <p:txBody>
          <a:bodyPr vert="horz" lIns="96653" tIns="48327" rIns="96653" bIns="48327" rtlCol="0"/>
          <a:lstStyle/>
          <a:p>
            <a:pPr lvl="0"/>
            <a:r>
              <a:rPr lang="en-US"/>
              <a:t>Notes:</a:t>
            </a:r>
          </a:p>
          <a:p>
            <a:pPr lvl="0"/>
            <a:endParaRPr lang="en-US"/>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b="0" i="0"/>
              <a:t>__________________________________________________________________</a:t>
            </a:r>
          </a:p>
          <a:p>
            <a:pPr lvl="0"/>
            <a:r>
              <a:rPr lang="en-US"/>
              <a:t>__________________________________________________________________</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049CE826-4C5A-41B1-8FD9-C1911A44D533}" type="slidenum">
              <a:rPr lang="en-US" smtClean="0"/>
              <a:t>‹#›</a:t>
            </a:fld>
            <a:endParaRPr lang="en-US"/>
          </a:p>
        </p:txBody>
      </p:sp>
    </p:spTree>
    <p:extLst>
      <p:ext uri="{BB962C8B-B14F-4D97-AF65-F5344CB8AC3E}">
        <p14:creationId xmlns:p14="http://schemas.microsoft.com/office/powerpoint/2010/main" val="1234910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n-lt"/>
        <a:ea typeface="+mn-ea"/>
        <a:cs typeface="+mn-cs"/>
      </a:defRPr>
    </a:lvl1pPr>
    <a:lvl2pPr marL="457200" algn="l" defTabSz="914400" rtl="0" eaLnBrk="1" latinLnBrk="0" hangingPunct="1">
      <a:defRPr sz="1200" b="1" i="1" kern="1200">
        <a:solidFill>
          <a:schemeClr val="tx1"/>
        </a:solidFill>
        <a:latin typeface="+mn-lt"/>
        <a:ea typeface="+mn-ea"/>
        <a:cs typeface="+mn-cs"/>
      </a:defRPr>
    </a:lvl2pPr>
    <a:lvl3pPr marL="914400" algn="l" defTabSz="914400" rtl="0" eaLnBrk="1" latinLnBrk="0" hangingPunct="1">
      <a:defRPr sz="1200" b="1" i="1" kern="1200">
        <a:solidFill>
          <a:schemeClr val="tx1"/>
        </a:solidFill>
        <a:latin typeface="+mn-lt"/>
        <a:ea typeface="+mn-ea"/>
        <a:cs typeface="+mn-cs"/>
      </a:defRPr>
    </a:lvl3pPr>
    <a:lvl4pPr marL="1371600" algn="l" defTabSz="914400" rtl="0" eaLnBrk="1" latinLnBrk="0" hangingPunct="1">
      <a:defRPr sz="1200" b="1" i="1" kern="1200">
        <a:solidFill>
          <a:schemeClr val="tx1"/>
        </a:solidFill>
        <a:latin typeface="+mn-lt"/>
        <a:ea typeface="+mn-ea"/>
        <a:cs typeface="+mn-cs"/>
      </a:defRPr>
    </a:lvl4pPr>
    <a:lvl5pPr marL="1828800" algn="l" defTabSz="914400" rtl="0" eaLnBrk="1" latinLnBrk="0" hangingPunct="1">
      <a:defRPr sz="1200" b="1"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ra-litanf-ydp@pa.gov"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li.pa.gov/Businesses/Workforce-Development/Documents/Current-Directives/TANF%20YDP%20MANUAL.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504825"/>
            <a:ext cx="5794375" cy="3260725"/>
          </a:xfrm>
        </p:spPr>
      </p:sp>
      <p:sp>
        <p:nvSpPr>
          <p:cNvPr id="3" name="Notes Placeholder 2"/>
          <p:cNvSpPr>
            <a:spLocks noGrp="1"/>
          </p:cNvSpPr>
          <p:nvPr>
            <p:ph type="body" idx="1"/>
          </p:nvPr>
        </p:nvSpPr>
        <p:spPr>
          <a:xfrm>
            <a:off x="1371600" y="4038600"/>
            <a:ext cx="3964898" cy="8093931"/>
          </a:xfrm>
        </p:spPr>
        <p:txBody>
          <a:bodyPr/>
          <a:lstStyle/>
          <a:p>
            <a:endParaRPr lang="en-US" sz="1100" b="1" i="1"/>
          </a:p>
        </p:txBody>
      </p:sp>
      <p:sp>
        <p:nvSpPr>
          <p:cNvPr id="4" name="Slide Number Placeholder 3"/>
          <p:cNvSpPr>
            <a:spLocks noGrp="1"/>
          </p:cNvSpPr>
          <p:nvPr>
            <p:ph type="sldNum" sz="quarter" idx="10"/>
          </p:nvPr>
        </p:nvSpPr>
        <p:spPr/>
        <p:txBody>
          <a:bodyPr/>
          <a:lstStyle/>
          <a:p>
            <a:fld id="{049CE826-4C5A-41B1-8FD9-C1911A44D533}" type="slidenum">
              <a:rPr lang="en-US" smtClean="0"/>
              <a:t>2</a:t>
            </a:fld>
            <a:endParaRPr lang="en-US"/>
          </a:p>
        </p:txBody>
      </p:sp>
    </p:spTree>
    <p:extLst>
      <p:ext uri="{BB962C8B-B14F-4D97-AF65-F5344CB8AC3E}">
        <p14:creationId xmlns:p14="http://schemas.microsoft.com/office/powerpoint/2010/main" val="3023431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Receiving an “Eligible for Preliminary Screening: Yes – Pending Full Verification” means that the provider must verify all eligibility requirements: residency, citizenship status, household size, and personal monthly gross earned income*. </a:t>
            </a:r>
          </a:p>
          <a:p>
            <a:pPr algn="l" rtl="0" fontAlgn="base"/>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The provider must verify and document that the applicant meets TANF YD</a:t>
            </a:r>
            <a:r>
              <a:rPr lang="en-US" sz="1800" b="0" i="0" strike="sngStrike" dirty="0">
                <a:solidFill>
                  <a:srgbClr val="000000"/>
                </a:solidFill>
                <a:effectLst/>
                <a:latin typeface="Calibri" panose="020F0502020204030204" pitchFamily="34" charset="0"/>
              </a:rPr>
              <a:t>P</a:t>
            </a:r>
            <a:r>
              <a:rPr lang="en-US" sz="1800" b="0" i="0" dirty="0">
                <a:solidFill>
                  <a:srgbClr val="000000"/>
                </a:solidFill>
                <a:effectLst/>
                <a:latin typeface="Calibri" panose="020F0502020204030204" pitchFamily="34" charset="0"/>
              </a:rPr>
              <a:t> residency and citizenship requirements*. If the applicant does not meet the residency and/or citizenship status requirements, the applicant is </a:t>
            </a:r>
            <a:r>
              <a:rPr lang="en-US" sz="1800" b="1" i="0" dirty="0">
                <a:solidFill>
                  <a:srgbClr val="000000"/>
                </a:solidFill>
                <a:effectLst/>
                <a:latin typeface="Calibri" panose="020F0502020204030204" pitchFamily="34" charset="0"/>
              </a:rPr>
              <a:t>INELIGIBLE</a:t>
            </a:r>
            <a:r>
              <a:rPr lang="en-US" sz="1800" b="0" i="0" dirty="0">
                <a:solidFill>
                  <a:srgbClr val="000000"/>
                </a:solidFill>
                <a:effectLst/>
                <a:latin typeface="Calibri" panose="020F0502020204030204" pitchFamily="34" charset="0"/>
              </a:rPr>
              <a:t> for TANF YDP funded services. The provider will review the applicant’s eligibility for services through other funding streams. </a:t>
            </a:r>
          </a:p>
          <a:p>
            <a:pPr algn="l" rtl="0" fontAlgn="base"/>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If the applicant meets the TANF YDP residency and citizenship requirements*, the provider must verify that the applicant’s personal monthly grossed earned income is under 235% FPIG*. Providers may utilize the “235% FPIG Calculator” to determine if the applicant is income eligible for TANF YDP funded services. </a:t>
            </a:r>
            <a:endParaRPr lang="en-US" sz="2800" b="0" i="0" dirty="0">
              <a:solidFill>
                <a:srgbClr val="000000"/>
              </a:solidFill>
              <a:effectLst/>
              <a:latin typeface="Segoe UI" panose="020B0502040204020203"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NOTE: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 copy/screenshot of </a:t>
            </a:r>
            <a:r>
              <a:rPr lang="en-US" sz="1800" b="1" dirty="0">
                <a:effectLst/>
                <a:latin typeface="Calibri" panose="020F0502020204030204" pitchFamily="34" charset="0"/>
                <a:ea typeface="Calibri" panose="020F0502020204030204" pitchFamily="34" charset="0"/>
                <a:cs typeface="Calibri" panose="020F0502020204030204" pitchFamily="34" charset="0"/>
              </a:rPr>
              <a:t>All</a:t>
            </a:r>
            <a:r>
              <a:rPr lang="en-US" sz="1800" dirty="0">
                <a:effectLst/>
                <a:latin typeface="Calibri" panose="020F0502020204030204" pitchFamily="34" charset="0"/>
                <a:ea typeface="Calibri" panose="020F0502020204030204" pitchFamily="34" charset="0"/>
                <a:cs typeface="Calibri" panose="020F0502020204030204" pitchFamily="34" charset="0"/>
              </a:rPr>
              <a:t> verifications must be retained in the participant’s TANF YDP Data File and be made available upon request to confirm program eligibility and allowable expenditures.</a:t>
            </a: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1800" b="1" i="0" dirty="0">
                <a:solidFill>
                  <a:srgbClr val="000000"/>
                </a:solidFill>
                <a:effectLst/>
                <a:latin typeface="Calibri" panose="020F0502020204030204" pitchFamily="34" charset="0"/>
              </a:rPr>
              <a:t>NOTE:</a:t>
            </a:r>
            <a:r>
              <a:rPr lang="en-US" sz="1800" b="0" i="0" dirty="0">
                <a:solidFill>
                  <a:srgbClr val="000000"/>
                </a:solidFill>
                <a:effectLst/>
                <a:latin typeface="Calibri" panose="020F0502020204030204" pitchFamily="34" charset="0"/>
              </a:rPr>
              <a:t> If the applicant is not known to CWDS, the creation of a CWDS base record will be required.</a:t>
            </a:r>
            <a:endParaRPr lang="en-US" sz="3600" b="0" i="0" dirty="0">
              <a:solidFill>
                <a:srgbClr val="000000"/>
              </a:solidFill>
              <a:effectLst/>
              <a:latin typeface="Segoe UI" panose="020B0502040204020203" pitchFamily="34"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049CE826-4C5A-41B1-8FD9-C1911A44D533}" type="slidenum">
              <a:rPr lang="en-US" smtClean="0"/>
              <a:t>11</a:t>
            </a:fld>
            <a:endParaRPr lang="en-US"/>
          </a:p>
        </p:txBody>
      </p:sp>
    </p:spTree>
    <p:extLst>
      <p:ext uri="{BB962C8B-B14F-4D97-AF65-F5344CB8AC3E}">
        <p14:creationId xmlns:p14="http://schemas.microsoft.com/office/powerpoint/2010/main" val="1035107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Receiving an “Eligible for Preliminary Screening: No” means the applicant is known to </a:t>
            </a:r>
            <a:r>
              <a:rPr lang="en-US" sz="1800" b="0" i="0" err="1">
                <a:solidFill>
                  <a:srgbClr val="000000"/>
                </a:solidFill>
                <a:effectLst/>
                <a:latin typeface="Calibri" panose="020F0502020204030204" pitchFamily="34" charset="0"/>
              </a:rPr>
              <a:t>eCIS</a:t>
            </a:r>
            <a:r>
              <a:rPr lang="en-US" sz="1800" b="0" i="0">
                <a:solidFill>
                  <a:srgbClr val="000000"/>
                </a:solidFill>
                <a:effectLst/>
                <a:latin typeface="Calibri" panose="020F0502020204030204" pitchFamily="34" charset="0"/>
              </a:rPr>
              <a:t> and/or CWDS but does not meet the age requirements to participate in TANF YDP. Therefore, the applicant is </a:t>
            </a:r>
            <a:r>
              <a:rPr lang="en-US" sz="1800" b="1" i="0">
                <a:solidFill>
                  <a:srgbClr val="000000"/>
                </a:solidFill>
                <a:effectLst/>
                <a:latin typeface="Calibri" panose="020F0502020204030204" pitchFamily="34" charset="0"/>
              </a:rPr>
              <a:t>INELIGIBLE </a:t>
            </a:r>
            <a:r>
              <a:rPr lang="en-US" sz="1800" b="0" i="0">
                <a:solidFill>
                  <a:srgbClr val="000000"/>
                </a:solidFill>
                <a:effectLst/>
                <a:latin typeface="Calibri" panose="020F0502020204030204" pitchFamily="34" charset="0"/>
              </a:rPr>
              <a:t>for TANF YDP funded services. </a:t>
            </a:r>
          </a:p>
          <a:p>
            <a:endParaRPr lang="en-US"/>
          </a:p>
        </p:txBody>
      </p:sp>
      <p:sp>
        <p:nvSpPr>
          <p:cNvPr id="4" name="Slide Number Placeholder 3"/>
          <p:cNvSpPr>
            <a:spLocks noGrp="1"/>
          </p:cNvSpPr>
          <p:nvPr>
            <p:ph type="sldNum" sz="quarter" idx="5"/>
          </p:nvPr>
        </p:nvSpPr>
        <p:spPr/>
        <p:txBody>
          <a:bodyPr/>
          <a:lstStyle/>
          <a:p>
            <a:fld id="{049CE826-4C5A-41B1-8FD9-C1911A44D533}" type="slidenum">
              <a:rPr lang="en-US" smtClean="0"/>
              <a:t>12</a:t>
            </a:fld>
            <a:endParaRPr lang="en-US"/>
          </a:p>
        </p:txBody>
      </p:sp>
    </p:spTree>
    <p:extLst>
      <p:ext uri="{BB962C8B-B14F-4D97-AF65-F5344CB8AC3E}">
        <p14:creationId xmlns:p14="http://schemas.microsoft.com/office/powerpoint/2010/main" val="1264812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In the scenario where an individual is not known to CIS or CWDS and receive a “Yes – Pending Full Verification Result”, the provider will be required to “</a:t>
            </a:r>
            <a:r>
              <a:rPr lang="en-US" sz="1800" b="1" i="0" dirty="0">
                <a:solidFill>
                  <a:srgbClr val="000000"/>
                </a:solidFill>
                <a:effectLst/>
                <a:latin typeface="Calibri" panose="020F0502020204030204" pitchFamily="34" charset="0"/>
              </a:rPr>
              <a:t>Create CWDS Base Record</a:t>
            </a:r>
            <a:r>
              <a:rPr lang="en-US" sz="1800" b="0" i="0" dirty="0">
                <a:solidFill>
                  <a:srgbClr val="000000"/>
                </a:solidFill>
                <a:effectLst/>
                <a:latin typeface="Calibri" panose="020F0502020204030204" pitchFamily="34" charset="0"/>
              </a:rPr>
              <a:t>”. Only the Preliminary Screening Eligibility will display. There will be no Participant Information listed under the Eligibility result as the individual is unknown to both systems. </a:t>
            </a:r>
          </a:p>
          <a:p>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In this situation, you will want to click on “Create CWDS Base record, after completing this initial eligibility inquiry. Next, you will enter the Participant First Name, Participant Last Name, and Date of Birth and click on “</a:t>
            </a:r>
            <a:r>
              <a:rPr lang="en-US" sz="1800" b="1" i="0" dirty="0">
                <a:solidFill>
                  <a:srgbClr val="000000"/>
                </a:solidFill>
                <a:effectLst/>
                <a:latin typeface="Calibri" panose="020F0502020204030204" pitchFamily="34" charset="0"/>
              </a:rPr>
              <a:t>Continue</a:t>
            </a:r>
            <a:r>
              <a:rPr lang="en-US" sz="1800" b="0" i="0" dirty="0">
                <a:solidFill>
                  <a:srgbClr val="000000"/>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049CE826-4C5A-41B1-8FD9-C1911A44D533}" type="slidenum">
              <a:rPr lang="en-US" smtClean="0"/>
              <a:t>14</a:t>
            </a:fld>
            <a:endParaRPr lang="en-US"/>
          </a:p>
        </p:txBody>
      </p:sp>
    </p:spTree>
    <p:extLst>
      <p:ext uri="{BB962C8B-B14F-4D97-AF65-F5344CB8AC3E}">
        <p14:creationId xmlns:p14="http://schemas.microsoft.com/office/powerpoint/2010/main" val="207772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We will then be promoted to complete all required fields under “</a:t>
            </a:r>
            <a:r>
              <a:rPr lang="en-US" sz="1800" b="1" i="0" dirty="0">
                <a:solidFill>
                  <a:srgbClr val="000000"/>
                </a:solidFill>
                <a:effectLst/>
                <a:latin typeface="Calibri" panose="020F0502020204030204" pitchFamily="34" charset="0"/>
              </a:rPr>
              <a:t>Create Personal Information</a:t>
            </a:r>
            <a:r>
              <a:rPr lang="en-US" sz="1800" b="0" i="0" dirty="0">
                <a:solidFill>
                  <a:srgbClr val="000000"/>
                </a:solidFill>
                <a:effectLst/>
                <a:latin typeface="Calibri" panose="020F0502020204030204" pitchFamily="34" charset="0"/>
              </a:rPr>
              <a:t>”. Once all required fields have been completed,  you will want to scroll down to the bottom of the screen and click on “</a:t>
            </a:r>
            <a:r>
              <a:rPr lang="en-US" sz="1800" b="1" i="0" dirty="0">
                <a:solidFill>
                  <a:srgbClr val="000000"/>
                </a:solidFill>
                <a:effectLst/>
                <a:latin typeface="Calibri" panose="020F0502020204030204" pitchFamily="34" charset="0"/>
              </a:rPr>
              <a:t>Save and Continue</a:t>
            </a:r>
            <a:r>
              <a:rPr lang="en-US" sz="1800" b="0" i="0" dirty="0">
                <a:solidFill>
                  <a:srgbClr val="000000"/>
                </a:solidFill>
                <a:effectLst/>
                <a:latin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049CE826-4C5A-41B1-8FD9-C1911A44D533}" type="slidenum">
              <a:rPr lang="en-US" smtClean="0"/>
              <a:t>15</a:t>
            </a:fld>
            <a:endParaRPr lang="en-US"/>
          </a:p>
        </p:txBody>
      </p:sp>
    </p:spTree>
    <p:extLst>
      <p:ext uri="{BB962C8B-B14F-4D97-AF65-F5344CB8AC3E}">
        <p14:creationId xmlns:p14="http://schemas.microsoft.com/office/powerpoint/2010/main" val="3662032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A notification will display indicating that participant data was modified, and the provider must check eligibility again. Click on “</a:t>
            </a:r>
            <a:r>
              <a:rPr lang="en-US" sz="1800" b="1" i="0" dirty="0">
                <a:solidFill>
                  <a:srgbClr val="000000"/>
                </a:solidFill>
                <a:effectLst/>
                <a:latin typeface="Calibri" panose="020F0502020204030204" pitchFamily="34" charset="0"/>
              </a:rPr>
              <a:t>Check Eligibility</a:t>
            </a:r>
            <a:r>
              <a:rPr lang="en-US" sz="1800" b="0" i="0" dirty="0">
                <a:solidFill>
                  <a:srgbClr val="000000"/>
                </a:solidFill>
                <a:effectLst/>
                <a:latin typeface="Calibri" panose="020F0502020204030204" pitchFamily="34" charset="0"/>
              </a:rPr>
              <a:t>”</a:t>
            </a:r>
          </a:p>
          <a:p>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Final Preliminary Screening results under “</a:t>
            </a:r>
            <a:r>
              <a:rPr lang="en-US" sz="1800" b="1" i="0" dirty="0">
                <a:solidFill>
                  <a:srgbClr val="000000"/>
                </a:solidFill>
                <a:effectLst/>
                <a:latin typeface="Calibri" panose="020F0502020204030204" pitchFamily="34" charset="0"/>
              </a:rPr>
              <a:t>Eligible for Preliminary Screening</a:t>
            </a:r>
            <a:r>
              <a:rPr lang="en-US" sz="1800" b="0" i="0" dirty="0">
                <a:solidFill>
                  <a:srgbClr val="000000"/>
                </a:solidFill>
                <a:effectLst/>
                <a:latin typeface="Calibri" panose="020F0502020204030204" pitchFamily="34" charset="0"/>
              </a:rPr>
              <a:t>” will display and a base record has been created.</a:t>
            </a:r>
          </a:p>
          <a:p>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The provider will take the appropriate next step based on the final Preliminary Screening Eligibility result.</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The “Eligibility for Preliminary Screening” will not change unless the date of birth the provider entered into the base record does not meet TANF YDP age requirements. A final Preliminary Screening Eligibility result of “No” means the date of birth the provider entered in the CWDS base record does not meet TANF YDP age requirements and therefore is </a:t>
            </a:r>
            <a:r>
              <a:rPr lang="en-US" sz="1800" b="1" i="0" dirty="0">
                <a:solidFill>
                  <a:srgbClr val="000000"/>
                </a:solidFill>
                <a:effectLst/>
                <a:latin typeface="Calibri" panose="020F0502020204030204" pitchFamily="34" charset="0"/>
              </a:rPr>
              <a:t>INELIGIBLE </a:t>
            </a:r>
            <a:r>
              <a:rPr lang="en-US" sz="1800" b="0" i="0" dirty="0">
                <a:solidFill>
                  <a:srgbClr val="000000"/>
                </a:solidFill>
                <a:effectLst/>
                <a:latin typeface="Calibri" panose="020F0502020204030204" pitchFamily="34" charset="0"/>
              </a:rPr>
              <a:t>to receive TANF YDP funded services.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049CE826-4C5A-41B1-8FD9-C1911A44D533}" type="slidenum">
              <a:rPr lang="en-US" smtClean="0"/>
              <a:t>16</a:t>
            </a:fld>
            <a:endParaRPr lang="en-US"/>
          </a:p>
        </p:txBody>
      </p:sp>
    </p:spTree>
    <p:extLst>
      <p:ext uri="{BB962C8B-B14F-4D97-AF65-F5344CB8AC3E}">
        <p14:creationId xmlns:p14="http://schemas.microsoft.com/office/powerpoint/2010/main" val="3994174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entered the participant’s information into the system to create a CWDS base record and are directed to the Participant Clearance screen, </a:t>
            </a:r>
            <a:r>
              <a:rPr lang="en-US" b="0" i="0" dirty="0">
                <a:solidFill>
                  <a:srgbClr val="000000"/>
                </a:solidFill>
                <a:effectLst/>
                <a:latin typeface="WordVisi_MSFontService"/>
              </a:rPr>
              <a:t>it means that there is an existing record for an individual with the same Name and Date of Birth but a different SSN. The Participant Clearance screen only appears when the participant in not known in the system.</a:t>
            </a:r>
          </a:p>
          <a:p>
            <a:endParaRPr lang="en-US" b="0" i="0" dirty="0">
              <a:solidFill>
                <a:srgbClr val="000000"/>
              </a:solidFill>
              <a:effectLst/>
              <a:latin typeface="WordVisi_MSFontService"/>
            </a:endParaRPr>
          </a:p>
          <a:p>
            <a:r>
              <a:rPr lang="en-US" b="0" i="0" dirty="0">
                <a:solidFill>
                  <a:srgbClr val="000000"/>
                </a:solidFill>
                <a:effectLst/>
                <a:latin typeface="WordVisi_MSFontService"/>
              </a:rPr>
              <a:t>In this case you would review the possible matches to determine if an existing base record matches the applicant’s verified information.</a:t>
            </a:r>
          </a:p>
          <a:p>
            <a:endParaRPr lang="en-US" b="0" i="0" dirty="0">
              <a:solidFill>
                <a:srgbClr val="000000"/>
              </a:solidFill>
              <a:effectLst/>
              <a:latin typeface="WordVisi_MSFontServic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If an existing base record </a:t>
            </a:r>
            <a:r>
              <a:rPr lang="en-US" sz="1800" b="0" i="1" dirty="0">
                <a:solidFill>
                  <a:srgbClr val="000000"/>
                </a:solidFill>
                <a:effectLst/>
                <a:latin typeface="Calibri" panose="020F0502020204030204" pitchFamily="34" charset="0"/>
              </a:rPr>
              <a:t>does not</a:t>
            </a:r>
            <a:r>
              <a:rPr lang="en-US" sz="1800" b="0" i="0" dirty="0">
                <a:solidFill>
                  <a:srgbClr val="000000"/>
                </a:solidFill>
                <a:effectLst/>
                <a:latin typeface="Calibri" panose="020F0502020204030204" pitchFamily="34" charset="0"/>
              </a:rPr>
              <a:t> match the applicant’s verified information, click “</a:t>
            </a:r>
            <a:r>
              <a:rPr lang="en-US" sz="1800" b="1" i="0" dirty="0">
                <a:solidFill>
                  <a:srgbClr val="000000"/>
                </a:solidFill>
                <a:effectLst/>
                <a:latin typeface="Calibri" panose="020F0502020204030204" pitchFamily="34" charset="0"/>
              </a:rPr>
              <a:t>Create New Participant Record</a:t>
            </a:r>
            <a:r>
              <a:rPr lang="en-US" sz="1800" b="0" i="0" dirty="0">
                <a:solidFill>
                  <a:srgbClr val="000000"/>
                </a:solidFill>
                <a:effectLst/>
                <a:latin typeface="Calibri" panose="020F0502020204030204" pitchFamily="34" charset="0"/>
              </a:rPr>
              <a:t>”. Providers will be redirected to “</a:t>
            </a:r>
            <a:r>
              <a:rPr lang="en-US" sz="1800" b="1" i="0" dirty="0">
                <a:solidFill>
                  <a:srgbClr val="000000"/>
                </a:solidFill>
                <a:effectLst/>
                <a:latin typeface="Calibri" panose="020F0502020204030204" pitchFamily="34" charset="0"/>
              </a:rPr>
              <a:t>Create Personal Information</a:t>
            </a:r>
            <a:r>
              <a:rPr lang="en-US" sz="1800" b="0" i="0" dirty="0">
                <a:solidFill>
                  <a:srgbClr val="000000"/>
                </a:solidFill>
                <a:effectLst/>
                <a:latin typeface="Calibri" panose="020F0502020204030204" pitchFamily="34" charset="0"/>
              </a:rPr>
              <a:t>” and will complete the remaining steps.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If an existing base record under “</a:t>
            </a:r>
            <a:r>
              <a:rPr lang="en-US" sz="1800" b="1" i="0" dirty="0">
                <a:solidFill>
                  <a:srgbClr val="000000"/>
                </a:solidFill>
                <a:effectLst/>
                <a:latin typeface="Calibri" panose="020F0502020204030204" pitchFamily="34" charset="0"/>
              </a:rPr>
              <a:t>Possible Matches” </a:t>
            </a:r>
            <a:r>
              <a:rPr lang="en-US" sz="1800" b="0" i="1" dirty="0">
                <a:solidFill>
                  <a:srgbClr val="000000"/>
                </a:solidFill>
                <a:effectLst/>
                <a:latin typeface="Calibri" panose="020F0502020204030204" pitchFamily="34" charset="0"/>
              </a:rPr>
              <a:t>is confirmed </a:t>
            </a:r>
            <a:r>
              <a:rPr lang="en-US" sz="1800" b="0" i="0" dirty="0">
                <a:solidFill>
                  <a:srgbClr val="000000"/>
                </a:solidFill>
                <a:effectLst/>
                <a:latin typeface="Calibri" panose="020F0502020204030204" pitchFamily="34" charset="0"/>
              </a:rPr>
              <a:t>to be the applicant, then click on the toggle next to the matching individual and select “</a:t>
            </a:r>
            <a:r>
              <a:rPr lang="en-US" sz="1800" b="1" i="0" dirty="0">
                <a:solidFill>
                  <a:srgbClr val="000000"/>
                </a:solidFill>
                <a:effectLst/>
                <a:latin typeface="Calibri" panose="020F0502020204030204" pitchFamily="34" charset="0"/>
              </a:rPr>
              <a:t>Matches CWDS Profile</a:t>
            </a:r>
            <a:r>
              <a:rPr lang="en-US" sz="1800" b="0" i="0" dirty="0">
                <a:solidFill>
                  <a:srgbClr val="000000"/>
                </a:solidFill>
                <a:effectLst/>
                <a:latin typeface="Calibri" panose="020F0502020204030204" pitchFamily="34" charset="0"/>
              </a:rPr>
              <a:t>”. Review </a:t>
            </a:r>
            <a:endParaRPr lang="en-US" sz="1800" dirty="0"/>
          </a:p>
          <a:p>
            <a:endParaRPr lang="en-US" sz="1800" b="0" i="0" dirty="0">
              <a:solidFill>
                <a:srgbClr val="000000"/>
              </a:solidFill>
              <a:effectLst/>
              <a:latin typeface="Calibri" panose="020F0502020204030204" pitchFamily="34" charset="0"/>
            </a:endParaRPr>
          </a:p>
          <a:p>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049CE826-4C5A-41B1-8FD9-C1911A44D533}" type="slidenum">
              <a:rPr lang="en-US" smtClean="0"/>
              <a:t>17</a:t>
            </a:fld>
            <a:endParaRPr lang="en-US"/>
          </a:p>
        </p:txBody>
      </p:sp>
    </p:spTree>
    <p:extLst>
      <p:ext uri="{BB962C8B-B14F-4D97-AF65-F5344CB8AC3E}">
        <p14:creationId xmlns:p14="http://schemas.microsoft.com/office/powerpoint/2010/main" val="2410404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Once a matching record is confirmed and you have selected “</a:t>
            </a:r>
            <a:r>
              <a:rPr lang="en-US" sz="1800" b="1" dirty="0">
                <a:latin typeface="Calibri" panose="020F0502020204030204" pitchFamily="34" charset="0"/>
                <a:cs typeface="Calibri" panose="020F0502020204030204" pitchFamily="34" charset="0"/>
              </a:rPr>
              <a:t>Matches CWDS Profile</a:t>
            </a:r>
            <a:r>
              <a:rPr lang="en-US" sz="1800" dirty="0">
                <a:latin typeface="Calibri" panose="020F0502020204030204" pitchFamily="34" charset="0"/>
                <a:cs typeface="Calibri" panose="020F0502020204030204" pitchFamily="34" charset="0"/>
              </a:rPr>
              <a:t>”. </a:t>
            </a:r>
            <a:r>
              <a:rPr lang="en-US" sz="1800" b="0" i="0" dirty="0">
                <a:solidFill>
                  <a:srgbClr val="000000"/>
                </a:solidFill>
                <a:effectLst/>
                <a:latin typeface="Calibri" panose="020F0502020204030204" pitchFamily="34" charset="0"/>
              </a:rPr>
              <a:t>The Provider will then review “</a:t>
            </a:r>
            <a:r>
              <a:rPr lang="en-US" sz="1800" b="1" i="0" dirty="0">
                <a:solidFill>
                  <a:srgbClr val="000000"/>
                </a:solidFill>
                <a:effectLst/>
                <a:latin typeface="Calibri" panose="020F0502020204030204" pitchFamily="34" charset="0"/>
              </a:rPr>
              <a:t>CWDS Information</a:t>
            </a:r>
            <a:r>
              <a:rPr lang="en-US" sz="1800" b="0" i="0" dirty="0">
                <a:solidFill>
                  <a:srgbClr val="000000"/>
                </a:solidFill>
                <a:effectLst/>
                <a:latin typeface="Calibri" panose="020F0502020204030204" pitchFamily="34" charset="0"/>
              </a:rPr>
              <a:t>” on the “</a:t>
            </a:r>
            <a:r>
              <a:rPr lang="en-US" sz="1800" b="1" i="0" dirty="0">
                <a:solidFill>
                  <a:srgbClr val="000000"/>
                </a:solidFill>
                <a:effectLst/>
                <a:latin typeface="Calibri" panose="020F0502020204030204" pitchFamily="34" charset="0"/>
              </a:rPr>
              <a:t>Resolve Conflict</a:t>
            </a:r>
            <a:r>
              <a:rPr lang="en-US" sz="1800" b="0" i="0" dirty="0">
                <a:solidFill>
                  <a:srgbClr val="000000"/>
                </a:solidFill>
                <a:effectLst/>
                <a:latin typeface="Calibri" panose="020F0502020204030204" pitchFamily="34" charset="0"/>
              </a:rPr>
              <a:t>” screen, make any verified updates, and click on “</a:t>
            </a:r>
            <a:r>
              <a:rPr lang="en-US" sz="1800" b="1" i="0" dirty="0">
                <a:solidFill>
                  <a:srgbClr val="000000"/>
                </a:solidFill>
                <a:effectLst/>
                <a:latin typeface="Calibri" panose="020F0502020204030204" pitchFamily="34" charset="0"/>
              </a:rPr>
              <a:t>Use Existing Information</a:t>
            </a:r>
            <a:r>
              <a:rPr lang="en-US" sz="1800" b="0" i="0" dirty="0">
                <a:solidFill>
                  <a:srgbClr val="000000"/>
                </a:solidFill>
                <a:effectLst/>
                <a:latin typeface="Calibri" panose="020F0502020204030204" pitchFamily="34" charset="0"/>
              </a:rPr>
              <a:t>”</a:t>
            </a:r>
          </a:p>
          <a:p>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Providers will be redirected to re-assess eligibility by clicking “</a:t>
            </a:r>
            <a:r>
              <a:rPr lang="en-US" sz="1800" b="1" i="0" dirty="0">
                <a:solidFill>
                  <a:srgbClr val="000000"/>
                </a:solidFill>
                <a:effectLst/>
                <a:latin typeface="Calibri" panose="020F0502020204030204" pitchFamily="34" charset="0"/>
              </a:rPr>
              <a:t>Check Eligibility</a:t>
            </a:r>
            <a:r>
              <a:rPr lang="en-US" sz="1800" b="0" i="0" dirty="0">
                <a:solidFill>
                  <a:srgbClr val="000000"/>
                </a:solidFill>
                <a:effectLst/>
                <a:latin typeface="Calibri" panose="020F0502020204030204" pitchFamily="34" charset="0"/>
              </a:rPr>
              <a:t>” for the final Preliminary Screening result</a:t>
            </a:r>
            <a:endParaRPr lang="en-US" dirty="0"/>
          </a:p>
        </p:txBody>
      </p:sp>
      <p:sp>
        <p:nvSpPr>
          <p:cNvPr id="4" name="Slide Number Placeholder 3"/>
          <p:cNvSpPr>
            <a:spLocks noGrp="1"/>
          </p:cNvSpPr>
          <p:nvPr>
            <p:ph type="sldNum" sz="quarter" idx="5"/>
          </p:nvPr>
        </p:nvSpPr>
        <p:spPr/>
        <p:txBody>
          <a:bodyPr/>
          <a:lstStyle/>
          <a:p>
            <a:fld id="{049CE826-4C5A-41B1-8FD9-C1911A44D533}" type="slidenum">
              <a:rPr lang="en-US" smtClean="0"/>
              <a:t>18</a:t>
            </a:fld>
            <a:endParaRPr lang="en-US"/>
          </a:p>
        </p:txBody>
      </p:sp>
    </p:spTree>
    <p:extLst>
      <p:ext uri="{BB962C8B-B14F-4D97-AF65-F5344CB8AC3E}">
        <p14:creationId xmlns:p14="http://schemas.microsoft.com/office/powerpoint/2010/main" val="3765201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In the scenario where the individual is known to CWDS but not to the CIS system, the screen will display, “Yes – Pending Full Verification“. The provider will not receive a “Create CWDS Base Record” option as a CWDS base record already exists. The CWDS Participant Information will be displayed. </a:t>
            </a:r>
            <a:endParaRPr lang="en-US" dirty="0"/>
          </a:p>
          <a:p>
            <a:endParaRPr lang="en-US" dirty="0"/>
          </a:p>
        </p:txBody>
      </p:sp>
      <p:sp>
        <p:nvSpPr>
          <p:cNvPr id="4" name="Slide Number Placeholder 3"/>
          <p:cNvSpPr>
            <a:spLocks noGrp="1"/>
          </p:cNvSpPr>
          <p:nvPr>
            <p:ph type="sldNum" sz="quarter" idx="5"/>
          </p:nvPr>
        </p:nvSpPr>
        <p:spPr/>
        <p:txBody>
          <a:bodyPr/>
          <a:lstStyle/>
          <a:p>
            <a:fld id="{049CE826-4C5A-41B1-8FD9-C1911A44D533}" type="slidenum">
              <a:rPr lang="en-US" smtClean="0"/>
              <a:t>19</a:t>
            </a:fld>
            <a:endParaRPr lang="en-US"/>
          </a:p>
        </p:txBody>
      </p:sp>
    </p:spTree>
    <p:extLst>
      <p:ext uri="{BB962C8B-B14F-4D97-AF65-F5344CB8AC3E}">
        <p14:creationId xmlns:p14="http://schemas.microsoft.com/office/powerpoint/2010/main" val="3677326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In the scenario where the individual is known to both CWDS and to the CIS system, the provider will not receive the “Create CWDS Base Record” option as a CWDS base record already exists. The CWDS and CIS Participant Information will be displayed. </a:t>
            </a:r>
            <a:endParaRPr lang="en-US" dirty="0"/>
          </a:p>
        </p:txBody>
      </p:sp>
      <p:sp>
        <p:nvSpPr>
          <p:cNvPr id="4" name="Slide Number Placeholder 3"/>
          <p:cNvSpPr>
            <a:spLocks noGrp="1"/>
          </p:cNvSpPr>
          <p:nvPr>
            <p:ph type="sldNum" sz="quarter" idx="5"/>
          </p:nvPr>
        </p:nvSpPr>
        <p:spPr/>
        <p:txBody>
          <a:bodyPr/>
          <a:lstStyle/>
          <a:p>
            <a:fld id="{049CE826-4C5A-41B1-8FD9-C1911A44D533}" type="slidenum">
              <a:rPr lang="en-US" smtClean="0"/>
              <a:t>20</a:t>
            </a:fld>
            <a:endParaRPr lang="en-US"/>
          </a:p>
        </p:txBody>
      </p:sp>
    </p:spTree>
    <p:extLst>
      <p:ext uri="{BB962C8B-B14F-4D97-AF65-F5344CB8AC3E}">
        <p14:creationId xmlns:p14="http://schemas.microsoft.com/office/powerpoint/2010/main" val="1942908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If the participants information identified on CWDS and CIS do not match, such as the participants name and or date of birth, you will be prompted to “Resolve Conflict”. </a:t>
            </a:r>
          </a:p>
          <a:p>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When this occurs select, “Resolve Conflict”.</a:t>
            </a:r>
            <a:endParaRPr lang="en-US" dirty="0"/>
          </a:p>
        </p:txBody>
      </p:sp>
      <p:sp>
        <p:nvSpPr>
          <p:cNvPr id="4" name="Slide Number Placeholder 3"/>
          <p:cNvSpPr>
            <a:spLocks noGrp="1"/>
          </p:cNvSpPr>
          <p:nvPr>
            <p:ph type="sldNum" sz="quarter" idx="5"/>
          </p:nvPr>
        </p:nvSpPr>
        <p:spPr/>
        <p:txBody>
          <a:bodyPr/>
          <a:lstStyle/>
          <a:p>
            <a:fld id="{049CE826-4C5A-41B1-8FD9-C1911A44D533}" type="slidenum">
              <a:rPr lang="en-US" smtClean="0"/>
              <a:t>21</a:t>
            </a:fld>
            <a:endParaRPr lang="en-US"/>
          </a:p>
        </p:txBody>
      </p:sp>
    </p:spTree>
    <p:extLst>
      <p:ext uri="{BB962C8B-B14F-4D97-AF65-F5344CB8AC3E}">
        <p14:creationId xmlns:p14="http://schemas.microsoft.com/office/powerpoint/2010/main" val="234361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520700"/>
            <a:ext cx="5986463" cy="33686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a:effectLst/>
                <a:latin typeface="Calibri" panose="020F0502020204030204" pitchFamily="34" charset="0"/>
                <a:ea typeface="Calibri" panose="020F0502020204030204" pitchFamily="34" charset="0"/>
                <a:cs typeface="Times New Roman" panose="02020603050405020304" pitchFamily="18" charset="0"/>
              </a:rPr>
              <a:t>The Preliminary Screening </a:t>
            </a:r>
            <a:r>
              <a:rPr lang="en-US" sz="4000">
                <a:latin typeface="Calibri" panose="020F0502020204030204" pitchFamily="34" charset="0"/>
                <a:ea typeface="Calibri" panose="020F0502020204030204" pitchFamily="34" charset="0"/>
                <a:cs typeface="Times New Roman" panose="02020603050405020304" pitchFamily="18" charset="0"/>
              </a:rPr>
              <a:t>Tool</a:t>
            </a:r>
            <a:r>
              <a:rPr lang="en-US" sz="4000">
                <a:effectLst/>
                <a:latin typeface="Calibri" panose="020F0502020204030204" pitchFamily="34" charset="0"/>
                <a:ea typeface="Calibri" panose="020F0502020204030204" pitchFamily="34" charset="0"/>
                <a:cs typeface="Times New Roman" panose="02020603050405020304" pitchFamily="18" charset="0"/>
              </a:rPr>
              <a:t> within the Commonwealth Workforce Development System (CWDS) is a tool for TANF Youth Development Program (YDP) providers to identify if an applicant may be served using TANF Youth Development Funds (YDF). </a:t>
            </a:r>
          </a:p>
          <a:p>
            <a:pPr marL="0" marR="0">
              <a:spcBef>
                <a:spcPts val="0"/>
              </a:spcBef>
              <a:spcAft>
                <a:spcPts val="0"/>
              </a:spcAft>
            </a:pPr>
            <a:r>
              <a:rPr lang="en-US" sz="1800">
                <a:effectLst/>
                <a:latin typeface="Calibri" panose="020F0502020204030204" pitchFamily="34" charset="0"/>
                <a:ea typeface="Calibri" panose="020F0502020204030204" pitchFamily="34" charset="0"/>
              </a:rPr>
              <a:t>The Preliminary Screening Tool will allow TANF YDP providers to identify if an applicant may be served using TANF YDP funding </a:t>
            </a:r>
            <a:r>
              <a:rPr lang="en-US" sz="1800" b="1">
                <a:effectLst/>
                <a:latin typeface="Calibri" panose="020F0502020204030204" pitchFamily="34" charset="0"/>
                <a:ea typeface="Calibri" panose="020F0502020204030204" pitchFamily="34" charset="0"/>
              </a:rPr>
              <a:t>instantly </a:t>
            </a:r>
            <a:r>
              <a:rPr lang="en-US" sz="1800">
                <a:effectLst/>
                <a:latin typeface="Calibri" panose="020F0502020204030204" pitchFamily="34" charset="0"/>
                <a:ea typeface="Calibri" panose="020F0502020204030204" pitchFamily="34" charset="0"/>
              </a:rPr>
              <a:t>and securely within CWDS. </a:t>
            </a:r>
            <a:endParaRPr lang="en-US" sz="1100"/>
          </a:p>
        </p:txBody>
      </p:sp>
      <p:sp>
        <p:nvSpPr>
          <p:cNvPr id="4" name="Slide Number Placeholder 3"/>
          <p:cNvSpPr>
            <a:spLocks noGrp="1"/>
          </p:cNvSpPr>
          <p:nvPr>
            <p:ph type="sldNum" sz="quarter" idx="10"/>
          </p:nvPr>
        </p:nvSpPr>
        <p:spPr/>
        <p:txBody>
          <a:bodyPr/>
          <a:lstStyle/>
          <a:p>
            <a:fld id="{049CE826-4C5A-41B1-8FD9-C1911A44D533}" type="slidenum">
              <a:rPr lang="en-US" smtClean="0"/>
              <a:t>3</a:t>
            </a:fld>
            <a:endParaRPr lang="en-US"/>
          </a:p>
        </p:txBody>
      </p:sp>
    </p:spTree>
    <p:extLst>
      <p:ext uri="{BB962C8B-B14F-4D97-AF65-F5344CB8AC3E}">
        <p14:creationId xmlns:p14="http://schemas.microsoft.com/office/powerpoint/2010/main" val="2944609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Review “</a:t>
            </a:r>
            <a:r>
              <a:rPr lang="en-US" sz="1800" b="1" i="0" dirty="0">
                <a:solidFill>
                  <a:srgbClr val="000000"/>
                </a:solidFill>
                <a:effectLst/>
                <a:latin typeface="Calibri" panose="020F0502020204030204" pitchFamily="34" charset="0"/>
              </a:rPr>
              <a:t>Possible Matches</a:t>
            </a:r>
            <a:r>
              <a:rPr lang="en-US" sz="1800" b="0" i="0" dirty="0">
                <a:solidFill>
                  <a:srgbClr val="000000"/>
                </a:solidFill>
                <a:effectLst/>
                <a:latin typeface="Calibri" panose="020F0502020204030204" pitchFamily="34" charset="0"/>
              </a:rPr>
              <a:t>” on the “</a:t>
            </a:r>
            <a:r>
              <a:rPr lang="en-US" sz="1800" b="1" i="0" dirty="0">
                <a:solidFill>
                  <a:srgbClr val="000000"/>
                </a:solidFill>
                <a:effectLst/>
                <a:latin typeface="Calibri" panose="020F0502020204030204" pitchFamily="34" charset="0"/>
              </a:rPr>
              <a:t>Participant Clearance</a:t>
            </a:r>
            <a:r>
              <a:rPr lang="en-US" sz="1800" b="0" i="0" dirty="0">
                <a:solidFill>
                  <a:srgbClr val="000000"/>
                </a:solidFill>
                <a:effectLst/>
                <a:latin typeface="Calibri" panose="020F0502020204030204" pitchFamily="34" charset="0"/>
              </a:rPr>
              <a:t>” screen to identify errors. </a:t>
            </a:r>
            <a:r>
              <a:rPr lang="en-US" sz="1200" b="0" i="0" dirty="0">
                <a:solidFill>
                  <a:srgbClr val="000000"/>
                </a:solidFill>
                <a:effectLst/>
                <a:latin typeface="Calibri" panose="020F0502020204030204" pitchFamily="34" charset="0"/>
              </a:rPr>
              <a:t>Then take a screen shot and send to the L&amp;I Resource Account, </a:t>
            </a:r>
            <a:r>
              <a:rPr lang="en-US" sz="1200" b="0" i="0" u="sng" strike="noStrike" dirty="0">
                <a:solidFill>
                  <a:srgbClr val="0563C1"/>
                </a:solidFill>
                <a:effectLst/>
                <a:latin typeface="Calibri" panose="020F0502020204030204" pitchFamily="34" charset="0"/>
                <a:hlinkClick r:id="rId3"/>
              </a:rPr>
              <a:t>ra-litanf-ydp@pa.gov</a:t>
            </a:r>
            <a:r>
              <a:rPr lang="en-US" sz="1200" b="0" i="0" dirty="0">
                <a:solidFill>
                  <a:srgbClr val="000000"/>
                </a:solidFill>
                <a:effectLst/>
                <a:latin typeface="Calibri" panose="020F0502020204030204" pitchFamily="34" charset="0"/>
              </a:rPr>
              <a:t>, for resolution.</a:t>
            </a:r>
            <a:endParaRPr lang="en-US" dirty="0"/>
          </a:p>
          <a:p>
            <a:endParaRPr lang="en-US" dirty="0"/>
          </a:p>
        </p:txBody>
      </p:sp>
      <p:sp>
        <p:nvSpPr>
          <p:cNvPr id="4" name="Slide Number Placeholder 3"/>
          <p:cNvSpPr>
            <a:spLocks noGrp="1"/>
          </p:cNvSpPr>
          <p:nvPr>
            <p:ph type="sldNum" sz="quarter" idx="5"/>
          </p:nvPr>
        </p:nvSpPr>
        <p:spPr/>
        <p:txBody>
          <a:bodyPr/>
          <a:lstStyle/>
          <a:p>
            <a:fld id="{049CE826-4C5A-41B1-8FD9-C1911A44D533}" type="slidenum">
              <a:rPr lang="en-US" smtClean="0"/>
              <a:t>22</a:t>
            </a:fld>
            <a:endParaRPr lang="en-US"/>
          </a:p>
        </p:txBody>
      </p:sp>
    </p:spTree>
    <p:extLst>
      <p:ext uri="{BB962C8B-B14F-4D97-AF65-F5344CB8AC3E}">
        <p14:creationId xmlns:p14="http://schemas.microsoft.com/office/powerpoint/2010/main" val="4132868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In the scenario where the individual is known to CIS but not known to CWDS, the provider will be required to “Create CWDS Base Record”. The CIS Participant Information will be displayed. </a:t>
            </a:r>
          </a:p>
          <a:p>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First click on “</a:t>
            </a:r>
            <a:r>
              <a:rPr lang="en-US" sz="1800" b="1" i="0" dirty="0">
                <a:solidFill>
                  <a:srgbClr val="000000"/>
                </a:solidFill>
                <a:effectLst/>
                <a:latin typeface="Calibri" panose="020F0502020204030204" pitchFamily="34" charset="0"/>
              </a:rPr>
              <a:t>Create CWDS Base Record</a:t>
            </a:r>
            <a:r>
              <a:rPr lang="en-US" sz="1800" b="0" i="0" dirty="0">
                <a:solidFill>
                  <a:srgbClr val="000000"/>
                </a:solidFill>
                <a:effectLst/>
                <a:latin typeface="Calibri" panose="020F0502020204030204" pitchFamily="34" charset="0"/>
              </a:rPr>
              <a:t>” .</a:t>
            </a:r>
          </a:p>
          <a:p>
            <a:endParaRPr lang="en-US" sz="1800" b="0" i="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49CE826-4C5A-41B1-8FD9-C1911A44D533}" type="slidenum">
              <a:rPr lang="en-US" smtClean="0"/>
              <a:t>23</a:t>
            </a:fld>
            <a:endParaRPr lang="en-US"/>
          </a:p>
        </p:txBody>
      </p:sp>
    </p:spTree>
    <p:extLst>
      <p:ext uri="{BB962C8B-B14F-4D97-AF65-F5344CB8AC3E}">
        <p14:creationId xmlns:p14="http://schemas.microsoft.com/office/powerpoint/2010/main" val="207964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Complete all required fields under “</a:t>
            </a:r>
            <a:r>
              <a:rPr lang="en-US" sz="1800" b="1" i="0">
                <a:solidFill>
                  <a:srgbClr val="000000"/>
                </a:solidFill>
                <a:effectLst/>
                <a:latin typeface="Calibri" panose="020F0502020204030204" pitchFamily="34" charset="0"/>
              </a:rPr>
              <a:t>Create Personal Information</a:t>
            </a:r>
            <a:r>
              <a:rPr lang="en-US" sz="1800" b="0" i="0">
                <a:solidFill>
                  <a:srgbClr val="000000"/>
                </a:solidFill>
                <a:effectLst/>
                <a:latin typeface="Calibri" panose="020F0502020204030204" pitchFamily="34" charset="0"/>
              </a:rPr>
              <a:t>” and click on “</a:t>
            </a:r>
            <a:r>
              <a:rPr lang="en-US" sz="1800" b="1" i="0">
                <a:solidFill>
                  <a:srgbClr val="000000"/>
                </a:solidFill>
                <a:effectLst/>
                <a:latin typeface="Calibri" panose="020F0502020204030204" pitchFamily="34" charset="0"/>
              </a:rPr>
              <a:t>Save and Continue”</a:t>
            </a:r>
            <a:endParaRPr lang="en-US"/>
          </a:p>
        </p:txBody>
      </p:sp>
      <p:sp>
        <p:nvSpPr>
          <p:cNvPr id="4" name="Slide Number Placeholder 3"/>
          <p:cNvSpPr>
            <a:spLocks noGrp="1"/>
          </p:cNvSpPr>
          <p:nvPr>
            <p:ph type="sldNum" sz="quarter" idx="5"/>
          </p:nvPr>
        </p:nvSpPr>
        <p:spPr/>
        <p:txBody>
          <a:bodyPr/>
          <a:lstStyle/>
          <a:p>
            <a:fld id="{049CE826-4C5A-41B1-8FD9-C1911A44D533}" type="slidenum">
              <a:rPr lang="en-US" smtClean="0"/>
              <a:t>24</a:t>
            </a:fld>
            <a:endParaRPr lang="en-US"/>
          </a:p>
        </p:txBody>
      </p:sp>
    </p:spTree>
    <p:extLst>
      <p:ext uri="{BB962C8B-B14F-4D97-AF65-F5344CB8AC3E}">
        <p14:creationId xmlns:p14="http://schemas.microsoft.com/office/powerpoint/2010/main" val="4087105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A notification will display indicating that participant data was modified, and the provider must check eligibility again. Click on “</a:t>
            </a:r>
            <a:r>
              <a:rPr lang="en-US" sz="1800" b="1" i="0">
                <a:solidFill>
                  <a:srgbClr val="000000"/>
                </a:solidFill>
                <a:effectLst/>
                <a:latin typeface="Calibri" panose="020F0502020204030204" pitchFamily="34" charset="0"/>
              </a:rPr>
              <a:t>Check Eligibility</a:t>
            </a:r>
            <a:r>
              <a:rPr lang="en-US" sz="1800" b="0" i="0">
                <a:solidFill>
                  <a:srgbClr val="000000"/>
                </a:solidFill>
                <a:effectLst/>
                <a:latin typeface="Calibri" panose="020F0502020204030204" pitchFamily="34" charset="0"/>
              </a:rPr>
              <a:t>”.</a:t>
            </a:r>
          </a:p>
          <a:p>
            <a:endParaRPr lang="en-US" sz="1800" b="0" i="0">
              <a:solidFill>
                <a:srgbClr val="000000"/>
              </a:solidFill>
              <a:effectLst/>
              <a:latin typeface="Calibri" panose="020F0502020204030204" pitchFamily="34" charset="0"/>
            </a:endParaRPr>
          </a:p>
          <a:p>
            <a:r>
              <a:rPr lang="en-US" sz="1800" b="0" i="0">
                <a:solidFill>
                  <a:srgbClr val="000000"/>
                </a:solidFill>
                <a:effectLst/>
                <a:latin typeface="Calibri" panose="020F0502020204030204" pitchFamily="34" charset="0"/>
              </a:rPr>
              <a:t>A final Preliminary Screening Eligibility results for “</a:t>
            </a:r>
            <a:r>
              <a:rPr lang="en-US" sz="1800" b="1" i="0">
                <a:solidFill>
                  <a:srgbClr val="000000"/>
                </a:solidFill>
                <a:effectLst/>
                <a:latin typeface="Calibri" panose="020F0502020204030204" pitchFamily="34" charset="0"/>
              </a:rPr>
              <a:t>Eligible for Preliminary Screening</a:t>
            </a:r>
            <a:r>
              <a:rPr lang="en-US" sz="1800" b="0" i="0">
                <a:solidFill>
                  <a:srgbClr val="000000"/>
                </a:solidFill>
                <a:effectLst/>
                <a:latin typeface="Calibri" panose="020F0502020204030204" pitchFamily="34" charset="0"/>
              </a:rPr>
              <a:t>” will display, and a base record has been created.</a:t>
            </a:r>
            <a:endParaRPr lang="en-US"/>
          </a:p>
        </p:txBody>
      </p:sp>
      <p:sp>
        <p:nvSpPr>
          <p:cNvPr id="4" name="Slide Number Placeholder 3"/>
          <p:cNvSpPr>
            <a:spLocks noGrp="1"/>
          </p:cNvSpPr>
          <p:nvPr>
            <p:ph type="sldNum" sz="quarter" idx="5"/>
          </p:nvPr>
        </p:nvSpPr>
        <p:spPr/>
        <p:txBody>
          <a:bodyPr/>
          <a:lstStyle/>
          <a:p>
            <a:fld id="{049CE826-4C5A-41B1-8FD9-C1911A44D533}" type="slidenum">
              <a:rPr lang="en-US" smtClean="0"/>
              <a:t>25</a:t>
            </a:fld>
            <a:endParaRPr lang="en-US"/>
          </a:p>
        </p:txBody>
      </p:sp>
    </p:spTree>
    <p:extLst>
      <p:ext uri="{BB962C8B-B14F-4D97-AF65-F5344CB8AC3E}">
        <p14:creationId xmlns:p14="http://schemas.microsoft.com/office/powerpoint/2010/main" val="1985887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flow chart gives a quick visual of the eligibility processes we just discussed.</a:t>
            </a:r>
          </a:p>
        </p:txBody>
      </p:sp>
      <p:sp>
        <p:nvSpPr>
          <p:cNvPr id="4" name="Slide Number Placeholder 3"/>
          <p:cNvSpPr>
            <a:spLocks noGrp="1"/>
          </p:cNvSpPr>
          <p:nvPr>
            <p:ph type="sldNum" sz="quarter" idx="5"/>
          </p:nvPr>
        </p:nvSpPr>
        <p:spPr/>
        <p:txBody>
          <a:bodyPr/>
          <a:lstStyle/>
          <a:p>
            <a:fld id="{049CE826-4C5A-41B1-8FD9-C1911A44D533}" type="slidenum">
              <a:rPr lang="en-US" smtClean="0"/>
              <a:t>26</a:t>
            </a:fld>
            <a:endParaRPr lang="en-US"/>
          </a:p>
        </p:txBody>
      </p:sp>
    </p:spTree>
    <p:extLst>
      <p:ext uri="{BB962C8B-B14F-4D97-AF65-F5344CB8AC3E}">
        <p14:creationId xmlns:p14="http://schemas.microsoft.com/office/powerpoint/2010/main" val="2729926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us know if you have additional topics or send to resource account</a:t>
            </a:r>
          </a:p>
        </p:txBody>
      </p:sp>
      <p:sp>
        <p:nvSpPr>
          <p:cNvPr id="4" name="Slide Number Placeholder 3"/>
          <p:cNvSpPr>
            <a:spLocks noGrp="1"/>
          </p:cNvSpPr>
          <p:nvPr>
            <p:ph type="sldNum" sz="quarter" idx="5"/>
          </p:nvPr>
        </p:nvSpPr>
        <p:spPr/>
        <p:txBody>
          <a:bodyPr/>
          <a:lstStyle/>
          <a:p>
            <a:fld id="{049CE826-4C5A-41B1-8FD9-C1911A44D533}" type="slidenum">
              <a:rPr lang="en-US" smtClean="0"/>
              <a:t>27</a:t>
            </a:fld>
            <a:endParaRPr lang="en-US"/>
          </a:p>
        </p:txBody>
      </p:sp>
    </p:spTree>
    <p:extLst>
      <p:ext uri="{BB962C8B-B14F-4D97-AF65-F5344CB8AC3E}">
        <p14:creationId xmlns:p14="http://schemas.microsoft.com/office/powerpoint/2010/main" val="3523889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9CE826-4C5A-41B1-8FD9-C1911A44D533}" type="slidenum">
              <a:rPr lang="en-US" smtClean="0"/>
              <a:t>4</a:t>
            </a:fld>
            <a:endParaRPr lang="en-US"/>
          </a:p>
        </p:txBody>
      </p:sp>
    </p:spTree>
    <p:extLst>
      <p:ext uri="{BB962C8B-B14F-4D97-AF65-F5344CB8AC3E}">
        <p14:creationId xmlns:p14="http://schemas.microsoft.com/office/powerpoint/2010/main" val="387722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Preliminary Screening Tool is now accessible in CWDS 2.0 in two ways. Under the “Quick Links” to the far left under the CWDS icon on the CWDS 2.0 homepage and at the bottom of the list options on the Case Management Dashboard. This link will take you to the Preliminary Screening inquiry homepage.</a:t>
            </a:r>
          </a:p>
        </p:txBody>
      </p:sp>
      <p:sp>
        <p:nvSpPr>
          <p:cNvPr id="4" name="Slide Number Placeholder 3"/>
          <p:cNvSpPr>
            <a:spLocks noGrp="1"/>
          </p:cNvSpPr>
          <p:nvPr>
            <p:ph type="sldNum" sz="quarter" idx="5"/>
          </p:nvPr>
        </p:nvSpPr>
        <p:spPr/>
        <p:txBody>
          <a:bodyPr/>
          <a:lstStyle/>
          <a:p>
            <a:fld id="{049CE826-4C5A-41B1-8FD9-C1911A44D533}" type="slidenum">
              <a:rPr lang="en-US" smtClean="0"/>
              <a:t>5</a:t>
            </a:fld>
            <a:endParaRPr lang="en-US"/>
          </a:p>
        </p:txBody>
      </p:sp>
    </p:spTree>
    <p:extLst>
      <p:ext uri="{BB962C8B-B14F-4D97-AF65-F5344CB8AC3E}">
        <p14:creationId xmlns:p14="http://schemas.microsoft.com/office/powerpoint/2010/main" val="1097912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DHS Preliminary Screening will appear and requires staff to enter the participant’s social security number,  choose a program which is “DHS-TANF Youth” and click “Check Eligibility”</a:t>
            </a:r>
          </a:p>
        </p:txBody>
      </p:sp>
      <p:sp>
        <p:nvSpPr>
          <p:cNvPr id="4" name="Slide Number Placeholder 3"/>
          <p:cNvSpPr>
            <a:spLocks noGrp="1"/>
          </p:cNvSpPr>
          <p:nvPr>
            <p:ph type="sldNum" sz="quarter" idx="5"/>
          </p:nvPr>
        </p:nvSpPr>
        <p:spPr/>
        <p:txBody>
          <a:bodyPr/>
          <a:lstStyle/>
          <a:p>
            <a:fld id="{049CE826-4C5A-41B1-8FD9-C1911A44D533}" type="slidenum">
              <a:rPr lang="en-US" smtClean="0"/>
              <a:t>6</a:t>
            </a:fld>
            <a:endParaRPr lang="en-US"/>
          </a:p>
        </p:txBody>
      </p:sp>
    </p:spTree>
    <p:extLst>
      <p:ext uri="{BB962C8B-B14F-4D97-AF65-F5344CB8AC3E}">
        <p14:creationId xmlns:p14="http://schemas.microsoft.com/office/powerpoint/2010/main" val="3209703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Preliminary Screening Eligibility Tool will display one of five of the following results.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Each Preliminary Screening Eligibility Results will determine if the applicant is eligible for TANF YDP funded services (assuming that staff have already confirmed Age eligibility) and if any additional verifications are needed. This process will be very similar to the spreadsheet where the applicant's names were color-coded, and the specific color indicated the next steps. </a:t>
            </a:r>
          </a:p>
          <a:p>
            <a:endParaRPr lang="en-US"/>
          </a:p>
        </p:txBody>
      </p:sp>
      <p:sp>
        <p:nvSpPr>
          <p:cNvPr id="4" name="Slide Number Placeholder 3"/>
          <p:cNvSpPr>
            <a:spLocks noGrp="1"/>
          </p:cNvSpPr>
          <p:nvPr>
            <p:ph type="sldNum" sz="quarter" idx="5"/>
          </p:nvPr>
        </p:nvSpPr>
        <p:spPr/>
        <p:txBody>
          <a:bodyPr/>
          <a:lstStyle/>
          <a:p>
            <a:fld id="{049CE826-4C5A-41B1-8FD9-C1911A44D533}" type="slidenum">
              <a:rPr lang="en-US" smtClean="0"/>
              <a:t>7</a:t>
            </a:fld>
            <a:endParaRPr lang="en-US"/>
          </a:p>
        </p:txBody>
      </p:sp>
    </p:spTree>
    <p:extLst>
      <p:ext uri="{BB962C8B-B14F-4D97-AF65-F5344CB8AC3E}">
        <p14:creationId xmlns:p14="http://schemas.microsoft.com/office/powerpoint/2010/main" val="3353582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Receiving an “Eligible for Preliminary Screening: Yes – TANF Recipient” result means the applicant is </a:t>
            </a:r>
            <a:r>
              <a:rPr lang="en-US" sz="1800" b="1" i="0" dirty="0">
                <a:solidFill>
                  <a:srgbClr val="000000"/>
                </a:solidFill>
                <a:effectLst/>
                <a:latin typeface="Calibri" panose="020F0502020204030204" pitchFamily="34" charset="0"/>
              </a:rPr>
              <a:t>ELIGIBLE</a:t>
            </a:r>
            <a:r>
              <a:rPr lang="en-US" sz="1800" b="0" i="0" dirty="0">
                <a:solidFill>
                  <a:srgbClr val="000000"/>
                </a:solidFill>
                <a:effectLst/>
                <a:latin typeface="Calibri" panose="020F0502020204030204" pitchFamily="34" charset="0"/>
              </a:rPr>
              <a:t> for TANF YDP funded services because they are receiving TANF benefits. The provider is not required to collect further verification, and the applicant may be served immediately using TANF </a:t>
            </a:r>
            <a:r>
              <a:rPr lang="en-US" sz="1800" b="0" i="0" dirty="0" err="1">
                <a:solidFill>
                  <a:srgbClr val="000000"/>
                </a:solidFill>
                <a:effectLst/>
                <a:latin typeface="Calibri" panose="020F0502020204030204" pitchFamily="34" charset="0"/>
              </a:rPr>
              <a:t>YDF</a:t>
            </a:r>
            <a:r>
              <a:rPr lang="en-US" sz="1800" b="0" i="0" dirty="0">
                <a:solidFill>
                  <a:srgbClr val="000000"/>
                </a:solidFill>
                <a:effectLst/>
                <a:latin typeface="Calibri" panose="020F0502020204030204" pitchFamily="34" charset="0"/>
              </a:rPr>
              <a:t>. </a:t>
            </a:r>
            <a:endParaRPr lang="en-US" sz="3600"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Calibri" panose="020F0502020204030204" pitchFamily="34" charset="0"/>
              </a:rPr>
              <a:t>NOTE:</a:t>
            </a:r>
            <a:r>
              <a:rPr lang="en-US" sz="1800" b="0" i="0" dirty="0">
                <a:solidFill>
                  <a:srgbClr val="000000"/>
                </a:solidFill>
                <a:effectLst/>
                <a:latin typeface="Calibri" panose="020F0502020204030204" pitchFamily="34" charset="0"/>
              </a:rPr>
              <a:t> If the applicant is not known to CWDS, the creation of a CWDS base record will be required. Further instructions on the creation of a CWDS base record will be provided further below. </a:t>
            </a:r>
            <a:endParaRPr lang="en-US" sz="3600" b="0" i="0" dirty="0">
              <a:solidFill>
                <a:srgbClr val="000000"/>
              </a:solidFill>
              <a:effectLst/>
              <a:latin typeface="Segoe UI" panose="020B0502040204020203"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49CE826-4C5A-41B1-8FD9-C1911A44D533}" type="slidenum">
              <a:rPr lang="en-US" smtClean="0"/>
              <a:t>8</a:t>
            </a:fld>
            <a:endParaRPr lang="en-US"/>
          </a:p>
        </p:txBody>
      </p:sp>
    </p:spTree>
    <p:extLst>
      <p:ext uri="{BB962C8B-B14F-4D97-AF65-F5344CB8AC3E}">
        <p14:creationId xmlns:p14="http://schemas.microsoft.com/office/powerpoint/2010/main" val="649895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Receiving an “Eligible for Preliminary Screening: Yes – Other Benefit” result means the applicant is </a:t>
            </a:r>
            <a:r>
              <a:rPr lang="en-US" sz="1200" b="1" i="0" dirty="0">
                <a:solidFill>
                  <a:srgbClr val="000000"/>
                </a:solidFill>
                <a:effectLst/>
                <a:latin typeface="Calibri" panose="020F0502020204030204" pitchFamily="34" charset="0"/>
              </a:rPr>
              <a:t>ELIGIBLE</a:t>
            </a:r>
            <a:r>
              <a:rPr lang="en-US" sz="1200" b="0" i="0" dirty="0">
                <a:solidFill>
                  <a:srgbClr val="000000"/>
                </a:solidFill>
                <a:effectLst/>
                <a:latin typeface="Calibri" panose="020F0502020204030204" pitchFamily="34" charset="0"/>
              </a:rPr>
              <a:t> for TANF YDP funded services because they are receiving Supplemental Nutrition Assistance Program and/or Medical Assistance benefits AND are under the age of 15 or age 18 or older. The provider is not required to collect further verification, and the applicant may be served immediately using TANF </a:t>
            </a:r>
            <a:r>
              <a:rPr lang="en-US" sz="1200" b="0" i="0" dirty="0" err="1">
                <a:solidFill>
                  <a:srgbClr val="000000"/>
                </a:solidFill>
                <a:effectLst/>
                <a:latin typeface="Calibri" panose="020F0502020204030204" pitchFamily="34" charset="0"/>
              </a:rPr>
              <a:t>YDF</a:t>
            </a:r>
            <a:r>
              <a:rPr lang="en-US" sz="1200" b="0" i="0" dirty="0">
                <a:solidFill>
                  <a:srgbClr val="000000"/>
                </a:solidFill>
                <a:effectLst/>
                <a:latin typeface="Calibri" panose="020F0502020204030204" pitchFamily="34" charset="0"/>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7030A0"/>
                </a:solidFill>
                <a:effectLst/>
                <a:highlight>
                  <a:srgbClr val="FFFF00"/>
                </a:highlight>
                <a:latin typeface="Calibri" panose="020F0502020204030204" pitchFamily="34" charset="0"/>
              </a:rPr>
              <a:t>NOTE:</a:t>
            </a:r>
            <a:r>
              <a:rPr lang="en-US" sz="1200" b="0" i="0" dirty="0">
                <a:solidFill>
                  <a:srgbClr val="7030A0"/>
                </a:solidFill>
                <a:effectLst/>
                <a:highlight>
                  <a:srgbClr val="FFFF00"/>
                </a:highlight>
                <a:latin typeface="Calibri" panose="020F0502020204030204" pitchFamily="34" charset="0"/>
              </a:rPr>
              <a:t> If the applicant is not known to CWDS, the creation of a CWDS base record will be required.</a:t>
            </a:r>
            <a:endParaRPr lang="en-US" sz="2400" b="0" i="0" dirty="0">
              <a:solidFill>
                <a:srgbClr val="7030A0"/>
              </a:solidFill>
              <a:effectLst/>
              <a:highlight>
                <a:srgbClr val="FFFF00"/>
              </a:highligh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049CE826-4C5A-41B1-8FD9-C1911A44D533}" type="slidenum">
              <a:rPr lang="en-US" smtClean="0"/>
              <a:t>9</a:t>
            </a:fld>
            <a:endParaRPr lang="en-US"/>
          </a:p>
        </p:txBody>
      </p:sp>
    </p:spTree>
    <p:extLst>
      <p:ext uri="{BB962C8B-B14F-4D97-AF65-F5344CB8AC3E}">
        <p14:creationId xmlns:p14="http://schemas.microsoft.com/office/powerpoint/2010/main" val="618897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Receiving an “Eligible for Preliminary Screening: Yes – Pending Income Verification” result means that the provider must verify the applicant’s household size and personal monthly gross earned income to determine eligibility*.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The provider must verify and document that the applicant’s personal monthly grossed earned income is under 235% FPIG*. The provider may utilize the “235% FPIG Calculator” to determine if the applicant is income eligible for TANF YDP funded services.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Receiving an “Income Eligible” result on the “235% FPIG Calculator” means that the applicant is </a:t>
            </a:r>
            <a:r>
              <a:rPr lang="en-US" sz="1800" b="1" i="0" dirty="0">
                <a:solidFill>
                  <a:srgbClr val="000000"/>
                </a:solidFill>
                <a:effectLst/>
                <a:latin typeface="Calibri" panose="020F0502020204030204" pitchFamily="34" charset="0"/>
              </a:rPr>
              <a:t>ELIGIBLE</a:t>
            </a:r>
            <a:r>
              <a:rPr lang="en-US" sz="1800" b="0" i="0" dirty="0">
                <a:solidFill>
                  <a:srgbClr val="000000"/>
                </a:solidFill>
                <a:effectLst/>
                <a:latin typeface="Calibri" panose="020F0502020204030204" pitchFamily="34" charset="0"/>
              </a:rPr>
              <a:t> for TANF YDP funded services. The provider is not required to collect further verification, and the applicant may be served.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Receiving an “Income Ineligible” result on the “235% FPIG Calculator” means that the applicant is </a:t>
            </a:r>
            <a:r>
              <a:rPr lang="en-US" sz="1800" b="1" i="0" dirty="0">
                <a:solidFill>
                  <a:srgbClr val="000000"/>
                </a:solidFill>
                <a:effectLst/>
                <a:latin typeface="Calibri" panose="020F0502020204030204" pitchFamily="34" charset="0"/>
              </a:rPr>
              <a:t>INELIGIBLE</a:t>
            </a:r>
            <a:r>
              <a:rPr lang="en-US" sz="1800" b="0" i="0" dirty="0">
                <a:solidFill>
                  <a:srgbClr val="000000"/>
                </a:solidFill>
                <a:effectLst/>
                <a:latin typeface="Calibri" panose="020F0502020204030204" pitchFamily="34" charset="0"/>
              </a:rPr>
              <a:t> for TANF YDP funded services. If the applicant is income ineligible, the provider must verify that the applicant resides in a High Poverty Area, using the most current version of the </a:t>
            </a:r>
            <a:r>
              <a:rPr lang="en-US" sz="1800" b="0" i="1" dirty="0">
                <a:solidFill>
                  <a:srgbClr val="000000"/>
                </a:solidFill>
                <a:effectLst/>
                <a:latin typeface="Calibri" panose="020F0502020204030204" pitchFamily="34" charset="0"/>
              </a:rPr>
              <a:t>Pennsylvania High Poverty Area Verification</a:t>
            </a:r>
            <a:r>
              <a:rPr lang="en-US" sz="1800" b="0" i="0" dirty="0">
                <a:solidFill>
                  <a:srgbClr val="000000"/>
                </a:solidFill>
                <a:effectLst/>
                <a:latin typeface="Calibri" panose="020F0502020204030204" pitchFamily="34" charset="0"/>
              </a:rPr>
              <a:t> tool, and has an additional barrier*.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If the applicant meets the High Poverty Area Verification, the applicant is </a:t>
            </a:r>
            <a:r>
              <a:rPr lang="en-US" sz="1800" b="1" i="0" dirty="0">
                <a:solidFill>
                  <a:srgbClr val="000000"/>
                </a:solidFill>
                <a:effectLst/>
                <a:latin typeface="Calibri" panose="020F0502020204030204" pitchFamily="34" charset="0"/>
              </a:rPr>
              <a:t>ELIGIBLE</a:t>
            </a:r>
            <a:r>
              <a:rPr lang="en-US" sz="1800" b="0" i="0" dirty="0">
                <a:solidFill>
                  <a:srgbClr val="000000"/>
                </a:solidFill>
                <a:effectLst/>
                <a:latin typeface="Calibri" panose="020F0502020204030204" pitchFamily="34" charset="0"/>
              </a:rPr>
              <a:t> for TANF YDP funded services and may be served. If the applicant does not meet the High Poverty Area Verification, the applicant is </a:t>
            </a:r>
            <a:r>
              <a:rPr lang="en-US" sz="1800" b="1" i="0" dirty="0">
                <a:solidFill>
                  <a:srgbClr val="000000"/>
                </a:solidFill>
                <a:effectLst/>
                <a:latin typeface="Calibri" panose="020F0502020204030204" pitchFamily="34" charset="0"/>
              </a:rPr>
              <a:t>INELIGIBLE</a:t>
            </a:r>
            <a:r>
              <a:rPr lang="en-US" sz="1800" b="0" i="0" dirty="0">
                <a:solidFill>
                  <a:srgbClr val="000000"/>
                </a:solidFill>
                <a:effectLst/>
                <a:latin typeface="Calibri" panose="020F0502020204030204" pitchFamily="34" charset="0"/>
              </a:rPr>
              <a:t> for TANF YDP funded services. The provider will then review the applicant’s eligibility for services through other funding streams.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*Please see the </a:t>
            </a:r>
            <a:r>
              <a:rPr lang="en-US" sz="1800" b="0" i="0" u="sng" strike="noStrike" dirty="0">
                <a:solidFill>
                  <a:srgbClr val="0563C1"/>
                </a:solidFill>
                <a:effectLst/>
                <a:latin typeface="Calibri" panose="020F0502020204030204" pitchFamily="34" charset="0"/>
                <a:hlinkClick r:id="rId3"/>
              </a:rPr>
              <a:t>TANF YDP Manual</a:t>
            </a:r>
            <a:r>
              <a:rPr lang="en-US" sz="1800" b="0" i="0" dirty="0">
                <a:solidFill>
                  <a:srgbClr val="000000"/>
                </a:solidFill>
                <a:effectLst/>
                <a:latin typeface="Calibri" panose="020F0502020204030204" pitchFamily="34" charset="0"/>
              </a:rPr>
              <a:t> for additional information. </a:t>
            </a:r>
          </a:p>
          <a:p>
            <a:pPr algn="l" rtl="0" fontAlgn="base"/>
            <a:endParaRPr lang="en-US" b="0" i="0" dirty="0">
              <a:solidFill>
                <a:srgbClr val="000000"/>
              </a:solidFill>
              <a:effectLst/>
              <a:latin typeface="Segoe UI" panose="020B0502040204020203" pitchFamily="34" charset="0"/>
            </a:endParaRPr>
          </a:p>
          <a:p>
            <a:pPr algn="just" rtl="0" fontAlgn="base"/>
            <a:r>
              <a:rPr lang="en-US" sz="1800" b="0" i="0" dirty="0">
                <a:solidFill>
                  <a:srgbClr val="000000"/>
                </a:solidFill>
                <a:effectLst/>
                <a:latin typeface="Calibri" panose="020F0502020204030204" pitchFamily="34" charset="0"/>
              </a:rPr>
              <a:t>A copy/screenshot of </a:t>
            </a:r>
            <a:r>
              <a:rPr lang="en-US" sz="1800" b="1" i="0" dirty="0">
                <a:solidFill>
                  <a:srgbClr val="000000"/>
                </a:solidFill>
                <a:effectLst/>
                <a:latin typeface="Calibri" panose="020F0502020204030204" pitchFamily="34" charset="0"/>
              </a:rPr>
              <a:t>All</a:t>
            </a:r>
            <a:r>
              <a:rPr lang="en-US" sz="1800" b="0" i="0" dirty="0">
                <a:solidFill>
                  <a:srgbClr val="000000"/>
                </a:solidFill>
                <a:effectLst/>
                <a:latin typeface="Calibri" panose="020F0502020204030204" pitchFamily="34" charset="0"/>
              </a:rPr>
              <a:t> verifications must be retained in the participant’s TANF YDP Data File and be made available upon request to confirm program eligibility and allowable expenditures. </a:t>
            </a:r>
            <a:endParaRPr lang="en-US" b="0" i="0" dirty="0">
              <a:solidFill>
                <a:srgbClr val="00000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NOTE:</a:t>
            </a:r>
            <a:r>
              <a:rPr lang="en-US" sz="1200" b="0" i="0" dirty="0">
                <a:solidFill>
                  <a:srgbClr val="000000"/>
                </a:solidFill>
                <a:effectLst/>
                <a:latin typeface="Calibri" panose="020F0502020204030204" pitchFamily="34" charset="0"/>
              </a:rPr>
              <a:t> If the applicant is not known to CWDS, the creation of a CWDS base record will be required.</a:t>
            </a:r>
            <a:endParaRPr lang="en-US" sz="2400"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049CE826-4C5A-41B1-8FD9-C1911A44D533}" type="slidenum">
              <a:rPr lang="en-US" smtClean="0"/>
              <a:t>10</a:t>
            </a:fld>
            <a:endParaRPr lang="en-US"/>
          </a:p>
        </p:txBody>
      </p:sp>
    </p:spTree>
    <p:extLst>
      <p:ext uri="{BB962C8B-B14F-4D97-AF65-F5344CB8AC3E}">
        <p14:creationId xmlns:p14="http://schemas.microsoft.com/office/powerpoint/2010/main" val="2911122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B018A0-CD5C-4361-B81C-1BCE10B8EFB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914400" y="1600200"/>
            <a:ext cx="103632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41858B-0AC3-4AC9-BAAF-0D837FDB313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4000"/>
            <a:ext cx="2590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1524000"/>
            <a:ext cx="77216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902642-F537-45D9-88E4-0450E8F77CC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1EDBDF-8001-455D-A56D-E6366890172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304800" y="228600"/>
            <a:ext cx="8940800" cy="838200"/>
          </a:xfrm>
          <a:prstGeom prst="rect">
            <a:avLst/>
          </a:prstGeom>
          <a:noFill/>
          <a:ln w="9525">
            <a:noFill/>
            <a:miter lim="800000"/>
            <a:headEnd/>
            <a:tailEnd/>
          </a:ln>
          <a:effectLst/>
        </p:spPr>
        <p:txBody>
          <a:bodyPr anchor="ctr"/>
          <a:lstStyle/>
          <a:p>
            <a:pPr algn="ctr">
              <a:defRPr/>
            </a:pPr>
            <a:r>
              <a:rPr lang="en-US" sz="3200" kern="0">
                <a:solidFill>
                  <a:schemeClr val="bg1"/>
                </a:solidFill>
                <a:latin typeface="+mj-lt"/>
                <a:ea typeface="+mj-ea"/>
                <a:cs typeface="+mj-cs"/>
              </a:rPr>
              <a:t>Click to edit Master title style</a:t>
            </a: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B9E7CC-C2D3-4B59-AE60-A5E5CDDD908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752600"/>
            <a:ext cx="508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52600"/>
            <a:ext cx="508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81DA82-1231-40A9-84BE-DCBB10646A6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940800" cy="838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CF58446-F733-4CCF-B27F-E041C239615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F423FF-9FD4-4EA9-929C-7E3F407DD60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86BC2F-59BD-48F9-A159-F9E7D952CD0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524000"/>
            <a:ext cx="4011084" cy="1143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524001"/>
            <a:ext cx="6815667" cy="4602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743201"/>
            <a:ext cx="4011084" cy="3382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958CD6-0C6A-442E-A538-30E9E3C3E3A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5600"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12800" y="1524000"/>
            <a:ext cx="8892117"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625600"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B3F97D-9392-48EC-9C92-4AB9F98EC91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1"/>
          <p:cNvGrpSpPr>
            <a:grpSpLocks/>
          </p:cNvGrpSpPr>
          <p:nvPr/>
        </p:nvGrpSpPr>
        <p:grpSpPr bwMode="auto">
          <a:xfrm>
            <a:off x="304800" y="228600"/>
            <a:ext cx="11734800" cy="6502400"/>
            <a:chOff x="240" y="144"/>
            <a:chExt cx="5448" cy="4025"/>
          </a:xfrm>
        </p:grpSpPr>
        <p:grpSp>
          <p:nvGrpSpPr>
            <p:cNvPr id="1032" name="Group 7"/>
            <p:cNvGrpSpPr>
              <a:grpSpLocks/>
            </p:cNvGrpSpPr>
            <p:nvPr/>
          </p:nvGrpSpPr>
          <p:grpSpPr bwMode="auto">
            <a:xfrm>
              <a:off x="240" y="144"/>
              <a:ext cx="5328" cy="4025"/>
              <a:chOff x="240" y="144"/>
              <a:chExt cx="5328" cy="4025"/>
            </a:xfrm>
          </p:grpSpPr>
          <p:pic>
            <p:nvPicPr>
              <p:cNvPr id="1034" name="Picture 5" descr="P:\Mgmt Svcs\Creative Design and Mktng\New Stationary Changes\Powerpointbottom.jpg"/>
              <p:cNvPicPr>
                <a:picLocks noChangeAspect="1" noChangeArrowheads="1"/>
              </p:cNvPicPr>
              <p:nvPr/>
            </p:nvPicPr>
            <p:blipFill>
              <a:blip r:embed="rId13" cstate="print"/>
              <a:srcRect/>
              <a:stretch>
                <a:fillRect/>
              </a:stretch>
            </p:blipFill>
            <p:spPr bwMode="auto">
              <a:xfrm>
                <a:off x="240" y="4032"/>
                <a:ext cx="5328" cy="137"/>
              </a:xfrm>
              <a:prstGeom prst="rect">
                <a:avLst/>
              </a:prstGeom>
              <a:noFill/>
              <a:ln w="9525">
                <a:noFill/>
                <a:miter lim="800000"/>
                <a:headEnd/>
                <a:tailEnd/>
              </a:ln>
            </p:spPr>
          </p:pic>
          <p:pic>
            <p:nvPicPr>
              <p:cNvPr id="1035" name="Picture 6" descr="P:\Mgmt Svcs\Creative Design and Mktng\New Stationary Changes\TopBarsAlone.jpg"/>
              <p:cNvPicPr>
                <a:picLocks noChangeAspect="1" noChangeArrowheads="1"/>
              </p:cNvPicPr>
              <p:nvPr/>
            </p:nvPicPr>
            <p:blipFill>
              <a:blip r:embed="rId14" cstate="print"/>
              <a:srcRect/>
              <a:stretch>
                <a:fillRect/>
              </a:stretch>
            </p:blipFill>
            <p:spPr bwMode="auto">
              <a:xfrm>
                <a:off x="240" y="144"/>
                <a:ext cx="4141" cy="743"/>
              </a:xfrm>
              <a:prstGeom prst="rect">
                <a:avLst/>
              </a:prstGeom>
              <a:noFill/>
              <a:ln w="9525">
                <a:noFill/>
                <a:miter lim="800000"/>
                <a:headEnd/>
                <a:tailEnd/>
              </a:ln>
            </p:spPr>
          </p:pic>
        </p:grpSp>
        <p:pic>
          <p:nvPicPr>
            <p:cNvPr id="1033" name="Picture 10" descr="P:\Mgmt Svcs\Creative Design and Mktng\New Stationary Changes\Logo_Stacked_2color447.jpg"/>
            <p:cNvPicPr>
              <a:picLocks noChangeAspect="1" noChangeArrowheads="1"/>
            </p:cNvPicPr>
            <p:nvPr/>
          </p:nvPicPr>
          <p:blipFill>
            <a:blip r:embed="rId15" cstate="print"/>
            <a:srcRect/>
            <a:stretch>
              <a:fillRect/>
            </a:stretch>
          </p:blipFill>
          <p:spPr bwMode="auto">
            <a:xfrm>
              <a:off x="4416" y="144"/>
              <a:ext cx="1272" cy="564"/>
            </a:xfrm>
            <a:prstGeom prst="rect">
              <a:avLst/>
            </a:prstGeom>
            <a:noFill/>
            <a:ln w="9525">
              <a:noFill/>
              <a:miter lim="800000"/>
              <a:headEnd/>
              <a:tailEnd/>
            </a:ln>
          </p:spPr>
        </p:pic>
      </p:grpSp>
      <p:sp>
        <p:nvSpPr>
          <p:cNvPr id="1027" name="Rectangle 2"/>
          <p:cNvSpPr>
            <a:spLocks noGrp="1" noChangeArrowheads="1"/>
          </p:cNvSpPr>
          <p:nvPr>
            <p:ph type="title"/>
          </p:nvPr>
        </p:nvSpPr>
        <p:spPr bwMode="auto">
          <a:xfrm>
            <a:off x="304800" y="228600"/>
            <a:ext cx="8940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09600" y="64770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1029" name="Rectangle 5"/>
          <p:cNvSpPr>
            <a:spLocks noGrp="1" noChangeArrowheads="1"/>
          </p:cNvSpPr>
          <p:nvPr>
            <p:ph type="ftr" sz="quarter" idx="3"/>
          </p:nvPr>
        </p:nvSpPr>
        <p:spPr bwMode="auto">
          <a:xfrm>
            <a:off x="4165600" y="64770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9144000" y="64770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FD762894-662F-4C4E-8BBE-A3B8186068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83"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Verdana" pitchFamily="34" charset="0"/>
        </a:defRPr>
      </a:lvl2pPr>
      <a:lvl3pPr algn="ctr" rtl="0" eaLnBrk="1" fontAlgn="base" hangingPunct="1">
        <a:spcBef>
          <a:spcPct val="0"/>
        </a:spcBef>
        <a:spcAft>
          <a:spcPct val="0"/>
        </a:spcAft>
        <a:defRPr sz="3200">
          <a:solidFill>
            <a:schemeClr val="bg1"/>
          </a:solidFill>
          <a:latin typeface="Verdana" pitchFamily="34" charset="0"/>
        </a:defRPr>
      </a:lvl3pPr>
      <a:lvl4pPr algn="ctr" rtl="0" eaLnBrk="1" fontAlgn="base" hangingPunct="1">
        <a:spcBef>
          <a:spcPct val="0"/>
        </a:spcBef>
        <a:spcAft>
          <a:spcPct val="0"/>
        </a:spcAft>
        <a:defRPr sz="3200">
          <a:solidFill>
            <a:schemeClr val="bg1"/>
          </a:solidFill>
          <a:latin typeface="Verdana" pitchFamily="34" charset="0"/>
        </a:defRPr>
      </a:lvl4pPr>
      <a:lvl5pPr algn="ctr" rtl="0" eaLnBrk="1" fontAlgn="base" hangingPunct="1">
        <a:spcBef>
          <a:spcPct val="0"/>
        </a:spcBef>
        <a:spcAft>
          <a:spcPct val="0"/>
        </a:spcAft>
        <a:defRPr sz="3200">
          <a:solidFill>
            <a:schemeClr val="bg1"/>
          </a:solidFill>
          <a:latin typeface="Verdana" pitchFamily="34" charset="0"/>
        </a:defRPr>
      </a:lvl5pPr>
      <a:lvl6pPr marL="457200" algn="ctr" rtl="0" eaLnBrk="1" fontAlgn="base" hangingPunct="1">
        <a:spcBef>
          <a:spcPct val="0"/>
        </a:spcBef>
        <a:spcAft>
          <a:spcPct val="0"/>
        </a:spcAft>
        <a:defRPr sz="4400">
          <a:solidFill>
            <a:schemeClr val="tx2"/>
          </a:solidFill>
          <a:latin typeface="Verdana" pitchFamily="34" charset="0"/>
        </a:defRPr>
      </a:lvl6pPr>
      <a:lvl7pPr marL="914400" algn="ctr" rtl="0" eaLnBrk="1" fontAlgn="base" hangingPunct="1">
        <a:spcBef>
          <a:spcPct val="0"/>
        </a:spcBef>
        <a:spcAft>
          <a:spcPct val="0"/>
        </a:spcAft>
        <a:defRPr sz="4400">
          <a:solidFill>
            <a:schemeClr val="tx2"/>
          </a:solidFill>
          <a:latin typeface="Verdana" pitchFamily="34" charset="0"/>
        </a:defRPr>
      </a:lvl7pPr>
      <a:lvl8pPr marL="1371600" algn="ctr" rtl="0" eaLnBrk="1" fontAlgn="base" hangingPunct="1">
        <a:spcBef>
          <a:spcPct val="0"/>
        </a:spcBef>
        <a:spcAft>
          <a:spcPct val="0"/>
        </a:spcAft>
        <a:defRPr sz="4400">
          <a:solidFill>
            <a:schemeClr val="tx2"/>
          </a:solidFill>
          <a:latin typeface="Verdana" pitchFamily="34" charset="0"/>
        </a:defRPr>
      </a:lvl8pPr>
      <a:lvl9pPr marL="1828800" algn="ctr" rtl="0" eaLnBrk="1" fontAlgn="base" hangingPunct="1">
        <a:spcBef>
          <a:spcPct val="0"/>
        </a:spcBef>
        <a:spcAft>
          <a:spcPct val="0"/>
        </a:spcAft>
        <a:defRPr sz="44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ustomXml" Target="../ink/ink3.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ustomXml" Target="../ink/ink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customXml" Target="../ink/ink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customXml" Target="../ink/ink5.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customXml" Target="../ink/ink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customXml" Target="../ink/ink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customXml" Target="../ink/ink9.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png"/><Relationship Id="rId7" Type="http://schemas.openxmlformats.org/officeDocument/2006/relationships/customXml" Target="../ink/ink11.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customXml" Target="../ink/ink10.xml"/><Relationship Id="rId10" Type="http://schemas.openxmlformats.org/officeDocument/2006/relationships/image" Target="../media/image34.png"/><Relationship Id="rId4" Type="http://schemas.openxmlformats.org/officeDocument/2006/relationships/image" Target="../media/image4.jpeg"/><Relationship Id="rId9" Type="http://schemas.openxmlformats.org/officeDocument/2006/relationships/customXml" Target="../ink/ink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customXml" Target="../ink/ink1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customXml" Target="../ink/ink13.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8.png"/><Relationship Id="rId7" Type="http://schemas.openxmlformats.org/officeDocument/2006/relationships/customXml" Target="../ink/ink1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customXml" Target="../ink/ink15.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8" Type="http://schemas.openxmlformats.org/officeDocument/2006/relationships/customXml" Target="../ink/ink18.xml"/><Relationship Id="rId13"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2.png"/><Relationship Id="rId12" Type="http://schemas.openxmlformats.org/officeDocument/2006/relationships/customXml" Target="../ink/ink2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ustomXml" Target="../ink/ink17.xml"/><Relationship Id="rId11" Type="http://schemas.openxmlformats.org/officeDocument/2006/relationships/image" Target="../media/image44.png"/><Relationship Id="rId5" Type="http://schemas.openxmlformats.org/officeDocument/2006/relationships/image" Target="../media/image4.jpeg"/><Relationship Id="rId10" Type="http://schemas.openxmlformats.org/officeDocument/2006/relationships/customXml" Target="../ink/ink19.xml"/><Relationship Id="rId4" Type="http://schemas.openxmlformats.org/officeDocument/2006/relationships/hyperlink" Target="mailto:ra-litanf-ydp@pa.gov" TargetMode="External"/><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png"/><Relationship Id="rId7" Type="http://schemas.openxmlformats.org/officeDocument/2006/relationships/customXml" Target="../ink/ink22.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customXml" Target="../ink/ink21.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png"/><Relationship Id="rId7" Type="http://schemas.openxmlformats.org/officeDocument/2006/relationships/customXml" Target="../ink/ink2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customXml" Target="../ink/ink23.xml"/><Relationship Id="rId10" Type="http://schemas.openxmlformats.org/officeDocument/2006/relationships/image" Target="../media/image55.png"/><Relationship Id="rId4" Type="http://schemas.openxmlformats.org/officeDocument/2006/relationships/image" Target="../media/image52.png"/><Relationship Id="rId9" Type="http://schemas.openxmlformats.org/officeDocument/2006/relationships/customXml" Target="../ink/ink25.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hyperlink" Target="mailto:ra-litanf-ydp@pa.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customXml" Target="../ink/ink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9C05C-6844-45AE-8FF9-59264974C988}"/>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024FAF64-62EB-4537-A6CD-9C475CE757F0}"/>
              </a:ext>
            </a:extLst>
          </p:cNvPr>
          <p:cNvSpPr>
            <a:spLocks noGrp="1"/>
          </p:cNvSpPr>
          <p:nvPr>
            <p:ph idx="1"/>
          </p:nvPr>
        </p:nvSpPr>
        <p:spPr>
          <a:xfrm>
            <a:off x="914400" y="1981200"/>
            <a:ext cx="10363200" cy="4261104"/>
          </a:xfrm>
        </p:spPr>
        <p:txBody>
          <a:bodyPr/>
          <a:lstStyle/>
          <a:p>
            <a:r>
              <a:rPr lang="en-US" sz="2400" dirty="0"/>
              <a:t>Please turn off cameras and make sure you are on mute.</a:t>
            </a:r>
          </a:p>
          <a:p>
            <a:endParaRPr lang="en-US" sz="2400" dirty="0"/>
          </a:p>
          <a:p>
            <a:r>
              <a:rPr lang="en-US" sz="2400" dirty="0"/>
              <a:t>If you are joining us via phone, please provide your name in the chat. </a:t>
            </a:r>
          </a:p>
          <a:p>
            <a:endParaRPr lang="en-US" sz="2400" dirty="0"/>
          </a:p>
          <a:p>
            <a:r>
              <a:rPr lang="en-US" sz="2400" dirty="0"/>
              <a:t>Please type all questions in the chat. We will be answering all questions during the presentation. </a:t>
            </a:r>
          </a:p>
          <a:p>
            <a:endParaRPr lang="en-US" dirty="0"/>
          </a:p>
        </p:txBody>
      </p:sp>
    </p:spTree>
    <p:extLst>
      <p:ext uri="{BB962C8B-B14F-4D97-AF65-F5344CB8AC3E}">
        <p14:creationId xmlns:p14="http://schemas.microsoft.com/office/powerpoint/2010/main" val="7578607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4435-3DDF-46D1-AAD6-A16806708ACB}"/>
              </a:ext>
            </a:extLst>
          </p:cNvPr>
          <p:cNvSpPr>
            <a:spLocks noGrp="1"/>
          </p:cNvSpPr>
          <p:nvPr>
            <p:ph type="title"/>
          </p:nvPr>
        </p:nvSpPr>
        <p:spPr>
          <a:xfrm>
            <a:off x="304800" y="251460"/>
            <a:ext cx="8940800" cy="815340"/>
          </a:xfrm>
        </p:spPr>
        <p:txBody>
          <a:bodyPr/>
          <a:lstStyle/>
          <a:p>
            <a:pPr marL="0" marR="0">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Eligible for Preliminary Screening: Yes – Pending Income Verification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804D9A3-5F4F-499E-A23A-5F70CF118FA6}"/>
              </a:ext>
            </a:extLst>
          </p:cNvPr>
          <p:cNvPicPr/>
          <p:nvPr/>
        </p:nvPicPr>
        <p:blipFill rotWithShape="1">
          <a:blip r:embed="rId3">
            <a:extLst>
              <a:ext uri="{28A0092B-C50C-407E-A947-70E740481C1C}">
                <a14:useLocalDpi xmlns:a14="http://schemas.microsoft.com/office/drawing/2010/main" val="0"/>
              </a:ext>
            </a:extLst>
          </a:blip>
          <a:srcRect r="1371" b="7051"/>
          <a:stretch/>
        </p:blipFill>
        <p:spPr bwMode="auto">
          <a:xfrm>
            <a:off x="352188" y="1600200"/>
            <a:ext cx="8820624" cy="4648200"/>
          </a:xfrm>
          <a:prstGeom prst="rect">
            <a:avLst/>
          </a:prstGeom>
          <a:noFill/>
          <a:ln>
            <a:noFill/>
          </a:ln>
          <a:extLst>
            <a:ext uri="{53640926-AAD7-44D8-BBD7-CCE9431645EC}">
              <a14:shadowObscured xmlns:a14="http://schemas.microsoft.com/office/drawing/2010/main"/>
            </a:ext>
          </a:extLst>
        </p:spPr>
      </p:pic>
      <p:pic>
        <p:nvPicPr>
          <p:cNvPr id="5" name="Picture 4" descr="DHS_2-color_left">
            <a:extLst>
              <a:ext uri="{FF2B5EF4-FFF2-40B4-BE49-F238E27FC236}">
                <a16:creationId xmlns:a16="http://schemas.microsoft.com/office/drawing/2014/main" id="{AF7642DB-B211-49F1-A3AB-1365DCFD51D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72600" y="5715000"/>
            <a:ext cx="2514600" cy="762000"/>
          </a:xfrm>
          <a:prstGeom prst="rect">
            <a:avLst/>
          </a:prstGeom>
          <a:noFill/>
          <a:ln>
            <a:noFill/>
          </a:ln>
        </p:spPr>
      </p:pic>
      <p:sp>
        <p:nvSpPr>
          <p:cNvPr id="3" name="TextBox 2">
            <a:extLst>
              <a:ext uri="{FF2B5EF4-FFF2-40B4-BE49-F238E27FC236}">
                <a16:creationId xmlns:a16="http://schemas.microsoft.com/office/drawing/2014/main" id="{854F38A3-7E2D-4761-A134-A8E9406EFED9}"/>
              </a:ext>
            </a:extLst>
          </p:cNvPr>
          <p:cNvSpPr txBox="1"/>
          <p:nvPr/>
        </p:nvSpPr>
        <p:spPr>
          <a:xfrm>
            <a:off x="9172812" y="1997839"/>
            <a:ext cx="2667000" cy="2862322"/>
          </a:xfrm>
          <a:prstGeom prst="rect">
            <a:avLst/>
          </a:prstGeom>
          <a:noFill/>
        </p:spPr>
        <p:txBody>
          <a:bodyPr wrap="square" rtlCol="0">
            <a:spAutoFit/>
          </a:bodyPr>
          <a:lstStyle/>
          <a:p>
            <a:r>
              <a:rPr lang="en-US" sz="1800" b="0" i="0">
                <a:solidFill>
                  <a:srgbClr val="000000"/>
                </a:solidFill>
                <a:effectLst/>
                <a:latin typeface="Calibri" panose="020F0502020204030204" pitchFamily="34" charset="0"/>
              </a:rPr>
              <a:t>Receiving an “Eligible for Preliminary Screening: Yes – Pending Income Verification” result means that the provider must verify the applicant’s household size and personal monthly gross earned income to determine eligibility*.  </a:t>
            </a:r>
            <a:endParaRPr lang="en-US"/>
          </a:p>
        </p:txBody>
      </p:sp>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463644F9-E76A-4D60-966B-E7EBFE78F450}"/>
                  </a:ext>
                </a:extLst>
              </p14:cNvPr>
              <p14:cNvContentPartPr/>
              <p14:nvPr/>
            </p14:nvContentPartPr>
            <p14:xfrm>
              <a:off x="622752" y="4242144"/>
              <a:ext cx="2595600" cy="62280"/>
            </p14:xfrm>
          </p:contentPart>
        </mc:Choice>
        <mc:Fallback>
          <p:pic>
            <p:nvPicPr>
              <p:cNvPr id="6" name="Ink 5">
                <a:extLst>
                  <a:ext uri="{FF2B5EF4-FFF2-40B4-BE49-F238E27FC236}">
                    <a16:creationId xmlns:a16="http://schemas.microsoft.com/office/drawing/2014/main" id="{463644F9-E76A-4D60-966B-E7EBFE78F450}"/>
                  </a:ext>
                </a:extLst>
              </p:cNvPr>
              <p:cNvPicPr/>
              <p:nvPr/>
            </p:nvPicPr>
            <p:blipFill>
              <a:blip r:embed="rId6"/>
              <a:stretch>
                <a:fillRect/>
              </a:stretch>
            </p:blipFill>
            <p:spPr>
              <a:xfrm>
                <a:off x="569112" y="4134504"/>
                <a:ext cx="2703240" cy="277920"/>
              </a:xfrm>
              <a:prstGeom prst="rect">
                <a:avLst/>
              </a:prstGeom>
            </p:spPr>
          </p:pic>
        </mc:Fallback>
      </mc:AlternateContent>
    </p:spTree>
    <p:extLst>
      <p:ext uri="{BB962C8B-B14F-4D97-AF65-F5344CB8AC3E}">
        <p14:creationId xmlns:p14="http://schemas.microsoft.com/office/powerpoint/2010/main" val="13328058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A322F-D23B-4AAD-B047-1793CF487519}"/>
              </a:ext>
            </a:extLst>
          </p:cNvPr>
          <p:cNvSpPr>
            <a:spLocks noGrp="1"/>
          </p:cNvSpPr>
          <p:nvPr>
            <p:ph type="title"/>
          </p:nvPr>
        </p:nvSpPr>
        <p:spPr/>
        <p:txBody>
          <a:bodyPr/>
          <a:lstStyle/>
          <a:p>
            <a:r>
              <a:rPr lang="en-US" sz="2400" b="1">
                <a:effectLst/>
                <a:latin typeface="Calibri" panose="020F0502020204030204" pitchFamily="34" charset="0"/>
                <a:ea typeface="Calibri" panose="020F0502020204030204" pitchFamily="34" charset="0"/>
                <a:cs typeface="Times New Roman" panose="02020603050405020304" pitchFamily="18" charset="0"/>
              </a:rPr>
              <a:t>Eligible for Preliminary Screening: Yes – Pending Full Verification </a:t>
            </a:r>
            <a:endParaRPr lang="en-US" sz="2400"/>
          </a:p>
        </p:txBody>
      </p:sp>
      <p:pic>
        <p:nvPicPr>
          <p:cNvPr id="4" name="Picture 3" descr="DHS_2-color_left">
            <a:extLst>
              <a:ext uri="{FF2B5EF4-FFF2-40B4-BE49-F238E27FC236}">
                <a16:creationId xmlns:a16="http://schemas.microsoft.com/office/drawing/2014/main" id="{F601E89A-7FC0-4774-A941-08E73F8B03D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372600" y="5715000"/>
            <a:ext cx="2514600" cy="762000"/>
          </a:xfrm>
          <a:prstGeom prst="rect">
            <a:avLst/>
          </a:prstGeom>
          <a:noFill/>
          <a:ln>
            <a:noFill/>
          </a:ln>
        </p:spPr>
      </p:pic>
      <p:pic>
        <p:nvPicPr>
          <p:cNvPr id="2050" name="Picture 2">
            <a:extLst>
              <a:ext uri="{FF2B5EF4-FFF2-40B4-BE49-F238E27FC236}">
                <a16:creationId xmlns:a16="http://schemas.microsoft.com/office/drawing/2014/main" id="{45B061F2-2F9A-4344-AC56-67641888A2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8465"/>
            <a:ext cx="11582400" cy="34477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E9EBCD8-0E51-4972-936B-8579CDAB268E}"/>
              </a:ext>
            </a:extLst>
          </p:cNvPr>
          <p:cNvSpPr txBox="1"/>
          <p:nvPr/>
        </p:nvSpPr>
        <p:spPr>
          <a:xfrm>
            <a:off x="304800" y="5253335"/>
            <a:ext cx="9067800" cy="1015663"/>
          </a:xfrm>
          <a:prstGeom prst="rect">
            <a:avLst/>
          </a:prstGeom>
          <a:noFill/>
        </p:spPr>
        <p:txBody>
          <a:bodyPr wrap="square" rtlCol="0">
            <a:spAutoFit/>
          </a:bodyPr>
          <a:lstStyle/>
          <a:p>
            <a:r>
              <a:rPr lang="en-US" sz="2000" b="0" i="0">
                <a:solidFill>
                  <a:srgbClr val="000000"/>
                </a:solidFill>
                <a:effectLst/>
                <a:latin typeface="Calibri" panose="020F0502020204030204" pitchFamily="34" charset="0"/>
              </a:rPr>
              <a:t>Receiving an “Eligible for Preliminary Screening: Yes – Pending Full Verification” means that the provider must verify all eligibility requirements: residency, citizenship status, household size, and personal monthly gross earned income.</a:t>
            </a:r>
            <a:endParaRPr lang="en-US" sz="2000"/>
          </a:p>
        </p:txBody>
      </p:sp>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C716CA94-1CFA-4A29-B33D-D1973D916BFA}"/>
                  </a:ext>
                </a:extLst>
              </p14:cNvPr>
              <p14:cNvContentPartPr/>
              <p14:nvPr/>
            </p14:nvContentPartPr>
            <p14:xfrm>
              <a:off x="683592" y="4399464"/>
              <a:ext cx="2205720" cy="75240"/>
            </p14:xfrm>
          </p:contentPart>
        </mc:Choice>
        <mc:Fallback>
          <p:pic>
            <p:nvPicPr>
              <p:cNvPr id="3" name="Ink 2">
                <a:extLst>
                  <a:ext uri="{FF2B5EF4-FFF2-40B4-BE49-F238E27FC236}">
                    <a16:creationId xmlns:a16="http://schemas.microsoft.com/office/drawing/2014/main" id="{C716CA94-1CFA-4A29-B33D-D1973D916BFA}"/>
                  </a:ext>
                </a:extLst>
              </p:cNvPr>
              <p:cNvPicPr/>
              <p:nvPr/>
            </p:nvPicPr>
            <p:blipFill>
              <a:blip r:embed="rId6"/>
              <a:stretch>
                <a:fillRect/>
              </a:stretch>
            </p:blipFill>
            <p:spPr>
              <a:xfrm>
                <a:off x="629952" y="4291464"/>
                <a:ext cx="2313360" cy="290880"/>
              </a:xfrm>
              <a:prstGeom prst="rect">
                <a:avLst/>
              </a:prstGeom>
            </p:spPr>
          </p:pic>
        </mc:Fallback>
      </mc:AlternateContent>
    </p:spTree>
    <p:extLst>
      <p:ext uri="{BB962C8B-B14F-4D97-AF65-F5344CB8AC3E}">
        <p14:creationId xmlns:p14="http://schemas.microsoft.com/office/powerpoint/2010/main" val="2240125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4E291-A960-4F5B-A69E-B4F36484B56C}"/>
              </a:ext>
            </a:extLst>
          </p:cNvPr>
          <p:cNvSpPr>
            <a:spLocks noGrp="1"/>
          </p:cNvSpPr>
          <p:nvPr>
            <p:ph type="title"/>
          </p:nvPr>
        </p:nvSpPr>
        <p:spPr/>
        <p:txBody>
          <a:bodyPr/>
          <a:lstStyle/>
          <a:p>
            <a:r>
              <a:rPr lang="en-US"/>
              <a:t>Eligible for Preliminary Screening: No</a:t>
            </a:r>
          </a:p>
        </p:txBody>
      </p:sp>
      <p:pic>
        <p:nvPicPr>
          <p:cNvPr id="3074" name="Picture 2">
            <a:extLst>
              <a:ext uri="{FF2B5EF4-FFF2-40B4-BE49-F238E27FC236}">
                <a16:creationId xmlns:a16="http://schemas.microsoft.com/office/drawing/2014/main" id="{BE9B34BD-D119-43C1-A4C2-F74FD6456D0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9400" y="1557612"/>
            <a:ext cx="8966200" cy="45383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AEB0FEB-3809-4DDD-B06E-C520D75219A4}"/>
              </a:ext>
            </a:extLst>
          </p:cNvPr>
          <p:cNvSpPr txBox="1"/>
          <p:nvPr/>
        </p:nvSpPr>
        <p:spPr>
          <a:xfrm>
            <a:off x="9525000" y="1770459"/>
            <a:ext cx="2209800" cy="3693319"/>
          </a:xfrm>
          <a:prstGeom prst="rect">
            <a:avLst/>
          </a:prstGeom>
          <a:noFill/>
        </p:spPr>
        <p:txBody>
          <a:bodyPr wrap="square" rtlCol="0">
            <a:spAutoFit/>
          </a:bodyPr>
          <a:lstStyle/>
          <a:p>
            <a:r>
              <a:rPr lang="en-US" sz="1800" b="0" i="0">
                <a:solidFill>
                  <a:srgbClr val="000000"/>
                </a:solidFill>
                <a:effectLst/>
                <a:latin typeface="Calibri" panose="020F0502020204030204" pitchFamily="34" charset="0"/>
              </a:rPr>
              <a:t>Receiving an “Eligible for Preliminary Screening: No” means the applicant is known to </a:t>
            </a:r>
            <a:r>
              <a:rPr lang="en-US" sz="1800" b="0" i="0" err="1">
                <a:solidFill>
                  <a:srgbClr val="000000"/>
                </a:solidFill>
                <a:effectLst/>
                <a:latin typeface="Calibri" panose="020F0502020204030204" pitchFamily="34" charset="0"/>
              </a:rPr>
              <a:t>eCIS</a:t>
            </a:r>
            <a:r>
              <a:rPr lang="en-US" sz="1800" b="0" i="0">
                <a:solidFill>
                  <a:srgbClr val="000000"/>
                </a:solidFill>
                <a:effectLst/>
                <a:latin typeface="Calibri" panose="020F0502020204030204" pitchFamily="34" charset="0"/>
              </a:rPr>
              <a:t> and/or CWDS but does not meet the age requirements to participate in TANF YDP. Therefore, the applicant is </a:t>
            </a:r>
            <a:r>
              <a:rPr lang="en-US" sz="1800" b="1" i="0">
                <a:solidFill>
                  <a:srgbClr val="000000"/>
                </a:solidFill>
                <a:effectLst/>
                <a:latin typeface="Calibri" panose="020F0502020204030204" pitchFamily="34" charset="0"/>
              </a:rPr>
              <a:t>INELIGIBLE </a:t>
            </a:r>
            <a:r>
              <a:rPr lang="en-US" sz="1800" b="0" i="0">
                <a:solidFill>
                  <a:srgbClr val="000000"/>
                </a:solidFill>
                <a:effectLst/>
                <a:latin typeface="Calibri" panose="020F0502020204030204" pitchFamily="34" charset="0"/>
              </a:rPr>
              <a:t>for TANF YDP funded services. </a:t>
            </a:r>
            <a:endParaRPr lang="en-US"/>
          </a:p>
        </p:txBody>
      </p:sp>
      <p:pic>
        <p:nvPicPr>
          <p:cNvPr id="5" name="Picture 4" descr="DHS_2-color_left">
            <a:extLst>
              <a:ext uri="{FF2B5EF4-FFF2-40B4-BE49-F238E27FC236}">
                <a16:creationId xmlns:a16="http://schemas.microsoft.com/office/drawing/2014/main" id="{FCFC34E2-C812-46AF-B837-F7052280040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72600" y="5715000"/>
            <a:ext cx="2514600" cy="762000"/>
          </a:xfrm>
          <a:prstGeom prst="rect">
            <a:avLst/>
          </a:prstGeom>
          <a:noFill/>
          <a:ln>
            <a:noFill/>
          </a:ln>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F235D0E4-76BA-47B9-B41C-1C3B8C007C02}"/>
                  </a:ext>
                </a:extLst>
              </p14:cNvPr>
              <p14:cNvContentPartPr/>
              <p14:nvPr/>
            </p14:nvContentPartPr>
            <p14:xfrm>
              <a:off x="462912" y="3535104"/>
              <a:ext cx="1446840" cy="50760"/>
            </p14:xfrm>
          </p:contentPart>
        </mc:Choice>
        <mc:Fallback>
          <p:pic>
            <p:nvPicPr>
              <p:cNvPr id="3" name="Ink 2">
                <a:extLst>
                  <a:ext uri="{FF2B5EF4-FFF2-40B4-BE49-F238E27FC236}">
                    <a16:creationId xmlns:a16="http://schemas.microsoft.com/office/drawing/2014/main" id="{F235D0E4-76BA-47B9-B41C-1C3B8C007C02}"/>
                  </a:ext>
                </a:extLst>
              </p:cNvPr>
              <p:cNvPicPr/>
              <p:nvPr/>
            </p:nvPicPr>
            <p:blipFill>
              <a:blip r:embed="rId6"/>
              <a:stretch>
                <a:fillRect/>
              </a:stretch>
            </p:blipFill>
            <p:spPr>
              <a:xfrm>
                <a:off x="409272" y="3427104"/>
                <a:ext cx="155448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8E229898-8A73-4B66-909F-6CA58839FD80}"/>
                  </a:ext>
                </a:extLst>
              </p14:cNvPr>
              <p14:cNvContentPartPr/>
              <p14:nvPr/>
            </p14:nvContentPartPr>
            <p14:xfrm>
              <a:off x="499632" y="3644544"/>
              <a:ext cx="1473120" cy="99360"/>
            </p14:xfrm>
          </p:contentPart>
        </mc:Choice>
        <mc:Fallback>
          <p:pic>
            <p:nvPicPr>
              <p:cNvPr id="6" name="Ink 5">
                <a:extLst>
                  <a:ext uri="{FF2B5EF4-FFF2-40B4-BE49-F238E27FC236}">
                    <a16:creationId xmlns:a16="http://schemas.microsoft.com/office/drawing/2014/main" id="{8E229898-8A73-4B66-909F-6CA58839FD80}"/>
                  </a:ext>
                </a:extLst>
              </p:cNvPr>
              <p:cNvPicPr/>
              <p:nvPr/>
            </p:nvPicPr>
            <p:blipFill>
              <a:blip r:embed="rId8"/>
              <a:stretch>
                <a:fillRect/>
              </a:stretch>
            </p:blipFill>
            <p:spPr>
              <a:xfrm>
                <a:off x="445992" y="3536904"/>
                <a:ext cx="1580760" cy="315000"/>
              </a:xfrm>
              <a:prstGeom prst="rect">
                <a:avLst/>
              </a:prstGeom>
            </p:spPr>
          </p:pic>
        </mc:Fallback>
      </mc:AlternateContent>
    </p:spTree>
    <p:extLst>
      <p:ext uri="{BB962C8B-B14F-4D97-AF65-F5344CB8AC3E}">
        <p14:creationId xmlns:p14="http://schemas.microsoft.com/office/powerpoint/2010/main" val="11694141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2AD9A4D-D241-48B6-A209-B1E5E8AEC9FA}"/>
              </a:ext>
            </a:extLst>
          </p:cNvPr>
          <p:cNvSpPr>
            <a:spLocks noGrp="1"/>
          </p:cNvSpPr>
          <p:nvPr>
            <p:ph idx="1"/>
          </p:nvPr>
        </p:nvSpPr>
        <p:spPr>
          <a:xfrm>
            <a:off x="304800" y="1524000"/>
            <a:ext cx="10972800" cy="4572000"/>
          </a:xfrm>
        </p:spPr>
        <p:txBody>
          <a:bodyPr anchor="ctr"/>
          <a:lstStyle/>
          <a:p>
            <a:pPr marL="0" indent="0" algn="ctr">
              <a:buNone/>
            </a:pPr>
            <a:r>
              <a:rPr lang="en-US" sz="2800" b="0" i="0">
                <a:solidFill>
                  <a:srgbClr val="000000"/>
                </a:solidFill>
                <a:effectLst/>
                <a:latin typeface="Calibri" panose="020F0502020204030204" pitchFamily="34" charset="0"/>
              </a:rPr>
              <a:t>Creating a CWDS Base Record</a:t>
            </a:r>
          </a:p>
          <a:p>
            <a:pPr marL="0" indent="0" algn="ctr">
              <a:buNone/>
            </a:pPr>
            <a:endParaRPr lang="en-US">
              <a:solidFill>
                <a:srgbClr val="000000"/>
              </a:solidFill>
              <a:latin typeface="Calibri" panose="020F0502020204030204" pitchFamily="34" charset="0"/>
            </a:endParaRPr>
          </a:p>
          <a:p>
            <a:pPr marL="0" indent="0" algn="ctr">
              <a:buNone/>
            </a:pPr>
            <a:endParaRPr lang="en-US">
              <a:solidFill>
                <a:srgbClr val="000000"/>
              </a:solidFill>
              <a:latin typeface="Calibri" panose="020F0502020204030204" pitchFamily="34" charset="0"/>
            </a:endParaRPr>
          </a:p>
          <a:p>
            <a:pPr marL="0" indent="0" algn="ctr">
              <a:buNone/>
            </a:pPr>
            <a:r>
              <a:rPr lang="en-US" sz="2800" b="0" i="0">
                <a:solidFill>
                  <a:srgbClr val="000000"/>
                </a:solidFill>
                <a:effectLst/>
                <a:latin typeface="Calibri" panose="020F0502020204030204" pitchFamily="34" charset="0"/>
              </a:rPr>
              <a:t>The DHS Preliminary Screening Tool will only allow providers to “Create a Base Record” for individuals not already known to CWDS.  </a:t>
            </a:r>
            <a:endParaRPr lang="en-US" sz="2800">
              <a:solidFill>
                <a:srgbClr val="000000"/>
              </a:solidFill>
              <a:latin typeface="Calibri" panose="020F0502020204030204" pitchFamily="34" charset="0"/>
            </a:endParaRPr>
          </a:p>
          <a:p>
            <a:pPr algn="ctr"/>
            <a:endParaRPr lang="en-US"/>
          </a:p>
        </p:txBody>
      </p:sp>
    </p:spTree>
    <p:extLst>
      <p:ext uri="{BB962C8B-B14F-4D97-AF65-F5344CB8AC3E}">
        <p14:creationId xmlns:p14="http://schemas.microsoft.com/office/powerpoint/2010/main" val="385828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A651-C0F5-4BA4-A9D2-40646E91CE70}"/>
              </a:ext>
            </a:extLst>
          </p:cNvPr>
          <p:cNvSpPr>
            <a:spLocks noGrp="1"/>
          </p:cNvSpPr>
          <p:nvPr>
            <p:ph type="title"/>
          </p:nvPr>
        </p:nvSpPr>
        <p:spPr/>
        <p:txBody>
          <a:bodyPr/>
          <a:lstStyle/>
          <a:p>
            <a:r>
              <a:rPr lang="en-US"/>
              <a:t>Create a CWDS Base Record –</a:t>
            </a:r>
            <a:br>
              <a:rPr lang="en-US"/>
            </a:br>
            <a:r>
              <a:rPr lang="en-US"/>
              <a:t>Not Known in System</a:t>
            </a:r>
          </a:p>
        </p:txBody>
      </p:sp>
      <p:pic>
        <p:nvPicPr>
          <p:cNvPr id="5" name="Picture 4">
            <a:extLst>
              <a:ext uri="{FF2B5EF4-FFF2-40B4-BE49-F238E27FC236}">
                <a16:creationId xmlns:a16="http://schemas.microsoft.com/office/drawing/2014/main" id="{EF42D168-895C-421D-88FF-754C1206AC95}"/>
              </a:ext>
            </a:extLst>
          </p:cNvPr>
          <p:cNvPicPr>
            <a:picLocks noChangeAspect="1"/>
          </p:cNvPicPr>
          <p:nvPr/>
        </p:nvPicPr>
        <p:blipFill>
          <a:blip r:embed="rId3"/>
          <a:stretch>
            <a:fillRect/>
          </a:stretch>
        </p:blipFill>
        <p:spPr>
          <a:xfrm>
            <a:off x="304800" y="1488477"/>
            <a:ext cx="8153400" cy="2509446"/>
          </a:xfrm>
          <a:prstGeom prst="rect">
            <a:avLst/>
          </a:prstGeom>
        </p:spPr>
      </p:pic>
      <p:pic>
        <p:nvPicPr>
          <p:cNvPr id="10" name="Picture 9">
            <a:extLst>
              <a:ext uri="{FF2B5EF4-FFF2-40B4-BE49-F238E27FC236}">
                <a16:creationId xmlns:a16="http://schemas.microsoft.com/office/drawing/2014/main" id="{94124205-1BE0-4244-856C-BC303A75F3E3}"/>
              </a:ext>
            </a:extLst>
          </p:cNvPr>
          <p:cNvPicPr>
            <a:picLocks noChangeAspect="1"/>
          </p:cNvPicPr>
          <p:nvPr/>
        </p:nvPicPr>
        <p:blipFill>
          <a:blip r:embed="rId4"/>
          <a:stretch>
            <a:fillRect/>
          </a:stretch>
        </p:blipFill>
        <p:spPr>
          <a:xfrm>
            <a:off x="4572000" y="3997923"/>
            <a:ext cx="7086600" cy="2386774"/>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7D186DF5-9656-4560-9EE1-CF011D46B266}"/>
                  </a:ext>
                </a:extLst>
              </p14:cNvPr>
              <p14:cNvContentPartPr/>
              <p14:nvPr/>
            </p14:nvContentPartPr>
            <p14:xfrm>
              <a:off x="5730072" y="3644904"/>
              <a:ext cx="1126080" cy="74880"/>
            </p14:xfrm>
          </p:contentPart>
        </mc:Choice>
        <mc:Fallback>
          <p:pic>
            <p:nvPicPr>
              <p:cNvPr id="3" name="Ink 2">
                <a:extLst>
                  <a:ext uri="{FF2B5EF4-FFF2-40B4-BE49-F238E27FC236}">
                    <a16:creationId xmlns:a16="http://schemas.microsoft.com/office/drawing/2014/main" id="{7D186DF5-9656-4560-9EE1-CF011D46B266}"/>
                  </a:ext>
                </a:extLst>
              </p:cNvPr>
              <p:cNvPicPr/>
              <p:nvPr/>
            </p:nvPicPr>
            <p:blipFill>
              <a:blip r:embed="rId6"/>
              <a:stretch>
                <a:fillRect/>
              </a:stretch>
            </p:blipFill>
            <p:spPr>
              <a:xfrm>
                <a:off x="5676072" y="3536904"/>
                <a:ext cx="123372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B6B69E26-A3C3-4AB6-AFA3-B5EAFCDA21B2}"/>
                  </a:ext>
                </a:extLst>
              </p14:cNvPr>
              <p14:cNvContentPartPr/>
              <p14:nvPr/>
            </p14:nvContentPartPr>
            <p14:xfrm>
              <a:off x="619872" y="3132264"/>
              <a:ext cx="1171800" cy="209160"/>
            </p14:xfrm>
          </p:contentPart>
        </mc:Choice>
        <mc:Fallback>
          <p:pic>
            <p:nvPicPr>
              <p:cNvPr id="4" name="Ink 3">
                <a:extLst>
                  <a:ext uri="{FF2B5EF4-FFF2-40B4-BE49-F238E27FC236}">
                    <a16:creationId xmlns:a16="http://schemas.microsoft.com/office/drawing/2014/main" id="{B6B69E26-A3C3-4AB6-AFA3-B5EAFCDA21B2}"/>
                  </a:ext>
                </a:extLst>
              </p:cNvPr>
              <p:cNvPicPr/>
              <p:nvPr/>
            </p:nvPicPr>
            <p:blipFill>
              <a:blip r:embed="rId8"/>
              <a:stretch>
                <a:fillRect/>
              </a:stretch>
            </p:blipFill>
            <p:spPr>
              <a:xfrm>
                <a:off x="566232" y="3024264"/>
                <a:ext cx="1279440" cy="424800"/>
              </a:xfrm>
              <a:prstGeom prst="rect">
                <a:avLst/>
              </a:prstGeom>
            </p:spPr>
          </p:pic>
        </mc:Fallback>
      </mc:AlternateContent>
    </p:spTree>
    <p:extLst>
      <p:ext uri="{BB962C8B-B14F-4D97-AF65-F5344CB8AC3E}">
        <p14:creationId xmlns:p14="http://schemas.microsoft.com/office/powerpoint/2010/main" val="33286377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0B2B9-C012-46A2-A1E3-681579AC3B9C}"/>
              </a:ext>
            </a:extLst>
          </p:cNvPr>
          <p:cNvSpPr>
            <a:spLocks noGrp="1"/>
          </p:cNvSpPr>
          <p:nvPr>
            <p:ph type="title"/>
          </p:nvPr>
        </p:nvSpPr>
        <p:spPr/>
        <p:txBody>
          <a:bodyPr/>
          <a:lstStyle/>
          <a:p>
            <a:r>
              <a:rPr lang="en-US"/>
              <a:t>Creating a CWDS Base Record – </a:t>
            </a:r>
            <a:br>
              <a:rPr lang="en-US"/>
            </a:br>
            <a:r>
              <a:rPr lang="en-US"/>
              <a:t>Not Known in System</a:t>
            </a:r>
          </a:p>
        </p:txBody>
      </p:sp>
      <p:pic>
        <p:nvPicPr>
          <p:cNvPr id="5122" name="Picture 2">
            <a:extLst>
              <a:ext uri="{FF2B5EF4-FFF2-40B4-BE49-F238E27FC236}">
                <a16:creationId xmlns:a16="http://schemas.microsoft.com/office/drawing/2014/main" id="{FA02CDD0-13AC-4AE4-8A0B-C2F0C1D103B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6934200" cy="35293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5D61D50-6CDC-4527-BB1A-5EE79E754A5C}"/>
              </a:ext>
            </a:extLst>
          </p:cNvPr>
          <p:cNvPicPr>
            <a:picLocks noChangeAspect="1"/>
          </p:cNvPicPr>
          <p:nvPr/>
        </p:nvPicPr>
        <p:blipFill>
          <a:blip r:embed="rId4"/>
          <a:stretch>
            <a:fillRect/>
          </a:stretch>
        </p:blipFill>
        <p:spPr>
          <a:xfrm>
            <a:off x="3508160" y="4448159"/>
            <a:ext cx="7918880" cy="1771682"/>
          </a:xfrm>
          <a:prstGeom prst="rect">
            <a:avLst/>
          </a:prstGeom>
        </p:spPr>
      </p:pic>
    </p:spTree>
    <p:extLst>
      <p:ext uri="{BB962C8B-B14F-4D97-AF65-F5344CB8AC3E}">
        <p14:creationId xmlns:p14="http://schemas.microsoft.com/office/powerpoint/2010/main" val="4188864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3334-9289-4A6A-B837-7830FA5AC766}"/>
              </a:ext>
            </a:extLst>
          </p:cNvPr>
          <p:cNvSpPr>
            <a:spLocks noGrp="1"/>
          </p:cNvSpPr>
          <p:nvPr>
            <p:ph type="title"/>
          </p:nvPr>
        </p:nvSpPr>
        <p:spPr/>
        <p:txBody>
          <a:bodyPr/>
          <a:lstStyle/>
          <a:p>
            <a:r>
              <a:rPr lang="en-US"/>
              <a:t>Creating a CWDS Base Record – </a:t>
            </a:r>
            <a:br>
              <a:rPr lang="en-US"/>
            </a:br>
            <a:r>
              <a:rPr lang="en-US"/>
              <a:t>Not Known in System</a:t>
            </a:r>
          </a:p>
        </p:txBody>
      </p:sp>
      <p:pic>
        <p:nvPicPr>
          <p:cNvPr id="5" name="Content Placeholder 4">
            <a:extLst>
              <a:ext uri="{FF2B5EF4-FFF2-40B4-BE49-F238E27FC236}">
                <a16:creationId xmlns:a16="http://schemas.microsoft.com/office/drawing/2014/main" id="{1667C5E2-61F0-428A-B285-E82935D19338}"/>
              </a:ext>
            </a:extLst>
          </p:cNvPr>
          <p:cNvPicPr>
            <a:picLocks noGrp="1" noChangeAspect="1"/>
          </p:cNvPicPr>
          <p:nvPr>
            <p:ph idx="1"/>
          </p:nvPr>
        </p:nvPicPr>
        <p:blipFill>
          <a:blip r:embed="rId3"/>
          <a:stretch>
            <a:fillRect/>
          </a:stretch>
        </p:blipFill>
        <p:spPr>
          <a:xfrm>
            <a:off x="609600" y="1600200"/>
            <a:ext cx="5950256" cy="2076557"/>
          </a:xfrm>
        </p:spPr>
      </p:pic>
      <p:pic>
        <p:nvPicPr>
          <p:cNvPr id="6146" name="Picture 2">
            <a:extLst>
              <a:ext uri="{FF2B5EF4-FFF2-40B4-BE49-F238E27FC236}">
                <a16:creationId xmlns:a16="http://schemas.microsoft.com/office/drawing/2014/main" id="{9ABA1B3E-23AC-4E20-B951-02541965A2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463" y="3581400"/>
            <a:ext cx="7500937" cy="285929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9504BE24-78F5-47A8-BA52-3D1FEF32AD10}"/>
                  </a:ext>
                </a:extLst>
              </p14:cNvPr>
              <p14:cNvContentPartPr/>
              <p14:nvPr/>
            </p14:nvContentPartPr>
            <p14:xfrm>
              <a:off x="4292232" y="5484864"/>
              <a:ext cx="1035720" cy="52200"/>
            </p14:xfrm>
          </p:contentPart>
        </mc:Choice>
        <mc:Fallback>
          <p:pic>
            <p:nvPicPr>
              <p:cNvPr id="3" name="Ink 2">
                <a:extLst>
                  <a:ext uri="{FF2B5EF4-FFF2-40B4-BE49-F238E27FC236}">
                    <a16:creationId xmlns:a16="http://schemas.microsoft.com/office/drawing/2014/main" id="{9504BE24-78F5-47A8-BA52-3D1FEF32AD10}"/>
                  </a:ext>
                </a:extLst>
              </p:cNvPr>
              <p:cNvPicPr/>
              <p:nvPr/>
            </p:nvPicPr>
            <p:blipFill>
              <a:blip r:embed="rId6"/>
              <a:stretch>
                <a:fillRect/>
              </a:stretch>
            </p:blipFill>
            <p:spPr>
              <a:xfrm>
                <a:off x="4238592" y="5376864"/>
                <a:ext cx="1143360" cy="267840"/>
              </a:xfrm>
              <a:prstGeom prst="rect">
                <a:avLst/>
              </a:prstGeom>
            </p:spPr>
          </p:pic>
        </mc:Fallback>
      </mc:AlternateContent>
    </p:spTree>
    <p:extLst>
      <p:ext uri="{BB962C8B-B14F-4D97-AF65-F5344CB8AC3E}">
        <p14:creationId xmlns:p14="http://schemas.microsoft.com/office/powerpoint/2010/main" val="40309103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EC39B-4D6D-4D79-B32D-C0D6940882FC}"/>
              </a:ext>
            </a:extLst>
          </p:cNvPr>
          <p:cNvSpPr>
            <a:spLocks noGrp="1"/>
          </p:cNvSpPr>
          <p:nvPr>
            <p:ph type="title"/>
          </p:nvPr>
        </p:nvSpPr>
        <p:spPr/>
        <p:txBody>
          <a:bodyPr/>
          <a:lstStyle/>
          <a:p>
            <a:r>
              <a:rPr lang="en-US"/>
              <a:t>Creating a CWDS Base Record – </a:t>
            </a:r>
            <a:br>
              <a:rPr lang="en-US"/>
            </a:br>
            <a:r>
              <a:rPr lang="en-US"/>
              <a:t>Not Known in System</a:t>
            </a:r>
          </a:p>
        </p:txBody>
      </p:sp>
      <p:pic>
        <p:nvPicPr>
          <p:cNvPr id="7170" name="Picture 2">
            <a:extLst>
              <a:ext uri="{FF2B5EF4-FFF2-40B4-BE49-F238E27FC236}">
                <a16:creationId xmlns:a16="http://schemas.microsoft.com/office/drawing/2014/main" id="{A8DAC8E7-EB7C-4ADF-AC9F-CE5549384CF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1" y="1467683"/>
            <a:ext cx="8940800"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17856E-ACDA-410E-B0CE-402DDD366151}"/>
              </a:ext>
            </a:extLst>
          </p:cNvPr>
          <p:cNvSpPr txBox="1"/>
          <p:nvPr/>
        </p:nvSpPr>
        <p:spPr>
          <a:xfrm>
            <a:off x="8864600" y="1467683"/>
            <a:ext cx="3048000" cy="4247317"/>
          </a:xfrm>
          <a:prstGeom prst="rect">
            <a:avLst/>
          </a:prstGeom>
          <a:noFill/>
        </p:spPr>
        <p:txBody>
          <a:bodyPr wrap="square" rtlCol="0">
            <a:spAutoFit/>
          </a:bodyPr>
          <a:lstStyle/>
          <a:p>
            <a:pPr marL="342900" indent="-342900">
              <a:buFont typeface="Arial" panose="020B0604020202020204" pitchFamily="34" charset="0"/>
              <a:buChar char="•"/>
            </a:pPr>
            <a:r>
              <a:rPr lang="en-US" sz="1800" dirty="0">
                <a:latin typeface="Calibri" panose="020F0502020204030204" pitchFamily="34" charset="0"/>
                <a:cs typeface="Calibri" panose="020F0502020204030204" pitchFamily="34" charset="0"/>
              </a:rPr>
              <a:t>Review “Possible Matches”</a:t>
            </a:r>
          </a:p>
          <a:p>
            <a:pPr marL="342900" indent="-342900">
              <a:buFont typeface="Arial" panose="020B0604020202020204" pitchFamily="34" charset="0"/>
              <a:buChar char="•"/>
            </a:pPr>
            <a:r>
              <a:rPr lang="en-US" sz="1800" dirty="0">
                <a:latin typeface="Calibri" panose="020F0502020204030204" pitchFamily="34" charset="0"/>
                <a:cs typeface="Calibri" panose="020F0502020204030204" pitchFamily="34" charset="0"/>
              </a:rPr>
              <a:t>Determine if an existing base record matches the applicant’s </a:t>
            </a:r>
            <a:r>
              <a:rPr lang="en-US" sz="1800" b="1" dirty="0">
                <a:latin typeface="Calibri" panose="020F0502020204030204" pitchFamily="34" charset="0"/>
                <a:cs typeface="Calibri" panose="020F0502020204030204" pitchFamily="34" charset="0"/>
              </a:rPr>
              <a:t>VERIFIED</a:t>
            </a:r>
            <a:r>
              <a:rPr lang="en-US" sz="1800" dirty="0">
                <a:latin typeface="Calibri" panose="020F0502020204030204" pitchFamily="34" charset="0"/>
                <a:cs typeface="Calibri" panose="020F0502020204030204" pitchFamily="34" charset="0"/>
              </a:rPr>
              <a:t> information</a:t>
            </a:r>
          </a:p>
          <a:p>
            <a:pPr marL="342900" indent="-342900">
              <a:buFont typeface="Arial" panose="020B0604020202020204" pitchFamily="34" charset="0"/>
              <a:buChar char="•"/>
            </a:pPr>
            <a:r>
              <a:rPr lang="en-US" sz="1800" dirty="0">
                <a:latin typeface="Calibri" panose="020F0502020204030204" pitchFamily="34" charset="0"/>
                <a:cs typeface="Calibri" panose="020F0502020204030204" pitchFamily="34" charset="0"/>
              </a:rPr>
              <a:t>If no records match, move forward with creating a new participant record</a:t>
            </a:r>
          </a:p>
          <a:p>
            <a:pPr marL="342900" indent="-342900">
              <a:buFont typeface="Arial" panose="020B0604020202020204" pitchFamily="34" charset="0"/>
              <a:buChar char="•"/>
            </a:pPr>
            <a:r>
              <a:rPr lang="en-US" sz="1800" dirty="0">
                <a:latin typeface="Calibri" panose="020F0502020204030204" pitchFamily="34" charset="0"/>
                <a:cs typeface="Calibri" panose="020F0502020204030204" pitchFamily="34" charset="0"/>
              </a:rPr>
              <a:t>If a matching record is confirmed to be the applicant, then choose the toggle next to the matching individual and select “</a:t>
            </a:r>
            <a:r>
              <a:rPr lang="en-US" sz="1800" b="1" dirty="0">
                <a:latin typeface="Calibri" panose="020F0502020204030204" pitchFamily="34" charset="0"/>
                <a:cs typeface="Calibri" panose="020F0502020204030204" pitchFamily="34" charset="0"/>
              </a:rPr>
              <a:t>Matches CWDS Profile</a:t>
            </a:r>
            <a:r>
              <a:rPr lang="en-US" sz="1800" dirty="0">
                <a:latin typeface="Calibri" panose="020F0502020204030204" pitchFamily="34" charset="0"/>
                <a:cs typeface="Calibri" panose="020F0502020204030204" pitchFamily="34" charset="0"/>
              </a:rPr>
              <a:t>”</a:t>
            </a:r>
          </a:p>
        </p:txBody>
      </p:sp>
      <p:pic>
        <p:nvPicPr>
          <p:cNvPr id="5" name="Picture 4" descr="DHS_2-color_left">
            <a:extLst>
              <a:ext uri="{FF2B5EF4-FFF2-40B4-BE49-F238E27FC236}">
                <a16:creationId xmlns:a16="http://schemas.microsoft.com/office/drawing/2014/main" id="{8770B042-157D-4E3A-A0EF-990B71D88EE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72600" y="5715000"/>
            <a:ext cx="2514600" cy="762000"/>
          </a:xfrm>
          <a:prstGeom prst="rect">
            <a:avLst/>
          </a:prstGeom>
          <a:noFill/>
          <a:ln>
            <a:noFill/>
          </a:ln>
        </p:spPr>
      </p:pic>
    </p:spTree>
    <p:extLst>
      <p:ext uri="{BB962C8B-B14F-4D97-AF65-F5344CB8AC3E}">
        <p14:creationId xmlns:p14="http://schemas.microsoft.com/office/powerpoint/2010/main" val="37094262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E393-DC60-4ADF-BD14-F4A25F73A7E5}"/>
              </a:ext>
            </a:extLst>
          </p:cNvPr>
          <p:cNvSpPr>
            <a:spLocks noGrp="1"/>
          </p:cNvSpPr>
          <p:nvPr>
            <p:ph type="title"/>
          </p:nvPr>
        </p:nvSpPr>
        <p:spPr/>
        <p:txBody>
          <a:bodyPr/>
          <a:lstStyle/>
          <a:p>
            <a:r>
              <a:rPr lang="en-US"/>
              <a:t>Creating a CWDS Base Record – </a:t>
            </a:r>
            <a:br>
              <a:rPr lang="en-US"/>
            </a:br>
            <a:r>
              <a:rPr lang="en-US"/>
              <a:t>Not Known in System</a:t>
            </a:r>
          </a:p>
        </p:txBody>
      </p:sp>
      <p:pic>
        <p:nvPicPr>
          <p:cNvPr id="5" name="Picture 4">
            <a:extLst>
              <a:ext uri="{FF2B5EF4-FFF2-40B4-BE49-F238E27FC236}">
                <a16:creationId xmlns:a16="http://schemas.microsoft.com/office/drawing/2014/main" id="{4FE45BCA-7A45-4EE9-ACC1-A8BB70A860CC}"/>
              </a:ext>
            </a:extLst>
          </p:cNvPr>
          <p:cNvPicPr>
            <a:picLocks noChangeAspect="1"/>
          </p:cNvPicPr>
          <p:nvPr/>
        </p:nvPicPr>
        <p:blipFill>
          <a:blip r:embed="rId3"/>
          <a:stretch>
            <a:fillRect/>
          </a:stretch>
        </p:blipFill>
        <p:spPr>
          <a:xfrm>
            <a:off x="4953000" y="3067903"/>
            <a:ext cx="6636613" cy="3124199"/>
          </a:xfrm>
          <a:prstGeom prst="rect">
            <a:avLst/>
          </a:prstGeom>
        </p:spPr>
      </p:pic>
      <p:pic>
        <p:nvPicPr>
          <p:cNvPr id="8194" name="Picture 2">
            <a:extLst>
              <a:ext uri="{FF2B5EF4-FFF2-40B4-BE49-F238E27FC236}">
                <a16:creationId xmlns:a16="http://schemas.microsoft.com/office/drawing/2014/main" id="{86465420-7FC5-4988-93B8-E848BFA9770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04800" y="1523999"/>
            <a:ext cx="6172200" cy="325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555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DBD53-30DC-408D-9388-6BEF0F521C91}"/>
              </a:ext>
            </a:extLst>
          </p:cNvPr>
          <p:cNvSpPr>
            <a:spLocks noGrp="1"/>
          </p:cNvSpPr>
          <p:nvPr>
            <p:ph type="title"/>
          </p:nvPr>
        </p:nvSpPr>
        <p:spPr/>
        <p:txBody>
          <a:bodyPr/>
          <a:lstStyle/>
          <a:p>
            <a:r>
              <a:rPr lang="en-US" dirty="0"/>
              <a:t>Creating a CWDS Base Record – </a:t>
            </a:r>
            <a:br>
              <a:rPr lang="en-US" dirty="0"/>
            </a:br>
            <a:r>
              <a:rPr lang="en-US" dirty="0"/>
              <a:t>Individual known to CWDS and NOT </a:t>
            </a:r>
            <a:r>
              <a:rPr lang="en-US" dirty="0" err="1"/>
              <a:t>eCIS</a:t>
            </a:r>
            <a:endParaRPr lang="en-US" dirty="0"/>
          </a:p>
        </p:txBody>
      </p:sp>
      <p:pic>
        <p:nvPicPr>
          <p:cNvPr id="6" name="Content Placeholder 5">
            <a:extLst>
              <a:ext uri="{FF2B5EF4-FFF2-40B4-BE49-F238E27FC236}">
                <a16:creationId xmlns:a16="http://schemas.microsoft.com/office/drawing/2014/main" id="{A0DB22AB-10D9-4A9A-A28E-0EFB6271AA47}"/>
              </a:ext>
            </a:extLst>
          </p:cNvPr>
          <p:cNvPicPr>
            <a:picLocks noGrp="1" noChangeAspect="1"/>
          </p:cNvPicPr>
          <p:nvPr>
            <p:ph sz="half" idx="1"/>
          </p:nvPr>
        </p:nvPicPr>
        <p:blipFill>
          <a:blip r:embed="rId3"/>
          <a:stretch>
            <a:fillRect/>
          </a:stretch>
        </p:blipFill>
        <p:spPr>
          <a:xfrm>
            <a:off x="304799" y="1473495"/>
            <a:ext cx="9774149" cy="4711547"/>
          </a:xfrm>
          <a:prstGeom prst="rect">
            <a:avLst/>
          </a:prstGeom>
        </p:spPr>
      </p:pic>
      <p:sp>
        <p:nvSpPr>
          <p:cNvPr id="5" name="Content Placeholder 4">
            <a:extLst>
              <a:ext uri="{FF2B5EF4-FFF2-40B4-BE49-F238E27FC236}">
                <a16:creationId xmlns:a16="http://schemas.microsoft.com/office/drawing/2014/main" id="{2567D4C5-8D45-4E00-8BC0-ADDDC99C6A1B}"/>
              </a:ext>
            </a:extLst>
          </p:cNvPr>
          <p:cNvSpPr>
            <a:spLocks noGrp="1"/>
          </p:cNvSpPr>
          <p:nvPr>
            <p:ph sz="half" idx="2"/>
          </p:nvPr>
        </p:nvSpPr>
        <p:spPr>
          <a:xfrm>
            <a:off x="10171416" y="1752600"/>
            <a:ext cx="1643864" cy="3733800"/>
          </a:xfrm>
        </p:spPr>
        <p:txBody>
          <a:bodyPr/>
          <a:lstStyle/>
          <a:p>
            <a:pPr marL="0" indent="0">
              <a:buNone/>
            </a:pPr>
            <a:r>
              <a:rPr lang="en-US" sz="1800" b="0" i="0" dirty="0">
                <a:solidFill>
                  <a:srgbClr val="000000"/>
                </a:solidFill>
                <a:effectLst/>
                <a:latin typeface="Calibri" panose="020F0502020204030204" pitchFamily="34" charset="0"/>
              </a:rPr>
              <a:t>The provider will not receive a “Create CWDS Base Record” option as a CWDS base record already exists. The CWDS Participant Information will be displayed. </a:t>
            </a:r>
            <a:endParaRPr lang="en-US" dirty="0"/>
          </a:p>
        </p:txBody>
      </p:sp>
      <p:pic>
        <p:nvPicPr>
          <p:cNvPr id="7" name="Picture 6" descr="DHS_2-color_left">
            <a:extLst>
              <a:ext uri="{FF2B5EF4-FFF2-40B4-BE49-F238E27FC236}">
                <a16:creationId xmlns:a16="http://schemas.microsoft.com/office/drawing/2014/main" id="{423795A3-3736-4769-BAA6-C263AB238B4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78948" y="5671335"/>
            <a:ext cx="1808252" cy="805665"/>
          </a:xfrm>
          <a:prstGeom prst="rect">
            <a:avLst/>
          </a:prstGeom>
          <a:noFill/>
          <a:ln>
            <a:noFill/>
          </a:ln>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56EFFD23-9B32-48B5-BFDE-27C000D93434}"/>
                  </a:ext>
                </a:extLst>
              </p14:cNvPr>
              <p14:cNvContentPartPr/>
              <p14:nvPr/>
            </p14:nvContentPartPr>
            <p14:xfrm>
              <a:off x="634272" y="4157184"/>
              <a:ext cx="1377360" cy="73440"/>
            </p14:xfrm>
          </p:contentPart>
        </mc:Choice>
        <mc:Fallback>
          <p:pic>
            <p:nvPicPr>
              <p:cNvPr id="3" name="Ink 2">
                <a:extLst>
                  <a:ext uri="{FF2B5EF4-FFF2-40B4-BE49-F238E27FC236}">
                    <a16:creationId xmlns:a16="http://schemas.microsoft.com/office/drawing/2014/main" id="{56EFFD23-9B32-48B5-BFDE-27C000D93434}"/>
                  </a:ext>
                </a:extLst>
              </p:cNvPr>
              <p:cNvPicPr/>
              <p:nvPr/>
            </p:nvPicPr>
            <p:blipFill>
              <a:blip r:embed="rId6"/>
              <a:stretch>
                <a:fillRect/>
              </a:stretch>
            </p:blipFill>
            <p:spPr>
              <a:xfrm>
                <a:off x="580632" y="4049544"/>
                <a:ext cx="148500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DB76261E-1B80-4904-80F3-D6115903041E}"/>
                  </a:ext>
                </a:extLst>
              </p14:cNvPr>
              <p14:cNvContentPartPr/>
              <p14:nvPr/>
            </p14:nvContentPartPr>
            <p14:xfrm>
              <a:off x="451752" y="4595304"/>
              <a:ext cx="1474200" cy="13320"/>
            </p14:xfrm>
          </p:contentPart>
        </mc:Choice>
        <mc:Fallback>
          <p:pic>
            <p:nvPicPr>
              <p:cNvPr id="4" name="Ink 3">
                <a:extLst>
                  <a:ext uri="{FF2B5EF4-FFF2-40B4-BE49-F238E27FC236}">
                    <a16:creationId xmlns:a16="http://schemas.microsoft.com/office/drawing/2014/main" id="{DB76261E-1B80-4904-80F3-D6115903041E}"/>
                  </a:ext>
                </a:extLst>
              </p:cNvPr>
              <p:cNvPicPr/>
              <p:nvPr/>
            </p:nvPicPr>
            <p:blipFill>
              <a:blip r:embed="rId8"/>
              <a:stretch>
                <a:fillRect/>
              </a:stretch>
            </p:blipFill>
            <p:spPr>
              <a:xfrm>
                <a:off x="397752" y="4487304"/>
                <a:ext cx="15818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6F40BB7D-26CA-4491-9B81-D8C34F628323}"/>
                  </a:ext>
                </a:extLst>
              </p14:cNvPr>
              <p14:cNvContentPartPr/>
              <p14:nvPr/>
            </p14:nvContentPartPr>
            <p14:xfrm>
              <a:off x="8570832" y="5790144"/>
              <a:ext cx="1035360" cy="86400"/>
            </p14:xfrm>
          </p:contentPart>
        </mc:Choice>
        <mc:Fallback>
          <p:pic>
            <p:nvPicPr>
              <p:cNvPr id="8" name="Ink 7">
                <a:extLst>
                  <a:ext uri="{FF2B5EF4-FFF2-40B4-BE49-F238E27FC236}">
                    <a16:creationId xmlns:a16="http://schemas.microsoft.com/office/drawing/2014/main" id="{6F40BB7D-26CA-4491-9B81-D8C34F628323}"/>
                  </a:ext>
                </a:extLst>
              </p:cNvPr>
              <p:cNvPicPr/>
              <p:nvPr/>
            </p:nvPicPr>
            <p:blipFill>
              <a:blip r:embed="rId10"/>
              <a:stretch>
                <a:fillRect/>
              </a:stretch>
            </p:blipFill>
            <p:spPr>
              <a:xfrm>
                <a:off x="8517192" y="5682504"/>
                <a:ext cx="1143000" cy="302040"/>
              </a:xfrm>
              <a:prstGeom prst="rect">
                <a:avLst/>
              </a:prstGeom>
            </p:spPr>
          </p:pic>
        </mc:Fallback>
      </mc:AlternateContent>
    </p:spTree>
    <p:extLst>
      <p:ext uri="{BB962C8B-B14F-4D97-AF65-F5344CB8AC3E}">
        <p14:creationId xmlns:p14="http://schemas.microsoft.com/office/powerpoint/2010/main" val="7348130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52600" y="3962400"/>
            <a:ext cx="8610600" cy="2514600"/>
          </a:xfrm>
        </p:spPr>
        <p:txBody>
          <a:bodyPr/>
          <a:lstStyle/>
          <a:p>
            <a:br>
              <a:rPr lang="en-US" sz="2400" b="1" i="1"/>
            </a:br>
            <a:br>
              <a:rPr lang="en-US" sz="2400" b="1" i="1"/>
            </a:br>
            <a:r>
              <a:rPr lang="en-US" sz="2000" b="1" i="1"/>
              <a:t>Presented by:</a:t>
            </a:r>
            <a:br>
              <a:rPr lang="en-US" sz="2400" i="1"/>
            </a:br>
            <a:r>
              <a:rPr lang="en-US" sz="1800" i="1"/>
              <a:t>Roxanne Garcia</a:t>
            </a:r>
            <a:br>
              <a:rPr lang="en-US" sz="1800" i="1"/>
            </a:br>
            <a:r>
              <a:rPr lang="en-US" sz="1800" i="1"/>
              <a:t>Bureau of Workforce Development Administration</a:t>
            </a:r>
            <a:br>
              <a:rPr lang="en-US" sz="1800" i="1"/>
            </a:br>
            <a:r>
              <a:rPr lang="en-US" sz="1800" i="1"/>
              <a:t>Phone:  (717) 783-4827 </a:t>
            </a:r>
            <a:br>
              <a:rPr lang="en-US" sz="1800" i="1"/>
            </a:br>
            <a:r>
              <a:rPr lang="en-US" sz="1800" i="1"/>
              <a:t>Email:  roxagarcia@pa.gov</a:t>
            </a:r>
            <a:br>
              <a:rPr lang="en-US" sz="2000" i="1"/>
            </a:br>
            <a:endParaRPr lang="en-US" sz="2000" i="1"/>
          </a:p>
        </p:txBody>
      </p:sp>
      <p:sp>
        <p:nvSpPr>
          <p:cNvPr id="3075" name="Rectangle 3"/>
          <p:cNvSpPr>
            <a:spLocks noGrp="1" noChangeArrowheads="1"/>
          </p:cNvSpPr>
          <p:nvPr>
            <p:ph type="subTitle" idx="1"/>
          </p:nvPr>
        </p:nvSpPr>
        <p:spPr>
          <a:xfrm>
            <a:off x="228600" y="1752600"/>
            <a:ext cx="11506200" cy="2209800"/>
          </a:xfrm>
        </p:spPr>
        <p:txBody>
          <a:bodyPr/>
          <a:lstStyle/>
          <a:p>
            <a:r>
              <a:rPr lang="en-US" sz="4800"/>
              <a:t>Temporary Assistance for Needy Families (TANF) Youth Development Program </a:t>
            </a:r>
            <a:endParaRPr lang="en-US" sz="4800" b="1"/>
          </a:p>
        </p:txBody>
      </p:sp>
      <p:sp>
        <p:nvSpPr>
          <p:cNvPr id="3" name="Rectangle 2">
            <a:extLst>
              <a:ext uri="{FF2B5EF4-FFF2-40B4-BE49-F238E27FC236}">
                <a16:creationId xmlns:a16="http://schemas.microsoft.com/office/drawing/2014/main" id="{16B1214D-8E08-47DC-AB58-D7A66053B8E3}"/>
              </a:ext>
            </a:extLst>
          </p:cNvPr>
          <p:cNvSpPr/>
          <p:nvPr/>
        </p:nvSpPr>
        <p:spPr>
          <a:xfrm>
            <a:off x="762000" y="376536"/>
            <a:ext cx="8001000" cy="400110"/>
          </a:xfrm>
          <a:prstGeom prst="rect">
            <a:avLst/>
          </a:prstGeom>
        </p:spPr>
        <p:txBody>
          <a:bodyPr wrap="square">
            <a:spAutoFit/>
          </a:bodyPr>
          <a:lstStyle/>
          <a:p>
            <a:pPr algn="ctr"/>
            <a:r>
              <a:rPr lang="en-US" sz="2000">
                <a:solidFill>
                  <a:schemeClr val="bg1"/>
                </a:solidFill>
                <a:latin typeface="+mn-lt"/>
              </a:rPr>
              <a:t>PY 2022 – 2023 (July 1, 2022 – June 30, 2023)</a:t>
            </a:r>
          </a:p>
        </p:txBody>
      </p:sp>
      <p:pic>
        <p:nvPicPr>
          <p:cNvPr id="5" name="Picture 4" descr="DHS_2-color_left">
            <a:extLst>
              <a:ext uri="{FF2B5EF4-FFF2-40B4-BE49-F238E27FC236}">
                <a16:creationId xmlns:a16="http://schemas.microsoft.com/office/drawing/2014/main" id="{9CF49DA0-8C4F-4A7A-B3BA-52240E7F95E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372600" y="5715000"/>
            <a:ext cx="2514600" cy="762000"/>
          </a:xfrm>
          <a:prstGeom prst="rect">
            <a:avLst/>
          </a:prstGeom>
          <a:noFill/>
          <a:ln>
            <a:noFill/>
          </a:ln>
        </p:spPr>
      </p:pic>
    </p:spTree>
    <p:extLst>
      <p:ext uri="{BB962C8B-B14F-4D97-AF65-F5344CB8AC3E}">
        <p14:creationId xmlns:p14="http://schemas.microsoft.com/office/powerpoint/2010/main" val="1807889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1B6B3-1F70-4FAA-87E0-24F981DC56CE}"/>
              </a:ext>
            </a:extLst>
          </p:cNvPr>
          <p:cNvSpPr>
            <a:spLocks noGrp="1"/>
          </p:cNvSpPr>
          <p:nvPr>
            <p:ph type="title"/>
          </p:nvPr>
        </p:nvSpPr>
        <p:spPr/>
        <p:txBody>
          <a:bodyPr/>
          <a:lstStyle/>
          <a:p>
            <a:r>
              <a:rPr lang="en-US" dirty="0"/>
              <a:t>Creating a CWDS Base Record – </a:t>
            </a:r>
            <a:br>
              <a:rPr lang="en-US" dirty="0"/>
            </a:br>
            <a:r>
              <a:rPr lang="en-US" dirty="0"/>
              <a:t>Individual known to CWDS and </a:t>
            </a:r>
            <a:r>
              <a:rPr lang="en-US" dirty="0" err="1"/>
              <a:t>eCIS</a:t>
            </a:r>
            <a:endParaRPr lang="en-US" dirty="0"/>
          </a:p>
        </p:txBody>
      </p:sp>
      <p:pic>
        <p:nvPicPr>
          <p:cNvPr id="10242" name="Picture 2">
            <a:extLst>
              <a:ext uri="{FF2B5EF4-FFF2-40B4-BE49-F238E27FC236}">
                <a16:creationId xmlns:a16="http://schemas.microsoft.com/office/drawing/2014/main" id="{A048E1CD-98DA-415D-9072-CBE9DEBB485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1" y="1600200"/>
            <a:ext cx="8904906" cy="4724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0BC57DE-0CE9-436A-A5C7-6F22181D3B01}"/>
              </a:ext>
            </a:extLst>
          </p:cNvPr>
          <p:cNvSpPr txBox="1"/>
          <p:nvPr/>
        </p:nvSpPr>
        <p:spPr>
          <a:xfrm>
            <a:off x="9406467" y="2140989"/>
            <a:ext cx="2108200" cy="2862322"/>
          </a:xfrm>
          <a:prstGeom prst="rect">
            <a:avLst/>
          </a:prstGeom>
          <a:noFill/>
        </p:spPr>
        <p:txBody>
          <a:bodyPr wrap="square" rtlCol="0">
            <a:spAutoFit/>
          </a:bodyPr>
          <a:lstStyle/>
          <a:p>
            <a:r>
              <a:rPr lang="en-US" sz="1800" b="0" i="0" dirty="0">
                <a:solidFill>
                  <a:srgbClr val="000000"/>
                </a:solidFill>
                <a:effectLst/>
                <a:latin typeface="Calibri" panose="020F0502020204030204" pitchFamily="34" charset="0"/>
              </a:rPr>
              <a:t>The provider will not receive the “Create CWDS Base Record” option as a CWDS base record already exists. The CWDS and </a:t>
            </a:r>
            <a:r>
              <a:rPr lang="en-US" sz="1800" b="0" i="0" dirty="0" err="1">
                <a:solidFill>
                  <a:srgbClr val="000000"/>
                </a:solidFill>
                <a:effectLst/>
                <a:latin typeface="Calibri" panose="020F0502020204030204" pitchFamily="34" charset="0"/>
              </a:rPr>
              <a:t>eCIS</a:t>
            </a:r>
            <a:r>
              <a:rPr lang="en-US" sz="1800" b="0" i="0" dirty="0">
                <a:solidFill>
                  <a:srgbClr val="000000"/>
                </a:solidFill>
                <a:effectLst/>
                <a:latin typeface="Calibri" panose="020F0502020204030204" pitchFamily="34" charset="0"/>
              </a:rPr>
              <a:t> Participant Information will be displayed. </a:t>
            </a:r>
            <a:endParaRPr lang="en-US" dirty="0"/>
          </a:p>
        </p:txBody>
      </p:sp>
      <p:pic>
        <p:nvPicPr>
          <p:cNvPr id="5" name="Picture 4" descr="DHS_2-color_left">
            <a:extLst>
              <a:ext uri="{FF2B5EF4-FFF2-40B4-BE49-F238E27FC236}">
                <a16:creationId xmlns:a16="http://schemas.microsoft.com/office/drawing/2014/main" id="{E95A1B4C-9611-4DF1-9695-5F71E17B593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72600" y="5715000"/>
            <a:ext cx="2514600" cy="762000"/>
          </a:xfrm>
          <a:prstGeom prst="rect">
            <a:avLst/>
          </a:prstGeom>
          <a:noFill/>
          <a:ln>
            <a:noFill/>
          </a:ln>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159D6058-E347-4429-98C8-D1120F5303FE}"/>
                  </a:ext>
                </a:extLst>
              </p14:cNvPr>
              <p14:cNvContentPartPr/>
              <p14:nvPr/>
            </p14:nvContentPartPr>
            <p14:xfrm>
              <a:off x="392352" y="4070424"/>
              <a:ext cx="1497240" cy="14400"/>
            </p14:xfrm>
          </p:contentPart>
        </mc:Choice>
        <mc:Fallback>
          <p:pic>
            <p:nvPicPr>
              <p:cNvPr id="3" name="Ink 2">
                <a:extLst>
                  <a:ext uri="{FF2B5EF4-FFF2-40B4-BE49-F238E27FC236}">
                    <a16:creationId xmlns:a16="http://schemas.microsoft.com/office/drawing/2014/main" id="{159D6058-E347-4429-98C8-D1120F5303FE}"/>
                  </a:ext>
                </a:extLst>
              </p:cNvPr>
              <p:cNvPicPr/>
              <p:nvPr/>
            </p:nvPicPr>
            <p:blipFill>
              <a:blip r:embed="rId6"/>
              <a:stretch>
                <a:fillRect/>
              </a:stretch>
            </p:blipFill>
            <p:spPr>
              <a:xfrm>
                <a:off x="338352" y="3962784"/>
                <a:ext cx="16048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99CD0C40-5483-4259-8351-B12C31587362}"/>
                  </a:ext>
                </a:extLst>
              </p14:cNvPr>
              <p14:cNvContentPartPr/>
              <p14:nvPr/>
            </p14:nvContentPartPr>
            <p14:xfrm>
              <a:off x="495312" y="4973664"/>
              <a:ext cx="1284840" cy="12960"/>
            </p14:xfrm>
          </p:contentPart>
        </mc:Choice>
        <mc:Fallback>
          <p:pic>
            <p:nvPicPr>
              <p:cNvPr id="6" name="Ink 5">
                <a:extLst>
                  <a:ext uri="{FF2B5EF4-FFF2-40B4-BE49-F238E27FC236}">
                    <a16:creationId xmlns:a16="http://schemas.microsoft.com/office/drawing/2014/main" id="{99CD0C40-5483-4259-8351-B12C31587362}"/>
                  </a:ext>
                </a:extLst>
              </p:cNvPr>
              <p:cNvPicPr/>
              <p:nvPr/>
            </p:nvPicPr>
            <p:blipFill>
              <a:blip r:embed="rId8"/>
              <a:stretch>
                <a:fillRect/>
              </a:stretch>
            </p:blipFill>
            <p:spPr>
              <a:xfrm>
                <a:off x="441672" y="4865664"/>
                <a:ext cx="1392480" cy="228600"/>
              </a:xfrm>
              <a:prstGeom prst="rect">
                <a:avLst/>
              </a:prstGeom>
            </p:spPr>
          </p:pic>
        </mc:Fallback>
      </mc:AlternateContent>
    </p:spTree>
    <p:extLst>
      <p:ext uri="{BB962C8B-B14F-4D97-AF65-F5344CB8AC3E}">
        <p14:creationId xmlns:p14="http://schemas.microsoft.com/office/powerpoint/2010/main" val="4787501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1FCE-13B3-4A18-A272-D2B715BFA370}"/>
              </a:ext>
            </a:extLst>
          </p:cNvPr>
          <p:cNvSpPr>
            <a:spLocks noGrp="1"/>
          </p:cNvSpPr>
          <p:nvPr>
            <p:ph type="title"/>
          </p:nvPr>
        </p:nvSpPr>
        <p:spPr/>
        <p:txBody>
          <a:bodyPr/>
          <a:lstStyle/>
          <a:p>
            <a:r>
              <a:rPr lang="en-US"/>
              <a:t>Creating a CWDS Base Record – </a:t>
            </a:r>
            <a:br>
              <a:rPr lang="en-US"/>
            </a:br>
            <a:r>
              <a:rPr lang="en-US"/>
              <a:t>Individual known to CWDS and eCIS</a:t>
            </a:r>
          </a:p>
        </p:txBody>
      </p:sp>
      <p:pic>
        <p:nvPicPr>
          <p:cNvPr id="11266" name="Picture 2">
            <a:extLst>
              <a:ext uri="{FF2B5EF4-FFF2-40B4-BE49-F238E27FC236}">
                <a16:creationId xmlns:a16="http://schemas.microsoft.com/office/drawing/2014/main" id="{233671AF-592D-4B3F-8744-E634DBB2BD0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8615973" cy="4724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A7D777F-7BB4-41B2-BB96-282F49F5F084}"/>
              </a:ext>
            </a:extLst>
          </p:cNvPr>
          <p:cNvSpPr txBox="1"/>
          <p:nvPr/>
        </p:nvSpPr>
        <p:spPr>
          <a:xfrm>
            <a:off x="9245600" y="2330651"/>
            <a:ext cx="2641600" cy="2862322"/>
          </a:xfrm>
          <a:prstGeom prst="rect">
            <a:avLst/>
          </a:prstGeom>
          <a:noFill/>
        </p:spPr>
        <p:txBody>
          <a:bodyPr wrap="square" rtlCol="0">
            <a:spAutoFit/>
          </a:bodyPr>
          <a:lstStyle/>
          <a:p>
            <a:r>
              <a:rPr lang="en-US" sz="1800" b="0" i="0" dirty="0">
                <a:solidFill>
                  <a:srgbClr val="000000"/>
                </a:solidFill>
                <a:effectLst/>
                <a:latin typeface="Calibri" panose="020F0502020204030204" pitchFamily="34" charset="0"/>
              </a:rPr>
              <a:t>The provider will be prompted to “Resolve Conflict” when the CWDS and </a:t>
            </a:r>
            <a:r>
              <a:rPr lang="en-US" sz="1800" b="0" i="0" dirty="0" err="1">
                <a:solidFill>
                  <a:srgbClr val="000000"/>
                </a:solidFill>
                <a:effectLst/>
                <a:latin typeface="Calibri" panose="020F0502020204030204" pitchFamily="34" charset="0"/>
              </a:rPr>
              <a:t>eCIS</a:t>
            </a:r>
            <a:r>
              <a:rPr lang="en-US" sz="1800" b="0" i="0" dirty="0">
                <a:solidFill>
                  <a:srgbClr val="000000"/>
                </a:solidFill>
                <a:effectLst/>
                <a:latin typeface="Calibri" panose="020F0502020204030204" pitchFamily="34" charset="0"/>
              </a:rPr>
              <a:t> Participant information are displayed for the SSN entered but the individual’s name and/or date of birth do not match in CWDS and </a:t>
            </a:r>
            <a:r>
              <a:rPr lang="en-US" sz="1800" dirty="0" err="1">
                <a:solidFill>
                  <a:srgbClr val="000000"/>
                </a:solidFill>
                <a:latin typeface="Calibri" panose="020F0502020204030204" pitchFamily="34" charset="0"/>
              </a:rPr>
              <a:t>e</a:t>
            </a:r>
            <a:r>
              <a:rPr lang="en-US" sz="1800" b="0" i="0" dirty="0" err="1">
                <a:solidFill>
                  <a:srgbClr val="000000"/>
                </a:solidFill>
                <a:effectLst/>
                <a:latin typeface="Calibri" panose="020F0502020204030204" pitchFamily="34" charset="0"/>
              </a:rPr>
              <a:t>CIS</a:t>
            </a:r>
            <a:r>
              <a:rPr lang="en-US" sz="1800" b="0" i="0" dirty="0">
                <a:solidFill>
                  <a:srgbClr val="000000"/>
                </a:solidFill>
                <a:effectLst/>
                <a:latin typeface="Calibri" panose="020F0502020204030204" pitchFamily="34" charset="0"/>
              </a:rPr>
              <a:t>. </a:t>
            </a:r>
            <a:endParaRPr lang="en-US" dirty="0"/>
          </a:p>
        </p:txBody>
      </p:sp>
      <p:pic>
        <p:nvPicPr>
          <p:cNvPr id="5" name="Picture 4" descr="DHS_2-color_left">
            <a:extLst>
              <a:ext uri="{FF2B5EF4-FFF2-40B4-BE49-F238E27FC236}">
                <a16:creationId xmlns:a16="http://schemas.microsoft.com/office/drawing/2014/main" id="{AFC4AD3D-C8DD-4C3B-A26C-061AA8671D0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72600" y="5715000"/>
            <a:ext cx="2514600" cy="762000"/>
          </a:xfrm>
          <a:prstGeom prst="rect">
            <a:avLst/>
          </a:prstGeom>
          <a:noFill/>
          <a:ln>
            <a:noFill/>
          </a:ln>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80158763-C671-4123-B3BA-2CF93F1B6FE3}"/>
                  </a:ext>
                </a:extLst>
              </p14:cNvPr>
              <p14:cNvContentPartPr/>
              <p14:nvPr/>
            </p14:nvContentPartPr>
            <p14:xfrm>
              <a:off x="2646312" y="5346624"/>
              <a:ext cx="621360" cy="66240"/>
            </p14:xfrm>
          </p:contentPart>
        </mc:Choice>
        <mc:Fallback>
          <p:pic>
            <p:nvPicPr>
              <p:cNvPr id="3" name="Ink 2">
                <a:extLst>
                  <a:ext uri="{FF2B5EF4-FFF2-40B4-BE49-F238E27FC236}">
                    <a16:creationId xmlns:a16="http://schemas.microsoft.com/office/drawing/2014/main" id="{80158763-C671-4123-B3BA-2CF93F1B6FE3}"/>
                  </a:ext>
                </a:extLst>
              </p:cNvPr>
              <p:cNvPicPr/>
              <p:nvPr/>
            </p:nvPicPr>
            <p:blipFill>
              <a:blip r:embed="rId6"/>
              <a:stretch>
                <a:fillRect/>
              </a:stretch>
            </p:blipFill>
            <p:spPr>
              <a:xfrm>
                <a:off x="2592312" y="5238984"/>
                <a:ext cx="72900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9BF4BE67-2611-4632-A520-5E95CD34F9B8}"/>
                  </a:ext>
                </a:extLst>
              </p14:cNvPr>
              <p14:cNvContentPartPr/>
              <p14:nvPr/>
            </p14:nvContentPartPr>
            <p14:xfrm>
              <a:off x="2634072" y="4546704"/>
              <a:ext cx="596880" cy="85680"/>
            </p14:xfrm>
          </p:contentPart>
        </mc:Choice>
        <mc:Fallback>
          <p:pic>
            <p:nvPicPr>
              <p:cNvPr id="6" name="Ink 5">
                <a:extLst>
                  <a:ext uri="{FF2B5EF4-FFF2-40B4-BE49-F238E27FC236}">
                    <a16:creationId xmlns:a16="http://schemas.microsoft.com/office/drawing/2014/main" id="{9BF4BE67-2611-4632-A520-5E95CD34F9B8}"/>
                  </a:ext>
                </a:extLst>
              </p:cNvPr>
              <p:cNvPicPr/>
              <p:nvPr/>
            </p:nvPicPr>
            <p:blipFill>
              <a:blip r:embed="rId8"/>
              <a:stretch>
                <a:fillRect/>
              </a:stretch>
            </p:blipFill>
            <p:spPr>
              <a:xfrm>
                <a:off x="2580072" y="4439064"/>
                <a:ext cx="704520" cy="301320"/>
              </a:xfrm>
              <a:prstGeom prst="rect">
                <a:avLst/>
              </a:prstGeom>
            </p:spPr>
          </p:pic>
        </mc:Fallback>
      </mc:AlternateContent>
    </p:spTree>
    <p:extLst>
      <p:ext uri="{BB962C8B-B14F-4D97-AF65-F5344CB8AC3E}">
        <p14:creationId xmlns:p14="http://schemas.microsoft.com/office/powerpoint/2010/main" val="12524366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2314-8403-4C6F-BB14-6A6B15188955}"/>
              </a:ext>
            </a:extLst>
          </p:cNvPr>
          <p:cNvSpPr>
            <a:spLocks noGrp="1"/>
          </p:cNvSpPr>
          <p:nvPr>
            <p:ph type="title"/>
          </p:nvPr>
        </p:nvSpPr>
        <p:spPr/>
        <p:txBody>
          <a:bodyPr/>
          <a:lstStyle/>
          <a:p>
            <a:r>
              <a:rPr lang="en-US"/>
              <a:t>Creating a CWDS Base Record – </a:t>
            </a:r>
            <a:br>
              <a:rPr lang="en-US"/>
            </a:br>
            <a:r>
              <a:rPr lang="en-US"/>
              <a:t>Individual known to CWDS and eCIS</a:t>
            </a:r>
          </a:p>
        </p:txBody>
      </p:sp>
      <p:pic>
        <p:nvPicPr>
          <p:cNvPr id="12290" name="Picture 2">
            <a:extLst>
              <a:ext uri="{FF2B5EF4-FFF2-40B4-BE49-F238E27FC236}">
                <a16:creationId xmlns:a16="http://schemas.microsoft.com/office/drawing/2014/main" id="{7603D5FB-6A08-4A77-AF3E-8DBB633578C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8763000" cy="44631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F099DE-5C08-4513-8CA9-946EA631AC30}"/>
              </a:ext>
            </a:extLst>
          </p:cNvPr>
          <p:cNvSpPr txBox="1"/>
          <p:nvPr/>
        </p:nvSpPr>
        <p:spPr>
          <a:xfrm>
            <a:off x="9372600" y="1720840"/>
            <a:ext cx="2184400" cy="3416320"/>
          </a:xfrm>
          <a:prstGeom prst="rect">
            <a:avLst/>
          </a:prstGeom>
          <a:noFill/>
        </p:spPr>
        <p:txBody>
          <a:bodyPr wrap="square" rtlCol="0">
            <a:spAutoFit/>
          </a:bodyPr>
          <a:lstStyle/>
          <a:p>
            <a:r>
              <a:rPr lang="en-US" sz="1800" b="0" i="0">
                <a:solidFill>
                  <a:srgbClr val="000000"/>
                </a:solidFill>
                <a:effectLst/>
                <a:latin typeface="Calibri" panose="020F0502020204030204" pitchFamily="34" charset="0"/>
              </a:rPr>
              <a:t>Review “</a:t>
            </a:r>
            <a:r>
              <a:rPr lang="en-US" sz="1800" b="1" i="0">
                <a:solidFill>
                  <a:srgbClr val="000000"/>
                </a:solidFill>
                <a:effectLst/>
                <a:latin typeface="Calibri" panose="020F0502020204030204" pitchFamily="34" charset="0"/>
              </a:rPr>
              <a:t>Possible Matches</a:t>
            </a:r>
            <a:r>
              <a:rPr lang="en-US" sz="1800" b="0" i="0">
                <a:solidFill>
                  <a:srgbClr val="000000"/>
                </a:solidFill>
                <a:effectLst/>
                <a:latin typeface="Calibri" panose="020F0502020204030204" pitchFamily="34" charset="0"/>
              </a:rPr>
              <a:t>” on the “</a:t>
            </a:r>
            <a:r>
              <a:rPr lang="en-US" sz="1800" b="1" i="0">
                <a:solidFill>
                  <a:srgbClr val="000000"/>
                </a:solidFill>
                <a:effectLst/>
                <a:latin typeface="Calibri" panose="020F0502020204030204" pitchFamily="34" charset="0"/>
              </a:rPr>
              <a:t>Participant Clearance</a:t>
            </a:r>
            <a:r>
              <a:rPr lang="en-US" sz="1800" b="0" i="0">
                <a:solidFill>
                  <a:srgbClr val="000000"/>
                </a:solidFill>
                <a:effectLst/>
                <a:latin typeface="Calibri" panose="020F0502020204030204" pitchFamily="34" charset="0"/>
              </a:rPr>
              <a:t>” screen to identify errors. </a:t>
            </a:r>
          </a:p>
          <a:p>
            <a:endParaRPr lang="en-US" sz="1800">
              <a:solidFill>
                <a:srgbClr val="000000"/>
              </a:solidFill>
              <a:latin typeface="Calibri" panose="020F0502020204030204" pitchFamily="34" charset="0"/>
            </a:endParaRPr>
          </a:p>
          <a:p>
            <a:r>
              <a:rPr lang="en-US" sz="1800" b="0" i="0">
                <a:solidFill>
                  <a:srgbClr val="000000"/>
                </a:solidFill>
                <a:effectLst/>
                <a:latin typeface="Calibri" panose="020F0502020204030204" pitchFamily="34" charset="0"/>
              </a:rPr>
              <a:t>Then take a screen shot and send to the L&amp;I Resource Account, </a:t>
            </a:r>
            <a:r>
              <a:rPr lang="en-US" sz="1800" b="0" i="0" u="sng" strike="noStrike">
                <a:solidFill>
                  <a:schemeClr val="accent6"/>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ra-litanf-ydp@pa.gov</a:t>
            </a:r>
            <a:r>
              <a:rPr lang="en-US" sz="1800" b="0" i="0">
                <a:solidFill>
                  <a:srgbClr val="000000"/>
                </a:solidFill>
                <a:effectLst/>
                <a:latin typeface="Calibri" panose="020F0502020204030204" pitchFamily="34" charset="0"/>
              </a:rPr>
              <a:t>, for resolution.</a:t>
            </a:r>
            <a:endParaRPr lang="en-US"/>
          </a:p>
        </p:txBody>
      </p:sp>
      <p:pic>
        <p:nvPicPr>
          <p:cNvPr id="5" name="Picture 4" descr="DHS_2-color_left">
            <a:extLst>
              <a:ext uri="{FF2B5EF4-FFF2-40B4-BE49-F238E27FC236}">
                <a16:creationId xmlns:a16="http://schemas.microsoft.com/office/drawing/2014/main" id="{DF5E8352-CC2E-417A-86AB-2C6203555EB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372600" y="5715000"/>
            <a:ext cx="2514600" cy="762000"/>
          </a:xfrm>
          <a:prstGeom prst="rect">
            <a:avLst/>
          </a:prstGeom>
          <a:noFill/>
          <a:ln>
            <a:noFill/>
          </a:ln>
        </p:spPr>
      </p:pic>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457C800B-4CCA-4C55-9010-33A1C70A7084}"/>
                  </a:ext>
                </a:extLst>
              </p14:cNvPr>
              <p14:cNvContentPartPr/>
              <p14:nvPr/>
            </p14:nvContentPartPr>
            <p14:xfrm>
              <a:off x="4061112" y="5495664"/>
              <a:ext cx="437760" cy="51120"/>
            </p14:xfrm>
          </p:contentPart>
        </mc:Choice>
        <mc:Fallback>
          <p:pic>
            <p:nvPicPr>
              <p:cNvPr id="3" name="Ink 2">
                <a:extLst>
                  <a:ext uri="{FF2B5EF4-FFF2-40B4-BE49-F238E27FC236}">
                    <a16:creationId xmlns:a16="http://schemas.microsoft.com/office/drawing/2014/main" id="{457C800B-4CCA-4C55-9010-33A1C70A7084}"/>
                  </a:ext>
                </a:extLst>
              </p:cNvPr>
              <p:cNvPicPr/>
              <p:nvPr/>
            </p:nvPicPr>
            <p:blipFill>
              <a:blip r:embed="rId7"/>
              <a:stretch>
                <a:fillRect/>
              </a:stretch>
            </p:blipFill>
            <p:spPr>
              <a:xfrm>
                <a:off x="4007112" y="5387664"/>
                <a:ext cx="54540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a:extLst>
                  <a:ext uri="{FF2B5EF4-FFF2-40B4-BE49-F238E27FC236}">
                    <a16:creationId xmlns:a16="http://schemas.microsoft.com/office/drawing/2014/main" id="{4B9CEE4B-C8A9-488A-BBD6-A3BCADFF1634}"/>
                  </a:ext>
                </a:extLst>
              </p14:cNvPr>
              <p14:cNvContentPartPr/>
              <p14:nvPr/>
            </p14:nvContentPartPr>
            <p14:xfrm>
              <a:off x="4966152" y="4155744"/>
              <a:ext cx="471240" cy="50400"/>
            </p14:xfrm>
          </p:contentPart>
        </mc:Choice>
        <mc:Fallback>
          <p:pic>
            <p:nvPicPr>
              <p:cNvPr id="6" name="Ink 5">
                <a:extLst>
                  <a:ext uri="{FF2B5EF4-FFF2-40B4-BE49-F238E27FC236}">
                    <a16:creationId xmlns:a16="http://schemas.microsoft.com/office/drawing/2014/main" id="{4B9CEE4B-C8A9-488A-BBD6-A3BCADFF1634}"/>
                  </a:ext>
                </a:extLst>
              </p:cNvPr>
              <p:cNvPicPr/>
              <p:nvPr/>
            </p:nvPicPr>
            <p:blipFill>
              <a:blip r:embed="rId9"/>
              <a:stretch>
                <a:fillRect/>
              </a:stretch>
            </p:blipFill>
            <p:spPr>
              <a:xfrm>
                <a:off x="4912512" y="4047744"/>
                <a:ext cx="5788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B985927-8340-4A68-A51A-9DE3B02153FA}"/>
                  </a:ext>
                </a:extLst>
              </p14:cNvPr>
              <p14:cNvContentPartPr/>
              <p14:nvPr/>
            </p14:nvContentPartPr>
            <p14:xfrm>
              <a:off x="3328152" y="5522304"/>
              <a:ext cx="462240" cy="61920"/>
            </p14:xfrm>
          </p:contentPart>
        </mc:Choice>
        <mc:Fallback>
          <p:pic>
            <p:nvPicPr>
              <p:cNvPr id="7" name="Ink 6">
                <a:extLst>
                  <a:ext uri="{FF2B5EF4-FFF2-40B4-BE49-F238E27FC236}">
                    <a16:creationId xmlns:a16="http://schemas.microsoft.com/office/drawing/2014/main" id="{BB985927-8340-4A68-A51A-9DE3B02153FA}"/>
                  </a:ext>
                </a:extLst>
              </p:cNvPr>
              <p:cNvPicPr/>
              <p:nvPr/>
            </p:nvPicPr>
            <p:blipFill>
              <a:blip r:embed="rId11"/>
              <a:stretch>
                <a:fillRect/>
              </a:stretch>
            </p:blipFill>
            <p:spPr>
              <a:xfrm>
                <a:off x="3274152" y="5414664"/>
                <a:ext cx="5698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Ink 7">
                <a:extLst>
                  <a:ext uri="{FF2B5EF4-FFF2-40B4-BE49-F238E27FC236}">
                    <a16:creationId xmlns:a16="http://schemas.microsoft.com/office/drawing/2014/main" id="{83B91BF9-3A51-45A0-9C4D-DDCD0C7674DA}"/>
                  </a:ext>
                </a:extLst>
              </p14:cNvPr>
              <p14:cNvContentPartPr/>
              <p14:nvPr/>
            </p14:nvContentPartPr>
            <p14:xfrm>
              <a:off x="4169112" y="4254744"/>
              <a:ext cx="450360" cy="5040"/>
            </p14:xfrm>
          </p:contentPart>
        </mc:Choice>
        <mc:Fallback>
          <p:pic>
            <p:nvPicPr>
              <p:cNvPr id="8" name="Ink 7">
                <a:extLst>
                  <a:ext uri="{FF2B5EF4-FFF2-40B4-BE49-F238E27FC236}">
                    <a16:creationId xmlns:a16="http://schemas.microsoft.com/office/drawing/2014/main" id="{83B91BF9-3A51-45A0-9C4D-DDCD0C7674DA}"/>
                  </a:ext>
                </a:extLst>
              </p:cNvPr>
              <p:cNvPicPr/>
              <p:nvPr/>
            </p:nvPicPr>
            <p:blipFill>
              <a:blip r:embed="rId13"/>
              <a:stretch>
                <a:fillRect/>
              </a:stretch>
            </p:blipFill>
            <p:spPr>
              <a:xfrm>
                <a:off x="4115472" y="4146744"/>
                <a:ext cx="558000" cy="220680"/>
              </a:xfrm>
              <a:prstGeom prst="rect">
                <a:avLst/>
              </a:prstGeom>
            </p:spPr>
          </p:pic>
        </mc:Fallback>
      </mc:AlternateContent>
    </p:spTree>
    <p:extLst>
      <p:ext uri="{BB962C8B-B14F-4D97-AF65-F5344CB8AC3E}">
        <p14:creationId xmlns:p14="http://schemas.microsoft.com/office/powerpoint/2010/main" val="26726961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C6BDD-FEDB-40A3-BC6A-DD9386881239}"/>
              </a:ext>
            </a:extLst>
          </p:cNvPr>
          <p:cNvSpPr>
            <a:spLocks noGrp="1"/>
          </p:cNvSpPr>
          <p:nvPr>
            <p:ph type="title"/>
          </p:nvPr>
        </p:nvSpPr>
        <p:spPr/>
        <p:txBody>
          <a:bodyPr/>
          <a:lstStyle/>
          <a:p>
            <a:r>
              <a:rPr lang="en-US"/>
              <a:t>Creating a CWDS Base Record – </a:t>
            </a:r>
            <a:br>
              <a:rPr lang="en-US"/>
            </a:br>
            <a:r>
              <a:rPr lang="en-US"/>
              <a:t>Known to </a:t>
            </a:r>
            <a:r>
              <a:rPr lang="en-US" err="1"/>
              <a:t>eCIS</a:t>
            </a:r>
            <a:r>
              <a:rPr lang="en-US"/>
              <a:t> but not CWDS </a:t>
            </a:r>
          </a:p>
        </p:txBody>
      </p:sp>
      <p:pic>
        <p:nvPicPr>
          <p:cNvPr id="5" name="Content Placeholder 4">
            <a:extLst>
              <a:ext uri="{FF2B5EF4-FFF2-40B4-BE49-F238E27FC236}">
                <a16:creationId xmlns:a16="http://schemas.microsoft.com/office/drawing/2014/main" id="{8E39E1F8-55E8-4FD5-8343-41B007562745}"/>
              </a:ext>
            </a:extLst>
          </p:cNvPr>
          <p:cNvPicPr>
            <a:picLocks noGrp="1" noChangeAspect="1"/>
          </p:cNvPicPr>
          <p:nvPr>
            <p:ph sz="half" idx="1"/>
          </p:nvPr>
        </p:nvPicPr>
        <p:blipFill>
          <a:blip r:embed="rId3"/>
          <a:stretch>
            <a:fillRect/>
          </a:stretch>
        </p:blipFill>
        <p:spPr>
          <a:xfrm>
            <a:off x="304800" y="1441040"/>
            <a:ext cx="8316686" cy="5035960"/>
          </a:xfrm>
        </p:spPr>
      </p:pic>
      <p:sp>
        <p:nvSpPr>
          <p:cNvPr id="3" name="Content Placeholder 2">
            <a:extLst>
              <a:ext uri="{FF2B5EF4-FFF2-40B4-BE49-F238E27FC236}">
                <a16:creationId xmlns:a16="http://schemas.microsoft.com/office/drawing/2014/main" id="{0EFE162D-3B17-4317-9E08-006F0AA9C414}"/>
              </a:ext>
            </a:extLst>
          </p:cNvPr>
          <p:cNvSpPr>
            <a:spLocks noGrp="1"/>
          </p:cNvSpPr>
          <p:nvPr>
            <p:ph sz="half" idx="2"/>
          </p:nvPr>
        </p:nvSpPr>
        <p:spPr>
          <a:xfrm>
            <a:off x="8762998" y="1752600"/>
            <a:ext cx="2944588" cy="3701143"/>
          </a:xfrm>
        </p:spPr>
        <p:txBody>
          <a:bodyPr/>
          <a:lstStyle/>
          <a:p>
            <a:pPr marL="0" indent="0">
              <a:buNone/>
            </a:pPr>
            <a:r>
              <a:rPr lang="en-US" sz="2400" dirty="0">
                <a:solidFill>
                  <a:srgbClr val="000000"/>
                </a:solidFill>
                <a:latin typeface="Calibri" panose="020F0502020204030204" pitchFamily="34" charset="0"/>
              </a:rPr>
              <a:t>I</a:t>
            </a:r>
            <a:r>
              <a:rPr lang="en-US" sz="2400" b="0" i="0" dirty="0">
                <a:solidFill>
                  <a:srgbClr val="000000"/>
                </a:solidFill>
                <a:effectLst/>
                <a:latin typeface="Calibri" panose="020F0502020204030204" pitchFamily="34" charset="0"/>
              </a:rPr>
              <a:t>ndividual is known to </a:t>
            </a:r>
            <a:r>
              <a:rPr lang="en-US" sz="2400" b="0" i="0" dirty="0" err="1">
                <a:solidFill>
                  <a:srgbClr val="000000"/>
                </a:solidFill>
                <a:effectLst/>
                <a:latin typeface="Calibri" panose="020F0502020204030204" pitchFamily="34" charset="0"/>
              </a:rPr>
              <a:t>eCIS</a:t>
            </a:r>
            <a:r>
              <a:rPr lang="en-US" sz="2400" b="0" i="0" dirty="0">
                <a:solidFill>
                  <a:srgbClr val="000000"/>
                </a:solidFill>
                <a:effectLst/>
                <a:latin typeface="Calibri" panose="020F0502020204030204" pitchFamily="34" charset="0"/>
              </a:rPr>
              <a:t> but not known to CWDS, the provider will be required to “Create CWDS Base Record”. The </a:t>
            </a:r>
            <a:r>
              <a:rPr lang="en-US" sz="2400" b="0" i="0" dirty="0" err="1">
                <a:solidFill>
                  <a:srgbClr val="000000"/>
                </a:solidFill>
                <a:effectLst/>
                <a:latin typeface="Calibri" panose="020F0502020204030204" pitchFamily="34" charset="0"/>
              </a:rPr>
              <a:t>eCIS</a:t>
            </a:r>
            <a:r>
              <a:rPr lang="en-US" sz="2400" b="0" i="0" dirty="0">
                <a:solidFill>
                  <a:srgbClr val="000000"/>
                </a:solidFill>
                <a:effectLst/>
                <a:latin typeface="Calibri" panose="020F0502020204030204" pitchFamily="34" charset="0"/>
              </a:rPr>
              <a:t> Participant Information will be displayed. </a:t>
            </a:r>
          </a:p>
          <a:p>
            <a:pPr marL="0" indent="0">
              <a:buNone/>
            </a:pPr>
            <a:endParaRPr lang="en-US" dirty="0"/>
          </a:p>
        </p:txBody>
      </p:sp>
      <p:pic>
        <p:nvPicPr>
          <p:cNvPr id="4" name="Picture 3" descr="DHS_2-color_left">
            <a:extLst>
              <a:ext uri="{FF2B5EF4-FFF2-40B4-BE49-F238E27FC236}">
                <a16:creationId xmlns:a16="http://schemas.microsoft.com/office/drawing/2014/main" id="{82677A63-588D-4674-B739-69768B8A197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72600" y="5715000"/>
            <a:ext cx="2514600" cy="762000"/>
          </a:xfrm>
          <a:prstGeom prst="rect">
            <a:avLst/>
          </a:prstGeom>
          <a:noFill/>
          <a:ln>
            <a:noFill/>
          </a:ln>
        </p:spPr>
      </p:pic>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FEE7F9A0-0574-4947-B983-32ECA614E720}"/>
                  </a:ext>
                </a:extLst>
              </p14:cNvPr>
              <p14:cNvContentPartPr/>
              <p14:nvPr/>
            </p14:nvContentPartPr>
            <p14:xfrm>
              <a:off x="464352" y="4876104"/>
              <a:ext cx="1547280" cy="37800"/>
            </p14:xfrm>
          </p:contentPart>
        </mc:Choice>
        <mc:Fallback>
          <p:pic>
            <p:nvPicPr>
              <p:cNvPr id="6" name="Ink 5">
                <a:extLst>
                  <a:ext uri="{FF2B5EF4-FFF2-40B4-BE49-F238E27FC236}">
                    <a16:creationId xmlns:a16="http://schemas.microsoft.com/office/drawing/2014/main" id="{FEE7F9A0-0574-4947-B983-32ECA614E720}"/>
                  </a:ext>
                </a:extLst>
              </p:cNvPr>
              <p:cNvPicPr/>
              <p:nvPr/>
            </p:nvPicPr>
            <p:blipFill>
              <a:blip r:embed="rId6"/>
              <a:stretch>
                <a:fillRect/>
              </a:stretch>
            </p:blipFill>
            <p:spPr>
              <a:xfrm>
                <a:off x="410712" y="4768464"/>
                <a:ext cx="165492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AE24411B-045E-40B6-94F2-F909F65D327F}"/>
                  </a:ext>
                </a:extLst>
              </p14:cNvPr>
              <p14:cNvContentPartPr/>
              <p14:nvPr/>
            </p14:nvContentPartPr>
            <p14:xfrm>
              <a:off x="5485992" y="6046464"/>
              <a:ext cx="1096560" cy="25560"/>
            </p14:xfrm>
          </p:contentPart>
        </mc:Choice>
        <mc:Fallback>
          <p:pic>
            <p:nvPicPr>
              <p:cNvPr id="7" name="Ink 6">
                <a:extLst>
                  <a:ext uri="{FF2B5EF4-FFF2-40B4-BE49-F238E27FC236}">
                    <a16:creationId xmlns:a16="http://schemas.microsoft.com/office/drawing/2014/main" id="{AE24411B-045E-40B6-94F2-F909F65D327F}"/>
                  </a:ext>
                </a:extLst>
              </p:cNvPr>
              <p:cNvPicPr/>
              <p:nvPr/>
            </p:nvPicPr>
            <p:blipFill>
              <a:blip r:embed="rId8"/>
              <a:stretch>
                <a:fillRect/>
              </a:stretch>
            </p:blipFill>
            <p:spPr>
              <a:xfrm>
                <a:off x="5432352" y="5938464"/>
                <a:ext cx="1204200" cy="241200"/>
              </a:xfrm>
              <a:prstGeom prst="rect">
                <a:avLst/>
              </a:prstGeom>
            </p:spPr>
          </p:pic>
        </mc:Fallback>
      </mc:AlternateContent>
    </p:spTree>
    <p:extLst>
      <p:ext uri="{BB962C8B-B14F-4D97-AF65-F5344CB8AC3E}">
        <p14:creationId xmlns:p14="http://schemas.microsoft.com/office/powerpoint/2010/main" val="38602881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A6BE-2439-4F3E-813E-DD9D9ED990B1}"/>
              </a:ext>
            </a:extLst>
          </p:cNvPr>
          <p:cNvSpPr>
            <a:spLocks noGrp="1"/>
          </p:cNvSpPr>
          <p:nvPr>
            <p:ph type="title"/>
          </p:nvPr>
        </p:nvSpPr>
        <p:spPr/>
        <p:txBody>
          <a:bodyPr/>
          <a:lstStyle/>
          <a:p>
            <a:r>
              <a:rPr lang="en-US"/>
              <a:t>Creating a CWDS Base Record – </a:t>
            </a:r>
            <a:br>
              <a:rPr lang="en-US"/>
            </a:br>
            <a:r>
              <a:rPr lang="en-US"/>
              <a:t>Known to </a:t>
            </a:r>
            <a:r>
              <a:rPr lang="en-US" err="1"/>
              <a:t>eCIS</a:t>
            </a:r>
            <a:r>
              <a:rPr lang="en-US"/>
              <a:t> but not CWDS </a:t>
            </a:r>
          </a:p>
        </p:txBody>
      </p:sp>
      <p:pic>
        <p:nvPicPr>
          <p:cNvPr id="13314" name="Picture 2">
            <a:extLst>
              <a:ext uri="{FF2B5EF4-FFF2-40B4-BE49-F238E27FC236}">
                <a16:creationId xmlns:a16="http://schemas.microsoft.com/office/drawing/2014/main" id="{47680F78-5439-4F96-9552-CBD944AEBCB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6760948" cy="33976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5271AF3-5454-446B-800E-65C5D37C1E80}"/>
              </a:ext>
            </a:extLst>
          </p:cNvPr>
          <p:cNvPicPr>
            <a:picLocks noChangeAspect="1"/>
          </p:cNvPicPr>
          <p:nvPr/>
        </p:nvPicPr>
        <p:blipFill>
          <a:blip r:embed="rId4"/>
          <a:stretch>
            <a:fillRect/>
          </a:stretch>
        </p:blipFill>
        <p:spPr>
          <a:xfrm>
            <a:off x="4746767" y="4495800"/>
            <a:ext cx="5931205" cy="1320868"/>
          </a:xfrm>
          <a:prstGeom prst="rect">
            <a:avLst/>
          </a:prstGeom>
        </p:spPr>
      </p:pic>
    </p:spTree>
    <p:extLst>
      <p:ext uri="{BB962C8B-B14F-4D97-AF65-F5344CB8AC3E}">
        <p14:creationId xmlns:p14="http://schemas.microsoft.com/office/powerpoint/2010/main" val="26569715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2AC2-0C46-42AE-9E07-288AA14D2878}"/>
              </a:ext>
            </a:extLst>
          </p:cNvPr>
          <p:cNvSpPr>
            <a:spLocks noGrp="1"/>
          </p:cNvSpPr>
          <p:nvPr>
            <p:ph type="title"/>
          </p:nvPr>
        </p:nvSpPr>
        <p:spPr/>
        <p:txBody>
          <a:bodyPr/>
          <a:lstStyle/>
          <a:p>
            <a:r>
              <a:rPr lang="en-US"/>
              <a:t>Creating a CWDS Base Record – </a:t>
            </a:r>
            <a:br>
              <a:rPr lang="en-US"/>
            </a:br>
            <a:r>
              <a:rPr lang="en-US"/>
              <a:t>Known to </a:t>
            </a:r>
            <a:r>
              <a:rPr lang="en-US" err="1"/>
              <a:t>eCIS</a:t>
            </a:r>
            <a:r>
              <a:rPr lang="en-US"/>
              <a:t> but not CWDS </a:t>
            </a:r>
          </a:p>
        </p:txBody>
      </p:sp>
      <p:pic>
        <p:nvPicPr>
          <p:cNvPr id="5" name="Content Placeholder 4">
            <a:extLst>
              <a:ext uri="{FF2B5EF4-FFF2-40B4-BE49-F238E27FC236}">
                <a16:creationId xmlns:a16="http://schemas.microsoft.com/office/drawing/2014/main" id="{17CCC79D-F0E6-4BD3-A5FE-3BCF102BC47F}"/>
              </a:ext>
            </a:extLst>
          </p:cNvPr>
          <p:cNvPicPr>
            <a:picLocks noGrp="1" noChangeAspect="1"/>
          </p:cNvPicPr>
          <p:nvPr>
            <p:ph idx="1"/>
          </p:nvPr>
        </p:nvPicPr>
        <p:blipFill>
          <a:blip r:embed="rId3"/>
          <a:stretch>
            <a:fillRect/>
          </a:stretch>
        </p:blipFill>
        <p:spPr>
          <a:xfrm>
            <a:off x="292290" y="1524000"/>
            <a:ext cx="6934200" cy="2397463"/>
          </a:xfrm>
        </p:spPr>
      </p:pic>
      <p:pic>
        <p:nvPicPr>
          <p:cNvPr id="14338" name="Picture 2">
            <a:extLst>
              <a:ext uri="{FF2B5EF4-FFF2-40B4-BE49-F238E27FC236}">
                <a16:creationId xmlns:a16="http://schemas.microsoft.com/office/drawing/2014/main" id="{5246BEAC-2A57-4C91-998E-655F4A0FEB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429000"/>
            <a:ext cx="6593077" cy="293584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D15EFF85-D1F1-426B-9221-C4A2D963D310}"/>
                  </a:ext>
                </a:extLst>
              </p14:cNvPr>
              <p14:cNvContentPartPr/>
              <p14:nvPr/>
            </p14:nvContentPartPr>
            <p14:xfrm>
              <a:off x="4950672" y="5571624"/>
              <a:ext cx="864720" cy="61920"/>
            </p14:xfrm>
          </p:contentPart>
        </mc:Choice>
        <mc:Fallback>
          <p:pic>
            <p:nvPicPr>
              <p:cNvPr id="3" name="Ink 2">
                <a:extLst>
                  <a:ext uri="{FF2B5EF4-FFF2-40B4-BE49-F238E27FC236}">
                    <a16:creationId xmlns:a16="http://schemas.microsoft.com/office/drawing/2014/main" id="{D15EFF85-D1F1-426B-9221-C4A2D963D310}"/>
                  </a:ext>
                </a:extLst>
              </p:cNvPr>
              <p:cNvPicPr/>
              <p:nvPr/>
            </p:nvPicPr>
            <p:blipFill>
              <a:blip r:embed="rId6"/>
              <a:stretch>
                <a:fillRect/>
              </a:stretch>
            </p:blipFill>
            <p:spPr>
              <a:xfrm>
                <a:off x="4897032" y="5463624"/>
                <a:ext cx="97236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CAC1752A-77FE-4E7B-80F1-6E4B2D5E3AEF}"/>
                  </a:ext>
                </a:extLst>
              </p14:cNvPr>
              <p14:cNvContentPartPr/>
              <p14:nvPr/>
            </p14:nvContentPartPr>
            <p14:xfrm>
              <a:off x="4914312" y="5070504"/>
              <a:ext cx="961920" cy="25920"/>
            </p14:xfrm>
          </p:contentPart>
        </mc:Choice>
        <mc:Fallback>
          <p:pic>
            <p:nvPicPr>
              <p:cNvPr id="4" name="Ink 3">
                <a:extLst>
                  <a:ext uri="{FF2B5EF4-FFF2-40B4-BE49-F238E27FC236}">
                    <a16:creationId xmlns:a16="http://schemas.microsoft.com/office/drawing/2014/main" id="{CAC1752A-77FE-4E7B-80F1-6E4B2D5E3AEF}"/>
                  </a:ext>
                </a:extLst>
              </p:cNvPr>
              <p:cNvPicPr/>
              <p:nvPr/>
            </p:nvPicPr>
            <p:blipFill>
              <a:blip r:embed="rId8"/>
              <a:stretch>
                <a:fillRect/>
              </a:stretch>
            </p:blipFill>
            <p:spPr>
              <a:xfrm>
                <a:off x="4860312" y="4962504"/>
                <a:ext cx="10695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D3EF445B-6EFF-4D13-980A-628A27C9CA28}"/>
                  </a:ext>
                </a:extLst>
              </p14:cNvPr>
              <p14:cNvContentPartPr/>
              <p14:nvPr/>
            </p14:nvContentPartPr>
            <p14:xfrm>
              <a:off x="4977312" y="4791144"/>
              <a:ext cx="740520" cy="38160"/>
            </p14:xfrm>
          </p:contentPart>
        </mc:Choice>
        <mc:Fallback>
          <p:pic>
            <p:nvPicPr>
              <p:cNvPr id="6" name="Ink 5">
                <a:extLst>
                  <a:ext uri="{FF2B5EF4-FFF2-40B4-BE49-F238E27FC236}">
                    <a16:creationId xmlns:a16="http://schemas.microsoft.com/office/drawing/2014/main" id="{D3EF445B-6EFF-4D13-980A-628A27C9CA28}"/>
                  </a:ext>
                </a:extLst>
              </p:cNvPr>
              <p:cNvPicPr/>
              <p:nvPr/>
            </p:nvPicPr>
            <p:blipFill>
              <a:blip r:embed="rId10"/>
              <a:stretch>
                <a:fillRect/>
              </a:stretch>
            </p:blipFill>
            <p:spPr>
              <a:xfrm>
                <a:off x="4923312" y="4683144"/>
                <a:ext cx="848160" cy="253800"/>
              </a:xfrm>
              <a:prstGeom prst="rect">
                <a:avLst/>
              </a:prstGeom>
            </p:spPr>
          </p:pic>
        </mc:Fallback>
      </mc:AlternateContent>
    </p:spTree>
    <p:extLst>
      <p:ext uri="{BB962C8B-B14F-4D97-AF65-F5344CB8AC3E}">
        <p14:creationId xmlns:p14="http://schemas.microsoft.com/office/powerpoint/2010/main" val="4211503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F585-EB4E-4B35-94B4-5EA14DA958D9}"/>
              </a:ext>
            </a:extLst>
          </p:cNvPr>
          <p:cNvSpPr>
            <a:spLocks noGrp="1"/>
          </p:cNvSpPr>
          <p:nvPr>
            <p:ph type="title"/>
          </p:nvPr>
        </p:nvSpPr>
        <p:spPr/>
        <p:txBody>
          <a:bodyPr/>
          <a:lstStyle/>
          <a:p>
            <a:r>
              <a:rPr lang="en-US"/>
              <a:t>Eligibility Flow Chart</a:t>
            </a:r>
          </a:p>
        </p:txBody>
      </p:sp>
      <p:pic>
        <p:nvPicPr>
          <p:cNvPr id="7" name="Content Placeholder 6">
            <a:extLst>
              <a:ext uri="{FF2B5EF4-FFF2-40B4-BE49-F238E27FC236}">
                <a16:creationId xmlns:a16="http://schemas.microsoft.com/office/drawing/2014/main" id="{153034D5-8596-4C87-A01E-4D15FC11823F}"/>
              </a:ext>
            </a:extLst>
          </p:cNvPr>
          <p:cNvPicPr>
            <a:picLocks noGrp="1" noChangeAspect="1"/>
          </p:cNvPicPr>
          <p:nvPr>
            <p:ph idx="1"/>
          </p:nvPr>
        </p:nvPicPr>
        <p:blipFill>
          <a:blip r:embed="rId3"/>
          <a:stretch>
            <a:fillRect/>
          </a:stretch>
        </p:blipFill>
        <p:spPr>
          <a:xfrm>
            <a:off x="304799" y="1447800"/>
            <a:ext cx="11734801" cy="5029199"/>
          </a:xfrm>
        </p:spPr>
      </p:pic>
      <p:pic>
        <p:nvPicPr>
          <p:cNvPr id="4" name="Picture 3" descr="DHS_2-color_left">
            <a:extLst>
              <a:ext uri="{FF2B5EF4-FFF2-40B4-BE49-F238E27FC236}">
                <a16:creationId xmlns:a16="http://schemas.microsoft.com/office/drawing/2014/main" id="{5C49B6EB-54E8-4483-A9C6-DE1EF1CD9FF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72600" y="5715000"/>
            <a:ext cx="2514600" cy="762000"/>
          </a:xfrm>
          <a:prstGeom prst="rect">
            <a:avLst/>
          </a:prstGeom>
          <a:noFill/>
          <a:ln>
            <a:noFill/>
          </a:ln>
        </p:spPr>
      </p:pic>
    </p:spTree>
    <p:extLst>
      <p:ext uri="{BB962C8B-B14F-4D97-AF65-F5344CB8AC3E}">
        <p14:creationId xmlns:p14="http://schemas.microsoft.com/office/powerpoint/2010/main" val="20035158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1222-22F2-4363-9AF4-78509113A516}"/>
              </a:ext>
            </a:extLst>
          </p:cNvPr>
          <p:cNvSpPr>
            <a:spLocks noGrp="1"/>
          </p:cNvSpPr>
          <p:nvPr>
            <p:ph type="title"/>
          </p:nvPr>
        </p:nvSpPr>
        <p:spPr/>
        <p:txBody>
          <a:bodyPr/>
          <a:lstStyle/>
          <a:p>
            <a:r>
              <a:rPr lang="en-US"/>
              <a:t>Question?</a:t>
            </a:r>
          </a:p>
        </p:txBody>
      </p:sp>
      <p:sp>
        <p:nvSpPr>
          <p:cNvPr id="3" name="Content Placeholder 2">
            <a:extLst>
              <a:ext uri="{FF2B5EF4-FFF2-40B4-BE49-F238E27FC236}">
                <a16:creationId xmlns:a16="http://schemas.microsoft.com/office/drawing/2014/main" id="{BF67F1F2-EE89-4919-A8BC-3F27C61A0BB8}"/>
              </a:ext>
            </a:extLst>
          </p:cNvPr>
          <p:cNvSpPr>
            <a:spLocks noGrp="1"/>
          </p:cNvSpPr>
          <p:nvPr>
            <p:ph idx="1"/>
          </p:nvPr>
        </p:nvSpPr>
        <p:spPr>
          <a:xfrm>
            <a:off x="304800" y="1638300"/>
            <a:ext cx="10363200" cy="4114800"/>
          </a:xfrm>
        </p:spPr>
        <p:txBody>
          <a:bodyPr anchor="ctr"/>
          <a:lstStyle/>
          <a:p>
            <a:pPr marL="0" indent="0" algn="ctr">
              <a:buNone/>
            </a:pPr>
            <a:r>
              <a:rPr lang="en-US">
                <a:latin typeface="Calibri" panose="020F0502020204030204" pitchFamily="34" charset="0"/>
                <a:cs typeface="Calibri" panose="020F0502020204030204" pitchFamily="34" charset="0"/>
              </a:rPr>
              <a:t>Questions, comments, concerns?</a:t>
            </a:r>
          </a:p>
          <a:p>
            <a:pPr marL="0" indent="0" algn="ctr">
              <a:buNone/>
            </a:pPr>
            <a:endParaRPr lang="en-US">
              <a:latin typeface="Calibri" panose="020F0502020204030204" pitchFamily="34" charset="0"/>
              <a:cs typeface="Calibri" panose="020F0502020204030204" pitchFamily="34" charset="0"/>
            </a:endParaRPr>
          </a:p>
          <a:p>
            <a:pPr marL="0" indent="0" algn="ctr">
              <a:buNone/>
            </a:pPr>
            <a:endParaRPr lang="en-US">
              <a:latin typeface="Calibri" panose="020F0502020204030204" pitchFamily="34" charset="0"/>
              <a:cs typeface="Calibri" panose="020F0502020204030204" pitchFamily="34" charset="0"/>
            </a:endParaRPr>
          </a:p>
          <a:p>
            <a:pPr marL="0" indent="0" algn="ctr">
              <a:buNone/>
            </a:pPr>
            <a:r>
              <a:rPr lang="en-US">
                <a:latin typeface="Calibri" panose="020F0502020204030204" pitchFamily="34" charset="0"/>
                <a:cs typeface="Calibri" panose="020F0502020204030204" pitchFamily="34" charset="0"/>
              </a:rPr>
              <a:t>Please email to resource account:</a:t>
            </a:r>
          </a:p>
          <a:p>
            <a:pPr marL="0" indent="0" algn="ctr">
              <a:buNone/>
            </a:pPr>
            <a:endParaRPr lang="en-US" sz="1800" b="0" i="0" u="sng" strike="noStrike">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lgn="ctr">
              <a:buNone/>
            </a:pPr>
            <a:r>
              <a:rPr lang="en-US" sz="2400" b="0" i="0" u="sng" strike="noStrike">
                <a:solidFill>
                  <a:schemeClr val="accent6"/>
                </a:solidFill>
                <a:effectLst/>
                <a:latin typeface="Calibri" panose="020F0502020204030204" pitchFamily="34" charset="0"/>
                <a:cs typeface="Calibri" panose="020F0502020204030204" pitchFamily="34" charset="0"/>
              </a:rPr>
              <a:t>ra-litanf-ydp@pa.gov</a:t>
            </a:r>
            <a:endParaRPr lang="en-US">
              <a:solidFill>
                <a:schemeClr val="accent6"/>
              </a:solidFill>
            </a:endParaRPr>
          </a:p>
        </p:txBody>
      </p:sp>
      <p:pic>
        <p:nvPicPr>
          <p:cNvPr id="4" name="Picture 3" descr="DHS_2-color_left">
            <a:extLst>
              <a:ext uri="{FF2B5EF4-FFF2-40B4-BE49-F238E27FC236}">
                <a16:creationId xmlns:a16="http://schemas.microsoft.com/office/drawing/2014/main" id="{B3C5E092-57B5-4782-978B-AA44A98DB37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72600" y="5715000"/>
            <a:ext cx="2514600" cy="762000"/>
          </a:xfrm>
          <a:prstGeom prst="rect">
            <a:avLst/>
          </a:prstGeom>
          <a:noFill/>
          <a:ln>
            <a:noFill/>
          </a:ln>
        </p:spPr>
      </p:pic>
    </p:spTree>
    <p:extLst>
      <p:ext uri="{BB962C8B-B14F-4D97-AF65-F5344CB8AC3E}">
        <p14:creationId xmlns:p14="http://schemas.microsoft.com/office/powerpoint/2010/main" val="1955971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8F9F701-8EE3-4317-A8F3-16BC47376A37}"/>
              </a:ext>
            </a:extLst>
          </p:cNvPr>
          <p:cNvSpPr>
            <a:spLocks noGrp="1"/>
          </p:cNvSpPr>
          <p:nvPr>
            <p:ph type="title"/>
          </p:nvPr>
        </p:nvSpPr>
        <p:spPr/>
        <p:txBody>
          <a:bodyPr/>
          <a:lstStyle/>
          <a:p>
            <a:r>
              <a:rPr lang="en-US"/>
              <a:t>The Preliminary Screening Tool </a:t>
            </a:r>
          </a:p>
        </p:txBody>
      </p:sp>
      <p:sp>
        <p:nvSpPr>
          <p:cNvPr id="12" name="Content Placeholder 11">
            <a:extLst>
              <a:ext uri="{FF2B5EF4-FFF2-40B4-BE49-F238E27FC236}">
                <a16:creationId xmlns:a16="http://schemas.microsoft.com/office/drawing/2014/main" id="{CB08F532-9758-41E2-8867-90B58A1357FA}"/>
              </a:ext>
            </a:extLst>
          </p:cNvPr>
          <p:cNvSpPr>
            <a:spLocks noGrp="1"/>
          </p:cNvSpPr>
          <p:nvPr>
            <p:ph idx="1"/>
          </p:nvPr>
        </p:nvSpPr>
        <p:spPr>
          <a:xfrm>
            <a:off x="304800" y="1600200"/>
            <a:ext cx="10972800" cy="4572000"/>
          </a:xfrm>
        </p:spPr>
        <p:txBody>
          <a:bodyPr anchor="ctr"/>
          <a:lstStyle/>
          <a:p>
            <a:pPr marL="0" marR="0" indent="0" algn="ctr">
              <a:lnSpc>
                <a:spcPct val="107000"/>
              </a:lnSpc>
              <a:spcBef>
                <a:spcPts val="0"/>
              </a:spcBef>
              <a:spcAft>
                <a:spcPts val="8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The Preliminary Screening </a:t>
            </a:r>
            <a:r>
              <a:rPr lang="en-US" dirty="0">
                <a:latin typeface="Calibri" panose="020F0502020204030204" pitchFamily="34" charset="0"/>
                <a:ea typeface="Calibri" panose="020F0502020204030204" pitchFamily="34" charset="0"/>
                <a:cs typeface="Times New Roman" panose="02020603050405020304" pitchFamily="18" charset="0"/>
              </a:rPr>
              <a:t>Tool</a:t>
            </a:r>
            <a:r>
              <a:rPr lang="en-US" dirty="0">
                <a:effectLst/>
                <a:latin typeface="Calibri" panose="020F0502020204030204" pitchFamily="34" charset="0"/>
                <a:ea typeface="Calibri" panose="020F0502020204030204" pitchFamily="34" charset="0"/>
                <a:cs typeface="Times New Roman" panose="02020603050405020304" pitchFamily="18" charset="0"/>
              </a:rPr>
              <a:t> within the Commonwealth Workforce Development System (CWDS) is a tool for TANF Youth Development Program (YDP) providers to identify if an applicant may be served using TANF Youth Development Funds (</a:t>
            </a:r>
            <a:r>
              <a:rPr lang="en-US" dirty="0" err="1">
                <a:effectLst/>
                <a:latin typeface="Calibri" panose="020F0502020204030204" pitchFamily="34" charset="0"/>
                <a:ea typeface="Calibri" panose="020F0502020204030204" pitchFamily="34" charset="0"/>
                <a:cs typeface="Times New Roman" panose="02020603050405020304" pitchFamily="18" charset="0"/>
              </a:rPr>
              <a:t>YDF</a:t>
            </a:r>
            <a:r>
              <a:rPr lang="en-US" dirty="0">
                <a:effectLst/>
                <a:latin typeface="Calibri" panose="020F0502020204030204" pitchFamily="34" charset="0"/>
                <a:ea typeface="Calibri" panose="020F0502020204030204" pitchFamily="34" charset="0"/>
                <a:cs typeface="Times New Roman" panose="02020603050405020304" pitchFamily="18" charset="0"/>
              </a:rPr>
              <a:t>). The tool communicates with th</a:t>
            </a:r>
            <a:r>
              <a:rPr lang="en-US" dirty="0">
                <a:latin typeface="Calibri" panose="020F0502020204030204" pitchFamily="34" charset="0"/>
                <a:ea typeface="Calibri" panose="020F0502020204030204" pitchFamily="34" charset="0"/>
                <a:cs typeface="Times New Roman" panose="02020603050405020304" pitchFamily="18" charset="0"/>
              </a:rPr>
              <a:t>e electronic Client Information System (</a:t>
            </a:r>
            <a:r>
              <a:rPr lang="en-US" dirty="0" err="1">
                <a:latin typeface="Calibri" panose="020F0502020204030204" pitchFamily="34" charset="0"/>
                <a:ea typeface="Calibri" panose="020F0502020204030204" pitchFamily="34" charset="0"/>
                <a:cs typeface="Times New Roman" panose="02020603050405020304" pitchFamily="18" charset="0"/>
              </a:rPr>
              <a:t>eCIS</a:t>
            </a:r>
            <a:r>
              <a:rPr lang="en-US" dirty="0">
                <a:latin typeface="Calibri" panose="020F0502020204030204" pitchFamily="34" charset="0"/>
                <a:ea typeface="Calibri" panose="020F0502020204030204" pitchFamily="34" charset="0"/>
                <a:cs typeface="Times New Roman" panose="02020603050405020304" pitchFamily="18" charset="0"/>
              </a:rPr>
              <a:t>/CIS). </a:t>
            </a:r>
          </a:p>
          <a:p>
            <a:pPr marL="0" marR="0" indent="0" algn="ctr">
              <a:lnSpc>
                <a:spcPct val="107000"/>
              </a:lnSpc>
              <a:spcBef>
                <a:spcPts val="0"/>
              </a:spcBef>
              <a:spcAft>
                <a:spcPts val="800"/>
              </a:spcAft>
              <a:buNone/>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This tool will replace the current eligibility spreadsheet process as of September 1, 2022. </a:t>
            </a:r>
            <a:endParaRPr lang="en-US"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dirty="0"/>
          </a:p>
        </p:txBody>
      </p:sp>
      <p:pic>
        <p:nvPicPr>
          <p:cNvPr id="4" name="Picture 3" descr="DHS_2-color_left">
            <a:extLst>
              <a:ext uri="{FF2B5EF4-FFF2-40B4-BE49-F238E27FC236}">
                <a16:creationId xmlns:a16="http://schemas.microsoft.com/office/drawing/2014/main" id="{C6A696CF-C49F-4739-8C54-516FD847D1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372600" y="5715000"/>
            <a:ext cx="2514600" cy="762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38CF0-9D07-469D-9DB9-7B9164022FA0}"/>
              </a:ext>
            </a:extLst>
          </p:cNvPr>
          <p:cNvSpPr>
            <a:spLocks noGrp="1"/>
          </p:cNvSpPr>
          <p:nvPr>
            <p:ph type="title"/>
          </p:nvPr>
        </p:nvSpPr>
        <p:spPr/>
        <p:txBody>
          <a:bodyPr/>
          <a:lstStyle/>
          <a:p>
            <a:r>
              <a:rPr lang="en-US"/>
              <a:t>Tool Eligibility  </a:t>
            </a:r>
          </a:p>
        </p:txBody>
      </p:sp>
      <p:sp>
        <p:nvSpPr>
          <p:cNvPr id="3" name="Content Placeholder 2">
            <a:extLst>
              <a:ext uri="{FF2B5EF4-FFF2-40B4-BE49-F238E27FC236}">
                <a16:creationId xmlns:a16="http://schemas.microsoft.com/office/drawing/2014/main" id="{438543AA-4D9D-41B5-9A50-D4B61B6C0302}"/>
              </a:ext>
            </a:extLst>
          </p:cNvPr>
          <p:cNvSpPr>
            <a:spLocks noGrp="1"/>
          </p:cNvSpPr>
          <p:nvPr>
            <p:ph idx="1"/>
          </p:nvPr>
        </p:nvSpPr>
        <p:spPr>
          <a:xfrm>
            <a:off x="304800" y="1752600"/>
            <a:ext cx="11010900" cy="4114800"/>
          </a:xfrm>
        </p:spPr>
        <p:txBody>
          <a:bodyPr/>
          <a:lstStyle/>
          <a:p>
            <a:r>
              <a:rPr lang="en-US" sz="2400" dirty="0">
                <a:latin typeface="Calibri" panose="020F0502020204030204" pitchFamily="34" charset="0"/>
                <a:cs typeface="Calibri" panose="020F0502020204030204" pitchFamily="34" charset="0"/>
              </a:rPr>
              <a:t>TANF YDP providers must ensure that the applicant meets the age eligibility requirements of the TANF YDP prior to utilizing this tool. Applicant must be between ages of 12 (or have completed the 5</a:t>
            </a:r>
            <a:r>
              <a:rPr lang="en-US" sz="2400" baseline="30000" dirty="0">
                <a:latin typeface="Calibri" panose="020F0502020204030204" pitchFamily="34" charset="0"/>
                <a:cs typeface="Calibri" panose="020F0502020204030204" pitchFamily="34" charset="0"/>
              </a:rPr>
              <a:t>th</a:t>
            </a:r>
            <a:r>
              <a:rPr lang="en-US" sz="2400" dirty="0">
                <a:latin typeface="Calibri" panose="020F0502020204030204" pitchFamily="34" charset="0"/>
                <a:cs typeface="Calibri" panose="020F0502020204030204" pitchFamily="34" charset="0"/>
              </a:rPr>
              <a:t> grade) and 24 years at the time of application.</a:t>
            </a:r>
          </a:p>
          <a:p>
            <a:pPr marL="0" indent="0">
              <a:buNone/>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If the applicant meets the age requirements for TANF YDP, the provider will proceed with the Preliminary Screening Function Instructions.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If applicant does not meet age requirement, the applicant is INELIGIBLE for services using TANF </a:t>
            </a:r>
            <a:r>
              <a:rPr lang="en-US" sz="2400" dirty="0" err="1">
                <a:latin typeface="Calibri" panose="020F0502020204030204" pitchFamily="34" charset="0"/>
                <a:cs typeface="Calibri" panose="020F0502020204030204" pitchFamily="34" charset="0"/>
              </a:rPr>
              <a:t>YDF</a:t>
            </a:r>
            <a:r>
              <a:rPr lang="en-US" sz="2400" dirty="0">
                <a:latin typeface="Calibri" panose="020F0502020204030204" pitchFamily="34" charset="0"/>
                <a:cs typeface="Calibri" panose="020F0502020204030204" pitchFamily="34" charset="0"/>
              </a:rPr>
              <a:t>. The provider will not proceed with Preliminary Screening Function but will review the applicant's eligibility for other funded services. </a:t>
            </a:r>
          </a:p>
          <a:p>
            <a:endParaRPr lang="en-US" dirty="0">
              <a:latin typeface="Calibri" panose="020F0502020204030204" pitchFamily="34" charset="0"/>
              <a:cs typeface="Calibri" panose="020F0502020204030204" pitchFamily="34" charset="0"/>
            </a:endParaRPr>
          </a:p>
        </p:txBody>
      </p:sp>
      <p:pic>
        <p:nvPicPr>
          <p:cNvPr id="4" name="Picture 3" descr="DHS_2-color_left">
            <a:extLst>
              <a:ext uri="{FF2B5EF4-FFF2-40B4-BE49-F238E27FC236}">
                <a16:creationId xmlns:a16="http://schemas.microsoft.com/office/drawing/2014/main" id="{A0F53241-3CA4-4E71-B9EE-DC6C8AC913A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372600" y="5715000"/>
            <a:ext cx="2514600" cy="762000"/>
          </a:xfrm>
          <a:prstGeom prst="rect">
            <a:avLst/>
          </a:prstGeom>
          <a:noFill/>
          <a:ln>
            <a:noFill/>
          </a:ln>
        </p:spPr>
      </p:pic>
    </p:spTree>
    <p:extLst>
      <p:ext uri="{BB962C8B-B14F-4D97-AF65-F5344CB8AC3E}">
        <p14:creationId xmlns:p14="http://schemas.microsoft.com/office/powerpoint/2010/main" val="36380020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C090A-6852-4D71-9C61-DE7905B2096A}"/>
              </a:ext>
            </a:extLst>
          </p:cNvPr>
          <p:cNvSpPr>
            <a:spLocks noGrp="1"/>
          </p:cNvSpPr>
          <p:nvPr>
            <p:ph type="title"/>
          </p:nvPr>
        </p:nvSpPr>
        <p:spPr/>
        <p:txBody>
          <a:bodyPr/>
          <a:lstStyle/>
          <a:p>
            <a:r>
              <a:rPr lang="en-US"/>
              <a:t>CWDS Instructions</a:t>
            </a:r>
          </a:p>
        </p:txBody>
      </p:sp>
      <p:pic>
        <p:nvPicPr>
          <p:cNvPr id="5" name="Content Placeholder 4">
            <a:extLst>
              <a:ext uri="{FF2B5EF4-FFF2-40B4-BE49-F238E27FC236}">
                <a16:creationId xmlns:a16="http://schemas.microsoft.com/office/drawing/2014/main" id="{95CA251A-60DC-406F-8EC7-37FA0BB901FE}"/>
              </a:ext>
            </a:extLst>
          </p:cNvPr>
          <p:cNvPicPr>
            <a:picLocks noGrp="1" noChangeAspect="1"/>
          </p:cNvPicPr>
          <p:nvPr>
            <p:ph idx="1"/>
          </p:nvPr>
        </p:nvPicPr>
        <p:blipFill>
          <a:blip r:embed="rId3"/>
          <a:stretch>
            <a:fillRect/>
          </a:stretch>
        </p:blipFill>
        <p:spPr>
          <a:xfrm>
            <a:off x="304801" y="2648982"/>
            <a:ext cx="5486400" cy="2304018"/>
          </a:xfrm>
        </p:spPr>
      </p:pic>
      <p:pic>
        <p:nvPicPr>
          <p:cNvPr id="7" name="Picture 6">
            <a:extLst>
              <a:ext uri="{FF2B5EF4-FFF2-40B4-BE49-F238E27FC236}">
                <a16:creationId xmlns:a16="http://schemas.microsoft.com/office/drawing/2014/main" id="{168AAA3C-FA26-4077-A866-0234538EDDFA}"/>
              </a:ext>
            </a:extLst>
          </p:cNvPr>
          <p:cNvPicPr>
            <a:picLocks noChangeAspect="1"/>
          </p:cNvPicPr>
          <p:nvPr/>
        </p:nvPicPr>
        <p:blipFill>
          <a:blip r:embed="rId4"/>
          <a:stretch>
            <a:fillRect/>
          </a:stretch>
        </p:blipFill>
        <p:spPr>
          <a:xfrm>
            <a:off x="6096000" y="1752600"/>
            <a:ext cx="5731853" cy="3657600"/>
          </a:xfrm>
          <a:prstGeom prst="rect">
            <a:avLst/>
          </a:prstGeom>
        </p:spPr>
      </p:pic>
      <p:pic>
        <p:nvPicPr>
          <p:cNvPr id="6" name="Picture 5" descr="DHS_2-color_left">
            <a:extLst>
              <a:ext uri="{FF2B5EF4-FFF2-40B4-BE49-F238E27FC236}">
                <a16:creationId xmlns:a16="http://schemas.microsoft.com/office/drawing/2014/main" id="{04FF5A32-DFDB-4ADF-B367-FE7ABE451A4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372600" y="5715000"/>
            <a:ext cx="2514600" cy="762000"/>
          </a:xfrm>
          <a:prstGeom prst="rect">
            <a:avLst/>
          </a:prstGeom>
          <a:noFill/>
          <a:ln>
            <a:noFill/>
          </a:ln>
        </p:spPr>
      </p:pic>
    </p:spTree>
    <p:extLst>
      <p:ext uri="{BB962C8B-B14F-4D97-AF65-F5344CB8AC3E}">
        <p14:creationId xmlns:p14="http://schemas.microsoft.com/office/powerpoint/2010/main" val="41006774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65595-AC76-4F5B-85AB-69D5DC67F7DD}"/>
              </a:ext>
            </a:extLst>
          </p:cNvPr>
          <p:cNvSpPr>
            <a:spLocks noGrp="1"/>
          </p:cNvSpPr>
          <p:nvPr>
            <p:ph type="title"/>
          </p:nvPr>
        </p:nvSpPr>
        <p:spPr/>
        <p:txBody>
          <a:bodyPr/>
          <a:lstStyle/>
          <a:p>
            <a:r>
              <a:rPr lang="en-US"/>
              <a:t>DHS Preliminary Screening </a:t>
            </a:r>
          </a:p>
        </p:txBody>
      </p:sp>
      <p:pic>
        <p:nvPicPr>
          <p:cNvPr id="5" name="Picture 4" descr="DHS_2-color_left">
            <a:extLst>
              <a:ext uri="{FF2B5EF4-FFF2-40B4-BE49-F238E27FC236}">
                <a16:creationId xmlns:a16="http://schemas.microsoft.com/office/drawing/2014/main" id="{08894898-A3EF-4E03-8733-FE54C0B2CD4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372600" y="5715000"/>
            <a:ext cx="2514600" cy="762000"/>
          </a:xfrm>
          <a:prstGeom prst="rect">
            <a:avLst/>
          </a:prstGeom>
          <a:noFill/>
          <a:ln>
            <a:noFill/>
          </a:ln>
        </p:spPr>
      </p:pic>
      <p:pic>
        <p:nvPicPr>
          <p:cNvPr id="6" name="Picture 5">
            <a:extLst>
              <a:ext uri="{FF2B5EF4-FFF2-40B4-BE49-F238E27FC236}">
                <a16:creationId xmlns:a16="http://schemas.microsoft.com/office/drawing/2014/main" id="{BCBB44C8-52EA-4661-935C-9C3C80F83AA6}"/>
              </a:ext>
            </a:extLst>
          </p:cNvPr>
          <p:cNvPicPr>
            <a:picLocks noChangeAspect="1"/>
          </p:cNvPicPr>
          <p:nvPr/>
        </p:nvPicPr>
        <p:blipFill>
          <a:blip r:embed="rId4"/>
          <a:stretch>
            <a:fillRect/>
          </a:stretch>
        </p:blipFill>
        <p:spPr>
          <a:xfrm>
            <a:off x="304800" y="1676400"/>
            <a:ext cx="11394408" cy="3837407"/>
          </a:xfrm>
          <a:prstGeom prst="rect">
            <a:avLst/>
          </a:prstGeom>
        </p:spPr>
      </p:pic>
    </p:spTree>
    <p:extLst>
      <p:ext uri="{BB962C8B-B14F-4D97-AF65-F5344CB8AC3E}">
        <p14:creationId xmlns:p14="http://schemas.microsoft.com/office/powerpoint/2010/main" val="3187764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8AAF5-7A03-462D-9A74-B64AA17CFEDC}"/>
              </a:ext>
            </a:extLst>
          </p:cNvPr>
          <p:cNvSpPr>
            <a:spLocks noGrp="1"/>
          </p:cNvSpPr>
          <p:nvPr>
            <p:ph type="ctrTitle"/>
          </p:nvPr>
        </p:nvSpPr>
        <p:spPr>
          <a:xfrm>
            <a:off x="381000" y="1600200"/>
            <a:ext cx="10896600" cy="4267199"/>
          </a:xfrm>
        </p:spPr>
        <p:txBody>
          <a:bodyPr/>
          <a:lstStyle/>
          <a:p>
            <a:r>
              <a:rPr lang="en-US">
                <a:latin typeface="Calibri" panose="020F0502020204030204" pitchFamily="34" charset="0"/>
                <a:cs typeface="Calibri" panose="020F0502020204030204" pitchFamily="34" charset="0"/>
              </a:rPr>
              <a:t>Preliminary Screening Eligibility Results </a:t>
            </a:r>
            <a:br>
              <a:rPr lang="en-US">
                <a:latin typeface="Calibri" panose="020F0502020204030204" pitchFamily="34" charset="0"/>
                <a:cs typeface="Calibri" panose="020F0502020204030204" pitchFamily="34" charset="0"/>
              </a:rPr>
            </a:br>
            <a:br>
              <a:rPr lang="en-US">
                <a:latin typeface="Calibri" panose="020F0502020204030204" pitchFamily="34" charset="0"/>
                <a:cs typeface="Calibri" panose="020F0502020204030204" pitchFamily="34" charset="0"/>
              </a:rPr>
            </a:br>
            <a:br>
              <a:rPr lang="en-US">
                <a:latin typeface="Calibri" panose="020F0502020204030204" pitchFamily="34" charset="0"/>
                <a:cs typeface="Calibri" panose="020F0502020204030204" pitchFamily="34" charset="0"/>
              </a:rPr>
            </a:br>
            <a:r>
              <a:rPr lang="en-US" sz="3200">
                <a:latin typeface="Calibri" panose="020F0502020204030204" pitchFamily="34" charset="0"/>
                <a:ea typeface="+mj-ea"/>
                <a:cs typeface="Calibri" panose="020F0502020204030204" pitchFamily="34" charset="0"/>
              </a:rPr>
              <a:t>The “Preliminary Screening Eligibility” will display one of five eligibility results. </a:t>
            </a:r>
            <a:br>
              <a:rPr lang="en-US" sz="3200">
                <a:latin typeface="Calibri" panose="020F0502020204030204" pitchFamily="34" charset="0"/>
                <a:ea typeface="+mj-ea"/>
                <a:cs typeface="Calibri" panose="020F0502020204030204" pitchFamily="34" charset="0"/>
              </a:rPr>
            </a:br>
            <a:endParaRPr lang="en-US">
              <a:latin typeface="Calibri" panose="020F0502020204030204" pitchFamily="34" charset="0"/>
              <a:cs typeface="Calibri" panose="020F0502020204030204" pitchFamily="34" charset="0"/>
            </a:endParaRPr>
          </a:p>
        </p:txBody>
      </p:sp>
      <p:pic>
        <p:nvPicPr>
          <p:cNvPr id="4" name="Picture 3" descr="DHS_2-color_left">
            <a:extLst>
              <a:ext uri="{FF2B5EF4-FFF2-40B4-BE49-F238E27FC236}">
                <a16:creationId xmlns:a16="http://schemas.microsoft.com/office/drawing/2014/main" id="{BE55631C-A5FB-4D42-ACD2-2E9B464E081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372600" y="5715000"/>
            <a:ext cx="2514600" cy="762000"/>
          </a:xfrm>
          <a:prstGeom prst="rect">
            <a:avLst/>
          </a:prstGeom>
          <a:noFill/>
          <a:ln>
            <a:noFill/>
          </a:ln>
        </p:spPr>
      </p:pic>
    </p:spTree>
    <p:extLst>
      <p:ext uri="{BB962C8B-B14F-4D97-AF65-F5344CB8AC3E}">
        <p14:creationId xmlns:p14="http://schemas.microsoft.com/office/powerpoint/2010/main" val="22372935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6BEA7-AC89-4A24-875F-3F60DACF9166}"/>
              </a:ext>
            </a:extLst>
          </p:cNvPr>
          <p:cNvSpPr>
            <a:spLocks noGrp="1"/>
          </p:cNvSpPr>
          <p:nvPr>
            <p:ph type="title"/>
          </p:nvPr>
        </p:nvSpPr>
        <p:spPr>
          <a:xfrm>
            <a:off x="304800" y="358877"/>
            <a:ext cx="8940800" cy="838200"/>
          </a:xfrm>
        </p:spPr>
        <p:txBody>
          <a:bodyPr/>
          <a:lstStyle/>
          <a:p>
            <a:r>
              <a:rPr lang="en-US" sz="2800" b="1">
                <a:effectLst/>
                <a:latin typeface="Calibri" panose="020F0502020204030204" pitchFamily="34" charset="0"/>
                <a:ea typeface="Calibri" panose="020F0502020204030204" pitchFamily="34" charset="0"/>
                <a:cs typeface="Times New Roman" panose="02020603050405020304" pitchFamily="18" charset="0"/>
              </a:rPr>
              <a:t>Eligible for Preliminary Screening: Yes – TANF Recipient</a:t>
            </a:r>
            <a:endParaRPr lang="en-US" sz="4400"/>
          </a:p>
        </p:txBody>
      </p:sp>
      <p:pic>
        <p:nvPicPr>
          <p:cNvPr id="5" name="Picture 4" descr="DHS_2-color_left">
            <a:extLst>
              <a:ext uri="{FF2B5EF4-FFF2-40B4-BE49-F238E27FC236}">
                <a16:creationId xmlns:a16="http://schemas.microsoft.com/office/drawing/2014/main" id="{49597607-5686-4C00-B36F-B3CBC4E0CB2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372600" y="5715000"/>
            <a:ext cx="2514600" cy="762000"/>
          </a:xfrm>
          <a:prstGeom prst="rect">
            <a:avLst/>
          </a:prstGeom>
          <a:noFill/>
          <a:ln>
            <a:noFill/>
          </a:ln>
        </p:spPr>
      </p:pic>
      <p:pic>
        <p:nvPicPr>
          <p:cNvPr id="7" name="Picture 6">
            <a:extLst>
              <a:ext uri="{FF2B5EF4-FFF2-40B4-BE49-F238E27FC236}">
                <a16:creationId xmlns:a16="http://schemas.microsoft.com/office/drawing/2014/main" id="{FD6C8E51-091F-4050-B29D-27F5753E36B2}"/>
              </a:ext>
            </a:extLst>
          </p:cNvPr>
          <p:cNvPicPr>
            <a:picLocks noChangeAspect="1"/>
          </p:cNvPicPr>
          <p:nvPr/>
        </p:nvPicPr>
        <p:blipFill>
          <a:blip r:embed="rId4"/>
          <a:stretch>
            <a:fillRect/>
          </a:stretch>
        </p:blipFill>
        <p:spPr>
          <a:xfrm>
            <a:off x="323850" y="1530708"/>
            <a:ext cx="11493768" cy="3796584"/>
          </a:xfrm>
          <a:prstGeom prst="rect">
            <a:avLst/>
          </a:prstGeom>
        </p:spPr>
      </p:pic>
      <p:sp>
        <p:nvSpPr>
          <p:cNvPr id="10" name="TextBox 9">
            <a:extLst>
              <a:ext uri="{FF2B5EF4-FFF2-40B4-BE49-F238E27FC236}">
                <a16:creationId xmlns:a16="http://schemas.microsoft.com/office/drawing/2014/main" id="{1D95BA6B-1BC8-40B7-958A-F1EEABA73EAD}"/>
              </a:ext>
            </a:extLst>
          </p:cNvPr>
          <p:cNvSpPr txBox="1"/>
          <p:nvPr/>
        </p:nvSpPr>
        <p:spPr>
          <a:xfrm>
            <a:off x="323850" y="5486400"/>
            <a:ext cx="8921750" cy="830997"/>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This indicates that the applicant is </a:t>
            </a:r>
            <a:r>
              <a:rPr lang="en-US" b="1">
                <a:latin typeface="Calibri" panose="020F0502020204030204" pitchFamily="34" charset="0"/>
                <a:cs typeface="Calibri" panose="020F0502020204030204" pitchFamily="34" charset="0"/>
              </a:rPr>
              <a:t>eligible</a:t>
            </a:r>
            <a:r>
              <a:rPr lang="en-US">
                <a:latin typeface="Calibri" panose="020F0502020204030204" pitchFamily="34" charset="0"/>
                <a:cs typeface="Calibri" panose="020F0502020204030204" pitchFamily="34" charset="0"/>
              </a:rPr>
              <a:t> for TANF YDP funded services because they are receiving TANF benefits.</a:t>
            </a:r>
          </a:p>
        </p:txBody>
      </p:sp>
    </p:spTree>
    <p:extLst>
      <p:ext uri="{BB962C8B-B14F-4D97-AF65-F5344CB8AC3E}">
        <p14:creationId xmlns:p14="http://schemas.microsoft.com/office/powerpoint/2010/main" val="10711839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A8D2C-9D3F-4108-BBFB-0BD9812816E3}"/>
              </a:ext>
            </a:extLst>
          </p:cNvPr>
          <p:cNvSpPr>
            <a:spLocks noGrp="1"/>
          </p:cNvSpPr>
          <p:nvPr>
            <p:ph type="title"/>
          </p:nvPr>
        </p:nvSpPr>
        <p:spPr>
          <a:xfrm>
            <a:off x="304800" y="228600"/>
            <a:ext cx="8940800" cy="838200"/>
          </a:xfrm>
        </p:spPr>
        <p:txBody>
          <a:bodyPr/>
          <a:lstStyle/>
          <a:p>
            <a:r>
              <a:rPr lang="en-US">
                <a:latin typeface="Calibri" panose="020F0502020204030204" pitchFamily="34" charset="0"/>
                <a:cs typeface="Calibri" panose="020F0502020204030204" pitchFamily="34" charset="0"/>
              </a:rPr>
              <a:t>Eligibility for Preliminary Screening: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Yes – Other Benefit</a:t>
            </a:r>
          </a:p>
        </p:txBody>
      </p:sp>
      <p:pic>
        <p:nvPicPr>
          <p:cNvPr id="1026" name="Picture 2">
            <a:extLst>
              <a:ext uri="{FF2B5EF4-FFF2-40B4-BE49-F238E27FC236}">
                <a16:creationId xmlns:a16="http://schemas.microsoft.com/office/drawing/2014/main" id="{7E737175-516C-430F-9A42-80BA9C81307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663751"/>
            <a:ext cx="8907118" cy="45131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61A5679-6D29-4F32-900B-3A50A12C0F45}"/>
              </a:ext>
            </a:extLst>
          </p:cNvPr>
          <p:cNvSpPr txBox="1"/>
          <p:nvPr/>
        </p:nvSpPr>
        <p:spPr>
          <a:xfrm>
            <a:off x="9372600" y="1663751"/>
            <a:ext cx="2514600" cy="3970318"/>
          </a:xfrm>
          <a:prstGeom prst="rect">
            <a:avLst/>
          </a:prstGeom>
          <a:noFill/>
        </p:spPr>
        <p:txBody>
          <a:bodyPr wrap="square" rtlCol="0">
            <a:spAutoFit/>
          </a:bodyPr>
          <a:lstStyle/>
          <a:p>
            <a:r>
              <a:rPr lang="en-US" sz="1800" b="0" i="0">
                <a:solidFill>
                  <a:srgbClr val="000000"/>
                </a:solidFill>
                <a:effectLst/>
                <a:latin typeface="Calibri" panose="020F0502020204030204" pitchFamily="34" charset="0"/>
              </a:rPr>
              <a:t>Receiving an “Eligible for Preliminary Screening: Yes – Other Benefit” result means the applicant is </a:t>
            </a:r>
            <a:r>
              <a:rPr lang="en-US" sz="1800" b="1" i="0">
                <a:solidFill>
                  <a:srgbClr val="000000"/>
                </a:solidFill>
                <a:effectLst/>
                <a:latin typeface="Calibri" panose="020F0502020204030204" pitchFamily="34" charset="0"/>
              </a:rPr>
              <a:t>ELIGIBLE</a:t>
            </a:r>
            <a:r>
              <a:rPr lang="en-US" sz="1800" b="0" i="0">
                <a:solidFill>
                  <a:srgbClr val="000000"/>
                </a:solidFill>
                <a:effectLst/>
                <a:latin typeface="Calibri" panose="020F0502020204030204" pitchFamily="34" charset="0"/>
              </a:rPr>
              <a:t> for TANF YDP funded services because they are receiving Supplemental Nutrition Assistance Program and/or Medical Assistance benefits AND are under the age of 15 or age 18 or older. </a:t>
            </a:r>
            <a:endParaRPr lang="en-US"/>
          </a:p>
        </p:txBody>
      </p:sp>
      <p:pic>
        <p:nvPicPr>
          <p:cNvPr id="5" name="Picture 4" descr="DHS_2-color_left">
            <a:extLst>
              <a:ext uri="{FF2B5EF4-FFF2-40B4-BE49-F238E27FC236}">
                <a16:creationId xmlns:a16="http://schemas.microsoft.com/office/drawing/2014/main" id="{1A8B87C8-410F-43E8-8111-0837B152090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72600" y="5715000"/>
            <a:ext cx="2514600" cy="762000"/>
          </a:xfrm>
          <a:prstGeom prst="rect">
            <a:avLst/>
          </a:prstGeom>
          <a:noFill/>
          <a:ln>
            <a:noFill/>
          </a:ln>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C0CCBD26-14FE-48E4-B3EB-666AF1D59D03}"/>
                  </a:ext>
                </a:extLst>
              </p14:cNvPr>
              <p14:cNvContentPartPr/>
              <p14:nvPr/>
            </p14:nvContentPartPr>
            <p14:xfrm>
              <a:off x="488112" y="3937584"/>
              <a:ext cx="1206360" cy="13320"/>
            </p14:xfrm>
          </p:contentPart>
        </mc:Choice>
        <mc:Fallback>
          <p:pic>
            <p:nvPicPr>
              <p:cNvPr id="3" name="Ink 2">
                <a:extLst>
                  <a:ext uri="{FF2B5EF4-FFF2-40B4-BE49-F238E27FC236}">
                    <a16:creationId xmlns:a16="http://schemas.microsoft.com/office/drawing/2014/main" id="{C0CCBD26-14FE-48E4-B3EB-666AF1D59D03}"/>
                  </a:ext>
                </a:extLst>
              </p:cNvPr>
              <p:cNvPicPr/>
              <p:nvPr/>
            </p:nvPicPr>
            <p:blipFill>
              <a:blip r:embed="rId6"/>
              <a:stretch>
                <a:fillRect/>
              </a:stretch>
            </p:blipFill>
            <p:spPr>
              <a:xfrm>
                <a:off x="434472" y="3829584"/>
                <a:ext cx="13140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476A391D-4DB7-4B12-BC36-F2637F5F84A3}"/>
                  </a:ext>
                </a:extLst>
              </p14:cNvPr>
              <p14:cNvContentPartPr/>
              <p14:nvPr/>
            </p14:nvContentPartPr>
            <p14:xfrm>
              <a:off x="478032" y="4024344"/>
              <a:ext cx="1204920" cy="48600"/>
            </p14:xfrm>
          </p:contentPart>
        </mc:Choice>
        <mc:Fallback>
          <p:pic>
            <p:nvPicPr>
              <p:cNvPr id="6" name="Ink 5">
                <a:extLst>
                  <a:ext uri="{FF2B5EF4-FFF2-40B4-BE49-F238E27FC236}">
                    <a16:creationId xmlns:a16="http://schemas.microsoft.com/office/drawing/2014/main" id="{476A391D-4DB7-4B12-BC36-F2637F5F84A3}"/>
                  </a:ext>
                </a:extLst>
              </p:cNvPr>
              <p:cNvPicPr/>
              <p:nvPr/>
            </p:nvPicPr>
            <p:blipFill>
              <a:blip r:embed="rId8"/>
              <a:stretch>
                <a:fillRect/>
              </a:stretch>
            </p:blipFill>
            <p:spPr>
              <a:xfrm>
                <a:off x="424032" y="3916344"/>
                <a:ext cx="1312560" cy="264240"/>
              </a:xfrm>
              <a:prstGeom prst="rect">
                <a:avLst/>
              </a:prstGeom>
            </p:spPr>
          </p:pic>
        </mc:Fallback>
      </mc:AlternateContent>
    </p:spTree>
    <p:extLst>
      <p:ext uri="{BB962C8B-B14F-4D97-AF65-F5344CB8AC3E}">
        <p14:creationId xmlns:p14="http://schemas.microsoft.com/office/powerpoint/2010/main" val="217880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L&amp;I PowerPoint Template">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ADC0BDB8A83442B88951C0C2DEAECE" ma:contentTypeVersion="1" ma:contentTypeDescription="Create a new document." ma:contentTypeScope="" ma:versionID="6e6041431ab435bfae2ddd83f3efc7cc">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FBDE95-8B0F-47E3-A4A6-1E7CB9BAF580}">
  <ds:schemaRefs>
    <ds:schemaRef ds:uri="http://schemas.microsoft.com/sharepoint/v3/contenttype/forms"/>
  </ds:schemaRefs>
</ds:datastoreItem>
</file>

<file path=customXml/itemProps2.xml><?xml version="1.0" encoding="utf-8"?>
<ds:datastoreItem xmlns:ds="http://schemas.openxmlformats.org/officeDocument/2006/customXml" ds:itemID="{86B86DCD-795C-4708-A222-5A540BC31A5C}">
  <ds:schemaRefs>
    <ds:schemaRef ds:uri="2cad24a7-ecf8-4306-9c1c-1402a8db6f6d"/>
    <ds:schemaRef ds:uri="4c5b2766-0bd1-40ee-968a-53e6ab6385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5BBC980-F93B-4208-A72F-EDD2D26A6563}"/>
</file>

<file path=docProps/app.xml><?xml version="1.0" encoding="utf-8"?>
<Properties xmlns="http://schemas.openxmlformats.org/officeDocument/2006/extended-properties" xmlns:vt="http://schemas.openxmlformats.org/officeDocument/2006/docPropsVTypes">
  <Template>L&amp;I PowerPoint Template</Template>
  <TotalTime>1625</TotalTime>
  <Words>2827</Words>
  <Application>Microsoft Office PowerPoint</Application>
  <PresentationFormat>Widescreen</PresentationFormat>
  <Paragraphs>165</Paragraphs>
  <Slides>27</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Segoe UI</vt:lpstr>
      <vt:lpstr>Times New Roman</vt:lpstr>
      <vt:lpstr>Verdana</vt:lpstr>
      <vt:lpstr>WordVisi_MSFontService</vt:lpstr>
      <vt:lpstr>L&amp;I PowerPoint Template</vt:lpstr>
      <vt:lpstr>Housekeeping</vt:lpstr>
      <vt:lpstr>  Presented by: Roxanne Garcia Bureau of Workforce Development Administration Phone:  (717) 783-4827  Email:  roxagarcia@pa.gov </vt:lpstr>
      <vt:lpstr>The Preliminary Screening Tool </vt:lpstr>
      <vt:lpstr>Tool Eligibility  </vt:lpstr>
      <vt:lpstr>CWDS Instructions</vt:lpstr>
      <vt:lpstr>DHS Preliminary Screening </vt:lpstr>
      <vt:lpstr>Preliminary Screening Eligibility Results    The “Preliminary Screening Eligibility” will display one of five eligibility results.  </vt:lpstr>
      <vt:lpstr>Eligible for Preliminary Screening: Yes – TANF Recipient</vt:lpstr>
      <vt:lpstr>Eligibility for Preliminary Screening:  Yes – Other Benefit</vt:lpstr>
      <vt:lpstr>Eligible for Preliminary Screening: Yes – Pending Income Verification </vt:lpstr>
      <vt:lpstr>Eligible for Preliminary Screening: Yes – Pending Full Verification </vt:lpstr>
      <vt:lpstr>Eligible for Preliminary Screening: No</vt:lpstr>
      <vt:lpstr>PowerPoint Presentation</vt:lpstr>
      <vt:lpstr>Create a CWDS Base Record – Not Known in System</vt:lpstr>
      <vt:lpstr>Creating a CWDS Base Record –  Not Known in System</vt:lpstr>
      <vt:lpstr>Creating a CWDS Base Record –  Not Known in System</vt:lpstr>
      <vt:lpstr>Creating a CWDS Base Record –  Not Known in System</vt:lpstr>
      <vt:lpstr>Creating a CWDS Base Record –  Not Known in System</vt:lpstr>
      <vt:lpstr>Creating a CWDS Base Record –  Individual known to CWDS and NOT eCIS</vt:lpstr>
      <vt:lpstr>Creating a CWDS Base Record –  Individual known to CWDS and eCIS</vt:lpstr>
      <vt:lpstr>Creating a CWDS Base Record –  Individual known to CWDS and eCIS</vt:lpstr>
      <vt:lpstr>Creating a CWDS Base Record –  Individual known to CWDS and eCIS</vt:lpstr>
      <vt:lpstr>Creating a CWDS Base Record –  Known to eCIS but not CWDS </vt:lpstr>
      <vt:lpstr>Creating a CWDS Base Record –  Known to eCIS but not CWDS </vt:lpstr>
      <vt:lpstr>Creating a CWDS Base Record –  Known to eCIS but not CWDS </vt:lpstr>
      <vt:lpstr>Eligibility Flow Chart</vt:lpstr>
      <vt:lpstr>Question?</vt:lpstr>
    </vt:vector>
  </TitlesOfParts>
  <Company>Labor &amp;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TANF YDP Preliminary Eligibility Screening Tool</dc:title>
  <dc:creator>glesnock</dc:creator>
  <cp:lastModifiedBy>Garcia, Roxanne</cp:lastModifiedBy>
  <cp:revision>17</cp:revision>
  <cp:lastPrinted>2020-03-05T20:26:55Z</cp:lastPrinted>
  <dcterms:created xsi:type="dcterms:W3CDTF">2011-10-18T17:11:29Z</dcterms:created>
  <dcterms:modified xsi:type="dcterms:W3CDTF">2022-08-17T19:14:38Z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0x01010020ADC0BDB8A83442B88951C0C2DEAECE</vt:lpwstr>
  </property>
  <property fmtid="{D5CDD505-2E9C-101B-9397-08002B2CF9AE}" pid="3" name="Order">
    <vt:r8>46400</vt:r8>
  </property>
  <property fmtid="{D5CDD505-2E9C-101B-9397-08002B2CF9AE}" pid="4" name="xd_Signature">
    <vt:bool>false</vt:bool>
  </property>
  <property fmtid="{D5CDD505-2E9C-101B-9397-08002B2CF9AE}" pid="5" name="xd_ProgID">
    <vt:lpwstr/>
  </property>
  <property fmtid="{D5CDD505-2E9C-101B-9397-08002B2CF9AE}" pid="6" name="SharedWithUsers">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ies>
</file>