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300" r:id="rId6"/>
    <p:sldId id="299" r:id="rId7"/>
    <p:sldId id="296" r:id="rId8"/>
    <p:sldId id="297" r:id="rId9"/>
    <p:sldId id="295" r:id="rId10"/>
    <p:sldId id="303" r:id="rId11"/>
    <p:sldId id="304" r:id="rId12"/>
    <p:sldId id="302" r:id="rId13"/>
    <p:sldId id="301" r:id="rId14"/>
    <p:sldId id="298" r:id="rId15"/>
    <p:sldId id="307" r:id="rId16"/>
    <p:sldId id="308" r:id="rId17"/>
    <p:sldId id="309" r:id="rId18"/>
    <p:sldId id="310" r:id="rId19"/>
    <p:sldId id="305" r:id="rId20"/>
    <p:sldId id="311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657"/>
    <a:srgbClr val="01456F"/>
    <a:srgbClr val="014067"/>
    <a:srgbClr val="014B79"/>
    <a:srgbClr val="014E7D"/>
    <a:srgbClr val="F2F2F2"/>
    <a:srgbClr val="3F3F3F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8" autoAdjust="0"/>
    <p:restoredTop sz="91905" autoAdjust="0"/>
  </p:normalViewPr>
  <p:slideViewPr>
    <p:cSldViewPr snapToGrid="0" showGuides="1">
      <p:cViewPr varScale="1">
        <p:scale>
          <a:sx n="117" d="100"/>
          <a:sy n="117" d="100"/>
        </p:scale>
        <p:origin x="952" y="176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8/7/23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8/7/23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2737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1500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7096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96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291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800" b="0" dirty="0"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874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079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7190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49051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644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910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384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0671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4423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57611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685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6634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140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8B1EA34-0F58-D547-8525-D4CF885DF0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4E9FD9-CC83-1B47-B436-E97DF126A9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B9AC1-D8CA-784C-B975-40A1BDA8FE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6616009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69B80A-5EA6-2F41-82BC-1073357719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39AF02A-2E20-3245-98EE-A1C37F9066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B44B2D-61A7-2744-ACAA-EC7BCD23B1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5E188B-6900-F24B-8718-D0B03FE791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1E5B7C-9831-EE4E-8FBC-A7A2A63DE4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F0CA28-D476-2948-AD63-B0CF24FCC9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362495-9CD2-D543-8233-731B62E7B3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82ACB8-6376-3C4B-A6B1-FBDBB47568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531378" y="92342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8508DE-49B3-1145-A7F9-92E6B8260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2459607-F46D-EA44-9A3E-9864B0DD84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4E4252-2475-DC45-912E-607C73418C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7B6C13-1598-C54D-9B7B-92ED1A70DA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FDF4548-4C79-5F40-89DE-2A9A44210D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000" b="1" i="0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LIHBG000FS16.li.lcl/BWDP$/BWDA/Policy%20&amp;%20Planning%20Coordination%20Services/DRAFT%20Polices/WIOA%202021-2024%20Regional%20and%20Local%20Plan%20Modification/DRAFT%20Appendix%20B%20_%20Regional%20Plan%20Instructions%2022_0617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LIHBG000FS16.li.lcl/BWDP$/BWDA/Policy%20&amp;%20Planning%20Coordination%20Services/DRAFT%20Polices/WIOA%202021-2024%20Regional%20and%20Local%20Plan%20Modification/DRAFT%20Appendix%20C_%20Local%20Area%20Plan%20Instructions%2022_0617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ennsylvania Department of Labor and Industry Logo">
            <a:extLst>
              <a:ext uri="{FF2B5EF4-FFF2-40B4-BE49-F238E27FC236}">
                <a16:creationId xmlns:a16="http://schemas.microsoft.com/office/drawing/2014/main" id="{8CBC9D37-093C-413B-9C6A-A68CFB5559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97184"/>
            <a:ext cx="4820494" cy="24102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214" y="2255958"/>
            <a:ext cx="5088240" cy="190294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PY 2021-2024 WIOA Regional and Local Area Plan Modification</a:t>
            </a:r>
            <a:endParaRPr lang="en-US" sz="3600" dirty="0">
              <a:latin typeface="Montserrat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5214" y="4221888"/>
            <a:ext cx="4854339" cy="888634"/>
          </a:xfrm>
        </p:spPr>
        <p:txBody>
          <a:bodyPr/>
          <a:lstStyle/>
          <a:p>
            <a:r>
              <a:rPr lang="en-US" dirty="0"/>
              <a:t>General Overview</a:t>
            </a: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>
                <a:hlinkClick r:id="rId3" action="ppaction://hlinkfile"/>
              </a:rPr>
              <a:t>Appendix B</a:t>
            </a:r>
            <a:r>
              <a:rPr lang="en-US" dirty="0"/>
              <a:t>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163338"/>
            <a:ext cx="10127097" cy="3491682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R1.1: note re: D.B.A. moniker</a:t>
            </a:r>
          </a:p>
          <a:p>
            <a:r>
              <a:rPr lang="en-US" dirty="0">
                <a:latin typeface="Montserrat" panose="00000500000000000000" pitchFamily="2" charset="0"/>
              </a:rPr>
              <a:t>R1.3: added “industry” before </a:t>
            </a:r>
            <a:r>
              <a:rPr lang="en-US" i="1" dirty="0">
                <a:latin typeface="Montserrat" panose="00000500000000000000" pitchFamily="2" charset="0"/>
              </a:rPr>
              <a:t>Location Quotients</a:t>
            </a:r>
          </a:p>
          <a:p>
            <a:r>
              <a:rPr lang="en-US" dirty="0">
                <a:latin typeface="Montserrat" panose="00000500000000000000" pitchFamily="2" charset="0"/>
              </a:rPr>
              <a:t>R1.5: Added “registered apprenticeship ecosystems” to the first bullet point</a:t>
            </a:r>
          </a:p>
          <a:p>
            <a:r>
              <a:rPr lang="en-US" dirty="0">
                <a:latin typeface="Montserrat" panose="00000500000000000000" pitchFamily="2" charset="0"/>
              </a:rPr>
              <a:t>R1.6: Added “Registered Apprenticeships” to the first bullet point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64BB2DB-96DA-4F10-9FAC-C8685C83C8A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443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Appendix C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1995414"/>
            <a:ext cx="10127097" cy="4048547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L1 Instructions: Note 2 added clarification of who is to use Attachment 4</a:t>
            </a:r>
          </a:p>
          <a:p>
            <a:r>
              <a:rPr lang="en-US" dirty="0">
                <a:latin typeface="Montserrat" panose="00000500000000000000" pitchFamily="2" charset="0"/>
              </a:rPr>
              <a:t>L1.1: Added note re: D.B.A. moniker and clarification re: Attachment 4 to Notes 1 &amp; 2</a:t>
            </a:r>
          </a:p>
          <a:p>
            <a:r>
              <a:rPr lang="en-US" dirty="0">
                <a:latin typeface="Montserrat" panose="00000500000000000000" pitchFamily="2" charset="0"/>
              </a:rPr>
              <a:t>L1.2: Added “the application of data to/in” into the first sentence of the Expectation</a:t>
            </a:r>
          </a:p>
          <a:p>
            <a:r>
              <a:rPr lang="en-US" dirty="0">
                <a:latin typeface="Montserrat" panose="00000500000000000000" pitchFamily="2" charset="0"/>
              </a:rPr>
              <a:t>L1.5: Added “industry” before </a:t>
            </a:r>
            <a:r>
              <a:rPr lang="en-US" i="1" dirty="0">
                <a:latin typeface="Montserrat" panose="00000500000000000000" pitchFamily="2" charset="0"/>
              </a:rPr>
              <a:t>Location Quotients</a:t>
            </a:r>
          </a:p>
          <a:p>
            <a:r>
              <a:rPr lang="en-US" dirty="0">
                <a:latin typeface="Montserrat" panose="00000500000000000000" pitchFamily="2" charset="0"/>
              </a:rPr>
              <a:t>L2.3: Added “Registered Apprenticeships” to first bullet point and the sixth bullet point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A27E07E-B65B-437F-BA7A-9638997EF00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334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10127096" cy="780975"/>
          </a:xfrm>
        </p:spPr>
        <p:txBody>
          <a:bodyPr/>
          <a:lstStyle/>
          <a:p>
            <a:r>
              <a:rPr lang="en-US" dirty="0"/>
              <a:t>Appendix C Updates Continued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1995414"/>
            <a:ext cx="10127097" cy="4048547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L2.4: Added “for current and/or upcoming program years” and “from the previous program year” to Expectation 1</a:t>
            </a:r>
          </a:p>
          <a:p>
            <a:r>
              <a:rPr lang="en-US" dirty="0">
                <a:latin typeface="Montserrat" panose="00000500000000000000" pitchFamily="2" charset="0"/>
              </a:rPr>
              <a:t>L3.3: Added “including an understanding of Title II – specific eligibility requirements” to the fourth bullet point; also added “included Registered Apprenticeships” to the sixth bullet point</a:t>
            </a:r>
          </a:p>
          <a:p>
            <a:r>
              <a:rPr lang="en-US" dirty="0">
                <a:latin typeface="Montserrat" panose="00000500000000000000" pitchFamily="2" charset="0"/>
              </a:rPr>
              <a:t>L3.4: Added that UC representatives “may not be” deployed, and clarification that “in the event UC staff are not present” to the thirteenth bullet point </a:t>
            </a:r>
          </a:p>
          <a:p>
            <a:r>
              <a:rPr lang="en-US" dirty="0">
                <a:latin typeface="Montserrat" panose="00000500000000000000" pitchFamily="2" charset="0"/>
              </a:rPr>
              <a:t>L4.3: added “educational services” to Expectation 1; also added three additional factors to be considered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A27E07E-B65B-437F-BA7A-9638997EF00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WIOA Regional &amp; Local Area Plan Modification Overview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99F50C-BE38-4BD0-BA84-9B090E1F2B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601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10127096" cy="780975"/>
          </a:xfrm>
        </p:spPr>
        <p:txBody>
          <a:bodyPr/>
          <a:lstStyle/>
          <a:p>
            <a:r>
              <a:rPr lang="en-US" dirty="0"/>
              <a:t>Appendix C Updates Continued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1995414"/>
            <a:ext cx="10127097" cy="4048547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L4.4: Added “corrective actions addressed as a result of” and “state current OEO compliance status (i.e., discrimination complaint procedures, LEP, affirmative outreach, training, and accessibility)” to Expectation 1, seventh bullet point; also in Expectation 2, second bullet point, added “received identifying” and “how these needs are being addressed”</a:t>
            </a:r>
          </a:p>
          <a:p>
            <a:r>
              <a:rPr lang="en-US" dirty="0">
                <a:latin typeface="Montserrat" panose="00000500000000000000" pitchFamily="2" charset="0"/>
              </a:rPr>
              <a:t>L4.6: Seventh bullet point, added “highlight how potential WIOA participants are identified and are provided access to services”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A27E07E-B65B-437F-BA7A-9638997EF00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WIOA Regional &amp; Local Area Plan Modification Overview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99F50C-BE38-4BD0-BA84-9B090E1F2B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048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10127096" cy="780975"/>
          </a:xfrm>
        </p:spPr>
        <p:txBody>
          <a:bodyPr/>
          <a:lstStyle/>
          <a:p>
            <a:r>
              <a:rPr lang="en-US" dirty="0"/>
              <a:t>Appendix C Updates Continued 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1995414"/>
            <a:ext cx="10127097" cy="404854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Montserrat" panose="00000500000000000000" pitchFamily="2" charset="0"/>
              </a:rPr>
              <a:t>L4.7: Added a new factor to consider</a:t>
            </a:r>
          </a:p>
          <a:p>
            <a:r>
              <a:rPr lang="en-US" dirty="0">
                <a:latin typeface="Montserrat" panose="00000500000000000000" pitchFamily="2" charset="0"/>
              </a:rPr>
              <a:t>L4.8: Under Expectation 1, sixth bullet point, fourth sub-bullet point, added “an increase in TANF youth participant wages for work experiences to be in alignment with the Governor’s priorities as defined in Executive Order 2016-02 Amended, whenever possible”</a:t>
            </a:r>
          </a:p>
          <a:p>
            <a:r>
              <a:rPr lang="en-US" dirty="0">
                <a:latin typeface="Montserrat" panose="00000500000000000000" pitchFamily="2" charset="0"/>
              </a:rPr>
              <a:t>L4.10: added “registered apprenticeship and pre-apprenticeship” to the fourth bullet point</a:t>
            </a:r>
          </a:p>
          <a:p>
            <a:r>
              <a:rPr lang="en-US" dirty="0">
                <a:latin typeface="Montserrat" panose="00000500000000000000" pitchFamily="2" charset="0"/>
              </a:rPr>
              <a:t>L4.13: added “ensuring customers’ accessible” to the first bullet point; also added “and services” as well as “as referenced in 1.1” to the second bullet point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A27E07E-B65B-437F-BA7A-9638997EF00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WIOA Regional &amp; Local Area Plan Modification Overview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99F50C-BE38-4BD0-BA84-9B090E1F2B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646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10127096" cy="780975"/>
          </a:xfrm>
        </p:spPr>
        <p:txBody>
          <a:bodyPr/>
          <a:lstStyle/>
          <a:p>
            <a:r>
              <a:rPr lang="en-US" dirty="0">
                <a:hlinkClick r:id="rId3" action="ppaction://hlinkfile"/>
              </a:rPr>
              <a:t>Appendix C</a:t>
            </a:r>
            <a:r>
              <a:rPr lang="en-US" dirty="0"/>
              <a:t> Updates Continued 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151608"/>
            <a:ext cx="10127097" cy="4048547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L4.14: Added new bullet point under factors to be considered</a:t>
            </a:r>
          </a:p>
          <a:p>
            <a:r>
              <a:rPr lang="en-US" dirty="0">
                <a:latin typeface="Montserrat" panose="00000500000000000000" pitchFamily="2" charset="0"/>
              </a:rPr>
              <a:t>L5.5: Added “Narrative describing the 30-day timeframe must include the beginning and end date” to Note 1</a:t>
            </a:r>
          </a:p>
          <a:p>
            <a:r>
              <a:rPr lang="en-US">
                <a:latin typeface="Montserrat" panose="00000500000000000000" pitchFamily="2" charset="0"/>
              </a:rPr>
              <a:t>Further instruction </a:t>
            </a:r>
            <a:r>
              <a:rPr lang="en-US" dirty="0">
                <a:latin typeface="Montserrat" panose="00000500000000000000" pitchFamily="2" charset="0"/>
              </a:rPr>
              <a:t>in the ATTESTATIONS was included: “In the rare circumstances that something is not applicable, the local board must write ‘N/A’ next to the adjacent line item” 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In addition, clarification was added to distinguish “a best practice” versus a requirement</a:t>
            </a:r>
          </a:p>
          <a:p>
            <a:pPr lvl="1"/>
            <a:endParaRPr lang="en-US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A27E07E-B65B-437F-BA7A-9638997EF00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WIOA Regional &amp; Local Area Plan Modification Overview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99F50C-BE38-4BD0-BA84-9B090E1F2B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0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150958"/>
            <a:ext cx="10127097" cy="3218710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Internal Review Start Date: 2/27/23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Southeast review completion date: 3/17/23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Southwest review completion date: 3/31/23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Northeast review completion date: 4/14/23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South Central review completion date: 4/28/23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Northwest review completion date: 4/28/23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All single local areas (i.e., Southern Alleghenies, Northern Tier, Central, North Central, and Lehigh Valley) review completion date: 5/17/23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A27E07E-B65B-437F-BA7A-9638997EF00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4210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7" y="1775971"/>
            <a:ext cx="10615594" cy="780975"/>
          </a:xfrm>
        </p:spPr>
        <p:txBody>
          <a:bodyPr/>
          <a:lstStyle/>
          <a:p>
            <a:r>
              <a:rPr lang="en-US" dirty="0"/>
              <a:t>PY 2021-2024 WIOA Multi-Year Plans’ Best Practices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645922"/>
            <a:ext cx="10127097" cy="2840477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An email will be sent, after this presentation, to all local boards containing a “best practices” list complied from the PY 2021-2024 WIOA Multi-Year Plans.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A27E07E-B65B-437F-BA7A-9638997EF00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17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09608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>
            <a:extLst>
              <a:ext uri="{FF2B5EF4-FFF2-40B4-BE49-F238E27FC236}">
                <a16:creationId xmlns:a16="http://schemas.microsoft.com/office/drawing/2014/main" id="{7A545B71-2797-4CCA-B222-9A29E9508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8" r="1766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2F62C-6C76-7241-BAD1-2FAAE6455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721" y="1271240"/>
            <a:ext cx="5399967" cy="1747310"/>
          </a:xfrm>
        </p:spPr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sz="1800" i="1" dirty="0"/>
              <a:t>For local area specific questions, please email our resource account at: </a:t>
            </a:r>
            <a:br>
              <a:rPr lang="en-US" sz="1800" i="1" dirty="0"/>
            </a:br>
            <a:r>
              <a:rPr lang="en-US" sz="1800" i="1" dirty="0"/>
              <a:t>RA-LI-BWDA-Policy@pa.gov</a:t>
            </a:r>
            <a:endParaRPr lang="en-US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150B4-256C-B040-B3FD-024CFA4313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Cassandra Grilli-Clark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1A5A3-2DF1-9443-91BA-7A2F877627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717.346.1579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4D7F2-0CF7-B645-89B3-9712638038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cgrillicla@pa.gov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7A812-A74A-5C46-964F-55A0758270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Workforce Development Analyst II Policy &amp; Planning Coordination Services </a:t>
            </a:r>
          </a:p>
        </p:txBody>
      </p:sp>
    </p:spTree>
    <p:extLst>
      <p:ext uri="{BB962C8B-B14F-4D97-AF65-F5344CB8AC3E}">
        <p14:creationId xmlns:p14="http://schemas.microsoft.com/office/powerpoint/2010/main" val="28360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530" y="780779"/>
            <a:ext cx="7342622" cy="780975"/>
          </a:xfrm>
        </p:spPr>
        <p:txBody>
          <a:bodyPr/>
          <a:lstStyle/>
          <a:p>
            <a:r>
              <a:rPr lang="en-US" dirty="0"/>
              <a:t>Discussion Points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8" y="1561754"/>
            <a:ext cx="7342631" cy="636566"/>
          </a:xfrm>
        </p:spPr>
        <p:txBody>
          <a:bodyPr/>
          <a:lstStyle/>
          <a:p>
            <a:r>
              <a:rPr lang="en-US" dirty="0"/>
              <a:t>PY 2021-2024 WIOA Regional and Local Area Plan Modification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342729"/>
            <a:ext cx="10127097" cy="387890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Montserrat" panose="00000500000000000000" pitchFamily="2" charset="0"/>
              </a:rPr>
              <a:t>Policy</a:t>
            </a:r>
          </a:p>
          <a:p>
            <a:r>
              <a:rPr lang="en-US" sz="2000" dirty="0">
                <a:latin typeface="Montserrat" panose="00000500000000000000" pitchFamily="2" charset="0"/>
              </a:rPr>
              <a:t>Guide</a:t>
            </a:r>
          </a:p>
          <a:p>
            <a:r>
              <a:rPr lang="en-US" sz="2000" dirty="0">
                <a:latin typeface="Montserrat" panose="00000500000000000000" pitchFamily="2" charset="0"/>
              </a:rPr>
              <a:t>Attachments 1, 3, &amp; 4</a:t>
            </a:r>
          </a:p>
          <a:p>
            <a:r>
              <a:rPr lang="en-US" sz="2000" dirty="0">
                <a:latin typeface="Montserrat" panose="00000500000000000000" pitchFamily="2" charset="0"/>
              </a:rPr>
              <a:t>Submission Cover Letter template</a:t>
            </a:r>
          </a:p>
          <a:p>
            <a:r>
              <a:rPr lang="en-US" sz="2000" dirty="0">
                <a:latin typeface="Montserrat" panose="00000500000000000000" pitchFamily="2" charset="0"/>
              </a:rPr>
              <a:t>Submission Checklist</a:t>
            </a:r>
          </a:p>
          <a:p>
            <a:r>
              <a:rPr lang="en-US" sz="2000" dirty="0">
                <a:latin typeface="Montserrat" panose="00000500000000000000" pitchFamily="2" charset="0"/>
              </a:rPr>
              <a:t>Appendix B: Regional Plan Instructions</a:t>
            </a:r>
          </a:p>
          <a:p>
            <a:r>
              <a:rPr lang="en-US" sz="2000" dirty="0">
                <a:latin typeface="Montserrat" panose="00000500000000000000" pitchFamily="2" charset="0"/>
              </a:rPr>
              <a:t>Appendix C: Local Area Plan Instructions</a:t>
            </a:r>
          </a:p>
          <a:p>
            <a:r>
              <a:rPr lang="en-US" sz="2000" dirty="0">
                <a:latin typeface="Montserrat" panose="00000500000000000000" pitchFamily="2" charset="0"/>
              </a:rPr>
              <a:t>Additional Information: modification review dates</a:t>
            </a:r>
          </a:p>
          <a:p>
            <a:r>
              <a:rPr lang="en-US" sz="2000" dirty="0">
                <a:latin typeface="Montserrat" panose="00000500000000000000" pitchFamily="2" charset="0"/>
              </a:rPr>
              <a:t>PY 2021-2024 WIOA Multi-Year Plans’ best practices follow up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78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Policy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231707"/>
            <a:ext cx="10127097" cy="295827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Correction of minor typographical and grammatical errors</a:t>
            </a:r>
          </a:p>
          <a:p>
            <a:r>
              <a:rPr lang="en-US" dirty="0">
                <a:latin typeface="Montserrat" panose="00000500000000000000" pitchFamily="2" charset="0"/>
              </a:rPr>
              <a:t>Reformatting</a:t>
            </a: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210A9E48-0DFB-49A0-BB46-5D580540A2F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59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958547"/>
            <a:ext cx="7342622" cy="1052761"/>
          </a:xfrm>
        </p:spPr>
        <p:txBody>
          <a:bodyPr/>
          <a:lstStyle/>
          <a:p>
            <a:r>
              <a:rPr lang="en-US" dirty="0"/>
              <a:t>Guide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315183"/>
            <a:ext cx="10127097" cy="323812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Montserrat" panose="00000500000000000000" pitchFamily="2" charset="0"/>
              </a:rPr>
              <a:t>Submission deadline: 2/24/23</a:t>
            </a:r>
          </a:p>
          <a:p>
            <a:r>
              <a:rPr lang="en-US" dirty="0">
                <a:latin typeface="Montserrat" panose="00000500000000000000" pitchFamily="2" charset="0"/>
              </a:rPr>
              <a:t>Plan(s) effective: 7/1/2023</a:t>
            </a:r>
          </a:p>
          <a:p>
            <a:r>
              <a:rPr lang="en-US" dirty="0">
                <a:latin typeface="Montserrat" panose="00000500000000000000" pitchFamily="2" charset="0"/>
              </a:rPr>
              <a:t>Reference to additional information for public comment/notice verification process added to </a:t>
            </a:r>
            <a:r>
              <a:rPr lang="en-US" i="1" dirty="0">
                <a:latin typeface="Montserrat" panose="00000500000000000000" pitchFamily="2" charset="0"/>
              </a:rPr>
              <a:t>Section III: Public Comment Period</a:t>
            </a:r>
          </a:p>
          <a:p>
            <a:r>
              <a:rPr lang="en-US" dirty="0">
                <a:latin typeface="Montserrat" panose="00000500000000000000" pitchFamily="2" charset="0"/>
              </a:rPr>
              <a:t>90-day timeframe to publicly post plans and supporting docs once approved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Document clarification added to </a:t>
            </a:r>
            <a:r>
              <a:rPr lang="en-US" i="1" dirty="0">
                <a:latin typeface="Montserrat" panose="00000500000000000000" pitchFamily="2" charset="0"/>
              </a:rPr>
              <a:t>Public Posting of Approved Plan </a:t>
            </a:r>
            <a:r>
              <a:rPr lang="en-US" dirty="0">
                <a:latin typeface="Montserrat" panose="00000500000000000000" pitchFamily="2" charset="0"/>
              </a:rPr>
              <a:t>sub-section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9509509-6773-439A-8889-E45B4DD938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46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88" y="1319386"/>
            <a:ext cx="7342622" cy="780975"/>
          </a:xfrm>
        </p:spPr>
        <p:txBody>
          <a:bodyPr/>
          <a:lstStyle/>
          <a:p>
            <a:r>
              <a:rPr lang="en-US" dirty="0"/>
              <a:t>Attachment 1 Updates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71A9692-13F1-4351-8D96-122C994806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8367294" cy="365125"/>
          </a:xfrm>
        </p:spPr>
        <p:txBody>
          <a:bodyPr/>
          <a:lstStyle/>
          <a:p>
            <a:r>
              <a:rPr lang="en-US" dirty="0"/>
              <a:t>WIOA Title I Programs Performance Accountability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0659-5496-4D22-BAC5-7419BCBF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87" y="2749218"/>
            <a:ext cx="10207958" cy="295827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Local boards must edit the table’s two columns with the appropriate program year(s) to correctly match the </a:t>
            </a:r>
            <a:r>
              <a:rPr lang="en-US" b="1" dirty="0">
                <a:latin typeface="Montserrat" panose="00000500000000000000" pitchFamily="2" charset="0"/>
              </a:rPr>
              <a:t>most recent and/or upcoming* </a:t>
            </a:r>
            <a:r>
              <a:rPr lang="en-US" dirty="0">
                <a:latin typeface="Montserrat" panose="00000500000000000000" pitchFamily="2" charset="0"/>
              </a:rPr>
              <a:t>LWDA-negotiated performance goals and attained </a:t>
            </a:r>
            <a:r>
              <a:rPr lang="en-US" b="1" dirty="0">
                <a:latin typeface="Montserrat" panose="00000500000000000000" pitchFamily="2" charset="0"/>
              </a:rPr>
              <a:t>performance results from the previous program year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0CCE477-B211-4CB2-9938-339A5984CAE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2887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019886"/>
            <a:ext cx="7342622" cy="780975"/>
          </a:xfrm>
        </p:spPr>
        <p:txBody>
          <a:bodyPr/>
          <a:lstStyle/>
          <a:p>
            <a:r>
              <a:rPr lang="en-US" dirty="0"/>
              <a:t>Attachment 3 Updates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4879C998-40E4-4CFE-AF03-CC8DCC5D16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0936" y="1800861"/>
            <a:ext cx="8367294" cy="365125"/>
          </a:xfrm>
        </p:spPr>
        <p:txBody>
          <a:bodyPr/>
          <a:lstStyle/>
          <a:p>
            <a:r>
              <a:rPr lang="en-US" dirty="0"/>
              <a:t>WIOA Program Partner-Provider List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88BE49-B180-417E-9263-B88D8414121F}"/>
              </a:ext>
            </a:extLst>
          </p:cNvPr>
          <p:cNvSpPr txBox="1"/>
          <p:nvPr/>
        </p:nvSpPr>
        <p:spPr>
          <a:xfrm>
            <a:off x="680936" y="2258568"/>
            <a:ext cx="10466035" cy="3929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400" dirty="0">
                <a:latin typeface="Montserrat" panose="00000500000000000000" pitchFamily="2" charset="0"/>
              </a:rPr>
              <a:t>Required programs are pre-filled for convenience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400" dirty="0">
                <a:latin typeface="Montserrat" panose="00000500000000000000" pitchFamily="2" charset="0"/>
              </a:rPr>
              <a:t>In the event multiple providers provide the same program, it is the LWDB’s responsibility to add this information accordingly </a:t>
            </a:r>
          </a:p>
          <a:p>
            <a:pPr marL="22860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endParaRPr lang="en-US" sz="2400" dirty="0">
              <a:latin typeface="Montserrat" panose="00000500000000000000" pitchFamily="2" charset="0"/>
            </a:endParaRPr>
          </a:p>
          <a:p>
            <a:pPr marL="22860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400" dirty="0">
                <a:latin typeface="Montserrat" panose="00000500000000000000" pitchFamily="2" charset="0"/>
              </a:rPr>
              <a:t>WIOA also specifies that one-stop centers may incorporate additional partner programs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400" dirty="0">
                <a:latin typeface="Montserrat" panose="00000500000000000000" pitchFamily="2" charset="0"/>
              </a:rPr>
              <a:t>Thus, the LWDB must ensure this document reflects the current PA CareerLink® Memoranda of Understanding(s) and include any necessary additional partner program(s) contact information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A5859E9-0E9B-479A-967F-11F1A89EA6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726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8028962" cy="780975"/>
          </a:xfrm>
        </p:spPr>
        <p:txBody>
          <a:bodyPr/>
          <a:lstStyle/>
          <a:p>
            <a:r>
              <a:rPr lang="en-US" dirty="0"/>
              <a:t>Attachment 4 Clarification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8" y="2016696"/>
            <a:ext cx="8028962" cy="359759"/>
          </a:xfrm>
        </p:spPr>
        <p:txBody>
          <a:bodyPr/>
          <a:lstStyle/>
          <a:p>
            <a:r>
              <a:rPr lang="en-US" dirty="0"/>
              <a:t>Local Workforce Development System Supporting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086926-F859-40D3-8556-BFC4FAD5E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66" y="2506224"/>
            <a:ext cx="10207958" cy="2958275"/>
          </a:xfrm>
        </p:spPr>
        <p:txBody>
          <a:bodyPr/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dirty="0">
                <a:latin typeface="Montserrat" panose="00000500000000000000" pitchFamily="2" charset="0"/>
              </a:rPr>
              <a:t>Only local boards who entered data into Attachment 4 during the PY 2021-2024 planning cycle are required to resubmit this updated form</a:t>
            </a:r>
          </a:p>
          <a:p>
            <a:pPr marL="0" indent="0">
              <a:buNone/>
              <a:tabLst>
                <a:tab pos="2971800" algn="ctr"/>
                <a:tab pos="5943600" algn="r"/>
              </a:tabLst>
            </a:pPr>
            <a:endParaRPr lang="en-US" dirty="0">
              <a:latin typeface="Montserrat" panose="00000500000000000000" pitchFamily="2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en-US" dirty="0">
                <a:latin typeface="Montserrat" panose="00000500000000000000" pitchFamily="2" charset="0"/>
              </a:rPr>
              <a:t>All other local boards who included data only in their local plan narrative are exempt from submitting and completing this attachment</a:t>
            </a:r>
          </a:p>
          <a:p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AB51CD2-D8F2-4B54-9278-F035D6E251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781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675137"/>
            <a:ext cx="8028962" cy="780975"/>
          </a:xfrm>
        </p:spPr>
        <p:txBody>
          <a:bodyPr/>
          <a:lstStyle/>
          <a:p>
            <a:r>
              <a:rPr lang="en-US" dirty="0"/>
              <a:t>Submission Cover Letter Template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837153"/>
            <a:ext cx="10127097" cy="3138156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Montserrat" panose="00000500000000000000" pitchFamily="2" charset="0"/>
              </a:rPr>
              <a:t>References to “modification,” if applicable, were added</a:t>
            </a:r>
          </a:p>
          <a:p>
            <a:endParaRPr lang="en-US" sz="2600" b="1" dirty="0">
              <a:latin typeface="Montserrat" panose="00000500000000000000" pitchFamily="2" charset="0"/>
            </a:endParaRPr>
          </a:p>
          <a:p>
            <a:r>
              <a:rPr lang="en-US" sz="2600" dirty="0">
                <a:latin typeface="Montserrat" panose="00000500000000000000" pitchFamily="2" charset="0"/>
              </a:rPr>
              <a:t>Submission Cover Letters for modifications should be addressed to BWDA’s director</a:t>
            </a:r>
          </a:p>
          <a:p>
            <a:pPr lvl="1"/>
            <a:r>
              <a:rPr lang="en-US" sz="2200" dirty="0">
                <a:latin typeface="Montserrat" panose="00000500000000000000" pitchFamily="2" charset="0"/>
              </a:rPr>
              <a:t>The Submission Cover Letter is due only once: when PPCS requests the “clean copy” of the regional and local area </a:t>
            </a:r>
            <a:r>
              <a:rPr lang="en-US" sz="2200">
                <a:latin typeface="Montserrat" panose="00000500000000000000" pitchFamily="2" charset="0"/>
              </a:rPr>
              <a:t>plan modification</a:t>
            </a:r>
            <a:endParaRPr lang="en-US" sz="2200" dirty="0">
              <a:latin typeface="Montserrat" panose="00000500000000000000" pitchFamily="2" charset="0"/>
            </a:endParaRPr>
          </a:p>
          <a:p>
            <a:pPr lvl="2"/>
            <a:r>
              <a:rPr lang="en-US" dirty="0">
                <a:latin typeface="Montserrat" panose="00000500000000000000" pitchFamily="2" charset="0"/>
              </a:rPr>
              <a:t>Additional guidance can be found in the Planning Guide, sub-section </a:t>
            </a:r>
            <a:r>
              <a:rPr lang="en-US" u="sng" dirty="0">
                <a:latin typeface="Montserrat" panose="00000500000000000000" pitchFamily="2" charset="0"/>
              </a:rPr>
              <a:t>Plan Submission Requirements</a:t>
            </a:r>
            <a:r>
              <a:rPr lang="en-US" i="1" dirty="0">
                <a:latin typeface="Montserrat" panose="00000500000000000000" pitchFamily="2" charset="0"/>
              </a:rPr>
              <a:t>: Provide a Submission Cover Letter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0152C1D-A08A-4087-902B-8268B2E1E4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088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727396"/>
            <a:ext cx="7342622" cy="780975"/>
          </a:xfrm>
        </p:spPr>
        <p:txBody>
          <a:bodyPr/>
          <a:lstStyle/>
          <a:p>
            <a:r>
              <a:rPr lang="en-US" dirty="0"/>
              <a:t>Submission Checklist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712331"/>
            <a:ext cx="10127097" cy="1637300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Added reference to “modification”</a:t>
            </a:r>
          </a:p>
          <a:p>
            <a:r>
              <a:rPr lang="en-US" dirty="0">
                <a:latin typeface="Montserrat" panose="00000500000000000000" pitchFamily="2" charset="0"/>
              </a:rPr>
              <a:t>Added clarification that the submission cover letter is due with the “clean copy” of the regional and local area plan modification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i="1" dirty="0">
              <a:latin typeface="Montserrat" panose="00000500000000000000" pitchFamily="2" charset="0"/>
            </a:endParaRP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DB847F1-0322-46BB-B764-2C4880A263F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4114800" cy="365125"/>
          </a:xfrm>
        </p:spPr>
        <p:txBody>
          <a:bodyPr/>
          <a:lstStyle/>
          <a:p>
            <a:r>
              <a:rPr lang="en-US" dirty="0"/>
              <a:t>WIOA Regional &amp; Local Area Plan Modification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7785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68C250D-820F-7C4B-B568-11286EF1B60F}" vid="{F0531B89-212B-8146-BEEA-7A0BE029C3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DC0BDB8A83442B88951C0C2DEAECE" ma:contentTypeVersion="1" ma:contentTypeDescription="Create a new document." ma:contentTypeScope="" ma:versionID="6e6041431ab435bfae2ddd83f3efc7c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F4215-C6BB-44A3-9A5E-9446E6835900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E35FB5B-9859-47D4-9175-DCE7F8CC003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4139</TotalTime>
  <Words>1257</Words>
  <Application>Microsoft Macintosh PowerPoint</Application>
  <PresentationFormat>Widescreen</PresentationFormat>
  <Paragraphs>146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Gill Sans SemiBold</vt:lpstr>
      <vt:lpstr>Montserrat</vt:lpstr>
      <vt:lpstr>Times New Roman</vt:lpstr>
      <vt:lpstr>Office Theme</vt:lpstr>
      <vt:lpstr>PY 2021-2024 WIOA Regional and Local Area Plan Modification</vt:lpstr>
      <vt:lpstr>Discussion Points</vt:lpstr>
      <vt:lpstr>Policy Updates</vt:lpstr>
      <vt:lpstr>Guide Updates</vt:lpstr>
      <vt:lpstr>Attachment 1 Updates</vt:lpstr>
      <vt:lpstr>Attachment 3 Updates</vt:lpstr>
      <vt:lpstr>Attachment 4 Clarification</vt:lpstr>
      <vt:lpstr>Submission Cover Letter Template Updates</vt:lpstr>
      <vt:lpstr>Submission Checklist Updates</vt:lpstr>
      <vt:lpstr>Appendix B Updates</vt:lpstr>
      <vt:lpstr>Appendix C Updates</vt:lpstr>
      <vt:lpstr>Appendix C Updates Continued 1</vt:lpstr>
      <vt:lpstr>Appendix C Updates Continued 2</vt:lpstr>
      <vt:lpstr>Appendix C Updates Continued 3</vt:lpstr>
      <vt:lpstr>Appendix C Updates Continued 4</vt:lpstr>
      <vt:lpstr>Additional Information</vt:lpstr>
      <vt:lpstr>PY 2021-2024 WIOA Multi-Year Plans’ Best Practices List</vt:lpstr>
      <vt:lpstr>Thank you!  For local area specific questions, please email our resource account at:  RA-LI-BWDA-Policy@pa.gov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Kopko, Jamie</dc:creator>
  <cp:lastModifiedBy>Rokosz, Stephanie</cp:lastModifiedBy>
  <cp:revision>307</cp:revision>
  <dcterms:created xsi:type="dcterms:W3CDTF">2021-01-20T19:57:00Z</dcterms:created>
  <dcterms:modified xsi:type="dcterms:W3CDTF">2023-08-07T23:02:41Z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0x01010020ADC0BDB8A83442B88951C0C2DEAECE</vt:lpwstr>
  </property>
  <property fmtid="{D5CDD505-2E9C-101B-9397-08002B2CF9AE}" pid="3" name="Order">
    <vt:r8>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SharedWithUsers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