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theme/theme2.xml" ContentType="application/vnd.openxmlformats-officedocument.theme+xml"/>
  <Override PartName="/ppt/comments/modernComment_119_A4589E04.xml" ContentType="application/vnd.ms-powerpoint.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78" r:id="rId5"/>
    <p:sldId id="280" r:id="rId6"/>
    <p:sldId id="261" r:id="rId7"/>
    <p:sldId id="284" r:id="rId8"/>
    <p:sldId id="260" r:id="rId9"/>
    <p:sldId id="259" r:id="rId10"/>
    <p:sldId id="281" r:id="rId11"/>
    <p:sldId id="273" r:id="rId12"/>
    <p:sldId id="275" r:id="rId13"/>
    <p:sldId id="279" r:id="rId14"/>
    <p:sldId id="282" r:id="rId15"/>
    <p:sldId id="274" r:id="rId16"/>
    <p:sldId id="283" r:id="rId17"/>
    <p:sldId id="276"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041682-94DD-3274-9D2B-48BB490BDDBB}" name="Erb, Melanie" initials="EM" userId="S::meerb@pa.gov::6a55425b-b1d6-44f7-9d9c-76779f71153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4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 Id="rId27" Type="http://schemas.openxmlformats.org/officeDocument/2006/relationships/customXml" Target="../customXml/item3.xml"/></Relationships>
</file>

<file path=ppt/comments/modernComment_119_A4589E04.xml><?xml version="1.0" encoding="utf-8"?>
<p188:cmLst xmlns:a="http://schemas.openxmlformats.org/drawingml/2006/main" xmlns:r="http://schemas.openxmlformats.org/officeDocument/2006/relationships" xmlns:p188="http://schemas.microsoft.com/office/powerpoint/2018/8/main">
  <p188:cm id="{1E007899-9EEC-44CD-BFC5-3A8BEF75EDEA}" authorId="{1F041682-94DD-3274-9D2B-48BB490BDDBB}" created="2022-04-18T20:23:41.553">
    <pc:sldMkLst xmlns:pc="http://schemas.microsoft.com/office/powerpoint/2013/main/command">
      <pc:docMk/>
      <pc:sldMk cId="2757271044" sldId="281"/>
    </pc:sldMkLst>
    <p188:txBody>
      <a:bodyPr/>
      <a:lstStyle/>
      <a:p>
        <a:r>
          <a:rPr lang="en-US"/>
          <a:t>Make a note that we want to mention that further guidance is being prepared.  This is one of those areas that we can perhaps generate interaction by asking if anyone has an example of needing to use the language required by the Stevens Amendment other than an RFP.  Just a thought.</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C68B08-F1B5-4F06-B0F7-7E5A2DBACC84}"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17450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68B08-F1B5-4F06-B0F7-7E5A2DBACC84}"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8089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68B08-F1B5-4F06-B0F7-7E5A2DBACC84}"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1083824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BDF1C28-A7A6-400F-BCB0-9A23C5549C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9FE619B-851C-433A-AA3F-B1B2FA4588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900A9AB-0CF2-4720-993B-35BC49541807}"/>
              </a:ext>
            </a:extLst>
          </p:cNvPr>
          <p:cNvSpPr>
            <a:spLocks noGrp="1" noChangeArrowheads="1"/>
          </p:cNvSpPr>
          <p:nvPr>
            <p:ph type="sldNum" sz="quarter" idx="12"/>
          </p:nvPr>
        </p:nvSpPr>
        <p:spPr>
          <a:ln/>
        </p:spPr>
        <p:txBody>
          <a:bodyPr/>
          <a:lstStyle>
            <a:lvl1pPr>
              <a:defRPr/>
            </a:lvl1pPr>
          </a:lstStyle>
          <a:p>
            <a:pPr>
              <a:defRPr/>
            </a:pPr>
            <a:fld id="{C6C1C00F-29C8-4CDB-B23A-241D421665C1}" type="slidenum">
              <a:rPr lang="en-US" altLang="en-US"/>
              <a:pPr>
                <a:defRPr/>
              </a:pPr>
              <a:t>‹#›</a:t>
            </a:fld>
            <a:endParaRPr lang="en-US" altLang="en-US"/>
          </a:p>
        </p:txBody>
      </p:sp>
    </p:spTree>
    <p:extLst>
      <p:ext uri="{BB962C8B-B14F-4D97-AF65-F5344CB8AC3E}">
        <p14:creationId xmlns:p14="http://schemas.microsoft.com/office/powerpoint/2010/main" val="1462262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A876F2E-D78E-442D-8D1E-B357D7D830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86A1BE5-BB02-4AF0-B679-32B54A22B6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417F2B-4C3F-4853-A2ED-B6FE4A13B2FF}"/>
              </a:ext>
            </a:extLst>
          </p:cNvPr>
          <p:cNvSpPr>
            <a:spLocks noGrp="1" noChangeArrowheads="1"/>
          </p:cNvSpPr>
          <p:nvPr>
            <p:ph type="sldNum" sz="quarter" idx="12"/>
          </p:nvPr>
        </p:nvSpPr>
        <p:spPr>
          <a:ln/>
        </p:spPr>
        <p:txBody>
          <a:bodyPr/>
          <a:lstStyle>
            <a:lvl1pPr>
              <a:defRPr/>
            </a:lvl1pPr>
          </a:lstStyle>
          <a:p>
            <a:pPr>
              <a:defRPr/>
            </a:pPr>
            <a:fld id="{62637C28-137B-41E4-8BBF-F982738174C6}" type="slidenum">
              <a:rPr lang="en-US" altLang="en-US"/>
              <a:pPr>
                <a:defRPr/>
              </a:pPr>
              <a:t>‹#›</a:t>
            </a:fld>
            <a:endParaRPr lang="en-US" altLang="en-US"/>
          </a:p>
        </p:txBody>
      </p:sp>
    </p:spTree>
    <p:extLst>
      <p:ext uri="{BB962C8B-B14F-4D97-AF65-F5344CB8AC3E}">
        <p14:creationId xmlns:p14="http://schemas.microsoft.com/office/powerpoint/2010/main" val="2325746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952F7BB-748A-406A-AF15-EB46B38336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591B895-8814-44AF-ADA1-5C9299461C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94D1B05-06E4-4756-8531-5F5F559D4AE5}"/>
              </a:ext>
            </a:extLst>
          </p:cNvPr>
          <p:cNvSpPr>
            <a:spLocks noGrp="1" noChangeArrowheads="1"/>
          </p:cNvSpPr>
          <p:nvPr>
            <p:ph type="sldNum" sz="quarter" idx="12"/>
          </p:nvPr>
        </p:nvSpPr>
        <p:spPr>
          <a:ln/>
        </p:spPr>
        <p:txBody>
          <a:bodyPr/>
          <a:lstStyle>
            <a:lvl1pPr>
              <a:defRPr/>
            </a:lvl1pPr>
          </a:lstStyle>
          <a:p>
            <a:pPr>
              <a:defRPr/>
            </a:pPr>
            <a:fld id="{2C173E00-B98F-4A4F-AEF5-10D48BEF2EEF}" type="slidenum">
              <a:rPr lang="en-US" altLang="en-US"/>
              <a:pPr>
                <a:defRPr/>
              </a:pPr>
              <a:t>‹#›</a:t>
            </a:fld>
            <a:endParaRPr lang="en-US" altLang="en-US"/>
          </a:p>
        </p:txBody>
      </p:sp>
    </p:spTree>
    <p:extLst>
      <p:ext uri="{BB962C8B-B14F-4D97-AF65-F5344CB8AC3E}">
        <p14:creationId xmlns:p14="http://schemas.microsoft.com/office/powerpoint/2010/main" val="4177517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7B3F690-3C45-4FA8-B6F3-A873D95CF4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DFF2642-C914-4E0D-95B4-28176F0F4C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CD54471-7607-4DCB-9B73-61A668995875}"/>
              </a:ext>
            </a:extLst>
          </p:cNvPr>
          <p:cNvSpPr>
            <a:spLocks noGrp="1" noChangeArrowheads="1"/>
          </p:cNvSpPr>
          <p:nvPr>
            <p:ph type="sldNum" sz="quarter" idx="12"/>
          </p:nvPr>
        </p:nvSpPr>
        <p:spPr>
          <a:ln/>
        </p:spPr>
        <p:txBody>
          <a:bodyPr/>
          <a:lstStyle>
            <a:lvl1pPr>
              <a:defRPr/>
            </a:lvl1pPr>
          </a:lstStyle>
          <a:p>
            <a:pPr>
              <a:defRPr/>
            </a:pPr>
            <a:fld id="{AC2AA1D3-B5C8-4DFF-824A-50BAD0881A2C}" type="slidenum">
              <a:rPr lang="en-US" altLang="en-US"/>
              <a:pPr>
                <a:defRPr/>
              </a:pPr>
              <a:t>‹#›</a:t>
            </a:fld>
            <a:endParaRPr lang="en-US" altLang="en-US"/>
          </a:p>
        </p:txBody>
      </p:sp>
    </p:spTree>
    <p:extLst>
      <p:ext uri="{BB962C8B-B14F-4D97-AF65-F5344CB8AC3E}">
        <p14:creationId xmlns:p14="http://schemas.microsoft.com/office/powerpoint/2010/main" val="3136782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777442-2569-4A3C-AA03-4381E38173B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AC706D7-912E-429E-81D7-BD1B714E24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CF1C006-66B5-47FF-AC12-A7A24F08200B}"/>
              </a:ext>
            </a:extLst>
          </p:cNvPr>
          <p:cNvSpPr>
            <a:spLocks noGrp="1" noChangeArrowheads="1"/>
          </p:cNvSpPr>
          <p:nvPr>
            <p:ph type="sldNum" sz="quarter" idx="12"/>
          </p:nvPr>
        </p:nvSpPr>
        <p:spPr>
          <a:ln/>
        </p:spPr>
        <p:txBody>
          <a:bodyPr/>
          <a:lstStyle>
            <a:lvl1pPr>
              <a:defRPr/>
            </a:lvl1pPr>
          </a:lstStyle>
          <a:p>
            <a:pPr>
              <a:defRPr/>
            </a:pPr>
            <a:fld id="{C3DCC000-EEBA-45F3-B8AE-5C385CFF3D27}" type="slidenum">
              <a:rPr lang="en-US" altLang="en-US"/>
              <a:pPr>
                <a:defRPr/>
              </a:pPr>
              <a:t>‹#›</a:t>
            </a:fld>
            <a:endParaRPr lang="en-US" altLang="en-US"/>
          </a:p>
        </p:txBody>
      </p:sp>
    </p:spTree>
    <p:extLst>
      <p:ext uri="{BB962C8B-B14F-4D97-AF65-F5344CB8AC3E}">
        <p14:creationId xmlns:p14="http://schemas.microsoft.com/office/powerpoint/2010/main" val="806939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A675D98-9ED4-4FDE-B77B-B1AB9842123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136487D-3038-44C2-8F95-2C4AE6957B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A1D44E8-D0BA-4EFB-9438-4AA7097F9941}"/>
              </a:ext>
            </a:extLst>
          </p:cNvPr>
          <p:cNvSpPr>
            <a:spLocks noGrp="1" noChangeArrowheads="1"/>
          </p:cNvSpPr>
          <p:nvPr>
            <p:ph type="sldNum" sz="quarter" idx="12"/>
          </p:nvPr>
        </p:nvSpPr>
        <p:spPr>
          <a:ln/>
        </p:spPr>
        <p:txBody>
          <a:bodyPr/>
          <a:lstStyle>
            <a:lvl1pPr>
              <a:defRPr/>
            </a:lvl1pPr>
          </a:lstStyle>
          <a:p>
            <a:pPr>
              <a:defRPr/>
            </a:pPr>
            <a:fld id="{D3A950AA-3F20-4D31-AC95-F0ADA7ABCB32}" type="slidenum">
              <a:rPr lang="en-US" altLang="en-US"/>
              <a:pPr>
                <a:defRPr/>
              </a:pPr>
              <a:t>‹#›</a:t>
            </a:fld>
            <a:endParaRPr lang="en-US" altLang="en-US"/>
          </a:p>
        </p:txBody>
      </p:sp>
    </p:spTree>
    <p:extLst>
      <p:ext uri="{BB962C8B-B14F-4D97-AF65-F5344CB8AC3E}">
        <p14:creationId xmlns:p14="http://schemas.microsoft.com/office/powerpoint/2010/main" val="710322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5769CA5-D1CE-4054-8687-86D5515BA49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D5DD147-9594-4E50-8CCD-1EEE9CDB21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6797D83-FE90-4551-91A8-B30795CF08FE}"/>
              </a:ext>
            </a:extLst>
          </p:cNvPr>
          <p:cNvSpPr>
            <a:spLocks noGrp="1" noChangeArrowheads="1"/>
          </p:cNvSpPr>
          <p:nvPr>
            <p:ph type="sldNum" sz="quarter" idx="12"/>
          </p:nvPr>
        </p:nvSpPr>
        <p:spPr>
          <a:ln/>
        </p:spPr>
        <p:txBody>
          <a:bodyPr/>
          <a:lstStyle>
            <a:lvl1pPr>
              <a:defRPr/>
            </a:lvl1pPr>
          </a:lstStyle>
          <a:p>
            <a:pPr>
              <a:defRPr/>
            </a:pPr>
            <a:fld id="{C9CAEC05-1997-4930-84E0-E2C5204938E6}" type="slidenum">
              <a:rPr lang="en-US" altLang="en-US"/>
              <a:pPr>
                <a:defRPr/>
              </a:pPr>
              <a:t>‹#›</a:t>
            </a:fld>
            <a:endParaRPr lang="en-US" altLang="en-US"/>
          </a:p>
        </p:txBody>
      </p:sp>
    </p:spTree>
    <p:extLst>
      <p:ext uri="{BB962C8B-B14F-4D97-AF65-F5344CB8AC3E}">
        <p14:creationId xmlns:p14="http://schemas.microsoft.com/office/powerpoint/2010/main" val="3661982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E7F2445-62B2-461D-82EF-249795735E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3BBB3D6-6716-4A70-A137-6070AA5E11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F570CE3-F6E5-4114-9C35-96BCE5381F34}"/>
              </a:ext>
            </a:extLst>
          </p:cNvPr>
          <p:cNvSpPr>
            <a:spLocks noGrp="1" noChangeArrowheads="1"/>
          </p:cNvSpPr>
          <p:nvPr>
            <p:ph type="sldNum" sz="quarter" idx="12"/>
          </p:nvPr>
        </p:nvSpPr>
        <p:spPr>
          <a:ln/>
        </p:spPr>
        <p:txBody>
          <a:bodyPr/>
          <a:lstStyle>
            <a:lvl1pPr>
              <a:defRPr/>
            </a:lvl1pPr>
          </a:lstStyle>
          <a:p>
            <a:pPr>
              <a:defRPr/>
            </a:pPr>
            <a:fld id="{A637E8A4-8697-45B9-96F1-463ABBAD1F44}" type="slidenum">
              <a:rPr lang="en-US" altLang="en-US"/>
              <a:pPr>
                <a:defRPr/>
              </a:pPr>
              <a:t>‹#›</a:t>
            </a:fld>
            <a:endParaRPr lang="en-US" altLang="en-US"/>
          </a:p>
        </p:txBody>
      </p:sp>
    </p:spTree>
    <p:extLst>
      <p:ext uri="{BB962C8B-B14F-4D97-AF65-F5344CB8AC3E}">
        <p14:creationId xmlns:p14="http://schemas.microsoft.com/office/powerpoint/2010/main" val="308748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68B08-F1B5-4F06-B0F7-7E5A2DBACC84}"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2065858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ACC58FA-213B-4F0A-A2CA-C7175FB725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E1BCA96-3953-4E6E-820F-C3585A096E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58E686A-DDE7-4FB7-8622-40EAF4D75083}"/>
              </a:ext>
            </a:extLst>
          </p:cNvPr>
          <p:cNvSpPr>
            <a:spLocks noGrp="1" noChangeArrowheads="1"/>
          </p:cNvSpPr>
          <p:nvPr>
            <p:ph type="sldNum" sz="quarter" idx="12"/>
          </p:nvPr>
        </p:nvSpPr>
        <p:spPr>
          <a:ln/>
        </p:spPr>
        <p:txBody>
          <a:bodyPr/>
          <a:lstStyle>
            <a:lvl1pPr>
              <a:defRPr/>
            </a:lvl1pPr>
          </a:lstStyle>
          <a:p>
            <a:pPr>
              <a:defRPr/>
            </a:pPr>
            <a:fld id="{13CD0706-225E-4E82-A299-5B1208EED69B}" type="slidenum">
              <a:rPr lang="en-US" altLang="en-US"/>
              <a:pPr>
                <a:defRPr/>
              </a:pPr>
              <a:t>‹#›</a:t>
            </a:fld>
            <a:endParaRPr lang="en-US" altLang="en-US"/>
          </a:p>
        </p:txBody>
      </p:sp>
    </p:spTree>
    <p:extLst>
      <p:ext uri="{BB962C8B-B14F-4D97-AF65-F5344CB8AC3E}">
        <p14:creationId xmlns:p14="http://schemas.microsoft.com/office/powerpoint/2010/main" val="12213829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E1723B1-6776-47E9-9D82-1D8F657736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0DE11E0-5886-4E0A-9E3A-97AD3E0F79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284A7F2-C6C0-44CA-A9C5-05F460D27772}"/>
              </a:ext>
            </a:extLst>
          </p:cNvPr>
          <p:cNvSpPr>
            <a:spLocks noGrp="1" noChangeArrowheads="1"/>
          </p:cNvSpPr>
          <p:nvPr>
            <p:ph type="sldNum" sz="quarter" idx="12"/>
          </p:nvPr>
        </p:nvSpPr>
        <p:spPr>
          <a:ln/>
        </p:spPr>
        <p:txBody>
          <a:bodyPr/>
          <a:lstStyle>
            <a:lvl1pPr>
              <a:defRPr/>
            </a:lvl1pPr>
          </a:lstStyle>
          <a:p>
            <a:pPr>
              <a:defRPr/>
            </a:pPr>
            <a:fld id="{5B386D1D-93FA-46DE-988D-6A09B026B59A}" type="slidenum">
              <a:rPr lang="en-US" altLang="en-US"/>
              <a:pPr>
                <a:defRPr/>
              </a:pPr>
              <a:t>‹#›</a:t>
            </a:fld>
            <a:endParaRPr lang="en-US" altLang="en-US"/>
          </a:p>
        </p:txBody>
      </p:sp>
    </p:spTree>
    <p:extLst>
      <p:ext uri="{BB962C8B-B14F-4D97-AF65-F5344CB8AC3E}">
        <p14:creationId xmlns:p14="http://schemas.microsoft.com/office/powerpoint/2010/main" val="2413227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913A117-82F7-4081-B658-1BDEF07D55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DE2E0CC-D704-47B8-9172-EF8BCFA0B2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2251679-6C89-4E2D-9FC7-82C3EFCB3D1B}"/>
              </a:ext>
            </a:extLst>
          </p:cNvPr>
          <p:cNvSpPr>
            <a:spLocks noGrp="1" noChangeArrowheads="1"/>
          </p:cNvSpPr>
          <p:nvPr>
            <p:ph type="sldNum" sz="quarter" idx="12"/>
          </p:nvPr>
        </p:nvSpPr>
        <p:spPr>
          <a:ln/>
        </p:spPr>
        <p:txBody>
          <a:bodyPr/>
          <a:lstStyle>
            <a:lvl1pPr>
              <a:defRPr/>
            </a:lvl1pPr>
          </a:lstStyle>
          <a:p>
            <a:pPr>
              <a:defRPr/>
            </a:pPr>
            <a:fld id="{51E62132-0065-41F8-BF4A-2E6E1303465D}" type="slidenum">
              <a:rPr lang="en-US" altLang="en-US"/>
              <a:pPr>
                <a:defRPr/>
              </a:pPr>
              <a:t>‹#›</a:t>
            </a:fld>
            <a:endParaRPr lang="en-US" altLang="en-US"/>
          </a:p>
        </p:txBody>
      </p:sp>
    </p:spTree>
    <p:extLst>
      <p:ext uri="{BB962C8B-B14F-4D97-AF65-F5344CB8AC3E}">
        <p14:creationId xmlns:p14="http://schemas.microsoft.com/office/powerpoint/2010/main" val="304899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C68B08-F1B5-4F06-B0F7-7E5A2DBACC84}"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361271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68B08-F1B5-4F06-B0F7-7E5A2DBACC84}"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13987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68B08-F1B5-4F06-B0F7-7E5A2DBACC84}"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147622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68B08-F1B5-4F06-B0F7-7E5A2DBACC84}" type="datetimeFigureOut">
              <a:rPr lang="en-US" smtClean="0"/>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107487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68B08-F1B5-4F06-B0F7-7E5A2DBACC84}" type="datetimeFigureOut">
              <a:rPr lang="en-US" smtClean="0"/>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162770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C68B08-F1B5-4F06-B0F7-7E5A2DBACC84}"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355445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C68B08-F1B5-4F06-B0F7-7E5A2DBACC84}"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3F91B-F0C9-47FA-AF01-35781A4FAE3B}" type="slidenum">
              <a:rPr lang="en-US" smtClean="0"/>
              <a:t>‹#›</a:t>
            </a:fld>
            <a:endParaRPr lang="en-US"/>
          </a:p>
        </p:txBody>
      </p:sp>
    </p:spTree>
    <p:extLst>
      <p:ext uri="{BB962C8B-B14F-4D97-AF65-F5344CB8AC3E}">
        <p14:creationId xmlns:p14="http://schemas.microsoft.com/office/powerpoint/2010/main" val="313278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68B08-F1B5-4F06-B0F7-7E5A2DBACC84}" type="datetimeFigureOut">
              <a:rPr lang="en-US" smtClean="0"/>
              <a:t>4/20/2022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3F91B-F0C9-47FA-AF01-35781A4FAE3B}" type="slidenum">
              <a:rPr lang="en-US" smtClean="0"/>
              <a:t>‹#›</a:t>
            </a:fld>
            <a:endParaRPr lang="en-US"/>
          </a:p>
        </p:txBody>
      </p:sp>
    </p:spTree>
    <p:extLst>
      <p:ext uri="{BB962C8B-B14F-4D97-AF65-F5344CB8AC3E}">
        <p14:creationId xmlns:p14="http://schemas.microsoft.com/office/powerpoint/2010/main" val="359655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A512562-EC53-4A03-B79C-F24F7FC6B72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9CA6BC2-6CDE-42D0-9559-A70A68AAC43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442F492-BABE-467D-A049-B7675818D15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E1CB7C92-BD2C-43AE-BF1B-076A6D47AAEC}"/>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9AFE609E-B4F2-491B-95A4-53BDA44B4D8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0D97B3A-655A-47E2-8427-9A12A09253E6}" type="slidenum">
              <a:rPr lang="en-US" altLang="en-US"/>
              <a:pPr>
                <a:defRPr/>
              </a:pPr>
              <a:t>‹#›</a:t>
            </a:fld>
            <a:endParaRPr lang="en-US" altLang="en-US"/>
          </a:p>
        </p:txBody>
      </p:sp>
    </p:spTree>
    <p:extLst>
      <p:ext uri="{BB962C8B-B14F-4D97-AF65-F5344CB8AC3E}">
        <p14:creationId xmlns:p14="http://schemas.microsoft.com/office/powerpoint/2010/main" val="24990135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s://sam.gov/content/assistance-listing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hyperlink" Target="https://www.dli.pa.gov/Businesses/Workforce-Development/Documents/Current-Directives/Financial-Management-Guide-2021.pdf" TargetMode="External"/><Relationship Id="rId4" Type="http://schemas.openxmlformats.org/officeDocument/2006/relationships/hyperlink" Target="https://www.ecfr.gov/current/title-2/subtitle-A/chapter-II/part-200/subpart-D/subject-group-ECFR45ddd4419ad436d/section-200.318"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19_A4589E0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228600" y="1295400"/>
            <a:ext cx="8686800" cy="3657600"/>
          </a:xfrm>
        </p:spPr>
        <p:txBody>
          <a:bodyPr>
            <a:normAutofit/>
          </a:bodyPr>
          <a:lstStyle/>
          <a:p>
            <a:pPr eaLnBrk="1" hangingPunct="1"/>
            <a:r>
              <a:rPr lang="en-US" altLang="en-US" sz="2400" dirty="0">
                <a:solidFill>
                  <a:srgbClr val="002060"/>
                </a:solidFill>
                <a:latin typeface="Verdana" panose="020B0604030504040204" pitchFamily="34" charset="0"/>
              </a:rPr>
              <a:t>Bureau of Workforce Development Administration Oversight Services</a:t>
            </a:r>
            <a:br>
              <a:rPr lang="en-US" altLang="en-US" sz="2800" dirty="0">
                <a:solidFill>
                  <a:srgbClr val="002060"/>
                </a:solidFill>
                <a:latin typeface="Verdana" panose="020B0604030504040204" pitchFamily="34" charset="0"/>
              </a:rPr>
            </a:br>
            <a:br>
              <a:rPr lang="en-US" altLang="en-US" sz="2800" dirty="0">
                <a:solidFill>
                  <a:srgbClr val="002060"/>
                </a:solidFill>
                <a:latin typeface="Verdana" panose="020B0604030504040204" pitchFamily="34" charset="0"/>
              </a:rPr>
            </a:br>
            <a:r>
              <a:rPr lang="en-US" altLang="en-US" sz="3200" b="1" dirty="0">
                <a:solidFill>
                  <a:srgbClr val="002060"/>
                </a:solidFill>
                <a:latin typeface="Verdana" panose="020B0604030504040204" pitchFamily="34" charset="0"/>
              </a:rPr>
              <a:t>Procurement and Subcontract</a:t>
            </a:r>
            <a:br>
              <a:rPr lang="en-US" altLang="en-US" sz="3200" b="1" dirty="0">
                <a:solidFill>
                  <a:srgbClr val="002060"/>
                </a:solidFill>
                <a:latin typeface="Verdana" panose="020B0604030504040204" pitchFamily="34" charset="0"/>
              </a:rPr>
            </a:br>
            <a:r>
              <a:rPr lang="en-US" altLang="en-US" sz="3200" b="1" dirty="0">
                <a:solidFill>
                  <a:srgbClr val="002060"/>
                </a:solidFill>
                <a:latin typeface="Verdana" panose="020B0604030504040204" pitchFamily="34" charset="0"/>
              </a:rPr>
              <a:t>Monitoring Procedures</a:t>
            </a:r>
            <a:br>
              <a:rPr lang="en-US" altLang="en-US" sz="3200" b="1" dirty="0">
                <a:solidFill>
                  <a:srgbClr val="002060"/>
                </a:solidFill>
                <a:latin typeface="Verdana" panose="020B0604030504040204" pitchFamily="34" charset="0"/>
              </a:rPr>
            </a:br>
            <a:br>
              <a:rPr lang="en-US" altLang="en-US" sz="3200" b="1" dirty="0">
                <a:solidFill>
                  <a:srgbClr val="002060"/>
                </a:solidFill>
                <a:latin typeface="Verdana" panose="020B0604030504040204" pitchFamily="34" charset="0"/>
              </a:rPr>
            </a:br>
            <a:br>
              <a:rPr lang="en-US" altLang="en-US" sz="3200" b="1" dirty="0">
                <a:solidFill>
                  <a:srgbClr val="002060"/>
                </a:solidFill>
                <a:latin typeface="Verdana" panose="020B0604030504040204" pitchFamily="34" charset="0"/>
              </a:rPr>
            </a:br>
            <a:br>
              <a:rPr lang="en-US" altLang="en-US" sz="3200" b="1" dirty="0">
                <a:solidFill>
                  <a:srgbClr val="002060"/>
                </a:solidFill>
                <a:latin typeface="Verdana" panose="020B0604030504040204" pitchFamily="34" charset="0"/>
              </a:rPr>
            </a:br>
            <a:r>
              <a:rPr lang="en-US" altLang="en-US" sz="2000" dirty="0">
                <a:solidFill>
                  <a:srgbClr val="002060"/>
                </a:solidFill>
                <a:latin typeface="Verdana" panose="020B0604030504040204" pitchFamily="34" charset="0"/>
              </a:rPr>
              <a:t>April 2022</a:t>
            </a: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542925" y="1157287"/>
            <a:ext cx="8058150" cy="4543425"/>
          </a:xfrm>
        </p:spPr>
        <p:txBody>
          <a:bodyPr/>
          <a:lstStyle/>
          <a:p>
            <a:pPr marR="0" lvl="0" algn="l">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Contracts must include the following:</a:t>
            </a:r>
            <a:br>
              <a:rPr lang="en-US" sz="2000" dirty="0">
                <a:effectLst/>
                <a:latin typeface="Calibri" panose="020F0502020204030204" pitchFamily="34" charset="0"/>
                <a:ea typeface="Calibri" panose="020F0502020204030204" pitchFamily="34" charset="0"/>
                <a:cs typeface="Calibri" panose="020F0502020204030204" pitchFamily="34" charset="0"/>
              </a:rPr>
            </a:b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•Service Provider Name</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•BWDA Contract Number - CWDS</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•Funding Stream </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•Service Provider LWDB Contract Number</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•CFDA Number and Title (Catalog of Federal Domestic Assistance (CFDA) number (</a:t>
            </a:r>
            <a:r>
              <a:rPr lang="en-US" sz="2000" dirty="0">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https://sam.gov/content/assistance-listings</a:t>
            </a:r>
            <a:r>
              <a:rPr lang="en-US" sz="2000" dirty="0">
                <a:effectLst/>
                <a:latin typeface="Calibri" panose="020F0502020204030204" pitchFamily="34" charset="0"/>
                <a:ea typeface="Calibri" panose="020F0502020204030204" pitchFamily="34" charset="0"/>
                <a:cs typeface="Calibri" panose="020F0502020204030204" pitchFamily="34" charset="0"/>
              </a:rPr>
              <a:t>)  </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•A defined project period</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•A specific dollar amount of the award</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•A scope of work describing the good(s) and/or service(s) being procured</a:t>
            </a:r>
            <a:br>
              <a:rPr lang="en-US" sz="2000" dirty="0">
                <a:effectLst/>
                <a:latin typeface="Calibri" panose="020F0502020204030204" pitchFamily="34" charset="0"/>
                <a:ea typeface="Calibri" panose="020F0502020204030204" pitchFamily="34" charset="0"/>
                <a:cs typeface="Calibri" panose="020F0502020204030204" pitchFamily="34" charset="0"/>
              </a:rPr>
            </a:br>
            <a:r>
              <a:rPr lang="en-US" sz="2000" dirty="0">
                <a:effectLst/>
                <a:latin typeface="Calibri" panose="020F0502020204030204" pitchFamily="34" charset="0"/>
                <a:ea typeface="Calibri" panose="020F0502020204030204" pitchFamily="34" charset="0"/>
                <a:cs typeface="Calibri" panose="020F0502020204030204" pitchFamily="34" charset="0"/>
              </a:rPr>
              <a:t>•Appropriate signatures on the contract</a:t>
            </a:r>
            <a:endParaRPr lang="en-US" altLang="en-US" b="1" dirty="0">
              <a:solidFill>
                <a:srgbClr val="002060"/>
              </a:solidFill>
              <a:latin typeface="+mn-lt"/>
            </a:endParaRPr>
          </a:p>
        </p:txBody>
      </p:sp>
      <p:sp>
        <p:nvSpPr>
          <p:cNvPr id="8" name="Rectangle 19">
            <a:extLst>
              <a:ext uri="{FF2B5EF4-FFF2-40B4-BE49-F238E27FC236}">
                <a16:creationId xmlns:a16="http://schemas.microsoft.com/office/drawing/2014/main" id="{D56C5926-FE14-42C1-87CA-F58D42E62437}"/>
              </a:ext>
            </a:extLst>
          </p:cNvPr>
          <p:cNvSpPr>
            <a:spLocks noChangeArrowheads="1"/>
          </p:cNvSpPr>
          <p:nvPr/>
        </p:nvSpPr>
        <p:spPr bwMode="auto">
          <a:xfrm>
            <a:off x="7710488"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9</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
        <p:nvSpPr>
          <p:cNvPr id="6" name="Rectangle 2">
            <a:extLst>
              <a:ext uri="{FF2B5EF4-FFF2-40B4-BE49-F238E27FC236}">
                <a16:creationId xmlns:a16="http://schemas.microsoft.com/office/drawing/2014/main" id="{010AB308-27CF-45AB-A214-6BF47F1A6353}"/>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Subcontract Monitoring</a:t>
            </a:r>
          </a:p>
        </p:txBody>
      </p:sp>
    </p:spTree>
    <p:extLst>
      <p:ext uri="{BB962C8B-B14F-4D97-AF65-F5344CB8AC3E}">
        <p14:creationId xmlns:p14="http://schemas.microsoft.com/office/powerpoint/2010/main" val="952057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7C19306-B31F-4CAB-BB1A-CB7B82AC826D}"/>
              </a:ext>
            </a:extLst>
          </p:cNvPr>
          <p:cNvSpPr txBox="1"/>
          <p:nvPr/>
        </p:nvSpPr>
        <p:spPr>
          <a:xfrm>
            <a:off x="778073" y="1011237"/>
            <a:ext cx="7587853" cy="5451492"/>
          </a:xfrm>
          <a:prstGeom prst="rect">
            <a:avLst/>
          </a:prstGeom>
          <a:noFill/>
        </p:spPr>
        <p:txBody>
          <a:bodyPr wrap="square" rtlCol="0">
            <a:spAutoFit/>
          </a:bodyPr>
          <a:lstStyle/>
          <a:p>
            <a:pPr marR="0" lvl="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Additional contract requirements: </a:t>
            </a:r>
          </a:p>
          <a:p>
            <a:pPr marR="0" lvl="0">
              <a:lnSpc>
                <a:spcPct val="115000"/>
              </a:lnSpc>
              <a:spcBef>
                <a:spcPts val="0"/>
              </a:spcBef>
              <a:spcAft>
                <a:spcPts val="0"/>
              </a:spcAft>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Calibri" panose="020F0502020204030204" pitchFamily="34" charset="0"/>
              </a:rPr>
              <a:t>R</a:t>
            </a:r>
            <a:r>
              <a:rPr lang="en-US" sz="2400" dirty="0">
                <a:effectLst/>
                <a:latin typeface="Calibri" panose="020F0502020204030204" pitchFamily="34" charset="0"/>
                <a:ea typeface="Calibri" panose="020F0502020204030204" pitchFamily="34" charset="0"/>
                <a:cs typeface="Calibri" panose="020F0502020204030204" pitchFamily="34" charset="0"/>
              </a:rPr>
              <a:t>equired budget </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 Statement of financial interests, capability-certified financial statements, or single audit report and compliance with the Uniform Guidance and FMG as appropriate</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Required performance measures (a description of the products and/or results that </a:t>
            </a:r>
            <a:r>
              <a:rPr lang="en-US" sz="2400" dirty="0">
                <a:latin typeface="Calibri" panose="020F0502020204030204" pitchFamily="34" charset="0"/>
                <a:ea typeface="Calibri" panose="020F0502020204030204" pitchFamily="34" charset="0"/>
                <a:cs typeface="Calibri" panose="020F0502020204030204" pitchFamily="34" charset="0"/>
              </a:rPr>
              <a:t>are</a:t>
            </a:r>
            <a:r>
              <a:rPr lang="en-US" sz="2400" dirty="0">
                <a:effectLst/>
                <a:latin typeface="Calibri" panose="020F0502020204030204" pitchFamily="34" charset="0"/>
                <a:ea typeface="Calibri" panose="020F0502020204030204" pitchFamily="34" charset="0"/>
                <a:cs typeface="Calibri" panose="020F0502020204030204" pitchFamily="34" charset="0"/>
              </a:rPr>
              <a:t> expected to be achieved)</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Reporting requirements </a:t>
            </a:r>
          </a:p>
          <a:p>
            <a:pPr marR="0" lvl="0">
              <a:lnSpc>
                <a:spcPct val="115000"/>
              </a:lnSpc>
              <a:spcBef>
                <a:spcPts val="0"/>
              </a:spcBef>
              <a:spcAft>
                <a:spcPts val="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R="0" lvl="0">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01F75B79-23FD-482A-B16F-FA218398907D}"/>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Subcontract Monitoring</a:t>
            </a:r>
          </a:p>
        </p:txBody>
      </p:sp>
      <p:sp>
        <p:nvSpPr>
          <p:cNvPr id="9" name="Rectangle 19">
            <a:extLst>
              <a:ext uri="{FF2B5EF4-FFF2-40B4-BE49-F238E27FC236}">
                <a16:creationId xmlns:a16="http://schemas.microsoft.com/office/drawing/2014/main" id="{33990D27-E8DB-42D1-A61C-B8761F0406CF}"/>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10</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9576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9">
            <a:extLst>
              <a:ext uri="{FF2B5EF4-FFF2-40B4-BE49-F238E27FC236}">
                <a16:creationId xmlns:a16="http://schemas.microsoft.com/office/drawing/2014/main" id="{D56C5926-FE14-42C1-87CA-F58D42E62437}"/>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11</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
        <p:nvSpPr>
          <p:cNvPr id="2" name="TextBox 1">
            <a:extLst>
              <a:ext uri="{FF2B5EF4-FFF2-40B4-BE49-F238E27FC236}">
                <a16:creationId xmlns:a16="http://schemas.microsoft.com/office/drawing/2014/main" id="{67C19306-B31F-4CAB-BB1A-CB7B82AC826D}"/>
              </a:ext>
            </a:extLst>
          </p:cNvPr>
          <p:cNvSpPr txBox="1"/>
          <p:nvPr/>
        </p:nvSpPr>
        <p:spPr>
          <a:xfrm>
            <a:off x="754856" y="1269562"/>
            <a:ext cx="7634288" cy="4318875"/>
          </a:xfrm>
          <a:prstGeom prst="rect">
            <a:avLst/>
          </a:prstGeom>
          <a:noFill/>
        </p:spPr>
        <p:txBody>
          <a:bodyPr wrap="square" rtlCol="0">
            <a:spAutoFit/>
          </a:bodyPr>
          <a:lstStyle/>
          <a:p>
            <a:pPr marR="0" lvl="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Additional contract requirements: </a:t>
            </a:r>
          </a:p>
          <a:p>
            <a:pPr marR="0" lvl="0">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15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Worksite provider responsibilities (contract work hrs./safety standards) including, as applicable: construction, labor, mechanical, etc.</a:t>
            </a:r>
          </a:p>
          <a:p>
            <a:pPr marL="342900" indent="-342900">
              <a:lnSpc>
                <a:spcPct val="115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Safety rules and procedures (contract work hrs./safety standards) including, as applicable: construction, labor, mechanical, etc.</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An adequately described system to provide financial and participant data to the Grant Recipient/Fiscal Agent</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Assurances that no funds will be used to assist, promote, or deter union organizing</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Right-to-Know Law (RTKL)</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01F75B79-23FD-482A-B16F-FA218398907D}"/>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Subcontract Monitoring</a:t>
            </a:r>
          </a:p>
        </p:txBody>
      </p:sp>
    </p:spTree>
    <p:extLst>
      <p:ext uri="{BB962C8B-B14F-4D97-AF65-F5344CB8AC3E}">
        <p14:creationId xmlns:p14="http://schemas.microsoft.com/office/powerpoint/2010/main" val="1985769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9">
            <a:extLst>
              <a:ext uri="{FF2B5EF4-FFF2-40B4-BE49-F238E27FC236}">
                <a16:creationId xmlns:a16="http://schemas.microsoft.com/office/drawing/2014/main" id="{D56C5926-FE14-42C1-87CA-F58D42E62437}"/>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12</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
        <p:nvSpPr>
          <p:cNvPr id="2" name="TextBox 1">
            <a:extLst>
              <a:ext uri="{FF2B5EF4-FFF2-40B4-BE49-F238E27FC236}">
                <a16:creationId xmlns:a16="http://schemas.microsoft.com/office/drawing/2014/main" id="{67C19306-B31F-4CAB-BB1A-CB7B82AC826D}"/>
              </a:ext>
            </a:extLst>
          </p:cNvPr>
          <p:cNvSpPr txBox="1"/>
          <p:nvPr/>
        </p:nvSpPr>
        <p:spPr>
          <a:xfrm>
            <a:off x="897731" y="1175544"/>
            <a:ext cx="7348538" cy="4836965"/>
          </a:xfrm>
          <a:prstGeom prst="rect">
            <a:avLst/>
          </a:prstGeom>
          <a:noFill/>
        </p:spPr>
        <p:txBody>
          <a:bodyPr wrap="square" rtlCol="0">
            <a:spAutoFit/>
          </a:bodyPr>
          <a:lstStyle/>
          <a:p>
            <a:pPr marR="0" lvl="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Additional contract requirements: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Applicability and compliance with required statute and/or regulations:</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Calibri" panose="020F0502020204030204" pitchFamily="34" charset="0"/>
              </a:rPr>
              <a:t>Compliance with all applicable standards, orders, or requirements issued under the Clean Air Act, Federal Water Pollution Control Act, and Environmental Protection Agency regulations for contracts/grants exceeding $150,000</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Calibri" panose="020F0502020204030204" pitchFamily="34" charset="0"/>
              </a:rPr>
              <a:t>Patent rights</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Calibri" panose="020F0502020204030204" pitchFamily="34" charset="0"/>
              </a:rPr>
              <a:t>Copyrights and rights to data</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Calibri" panose="020F0502020204030204" pitchFamily="34" charset="0"/>
              </a:rPr>
              <a:t>Byrd Anti-Lobbying Amendment</a:t>
            </a:r>
          </a:p>
          <a:p>
            <a:pPr marL="742950" marR="0" lvl="1" indent="-285750">
              <a:spcBef>
                <a:spcPts val="0"/>
              </a:spcBef>
              <a:spcAft>
                <a:spcPts val="10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Calibri" panose="020F0502020204030204" pitchFamily="34" charset="0"/>
              </a:rPr>
              <a:t>Debarment and suspension requirements</a:t>
            </a:r>
          </a:p>
          <a:p>
            <a:pPr marL="742950" marR="0" lvl="1" indent="-285750">
              <a:spcBef>
                <a:spcPts val="0"/>
              </a:spcBef>
              <a:spcAft>
                <a:spcPts val="100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Calibri" panose="020F0502020204030204" pitchFamily="34" charset="0"/>
              </a:rPr>
              <a:t>Rights to Inventions Made Under a Contract or Agreement</a:t>
            </a:r>
          </a:p>
          <a:p>
            <a:pPr marL="742950" marR="0" lvl="1" indent="-285750">
              <a:lnSpc>
                <a:spcPct val="115000"/>
              </a:lnSpc>
              <a:spcBef>
                <a:spcPts val="0"/>
              </a:spcBef>
              <a:spcAft>
                <a:spcPts val="100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Calibri" panose="020F0502020204030204" pitchFamily="34" charset="0"/>
              </a:rPr>
              <a:t>Public Communication  - Stevens Amendment</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01F75B79-23FD-482A-B16F-FA218398907D}"/>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Subcontract Monitoring</a:t>
            </a:r>
          </a:p>
        </p:txBody>
      </p:sp>
    </p:spTree>
    <p:extLst>
      <p:ext uri="{BB962C8B-B14F-4D97-AF65-F5344CB8AC3E}">
        <p14:creationId xmlns:p14="http://schemas.microsoft.com/office/powerpoint/2010/main" val="241042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325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9">
            <a:extLst>
              <a:ext uri="{FF2B5EF4-FFF2-40B4-BE49-F238E27FC236}">
                <a16:creationId xmlns:a16="http://schemas.microsoft.com/office/drawing/2014/main" id="{D56C5926-FE14-42C1-87CA-F58D42E62437}"/>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13</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90B2BD60-133F-4241-9DAF-DF36DAE5DA84}"/>
              </a:ext>
            </a:extLst>
          </p:cNvPr>
          <p:cNvSpPr>
            <a:spLocks noGrp="1"/>
          </p:cNvSpPr>
          <p:nvPr>
            <p:ph type="ctrTitle"/>
          </p:nvPr>
        </p:nvSpPr>
        <p:spPr>
          <a:xfrm>
            <a:off x="866775" y="1332309"/>
            <a:ext cx="7410450" cy="4193381"/>
          </a:xfrm>
        </p:spPr>
        <p:txBody>
          <a:bodyPr/>
          <a:lstStyle/>
          <a:p>
            <a:pPr marR="0" lvl="0" algn="l">
              <a:lnSpc>
                <a:spcPct val="115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Additional contract requirements: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•Prime construction contract in excess of $2000; federally financed or assisted construction contract</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•Copeland Anti-Kickback Act</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•Davis Bacon Act (including minimum wage requirements)</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•Equal Employment Opportunity</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•Drug-Free Workplace clause</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•Administrative, contractual, or legal remedies for violations, default, and/or breach of contract</a:t>
            </a:r>
            <a:endParaRPr lang="en-US" sz="2200" dirty="0"/>
          </a:p>
        </p:txBody>
      </p:sp>
      <p:sp>
        <p:nvSpPr>
          <p:cNvPr id="7" name="Rectangle 2">
            <a:extLst>
              <a:ext uri="{FF2B5EF4-FFF2-40B4-BE49-F238E27FC236}">
                <a16:creationId xmlns:a16="http://schemas.microsoft.com/office/drawing/2014/main" id="{EDC63F02-BBD2-4017-8E33-A84B87304810}"/>
              </a:ext>
            </a:extLst>
          </p:cNvPr>
          <p:cNvSpPr txBox="1">
            <a:spLocks noChangeArrowheads="1"/>
          </p:cNvSpPr>
          <p:nvPr/>
        </p:nvSpPr>
        <p:spPr>
          <a:xfrm>
            <a:off x="457200" y="5341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Subcontract Monitoring</a:t>
            </a:r>
          </a:p>
        </p:txBody>
      </p:sp>
    </p:spTree>
    <p:extLst>
      <p:ext uri="{BB962C8B-B14F-4D97-AF65-F5344CB8AC3E}">
        <p14:creationId xmlns:p14="http://schemas.microsoft.com/office/powerpoint/2010/main" val="1625998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9">
            <a:extLst>
              <a:ext uri="{FF2B5EF4-FFF2-40B4-BE49-F238E27FC236}">
                <a16:creationId xmlns:a16="http://schemas.microsoft.com/office/drawing/2014/main" id="{D56C5926-FE14-42C1-87CA-F58D42E62437}"/>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14</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90B2BD60-133F-4241-9DAF-DF36DAE5DA84}"/>
              </a:ext>
            </a:extLst>
          </p:cNvPr>
          <p:cNvSpPr>
            <a:spLocks noGrp="1"/>
          </p:cNvSpPr>
          <p:nvPr>
            <p:ph type="ctrTitle"/>
          </p:nvPr>
        </p:nvSpPr>
        <p:spPr>
          <a:xfrm>
            <a:off x="885825" y="1062037"/>
            <a:ext cx="7372350" cy="4733925"/>
          </a:xfrm>
        </p:spPr>
        <p:txBody>
          <a:bodyPr/>
          <a:lstStyle/>
          <a:p>
            <a:pPr marR="0" lvl="0" algn="l">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Additional contract requirements: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•Termination for cause and for convenience; also, funding adjustment due to funds availability and when funds can be rescinded</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•Modifications</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•Ownership and access to records and retention requirements</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•Audit requirements</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•Access by federal and state personnel, the grantee, or any of their duly authorized representatives to any books, documents, papers, and records of the contractors that are directly pertinent to that specific contract for the purpose of making audit, examination, excerpts, and transcriptions</a:t>
            </a:r>
            <a:endParaRPr lang="en-US" sz="7200" dirty="0"/>
          </a:p>
        </p:txBody>
      </p:sp>
      <p:sp>
        <p:nvSpPr>
          <p:cNvPr id="7" name="Rectangle 2">
            <a:extLst>
              <a:ext uri="{FF2B5EF4-FFF2-40B4-BE49-F238E27FC236}">
                <a16:creationId xmlns:a16="http://schemas.microsoft.com/office/drawing/2014/main" id="{EDC63F02-BBD2-4017-8E33-A84B87304810}"/>
              </a:ext>
            </a:extLst>
          </p:cNvPr>
          <p:cNvSpPr txBox="1">
            <a:spLocks noChangeArrowheads="1"/>
          </p:cNvSpPr>
          <p:nvPr/>
        </p:nvSpPr>
        <p:spPr>
          <a:xfrm>
            <a:off x="457200" y="5341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Subcontract Monitoring</a:t>
            </a:r>
          </a:p>
        </p:txBody>
      </p:sp>
    </p:spTree>
    <p:extLst>
      <p:ext uri="{BB962C8B-B14F-4D97-AF65-F5344CB8AC3E}">
        <p14:creationId xmlns:p14="http://schemas.microsoft.com/office/powerpoint/2010/main" val="2898960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9">
            <a:extLst>
              <a:ext uri="{FF2B5EF4-FFF2-40B4-BE49-F238E27FC236}">
                <a16:creationId xmlns:a16="http://schemas.microsoft.com/office/drawing/2014/main" id="{D56C5926-FE14-42C1-87CA-F58D42E62437}"/>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15</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
        <p:nvSpPr>
          <p:cNvPr id="2" name="Title 1">
            <a:extLst>
              <a:ext uri="{FF2B5EF4-FFF2-40B4-BE49-F238E27FC236}">
                <a16:creationId xmlns:a16="http://schemas.microsoft.com/office/drawing/2014/main" id="{75E53CD4-53A0-4832-B435-7B4C235C50DE}"/>
              </a:ext>
            </a:extLst>
          </p:cNvPr>
          <p:cNvSpPr>
            <a:spLocks noGrp="1"/>
          </p:cNvSpPr>
          <p:nvPr>
            <p:ph type="ctrTitle"/>
          </p:nvPr>
        </p:nvSpPr>
        <p:spPr>
          <a:xfrm>
            <a:off x="457200" y="1183481"/>
            <a:ext cx="7772400" cy="3717925"/>
          </a:xfrm>
        </p:spPr>
        <p:txBody>
          <a:bodyPr/>
          <a:lstStyle/>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200.318 General procurement standards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u="sng"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https://www.ecfr.gov/current/title-2/subtitle-A/chapter-II/part-200/subpart-D/subject-group-ECFR45ddd4419ad436d/section-200.318</a:t>
            </a:r>
            <a:b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Financial Management Guide, Chapter 9, page 122- </a:t>
            </a:r>
            <a:r>
              <a:rPr lang="en-US" sz="1800" u="sng"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https://www.dli.pa.gov/Businesses/Workforce-Development/Documents/Current-Directives/Financial-Management-Guide-2021.pdf</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7" name="Rectangle 2">
            <a:extLst>
              <a:ext uri="{FF2B5EF4-FFF2-40B4-BE49-F238E27FC236}">
                <a16:creationId xmlns:a16="http://schemas.microsoft.com/office/drawing/2014/main" id="{C8472991-C7DD-41D7-9BA6-5AAB2786432D}"/>
              </a:ext>
            </a:extLst>
          </p:cNvPr>
          <p:cNvSpPr txBox="1">
            <a:spLocks noChangeArrowheads="1"/>
          </p:cNvSpPr>
          <p:nvPr/>
        </p:nvSpPr>
        <p:spPr>
          <a:xfrm>
            <a:off x="457200" y="5341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References </a:t>
            </a:r>
          </a:p>
        </p:txBody>
      </p:sp>
    </p:spTree>
    <p:extLst>
      <p:ext uri="{BB962C8B-B14F-4D97-AF65-F5344CB8AC3E}">
        <p14:creationId xmlns:p14="http://schemas.microsoft.com/office/powerpoint/2010/main" val="3132733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1688306" y="2362200"/>
            <a:ext cx="5791200" cy="1905000"/>
          </a:xfrm>
        </p:spPr>
        <p:txBody>
          <a:bodyPr/>
          <a:lstStyle/>
          <a:p>
            <a:pPr eaLnBrk="1" hangingPunct="1"/>
            <a:r>
              <a:rPr lang="en-US" altLang="en-US" b="1" dirty="0">
                <a:solidFill>
                  <a:srgbClr val="002060"/>
                </a:solidFill>
                <a:latin typeface="+mn-lt"/>
              </a:rPr>
              <a:t>Questions?</a:t>
            </a:r>
          </a:p>
        </p:txBody>
      </p:sp>
      <p:sp>
        <p:nvSpPr>
          <p:cNvPr id="8" name="Rectangle 19">
            <a:extLst>
              <a:ext uri="{FF2B5EF4-FFF2-40B4-BE49-F238E27FC236}">
                <a16:creationId xmlns:a16="http://schemas.microsoft.com/office/drawing/2014/main" id="{D56C5926-FE14-42C1-87CA-F58D42E62437}"/>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16</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34695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457200" y="496093"/>
            <a:ext cx="2590800" cy="381001"/>
          </a:xfrm>
        </p:spPr>
        <p:txBody>
          <a:bodyPr/>
          <a:lstStyle/>
          <a:p>
            <a:pPr algn="l" eaLnBrk="1" hangingPunct="1"/>
            <a:r>
              <a:rPr lang="en-US" altLang="en-US" sz="2000" dirty="0">
                <a:solidFill>
                  <a:schemeClr val="bg1"/>
                </a:solidFill>
                <a:latin typeface="Verdana" panose="020B0604030504040204" pitchFamily="34" charset="0"/>
              </a:rPr>
              <a:t>Introduction</a:t>
            </a: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3" name="TextBox 2">
            <a:extLst>
              <a:ext uri="{FF2B5EF4-FFF2-40B4-BE49-F238E27FC236}">
                <a16:creationId xmlns:a16="http://schemas.microsoft.com/office/drawing/2014/main" id="{2226EC01-320E-41C0-BAF8-59CCE509EA62}"/>
              </a:ext>
            </a:extLst>
          </p:cNvPr>
          <p:cNvSpPr txBox="1"/>
          <p:nvPr/>
        </p:nvSpPr>
        <p:spPr>
          <a:xfrm>
            <a:off x="504825" y="2120949"/>
            <a:ext cx="8134350" cy="2616101"/>
          </a:xfrm>
          <a:prstGeom prst="rect">
            <a:avLst/>
          </a:prstGeom>
          <a:noFill/>
        </p:spPr>
        <p:txBody>
          <a:bodyPr wrap="square" rtlCol="0">
            <a:spAutoFit/>
          </a:bodyPr>
          <a:lstStyle/>
          <a:p>
            <a:pPr algn="ctr"/>
            <a:r>
              <a:rPr lang="en-US" sz="2400" dirty="0">
                <a:solidFill>
                  <a:srgbClr val="000000"/>
                </a:solidFill>
                <a:effectLst/>
                <a:ea typeface="Calibri" panose="020F0502020204030204" pitchFamily="34" charset="0"/>
              </a:rPr>
              <a:t>As part of the Policy and Oversight Touchpoint Series, this presentation will cover procurement and subcontract monitoring. While providing an overview of procurement information, the focus will be on what the Oversight </a:t>
            </a:r>
            <a:r>
              <a:rPr lang="en-US" sz="2400" dirty="0">
                <a:solidFill>
                  <a:srgbClr val="000000"/>
                </a:solidFill>
                <a:ea typeface="Calibri" panose="020F0502020204030204" pitchFamily="34" charset="0"/>
              </a:rPr>
              <a:t>S</a:t>
            </a:r>
            <a:r>
              <a:rPr lang="en-US" sz="2400" dirty="0">
                <a:solidFill>
                  <a:srgbClr val="000000"/>
                </a:solidFill>
                <a:effectLst/>
                <a:ea typeface="Calibri" panose="020F0502020204030204" pitchFamily="34" charset="0"/>
              </a:rPr>
              <a:t>ervices </a:t>
            </a:r>
            <a:r>
              <a:rPr lang="en-US" sz="2400" dirty="0">
                <a:solidFill>
                  <a:srgbClr val="000000"/>
                </a:solidFill>
                <a:ea typeface="Calibri" panose="020F0502020204030204" pitchFamily="34" charset="0"/>
              </a:rPr>
              <a:t>U</a:t>
            </a:r>
            <a:r>
              <a:rPr lang="en-US" sz="2400" dirty="0">
                <a:solidFill>
                  <a:srgbClr val="000000"/>
                </a:solidFill>
                <a:effectLst/>
                <a:ea typeface="Calibri" panose="020F0502020204030204" pitchFamily="34" charset="0"/>
              </a:rPr>
              <a:t>nit is looking for when monitoring, completing tools, and reviewing Grant Recipient/Fiscal Agent local policies. </a:t>
            </a:r>
          </a:p>
          <a:p>
            <a:endParaRPr lang="en-US" sz="2000" dirty="0"/>
          </a:p>
        </p:txBody>
      </p:sp>
      <p:sp>
        <p:nvSpPr>
          <p:cNvPr id="7" name="Rectangle 19">
            <a:extLst>
              <a:ext uri="{FF2B5EF4-FFF2-40B4-BE49-F238E27FC236}">
                <a16:creationId xmlns:a16="http://schemas.microsoft.com/office/drawing/2014/main" id="{A3D3F258-27E4-4B26-8BBF-B5801267AFED}"/>
              </a:ext>
            </a:extLst>
          </p:cNvPr>
          <p:cNvSpPr>
            <a:spLocks noChangeArrowheads="1"/>
          </p:cNvSpPr>
          <p:nvPr/>
        </p:nvSpPr>
        <p:spPr bwMode="auto">
          <a:xfrm>
            <a:off x="763905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1</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68285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457199" y="496093"/>
            <a:ext cx="3114675" cy="381001"/>
          </a:xfrm>
        </p:spPr>
        <p:txBody>
          <a:bodyPr>
            <a:normAutofit/>
          </a:bodyPr>
          <a:lstStyle/>
          <a:p>
            <a:pPr algn="l" eaLnBrk="1" hangingPunct="1"/>
            <a:r>
              <a:rPr lang="en-US" altLang="en-US" sz="2000" dirty="0">
                <a:solidFill>
                  <a:schemeClr val="bg1"/>
                </a:solidFill>
                <a:latin typeface="Verdana" panose="020B0604030504040204" pitchFamily="34" charset="0"/>
              </a:rPr>
              <a:t>Procurement Overview</a:t>
            </a: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2" name="TextBox 1">
            <a:extLst>
              <a:ext uri="{FF2B5EF4-FFF2-40B4-BE49-F238E27FC236}">
                <a16:creationId xmlns:a16="http://schemas.microsoft.com/office/drawing/2014/main" id="{5E84581A-3206-42B6-9FE9-27F076E8C260}"/>
              </a:ext>
            </a:extLst>
          </p:cNvPr>
          <p:cNvSpPr txBox="1"/>
          <p:nvPr/>
        </p:nvSpPr>
        <p:spPr>
          <a:xfrm>
            <a:off x="847725" y="1182231"/>
            <a:ext cx="7448550" cy="4493538"/>
          </a:xfrm>
          <a:prstGeom prst="rect">
            <a:avLst/>
          </a:prstGeom>
          <a:noFill/>
        </p:spPr>
        <p:txBody>
          <a:bodyPr wrap="square" rtlCol="0">
            <a:spAutoFit/>
          </a:bodyPr>
          <a:lstStyle/>
          <a:p>
            <a:r>
              <a:rPr lang="en-US" sz="2200" dirty="0"/>
              <a:t>The Uniform Administrative Requirements, Cost Principles, and Audit Requirements for Federal Awards (Uniform Guidance) is located in Title 2 of the Code of Federal Regulations. All procurement methods must comply with the Procurement Standards (2 CFR 200.318). In short, all purchases must: </a:t>
            </a:r>
          </a:p>
          <a:p>
            <a:endParaRPr lang="en-US" sz="2200" dirty="0"/>
          </a:p>
          <a:p>
            <a:r>
              <a:rPr lang="en-US" sz="2200" dirty="0"/>
              <a:t>• Comply with the non-federal entity’s documented procedures in place; </a:t>
            </a:r>
          </a:p>
          <a:p>
            <a:r>
              <a:rPr lang="en-US" sz="2200" dirty="0"/>
              <a:t>• Deemed necessary; </a:t>
            </a:r>
          </a:p>
          <a:p>
            <a:r>
              <a:rPr lang="en-US" sz="2200" dirty="0"/>
              <a:t>• Be open competition (to the extent required by each method); </a:t>
            </a:r>
          </a:p>
          <a:p>
            <a:r>
              <a:rPr lang="en-US" sz="2200" dirty="0"/>
              <a:t>• Comply with conflict of interest policy; and </a:t>
            </a:r>
          </a:p>
          <a:p>
            <a:r>
              <a:rPr lang="en-US" sz="2200" dirty="0"/>
              <a:t>• Have proper documentation. </a:t>
            </a:r>
          </a:p>
        </p:txBody>
      </p:sp>
      <p:sp>
        <p:nvSpPr>
          <p:cNvPr id="7" name="Rectangle 19">
            <a:extLst>
              <a:ext uri="{FF2B5EF4-FFF2-40B4-BE49-F238E27FC236}">
                <a16:creationId xmlns:a16="http://schemas.microsoft.com/office/drawing/2014/main" id="{943728A8-6E28-442E-B972-3F3DBD4E154A}"/>
              </a:ext>
            </a:extLst>
          </p:cNvPr>
          <p:cNvSpPr>
            <a:spLocks noChangeArrowheads="1"/>
          </p:cNvSpPr>
          <p:nvPr/>
        </p:nvSpPr>
        <p:spPr bwMode="auto">
          <a:xfrm>
            <a:off x="763905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2</a:t>
            </a:r>
          </a:p>
        </p:txBody>
      </p:sp>
    </p:spTree>
    <p:extLst>
      <p:ext uri="{BB962C8B-B14F-4D97-AF65-F5344CB8AC3E}">
        <p14:creationId xmlns:p14="http://schemas.microsoft.com/office/powerpoint/2010/main" val="407643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457199" y="496093"/>
            <a:ext cx="3114675" cy="381001"/>
          </a:xfrm>
        </p:spPr>
        <p:txBody>
          <a:bodyPr>
            <a:normAutofit/>
          </a:bodyPr>
          <a:lstStyle/>
          <a:p>
            <a:pPr algn="l" eaLnBrk="1" hangingPunct="1"/>
            <a:r>
              <a:rPr lang="en-US" altLang="en-US" sz="2000" dirty="0">
                <a:solidFill>
                  <a:schemeClr val="bg1"/>
                </a:solidFill>
                <a:latin typeface="Verdana" panose="020B0604030504040204" pitchFamily="34" charset="0"/>
              </a:rPr>
              <a:t>Procurement Overview</a:t>
            </a: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2" name="TextBox 1">
            <a:extLst>
              <a:ext uri="{FF2B5EF4-FFF2-40B4-BE49-F238E27FC236}">
                <a16:creationId xmlns:a16="http://schemas.microsoft.com/office/drawing/2014/main" id="{5E84581A-3206-42B6-9FE9-27F076E8C260}"/>
              </a:ext>
            </a:extLst>
          </p:cNvPr>
          <p:cNvSpPr txBox="1"/>
          <p:nvPr/>
        </p:nvSpPr>
        <p:spPr>
          <a:xfrm>
            <a:off x="878684" y="1166842"/>
            <a:ext cx="7410449" cy="4524315"/>
          </a:xfrm>
          <a:prstGeom prst="rect">
            <a:avLst/>
          </a:prstGeom>
          <a:noFill/>
        </p:spPr>
        <p:txBody>
          <a:bodyPr wrap="square" rtlCol="0">
            <a:spAutoFit/>
          </a:bodyPr>
          <a:lstStyle/>
          <a:p>
            <a:r>
              <a:rPr lang="en-US" sz="2400" dirty="0"/>
              <a:t>Non-federal entities must use one of the following methods of procurement which are detailed at (2 CFR 200.320): </a:t>
            </a:r>
          </a:p>
          <a:p>
            <a:endParaRPr lang="en-US" sz="2400" dirty="0"/>
          </a:p>
          <a:p>
            <a:r>
              <a:rPr lang="en-US" sz="2400" dirty="0"/>
              <a:t>• Micro-purchase (less than to $3,000); </a:t>
            </a:r>
          </a:p>
          <a:p>
            <a:r>
              <a:rPr lang="en-US" sz="2400" dirty="0"/>
              <a:t>• Small purchase (less than $150,000); </a:t>
            </a:r>
          </a:p>
          <a:p>
            <a:r>
              <a:rPr lang="en-US" sz="2400" dirty="0"/>
              <a:t>• Sealed bids purchases (more than $150,000); </a:t>
            </a:r>
          </a:p>
          <a:p>
            <a:r>
              <a:rPr lang="en-US" sz="2400" dirty="0"/>
              <a:t>• Competitive proposal purchases (more than $150,000); and </a:t>
            </a:r>
          </a:p>
          <a:p>
            <a:r>
              <a:rPr lang="en-US" sz="2400" dirty="0"/>
              <a:t>• Noncompetitive purchases (special circumstances which are applicable for all purchase levels). </a:t>
            </a:r>
          </a:p>
          <a:p>
            <a:endParaRPr lang="en-US" sz="2400" dirty="0"/>
          </a:p>
        </p:txBody>
      </p:sp>
      <p:sp>
        <p:nvSpPr>
          <p:cNvPr id="7" name="Rectangle 19">
            <a:extLst>
              <a:ext uri="{FF2B5EF4-FFF2-40B4-BE49-F238E27FC236}">
                <a16:creationId xmlns:a16="http://schemas.microsoft.com/office/drawing/2014/main" id="{489F610B-55BE-462F-8064-DE882D8A4377}"/>
              </a:ext>
            </a:extLst>
          </p:cNvPr>
          <p:cNvSpPr>
            <a:spLocks noChangeArrowheads="1"/>
          </p:cNvSpPr>
          <p:nvPr/>
        </p:nvSpPr>
        <p:spPr bwMode="auto">
          <a:xfrm>
            <a:off x="763905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3</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12864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429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738187" y="1210867"/>
            <a:ext cx="7667625" cy="4436265"/>
          </a:xfrm>
        </p:spPr>
        <p:txBody>
          <a:bodyPr>
            <a:normAutofit/>
          </a:bodyPr>
          <a:lstStyle/>
          <a:p>
            <a:pPr marR="0" lvl="0" algn="l">
              <a:lnSpc>
                <a:spcPct val="100000"/>
              </a:lnSpc>
              <a:spcBef>
                <a:spcPts val="0"/>
              </a:spcBef>
              <a:spcAft>
                <a:spcPts val="0"/>
              </a:spcAft>
            </a:pPr>
            <a:r>
              <a:rPr lang="en-US" sz="2000" dirty="0">
                <a:solidFill>
                  <a:srgbClr val="000000"/>
                </a:solidFill>
                <a:effectLst/>
                <a:latin typeface="+mn-lt"/>
                <a:ea typeface="Calibri" panose="020F0502020204030204" pitchFamily="34" charset="0"/>
              </a:rPr>
              <a:t>The LWDA procurement policy must address the following items:</a:t>
            </a:r>
            <a:br>
              <a:rPr lang="en-US" sz="2000" dirty="0">
                <a:solidFill>
                  <a:srgbClr val="000000"/>
                </a:solidFill>
                <a:effectLst/>
                <a:latin typeface="+mn-lt"/>
                <a:ea typeface="Calibri" panose="020F0502020204030204" pitchFamily="34" charset="0"/>
              </a:rPr>
            </a:b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•Selection of WIOA services/contracts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•Small purchase (less than $150,000)</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•Sealed bids purchases (more than $150,000)</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•Competitive proposal purchases (more than $150,000)</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•Noncompetitive purchases (special circumstances applicable for all purchase levels)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•Procurement thresholds which are numerical ranges that identify whether quotes, cost analysis, or formal bidding is sufficient </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•Code of Conduct/Conflict of Interest/Dispute Resolution</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•Pre-award review procedures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•Grievance/protest process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•Record Retention </a:t>
            </a:r>
            <a:endParaRPr lang="en-US" altLang="en-US" sz="2000" dirty="0">
              <a:solidFill>
                <a:srgbClr val="002060"/>
              </a:solidFill>
              <a:latin typeface="Verdana" panose="020B0604030504040204" pitchFamily="34" charset="0"/>
            </a:endParaRP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6" name="Rectangle 2">
            <a:extLst>
              <a:ext uri="{FF2B5EF4-FFF2-40B4-BE49-F238E27FC236}">
                <a16:creationId xmlns:a16="http://schemas.microsoft.com/office/drawing/2014/main" id="{6A8CCA4D-6BC3-4D08-A2CE-B5D634796199}"/>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Procurement Monitoring</a:t>
            </a:r>
          </a:p>
        </p:txBody>
      </p:sp>
      <p:sp>
        <p:nvSpPr>
          <p:cNvPr id="7" name="Rectangle 19">
            <a:extLst>
              <a:ext uri="{FF2B5EF4-FFF2-40B4-BE49-F238E27FC236}">
                <a16:creationId xmlns:a16="http://schemas.microsoft.com/office/drawing/2014/main" id="{988D043C-E829-493F-8D14-30F6C7AA3DC8}"/>
              </a:ext>
            </a:extLst>
          </p:cNvPr>
          <p:cNvSpPr>
            <a:spLocks noChangeArrowheads="1"/>
          </p:cNvSpPr>
          <p:nvPr/>
        </p:nvSpPr>
        <p:spPr bwMode="auto">
          <a:xfrm>
            <a:off x="7672391"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4</a:t>
            </a:r>
          </a:p>
        </p:txBody>
      </p:sp>
    </p:spTree>
    <p:extLst>
      <p:ext uri="{BB962C8B-B14F-4D97-AF65-F5344CB8AC3E}">
        <p14:creationId xmlns:p14="http://schemas.microsoft.com/office/powerpoint/2010/main" val="275571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429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6" name="Rectangle 2">
            <a:extLst>
              <a:ext uri="{FF2B5EF4-FFF2-40B4-BE49-F238E27FC236}">
                <a16:creationId xmlns:a16="http://schemas.microsoft.com/office/drawing/2014/main" id="{6A8CCA4D-6BC3-4D08-A2CE-B5D634796199}"/>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Procurement Monitoring</a:t>
            </a:r>
          </a:p>
        </p:txBody>
      </p:sp>
      <p:sp>
        <p:nvSpPr>
          <p:cNvPr id="4" name="TextBox 3">
            <a:extLst>
              <a:ext uri="{FF2B5EF4-FFF2-40B4-BE49-F238E27FC236}">
                <a16:creationId xmlns:a16="http://schemas.microsoft.com/office/drawing/2014/main" id="{47A619A9-D0E0-42F3-9C40-DDCF2224EBDF}"/>
              </a:ext>
            </a:extLst>
          </p:cNvPr>
          <p:cNvSpPr txBox="1"/>
          <p:nvPr/>
        </p:nvSpPr>
        <p:spPr>
          <a:xfrm>
            <a:off x="971550" y="1257636"/>
            <a:ext cx="7200900" cy="4493538"/>
          </a:xfrm>
          <a:prstGeom prst="rect">
            <a:avLst/>
          </a:prstGeom>
          <a:noFill/>
        </p:spPr>
        <p:txBody>
          <a:bodyPr wrap="square" rtlCol="0">
            <a:spAutoFit/>
          </a:bodyPr>
          <a:lstStyle/>
          <a:p>
            <a:r>
              <a:rPr lang="en-US" sz="2200" dirty="0"/>
              <a:t>Pre-award Review Procedures</a:t>
            </a:r>
          </a:p>
          <a:p>
            <a:endParaRPr lang="en-US" sz="2200" dirty="0"/>
          </a:p>
          <a:p>
            <a:r>
              <a:rPr lang="en-US" sz="2200" dirty="0"/>
              <a:t>What elements are we looking for to determine if the process was compliant?</a:t>
            </a:r>
          </a:p>
          <a:p>
            <a:r>
              <a:rPr lang="en-US" sz="2200" dirty="0"/>
              <a:t>•	Contractor integrity</a:t>
            </a:r>
          </a:p>
          <a:p>
            <a:r>
              <a:rPr lang="en-US" sz="2200" dirty="0"/>
              <a:t>•	Accounting practices and principles</a:t>
            </a:r>
          </a:p>
          <a:p>
            <a:r>
              <a:rPr lang="en-US" sz="2200" dirty="0"/>
              <a:t>•	Financial and technical resources</a:t>
            </a:r>
          </a:p>
          <a:p>
            <a:r>
              <a:rPr lang="en-US" sz="2200" dirty="0"/>
              <a:t>•	Organizational and programmatic practice</a:t>
            </a:r>
          </a:p>
          <a:p>
            <a:r>
              <a:rPr lang="en-US" sz="2200" dirty="0"/>
              <a:t>•	Record of past performance</a:t>
            </a:r>
          </a:p>
          <a:p>
            <a:r>
              <a:rPr lang="en-US" sz="2200" dirty="0"/>
              <a:t>•	Compliance with public policy</a:t>
            </a:r>
          </a:p>
          <a:p>
            <a:r>
              <a:rPr lang="en-US" sz="2200" dirty="0"/>
              <a:t>•	Adherence to monitoring procedures; and</a:t>
            </a:r>
          </a:p>
          <a:p>
            <a:r>
              <a:rPr lang="en-US" sz="2200" dirty="0"/>
              <a:t>•	Document and certificate review submitted as part of the Request For Proposal</a:t>
            </a:r>
          </a:p>
        </p:txBody>
      </p:sp>
      <p:sp>
        <p:nvSpPr>
          <p:cNvPr id="7" name="Rectangle 19">
            <a:extLst>
              <a:ext uri="{FF2B5EF4-FFF2-40B4-BE49-F238E27FC236}">
                <a16:creationId xmlns:a16="http://schemas.microsoft.com/office/drawing/2014/main" id="{FC8527A1-BBB2-4735-828E-66EBC9F50B20}"/>
              </a:ext>
            </a:extLst>
          </p:cNvPr>
          <p:cNvSpPr>
            <a:spLocks noChangeArrowheads="1"/>
          </p:cNvSpPr>
          <p:nvPr/>
        </p:nvSpPr>
        <p:spPr bwMode="auto">
          <a:xfrm>
            <a:off x="7686675" y="6022978"/>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5</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634997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634604" y="1208881"/>
            <a:ext cx="7874791" cy="4705347"/>
          </a:xfrm>
        </p:spPr>
        <p:txBody>
          <a:bodyPr>
            <a:noAutofit/>
          </a:bodyPr>
          <a:lstStyle/>
          <a:p>
            <a:pPr marL="342900" indent="-342900" algn="l">
              <a:spcBef>
                <a:spcPts val="0"/>
              </a:spcBef>
            </a:pPr>
            <a:r>
              <a:rPr lang="en-US" sz="2000" dirty="0">
                <a:solidFill>
                  <a:srgbClr val="000000"/>
                </a:solidFill>
                <a:latin typeface="+mn-lt"/>
                <a:ea typeface="Calibri" panose="020F0502020204030204" pitchFamily="34" charset="0"/>
              </a:rPr>
              <a:t>The L</a:t>
            </a:r>
            <a:r>
              <a:rPr lang="en-US" sz="2000" dirty="0">
                <a:solidFill>
                  <a:srgbClr val="000000"/>
                </a:solidFill>
                <a:effectLst/>
                <a:latin typeface="+mn-lt"/>
                <a:ea typeface="Calibri" panose="020F0502020204030204" pitchFamily="34" charset="0"/>
              </a:rPr>
              <a:t>WDB must assure that procurements are conducted in a manner that provides full and open competition by avoiding:</a:t>
            </a:r>
            <a:br>
              <a:rPr lang="en-US" sz="2000" dirty="0">
                <a:solidFill>
                  <a:srgbClr val="000000"/>
                </a:solidFill>
                <a:effectLst/>
                <a:latin typeface="+mn-lt"/>
                <a:ea typeface="Calibri" panose="020F0502020204030204" pitchFamily="34" charset="0"/>
              </a:rPr>
            </a:b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•Unreasonable requirements on firms or organizations to qualify them to do business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 avoid requiring unnecessary experience and bonding</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•Noncompetitive pricing practices between firms, organizations, and affiliated companies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•Non-competitive awards to consultants that are on retainer contract</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•Organizational conflict of interest</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•Specification of only a “brand name” product instead of allowing an “equal” product to be offered and describing the performance or other relevant requirements of the procurement</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•Overly restrictive specifications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•Any arbitrary action in the procurement process</a:t>
            </a:r>
            <a:br>
              <a:rPr lang="en-US" sz="2000" dirty="0">
                <a:solidFill>
                  <a:srgbClr val="000000"/>
                </a:solidFill>
                <a:effectLst/>
                <a:latin typeface="+mn-lt"/>
                <a:ea typeface="Calibri" panose="020F0502020204030204" pitchFamily="34" charset="0"/>
              </a:rPr>
            </a:br>
            <a:r>
              <a:rPr lang="en-US" sz="2000" dirty="0">
                <a:solidFill>
                  <a:srgbClr val="000000"/>
                </a:solidFill>
                <a:effectLst/>
                <a:latin typeface="+mn-lt"/>
                <a:ea typeface="Calibri" panose="020F0502020204030204" pitchFamily="34" charset="0"/>
              </a:rPr>
              <a:t>•Use of state, local, or tribal geographical preferences in the evaluation of bids or proposals</a:t>
            </a:r>
            <a:endParaRPr lang="en-US" altLang="en-US" sz="2000" dirty="0">
              <a:solidFill>
                <a:srgbClr val="002060"/>
              </a:solidFill>
              <a:latin typeface="+mn-lt"/>
            </a:endParaRP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6" name="Rectangle 2">
            <a:extLst>
              <a:ext uri="{FF2B5EF4-FFF2-40B4-BE49-F238E27FC236}">
                <a16:creationId xmlns:a16="http://schemas.microsoft.com/office/drawing/2014/main" id="{16DC8541-65E7-45EC-97DD-C1EABD7F58F8}"/>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Procurement Monitoring</a:t>
            </a:r>
          </a:p>
        </p:txBody>
      </p:sp>
      <p:sp>
        <p:nvSpPr>
          <p:cNvPr id="7" name="Rectangle 19">
            <a:extLst>
              <a:ext uri="{FF2B5EF4-FFF2-40B4-BE49-F238E27FC236}">
                <a16:creationId xmlns:a16="http://schemas.microsoft.com/office/drawing/2014/main" id="{9B6501B2-310E-440D-8925-B08EDFC9D501}"/>
              </a:ext>
            </a:extLst>
          </p:cNvPr>
          <p:cNvSpPr>
            <a:spLocks noChangeArrowheads="1"/>
          </p:cNvSpPr>
          <p:nvPr/>
        </p:nvSpPr>
        <p:spPr bwMode="auto">
          <a:xfrm>
            <a:off x="763905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6</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4285718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3"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604837" y="1357411"/>
            <a:ext cx="7934325" cy="4143177"/>
          </a:xfrm>
        </p:spPr>
        <p:txBody>
          <a:bodyPr>
            <a:normAutofit fontScale="90000"/>
          </a:bodyPr>
          <a:lstStyle/>
          <a:p>
            <a:pPr algn="l">
              <a:lnSpc>
                <a:spcPct val="100000"/>
              </a:lnSpc>
              <a:spcBef>
                <a:spcPts val="0"/>
              </a:spcBef>
            </a:pPr>
            <a:r>
              <a:rPr lang="en-US" sz="2000" dirty="0">
                <a:effectLst/>
                <a:latin typeface="+mn-lt"/>
                <a:ea typeface="Calibri" panose="020F0502020204030204" pitchFamily="34" charset="0"/>
                <a:cs typeface="Times New Roman" panose="02020603050405020304" pitchFamily="18" charset="0"/>
              </a:rPr>
              <a:t>•</a:t>
            </a:r>
            <a:r>
              <a:rPr lang="en-US" sz="2400" dirty="0">
                <a:effectLst/>
                <a:latin typeface="+mn-lt"/>
                <a:ea typeface="Calibri" panose="020F0502020204030204" pitchFamily="34" charset="0"/>
                <a:cs typeface="Times New Roman" panose="02020603050405020304" pitchFamily="18" charset="0"/>
              </a:rPr>
              <a:t>Does the LWDB own property that is rented or leased to another entity? </a:t>
            </a:r>
            <a:br>
              <a:rPr lang="en-US" sz="2400" dirty="0">
                <a:effectLst/>
                <a:latin typeface="+mn-lt"/>
                <a:ea typeface="Calibri" panose="020F0502020204030204" pitchFamily="34" charset="0"/>
                <a:cs typeface="Times New Roman" panose="02020603050405020304" pitchFamily="18" charset="0"/>
              </a:rPr>
            </a:br>
            <a:r>
              <a:rPr lang="en-US" sz="2400" dirty="0">
                <a:effectLst/>
                <a:latin typeface="+mn-lt"/>
                <a:ea typeface="Calibri" panose="020F0502020204030204" pitchFamily="34" charset="0"/>
                <a:cs typeface="Times New Roman" panose="02020603050405020304" pitchFamily="18" charset="0"/>
              </a:rPr>
              <a:t>•Have WIOA funds been used to acquire or make permanent improvements to real property since PY 2020 monitoring? </a:t>
            </a:r>
            <a:br>
              <a:rPr lang="en-US" sz="2400" dirty="0">
                <a:effectLst/>
                <a:latin typeface="+mn-lt"/>
                <a:ea typeface="Calibri" panose="020F0502020204030204" pitchFamily="34" charset="0"/>
                <a:cs typeface="Times New Roman" panose="02020603050405020304" pitchFamily="18" charset="0"/>
              </a:rPr>
            </a:br>
            <a:r>
              <a:rPr lang="en-US" sz="2400" dirty="0">
                <a:effectLst/>
                <a:latin typeface="+mn-lt"/>
                <a:ea typeface="Calibri" panose="020F0502020204030204" pitchFamily="34" charset="0"/>
                <a:cs typeface="Times New Roman" panose="02020603050405020304" pitchFamily="18" charset="0"/>
              </a:rPr>
              <a:t>•Has any real property acquired either with WIOA funds been sold or otherwise disposed of since PY 2020 monitoring? </a:t>
            </a:r>
            <a:br>
              <a:rPr lang="en-US" sz="2400" dirty="0">
                <a:effectLst/>
                <a:latin typeface="+mn-lt"/>
                <a:ea typeface="Calibri" panose="020F0502020204030204" pitchFamily="34" charset="0"/>
                <a:cs typeface="Times New Roman" panose="02020603050405020304" pitchFamily="18" charset="0"/>
              </a:rPr>
            </a:br>
            <a:br>
              <a:rPr lang="en-US" sz="2400" dirty="0">
                <a:effectLst/>
                <a:latin typeface="+mn-lt"/>
                <a:ea typeface="Calibri" panose="020F0502020204030204" pitchFamily="34" charset="0"/>
                <a:cs typeface="Times New Roman" panose="02020603050405020304" pitchFamily="18" charset="0"/>
              </a:rPr>
            </a:br>
            <a:r>
              <a:rPr lang="en-US" sz="2400" dirty="0">
                <a:effectLst/>
                <a:latin typeface="+mn-lt"/>
                <a:ea typeface="Calibri" panose="020F0502020204030204" pitchFamily="34" charset="0"/>
                <a:cs typeface="Times New Roman" panose="02020603050405020304" pitchFamily="18" charset="0"/>
              </a:rPr>
              <a:t>•What type of LWDB supplies are stored, such as copy paper, general office supplies?</a:t>
            </a:r>
            <a:br>
              <a:rPr lang="en-US" sz="2400" dirty="0">
                <a:effectLst/>
                <a:latin typeface="+mn-lt"/>
                <a:ea typeface="Calibri" panose="020F0502020204030204" pitchFamily="34" charset="0"/>
                <a:cs typeface="Times New Roman" panose="02020603050405020304" pitchFamily="18" charset="0"/>
              </a:rPr>
            </a:br>
            <a:r>
              <a:rPr lang="en-US" sz="2400" dirty="0">
                <a:effectLst/>
                <a:latin typeface="+mn-lt"/>
                <a:ea typeface="Calibri" panose="020F0502020204030204" pitchFamily="34" charset="0"/>
                <a:cs typeface="Times New Roman" panose="02020603050405020304" pitchFamily="18" charset="0"/>
              </a:rPr>
              <a:t>•Do the LWDB supplies appear excessive?</a:t>
            </a:r>
            <a:br>
              <a:rPr lang="en-US" sz="2000" dirty="0">
                <a:effectLst/>
                <a:latin typeface="+mn-lt"/>
                <a:ea typeface="Calibri" panose="020F0502020204030204" pitchFamily="34" charset="0"/>
                <a:cs typeface="Times New Roman" panose="02020603050405020304" pitchFamily="18" charset="0"/>
              </a:rPr>
            </a:br>
            <a:br>
              <a:rPr lang="en-US" sz="2000" dirty="0">
                <a:effectLst/>
                <a:latin typeface="+mn-lt"/>
                <a:ea typeface="Calibri" panose="020F0502020204030204" pitchFamily="34" charset="0"/>
                <a:cs typeface="Times New Roman" panose="02020603050405020304" pitchFamily="18" charset="0"/>
              </a:rPr>
            </a:br>
            <a:endParaRPr lang="en-US" altLang="en-US" sz="2000" dirty="0">
              <a:solidFill>
                <a:srgbClr val="002060"/>
              </a:solidFill>
              <a:latin typeface="Verdana" panose="020B0604030504040204" pitchFamily="34" charset="0"/>
            </a:endParaRP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6" name="Rectangle 2">
            <a:extLst>
              <a:ext uri="{FF2B5EF4-FFF2-40B4-BE49-F238E27FC236}">
                <a16:creationId xmlns:a16="http://schemas.microsoft.com/office/drawing/2014/main" id="{230837E2-3C1D-436F-8F0F-29FD1E49E22F}"/>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Procurement Monitoring</a:t>
            </a:r>
          </a:p>
        </p:txBody>
      </p:sp>
      <p:sp>
        <p:nvSpPr>
          <p:cNvPr id="7" name="Rectangle 19">
            <a:extLst>
              <a:ext uri="{FF2B5EF4-FFF2-40B4-BE49-F238E27FC236}">
                <a16:creationId xmlns:a16="http://schemas.microsoft.com/office/drawing/2014/main" id="{55DD9A4A-9CB2-49F3-B47F-22CC64315A41}"/>
              </a:ext>
            </a:extLst>
          </p:cNvPr>
          <p:cNvSpPr>
            <a:spLocks noChangeArrowheads="1"/>
          </p:cNvSpPr>
          <p:nvPr/>
        </p:nvSpPr>
        <p:spPr bwMode="auto">
          <a:xfrm>
            <a:off x="7686675"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a:t>
            </a:r>
            <a:r>
              <a:rPr lang="en-US" altLang="en-US" sz="1400" dirty="0">
                <a:solidFill>
                  <a:srgbClr val="FFFFFF"/>
                </a:solidFill>
                <a:latin typeface="Verdana" panose="020B0604030504040204" pitchFamily="34" charset="0"/>
              </a:rPr>
              <a:t>7</a:t>
            </a:r>
            <a:endPar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86985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a:extLst>
              <a:ext uri="{FF2B5EF4-FFF2-40B4-BE49-F238E27FC236}">
                <a16:creationId xmlns:a16="http://schemas.microsoft.com/office/drawing/2014/main" id="{1FCF9D23-7293-45F9-A84E-85C7AE12CB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3" y="36195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a:extLst>
              <a:ext uri="{FF2B5EF4-FFF2-40B4-BE49-F238E27FC236}">
                <a16:creationId xmlns:a16="http://schemas.microsoft.com/office/drawing/2014/main" id="{950E73A4-4F01-4DE4-94E6-46F44B77AE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8"/>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D653C7A4-162C-4E8A-B307-6A499105DE5C}"/>
              </a:ext>
            </a:extLst>
          </p:cNvPr>
          <p:cNvSpPr>
            <a:spLocks noGrp="1" noChangeArrowheads="1"/>
          </p:cNvSpPr>
          <p:nvPr>
            <p:ph type="ctrTitle"/>
          </p:nvPr>
        </p:nvSpPr>
        <p:spPr>
          <a:xfrm>
            <a:off x="561975" y="1595437"/>
            <a:ext cx="8020050" cy="3667125"/>
          </a:xfrm>
        </p:spPr>
        <p:txBody>
          <a:bodyPr>
            <a:noAutofit/>
          </a:bodyPr>
          <a:lstStyle/>
          <a:p>
            <a:pPr algn="l">
              <a:lnSpc>
                <a:spcPct val="100000"/>
              </a:lnSpc>
              <a:spcBef>
                <a:spcPts val="0"/>
              </a:spcBef>
            </a:pPr>
            <a:r>
              <a:rPr lang="en-US" sz="2600" dirty="0">
                <a:effectLst/>
                <a:latin typeface="+mn-lt"/>
                <a:ea typeface="Calibri" panose="020F0502020204030204" pitchFamily="34" charset="0"/>
                <a:cs typeface="Times New Roman" panose="02020603050405020304" pitchFamily="18" charset="0"/>
              </a:rPr>
              <a:t>Does the LWDB include the percentage of the total costs of the program or project which will be financed with Federal money; the dollar amount of Federal funds for the project or program; and the percentage and dollar amount of the total cost of the project or program that will be financed by non-governmental sources in its requests for proposals or solicitation for bids as required by the Stevens Amendment?</a:t>
            </a:r>
            <a:br>
              <a:rPr lang="en-US" sz="2600" dirty="0">
                <a:effectLst/>
                <a:latin typeface="Calibri" panose="020F0502020204030204" pitchFamily="34" charset="0"/>
                <a:ea typeface="Calibri" panose="020F0502020204030204" pitchFamily="34" charset="0"/>
                <a:cs typeface="Times New Roman" panose="02020603050405020304" pitchFamily="18" charset="0"/>
              </a:rPr>
            </a:br>
            <a:endParaRPr lang="en-US" altLang="en-US" sz="2600" dirty="0">
              <a:solidFill>
                <a:srgbClr val="002060"/>
              </a:solidFill>
              <a:latin typeface="Verdana" panose="020B0604030504040204" pitchFamily="34" charset="0"/>
            </a:endParaRPr>
          </a:p>
        </p:txBody>
      </p:sp>
      <p:sp>
        <p:nvSpPr>
          <p:cNvPr id="2054" name="Rectangle 19">
            <a:extLst>
              <a:ext uri="{FF2B5EF4-FFF2-40B4-BE49-F238E27FC236}">
                <a16:creationId xmlns:a16="http://schemas.microsoft.com/office/drawing/2014/main" id="{8EB37BDB-9F96-4167-80F6-085E8162F3B5}"/>
              </a:ext>
            </a:extLst>
          </p:cNvPr>
          <p:cNvSpPr>
            <a:spLocks noChangeArrowheads="1"/>
          </p:cNvSpPr>
          <p:nvPr/>
        </p:nvSpPr>
        <p:spPr bwMode="auto">
          <a:xfrm>
            <a:off x="7543800"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solidFill>
                  <a:schemeClr val="bg1"/>
                </a:solidFill>
                <a:latin typeface="Verdana" panose="020B0604030504040204" pitchFamily="34" charset="0"/>
              </a:rPr>
              <a:t> </a:t>
            </a:r>
          </a:p>
        </p:txBody>
      </p:sp>
      <p:sp>
        <p:nvSpPr>
          <p:cNvPr id="6" name="Rectangle 2">
            <a:extLst>
              <a:ext uri="{FF2B5EF4-FFF2-40B4-BE49-F238E27FC236}">
                <a16:creationId xmlns:a16="http://schemas.microsoft.com/office/drawing/2014/main" id="{230837E2-3C1D-436F-8F0F-29FD1E49E22F}"/>
              </a:ext>
            </a:extLst>
          </p:cNvPr>
          <p:cNvSpPr txBox="1">
            <a:spLocks noChangeArrowheads="1"/>
          </p:cNvSpPr>
          <p:nvPr/>
        </p:nvSpPr>
        <p:spPr>
          <a:xfrm>
            <a:off x="457200" y="496093"/>
            <a:ext cx="3352800" cy="381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000" dirty="0">
                <a:solidFill>
                  <a:schemeClr val="bg1"/>
                </a:solidFill>
                <a:latin typeface="Verdana" panose="020B0604030504040204" pitchFamily="34" charset="0"/>
              </a:rPr>
              <a:t>Stevens Amendment</a:t>
            </a:r>
          </a:p>
        </p:txBody>
      </p:sp>
      <p:sp>
        <p:nvSpPr>
          <p:cNvPr id="7" name="Rectangle 19">
            <a:extLst>
              <a:ext uri="{FF2B5EF4-FFF2-40B4-BE49-F238E27FC236}">
                <a16:creationId xmlns:a16="http://schemas.microsoft.com/office/drawing/2014/main" id="{DAD19418-B27F-41DC-8B1F-AF71A10F7330}"/>
              </a:ext>
            </a:extLst>
          </p:cNvPr>
          <p:cNvSpPr>
            <a:spLocks noChangeArrowheads="1"/>
          </p:cNvSpPr>
          <p:nvPr/>
        </p:nvSpPr>
        <p:spPr bwMode="auto">
          <a:xfrm>
            <a:off x="7667625" y="60198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FFFFFF"/>
                </a:solidFill>
                <a:effectLst/>
                <a:uLnTx/>
                <a:uFillTx/>
                <a:latin typeface="Verdana" panose="020B0604030504040204" pitchFamily="34" charset="0"/>
                <a:ea typeface="+mn-ea"/>
                <a:cs typeface="+mn-cs"/>
              </a:rPr>
              <a:t> 8</a:t>
            </a:r>
          </a:p>
        </p:txBody>
      </p:sp>
    </p:spTree>
    <p:extLst>
      <p:ext uri="{BB962C8B-B14F-4D97-AF65-F5344CB8AC3E}">
        <p14:creationId xmlns:p14="http://schemas.microsoft.com/office/powerpoint/2010/main" val="2757271044"/>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ADC0BDB8A83442B88951C0C2DEAECE" ma:contentTypeVersion="1" ma:contentTypeDescription="Create a new document." ma:contentTypeScope="" ma:versionID="6e6041431ab435bfae2ddd83f3efc7cc">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CBD7145-98D9-47F7-AA87-3B19E3A41333}"/>
</file>

<file path=customXml/itemProps2.xml><?xml version="1.0" encoding="utf-8"?>
<ds:datastoreItem xmlns:ds="http://schemas.openxmlformats.org/officeDocument/2006/customXml" ds:itemID="{93D3554B-8F71-4F23-AC92-E26A797278D8}"/>
</file>

<file path=customXml/itemProps3.xml><?xml version="1.0" encoding="utf-8"?>
<ds:datastoreItem xmlns:ds="http://schemas.openxmlformats.org/officeDocument/2006/customXml" ds:itemID="{52E26F0B-FE38-42F1-96E9-F6FC60CA5EE7}"/>
</file>

<file path=docProps/app.xml><?xml version="1.0" encoding="utf-8"?>
<Properties xmlns="http://schemas.openxmlformats.org/officeDocument/2006/extended-properties" xmlns:vt="http://schemas.openxmlformats.org/officeDocument/2006/docPropsVTypes">
  <Template>Office Theme</Template>
  <TotalTime>19613</TotalTime>
  <Words>1352</Words>
  <Application>Microsoft Office PowerPoint</Application>
  <PresentationFormat>On-screen Show (4:3)</PresentationFormat>
  <Paragraphs>98</Paragraphs>
  <Slides>17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Calibri</vt:lpstr>
      <vt:lpstr>Calibri Light</vt:lpstr>
      <vt:lpstr>Courier New</vt:lpstr>
      <vt:lpstr>Symbol</vt:lpstr>
      <vt:lpstr>Times New Roman</vt:lpstr>
      <vt:lpstr>Verdana</vt:lpstr>
      <vt:lpstr>Office Theme</vt:lpstr>
      <vt:lpstr>Default Design</vt:lpstr>
      <vt:lpstr>Bureau of Workforce Development Administration Oversight Services  Procurement and Subcontract Monitoring Procedures    April 2022</vt:lpstr>
      <vt:lpstr>Introduction</vt:lpstr>
      <vt:lpstr>Procurement Overview</vt:lpstr>
      <vt:lpstr>Procurement Overview</vt:lpstr>
      <vt:lpstr>The LWDA procurement policy must address the following items:  •Selection of WIOA services/contracts •Small purchase (less than $150,000) •Sealed bids purchases (more than $150,000) •Competitive proposal purchases (more than $150,000) •Noncompetitive purchases (special circumstances applicable for all purchase levels) •Procurement thresholds which are numerical ranges that identify whether quotes, cost analysis, or formal bidding is sufficient  •Code of Conduct/Conflict of Interest/Dispute Resolution •Pre-award review procedures •Grievance/protest process •Record Retention </vt:lpstr>
      <vt:lpstr>PowerPoint Presentation</vt:lpstr>
      <vt:lpstr>The LWDB must assure that procurements are conducted in a manner that provides full and open competition by avoiding:  •Unreasonable requirements on firms or organizations to qualify them to do business  avoid requiring unnecessary experience and bonding •Noncompetitive pricing practices between firms, organizations, and affiliated companies •Non-competitive awards to consultants that are on retainer contract •Organizational conflict of interest •Specification of only a “brand name” product instead of allowing an “equal” product to be offered and describing the performance or other relevant requirements of the procurement •Overly restrictive specifications •Any arbitrary action in the procurement process •Use of state, local, or tribal geographical preferences in the evaluation of bids or proposals</vt:lpstr>
      <vt:lpstr>•Does the LWDB own property that is rented or leased to another entity?  •Have WIOA funds been used to acquire or make permanent improvements to real property since PY 2020 monitoring?  •Has any real property acquired either with WIOA funds been sold or otherwise disposed of since PY 2020 monitoring?   •What type of LWDB supplies are stored, such as copy paper, general office supplies? •Do the LWDB supplies appear excessive?  </vt:lpstr>
      <vt:lpstr>Does the LWDB include the percentage of the total costs of the program or project which will be financed with Federal money; the dollar amount of Federal funds for the project or program; and the percentage and dollar amount of the total cost of the project or program that will be financed by non-governmental sources in its requests for proposals or solicitation for bids as required by the Stevens Amendment? </vt:lpstr>
      <vt:lpstr>Contracts must include the following:  •Service Provider Name •BWDA Contract Number - CWDS •Funding Stream  •Service Provider LWDB Contract Number •CFDA Number and Title (Catalog of Federal Domestic Assistance (CFDA) number (https://sam.gov/content/assistance-listings)   •A defined project period •A specific dollar amount of the award •A scope of work describing the good(s) and/or service(s) being procured •Appropriate signatures on the contract</vt:lpstr>
      <vt:lpstr>PowerPoint Presentation</vt:lpstr>
      <vt:lpstr>PowerPoint Presentation</vt:lpstr>
      <vt:lpstr>PowerPoint Presentation</vt:lpstr>
      <vt:lpstr>Additional contract requirements:   •Prime construction contract in excess of $2000; federally financed or assisted construction contract •Copeland Anti-Kickback Act •Davis Bacon Act (including minimum wage requirements) •Equal Employment Opportunity •Drug-Free Workplace clause •Administrative, contractual, or legal remedies for violations, default, and/or breach of contract</vt:lpstr>
      <vt:lpstr>Additional contract requirements:   •Termination for cause and for convenience; also, funding adjustment due to funds availability and when funds can be rescinded •Modifications •Ownership and access to records and retention requirements •Audit requirements •Access by federal and state personnel, the grantee, or any of their duly authorized representatives to any books, documents, papers, and records of the contractors that are directly pertinent to that specific contract for the purpose of making audit, examination, excerpts, and transcriptions</vt:lpstr>
      <vt:lpstr>§ 200.318 General procurement standards –  https://www.ecfr.gov/current/title-2/subtitle-A/chapter-II/part-200/subpart-D/subject-group-ECFR45ddd4419ad436d/section-200.318  Financial Management Guide, Chapter 9, page 122- https://www.dli.pa.gov/Businesses/Workforce-Development/Documents/Current-Directives/Financial-Management-Guide-2021.pdf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Bureau of Workforce Development Administration Oversight Services  Procurement and Subcontract Monitoring Procedures    April 2022</dc:title>
  <dc:creator>Smith, Victoria</dc:creator>
  <cp:lastModifiedBy>Smith, Victoria</cp:lastModifiedBy>
  <cp:revision>9</cp:revision>
  <dcterms:created xsi:type="dcterms:W3CDTF">2022-04-05T13:21:51Z</dcterms:created>
  <dcterms:modified xsi:type="dcterms:W3CDTF">2022-04-20T17:48:33Z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0x01010020ADC0BDB8A83442B88951C0C2DEAECE</vt:lpwstr>
  </property>
  <property fmtid="{D5CDD505-2E9C-101B-9397-08002B2CF9AE}" pid="3" name="Order">
    <vt:r8>49900</vt:r8>
  </property>
  <property fmtid="{D5CDD505-2E9C-101B-9397-08002B2CF9AE}" pid="4" name="xd_Signature">
    <vt:bool>false</vt:bool>
  </property>
  <property fmtid="{D5CDD505-2E9C-101B-9397-08002B2CF9AE}" pid="5" name="xd_ProgID">
    <vt:lpwstr/>
  </property>
  <property fmtid="{D5CDD505-2E9C-101B-9397-08002B2CF9AE}" pid="6" name="SharedWithUsers">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