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00" r:id="rId6"/>
    <p:sldId id="299" r:id="rId7"/>
    <p:sldId id="296" r:id="rId8"/>
    <p:sldId id="297" r:id="rId9"/>
    <p:sldId id="295" r:id="rId10"/>
    <p:sldId id="303" r:id="rId11"/>
    <p:sldId id="304" r:id="rId12"/>
    <p:sldId id="302" r:id="rId13"/>
    <p:sldId id="301" r:id="rId14"/>
    <p:sldId id="298" r:id="rId15"/>
    <p:sldId id="28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657"/>
    <a:srgbClr val="01456F"/>
    <a:srgbClr val="014067"/>
    <a:srgbClr val="014B79"/>
    <a:srgbClr val="014E7D"/>
    <a:srgbClr val="F2F2F2"/>
    <a:srgbClr val="3F3F3F"/>
    <a:srgbClr val="0937C9"/>
    <a:srgbClr val="002774"/>
    <a:srgbClr val="92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0408" autoAdjust="0"/>
  </p:normalViewPr>
  <p:slideViewPr>
    <p:cSldViewPr snapToGrid="0" showGuides="1">
      <p:cViewPr varScale="1">
        <p:scale>
          <a:sx n="115" d="100"/>
          <a:sy n="115" d="100"/>
        </p:scale>
        <p:origin x="1088" y="200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US" smtClean="0"/>
              <a:t>8/7/23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US" noProof="0" smtClean="0"/>
              <a:t>8/7/23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2737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1500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sz="1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7096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12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644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0910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03847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0671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4423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57611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685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16634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230CFA-805A-4FD3-B3A0-DAAA5993DA17}" type="slidenum">
              <a:rPr lang="en-US" noProof="0" smtClean="0"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8140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SUBTITLE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E8B1EA34-0F58-D547-8525-D4CF885DF0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89872" y="13585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561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4E9FD9-CC83-1B47-B436-E97DF126A9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89872" y="13585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B9AC1-D8CA-784C-B975-40A1BDA8FE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6616009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F69B80A-5EA6-2F41-82BC-1073357719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39AF02A-2E20-3245-98EE-A1C37F9066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8B44B2D-61A7-2744-ACAA-EC7BCD23B1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89872" y="13585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6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5E188B-6900-F24B-8718-D0B03FE791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89872" y="13585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02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F1E5B7C-9831-EE4E-8FBC-A7A2A63DE4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3" name="Title 1" title="Title ">
            <a:extLst>
              <a:ext uri="{FF2B5EF4-FFF2-40B4-BE49-F238E27FC236}">
                <a16:creationId xmlns:a16="http://schemas.microsoft.com/office/drawing/2014/main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F0CA28-D476-2948-AD63-B0CF24FCC9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 i="0"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D362495-9CD2-D543-8233-731B62E7B3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68855" y="61087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Title Style 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382ACB8-6376-3C4B-A6B1-FBDBB47568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531378" y="92342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8508DE-49B3-1145-A7F9-92E6B8260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68855" y="61087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chemeClr val="tx1"/>
                </a:solidFill>
                <a:latin typeface="Montserrat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400" b="1" i="0">
                <a:solidFill>
                  <a:schemeClr val="tx1"/>
                </a:solidFill>
                <a:latin typeface="Montserrat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2459607-F46D-EA44-9A3E-9864B0DD84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4E4252-2475-DC45-912E-607C73418C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Autofit/>
          </a:bodyPr>
          <a:lstStyle>
            <a:lvl1pPr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7B6C13-1598-C54D-9B7B-92ED1A70DA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194044" y="-64168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Add Caption Here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FDF4548-4C79-5F40-89DE-2A9A44210D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25" t="26985" r="74628" b="20981"/>
          <a:stretch/>
        </p:blipFill>
        <p:spPr>
          <a:xfrm>
            <a:off x="11068855" y="61087"/>
            <a:ext cx="1006997" cy="12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000" b="1" i="0" kern="1200">
          <a:solidFill>
            <a:schemeClr val="accent1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ennsylvania Department of Labor and Industry Logo">
            <a:extLst>
              <a:ext uri="{FF2B5EF4-FFF2-40B4-BE49-F238E27FC236}">
                <a16:creationId xmlns:a16="http://schemas.microsoft.com/office/drawing/2014/main" id="{8CBC9D37-093C-413B-9C6A-A68CFB55595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743" y="1127448"/>
            <a:ext cx="4820494" cy="24102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5214" y="2938971"/>
            <a:ext cx="4771757" cy="1616252"/>
          </a:xfrm>
        </p:spPr>
        <p:txBody>
          <a:bodyPr>
            <a:normAutofit/>
          </a:bodyPr>
          <a:lstStyle/>
          <a:p>
            <a:r>
              <a:rPr lang="en-US" sz="3600" dirty="0"/>
              <a:t>PA CareerLink</a:t>
            </a:r>
            <a:r>
              <a:rPr lang="en-US" sz="3600" baseline="30000" dirty="0"/>
              <a:t>®</a:t>
            </a:r>
            <a:r>
              <a:rPr lang="en-US" sz="3600" dirty="0"/>
              <a:t> System Operator</a:t>
            </a:r>
            <a:endParaRPr lang="en-US" sz="3600" dirty="0">
              <a:latin typeface="Montserrat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5214" y="4555223"/>
            <a:ext cx="4854339" cy="888634"/>
          </a:xfrm>
        </p:spPr>
        <p:txBody>
          <a:bodyPr/>
          <a:lstStyle/>
          <a:p>
            <a:r>
              <a:rPr lang="en-US" dirty="0"/>
              <a:t>General Overview</a:t>
            </a:r>
          </a:p>
        </p:txBody>
      </p:sp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7342622" cy="780975"/>
          </a:xfrm>
        </p:spPr>
        <p:txBody>
          <a:bodyPr/>
          <a:lstStyle/>
          <a:p>
            <a:r>
              <a:rPr lang="en-US" dirty="0"/>
              <a:t>Operator Evaluation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196575"/>
            <a:ext cx="7342631" cy="975798"/>
          </a:xfrm>
        </p:spPr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696744"/>
            <a:ext cx="10127097" cy="2958275"/>
          </a:xfrm>
        </p:spPr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At least annually</a:t>
            </a:r>
          </a:p>
          <a:p>
            <a:r>
              <a:rPr lang="en-US" dirty="0">
                <a:latin typeface="Montserrat" panose="00000500000000000000" pitchFamily="2" charset="0"/>
              </a:rPr>
              <a:t>Must include, but is not limited to: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Contract provisions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Participating partner surveys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Other performance measures developed by local board</a:t>
            </a:r>
          </a:p>
          <a:p>
            <a:r>
              <a:rPr lang="en-US" dirty="0">
                <a:latin typeface="Montserrat" panose="00000500000000000000" pitchFamily="2" charset="0"/>
              </a:rPr>
              <a:t>Be consistent with PA CareerLink® certification requirements</a:t>
            </a:r>
          </a:p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PA CareerLink® System Operator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4438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7342622" cy="780975"/>
          </a:xfrm>
        </p:spPr>
        <p:txBody>
          <a:bodyPr/>
          <a:lstStyle/>
          <a:p>
            <a:r>
              <a:rPr lang="en-US" dirty="0"/>
              <a:t>Operator Oversight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8" y="2163104"/>
            <a:ext cx="7342631" cy="546625"/>
          </a:xfrm>
        </p:spPr>
        <p:txBody>
          <a:bodyPr/>
          <a:lstStyle/>
          <a:p>
            <a:r>
              <a:rPr lang="en-US" dirty="0"/>
              <a:t>Local board requirements:</a:t>
            </a:r>
          </a:p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669134"/>
            <a:ext cx="10127097" cy="29582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Montserrat" panose="00000500000000000000" pitchFamily="2" charset="0"/>
              </a:rPr>
              <a:t>Provide oversight and monitor the operator</a:t>
            </a:r>
          </a:p>
          <a:p>
            <a:r>
              <a:rPr lang="en-US" dirty="0">
                <a:latin typeface="Montserrat" panose="00000500000000000000" pitchFamily="2" charset="0"/>
              </a:rPr>
              <a:t>Ensure firewalls between staff providing administrative, governance &amp; career services and staff providing oversight and monitoring service delivery entities are established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L&amp;I reserves the right to review compliance monitoring </a:t>
            </a:r>
          </a:p>
          <a:p>
            <a:pPr marL="457200" lvl="1" indent="0">
              <a:buNone/>
            </a:pPr>
            <a:endParaRPr lang="en-US" dirty="0">
              <a:latin typeface="Montserrat" panose="00000500000000000000" pitchFamily="2" charset="0"/>
            </a:endParaRPr>
          </a:p>
          <a:p>
            <a:r>
              <a:rPr lang="en-US" b="1" dirty="0">
                <a:latin typeface="Montserrat" panose="00000500000000000000" pitchFamily="2" charset="0"/>
              </a:rPr>
              <a:t>Note</a:t>
            </a:r>
            <a:r>
              <a:rPr lang="en-US" dirty="0">
                <a:latin typeface="Montserrat" panose="00000500000000000000" pitchFamily="2" charset="0"/>
              </a:rPr>
              <a:t>: if the local board is the operator, then an outside entity or state agency must conduct the monitoring (see TEGL 15-16)</a:t>
            </a:r>
          </a:p>
          <a:p>
            <a:pPr marL="0" indent="0">
              <a:buNone/>
            </a:pPr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PA CareerLink® System Operator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11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3343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9285F21-7C2D-4391-B4E8-EAEAF6EDB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1" r="689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42F62C-6C76-7241-BAD1-2FAAE64556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150B4-256C-B040-B3FD-024CFA4313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Cassandra Grilli-Clark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91A5A3-2DF1-9443-91BA-7A2F877627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717.346.1579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34D7F2-0CF7-B645-89B3-9712638038C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cgrillicla@pa.gov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77A812-A74A-5C46-964F-55A0758270C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Workforce Development Analyst II Policy &amp; Planning Coordination Services </a:t>
            </a:r>
          </a:p>
        </p:txBody>
      </p:sp>
    </p:spTree>
    <p:extLst>
      <p:ext uri="{BB962C8B-B14F-4D97-AF65-F5344CB8AC3E}">
        <p14:creationId xmlns:p14="http://schemas.microsoft.com/office/powerpoint/2010/main" val="283602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7342622" cy="780975"/>
          </a:xfrm>
        </p:spPr>
        <p:txBody>
          <a:bodyPr/>
          <a:lstStyle/>
          <a:p>
            <a:r>
              <a:rPr lang="en-US" dirty="0"/>
              <a:t>Discussion Points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196575"/>
            <a:ext cx="7342631" cy="636566"/>
          </a:xfrm>
        </p:spPr>
        <p:txBody>
          <a:bodyPr/>
          <a:lstStyle/>
          <a:p>
            <a:r>
              <a:rPr lang="en-US" dirty="0"/>
              <a:t>PA CareerLink® System Operator Policy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833141"/>
            <a:ext cx="10127097" cy="3339317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Purpose of an operator</a:t>
            </a:r>
          </a:p>
          <a:p>
            <a:r>
              <a:rPr lang="en-US" dirty="0">
                <a:latin typeface="Montserrat" panose="00000500000000000000" pitchFamily="2" charset="0"/>
              </a:rPr>
              <a:t>Operator responsibilities &amp; limitations  </a:t>
            </a:r>
          </a:p>
          <a:p>
            <a:r>
              <a:rPr lang="en-US" dirty="0">
                <a:latin typeface="Montserrat" panose="00000500000000000000" pitchFamily="2" charset="0"/>
              </a:rPr>
              <a:t>Eligible entities who may serve as an operator</a:t>
            </a:r>
          </a:p>
          <a:p>
            <a:r>
              <a:rPr lang="en-US" dirty="0">
                <a:latin typeface="Montserrat" panose="00000500000000000000" pitchFamily="2" charset="0"/>
              </a:rPr>
              <a:t>Required elements of competitive procurement </a:t>
            </a:r>
          </a:p>
          <a:p>
            <a:r>
              <a:rPr lang="en-US" dirty="0">
                <a:latin typeface="Montserrat" panose="00000500000000000000" pitchFamily="2" charset="0"/>
              </a:rPr>
              <a:t>Operator selection</a:t>
            </a:r>
          </a:p>
          <a:p>
            <a:r>
              <a:rPr lang="en-US" dirty="0">
                <a:latin typeface="Montserrat" panose="00000500000000000000" pitchFamily="2" charset="0"/>
              </a:rPr>
              <a:t>Operator evaluation</a:t>
            </a:r>
          </a:p>
          <a:p>
            <a:r>
              <a:rPr lang="en-US" dirty="0">
                <a:latin typeface="Montserrat" panose="00000500000000000000" pitchFamily="2" charset="0"/>
              </a:rPr>
              <a:t>Operator oversight</a:t>
            </a:r>
          </a:p>
          <a:p>
            <a:pPr marL="0" indent="0">
              <a:buNone/>
            </a:pPr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PA CareerLink® System Operator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6780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7342622" cy="780975"/>
          </a:xfrm>
        </p:spPr>
        <p:txBody>
          <a:bodyPr/>
          <a:lstStyle/>
          <a:p>
            <a:r>
              <a:rPr lang="en-US" dirty="0"/>
              <a:t>Purpose of an Operator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196575"/>
            <a:ext cx="7342631" cy="636566"/>
          </a:xfrm>
        </p:spPr>
        <p:txBody>
          <a:bodyPr/>
          <a:lstStyle/>
          <a:p>
            <a:r>
              <a:rPr lang="en-US" dirty="0"/>
              <a:t>Singular required role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700058"/>
            <a:ext cx="10127097" cy="2958275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Service delivery coordination of one-stop partners and service providers</a:t>
            </a:r>
          </a:p>
          <a:p>
            <a:pPr marL="0" indent="0">
              <a:buNone/>
            </a:pPr>
            <a:endParaRPr lang="en-US" dirty="0">
              <a:latin typeface="Montserrat" panose="00000500000000000000" pitchFamily="2" charset="0"/>
            </a:endParaRPr>
          </a:p>
          <a:p>
            <a:r>
              <a:rPr lang="en-US" dirty="0">
                <a:latin typeface="Montserrat" panose="00000500000000000000" pitchFamily="2" charset="0"/>
              </a:rPr>
              <a:t>However, may be assigned other tasks/responsibilities as discussed on the next slide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PA CareerLink® System Operator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59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958547"/>
            <a:ext cx="7342622" cy="1052761"/>
          </a:xfrm>
        </p:spPr>
        <p:txBody>
          <a:bodyPr/>
          <a:lstStyle/>
          <a:p>
            <a:r>
              <a:rPr lang="en-US" dirty="0"/>
              <a:t>Operator Responsibilities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315183"/>
            <a:ext cx="10127097" cy="2276272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Administration</a:t>
            </a:r>
          </a:p>
          <a:p>
            <a:r>
              <a:rPr lang="en-US" dirty="0">
                <a:latin typeface="Montserrat" panose="00000500000000000000" pitchFamily="2" charset="0"/>
              </a:rPr>
              <a:t>Coordination</a:t>
            </a:r>
          </a:p>
          <a:p>
            <a:r>
              <a:rPr lang="en-US" dirty="0">
                <a:latin typeface="Montserrat" panose="00000500000000000000" pitchFamily="2" charset="0"/>
              </a:rPr>
              <a:t>Managerial</a:t>
            </a:r>
          </a:p>
          <a:p>
            <a:r>
              <a:rPr lang="en-US" dirty="0">
                <a:latin typeface="Montserrat" panose="00000500000000000000" pitchFamily="2" charset="0"/>
              </a:rPr>
              <a:t>Public Relations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PA CareerLink® System Operator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746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88" y="1087058"/>
            <a:ext cx="7342622" cy="780975"/>
          </a:xfrm>
        </p:spPr>
        <p:txBody>
          <a:bodyPr/>
          <a:lstStyle/>
          <a:p>
            <a:r>
              <a:rPr lang="en-US" dirty="0"/>
              <a:t>Operator Limitations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9423F33-16B4-4F9A-9290-AAB35A688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2014" y="1929568"/>
            <a:ext cx="7342631" cy="636566"/>
          </a:xfrm>
        </p:spPr>
        <p:txBody>
          <a:bodyPr/>
          <a:lstStyle/>
          <a:p>
            <a:r>
              <a:rPr lang="en-US" dirty="0"/>
              <a:t>It can not perform: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88" y="2445832"/>
            <a:ext cx="10127097" cy="3910518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Competitive selection process for an operator</a:t>
            </a:r>
          </a:p>
          <a:p>
            <a:r>
              <a:rPr lang="en-US" dirty="0">
                <a:latin typeface="Montserrat" panose="00000500000000000000" pitchFamily="2" charset="0"/>
              </a:rPr>
              <a:t>Select or terminate operator, career services &amp; youth providers</a:t>
            </a:r>
          </a:p>
          <a:p>
            <a:r>
              <a:rPr lang="en-US" dirty="0">
                <a:latin typeface="Montserrat" panose="00000500000000000000" pitchFamily="2" charset="0"/>
              </a:rPr>
              <a:t>Develop &amp; submit an operating budget</a:t>
            </a:r>
          </a:p>
          <a:p>
            <a:r>
              <a:rPr lang="en-US" dirty="0">
                <a:latin typeface="Montserrat" panose="00000500000000000000" pitchFamily="2" charset="0"/>
              </a:rPr>
              <a:t>Oversight for itself or other operators</a:t>
            </a:r>
          </a:p>
          <a:p>
            <a:r>
              <a:rPr lang="en-US" dirty="0">
                <a:latin typeface="Montserrat" panose="00000500000000000000" pitchFamily="2" charset="0"/>
              </a:rPr>
              <a:t>Negotiate local and/or regional performance measures</a:t>
            </a:r>
          </a:p>
          <a:p>
            <a:r>
              <a:rPr lang="en-US" dirty="0">
                <a:latin typeface="Montserrat" panose="00000500000000000000" pitchFamily="2" charset="0"/>
              </a:rPr>
              <a:t>Assist in development of WIOA plans</a:t>
            </a:r>
          </a:p>
          <a:p>
            <a:r>
              <a:rPr lang="en-US" dirty="0">
                <a:latin typeface="Montserrat" panose="00000500000000000000" pitchFamily="2" charset="0"/>
              </a:rPr>
              <a:t>Prepare &amp; submit WIOA plans</a:t>
            </a:r>
          </a:p>
          <a:p>
            <a:r>
              <a:rPr lang="en-US" dirty="0">
                <a:latin typeface="Montserrat" panose="00000500000000000000" pitchFamily="2" charset="0"/>
              </a:rPr>
              <a:t>LWDBs, who serve as an operator, have additional limits</a:t>
            </a:r>
          </a:p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PA CareerLink® System Operator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28870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7342622" cy="780975"/>
          </a:xfrm>
        </p:spPr>
        <p:txBody>
          <a:bodyPr/>
          <a:lstStyle/>
          <a:p>
            <a:r>
              <a:rPr lang="en-US" dirty="0"/>
              <a:t>Eligible Entities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196575"/>
            <a:ext cx="7342631" cy="975798"/>
          </a:xfrm>
        </p:spPr>
        <p:txBody>
          <a:bodyPr/>
          <a:lstStyle/>
          <a:p>
            <a:r>
              <a:rPr lang="en-US" dirty="0"/>
              <a:t>Who may be an operator in the PA CareerLink® service delivery system?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017033"/>
            <a:ext cx="10127097" cy="2958275"/>
          </a:xfrm>
        </p:spPr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The operator must be either: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An entity that meets the requirements of 20 CFR 678.600 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A consortium of entities</a:t>
            </a:r>
          </a:p>
          <a:p>
            <a:pPr lvl="1"/>
            <a:endParaRPr lang="en-US" dirty="0">
              <a:latin typeface="Montserrat" panose="00000500000000000000" pitchFamily="2" charset="0"/>
            </a:endParaRPr>
          </a:p>
          <a:p>
            <a:r>
              <a:rPr lang="en-US" dirty="0">
                <a:latin typeface="Montserrat" panose="00000500000000000000" pitchFamily="2" charset="0"/>
              </a:rPr>
              <a:t>The contract between the local board and the selected operator must be signed</a:t>
            </a:r>
          </a:p>
          <a:p>
            <a:pPr lvl="1"/>
            <a:r>
              <a:rPr lang="en-US" dirty="0">
                <a:latin typeface="Montserrat" panose="00000500000000000000" pitchFamily="2" charset="0"/>
              </a:rPr>
              <a:t>If it is a consortium, all entities must sign the contract</a:t>
            </a:r>
          </a:p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PA CareerLink® System Operator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726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8028962" cy="780975"/>
          </a:xfrm>
        </p:spPr>
        <p:txBody>
          <a:bodyPr/>
          <a:lstStyle/>
          <a:p>
            <a:r>
              <a:rPr lang="en-US" dirty="0"/>
              <a:t>Eligible Entities continued…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196575"/>
            <a:ext cx="7342631" cy="439416"/>
          </a:xfrm>
        </p:spPr>
        <p:txBody>
          <a:bodyPr/>
          <a:lstStyle/>
          <a:p>
            <a:r>
              <a:rPr lang="en-US" dirty="0"/>
              <a:t>Consortium of entities potential clarification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837153"/>
            <a:ext cx="10127097" cy="3138156"/>
          </a:xfrm>
        </p:spPr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A consortium of entities must ensure active representation during the signed contract timeframe</a:t>
            </a:r>
          </a:p>
          <a:p>
            <a:r>
              <a:rPr lang="en-US" dirty="0">
                <a:latin typeface="Montserrat" panose="00000500000000000000" pitchFamily="2" charset="0"/>
              </a:rPr>
              <a:t>The consortium partner impacted by a vacancy, must find a replacement within 60 days</a:t>
            </a:r>
          </a:p>
          <a:p>
            <a:r>
              <a:rPr lang="en-US" dirty="0">
                <a:latin typeface="Montserrat" panose="00000500000000000000" pitchFamily="2" charset="0"/>
              </a:rPr>
              <a:t>If the vacancy surpasses 60 days, this may be considered a breach of contract; resulting in the need to re-procure a new operator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PA CareerLink® System Operator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781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214439"/>
            <a:ext cx="8028962" cy="780975"/>
          </a:xfrm>
        </p:spPr>
        <p:txBody>
          <a:bodyPr/>
          <a:lstStyle/>
          <a:p>
            <a:r>
              <a:rPr lang="en-US" dirty="0"/>
              <a:t>Competitive Procurement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379" y="2196575"/>
            <a:ext cx="7342631" cy="439416"/>
          </a:xfrm>
        </p:spPr>
        <p:txBody>
          <a:bodyPr/>
          <a:lstStyle/>
          <a:p>
            <a:r>
              <a:rPr lang="en-US" dirty="0"/>
              <a:t>Required Elements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837153"/>
            <a:ext cx="10127097" cy="3138156"/>
          </a:xfrm>
        </p:spPr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Local board and CEOs must follow all federal, state, and local competitive operator procurement principles when selecting an operator</a:t>
            </a:r>
          </a:p>
          <a:p>
            <a:r>
              <a:rPr lang="en-US" dirty="0">
                <a:latin typeface="Montserrat" panose="00000500000000000000" pitchFamily="2" charset="0"/>
              </a:rPr>
              <a:t>20 CFR 678.605(a) requires competitive process at least once every four (4) years to procure an operator</a:t>
            </a:r>
          </a:p>
          <a:p>
            <a:pPr marL="0" indent="0">
              <a:buNone/>
            </a:pPr>
            <a:endParaRPr lang="en-US" dirty="0">
              <a:latin typeface="Montserrat" panose="00000500000000000000" pitchFamily="2" charset="0"/>
            </a:endParaRPr>
          </a:p>
          <a:p>
            <a:r>
              <a:rPr lang="en-US" b="1" dirty="0">
                <a:latin typeface="Montserrat" panose="00000500000000000000" pitchFamily="2" charset="0"/>
              </a:rPr>
              <a:t>Note:</a:t>
            </a:r>
            <a:r>
              <a:rPr lang="en-US" dirty="0">
                <a:latin typeface="Montserrat" panose="00000500000000000000" pitchFamily="2" charset="0"/>
              </a:rPr>
              <a:t> further information is found in </a:t>
            </a:r>
            <a:r>
              <a:rPr lang="en-US" i="1" dirty="0">
                <a:latin typeface="Montserrat" panose="00000500000000000000" pitchFamily="2" charset="0"/>
              </a:rPr>
              <a:t>Appendix B: One-Stop Operator Procurement </a:t>
            </a:r>
            <a:r>
              <a:rPr lang="en-US" dirty="0">
                <a:latin typeface="Montserrat" panose="00000500000000000000" pitchFamily="2" charset="0"/>
              </a:rPr>
              <a:t>and TEGL 15-16</a:t>
            </a:r>
          </a:p>
          <a:p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PA CareerLink® System Operator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0887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6C6755-C306-4CB8-A5F9-95DE70D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78" y="1147532"/>
            <a:ext cx="7342622" cy="780975"/>
          </a:xfrm>
        </p:spPr>
        <p:txBody>
          <a:bodyPr/>
          <a:lstStyle/>
          <a:p>
            <a:r>
              <a:rPr lang="en-US" dirty="0"/>
              <a:t>Operator Selection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067A-47CA-4638-9D58-DBDE7B8FB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6707" y="2196575"/>
            <a:ext cx="7342631" cy="439416"/>
          </a:xfrm>
        </p:spPr>
        <p:txBody>
          <a:bodyPr/>
          <a:lstStyle/>
          <a:p>
            <a:r>
              <a:rPr lang="en-US" dirty="0"/>
              <a:t>Selected Operator Procurement Phase Elements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D1574E-A463-4B58-82B3-05506830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2712330"/>
            <a:ext cx="10127097" cy="2958275"/>
          </a:xfrm>
        </p:spPr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Procurement planning phase</a:t>
            </a:r>
          </a:p>
          <a:p>
            <a:r>
              <a:rPr lang="en-US" dirty="0">
                <a:latin typeface="Montserrat" panose="00000500000000000000" pitchFamily="2" charset="0"/>
              </a:rPr>
              <a:t>Methods of procurement </a:t>
            </a:r>
          </a:p>
          <a:p>
            <a:pPr marL="0" indent="0">
              <a:buNone/>
            </a:pPr>
            <a:endParaRPr lang="en-US" dirty="0">
              <a:latin typeface="Montserrat" panose="00000500000000000000" pitchFamily="2" charset="0"/>
            </a:endParaRPr>
          </a:p>
          <a:p>
            <a:r>
              <a:rPr lang="en-US" b="1" dirty="0">
                <a:latin typeface="Montserrat" panose="00000500000000000000" pitchFamily="2" charset="0"/>
              </a:rPr>
              <a:t>Note: </a:t>
            </a:r>
            <a:r>
              <a:rPr lang="en-US" dirty="0">
                <a:latin typeface="Montserrat" panose="00000500000000000000" pitchFamily="2" charset="0"/>
              </a:rPr>
              <a:t>additional information is found in </a:t>
            </a:r>
            <a:r>
              <a:rPr lang="en-US" i="1" dirty="0">
                <a:latin typeface="Montserrat" panose="00000500000000000000" pitchFamily="2" charset="0"/>
              </a:rPr>
              <a:t>Appendix B: One-Stop Operator Procurement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C260-A48E-4131-A3E7-576F36BD25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PA CareerLink® System Operator Overview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8C4C-3850-4F4F-BA70-30C4D2FF8D5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7785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68C250D-820F-7C4B-B568-11286EF1B60F}" vid="{F0531B89-212B-8146-BEEA-7A0BE029C3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ADC0BDB8A83442B88951C0C2DEAECE" ma:contentTypeVersion="1" ma:contentTypeDescription="Create a new document." ma:contentTypeScope="" ma:versionID="6e6041431ab435bfae2ddd83f3efc7c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fa53a8320f8b1c95a8960917c09239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4426D3-B98B-4EA5-A5C8-B1F62A0D61C4}"/>
</file>

<file path=customXml/itemProps2.xml><?xml version="1.0" encoding="utf-8"?>
<ds:datastoreItem xmlns:ds="http://schemas.openxmlformats.org/officeDocument/2006/customXml" ds:itemID="{C87F4215-C6BB-44A3-9A5E-9446E6835900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80A5AF1-8C57-4290-936E-5FD27C9572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2589</TotalTime>
  <Words>565</Words>
  <Application>Microsoft Macintosh PowerPoint</Application>
  <PresentationFormat>Widescreen</PresentationFormat>
  <Paragraphs>109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SemiBold</vt:lpstr>
      <vt:lpstr>Montserrat</vt:lpstr>
      <vt:lpstr>Times New Roman</vt:lpstr>
      <vt:lpstr>Office Theme</vt:lpstr>
      <vt:lpstr>PA CareerLink® System Operator</vt:lpstr>
      <vt:lpstr>Discussion Points</vt:lpstr>
      <vt:lpstr>Purpose of an Operator</vt:lpstr>
      <vt:lpstr>Operator Responsibilities</vt:lpstr>
      <vt:lpstr>Operator Limitations</vt:lpstr>
      <vt:lpstr>Eligible Entities</vt:lpstr>
      <vt:lpstr>Eligible Entities continued…</vt:lpstr>
      <vt:lpstr>Competitive Procurement</vt:lpstr>
      <vt:lpstr>Operator Selection</vt:lpstr>
      <vt:lpstr>Operator Evaluation</vt:lpstr>
      <vt:lpstr>Operator Oversight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Kopko, Jamie</dc:creator>
  <cp:lastModifiedBy>Rokosz, Stephanie</cp:lastModifiedBy>
  <cp:revision>173</cp:revision>
  <dcterms:created xsi:type="dcterms:W3CDTF">2021-01-20T19:57:00Z</dcterms:created>
  <dcterms:modified xsi:type="dcterms:W3CDTF">2023-08-07T23:26:53Z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0x01010020ADC0BDB8A83442B88951C0C2DEAECE</vt:lpwstr>
  </property>
  <property fmtid="{D5CDD505-2E9C-101B-9397-08002B2CF9AE}" pid="3" name="Order">
    <vt:r8>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SharedWithUsers">
    <vt:lpwstr/>
  </property>
  <property fmtid="{D5CDD505-2E9C-101B-9397-08002B2CF9AE}" pid="9" name="_SourceUrl">
    <vt:lpwstr/>
  </property>
  <property fmtid="{D5CDD505-2E9C-101B-9397-08002B2CF9AE}" pid="10" name="_SharedFileIndex">
    <vt:lpwstr/>
  </property>
</Properties>
</file>