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95" r:id="rId6"/>
    <p:sldId id="296" r:id="rId7"/>
    <p:sldId id="298" r:id="rId8"/>
    <p:sldId id="299" r:id="rId9"/>
    <p:sldId id="300" r:id="rId10"/>
    <p:sldId id="301" r:id="rId11"/>
    <p:sldId id="302" r:id="rId12"/>
    <p:sldId id="303" r:id="rId13"/>
    <p:sldId id="307" r:id="rId14"/>
    <p:sldId id="309" r:id="rId15"/>
    <p:sldId id="310" r:id="rId16"/>
    <p:sldId id="304" r:id="rId17"/>
    <p:sldId id="284" r:id="rId18"/>
    <p:sldId id="306" r:id="rId19"/>
    <p:sldId id="311" r:id="rId20"/>
    <p:sldId id="305"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657"/>
    <a:srgbClr val="01456F"/>
    <a:srgbClr val="014067"/>
    <a:srgbClr val="014B79"/>
    <a:srgbClr val="014E7D"/>
    <a:srgbClr val="F2F2F2"/>
    <a:srgbClr val="3F3F3F"/>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1905" autoAdjust="0"/>
  </p:normalViewPr>
  <p:slideViewPr>
    <p:cSldViewPr snapToGrid="0" showGuides="1">
      <p:cViewPr varScale="1">
        <p:scale>
          <a:sx n="117" d="100"/>
          <a:sy n="117" d="100"/>
        </p:scale>
        <p:origin x="904" y="176"/>
      </p:cViewPr>
      <p:guideLst>
        <p:guide pos="3840"/>
        <p:guide pos="597"/>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8/7/23</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8/7/23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a:t>
            </a:fld>
            <a:endParaRPr lang="en-US" noProof="0" dirty="0"/>
          </a:p>
        </p:txBody>
      </p:sp>
    </p:spTree>
    <p:extLst>
      <p:ext uri="{BB962C8B-B14F-4D97-AF65-F5344CB8AC3E}">
        <p14:creationId xmlns:p14="http://schemas.microsoft.com/office/powerpoint/2010/main" val="180950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1596350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11</a:t>
            </a:fld>
            <a:endParaRPr lang="en-US" noProof="0" dirty="0"/>
          </a:p>
        </p:txBody>
      </p:sp>
    </p:spTree>
    <p:extLst>
      <p:ext uri="{BB962C8B-B14F-4D97-AF65-F5344CB8AC3E}">
        <p14:creationId xmlns:p14="http://schemas.microsoft.com/office/powerpoint/2010/main" val="219290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12</a:t>
            </a:fld>
            <a:endParaRPr lang="en-US" noProof="0" dirty="0"/>
          </a:p>
        </p:txBody>
      </p:sp>
    </p:spTree>
    <p:extLst>
      <p:ext uri="{BB962C8B-B14F-4D97-AF65-F5344CB8AC3E}">
        <p14:creationId xmlns:p14="http://schemas.microsoft.com/office/powerpoint/2010/main" val="4238216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13</a:t>
            </a:fld>
            <a:endParaRPr lang="en-US" noProof="0" dirty="0"/>
          </a:p>
        </p:txBody>
      </p:sp>
    </p:spTree>
    <p:extLst>
      <p:ext uri="{BB962C8B-B14F-4D97-AF65-F5344CB8AC3E}">
        <p14:creationId xmlns:p14="http://schemas.microsoft.com/office/powerpoint/2010/main" val="215395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14</a:t>
            </a:fld>
            <a:endParaRPr lang="en-US" noProof="0" dirty="0"/>
          </a:p>
        </p:txBody>
      </p:sp>
    </p:spTree>
    <p:extLst>
      <p:ext uri="{BB962C8B-B14F-4D97-AF65-F5344CB8AC3E}">
        <p14:creationId xmlns:p14="http://schemas.microsoft.com/office/powerpoint/2010/main" val="3846619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15</a:t>
            </a:fld>
            <a:endParaRPr lang="en-US" noProof="0" dirty="0"/>
          </a:p>
        </p:txBody>
      </p:sp>
    </p:spTree>
    <p:extLst>
      <p:ext uri="{BB962C8B-B14F-4D97-AF65-F5344CB8AC3E}">
        <p14:creationId xmlns:p14="http://schemas.microsoft.com/office/powerpoint/2010/main" val="332385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16</a:t>
            </a:fld>
            <a:endParaRPr lang="en-US" noProof="0" dirty="0"/>
          </a:p>
        </p:txBody>
      </p:sp>
    </p:spTree>
    <p:extLst>
      <p:ext uri="{BB962C8B-B14F-4D97-AF65-F5344CB8AC3E}">
        <p14:creationId xmlns:p14="http://schemas.microsoft.com/office/powerpoint/2010/main" val="359559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400" dirty="0">
              <a:solidFill>
                <a:srgbClr val="000000"/>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9230CFA-805A-4FD3-B3A0-DAAA5993DA17}" type="slidenum">
              <a:rPr lang="en-US" noProof="0" smtClean="0"/>
              <a:t>17</a:t>
            </a:fld>
            <a:endParaRPr lang="en-US" noProof="0" dirty="0"/>
          </a:p>
        </p:txBody>
      </p:sp>
    </p:spTree>
    <p:extLst>
      <p:ext uri="{BB962C8B-B14F-4D97-AF65-F5344CB8AC3E}">
        <p14:creationId xmlns:p14="http://schemas.microsoft.com/office/powerpoint/2010/main" val="2321369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18</a:t>
            </a:fld>
            <a:endParaRPr lang="en-US" noProof="0" dirty="0"/>
          </a:p>
        </p:txBody>
      </p:sp>
    </p:spTree>
    <p:extLst>
      <p:ext uri="{BB962C8B-B14F-4D97-AF65-F5344CB8AC3E}">
        <p14:creationId xmlns:p14="http://schemas.microsoft.com/office/powerpoint/2010/main" val="19514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102022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202355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400" dirty="0">
              <a:solidFill>
                <a:srgbClr val="000000"/>
              </a:solidFill>
              <a:latin typeface="Calibri" panose="020F0502020204030204" pitchFamily="34" charset="0"/>
              <a:cs typeface="Calibri" panose="020F0502020204030204" pitchFamily="34" charset="0"/>
            </a:endParaRPr>
          </a:p>
          <a:p>
            <a:pPr marL="0" marR="0">
              <a:spcBef>
                <a:spcPts val="0"/>
              </a:spcBef>
              <a:spcAft>
                <a:spcPts val="0"/>
              </a:spcAft>
            </a:pPr>
            <a:endParaRPr lang="en-US" sz="1400" dirty="0">
              <a:solidFill>
                <a:srgbClr val="00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112235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48045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400" dirty="0">
              <a:solidFill>
                <a:srgbClr val="00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27973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137243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3629705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359298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Autofit/>
          </a:bodyPr>
          <a:lstStyle>
            <a:lvl1pPr algn="l">
              <a:defRPr sz="4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Autofit/>
          </a:bodyPr>
          <a:lstStyle>
            <a:lvl1pPr algn="l">
              <a:defRPr sz="4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8B1EA34-0F58-D547-8525-D4CF885DF0F4}"/>
              </a:ext>
            </a:extLst>
          </p:cNvPr>
          <p:cNvPicPr>
            <a:picLocks noChangeAspect="1"/>
          </p:cNvPicPr>
          <p:nvPr userDrawn="1"/>
        </p:nvPicPr>
        <p:blipFill rotWithShape="1">
          <a:blip r:embed="rId2"/>
          <a:srcRect l="3825" t="26985" r="74628" b="20981"/>
          <a:stretch/>
        </p:blipFill>
        <p:spPr>
          <a:xfrm>
            <a:off x="11089872" y="13585"/>
            <a:ext cx="1006997" cy="1215950"/>
          </a:xfrm>
          <a:prstGeom prst="rect">
            <a:avLst/>
          </a:prstGeom>
        </p:spPr>
      </p:pic>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a:extLst>
              <a:ext uri="{FF2B5EF4-FFF2-40B4-BE49-F238E27FC236}">
                <a16:creationId xmlns:a16="http://schemas.microsoft.com/office/drawing/2014/main" id="{E04E9FD9-CC83-1B47-B436-E97DF126A99C}"/>
              </a:ext>
            </a:extLst>
          </p:cNvPr>
          <p:cNvPicPr>
            <a:picLocks noChangeAspect="1"/>
          </p:cNvPicPr>
          <p:nvPr userDrawn="1"/>
        </p:nvPicPr>
        <p:blipFill rotWithShape="1">
          <a:blip r:embed="rId2"/>
          <a:srcRect l="3825" t="26985" r="74628" b="20981"/>
          <a:stretch/>
        </p:blipFill>
        <p:spPr>
          <a:xfrm>
            <a:off x="11089872" y="13585"/>
            <a:ext cx="1006997" cy="1215950"/>
          </a:xfrm>
          <a:prstGeom prst="rect">
            <a:avLst/>
          </a:prstGeom>
        </p:spPr>
      </p:pic>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Autofit/>
          </a:bodyPr>
          <a:lstStyle>
            <a:lvl1pPr>
              <a:defRPr sz="4000"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4" name="Picture 13">
            <a:extLst>
              <a:ext uri="{FF2B5EF4-FFF2-40B4-BE49-F238E27FC236}">
                <a16:creationId xmlns:a16="http://schemas.microsoft.com/office/drawing/2014/main" id="{3BCB9AC1-D8CA-784C-B975-40A1BDA8FE60}"/>
              </a:ext>
            </a:extLst>
          </p:cNvPr>
          <p:cNvPicPr>
            <a:picLocks noChangeAspect="1"/>
          </p:cNvPicPr>
          <p:nvPr userDrawn="1"/>
        </p:nvPicPr>
        <p:blipFill rotWithShape="1">
          <a:blip r:embed="rId2"/>
          <a:srcRect l="3825" t="26985" r="74628" b="20981"/>
          <a:stretch/>
        </p:blipFill>
        <p:spPr>
          <a:xfrm>
            <a:off x="11194044" y="-64168"/>
            <a:ext cx="1006997" cy="1215950"/>
          </a:xfrm>
          <a:prstGeom prst="rect">
            <a:avLst/>
          </a:prstGeom>
        </p:spPr>
      </p:pic>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6616009" cy="1147969"/>
          </a:xfrm>
          <a:prstGeom prst="rect">
            <a:avLst/>
          </a:prstGeom>
        </p:spPr>
        <p:txBody>
          <a:bodyPr bIns="0" anchor="b">
            <a:normAutofit/>
          </a:bodyPr>
          <a:lstStyle>
            <a:lvl1pPr>
              <a:defRPr sz="4400"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6" name="Picture 15">
            <a:extLst>
              <a:ext uri="{FF2B5EF4-FFF2-40B4-BE49-F238E27FC236}">
                <a16:creationId xmlns:a16="http://schemas.microsoft.com/office/drawing/2014/main" id="{7F69B80A-5EA6-2F41-82BC-10733577190E}"/>
              </a:ext>
            </a:extLst>
          </p:cNvPr>
          <p:cNvPicPr>
            <a:picLocks noChangeAspect="1"/>
          </p:cNvPicPr>
          <p:nvPr userDrawn="1"/>
        </p:nvPicPr>
        <p:blipFill rotWithShape="1">
          <a:blip r:embed="rId2"/>
          <a:srcRect l="3825" t="26985" r="74628" b="20981"/>
          <a:stretch/>
        </p:blipFill>
        <p:spPr>
          <a:xfrm>
            <a:off x="11194044" y="-64168"/>
            <a:ext cx="1006997" cy="1215950"/>
          </a:xfrm>
          <a:prstGeom prst="rect">
            <a:avLst/>
          </a:prstGeom>
        </p:spPr>
      </p:pic>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Autofit/>
          </a:bodyPr>
          <a:lstStyle>
            <a:lvl1pPr>
              <a:defRPr sz="4000"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7" name="Picture 16">
            <a:extLst>
              <a:ext uri="{FF2B5EF4-FFF2-40B4-BE49-F238E27FC236}">
                <a16:creationId xmlns:a16="http://schemas.microsoft.com/office/drawing/2014/main" id="{539AF02A-2E20-3245-98EE-A1C37F9066EF}"/>
              </a:ext>
            </a:extLst>
          </p:cNvPr>
          <p:cNvPicPr>
            <a:picLocks noChangeAspect="1"/>
          </p:cNvPicPr>
          <p:nvPr userDrawn="1"/>
        </p:nvPicPr>
        <p:blipFill rotWithShape="1">
          <a:blip r:embed="rId2"/>
          <a:srcRect l="3825" t="26985" r="74628" b="20981"/>
          <a:stretch/>
        </p:blipFill>
        <p:spPr>
          <a:xfrm>
            <a:off x="11194044" y="-64168"/>
            <a:ext cx="1006997" cy="1215950"/>
          </a:xfrm>
          <a:prstGeom prst="rect">
            <a:avLst/>
          </a:prstGeom>
        </p:spPr>
      </p:pic>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2" name="Picture 11">
            <a:extLst>
              <a:ext uri="{FF2B5EF4-FFF2-40B4-BE49-F238E27FC236}">
                <a16:creationId xmlns:a16="http://schemas.microsoft.com/office/drawing/2014/main" id="{B8B44B2D-61A7-2744-ACAA-EC7BCD23B197}"/>
              </a:ext>
            </a:extLst>
          </p:cNvPr>
          <p:cNvPicPr>
            <a:picLocks noChangeAspect="1"/>
          </p:cNvPicPr>
          <p:nvPr userDrawn="1"/>
        </p:nvPicPr>
        <p:blipFill rotWithShape="1">
          <a:blip r:embed="rId2"/>
          <a:srcRect l="3825" t="26985" r="74628" b="20981"/>
          <a:stretch/>
        </p:blipFill>
        <p:spPr>
          <a:xfrm>
            <a:off x="11089872" y="13585"/>
            <a:ext cx="1006997" cy="1215950"/>
          </a:xfrm>
          <a:prstGeom prst="rect">
            <a:avLst/>
          </a:prstGeom>
        </p:spPr>
      </p:pic>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pic>
        <p:nvPicPr>
          <p:cNvPr id="10" name="Picture 9">
            <a:extLst>
              <a:ext uri="{FF2B5EF4-FFF2-40B4-BE49-F238E27FC236}">
                <a16:creationId xmlns:a16="http://schemas.microsoft.com/office/drawing/2014/main" id="{785E188B-6900-F24B-8718-D0B03FE7918F}"/>
              </a:ext>
            </a:extLst>
          </p:cNvPr>
          <p:cNvPicPr>
            <a:picLocks noChangeAspect="1"/>
          </p:cNvPicPr>
          <p:nvPr userDrawn="1"/>
        </p:nvPicPr>
        <p:blipFill rotWithShape="1">
          <a:blip r:embed="rId2"/>
          <a:srcRect l="3825" t="26985" r="74628" b="20981"/>
          <a:stretch/>
        </p:blipFill>
        <p:spPr>
          <a:xfrm>
            <a:off x="11089872" y="13585"/>
            <a:ext cx="1006997" cy="1215950"/>
          </a:xfrm>
          <a:prstGeom prst="rect">
            <a:avLst/>
          </a:prstGeom>
        </p:spPr>
      </p:pic>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BF1E5B7C-9831-EE4E-8FBC-A7A2A63DE4BD}"/>
              </a:ext>
            </a:extLst>
          </p:cNvPr>
          <p:cNvPicPr>
            <a:picLocks noChangeAspect="1"/>
          </p:cNvPicPr>
          <p:nvPr userDrawn="1"/>
        </p:nvPicPr>
        <p:blipFill rotWithShape="1">
          <a:blip r:embed="rId2"/>
          <a:srcRect l="3825" t="26985" r="74628" b="20981"/>
          <a:stretch/>
        </p:blipFill>
        <p:spPr>
          <a:xfrm>
            <a:off x="11194044" y="-64168"/>
            <a:ext cx="1006997" cy="1215950"/>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Autofit/>
          </a:bodyPr>
          <a:lstStyle>
            <a:lvl1pPr>
              <a:defRPr sz="4000" b="1" i="0">
                <a:solidFill>
                  <a:schemeClr val="accent1"/>
                </a:solidFill>
                <a:latin typeface="Montserrat" pitchFamily="2" charset="77"/>
              </a:defRPr>
            </a:lvl1pPr>
          </a:lstStyle>
          <a:p>
            <a:r>
              <a:rPr lang="en-US" noProof="0" dirty="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2" name="Picture 11">
            <a:extLst>
              <a:ext uri="{FF2B5EF4-FFF2-40B4-BE49-F238E27FC236}">
                <a16:creationId xmlns:a16="http://schemas.microsoft.com/office/drawing/2014/main" id="{BFF0CA28-D476-2948-AD63-B0CF24FCC9CF}"/>
              </a:ext>
            </a:extLst>
          </p:cNvPr>
          <p:cNvPicPr>
            <a:picLocks noChangeAspect="1"/>
          </p:cNvPicPr>
          <p:nvPr userDrawn="1"/>
        </p:nvPicPr>
        <p:blipFill rotWithShape="1">
          <a:blip r:embed="rId2"/>
          <a:srcRect l="3825" t="26985" r="74628" b="20981"/>
          <a:stretch/>
        </p:blipFill>
        <p:spPr>
          <a:xfrm>
            <a:off x="11194044" y="-64168"/>
            <a:ext cx="1006997" cy="1215950"/>
          </a:xfrm>
          <a:prstGeom prst="rect">
            <a:avLst/>
          </a:prstGeom>
        </p:spPr>
      </p:pic>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4000"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11068855" y="61087"/>
            <a:ext cx="1006997" cy="1215950"/>
          </a:xfrm>
          <a:prstGeom prst="rect">
            <a:avLst/>
          </a:prstGeom>
        </p:spPr>
      </p:pic>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Autofit/>
          </a:bodyPr>
          <a:lstStyle>
            <a:lvl1pPr>
              <a:defRPr sz="4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4382ACB8-6376-3C4B-A6B1-FBDBB47568EA}"/>
              </a:ext>
            </a:extLst>
          </p:cNvPr>
          <p:cNvPicPr>
            <a:picLocks noChangeAspect="1"/>
          </p:cNvPicPr>
          <p:nvPr userDrawn="1"/>
        </p:nvPicPr>
        <p:blipFill rotWithShape="1">
          <a:blip r:embed="rId2"/>
          <a:srcRect l="3825" t="26985" r="74628" b="20981"/>
          <a:stretch/>
        </p:blipFill>
        <p:spPr>
          <a:xfrm>
            <a:off x="531378" y="92342"/>
            <a:ext cx="1006997" cy="1215950"/>
          </a:xfrm>
          <a:prstGeom prst="rect">
            <a:avLst/>
          </a:prstGeom>
        </p:spPr>
      </p:pic>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Autofit/>
          </a:bodyPr>
          <a:lstStyle>
            <a:lvl1pPr>
              <a:defRPr sz="4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7" name="Picture 6">
            <a:extLst>
              <a:ext uri="{FF2B5EF4-FFF2-40B4-BE49-F238E27FC236}">
                <a16:creationId xmlns:a16="http://schemas.microsoft.com/office/drawing/2014/main" id="{AB8508DE-49B3-1145-A7F9-92E6B82606E3}"/>
              </a:ext>
            </a:extLst>
          </p:cNvPr>
          <p:cNvPicPr>
            <a:picLocks noChangeAspect="1"/>
          </p:cNvPicPr>
          <p:nvPr userDrawn="1"/>
        </p:nvPicPr>
        <p:blipFill rotWithShape="1">
          <a:blip r:embed="rId2"/>
          <a:srcRect l="3825" t="26985" r="74628" b="20981"/>
          <a:stretch/>
        </p:blipFill>
        <p:spPr>
          <a:xfrm>
            <a:off x="11068855" y="61087"/>
            <a:ext cx="1006997" cy="1215950"/>
          </a:xfrm>
          <a:prstGeom prst="rect">
            <a:avLst/>
          </a:prstGeom>
        </p:spPr>
      </p:pic>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Autofit/>
          </a:bodyPr>
          <a:lstStyle>
            <a:lvl1pPr marL="0" indent="0">
              <a:lnSpc>
                <a:spcPct val="100000"/>
              </a:lnSpc>
              <a:spcBef>
                <a:spcPts val="0"/>
              </a:spcBef>
              <a:buNone/>
              <a:defRPr sz="2400" b="1" i="0">
                <a:solidFill>
                  <a:schemeClr val="tx1"/>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Autofit/>
          </a:bodyPr>
          <a:lstStyle>
            <a:lvl1pPr marL="0" indent="0">
              <a:lnSpc>
                <a:spcPct val="100000"/>
              </a:lnSpc>
              <a:buNone/>
              <a:defRPr sz="2400" b="1" i="0">
                <a:solidFill>
                  <a:schemeClr val="tx1"/>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Autofit/>
          </a:bodyPr>
          <a:lstStyle>
            <a:lvl1pPr>
              <a:defRPr sz="4000" b="1" i="0">
                <a:solidFill>
                  <a:schemeClr val="accent1"/>
                </a:solidFill>
                <a:latin typeface="Montserrat" pitchFamily="2" charset="77"/>
              </a:defRPr>
            </a:lvl1pPr>
          </a:lstStyle>
          <a:p>
            <a:r>
              <a:rPr lang="en-US" noProof="0" dirty="0"/>
              <a:t>Click to Edit Master Title Style </a:t>
            </a:r>
          </a:p>
        </p:txBody>
      </p:sp>
      <p:pic>
        <p:nvPicPr>
          <p:cNvPr id="21" name="Picture 20">
            <a:extLst>
              <a:ext uri="{FF2B5EF4-FFF2-40B4-BE49-F238E27FC236}">
                <a16:creationId xmlns:a16="http://schemas.microsoft.com/office/drawing/2014/main" id="{42459607-F46D-EA44-9A3E-9864B0DD8468}"/>
              </a:ext>
            </a:extLst>
          </p:cNvPr>
          <p:cNvPicPr>
            <a:picLocks noChangeAspect="1"/>
          </p:cNvPicPr>
          <p:nvPr userDrawn="1"/>
        </p:nvPicPr>
        <p:blipFill rotWithShape="1">
          <a:blip r:embed="rId2"/>
          <a:srcRect l="3825" t="26985" r="74628" b="20981"/>
          <a:stretch/>
        </p:blipFill>
        <p:spPr>
          <a:xfrm>
            <a:off x="11194044" y="-64168"/>
            <a:ext cx="1006997" cy="1215950"/>
          </a:xfrm>
          <a:prstGeom prst="rect">
            <a:avLst/>
          </a:prstGeom>
        </p:spPr>
      </p:pic>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Autofit/>
          </a:bodyPr>
          <a:lstStyle>
            <a:lvl1pPr>
              <a:defRPr sz="4000" b="1" i="0">
                <a:solidFill>
                  <a:schemeClr val="accent1"/>
                </a:solidFill>
                <a:latin typeface="Montserrat" pitchFamily="2" charset="77"/>
              </a:defRPr>
            </a:lvl1pPr>
          </a:lstStyle>
          <a:p>
            <a:r>
              <a:rPr lang="en-US" noProof="0" dirty="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pic>
        <p:nvPicPr>
          <p:cNvPr id="15" name="Picture 14">
            <a:extLst>
              <a:ext uri="{FF2B5EF4-FFF2-40B4-BE49-F238E27FC236}">
                <a16:creationId xmlns:a16="http://schemas.microsoft.com/office/drawing/2014/main" id="{074E4252-2475-DC45-912E-607C73418C1F}"/>
              </a:ext>
            </a:extLst>
          </p:cNvPr>
          <p:cNvPicPr>
            <a:picLocks noChangeAspect="1"/>
          </p:cNvPicPr>
          <p:nvPr userDrawn="1"/>
        </p:nvPicPr>
        <p:blipFill rotWithShape="1">
          <a:blip r:embed="rId2"/>
          <a:srcRect l="3825" t="26985" r="74628" b="20981"/>
          <a:stretch/>
        </p:blipFill>
        <p:spPr>
          <a:xfrm>
            <a:off x="11194044" y="-64168"/>
            <a:ext cx="1006997" cy="1215950"/>
          </a:xfrm>
          <a:prstGeom prst="rect">
            <a:avLst/>
          </a:prstGeom>
        </p:spPr>
      </p:pic>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US"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Autofit/>
          </a:bodyPr>
          <a:lstStyle>
            <a:lvl1pPr>
              <a:defRPr sz="4000" b="1" i="0">
                <a:solidFill>
                  <a:schemeClr val="accent1"/>
                </a:solidFill>
                <a:latin typeface="Montserrat" pitchFamily="2" charset="77"/>
              </a:defRPr>
            </a:lvl1pPr>
          </a:lstStyle>
          <a:p>
            <a:r>
              <a:rPr lang="en-US" noProof="0" dirty="0"/>
              <a:t>Click to Edit Master Title Style </a:t>
            </a:r>
          </a:p>
        </p:txBody>
      </p:sp>
      <p:pic>
        <p:nvPicPr>
          <p:cNvPr id="14" name="Picture 13">
            <a:extLst>
              <a:ext uri="{FF2B5EF4-FFF2-40B4-BE49-F238E27FC236}">
                <a16:creationId xmlns:a16="http://schemas.microsoft.com/office/drawing/2014/main" id="{907B6C13-1598-C54D-9B7B-92ED1A70DA3A}"/>
              </a:ext>
            </a:extLst>
          </p:cNvPr>
          <p:cNvPicPr>
            <a:picLocks noChangeAspect="1"/>
          </p:cNvPicPr>
          <p:nvPr userDrawn="1"/>
        </p:nvPicPr>
        <p:blipFill rotWithShape="1">
          <a:blip r:embed="rId2"/>
          <a:srcRect l="3825" t="26985" r="74628" b="20981"/>
          <a:stretch/>
        </p:blipFill>
        <p:spPr>
          <a:xfrm>
            <a:off x="11194044" y="-64168"/>
            <a:ext cx="1006997" cy="1215950"/>
          </a:xfrm>
          <a:prstGeom prst="rect">
            <a:avLst/>
          </a:prstGeom>
        </p:spPr>
      </p:pic>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Autofit/>
          </a:bodyPr>
          <a:lstStyle>
            <a:lvl1pPr algn="l">
              <a:defRPr sz="4000"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pic>
        <p:nvPicPr>
          <p:cNvPr id="16" name="Picture 15">
            <a:extLst>
              <a:ext uri="{FF2B5EF4-FFF2-40B4-BE49-F238E27FC236}">
                <a16:creationId xmlns:a16="http://schemas.microsoft.com/office/drawing/2014/main" id="{2FDF4548-4C79-5F40-89DE-2A9A44210DE0}"/>
              </a:ext>
            </a:extLst>
          </p:cNvPr>
          <p:cNvPicPr>
            <a:picLocks noChangeAspect="1"/>
          </p:cNvPicPr>
          <p:nvPr userDrawn="1"/>
        </p:nvPicPr>
        <p:blipFill rotWithShape="1">
          <a:blip r:embed="rId2"/>
          <a:srcRect l="3825" t="26985" r="74628" b="20981"/>
          <a:stretch/>
        </p:blipFill>
        <p:spPr>
          <a:xfrm>
            <a:off x="11068855" y="61087"/>
            <a:ext cx="1006997" cy="1215950"/>
          </a:xfrm>
          <a:prstGeom prst="rect">
            <a:avLst/>
          </a:prstGeom>
        </p:spPr>
      </p:pic>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000" b="1" i="0" kern="1200">
          <a:solidFill>
            <a:schemeClr val="accent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performance-management/how-to-make-the-most-of-your-performance-review-1772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flickr.com/photos/cdrummbks/43264056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michelemmartin.com/thebambooprojectblog/2009/06/do-you-know-how-to-ask-the-right-question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s://www.sourcewatch.org/index.php?title=File:Thank_you.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donshall/491628616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freestock.com/free-photos/pretty-teenage-girl-standing-confused-front-78786642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flickr.com/photos/tico_manudo_postcards/1060198653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flickr.com/photos/51096110@N00/1524923016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market208/1312062409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flickr.com/photos/elsie/1727549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pxhere.com/en/photo/120065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insight.typepad.co.uk/insight/2008/06/guidanc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nnsylvania Department of Labor and Industry Logo">
            <a:extLst>
              <a:ext uri="{FF2B5EF4-FFF2-40B4-BE49-F238E27FC236}">
                <a16:creationId xmlns:a16="http://schemas.microsoft.com/office/drawing/2014/main" id="{8CBC9D37-093C-413B-9C6A-A68CFB55595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117743" y="1127448"/>
            <a:ext cx="4820494" cy="2410247"/>
          </a:xfrm>
          <a:prstGeom prst="rect">
            <a:avLst/>
          </a:prstGeom>
        </p:spPr>
      </p:pic>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6375214" y="2938971"/>
            <a:ext cx="4771757" cy="1616252"/>
          </a:xfrm>
        </p:spPr>
        <p:txBody>
          <a:bodyPr>
            <a:normAutofit/>
          </a:bodyPr>
          <a:lstStyle/>
          <a:p>
            <a:r>
              <a:rPr lang="en-US" sz="3600">
                <a:latin typeface="Montserrat" panose="00000500000000000000" pitchFamily="2" charset="0"/>
              </a:rPr>
              <a:t>Policy on Policies</a:t>
            </a:r>
            <a:endParaRPr lang="en-US" sz="3600" dirty="0">
              <a:latin typeface="Montserrat" panose="00000500000000000000" pitchFamily="2" charset="0"/>
            </a:endParaRPr>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6375214" y="4555223"/>
            <a:ext cx="4854339" cy="888634"/>
          </a:xfrm>
        </p:spPr>
        <p:txBody>
          <a:bodyPr/>
          <a:lstStyle/>
          <a:p>
            <a:r>
              <a:rPr lang="en-US" sz="1600"/>
              <a:t>Better collaboration. Better content.</a:t>
            </a:r>
            <a:endParaRPr lang="en-US" sz="1600" dirty="0"/>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p:txBody>
          <a:bodyPr/>
          <a:lstStyle/>
          <a:p>
            <a:r>
              <a:rPr lang="en-US" dirty="0"/>
              <a:t>The Writing Part</a:t>
            </a:r>
          </a:p>
        </p:txBody>
      </p:sp>
      <p:grpSp>
        <p:nvGrpSpPr>
          <p:cNvPr id="5" name="Group 4" descr="Flowchart of a policy proposal. Start with a DART, then ask, &quot;Do we need a Policy?&quot; If no, write and file a wrap document then disband the DART. If yes, write a policy proposal. ">
            <a:extLst>
              <a:ext uri="{FF2B5EF4-FFF2-40B4-BE49-F238E27FC236}">
                <a16:creationId xmlns:a16="http://schemas.microsoft.com/office/drawing/2014/main" id="{7B6F9E11-00F7-FB30-F1E8-AE7C387F58CB}"/>
              </a:ext>
            </a:extLst>
          </p:cNvPr>
          <p:cNvGrpSpPr/>
          <p:nvPr/>
        </p:nvGrpSpPr>
        <p:grpSpPr>
          <a:xfrm>
            <a:off x="1568507" y="1641283"/>
            <a:ext cx="3947338" cy="4430781"/>
            <a:chOff x="1568507" y="1641283"/>
            <a:chExt cx="3947338" cy="4430781"/>
          </a:xfrm>
        </p:grpSpPr>
        <p:sp>
          <p:nvSpPr>
            <p:cNvPr id="21" name="Flowchart: Terminator 20">
              <a:extLst>
                <a:ext uri="{FF2B5EF4-FFF2-40B4-BE49-F238E27FC236}">
                  <a16:creationId xmlns:a16="http://schemas.microsoft.com/office/drawing/2014/main" id="{E13AA879-8DCF-4DFA-9515-EDEAB7A296E5}"/>
                </a:ext>
              </a:extLst>
            </p:cNvPr>
            <p:cNvSpPr/>
            <p:nvPr/>
          </p:nvSpPr>
          <p:spPr>
            <a:xfrm>
              <a:off x="1978430" y="1641283"/>
              <a:ext cx="1961804" cy="665018"/>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Let’s do some policy stuff.</a:t>
              </a:r>
            </a:p>
          </p:txBody>
        </p:sp>
        <p:sp>
          <p:nvSpPr>
            <p:cNvPr id="22" name="Oval 21">
              <a:extLst>
                <a:ext uri="{FF2B5EF4-FFF2-40B4-BE49-F238E27FC236}">
                  <a16:creationId xmlns:a16="http://schemas.microsoft.com/office/drawing/2014/main" id="{78260184-699A-429A-B4C9-322B1299FEE3}"/>
                </a:ext>
              </a:extLst>
            </p:cNvPr>
            <p:cNvSpPr/>
            <p:nvPr/>
          </p:nvSpPr>
          <p:spPr>
            <a:xfrm>
              <a:off x="3416533" y="4540981"/>
              <a:ext cx="798022" cy="5278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Yes.</a:t>
              </a:r>
            </a:p>
          </p:txBody>
        </p:sp>
        <p:sp>
          <p:nvSpPr>
            <p:cNvPr id="23" name="Oval 22">
              <a:extLst>
                <a:ext uri="{FF2B5EF4-FFF2-40B4-BE49-F238E27FC236}">
                  <a16:creationId xmlns:a16="http://schemas.microsoft.com/office/drawing/2014/main" id="{2CEDCF04-97D6-4B12-ABB1-3C9AA7A0EACE}"/>
                </a:ext>
              </a:extLst>
            </p:cNvPr>
            <p:cNvSpPr/>
            <p:nvPr/>
          </p:nvSpPr>
          <p:spPr>
            <a:xfrm>
              <a:off x="1666701" y="4565422"/>
              <a:ext cx="798022" cy="5278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No.</a:t>
              </a:r>
            </a:p>
          </p:txBody>
        </p:sp>
        <p:sp>
          <p:nvSpPr>
            <p:cNvPr id="25" name="Flowchart: Data 24">
              <a:extLst>
                <a:ext uri="{FF2B5EF4-FFF2-40B4-BE49-F238E27FC236}">
                  <a16:creationId xmlns:a16="http://schemas.microsoft.com/office/drawing/2014/main" id="{286E2BDB-EA05-4DFB-A68A-7118F19B83E6}"/>
                </a:ext>
              </a:extLst>
            </p:cNvPr>
            <p:cNvSpPr/>
            <p:nvPr/>
          </p:nvSpPr>
          <p:spPr>
            <a:xfrm>
              <a:off x="1978430" y="2611573"/>
              <a:ext cx="1953492" cy="612648"/>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Convene a DART.</a:t>
              </a:r>
            </a:p>
          </p:txBody>
        </p:sp>
        <p:cxnSp>
          <p:nvCxnSpPr>
            <p:cNvPr id="27" name="Straight Arrow Connector 26">
              <a:extLst>
                <a:ext uri="{FF2B5EF4-FFF2-40B4-BE49-F238E27FC236}">
                  <a16:creationId xmlns:a16="http://schemas.microsoft.com/office/drawing/2014/main" id="{5BC25AE9-7078-4A20-889F-7E5A809499E2}"/>
                </a:ext>
              </a:extLst>
            </p:cNvPr>
            <p:cNvCxnSpPr>
              <a:stCxn id="21" idx="2"/>
              <a:endCxn id="25" idx="1"/>
            </p:cNvCxnSpPr>
            <p:nvPr/>
          </p:nvCxnSpPr>
          <p:spPr>
            <a:xfrm flipH="1">
              <a:off x="2955176" y="2306301"/>
              <a:ext cx="4156" cy="305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Diamond 27">
              <a:extLst>
                <a:ext uri="{FF2B5EF4-FFF2-40B4-BE49-F238E27FC236}">
                  <a16:creationId xmlns:a16="http://schemas.microsoft.com/office/drawing/2014/main" id="{370B8D4C-AF13-4539-BABA-382BE76A7948}"/>
                </a:ext>
              </a:extLst>
            </p:cNvPr>
            <p:cNvSpPr/>
            <p:nvPr/>
          </p:nvSpPr>
          <p:spPr>
            <a:xfrm>
              <a:off x="2213264" y="3491858"/>
              <a:ext cx="1483823" cy="128788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Do we need a policy?</a:t>
              </a:r>
            </a:p>
          </p:txBody>
        </p:sp>
        <p:cxnSp>
          <p:nvCxnSpPr>
            <p:cNvPr id="29" name="Straight Arrow Connector 28">
              <a:extLst>
                <a:ext uri="{FF2B5EF4-FFF2-40B4-BE49-F238E27FC236}">
                  <a16:creationId xmlns:a16="http://schemas.microsoft.com/office/drawing/2014/main" id="{2C286F29-0F3B-4B8D-9C4C-5710E80CEB47}"/>
                </a:ext>
              </a:extLst>
            </p:cNvPr>
            <p:cNvCxnSpPr/>
            <p:nvPr/>
          </p:nvCxnSpPr>
          <p:spPr>
            <a:xfrm flipH="1">
              <a:off x="2955175" y="3219095"/>
              <a:ext cx="4156" cy="305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owchart: Document 29">
              <a:extLst>
                <a:ext uri="{FF2B5EF4-FFF2-40B4-BE49-F238E27FC236}">
                  <a16:creationId xmlns:a16="http://schemas.microsoft.com/office/drawing/2014/main" id="{24B63356-CC4C-4EA4-8DCA-8D0F372BBA65}"/>
                </a:ext>
              </a:extLst>
            </p:cNvPr>
            <p:cNvSpPr/>
            <p:nvPr/>
          </p:nvSpPr>
          <p:spPr>
            <a:xfrm>
              <a:off x="1568507" y="5384283"/>
              <a:ext cx="986097" cy="687781"/>
            </a:xfrm>
            <a:prstGeom prst="flowChart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Write and file a wrap document.</a:t>
              </a:r>
            </a:p>
          </p:txBody>
        </p:sp>
        <p:cxnSp>
          <p:nvCxnSpPr>
            <p:cNvPr id="31" name="Straight Arrow Connector 30">
              <a:extLst>
                <a:ext uri="{FF2B5EF4-FFF2-40B4-BE49-F238E27FC236}">
                  <a16:creationId xmlns:a16="http://schemas.microsoft.com/office/drawing/2014/main" id="{C4FB2A0B-14ED-4FBE-A48D-F633CBC72390}"/>
                </a:ext>
              </a:extLst>
            </p:cNvPr>
            <p:cNvCxnSpPr>
              <a:cxnSpLocks/>
            </p:cNvCxnSpPr>
            <p:nvPr/>
          </p:nvCxnSpPr>
          <p:spPr>
            <a:xfrm flipH="1">
              <a:off x="2379345" y="4473615"/>
              <a:ext cx="228946" cy="186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7210104-D4AF-43BD-85EE-643FB243D74B}"/>
                </a:ext>
              </a:extLst>
            </p:cNvPr>
            <p:cNvCxnSpPr/>
            <p:nvPr/>
          </p:nvCxnSpPr>
          <p:spPr>
            <a:xfrm flipH="1">
              <a:off x="2061556" y="5068839"/>
              <a:ext cx="4156" cy="305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2A3B3DF-2994-435E-A8CF-1B05DF07B4E0}"/>
                </a:ext>
              </a:extLst>
            </p:cNvPr>
            <p:cNvCxnSpPr>
              <a:cxnSpLocks/>
            </p:cNvCxnSpPr>
            <p:nvPr/>
          </p:nvCxnSpPr>
          <p:spPr>
            <a:xfrm>
              <a:off x="3341714" y="4425596"/>
              <a:ext cx="216136" cy="187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Flowchart: Terminator 36">
              <a:extLst>
                <a:ext uri="{FF2B5EF4-FFF2-40B4-BE49-F238E27FC236}">
                  <a16:creationId xmlns:a16="http://schemas.microsoft.com/office/drawing/2014/main" id="{8181F7E8-BA4B-4BFF-AD9B-D559D3B99AC5}"/>
                </a:ext>
              </a:extLst>
            </p:cNvPr>
            <p:cNvSpPr/>
            <p:nvPr/>
          </p:nvSpPr>
          <p:spPr>
            <a:xfrm>
              <a:off x="2830486" y="5464244"/>
              <a:ext cx="986097" cy="527858"/>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Disband the DART.</a:t>
              </a:r>
            </a:p>
          </p:txBody>
        </p:sp>
        <p:cxnSp>
          <p:nvCxnSpPr>
            <p:cNvPr id="38" name="Straight Arrow Connector 37">
              <a:extLst>
                <a:ext uri="{FF2B5EF4-FFF2-40B4-BE49-F238E27FC236}">
                  <a16:creationId xmlns:a16="http://schemas.microsoft.com/office/drawing/2014/main" id="{EF7EA19F-6C17-4277-B9E2-0DA16DFD4413}"/>
                </a:ext>
              </a:extLst>
            </p:cNvPr>
            <p:cNvCxnSpPr>
              <a:cxnSpLocks/>
              <a:stCxn id="30" idx="3"/>
              <a:endCxn id="37" idx="1"/>
            </p:cNvCxnSpPr>
            <p:nvPr/>
          </p:nvCxnSpPr>
          <p:spPr>
            <a:xfrm flipV="1">
              <a:off x="2554604" y="5728173"/>
              <a:ext cx="2758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Flowchart: Document 41">
              <a:extLst>
                <a:ext uri="{FF2B5EF4-FFF2-40B4-BE49-F238E27FC236}">
                  <a16:creationId xmlns:a16="http://schemas.microsoft.com/office/drawing/2014/main" id="{4EDFF25F-CE5F-4087-9E68-DBE44A1D9202}"/>
                </a:ext>
              </a:extLst>
            </p:cNvPr>
            <p:cNvSpPr/>
            <p:nvPr/>
          </p:nvSpPr>
          <p:spPr>
            <a:xfrm>
              <a:off x="4529748" y="4481348"/>
              <a:ext cx="986097" cy="687781"/>
            </a:xfrm>
            <a:prstGeom prst="flowChart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Policy Proposal</a:t>
              </a:r>
            </a:p>
          </p:txBody>
        </p:sp>
        <p:cxnSp>
          <p:nvCxnSpPr>
            <p:cNvPr id="43" name="Straight Arrow Connector 42">
              <a:extLst>
                <a:ext uri="{FF2B5EF4-FFF2-40B4-BE49-F238E27FC236}">
                  <a16:creationId xmlns:a16="http://schemas.microsoft.com/office/drawing/2014/main" id="{110A20E1-8C63-4E97-A013-534A0D2B83C3}"/>
                </a:ext>
              </a:extLst>
            </p:cNvPr>
            <p:cNvCxnSpPr>
              <a:cxnSpLocks/>
            </p:cNvCxnSpPr>
            <p:nvPr/>
          </p:nvCxnSpPr>
          <p:spPr>
            <a:xfrm flipV="1">
              <a:off x="4229447" y="4779745"/>
              <a:ext cx="2758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3BAF7CCD-3501-4702-B0F2-4F52AAFF5307}"/>
              </a:ext>
            </a:extLst>
          </p:cNvPr>
          <p:cNvSpPr txBox="1"/>
          <p:nvPr/>
        </p:nvSpPr>
        <p:spPr>
          <a:xfrm>
            <a:off x="4134632" y="1535894"/>
            <a:ext cx="6522284" cy="861774"/>
          </a:xfrm>
          <a:prstGeom prst="rect">
            <a:avLst/>
          </a:prstGeom>
          <a:noFill/>
        </p:spPr>
        <p:txBody>
          <a:bodyPr wrap="square" rtlCol="0">
            <a:spAutoFit/>
          </a:bodyPr>
          <a:lstStyle/>
          <a:p>
            <a:r>
              <a:rPr lang="en-US" sz="3200" dirty="0"/>
              <a:t>What’s in a “policy proposal” you ask? </a:t>
            </a:r>
          </a:p>
          <a:p>
            <a:endParaRPr lang="en-US" dirty="0"/>
          </a:p>
        </p:txBody>
      </p:sp>
      <p:sp>
        <p:nvSpPr>
          <p:cNvPr id="45" name="TextBox 44">
            <a:extLst>
              <a:ext uri="{FF2B5EF4-FFF2-40B4-BE49-F238E27FC236}">
                <a16:creationId xmlns:a16="http://schemas.microsoft.com/office/drawing/2014/main" id="{F7B3B78E-3FEA-46AD-BED5-F8F4E458951F}"/>
              </a:ext>
            </a:extLst>
          </p:cNvPr>
          <p:cNvSpPr txBox="1"/>
          <p:nvPr/>
        </p:nvSpPr>
        <p:spPr>
          <a:xfrm>
            <a:off x="4748476" y="2093367"/>
            <a:ext cx="5682699"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An explanation of why the policy is necessary.</a:t>
            </a:r>
          </a:p>
          <a:p>
            <a:pPr marL="285750" indent="-285750">
              <a:buFont typeface="Arial" panose="020B0604020202020204" pitchFamily="34" charset="0"/>
              <a:buChar char="•"/>
            </a:pPr>
            <a:r>
              <a:rPr lang="en-US" sz="2000" dirty="0"/>
              <a:t>What needs, goals or purposes the policy is meeting.</a:t>
            </a:r>
          </a:p>
          <a:p>
            <a:pPr marL="285750" indent="-285750">
              <a:buFont typeface="Arial" panose="020B0604020202020204" pitchFamily="34" charset="0"/>
              <a:buChar char="•"/>
            </a:pPr>
            <a:r>
              <a:rPr lang="en-US" sz="2000" dirty="0"/>
              <a:t>Supporting data and other metrics.</a:t>
            </a:r>
          </a:p>
          <a:p>
            <a:pPr marL="285750" indent="-285750">
              <a:buFont typeface="Arial" panose="020B0604020202020204" pitchFamily="34" charset="0"/>
              <a:buChar char="•"/>
            </a:pPr>
            <a:r>
              <a:rPr lang="en-US" sz="2000" dirty="0"/>
              <a:t>Desired outcomes.</a:t>
            </a:r>
          </a:p>
          <a:p>
            <a:pPr marL="285750" indent="-285750">
              <a:buFont typeface="Arial" panose="020B0604020202020204" pitchFamily="34" charset="0"/>
              <a:buChar char="•"/>
            </a:pPr>
            <a:r>
              <a:rPr lang="en-US" sz="2000" dirty="0"/>
              <a:t>Shared with L&amp;I’s Policy Office and state board staff. </a:t>
            </a:r>
          </a:p>
          <a:p>
            <a:endParaRPr lang="en-US" sz="2000" dirty="0"/>
          </a:p>
        </p:txBody>
      </p:sp>
      <p:sp>
        <p:nvSpPr>
          <p:cNvPr id="2" name="Footer Placeholder 1">
            <a:extLst>
              <a:ext uri="{FF2B5EF4-FFF2-40B4-BE49-F238E27FC236}">
                <a16:creationId xmlns:a16="http://schemas.microsoft.com/office/drawing/2014/main" id="{B28AA231-334C-9345-994F-36498279B837}"/>
              </a:ext>
            </a:extLst>
          </p:cNvPr>
          <p:cNvSpPr>
            <a:spLocks noGrp="1"/>
          </p:cNvSpPr>
          <p:nvPr>
            <p:ph type="ftr" sz="quarter" idx="17"/>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23AEFD3D-59CA-2B47-9D68-D04345A535CD}"/>
              </a:ext>
            </a:extLst>
          </p:cNvPr>
          <p:cNvSpPr>
            <a:spLocks noGrp="1"/>
          </p:cNvSpPr>
          <p:nvPr>
            <p:ph type="sldNum" sz="quarter" idx="18"/>
          </p:nvPr>
        </p:nvSpPr>
        <p:spPr/>
        <p:txBody>
          <a:bodyPr/>
          <a:lstStyle/>
          <a:p>
            <a:fld id="{8699F50C-BE38-4BD0-BA84-9B090E1F2B9B}" type="slidenum">
              <a:rPr lang="en-US" noProof="0" smtClean="0"/>
              <a:t>10</a:t>
            </a:fld>
            <a:endParaRPr lang="en-US" noProof="0" dirty="0"/>
          </a:p>
        </p:txBody>
      </p:sp>
    </p:spTree>
    <p:extLst>
      <p:ext uri="{BB962C8B-B14F-4D97-AF65-F5344CB8AC3E}">
        <p14:creationId xmlns:p14="http://schemas.microsoft.com/office/powerpoint/2010/main" val="113293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p:txBody>
          <a:bodyPr/>
          <a:lstStyle/>
          <a:p>
            <a:r>
              <a:rPr lang="en-US" dirty="0"/>
              <a:t>The Writing Part (Cont’d)</a:t>
            </a:r>
          </a:p>
        </p:txBody>
      </p:sp>
      <p:grpSp>
        <p:nvGrpSpPr>
          <p:cNvPr id="7" name="Group 6" descr="Same policy flowchart as previous page except a drafting and review section has been added. This new section outlines how the policy owner writer and DART reviewer will go back and forth editing until the document meets all the requirements articulated in the policy proposal. ">
            <a:extLst>
              <a:ext uri="{FF2B5EF4-FFF2-40B4-BE49-F238E27FC236}">
                <a16:creationId xmlns:a16="http://schemas.microsoft.com/office/drawing/2014/main" id="{A22ABFB9-AEAF-E257-96E4-1240334E754A}"/>
              </a:ext>
            </a:extLst>
          </p:cNvPr>
          <p:cNvGrpSpPr/>
          <p:nvPr/>
        </p:nvGrpSpPr>
        <p:grpSpPr>
          <a:xfrm>
            <a:off x="1568507" y="1641283"/>
            <a:ext cx="9123390" cy="4430781"/>
            <a:chOff x="1568507" y="1641283"/>
            <a:chExt cx="9123390" cy="4430781"/>
          </a:xfrm>
        </p:grpSpPr>
        <p:sp>
          <p:nvSpPr>
            <p:cNvPr id="21" name="Flowchart: Terminator 20">
              <a:extLst>
                <a:ext uri="{FF2B5EF4-FFF2-40B4-BE49-F238E27FC236}">
                  <a16:creationId xmlns:a16="http://schemas.microsoft.com/office/drawing/2014/main" id="{E13AA879-8DCF-4DFA-9515-EDEAB7A296E5}"/>
                </a:ext>
              </a:extLst>
            </p:cNvPr>
            <p:cNvSpPr/>
            <p:nvPr/>
          </p:nvSpPr>
          <p:spPr>
            <a:xfrm>
              <a:off x="1978430" y="1641283"/>
              <a:ext cx="1961804" cy="665018"/>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Let’s do some policy stuff.</a:t>
              </a:r>
            </a:p>
          </p:txBody>
        </p:sp>
        <p:sp>
          <p:nvSpPr>
            <p:cNvPr id="22" name="Oval 21">
              <a:extLst>
                <a:ext uri="{FF2B5EF4-FFF2-40B4-BE49-F238E27FC236}">
                  <a16:creationId xmlns:a16="http://schemas.microsoft.com/office/drawing/2014/main" id="{78260184-699A-429A-B4C9-322B1299FEE3}"/>
                </a:ext>
              </a:extLst>
            </p:cNvPr>
            <p:cNvSpPr/>
            <p:nvPr/>
          </p:nvSpPr>
          <p:spPr>
            <a:xfrm>
              <a:off x="3416533" y="4540981"/>
              <a:ext cx="798022" cy="5278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Yes.</a:t>
              </a:r>
            </a:p>
          </p:txBody>
        </p:sp>
        <p:sp>
          <p:nvSpPr>
            <p:cNvPr id="23" name="Oval 22">
              <a:extLst>
                <a:ext uri="{FF2B5EF4-FFF2-40B4-BE49-F238E27FC236}">
                  <a16:creationId xmlns:a16="http://schemas.microsoft.com/office/drawing/2014/main" id="{2CEDCF04-97D6-4B12-ABB1-3C9AA7A0EACE}"/>
                </a:ext>
              </a:extLst>
            </p:cNvPr>
            <p:cNvSpPr/>
            <p:nvPr/>
          </p:nvSpPr>
          <p:spPr>
            <a:xfrm>
              <a:off x="1666701" y="4565422"/>
              <a:ext cx="798022" cy="5278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No.</a:t>
              </a:r>
            </a:p>
          </p:txBody>
        </p:sp>
        <p:sp>
          <p:nvSpPr>
            <p:cNvPr id="25" name="Flowchart: Data 24">
              <a:extLst>
                <a:ext uri="{FF2B5EF4-FFF2-40B4-BE49-F238E27FC236}">
                  <a16:creationId xmlns:a16="http://schemas.microsoft.com/office/drawing/2014/main" id="{286E2BDB-EA05-4DFB-A68A-7118F19B83E6}"/>
                </a:ext>
              </a:extLst>
            </p:cNvPr>
            <p:cNvSpPr/>
            <p:nvPr/>
          </p:nvSpPr>
          <p:spPr>
            <a:xfrm>
              <a:off x="1978430" y="2611573"/>
              <a:ext cx="1953492" cy="612648"/>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Convene a DART.</a:t>
              </a:r>
            </a:p>
          </p:txBody>
        </p:sp>
        <p:cxnSp>
          <p:nvCxnSpPr>
            <p:cNvPr id="27" name="Straight Arrow Connector 26">
              <a:extLst>
                <a:ext uri="{FF2B5EF4-FFF2-40B4-BE49-F238E27FC236}">
                  <a16:creationId xmlns:a16="http://schemas.microsoft.com/office/drawing/2014/main" id="{5BC25AE9-7078-4A20-889F-7E5A809499E2}"/>
                </a:ext>
              </a:extLst>
            </p:cNvPr>
            <p:cNvCxnSpPr>
              <a:stCxn id="21" idx="2"/>
              <a:endCxn id="25" idx="1"/>
            </p:cNvCxnSpPr>
            <p:nvPr/>
          </p:nvCxnSpPr>
          <p:spPr>
            <a:xfrm flipH="1">
              <a:off x="2955176" y="2306301"/>
              <a:ext cx="4156" cy="305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Diamond 27">
              <a:extLst>
                <a:ext uri="{FF2B5EF4-FFF2-40B4-BE49-F238E27FC236}">
                  <a16:creationId xmlns:a16="http://schemas.microsoft.com/office/drawing/2014/main" id="{370B8D4C-AF13-4539-BABA-382BE76A7948}"/>
                </a:ext>
              </a:extLst>
            </p:cNvPr>
            <p:cNvSpPr/>
            <p:nvPr/>
          </p:nvSpPr>
          <p:spPr>
            <a:xfrm>
              <a:off x="2213264" y="3491858"/>
              <a:ext cx="1483823" cy="128788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Do we need a policy?</a:t>
              </a:r>
            </a:p>
          </p:txBody>
        </p:sp>
        <p:cxnSp>
          <p:nvCxnSpPr>
            <p:cNvPr id="29" name="Straight Arrow Connector 28">
              <a:extLst>
                <a:ext uri="{FF2B5EF4-FFF2-40B4-BE49-F238E27FC236}">
                  <a16:creationId xmlns:a16="http://schemas.microsoft.com/office/drawing/2014/main" id="{2C286F29-0F3B-4B8D-9C4C-5710E80CEB47}"/>
                </a:ext>
              </a:extLst>
            </p:cNvPr>
            <p:cNvCxnSpPr/>
            <p:nvPr/>
          </p:nvCxnSpPr>
          <p:spPr>
            <a:xfrm flipH="1">
              <a:off x="2955175" y="3219095"/>
              <a:ext cx="4156" cy="305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owchart: Document 29">
              <a:extLst>
                <a:ext uri="{FF2B5EF4-FFF2-40B4-BE49-F238E27FC236}">
                  <a16:creationId xmlns:a16="http://schemas.microsoft.com/office/drawing/2014/main" id="{24B63356-CC4C-4EA4-8DCA-8D0F372BBA65}"/>
                </a:ext>
              </a:extLst>
            </p:cNvPr>
            <p:cNvSpPr/>
            <p:nvPr/>
          </p:nvSpPr>
          <p:spPr>
            <a:xfrm>
              <a:off x="1568507" y="5384283"/>
              <a:ext cx="986097" cy="687781"/>
            </a:xfrm>
            <a:prstGeom prst="flowChart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Write and file a wrap document.</a:t>
              </a:r>
            </a:p>
          </p:txBody>
        </p:sp>
        <p:cxnSp>
          <p:nvCxnSpPr>
            <p:cNvPr id="31" name="Straight Arrow Connector 30">
              <a:extLst>
                <a:ext uri="{FF2B5EF4-FFF2-40B4-BE49-F238E27FC236}">
                  <a16:creationId xmlns:a16="http://schemas.microsoft.com/office/drawing/2014/main" id="{C4FB2A0B-14ED-4FBE-A48D-F633CBC72390}"/>
                </a:ext>
              </a:extLst>
            </p:cNvPr>
            <p:cNvCxnSpPr>
              <a:cxnSpLocks/>
            </p:cNvCxnSpPr>
            <p:nvPr/>
          </p:nvCxnSpPr>
          <p:spPr>
            <a:xfrm flipH="1">
              <a:off x="2379345" y="4473615"/>
              <a:ext cx="228946" cy="186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7210104-D4AF-43BD-85EE-643FB243D74B}"/>
                </a:ext>
              </a:extLst>
            </p:cNvPr>
            <p:cNvCxnSpPr/>
            <p:nvPr/>
          </p:nvCxnSpPr>
          <p:spPr>
            <a:xfrm flipH="1">
              <a:off x="2061556" y="5068839"/>
              <a:ext cx="4156" cy="305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2A3B3DF-2994-435E-A8CF-1B05DF07B4E0}"/>
                </a:ext>
              </a:extLst>
            </p:cNvPr>
            <p:cNvCxnSpPr>
              <a:cxnSpLocks/>
            </p:cNvCxnSpPr>
            <p:nvPr/>
          </p:nvCxnSpPr>
          <p:spPr>
            <a:xfrm>
              <a:off x="3341714" y="4425596"/>
              <a:ext cx="216136" cy="187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Flowchart: Terminator 36">
              <a:extLst>
                <a:ext uri="{FF2B5EF4-FFF2-40B4-BE49-F238E27FC236}">
                  <a16:creationId xmlns:a16="http://schemas.microsoft.com/office/drawing/2014/main" id="{8181F7E8-BA4B-4BFF-AD9B-D559D3B99AC5}"/>
                </a:ext>
              </a:extLst>
            </p:cNvPr>
            <p:cNvSpPr/>
            <p:nvPr/>
          </p:nvSpPr>
          <p:spPr>
            <a:xfrm>
              <a:off x="2830486" y="5464244"/>
              <a:ext cx="986097" cy="527858"/>
            </a:xfrm>
            <a:prstGeom prst="flowChartTermina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Disband the DART.</a:t>
              </a:r>
            </a:p>
          </p:txBody>
        </p:sp>
        <p:cxnSp>
          <p:nvCxnSpPr>
            <p:cNvPr id="38" name="Straight Arrow Connector 37">
              <a:extLst>
                <a:ext uri="{FF2B5EF4-FFF2-40B4-BE49-F238E27FC236}">
                  <a16:creationId xmlns:a16="http://schemas.microsoft.com/office/drawing/2014/main" id="{EF7EA19F-6C17-4277-B9E2-0DA16DFD4413}"/>
                </a:ext>
              </a:extLst>
            </p:cNvPr>
            <p:cNvCxnSpPr>
              <a:cxnSpLocks/>
              <a:stCxn id="30" idx="3"/>
              <a:endCxn id="37" idx="1"/>
            </p:cNvCxnSpPr>
            <p:nvPr/>
          </p:nvCxnSpPr>
          <p:spPr>
            <a:xfrm flipV="1">
              <a:off x="2554604" y="5728173"/>
              <a:ext cx="2758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Flowchart: Document 41">
              <a:extLst>
                <a:ext uri="{FF2B5EF4-FFF2-40B4-BE49-F238E27FC236}">
                  <a16:creationId xmlns:a16="http://schemas.microsoft.com/office/drawing/2014/main" id="{4EDFF25F-CE5F-4087-9E68-DBE44A1D9202}"/>
                </a:ext>
              </a:extLst>
            </p:cNvPr>
            <p:cNvSpPr/>
            <p:nvPr/>
          </p:nvSpPr>
          <p:spPr>
            <a:xfrm>
              <a:off x="4529748" y="4481348"/>
              <a:ext cx="986097" cy="687781"/>
            </a:xfrm>
            <a:prstGeom prst="flowChart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Policy Proposal</a:t>
              </a:r>
            </a:p>
          </p:txBody>
        </p:sp>
        <p:cxnSp>
          <p:nvCxnSpPr>
            <p:cNvPr id="43" name="Straight Arrow Connector 42">
              <a:extLst>
                <a:ext uri="{FF2B5EF4-FFF2-40B4-BE49-F238E27FC236}">
                  <a16:creationId xmlns:a16="http://schemas.microsoft.com/office/drawing/2014/main" id="{110A20E1-8C63-4E97-A013-534A0D2B83C3}"/>
                </a:ext>
              </a:extLst>
            </p:cNvPr>
            <p:cNvCxnSpPr>
              <a:cxnSpLocks/>
            </p:cNvCxnSpPr>
            <p:nvPr/>
          </p:nvCxnSpPr>
          <p:spPr>
            <a:xfrm flipV="1">
              <a:off x="4229447" y="4779745"/>
              <a:ext cx="2758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owchart: Document 23">
              <a:extLst>
                <a:ext uri="{FF2B5EF4-FFF2-40B4-BE49-F238E27FC236}">
                  <a16:creationId xmlns:a16="http://schemas.microsoft.com/office/drawing/2014/main" id="{83EB0C8F-36DF-428F-8167-1F872354ACCD}"/>
                </a:ext>
              </a:extLst>
            </p:cNvPr>
            <p:cNvSpPr/>
            <p:nvPr/>
          </p:nvSpPr>
          <p:spPr>
            <a:xfrm>
              <a:off x="4529748" y="2611573"/>
              <a:ext cx="986097" cy="687781"/>
            </a:xfrm>
            <a:prstGeom prst="flowChart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Initial Draft</a:t>
              </a:r>
            </a:p>
          </p:txBody>
        </p:sp>
        <p:sp>
          <p:nvSpPr>
            <p:cNvPr id="26" name="Flowchart: Data 25">
              <a:extLst>
                <a:ext uri="{FF2B5EF4-FFF2-40B4-BE49-F238E27FC236}">
                  <a16:creationId xmlns:a16="http://schemas.microsoft.com/office/drawing/2014/main" id="{98D49401-4910-4E48-880C-973C5A174E77}"/>
                </a:ext>
              </a:extLst>
            </p:cNvPr>
            <p:cNvSpPr/>
            <p:nvPr/>
          </p:nvSpPr>
          <p:spPr>
            <a:xfrm>
              <a:off x="4046050" y="3578499"/>
              <a:ext cx="1953492" cy="612648"/>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The policy owner writes.</a:t>
              </a:r>
            </a:p>
          </p:txBody>
        </p:sp>
        <p:cxnSp>
          <p:nvCxnSpPr>
            <p:cNvPr id="32" name="Straight Arrow Connector 31">
              <a:extLst>
                <a:ext uri="{FF2B5EF4-FFF2-40B4-BE49-F238E27FC236}">
                  <a16:creationId xmlns:a16="http://schemas.microsoft.com/office/drawing/2014/main" id="{7A84B4BE-E88F-4C0A-BCB3-4F2D27C83241}"/>
                </a:ext>
              </a:extLst>
            </p:cNvPr>
            <p:cNvCxnSpPr>
              <a:cxnSpLocks/>
              <a:stCxn id="42" idx="0"/>
            </p:cNvCxnSpPr>
            <p:nvPr/>
          </p:nvCxnSpPr>
          <p:spPr>
            <a:xfrm flipV="1">
              <a:off x="5022797" y="4180852"/>
              <a:ext cx="3986" cy="300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2E5FDA0-4C3C-4847-A8B8-0956369BAE08}"/>
                </a:ext>
              </a:extLst>
            </p:cNvPr>
            <p:cNvCxnSpPr>
              <a:cxnSpLocks/>
            </p:cNvCxnSpPr>
            <p:nvPr/>
          </p:nvCxnSpPr>
          <p:spPr>
            <a:xfrm flipV="1">
              <a:off x="5018810" y="3278003"/>
              <a:ext cx="3986" cy="300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Flowchart: Data 35">
              <a:extLst>
                <a:ext uri="{FF2B5EF4-FFF2-40B4-BE49-F238E27FC236}">
                  <a16:creationId xmlns:a16="http://schemas.microsoft.com/office/drawing/2014/main" id="{C3D78F2B-B990-42A8-B108-63EFDFD83C55}"/>
                </a:ext>
              </a:extLst>
            </p:cNvPr>
            <p:cNvSpPr/>
            <p:nvPr/>
          </p:nvSpPr>
          <p:spPr>
            <a:xfrm>
              <a:off x="4229447" y="1688871"/>
              <a:ext cx="1953492" cy="612648"/>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The DART reviews.</a:t>
              </a:r>
            </a:p>
          </p:txBody>
        </p:sp>
        <p:cxnSp>
          <p:nvCxnSpPr>
            <p:cNvPr id="39" name="Straight Arrow Connector 38">
              <a:extLst>
                <a:ext uri="{FF2B5EF4-FFF2-40B4-BE49-F238E27FC236}">
                  <a16:creationId xmlns:a16="http://schemas.microsoft.com/office/drawing/2014/main" id="{6CBB832B-6098-4F5F-8C4C-31E042D18E51}"/>
                </a:ext>
              </a:extLst>
            </p:cNvPr>
            <p:cNvCxnSpPr>
              <a:cxnSpLocks/>
            </p:cNvCxnSpPr>
            <p:nvPr/>
          </p:nvCxnSpPr>
          <p:spPr>
            <a:xfrm flipV="1">
              <a:off x="5014824" y="2316225"/>
              <a:ext cx="3986" cy="300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193938C-2C35-4DC7-B46E-1B115F3C9F02}"/>
                </a:ext>
              </a:extLst>
            </p:cNvPr>
            <p:cNvCxnSpPr>
              <a:cxnSpLocks/>
            </p:cNvCxnSpPr>
            <p:nvPr/>
          </p:nvCxnSpPr>
          <p:spPr>
            <a:xfrm>
              <a:off x="6003698" y="1973792"/>
              <a:ext cx="577555" cy="49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Flowchart: Document 39">
              <a:extLst>
                <a:ext uri="{FF2B5EF4-FFF2-40B4-BE49-F238E27FC236}">
                  <a16:creationId xmlns:a16="http://schemas.microsoft.com/office/drawing/2014/main" id="{A59F4FE2-C518-4B8F-A90B-67EA25F6FFB5}"/>
                </a:ext>
              </a:extLst>
            </p:cNvPr>
            <p:cNvSpPr/>
            <p:nvPr/>
          </p:nvSpPr>
          <p:spPr>
            <a:xfrm>
              <a:off x="6581253" y="2445699"/>
              <a:ext cx="4110644" cy="3626365"/>
            </a:xfrm>
            <a:prstGeom prst="flowChart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And that keeps going back and forth between the DART and the policy owner until the document meets all the aspirations and requirements articulated in the policy proposal.</a:t>
              </a:r>
            </a:p>
          </p:txBody>
        </p:sp>
      </p:grpSp>
      <p:sp>
        <p:nvSpPr>
          <p:cNvPr id="2" name="Footer Placeholder 1">
            <a:extLst>
              <a:ext uri="{FF2B5EF4-FFF2-40B4-BE49-F238E27FC236}">
                <a16:creationId xmlns:a16="http://schemas.microsoft.com/office/drawing/2014/main" id="{B28AA231-334C-9345-994F-36498279B837}"/>
              </a:ext>
            </a:extLst>
          </p:cNvPr>
          <p:cNvSpPr>
            <a:spLocks noGrp="1"/>
          </p:cNvSpPr>
          <p:nvPr>
            <p:ph type="ftr" sz="quarter" idx="17"/>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23AEFD3D-59CA-2B47-9D68-D04345A535CD}"/>
              </a:ext>
            </a:extLst>
          </p:cNvPr>
          <p:cNvSpPr>
            <a:spLocks noGrp="1"/>
          </p:cNvSpPr>
          <p:nvPr>
            <p:ph type="sldNum" sz="quarter" idx="18"/>
          </p:nvPr>
        </p:nvSpPr>
        <p:spPr/>
        <p:txBody>
          <a:bodyPr/>
          <a:lstStyle/>
          <a:p>
            <a:fld id="{8699F50C-BE38-4BD0-BA84-9B090E1F2B9B}" type="slidenum">
              <a:rPr lang="en-US" noProof="0" smtClean="0"/>
              <a:t>11</a:t>
            </a:fld>
            <a:endParaRPr lang="en-US" noProof="0" dirty="0"/>
          </a:p>
        </p:txBody>
      </p:sp>
    </p:spTree>
    <p:extLst>
      <p:ext uri="{BB962C8B-B14F-4D97-AF65-F5344CB8AC3E}">
        <p14:creationId xmlns:p14="http://schemas.microsoft.com/office/powerpoint/2010/main" val="124111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The Review Part</a:t>
            </a:r>
          </a:p>
        </p:txBody>
      </p:sp>
      <p:sp>
        <p:nvSpPr>
          <p:cNvPr id="27" name="Content Placeholder 1">
            <a:extLst>
              <a:ext uri="{FF2B5EF4-FFF2-40B4-BE49-F238E27FC236}">
                <a16:creationId xmlns:a16="http://schemas.microsoft.com/office/drawing/2014/main" id="{0F655E43-7C59-46AC-B0D1-42F094E2C792}"/>
              </a:ext>
            </a:extLst>
          </p:cNvPr>
          <p:cNvSpPr txBox="1">
            <a:spLocks/>
          </p:cNvSpPr>
          <p:nvPr/>
        </p:nvSpPr>
        <p:spPr>
          <a:xfrm>
            <a:off x="575370" y="2640822"/>
            <a:ext cx="6343247" cy="365125"/>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dirty="0">
                <a:latin typeface="Calibri" panose="020F0502020204030204" pitchFamily="34" charset="0"/>
                <a:ea typeface="Times New Roman" panose="02020603050405020304" pitchFamily="18" charset="0"/>
                <a:cs typeface="Times New Roman" panose="02020603050405020304" pitchFamily="18" charset="0"/>
              </a:rPr>
              <a:t>1. Supervisors, Div. Chiefs &amp; ARDs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Bef>
                <a:spcPts val="0"/>
              </a:spcBef>
              <a:buFont typeface="Arial" panose="020B0604020202020204" pitchFamily="34" charset="0"/>
              <a:buNone/>
            </a:pPr>
            <a:br>
              <a:rPr lang="en-US" dirty="0"/>
            </a:br>
            <a:br>
              <a:rPr lang="en-US" dirty="0"/>
            </a:br>
            <a:endParaRPr lang="en-US" dirty="0"/>
          </a:p>
          <a:p>
            <a:endParaRPr lang="en-US" dirty="0"/>
          </a:p>
        </p:txBody>
      </p:sp>
      <p:sp>
        <p:nvSpPr>
          <p:cNvPr id="14" name="Content Placeholder 1">
            <a:extLst>
              <a:ext uri="{FF2B5EF4-FFF2-40B4-BE49-F238E27FC236}">
                <a16:creationId xmlns:a16="http://schemas.microsoft.com/office/drawing/2014/main" id="{FE0EB300-15BE-4570-8C4A-C33545BD590E}"/>
              </a:ext>
            </a:extLst>
          </p:cNvPr>
          <p:cNvSpPr txBox="1">
            <a:spLocks/>
          </p:cNvSpPr>
          <p:nvPr/>
        </p:nvSpPr>
        <p:spPr>
          <a:xfrm>
            <a:off x="575370" y="3037410"/>
            <a:ext cx="6343247" cy="365125"/>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dirty="0">
                <a:latin typeface="Calibri" panose="020F0502020204030204" pitchFamily="34" charset="0"/>
                <a:ea typeface="Times New Roman" panose="02020603050405020304" pitchFamily="18" charset="0"/>
                <a:cs typeface="Times New Roman" panose="02020603050405020304" pitchFamily="18" charset="0"/>
              </a:rPr>
              <a:t>2. Bureau Directors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Bef>
                <a:spcPts val="0"/>
              </a:spcBef>
              <a:buFont typeface="Arial" panose="020B0604020202020204" pitchFamily="34" charset="0"/>
              <a:buNone/>
            </a:pPr>
            <a:br>
              <a:rPr lang="en-US" dirty="0"/>
            </a:br>
            <a:br>
              <a:rPr lang="en-US" dirty="0"/>
            </a:br>
            <a:endParaRPr lang="en-US" dirty="0"/>
          </a:p>
          <a:p>
            <a:endParaRPr lang="en-US" dirty="0"/>
          </a:p>
        </p:txBody>
      </p:sp>
      <p:sp>
        <p:nvSpPr>
          <p:cNvPr id="16" name="Content Placeholder 1">
            <a:extLst>
              <a:ext uri="{FF2B5EF4-FFF2-40B4-BE49-F238E27FC236}">
                <a16:creationId xmlns:a16="http://schemas.microsoft.com/office/drawing/2014/main" id="{88027BD3-E78F-4371-BEF7-E9C46F5CA727}"/>
              </a:ext>
            </a:extLst>
          </p:cNvPr>
          <p:cNvSpPr txBox="1">
            <a:spLocks/>
          </p:cNvSpPr>
          <p:nvPr/>
        </p:nvSpPr>
        <p:spPr>
          <a:xfrm>
            <a:off x="575370" y="3402535"/>
            <a:ext cx="6343247" cy="365125"/>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dirty="0">
                <a:latin typeface="Calibri" panose="020F0502020204030204" pitchFamily="34" charset="0"/>
                <a:ea typeface="Times New Roman" panose="02020603050405020304" pitchFamily="18" charset="0"/>
                <a:cs typeface="Times New Roman" panose="02020603050405020304" pitchFamily="18" charset="0"/>
              </a:rPr>
              <a:t>3. L&amp;I Office of Chief Counsel</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Bef>
                <a:spcPts val="0"/>
              </a:spcBef>
              <a:buFont typeface="Arial" panose="020B0604020202020204" pitchFamily="34" charset="0"/>
              <a:buNone/>
            </a:pPr>
            <a:br>
              <a:rPr lang="en-US" dirty="0"/>
            </a:br>
            <a:br>
              <a:rPr lang="en-US" dirty="0"/>
            </a:br>
            <a:endParaRPr lang="en-US" dirty="0"/>
          </a:p>
          <a:p>
            <a:endParaRPr lang="en-US" dirty="0"/>
          </a:p>
        </p:txBody>
      </p:sp>
      <p:sp>
        <p:nvSpPr>
          <p:cNvPr id="17" name="Content Placeholder 1">
            <a:extLst>
              <a:ext uri="{FF2B5EF4-FFF2-40B4-BE49-F238E27FC236}">
                <a16:creationId xmlns:a16="http://schemas.microsoft.com/office/drawing/2014/main" id="{BF8849A5-547E-48A0-8015-3D636E6FDFFF}"/>
              </a:ext>
            </a:extLst>
          </p:cNvPr>
          <p:cNvSpPr txBox="1">
            <a:spLocks/>
          </p:cNvSpPr>
          <p:nvPr/>
        </p:nvSpPr>
        <p:spPr>
          <a:xfrm>
            <a:off x="575370" y="3795759"/>
            <a:ext cx="6343247" cy="365125"/>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dirty="0">
                <a:latin typeface="Calibri" panose="020F0502020204030204" pitchFamily="34" charset="0"/>
                <a:ea typeface="Times New Roman" panose="02020603050405020304" pitchFamily="18" charset="0"/>
                <a:cs typeface="Times New Roman" panose="02020603050405020304" pitchFamily="18" charset="0"/>
              </a:rPr>
              <a:t>4. Deputy Secretary for Workforce Development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Bef>
                <a:spcPts val="0"/>
              </a:spcBef>
              <a:buFont typeface="Arial" panose="020B0604020202020204" pitchFamily="34" charset="0"/>
              <a:buNone/>
            </a:pPr>
            <a:br>
              <a:rPr lang="en-US" dirty="0"/>
            </a:br>
            <a:br>
              <a:rPr lang="en-US" dirty="0"/>
            </a:br>
            <a:endParaRPr lang="en-US" dirty="0"/>
          </a:p>
          <a:p>
            <a:endParaRPr lang="en-US" dirty="0"/>
          </a:p>
        </p:txBody>
      </p:sp>
      <p:sp>
        <p:nvSpPr>
          <p:cNvPr id="18" name="Content Placeholder 1">
            <a:extLst>
              <a:ext uri="{FF2B5EF4-FFF2-40B4-BE49-F238E27FC236}">
                <a16:creationId xmlns:a16="http://schemas.microsoft.com/office/drawing/2014/main" id="{3413BCBD-C979-46F3-902F-C9EC426574B8}"/>
              </a:ext>
            </a:extLst>
          </p:cNvPr>
          <p:cNvSpPr txBox="1">
            <a:spLocks/>
          </p:cNvSpPr>
          <p:nvPr/>
        </p:nvSpPr>
        <p:spPr>
          <a:xfrm>
            <a:off x="575370" y="4183116"/>
            <a:ext cx="6343247" cy="365125"/>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dirty="0">
                <a:latin typeface="Calibri" panose="020F0502020204030204" pitchFamily="34" charset="0"/>
                <a:ea typeface="Times New Roman" panose="02020603050405020304" pitchFamily="18" charset="0"/>
                <a:cs typeface="Times New Roman" panose="02020603050405020304" pitchFamily="18" charset="0"/>
              </a:rPr>
              <a:t>5a. L&amp;I Policy Office and State Board Staff</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Bef>
                <a:spcPts val="0"/>
              </a:spcBef>
              <a:buFont typeface="Arial" panose="020B0604020202020204" pitchFamily="34" charset="0"/>
              <a:buNone/>
            </a:pPr>
            <a:br>
              <a:rPr lang="en-US" dirty="0"/>
            </a:br>
            <a:br>
              <a:rPr lang="en-US" dirty="0"/>
            </a:br>
            <a:endParaRPr lang="en-US" dirty="0"/>
          </a:p>
          <a:p>
            <a:endParaRPr lang="en-US" dirty="0"/>
          </a:p>
        </p:txBody>
      </p:sp>
      <p:sp>
        <p:nvSpPr>
          <p:cNvPr id="19" name="Content Placeholder 1">
            <a:extLst>
              <a:ext uri="{FF2B5EF4-FFF2-40B4-BE49-F238E27FC236}">
                <a16:creationId xmlns:a16="http://schemas.microsoft.com/office/drawing/2014/main" id="{38D4CCAB-79F1-4C63-92F5-775447A80ABD}"/>
              </a:ext>
            </a:extLst>
          </p:cNvPr>
          <p:cNvSpPr txBox="1">
            <a:spLocks/>
          </p:cNvSpPr>
          <p:nvPr/>
        </p:nvSpPr>
        <p:spPr>
          <a:xfrm>
            <a:off x="575370" y="4571234"/>
            <a:ext cx="6343247" cy="365125"/>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dirty="0">
                <a:latin typeface="Calibri" panose="020F0502020204030204" pitchFamily="34" charset="0"/>
                <a:ea typeface="Times New Roman" panose="02020603050405020304" pitchFamily="18" charset="0"/>
                <a:cs typeface="Times New Roman" panose="02020603050405020304" pitchFamily="18" charset="0"/>
              </a:rPr>
              <a:t>5b. State Agency Partners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Bef>
                <a:spcPts val="0"/>
              </a:spcBef>
              <a:buFont typeface="Arial" panose="020B0604020202020204" pitchFamily="34" charset="0"/>
              <a:buNone/>
            </a:pPr>
            <a:br>
              <a:rPr lang="en-US" dirty="0"/>
            </a:br>
            <a:br>
              <a:rPr lang="en-US" dirty="0"/>
            </a:br>
            <a:endParaRPr lang="en-US" dirty="0"/>
          </a:p>
          <a:p>
            <a:endParaRPr lang="en-US" dirty="0"/>
          </a:p>
        </p:txBody>
      </p:sp>
      <p:sp>
        <p:nvSpPr>
          <p:cNvPr id="20" name="Content Placeholder 1">
            <a:extLst>
              <a:ext uri="{FF2B5EF4-FFF2-40B4-BE49-F238E27FC236}">
                <a16:creationId xmlns:a16="http://schemas.microsoft.com/office/drawing/2014/main" id="{12FC233C-A997-42ED-AEB0-9EB64285081B}"/>
              </a:ext>
            </a:extLst>
          </p:cNvPr>
          <p:cNvSpPr txBox="1">
            <a:spLocks/>
          </p:cNvSpPr>
          <p:nvPr/>
        </p:nvSpPr>
        <p:spPr>
          <a:xfrm>
            <a:off x="575370" y="4964894"/>
            <a:ext cx="6343247" cy="365125"/>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dirty="0">
                <a:latin typeface="Calibri" panose="020F0502020204030204" pitchFamily="34" charset="0"/>
                <a:ea typeface="Times New Roman" panose="02020603050405020304" pitchFamily="18" charset="0"/>
                <a:cs typeface="Times New Roman" panose="02020603050405020304" pitchFamily="18" charset="0"/>
              </a:rPr>
              <a:t>5c. The Governor’s Policy Office</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0000"/>
              </a:lnSpc>
              <a:spcBef>
                <a:spcPts val="0"/>
              </a:spcBef>
              <a:buFont typeface="Arial" panose="020B0604020202020204" pitchFamily="34" charset="0"/>
              <a:buNone/>
            </a:pPr>
            <a:br>
              <a:rPr lang="en-US" dirty="0"/>
            </a:br>
            <a:br>
              <a:rPr lang="en-US" dirty="0"/>
            </a:br>
            <a:endParaRPr lang="en-US" dirty="0"/>
          </a:p>
          <a:p>
            <a:endParaRPr lang="en-US" dirty="0"/>
          </a:p>
        </p:txBody>
      </p:sp>
      <p:pic>
        <p:nvPicPr>
          <p:cNvPr id="8" name="Picture Placeholder 7">
            <a:extLst>
              <a:ext uri="{FF2B5EF4-FFF2-40B4-BE49-F238E27FC236}">
                <a16:creationId xmlns:a16="http://schemas.microsoft.com/office/drawing/2014/main" id="{5D913FF4-723A-450D-A22D-3FA83B362FC4}"/>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27131" r="27131"/>
          <a:stretch>
            <a:fillRect/>
          </a:stretch>
        </p:blipFill>
        <p:spPr/>
      </p:pic>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12</a:t>
            </a:fld>
            <a:endParaRPr lang="en-US" noProof="0" dirty="0"/>
          </a:p>
        </p:txBody>
      </p:sp>
      <p:sp>
        <p:nvSpPr>
          <p:cNvPr id="9" name="TextBox 8">
            <a:extLst>
              <a:ext uri="{FF2B5EF4-FFF2-40B4-BE49-F238E27FC236}">
                <a16:creationId xmlns:a16="http://schemas.microsoft.com/office/drawing/2014/main" id="{7ADF4ADB-0A6E-4BDA-8E05-69151DED0ACC}"/>
              </a:ext>
            </a:extLst>
          </p:cNvPr>
          <p:cNvSpPr txBox="1"/>
          <p:nvPr/>
        </p:nvSpPr>
        <p:spPr>
          <a:xfrm>
            <a:off x="6604000" y="6872249"/>
            <a:ext cx="5588000" cy="230832"/>
          </a:xfrm>
          <a:prstGeom prst="rect">
            <a:avLst/>
          </a:prstGeom>
          <a:noFill/>
        </p:spPr>
        <p:txBody>
          <a:bodyPr wrap="square" rtlCol="0">
            <a:spAutoFit/>
          </a:bodyPr>
          <a:lstStyle/>
          <a:p>
            <a:r>
              <a:rPr lang="en-US" sz="900">
                <a:hlinkClick r:id="rId4" tooltip="https://www.peoplematters.in/article/performance-management/how-to-make-the-most-of-your-performance-review-17721"/>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98452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The Style Manual</a:t>
            </a:r>
          </a:p>
        </p:txBody>
      </p:sp>
      <p:sp>
        <p:nvSpPr>
          <p:cNvPr id="15" name="Text Placeholder 2">
            <a:extLst>
              <a:ext uri="{FF2B5EF4-FFF2-40B4-BE49-F238E27FC236}">
                <a16:creationId xmlns:a16="http://schemas.microsoft.com/office/drawing/2014/main" id="{E55FBFB3-F119-4011-BCDA-4A2F575705B6}"/>
              </a:ext>
            </a:extLst>
          </p:cNvPr>
          <p:cNvSpPr txBox="1">
            <a:spLocks/>
          </p:cNvSpPr>
          <p:nvPr/>
        </p:nvSpPr>
        <p:spPr>
          <a:xfrm>
            <a:off x="531369" y="2565615"/>
            <a:ext cx="7342631" cy="608895"/>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kern="1200" spc="300">
                <a:solidFill>
                  <a:schemeClr val="accent6"/>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One day I will find the right words, and they will be simple.                                      – Jack Kerouac</a:t>
            </a:r>
          </a:p>
          <a:p>
            <a:endParaRPr lang="en-US" dirty="0"/>
          </a:p>
          <a:p>
            <a:endParaRPr lang="en-US" dirty="0"/>
          </a:p>
        </p:txBody>
      </p:sp>
      <p:sp>
        <p:nvSpPr>
          <p:cNvPr id="27" name="Content Placeholder 1">
            <a:extLst>
              <a:ext uri="{FF2B5EF4-FFF2-40B4-BE49-F238E27FC236}">
                <a16:creationId xmlns:a16="http://schemas.microsoft.com/office/drawing/2014/main" id="{0F655E43-7C59-46AC-B0D1-42F094E2C792}"/>
              </a:ext>
            </a:extLst>
          </p:cNvPr>
          <p:cNvSpPr txBox="1">
            <a:spLocks/>
          </p:cNvSpPr>
          <p:nvPr/>
        </p:nvSpPr>
        <p:spPr>
          <a:xfrm>
            <a:off x="531378" y="3351290"/>
            <a:ext cx="6343247" cy="331195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Pennsylvania’s writing goals for policy are consistency, clarity and easy readability. This manual provides that instruction. Workforce system policy writing is influenced by several sources. These sources include federal plain-language techniques, Associated Press Style, the tried-and-true methods detailed in Strunk and White’s </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The Elements of Style</a:t>
            </a:r>
            <a:r>
              <a:rPr lang="en-US" dirty="0">
                <a:effectLst/>
                <a:latin typeface="Calibri" panose="020F0502020204030204" pitchFamily="34" charset="0"/>
                <a:ea typeface="Times New Roman" panose="02020603050405020304" pitchFamily="18" charset="0"/>
                <a:cs typeface="Times New Roman" panose="02020603050405020304" pitchFamily="18" charset="0"/>
              </a:rPr>
              <a:t> and other publications. </a:t>
            </a:r>
          </a:p>
          <a:p>
            <a:pPr marL="0" indent="0">
              <a:lnSpc>
                <a:spcPct val="110000"/>
              </a:lnSpc>
              <a:spcBef>
                <a:spcPts val="0"/>
              </a:spcBef>
              <a:buFont typeface="Arial" panose="020B0604020202020204" pitchFamily="34" charset="0"/>
              <a:buNone/>
            </a:pPr>
            <a:br>
              <a:rPr lang="en-US" dirty="0"/>
            </a:br>
            <a:br>
              <a:rPr lang="en-US" dirty="0"/>
            </a:br>
            <a:endParaRPr lang="en-US" dirty="0"/>
          </a:p>
          <a:p>
            <a:endParaRPr lang="en-US" dirty="0"/>
          </a:p>
        </p:txBody>
      </p:sp>
      <p:pic>
        <p:nvPicPr>
          <p:cNvPr id="10" name="Picture Placeholder 9">
            <a:extLst>
              <a:ext uri="{FF2B5EF4-FFF2-40B4-BE49-F238E27FC236}">
                <a16:creationId xmlns:a16="http://schemas.microsoft.com/office/drawing/2014/main" id="{CFD27BA7-0FD5-4C54-A90A-DD328CAD2EF2}"/>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t="10522" b="10522"/>
          <a:stretch>
            <a:fillRect/>
          </a:stretch>
        </p:blipFill>
        <p:spPr/>
      </p:pic>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13</a:t>
            </a:fld>
            <a:endParaRPr lang="en-US" noProof="0" dirty="0"/>
          </a:p>
        </p:txBody>
      </p:sp>
      <p:sp>
        <p:nvSpPr>
          <p:cNvPr id="11" name="TextBox 10">
            <a:extLst>
              <a:ext uri="{FF2B5EF4-FFF2-40B4-BE49-F238E27FC236}">
                <a16:creationId xmlns:a16="http://schemas.microsoft.com/office/drawing/2014/main" id="{9AE327BD-9BD0-4FFF-9FBE-0DE28549563F}"/>
              </a:ext>
            </a:extLst>
          </p:cNvPr>
          <p:cNvSpPr txBox="1"/>
          <p:nvPr/>
        </p:nvSpPr>
        <p:spPr>
          <a:xfrm>
            <a:off x="6604000" y="6872249"/>
            <a:ext cx="5588000" cy="230832"/>
          </a:xfrm>
          <a:prstGeom prst="rect">
            <a:avLst/>
          </a:prstGeom>
          <a:noFill/>
        </p:spPr>
        <p:txBody>
          <a:bodyPr wrap="square" rtlCol="0">
            <a:spAutoFit/>
          </a:bodyPr>
          <a:lstStyle/>
          <a:p>
            <a:r>
              <a:rPr lang="en-US" sz="900">
                <a:hlinkClick r:id="rId4" tooltip="https://www.flickr.com/photos/cdrummbks/4326405630/"/>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423155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p:txBody>
          <a:bodyPr/>
          <a:lstStyle/>
          <a:p>
            <a:r>
              <a:rPr lang="en-US" dirty="0"/>
              <a:t>Plain Language Example</a:t>
            </a:r>
          </a:p>
        </p:txBody>
      </p:sp>
      <p:sp>
        <p:nvSpPr>
          <p:cNvPr id="9" name="&quot;Not Allowed&quot; Symbol 8">
            <a:extLst>
              <a:ext uri="{FF2B5EF4-FFF2-40B4-BE49-F238E27FC236}">
                <a16:creationId xmlns:a16="http://schemas.microsoft.com/office/drawing/2014/main" id="{EFF06A94-DC00-41BC-A88B-321802B825DE}"/>
              </a:ext>
              <a:ext uri="{C183D7F6-B498-43B3-948B-1728B52AA6E4}">
                <adec:decorative xmlns:adec="http://schemas.microsoft.com/office/drawing/2017/decorative" val="1"/>
              </a:ext>
            </a:extLst>
          </p:cNvPr>
          <p:cNvSpPr/>
          <p:nvPr/>
        </p:nvSpPr>
        <p:spPr>
          <a:xfrm>
            <a:off x="1272089" y="1954236"/>
            <a:ext cx="3397833" cy="3397833"/>
          </a:xfrm>
          <a:prstGeom prst="noSmoking">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4">
            <a:extLst>
              <a:ext uri="{FF2B5EF4-FFF2-40B4-BE49-F238E27FC236}">
                <a16:creationId xmlns:a16="http://schemas.microsoft.com/office/drawing/2014/main" id="{3B477D24-CCD7-3646-B90F-D3D1BD9F1DF3}"/>
              </a:ext>
            </a:extLst>
          </p:cNvPr>
          <p:cNvSpPr>
            <a:spLocks noGrp="1"/>
          </p:cNvSpPr>
          <p:nvPr>
            <p:ph type="body" idx="1"/>
          </p:nvPr>
        </p:nvSpPr>
        <p:spPr/>
        <p:txBody>
          <a:bodyPr/>
          <a:lstStyle/>
          <a:p>
            <a:r>
              <a:rPr lang="en-US" dirty="0"/>
              <a:t>Avoid this.</a:t>
            </a:r>
          </a:p>
        </p:txBody>
      </p:sp>
      <p:sp>
        <p:nvSpPr>
          <p:cNvPr id="8" name="Content Placeholder 7">
            <a:extLst>
              <a:ext uri="{FF2B5EF4-FFF2-40B4-BE49-F238E27FC236}">
                <a16:creationId xmlns:a16="http://schemas.microsoft.com/office/drawing/2014/main" id="{B858941D-E79A-D049-9251-822A9EFB72A5}"/>
              </a:ext>
            </a:extLst>
          </p:cNvPr>
          <p:cNvSpPr>
            <a:spLocks noGrp="1"/>
          </p:cNvSpPr>
          <p:nvPr>
            <p:ph sz="half" idx="2"/>
          </p:nvPr>
        </p:nvSpPr>
        <p:spPr/>
        <p:txBody>
          <a:bodyPr/>
          <a:lstStyle/>
          <a:p>
            <a:pPr marL="0" indent="0">
              <a:buNone/>
            </a:pPr>
            <a:r>
              <a:rPr lang="en-US" dirty="0"/>
              <a:t>Pennsylvania workforce system policy seeks to promote the increased participation of all state, regional and local WIOA-mandated and optional partners with a presence in the statewide one-stop network.</a:t>
            </a:r>
          </a:p>
        </p:txBody>
      </p:sp>
      <p:pic>
        <p:nvPicPr>
          <p:cNvPr id="10" name="Graphic 9">
            <a:extLst>
              <a:ext uri="{FF2B5EF4-FFF2-40B4-BE49-F238E27FC236}">
                <a16:creationId xmlns:a16="http://schemas.microsoft.com/office/drawing/2014/main" id="{587885BA-F6B7-4355-B3F9-E255B5E4651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3838" y="1637935"/>
            <a:ext cx="3874477" cy="3874477"/>
          </a:xfrm>
          <a:prstGeom prst="rect">
            <a:avLst/>
          </a:prstGeom>
        </p:spPr>
      </p:pic>
      <p:sp>
        <p:nvSpPr>
          <p:cNvPr id="6" name="Text Placeholder 5">
            <a:extLst>
              <a:ext uri="{FF2B5EF4-FFF2-40B4-BE49-F238E27FC236}">
                <a16:creationId xmlns:a16="http://schemas.microsoft.com/office/drawing/2014/main" id="{3A9BC330-1884-1841-A75E-7B67DB5C53ED}"/>
              </a:ext>
            </a:extLst>
          </p:cNvPr>
          <p:cNvSpPr>
            <a:spLocks noGrp="1"/>
          </p:cNvSpPr>
          <p:nvPr>
            <p:ph type="body" sz="quarter" idx="3"/>
          </p:nvPr>
        </p:nvSpPr>
        <p:spPr/>
        <p:txBody>
          <a:bodyPr/>
          <a:lstStyle/>
          <a:p>
            <a:r>
              <a:rPr lang="en-US" dirty="0"/>
              <a:t>Do this.</a:t>
            </a:r>
          </a:p>
        </p:txBody>
      </p:sp>
      <p:sp>
        <p:nvSpPr>
          <p:cNvPr id="7" name="Content Placeholder 6">
            <a:extLst>
              <a:ext uri="{FF2B5EF4-FFF2-40B4-BE49-F238E27FC236}">
                <a16:creationId xmlns:a16="http://schemas.microsoft.com/office/drawing/2014/main" id="{45334AD1-8DE0-1541-A79C-7B38A8DF1F8F}"/>
              </a:ext>
            </a:extLst>
          </p:cNvPr>
          <p:cNvSpPr>
            <a:spLocks noGrp="1"/>
          </p:cNvSpPr>
          <p:nvPr>
            <p:ph sz="quarter" idx="4"/>
          </p:nvPr>
        </p:nvSpPr>
        <p:spPr/>
        <p:txBody>
          <a:bodyPr/>
          <a:lstStyle/>
          <a:p>
            <a:pPr marL="0" indent="0">
              <a:buNone/>
            </a:pPr>
            <a:r>
              <a:rPr lang="en-US" dirty="0"/>
              <a:t>Pennsylvania workforce system policy promotes partnership among all one-stop partners.</a:t>
            </a:r>
          </a:p>
        </p:txBody>
      </p:sp>
      <p:sp>
        <p:nvSpPr>
          <p:cNvPr id="3" name="Slide Number Placeholder 2">
            <a:extLst>
              <a:ext uri="{FF2B5EF4-FFF2-40B4-BE49-F238E27FC236}">
                <a16:creationId xmlns:a16="http://schemas.microsoft.com/office/drawing/2014/main" id="{23AEFD3D-59CA-2B47-9D68-D04345A535CD}"/>
              </a:ext>
            </a:extLst>
          </p:cNvPr>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2" name="Footer Placeholder 1">
            <a:extLst>
              <a:ext uri="{FF2B5EF4-FFF2-40B4-BE49-F238E27FC236}">
                <a16:creationId xmlns:a16="http://schemas.microsoft.com/office/drawing/2014/main" id="{B28AA231-334C-9345-994F-36498279B837}"/>
              </a:ext>
            </a:extLst>
          </p:cNvPr>
          <p:cNvSpPr>
            <a:spLocks noGrp="1"/>
          </p:cNvSpPr>
          <p:nvPr>
            <p:ph type="ftr" sz="quarter" idx="17"/>
          </p:nvPr>
        </p:nvSpPr>
        <p:spPr/>
        <p:txBody>
          <a:bodyPr/>
          <a:lstStyle/>
          <a:p>
            <a:r>
              <a:rPr lang="en-US" noProof="0"/>
              <a:t>Add a footer</a:t>
            </a:r>
            <a:endParaRPr lang="en-US" noProof="0" dirty="0"/>
          </a:p>
        </p:txBody>
      </p:sp>
    </p:spTree>
    <p:extLst>
      <p:ext uri="{BB962C8B-B14F-4D97-AF65-F5344CB8AC3E}">
        <p14:creationId xmlns:p14="http://schemas.microsoft.com/office/powerpoint/2010/main" val="2207245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p:txBody>
          <a:bodyPr/>
          <a:lstStyle/>
          <a:p>
            <a:r>
              <a:rPr lang="en-US" dirty="0"/>
              <a:t>Simple Sentences Example</a:t>
            </a:r>
          </a:p>
        </p:txBody>
      </p:sp>
      <p:sp>
        <p:nvSpPr>
          <p:cNvPr id="9" name="&quot;Not Allowed&quot; Symbol 8">
            <a:extLst>
              <a:ext uri="{FF2B5EF4-FFF2-40B4-BE49-F238E27FC236}">
                <a16:creationId xmlns:a16="http://schemas.microsoft.com/office/drawing/2014/main" id="{8FDD5594-424D-48DC-8218-0F48F993ED5A}"/>
              </a:ext>
              <a:ext uri="{C183D7F6-B498-43B3-948B-1728B52AA6E4}">
                <adec:decorative xmlns:adec="http://schemas.microsoft.com/office/drawing/2017/decorative" val="1"/>
              </a:ext>
            </a:extLst>
          </p:cNvPr>
          <p:cNvSpPr/>
          <p:nvPr/>
        </p:nvSpPr>
        <p:spPr>
          <a:xfrm>
            <a:off x="1272089" y="1954236"/>
            <a:ext cx="3397833" cy="3397833"/>
          </a:xfrm>
          <a:prstGeom prst="noSmoking">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4">
            <a:extLst>
              <a:ext uri="{FF2B5EF4-FFF2-40B4-BE49-F238E27FC236}">
                <a16:creationId xmlns:a16="http://schemas.microsoft.com/office/drawing/2014/main" id="{3B477D24-CCD7-3646-B90F-D3D1BD9F1DF3}"/>
              </a:ext>
            </a:extLst>
          </p:cNvPr>
          <p:cNvSpPr>
            <a:spLocks noGrp="1"/>
          </p:cNvSpPr>
          <p:nvPr>
            <p:ph type="body" idx="1"/>
          </p:nvPr>
        </p:nvSpPr>
        <p:spPr/>
        <p:txBody>
          <a:bodyPr/>
          <a:lstStyle/>
          <a:p>
            <a:r>
              <a:rPr lang="en-US" dirty="0"/>
              <a:t>Avoid this.</a:t>
            </a:r>
          </a:p>
        </p:txBody>
      </p:sp>
      <p:sp>
        <p:nvSpPr>
          <p:cNvPr id="8" name="Content Placeholder 7">
            <a:extLst>
              <a:ext uri="{FF2B5EF4-FFF2-40B4-BE49-F238E27FC236}">
                <a16:creationId xmlns:a16="http://schemas.microsoft.com/office/drawing/2014/main" id="{B858941D-E79A-D049-9251-822A9EFB72A5}"/>
              </a:ext>
            </a:extLst>
          </p:cNvPr>
          <p:cNvSpPr>
            <a:spLocks noGrp="1"/>
          </p:cNvSpPr>
          <p:nvPr>
            <p:ph sz="half" idx="2"/>
          </p:nvPr>
        </p:nvSpPr>
        <p:spPr/>
        <p:txBody>
          <a:bodyPr/>
          <a:lstStyle/>
          <a:p>
            <a:pPr marL="0" indent="0">
              <a:buNone/>
            </a:pPr>
            <a:r>
              <a:rPr lang="en-US" dirty="0"/>
              <a:t>Submit all applications, written and in-person, at your local PA CareerLink® employment services center; staff there are trained in the specific steps necessary to process these applications.	</a:t>
            </a:r>
          </a:p>
        </p:txBody>
      </p:sp>
      <p:pic>
        <p:nvPicPr>
          <p:cNvPr id="10" name="Graphic 9">
            <a:extLst>
              <a:ext uri="{FF2B5EF4-FFF2-40B4-BE49-F238E27FC236}">
                <a16:creationId xmlns:a16="http://schemas.microsoft.com/office/drawing/2014/main" id="{06CD628D-9D56-4A78-93D8-48117EB3167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3838" y="1637935"/>
            <a:ext cx="3874477" cy="3874477"/>
          </a:xfrm>
          <a:prstGeom prst="rect">
            <a:avLst/>
          </a:prstGeom>
        </p:spPr>
      </p:pic>
      <p:sp>
        <p:nvSpPr>
          <p:cNvPr id="6" name="Text Placeholder 5">
            <a:extLst>
              <a:ext uri="{FF2B5EF4-FFF2-40B4-BE49-F238E27FC236}">
                <a16:creationId xmlns:a16="http://schemas.microsoft.com/office/drawing/2014/main" id="{3A9BC330-1884-1841-A75E-7B67DB5C53ED}"/>
              </a:ext>
            </a:extLst>
          </p:cNvPr>
          <p:cNvSpPr>
            <a:spLocks noGrp="1"/>
          </p:cNvSpPr>
          <p:nvPr>
            <p:ph type="body" sz="quarter" idx="3"/>
          </p:nvPr>
        </p:nvSpPr>
        <p:spPr/>
        <p:txBody>
          <a:bodyPr/>
          <a:lstStyle/>
          <a:p>
            <a:r>
              <a:rPr lang="en-US" dirty="0"/>
              <a:t>Do this.</a:t>
            </a:r>
          </a:p>
        </p:txBody>
      </p:sp>
      <p:sp>
        <p:nvSpPr>
          <p:cNvPr id="7" name="Content Placeholder 6">
            <a:extLst>
              <a:ext uri="{FF2B5EF4-FFF2-40B4-BE49-F238E27FC236}">
                <a16:creationId xmlns:a16="http://schemas.microsoft.com/office/drawing/2014/main" id="{45334AD1-8DE0-1541-A79C-7B38A8DF1F8F}"/>
              </a:ext>
            </a:extLst>
          </p:cNvPr>
          <p:cNvSpPr>
            <a:spLocks noGrp="1"/>
          </p:cNvSpPr>
          <p:nvPr>
            <p:ph sz="quarter" idx="4"/>
          </p:nvPr>
        </p:nvSpPr>
        <p:spPr/>
        <p:txBody>
          <a:bodyPr/>
          <a:lstStyle/>
          <a:p>
            <a:pPr marL="0" indent="0">
              <a:buNone/>
            </a:pPr>
            <a:r>
              <a:rPr lang="en-US" dirty="0"/>
              <a:t>Submit applications in-person at your local PA CareerLink®. Staff there are trained to process them.</a:t>
            </a:r>
          </a:p>
        </p:txBody>
      </p:sp>
      <p:sp>
        <p:nvSpPr>
          <p:cNvPr id="2" name="Footer Placeholder 1">
            <a:extLst>
              <a:ext uri="{FF2B5EF4-FFF2-40B4-BE49-F238E27FC236}">
                <a16:creationId xmlns:a16="http://schemas.microsoft.com/office/drawing/2014/main" id="{B28AA231-334C-9345-994F-36498279B837}"/>
              </a:ext>
            </a:extLst>
          </p:cNvPr>
          <p:cNvSpPr>
            <a:spLocks noGrp="1"/>
          </p:cNvSpPr>
          <p:nvPr>
            <p:ph type="ftr" sz="quarter" idx="17"/>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23AEFD3D-59CA-2B47-9D68-D04345A535CD}"/>
              </a:ext>
            </a:extLst>
          </p:cNvPr>
          <p:cNvSpPr>
            <a:spLocks noGrp="1"/>
          </p:cNvSpPr>
          <p:nvPr>
            <p:ph type="sldNum" sz="quarter" idx="18"/>
          </p:nvPr>
        </p:nvSpPr>
        <p:spPr/>
        <p:txBody>
          <a:bodyPr/>
          <a:lstStyle/>
          <a:p>
            <a:fld id="{8699F50C-BE38-4BD0-BA84-9B090E1F2B9B}" type="slidenum">
              <a:rPr lang="en-US" noProof="0" smtClean="0"/>
              <a:t>15</a:t>
            </a:fld>
            <a:endParaRPr lang="en-US" noProof="0" dirty="0"/>
          </a:p>
        </p:txBody>
      </p:sp>
    </p:spTree>
    <p:extLst>
      <p:ext uri="{BB962C8B-B14F-4D97-AF65-F5344CB8AC3E}">
        <p14:creationId xmlns:p14="http://schemas.microsoft.com/office/powerpoint/2010/main" val="329483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9A040-E663-DF40-B0FC-6D44B4B5A7E1}"/>
              </a:ext>
            </a:extLst>
          </p:cNvPr>
          <p:cNvSpPr>
            <a:spLocks noGrp="1"/>
          </p:cNvSpPr>
          <p:nvPr>
            <p:ph type="title"/>
          </p:nvPr>
        </p:nvSpPr>
        <p:spPr/>
        <p:txBody>
          <a:bodyPr/>
          <a:lstStyle/>
          <a:p>
            <a:r>
              <a:rPr lang="en-US" dirty="0"/>
              <a:t>Active Voice Example</a:t>
            </a:r>
          </a:p>
        </p:txBody>
      </p:sp>
      <p:sp>
        <p:nvSpPr>
          <p:cNvPr id="9" name="&quot;Not Allowed&quot; Symbol 8">
            <a:extLst>
              <a:ext uri="{FF2B5EF4-FFF2-40B4-BE49-F238E27FC236}">
                <a16:creationId xmlns:a16="http://schemas.microsoft.com/office/drawing/2014/main" id="{8FDD5594-424D-48DC-8218-0F48F993ED5A}"/>
              </a:ext>
              <a:ext uri="{C183D7F6-B498-43B3-948B-1728B52AA6E4}">
                <adec:decorative xmlns:adec="http://schemas.microsoft.com/office/drawing/2017/decorative" val="1"/>
              </a:ext>
            </a:extLst>
          </p:cNvPr>
          <p:cNvSpPr/>
          <p:nvPr/>
        </p:nvSpPr>
        <p:spPr>
          <a:xfrm>
            <a:off x="1272089" y="1954236"/>
            <a:ext cx="3397833" cy="3397833"/>
          </a:xfrm>
          <a:prstGeom prst="noSmoking">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4">
            <a:extLst>
              <a:ext uri="{FF2B5EF4-FFF2-40B4-BE49-F238E27FC236}">
                <a16:creationId xmlns:a16="http://schemas.microsoft.com/office/drawing/2014/main" id="{3B477D24-CCD7-3646-B90F-D3D1BD9F1DF3}"/>
              </a:ext>
            </a:extLst>
          </p:cNvPr>
          <p:cNvSpPr>
            <a:spLocks noGrp="1"/>
          </p:cNvSpPr>
          <p:nvPr>
            <p:ph type="body" idx="1"/>
          </p:nvPr>
        </p:nvSpPr>
        <p:spPr/>
        <p:txBody>
          <a:bodyPr/>
          <a:lstStyle/>
          <a:p>
            <a:r>
              <a:rPr lang="en-US" dirty="0"/>
              <a:t>Avoid this.</a:t>
            </a:r>
          </a:p>
        </p:txBody>
      </p:sp>
      <p:sp>
        <p:nvSpPr>
          <p:cNvPr id="8" name="Content Placeholder 7">
            <a:extLst>
              <a:ext uri="{FF2B5EF4-FFF2-40B4-BE49-F238E27FC236}">
                <a16:creationId xmlns:a16="http://schemas.microsoft.com/office/drawing/2014/main" id="{B858941D-E79A-D049-9251-822A9EFB72A5}"/>
              </a:ext>
            </a:extLst>
          </p:cNvPr>
          <p:cNvSpPr>
            <a:spLocks noGrp="1"/>
          </p:cNvSpPr>
          <p:nvPr>
            <p:ph sz="half" idx="2"/>
          </p:nvPr>
        </p:nvSpPr>
        <p:spPr/>
        <p:txBody>
          <a:bodyPr/>
          <a:lstStyle/>
          <a:p>
            <a:pPr marL="0" indent="0">
              <a:buNone/>
            </a:pPr>
            <a:r>
              <a:rPr lang="en-US" dirty="0"/>
              <a:t>Draft polices are reviewed and routed through the approval process by DARTs.</a:t>
            </a:r>
          </a:p>
          <a:p>
            <a:pPr marL="0" indent="0">
              <a:buNone/>
            </a:pPr>
            <a:endParaRPr lang="en-US" dirty="0"/>
          </a:p>
          <a:p>
            <a:pPr marL="0" indent="0">
              <a:buNone/>
            </a:pPr>
            <a:endParaRPr lang="en-US" dirty="0"/>
          </a:p>
          <a:p>
            <a:pPr marL="0" indent="0">
              <a:buNone/>
            </a:pPr>
            <a:r>
              <a:rPr lang="en-US" dirty="0"/>
              <a:t>Policy managers are appointed by bureau directors.	</a:t>
            </a:r>
          </a:p>
        </p:txBody>
      </p:sp>
      <p:pic>
        <p:nvPicPr>
          <p:cNvPr id="10" name="Graphic 9">
            <a:extLst>
              <a:ext uri="{FF2B5EF4-FFF2-40B4-BE49-F238E27FC236}">
                <a16:creationId xmlns:a16="http://schemas.microsoft.com/office/drawing/2014/main" id="{06CD628D-9D56-4A78-93D8-48117EB3167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3838" y="1637935"/>
            <a:ext cx="3874477" cy="3874477"/>
          </a:xfrm>
          <a:prstGeom prst="rect">
            <a:avLst/>
          </a:prstGeom>
        </p:spPr>
      </p:pic>
      <p:sp>
        <p:nvSpPr>
          <p:cNvPr id="6" name="Text Placeholder 5">
            <a:extLst>
              <a:ext uri="{FF2B5EF4-FFF2-40B4-BE49-F238E27FC236}">
                <a16:creationId xmlns:a16="http://schemas.microsoft.com/office/drawing/2014/main" id="{3A9BC330-1884-1841-A75E-7B67DB5C53ED}"/>
              </a:ext>
            </a:extLst>
          </p:cNvPr>
          <p:cNvSpPr>
            <a:spLocks noGrp="1"/>
          </p:cNvSpPr>
          <p:nvPr>
            <p:ph type="body" sz="quarter" idx="3"/>
          </p:nvPr>
        </p:nvSpPr>
        <p:spPr/>
        <p:txBody>
          <a:bodyPr/>
          <a:lstStyle/>
          <a:p>
            <a:r>
              <a:rPr lang="en-US" dirty="0"/>
              <a:t>Do this.</a:t>
            </a:r>
          </a:p>
        </p:txBody>
      </p:sp>
      <p:sp>
        <p:nvSpPr>
          <p:cNvPr id="7" name="Content Placeholder 6">
            <a:extLst>
              <a:ext uri="{FF2B5EF4-FFF2-40B4-BE49-F238E27FC236}">
                <a16:creationId xmlns:a16="http://schemas.microsoft.com/office/drawing/2014/main" id="{45334AD1-8DE0-1541-A79C-7B38A8DF1F8F}"/>
              </a:ext>
            </a:extLst>
          </p:cNvPr>
          <p:cNvSpPr>
            <a:spLocks noGrp="1"/>
          </p:cNvSpPr>
          <p:nvPr>
            <p:ph sz="quarter" idx="4"/>
          </p:nvPr>
        </p:nvSpPr>
        <p:spPr/>
        <p:txBody>
          <a:bodyPr/>
          <a:lstStyle/>
          <a:p>
            <a:pPr marL="0" indent="0">
              <a:buNone/>
            </a:pPr>
            <a:r>
              <a:rPr lang="en-US" dirty="0"/>
              <a:t>DARTs review and route draft policies through the approval process.</a:t>
            </a:r>
          </a:p>
          <a:p>
            <a:pPr marL="0" indent="0">
              <a:buNone/>
            </a:pPr>
            <a:endParaRPr lang="en-US" dirty="0"/>
          </a:p>
          <a:p>
            <a:pPr marL="0" indent="0">
              <a:buNone/>
            </a:pPr>
            <a:endParaRPr lang="en-US" dirty="0"/>
          </a:p>
          <a:p>
            <a:pPr marL="0" indent="0">
              <a:buNone/>
            </a:pPr>
            <a:r>
              <a:rPr lang="en-US" dirty="0"/>
              <a:t>Bureau directors appoint policy managers.</a:t>
            </a:r>
          </a:p>
        </p:txBody>
      </p:sp>
      <p:sp>
        <p:nvSpPr>
          <p:cNvPr id="2" name="Footer Placeholder 1">
            <a:extLst>
              <a:ext uri="{FF2B5EF4-FFF2-40B4-BE49-F238E27FC236}">
                <a16:creationId xmlns:a16="http://schemas.microsoft.com/office/drawing/2014/main" id="{B28AA231-334C-9345-994F-36498279B837}"/>
              </a:ext>
            </a:extLst>
          </p:cNvPr>
          <p:cNvSpPr>
            <a:spLocks noGrp="1"/>
          </p:cNvSpPr>
          <p:nvPr>
            <p:ph type="ftr" sz="quarter" idx="17"/>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23AEFD3D-59CA-2B47-9D68-D04345A535CD}"/>
              </a:ext>
            </a:extLst>
          </p:cNvPr>
          <p:cNvSpPr>
            <a:spLocks noGrp="1"/>
          </p:cNvSpPr>
          <p:nvPr>
            <p:ph type="sldNum" sz="quarter" idx="18"/>
          </p:nvPr>
        </p:nvSpPr>
        <p:spPr/>
        <p:txBody>
          <a:bodyPr/>
          <a:lstStyle/>
          <a:p>
            <a:fld id="{8699F50C-BE38-4BD0-BA84-9B090E1F2B9B}" type="slidenum">
              <a:rPr lang="en-US" noProof="0" smtClean="0"/>
              <a:t>16</a:t>
            </a:fld>
            <a:endParaRPr lang="en-US" noProof="0" dirty="0"/>
          </a:p>
        </p:txBody>
      </p:sp>
    </p:spTree>
    <p:extLst>
      <p:ext uri="{BB962C8B-B14F-4D97-AF65-F5344CB8AC3E}">
        <p14:creationId xmlns:p14="http://schemas.microsoft.com/office/powerpoint/2010/main" val="147971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Questions?</a:t>
            </a:r>
          </a:p>
        </p:txBody>
      </p:sp>
      <p:sp>
        <p:nvSpPr>
          <p:cNvPr id="15" name="Text Placeholder 2">
            <a:extLst>
              <a:ext uri="{FF2B5EF4-FFF2-40B4-BE49-F238E27FC236}">
                <a16:creationId xmlns:a16="http://schemas.microsoft.com/office/drawing/2014/main" id="{E55FBFB3-F119-4011-BCDA-4A2F575705B6}"/>
              </a:ext>
            </a:extLst>
          </p:cNvPr>
          <p:cNvSpPr txBox="1">
            <a:spLocks/>
          </p:cNvSpPr>
          <p:nvPr/>
        </p:nvSpPr>
        <p:spPr>
          <a:xfrm>
            <a:off x="531369" y="2565615"/>
            <a:ext cx="7342631" cy="608895"/>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kern="1200" spc="300">
                <a:solidFill>
                  <a:schemeClr val="accent6"/>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Quote about questions.</a:t>
            </a:r>
          </a:p>
          <a:p>
            <a:endParaRPr lang="en-US" dirty="0"/>
          </a:p>
          <a:p>
            <a:endParaRPr lang="en-US" dirty="0"/>
          </a:p>
        </p:txBody>
      </p:sp>
      <p:pic>
        <p:nvPicPr>
          <p:cNvPr id="8" name="Picture Placeholder 7">
            <a:extLst>
              <a:ext uri="{FF2B5EF4-FFF2-40B4-BE49-F238E27FC236}">
                <a16:creationId xmlns:a16="http://schemas.microsoft.com/office/drawing/2014/main" id="{2F15AF30-60A6-43D6-A745-10DD7C2F8EA2}"/>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t="8957" b="8957"/>
          <a:stretch>
            <a:fillRect/>
          </a:stretch>
        </p:blipFill>
        <p:spPr/>
      </p:pic>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17</a:t>
            </a:fld>
            <a:endParaRPr lang="en-US" noProof="0" dirty="0"/>
          </a:p>
        </p:txBody>
      </p:sp>
      <p:sp>
        <p:nvSpPr>
          <p:cNvPr id="9" name="TextBox 8">
            <a:extLst>
              <a:ext uri="{FF2B5EF4-FFF2-40B4-BE49-F238E27FC236}">
                <a16:creationId xmlns:a16="http://schemas.microsoft.com/office/drawing/2014/main" id="{DA933C4D-E48F-4D31-B3FA-59196B8231D8}"/>
              </a:ext>
            </a:extLst>
          </p:cNvPr>
          <p:cNvSpPr txBox="1"/>
          <p:nvPr/>
        </p:nvSpPr>
        <p:spPr>
          <a:xfrm>
            <a:off x="6604000" y="6872249"/>
            <a:ext cx="5588000" cy="230832"/>
          </a:xfrm>
          <a:prstGeom prst="rect">
            <a:avLst/>
          </a:prstGeom>
          <a:noFill/>
        </p:spPr>
        <p:txBody>
          <a:bodyPr wrap="square" rtlCol="0">
            <a:spAutoFit/>
          </a:bodyPr>
          <a:lstStyle/>
          <a:p>
            <a:r>
              <a:rPr lang="en-US" sz="900">
                <a:hlinkClick r:id="rId4" tooltip="https://www.michelemmartin.com/thebambooprojectblog/2009/06/do-you-know-how-to-ask-the-right-questions.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44298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A26EC9C-EAB4-4280-9BCD-F08E3567FA61}"/>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21396" r="21396"/>
          <a:stretch>
            <a:fillRect/>
          </a:stretch>
        </p:blipFill>
        <p:spPr/>
      </p:pic>
      <p:sp>
        <p:nvSpPr>
          <p:cNvPr id="2" name="Title 1">
            <a:extLst>
              <a:ext uri="{FF2B5EF4-FFF2-40B4-BE49-F238E27FC236}">
                <a16:creationId xmlns:a16="http://schemas.microsoft.com/office/drawing/2014/main" id="{A842F62C-6C76-7241-BAD1-2FAAE6455635}"/>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5B3150B4-256C-B040-B3FD-024CFA431326}"/>
              </a:ext>
            </a:extLst>
          </p:cNvPr>
          <p:cNvSpPr>
            <a:spLocks noGrp="1"/>
          </p:cNvSpPr>
          <p:nvPr>
            <p:ph type="body" sz="quarter" idx="15"/>
          </p:nvPr>
        </p:nvSpPr>
        <p:spPr/>
        <p:txBody>
          <a:bodyPr/>
          <a:lstStyle/>
          <a:p>
            <a:r>
              <a:rPr lang="en-US" dirty="0"/>
              <a:t>Christopher S. Manlove</a:t>
            </a:r>
          </a:p>
        </p:txBody>
      </p:sp>
      <p:sp>
        <p:nvSpPr>
          <p:cNvPr id="4" name="Text Placeholder 3">
            <a:extLst>
              <a:ext uri="{FF2B5EF4-FFF2-40B4-BE49-F238E27FC236}">
                <a16:creationId xmlns:a16="http://schemas.microsoft.com/office/drawing/2014/main" id="{F091A5A3-2DF1-9443-91BA-7A2F877627B0}"/>
              </a:ext>
            </a:extLst>
          </p:cNvPr>
          <p:cNvSpPr>
            <a:spLocks noGrp="1"/>
          </p:cNvSpPr>
          <p:nvPr>
            <p:ph type="body" sz="quarter" idx="16"/>
          </p:nvPr>
        </p:nvSpPr>
        <p:spPr/>
        <p:txBody>
          <a:bodyPr/>
          <a:lstStyle/>
          <a:p>
            <a:r>
              <a:rPr lang="en-US" dirty="0"/>
              <a:t>717.787.9804</a:t>
            </a:r>
          </a:p>
        </p:txBody>
      </p:sp>
      <p:sp>
        <p:nvSpPr>
          <p:cNvPr id="5" name="Text Placeholder 4">
            <a:extLst>
              <a:ext uri="{FF2B5EF4-FFF2-40B4-BE49-F238E27FC236}">
                <a16:creationId xmlns:a16="http://schemas.microsoft.com/office/drawing/2014/main" id="{2134D7F2-0CF7-B645-89B3-9712638038CC}"/>
              </a:ext>
            </a:extLst>
          </p:cNvPr>
          <p:cNvSpPr>
            <a:spLocks noGrp="1"/>
          </p:cNvSpPr>
          <p:nvPr>
            <p:ph type="body" sz="quarter" idx="17"/>
          </p:nvPr>
        </p:nvSpPr>
        <p:spPr/>
        <p:txBody>
          <a:bodyPr/>
          <a:lstStyle/>
          <a:p>
            <a:r>
              <a:rPr lang="en-US" dirty="0"/>
              <a:t>cmanlove@pa.gov</a:t>
            </a:r>
          </a:p>
        </p:txBody>
      </p:sp>
      <p:sp>
        <p:nvSpPr>
          <p:cNvPr id="6" name="Text Placeholder 5">
            <a:extLst>
              <a:ext uri="{FF2B5EF4-FFF2-40B4-BE49-F238E27FC236}">
                <a16:creationId xmlns:a16="http://schemas.microsoft.com/office/drawing/2014/main" id="{F277A812-A74A-5C46-964F-55A0758270CC}"/>
              </a:ext>
            </a:extLst>
          </p:cNvPr>
          <p:cNvSpPr>
            <a:spLocks noGrp="1"/>
          </p:cNvSpPr>
          <p:nvPr>
            <p:ph type="body" sz="quarter" idx="18"/>
          </p:nvPr>
        </p:nvSpPr>
        <p:spPr/>
        <p:txBody>
          <a:bodyPr/>
          <a:lstStyle/>
          <a:p>
            <a:r>
              <a:rPr lang="en-US" dirty="0"/>
              <a:t>dli.pa.gov</a:t>
            </a:r>
          </a:p>
        </p:txBody>
      </p:sp>
      <p:sp>
        <p:nvSpPr>
          <p:cNvPr id="11" name="TextBox 10">
            <a:extLst>
              <a:ext uri="{FF2B5EF4-FFF2-40B4-BE49-F238E27FC236}">
                <a16:creationId xmlns:a16="http://schemas.microsoft.com/office/drawing/2014/main" id="{6B48991E-71DC-4423-AF1D-68959318E9F5}"/>
              </a:ext>
            </a:extLst>
          </p:cNvPr>
          <p:cNvSpPr txBox="1"/>
          <p:nvPr/>
        </p:nvSpPr>
        <p:spPr>
          <a:xfrm>
            <a:off x="1683398" y="5998033"/>
            <a:ext cx="4428523" cy="230832"/>
          </a:xfrm>
          <a:prstGeom prst="rect">
            <a:avLst/>
          </a:prstGeom>
          <a:noFill/>
        </p:spPr>
        <p:txBody>
          <a:bodyPr wrap="square" rtlCol="0">
            <a:spAutoFit/>
          </a:bodyPr>
          <a:lstStyle/>
          <a:p>
            <a:r>
              <a:rPr lang="en-US" sz="900">
                <a:hlinkClick r:id="rId4" tooltip="https://www.sourcewatch.org/index.php?title=File:Thank_you.jpg"/>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83602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What is this? Do I need it?</a:t>
            </a:r>
          </a:p>
        </p:txBody>
      </p:sp>
      <p:sp>
        <p:nvSpPr>
          <p:cNvPr id="3" name="Text Placeholder 2">
            <a:extLst>
              <a:ext uri="{FF2B5EF4-FFF2-40B4-BE49-F238E27FC236}">
                <a16:creationId xmlns:a16="http://schemas.microsoft.com/office/drawing/2014/main" id="{E5E86AEA-41E3-464B-AE5F-74DFB8AF5008}"/>
              </a:ext>
            </a:extLst>
          </p:cNvPr>
          <p:cNvSpPr>
            <a:spLocks noGrp="1"/>
          </p:cNvSpPr>
          <p:nvPr>
            <p:ph type="body" sz="quarter" idx="13"/>
          </p:nvPr>
        </p:nvSpPr>
        <p:spPr/>
        <p:txBody>
          <a:bodyPr/>
          <a:lstStyle/>
          <a:p>
            <a:r>
              <a:rPr lang="en-US" dirty="0"/>
              <a:t>Fail to plan and you’re planning to fail.</a:t>
            </a:r>
            <a:br>
              <a:rPr lang="en-US" dirty="0"/>
            </a:br>
            <a:r>
              <a:rPr lang="en-US" dirty="0"/>
              <a:t>	                                                – Somebody</a:t>
            </a:r>
          </a:p>
          <a:p>
            <a:endParaRPr lang="en-US" dirty="0"/>
          </a:p>
        </p:txBody>
      </p:sp>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p:txBody>
          <a:bodyPr>
            <a:normAutofit/>
          </a:bodyPr>
          <a:lstStyle/>
          <a:p>
            <a:pPr marL="0" indent="0">
              <a:buNone/>
            </a:pPr>
            <a:endParaRPr lang="en-US" dirty="0"/>
          </a:p>
          <a:p>
            <a:pPr marL="0" indent="0">
              <a:buNone/>
            </a:pPr>
            <a:r>
              <a:rPr lang="en-US" dirty="0"/>
              <a:t>Policy writers without a plan are asking for strife, conflict and chaos.</a:t>
            </a:r>
            <a:br>
              <a:rPr lang="en-US" dirty="0"/>
            </a:br>
            <a:br>
              <a:rPr lang="en-US" dirty="0"/>
            </a:br>
            <a:r>
              <a:rPr lang="en-US" dirty="0"/>
              <a:t>The more content you have, the greater the need for a plan to create and maintain it.</a:t>
            </a:r>
          </a:p>
          <a:p>
            <a:endParaRPr lang="en-US" dirty="0"/>
          </a:p>
        </p:txBody>
      </p:sp>
      <p:pic>
        <p:nvPicPr>
          <p:cNvPr id="15" name="Picture Placeholder 14">
            <a:extLst>
              <a:ext uri="{FF2B5EF4-FFF2-40B4-BE49-F238E27FC236}">
                <a16:creationId xmlns:a16="http://schemas.microsoft.com/office/drawing/2014/main" id="{826B70D1-381A-404A-BA53-0D00F1821884}"/>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19508" r="19508"/>
          <a:stretch>
            <a:fillRect/>
          </a:stretch>
        </p:blipFill>
        <p:spPr/>
      </p:pic>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2</a:t>
            </a:fld>
            <a:endParaRPr lang="en-US" noProof="0" dirty="0"/>
          </a:p>
        </p:txBody>
      </p:sp>
      <p:sp>
        <p:nvSpPr>
          <p:cNvPr id="16" name="TextBox 15">
            <a:extLst>
              <a:ext uri="{FF2B5EF4-FFF2-40B4-BE49-F238E27FC236}">
                <a16:creationId xmlns:a16="http://schemas.microsoft.com/office/drawing/2014/main" id="{D7B7F119-4909-47F4-948D-2D553DA2250B}"/>
              </a:ext>
            </a:extLst>
          </p:cNvPr>
          <p:cNvSpPr txBox="1"/>
          <p:nvPr/>
        </p:nvSpPr>
        <p:spPr>
          <a:xfrm>
            <a:off x="6604000" y="6872249"/>
            <a:ext cx="5588000" cy="230832"/>
          </a:xfrm>
          <a:prstGeom prst="rect">
            <a:avLst/>
          </a:prstGeom>
          <a:noFill/>
        </p:spPr>
        <p:txBody>
          <a:bodyPr wrap="square" rtlCol="0">
            <a:spAutoFit/>
          </a:bodyPr>
          <a:lstStyle/>
          <a:p>
            <a:r>
              <a:rPr lang="en-US" sz="900">
                <a:hlinkClick r:id="rId4" tooltip="https://www.flickr.com/photos/donshall/4916286166/"/>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303541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What is this for? Why?</a:t>
            </a:r>
          </a:p>
        </p:txBody>
      </p:sp>
      <p:sp>
        <p:nvSpPr>
          <p:cNvPr id="15" name="Text Placeholder 2">
            <a:extLst>
              <a:ext uri="{FF2B5EF4-FFF2-40B4-BE49-F238E27FC236}">
                <a16:creationId xmlns:a16="http://schemas.microsoft.com/office/drawing/2014/main" id="{E55FBFB3-F119-4011-BCDA-4A2F575705B6}"/>
              </a:ext>
            </a:extLst>
          </p:cNvPr>
          <p:cNvSpPr txBox="1">
            <a:spLocks/>
          </p:cNvSpPr>
          <p:nvPr/>
        </p:nvSpPr>
        <p:spPr>
          <a:xfrm>
            <a:off x="531369" y="2565615"/>
            <a:ext cx="7342631" cy="608895"/>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kern="1200" spc="300">
                <a:solidFill>
                  <a:schemeClr val="accent6"/>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And you may ask yourself, “How do I work this?”</a:t>
            </a:r>
            <a:br>
              <a:rPr lang="en-US" dirty="0"/>
            </a:br>
            <a:r>
              <a:rPr lang="en-US" dirty="0"/>
              <a:t>				                – David Byrne</a:t>
            </a:r>
          </a:p>
          <a:p>
            <a:endParaRPr lang="en-US" dirty="0"/>
          </a:p>
        </p:txBody>
      </p:sp>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p:txBody>
          <a:bodyPr>
            <a:normAutofit/>
          </a:bodyPr>
          <a:lstStyle/>
          <a:p>
            <a:pPr marL="0" indent="0">
              <a:buNone/>
            </a:pPr>
            <a:endParaRPr lang="en-US" dirty="0"/>
          </a:p>
          <a:p>
            <a:pPr marL="0" indent="0">
              <a:buNone/>
            </a:pPr>
            <a:r>
              <a:rPr lang="en-US" dirty="0"/>
              <a:t>This need isn’t unique to government in general or to workforce development specifically.</a:t>
            </a:r>
            <a:br>
              <a:rPr lang="en-US" dirty="0"/>
            </a:br>
            <a:br>
              <a:rPr lang="en-US" dirty="0"/>
            </a:br>
            <a:r>
              <a:rPr lang="en-US" dirty="0"/>
              <a:t>A policy on how to write policies gets people on the same page. It is a map to reliability and consistency.</a:t>
            </a:r>
          </a:p>
          <a:p>
            <a:endParaRPr lang="en-US" dirty="0"/>
          </a:p>
        </p:txBody>
      </p:sp>
      <p:pic>
        <p:nvPicPr>
          <p:cNvPr id="21" name="Picture Placeholder 20">
            <a:extLst>
              <a:ext uri="{FF2B5EF4-FFF2-40B4-BE49-F238E27FC236}">
                <a16:creationId xmlns:a16="http://schemas.microsoft.com/office/drawing/2014/main" id="{2ACE5967-6235-480E-B31D-52E47B6B356B}"/>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16499" r="16499"/>
          <a:stretch>
            <a:fillRect/>
          </a:stretch>
        </p:blipFill>
        <p:spPr/>
      </p:pic>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3</a:t>
            </a:fld>
            <a:endParaRPr lang="en-US" noProof="0" dirty="0"/>
          </a:p>
        </p:txBody>
      </p:sp>
    </p:spTree>
    <p:extLst>
      <p:ext uri="{BB962C8B-B14F-4D97-AF65-F5344CB8AC3E}">
        <p14:creationId xmlns:p14="http://schemas.microsoft.com/office/powerpoint/2010/main" val="44589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Our plan to get there.</a:t>
            </a:r>
          </a:p>
        </p:txBody>
      </p:sp>
      <p:sp>
        <p:nvSpPr>
          <p:cNvPr id="3" name="Text Placeholder 2">
            <a:extLst>
              <a:ext uri="{FF2B5EF4-FFF2-40B4-BE49-F238E27FC236}">
                <a16:creationId xmlns:a16="http://schemas.microsoft.com/office/drawing/2014/main" id="{E5E86AEA-41E3-464B-AE5F-74DFB8AF5008}"/>
              </a:ext>
            </a:extLst>
          </p:cNvPr>
          <p:cNvSpPr>
            <a:spLocks noGrp="1"/>
          </p:cNvSpPr>
          <p:nvPr>
            <p:ph type="body" sz="quarter" idx="13"/>
          </p:nvPr>
        </p:nvSpPr>
        <p:spPr/>
        <p:txBody>
          <a:bodyPr/>
          <a:lstStyle/>
          <a:p>
            <a:r>
              <a:rPr lang="en-US" dirty="0"/>
              <a:t>If I have seen further, it is by standing on the shoulders of giants.		</a:t>
            </a:r>
            <a:br>
              <a:rPr lang="en-US" dirty="0"/>
            </a:br>
            <a:r>
              <a:rPr lang="en-US" dirty="0"/>
              <a:t>					– Sir Isaac Newton</a:t>
            </a:r>
          </a:p>
        </p:txBody>
      </p:sp>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531378" y="3196915"/>
            <a:ext cx="6343247" cy="3311950"/>
          </a:xfrm>
        </p:spPr>
        <p:txBody>
          <a:bodyPr>
            <a:normAutofit/>
          </a:bodyPr>
          <a:lstStyle/>
          <a:p>
            <a:pPr marL="0" indent="0">
              <a:lnSpc>
                <a:spcPct val="110000"/>
              </a:lnSpc>
              <a:spcBef>
                <a:spcPts val="0"/>
              </a:spcBef>
              <a:buNone/>
            </a:pPr>
            <a:br>
              <a:rPr lang="en-US" dirty="0"/>
            </a:br>
            <a:r>
              <a:rPr lang="en-US" dirty="0"/>
              <a:t>The earliest Policy on Policies draft was completed before the pandemic.</a:t>
            </a:r>
          </a:p>
          <a:p>
            <a:pPr>
              <a:lnSpc>
                <a:spcPct val="110000"/>
              </a:lnSpc>
              <a:spcBef>
                <a:spcPts val="0"/>
              </a:spcBef>
            </a:pPr>
            <a:r>
              <a:rPr lang="en-US" dirty="0"/>
              <a:t>Spring 2019: Early Draft</a:t>
            </a:r>
          </a:p>
          <a:p>
            <a:pPr>
              <a:lnSpc>
                <a:spcPct val="110000"/>
              </a:lnSpc>
              <a:spcBef>
                <a:spcPts val="0"/>
              </a:spcBef>
            </a:pPr>
            <a:r>
              <a:rPr lang="en-US" dirty="0"/>
              <a:t>Summer/Fall 2019: Guide &amp; Style Manual</a:t>
            </a:r>
          </a:p>
          <a:p>
            <a:pPr marL="0" indent="0">
              <a:lnSpc>
                <a:spcPct val="110000"/>
              </a:lnSpc>
              <a:spcBef>
                <a:spcPts val="0"/>
              </a:spcBef>
              <a:buNone/>
            </a:pPr>
            <a:br>
              <a:rPr lang="en-US" dirty="0"/>
            </a:br>
            <a:br>
              <a:rPr lang="en-US" dirty="0"/>
            </a:br>
            <a:endParaRPr lang="en-US" dirty="0"/>
          </a:p>
          <a:p>
            <a:endParaRPr lang="en-US" dirty="0"/>
          </a:p>
        </p:txBody>
      </p:sp>
      <p:pic>
        <p:nvPicPr>
          <p:cNvPr id="20" name="Picture Placeholder 19">
            <a:extLst>
              <a:ext uri="{FF2B5EF4-FFF2-40B4-BE49-F238E27FC236}">
                <a16:creationId xmlns:a16="http://schemas.microsoft.com/office/drawing/2014/main" id="{7E40C409-68BE-4E46-B601-347F9E0357F4}"/>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23891" r="23891"/>
          <a:stretch>
            <a:fillRect/>
          </a:stretch>
        </p:blipFill>
        <p:spPr>
          <a:xfrm>
            <a:off x="6604000" y="249504"/>
            <a:ext cx="5588000" cy="6872249"/>
          </a:xfrm>
        </p:spPr>
      </p:pic>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4</a:t>
            </a:fld>
            <a:endParaRPr lang="en-US" noProof="0" dirty="0"/>
          </a:p>
        </p:txBody>
      </p:sp>
      <p:sp>
        <p:nvSpPr>
          <p:cNvPr id="21" name="TextBox 20">
            <a:extLst>
              <a:ext uri="{FF2B5EF4-FFF2-40B4-BE49-F238E27FC236}">
                <a16:creationId xmlns:a16="http://schemas.microsoft.com/office/drawing/2014/main" id="{16FA692E-385E-4FFB-8A78-D759C5EABB59}"/>
              </a:ext>
            </a:extLst>
          </p:cNvPr>
          <p:cNvSpPr txBox="1"/>
          <p:nvPr/>
        </p:nvSpPr>
        <p:spPr>
          <a:xfrm>
            <a:off x="6604000" y="6872249"/>
            <a:ext cx="5588000" cy="230832"/>
          </a:xfrm>
          <a:prstGeom prst="rect">
            <a:avLst/>
          </a:prstGeom>
          <a:noFill/>
        </p:spPr>
        <p:txBody>
          <a:bodyPr wrap="square" rtlCol="0">
            <a:spAutoFit/>
          </a:bodyPr>
          <a:lstStyle/>
          <a:p>
            <a:r>
              <a:rPr lang="en-US" sz="900">
                <a:hlinkClick r:id="rId4" tooltip="http://flickr.com/photos/tico_manudo_postcards/10601986535"/>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68619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Are we there yet?</a:t>
            </a:r>
          </a:p>
        </p:txBody>
      </p:sp>
      <p:sp>
        <p:nvSpPr>
          <p:cNvPr id="3" name="Text Placeholder 2">
            <a:extLst>
              <a:ext uri="{FF2B5EF4-FFF2-40B4-BE49-F238E27FC236}">
                <a16:creationId xmlns:a16="http://schemas.microsoft.com/office/drawing/2014/main" id="{E5E86AEA-41E3-464B-AE5F-74DFB8AF5008}"/>
              </a:ext>
            </a:extLst>
          </p:cNvPr>
          <p:cNvSpPr>
            <a:spLocks noGrp="1"/>
          </p:cNvSpPr>
          <p:nvPr>
            <p:ph type="body" sz="quarter" idx="13"/>
          </p:nvPr>
        </p:nvSpPr>
        <p:spPr>
          <a:xfrm>
            <a:off x="531379" y="2563477"/>
            <a:ext cx="7342631" cy="865523"/>
          </a:xfrm>
        </p:spPr>
        <p:txBody>
          <a:bodyPr/>
          <a:lstStyle/>
          <a:p>
            <a:r>
              <a:rPr lang="en-US" dirty="0"/>
              <a:t>Everyone has a plan until they get punched in the mouth. </a:t>
            </a:r>
            <a:br>
              <a:rPr lang="en-US" dirty="0"/>
            </a:br>
            <a:r>
              <a:rPr lang="en-US" dirty="0"/>
              <a:t>                                        – Michael Gerard Tyson</a:t>
            </a:r>
          </a:p>
          <a:p>
            <a:endParaRPr lang="en-US" dirty="0"/>
          </a:p>
        </p:txBody>
      </p:sp>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531378" y="3196915"/>
            <a:ext cx="6427562" cy="3311950"/>
          </a:xfrm>
        </p:spPr>
        <p:txBody>
          <a:bodyPr>
            <a:normAutofit/>
          </a:bodyPr>
          <a:lstStyle/>
          <a:p>
            <a:pPr marL="0" indent="0">
              <a:lnSpc>
                <a:spcPct val="110000"/>
              </a:lnSpc>
              <a:spcBef>
                <a:spcPts val="0"/>
              </a:spcBef>
              <a:buNone/>
            </a:pPr>
            <a:br>
              <a:rPr lang="en-US" dirty="0"/>
            </a:br>
            <a:r>
              <a:rPr lang="en-US" dirty="0"/>
              <a:t>It was the best of drafts, it was the worst of drafts.</a:t>
            </a:r>
          </a:p>
          <a:p>
            <a:pPr>
              <a:lnSpc>
                <a:spcPct val="110000"/>
              </a:lnSpc>
              <a:spcBef>
                <a:spcPts val="0"/>
              </a:spcBef>
            </a:pPr>
            <a:r>
              <a:rPr lang="en-US" dirty="0"/>
              <a:t>Summer 2021: Total Rewrite</a:t>
            </a:r>
          </a:p>
          <a:p>
            <a:pPr>
              <a:lnSpc>
                <a:spcPct val="110000"/>
              </a:lnSpc>
              <a:spcBef>
                <a:spcPts val="0"/>
              </a:spcBef>
            </a:pPr>
            <a:r>
              <a:rPr lang="en-US" dirty="0"/>
              <a:t>Fall 2021: Staff Review</a:t>
            </a:r>
          </a:p>
          <a:p>
            <a:pPr>
              <a:lnSpc>
                <a:spcPct val="110000"/>
              </a:lnSpc>
              <a:spcBef>
                <a:spcPts val="0"/>
              </a:spcBef>
            </a:pPr>
            <a:r>
              <a:rPr lang="en-US" dirty="0"/>
              <a:t>Winter 2021: Total Rewrite</a:t>
            </a:r>
          </a:p>
          <a:p>
            <a:pPr>
              <a:lnSpc>
                <a:spcPct val="110000"/>
              </a:lnSpc>
              <a:spcBef>
                <a:spcPts val="0"/>
              </a:spcBef>
            </a:pPr>
            <a:r>
              <a:rPr lang="en-US" dirty="0"/>
              <a:t>Spring 2022: Senior Leadership Review</a:t>
            </a:r>
          </a:p>
          <a:p>
            <a:pPr>
              <a:lnSpc>
                <a:spcPct val="110000"/>
              </a:lnSpc>
              <a:spcBef>
                <a:spcPts val="0"/>
              </a:spcBef>
            </a:pPr>
            <a:r>
              <a:rPr lang="en-US" dirty="0"/>
              <a:t>Summer 2022: Public Comment</a:t>
            </a:r>
          </a:p>
          <a:p>
            <a:endParaRPr lang="en-US" dirty="0"/>
          </a:p>
        </p:txBody>
      </p:sp>
      <p:pic>
        <p:nvPicPr>
          <p:cNvPr id="18" name="Picture Placeholder 17">
            <a:extLst>
              <a:ext uri="{FF2B5EF4-FFF2-40B4-BE49-F238E27FC236}">
                <a16:creationId xmlns:a16="http://schemas.microsoft.com/office/drawing/2014/main" id="{5F9785E2-37B5-4680-922F-7614BF933516}"/>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24549" r="24549"/>
          <a:stretch>
            <a:fillRect/>
          </a:stretch>
        </p:blipFill>
        <p:spPr/>
      </p:pic>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5</a:t>
            </a:fld>
            <a:endParaRPr lang="en-US" noProof="0" dirty="0"/>
          </a:p>
        </p:txBody>
      </p:sp>
      <p:sp>
        <p:nvSpPr>
          <p:cNvPr id="19" name="TextBox 18">
            <a:extLst>
              <a:ext uri="{FF2B5EF4-FFF2-40B4-BE49-F238E27FC236}">
                <a16:creationId xmlns:a16="http://schemas.microsoft.com/office/drawing/2014/main" id="{728BC88D-ABD2-4027-AEA4-E5C6F518D4F6}"/>
              </a:ext>
            </a:extLst>
          </p:cNvPr>
          <p:cNvSpPr txBox="1"/>
          <p:nvPr/>
        </p:nvSpPr>
        <p:spPr>
          <a:xfrm>
            <a:off x="6604000" y="6872249"/>
            <a:ext cx="5588000" cy="230832"/>
          </a:xfrm>
          <a:prstGeom prst="rect">
            <a:avLst/>
          </a:prstGeom>
          <a:noFill/>
        </p:spPr>
        <p:txBody>
          <a:bodyPr wrap="square" rtlCol="0">
            <a:spAutoFit/>
          </a:bodyPr>
          <a:lstStyle/>
          <a:p>
            <a:r>
              <a:rPr lang="en-US" sz="900">
                <a:hlinkClick r:id="rId4" tooltip="https://www.flickr.com/photos/51096110@N00/15249230164"/>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64970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Okay, </a:t>
            </a:r>
            <a:r>
              <a:rPr lang="en-US" i="1" dirty="0"/>
              <a:t>now</a:t>
            </a:r>
            <a:r>
              <a:rPr lang="en-US" dirty="0"/>
              <a:t> we’re here.</a:t>
            </a:r>
          </a:p>
        </p:txBody>
      </p:sp>
      <p:sp>
        <p:nvSpPr>
          <p:cNvPr id="3" name="Text Placeholder 2">
            <a:extLst>
              <a:ext uri="{FF2B5EF4-FFF2-40B4-BE49-F238E27FC236}">
                <a16:creationId xmlns:a16="http://schemas.microsoft.com/office/drawing/2014/main" id="{E5E86AEA-41E3-464B-AE5F-74DFB8AF5008}"/>
              </a:ext>
            </a:extLst>
          </p:cNvPr>
          <p:cNvSpPr>
            <a:spLocks noGrp="1"/>
          </p:cNvSpPr>
          <p:nvPr>
            <p:ph type="body" sz="quarter" idx="13"/>
          </p:nvPr>
        </p:nvSpPr>
        <p:spPr/>
        <p:txBody>
          <a:bodyPr/>
          <a:lstStyle/>
          <a:p>
            <a:r>
              <a:rPr lang="en-US" dirty="0"/>
              <a:t>That’s one small step for man, one giant leap for mankind.		         </a:t>
            </a:r>
            <a:br>
              <a:rPr lang="en-US" dirty="0"/>
            </a:br>
            <a:r>
              <a:rPr lang="en-US" dirty="0"/>
              <a:t>					  – Neil Armstrong</a:t>
            </a:r>
          </a:p>
        </p:txBody>
      </p:sp>
      <p:sp>
        <p:nvSpPr>
          <p:cNvPr id="2" name="Content Placeholder 1">
            <a:extLst>
              <a:ext uri="{FF2B5EF4-FFF2-40B4-BE49-F238E27FC236}">
                <a16:creationId xmlns:a16="http://schemas.microsoft.com/office/drawing/2014/main" id="{7E280765-0406-9B46-A7B3-B1F363034EC5}"/>
              </a:ext>
            </a:extLst>
          </p:cNvPr>
          <p:cNvSpPr>
            <a:spLocks noGrp="1"/>
          </p:cNvSpPr>
          <p:nvPr>
            <p:ph idx="1"/>
          </p:nvPr>
        </p:nvSpPr>
        <p:spPr>
          <a:xfrm>
            <a:off x="531378" y="3196915"/>
            <a:ext cx="6343247" cy="3311950"/>
          </a:xfrm>
        </p:spPr>
        <p:txBody>
          <a:bodyPr>
            <a:normAutofit/>
          </a:bodyPr>
          <a:lstStyle/>
          <a:p>
            <a:pPr marL="0" indent="0">
              <a:lnSpc>
                <a:spcPct val="110000"/>
              </a:lnSpc>
              <a:spcBef>
                <a:spcPts val="0"/>
              </a:spcBef>
              <a:buNone/>
            </a:pPr>
            <a:br>
              <a:rPr lang="en-US" dirty="0"/>
            </a:br>
            <a:r>
              <a:rPr lang="en-US" dirty="0"/>
              <a:t>The current Policy on Policies draft is ready to go.</a:t>
            </a:r>
          </a:p>
          <a:p>
            <a:pPr>
              <a:lnSpc>
                <a:spcPct val="110000"/>
              </a:lnSpc>
              <a:spcBef>
                <a:spcPts val="0"/>
              </a:spcBef>
            </a:pPr>
            <a:r>
              <a:rPr lang="en-US" dirty="0"/>
              <a:t>Late Summer 2022: Publication</a:t>
            </a:r>
          </a:p>
          <a:p>
            <a:pPr>
              <a:lnSpc>
                <a:spcPct val="110000"/>
              </a:lnSpc>
              <a:spcBef>
                <a:spcPts val="0"/>
              </a:spcBef>
            </a:pPr>
            <a:r>
              <a:rPr lang="en-US" dirty="0"/>
              <a:t>Late Summer: Implementation</a:t>
            </a:r>
          </a:p>
          <a:p>
            <a:pPr marL="0" indent="0">
              <a:lnSpc>
                <a:spcPct val="110000"/>
              </a:lnSpc>
              <a:spcBef>
                <a:spcPts val="0"/>
              </a:spcBef>
              <a:buNone/>
            </a:pPr>
            <a:br>
              <a:rPr lang="en-US" dirty="0"/>
            </a:br>
            <a:br>
              <a:rPr lang="en-US" dirty="0"/>
            </a:br>
            <a:endParaRPr lang="en-US" dirty="0"/>
          </a:p>
          <a:p>
            <a:endParaRPr lang="en-US" dirty="0"/>
          </a:p>
        </p:txBody>
      </p:sp>
      <p:pic>
        <p:nvPicPr>
          <p:cNvPr id="15" name="Picture Placeholder 14">
            <a:extLst>
              <a:ext uri="{FF2B5EF4-FFF2-40B4-BE49-F238E27FC236}">
                <a16:creationId xmlns:a16="http://schemas.microsoft.com/office/drawing/2014/main" id="{2E3F2769-F8CD-4766-9AA9-91FEF901344E}"/>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9344" r="9344"/>
          <a:stretch>
            <a:fillRect/>
          </a:stretch>
        </p:blipFill>
        <p:spPr/>
      </p:pic>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6</a:t>
            </a:fld>
            <a:endParaRPr lang="en-US" noProof="0" dirty="0"/>
          </a:p>
        </p:txBody>
      </p:sp>
      <p:sp>
        <p:nvSpPr>
          <p:cNvPr id="16" name="TextBox 15">
            <a:extLst>
              <a:ext uri="{FF2B5EF4-FFF2-40B4-BE49-F238E27FC236}">
                <a16:creationId xmlns:a16="http://schemas.microsoft.com/office/drawing/2014/main" id="{4FACB063-17A3-432E-99EC-8F20CC7E4E38}"/>
              </a:ext>
            </a:extLst>
          </p:cNvPr>
          <p:cNvSpPr txBox="1"/>
          <p:nvPr/>
        </p:nvSpPr>
        <p:spPr>
          <a:xfrm>
            <a:off x="6604000" y="6872249"/>
            <a:ext cx="5588000" cy="230832"/>
          </a:xfrm>
          <a:prstGeom prst="rect">
            <a:avLst/>
          </a:prstGeom>
          <a:noFill/>
        </p:spPr>
        <p:txBody>
          <a:bodyPr wrap="square" rtlCol="0">
            <a:spAutoFit/>
          </a:bodyPr>
          <a:lstStyle/>
          <a:p>
            <a:r>
              <a:rPr lang="en-US" sz="900">
                <a:hlinkClick r:id="rId4" tooltip="https://www.flickr.com/photos/market208/13120624094"/>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17049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Construction</a:t>
            </a:r>
          </a:p>
        </p:txBody>
      </p:sp>
      <p:sp>
        <p:nvSpPr>
          <p:cNvPr id="15" name="Text Placeholder 2">
            <a:extLst>
              <a:ext uri="{FF2B5EF4-FFF2-40B4-BE49-F238E27FC236}">
                <a16:creationId xmlns:a16="http://schemas.microsoft.com/office/drawing/2014/main" id="{E55FBFB3-F119-4011-BCDA-4A2F575705B6}"/>
              </a:ext>
            </a:extLst>
          </p:cNvPr>
          <p:cNvSpPr txBox="1">
            <a:spLocks/>
          </p:cNvSpPr>
          <p:nvPr/>
        </p:nvSpPr>
        <p:spPr>
          <a:xfrm>
            <a:off x="531369" y="2565615"/>
            <a:ext cx="7342631" cy="608895"/>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kern="1200" spc="300">
                <a:solidFill>
                  <a:schemeClr val="accent6"/>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Teamwork makes the dream work.</a:t>
            </a:r>
            <a:br>
              <a:rPr lang="en-US" dirty="0"/>
            </a:br>
            <a:r>
              <a:rPr lang="en-US" dirty="0"/>
              <a:t>                                                  – Somebody Else</a:t>
            </a:r>
          </a:p>
          <a:p>
            <a:endParaRPr lang="en-US" dirty="0"/>
          </a:p>
          <a:p>
            <a:endParaRPr lang="en-US" dirty="0"/>
          </a:p>
        </p:txBody>
      </p:sp>
      <p:sp>
        <p:nvSpPr>
          <p:cNvPr id="27" name="Content Placeholder 1">
            <a:extLst>
              <a:ext uri="{FF2B5EF4-FFF2-40B4-BE49-F238E27FC236}">
                <a16:creationId xmlns:a16="http://schemas.microsoft.com/office/drawing/2014/main" id="{0F655E43-7C59-46AC-B0D1-42F094E2C792}"/>
              </a:ext>
            </a:extLst>
          </p:cNvPr>
          <p:cNvSpPr txBox="1">
            <a:spLocks/>
          </p:cNvSpPr>
          <p:nvPr/>
        </p:nvSpPr>
        <p:spPr>
          <a:xfrm>
            <a:off x="531378" y="3196915"/>
            <a:ext cx="6343247" cy="331195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2200" dirty="0"/>
              <a:t>Everything about the Policy on Policies is meant to encourage collaboration, improve readability, smooth operations, simplify monitoring and benefit the people we serve. Policy on Policies is tripartite:</a:t>
            </a:r>
          </a:p>
          <a:p>
            <a:pPr>
              <a:lnSpc>
                <a:spcPct val="110000"/>
              </a:lnSpc>
              <a:spcBef>
                <a:spcPts val="0"/>
              </a:spcBef>
            </a:pPr>
            <a:r>
              <a:rPr lang="en-US" sz="2200" dirty="0"/>
              <a:t>Policy Propper</a:t>
            </a:r>
          </a:p>
          <a:p>
            <a:pPr>
              <a:lnSpc>
                <a:spcPct val="110000"/>
              </a:lnSpc>
              <a:spcBef>
                <a:spcPts val="0"/>
              </a:spcBef>
            </a:pPr>
            <a:r>
              <a:rPr lang="en-US" sz="2200" dirty="0"/>
              <a:t>Procedure Guide</a:t>
            </a:r>
          </a:p>
          <a:p>
            <a:pPr>
              <a:lnSpc>
                <a:spcPct val="110000"/>
              </a:lnSpc>
              <a:spcBef>
                <a:spcPts val="0"/>
              </a:spcBef>
            </a:pPr>
            <a:r>
              <a:rPr lang="en-US" sz="2200" dirty="0"/>
              <a:t>Style Manual</a:t>
            </a:r>
          </a:p>
          <a:p>
            <a:pPr marL="0" indent="0">
              <a:lnSpc>
                <a:spcPct val="110000"/>
              </a:lnSpc>
              <a:spcBef>
                <a:spcPts val="0"/>
              </a:spcBef>
              <a:buFont typeface="Arial" panose="020B0604020202020204" pitchFamily="34" charset="0"/>
              <a:buNone/>
            </a:pPr>
            <a:br>
              <a:rPr lang="en-US" sz="2200" dirty="0"/>
            </a:br>
            <a:br>
              <a:rPr lang="en-US" sz="2200" dirty="0"/>
            </a:br>
            <a:endParaRPr lang="en-US" sz="2200" dirty="0"/>
          </a:p>
          <a:p>
            <a:endParaRPr lang="en-US" sz="2200" dirty="0"/>
          </a:p>
        </p:txBody>
      </p:sp>
      <p:pic>
        <p:nvPicPr>
          <p:cNvPr id="45" name="Picture Placeholder 44">
            <a:extLst>
              <a:ext uri="{FF2B5EF4-FFF2-40B4-BE49-F238E27FC236}">
                <a16:creationId xmlns:a16="http://schemas.microsoft.com/office/drawing/2014/main" id="{6E69F372-8695-4E44-9BE0-20A6E5C34378}"/>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19508" r="19508"/>
          <a:stretch>
            <a:fillRect/>
          </a:stretch>
        </p:blipFill>
        <p:spPr/>
      </p:pic>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7</a:t>
            </a:fld>
            <a:endParaRPr lang="en-US" noProof="0" dirty="0"/>
          </a:p>
        </p:txBody>
      </p:sp>
      <p:sp>
        <p:nvSpPr>
          <p:cNvPr id="46" name="TextBox 45">
            <a:extLst>
              <a:ext uri="{FF2B5EF4-FFF2-40B4-BE49-F238E27FC236}">
                <a16:creationId xmlns:a16="http://schemas.microsoft.com/office/drawing/2014/main" id="{4CE1962E-69EC-4405-B2C0-03D8C56DFF8C}"/>
              </a:ext>
            </a:extLst>
          </p:cNvPr>
          <p:cNvSpPr txBox="1"/>
          <p:nvPr/>
        </p:nvSpPr>
        <p:spPr>
          <a:xfrm>
            <a:off x="6604000" y="6872249"/>
            <a:ext cx="5588000" cy="230832"/>
          </a:xfrm>
          <a:prstGeom prst="rect">
            <a:avLst/>
          </a:prstGeom>
          <a:noFill/>
        </p:spPr>
        <p:txBody>
          <a:bodyPr wrap="square" rtlCol="0">
            <a:spAutoFit/>
          </a:bodyPr>
          <a:lstStyle/>
          <a:p>
            <a:r>
              <a:rPr lang="en-US" sz="900">
                <a:hlinkClick r:id="rId4" tooltip="https://www.flickr.com/photos/elsie/172754915"/>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94900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The Policy</a:t>
            </a:r>
          </a:p>
        </p:txBody>
      </p:sp>
      <p:sp>
        <p:nvSpPr>
          <p:cNvPr id="15" name="Text Placeholder 2">
            <a:extLst>
              <a:ext uri="{FF2B5EF4-FFF2-40B4-BE49-F238E27FC236}">
                <a16:creationId xmlns:a16="http://schemas.microsoft.com/office/drawing/2014/main" id="{E55FBFB3-F119-4011-BCDA-4A2F575705B6}"/>
              </a:ext>
            </a:extLst>
          </p:cNvPr>
          <p:cNvSpPr txBox="1">
            <a:spLocks/>
          </p:cNvSpPr>
          <p:nvPr/>
        </p:nvSpPr>
        <p:spPr>
          <a:xfrm>
            <a:off x="531369" y="2565615"/>
            <a:ext cx="7342631" cy="1215566"/>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kern="1200" spc="300">
                <a:solidFill>
                  <a:schemeClr val="accent6"/>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law is the last result of human wisdom acting upon human experience for the benefit of the public.</a:t>
            </a:r>
            <a:br>
              <a:rPr lang="en-US" dirty="0"/>
            </a:br>
            <a:r>
              <a:rPr lang="en-US" dirty="0"/>
              <a:t>					 – Samuel Johnson</a:t>
            </a:r>
          </a:p>
          <a:p>
            <a:r>
              <a:rPr lang="en-US" dirty="0"/>
              <a:t> </a:t>
            </a:r>
          </a:p>
          <a:p>
            <a:endParaRPr lang="en-US" dirty="0"/>
          </a:p>
          <a:p>
            <a:endParaRPr lang="en-US" dirty="0"/>
          </a:p>
        </p:txBody>
      </p:sp>
      <p:sp>
        <p:nvSpPr>
          <p:cNvPr id="27" name="Content Placeholder 1">
            <a:extLst>
              <a:ext uri="{FF2B5EF4-FFF2-40B4-BE49-F238E27FC236}">
                <a16:creationId xmlns:a16="http://schemas.microsoft.com/office/drawing/2014/main" id="{0F655E43-7C59-46AC-B0D1-42F094E2C792}"/>
              </a:ext>
            </a:extLst>
          </p:cNvPr>
          <p:cNvSpPr txBox="1">
            <a:spLocks/>
          </p:cNvSpPr>
          <p:nvPr/>
        </p:nvSpPr>
        <p:spPr>
          <a:xfrm>
            <a:off x="531378" y="3196915"/>
            <a:ext cx="6343247" cy="331195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br>
              <a:rPr lang="en-US" dirty="0"/>
            </a:br>
            <a:br>
              <a:rPr lang="en-US" dirty="0"/>
            </a:br>
            <a:r>
              <a:rPr lang="en-US" dirty="0"/>
              <a:t>Our </a:t>
            </a:r>
            <a:r>
              <a:rPr lang="en-US" dirty="0">
                <a:effectLst/>
                <a:ea typeface="Calibri Light" panose="020F0302020204030204" pitchFamily="34" charset="0"/>
              </a:rPr>
              <a:t>policies are written, reviewed and managed to promote accountability, transparency and continuous improvement across our workforce development system. </a:t>
            </a:r>
            <a:r>
              <a:rPr lang="en-US" dirty="0">
                <a:ea typeface="Calibri Light" panose="020F0302020204030204" pitchFamily="34" charset="0"/>
              </a:rPr>
              <a:t>They</a:t>
            </a:r>
            <a:r>
              <a:rPr lang="en-US" dirty="0">
                <a:effectLst/>
                <a:ea typeface="Calibri Light" panose="020F0302020204030204" pitchFamily="34" charset="0"/>
              </a:rPr>
              <a:t> comply with all state and federal laws and regulations.</a:t>
            </a:r>
          </a:p>
          <a:p>
            <a:pPr marL="0" indent="0">
              <a:lnSpc>
                <a:spcPct val="110000"/>
              </a:lnSpc>
              <a:spcBef>
                <a:spcPts val="0"/>
              </a:spcBef>
              <a:buFont typeface="Arial" panose="020B0604020202020204" pitchFamily="34" charset="0"/>
              <a:buNone/>
            </a:pPr>
            <a:br>
              <a:rPr lang="en-US" dirty="0"/>
            </a:br>
            <a:br>
              <a:rPr lang="en-US" dirty="0"/>
            </a:br>
            <a:endParaRPr lang="en-US" dirty="0"/>
          </a:p>
          <a:p>
            <a:endParaRPr lang="en-US" dirty="0"/>
          </a:p>
        </p:txBody>
      </p:sp>
      <p:pic>
        <p:nvPicPr>
          <p:cNvPr id="47" name="Picture Placeholder 46">
            <a:extLst>
              <a:ext uri="{FF2B5EF4-FFF2-40B4-BE49-F238E27FC236}">
                <a16:creationId xmlns:a16="http://schemas.microsoft.com/office/drawing/2014/main" id="{90F148D3-A11B-4CC2-9278-E91EBC8916A8}"/>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19508" r="19508"/>
          <a:stretch>
            <a:fillRect/>
          </a:stretch>
        </p:blipFill>
        <p:spPr/>
      </p:pic>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8</a:t>
            </a:fld>
            <a:endParaRPr lang="en-US" noProof="0" dirty="0"/>
          </a:p>
        </p:txBody>
      </p:sp>
    </p:spTree>
    <p:extLst>
      <p:ext uri="{BB962C8B-B14F-4D97-AF65-F5344CB8AC3E}">
        <p14:creationId xmlns:p14="http://schemas.microsoft.com/office/powerpoint/2010/main" val="301593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p:txBody>
          <a:bodyPr/>
          <a:lstStyle/>
          <a:p>
            <a:r>
              <a:rPr lang="en-US" dirty="0"/>
              <a:t>The Procedure Guide</a:t>
            </a:r>
          </a:p>
        </p:txBody>
      </p:sp>
      <p:sp>
        <p:nvSpPr>
          <p:cNvPr id="15" name="Text Placeholder 2">
            <a:extLst>
              <a:ext uri="{FF2B5EF4-FFF2-40B4-BE49-F238E27FC236}">
                <a16:creationId xmlns:a16="http://schemas.microsoft.com/office/drawing/2014/main" id="{E55FBFB3-F119-4011-BCDA-4A2F575705B6}"/>
              </a:ext>
            </a:extLst>
          </p:cNvPr>
          <p:cNvSpPr txBox="1">
            <a:spLocks/>
          </p:cNvSpPr>
          <p:nvPr/>
        </p:nvSpPr>
        <p:spPr>
          <a:xfrm>
            <a:off x="531369" y="2565615"/>
            <a:ext cx="7342631" cy="608895"/>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kern="1200" spc="300">
                <a:solidFill>
                  <a:schemeClr val="accent6"/>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Great things are done by a series of small things brought together.		         </a:t>
            </a:r>
            <a:br>
              <a:rPr lang="en-US" dirty="0"/>
            </a:br>
            <a:r>
              <a:rPr lang="en-US" dirty="0"/>
              <a:t>			         	– Vincent Van Gough</a:t>
            </a:r>
          </a:p>
        </p:txBody>
      </p:sp>
      <p:sp>
        <p:nvSpPr>
          <p:cNvPr id="27" name="Content Placeholder 1">
            <a:extLst>
              <a:ext uri="{FF2B5EF4-FFF2-40B4-BE49-F238E27FC236}">
                <a16:creationId xmlns:a16="http://schemas.microsoft.com/office/drawing/2014/main" id="{0F655E43-7C59-46AC-B0D1-42F094E2C792}"/>
              </a:ext>
            </a:extLst>
          </p:cNvPr>
          <p:cNvSpPr txBox="1">
            <a:spLocks/>
          </p:cNvSpPr>
          <p:nvPr/>
        </p:nvSpPr>
        <p:spPr>
          <a:xfrm>
            <a:off x="531378" y="3208790"/>
            <a:ext cx="6343247" cy="331195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10000"/>
              </a:lnSpc>
              <a:spcBef>
                <a:spcPts val="0"/>
              </a:spcBef>
              <a:buFont typeface="Arial" panose="020B0604020202020204" pitchFamily="34" charset="0"/>
              <a:buAutoNum type="arabicPeriod"/>
            </a:pPr>
            <a:r>
              <a:rPr lang="en-US" sz="2000" dirty="0"/>
              <a:t>Inception</a:t>
            </a:r>
          </a:p>
          <a:p>
            <a:pPr marL="457200" indent="-457200">
              <a:lnSpc>
                <a:spcPct val="110000"/>
              </a:lnSpc>
              <a:spcBef>
                <a:spcPts val="0"/>
              </a:spcBef>
              <a:buFont typeface="Arial" panose="020B0604020202020204" pitchFamily="34" charset="0"/>
              <a:buAutoNum type="arabicPeriod"/>
            </a:pPr>
            <a:r>
              <a:rPr lang="en-US" sz="2000" dirty="0"/>
              <a:t>DART</a:t>
            </a:r>
          </a:p>
          <a:p>
            <a:pPr marL="457200" indent="-457200">
              <a:lnSpc>
                <a:spcPct val="110000"/>
              </a:lnSpc>
              <a:spcBef>
                <a:spcPts val="0"/>
              </a:spcBef>
              <a:buFont typeface="Arial" panose="020B0604020202020204" pitchFamily="34" charset="0"/>
              <a:buAutoNum type="arabicPeriod"/>
            </a:pPr>
            <a:r>
              <a:rPr lang="en-US" sz="2000" dirty="0"/>
              <a:t>Policy Owner Initial Draft</a:t>
            </a:r>
          </a:p>
          <a:p>
            <a:pPr marL="457200" indent="-457200">
              <a:lnSpc>
                <a:spcPct val="110000"/>
              </a:lnSpc>
              <a:spcBef>
                <a:spcPts val="0"/>
              </a:spcBef>
              <a:buFont typeface="Arial" panose="020B0604020202020204" pitchFamily="34" charset="0"/>
              <a:buAutoNum type="arabicPeriod"/>
            </a:pPr>
            <a:r>
              <a:rPr lang="en-US" sz="2000" dirty="0"/>
              <a:t>DART Review</a:t>
            </a:r>
          </a:p>
          <a:p>
            <a:pPr marL="457200" indent="-457200">
              <a:lnSpc>
                <a:spcPct val="110000"/>
              </a:lnSpc>
              <a:spcBef>
                <a:spcPts val="0"/>
              </a:spcBef>
              <a:buFont typeface="Arial" panose="020B0604020202020204" pitchFamily="34" charset="0"/>
              <a:buAutoNum type="arabicPeriod"/>
            </a:pPr>
            <a:r>
              <a:rPr lang="en-US" sz="2000" dirty="0"/>
              <a:t>Policy Owner Revision</a:t>
            </a:r>
          </a:p>
          <a:p>
            <a:pPr marL="457200" indent="-457200">
              <a:lnSpc>
                <a:spcPct val="110000"/>
              </a:lnSpc>
              <a:spcBef>
                <a:spcPts val="0"/>
              </a:spcBef>
              <a:buFont typeface="Arial" panose="020B0604020202020204" pitchFamily="34" charset="0"/>
              <a:buAutoNum type="arabicPeriod"/>
            </a:pPr>
            <a:r>
              <a:rPr lang="en-US" sz="2000" dirty="0"/>
              <a:t>DART Review</a:t>
            </a:r>
          </a:p>
          <a:p>
            <a:pPr marL="457200" indent="-457200">
              <a:lnSpc>
                <a:spcPct val="110000"/>
              </a:lnSpc>
              <a:spcBef>
                <a:spcPts val="0"/>
              </a:spcBef>
              <a:buFont typeface="Arial" panose="020B0604020202020204" pitchFamily="34" charset="0"/>
              <a:buAutoNum type="arabicPeriod"/>
            </a:pPr>
            <a:r>
              <a:rPr lang="en-US" sz="2000" dirty="0"/>
              <a:t>BWDA Policy &amp; Planning Review</a:t>
            </a:r>
          </a:p>
          <a:p>
            <a:pPr marL="457200" indent="-457200">
              <a:lnSpc>
                <a:spcPct val="110000"/>
              </a:lnSpc>
              <a:spcBef>
                <a:spcPts val="0"/>
              </a:spcBef>
              <a:buFont typeface="Arial" panose="020B0604020202020204" pitchFamily="34" charset="0"/>
              <a:buAutoNum type="arabicPeriod"/>
            </a:pPr>
            <a:r>
              <a:rPr lang="en-US" sz="2000" dirty="0"/>
              <a:t>Leadership Review</a:t>
            </a:r>
          </a:p>
          <a:p>
            <a:pPr marL="457200" indent="-457200">
              <a:lnSpc>
                <a:spcPct val="110000"/>
              </a:lnSpc>
              <a:spcBef>
                <a:spcPts val="0"/>
              </a:spcBef>
              <a:buFont typeface="Arial" panose="020B0604020202020204" pitchFamily="34" charset="0"/>
              <a:buAutoNum type="arabicPeriod"/>
            </a:pPr>
            <a:r>
              <a:rPr lang="en-US" sz="2000" dirty="0"/>
              <a:t>Public Comment &amp; Response</a:t>
            </a:r>
          </a:p>
          <a:p>
            <a:pPr marL="457200" indent="-457200">
              <a:lnSpc>
                <a:spcPct val="110000"/>
              </a:lnSpc>
              <a:spcBef>
                <a:spcPts val="0"/>
              </a:spcBef>
              <a:buFont typeface="Arial" panose="020B0604020202020204" pitchFamily="34" charset="0"/>
              <a:buAutoNum type="arabicPeriod"/>
            </a:pPr>
            <a:r>
              <a:rPr lang="en-US" sz="2000" dirty="0"/>
              <a:t>Publication, Maintenance, Decommissioning</a:t>
            </a:r>
          </a:p>
          <a:p>
            <a:pPr marL="0" indent="0">
              <a:lnSpc>
                <a:spcPct val="110000"/>
              </a:lnSpc>
              <a:spcBef>
                <a:spcPts val="0"/>
              </a:spcBef>
              <a:buFont typeface="Arial" panose="020B0604020202020204" pitchFamily="34" charset="0"/>
              <a:buNone/>
            </a:pPr>
            <a:br>
              <a:rPr lang="en-US" dirty="0"/>
            </a:br>
            <a:br>
              <a:rPr lang="en-US" dirty="0"/>
            </a:br>
            <a:endParaRPr lang="en-US" dirty="0"/>
          </a:p>
          <a:p>
            <a:endParaRPr lang="en-US" dirty="0"/>
          </a:p>
        </p:txBody>
      </p:sp>
      <p:pic>
        <p:nvPicPr>
          <p:cNvPr id="13" name="Picture Placeholder 12">
            <a:extLst>
              <a:ext uri="{FF2B5EF4-FFF2-40B4-BE49-F238E27FC236}">
                <a16:creationId xmlns:a16="http://schemas.microsoft.com/office/drawing/2014/main" id="{7F293346-23C7-4E3D-A399-92E47804965B}"/>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9344" r="9344"/>
          <a:stretch>
            <a:fillRect/>
          </a:stretch>
        </p:blipFill>
        <p:spPr/>
      </p:pic>
      <p:sp>
        <p:nvSpPr>
          <p:cNvPr id="6" name="Footer Placeholder 5">
            <a:extLst>
              <a:ext uri="{FF2B5EF4-FFF2-40B4-BE49-F238E27FC236}">
                <a16:creationId xmlns:a16="http://schemas.microsoft.com/office/drawing/2014/main" id="{E3803B6A-475C-1A42-98CD-05FBF1A485E7}"/>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7ECE2196-C06F-C24A-915E-F6ED7D5E2796}"/>
              </a:ext>
            </a:extLst>
          </p:cNvPr>
          <p:cNvSpPr>
            <a:spLocks noGrp="1"/>
          </p:cNvSpPr>
          <p:nvPr>
            <p:ph type="sldNum" sz="quarter" idx="15"/>
          </p:nvPr>
        </p:nvSpPr>
        <p:spPr/>
        <p:txBody>
          <a:bodyPr/>
          <a:lstStyle/>
          <a:p>
            <a:fld id="{8699F50C-BE38-4BD0-BA84-9B090E1F2B9B}" type="slidenum">
              <a:rPr lang="en-US" noProof="0" smtClean="0"/>
              <a:t>9</a:t>
            </a:fld>
            <a:endParaRPr lang="en-US" noProof="0" dirty="0"/>
          </a:p>
        </p:txBody>
      </p:sp>
      <p:sp>
        <p:nvSpPr>
          <p:cNvPr id="14" name="TextBox 13">
            <a:extLst>
              <a:ext uri="{FF2B5EF4-FFF2-40B4-BE49-F238E27FC236}">
                <a16:creationId xmlns:a16="http://schemas.microsoft.com/office/drawing/2014/main" id="{69698675-6DBE-4742-84CF-9D8141360E13}"/>
              </a:ext>
            </a:extLst>
          </p:cNvPr>
          <p:cNvSpPr txBox="1"/>
          <p:nvPr/>
        </p:nvSpPr>
        <p:spPr>
          <a:xfrm>
            <a:off x="6604000" y="6872249"/>
            <a:ext cx="5588000" cy="230832"/>
          </a:xfrm>
          <a:prstGeom prst="rect">
            <a:avLst/>
          </a:prstGeom>
          <a:noFill/>
        </p:spPr>
        <p:txBody>
          <a:bodyPr wrap="square" rtlCol="0">
            <a:spAutoFit/>
          </a:bodyPr>
          <a:lstStyle/>
          <a:p>
            <a:r>
              <a:rPr lang="en-US" sz="900">
                <a:hlinkClick r:id="rId4" tooltip="https://insight.typepad.co.uk/insight/2008/06/guidance.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386404412"/>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8C250D-820F-7C4B-B568-11286EF1B60F}" vid="{F0531B89-212B-8146-BEEA-7A0BE029C3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ADC0BDB8A83442B88951C0C2DEAECE" ma:contentTypeVersion="1" ma:contentTypeDescription="Create a new document." ma:contentTypeScope="" ma:versionID="6e6041431ab435bfae2ddd83f3efc7cc">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4D755E9-2626-4131-A129-64793A001798}"/>
</file>

<file path=customXml/itemProps2.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3.xml><?xml version="1.0" encoding="utf-8"?>
<ds:datastoreItem xmlns:ds="http://schemas.openxmlformats.org/officeDocument/2006/customXml" ds:itemID="{C87F4215-C6BB-44A3-9A5E-9446E6835900}">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1402</TotalTime>
  <Words>1177</Words>
  <Application>Microsoft Macintosh PowerPoint</Application>
  <PresentationFormat>Widescreen</PresentationFormat>
  <Paragraphs>191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 SemiBold</vt:lpstr>
      <vt:lpstr>Montserrat</vt:lpstr>
      <vt:lpstr>Times New Roman</vt:lpstr>
      <vt:lpstr>Office Theme</vt:lpstr>
      <vt:lpstr>Policy on Policies</vt:lpstr>
      <vt:lpstr>What is this? Do I need it?</vt:lpstr>
      <vt:lpstr>What is this for? Why?</vt:lpstr>
      <vt:lpstr>Our plan to get there.</vt:lpstr>
      <vt:lpstr>Are we there yet?</vt:lpstr>
      <vt:lpstr>Okay, now we’re here.</vt:lpstr>
      <vt:lpstr>Construction</vt:lpstr>
      <vt:lpstr>The Policy</vt:lpstr>
      <vt:lpstr>The Procedure Guide</vt:lpstr>
      <vt:lpstr>The Writing Part</vt:lpstr>
      <vt:lpstr>The Writing Part (Cont’d)</vt:lpstr>
      <vt:lpstr>The Review Part</vt:lpstr>
      <vt:lpstr>The Style Manual</vt:lpstr>
      <vt:lpstr>Plain Language Example</vt:lpstr>
      <vt:lpstr>Simple Sentences Example</vt:lpstr>
      <vt:lpstr>Active Voice Example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Kopko, Jamie</dc:creator>
  <cp:lastModifiedBy>Rokosz, Stephanie</cp:lastModifiedBy>
  <cp:revision>16</cp:revision>
  <dcterms:created xsi:type="dcterms:W3CDTF">2021-01-20T19:57:00Z</dcterms:created>
  <dcterms:modified xsi:type="dcterms:W3CDTF">2023-08-07T23:26:27Z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0x01010020ADC0BDB8A83442B88951C0C2DEAECE</vt:lpwstr>
  </property>
  <property fmtid="{D5CDD505-2E9C-101B-9397-08002B2CF9AE}" pid="3" name="Order">
    <vt:r8>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SharedWithUsers">
    <vt:lpwstr/>
  </property>
  <property fmtid="{D5CDD505-2E9C-101B-9397-08002B2CF9AE}" pid="9" name="_SourceUrl">
    <vt:lpwstr/>
  </property>
  <property fmtid="{D5CDD505-2E9C-101B-9397-08002B2CF9AE}" pid="10" name="_SharedFileIndex">
    <vt:lpwstr/>
  </property>
</Properties>
</file>