
<file path=[Content_Types].xml><?xml version="1.0" encoding="utf-8"?>
<Types xmlns="http://schemas.openxmlformats.org/package/2006/content-types">
  <Default Extension="C4zXGOjMw11WZbB6brgsp31T4xtFyQ7OtimTYaTSrhQ"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81" r:id="rId6"/>
    <p:sldId id="300" r:id="rId7"/>
    <p:sldId id="392" r:id="rId8"/>
    <p:sldId id="331" r:id="rId9"/>
    <p:sldId id="303" r:id="rId10"/>
    <p:sldId id="393" r:id="rId11"/>
    <p:sldId id="401" r:id="rId12"/>
    <p:sldId id="402" r:id="rId13"/>
    <p:sldId id="383" r:id="rId14"/>
    <p:sldId id="399" r:id="rId15"/>
    <p:sldId id="400" r:id="rId16"/>
    <p:sldId id="354" r:id="rId17"/>
    <p:sldId id="384" r:id="rId18"/>
    <p:sldId id="394" r:id="rId19"/>
    <p:sldId id="387" r:id="rId20"/>
    <p:sldId id="385" r:id="rId21"/>
    <p:sldId id="376" r:id="rId22"/>
    <p:sldId id="3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448"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3657"/>
    <a:srgbClr val="01456F"/>
    <a:srgbClr val="014067"/>
    <a:srgbClr val="014B79"/>
    <a:srgbClr val="014E7D"/>
    <a:srgbClr val="3F3F3F"/>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5F88A-F0E3-46E1-BB71-31696CBBF29A}" v="7" dt="2022-07-15T11:59:27.847"/>
    <p1510:client id="{CD9E842D-09FF-4D3A-AE65-033C90D23F02}" v="22" dt="2022-07-15T19:21:59.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88249" autoAdjust="0"/>
  </p:normalViewPr>
  <p:slideViewPr>
    <p:cSldViewPr snapToGrid="0" showGuides="1">
      <p:cViewPr varScale="1">
        <p:scale>
          <a:sx n="100" d="100"/>
          <a:sy n="100" d="100"/>
        </p:scale>
        <p:origin x="2166" y="96"/>
      </p:cViewPr>
      <p:guideLst>
        <p:guide pos="2880"/>
        <p:guide pos="448"/>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7/20/2022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7/20/2022</a:t>
            </a:fld>
            <a:endParaRPr lang="en-US"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all.  I are so glad you reserved time to listen in on this Oversight Touchpoint topic.  As we continue to review various components of monitoring activities, it is my hope that you all will provide questions and feedback to validate that you all are receiving the information you need to provide compliant and fiscally responsive services and supports to Commonwealth stakeholders.  Today, I will be reviewing the policies and procedures aspects of our monitoring processes.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318646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indicated in the illustration on this slide, the establishment of policies and procedures increases transparency and awareness of expectations.  Established policies also reduces the loopholes that often result in preferential or inconsistent service provision.  The policies listed on this slide are examples of best practice policies and agreements.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316023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slides contain the worksheet we (at Oversight) are using for program year 2021.  For those who have been around for a few years, this document should look familiar.</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20935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Oversight is reviewing the policies and agreements established by the LWDB as defined by the approved local plan.</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43875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188600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Christopher did a great job reviewing this information last month.  As a review, local areas should schedule to review at a minimum one time per year.  Include representation of persons impacted by or most often implement the policy or procedure.  Seek feedback from local monitoring teams.  Agreements need to be reviewed and potentially updated when signatories change.  Bylaws should be included in this review.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policies are reviewed in conjunction with updates to the local plan, LEO agreements, &amp; Bylaws.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612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helpful to have a listing of who is assigned to assist in your local areas.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07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Oversight monitors are available to provide technical assistance concerning findings noted in monitoring reviews.  The </a:t>
            </a:r>
            <a:r>
              <a:rPr lang="en-US" sz="1200" dirty="0">
                <a:solidFill>
                  <a:srgbClr val="000000"/>
                </a:solidFill>
                <a:effectLst/>
                <a:ea typeface="Calibri" panose="020F0502020204030204" pitchFamily="34" charset="0"/>
                <a:cs typeface="Times New Roman" panose="02020603050405020304" pitchFamily="18" charset="0"/>
              </a:rPr>
              <a:t>South-Central Region (Berks, Lancaster, South Central, Southern Alleghenies) is currently being covered by the identified oversight personnel.  </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07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18</a:t>
            </a:fld>
            <a:endParaRPr lang="en-US" noProof="0" dirty="0"/>
          </a:p>
        </p:txBody>
      </p:sp>
    </p:spTree>
    <p:extLst>
      <p:ext uri="{BB962C8B-B14F-4D97-AF65-F5344CB8AC3E}">
        <p14:creationId xmlns:p14="http://schemas.microsoft.com/office/powerpoint/2010/main" val="48697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19</a:t>
            </a:fld>
            <a:endParaRPr lang="en-US" noProof="0" dirty="0"/>
          </a:p>
        </p:txBody>
      </p:sp>
    </p:spTree>
    <p:extLst>
      <p:ext uri="{BB962C8B-B14F-4D97-AF65-F5344CB8AC3E}">
        <p14:creationId xmlns:p14="http://schemas.microsoft.com/office/powerpoint/2010/main" val="72072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review information, I hope to address the following:  Specific requirements under federal &amp; state laws, look at the monitoring information reviewed, provide feedback on some past patterns, concerns, and/or findings specific to this topic, as well as provide you all with some resources that may be helpful in the local area monitoring of policies &amp; agreements.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38390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always a good idea to ensure all parties understand the information of what we are reviewing today.  As such, definitions will provide a baseline.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339828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comes straight from the dictionary.  When we look at agreements, we seek to ensure that the local areas have mechanisms in place to establish funding resources, payment processes, and partner supports.  Agreements are in essence the bridge between two entities.  Structural integrity is essential in determining the load the bridge can bear.  Annual reviews help to identify potential areas of weakness and/or risks.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196899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entities receiving federal funds are required to establish policies specific to the services and supports provided through the grant.  These are only a few examples of the policies established to align with local plans.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104095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Oversight really hope to avoid the perception depicted in this illustration.  This is a collaborative effort in addressing the needs of your local areas while ensuring compliance to the requirements under laws and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Oversight aligns document requests with the required policies and agreements defined by federal statutes, state policies and procedures, and local policies &amp; plans.  Just as a point of reference and awareness that all services and payments should be aligned with the approved local plan.</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336444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in essence seeking to ensure program elements align with the requirements of federal, state, and local policies and regulations. As we review the next few slides indicating required agreements and policies, I would like to note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Required information may take form of policy, guidance, or a paragraph within a specified document.  </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214706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agreements are required to be in place and your agency may be requested by various departments within L&amp;I to verify existence. It is worth mentioning that the level of funding directly determines the type and method of agreements.  Specific procurement rules, guidelines and regulations can be found in the Pennsylvania Department of Labor &amp; Industry </a:t>
            </a:r>
            <a:r>
              <a:rPr lang="en-US" i="1" dirty="0"/>
              <a:t>Fiscal Management Guide  </a:t>
            </a:r>
            <a:r>
              <a:rPr lang="en-US" dirty="0"/>
              <a:t>(also referred to as the FMG), pp. 122-134.</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81613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in a previous presentation, policies are essential pieces in the internal control process.  Included on this slide are required local area policies and procedures.  Local policies are required to be aligned with the local plan.</a:t>
            </a:r>
          </a:p>
          <a:p>
            <a:endParaRPr lang="en-US" dirty="0"/>
          </a:p>
          <a:p>
            <a:r>
              <a:rPr lang="en-US" dirty="0"/>
              <a:t>The Local policies form a baseline to ensure stakeholder awareness of the mission, goals, and values.  While policies are required to contain specific elements, each local area can additionally include processes unique to the populations served.   As an example, if a local area does not establish a travel policy, they must follow the requirements of GSA.</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122679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985728" y="1453896"/>
            <a:ext cx="3537287" cy="3980542"/>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7BABE3F-6FAD-2541-AEA6-7B7CEF8AD734}"/>
              </a:ext>
            </a:extLst>
          </p:cNvPr>
          <p:cNvPicPr>
            <a:picLocks noChangeAspect="1"/>
          </p:cNvPicPr>
          <p:nvPr userDrawn="1"/>
        </p:nvPicPr>
        <p:blipFill rotWithShape="1">
          <a:blip r:embed="rId2"/>
          <a:srcRect l="4358" t="26333" r="75573" b="30207"/>
          <a:stretch/>
        </p:blipFill>
        <p:spPr>
          <a:xfrm>
            <a:off x="8295711" y="136524"/>
            <a:ext cx="678427" cy="734589"/>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9DC3A8AE-5DE9-184C-B3DB-3C9A072ED067}"/>
              </a:ext>
            </a:extLst>
          </p:cNvPr>
          <p:cNvPicPr>
            <a:picLocks noChangeAspect="1"/>
          </p:cNvPicPr>
          <p:nvPr userDrawn="1"/>
        </p:nvPicPr>
        <p:blipFill rotWithShape="1">
          <a:blip r:embed="rId2"/>
          <a:srcRect l="4358" t="26333" r="75573" b="30207"/>
          <a:stretch/>
        </p:blipFill>
        <p:spPr>
          <a:xfrm>
            <a:off x="8337106" y="136748"/>
            <a:ext cx="678427" cy="734589"/>
          </a:xfrm>
          <a:prstGeom prst="rect">
            <a:avLst/>
          </a:prstGeom>
        </p:spPr>
      </p:pic>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389008" y="1671925"/>
            <a:ext cx="812634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6159A6C3-0409-5D46-B162-FBED0FCC2C5F}"/>
              </a:ext>
            </a:extLst>
          </p:cNvPr>
          <p:cNvPicPr>
            <a:picLocks noChangeAspect="1"/>
          </p:cNvPicPr>
          <p:nvPr userDrawn="1"/>
        </p:nvPicPr>
        <p:blipFill rotWithShape="1">
          <a:blip r:embed="rId2"/>
          <a:srcRect l="4358" t="26333" r="75573" b="30207"/>
          <a:stretch/>
        </p:blipFill>
        <p:spPr>
          <a:xfrm>
            <a:off x="8189341" y="178095"/>
            <a:ext cx="678427" cy="734589"/>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9" y="209029"/>
            <a:ext cx="4962007"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397265"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4629150"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7" name="Picture 16">
            <a:extLst>
              <a:ext uri="{FF2B5EF4-FFF2-40B4-BE49-F238E27FC236}">
                <a16:creationId xmlns:a16="http://schemas.microsoft.com/office/drawing/2014/main" id="{E9CFA0EF-11A5-D34C-8DD4-1642F2778F6E}"/>
              </a:ext>
            </a:extLst>
          </p:cNvPr>
          <p:cNvPicPr>
            <a:picLocks noChangeAspect="1"/>
          </p:cNvPicPr>
          <p:nvPr userDrawn="1"/>
        </p:nvPicPr>
        <p:blipFill rotWithShape="1">
          <a:blip r:embed="rId2"/>
          <a:srcRect l="4358" t="26333" r="75573" b="30207"/>
          <a:stretch/>
        </p:blipFill>
        <p:spPr>
          <a:xfrm>
            <a:off x="8189341" y="114649"/>
            <a:ext cx="678427" cy="734589"/>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18041" y="0"/>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389009" y="1681163"/>
            <a:ext cx="4036876" cy="823912"/>
          </a:xfrm>
          <a:prstGeom prst="rect">
            <a:avLst/>
          </a:prstGeom>
        </p:spPr>
        <p:txBody>
          <a:bodyPr anchor="b"/>
          <a:lstStyle>
            <a:lvl1pPr marL="0" indent="0">
              <a:buNone/>
              <a:defRPr lang="en-US" b="1" dirty="0">
                <a:solidFill>
                  <a:schemeClr val="accent6"/>
                </a:solidFill>
              </a:defRPr>
            </a:lvl1pPr>
          </a:lstStyle>
          <a:p>
            <a:pPr marL="171450" lvl="0" indent="-17145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4629150" y="2505075"/>
            <a:ext cx="3887391"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389009" y="2505075"/>
            <a:ext cx="4043812"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F650B4F2-E79B-814E-B7F9-18EF06D1AF20}"/>
              </a:ext>
            </a:extLst>
          </p:cNvPr>
          <p:cNvPicPr>
            <a:picLocks noChangeAspect="1"/>
          </p:cNvPicPr>
          <p:nvPr userDrawn="1"/>
        </p:nvPicPr>
        <p:blipFill rotWithShape="1">
          <a:blip r:embed="rId2"/>
          <a:srcRect l="4358" t="26333" r="75573" b="30207"/>
          <a:stretch/>
        </p:blipFill>
        <p:spPr>
          <a:xfrm>
            <a:off x="8189341" y="120472"/>
            <a:ext cx="678427" cy="734589"/>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4620987" y="2290713"/>
            <a:ext cx="4352754" cy="4341862"/>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23B07DEA-D387-FB49-9377-37A10A396949}"/>
              </a:ext>
            </a:extLst>
          </p:cNvPr>
          <p:cNvPicPr>
            <a:picLocks noChangeAspect="1"/>
          </p:cNvPicPr>
          <p:nvPr userDrawn="1"/>
        </p:nvPicPr>
        <p:blipFill rotWithShape="1">
          <a:blip r:embed="rId2"/>
          <a:srcRect l="4358" t="26333" r="75573" b="30207"/>
          <a:stretch/>
        </p:blipFill>
        <p:spPr>
          <a:xfrm>
            <a:off x="8295314" y="146684"/>
            <a:ext cx="678427" cy="734589"/>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4687478" y="2271860"/>
            <a:ext cx="4286263" cy="43607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pic>
        <p:nvPicPr>
          <p:cNvPr id="14" name="Picture 13">
            <a:extLst>
              <a:ext uri="{FF2B5EF4-FFF2-40B4-BE49-F238E27FC236}">
                <a16:creationId xmlns:a16="http://schemas.microsoft.com/office/drawing/2014/main" id="{10EBB30B-6B27-6742-9AB6-40A24BEDA25F}"/>
              </a:ext>
            </a:extLst>
          </p:cNvPr>
          <p:cNvPicPr>
            <a:picLocks noChangeAspect="1"/>
          </p:cNvPicPr>
          <p:nvPr userDrawn="1"/>
        </p:nvPicPr>
        <p:blipFill rotWithShape="1">
          <a:blip r:embed="rId2"/>
          <a:srcRect l="4358" t="26333" r="75573" b="30207"/>
          <a:stretch/>
        </p:blipFill>
        <p:spPr>
          <a:xfrm>
            <a:off x="8295314" y="136524"/>
            <a:ext cx="678427" cy="734589"/>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0" name="Picture 9">
            <a:extLst>
              <a:ext uri="{FF2B5EF4-FFF2-40B4-BE49-F238E27FC236}">
                <a16:creationId xmlns:a16="http://schemas.microsoft.com/office/drawing/2014/main" id="{8E789BD7-C9F0-AA45-8697-9C77684ADAF1}"/>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5670996" y="1"/>
            <a:ext cx="362388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389008" y="209028"/>
            <a:ext cx="6249917" cy="96388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427FE3D-E871-BE47-B55E-21503E0C8350}"/>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209730" y="1428314"/>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8301642" y="61087"/>
            <a:ext cx="755248" cy="1215950"/>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4781550" y="5047077"/>
            <a:ext cx="1143431"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73"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953000" y="1"/>
            <a:ext cx="4191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8" name="Picture 7">
            <a:extLst>
              <a:ext uri="{FF2B5EF4-FFF2-40B4-BE49-F238E27FC236}">
                <a16:creationId xmlns:a16="http://schemas.microsoft.com/office/drawing/2014/main" id="{14D4A5A6-AD50-6349-8235-C4715DB17F0A}"/>
              </a:ext>
            </a:extLst>
          </p:cNvPr>
          <p:cNvPicPr>
            <a:picLocks noChangeAspect="1"/>
          </p:cNvPicPr>
          <p:nvPr userDrawn="1"/>
        </p:nvPicPr>
        <p:blipFill rotWithShape="1">
          <a:blip r:embed="rId2"/>
          <a:srcRect l="4358" t="26333" r="75573" b="30207"/>
          <a:stretch/>
        </p:blipFill>
        <p:spPr>
          <a:xfrm>
            <a:off x="493713" y="136524"/>
            <a:ext cx="678427" cy="734589"/>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7764236" y="1185452"/>
            <a:ext cx="137976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66"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12" name="Picture 11">
            <a:extLst>
              <a:ext uri="{FF2B5EF4-FFF2-40B4-BE49-F238E27FC236}">
                <a16:creationId xmlns:a16="http://schemas.microsoft.com/office/drawing/2014/main" id="{A54D5551-758F-AD4E-A273-134ED81DA6F2}"/>
              </a:ext>
            </a:extLst>
          </p:cNvPr>
          <p:cNvPicPr>
            <a:picLocks noChangeAspect="1"/>
          </p:cNvPicPr>
          <p:nvPr userDrawn="1"/>
        </p:nvPicPr>
        <p:blipFill rotWithShape="1">
          <a:blip r:embed="rId2"/>
          <a:srcRect l="4358" t="26333" r="75573" b="30207"/>
          <a:stretch/>
        </p:blipFill>
        <p:spPr>
          <a:xfrm>
            <a:off x="8236972" y="136524"/>
            <a:ext cx="678427" cy="734589"/>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390523" y="2104888"/>
            <a:ext cx="4106468"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390523" y="2886077"/>
            <a:ext cx="410646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4640035" y="2104888"/>
            <a:ext cx="41067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4640035" y="2886077"/>
            <a:ext cx="41067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25" name="Picture 24">
            <a:extLst>
              <a:ext uri="{FF2B5EF4-FFF2-40B4-BE49-F238E27FC236}">
                <a16:creationId xmlns:a16="http://schemas.microsoft.com/office/drawing/2014/main" id="{84FCA784-9876-C84F-9C29-45091ABD1047}"/>
              </a:ext>
            </a:extLst>
          </p:cNvPr>
          <p:cNvPicPr>
            <a:picLocks noChangeAspect="1"/>
          </p:cNvPicPr>
          <p:nvPr userDrawn="1"/>
        </p:nvPicPr>
        <p:blipFill rotWithShape="1">
          <a:blip r:embed="rId2"/>
          <a:srcRect l="4358" t="26333" r="75573" b="30207"/>
          <a:stretch/>
        </p:blipFill>
        <p:spPr>
          <a:xfrm>
            <a:off x="8189341" y="136524"/>
            <a:ext cx="678427" cy="734589"/>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5670996" y="1"/>
            <a:ext cx="362388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398861" y="2005762"/>
            <a:ext cx="3919323" cy="4083888"/>
          </a:xfrm>
          <a:prstGeom prst="rect">
            <a:avLst/>
          </a:prstGeom>
        </p:spPr>
        <p:txBody>
          <a:bodyPr/>
          <a:lstStyle>
            <a:lvl1pPr marL="0" indent="0">
              <a:buNone/>
              <a:defRPr sz="1800">
                <a:solidFill>
                  <a:schemeClr val="tx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347086" y="2005762"/>
            <a:ext cx="4289548" cy="4084470"/>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dirty="0"/>
              <a:t>Click icon to add chart</a:t>
            </a:r>
          </a:p>
        </p:txBody>
      </p:sp>
      <p:pic>
        <p:nvPicPr>
          <p:cNvPr id="14" name="Picture 13">
            <a:extLst>
              <a:ext uri="{FF2B5EF4-FFF2-40B4-BE49-F238E27FC236}">
                <a16:creationId xmlns:a16="http://schemas.microsoft.com/office/drawing/2014/main" id="{98C19EFA-5CBD-464C-A312-04D92643C59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98534" y="2664803"/>
            <a:ext cx="8245031"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dirty="0"/>
              <a:t>Click icon to add table</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13" name="Picture 12">
            <a:extLst>
              <a:ext uri="{FF2B5EF4-FFF2-40B4-BE49-F238E27FC236}">
                <a16:creationId xmlns:a16="http://schemas.microsoft.com/office/drawing/2014/main" id="{D1A35F9F-1634-0643-866E-74729CEB4CA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8810625"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177165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269422" y="558802"/>
            <a:ext cx="6249917" cy="939798"/>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1821022"/>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117197" y="3461163"/>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117197" y="3839451"/>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117197" y="4216669"/>
            <a:ext cx="2584337" cy="289070"/>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117197" y="4594957"/>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4844204" y="3505248"/>
            <a:ext cx="19415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4880717" y="3897986"/>
            <a:ext cx="121130"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4844204" y="4327946"/>
            <a:ext cx="19415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4853787" y="4650082"/>
            <a:ext cx="17498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263917" y="1659343"/>
            <a:ext cx="3321392" cy="3539314"/>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pic>
        <p:nvPicPr>
          <p:cNvPr id="17" name="Picture 16">
            <a:extLst>
              <a:ext uri="{FF2B5EF4-FFF2-40B4-BE49-F238E27FC236}">
                <a16:creationId xmlns:a16="http://schemas.microsoft.com/office/drawing/2014/main" id="{546B4F40-C526-4245-B5AA-D6E4264C6C18}"/>
              </a:ext>
            </a:extLst>
          </p:cNvPr>
          <p:cNvPicPr>
            <a:picLocks noChangeAspect="1"/>
          </p:cNvPicPr>
          <p:nvPr userDrawn="1"/>
        </p:nvPicPr>
        <p:blipFill rotWithShape="1">
          <a:blip r:embed="rId2"/>
          <a:srcRect l="4358" t="26333" r="75573" b="30207"/>
          <a:stretch/>
        </p:blipFill>
        <p:spPr>
          <a:xfrm>
            <a:off x="8295711" y="135279"/>
            <a:ext cx="678427" cy="734589"/>
          </a:xfrm>
          <a:prstGeom prst="rect">
            <a:avLst/>
          </a:prstGeom>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685800"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employee-relations/the-policy-paralysis-227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128853288@N03/1788373369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C4zXGOjMw11WZbB6brgsp31T4xtFyQ7OtimTYaTSrhQ"/><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www.deviantart.com/mondspeer/art/Famous-Smileys-Oops-51302535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thelearnersway.net/ideas/2016/10/23/questions-at-the-heart-of-learnin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dli.pa.gov/Businesses/Workforce-Development/Documents/Current-Directives/WSP%2002-2015.pdf" TargetMode="External"/><Relationship Id="rId3" Type="http://schemas.openxmlformats.org/officeDocument/2006/relationships/hyperlink" Target="https://www.ecfr.gov/current/title-20/chapter-V/part-679/subpart-D" TargetMode="External"/><Relationship Id="rId7" Type="http://schemas.openxmlformats.org/officeDocument/2006/relationships/hyperlink" Target="https://www.congress.gov/113/bills/hr803/BILLS-113hr803enr.p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www.dli.pa.gov/Businesses/Workforce-Development/Documents/Current-Directives/MOU-Policy.pdf" TargetMode="External"/><Relationship Id="rId11" Type="http://schemas.openxmlformats.org/officeDocument/2006/relationships/hyperlink" Target="https://www.dli.pa.gov/Businesses/Workforce-Development/Documents/Current-Directives/WIOA-2021-2024-Regional-and-Local-Plans.pdf" TargetMode="External"/><Relationship Id="rId5" Type="http://schemas.openxmlformats.org/officeDocument/2006/relationships/hyperlink" Target="https://www.ecfr.gov/current/title-2/subtitle-A/chapter-II/part-200#part-200" TargetMode="External"/><Relationship Id="rId10" Type="http://schemas.openxmlformats.org/officeDocument/2006/relationships/hyperlink" Target="https://www.dli.pa.gov/Businesses/Workforce-Development/Documents/Current-Directives/WSP%20No.%20183-01%20(C1).pdf" TargetMode="External"/><Relationship Id="rId4" Type="http://schemas.openxmlformats.org/officeDocument/2006/relationships/hyperlink" Target="https://www.dli.pa.gov/Businesses/Workforce-Development/Documents/Current-Directives/Financial-Management-Guide-2021.pdf" TargetMode="External"/><Relationship Id="rId9" Type="http://schemas.openxmlformats.org/officeDocument/2006/relationships/hyperlink" Target="https://www.dli.pa.gov/Businesses/Workforce-Development/Documents/Current-Directives/WSP%2003-2015.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theswirlworld.com/2013/01/09/reaching-the-go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ullrich/220716735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creativecommons.org/licenses/by-sa/3.0/" TargetMode="External"/><Relationship Id="rId4" Type="http://schemas.openxmlformats.org/officeDocument/2006/relationships/hyperlink" Target="https://grasshopperherder.com/killed-by-expectatio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4781411" y="4273667"/>
            <a:ext cx="3640754" cy="666476"/>
          </a:xfrm>
        </p:spPr>
        <p:txBody>
          <a:bodyPr/>
          <a:lstStyle/>
          <a:p>
            <a:r>
              <a:rPr lang="en-US" dirty="0"/>
              <a:t>Oversight Reviews</a:t>
            </a: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3889094" y="3061478"/>
            <a:ext cx="4471135" cy="1212189"/>
          </a:xfrm>
        </p:spPr>
        <p:txBody>
          <a:bodyPr>
            <a:normAutofit/>
          </a:bodyPr>
          <a:lstStyle/>
          <a:p>
            <a:r>
              <a:rPr lang="en-US" sz="2700" dirty="0"/>
              <a:t>Policies &amp; Agreements</a:t>
            </a:r>
          </a:p>
        </p:txBody>
      </p:sp>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88307" y="1702837"/>
            <a:ext cx="3615371" cy="1807685"/>
          </a:xfrm>
          <a:prstGeom prst="rect">
            <a:avLst/>
          </a:prstGeom>
        </p:spPr>
      </p:pic>
    </p:spTree>
    <p:extLst>
      <p:ext uri="{BB962C8B-B14F-4D97-AF65-F5344CB8AC3E}">
        <p14:creationId xmlns:p14="http://schemas.microsoft.com/office/powerpoint/2010/main" val="398069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EF75B3-D945-4CB5-990C-D613B09A5FED}"/>
              </a:ext>
            </a:extLst>
          </p:cNvPr>
          <p:cNvSpPr>
            <a:spLocks noGrp="1"/>
          </p:cNvSpPr>
          <p:nvPr>
            <p:ph type="ftr" sz="quarter" idx="17"/>
          </p:nvPr>
        </p:nvSpPr>
        <p:spPr/>
        <p:txBody>
          <a:bodyPr/>
          <a:lstStyle/>
          <a:p>
            <a:r>
              <a:rPr lang="en-US" noProof="0" dirty="0"/>
              <a:t>20 CFR 679.550 A-1</a:t>
            </a:r>
          </a:p>
        </p:txBody>
      </p:sp>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t>10</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402848" y="551930"/>
            <a:ext cx="7026652" cy="619645"/>
          </a:xfrm>
        </p:spPr>
        <p:txBody>
          <a:bodyPr/>
          <a:lstStyle/>
          <a:p>
            <a:r>
              <a:rPr lang="en-US" dirty="0"/>
              <a:t>Additional Considerations for Best Practice</a:t>
            </a:r>
          </a:p>
        </p:txBody>
      </p:sp>
      <p:sp>
        <p:nvSpPr>
          <p:cNvPr id="5" name="Content Placeholder 4">
            <a:extLst>
              <a:ext uri="{FF2B5EF4-FFF2-40B4-BE49-F238E27FC236}">
                <a16:creationId xmlns:a16="http://schemas.microsoft.com/office/drawing/2014/main" id="{574E3DCD-DA14-4F64-B2B2-57A8AA360767}"/>
              </a:ext>
            </a:extLst>
          </p:cNvPr>
          <p:cNvSpPr>
            <a:spLocks noGrp="1"/>
          </p:cNvSpPr>
          <p:nvPr>
            <p:ph idx="1"/>
          </p:nvPr>
        </p:nvSpPr>
        <p:spPr>
          <a:xfrm>
            <a:off x="402848" y="1333500"/>
            <a:ext cx="8338303" cy="4838579"/>
          </a:xfrm>
        </p:spPr>
        <p:txBody>
          <a:bodyPr/>
          <a:lstStyle/>
          <a:p>
            <a:r>
              <a:rPr lang="en-US" dirty="0"/>
              <a:t>Human Resources – Policy and processes addressing employee classification, benefits, holidays and PTO, recruitment and selection, employee development, discipline, layoffs, termination and severance, sexual harassment, and equal opportunity/non-discrimination for staff.</a:t>
            </a:r>
          </a:p>
          <a:p>
            <a:r>
              <a:rPr lang="en-US" dirty="0"/>
              <a:t>Professional Services Contract(s) – Agreement for specialty administrative services.  These would include contracts with staffing agencies or payroll supports.</a:t>
            </a:r>
          </a:p>
          <a:p>
            <a:endParaRPr lang="en-US" dirty="0"/>
          </a:p>
          <a:p>
            <a:endParaRPr lang="en-US" dirty="0"/>
          </a:p>
          <a:p>
            <a:endParaRPr lang="en-US" dirty="0"/>
          </a:p>
          <a:p>
            <a:endParaRPr lang="en-US" dirty="0"/>
          </a:p>
          <a:p>
            <a:pPr marL="0" indent="0">
              <a:buNone/>
            </a:pPr>
            <a:endParaRPr lang="en-US" dirty="0"/>
          </a:p>
        </p:txBody>
      </p:sp>
      <p:pic>
        <p:nvPicPr>
          <p:cNvPr id="7" name="Picture 6" descr="Text&#10;&#10;Description automatically generated">
            <a:extLst>
              <a:ext uri="{FF2B5EF4-FFF2-40B4-BE49-F238E27FC236}">
                <a16:creationId xmlns:a16="http://schemas.microsoft.com/office/drawing/2014/main" id="{4D69DF2C-A54B-497E-A9A6-6D634C8FB8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23975" y="3429000"/>
            <a:ext cx="6896100" cy="2495550"/>
          </a:xfrm>
          <a:prstGeom prst="rect">
            <a:avLst/>
          </a:prstGeom>
        </p:spPr>
      </p:pic>
      <p:sp>
        <p:nvSpPr>
          <p:cNvPr id="8" name="TextBox 7">
            <a:extLst>
              <a:ext uri="{FF2B5EF4-FFF2-40B4-BE49-F238E27FC236}">
                <a16:creationId xmlns:a16="http://schemas.microsoft.com/office/drawing/2014/main" id="{8202315A-A328-49A1-AC9E-BFB9F0B08C4D}"/>
              </a:ext>
            </a:extLst>
          </p:cNvPr>
          <p:cNvSpPr txBox="1"/>
          <p:nvPr/>
        </p:nvSpPr>
        <p:spPr>
          <a:xfrm>
            <a:off x="825560" y="7800975"/>
            <a:ext cx="599362" cy="261610"/>
          </a:xfrm>
          <a:prstGeom prst="rect">
            <a:avLst/>
          </a:prstGeom>
          <a:noFill/>
        </p:spPr>
        <p:txBody>
          <a:bodyPr wrap="square" rtlCol="0">
            <a:spAutoFit/>
          </a:bodyPr>
          <a:lstStyle/>
          <a:p>
            <a:r>
              <a:rPr lang="en-US" sz="200" dirty="0">
                <a:hlinkClick r:id="rId4" tooltip="https://www.peoplematters.in/article/employee-relations/the-policy-paralysis-2271"/>
              </a:rPr>
              <a:t>This Photo</a:t>
            </a:r>
            <a:r>
              <a:rPr lang="en-US" sz="200" dirty="0"/>
              <a:t> by Unknown Author is licensed under </a:t>
            </a:r>
            <a:r>
              <a:rPr lang="en-US" sz="200" dirty="0">
                <a:hlinkClick r:id="rId5" tooltip="https://creativecommons.org/licenses/by-nc-sa/3.0/"/>
              </a:rPr>
              <a:t>CC</a:t>
            </a:r>
            <a:r>
              <a:rPr lang="en-US" sz="900" dirty="0">
                <a:hlinkClick r:id="rId5" tooltip="https://creativecommons.org/licenses/by-nc-sa/3.0/"/>
              </a:rPr>
              <a:t> </a:t>
            </a:r>
            <a:r>
              <a:rPr lang="en-US" sz="200" dirty="0">
                <a:hlinkClick r:id="rId5" tooltip="https://creativecommons.org/licenses/by-nc-sa/3.0/"/>
              </a:rPr>
              <a:t>BY-SA-NC</a:t>
            </a:r>
            <a:endParaRPr lang="en-US" sz="200" dirty="0"/>
          </a:p>
        </p:txBody>
      </p:sp>
    </p:spTree>
    <p:extLst>
      <p:ext uri="{BB962C8B-B14F-4D97-AF65-F5344CB8AC3E}">
        <p14:creationId xmlns:p14="http://schemas.microsoft.com/office/powerpoint/2010/main" val="402439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8D8FDB-4EE5-4AE3-A9F6-EB21CEF47E8B}"/>
              </a:ext>
            </a:extLst>
          </p:cNvPr>
          <p:cNvSpPr>
            <a:spLocks noGrp="1"/>
          </p:cNvSpPr>
          <p:nvPr>
            <p:ph type="ftr" sz="quarter" idx="17"/>
          </p:nvPr>
        </p:nvSpPr>
        <p:spPr/>
        <p:txBody>
          <a:bodyPr/>
          <a:lstStyle/>
          <a:p>
            <a:r>
              <a:rPr lang="en-US" noProof="0" dirty="0"/>
              <a:t>PY 2021 Tool Section 2 – Agreements – Policy Worksheet</a:t>
            </a:r>
          </a:p>
        </p:txBody>
      </p:sp>
      <p:sp>
        <p:nvSpPr>
          <p:cNvPr id="3" name="Slide Number Placeholder 2">
            <a:extLst>
              <a:ext uri="{FF2B5EF4-FFF2-40B4-BE49-F238E27FC236}">
                <a16:creationId xmlns:a16="http://schemas.microsoft.com/office/drawing/2014/main" id="{477C1042-1C91-400D-B480-F1A6978C3BF0}"/>
              </a:ext>
            </a:extLst>
          </p:cNvPr>
          <p:cNvSpPr>
            <a:spLocks noGrp="1"/>
          </p:cNvSpPr>
          <p:nvPr>
            <p:ph type="sldNum" sz="quarter" idx="18"/>
          </p:nvPr>
        </p:nvSpPr>
        <p:spPr/>
        <p:txBody>
          <a:bodyPr/>
          <a:lstStyle/>
          <a:p>
            <a:fld id="{8699F50C-BE38-4BD0-BA84-9B090E1F2B9B}" type="slidenum">
              <a:rPr lang="en-US" noProof="0" smtClean="0"/>
              <a:t>11</a:t>
            </a:fld>
            <a:endParaRPr lang="en-US" noProof="0" dirty="0"/>
          </a:p>
        </p:txBody>
      </p:sp>
      <p:sp>
        <p:nvSpPr>
          <p:cNvPr id="4" name="Title 3">
            <a:extLst>
              <a:ext uri="{FF2B5EF4-FFF2-40B4-BE49-F238E27FC236}">
                <a16:creationId xmlns:a16="http://schemas.microsoft.com/office/drawing/2014/main" id="{102216F7-479B-4F26-8FBD-257C0E75B794}"/>
              </a:ext>
            </a:extLst>
          </p:cNvPr>
          <p:cNvSpPr>
            <a:spLocks noGrp="1"/>
          </p:cNvSpPr>
          <p:nvPr>
            <p:ph type="title"/>
          </p:nvPr>
        </p:nvSpPr>
        <p:spPr>
          <a:xfrm>
            <a:off x="389008" y="209030"/>
            <a:ext cx="7192892" cy="829196"/>
          </a:xfrm>
        </p:spPr>
        <p:txBody>
          <a:bodyPr/>
          <a:lstStyle/>
          <a:p>
            <a:r>
              <a:rPr lang="en-US" dirty="0"/>
              <a:t>Agreements/Policies Worksheet</a:t>
            </a:r>
          </a:p>
        </p:txBody>
      </p:sp>
      <p:graphicFrame>
        <p:nvGraphicFramePr>
          <p:cNvPr id="6" name="Content Placeholder 5">
            <a:extLst>
              <a:ext uri="{FF2B5EF4-FFF2-40B4-BE49-F238E27FC236}">
                <a16:creationId xmlns:a16="http://schemas.microsoft.com/office/drawing/2014/main" id="{EE23C2B6-95F2-4D25-9407-2A1195BBF475}"/>
              </a:ext>
            </a:extLst>
          </p:cNvPr>
          <p:cNvGraphicFramePr>
            <a:graphicFrameLocks noGrp="1"/>
          </p:cNvGraphicFramePr>
          <p:nvPr>
            <p:ph idx="1"/>
            <p:extLst>
              <p:ext uri="{D42A27DB-BD31-4B8C-83A1-F6EECF244321}">
                <p14:modId xmlns:p14="http://schemas.microsoft.com/office/powerpoint/2010/main" val="3173210328"/>
              </p:ext>
            </p:extLst>
          </p:nvPr>
        </p:nvGraphicFramePr>
        <p:xfrm>
          <a:off x="542925" y="1295400"/>
          <a:ext cx="7400925" cy="4812229"/>
        </p:xfrm>
        <a:graphic>
          <a:graphicData uri="http://schemas.openxmlformats.org/drawingml/2006/table">
            <a:tbl>
              <a:tblPr firstRow="1" firstCol="1" bandRow="1"/>
              <a:tblGrid>
                <a:gridCol w="7400925">
                  <a:extLst>
                    <a:ext uri="{9D8B030D-6E8A-4147-A177-3AD203B41FA5}">
                      <a16:colId xmlns:a16="http://schemas.microsoft.com/office/drawing/2014/main" val="3522956333"/>
                    </a:ext>
                  </a:extLst>
                </a:gridCol>
              </a:tblGrid>
              <a:tr h="276195">
                <a:tc>
                  <a:txBody>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Completed Agreements/Policies Worksheet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342600"/>
                  </a:ext>
                </a:extLst>
              </a:tr>
              <a:tr h="183612">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33758203"/>
                  </a:ext>
                </a:extLst>
              </a:tr>
              <a:tr h="91628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the Local Board’s policies been updated since the Bureau’s review of the LWDB’s Local/Regional plan during PY2020? Please indicate yes or no below and enter date of change(s).  Any polices or agreements updated since the Bureau’s review of the LWDB’s Local/Regional plan during PY2021 should be provided to the Bureau. (See section 5.9 of the Local Plan Appendix to confirm LWDB attestation of policies/agreements completed.)</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215383"/>
                  </a:ext>
                </a:extLst>
              </a:tr>
              <a:tr h="523806">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Agreement between all counties and other local governments, if applicable, establishing the consortium of local elected officials (LEO Agreement)?</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077242"/>
                  </a:ext>
                </a:extLst>
              </a:tr>
              <a:tr h="22907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85476"/>
                  </a:ext>
                </a:extLst>
              </a:tr>
              <a:tr h="317531">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Agreement between the chief elected official(s) and the fiscal agent, if a fiscal agent is designated? </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35576"/>
                  </a:ext>
                </a:extLst>
              </a:tr>
              <a:tr h="22907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34546"/>
                  </a:ext>
                </a:extLst>
              </a:tr>
              <a:tr h="294714">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Agreement between the local elected official(s) and the local workforce development board?</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390954"/>
                  </a:ext>
                </a:extLst>
              </a:tr>
              <a:tr h="22907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377981"/>
                  </a:ext>
                </a:extLst>
              </a:tr>
              <a:tr h="288790">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Memorandum of Understanding?</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998509"/>
                  </a:ext>
                </a:extLst>
              </a:tr>
              <a:tr h="22907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544500"/>
                  </a:ext>
                </a:extLst>
              </a:tr>
              <a:tr h="3134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Infrastructure Funding Agreement? (Should be part of MOU)</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012402"/>
                  </a:ext>
                </a:extLst>
              </a:tr>
              <a:tr h="22907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704473"/>
                  </a:ext>
                </a:extLst>
              </a:tr>
              <a:tr h="323363">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Operating Budget(s)?</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498893"/>
                  </a:ext>
                </a:extLst>
              </a:tr>
              <a:tr h="229072">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a:t>
                      </a: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101884"/>
                  </a:ext>
                </a:extLst>
              </a:tr>
            </a:tbl>
          </a:graphicData>
        </a:graphic>
      </p:graphicFrame>
    </p:spTree>
    <p:extLst>
      <p:ext uri="{BB962C8B-B14F-4D97-AF65-F5344CB8AC3E}">
        <p14:creationId xmlns:p14="http://schemas.microsoft.com/office/powerpoint/2010/main" val="98172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2114A4-E40C-4B77-B35C-A6E60A81E68A}"/>
              </a:ext>
            </a:extLst>
          </p:cNvPr>
          <p:cNvSpPr>
            <a:spLocks noGrp="1"/>
          </p:cNvSpPr>
          <p:nvPr>
            <p:ph type="ftr" sz="quarter" idx="17"/>
          </p:nvPr>
        </p:nvSpPr>
        <p:spPr>
          <a:xfrm>
            <a:off x="253898" y="6356351"/>
            <a:ext cx="2917927" cy="365125"/>
          </a:xfrm>
        </p:spPr>
        <p:txBody>
          <a:bodyPr/>
          <a:lstStyle/>
          <a:p>
            <a:r>
              <a:rPr lang="en-US" noProof="0" dirty="0"/>
              <a:t>PY 2021 Tool Section 2 – Agreements – Policy Worksheet</a:t>
            </a:r>
          </a:p>
        </p:txBody>
      </p:sp>
      <p:sp>
        <p:nvSpPr>
          <p:cNvPr id="3" name="Slide Number Placeholder 2">
            <a:extLst>
              <a:ext uri="{FF2B5EF4-FFF2-40B4-BE49-F238E27FC236}">
                <a16:creationId xmlns:a16="http://schemas.microsoft.com/office/drawing/2014/main" id="{B3E6E34F-5F5B-4EBC-B3B7-D7753AF308A6}"/>
              </a:ext>
            </a:extLst>
          </p:cNvPr>
          <p:cNvSpPr>
            <a:spLocks noGrp="1"/>
          </p:cNvSpPr>
          <p:nvPr>
            <p:ph type="sldNum" sz="quarter" idx="18"/>
          </p:nvPr>
        </p:nvSpPr>
        <p:spPr/>
        <p:txBody>
          <a:bodyPr/>
          <a:lstStyle/>
          <a:p>
            <a:fld id="{8699F50C-BE38-4BD0-BA84-9B090E1F2B9B}" type="slidenum">
              <a:rPr lang="en-US" noProof="0" smtClean="0"/>
              <a:t>12</a:t>
            </a:fld>
            <a:endParaRPr lang="en-US" noProof="0" dirty="0"/>
          </a:p>
        </p:txBody>
      </p:sp>
      <p:sp>
        <p:nvSpPr>
          <p:cNvPr id="4" name="Title 3">
            <a:extLst>
              <a:ext uri="{FF2B5EF4-FFF2-40B4-BE49-F238E27FC236}">
                <a16:creationId xmlns:a16="http://schemas.microsoft.com/office/drawing/2014/main" id="{3BDDD5FA-0CB0-432D-85F7-65D4EDCBE76E}"/>
              </a:ext>
            </a:extLst>
          </p:cNvPr>
          <p:cNvSpPr>
            <a:spLocks noGrp="1"/>
          </p:cNvSpPr>
          <p:nvPr>
            <p:ph type="title"/>
          </p:nvPr>
        </p:nvSpPr>
        <p:spPr>
          <a:xfrm>
            <a:off x="389008" y="209030"/>
            <a:ext cx="8059667" cy="752996"/>
          </a:xfrm>
        </p:spPr>
        <p:txBody>
          <a:bodyPr/>
          <a:lstStyle/>
          <a:p>
            <a:r>
              <a:rPr lang="en-US" dirty="0"/>
              <a:t>Agreements/Policies Worksheet </a:t>
            </a:r>
            <a:r>
              <a:rPr lang="en-US" sz="2400" dirty="0"/>
              <a:t>(cont.)</a:t>
            </a:r>
            <a:endParaRPr lang="en-US" dirty="0"/>
          </a:p>
        </p:txBody>
      </p:sp>
      <p:graphicFrame>
        <p:nvGraphicFramePr>
          <p:cNvPr id="6" name="Content Placeholder 5">
            <a:extLst>
              <a:ext uri="{FF2B5EF4-FFF2-40B4-BE49-F238E27FC236}">
                <a16:creationId xmlns:a16="http://schemas.microsoft.com/office/drawing/2014/main" id="{9431D5C9-47A7-43DF-93CD-47F74A789AD2}"/>
              </a:ext>
            </a:extLst>
          </p:cNvPr>
          <p:cNvGraphicFramePr>
            <a:graphicFrameLocks noGrp="1"/>
          </p:cNvGraphicFramePr>
          <p:nvPr>
            <p:ph idx="1"/>
            <p:extLst>
              <p:ext uri="{D42A27DB-BD31-4B8C-83A1-F6EECF244321}">
                <p14:modId xmlns:p14="http://schemas.microsoft.com/office/powerpoint/2010/main" val="22064268"/>
              </p:ext>
            </p:extLst>
          </p:nvPr>
        </p:nvGraphicFramePr>
        <p:xfrm>
          <a:off x="390525" y="1114425"/>
          <a:ext cx="7969704" cy="5037380"/>
        </p:xfrm>
        <a:graphic>
          <a:graphicData uri="http://schemas.openxmlformats.org/drawingml/2006/table">
            <a:tbl>
              <a:tblPr firstRow="1" firstCol="1" bandRow="1"/>
              <a:tblGrid>
                <a:gridCol w="7969704">
                  <a:extLst>
                    <a:ext uri="{9D8B030D-6E8A-4147-A177-3AD203B41FA5}">
                      <a16:colId xmlns:a16="http://schemas.microsoft.com/office/drawing/2014/main" val="801215118"/>
                    </a:ext>
                  </a:extLst>
                </a:gridCol>
              </a:tblGrid>
              <a:tr h="601464">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Local workforce development board policy and process that provides for nomination, appointment and removal of board members; resolutions; bylaws; code of conduct; and conflict of interest?</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552043"/>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982862"/>
                  </a:ext>
                </a:extLst>
              </a:tr>
              <a:tr h="63618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Financial management policy and process including cost allocation plan, internal controls, cash management, receipts of goods, cost reimbursement, inventory and equipment, program income, travel reimbursement, audit requirements and resolution, annual report, property management, debt collection, and allowable costs?</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304100"/>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913747"/>
                  </a:ext>
                </a:extLst>
              </a:tr>
              <a:tr h="313627">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Local procurement policy?</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734419"/>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  </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718913"/>
                  </a:ext>
                </a:extLst>
              </a:tr>
              <a:tr h="63618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Program management policy and process including equal opportunity for customers, supportive services, needs-related payments, file management, eligibility, self-sufficiency criteria, individual training accounts, layoff assistance, priority of services, grievance for eligible training providers list, transitional jobs, stipends, and training verification/refunds?</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775980"/>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036880"/>
                  </a:ext>
                </a:extLst>
              </a:tr>
              <a:tr h="46020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Risk management policy and process including records retention and public access, public records requests, monitoring, grievance, incident, and disaster recovery plan?</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980655"/>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627148"/>
                  </a:ext>
                </a:extLst>
              </a:tr>
              <a:tr h="63618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Human resources policy and process including employee classification; benefits; holidays and PTO; recruitment and selection; employee development; discipline; layoffs, terminations and severance; sexual harassment; and equal opportunity/non-discrimination?</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677295"/>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406568"/>
                  </a:ext>
                </a:extLst>
              </a:tr>
              <a:tr h="282131">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Professional services contract(s) for administrative services such as staffing and payroll, if applicable?</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047337"/>
                  </a:ext>
                </a:extLst>
              </a:tr>
              <a:tr h="210198">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 Updated:</a:t>
                      </a:r>
                    </a:p>
                  </a:txBody>
                  <a:tcPr marL="55183" marR="55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041532"/>
                  </a:ext>
                </a:extLst>
              </a:tr>
            </a:tbl>
          </a:graphicData>
        </a:graphic>
      </p:graphicFrame>
    </p:spTree>
    <p:extLst>
      <p:ext uri="{BB962C8B-B14F-4D97-AF65-F5344CB8AC3E}">
        <p14:creationId xmlns:p14="http://schemas.microsoft.com/office/powerpoint/2010/main" val="408316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3741822" y="3792046"/>
            <a:ext cx="4654786" cy="910580"/>
          </a:xfrm>
        </p:spPr>
        <p:txBody>
          <a:bodyPr/>
          <a:lstStyle/>
          <a:p>
            <a:endParaRPr lang="en-US" dirty="0"/>
          </a:p>
          <a:p>
            <a:r>
              <a:rPr lang="en-US" dirty="0"/>
              <a:t>What to implement and what to avoid</a:t>
            </a:r>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539266" y="1987421"/>
            <a:ext cx="4857341" cy="1789855"/>
          </a:xfrm>
        </p:spPr>
        <p:txBody>
          <a:bodyPr/>
          <a:lstStyle/>
          <a:p>
            <a:r>
              <a:rPr lang="en-US" dirty="0"/>
              <a:t>Patterns or Concerns </a:t>
            </a:r>
          </a:p>
        </p:txBody>
      </p:sp>
    </p:spTree>
    <p:extLst>
      <p:ext uri="{BB962C8B-B14F-4D97-AF65-F5344CB8AC3E}">
        <p14:creationId xmlns:p14="http://schemas.microsoft.com/office/powerpoint/2010/main" val="2459927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B6C3A4-8FED-454A-93B2-F3A62A9DF752}"/>
              </a:ext>
            </a:extLst>
          </p:cNvPr>
          <p:cNvSpPr>
            <a:spLocks noGrp="1"/>
          </p:cNvSpPr>
          <p:nvPr>
            <p:ph type="title"/>
          </p:nvPr>
        </p:nvSpPr>
        <p:spPr>
          <a:xfrm>
            <a:off x="462033" y="555585"/>
            <a:ext cx="8126342" cy="578734"/>
          </a:xfrm>
        </p:spPr>
        <p:txBody>
          <a:bodyPr/>
          <a:lstStyle/>
          <a:p>
            <a:r>
              <a:rPr lang="en-US" dirty="0"/>
              <a:t>Policy &amp; Procedural Review</a:t>
            </a:r>
          </a:p>
        </p:txBody>
      </p:sp>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4294967295"/>
          </p:nvPr>
        </p:nvSpPr>
        <p:spPr>
          <a:xfrm>
            <a:off x="8588375" y="6356350"/>
            <a:ext cx="5556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pic>
        <p:nvPicPr>
          <p:cNvPr id="7" name="Picture 6" descr="Diagram&#10;&#10;Description automatically generated">
            <a:extLst>
              <a:ext uri="{FF2B5EF4-FFF2-40B4-BE49-F238E27FC236}">
                <a16:creationId xmlns:a16="http://schemas.microsoft.com/office/drawing/2014/main" id="{5D8E2F0C-A437-4D64-AB04-4DB194AFB76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049" b="699"/>
          <a:stretch/>
        </p:blipFill>
        <p:spPr>
          <a:xfrm>
            <a:off x="1013280" y="1759352"/>
            <a:ext cx="6950102" cy="3900668"/>
          </a:xfrm>
          <a:prstGeom prst="rect">
            <a:avLst/>
          </a:prstGeom>
        </p:spPr>
      </p:pic>
      <p:sp>
        <p:nvSpPr>
          <p:cNvPr id="8" name="TextBox 7">
            <a:extLst>
              <a:ext uri="{FF2B5EF4-FFF2-40B4-BE49-F238E27FC236}">
                <a16:creationId xmlns:a16="http://schemas.microsoft.com/office/drawing/2014/main" id="{AD31D43A-4883-4E63-8EF3-3F0EDCF35F70}"/>
              </a:ext>
            </a:extLst>
          </p:cNvPr>
          <p:cNvSpPr txBox="1"/>
          <p:nvPr/>
        </p:nvSpPr>
        <p:spPr>
          <a:xfrm>
            <a:off x="1757344" y="5504083"/>
            <a:ext cx="3186131" cy="123111"/>
          </a:xfrm>
          <a:prstGeom prst="rect">
            <a:avLst/>
          </a:prstGeom>
          <a:noFill/>
        </p:spPr>
        <p:txBody>
          <a:bodyPr wrap="square" rtlCol="0">
            <a:spAutoFit/>
          </a:bodyPr>
          <a:lstStyle/>
          <a:p>
            <a:r>
              <a:rPr lang="en-US" sz="200" dirty="0">
                <a:hlinkClick r:id="rId4" tooltip="https://www.flickr.com/photos/128853288@N03/17883733699"/>
              </a:rPr>
              <a:t>This Photo</a:t>
            </a:r>
            <a:r>
              <a:rPr lang="en-US" sz="200" dirty="0"/>
              <a:t> by Unknown Author is licensed under </a:t>
            </a:r>
            <a:r>
              <a:rPr lang="en-US" sz="200" dirty="0">
                <a:hlinkClick r:id="rId5" tooltip="https://creativecommons.org/licenses/by-nc-nd/3.0/"/>
              </a:rPr>
              <a:t>CC BY-NC-ND</a:t>
            </a:r>
            <a:endParaRPr lang="en-US" sz="200" dirty="0"/>
          </a:p>
        </p:txBody>
      </p:sp>
    </p:spTree>
    <p:extLst>
      <p:ext uri="{BB962C8B-B14F-4D97-AF65-F5344CB8AC3E}">
        <p14:creationId xmlns:p14="http://schemas.microsoft.com/office/powerpoint/2010/main" val="147982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389008" y="209030"/>
            <a:ext cx="6249917" cy="789592"/>
          </a:xfrm>
        </p:spPr>
        <p:txBody>
          <a:bodyPr/>
          <a:lstStyle/>
          <a:p>
            <a:r>
              <a:rPr lang="en-US" dirty="0"/>
              <a:t>Recent Findings &amp; Concerns</a:t>
            </a:r>
          </a:p>
        </p:txBody>
      </p:sp>
      <p:sp>
        <p:nvSpPr>
          <p:cNvPr id="5" name="Content Placeholder 4">
            <a:extLst>
              <a:ext uri="{FF2B5EF4-FFF2-40B4-BE49-F238E27FC236}">
                <a16:creationId xmlns:a16="http://schemas.microsoft.com/office/drawing/2014/main" id="{574E3DCD-DA14-4F64-B2B2-57A8AA360767}"/>
              </a:ext>
            </a:extLst>
          </p:cNvPr>
          <p:cNvSpPr>
            <a:spLocks noGrp="1"/>
          </p:cNvSpPr>
          <p:nvPr>
            <p:ph idx="1"/>
          </p:nvPr>
        </p:nvSpPr>
        <p:spPr>
          <a:xfrm>
            <a:off x="389008" y="1257299"/>
            <a:ext cx="8126342" cy="4924425"/>
          </a:xfrm>
        </p:spPr>
        <p:txBody>
          <a:bodyPr/>
          <a:lstStyle/>
          <a:p>
            <a:pPr marL="0" indent="0">
              <a:buNone/>
            </a:pPr>
            <a:r>
              <a:rPr lang="en-US" sz="2000" b="1" dirty="0"/>
              <a:t>Findings</a:t>
            </a:r>
          </a:p>
          <a:p>
            <a:r>
              <a:rPr lang="en-US" dirty="0"/>
              <a:t>Agreements lacking all the required partners – HUD, PathStone, 2</a:t>
            </a:r>
            <a:r>
              <a:rPr lang="en-US" baseline="30000" dirty="0"/>
              <a:t>nd</a:t>
            </a:r>
            <a:r>
              <a:rPr lang="en-US" dirty="0"/>
              <a:t> Chance (Local Governance Policy (12-18-15))</a:t>
            </a:r>
          </a:p>
          <a:p>
            <a:r>
              <a:rPr lang="en-US" dirty="0"/>
              <a:t>Use of PA CareerLink® Common Identifier on an Unapproved Alternative Web-based system (WSP No. 121-06, Change 2)</a:t>
            </a:r>
          </a:p>
          <a:p>
            <a:r>
              <a:rPr lang="en-US" dirty="0"/>
              <a:t>Missing the required sections in the Bylaws (WSP No. 02-2015)</a:t>
            </a:r>
          </a:p>
          <a:p>
            <a:r>
              <a:rPr lang="en-US" dirty="0"/>
              <a:t>Missing required agreement between the LEO and the LWDB (WSP No. 02-2015)</a:t>
            </a:r>
          </a:p>
          <a:p>
            <a:r>
              <a:rPr lang="en-US" dirty="0"/>
              <a:t>Discrepancy between local board policy and approved local plan (WIOA 2021-2024 Regional and Local Plans (2-9-21))</a:t>
            </a:r>
          </a:p>
          <a:p>
            <a:pPr marL="0" indent="0">
              <a:buNone/>
            </a:pPr>
            <a:endParaRPr lang="en-US" dirty="0"/>
          </a:p>
          <a:p>
            <a:pPr marL="0" indent="0">
              <a:buNone/>
            </a:pPr>
            <a:r>
              <a:rPr lang="en-US" sz="2000" b="1" dirty="0"/>
              <a:t>Concerns</a:t>
            </a:r>
          </a:p>
          <a:p>
            <a:r>
              <a:rPr lang="en-US" dirty="0"/>
              <a:t>Need to update agreements, policies, procedures and/or bylaws to reflect current laws and policies</a:t>
            </a:r>
          </a:p>
          <a:p>
            <a:r>
              <a:rPr lang="en-US" dirty="0"/>
              <a:t>Updates to the local Continuity of Operations/Disaster Recovery Plan</a:t>
            </a:r>
          </a:p>
        </p:txBody>
      </p:sp>
    </p:spTree>
    <p:extLst>
      <p:ext uri="{BB962C8B-B14F-4D97-AF65-F5344CB8AC3E}">
        <p14:creationId xmlns:p14="http://schemas.microsoft.com/office/powerpoint/2010/main" val="371337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3741822" y="3792046"/>
            <a:ext cx="4654786" cy="910580"/>
          </a:xfrm>
        </p:spPr>
        <p:txBody>
          <a:bodyPr/>
          <a:lstStyle/>
          <a:p>
            <a:endParaRPr lang="en-US" dirty="0"/>
          </a:p>
          <a:p>
            <a:r>
              <a:rPr lang="en-US" dirty="0"/>
              <a:t>Who can best answer your questions</a:t>
            </a:r>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539266" y="1987421"/>
            <a:ext cx="4857341" cy="1789855"/>
          </a:xfrm>
        </p:spPr>
        <p:txBody>
          <a:bodyPr/>
          <a:lstStyle/>
          <a:p>
            <a:r>
              <a:rPr lang="en-US" dirty="0"/>
              <a:t>Technical Assistance</a:t>
            </a:r>
          </a:p>
        </p:txBody>
      </p:sp>
    </p:spTree>
    <p:extLst>
      <p:ext uri="{BB962C8B-B14F-4D97-AF65-F5344CB8AC3E}">
        <p14:creationId xmlns:p14="http://schemas.microsoft.com/office/powerpoint/2010/main" val="73058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253898" y="613611"/>
            <a:ext cx="8661501" cy="831376"/>
          </a:xfrm>
        </p:spPr>
        <p:txBody>
          <a:bodyPr/>
          <a:lstStyle/>
          <a:p>
            <a:r>
              <a:rPr lang="en-US" dirty="0"/>
              <a:t>Oversight – Monitoring &amp; CAP reviews</a:t>
            </a:r>
          </a:p>
        </p:txBody>
      </p:sp>
      <p:sp>
        <p:nvSpPr>
          <p:cNvPr id="9" name="Content Placeholder 8">
            <a:extLst>
              <a:ext uri="{FF2B5EF4-FFF2-40B4-BE49-F238E27FC236}">
                <a16:creationId xmlns:a16="http://schemas.microsoft.com/office/drawing/2014/main" id="{AE73D8E1-26CA-4B08-890C-0574406C1F32}"/>
              </a:ext>
            </a:extLst>
          </p:cNvPr>
          <p:cNvSpPr>
            <a:spLocks noGrp="1"/>
          </p:cNvSpPr>
          <p:nvPr>
            <p:ph idx="1"/>
          </p:nvPr>
        </p:nvSpPr>
        <p:spPr>
          <a:xfrm>
            <a:off x="389007" y="1863525"/>
            <a:ext cx="8396177" cy="4074288"/>
          </a:xfrm>
        </p:spPr>
        <p:txBody>
          <a:bodyPr/>
          <a:lstStyle/>
          <a:p>
            <a:pPr marL="0" indent="0" algn="ctr">
              <a:buNone/>
            </a:pPr>
            <a:r>
              <a:rPr lang="en-US" b="1" dirty="0"/>
              <a:t>Greg Hart</a:t>
            </a:r>
            <a:r>
              <a:rPr lang="en-US" dirty="0"/>
              <a:t>, Workforce Development Supervisor</a:t>
            </a:r>
          </a:p>
          <a:p>
            <a:pPr marL="0" indent="0" algn="ctr">
              <a:buNone/>
            </a:pPr>
            <a:r>
              <a:rPr lang="en-US" b="1" dirty="0"/>
              <a:t>Celebridi Jones </a:t>
            </a:r>
            <a:r>
              <a:rPr lang="en-US" dirty="0"/>
              <a:t>– Clerical Assistant</a:t>
            </a:r>
          </a:p>
          <a:p>
            <a:pPr marL="0" indent="0">
              <a:buNone/>
            </a:pPr>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Melanie Erb </a:t>
            </a:r>
            <a:r>
              <a:rPr lang="en-US" sz="1800" dirty="0">
                <a:effectLst/>
                <a:ea typeface="Calibri" panose="020F0502020204030204" pitchFamily="34" charset="0"/>
                <a:cs typeface="Times New Roman" panose="02020603050405020304" pitchFamily="18" charset="0"/>
              </a:rPr>
              <a:t>– North-Central Region (Central, Lackawanna, North Central, Northern Tier + South Central) </a:t>
            </a:r>
          </a:p>
          <a:p>
            <a:pPr marL="342900" marR="0" lvl="0" indent="-342900">
              <a:lnSpc>
                <a:spcPct val="107000"/>
              </a:lnSpc>
              <a:spcBef>
                <a:spcPts val="0"/>
              </a:spcBef>
              <a:spcAft>
                <a:spcPts val="0"/>
              </a:spcAft>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Jennifer Nestor </a:t>
            </a:r>
            <a:r>
              <a:rPr lang="en-US" sz="1800" dirty="0">
                <a:effectLst/>
                <a:ea typeface="Calibri" panose="020F0502020204030204" pitchFamily="34" charset="0"/>
                <a:cs typeface="Times New Roman" panose="02020603050405020304" pitchFamily="18" charset="0"/>
              </a:rPr>
              <a:t>- Southwest Region (Allegheny, Pittsburgh, Southwest Corner, West/Fay + Southern Alleghenies)</a:t>
            </a:r>
          </a:p>
          <a:p>
            <a:pPr marL="342900" marR="0" lvl="0" indent="-342900">
              <a:lnSpc>
                <a:spcPct val="107000"/>
              </a:lnSpc>
              <a:spcBef>
                <a:spcPts val="0"/>
              </a:spcBef>
              <a:spcAft>
                <a:spcPts val="0"/>
              </a:spcAft>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Robert Pisko </a:t>
            </a:r>
            <a:r>
              <a:rPr lang="en-US" sz="1800" dirty="0">
                <a:effectLst/>
                <a:ea typeface="Calibri" panose="020F0502020204030204" pitchFamily="34" charset="0"/>
                <a:cs typeface="Times New Roman" panose="02020603050405020304" pitchFamily="18" charset="0"/>
              </a:rPr>
              <a:t>- East Region (Bucks, Lehigh Valley, Luzerne-Schuylkill, Pocono Counties + Berks) </a:t>
            </a:r>
          </a:p>
          <a:p>
            <a:pPr marL="342900" indent="-342900">
              <a:lnSpc>
                <a:spcPct val="107000"/>
              </a:lnSpc>
              <a:spcBef>
                <a:spcPts val="0"/>
              </a:spcBef>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Victoria Smith</a:t>
            </a:r>
            <a:r>
              <a:rPr lang="en-US" b="1" dirty="0">
                <a:solidFill>
                  <a:srgbClr val="FF0000"/>
                </a:solidFill>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a:t>
            </a:r>
            <a:r>
              <a:rPr lang="en-US" dirty="0">
                <a:solidFill>
                  <a:srgbClr val="FF0000"/>
                </a:solidFill>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Southeast Region (Chester, Delaware, Montgomery, Philadelphia + Lancaster)</a:t>
            </a:r>
          </a:p>
          <a:p>
            <a:pPr marL="342900" indent="-342900">
              <a:lnSpc>
                <a:spcPct val="107000"/>
              </a:lnSpc>
              <a:spcBef>
                <a:spcPts val="0"/>
              </a:spcBef>
              <a:buFont typeface="Symbol" panose="05050102010706020507" pitchFamily="18" charset="2"/>
              <a:buChar char=""/>
            </a:pPr>
            <a:r>
              <a:rPr lang="en-US" b="1" dirty="0">
                <a:ea typeface="Calibri" panose="020F0502020204030204" pitchFamily="34" charset="0"/>
                <a:cs typeface="Times New Roman" panose="02020603050405020304" pitchFamily="18" charset="0"/>
              </a:rPr>
              <a:t>Rebecca Gardner </a:t>
            </a:r>
            <a:r>
              <a:rPr lang="en-US"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Northwest Region (Northwest, Tri-County, West Central)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A close up of a toy&#10;&#10;Description automatically generated with low confidence">
            <a:extLst>
              <a:ext uri="{FF2B5EF4-FFF2-40B4-BE49-F238E27FC236}">
                <a16:creationId xmlns:a16="http://schemas.microsoft.com/office/drawing/2014/main" id="{C7868611-AD11-4EBF-95F4-6110B66326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3898" y="1491286"/>
            <a:ext cx="2113463" cy="1088020"/>
          </a:xfrm>
          <a:prstGeom prst="rect">
            <a:avLst/>
          </a:prstGeom>
        </p:spPr>
      </p:pic>
      <p:sp>
        <p:nvSpPr>
          <p:cNvPr id="10" name="Footer Placeholder 9">
            <a:extLst>
              <a:ext uri="{FF2B5EF4-FFF2-40B4-BE49-F238E27FC236}">
                <a16:creationId xmlns:a16="http://schemas.microsoft.com/office/drawing/2014/main" id="{711540F2-A710-4C6E-B8E7-40FBD2796DD5}"/>
              </a:ext>
            </a:extLst>
          </p:cNvPr>
          <p:cNvSpPr txBox="1">
            <a:spLocks noGrp="1"/>
          </p:cNvSpPr>
          <p:nvPr>
            <p:ph type="ftr" sz="quarter" idx="17"/>
          </p:nvPr>
        </p:nvSpPr>
        <p:spPr>
          <a:xfrm>
            <a:off x="254000" y="6356350"/>
            <a:ext cx="3086100" cy="365125"/>
          </a:xfrm>
          <a:prstGeom prst="rect">
            <a:avLst/>
          </a:prstGeom>
          <a:noFill/>
        </p:spPr>
        <p:txBody>
          <a:bodyPr wrap="square" rtlCol="0">
            <a:spAutoFit/>
          </a:bodyPr>
          <a:lstStyle/>
          <a:p>
            <a:r>
              <a:rPr lang="en-US" sz="200" dirty="0">
                <a:hlinkClick r:id="rId4" tooltip="https://www.deviantart.com/mondspeer/art/Famous-Smileys-Oops-513025358"/>
              </a:rPr>
              <a:t>This Photo</a:t>
            </a:r>
            <a:r>
              <a:rPr lang="en-US" sz="200" dirty="0"/>
              <a:t> by Unknown Author is licensed under </a:t>
            </a:r>
            <a:r>
              <a:rPr lang="en-US" sz="200" dirty="0">
                <a:hlinkClick r:id="rId5" tooltip="https://creativecommons.org/licenses/by-nc-sa/3.0/"/>
              </a:rPr>
              <a:t>CC BY-SA-NC</a:t>
            </a:r>
            <a:endParaRPr lang="en-US" sz="200" dirty="0"/>
          </a:p>
        </p:txBody>
      </p:sp>
    </p:spTree>
    <p:extLst>
      <p:ext uri="{BB962C8B-B14F-4D97-AF65-F5344CB8AC3E}">
        <p14:creationId xmlns:p14="http://schemas.microsoft.com/office/powerpoint/2010/main" val="427173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49F428-BC48-401C-AB77-7A5AE8F065E3}"/>
              </a:ext>
            </a:extLst>
          </p:cNvPr>
          <p:cNvSpPr>
            <a:spLocks noGrp="1"/>
          </p:cNvSpPr>
          <p:nvPr>
            <p:ph type="sldNum" sz="quarter" idx="18"/>
          </p:nvPr>
        </p:nvSpPr>
        <p:spPr/>
        <p:txBody>
          <a:bodyPr/>
          <a:lstStyle/>
          <a:p>
            <a:fld id="{8699F50C-BE38-4BD0-BA84-9B090E1F2B9B}" type="slidenum">
              <a:rPr lang="en-US" noProof="0" smtClean="0"/>
              <a:t>18</a:t>
            </a:fld>
            <a:endParaRPr lang="en-US" noProof="0" dirty="0"/>
          </a:p>
        </p:txBody>
      </p:sp>
      <p:sp>
        <p:nvSpPr>
          <p:cNvPr id="4" name="Title 3">
            <a:extLst>
              <a:ext uri="{FF2B5EF4-FFF2-40B4-BE49-F238E27FC236}">
                <a16:creationId xmlns:a16="http://schemas.microsoft.com/office/drawing/2014/main" id="{727FA742-D24E-4109-8E34-61D2C539F060}"/>
              </a:ext>
            </a:extLst>
          </p:cNvPr>
          <p:cNvSpPr>
            <a:spLocks noGrp="1"/>
          </p:cNvSpPr>
          <p:nvPr>
            <p:ph type="title"/>
          </p:nvPr>
        </p:nvSpPr>
        <p:spPr/>
        <p:txBody>
          <a:bodyPr/>
          <a:lstStyle/>
          <a:p>
            <a:r>
              <a:rPr lang="en-US" dirty="0"/>
              <a:t>Questions/Thoughts</a:t>
            </a:r>
          </a:p>
        </p:txBody>
      </p:sp>
      <p:pic>
        <p:nvPicPr>
          <p:cNvPr id="9" name="Content Placeholder 8">
            <a:extLst>
              <a:ext uri="{FF2B5EF4-FFF2-40B4-BE49-F238E27FC236}">
                <a16:creationId xmlns:a16="http://schemas.microsoft.com/office/drawing/2014/main" id="{8D6E6AD8-CB69-4A5E-9115-CB59DD0B739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rcRect/>
          <a:stretch/>
        </p:blipFill>
        <p:spPr>
          <a:xfrm>
            <a:off x="657226" y="2152651"/>
            <a:ext cx="7173912" cy="2950074"/>
          </a:xfrm>
        </p:spPr>
      </p:pic>
      <p:sp>
        <p:nvSpPr>
          <p:cNvPr id="2" name="TextBox 1">
            <a:extLst>
              <a:ext uri="{FF2B5EF4-FFF2-40B4-BE49-F238E27FC236}">
                <a16:creationId xmlns:a16="http://schemas.microsoft.com/office/drawing/2014/main" id="{38D03719-634A-476D-A76A-353CCB3EA921}"/>
              </a:ext>
            </a:extLst>
          </p:cNvPr>
          <p:cNvSpPr txBox="1"/>
          <p:nvPr/>
        </p:nvSpPr>
        <p:spPr>
          <a:xfrm>
            <a:off x="1073150" y="5102724"/>
            <a:ext cx="2936875" cy="153888"/>
          </a:xfrm>
          <a:prstGeom prst="rect">
            <a:avLst/>
          </a:prstGeom>
          <a:noFill/>
        </p:spPr>
        <p:txBody>
          <a:bodyPr wrap="square" rtlCol="0">
            <a:spAutoFit/>
          </a:bodyPr>
          <a:lstStyle/>
          <a:p>
            <a:r>
              <a:rPr lang="en-US" sz="400" dirty="0">
                <a:hlinkClick r:id="rId4" tooltip="http://thelearnersway.net/ideas/2016/10/23/questions-at-the-heart-of-learning"/>
              </a:rPr>
              <a:t>This Photo</a:t>
            </a:r>
            <a:r>
              <a:rPr lang="en-US" sz="400" dirty="0"/>
              <a:t> by Unknown Author is licensed under </a:t>
            </a:r>
            <a:r>
              <a:rPr lang="en-US" sz="400" dirty="0">
                <a:hlinkClick r:id="rId5" tooltip="https://creativecommons.org/licenses/by-sa/3.0/"/>
              </a:rPr>
              <a:t>CC BY-SA</a:t>
            </a:r>
            <a:endParaRPr lang="en-US" sz="400" dirty="0"/>
          </a:p>
        </p:txBody>
      </p:sp>
    </p:spTree>
    <p:extLst>
      <p:ext uri="{BB962C8B-B14F-4D97-AF65-F5344CB8AC3E}">
        <p14:creationId xmlns:p14="http://schemas.microsoft.com/office/powerpoint/2010/main" val="6753503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49F428-BC48-401C-AB77-7A5AE8F065E3}"/>
              </a:ext>
            </a:extLst>
          </p:cNvPr>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4" name="Title 3">
            <a:extLst>
              <a:ext uri="{FF2B5EF4-FFF2-40B4-BE49-F238E27FC236}">
                <a16:creationId xmlns:a16="http://schemas.microsoft.com/office/drawing/2014/main" id="{727FA742-D24E-4109-8E34-61D2C539F060}"/>
              </a:ext>
            </a:extLst>
          </p:cNvPr>
          <p:cNvSpPr>
            <a:spLocks noGrp="1"/>
          </p:cNvSpPr>
          <p:nvPr>
            <p:ph type="title"/>
          </p:nvPr>
        </p:nvSpPr>
        <p:spPr>
          <a:xfrm>
            <a:off x="389008" y="209030"/>
            <a:ext cx="6249917" cy="848246"/>
          </a:xfrm>
        </p:spPr>
        <p:txBody>
          <a:bodyPr/>
          <a:lstStyle/>
          <a:p>
            <a:r>
              <a:rPr lang="en-US" dirty="0"/>
              <a:t>References</a:t>
            </a:r>
          </a:p>
        </p:txBody>
      </p:sp>
      <p:sp>
        <p:nvSpPr>
          <p:cNvPr id="6" name="Content Placeholder 5">
            <a:extLst>
              <a:ext uri="{FF2B5EF4-FFF2-40B4-BE49-F238E27FC236}">
                <a16:creationId xmlns:a16="http://schemas.microsoft.com/office/drawing/2014/main" id="{F4E843ED-4FDE-4D26-8FE0-99FF912B2A02}"/>
              </a:ext>
            </a:extLst>
          </p:cNvPr>
          <p:cNvSpPr>
            <a:spLocks noGrp="1"/>
          </p:cNvSpPr>
          <p:nvPr>
            <p:ph idx="1"/>
          </p:nvPr>
        </p:nvSpPr>
        <p:spPr>
          <a:xfrm>
            <a:off x="389008" y="1057276"/>
            <a:ext cx="8126342" cy="5381624"/>
          </a:xfrm>
        </p:spPr>
        <p:txBody>
          <a:bodyPr/>
          <a:lstStyle/>
          <a:p>
            <a:r>
              <a:rPr lang="en-US" dirty="0"/>
              <a:t>Code of Federal Regulations - </a:t>
            </a:r>
            <a:r>
              <a:rPr lang="en-US" dirty="0">
                <a:hlinkClick r:id="rId3"/>
              </a:rPr>
              <a:t>eCFR :: 20 CFR Part 679 Subpart D -- Regional and Local Plan</a:t>
            </a:r>
            <a:endParaRPr lang="en-US" dirty="0"/>
          </a:p>
          <a:p>
            <a:r>
              <a:rPr lang="en-US" dirty="0"/>
              <a:t>Financial Management Guide Pennsylvania Department of Labor &amp; Industry - </a:t>
            </a:r>
            <a:r>
              <a:rPr lang="en-US" dirty="0">
                <a:hlinkClick r:id="rId4"/>
              </a:rPr>
              <a:t>Financial-Management-Guide-2021.pdf (pa.gov)</a:t>
            </a:r>
            <a:endParaRPr lang="en-US" dirty="0"/>
          </a:p>
          <a:p>
            <a:r>
              <a:rPr lang="en-US" dirty="0"/>
              <a:t>Uniform Administrative Requirements, Cost Principles, and Audit Requirements for Federal Awards - </a:t>
            </a:r>
            <a:r>
              <a:rPr lang="en-US" dirty="0">
                <a:hlinkClick r:id="rId5"/>
              </a:rPr>
              <a:t>eCFR :: 2 CFR Part 200 -- Uniform Administrative Requirements, Cost Principles, and Audit Requirements for Federal Awards</a:t>
            </a:r>
            <a:endParaRPr lang="en-US" dirty="0"/>
          </a:p>
          <a:p>
            <a:r>
              <a:rPr lang="en-US" dirty="0"/>
              <a:t>Workforce Delivery System – Memorandum of Understanding Policy (May 11, 2022) - </a:t>
            </a:r>
            <a:r>
              <a:rPr lang="en-US" dirty="0">
                <a:hlinkClick r:id="rId6"/>
              </a:rPr>
              <a:t>MOU-Policy.pdf (pa.gov)</a:t>
            </a:r>
            <a:endParaRPr lang="en-US" dirty="0"/>
          </a:p>
          <a:p>
            <a:r>
              <a:rPr lang="en-US" dirty="0"/>
              <a:t>Workforce Innovation and Opportunity Act – </a:t>
            </a:r>
            <a:r>
              <a:rPr lang="en-US" dirty="0">
                <a:hlinkClick r:id="rId7"/>
              </a:rPr>
              <a:t>BILLS-113hr803enr.pdf (congress.gov)</a:t>
            </a:r>
            <a:endParaRPr lang="en-US" dirty="0"/>
          </a:p>
          <a:p>
            <a:r>
              <a:rPr lang="en-US" dirty="0"/>
              <a:t>Workforce System Policy (WSP) 02-2015, December 18, 2015, Local Governance Policy - </a:t>
            </a:r>
            <a:r>
              <a:rPr lang="en-US" dirty="0">
                <a:hlinkClick r:id="rId8"/>
              </a:rPr>
              <a:t>WSP 02-2015.pdf (pa.gov)</a:t>
            </a:r>
            <a:endParaRPr lang="en-US" dirty="0"/>
          </a:p>
          <a:p>
            <a:r>
              <a:rPr lang="en-US" dirty="0"/>
              <a:t>Workforce System Policy (WSP) No. 03-2015, December 22, 2015 - </a:t>
            </a:r>
            <a:r>
              <a:rPr lang="en-US" dirty="0">
                <a:hlinkClick r:id="rId9"/>
              </a:rPr>
              <a:t>WSP 03-2015.pdf (pa.gov)</a:t>
            </a:r>
            <a:endParaRPr lang="en-US" dirty="0"/>
          </a:p>
          <a:p>
            <a:r>
              <a:rPr lang="en-US" dirty="0"/>
              <a:t>Workforce System Policy (WSP) No. 183.01 (C1) Oversight and Monitoring - </a:t>
            </a:r>
            <a:r>
              <a:rPr lang="en-US" dirty="0">
                <a:hlinkClick r:id="rId10"/>
              </a:rPr>
              <a:t>WSP No. 183-01 (C1).pdf (pa.gov)</a:t>
            </a:r>
            <a:endParaRPr lang="en-US" dirty="0"/>
          </a:p>
          <a:p>
            <a:r>
              <a:rPr lang="en-US" dirty="0"/>
              <a:t>Workforce System Policy:  Program Years 2021-2024 WIOA Regional and Local Area Plans - </a:t>
            </a:r>
            <a:r>
              <a:rPr lang="en-US" dirty="0">
                <a:hlinkClick r:id="rId11"/>
              </a:rPr>
              <a:t>WIOA-2021-2024-Regional-and-Local-Plans.pdf (pa.gov)</a:t>
            </a:r>
            <a:endParaRPr lang="en-US" dirty="0"/>
          </a:p>
          <a:p>
            <a:endParaRPr lang="en-US" dirty="0"/>
          </a:p>
          <a:p>
            <a:pPr marL="0" indent="0">
              <a:buNone/>
            </a:pPr>
            <a:endParaRPr lang="en-US" dirty="0"/>
          </a:p>
        </p:txBody>
      </p:sp>
    </p:spTree>
    <p:extLst>
      <p:ext uri="{BB962C8B-B14F-4D97-AF65-F5344CB8AC3E}">
        <p14:creationId xmlns:p14="http://schemas.microsoft.com/office/powerpoint/2010/main" val="6528425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2</a:t>
            </a:fld>
            <a:endParaRPr lang="en-US" noProof="0" dirty="0"/>
          </a:p>
        </p:txBody>
      </p:sp>
      <p:pic>
        <p:nvPicPr>
          <p:cNvPr id="18" name="Picture Placeholder 17">
            <a:extLst>
              <a:ext uri="{FF2B5EF4-FFF2-40B4-BE49-F238E27FC236}">
                <a16:creationId xmlns:a16="http://schemas.microsoft.com/office/drawing/2014/main" id="{222AFB7F-AF2E-4F69-9347-A127697FE35D}"/>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7131" r="27131"/>
          <a:stretch/>
        </p:blipFill>
        <p:spPr>
          <a:xfrm>
            <a:off x="4283242" y="-75386"/>
            <a:ext cx="4343400" cy="6872249"/>
          </a:xfrm>
        </p:spPr>
      </p:pic>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98533" y="2524051"/>
            <a:ext cx="5605225" cy="3263138"/>
          </a:xfrm>
        </p:spPr>
        <p:txBody>
          <a:bodyPr>
            <a:normAutofit/>
          </a:bodyPr>
          <a:lstStyle/>
          <a:p>
            <a:r>
              <a:rPr lang="en-US" sz="2000" dirty="0"/>
              <a:t>Identify specific requirements outlined in federal and state laws</a:t>
            </a:r>
          </a:p>
          <a:p>
            <a:r>
              <a:rPr lang="en-US" sz="2000" dirty="0"/>
              <a:t>Review BWDA Oversight monitoring tool</a:t>
            </a:r>
          </a:p>
          <a:p>
            <a:r>
              <a:rPr lang="en-US" sz="2000" dirty="0"/>
              <a:t>Identify patterns or consistent concerns or findings in this information</a:t>
            </a:r>
          </a:p>
          <a:p>
            <a:r>
              <a:rPr lang="en-US" sz="2000" dirty="0"/>
              <a:t>Provide possible resources for technical support in reviewing/updating  local agreements and policies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98533" y="1308484"/>
            <a:ext cx="5506967" cy="728660"/>
          </a:xfrm>
        </p:spPr>
        <p:txBody>
          <a:bodyPr/>
          <a:lstStyle/>
          <a:p>
            <a:r>
              <a:rPr lang="en-US" sz="3600" dirty="0"/>
              <a:t>Training Objectives</a:t>
            </a:r>
          </a:p>
        </p:txBody>
      </p:sp>
      <p:sp>
        <p:nvSpPr>
          <p:cNvPr id="19" name="TextBox 18">
            <a:extLst>
              <a:ext uri="{FF2B5EF4-FFF2-40B4-BE49-F238E27FC236}">
                <a16:creationId xmlns:a16="http://schemas.microsoft.com/office/drawing/2014/main" id="{FE2E4DD1-543A-42A1-86D2-444DCC947509}"/>
              </a:ext>
            </a:extLst>
          </p:cNvPr>
          <p:cNvSpPr txBox="1"/>
          <p:nvPr/>
        </p:nvSpPr>
        <p:spPr>
          <a:xfrm>
            <a:off x="5038346" y="6796863"/>
            <a:ext cx="4191000" cy="230832"/>
          </a:xfrm>
          <a:prstGeom prst="rect">
            <a:avLst/>
          </a:prstGeom>
          <a:noFill/>
        </p:spPr>
        <p:txBody>
          <a:bodyPr wrap="square" rtlCol="0">
            <a:spAutoFit/>
          </a:bodyPr>
          <a:lstStyle/>
          <a:p>
            <a:r>
              <a:rPr lang="en-US" sz="900" dirty="0">
                <a:hlinkClick r:id="rId4" tooltip="http://theswirlworld.com/2013/01/09/reaching-the-goal/"/>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240409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3932808" y="3792046"/>
            <a:ext cx="4463799" cy="910580"/>
          </a:xfrm>
        </p:spPr>
        <p:txBody>
          <a:bodyPr/>
          <a:lstStyle/>
          <a:p>
            <a:endParaRPr lang="en-US" dirty="0"/>
          </a:p>
          <a:p>
            <a:r>
              <a:rPr lang="en-US" dirty="0"/>
              <a:t>Keeping language consistent</a:t>
            </a:r>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3932808" y="3195961"/>
            <a:ext cx="4463799" cy="581315"/>
          </a:xfrm>
        </p:spPr>
        <p:txBody>
          <a:bodyPr/>
          <a:lstStyle/>
          <a:p>
            <a:r>
              <a:rPr lang="en-US" dirty="0"/>
              <a:t>Definitions</a:t>
            </a:r>
          </a:p>
        </p:txBody>
      </p:sp>
    </p:spTree>
    <p:extLst>
      <p:ext uri="{BB962C8B-B14F-4D97-AF65-F5344CB8AC3E}">
        <p14:creationId xmlns:p14="http://schemas.microsoft.com/office/powerpoint/2010/main" val="211556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98533" y="1770928"/>
            <a:ext cx="8516866" cy="1863523"/>
          </a:xfrm>
        </p:spPr>
        <p:txBody>
          <a:bodyPr>
            <a:normAutofit fontScale="92500"/>
          </a:bodyPr>
          <a:lstStyle/>
          <a:p>
            <a:pPr marL="0" indent="0">
              <a:buNone/>
            </a:pPr>
            <a:r>
              <a:rPr lang="en-US" sz="2400" b="1" dirty="0"/>
              <a:t>Definition – </a:t>
            </a:r>
            <a:r>
              <a:rPr lang="en-US" sz="2400" dirty="0"/>
              <a:t>A negotiated and typically legally binding arrangement between parties as to a course of action.</a:t>
            </a:r>
          </a:p>
          <a:p>
            <a:pPr marL="0" indent="0">
              <a:buNone/>
            </a:pPr>
            <a:r>
              <a:rPr lang="en-US" sz="2400" b="1" dirty="0"/>
              <a:t>Example(s) – </a:t>
            </a:r>
            <a:r>
              <a:rPr lang="en-US" sz="2400" dirty="0"/>
              <a:t>Local Elected Official (LEO) Agreement, Memorandum of Understanding (MOU), Infrastructure Agreement, Operating Budget, Professional Services Contract(s), Resource Sharing Agreement </a:t>
            </a:r>
          </a:p>
          <a:p>
            <a:pPr marL="0" indent="0">
              <a:buNone/>
            </a:pPr>
            <a:endParaRPr lang="en-US" sz="2400" b="1" dirty="0"/>
          </a:p>
          <a:p>
            <a:pPr marL="0" indent="0">
              <a:buNone/>
            </a:pPr>
            <a:endParaRPr lang="en-US" sz="2400" b="1" dirty="0"/>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98533" y="1044643"/>
            <a:ext cx="5348909" cy="514747"/>
          </a:xfrm>
        </p:spPr>
        <p:txBody>
          <a:bodyPr/>
          <a:lstStyle/>
          <a:p>
            <a:r>
              <a:rPr lang="en-US" dirty="0"/>
              <a:t>Agreement</a:t>
            </a:r>
          </a:p>
        </p:txBody>
      </p:sp>
      <p:pic>
        <p:nvPicPr>
          <p:cNvPr id="9" name="Picture 8" descr="A group of people walking on a bridge over a river&#10;&#10;Description automatically generated with medium confidence">
            <a:extLst>
              <a:ext uri="{FF2B5EF4-FFF2-40B4-BE49-F238E27FC236}">
                <a16:creationId xmlns:a16="http://schemas.microsoft.com/office/drawing/2014/main" id="{16156710-8CF1-4A58-9115-08E94EF36B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81100" y="3962400"/>
            <a:ext cx="5581650" cy="2393952"/>
          </a:xfrm>
          <a:prstGeom prst="rect">
            <a:avLst/>
          </a:prstGeom>
        </p:spPr>
      </p:pic>
      <p:sp>
        <p:nvSpPr>
          <p:cNvPr id="10" name="TextBox 9">
            <a:extLst>
              <a:ext uri="{FF2B5EF4-FFF2-40B4-BE49-F238E27FC236}">
                <a16:creationId xmlns:a16="http://schemas.microsoft.com/office/drawing/2014/main" id="{A1693613-D101-49D9-BD50-08B9DDB651F0}"/>
              </a:ext>
            </a:extLst>
          </p:cNvPr>
          <p:cNvSpPr txBox="1"/>
          <p:nvPr/>
        </p:nvSpPr>
        <p:spPr>
          <a:xfrm>
            <a:off x="5132579" y="6233240"/>
            <a:ext cx="851532" cy="123111"/>
          </a:xfrm>
          <a:prstGeom prst="rect">
            <a:avLst/>
          </a:prstGeom>
          <a:noFill/>
        </p:spPr>
        <p:txBody>
          <a:bodyPr wrap="square" rtlCol="0">
            <a:spAutoFit/>
          </a:bodyPr>
          <a:lstStyle/>
          <a:p>
            <a:r>
              <a:rPr lang="en-US" sz="200" dirty="0">
                <a:hlinkClick r:id="rId4" tooltip="https://www.flickr.com/photos/ullrich/2207167351/"/>
              </a:rPr>
              <a:t>This Photo</a:t>
            </a:r>
            <a:r>
              <a:rPr lang="en-US" sz="200" dirty="0"/>
              <a:t> by Unknown Author is licensed under </a:t>
            </a:r>
            <a:r>
              <a:rPr lang="en-US" sz="200" dirty="0">
                <a:hlinkClick r:id="rId5" tooltip="https://creativecommons.org/licenses/by-sa/3.0/"/>
              </a:rPr>
              <a:t>CC BY-SA</a:t>
            </a:r>
            <a:endParaRPr lang="en-US" sz="200" dirty="0"/>
          </a:p>
        </p:txBody>
      </p:sp>
    </p:spTree>
    <p:extLst>
      <p:ext uri="{BB962C8B-B14F-4D97-AF65-F5344CB8AC3E}">
        <p14:creationId xmlns:p14="http://schemas.microsoft.com/office/powerpoint/2010/main" val="113757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US" sz="9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398533" y="2182216"/>
            <a:ext cx="8516866" cy="3631141"/>
          </a:xfrm>
        </p:spPr>
        <p:txBody>
          <a:bodyPr>
            <a:normAutofit/>
          </a:bodyPr>
          <a:lstStyle/>
          <a:p>
            <a:pPr marL="0" indent="0">
              <a:buNone/>
            </a:pPr>
            <a:r>
              <a:rPr lang="en-US" sz="2400" b="1" dirty="0"/>
              <a:t>Definition – </a:t>
            </a:r>
            <a:r>
              <a:rPr lang="en-US" sz="2400" dirty="0"/>
              <a:t>a course or principle of action adopted or proposed by a government, party, business, or individual</a:t>
            </a:r>
            <a:endParaRPr lang="en-US" b="1" dirty="0"/>
          </a:p>
          <a:p>
            <a:pPr marL="0" indent="0">
              <a:buNone/>
            </a:pPr>
            <a:r>
              <a:rPr lang="en-US" sz="2400" b="1" dirty="0"/>
              <a:t>Example(s) – </a:t>
            </a:r>
            <a:r>
              <a:rPr lang="en-US" sz="2400" dirty="0"/>
              <a:t>Financial Management Policy, Local Procurement Policy, Governance Policy, Program Management Policy</a:t>
            </a:r>
            <a:endParaRPr lang="en-US" sz="2400" b="1" dirty="0"/>
          </a:p>
          <a:p>
            <a:pPr marL="0" indent="0">
              <a:buNone/>
            </a:pPr>
            <a:endParaRPr lang="en-US" sz="2400" b="1" dirty="0"/>
          </a:p>
          <a:p>
            <a:pPr marL="0" indent="0">
              <a:buNone/>
            </a:pPr>
            <a:endParaRPr lang="en-US" sz="2400" b="1" dirty="0"/>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98533" y="1318177"/>
            <a:ext cx="7961696" cy="539198"/>
          </a:xfrm>
        </p:spPr>
        <p:txBody>
          <a:bodyPr/>
          <a:lstStyle/>
          <a:p>
            <a:r>
              <a:rPr lang="en-US" dirty="0"/>
              <a:t>Policy</a:t>
            </a:r>
          </a:p>
        </p:txBody>
      </p:sp>
      <p:pic>
        <p:nvPicPr>
          <p:cNvPr id="3" name="Picture 2">
            <a:extLst>
              <a:ext uri="{FF2B5EF4-FFF2-40B4-BE49-F238E27FC236}">
                <a16:creationId xmlns:a16="http://schemas.microsoft.com/office/drawing/2014/main" id="{A650B6C8-73A5-438A-AFCF-15C4F209BAAC}"/>
              </a:ext>
            </a:extLst>
          </p:cNvPr>
          <p:cNvPicPr>
            <a:picLocks noChangeAspect="1"/>
          </p:cNvPicPr>
          <p:nvPr/>
        </p:nvPicPr>
        <p:blipFill>
          <a:blip r:embed="rId3"/>
          <a:stretch>
            <a:fillRect/>
          </a:stretch>
        </p:blipFill>
        <p:spPr>
          <a:xfrm>
            <a:off x="1381125" y="4264908"/>
            <a:ext cx="6467475" cy="2274005"/>
          </a:xfrm>
          <a:prstGeom prst="rect">
            <a:avLst/>
          </a:prstGeom>
        </p:spPr>
      </p:pic>
    </p:spTree>
    <p:extLst>
      <p:ext uri="{BB962C8B-B14F-4D97-AF65-F5344CB8AC3E}">
        <p14:creationId xmlns:p14="http://schemas.microsoft.com/office/powerpoint/2010/main" val="50937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p:txBody>
          <a:bodyPr/>
          <a:lstStyle/>
          <a:p>
            <a:endParaRPr lang="en-US" dirty="0"/>
          </a:p>
          <a:p>
            <a:endParaRPr lang="en-US" dirty="0"/>
          </a:p>
        </p:txBody>
      </p:sp>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1527586" y="2638425"/>
            <a:ext cx="6869021" cy="427529"/>
          </a:xfrm>
        </p:spPr>
        <p:txBody>
          <a:bodyPr>
            <a:normAutofit fontScale="90000"/>
          </a:bodyPr>
          <a:lstStyle/>
          <a:p>
            <a:r>
              <a:rPr lang="en-US" dirty="0"/>
              <a:t>BWDA Oversight Expectations</a:t>
            </a:r>
          </a:p>
        </p:txBody>
      </p:sp>
      <p:pic>
        <p:nvPicPr>
          <p:cNvPr id="5" name="Picture 4" descr="A picture containing text&#10;&#10;Description automatically generated">
            <a:extLst>
              <a:ext uri="{FF2B5EF4-FFF2-40B4-BE49-F238E27FC236}">
                <a16:creationId xmlns:a16="http://schemas.microsoft.com/office/drawing/2014/main" id="{06B12491-CAC4-427C-A0E4-B25EAAFE10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35744" y="3792046"/>
            <a:ext cx="3906223" cy="2222339"/>
          </a:xfrm>
          <a:prstGeom prst="rect">
            <a:avLst/>
          </a:prstGeom>
        </p:spPr>
      </p:pic>
      <p:sp>
        <p:nvSpPr>
          <p:cNvPr id="6" name="TextBox 5">
            <a:extLst>
              <a:ext uri="{FF2B5EF4-FFF2-40B4-BE49-F238E27FC236}">
                <a16:creationId xmlns:a16="http://schemas.microsoft.com/office/drawing/2014/main" id="{A78EA497-9DAF-4DF7-B3B6-139F70CB9CF2}"/>
              </a:ext>
            </a:extLst>
          </p:cNvPr>
          <p:cNvSpPr txBox="1"/>
          <p:nvPr/>
        </p:nvSpPr>
        <p:spPr>
          <a:xfrm>
            <a:off x="4919241" y="5787342"/>
            <a:ext cx="3418101" cy="123111"/>
          </a:xfrm>
          <a:prstGeom prst="rect">
            <a:avLst/>
          </a:prstGeom>
          <a:noFill/>
        </p:spPr>
        <p:txBody>
          <a:bodyPr wrap="square" rtlCol="0">
            <a:spAutoFit/>
          </a:bodyPr>
          <a:lstStyle/>
          <a:p>
            <a:r>
              <a:rPr lang="en-US" sz="200" dirty="0">
                <a:hlinkClick r:id="rId4" tooltip="https://grasshopperherder.com/killed-by-expectations/"/>
              </a:rPr>
              <a:t>This Photo</a:t>
            </a:r>
            <a:r>
              <a:rPr lang="en-US" sz="200" dirty="0"/>
              <a:t> by Unknown Author is licensed under </a:t>
            </a:r>
            <a:r>
              <a:rPr lang="en-US" sz="200" dirty="0">
                <a:hlinkClick r:id="rId5" tooltip="https://creativecommons.org/licenses/by-sa/3.0/"/>
              </a:rPr>
              <a:t>CC BY-SA</a:t>
            </a:r>
            <a:endParaRPr lang="en-US" sz="200" dirty="0"/>
          </a:p>
        </p:txBody>
      </p:sp>
    </p:spTree>
    <p:extLst>
      <p:ext uri="{BB962C8B-B14F-4D97-AF65-F5344CB8AC3E}">
        <p14:creationId xmlns:p14="http://schemas.microsoft.com/office/powerpoint/2010/main" val="112824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11200-71E3-4858-8403-3FD4D28AFEA7}"/>
              </a:ext>
            </a:extLst>
          </p:cNvPr>
          <p:cNvSpPr>
            <a:spLocks noGrp="1"/>
          </p:cNvSpPr>
          <p:nvPr>
            <p:ph type="sldNum" sz="quarter" idx="18"/>
          </p:nvPr>
        </p:nvSpPr>
        <p:spPr/>
        <p:txBody>
          <a:bodyPr/>
          <a:lstStyle/>
          <a:p>
            <a:fld id="{8699F50C-BE38-4BD0-BA84-9B090E1F2B9B}" type="slidenum">
              <a:rPr lang="en-US" noProof="0" smtClean="0"/>
              <a:pPr/>
              <a:t>7</a:t>
            </a:fld>
            <a:endParaRPr lang="en-US" noProof="0" dirty="0"/>
          </a:p>
        </p:txBody>
      </p:sp>
      <p:sp>
        <p:nvSpPr>
          <p:cNvPr id="6" name="Title 5">
            <a:extLst>
              <a:ext uri="{FF2B5EF4-FFF2-40B4-BE49-F238E27FC236}">
                <a16:creationId xmlns:a16="http://schemas.microsoft.com/office/drawing/2014/main" id="{280EA918-983D-4757-922D-7A28F6DDB9C0}"/>
              </a:ext>
            </a:extLst>
          </p:cNvPr>
          <p:cNvSpPr>
            <a:spLocks noGrp="1"/>
          </p:cNvSpPr>
          <p:nvPr>
            <p:ph type="title"/>
          </p:nvPr>
        </p:nvSpPr>
        <p:spPr>
          <a:xfrm>
            <a:off x="253898" y="613611"/>
            <a:ext cx="8661501" cy="659604"/>
          </a:xfrm>
        </p:spPr>
        <p:txBody>
          <a:bodyPr/>
          <a:lstStyle/>
          <a:p>
            <a:r>
              <a:rPr lang="en-US" dirty="0"/>
              <a:t>Information reviewed</a:t>
            </a:r>
          </a:p>
        </p:txBody>
      </p:sp>
      <p:sp>
        <p:nvSpPr>
          <p:cNvPr id="9" name="Content Placeholder 8">
            <a:extLst>
              <a:ext uri="{FF2B5EF4-FFF2-40B4-BE49-F238E27FC236}">
                <a16:creationId xmlns:a16="http://schemas.microsoft.com/office/drawing/2014/main" id="{AE73D8E1-26CA-4B08-890C-0574406C1F32}"/>
              </a:ext>
            </a:extLst>
          </p:cNvPr>
          <p:cNvSpPr>
            <a:spLocks noGrp="1"/>
          </p:cNvSpPr>
          <p:nvPr>
            <p:ph idx="1"/>
          </p:nvPr>
        </p:nvSpPr>
        <p:spPr>
          <a:xfrm>
            <a:off x="360432" y="1671925"/>
            <a:ext cx="7621518" cy="3420936"/>
          </a:xfrm>
        </p:spPr>
        <p:txBody>
          <a:bodyPr/>
          <a:lstStyle/>
          <a:p>
            <a:r>
              <a:rPr lang="en-US" sz="2000" dirty="0"/>
              <a:t>Presence / Existence of required agreements</a:t>
            </a:r>
          </a:p>
          <a:p>
            <a:r>
              <a:rPr lang="en-US" sz="2000" dirty="0"/>
              <a:t>Date(s) of initial and/or updated agreement(s)</a:t>
            </a:r>
          </a:p>
          <a:p>
            <a:r>
              <a:rPr lang="en-US" sz="2000" dirty="0"/>
              <a:t>Establishment of required policies</a:t>
            </a:r>
          </a:p>
          <a:p>
            <a:r>
              <a:rPr lang="en-US" sz="2000" dirty="0"/>
              <a:t>Date(s) of policy and/or updated policy</a:t>
            </a:r>
          </a:p>
          <a:p>
            <a:r>
              <a:rPr lang="en-US" sz="2000" dirty="0"/>
              <a:t>Local policies align with state and federal requirements</a:t>
            </a:r>
          </a:p>
          <a:p>
            <a:r>
              <a:rPr lang="en-US" sz="2000" dirty="0"/>
              <a:t>Local procedures align with local, state, and federal policies</a:t>
            </a:r>
          </a:p>
          <a:p>
            <a:r>
              <a:rPr lang="en-US" sz="2000" dirty="0"/>
              <a:t>Agreements include all required information </a:t>
            </a:r>
          </a:p>
          <a:p>
            <a:r>
              <a:rPr lang="en-US" sz="2000" dirty="0"/>
              <a:t>Agreement/contract compliance with procurement laws</a:t>
            </a:r>
          </a:p>
          <a:p>
            <a:endParaRPr lang="en-US" dirty="0"/>
          </a:p>
        </p:txBody>
      </p:sp>
    </p:spTree>
    <p:extLst>
      <p:ext uri="{BB962C8B-B14F-4D97-AF65-F5344CB8AC3E}">
        <p14:creationId xmlns:p14="http://schemas.microsoft.com/office/powerpoint/2010/main" val="1133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ACC70E-F508-4F47-A950-0101581FBC4C}"/>
              </a:ext>
            </a:extLst>
          </p:cNvPr>
          <p:cNvSpPr>
            <a:spLocks noGrp="1"/>
          </p:cNvSpPr>
          <p:nvPr>
            <p:ph type="sldNum" sz="quarter" idx="18"/>
          </p:nvPr>
        </p:nvSpPr>
        <p:spPr/>
        <p:txBody>
          <a:bodyPr/>
          <a:lstStyle/>
          <a:p>
            <a:fld id="{8699F50C-BE38-4BD0-BA84-9B090E1F2B9B}" type="slidenum">
              <a:rPr lang="en-US" noProof="0" smtClean="0"/>
              <a:t>8</a:t>
            </a:fld>
            <a:endParaRPr lang="en-US" noProof="0" dirty="0"/>
          </a:p>
        </p:txBody>
      </p:sp>
      <p:sp>
        <p:nvSpPr>
          <p:cNvPr id="4" name="Title 3">
            <a:extLst>
              <a:ext uri="{FF2B5EF4-FFF2-40B4-BE49-F238E27FC236}">
                <a16:creationId xmlns:a16="http://schemas.microsoft.com/office/drawing/2014/main" id="{694E684C-BA6A-4BD2-A879-F6E5BD3D8103}"/>
              </a:ext>
            </a:extLst>
          </p:cNvPr>
          <p:cNvSpPr>
            <a:spLocks noGrp="1"/>
          </p:cNvSpPr>
          <p:nvPr>
            <p:ph type="title"/>
          </p:nvPr>
        </p:nvSpPr>
        <p:spPr/>
        <p:txBody>
          <a:bodyPr/>
          <a:lstStyle/>
          <a:p>
            <a:r>
              <a:rPr lang="en-US" dirty="0"/>
              <a:t>Required Agreements</a:t>
            </a:r>
          </a:p>
        </p:txBody>
      </p:sp>
      <p:sp>
        <p:nvSpPr>
          <p:cNvPr id="5" name="Content Placeholder 4">
            <a:extLst>
              <a:ext uri="{FF2B5EF4-FFF2-40B4-BE49-F238E27FC236}">
                <a16:creationId xmlns:a16="http://schemas.microsoft.com/office/drawing/2014/main" id="{5EFCDFA6-4A5E-49E7-A0E1-12128797027D}"/>
              </a:ext>
            </a:extLst>
          </p:cNvPr>
          <p:cNvSpPr>
            <a:spLocks noGrp="1"/>
          </p:cNvSpPr>
          <p:nvPr>
            <p:ph idx="1"/>
          </p:nvPr>
        </p:nvSpPr>
        <p:spPr/>
        <p:txBody>
          <a:bodyPr/>
          <a:lstStyle/>
          <a:p>
            <a:r>
              <a:rPr lang="en-US" b="1" dirty="0"/>
              <a:t>CLEO Agreement – </a:t>
            </a:r>
            <a:r>
              <a:rPr lang="en-US" dirty="0"/>
              <a:t>Agreement between the chief elected official (CLEO) and the local workforce development board (LWDB).</a:t>
            </a:r>
          </a:p>
          <a:p>
            <a:r>
              <a:rPr lang="en-US" b="1" dirty="0"/>
              <a:t>LEO Agreement (if applicable) </a:t>
            </a:r>
            <a:r>
              <a:rPr lang="en-US" dirty="0"/>
              <a:t>– Agreement between all counties and other local governments establishing the consortium of local elected officials.</a:t>
            </a:r>
          </a:p>
          <a:p>
            <a:r>
              <a:rPr lang="en-US" b="1" dirty="0"/>
              <a:t>Fiscal Agent Agreement – </a:t>
            </a:r>
            <a:r>
              <a:rPr lang="en-US" dirty="0"/>
              <a:t>Agreement between the chief elected official(s) and the fiscal agent, if a fiscal agent is designated.</a:t>
            </a:r>
          </a:p>
          <a:p>
            <a:r>
              <a:rPr lang="en-US" b="1" dirty="0"/>
              <a:t>Local Area MOU – </a:t>
            </a:r>
            <a:r>
              <a:rPr lang="en-US" dirty="0"/>
              <a:t>Agreement that outlines roles and responsibilities of all required workforce partners</a:t>
            </a:r>
          </a:p>
          <a:p>
            <a:r>
              <a:rPr lang="en-US" b="1" dirty="0"/>
              <a:t>Infrastructure Funding Agreement – </a:t>
            </a:r>
            <a:r>
              <a:rPr lang="en-US" dirty="0"/>
              <a:t>Generally included as a part of the MOU</a:t>
            </a:r>
          </a:p>
          <a:p>
            <a:r>
              <a:rPr lang="en-US" b="1" dirty="0"/>
              <a:t>Operating Budget – </a:t>
            </a:r>
            <a:r>
              <a:rPr lang="en-US" dirty="0"/>
              <a:t>Reviewed according to policy</a:t>
            </a:r>
          </a:p>
          <a:p>
            <a:endParaRPr lang="en-US" dirty="0"/>
          </a:p>
          <a:p>
            <a:endParaRPr lang="en-US" dirty="0"/>
          </a:p>
        </p:txBody>
      </p:sp>
    </p:spTree>
    <p:extLst>
      <p:ext uri="{BB962C8B-B14F-4D97-AF65-F5344CB8AC3E}">
        <p14:creationId xmlns:p14="http://schemas.microsoft.com/office/powerpoint/2010/main" val="397128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D33D85-0B46-4111-AB09-B9FB2ED59FA5}"/>
              </a:ext>
            </a:extLst>
          </p:cNvPr>
          <p:cNvSpPr>
            <a:spLocks noGrp="1"/>
          </p:cNvSpPr>
          <p:nvPr>
            <p:ph type="sldNum" sz="quarter" idx="18"/>
          </p:nvPr>
        </p:nvSpPr>
        <p:spPr/>
        <p:txBody>
          <a:bodyPr/>
          <a:lstStyle/>
          <a:p>
            <a:fld id="{8699F50C-BE38-4BD0-BA84-9B090E1F2B9B}" type="slidenum">
              <a:rPr lang="en-US" noProof="0" smtClean="0"/>
              <a:t>9</a:t>
            </a:fld>
            <a:endParaRPr lang="en-US" noProof="0" dirty="0"/>
          </a:p>
        </p:txBody>
      </p:sp>
      <p:sp>
        <p:nvSpPr>
          <p:cNvPr id="4" name="Title 3">
            <a:extLst>
              <a:ext uri="{FF2B5EF4-FFF2-40B4-BE49-F238E27FC236}">
                <a16:creationId xmlns:a16="http://schemas.microsoft.com/office/drawing/2014/main" id="{99C2A256-9F35-4A01-806D-D2EA3F5860B7}"/>
              </a:ext>
            </a:extLst>
          </p:cNvPr>
          <p:cNvSpPr>
            <a:spLocks noGrp="1"/>
          </p:cNvSpPr>
          <p:nvPr>
            <p:ph type="title"/>
          </p:nvPr>
        </p:nvSpPr>
        <p:spPr>
          <a:xfrm>
            <a:off x="389008" y="209029"/>
            <a:ext cx="6754742" cy="572021"/>
          </a:xfrm>
        </p:spPr>
        <p:txBody>
          <a:bodyPr/>
          <a:lstStyle/>
          <a:p>
            <a:r>
              <a:rPr lang="en-US" dirty="0"/>
              <a:t>Required Policies</a:t>
            </a:r>
          </a:p>
        </p:txBody>
      </p:sp>
      <p:sp>
        <p:nvSpPr>
          <p:cNvPr id="5" name="Content Placeholder 4">
            <a:extLst>
              <a:ext uri="{FF2B5EF4-FFF2-40B4-BE49-F238E27FC236}">
                <a16:creationId xmlns:a16="http://schemas.microsoft.com/office/drawing/2014/main" id="{D90475BF-199B-43FD-A3D3-19A0728B164E}"/>
              </a:ext>
            </a:extLst>
          </p:cNvPr>
          <p:cNvSpPr>
            <a:spLocks noGrp="1"/>
          </p:cNvSpPr>
          <p:nvPr>
            <p:ph idx="1"/>
          </p:nvPr>
        </p:nvSpPr>
        <p:spPr>
          <a:xfrm>
            <a:off x="253899" y="895350"/>
            <a:ext cx="8661500" cy="5257800"/>
          </a:xfrm>
        </p:spPr>
        <p:txBody>
          <a:bodyPr/>
          <a:lstStyle/>
          <a:p>
            <a:r>
              <a:rPr lang="en-US" b="1" dirty="0"/>
              <a:t>Program Management </a:t>
            </a:r>
            <a:r>
              <a:rPr lang="en-US" dirty="0"/>
              <a:t>– Policy &amp; processes addressing, at a minimum: equal opportunity for customers; complaints and grievances; supportive services; incentives; file management; eligibility determination and verification; self-sufficiency criteria; self-attestation and certification random sampling; priority of service; training verification/refunds; individual training accounts; contracts for training services; statewide training providers list and eligibility verification; local area training provider list and eligibility criteria and process; “additional assistance” definition; work-based training policies including incumbent worker training, OJT, CT, and apprenticeship.</a:t>
            </a:r>
          </a:p>
          <a:p>
            <a:pPr marL="171450" marR="0" lvl="0" indent="-171450" algn="l" defTabSz="685800" rtl="0" eaLnBrk="1" fontAlgn="auto" latinLnBrk="0" hangingPunct="1">
              <a:lnSpc>
                <a:spcPct val="90000"/>
              </a:lnSpc>
              <a:spcBef>
                <a:spcPts val="750"/>
              </a:spcBef>
              <a:spcAft>
                <a:spcPts val="0"/>
              </a:spcAft>
              <a:buClr>
                <a:srgbClr val="EAB2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LWDB Governance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 Bylaws; Policy &amp; process for the nomination, appointment, and removal of board members; Resolutions; Code of Conduct; and Conflict of Interest in accordance with L&amp;I Governance Policy.</a:t>
            </a:r>
          </a:p>
          <a:p>
            <a:pPr marL="171450" marR="0" lvl="0" indent="-171450" algn="l" defTabSz="685800" rtl="0" eaLnBrk="1" fontAlgn="auto" latinLnBrk="0" hangingPunct="1">
              <a:lnSpc>
                <a:spcPct val="90000"/>
              </a:lnSpc>
              <a:spcBef>
                <a:spcPts val="750"/>
              </a:spcBef>
              <a:spcAft>
                <a:spcPts val="0"/>
              </a:spcAft>
              <a:buClr>
                <a:srgbClr val="EAB200"/>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3F3F3F"/>
                </a:solidFill>
                <a:effectLst/>
                <a:uLnTx/>
                <a:uFillTx/>
                <a:latin typeface="Calibri" panose="020F0502020204030204"/>
                <a:ea typeface="+mn-ea"/>
                <a:cs typeface="+mn-cs"/>
              </a:rPr>
              <a:t>Financial Management – </a:t>
            </a:r>
            <a:r>
              <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rPr>
              <a:t>Policy &amp; processes that include a cost allocation plan, internal controls, cash management, receipts of goods, cost reimbursement, inventory and equipment, program income, travel reimbursement, audit requirements and resolution, annual report, property management, debt collection, and allowable costs in accordance with L&amp;I’s Financial Management Policy and the corresponding guide.</a:t>
            </a:r>
          </a:p>
          <a:p>
            <a:pPr marL="171450" marR="0" lvl="0" indent="-171450" algn="l" defTabSz="685800" rtl="0" eaLnBrk="1" fontAlgn="auto" latinLnBrk="0" hangingPunct="1">
              <a:lnSpc>
                <a:spcPct val="90000"/>
              </a:lnSpc>
              <a:spcBef>
                <a:spcPts val="750"/>
              </a:spcBef>
              <a:spcAft>
                <a:spcPts val="0"/>
              </a:spcAft>
              <a:buClr>
                <a:srgbClr val="EAB200"/>
              </a:buClr>
              <a:buSzTx/>
              <a:buFont typeface="Arial" panose="020B0604020202020204" pitchFamily="34" charset="0"/>
              <a:buChar char="•"/>
              <a:tabLst/>
              <a:defRPr/>
            </a:pPr>
            <a:r>
              <a:rPr lang="en-US" b="1" dirty="0">
                <a:solidFill>
                  <a:srgbClr val="3F3F3F"/>
                </a:solidFill>
                <a:latin typeface="Calibri" panose="020F0502020204030204"/>
              </a:rPr>
              <a:t>Procurement – </a:t>
            </a:r>
            <a:r>
              <a:rPr lang="en-US" dirty="0">
                <a:solidFill>
                  <a:srgbClr val="3F3F3F"/>
                </a:solidFill>
                <a:latin typeface="Calibri" panose="020F0502020204030204"/>
              </a:rPr>
              <a:t>Policy &amp; processes describing formal procurement procedures.</a:t>
            </a: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a:buClr>
                <a:srgbClr val="EAB200"/>
              </a:buClr>
              <a:defRPr/>
            </a:pPr>
            <a:r>
              <a:rPr lang="en-US" b="1" dirty="0"/>
              <a:t>Risk Management </a:t>
            </a:r>
            <a:r>
              <a:rPr lang="en-US" dirty="0"/>
              <a:t>– Policy and processes addressing records retention &amp; public access, public records requests, monitoring, grievance, incident, and disaster recovery planning.</a:t>
            </a:r>
          </a:p>
          <a:p>
            <a:pPr marL="0" marR="0" lvl="0" indent="0" algn="l" defTabSz="685800" rtl="0" eaLnBrk="1" fontAlgn="auto" latinLnBrk="0" hangingPunct="1">
              <a:lnSpc>
                <a:spcPct val="90000"/>
              </a:lnSpc>
              <a:spcBef>
                <a:spcPts val="750"/>
              </a:spcBef>
              <a:spcAft>
                <a:spcPts val="0"/>
              </a:spcAft>
              <a:buClr>
                <a:srgbClr val="EAB200"/>
              </a:buClr>
              <a:buSz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
                <a:srgbClr val="EAB200"/>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a:p>
            <a:endParaRPr lang="en-US" dirty="0"/>
          </a:p>
        </p:txBody>
      </p:sp>
      <p:sp>
        <p:nvSpPr>
          <p:cNvPr id="6" name="Footer Placeholder 1">
            <a:extLst>
              <a:ext uri="{FF2B5EF4-FFF2-40B4-BE49-F238E27FC236}">
                <a16:creationId xmlns:a16="http://schemas.microsoft.com/office/drawing/2014/main" id="{39183DDB-EB8F-48A7-A917-DC129CC3CF27}"/>
              </a:ext>
            </a:extLst>
          </p:cNvPr>
          <p:cNvSpPr>
            <a:spLocks noGrp="1"/>
          </p:cNvSpPr>
          <p:nvPr>
            <p:ph type="ftr" sz="quarter" idx="17"/>
          </p:nvPr>
        </p:nvSpPr>
        <p:spPr>
          <a:xfrm>
            <a:off x="253898" y="6356351"/>
            <a:ext cx="3086100" cy="365125"/>
          </a:xfrm>
        </p:spPr>
        <p:txBody>
          <a:bodyPr/>
          <a:lstStyle/>
          <a:p>
            <a:r>
              <a:rPr lang="en-US" noProof="0" dirty="0"/>
              <a:t>20 CFR 679.550 A-1</a:t>
            </a:r>
          </a:p>
        </p:txBody>
      </p:sp>
    </p:spTree>
    <p:extLst>
      <p:ext uri="{BB962C8B-B14F-4D97-AF65-F5344CB8AC3E}">
        <p14:creationId xmlns:p14="http://schemas.microsoft.com/office/powerpoint/2010/main" val="3432599892"/>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8C250D-820F-7C4B-B568-11286EF1B60F}" vid="{F0531B89-212B-8146-BEEA-7A0BE029C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F4215-C6BB-44A3-9A5E-9446E683590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D7E0C2-0806-40CA-AAA7-30F388ED4A4A}"/>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14903</TotalTime>
  <Words>2545</Words>
  <Application>Microsoft Office PowerPoint</Application>
  <PresentationFormat>On-screen Show (4:3)</PresentationFormat>
  <Paragraphs>183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Gill Sans SemiBold</vt:lpstr>
      <vt:lpstr>Montserrat</vt:lpstr>
      <vt:lpstr>Symbol</vt:lpstr>
      <vt:lpstr>Times New Roman</vt:lpstr>
      <vt:lpstr>Office Theme</vt:lpstr>
      <vt:lpstr>Policies &amp; Agreements</vt:lpstr>
      <vt:lpstr>Training Objectives</vt:lpstr>
      <vt:lpstr>Definitions</vt:lpstr>
      <vt:lpstr>Agreement</vt:lpstr>
      <vt:lpstr>Policy</vt:lpstr>
      <vt:lpstr>BWDA Oversight Expectations</vt:lpstr>
      <vt:lpstr>Information reviewed</vt:lpstr>
      <vt:lpstr>Required Agreements</vt:lpstr>
      <vt:lpstr>Required Policies</vt:lpstr>
      <vt:lpstr>Additional Considerations for Best Practice</vt:lpstr>
      <vt:lpstr>Agreements/Policies Worksheet</vt:lpstr>
      <vt:lpstr>Agreements/Policies Worksheet (cont.)</vt:lpstr>
      <vt:lpstr>Patterns or Concerns </vt:lpstr>
      <vt:lpstr>Policy &amp; Procedural Review</vt:lpstr>
      <vt:lpstr>Recent Findings &amp; Concerns</vt:lpstr>
      <vt:lpstr>Technical Assistance</vt:lpstr>
      <vt:lpstr>Oversight – Monitoring &amp; CAP reviews</vt:lpstr>
      <vt:lpstr>Questions/Thoughts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Kopko, Jamie</dc:creator>
  <cp:lastModifiedBy>Gardner, Rebecca</cp:lastModifiedBy>
  <cp:revision>19</cp:revision>
  <dcterms:created xsi:type="dcterms:W3CDTF">2021-01-20T19:57:00Z</dcterms:created>
  <dcterms:modified xsi:type="dcterms:W3CDTF">2022-07-20T17:55:19Z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