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62" r:id="rId4"/>
    <p:sldId id="264" r:id="rId5"/>
    <p:sldId id="269" r:id="rId6"/>
    <p:sldId id="266" r:id="rId7"/>
    <p:sldId id="267" r:id="rId8"/>
    <p:sldId id="260" r:id="rId9"/>
    <p:sldId id="259" r:id="rId10"/>
    <p:sldId id="258" r:id="rId11"/>
    <p:sldId id="273" r:id="rId12"/>
    <p:sldId id="276" r:id="rId13"/>
    <p:sldId id="279" r:id="rId14"/>
    <p:sldId id="281" r:id="rId15"/>
    <p:sldId id="280" r:id="rId16"/>
    <p:sldId id="275" r:id="rId17"/>
    <p:sldId id="277" r:id="rId18"/>
    <p:sldId id="283" r:id="rId19"/>
    <p:sldId id="282" r:id="rId20"/>
    <p:sldId id="285" r:id="rId21"/>
    <p:sldId id="284" r:id="rId22"/>
    <p:sldId id="28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1701" autoAdjust="0"/>
  </p:normalViewPr>
  <p:slideViewPr>
    <p:cSldViewPr>
      <p:cViewPr varScale="1">
        <p:scale>
          <a:sx n="117" d="100"/>
          <a:sy n="117" d="100"/>
        </p:scale>
        <p:origin x="17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A13669-E36C-DA07-16B7-DC4FFB1D1E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65F5E-080A-25AB-F93B-F58F4F6CDC5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9E620E-B61B-D442-99FF-AD4C167EE0E9}" type="datetimeFigureOut">
              <a:rPr lang="en-US"/>
              <a:pPr>
                <a:defRPr/>
              </a:pPr>
              <a:t>8/7/23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045FCFE-C813-4150-0DD7-FECA0F22B4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92CB56-7AB6-5564-9A3B-A0FD89965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F7DF3-3A43-C0AB-240A-A335112356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3C870-6E4A-2F42-1287-F1DF7A328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280BAE-3F27-3544-866E-DDAB8E083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E250C36-D379-1ECA-51A6-B4FCCE52F1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53C3A9D-B0B1-52A2-3B46-1D316DBC7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D335B61-4E8F-3BA7-0EB9-ADCCAA45B7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59AC39-1311-274D-9EEA-0C697732A02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7F2997C-EDEA-6E1B-AAC1-5DB136B1B3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523E3CAA-4776-DC2C-24F3-97766570EE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141E52B7-F2C7-CBCA-931F-587A5E567E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6563DB-0A31-C14D-9BEF-FBE3762074D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7F88D952-C85A-10AA-A03F-3B33CACC8C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2E8B4DD8-7D62-B664-BDC5-A8781D2F9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sz="1800" kern="26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DE90B68C-2CF8-4D2A-DC13-7500723EB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6C3CA3-D337-7148-B3DD-9C498B2EED3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8D7B7C33-DECE-A9F2-51F7-1E9CD45BA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42962F66-0A70-7DD5-3F48-BC870F5E7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CB4DEDCD-2C6F-4416-E4AB-E54D6DE1D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9912EE-692D-3340-8DB6-097D84CB18DB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F3D2C683-F72F-F725-47A7-C12ED924C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BFD7106-F83B-1C47-372A-37ADEBB1C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FD5A5B27-1A9C-A331-23F3-66DB5FE3D8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FEBEEF-44A8-5040-B25C-12DB856BAFE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AD973BE5-9DBA-AA31-0CEB-40E3B75486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FEC181C-5CDA-757B-5398-B1A14A8BB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1E10CF8F-2454-114F-878B-C12F31A8AD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9EF580-1204-5B46-98A1-13D3780F5D1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A0B75C96-8C75-0A29-6433-2E0B4C8D2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47AC1421-6A97-3A86-E7A6-6B28BE95C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8BDB21A-D092-7CEC-E94B-B6F30DA88C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85A31D-E311-3749-B344-EB37AAE7833F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812BDD93-FC06-DE2E-C114-DED39B61D4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FCF2FAAC-0AE8-D116-0A99-9004D0070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C8A0C06-954D-4F47-33D7-A71EC931C2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595EBA-E81C-FB4F-8617-866FB2A07C9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4247842B-7BBF-7CD0-007C-D3ABEB3F93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2F086B59-8791-0815-ED07-9B1ABCC5A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9B6A0A7A-30D0-C9CE-6BB9-E90DE6CDE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D23FB6-3C82-6C49-A456-229174D152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F9D58140-9F8B-0A83-3C6C-A0FAF232C8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116AEEA0-0A0D-47D4-E8D6-A988BC70A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51098898-58B1-947F-9146-6019CBEC1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3D26B1-D9AA-9D4E-8318-4BC950777C7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08563864-DE75-438C-D6E1-ADA908B69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3C638D7E-E29E-A1FA-7486-6D118C0E51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E56A2490-25DD-EB16-2E2B-8CDD6CC1E3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AF8144-8AEF-EF49-A963-DFD68CA315E6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3ECCCA15-8794-A936-058B-C17AB13DE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A85B26FB-A239-3159-DC44-170FA5A65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E01051C-1531-3B80-DF1F-43D128E1F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E57163-B1FA-5A43-A447-04B1E5F4F36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D68F365B-FEBD-1824-F836-090596B493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295E6CF7-BF82-590F-7A40-33327B9AC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3856C8B9-19F6-E388-E1B1-F642A2990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367549-6595-D845-BFE7-33E953CF7F39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6A4EBD9F-9EAC-1B77-95B4-952C11AFA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C874AE83-D65C-0F8E-8DA3-F5D92D4EAB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B7A5CA2B-B57F-93A4-5A95-2B726B288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6C7FE2-0966-1D49-ACFA-49B9A6F7FB1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D1B1D8C2-EA6B-18AB-FCBE-E3DB422904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78D5E0D2-A8E1-EA1D-56FB-6F63A8CB0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B8F5C30E-A386-BAFF-0237-1FC57B39F4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C9B3AC-1691-0F41-8B1A-D6567226EFF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1FFE36AD-A522-760D-4ACB-E96022967D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04261F8-2466-B049-EFB1-53A44C517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9DFF64F-1BFD-8E7C-42D5-CFADD6866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313F7E-24F3-F145-AF0E-A837BC09937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92C725A-9F9C-74D7-CBBC-41B1A0029E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D5CC13E2-3F16-8710-4D56-AC6578F76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A5414E6-CB06-D37E-E152-C7CBAC06B2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282053-6226-DE4B-A6FF-9D4A5E7273E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7A78BAC-185E-C863-BEC8-D5CA676B15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884232AD-A24B-046F-E2B5-D86DE3413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AE333E5-DB2E-3B9E-CAFE-31805D8CB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F8634A-ADED-CB4E-B9FF-651D1F22451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196E2E5-CAF4-45B1-CE10-8E7E1F7F8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401C3A7-0B4E-2728-EB89-3E0DD0020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07BC9F9-D793-DC13-FA76-A8AD38244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099B13-9E48-2643-BED8-BD2ADB7AA87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0B60C70-8C7E-3C17-9E83-AAFE1238DA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B4630CD0-6A1E-6405-834A-C6810A6C0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A25FA2-A1B7-68C7-039F-D1A7AB74A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BD7CD8-25A3-0B45-91C4-EF43F595DB8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7F79D4D-C0A4-533D-4275-9E136ED63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4802EDE-151A-AB87-C3D0-7D3AC7B2D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C2B7DE87-EC16-9304-58D7-801B256F6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93AAED-46F4-BC41-A9A8-D70E180D87B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E7B7440-434F-FF6B-1DA8-889CBB7C74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DD3F102-E8BE-9F64-11D2-FC40725E6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460BEB3-459B-E204-3DD9-41AE959ACE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8EF5E0-B03A-5744-ACC3-7858702A97A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35E72B-D2CA-88A0-6226-AA14E81E3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CFA60-5F1D-E90F-8A91-9FBD6927E9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955CE6-D1F7-68F3-A813-33F2212FD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FF18-B958-9544-9C03-FD4062CFB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03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7AF592-1F59-BAAA-3266-689B5E613A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BC287-6EE7-81F6-631A-34F9FD02D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44203A-57D7-9BF1-7498-A971A70DD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7C899-32F6-E545-9389-41A2FF2DE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33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D4615-32D4-7F46-1324-4760737E13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B0D5C8-4311-6AC5-5394-20F891FBD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E8E002-81DB-F0B2-095A-A50878487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2EAA3-920F-FC45-A19C-12FB49BF1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96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58EE18-44AC-4E95-551A-75F48D2DF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4456D7-1092-6968-3516-607A2B1266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4A8C5F-6C6E-4D99-A62C-E99423004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924F0-63AD-BA49-88E2-9D50DF6C4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76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5CBAF9-956B-B6DA-6192-77966415E0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CF33C1-37CB-00BC-D81F-593D7A9AC7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09B7AB-088A-1638-763A-A1C5270AB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5DD-0A81-8E43-A921-1588542B8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44B894-7812-544A-EEEB-29129E1000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6A1A89-6CA7-A512-B3DA-BA4639E01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85B436-F295-7F09-97D0-A8746AB9A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69F3-69F9-204B-A7E1-DA63C0F20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42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86DEEF-C830-1822-2B47-B4D78916C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9E78CE-2C3A-5BC4-C976-28CD9FE6C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F5D252-A883-9779-D669-55CD5F8891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EEB1-C16C-F94F-88C7-CE290F24A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33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7B88C38-FBC3-EDDC-FF72-B0675D4063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36FEA1-B392-36E9-6F2F-B119845EC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D96332-2B29-432F-4227-82C51379A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1295E-B8E9-5342-9B4E-B1835FCE1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04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550C15E-4695-7745-B2FC-B5AE5E1D6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0E7B7B-DE1F-D401-8317-12D3209B6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298B18-76AD-8364-13E6-D38857A19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54346-3C2A-794A-B088-1CCE5432A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55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BCFF95-DEAA-B1A3-31DB-78D39F7AB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1B62F7-6D01-4A6E-A337-05561D27A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1DC633-F24D-05EF-43E5-4A909D15C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05F40-FBB6-BA4D-A79F-CB1218D667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34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DE426-E817-89EF-0D93-3844E7F22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5F5899-3738-7401-8533-8CB978B9F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30D7D0-2DA4-5B41-271D-FB3E43473B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7F29-7526-9748-8B7E-B283CE175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69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A3D21E-40CF-9B3E-CAEF-4D722CB3C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76FA5B4-DEB6-5F7F-416E-09C47113E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4BD492-D632-9005-2555-5796F0983A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B8133D-F6B5-5D65-F975-F99058FDF6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A7C689-9844-8E90-16C2-05E7F591CBB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385D1A-45CB-1648-90D7-9C0A21C80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MOU%20Template%200218_2022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Optional%20WIOA%20Service%20List%201129_2021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MOU%20Authority%20and%20Signature%20Page%201112_202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RA-LI-PACL-FINOP@pa.gov" TargetMode="External"/><Relationship Id="rId4" Type="http://schemas.openxmlformats.org/officeDocument/2006/relationships/hyperlink" Target="file://LIHBG000FS16.li.lcl/BWDP$/BWDA/Policy%20&amp;%20Planning%20Coordination%20Services/DRAFT%20Polices/Memorandum%20of%20Understanding/DRAFT%20MOU%20Negotiation%20Outcome%20Notification%20template%200228_2022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PA%20CareerLink(R)%20Operating%20Budget%20Bulletin%200218_2022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MOU%20Policy%200228_2022.docx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PA%20CareerLink(R)%20OB%20_Template%20V2%201112_2021.xls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OB-FSR%20Template%201112_2021.xls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PA%20CareerLink(R)%20Staffing%20Survey%20Template%201112_2021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MOU%20Guidance%200218_2022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file://LIHBG000FS16.li.lcl/BWDP$/BWDA/Policy%20&amp;%20Planning%20Coordination%20Services/DRAFT%20Polices/Memorandum%20of%20Understanding/DRAFT%20MOU%20Negotiators%20and%20Signers%20contact%20list%200218_2022.xls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6">
            <a:extLst>
              <a:ext uri="{FF2B5EF4-FFF2-40B4-BE49-F238E27FC236}">
                <a16:creationId xmlns:a16="http://schemas.microsoft.com/office/drawing/2014/main" id="{53BF2626-CA40-1D5B-1DD3-301A509A8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>
            <a:extLst>
              <a:ext uri="{FF2B5EF4-FFF2-40B4-BE49-F238E27FC236}">
                <a16:creationId xmlns:a16="http://schemas.microsoft.com/office/drawing/2014/main" id="{FD28D068-1B7B-08BE-0FD1-2A1293866D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Overview</a:t>
            </a:r>
          </a:p>
        </p:txBody>
      </p:sp>
      <p:sp>
        <p:nvSpPr>
          <p:cNvPr id="3079" name="TextBox 1">
            <a:extLst>
              <a:ext uri="{FF2B5EF4-FFF2-40B4-BE49-F238E27FC236}">
                <a16:creationId xmlns:a16="http://schemas.microsoft.com/office/drawing/2014/main" id="{61CAF842-5D1A-26A2-A90F-531E03E44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369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Policy Package Overview</a:t>
            </a:r>
          </a:p>
        </p:txBody>
      </p:sp>
      <p:pic>
        <p:nvPicPr>
          <p:cNvPr id="3075" name="Picture 22">
            <a:extLst>
              <a:ext uri="{FF2B5EF4-FFF2-40B4-BE49-F238E27FC236}">
                <a16:creationId xmlns:a16="http://schemas.microsoft.com/office/drawing/2014/main" id="{5C0F42A4-0DA9-46B8-5DEB-2884498B0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9">
            <a:extLst>
              <a:ext uri="{FF2B5EF4-FFF2-40B4-BE49-F238E27FC236}">
                <a16:creationId xmlns:a16="http://schemas.microsoft.com/office/drawing/2014/main" id="{B5D592CA-60C6-8FA2-6D73-5AC7BBBF3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6">
            <a:extLst>
              <a:ext uri="{FF2B5EF4-FFF2-40B4-BE49-F238E27FC236}">
                <a16:creationId xmlns:a16="http://schemas.microsoft.com/office/drawing/2014/main" id="{12AC4753-A0F2-69D8-EDFB-9E1DAABC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2">
            <a:extLst>
              <a:ext uri="{FF2B5EF4-FFF2-40B4-BE49-F238E27FC236}">
                <a16:creationId xmlns:a16="http://schemas.microsoft.com/office/drawing/2014/main" id="{75CFF7C3-894F-F024-FA45-36584D5BFD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Policy Updates</a:t>
            </a:r>
          </a:p>
        </p:txBody>
      </p:sp>
      <p:sp>
        <p:nvSpPr>
          <p:cNvPr id="21511" name="TextBox 1">
            <a:extLst>
              <a:ext uri="{FF2B5EF4-FFF2-40B4-BE49-F238E27FC236}">
                <a16:creationId xmlns:a16="http://schemas.microsoft.com/office/drawing/2014/main" id="{4CDA063D-FC5E-84C2-7ACD-7F26E2D1A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5341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BWDA is currently updating the MOU policy/guidance.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Tentative updates include: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TEGL 16-16 incorporation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Timeframes for unexpected MOU updates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507" name="Picture 22">
            <a:extLst>
              <a:ext uri="{FF2B5EF4-FFF2-40B4-BE49-F238E27FC236}">
                <a16:creationId xmlns:a16="http://schemas.microsoft.com/office/drawing/2014/main" id="{23722E46-9944-5D77-D66F-E178960E2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19">
            <a:extLst>
              <a:ext uri="{FF2B5EF4-FFF2-40B4-BE49-F238E27FC236}">
                <a16:creationId xmlns:a16="http://schemas.microsoft.com/office/drawing/2014/main" id="{182E045A-0CA7-1410-61A9-9DD426BF9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6">
            <a:extLst>
              <a:ext uri="{FF2B5EF4-FFF2-40B4-BE49-F238E27FC236}">
                <a16:creationId xmlns:a16="http://schemas.microsoft.com/office/drawing/2014/main" id="{20D28630-30C6-DD7C-5C48-F62FB4509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2">
            <a:extLst>
              <a:ext uri="{FF2B5EF4-FFF2-40B4-BE49-F238E27FC236}">
                <a16:creationId xmlns:a16="http://schemas.microsoft.com/office/drawing/2014/main" id="{C27F17C8-847A-36C9-0492-E2A9EFB0E8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5257800" cy="457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SFM</a:t>
            </a:r>
          </a:p>
        </p:txBody>
      </p:sp>
      <p:sp>
        <p:nvSpPr>
          <p:cNvPr id="23559" name="TextBox 1">
            <a:extLst>
              <a:ext uri="{FF2B5EF4-FFF2-40B4-BE49-F238E27FC236}">
                <a16:creationId xmlns:a16="http://schemas.microsoft.com/office/drawing/2014/main" id="{5E145D63-7CA4-18C7-929C-260722640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01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Funding Mechanism or SFM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LWDB, CEO and one-stop partners in a local area reach an impasse related to infrastructure cost funding despite L&amp;I Staff’s informal dispute resolution assistance, the SFM will be triggered as described in 20 CFR 678.745.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3555" name="Picture 22">
            <a:extLst>
              <a:ext uri="{FF2B5EF4-FFF2-40B4-BE49-F238E27FC236}">
                <a16:creationId xmlns:a16="http://schemas.microsoft.com/office/drawing/2014/main" id="{89BE03B5-B1D5-A618-3DC5-5D93A1CBA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19">
            <a:extLst>
              <a:ext uri="{FF2B5EF4-FFF2-40B4-BE49-F238E27FC236}">
                <a16:creationId xmlns:a16="http://schemas.microsoft.com/office/drawing/2014/main" id="{9A06E20C-F465-BFAE-74CC-2A63F89C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6">
            <a:extLst>
              <a:ext uri="{FF2B5EF4-FFF2-40B4-BE49-F238E27FC236}">
                <a16:creationId xmlns:a16="http://schemas.microsoft.com/office/drawing/2014/main" id="{D35C68EC-23CC-6126-D643-B662F4B3C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2">
            <a:extLst>
              <a:ext uri="{FF2B5EF4-FFF2-40B4-BE49-F238E27FC236}">
                <a16:creationId xmlns:a16="http://schemas.microsoft.com/office/drawing/2014/main" id="{D9399E64-087F-1CEA-27F1-EA469B9690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SFM Appeals</a:t>
            </a:r>
          </a:p>
        </p:txBody>
      </p:sp>
      <p:sp>
        <p:nvSpPr>
          <p:cNvPr id="25607" name="TextBox 1">
            <a:extLst>
              <a:ext uri="{FF2B5EF4-FFF2-40B4-BE49-F238E27FC236}">
                <a16:creationId xmlns:a16="http://schemas.microsoft.com/office/drawing/2014/main" id="{1542F08D-F282-9858-C622-B7B448E3F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SFM Appeal Process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state mechanism allocation determination may only be appealed if the determination is inconsistent with the requirements of WIOA sec. 121(h)(2)(E).</a:t>
            </a:r>
          </a:p>
        </p:txBody>
      </p:sp>
      <p:pic>
        <p:nvPicPr>
          <p:cNvPr id="25603" name="Picture 22">
            <a:extLst>
              <a:ext uri="{FF2B5EF4-FFF2-40B4-BE49-F238E27FC236}">
                <a16:creationId xmlns:a16="http://schemas.microsoft.com/office/drawing/2014/main" id="{4AFFEB85-1C38-D422-E899-6EBFB9BF0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Rectangle 19">
            <a:extLst>
              <a:ext uri="{FF2B5EF4-FFF2-40B4-BE49-F238E27FC236}">
                <a16:creationId xmlns:a16="http://schemas.microsoft.com/office/drawing/2014/main" id="{3516395E-8B04-87FD-C4A8-F1708C193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FFFF"/>
                </a:solidFill>
                <a:latin typeface="Verdana" panose="020B0604030504040204" pitchFamily="34" charset="0"/>
              </a:rPr>
              <a:t> 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6">
            <a:extLst>
              <a:ext uri="{FF2B5EF4-FFF2-40B4-BE49-F238E27FC236}">
                <a16:creationId xmlns:a16="http://schemas.microsoft.com/office/drawing/2014/main" id="{9A4F2281-9F3A-DACD-F28B-7F3C2AA88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2">
            <a:extLst>
              <a:ext uri="{FF2B5EF4-FFF2-40B4-BE49-F238E27FC236}">
                <a16:creationId xmlns:a16="http://schemas.microsoft.com/office/drawing/2014/main" id="{170DF48A-747C-7CA2-6F69-1E6EBE506A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Supporting Documents</a:t>
            </a:r>
          </a:p>
        </p:txBody>
      </p:sp>
      <p:sp>
        <p:nvSpPr>
          <p:cNvPr id="27655" name="TextBox 1">
            <a:extLst>
              <a:ext uri="{FF2B5EF4-FFF2-40B4-BE49-F238E27FC236}">
                <a16:creationId xmlns:a16="http://schemas.microsoft.com/office/drawing/2014/main" id="{F722B65E-085A-A5FC-37B0-A7688C7B9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MOU-related supporting documents: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Policy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Guidance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Negotiator and Signers Contact List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Template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Optional WIOA Service List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Authority and Signature Page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Negotiation and Outcome Notification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7651" name="Picture 22">
            <a:extLst>
              <a:ext uri="{FF2B5EF4-FFF2-40B4-BE49-F238E27FC236}">
                <a16:creationId xmlns:a16="http://schemas.microsoft.com/office/drawing/2014/main" id="{BFE45E2B-5916-1D39-A7F8-770D2D9BE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19">
            <a:extLst>
              <a:ext uri="{FF2B5EF4-FFF2-40B4-BE49-F238E27FC236}">
                <a16:creationId xmlns:a16="http://schemas.microsoft.com/office/drawing/2014/main" id="{7E87B059-9089-BB66-EE86-6B434E828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6">
            <a:extLst>
              <a:ext uri="{FF2B5EF4-FFF2-40B4-BE49-F238E27FC236}">
                <a16:creationId xmlns:a16="http://schemas.microsoft.com/office/drawing/2014/main" id="{66BD79E3-A70E-E1B3-2851-C20B3F15D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2">
            <a:extLst>
              <a:ext uri="{FF2B5EF4-FFF2-40B4-BE49-F238E27FC236}">
                <a16:creationId xmlns:a16="http://schemas.microsoft.com/office/drawing/2014/main" id="{94682CF1-160C-0F49-CE7F-3D9E64A69B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Template</a:t>
            </a:r>
          </a:p>
        </p:txBody>
      </p:sp>
      <p:sp>
        <p:nvSpPr>
          <p:cNvPr id="29703" name="TextBox 1">
            <a:extLst>
              <a:ext uri="{FF2B5EF4-FFF2-40B4-BE49-F238E27FC236}">
                <a16:creationId xmlns:a16="http://schemas.microsoft.com/office/drawing/2014/main" id="{CAF9FFBA-D21B-D35E-8F55-12F99E97D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MOU Template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Sample MOU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 portions of local MOUs and IFAs developed by the U.S. Department of Labor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 as a reference guide or basic template when developing an MOU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9699" name="Picture 22">
            <a:extLst>
              <a:ext uri="{FF2B5EF4-FFF2-40B4-BE49-F238E27FC236}">
                <a16:creationId xmlns:a16="http://schemas.microsoft.com/office/drawing/2014/main" id="{332B4EC2-DBB9-4348-798A-448F267D2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19">
            <a:extLst>
              <a:ext uri="{FF2B5EF4-FFF2-40B4-BE49-F238E27FC236}">
                <a16:creationId xmlns:a16="http://schemas.microsoft.com/office/drawing/2014/main" id="{14262201-48A8-FC08-43C6-C964722DA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6">
            <a:extLst>
              <a:ext uri="{FF2B5EF4-FFF2-40B4-BE49-F238E27FC236}">
                <a16:creationId xmlns:a16="http://schemas.microsoft.com/office/drawing/2014/main" id="{8A7B74C6-2C19-BD79-0A03-E6DF3B81C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2">
            <a:extLst>
              <a:ext uri="{FF2B5EF4-FFF2-40B4-BE49-F238E27FC236}">
                <a16:creationId xmlns:a16="http://schemas.microsoft.com/office/drawing/2014/main" id="{E0DFB833-0847-F86E-A1ED-EF3A5E4739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WIOA Service List</a:t>
            </a:r>
          </a:p>
        </p:txBody>
      </p:sp>
      <p:sp>
        <p:nvSpPr>
          <p:cNvPr id="31751" name="TextBox 1">
            <a:extLst>
              <a:ext uri="{FF2B5EF4-FFF2-40B4-BE49-F238E27FC236}">
                <a16:creationId xmlns:a16="http://schemas.microsoft.com/office/drawing/2014/main" id="{E85D967B-93F2-D977-3DDE-C43B55C5A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5341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Optional WIOA Service List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Ensures all available services and associated services are included in a set of three (3) service type tables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Nearly all required and permissible local area services or activities are included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1747" name="Picture 22">
            <a:extLst>
              <a:ext uri="{FF2B5EF4-FFF2-40B4-BE49-F238E27FC236}">
                <a16:creationId xmlns:a16="http://schemas.microsoft.com/office/drawing/2014/main" id="{1D665803-D6B9-50CA-A6D1-7E44D012D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Rectangle 19">
            <a:extLst>
              <a:ext uri="{FF2B5EF4-FFF2-40B4-BE49-F238E27FC236}">
                <a16:creationId xmlns:a16="http://schemas.microsoft.com/office/drawing/2014/main" id="{CCC7DF9F-C80A-44C8-06CA-B5D730173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6">
            <a:extLst>
              <a:ext uri="{FF2B5EF4-FFF2-40B4-BE49-F238E27FC236}">
                <a16:creationId xmlns:a16="http://schemas.microsoft.com/office/drawing/2014/main" id="{7A87EC1B-98EE-4695-1DF2-A0D4D5DD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2">
            <a:extLst>
              <a:ext uri="{FF2B5EF4-FFF2-40B4-BE49-F238E27FC236}">
                <a16:creationId xmlns:a16="http://schemas.microsoft.com/office/drawing/2014/main" id="{0A2838F6-7DFE-75F0-2AEE-BB222DD0BD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100" dirty="0">
                <a:solidFill>
                  <a:schemeClr val="bg1"/>
                </a:solidFill>
                <a:latin typeface="Verdana" panose="020B0604030504040204" pitchFamily="34" charset="0"/>
              </a:rPr>
              <a:t>MOU Authority and Signature Page</a:t>
            </a:r>
          </a:p>
        </p:txBody>
      </p:sp>
      <p:sp>
        <p:nvSpPr>
          <p:cNvPr id="33799" name="TextBox 1">
            <a:extLst>
              <a:ext uri="{FF2B5EF4-FFF2-40B4-BE49-F238E27FC236}">
                <a16:creationId xmlns:a16="http://schemas.microsoft.com/office/drawing/2014/main" id="{13811B07-7D5A-B473-6012-0926E1ED9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447800"/>
            <a:ext cx="825341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MOU Authority and Signature Page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required from each MOU signatory official representing a party to the MOU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Certifies agreement and the legal authority to bind their respective agency to:</a:t>
            </a:r>
          </a:p>
          <a:p>
            <a:pPr lvl="2">
              <a:spcBef>
                <a:spcPct val="0"/>
              </a:spcBef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</a:t>
            </a:r>
          </a:p>
          <a:p>
            <a:pPr lvl="2">
              <a:spcBef>
                <a:spcPct val="0"/>
              </a:spcBef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Infrastructure Funding Agreement</a:t>
            </a:r>
          </a:p>
          <a:p>
            <a:pPr lvl="2">
              <a:spcBef>
                <a:spcPct val="0"/>
              </a:spcBef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Operating Budget</a:t>
            </a:r>
          </a:p>
        </p:txBody>
      </p:sp>
      <p:pic>
        <p:nvPicPr>
          <p:cNvPr id="33795" name="Picture 22">
            <a:extLst>
              <a:ext uri="{FF2B5EF4-FFF2-40B4-BE49-F238E27FC236}">
                <a16:creationId xmlns:a16="http://schemas.microsoft.com/office/drawing/2014/main" id="{64A1517B-8DD9-F80C-E0B3-29A9822C9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19">
            <a:extLst>
              <a:ext uri="{FF2B5EF4-FFF2-40B4-BE49-F238E27FC236}">
                <a16:creationId xmlns:a16="http://schemas.microsoft.com/office/drawing/2014/main" id="{C5C9DD8E-F5CD-6276-AE39-BF1C060D4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6">
            <a:extLst>
              <a:ext uri="{FF2B5EF4-FFF2-40B4-BE49-F238E27FC236}">
                <a16:creationId xmlns:a16="http://schemas.microsoft.com/office/drawing/2014/main" id="{5547CC00-AC32-D643-0D74-6C2F2ECC8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2">
            <a:extLst>
              <a:ext uri="{FF2B5EF4-FFF2-40B4-BE49-F238E27FC236}">
                <a16:creationId xmlns:a16="http://schemas.microsoft.com/office/drawing/2014/main" id="{B2C579C3-26CA-5B74-FDDA-514912F094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5257800" cy="457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Outcome Notification</a:t>
            </a:r>
          </a:p>
        </p:txBody>
      </p:sp>
      <p:sp>
        <p:nvSpPr>
          <p:cNvPr id="35847" name="TextBox 1">
            <a:extLst>
              <a:ext uri="{FF2B5EF4-FFF2-40B4-BE49-F238E27FC236}">
                <a16:creationId xmlns:a16="http://schemas.microsoft.com/office/drawing/2014/main" id="{351A742C-495C-A0EB-D7DB-C297B2E13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MOU Negotiation Outcome Notification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be emailed to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RA-LI-PACL-FINOP@pa.gov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or before March 31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the LWDB.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Document indicates if </a:t>
            </a:r>
            <a:r>
              <a:rPr lang="en-US" alt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consensus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</a:t>
            </a:r>
            <a:r>
              <a:rPr lang="en-US" altLang="en-US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impasse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occurred.</a:t>
            </a: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5843" name="Picture 22">
            <a:extLst>
              <a:ext uri="{FF2B5EF4-FFF2-40B4-BE49-F238E27FC236}">
                <a16:creationId xmlns:a16="http://schemas.microsoft.com/office/drawing/2014/main" id="{62C9E138-7B15-0044-C5AD-9C69537C7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19">
            <a:extLst>
              <a:ext uri="{FF2B5EF4-FFF2-40B4-BE49-F238E27FC236}">
                <a16:creationId xmlns:a16="http://schemas.microsoft.com/office/drawing/2014/main" id="{68E1D561-2369-B57F-607A-F89A6A97A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6">
            <a:extLst>
              <a:ext uri="{FF2B5EF4-FFF2-40B4-BE49-F238E27FC236}">
                <a16:creationId xmlns:a16="http://schemas.microsoft.com/office/drawing/2014/main" id="{38CA7453-78D2-9984-A1AC-7C76CE69B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2">
            <a:extLst>
              <a:ext uri="{FF2B5EF4-FFF2-40B4-BE49-F238E27FC236}">
                <a16:creationId xmlns:a16="http://schemas.microsoft.com/office/drawing/2014/main" id="{96E508FA-E95E-256F-0384-9D296FE64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Financial Management Policy</a:t>
            </a:r>
          </a:p>
        </p:txBody>
      </p:sp>
      <p:sp>
        <p:nvSpPr>
          <p:cNvPr id="37895" name="TextBox 1">
            <a:extLst>
              <a:ext uri="{FF2B5EF4-FFF2-40B4-BE49-F238E27FC236}">
                <a16:creationId xmlns:a16="http://schemas.microsoft.com/office/drawing/2014/main" id="{5A761EF1-750F-3ED2-A85F-CC7827801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01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Associated with Financial Management policy: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 CareerLink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®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Operating Budget Bulletin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 CareerLink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®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 Template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OB-FSR Template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 CareerLink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®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Staffing Survey Template</a:t>
            </a: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7891" name="Picture 22">
            <a:extLst>
              <a:ext uri="{FF2B5EF4-FFF2-40B4-BE49-F238E27FC236}">
                <a16:creationId xmlns:a16="http://schemas.microsoft.com/office/drawing/2014/main" id="{A948C874-3DE7-1DE4-9512-EFE8375340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19">
            <a:extLst>
              <a:ext uri="{FF2B5EF4-FFF2-40B4-BE49-F238E27FC236}">
                <a16:creationId xmlns:a16="http://schemas.microsoft.com/office/drawing/2014/main" id="{A01F99CD-57A8-23C5-75AB-34158C953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6">
            <a:extLst>
              <a:ext uri="{FF2B5EF4-FFF2-40B4-BE49-F238E27FC236}">
                <a16:creationId xmlns:a16="http://schemas.microsoft.com/office/drawing/2014/main" id="{F0D1E607-B592-19C8-831E-131C07C4F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2">
            <a:extLst>
              <a:ext uri="{FF2B5EF4-FFF2-40B4-BE49-F238E27FC236}">
                <a16:creationId xmlns:a16="http://schemas.microsoft.com/office/drawing/2014/main" id="{5FEF63EB-EC88-BFEE-4202-DB946AF494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12750"/>
            <a:ext cx="5334000" cy="425450"/>
          </a:xfrm>
        </p:spPr>
        <p:txBody>
          <a:bodyPr/>
          <a:lstStyle/>
          <a:p>
            <a:pPr eaLnBrk="1" hangingPunct="1"/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</a:rPr>
              <a:t>PA CareerLink</a:t>
            </a:r>
            <a:r>
              <a:rPr lang="en-US" altLang="en-US" sz="22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®</a:t>
            </a:r>
            <a:r>
              <a:rPr lang="en-US" altLang="en-US" sz="2200" dirty="0">
                <a:solidFill>
                  <a:schemeClr val="bg1"/>
                </a:solidFill>
                <a:latin typeface="Verdana" panose="020B0604030504040204" pitchFamily="34" charset="0"/>
              </a:rPr>
              <a:t> Operating Budget</a:t>
            </a:r>
          </a:p>
        </p:txBody>
      </p:sp>
      <p:sp>
        <p:nvSpPr>
          <p:cNvPr id="39943" name="TextBox 1">
            <a:extLst>
              <a:ext uri="{FF2B5EF4-FFF2-40B4-BE49-F238E27FC236}">
                <a16:creationId xmlns:a16="http://schemas.microsoft.com/office/drawing/2014/main" id="{E45DBF5D-901C-DBCA-7DFB-AFD9BF4C4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53412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PA CareerLink</a:t>
            </a:r>
            <a:r>
              <a:rPr lang="en-US" altLang="en-US" sz="2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®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 Operating Budget Bulletin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Supplements primary OB guidance found within the MOU Guide.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BWDA’s PA CareerLink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®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Finance and Budget Unit is responsible for the collection, review, and approval of local area OBs and OB-FSRs.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Budgets are due each year by July 1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9939" name="Picture 22">
            <a:extLst>
              <a:ext uri="{FF2B5EF4-FFF2-40B4-BE49-F238E27FC236}">
                <a16:creationId xmlns:a16="http://schemas.microsoft.com/office/drawing/2014/main" id="{08560FE7-C61B-EB1F-73AB-EF144A4BA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Rectangle 19">
            <a:extLst>
              <a:ext uri="{FF2B5EF4-FFF2-40B4-BE49-F238E27FC236}">
                <a16:creationId xmlns:a16="http://schemas.microsoft.com/office/drawing/2014/main" id="{3A2A1330-FED1-82E4-C154-626ADBDB2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6">
            <a:extLst>
              <a:ext uri="{FF2B5EF4-FFF2-40B4-BE49-F238E27FC236}">
                <a16:creationId xmlns:a16="http://schemas.microsoft.com/office/drawing/2014/main" id="{70EA9B6D-85DE-3685-BEA1-612C4517A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2">
            <a:extLst>
              <a:ext uri="{FF2B5EF4-FFF2-40B4-BE49-F238E27FC236}">
                <a16:creationId xmlns:a16="http://schemas.microsoft.com/office/drawing/2014/main" id="{604F4F50-5968-FFF2-3B8A-23285B8278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What is an MOU?</a:t>
            </a:r>
          </a:p>
        </p:txBody>
      </p:sp>
      <p:sp>
        <p:nvSpPr>
          <p:cNvPr id="4103" name="TextBox 1">
            <a:extLst>
              <a:ext uri="{FF2B5EF4-FFF2-40B4-BE49-F238E27FC236}">
                <a16:creationId xmlns:a16="http://schemas.microsoft.com/office/drawing/2014/main" id="{CA18B263-D7D5-4334-15CF-FC00C4E25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524000"/>
            <a:ext cx="8253413" cy="35394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described in the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policy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an MOU is: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An agreement between the LWDB and all partners that make up the local one-stop delivery system.</a:t>
            </a:r>
          </a:p>
          <a:p>
            <a:pPr marL="457200" lvl="1" indent="0">
              <a:spcBef>
                <a:spcPct val="0"/>
              </a:spcBef>
              <a:buFontTx/>
              <a:buNone/>
              <a:defRPr/>
            </a:pP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457200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Three primary components of the MOU: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MOU terms and conditions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Infrastructure Funding Agreement, or IFA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Operating Budget, or OB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3" name="Picture 22">
            <a:extLst>
              <a:ext uri="{FF2B5EF4-FFF2-40B4-BE49-F238E27FC236}">
                <a16:creationId xmlns:a16="http://schemas.microsoft.com/office/drawing/2014/main" id="{D6AF2668-C2AC-1AB9-2C67-EAE549F4E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9">
            <a:extLst>
              <a:ext uri="{FF2B5EF4-FFF2-40B4-BE49-F238E27FC236}">
                <a16:creationId xmlns:a16="http://schemas.microsoft.com/office/drawing/2014/main" id="{0B901F7A-6207-0BD7-7F2E-74ADEF8DC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6">
            <a:extLst>
              <a:ext uri="{FF2B5EF4-FFF2-40B4-BE49-F238E27FC236}">
                <a16:creationId xmlns:a16="http://schemas.microsoft.com/office/drawing/2014/main" id="{A7A4559D-A2A1-9815-9B2E-A2766F663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2">
            <a:extLst>
              <a:ext uri="{FF2B5EF4-FFF2-40B4-BE49-F238E27FC236}">
                <a16:creationId xmlns:a16="http://schemas.microsoft.com/office/drawing/2014/main" id="{3494FA59-10DD-6238-E117-C288C7A9D5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PA CareerLink</a:t>
            </a:r>
            <a:r>
              <a:rPr lang="en-US" altLang="en-US" sz="24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®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 OB Template</a:t>
            </a:r>
          </a:p>
        </p:txBody>
      </p:sp>
      <p:sp>
        <p:nvSpPr>
          <p:cNvPr id="41991" name="TextBox 1">
            <a:extLst>
              <a:ext uri="{FF2B5EF4-FFF2-40B4-BE49-F238E27FC236}">
                <a16:creationId xmlns:a16="http://schemas.microsoft.com/office/drawing/2014/main" id="{52E1372B-F146-708C-0B74-B32156288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001000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PA CareerLink</a:t>
            </a:r>
            <a:r>
              <a:rPr lang="en-US" altLang="en-US" sz="2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®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 OB Template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Formulas must not be altered or deleted without identifying the changes.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technical support is needed while completing this document, LWDBs should contact BWDA’s PA CareerLink</a:t>
            </a:r>
            <a:r>
              <a:rPr lang="en-US" altLang="en-US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®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Finance and Budget unit’s resource account.</a:t>
            </a: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1987" name="Picture 22">
            <a:extLst>
              <a:ext uri="{FF2B5EF4-FFF2-40B4-BE49-F238E27FC236}">
                <a16:creationId xmlns:a16="http://schemas.microsoft.com/office/drawing/2014/main" id="{8DFBCD0A-2BEB-FC86-C770-F22D2E8E2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Rectangle 19">
            <a:extLst>
              <a:ext uri="{FF2B5EF4-FFF2-40B4-BE49-F238E27FC236}">
                <a16:creationId xmlns:a16="http://schemas.microsoft.com/office/drawing/2014/main" id="{8E477A9F-B878-1AAD-C1B6-C8B2853A7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6">
            <a:extLst>
              <a:ext uri="{FF2B5EF4-FFF2-40B4-BE49-F238E27FC236}">
                <a16:creationId xmlns:a16="http://schemas.microsoft.com/office/drawing/2014/main" id="{AB097AF3-6997-3C9E-28F5-68878CB13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2">
            <a:extLst>
              <a:ext uri="{FF2B5EF4-FFF2-40B4-BE49-F238E27FC236}">
                <a16:creationId xmlns:a16="http://schemas.microsoft.com/office/drawing/2014/main" id="{7C83BED2-D581-4CA7-E471-EC29F47284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Operating Budget Report</a:t>
            </a:r>
          </a:p>
        </p:txBody>
      </p:sp>
      <p:sp>
        <p:nvSpPr>
          <p:cNvPr id="44039" name="TextBox 1">
            <a:extLst>
              <a:ext uri="{FF2B5EF4-FFF2-40B4-BE49-F238E27FC236}">
                <a16:creationId xmlns:a16="http://schemas.microsoft.com/office/drawing/2014/main" id="{095C9549-9D08-E369-467A-67EF4EA6E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5341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Operating Budget-Financial Status Report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mechanism local grantees or fiscal agents are required to use when reporting actual, site specific, expenditures.</a:t>
            </a: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4035" name="Picture 22">
            <a:extLst>
              <a:ext uri="{FF2B5EF4-FFF2-40B4-BE49-F238E27FC236}">
                <a16:creationId xmlns:a16="http://schemas.microsoft.com/office/drawing/2014/main" id="{32A46736-4D57-A712-A4DF-57856380A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Rectangle 19">
            <a:extLst>
              <a:ext uri="{FF2B5EF4-FFF2-40B4-BE49-F238E27FC236}">
                <a16:creationId xmlns:a16="http://schemas.microsoft.com/office/drawing/2014/main" id="{9A12897C-80DC-AF9D-33F7-D76899E8D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21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6">
            <a:extLst>
              <a:ext uri="{FF2B5EF4-FFF2-40B4-BE49-F238E27FC236}">
                <a16:creationId xmlns:a16="http://schemas.microsoft.com/office/drawing/2014/main" id="{B6DC8BDF-4EE3-DCCE-2261-21512255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2">
            <a:extLst>
              <a:ext uri="{FF2B5EF4-FFF2-40B4-BE49-F238E27FC236}">
                <a16:creationId xmlns:a16="http://schemas.microsoft.com/office/drawing/2014/main" id="{F18E57B6-A82A-04CF-A09E-1F080003B5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3340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PA CareerLink</a:t>
            </a:r>
            <a:r>
              <a:rPr lang="en-US" altLang="en-US" sz="2400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®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 Staffing Survey</a:t>
            </a:r>
          </a:p>
        </p:txBody>
      </p:sp>
      <p:sp>
        <p:nvSpPr>
          <p:cNvPr id="46087" name="TextBox 1">
            <a:extLst>
              <a:ext uri="{FF2B5EF4-FFF2-40B4-BE49-F238E27FC236}">
                <a16:creationId xmlns:a16="http://schemas.microsoft.com/office/drawing/2014/main" id="{8713FB2B-A9BF-8AB0-1D96-1BCD0CF53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37657"/>
            <a:ext cx="8253412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PA CareerLink</a:t>
            </a:r>
            <a:r>
              <a:rPr lang="en-US" altLang="en-US" sz="2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®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 Staffing Survey Template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staffing survey with a current partner staff list, according to the survey’s effective date, should be submitted with each new PY budget and any budget modifications.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6083" name="Picture 22">
            <a:extLst>
              <a:ext uri="{FF2B5EF4-FFF2-40B4-BE49-F238E27FC236}">
                <a16:creationId xmlns:a16="http://schemas.microsoft.com/office/drawing/2014/main" id="{C0B54990-A49F-68F3-3396-83ECE8919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Rectangle 19">
            <a:extLst>
              <a:ext uri="{FF2B5EF4-FFF2-40B4-BE49-F238E27FC236}">
                <a16:creationId xmlns:a16="http://schemas.microsoft.com/office/drawing/2014/main" id="{1013A55C-A95B-587E-9E18-2C8207EAA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6">
            <a:extLst>
              <a:ext uri="{FF2B5EF4-FFF2-40B4-BE49-F238E27FC236}">
                <a16:creationId xmlns:a16="http://schemas.microsoft.com/office/drawing/2014/main" id="{699053D4-4DB5-C6A6-3589-E5E288B7A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2">
            <a:extLst>
              <a:ext uri="{FF2B5EF4-FFF2-40B4-BE49-F238E27FC236}">
                <a16:creationId xmlns:a16="http://schemas.microsoft.com/office/drawing/2014/main" id="{F4298DFD-775B-24ED-58B9-75111B34A4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Components</a:t>
            </a:r>
          </a:p>
        </p:txBody>
      </p:sp>
      <p:sp>
        <p:nvSpPr>
          <p:cNvPr id="4103" name="TextBox 1">
            <a:extLst>
              <a:ext uri="{FF2B5EF4-FFF2-40B4-BE49-F238E27FC236}">
                <a16:creationId xmlns:a16="http://schemas.microsoft.com/office/drawing/2014/main" id="{504A480F-AFC2-A550-D052-B3340E464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524000"/>
            <a:ext cx="8253413" cy="35394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file"/>
              </a:rPr>
              <a:t>MOU Guidance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outlines the required components of an MOU: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List of all partners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 description of process used to develop MOU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Access to services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Collaborative Professional Development **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Infrastructure Funding Agreement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Operating Budget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Methods of referral &amp; data sharing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171" name="Picture 22">
            <a:extLst>
              <a:ext uri="{FF2B5EF4-FFF2-40B4-BE49-F238E27FC236}">
                <a16:creationId xmlns:a16="http://schemas.microsoft.com/office/drawing/2014/main" id="{EB55A494-81AD-03A6-03AB-FFED5BCC6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19">
            <a:extLst>
              <a:ext uri="{FF2B5EF4-FFF2-40B4-BE49-F238E27FC236}">
                <a16:creationId xmlns:a16="http://schemas.microsoft.com/office/drawing/2014/main" id="{49709207-E09B-E3F4-2041-80637C456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6019800"/>
            <a:ext cx="1066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6">
            <a:extLst>
              <a:ext uri="{FF2B5EF4-FFF2-40B4-BE49-F238E27FC236}">
                <a16:creationId xmlns:a16="http://schemas.microsoft.com/office/drawing/2014/main" id="{234FF443-1E14-9FE8-9271-A8598C9BB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">
            <a:extLst>
              <a:ext uri="{FF2B5EF4-FFF2-40B4-BE49-F238E27FC236}">
                <a16:creationId xmlns:a16="http://schemas.microsoft.com/office/drawing/2014/main" id="{0B212F24-26C0-904B-9887-314A73B820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5257800" cy="457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Components (Cont’d)</a:t>
            </a:r>
          </a:p>
        </p:txBody>
      </p:sp>
      <p:sp>
        <p:nvSpPr>
          <p:cNvPr id="4103" name="TextBox 1">
            <a:extLst>
              <a:ext uri="{FF2B5EF4-FFF2-40B4-BE49-F238E27FC236}">
                <a16:creationId xmlns:a16="http://schemas.microsoft.com/office/drawing/2014/main" id="{0E27637E-580F-C7FD-E94E-1778E0F4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524000"/>
            <a:ext cx="8253413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required components continued: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Methods ensuring the needs of workers, youth, and individuals with barriers to employment, including individuals with disabilities are addressed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i="1" dirty="0">
                <a:latin typeface="Verdana" panose="020B0604030504040204" pitchFamily="34" charset="0"/>
                <a:ea typeface="Verdana" panose="020B0604030504040204" pitchFamily="34" charset="0"/>
              </a:rPr>
              <a:t>Time period MOU is in effect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Assurances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i="1" u="sng" dirty="0">
                <a:latin typeface="Verdana" panose="020B0604030504040204" pitchFamily="34" charset="0"/>
                <a:ea typeface="Verdana" panose="020B0604030504040204" pitchFamily="34" charset="0"/>
              </a:rPr>
              <a:t>Signatures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Other provisions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219" name="Picture 22">
            <a:extLst>
              <a:ext uri="{FF2B5EF4-FFF2-40B4-BE49-F238E27FC236}">
                <a16:creationId xmlns:a16="http://schemas.microsoft.com/office/drawing/2014/main" id="{1315C5B6-9CDC-22B0-E183-27F01B942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19">
            <a:extLst>
              <a:ext uri="{FF2B5EF4-FFF2-40B4-BE49-F238E27FC236}">
                <a16:creationId xmlns:a16="http://schemas.microsoft.com/office/drawing/2014/main" id="{9B8E9D35-F7F3-033B-5F53-E8576A3D6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6">
            <a:extLst>
              <a:ext uri="{FF2B5EF4-FFF2-40B4-BE49-F238E27FC236}">
                <a16:creationId xmlns:a16="http://schemas.microsoft.com/office/drawing/2014/main" id="{693F0DF1-7792-CC57-A9F7-634351678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>
            <a:extLst>
              <a:ext uri="{FF2B5EF4-FFF2-40B4-BE49-F238E27FC236}">
                <a16:creationId xmlns:a16="http://schemas.microsoft.com/office/drawing/2014/main" id="{DC7D5313-5B9E-E320-1F4C-DDA170E753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Signatures</a:t>
            </a:r>
          </a:p>
        </p:txBody>
      </p:sp>
      <p:sp>
        <p:nvSpPr>
          <p:cNvPr id="4103" name="TextBox 1">
            <a:extLst>
              <a:ext uri="{FF2B5EF4-FFF2-40B4-BE49-F238E27FC236}">
                <a16:creationId xmlns:a16="http://schemas.microsoft.com/office/drawing/2014/main" id="{8DFF8605-4711-B968-A16D-7528F56B1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Signatures: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Some programs have a distinction between who are authorized to negotiate the MOU and who maintains the authority to sign the MOU.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Some programs may have this be the same person.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hlinkClick r:id="rId4" action="ppaction://hlinkfile"/>
              </a:rPr>
              <a:t>MOU Negotiator and Signers Contact List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has this information.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267" name="Picture 22">
            <a:extLst>
              <a:ext uri="{FF2B5EF4-FFF2-40B4-BE49-F238E27FC236}">
                <a16:creationId xmlns:a16="http://schemas.microsoft.com/office/drawing/2014/main" id="{8F8E4F96-DED0-006F-72C4-DB1A29EA5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19">
            <a:extLst>
              <a:ext uri="{FF2B5EF4-FFF2-40B4-BE49-F238E27FC236}">
                <a16:creationId xmlns:a16="http://schemas.microsoft.com/office/drawing/2014/main" id="{6F43C256-FA3E-268E-CAF5-DE990AC0A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6">
            <a:extLst>
              <a:ext uri="{FF2B5EF4-FFF2-40B4-BE49-F238E27FC236}">
                <a16:creationId xmlns:a16="http://schemas.microsoft.com/office/drawing/2014/main" id="{46ED7968-7F46-F01F-B9B0-6823CF409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2">
            <a:extLst>
              <a:ext uri="{FF2B5EF4-FFF2-40B4-BE49-F238E27FC236}">
                <a16:creationId xmlns:a16="http://schemas.microsoft.com/office/drawing/2014/main" id="{B8C434AC-C649-0D93-EF36-DDCE9913AF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Time Period</a:t>
            </a:r>
          </a:p>
        </p:txBody>
      </p:sp>
      <p:sp>
        <p:nvSpPr>
          <p:cNvPr id="4103" name="TextBox 1">
            <a:extLst>
              <a:ext uri="{FF2B5EF4-FFF2-40B4-BE49-F238E27FC236}">
                <a16:creationId xmlns:a16="http://schemas.microsoft.com/office/drawing/2014/main" id="{70381EC5-DE13-F8B4-8D56-BBB8E5EC0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524000"/>
            <a:ext cx="8253413" cy="16312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Time Period: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Typically addressed no less than every 3 years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Must be effective on or before the current MOU’s expiration date</a:t>
            </a:r>
          </a:p>
        </p:txBody>
      </p:sp>
      <p:pic>
        <p:nvPicPr>
          <p:cNvPr id="13315" name="Picture 22">
            <a:extLst>
              <a:ext uri="{FF2B5EF4-FFF2-40B4-BE49-F238E27FC236}">
                <a16:creationId xmlns:a16="http://schemas.microsoft.com/office/drawing/2014/main" id="{78F20702-5D9C-3FF7-E734-80FDF1280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9">
            <a:extLst>
              <a:ext uri="{FF2B5EF4-FFF2-40B4-BE49-F238E27FC236}">
                <a16:creationId xmlns:a16="http://schemas.microsoft.com/office/drawing/2014/main" id="{7D84E70F-DFBF-73BF-F666-1D4F297DB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6">
            <a:extLst>
              <a:ext uri="{FF2B5EF4-FFF2-40B4-BE49-F238E27FC236}">
                <a16:creationId xmlns:a16="http://schemas.microsoft.com/office/drawing/2014/main" id="{E296C396-F5A6-C7ED-4946-E60478737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2">
            <a:extLst>
              <a:ext uri="{FF2B5EF4-FFF2-40B4-BE49-F238E27FC236}">
                <a16:creationId xmlns:a16="http://schemas.microsoft.com/office/drawing/2014/main" id="{7D36C081-2DA4-F1E4-E651-5448A003A40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Amendments</a:t>
            </a:r>
          </a:p>
        </p:txBody>
      </p:sp>
      <p:sp>
        <p:nvSpPr>
          <p:cNvPr id="4103" name="TextBox 1">
            <a:extLst>
              <a:ext uri="{FF2B5EF4-FFF2-40B4-BE49-F238E27FC236}">
                <a16:creationId xmlns:a16="http://schemas.microsoft.com/office/drawing/2014/main" id="{25CC96E4-1D8A-8EBD-8611-D41129B94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53412" cy="25545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unplanned updates include: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Amendment or modification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Substantial changes requiring a renewal</a:t>
            </a:r>
          </a:p>
          <a:p>
            <a:pPr marL="457200" indent="-457200">
              <a:spcBef>
                <a:spcPct val="0"/>
              </a:spcBef>
              <a:defRPr/>
            </a:pP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363" name="Picture 22">
            <a:extLst>
              <a:ext uri="{FF2B5EF4-FFF2-40B4-BE49-F238E27FC236}">
                <a16:creationId xmlns:a16="http://schemas.microsoft.com/office/drawing/2014/main" id="{6B2A2DF1-BC66-7984-FFA8-A58D008F9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19">
            <a:extLst>
              <a:ext uri="{FF2B5EF4-FFF2-40B4-BE49-F238E27FC236}">
                <a16:creationId xmlns:a16="http://schemas.microsoft.com/office/drawing/2014/main" id="{5A91CCB9-BED0-09CD-4B8A-3E27083E9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6">
            <a:extLst>
              <a:ext uri="{FF2B5EF4-FFF2-40B4-BE49-F238E27FC236}">
                <a16:creationId xmlns:a16="http://schemas.microsoft.com/office/drawing/2014/main" id="{E5029511-DE78-DA6D-2A8B-7CA189286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2">
            <a:extLst>
              <a:ext uri="{FF2B5EF4-FFF2-40B4-BE49-F238E27FC236}">
                <a16:creationId xmlns:a16="http://schemas.microsoft.com/office/drawing/2014/main" id="{9BF615C3-6F40-077A-1F40-A9D6EBB543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5257800" cy="457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Amendments (Cont’d)</a:t>
            </a:r>
          </a:p>
        </p:txBody>
      </p:sp>
      <p:sp>
        <p:nvSpPr>
          <p:cNvPr id="17415" name="TextBox 1">
            <a:extLst>
              <a:ext uri="{FF2B5EF4-FFF2-40B4-BE49-F238E27FC236}">
                <a16:creationId xmlns:a16="http://schemas.microsoft.com/office/drawing/2014/main" id="{441BBB40-DE4E-D4CA-0CB1-2853A5EF8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53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amendment or modification requires all MOU parties to review and agree to the changed elements of the MOU.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Non-substantial changes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e.g., minor revisions to the budget or adjustments made due to the annual reconciliation of the budget.</a:t>
            </a:r>
          </a:p>
        </p:txBody>
      </p:sp>
      <p:pic>
        <p:nvPicPr>
          <p:cNvPr id="17411" name="Picture 22">
            <a:extLst>
              <a:ext uri="{FF2B5EF4-FFF2-40B4-BE49-F238E27FC236}">
                <a16:creationId xmlns:a16="http://schemas.microsoft.com/office/drawing/2014/main" id="{3F2BA301-E5C5-BF36-6FE8-3003C49328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19">
            <a:extLst>
              <a:ext uri="{FF2B5EF4-FFF2-40B4-BE49-F238E27FC236}">
                <a16:creationId xmlns:a16="http://schemas.microsoft.com/office/drawing/2014/main" id="{4ADA5594-5601-1722-1984-A73A141F8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6">
            <a:extLst>
              <a:ext uri="{FF2B5EF4-FFF2-40B4-BE49-F238E27FC236}">
                <a16:creationId xmlns:a16="http://schemas.microsoft.com/office/drawing/2014/main" id="{EC449EAE-C332-A047-1C17-C61B3C026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534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2">
            <a:extLst>
              <a:ext uri="{FF2B5EF4-FFF2-40B4-BE49-F238E27FC236}">
                <a16:creationId xmlns:a16="http://schemas.microsoft.com/office/drawing/2014/main" id="{248EFACD-6502-DD68-28BA-9C73578A37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257800" cy="381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</a:rPr>
              <a:t>MOU Renewal</a:t>
            </a:r>
          </a:p>
        </p:txBody>
      </p:sp>
      <p:sp>
        <p:nvSpPr>
          <p:cNvPr id="19463" name="TextBox 1">
            <a:extLst>
              <a:ext uri="{FF2B5EF4-FFF2-40B4-BE49-F238E27FC236}">
                <a16:creationId xmlns:a16="http://schemas.microsoft.com/office/drawing/2014/main" id="{E09A7B16-A98A-B08F-6613-8DCB950A3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4625"/>
            <a:ext cx="82534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 renewal requires all parties to review and agree to all elements of the MOU and re-sign the MOU.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Substantial changes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e.g., changes in one-stop partners or changes due to the election of a new CEO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information is found in 20 CFR 678.500(b)(6), (d) and (e), 34 CFR 361.500(b)(6), (d) and (e), &amp; 34 CFR 463.500(b)(6), (d) and (e)</a:t>
            </a:r>
          </a:p>
        </p:txBody>
      </p:sp>
      <p:pic>
        <p:nvPicPr>
          <p:cNvPr id="19459" name="Picture 22">
            <a:extLst>
              <a:ext uri="{FF2B5EF4-FFF2-40B4-BE49-F238E27FC236}">
                <a16:creationId xmlns:a16="http://schemas.microsoft.com/office/drawing/2014/main" id="{9EB5C573-D16C-21DB-9662-CC7738320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29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19">
            <a:extLst>
              <a:ext uri="{FF2B5EF4-FFF2-40B4-BE49-F238E27FC236}">
                <a16:creationId xmlns:a16="http://schemas.microsoft.com/office/drawing/2014/main" id="{52A8DA77-80EA-8F0F-67FB-9C5B93D19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6019800"/>
            <a:ext cx="114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DC0BDB8A83442B88951C0C2DEAECE" ma:contentTypeVersion="1" ma:contentTypeDescription="Create a new document." ma:contentTypeScope="" ma:versionID="6e6041431ab435bfae2ddd83f3efc7c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7600527-1C0E-465E-B980-4A295ED25ABA}"/>
</file>

<file path=customXml/itemProps2.xml><?xml version="1.0" encoding="utf-8"?>
<ds:datastoreItem xmlns:ds="http://schemas.openxmlformats.org/officeDocument/2006/customXml" ds:itemID="{39309633-5427-4D36-9E6F-1FA6A8A53307}"/>
</file>

<file path=customXml/itemProps3.xml><?xml version="1.0" encoding="utf-8"?>
<ds:datastoreItem xmlns:ds="http://schemas.openxmlformats.org/officeDocument/2006/customXml" ds:itemID="{AC40AC15-8582-4ECA-816F-6900B4231E2E}"/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932</Words>
  <Application>Microsoft Macintosh PowerPoint</Application>
  <PresentationFormat>On-screen Show (4:3)</PresentationFormat>
  <Paragraphs>154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Default Design</vt:lpstr>
      <vt:lpstr>MOU Overview</vt:lpstr>
      <vt:lpstr>What is an MOU?</vt:lpstr>
      <vt:lpstr>MOU Components</vt:lpstr>
      <vt:lpstr>MOU Components (Cont’d)</vt:lpstr>
      <vt:lpstr>MOU Signatures</vt:lpstr>
      <vt:lpstr>MOU Time Period</vt:lpstr>
      <vt:lpstr>MOU Amendments</vt:lpstr>
      <vt:lpstr>MOU Amendments (Cont’d)</vt:lpstr>
      <vt:lpstr>MOU Renewal</vt:lpstr>
      <vt:lpstr>MOU Policy Updates</vt:lpstr>
      <vt:lpstr>SFM</vt:lpstr>
      <vt:lpstr>SFM Appeals</vt:lpstr>
      <vt:lpstr>MOU Supporting Documents</vt:lpstr>
      <vt:lpstr>MOU Template</vt:lpstr>
      <vt:lpstr>WIOA Service List</vt:lpstr>
      <vt:lpstr>MOU Authority and Signature Page</vt:lpstr>
      <vt:lpstr>MOU Outcome Notification</vt:lpstr>
      <vt:lpstr>Financial Management Policy</vt:lpstr>
      <vt:lpstr>PA CareerLink® Operating Budget</vt:lpstr>
      <vt:lpstr>PA CareerLink® OB Template</vt:lpstr>
      <vt:lpstr>Operating Budget Report</vt:lpstr>
      <vt:lpstr>PA CareerLink® Staffing Survey</vt:lpstr>
    </vt:vector>
  </TitlesOfParts>
  <Company>Office of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aforsman</dc:creator>
  <cp:lastModifiedBy>Rokosz, Stephanie</cp:lastModifiedBy>
  <cp:revision>129</cp:revision>
  <dcterms:created xsi:type="dcterms:W3CDTF">2011-11-29T20:35:02Z</dcterms:created>
  <dcterms:modified xsi:type="dcterms:W3CDTF">2023-08-07T23:27:10Z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0x01010020ADC0BDB8A83442B88951C0C2DEAECE</vt:lpwstr>
  </property>
  <property fmtid="{D5CDD505-2E9C-101B-9397-08002B2CF9AE}" pid="3" name="Order">
    <vt:r8>48000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