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56" r:id="rId5"/>
    <p:sldId id="285" r:id="rId6"/>
    <p:sldId id="294" r:id="rId7"/>
    <p:sldId id="295" r:id="rId8"/>
    <p:sldId id="296" r:id="rId9"/>
    <p:sldId id="297" r:id="rId10"/>
    <p:sldId id="298" r:id="rId11"/>
    <p:sldId id="299" r:id="rId12"/>
    <p:sldId id="300" r:id="rId13"/>
    <p:sldId id="281" r:id="rId14"/>
    <p:sldId id="284" r:id="rId15"/>
    <p:sldId id="28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pos="448" userDrawn="1">
          <p15:clr>
            <a:srgbClr val="A4A3A4"/>
          </p15:clr>
        </p15:guide>
        <p15:guide id="4"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13657"/>
    <a:srgbClr val="014067"/>
    <a:srgbClr val="01456F"/>
    <a:srgbClr val="014B79"/>
    <a:srgbClr val="014E7D"/>
    <a:srgbClr val="3F3F3F"/>
    <a:srgbClr val="0937C9"/>
    <a:srgbClr val="002774"/>
    <a:srgbClr val="929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6327" autoAdjust="0"/>
  </p:normalViewPr>
  <p:slideViewPr>
    <p:cSldViewPr snapToGrid="0" showGuides="1">
      <p:cViewPr>
        <p:scale>
          <a:sx n="51" d="100"/>
          <a:sy n="51" d="100"/>
        </p:scale>
        <p:origin x="1612" y="172"/>
      </p:cViewPr>
      <p:guideLst>
        <p:guide pos="2880"/>
        <p:guide pos="448"/>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46" d="100"/>
          <a:sy n="46" d="100"/>
        </p:scale>
        <p:origin x="264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t>6/7/2022</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6/7/2022</a:t>
            </a:fld>
            <a:endParaRPr lang="en-US" noProof="0"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DWGs are time-limited funding assistance in response to major economic dislocations or other events that cause significant impact on states and local areas that exceed the capacity of existing formula funds and other relevant resources to address.</a:t>
            </a:r>
          </a:p>
          <a:p>
            <a:endParaRPr lang="en-US" dirty="0"/>
          </a:p>
          <a:p>
            <a:r>
              <a:rPr lang="en-US" dirty="0"/>
              <a:t>ETA expects that projects funded with DWG resources be aligned with existing state and local strategic priorities, resources, and programs and not operated as stand-alone projects. </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3</a:t>
            </a:fld>
            <a:endParaRPr lang="en-US" noProof="0" dirty="0"/>
          </a:p>
        </p:txBody>
      </p:sp>
    </p:spTree>
    <p:extLst>
      <p:ext uri="{BB962C8B-B14F-4D97-AF65-F5344CB8AC3E}">
        <p14:creationId xmlns:p14="http://schemas.microsoft.com/office/powerpoint/2010/main" val="2549173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5</a:t>
            </a:fld>
            <a:endParaRPr lang="en-US" noProof="0" dirty="0"/>
          </a:p>
        </p:txBody>
      </p:sp>
    </p:spTree>
    <p:extLst>
      <p:ext uri="{BB962C8B-B14F-4D97-AF65-F5344CB8AC3E}">
        <p14:creationId xmlns:p14="http://schemas.microsoft.com/office/powerpoint/2010/main" val="486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Employment Recovery DWGs provide resources to states and other eligible applicants to respond to major economic dislocations, such as large, unexpected layoff events that cause significant job losses. </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6</a:t>
            </a:fld>
            <a:endParaRPr lang="en-US" noProof="0" dirty="0"/>
          </a:p>
        </p:txBody>
      </p:sp>
    </p:spTree>
    <p:extLst>
      <p:ext uri="{BB962C8B-B14F-4D97-AF65-F5344CB8AC3E}">
        <p14:creationId xmlns:p14="http://schemas.microsoft.com/office/powerpoint/2010/main" val="2932188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Costs must be necessary, reasonable and in accordance with Federal standards</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10</a:t>
            </a:fld>
            <a:endParaRPr lang="en-US" noProof="0" dirty="0"/>
          </a:p>
        </p:txBody>
      </p:sp>
    </p:spTree>
    <p:extLst>
      <p:ext uri="{BB962C8B-B14F-4D97-AF65-F5344CB8AC3E}">
        <p14:creationId xmlns:p14="http://schemas.microsoft.com/office/powerpoint/2010/main" val="3420245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985728" y="1453896"/>
            <a:ext cx="3537287" cy="3980542"/>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4781791" y="2006084"/>
            <a:ext cx="3640180" cy="1616252"/>
          </a:xfrm>
          <a:prstGeom prst="rect">
            <a:avLst/>
          </a:prstGeom>
        </p:spPr>
        <p:txBody>
          <a:bodyPr anchor="b">
            <a:noAutofit/>
          </a:bodyPr>
          <a:lstStyle>
            <a:lvl1pPr algn="l">
              <a:defRPr sz="3000"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4781411" y="3640998"/>
            <a:ext cx="3640754" cy="1257574"/>
          </a:xfrm>
          <a:prstGeom prst="rect">
            <a:avLst/>
          </a:prstGeom>
        </p:spPr>
        <p:txBody>
          <a:bodyPr/>
          <a:lstStyle>
            <a:lvl1pPr marL="0" indent="0" algn="l">
              <a:buNone/>
              <a:defRPr sz="1800" b="0" i="0" spc="225">
                <a:solidFill>
                  <a:schemeClr val="accent6"/>
                </a:solidFill>
                <a:latin typeface="+mn-lt"/>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dirty="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53" userDrawn="1">
          <p15:clr>
            <a:srgbClr val="FBAE40"/>
          </p15:clr>
        </p15:guide>
        <p15:guide id="3" pos="104" userDrawn="1">
          <p15:clr>
            <a:srgbClr val="FBAE40"/>
          </p15:clr>
        </p15:guide>
        <p15:guide id="4" orient="horz" pos="4178" userDrawn="1">
          <p15:clr>
            <a:srgbClr val="FBAE40"/>
          </p15:clr>
        </p15:guide>
        <p15:guide id="5" orient="horz" pos="142" userDrawn="1">
          <p15:clr>
            <a:srgbClr val="FBAE40"/>
          </p15:clr>
        </p15:guide>
        <p15:guide id="6" pos="1843" userDrawn="1">
          <p15:clr>
            <a:srgbClr val="FBAE40"/>
          </p15:clr>
        </p15:guide>
        <p15:guide id="7" pos="32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4781791" y="2006084"/>
            <a:ext cx="3640180" cy="1616252"/>
          </a:xfrm>
          <a:prstGeom prst="rect">
            <a:avLst/>
          </a:prstGeom>
        </p:spPr>
        <p:txBody>
          <a:bodyPr anchor="b">
            <a:noAutofit/>
          </a:bodyPr>
          <a:lstStyle>
            <a:lvl1pPr algn="l">
              <a:defRPr sz="3000"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4781411" y="3640998"/>
            <a:ext cx="3640754" cy="1257574"/>
          </a:xfrm>
          <a:prstGeom prst="rect">
            <a:avLst/>
          </a:prstGeom>
        </p:spPr>
        <p:txBody>
          <a:bodyPr/>
          <a:lstStyle>
            <a:lvl1pPr marL="0" indent="0" algn="l">
              <a:buNone/>
              <a:defRPr sz="1800" b="0" i="0" spc="225">
                <a:solidFill>
                  <a:schemeClr val="accent6"/>
                </a:solidFill>
                <a:latin typeface="+mn-lt"/>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7BABE3F-6FAD-2541-AEA6-7B7CEF8AD734}"/>
              </a:ext>
            </a:extLst>
          </p:cNvPr>
          <p:cNvPicPr>
            <a:picLocks noChangeAspect="1"/>
          </p:cNvPicPr>
          <p:nvPr userDrawn="1"/>
        </p:nvPicPr>
        <p:blipFill rotWithShape="1">
          <a:blip r:embed="rId2"/>
          <a:srcRect l="4358" t="26333" r="75573" b="30207"/>
          <a:stretch/>
        </p:blipFill>
        <p:spPr>
          <a:xfrm>
            <a:off x="8295711" y="136524"/>
            <a:ext cx="678427" cy="734589"/>
          </a:xfrm>
          <a:prstGeom prst="rect">
            <a:avLst/>
          </a:prstGeom>
        </p:spPr>
      </p:pic>
    </p:spTree>
    <p:extLst>
      <p:ext uri="{BB962C8B-B14F-4D97-AF65-F5344CB8AC3E}">
        <p14:creationId xmlns:p14="http://schemas.microsoft.com/office/powerpoint/2010/main" val="163456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53" userDrawn="1">
          <p15:clr>
            <a:srgbClr val="FBAE40"/>
          </p15:clr>
        </p15:guide>
        <p15:guide id="3" pos="104" userDrawn="1">
          <p15:clr>
            <a:srgbClr val="FBAE40"/>
          </p15:clr>
        </p15:guide>
        <p15:guide id="4" orient="horz" pos="4178" userDrawn="1">
          <p15:clr>
            <a:srgbClr val="FBAE40"/>
          </p15:clr>
        </p15:guide>
        <p15:guide id="5" orient="horz" pos="142" userDrawn="1">
          <p15:clr>
            <a:srgbClr val="FBAE40"/>
          </p15:clr>
        </p15:guide>
        <p15:guide id="6" pos="1843" userDrawn="1">
          <p15:clr>
            <a:srgbClr val="FBAE40"/>
          </p15:clr>
        </p15:guide>
        <p15:guide id="7" pos="3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477993" y="3588176"/>
            <a:ext cx="289512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338943"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4712882" y="1987421"/>
            <a:ext cx="3683725" cy="1789855"/>
          </a:xfrm>
          <a:prstGeom prst="rect">
            <a:avLst/>
          </a:prstGeom>
        </p:spPr>
        <p:txBody>
          <a:bodyPr anchor="b">
            <a:normAutofit/>
          </a:bodyPr>
          <a:lstStyle>
            <a:lvl1pPr>
              <a:defRPr sz="3000"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4712882" y="3792046"/>
            <a:ext cx="3683725" cy="910580"/>
          </a:xfrm>
          <a:prstGeom prst="rect">
            <a:avLst/>
          </a:prstGeom>
        </p:spPr>
        <p:txBody>
          <a:bodyPr>
            <a:normAutofit/>
          </a:bodyPr>
          <a:lstStyle>
            <a:lvl1pPr marL="0" indent="0">
              <a:buNone/>
              <a:defRPr sz="1500" b="0" i="0" spc="225">
                <a:solidFill>
                  <a:schemeClr val="accent6"/>
                </a:solidFill>
                <a:latin typeface="+mn-lt"/>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5815584" y="1"/>
            <a:ext cx="1693926"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4946515"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3378" y="5266944"/>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04276" y="3407045"/>
            <a:ext cx="10787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pic>
        <p:nvPicPr>
          <p:cNvPr id="13" name="Picture 12">
            <a:extLst>
              <a:ext uri="{FF2B5EF4-FFF2-40B4-BE49-F238E27FC236}">
                <a16:creationId xmlns:a16="http://schemas.microsoft.com/office/drawing/2014/main" id="{9DC3A8AE-5DE9-184C-B3DB-3C9A072ED067}"/>
              </a:ext>
            </a:extLst>
          </p:cNvPr>
          <p:cNvPicPr>
            <a:picLocks noChangeAspect="1"/>
          </p:cNvPicPr>
          <p:nvPr userDrawn="1"/>
        </p:nvPicPr>
        <p:blipFill rotWithShape="1">
          <a:blip r:embed="rId2"/>
          <a:srcRect l="4358" t="26333" r="75573" b="30207"/>
          <a:stretch/>
        </p:blipFill>
        <p:spPr>
          <a:xfrm>
            <a:off x="8337106" y="136748"/>
            <a:ext cx="678427" cy="734589"/>
          </a:xfrm>
          <a:prstGeom prst="rect">
            <a:avLst/>
          </a:prstGeom>
        </p:spPr>
      </p:pic>
    </p:spTree>
    <p:extLst>
      <p:ext uri="{BB962C8B-B14F-4D97-AF65-F5344CB8AC3E}">
        <p14:creationId xmlns:p14="http://schemas.microsoft.com/office/powerpoint/2010/main" val="10078656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2880" userDrawn="1">
          <p15:clr>
            <a:srgbClr val="FBAE40"/>
          </p15:clr>
        </p15:guide>
        <p15:guide id="3" pos="107" userDrawn="1">
          <p15:clr>
            <a:srgbClr val="FBAE40"/>
          </p15:clr>
        </p15:guide>
        <p15:guide id="4" orient="horz" pos="4170" userDrawn="1">
          <p15:clr>
            <a:srgbClr val="FBAE40"/>
          </p15:clr>
        </p15:guide>
        <p15:guide id="5" pos="5653" userDrawn="1">
          <p15:clr>
            <a:srgbClr val="FBAE40"/>
          </p15:clr>
        </p15:guide>
        <p15:guide id="6" orient="horz" pos="14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6935" y="3633968"/>
            <a:ext cx="1434464"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5670996" y="1"/>
            <a:ext cx="362388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389008" y="209029"/>
            <a:ext cx="6249917"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389008" y="1671925"/>
            <a:ext cx="8126342"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3" name="Picture 12">
            <a:extLst>
              <a:ext uri="{FF2B5EF4-FFF2-40B4-BE49-F238E27FC236}">
                <a16:creationId xmlns:a16="http://schemas.microsoft.com/office/drawing/2014/main" id="{6159A6C3-0409-5D46-B162-FBED0FCC2C5F}"/>
              </a:ext>
            </a:extLst>
          </p:cNvPr>
          <p:cNvPicPr>
            <a:picLocks noChangeAspect="1"/>
          </p:cNvPicPr>
          <p:nvPr userDrawn="1"/>
        </p:nvPicPr>
        <p:blipFill rotWithShape="1">
          <a:blip r:embed="rId2"/>
          <a:srcRect l="4358" t="26333" r="75573" b="30207"/>
          <a:stretch/>
        </p:blipFill>
        <p:spPr>
          <a:xfrm>
            <a:off x="8189341" y="178095"/>
            <a:ext cx="678427" cy="734589"/>
          </a:xfrm>
          <a:prstGeom prst="rect">
            <a:avLst/>
          </a:prstGeom>
        </p:spPr>
      </p:pic>
    </p:spTree>
    <p:extLst>
      <p:ext uri="{BB962C8B-B14F-4D97-AF65-F5344CB8AC3E}">
        <p14:creationId xmlns:p14="http://schemas.microsoft.com/office/powerpoint/2010/main" val="2543430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95" userDrawn="1">
          <p15:clr>
            <a:srgbClr val="FBAE40"/>
          </p15:clr>
        </p15:guide>
        <p15:guide id="4" pos="5567" userDrawn="1">
          <p15:clr>
            <a:srgbClr val="FBAE40"/>
          </p15:clr>
        </p15:guide>
        <p15:guide id="5" orient="horz" pos="77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6935" y="3633968"/>
            <a:ext cx="1434464"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5670996" y="1"/>
            <a:ext cx="362388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389009" y="209029"/>
            <a:ext cx="4962007" cy="1147969"/>
          </a:xfrm>
          <a:prstGeom prst="rect">
            <a:avLst/>
          </a:prstGeom>
        </p:spPr>
        <p:txBody>
          <a:bodyPr bIns="0" anchor="b">
            <a:normAutofit/>
          </a:bodyPr>
          <a:lstStyle>
            <a:lvl1pPr>
              <a:defRPr sz="3300" b="1" i="0">
                <a:solidFill>
                  <a:schemeClr val="accent1"/>
                </a:solidFill>
                <a:latin typeface="Montserrat" pitchFamily="2" charset="77"/>
              </a:defRPr>
            </a:lvl1pPr>
          </a:lstStyle>
          <a:p>
            <a:r>
              <a:rPr lang="en-US" noProof="0" dirty="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397265" y="1651045"/>
            <a:ext cx="38862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4629150" y="1651045"/>
            <a:ext cx="38862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7" name="Picture 16">
            <a:extLst>
              <a:ext uri="{FF2B5EF4-FFF2-40B4-BE49-F238E27FC236}">
                <a16:creationId xmlns:a16="http://schemas.microsoft.com/office/drawing/2014/main" id="{E9CFA0EF-11A5-D34C-8DD4-1642F2778F6E}"/>
              </a:ext>
            </a:extLst>
          </p:cNvPr>
          <p:cNvPicPr>
            <a:picLocks noChangeAspect="1"/>
          </p:cNvPicPr>
          <p:nvPr userDrawn="1"/>
        </p:nvPicPr>
        <p:blipFill rotWithShape="1">
          <a:blip r:embed="rId2"/>
          <a:srcRect l="4358" t="26333" r="75573" b="30207"/>
          <a:stretch/>
        </p:blipFill>
        <p:spPr>
          <a:xfrm>
            <a:off x="8189341" y="114649"/>
            <a:ext cx="678427" cy="734589"/>
          </a:xfrm>
          <a:prstGeom prst="rect">
            <a:avLst/>
          </a:prstGeom>
        </p:spPr>
      </p:pic>
    </p:spTree>
    <p:extLst>
      <p:ext uri="{BB962C8B-B14F-4D97-AF65-F5344CB8AC3E}">
        <p14:creationId xmlns:p14="http://schemas.microsoft.com/office/powerpoint/2010/main" val="1284813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95" userDrawn="1">
          <p15:clr>
            <a:srgbClr val="FBAE40"/>
          </p15:clr>
        </p15:guide>
        <p15:guide id="4" pos="5567" userDrawn="1">
          <p15:clr>
            <a:srgbClr val="FBAE40"/>
          </p15:clr>
        </p15:guide>
        <p15:guide id="5" orient="horz" pos="77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6935" y="3633968"/>
            <a:ext cx="1434464"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5618041" y="0"/>
            <a:ext cx="362388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389008" y="209029"/>
            <a:ext cx="6249917"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389009" y="1681163"/>
            <a:ext cx="4036876" cy="823912"/>
          </a:xfrm>
          <a:prstGeom prst="rect">
            <a:avLst/>
          </a:prstGeom>
        </p:spPr>
        <p:txBody>
          <a:bodyPr anchor="b"/>
          <a:lstStyle>
            <a:lvl1pPr marL="0" indent="0">
              <a:buNone/>
              <a:defRPr lang="en-US" b="1" dirty="0">
                <a:solidFill>
                  <a:schemeClr val="accent6"/>
                </a:solidFill>
              </a:defRPr>
            </a:lvl1pPr>
          </a:lstStyle>
          <a:p>
            <a:pPr marL="171450" lvl="0" indent="-171450"/>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4629150" y="2505075"/>
            <a:ext cx="3887391"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389009" y="2505075"/>
            <a:ext cx="4043812"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6" name="Picture 15">
            <a:extLst>
              <a:ext uri="{FF2B5EF4-FFF2-40B4-BE49-F238E27FC236}">
                <a16:creationId xmlns:a16="http://schemas.microsoft.com/office/drawing/2014/main" id="{F650B4F2-E79B-814E-B7F9-18EF06D1AF20}"/>
              </a:ext>
            </a:extLst>
          </p:cNvPr>
          <p:cNvPicPr>
            <a:picLocks noChangeAspect="1"/>
          </p:cNvPicPr>
          <p:nvPr userDrawn="1"/>
        </p:nvPicPr>
        <p:blipFill rotWithShape="1">
          <a:blip r:embed="rId2"/>
          <a:srcRect l="4358" t="26333" r="75573" b="30207"/>
          <a:stretch/>
        </p:blipFill>
        <p:spPr>
          <a:xfrm>
            <a:off x="8189341" y="120472"/>
            <a:ext cx="678427" cy="734589"/>
          </a:xfrm>
          <a:prstGeom prst="rect">
            <a:avLst/>
          </a:prstGeom>
        </p:spPr>
      </p:pic>
    </p:spTree>
    <p:extLst>
      <p:ext uri="{BB962C8B-B14F-4D97-AF65-F5344CB8AC3E}">
        <p14:creationId xmlns:p14="http://schemas.microsoft.com/office/powerpoint/2010/main" val="24522678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95" userDrawn="1">
          <p15:clr>
            <a:srgbClr val="FBAE40"/>
          </p15:clr>
        </p15:guide>
        <p15:guide id="4" pos="5567" userDrawn="1">
          <p15:clr>
            <a:srgbClr val="FBAE40"/>
          </p15:clr>
        </p15:guide>
        <p15:guide id="5" orient="horz" pos="77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9378" y="4374037"/>
            <a:ext cx="3983637" cy="1327031"/>
          </a:xfrm>
          <a:prstGeom prst="rect">
            <a:avLst/>
          </a:prstGeom>
        </p:spPr>
        <p:txBody>
          <a:bodyPr anchor="b">
            <a:normAutofit/>
          </a:bodyPr>
          <a:lstStyle>
            <a:lvl1pPr marL="0" indent="0" algn="r">
              <a:buFont typeface="Arial" panose="020B0604020202020204" pitchFamily="34" charset="0"/>
              <a:buNone/>
              <a:defRPr sz="3000"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539378" y="5701070"/>
            <a:ext cx="3983637" cy="931505"/>
          </a:xfrm>
          <a:prstGeom prst="rect">
            <a:avLst/>
          </a:prstGeom>
        </p:spPr>
        <p:txBody>
          <a:bodyPr/>
          <a:lstStyle>
            <a:lvl1pPr marL="0" indent="0" algn="r">
              <a:buFont typeface="Arial" panose="020B0604020202020204" pitchFamily="34" charset="0"/>
              <a:buNone/>
              <a:defRPr sz="1200">
                <a:solidFill>
                  <a:schemeClr val="accent6"/>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4620987" y="2290713"/>
            <a:ext cx="4352754" cy="4341862"/>
          </a:xfrm>
          <a:prstGeom prst="rect">
            <a:avLst/>
          </a:prstGeom>
        </p:spPr>
        <p:txBody>
          <a:bodyPr/>
          <a:lstStyle>
            <a:lvl1pPr>
              <a:buClr>
                <a:schemeClr val="accent2"/>
              </a:buClr>
              <a:defRPr sz="1800"/>
            </a:lvl1pPr>
            <a:lvl2pPr>
              <a:buClr>
                <a:schemeClr val="accent2"/>
              </a:buClr>
              <a:defRPr sz="1500"/>
            </a:lvl2pPr>
            <a:lvl3pPr>
              <a:buClr>
                <a:schemeClr val="accent2"/>
              </a:buClr>
              <a:defRPr sz="1350"/>
            </a:lvl3pPr>
            <a:lvl4pPr>
              <a:buClr>
                <a:schemeClr val="accent2"/>
              </a:buClr>
              <a:defRPr sz="1200"/>
            </a:lvl4pPr>
            <a:lvl5pPr>
              <a:buClr>
                <a:schemeClr val="accent2"/>
              </a:buClr>
              <a:defRPr sz="1200"/>
            </a:lvl5pPr>
            <a:lvl6pPr>
              <a:defRPr sz="1500"/>
            </a:lvl6pPr>
            <a:lvl7pPr>
              <a:defRPr sz="1500"/>
            </a:lvl7pPr>
            <a:lvl8pPr>
              <a:defRPr sz="1500"/>
            </a:lvl8pPr>
            <a:lvl9pPr>
              <a:defRPr sz="15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0" name="Picture 9">
            <a:extLst>
              <a:ext uri="{FF2B5EF4-FFF2-40B4-BE49-F238E27FC236}">
                <a16:creationId xmlns:a16="http://schemas.microsoft.com/office/drawing/2014/main" id="{23B07DEA-D387-FB49-9377-37A10A396949}"/>
              </a:ext>
            </a:extLst>
          </p:cNvPr>
          <p:cNvPicPr>
            <a:picLocks noChangeAspect="1"/>
          </p:cNvPicPr>
          <p:nvPr userDrawn="1"/>
        </p:nvPicPr>
        <p:blipFill rotWithShape="1">
          <a:blip r:embed="rId2"/>
          <a:srcRect l="4358" t="26333" r="75573" b="30207"/>
          <a:stretch/>
        </p:blipFill>
        <p:spPr>
          <a:xfrm>
            <a:off x="8295314" y="146684"/>
            <a:ext cx="678427" cy="734589"/>
          </a:xfrm>
          <a:prstGeom prst="rect">
            <a:avLst/>
          </a:prstGeom>
        </p:spPr>
      </p:pic>
    </p:spTree>
    <p:extLst>
      <p:ext uri="{BB962C8B-B14F-4D97-AF65-F5344CB8AC3E}">
        <p14:creationId xmlns:p14="http://schemas.microsoft.com/office/powerpoint/2010/main" val="2552653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53" userDrawn="1">
          <p15:clr>
            <a:srgbClr val="FBAE40"/>
          </p15:clr>
        </p15:guide>
        <p15:guide id="3" pos="104" userDrawn="1">
          <p15:clr>
            <a:srgbClr val="FBAE40"/>
          </p15:clr>
        </p15:guide>
        <p15:guide id="4" orient="horz" pos="4178" userDrawn="1">
          <p15:clr>
            <a:srgbClr val="FBAE40"/>
          </p15:clr>
        </p15:guide>
        <p15:guide id="5" orient="horz" pos="142" userDrawn="1">
          <p15:clr>
            <a:srgbClr val="FBAE40"/>
          </p15:clr>
        </p15:guide>
        <p15:guide id="6" pos="1843" userDrawn="1">
          <p15:clr>
            <a:srgbClr val="FBAE40"/>
          </p15:clr>
        </p15:guide>
        <p15:guide id="7" pos="3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9378" y="4374037"/>
            <a:ext cx="3983637" cy="1327031"/>
          </a:xfrm>
          <a:prstGeom prst="rect">
            <a:avLst/>
          </a:prstGeom>
        </p:spPr>
        <p:txBody>
          <a:bodyPr anchor="b">
            <a:normAutofit/>
          </a:bodyPr>
          <a:lstStyle>
            <a:lvl1pPr marL="0" indent="0" algn="r">
              <a:buFont typeface="Arial" panose="020B0604020202020204" pitchFamily="34" charset="0"/>
              <a:buNone/>
              <a:defRPr sz="3000"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539378" y="5701070"/>
            <a:ext cx="3983637" cy="931505"/>
          </a:xfrm>
          <a:prstGeom prst="rect">
            <a:avLst/>
          </a:prstGeom>
        </p:spPr>
        <p:txBody>
          <a:bodyPr/>
          <a:lstStyle>
            <a:lvl1pPr marL="0" indent="0" algn="r">
              <a:buFont typeface="Arial" panose="020B0604020202020204" pitchFamily="34" charset="0"/>
              <a:buNone/>
              <a:defRPr sz="1200">
                <a:solidFill>
                  <a:schemeClr val="accent6"/>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4687478" y="2271860"/>
            <a:ext cx="4286263" cy="4360714"/>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endParaRPr lang="en-US" noProof="0" dirty="0"/>
          </a:p>
        </p:txBody>
      </p:sp>
      <p:pic>
        <p:nvPicPr>
          <p:cNvPr id="14" name="Picture 13">
            <a:extLst>
              <a:ext uri="{FF2B5EF4-FFF2-40B4-BE49-F238E27FC236}">
                <a16:creationId xmlns:a16="http://schemas.microsoft.com/office/drawing/2014/main" id="{10EBB30B-6B27-6742-9AB6-40A24BEDA25F}"/>
              </a:ext>
            </a:extLst>
          </p:cNvPr>
          <p:cNvPicPr>
            <a:picLocks noChangeAspect="1"/>
          </p:cNvPicPr>
          <p:nvPr userDrawn="1"/>
        </p:nvPicPr>
        <p:blipFill rotWithShape="1">
          <a:blip r:embed="rId2"/>
          <a:srcRect l="4358" t="26333" r="75573" b="30207"/>
          <a:stretch/>
        </p:blipFill>
        <p:spPr>
          <a:xfrm>
            <a:off x="8295314" y="136524"/>
            <a:ext cx="678427" cy="734589"/>
          </a:xfrm>
          <a:prstGeom prst="rect">
            <a:avLst/>
          </a:prstGeom>
        </p:spPr>
      </p:pic>
    </p:spTree>
    <p:extLst>
      <p:ext uri="{BB962C8B-B14F-4D97-AF65-F5344CB8AC3E}">
        <p14:creationId xmlns:p14="http://schemas.microsoft.com/office/powerpoint/2010/main" val="26143026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53" userDrawn="1">
          <p15:clr>
            <a:srgbClr val="FBAE40"/>
          </p15:clr>
        </p15:guide>
        <p15:guide id="3" pos="104" userDrawn="1">
          <p15:clr>
            <a:srgbClr val="FBAE40"/>
          </p15:clr>
        </p15:guide>
        <p15:guide id="4" orient="horz" pos="4178" userDrawn="1">
          <p15:clr>
            <a:srgbClr val="FBAE40"/>
          </p15:clr>
        </p15:guide>
        <p15:guide id="5" orient="horz" pos="142" userDrawn="1">
          <p15:clr>
            <a:srgbClr val="FBAE40"/>
          </p15:clr>
        </p15:guide>
        <p15:guide id="6" pos="1843" userDrawn="1">
          <p15:clr>
            <a:srgbClr val="FBAE40"/>
          </p15:clr>
        </p15:guide>
        <p15:guide id="7" pos="32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5670996" y="1"/>
            <a:ext cx="362388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pic>
        <p:nvPicPr>
          <p:cNvPr id="10" name="Picture 9">
            <a:extLst>
              <a:ext uri="{FF2B5EF4-FFF2-40B4-BE49-F238E27FC236}">
                <a16:creationId xmlns:a16="http://schemas.microsoft.com/office/drawing/2014/main" id="{8E789BD7-C9F0-AA45-8697-9C77684ADAF1}"/>
              </a:ext>
            </a:extLst>
          </p:cNvPr>
          <p:cNvPicPr>
            <a:picLocks noChangeAspect="1"/>
          </p:cNvPicPr>
          <p:nvPr userDrawn="1"/>
        </p:nvPicPr>
        <p:blipFill rotWithShape="1">
          <a:blip r:embed="rId2"/>
          <a:srcRect l="4358" t="26333" r="75573" b="30207"/>
          <a:stretch/>
        </p:blipFill>
        <p:spPr>
          <a:xfrm>
            <a:off x="8273953" y="136524"/>
            <a:ext cx="678427" cy="734589"/>
          </a:xfrm>
          <a:prstGeom prst="rect">
            <a:avLst/>
          </a:prstGeom>
        </p:spPr>
      </p:pic>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5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5670996" y="1"/>
            <a:ext cx="362388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389008" y="209028"/>
            <a:ext cx="6249917" cy="963887"/>
          </a:xfrm>
          <a:prstGeom prst="rect">
            <a:avLst/>
          </a:prstGeom>
        </p:spPr>
        <p:txBody>
          <a:bodyPr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pic>
        <p:nvPicPr>
          <p:cNvPr id="11" name="Picture 10">
            <a:extLst>
              <a:ext uri="{FF2B5EF4-FFF2-40B4-BE49-F238E27FC236}">
                <a16:creationId xmlns:a16="http://schemas.microsoft.com/office/drawing/2014/main" id="{4427FE3D-E871-BE47-B55E-21503E0C8350}"/>
              </a:ext>
            </a:extLst>
          </p:cNvPr>
          <p:cNvPicPr>
            <a:picLocks noChangeAspect="1"/>
          </p:cNvPicPr>
          <p:nvPr userDrawn="1"/>
        </p:nvPicPr>
        <p:blipFill rotWithShape="1">
          <a:blip r:embed="rId2"/>
          <a:srcRect l="4358" t="26333" r="75573" b="30207"/>
          <a:stretch/>
        </p:blipFill>
        <p:spPr>
          <a:xfrm>
            <a:off x="8273953" y="136524"/>
            <a:ext cx="678427" cy="734589"/>
          </a:xfrm>
          <a:prstGeom prst="rect">
            <a:avLst/>
          </a:prstGeom>
        </p:spPr>
      </p:pic>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5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normAutofit/>
          </a:bodyPr>
          <a:lstStyle>
            <a:lvl1pPr>
              <a:defRPr sz="3000" b="1" i="0">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477993" y="3588176"/>
            <a:ext cx="289512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338943"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4712882" y="1987421"/>
            <a:ext cx="3683725" cy="1789855"/>
          </a:xfrm>
          <a:prstGeom prst="rect">
            <a:avLst/>
          </a:prstGeom>
        </p:spPr>
        <p:txBody>
          <a:bodyPr anchor="b">
            <a:normAutofit/>
          </a:bodyPr>
          <a:lstStyle>
            <a:lvl1pPr>
              <a:defRPr sz="3000"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4712882" y="3792046"/>
            <a:ext cx="3683725" cy="910580"/>
          </a:xfrm>
          <a:prstGeom prst="rect">
            <a:avLst/>
          </a:prstGeom>
        </p:spPr>
        <p:txBody>
          <a:bodyPr>
            <a:normAutofit/>
          </a:bodyPr>
          <a:lstStyle>
            <a:lvl1pPr marL="0" indent="0">
              <a:buNone/>
              <a:defRPr sz="1500" b="0" i="0" spc="225">
                <a:solidFill>
                  <a:schemeClr val="accent6"/>
                </a:solidFill>
                <a:latin typeface="+mn-lt"/>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5815584" y="1"/>
            <a:ext cx="1693926"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4946515"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209730" y="1428314"/>
            <a:ext cx="3321392" cy="383863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3378" y="5266944"/>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04276" y="3407045"/>
            <a:ext cx="10787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pic>
        <p:nvPicPr>
          <p:cNvPr id="13" name="Picture 12">
            <a:extLst>
              <a:ext uri="{FF2B5EF4-FFF2-40B4-BE49-F238E27FC236}">
                <a16:creationId xmlns:a16="http://schemas.microsoft.com/office/drawing/2014/main" id="{0D362495-9CD2-D543-8233-731B62E7B36A}"/>
              </a:ext>
            </a:extLst>
          </p:cNvPr>
          <p:cNvPicPr>
            <a:picLocks noChangeAspect="1"/>
          </p:cNvPicPr>
          <p:nvPr userDrawn="1"/>
        </p:nvPicPr>
        <p:blipFill rotWithShape="1">
          <a:blip r:embed="rId2"/>
          <a:srcRect l="3825" t="26985" r="74628" b="20981"/>
          <a:stretch/>
        </p:blipFill>
        <p:spPr>
          <a:xfrm>
            <a:off x="8301642" y="61087"/>
            <a:ext cx="755248" cy="1215950"/>
          </a:xfrm>
          <a:prstGeom prst="rect">
            <a:avLst/>
          </a:prstGeom>
        </p:spPr>
      </p:pic>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2880" userDrawn="1">
          <p15:clr>
            <a:srgbClr val="FBAE40"/>
          </p15:clr>
        </p15:guide>
        <p15:guide id="3" pos="107" userDrawn="1">
          <p15:clr>
            <a:srgbClr val="FBAE40"/>
          </p15:clr>
        </p15:guide>
        <p15:guide id="4" orient="horz" pos="4170" userDrawn="1">
          <p15:clr>
            <a:srgbClr val="FBAE40"/>
          </p15:clr>
        </p15:guide>
        <p15:guide id="5" pos="5653"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398534" y="3196916"/>
            <a:ext cx="3707122" cy="2958275"/>
          </a:xfrm>
          <a:prstGeom prst="rect">
            <a:avLst/>
          </a:prstGeom>
        </p:spPr>
        <p:txBody>
          <a:bodyPr>
            <a:normAutofit/>
          </a:bodyPr>
          <a:lstStyle>
            <a:lvl1pPr>
              <a:buClr>
                <a:schemeClr val="accent2"/>
              </a:buClr>
              <a:defRPr sz="1800">
                <a:solidFill>
                  <a:schemeClr val="tx1"/>
                </a:solidFill>
              </a:defRPr>
            </a:lvl1pPr>
            <a:lvl2pPr>
              <a:buClr>
                <a:schemeClr val="accent2"/>
              </a:buClr>
              <a:defRPr sz="1500">
                <a:solidFill>
                  <a:schemeClr val="tx1"/>
                </a:solidFill>
              </a:defRPr>
            </a:lvl2pPr>
            <a:lvl3pPr>
              <a:buClr>
                <a:schemeClr val="accent2"/>
              </a:buClr>
              <a:defRPr sz="1350">
                <a:solidFill>
                  <a:schemeClr val="tx1"/>
                </a:solidFill>
              </a:defRPr>
            </a:lvl3pPr>
            <a:lvl4pPr>
              <a:buClr>
                <a:schemeClr val="accent2"/>
              </a:buClr>
              <a:defRPr sz="1200">
                <a:solidFill>
                  <a:schemeClr val="tx1"/>
                </a:solidFill>
              </a:defRPr>
            </a:lvl4pPr>
            <a:lvl5pPr>
              <a:buClr>
                <a:schemeClr val="accent2"/>
              </a:buCl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379764" y="-6"/>
            <a:ext cx="7764236"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233612" y="-5"/>
            <a:ext cx="3090863"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4781550" y="5047077"/>
            <a:ext cx="1143431"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398535" y="2563478"/>
            <a:ext cx="5506973" cy="608895"/>
          </a:xfrm>
          <a:prstGeom prst="rect">
            <a:avLst/>
          </a:prstGeom>
        </p:spPr>
        <p:txBody>
          <a:bodyPr/>
          <a:lstStyle>
            <a:lvl1pPr marL="0" indent="0">
              <a:buNone/>
              <a:defRPr sz="1500" spc="225">
                <a:solidFill>
                  <a:schemeClr val="accent6"/>
                </a:solidFill>
              </a:defRPr>
            </a:lvl1pPr>
            <a:lvl2pPr marL="3429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398533" y="1308484"/>
            <a:ext cx="5506967" cy="1215566"/>
          </a:xfrm>
          <a:prstGeom prst="rect">
            <a:avLst/>
          </a:prstGeom>
        </p:spPr>
        <p:txBody>
          <a:bodyPr anchor="b">
            <a:noAutofit/>
          </a:bodyPr>
          <a:lstStyle>
            <a:lvl1pPr>
              <a:defRPr sz="3000"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4953000" y="1"/>
            <a:ext cx="4191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pic>
        <p:nvPicPr>
          <p:cNvPr id="8" name="Picture 7">
            <a:extLst>
              <a:ext uri="{FF2B5EF4-FFF2-40B4-BE49-F238E27FC236}">
                <a16:creationId xmlns:a16="http://schemas.microsoft.com/office/drawing/2014/main" id="{14D4A5A6-AD50-6349-8235-C4715DB17F0A}"/>
              </a:ext>
            </a:extLst>
          </p:cNvPr>
          <p:cNvPicPr>
            <a:picLocks noChangeAspect="1"/>
          </p:cNvPicPr>
          <p:nvPr userDrawn="1"/>
        </p:nvPicPr>
        <p:blipFill rotWithShape="1">
          <a:blip r:embed="rId2"/>
          <a:srcRect l="4358" t="26333" r="75573" b="30207"/>
          <a:stretch/>
        </p:blipFill>
        <p:spPr>
          <a:xfrm>
            <a:off x="493713" y="136524"/>
            <a:ext cx="678427" cy="734589"/>
          </a:xfrm>
          <a:prstGeom prst="rect">
            <a:avLst/>
          </a:prstGeom>
        </p:spPr>
      </p:pic>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379764" y="-6"/>
            <a:ext cx="7764236"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4627633" y="1435100"/>
            <a:ext cx="4516366"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398534" y="3196916"/>
            <a:ext cx="3707122" cy="2958275"/>
          </a:xfrm>
          <a:prstGeom prst="rect">
            <a:avLst/>
          </a:prstGeom>
        </p:spPr>
        <p:txBody>
          <a:bodyPr>
            <a:normAutofit/>
          </a:bodyPr>
          <a:lstStyle>
            <a:lvl1pPr>
              <a:buClr>
                <a:schemeClr val="accent2"/>
              </a:buClr>
              <a:defRPr sz="1800">
                <a:solidFill>
                  <a:schemeClr val="tx1"/>
                </a:solidFill>
              </a:defRPr>
            </a:lvl1pPr>
            <a:lvl2pPr>
              <a:buClr>
                <a:schemeClr val="accent2"/>
              </a:buClr>
              <a:defRPr sz="1500">
                <a:solidFill>
                  <a:schemeClr val="tx1"/>
                </a:solidFill>
              </a:defRPr>
            </a:lvl2pPr>
            <a:lvl3pPr>
              <a:buClr>
                <a:schemeClr val="accent2"/>
              </a:buClr>
              <a:defRPr sz="1350">
                <a:solidFill>
                  <a:schemeClr val="tx1"/>
                </a:solidFill>
              </a:defRPr>
            </a:lvl3pPr>
            <a:lvl4pPr>
              <a:buClr>
                <a:schemeClr val="accent2"/>
              </a:buClr>
              <a:defRPr sz="1200">
                <a:solidFill>
                  <a:schemeClr val="tx1"/>
                </a:solidFill>
              </a:defRPr>
            </a:lvl4pPr>
            <a:lvl5pPr>
              <a:buClr>
                <a:schemeClr val="accent2"/>
              </a:buCl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233612" y="-5"/>
            <a:ext cx="3090863"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7764236" y="1185452"/>
            <a:ext cx="1379764"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398535" y="2563478"/>
            <a:ext cx="5506966" cy="608895"/>
          </a:xfrm>
          <a:prstGeom prst="rect">
            <a:avLst/>
          </a:prstGeom>
        </p:spPr>
        <p:txBody>
          <a:bodyPr/>
          <a:lstStyle>
            <a:lvl1pPr marL="0" indent="0">
              <a:buNone/>
              <a:defRPr sz="1500" spc="225">
                <a:solidFill>
                  <a:schemeClr val="accent6"/>
                </a:solidFill>
              </a:defRPr>
            </a:lvl1pPr>
            <a:lvl2pPr marL="3429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398533" y="1308484"/>
            <a:ext cx="5506967" cy="1215566"/>
          </a:xfrm>
          <a:prstGeom prst="rect">
            <a:avLst/>
          </a:prstGeom>
        </p:spPr>
        <p:txBody>
          <a:bodyPr anchor="b">
            <a:noAutofit/>
          </a:bodyPr>
          <a:lstStyle>
            <a:lvl1pPr>
              <a:defRPr sz="3000"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pic>
        <p:nvPicPr>
          <p:cNvPr id="12" name="Picture 11">
            <a:extLst>
              <a:ext uri="{FF2B5EF4-FFF2-40B4-BE49-F238E27FC236}">
                <a16:creationId xmlns:a16="http://schemas.microsoft.com/office/drawing/2014/main" id="{A54D5551-758F-AD4E-A273-134ED81DA6F2}"/>
              </a:ext>
            </a:extLst>
          </p:cNvPr>
          <p:cNvPicPr>
            <a:picLocks noChangeAspect="1"/>
          </p:cNvPicPr>
          <p:nvPr userDrawn="1"/>
        </p:nvPicPr>
        <p:blipFill rotWithShape="1">
          <a:blip r:embed="rId2"/>
          <a:srcRect l="4358" t="26333" r="75573" b="30207"/>
          <a:stretch/>
        </p:blipFill>
        <p:spPr>
          <a:xfrm>
            <a:off x="8236972" y="136524"/>
            <a:ext cx="678427" cy="734589"/>
          </a:xfrm>
          <a:prstGeom prst="rect">
            <a:avLst/>
          </a:prstGeom>
        </p:spPr>
      </p:pic>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31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6935" y="3633968"/>
            <a:ext cx="1434464"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5670996" y="1"/>
            <a:ext cx="362388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390523" y="2104888"/>
            <a:ext cx="4106468" cy="781188"/>
          </a:xfrm>
          <a:prstGeom prst="rect">
            <a:avLst/>
          </a:prstGeom>
        </p:spPr>
        <p:txBody>
          <a:bodyPr anchor="b">
            <a:noAutofit/>
          </a:bodyPr>
          <a:lstStyle>
            <a:lvl1pPr marL="0" indent="0">
              <a:lnSpc>
                <a:spcPct val="100000"/>
              </a:lnSpc>
              <a:spcBef>
                <a:spcPts val="0"/>
              </a:spcBef>
              <a:buNone/>
              <a:defRPr sz="1800" b="1" i="0">
                <a:solidFill>
                  <a:schemeClr val="tx1"/>
                </a:solidFill>
                <a:latin typeface="Montserrat"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390523" y="2886077"/>
            <a:ext cx="4106468"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4640035" y="2104888"/>
            <a:ext cx="4106700" cy="781188"/>
          </a:xfrm>
          <a:prstGeom prst="rect">
            <a:avLst/>
          </a:prstGeom>
        </p:spPr>
        <p:txBody>
          <a:bodyPr anchor="b">
            <a:noAutofit/>
          </a:bodyPr>
          <a:lstStyle>
            <a:lvl1pPr marL="0" indent="0">
              <a:lnSpc>
                <a:spcPct val="100000"/>
              </a:lnSpc>
              <a:buNone/>
              <a:defRPr sz="1800" b="1" i="0">
                <a:solidFill>
                  <a:schemeClr val="tx1"/>
                </a:solidFill>
                <a:latin typeface="Montserrat"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4640035" y="2886077"/>
            <a:ext cx="41067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390370" y="1376933"/>
            <a:ext cx="5526447" cy="608895"/>
          </a:xfrm>
          <a:prstGeom prst="rect">
            <a:avLst/>
          </a:prstGeom>
        </p:spPr>
        <p:txBody>
          <a:bodyPr/>
          <a:lstStyle>
            <a:lvl1pPr marL="0" indent="0">
              <a:buNone/>
              <a:defRPr sz="1500" spc="225">
                <a:solidFill>
                  <a:schemeClr val="accent6"/>
                </a:solidFill>
              </a:defRPr>
            </a:lvl1pPr>
            <a:lvl2pPr marL="342900"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389008" y="209029"/>
            <a:ext cx="6249917"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pic>
        <p:nvPicPr>
          <p:cNvPr id="25" name="Picture 24">
            <a:extLst>
              <a:ext uri="{FF2B5EF4-FFF2-40B4-BE49-F238E27FC236}">
                <a16:creationId xmlns:a16="http://schemas.microsoft.com/office/drawing/2014/main" id="{84FCA784-9876-C84F-9C29-45091ABD1047}"/>
              </a:ext>
            </a:extLst>
          </p:cNvPr>
          <p:cNvPicPr>
            <a:picLocks noChangeAspect="1"/>
          </p:cNvPicPr>
          <p:nvPr userDrawn="1"/>
        </p:nvPicPr>
        <p:blipFill rotWithShape="1">
          <a:blip r:embed="rId2"/>
          <a:srcRect l="4358" t="26333" r="75573" b="30207"/>
          <a:stretch/>
        </p:blipFill>
        <p:spPr>
          <a:xfrm>
            <a:off x="8189341" y="136524"/>
            <a:ext cx="678427" cy="734589"/>
          </a:xfrm>
          <a:prstGeom prst="rect">
            <a:avLst/>
          </a:prstGeom>
        </p:spPr>
      </p:pic>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95" userDrawn="1">
          <p15:clr>
            <a:srgbClr val="FBAE40"/>
          </p15:clr>
        </p15:guide>
        <p15:guide id="4" pos="5567" userDrawn="1">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5670996" y="1"/>
            <a:ext cx="362388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390370" y="1376933"/>
            <a:ext cx="5526447" cy="608895"/>
          </a:xfrm>
          <a:prstGeom prst="rect">
            <a:avLst/>
          </a:prstGeom>
        </p:spPr>
        <p:txBody>
          <a:bodyPr/>
          <a:lstStyle>
            <a:lvl1pPr marL="0" indent="0">
              <a:buNone/>
              <a:defRPr sz="1500" spc="225">
                <a:solidFill>
                  <a:schemeClr val="accent6"/>
                </a:solidFill>
              </a:defRPr>
            </a:lvl1pPr>
            <a:lvl2pPr marL="3429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389008" y="209029"/>
            <a:ext cx="6249917"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398861" y="2005762"/>
            <a:ext cx="3919323" cy="4083888"/>
          </a:xfrm>
          <a:prstGeom prst="rect">
            <a:avLst/>
          </a:prstGeom>
        </p:spPr>
        <p:txBody>
          <a:bodyPr/>
          <a:lstStyle>
            <a:lvl1pPr marL="0" indent="0">
              <a:buNone/>
              <a:defRPr sz="1800">
                <a:solidFill>
                  <a:schemeClr val="tx1"/>
                </a:solidFill>
              </a:defRPr>
            </a:lvl1pPr>
            <a:lvl2pPr marL="342900" indent="0">
              <a:buNone/>
              <a:defRPr sz="1800">
                <a:solidFill>
                  <a:schemeClr val="bg1"/>
                </a:solidFill>
              </a:defRPr>
            </a:lvl2pPr>
            <a:lvl3pPr marL="685800" indent="0">
              <a:buNone/>
              <a:defRPr sz="1800">
                <a:solidFill>
                  <a:schemeClr val="bg1"/>
                </a:solidFill>
              </a:defRPr>
            </a:lvl3pPr>
            <a:lvl4pPr marL="1028700" indent="0">
              <a:buNone/>
              <a:defRPr sz="1800">
                <a:solidFill>
                  <a:schemeClr val="bg1"/>
                </a:solidFill>
              </a:defRPr>
            </a:lvl4pPr>
            <a:lvl5pPr marL="1371600" indent="0">
              <a:buNone/>
              <a:defRPr sz="18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4347086" y="2005762"/>
            <a:ext cx="4289548" cy="4084470"/>
          </a:xfrm>
          <a:prstGeom prst="rect">
            <a:avLst/>
          </a:prstGeom>
        </p:spPr>
        <p:txBody>
          <a:bodyPr vert="horz" lIns="91420" tIns="45710" rIns="91420" bIns="45710">
            <a:noAutofit/>
          </a:bodyPr>
          <a:lstStyle>
            <a:lvl1pPr marL="0" indent="0" algn="ctr">
              <a:buNone/>
              <a:defRPr sz="1500" b="0" i="0">
                <a:solidFill>
                  <a:schemeClr val="tx1"/>
                </a:solidFill>
                <a:latin typeface="+mn-lt"/>
                <a:cs typeface="CiscoSans ExtraLight"/>
              </a:defRPr>
            </a:lvl1pPr>
          </a:lstStyle>
          <a:p>
            <a:pPr lvl="0"/>
            <a:r>
              <a:rPr lang="en-US" noProof="0"/>
              <a:t>Click icon to add chart</a:t>
            </a:r>
            <a:endParaRPr lang="en-US" noProof="0" dirty="0"/>
          </a:p>
        </p:txBody>
      </p:sp>
      <p:pic>
        <p:nvPicPr>
          <p:cNvPr id="14" name="Picture 13">
            <a:extLst>
              <a:ext uri="{FF2B5EF4-FFF2-40B4-BE49-F238E27FC236}">
                <a16:creationId xmlns:a16="http://schemas.microsoft.com/office/drawing/2014/main" id="{98C19EFA-5CBD-464C-A312-04D92643C59E}"/>
              </a:ext>
            </a:extLst>
          </p:cNvPr>
          <p:cNvPicPr>
            <a:picLocks noChangeAspect="1"/>
          </p:cNvPicPr>
          <p:nvPr userDrawn="1"/>
        </p:nvPicPr>
        <p:blipFill rotWithShape="1">
          <a:blip r:embed="rId2"/>
          <a:srcRect l="4358" t="26333" r="75573" b="30207"/>
          <a:stretch/>
        </p:blipFill>
        <p:spPr>
          <a:xfrm>
            <a:off x="8273953" y="136524"/>
            <a:ext cx="678427" cy="734589"/>
          </a:xfrm>
          <a:prstGeom prst="rect">
            <a:avLst/>
          </a:prstGeom>
        </p:spPr>
      </p:pic>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5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398534" y="2664803"/>
            <a:ext cx="8245031" cy="3433180"/>
          </a:xfrm>
          <a:prstGeom prst="rect">
            <a:avLst/>
          </a:prstGeom>
        </p:spPr>
        <p:txBody>
          <a:bodyPr lIns="91420" tIns="45710" rIns="91420" bIns="45710">
            <a:noAutofit/>
          </a:bodyPr>
          <a:lstStyle>
            <a:lvl1pPr marL="0" indent="0" algn="ctr">
              <a:buNone/>
              <a:defRPr sz="1500" baseline="0">
                <a:solidFill>
                  <a:schemeClr val="tx1"/>
                </a:solidFill>
                <a:latin typeface="+mn-lt"/>
              </a:defRPr>
            </a:lvl1pPr>
          </a:lstStyle>
          <a:p>
            <a:pPr lvl="0"/>
            <a:r>
              <a:rPr lang="en-US" noProof="0"/>
              <a:t>Click icon to add table</a:t>
            </a:r>
            <a:endParaRPr lang="en-US" noProof="0" dirty="0"/>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5670996" y="1"/>
            <a:ext cx="362388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390370" y="1376933"/>
            <a:ext cx="5526447" cy="608895"/>
          </a:xfrm>
          <a:prstGeom prst="rect">
            <a:avLst/>
          </a:prstGeom>
        </p:spPr>
        <p:txBody>
          <a:bodyPr/>
          <a:lstStyle>
            <a:lvl1pPr marL="0" indent="0">
              <a:buNone/>
              <a:defRPr sz="1500" spc="225">
                <a:solidFill>
                  <a:schemeClr val="accent6"/>
                </a:solidFill>
              </a:defRPr>
            </a:lvl1pPr>
            <a:lvl2pPr marL="3429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389008" y="209029"/>
            <a:ext cx="6249917"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pic>
        <p:nvPicPr>
          <p:cNvPr id="13" name="Picture 12">
            <a:extLst>
              <a:ext uri="{FF2B5EF4-FFF2-40B4-BE49-F238E27FC236}">
                <a16:creationId xmlns:a16="http://schemas.microsoft.com/office/drawing/2014/main" id="{D1A35F9F-1634-0643-866E-74729CEB4CAE}"/>
              </a:ext>
            </a:extLst>
          </p:cNvPr>
          <p:cNvPicPr>
            <a:picLocks noChangeAspect="1"/>
          </p:cNvPicPr>
          <p:nvPr userDrawn="1"/>
        </p:nvPicPr>
        <p:blipFill rotWithShape="1">
          <a:blip r:embed="rId2"/>
          <a:srcRect l="4358" t="26333" r="75573" b="30207"/>
          <a:stretch/>
        </p:blipFill>
        <p:spPr>
          <a:xfrm>
            <a:off x="8273953" y="136524"/>
            <a:ext cx="678427" cy="734589"/>
          </a:xfrm>
          <a:prstGeom prst="rect">
            <a:avLst/>
          </a:prstGeom>
        </p:spPr>
      </p:pic>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5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8810625"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269422" y="326571"/>
            <a:ext cx="8605157" cy="6204859"/>
          </a:xfrm>
          <a:prstGeom prst="rect">
            <a:avLst/>
          </a:prstGeom>
          <a:solidFill>
            <a:schemeClr val="bg1">
              <a:lumMod val="85000"/>
            </a:schemeClr>
          </a:solidFill>
        </p:spPr>
        <p:txBody>
          <a:bodyPr lIns="0" tIns="0" anchor="ctr"/>
          <a:lstStyle>
            <a:lvl1pPr marL="0" indent="0" algn="ctr">
              <a:buNone/>
              <a:defRPr sz="825"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177165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269422" y="558802"/>
            <a:ext cx="6249917" cy="939798"/>
          </a:xfrm>
          <a:prstGeom prst="rect">
            <a:avLst/>
          </a:prstGeom>
          <a:solidFill>
            <a:schemeClr val="bg1">
              <a:alpha val="90000"/>
            </a:schemeClr>
          </a:solidFill>
        </p:spPr>
        <p:txBody>
          <a:bodyPr lIns="288000" anchor="ctr">
            <a:normAutofit/>
          </a:bodyPr>
          <a:lstStyle>
            <a:lvl1pPr>
              <a:defRPr sz="27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4781791" y="1821022"/>
            <a:ext cx="3640180" cy="1616252"/>
          </a:xfrm>
          <a:prstGeom prst="rect">
            <a:avLst/>
          </a:prstGeom>
        </p:spPr>
        <p:txBody>
          <a:bodyPr anchor="b">
            <a:noAutofit/>
          </a:bodyPr>
          <a:lstStyle>
            <a:lvl1pPr algn="l">
              <a:defRPr sz="3000" b="1" i="0">
                <a:solidFill>
                  <a:schemeClr val="accent1"/>
                </a:solidFill>
                <a:latin typeface="Montserrat" pitchFamily="2" charset="77"/>
              </a:defRPr>
            </a:lvl1pPr>
          </a:lstStyle>
          <a:p>
            <a:r>
              <a:rPr lang="en-US" noProof="0" dirty="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5117197" y="3461163"/>
            <a:ext cx="2584337" cy="288000"/>
          </a:xfrm>
          <a:prstGeom prst="rect">
            <a:avLst/>
          </a:prstGeom>
        </p:spPr>
        <p:txBody>
          <a:bodyPr/>
          <a:lstStyle>
            <a:lvl1pPr marL="0" indent="0">
              <a:buNone/>
              <a:defRPr sz="135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5117197" y="3839451"/>
            <a:ext cx="2584337" cy="288000"/>
          </a:xfrm>
          <a:prstGeom prst="rect">
            <a:avLst/>
          </a:prstGeom>
        </p:spPr>
        <p:txBody>
          <a:bodyPr/>
          <a:lstStyle>
            <a:lvl1pPr marL="0" indent="0">
              <a:buNone/>
              <a:defRPr sz="135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5117197" y="4216669"/>
            <a:ext cx="2584337" cy="289070"/>
          </a:xfrm>
          <a:prstGeom prst="rect">
            <a:avLst/>
          </a:prstGeom>
        </p:spPr>
        <p:txBody>
          <a:bodyPr/>
          <a:lstStyle>
            <a:lvl1pPr marL="0" indent="0">
              <a:buNone/>
              <a:defRPr sz="135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5117197" y="4594957"/>
            <a:ext cx="2584337" cy="288000"/>
          </a:xfrm>
          <a:prstGeom prst="rect">
            <a:avLst/>
          </a:prstGeom>
        </p:spPr>
        <p:txBody>
          <a:bodyPr/>
          <a:lstStyle>
            <a:lvl1pPr marL="0" indent="0">
              <a:buNone/>
              <a:defRPr sz="135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4844204" y="3505248"/>
            <a:ext cx="194156"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28575" tIns="28575" rIns="28575" bIns="28575" anchor="ctr"/>
          <a:lstStyle/>
          <a:p>
            <a:pPr algn="ctr" defTabSz="3429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4880717" y="3897986"/>
            <a:ext cx="121130"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28575" tIns="28575" rIns="28575" bIns="28575" anchor="ctr"/>
          <a:lstStyle/>
          <a:p>
            <a:pPr algn="ctr" defTabSz="3429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4844204" y="4327946"/>
            <a:ext cx="194156"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28575" tIns="28575" rIns="28575" bIns="28575" anchor="ctr"/>
          <a:lstStyle/>
          <a:p>
            <a:pPr algn="ctr" defTabSz="3429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4853787" y="4650082"/>
            <a:ext cx="174989"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28575" tIns="28575" rIns="28575" bIns="28575" anchor="ctr"/>
          <a:lstStyle/>
          <a:p>
            <a:pPr algn="ctr" defTabSz="3429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263917" y="1659343"/>
            <a:ext cx="3321392" cy="3539314"/>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pic>
        <p:nvPicPr>
          <p:cNvPr id="17" name="Picture 16">
            <a:extLst>
              <a:ext uri="{FF2B5EF4-FFF2-40B4-BE49-F238E27FC236}">
                <a16:creationId xmlns:a16="http://schemas.microsoft.com/office/drawing/2014/main" id="{546B4F40-C526-4245-B5AA-D6E4264C6C18}"/>
              </a:ext>
            </a:extLst>
          </p:cNvPr>
          <p:cNvPicPr>
            <a:picLocks noChangeAspect="1"/>
          </p:cNvPicPr>
          <p:nvPr userDrawn="1"/>
        </p:nvPicPr>
        <p:blipFill rotWithShape="1">
          <a:blip r:embed="rId2"/>
          <a:srcRect l="4358" t="26333" r="75573" b="30207"/>
          <a:stretch/>
        </p:blipFill>
        <p:spPr>
          <a:xfrm>
            <a:off x="8295711" y="135279"/>
            <a:ext cx="678427" cy="734589"/>
          </a:xfrm>
          <a:prstGeom prst="rect">
            <a:avLst/>
          </a:prstGeom>
        </p:spPr>
      </p:pic>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53" userDrawn="1">
          <p15:clr>
            <a:srgbClr val="FBAE40"/>
          </p15:clr>
        </p15:guide>
        <p15:guide id="3" pos="104" userDrawn="1">
          <p15:clr>
            <a:srgbClr val="FBAE40"/>
          </p15:clr>
        </p15:guide>
        <p15:guide id="4" orient="horz" pos="4178" userDrawn="1">
          <p15:clr>
            <a:srgbClr val="FBAE40"/>
          </p15:clr>
        </p15:guide>
        <p15:guide id="5" orient="horz" pos="142" userDrawn="1">
          <p15:clr>
            <a:srgbClr val="FBAE40"/>
          </p15:clr>
        </p15:guide>
        <p15:guide id="6" pos="1843" userDrawn="1">
          <p15:clr>
            <a:srgbClr val="FBAE40"/>
          </p15:clr>
        </p15:guide>
        <p15:guide id="7" pos="32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253898" y="6356351"/>
            <a:ext cx="3086100" cy="365125"/>
          </a:xfrm>
          <a:prstGeom prst="rect">
            <a:avLst/>
          </a:prstGeom>
        </p:spPr>
        <p:txBody>
          <a:bodyPr vert="horz" lIns="91440" tIns="45720" rIns="91440" bIns="45720" rtlCol="0" anchor="ctr"/>
          <a:lstStyle>
            <a:lvl1pPr algn="l">
              <a:defRPr sz="9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8360229" y="6356351"/>
            <a:ext cx="555170" cy="365125"/>
          </a:xfrm>
          <a:prstGeom prst="rect">
            <a:avLst/>
          </a:prstGeom>
        </p:spPr>
        <p:txBody>
          <a:bodyPr vert="horz" lIns="91440" tIns="45720" rIns="91440" bIns="45720" rtlCol="0" anchor="ctr"/>
          <a:lstStyle>
            <a:lvl1pPr algn="r">
              <a:defRPr sz="9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389008" y="209029"/>
            <a:ext cx="8126342" cy="1147968"/>
          </a:xfrm>
          <a:prstGeom prst="rect">
            <a:avLst/>
          </a:prstGeom>
        </p:spPr>
        <p:txBody>
          <a:bodyPr vert="horz" lIns="91440" tIns="45720" rIns="91440" bIns="0" rtlCol="0" anchor="b">
            <a:normAutofit/>
          </a:bodyPr>
          <a:lstStyle/>
          <a:p>
            <a:r>
              <a:rPr lang="en-US" noProof="0"/>
              <a:t>Click to edit Master title style</a:t>
            </a:r>
            <a:endParaRPr lang="en-US" noProof="0" dirty="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Lst>
  <p:hf hdr="0"/>
  <p:txStyles>
    <p:titleStyle>
      <a:lvl1pPr algn="l" defTabSz="685800" rtl="0" eaLnBrk="1" latinLnBrk="0" hangingPunct="1">
        <a:lnSpc>
          <a:spcPct val="90000"/>
        </a:lnSpc>
        <a:spcBef>
          <a:spcPct val="0"/>
        </a:spcBef>
        <a:buNone/>
        <a:defRPr lang="en-IN" sz="3000" b="1" i="0" kern="1200">
          <a:solidFill>
            <a:schemeClr val="accent1"/>
          </a:solidFill>
          <a:latin typeface="Montserrat" pitchFamily="2" charset="77"/>
          <a:ea typeface="+mj-ea"/>
          <a:cs typeface="+mj-cs"/>
        </a:defRPr>
      </a:lvl1pPr>
    </p:titleStyle>
    <p:bodyStyle>
      <a:lvl1pPr marL="171450" indent="-171450" algn="l" defTabSz="685800" rtl="0" eaLnBrk="1" latinLnBrk="0" hangingPunct="1">
        <a:lnSpc>
          <a:spcPct val="90000"/>
        </a:lnSpc>
        <a:spcBef>
          <a:spcPts val="750"/>
        </a:spcBef>
        <a:buClr>
          <a:srgbClr val="2E7A40"/>
        </a:buClr>
        <a:buFont typeface="Arial" panose="020B0604020202020204" pitchFamily="34" charset="0"/>
        <a:buChar char="•"/>
        <a:defRPr lang="en-US" sz="1800" kern="1200" dirty="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2E7A40"/>
        </a:buClr>
        <a:buFont typeface="Arial" panose="020B0604020202020204" pitchFamily="34" charset="0"/>
        <a:buChar char="•"/>
        <a:defRPr lang="en-US" sz="1500" kern="1200" dirty="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2E7A40"/>
        </a:buClr>
        <a:buFont typeface="Arial" panose="020B0604020202020204" pitchFamily="34" charset="0"/>
        <a:buChar char="•"/>
        <a:defRPr lang="en-US" sz="135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2E7A40"/>
        </a:buClr>
        <a:buFont typeface="Arial" panose="020B0604020202020204" pitchFamily="34" charset="0"/>
        <a:buChar char="•"/>
        <a:defRPr lang="en-US" sz="1200" kern="1200" dirty="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2E7A40"/>
        </a:buClr>
        <a:buFont typeface="Arial" panose="020B0604020202020204" pitchFamily="34" charset="0"/>
        <a:buChar char="•"/>
        <a:defRPr lang="en-IN" sz="12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xfrm>
            <a:off x="3878318" y="3429000"/>
            <a:ext cx="4645572" cy="1212189"/>
          </a:xfrm>
        </p:spPr>
        <p:txBody>
          <a:bodyPr>
            <a:normAutofit/>
          </a:bodyPr>
          <a:lstStyle/>
          <a:p>
            <a:pPr algn="ctr"/>
            <a:r>
              <a:rPr lang="en-US" sz="2700" dirty="0"/>
              <a:t>National Dislocated Worker Grant (NWDG)</a:t>
            </a:r>
            <a:br>
              <a:rPr lang="en-US" sz="2700" dirty="0"/>
            </a:br>
            <a:r>
              <a:rPr lang="en-US" sz="2700" dirty="0"/>
              <a:t>Review Process</a:t>
            </a:r>
          </a:p>
        </p:txBody>
      </p:sp>
      <p:pic>
        <p:nvPicPr>
          <p:cNvPr id="11" name="Picture 10" descr="Pennsylvania Department of Labor and Industry Logo">
            <a:extLst>
              <a:ext uri="{FF2B5EF4-FFF2-40B4-BE49-F238E27FC236}">
                <a16:creationId xmlns:a16="http://schemas.microsoft.com/office/drawing/2014/main" id="{8CBC9D37-093C-413B-9C6A-A68CFB555957}"/>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588307" y="1702837"/>
            <a:ext cx="3615371" cy="1807685"/>
          </a:xfrm>
          <a:prstGeom prst="rect">
            <a:avLst/>
          </a:prstGeom>
        </p:spPr>
      </p:pic>
    </p:spTree>
    <p:extLst>
      <p:ext uri="{BB962C8B-B14F-4D97-AF65-F5344CB8AC3E}">
        <p14:creationId xmlns:p14="http://schemas.microsoft.com/office/powerpoint/2010/main" val="398069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fld id="{8699F50C-BE38-4BD0-BA84-9B090E1F2B9B}" type="slidenum">
              <a:rPr lang="en-US" noProof="0" smtClean="0"/>
              <a:t>10</a:t>
            </a:fld>
            <a:endParaRPr lang="en-US" noProof="0" dirty="0"/>
          </a:p>
        </p:txBody>
      </p:sp>
      <p:sp>
        <p:nvSpPr>
          <p:cNvPr id="6" name="Footer Placeholder 5">
            <a:extLst>
              <a:ext uri="{FF2B5EF4-FFF2-40B4-BE49-F238E27FC236}">
                <a16:creationId xmlns:a16="http://schemas.microsoft.com/office/drawing/2014/main" id="{E3803B6A-475C-1A42-98CD-05FBF1A485E7}"/>
              </a:ext>
            </a:extLst>
          </p:cNvPr>
          <p:cNvSpPr>
            <a:spLocks noGrp="1"/>
          </p:cNvSpPr>
          <p:nvPr>
            <p:ph type="ftr" sz="quarter" idx="14"/>
          </p:nvPr>
        </p:nvSpPr>
        <p:spPr/>
        <p:txBody>
          <a:bodyPr/>
          <a:lstStyle/>
          <a:p>
            <a:r>
              <a:rPr lang="en-US" noProof="0"/>
              <a:t>Add a footer</a:t>
            </a:r>
            <a:endParaRPr lang="en-US" noProof="0" dirty="0"/>
          </a:p>
        </p:txBody>
      </p:sp>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1796948" y="2621816"/>
            <a:ext cx="5639011" cy="3290469"/>
          </a:xfrm>
        </p:spPr>
        <p:txBody>
          <a:bodyPr anchor="t"/>
          <a:lstStyle/>
          <a:p>
            <a:r>
              <a:rPr lang="en-US" sz="2400" dirty="0"/>
              <a:t>Cost Limitations</a:t>
            </a:r>
          </a:p>
          <a:p>
            <a:pPr lvl="1"/>
            <a:r>
              <a:rPr lang="en-US" sz="2400" dirty="0"/>
              <a:t>Indirect Costs</a:t>
            </a:r>
          </a:p>
          <a:p>
            <a:pPr lvl="1"/>
            <a:r>
              <a:rPr lang="en-US" sz="2400" dirty="0"/>
              <a:t>Administrative vs. Program Costs</a:t>
            </a:r>
          </a:p>
          <a:p>
            <a:r>
              <a:rPr lang="en-US" sz="2400" dirty="0"/>
              <a:t>Eligibility standards</a:t>
            </a:r>
          </a:p>
          <a:p>
            <a:r>
              <a:rPr lang="en-US" sz="2400" dirty="0"/>
              <a:t>Allowable Services</a:t>
            </a:r>
          </a:p>
          <a:p>
            <a:r>
              <a:rPr lang="en-US" sz="2400" dirty="0"/>
              <a:t>Performance Goals</a:t>
            </a:r>
          </a:p>
          <a:p>
            <a:r>
              <a:rPr lang="en-US" sz="2400" dirty="0"/>
              <a:t>Reporting Requirements</a:t>
            </a:r>
          </a:p>
          <a:p>
            <a:endParaRPr lang="en-US" dirty="0"/>
          </a:p>
          <a:p>
            <a:endParaRPr lang="en-US" dirty="0"/>
          </a:p>
          <a:p>
            <a:endParaRPr lang="en-US" dirty="0"/>
          </a:p>
        </p:txBody>
      </p:sp>
      <p:sp>
        <p:nvSpPr>
          <p:cNvPr id="4" name="Title 3">
            <a:extLst>
              <a:ext uri="{FF2B5EF4-FFF2-40B4-BE49-F238E27FC236}">
                <a16:creationId xmlns:a16="http://schemas.microsoft.com/office/drawing/2014/main" id="{C37B6C1A-C72D-CD47-B024-DB944C342779}"/>
              </a:ext>
            </a:extLst>
          </p:cNvPr>
          <p:cNvSpPr>
            <a:spLocks noGrp="1"/>
          </p:cNvSpPr>
          <p:nvPr>
            <p:ph type="title"/>
          </p:nvPr>
        </p:nvSpPr>
        <p:spPr>
          <a:xfrm>
            <a:off x="398534" y="1406250"/>
            <a:ext cx="5506967" cy="1215566"/>
          </a:xfrm>
        </p:spPr>
        <p:txBody>
          <a:bodyPr/>
          <a:lstStyle/>
          <a:p>
            <a:r>
              <a:rPr lang="en-US" dirty="0"/>
              <a:t>What are the terms of the grant agreement?</a:t>
            </a:r>
            <a:br>
              <a:rPr lang="en-US" dirty="0"/>
            </a:br>
            <a:endParaRPr lang="en-US" dirty="0"/>
          </a:p>
        </p:txBody>
      </p:sp>
    </p:spTree>
    <p:extLst>
      <p:ext uri="{BB962C8B-B14F-4D97-AF65-F5344CB8AC3E}">
        <p14:creationId xmlns:p14="http://schemas.microsoft.com/office/powerpoint/2010/main" val="2404092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AEFD3D-59CA-2B47-9D68-D04345A535CD}"/>
              </a:ext>
            </a:extLst>
          </p:cNvPr>
          <p:cNvSpPr>
            <a:spLocks noGrp="1"/>
          </p:cNvSpPr>
          <p:nvPr>
            <p:ph type="sldNum" sz="quarter" idx="18"/>
          </p:nvPr>
        </p:nvSpPr>
        <p:spPr/>
        <p:txBody>
          <a:bodyPr/>
          <a:lstStyle/>
          <a:p>
            <a:fld id="{8699F50C-BE38-4BD0-BA84-9B090E1F2B9B}" type="slidenum">
              <a:rPr lang="en-US" noProof="0" smtClean="0"/>
              <a:t>11</a:t>
            </a:fld>
            <a:endParaRPr lang="en-US" noProof="0" dirty="0"/>
          </a:p>
        </p:txBody>
      </p:sp>
      <p:sp>
        <p:nvSpPr>
          <p:cNvPr id="2" name="Footer Placeholder 1">
            <a:extLst>
              <a:ext uri="{FF2B5EF4-FFF2-40B4-BE49-F238E27FC236}">
                <a16:creationId xmlns:a16="http://schemas.microsoft.com/office/drawing/2014/main" id="{B28AA231-334C-9345-994F-36498279B837}"/>
              </a:ext>
            </a:extLst>
          </p:cNvPr>
          <p:cNvSpPr>
            <a:spLocks noGrp="1"/>
          </p:cNvSpPr>
          <p:nvPr>
            <p:ph type="ftr" sz="quarter" idx="17"/>
          </p:nvPr>
        </p:nvSpPr>
        <p:spPr/>
        <p:txBody>
          <a:bodyPr/>
          <a:lstStyle/>
          <a:p>
            <a:r>
              <a:rPr lang="en-US" noProof="0"/>
              <a:t>Add a footer</a:t>
            </a:r>
            <a:endParaRPr lang="en-US" noProof="0" dirty="0"/>
          </a:p>
        </p:txBody>
      </p:sp>
      <p:sp>
        <p:nvSpPr>
          <p:cNvPr id="8" name="Content Placeholder 7">
            <a:extLst>
              <a:ext uri="{FF2B5EF4-FFF2-40B4-BE49-F238E27FC236}">
                <a16:creationId xmlns:a16="http://schemas.microsoft.com/office/drawing/2014/main" id="{B858941D-E79A-D049-9251-822A9EFB72A5}"/>
              </a:ext>
            </a:extLst>
          </p:cNvPr>
          <p:cNvSpPr>
            <a:spLocks noGrp="1"/>
          </p:cNvSpPr>
          <p:nvPr>
            <p:ph sz="half" idx="2"/>
          </p:nvPr>
        </p:nvSpPr>
        <p:spPr>
          <a:xfrm>
            <a:off x="389008" y="2217107"/>
            <a:ext cx="7840591" cy="3972556"/>
          </a:xfrm>
        </p:spPr>
        <p:txBody>
          <a:bodyPr/>
          <a:lstStyle/>
          <a:p>
            <a:r>
              <a:rPr lang="en-US" sz="2400" dirty="0"/>
              <a:t>What is the LWDA’s plan for the DWG funding?</a:t>
            </a:r>
          </a:p>
          <a:p>
            <a:pPr marL="0" indent="0">
              <a:buNone/>
            </a:pPr>
            <a:endParaRPr lang="en-US" sz="2400" dirty="0"/>
          </a:p>
          <a:p>
            <a:r>
              <a:rPr lang="en-US" sz="2400" dirty="0"/>
              <a:t>What steps were taken to implement the LWDA’s plan?</a:t>
            </a:r>
          </a:p>
          <a:p>
            <a:pPr marL="0" indent="0">
              <a:buNone/>
            </a:pPr>
            <a:endParaRPr lang="en-US" sz="2400" dirty="0"/>
          </a:p>
          <a:p>
            <a:r>
              <a:rPr lang="en-US" sz="2400" dirty="0"/>
              <a:t>Did the expenditures align with the DWB budget and budget narrative?</a:t>
            </a:r>
          </a:p>
          <a:p>
            <a:pPr marL="0" indent="0">
              <a:buNone/>
            </a:pPr>
            <a:endParaRPr lang="en-US" sz="2400" dirty="0"/>
          </a:p>
          <a:p>
            <a:r>
              <a:rPr lang="en-US" sz="2400" dirty="0"/>
              <a:t>Were the expenditures allowable?</a:t>
            </a:r>
          </a:p>
          <a:p>
            <a:endParaRPr lang="en-US" dirty="0"/>
          </a:p>
        </p:txBody>
      </p:sp>
      <p:sp>
        <p:nvSpPr>
          <p:cNvPr id="4" name="Title 3">
            <a:extLst>
              <a:ext uri="{FF2B5EF4-FFF2-40B4-BE49-F238E27FC236}">
                <a16:creationId xmlns:a16="http://schemas.microsoft.com/office/drawing/2014/main" id="{ECA9A040-E663-DF40-B0FC-6D44B4B5A7E1}"/>
              </a:ext>
            </a:extLst>
          </p:cNvPr>
          <p:cNvSpPr>
            <a:spLocks noGrp="1"/>
          </p:cNvSpPr>
          <p:nvPr>
            <p:ph type="title"/>
          </p:nvPr>
        </p:nvSpPr>
        <p:spPr>
          <a:xfrm>
            <a:off x="113436" y="140711"/>
            <a:ext cx="6249917" cy="1147969"/>
          </a:xfrm>
        </p:spPr>
        <p:txBody>
          <a:bodyPr/>
          <a:lstStyle/>
          <a:p>
            <a:r>
              <a:rPr lang="en-US" dirty="0"/>
              <a:t>Additional Items to Monitor</a:t>
            </a:r>
          </a:p>
        </p:txBody>
      </p:sp>
    </p:spTree>
    <p:extLst>
      <p:ext uri="{BB962C8B-B14F-4D97-AF65-F5344CB8AC3E}">
        <p14:creationId xmlns:p14="http://schemas.microsoft.com/office/powerpoint/2010/main" val="2207245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8" descr="Person with idea concept">
            <a:extLst>
              <a:ext uri="{FF2B5EF4-FFF2-40B4-BE49-F238E27FC236}">
                <a16:creationId xmlns:a16="http://schemas.microsoft.com/office/drawing/2014/main" id="{297B45F6-8BA5-4E68-BF18-F09DA4FF27D3}"/>
              </a:ext>
            </a:extLst>
          </p:cNvPr>
          <p:cNvPicPr>
            <a:picLocks noGrp="1" noChangeAspect="1"/>
          </p:cNvPicPr>
          <p:nvPr>
            <p:ph type="pic" sz="quarter" idx="13"/>
          </p:nvPr>
        </p:nvPicPr>
        <p:blipFill>
          <a:blip r:embed="rId2"/>
          <a:srcRect l="18700" r="18700"/>
          <a:stretch>
            <a:fillRect/>
          </a:stretch>
        </p:blipFill>
        <p:spPr>
          <a:xfrm>
            <a:off x="1614999" y="279855"/>
            <a:ext cx="5914002" cy="6298285"/>
          </a:xfrm>
        </p:spPr>
      </p:pic>
      <p:sp>
        <p:nvSpPr>
          <p:cNvPr id="2" name="Title 1">
            <a:extLst>
              <a:ext uri="{FF2B5EF4-FFF2-40B4-BE49-F238E27FC236}">
                <a16:creationId xmlns:a16="http://schemas.microsoft.com/office/drawing/2014/main" id="{A842F62C-6C76-7241-BAD1-2FAAE6455635}"/>
              </a:ext>
            </a:extLst>
          </p:cNvPr>
          <p:cNvSpPr>
            <a:spLocks noGrp="1"/>
          </p:cNvSpPr>
          <p:nvPr>
            <p:ph type="ctrTitle"/>
          </p:nvPr>
        </p:nvSpPr>
        <p:spPr>
          <a:xfrm>
            <a:off x="2751910" y="3015620"/>
            <a:ext cx="3640180" cy="2179569"/>
          </a:xfrm>
          <a:noFill/>
          <a:ln>
            <a:noFill/>
          </a:ln>
        </p:spPr>
        <p:txBody>
          <a:bodyPr anchor="ctr"/>
          <a:lstStyle/>
          <a:p>
            <a:pPr algn="ctr"/>
            <a:r>
              <a:rPr lang="en-US" sz="4000" dirty="0">
                <a:solidFill>
                  <a:schemeClr val="tx1"/>
                </a:solidFill>
              </a:rPr>
              <a:t>Questions?</a:t>
            </a:r>
          </a:p>
        </p:txBody>
      </p:sp>
    </p:spTree>
    <p:extLst>
      <p:ext uri="{BB962C8B-B14F-4D97-AF65-F5344CB8AC3E}">
        <p14:creationId xmlns:p14="http://schemas.microsoft.com/office/powerpoint/2010/main" val="2836022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1996966" y="1987421"/>
            <a:ext cx="6399642" cy="4182151"/>
          </a:xfrm>
        </p:spPr>
        <p:txBody>
          <a:bodyPr>
            <a:normAutofit/>
          </a:bodyPr>
          <a:lstStyle/>
          <a:p>
            <a:pPr algn="ctr"/>
            <a:r>
              <a:rPr lang="en-US" dirty="0"/>
              <a:t>Standards for Dislocated Worker Grants are set by the Employment and Training Administration</a:t>
            </a:r>
            <a:br>
              <a:rPr lang="en-US" dirty="0"/>
            </a:br>
            <a:br>
              <a:rPr lang="en-US" dirty="0"/>
            </a:br>
            <a:r>
              <a:rPr lang="en-US" dirty="0"/>
              <a:t>TEGL 12-19</a:t>
            </a:r>
            <a:br>
              <a:rPr lang="en-US" dirty="0"/>
            </a:br>
            <a:r>
              <a:rPr lang="en-US" dirty="0"/>
              <a:t>TEGL 12-19, Change 1</a:t>
            </a:r>
          </a:p>
        </p:txBody>
      </p:sp>
    </p:spTree>
    <p:extLst>
      <p:ext uri="{BB962C8B-B14F-4D97-AF65-F5344CB8AC3E}">
        <p14:creationId xmlns:p14="http://schemas.microsoft.com/office/powerpoint/2010/main" val="2254014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F1CCC6-F180-4E15-82A4-07ADF1026CD2}"/>
              </a:ext>
            </a:extLst>
          </p:cNvPr>
          <p:cNvSpPr>
            <a:spLocks noGrp="1"/>
          </p:cNvSpPr>
          <p:nvPr>
            <p:ph idx="1"/>
          </p:nvPr>
        </p:nvSpPr>
        <p:spPr>
          <a:xfrm>
            <a:off x="2274176" y="3047264"/>
            <a:ext cx="4961743" cy="2131829"/>
          </a:xfrm>
        </p:spPr>
        <p:txBody>
          <a:bodyPr>
            <a:normAutofit/>
          </a:bodyPr>
          <a:lstStyle/>
          <a:p>
            <a:pPr algn="just"/>
            <a:r>
              <a:rPr lang="en-US" sz="2800" dirty="0"/>
              <a:t>Disaster Recovery</a:t>
            </a:r>
          </a:p>
          <a:p>
            <a:pPr algn="just"/>
            <a:r>
              <a:rPr lang="en-US" sz="2800" dirty="0"/>
              <a:t>Employment Recovery</a:t>
            </a:r>
          </a:p>
          <a:p>
            <a:pPr lvl="1" algn="just"/>
            <a:r>
              <a:rPr lang="en-US" sz="2500" dirty="0"/>
              <a:t>Special Population</a:t>
            </a:r>
          </a:p>
        </p:txBody>
      </p:sp>
      <p:sp>
        <p:nvSpPr>
          <p:cNvPr id="4" name="Title 3">
            <a:extLst>
              <a:ext uri="{FF2B5EF4-FFF2-40B4-BE49-F238E27FC236}">
                <a16:creationId xmlns:a16="http://schemas.microsoft.com/office/drawing/2014/main" id="{74F43C28-057E-4A79-9330-8B3AAE2C2B7A}"/>
              </a:ext>
            </a:extLst>
          </p:cNvPr>
          <p:cNvSpPr>
            <a:spLocks noGrp="1"/>
          </p:cNvSpPr>
          <p:nvPr>
            <p:ph type="title"/>
          </p:nvPr>
        </p:nvSpPr>
        <p:spPr>
          <a:xfrm>
            <a:off x="398533" y="1308484"/>
            <a:ext cx="8125357" cy="1215566"/>
          </a:xfrm>
        </p:spPr>
        <p:txBody>
          <a:bodyPr/>
          <a:lstStyle/>
          <a:p>
            <a:pPr algn="ctr"/>
            <a:r>
              <a:rPr lang="en-US" sz="2800" dirty="0"/>
              <a:t>Two Types of Dislocated Worker Grants</a:t>
            </a:r>
          </a:p>
        </p:txBody>
      </p:sp>
      <p:sp>
        <p:nvSpPr>
          <p:cNvPr id="6" name="Footer Placeholder 5">
            <a:extLst>
              <a:ext uri="{FF2B5EF4-FFF2-40B4-BE49-F238E27FC236}">
                <a16:creationId xmlns:a16="http://schemas.microsoft.com/office/drawing/2014/main" id="{720A93C0-17D9-4E60-9641-3E3189E9EDC6}"/>
              </a:ext>
            </a:extLst>
          </p:cNvPr>
          <p:cNvSpPr>
            <a:spLocks noGrp="1"/>
          </p:cNvSpPr>
          <p:nvPr>
            <p:ph type="ftr" sz="quarter" idx="14"/>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F3757790-16C1-4329-A23F-FCD615647F70}"/>
              </a:ext>
            </a:extLst>
          </p:cNvPr>
          <p:cNvSpPr>
            <a:spLocks noGrp="1"/>
          </p:cNvSpPr>
          <p:nvPr>
            <p:ph type="sldNum" sz="quarter" idx="15"/>
          </p:nvPr>
        </p:nvSpPr>
        <p:spPr/>
        <p:txBody>
          <a:bodyPr/>
          <a:lstStyle/>
          <a:p>
            <a:fld id="{8699F50C-BE38-4BD0-BA84-9B090E1F2B9B}" type="slidenum">
              <a:rPr lang="en-US" noProof="0" smtClean="0"/>
              <a:t>3</a:t>
            </a:fld>
            <a:endParaRPr lang="en-US" noProof="0" dirty="0"/>
          </a:p>
        </p:txBody>
      </p:sp>
    </p:spTree>
    <p:extLst>
      <p:ext uri="{BB962C8B-B14F-4D97-AF65-F5344CB8AC3E}">
        <p14:creationId xmlns:p14="http://schemas.microsoft.com/office/powerpoint/2010/main" val="99782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E44A4B-25F8-4758-B416-5206275AEF7C}"/>
              </a:ext>
            </a:extLst>
          </p:cNvPr>
          <p:cNvSpPr>
            <a:spLocks noGrp="1"/>
          </p:cNvSpPr>
          <p:nvPr>
            <p:ph idx="1"/>
          </p:nvPr>
        </p:nvSpPr>
        <p:spPr>
          <a:xfrm>
            <a:off x="721919" y="3172373"/>
            <a:ext cx="7351564" cy="2958275"/>
          </a:xfrm>
        </p:spPr>
        <p:txBody>
          <a:bodyPr/>
          <a:lstStyle/>
          <a:p>
            <a:pPr marL="0" indent="0">
              <a:buNone/>
            </a:pPr>
            <a:r>
              <a:rPr lang="en-US" dirty="0"/>
              <a:t>An individual eligible to receive services through a Disaster Recovery DWG must be one of the following, per 20 CFR 687.170(b): </a:t>
            </a:r>
          </a:p>
          <a:p>
            <a:pPr marL="342900" indent="-342900">
              <a:buAutoNum type="arabicPeriod"/>
            </a:pPr>
            <a:r>
              <a:rPr lang="en-US" dirty="0"/>
              <a:t>temporarily or permanently laid off as a consequence of the disaster; </a:t>
            </a:r>
          </a:p>
          <a:p>
            <a:pPr marL="342900" indent="-342900">
              <a:buAutoNum type="arabicPeriod"/>
            </a:pPr>
            <a:r>
              <a:rPr lang="en-US" dirty="0"/>
              <a:t>a dislocated worker as defined at 29 U.S.C. 3102(3)(15); </a:t>
            </a:r>
          </a:p>
          <a:p>
            <a:pPr marL="342900" indent="-342900">
              <a:buAutoNum type="arabicPeriod"/>
            </a:pPr>
            <a:r>
              <a:rPr lang="en-US" dirty="0"/>
              <a:t>a long-term unemployed worker; or </a:t>
            </a:r>
          </a:p>
          <a:p>
            <a:pPr marL="342900" indent="-342900">
              <a:buAutoNum type="arabicPeriod"/>
            </a:pPr>
            <a:r>
              <a:rPr lang="en-US" dirty="0"/>
              <a:t>a self-employed individual who became unemployed or significantly underemployed as a result of the disaster or emergency. </a:t>
            </a:r>
          </a:p>
        </p:txBody>
      </p:sp>
      <p:sp>
        <p:nvSpPr>
          <p:cNvPr id="3" name="Text Placeholder 2">
            <a:extLst>
              <a:ext uri="{FF2B5EF4-FFF2-40B4-BE49-F238E27FC236}">
                <a16:creationId xmlns:a16="http://schemas.microsoft.com/office/drawing/2014/main" id="{A8763B9F-A8FB-4E4D-9E5B-39D7BECFD3E9}"/>
              </a:ext>
            </a:extLst>
          </p:cNvPr>
          <p:cNvSpPr>
            <a:spLocks noGrp="1"/>
          </p:cNvSpPr>
          <p:nvPr>
            <p:ph type="body" sz="quarter" idx="13"/>
          </p:nvPr>
        </p:nvSpPr>
        <p:spPr/>
        <p:txBody>
          <a:bodyPr/>
          <a:lstStyle/>
          <a:p>
            <a:r>
              <a:rPr lang="en-US" sz="2000" b="1" dirty="0"/>
              <a:t>Eligible Participants</a:t>
            </a:r>
          </a:p>
        </p:txBody>
      </p:sp>
      <p:sp>
        <p:nvSpPr>
          <p:cNvPr id="4" name="Title 3">
            <a:extLst>
              <a:ext uri="{FF2B5EF4-FFF2-40B4-BE49-F238E27FC236}">
                <a16:creationId xmlns:a16="http://schemas.microsoft.com/office/drawing/2014/main" id="{EC613DD5-F575-4578-82F8-EB5681720B60}"/>
              </a:ext>
            </a:extLst>
          </p:cNvPr>
          <p:cNvSpPr>
            <a:spLocks noGrp="1"/>
          </p:cNvSpPr>
          <p:nvPr>
            <p:ph type="title"/>
          </p:nvPr>
        </p:nvSpPr>
        <p:spPr/>
        <p:txBody>
          <a:bodyPr/>
          <a:lstStyle/>
          <a:p>
            <a:r>
              <a:rPr lang="en-US" dirty="0"/>
              <a:t>Disaster Recovery Grants</a:t>
            </a:r>
          </a:p>
        </p:txBody>
      </p:sp>
      <p:sp>
        <p:nvSpPr>
          <p:cNvPr id="6" name="Footer Placeholder 5">
            <a:extLst>
              <a:ext uri="{FF2B5EF4-FFF2-40B4-BE49-F238E27FC236}">
                <a16:creationId xmlns:a16="http://schemas.microsoft.com/office/drawing/2014/main" id="{77ACC7D3-680A-4082-85BD-E9D6599C72F2}"/>
              </a:ext>
            </a:extLst>
          </p:cNvPr>
          <p:cNvSpPr>
            <a:spLocks noGrp="1"/>
          </p:cNvSpPr>
          <p:nvPr>
            <p:ph type="ftr" sz="quarter" idx="14"/>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E5EAF891-D842-4603-9248-39B10B16CE60}"/>
              </a:ext>
            </a:extLst>
          </p:cNvPr>
          <p:cNvSpPr>
            <a:spLocks noGrp="1"/>
          </p:cNvSpPr>
          <p:nvPr>
            <p:ph type="sldNum" sz="quarter" idx="15"/>
          </p:nvPr>
        </p:nvSpPr>
        <p:spPr/>
        <p:txBody>
          <a:bodyPr/>
          <a:lstStyle/>
          <a:p>
            <a:fld id="{8699F50C-BE38-4BD0-BA84-9B090E1F2B9B}" type="slidenum">
              <a:rPr lang="en-US" noProof="0" smtClean="0"/>
              <a:t>4</a:t>
            </a:fld>
            <a:endParaRPr lang="en-US" noProof="0" dirty="0"/>
          </a:p>
        </p:txBody>
      </p:sp>
    </p:spTree>
    <p:extLst>
      <p:ext uri="{BB962C8B-B14F-4D97-AF65-F5344CB8AC3E}">
        <p14:creationId xmlns:p14="http://schemas.microsoft.com/office/powerpoint/2010/main" val="188307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C0511B-1CA5-40A4-818E-7CBE2D47AF82}"/>
              </a:ext>
            </a:extLst>
          </p:cNvPr>
          <p:cNvSpPr>
            <a:spLocks noGrp="1"/>
          </p:cNvSpPr>
          <p:nvPr>
            <p:ph idx="1"/>
          </p:nvPr>
        </p:nvSpPr>
        <p:spPr>
          <a:xfrm>
            <a:off x="398534" y="3196916"/>
            <a:ext cx="5834998" cy="2958275"/>
          </a:xfrm>
        </p:spPr>
        <p:txBody>
          <a:bodyPr>
            <a:normAutofit/>
          </a:bodyPr>
          <a:lstStyle/>
          <a:p>
            <a:r>
              <a:rPr lang="en-US" sz="2000" dirty="0"/>
              <a:t>Disaster Relief Employment</a:t>
            </a:r>
          </a:p>
          <a:p>
            <a:pPr lvl="1"/>
            <a:r>
              <a:rPr lang="en-US" sz="1700" dirty="0"/>
              <a:t>Clean up and Recovery Efforts</a:t>
            </a:r>
          </a:p>
          <a:p>
            <a:pPr lvl="1"/>
            <a:r>
              <a:rPr lang="en-US" sz="1700" dirty="0"/>
              <a:t>Employment related to the delivery of appropriate humanitarian assistance in the immediate aftermath of the disaster or emergency</a:t>
            </a:r>
          </a:p>
          <a:p>
            <a:r>
              <a:rPr lang="en-US" sz="2000" dirty="0"/>
              <a:t>Employment and Training Services</a:t>
            </a:r>
          </a:p>
          <a:p>
            <a:r>
              <a:rPr lang="en-US" sz="2000" dirty="0"/>
              <a:t>Supportive Services</a:t>
            </a:r>
          </a:p>
        </p:txBody>
      </p:sp>
      <p:sp>
        <p:nvSpPr>
          <p:cNvPr id="3" name="Text Placeholder 2">
            <a:extLst>
              <a:ext uri="{FF2B5EF4-FFF2-40B4-BE49-F238E27FC236}">
                <a16:creationId xmlns:a16="http://schemas.microsoft.com/office/drawing/2014/main" id="{AEDB835A-9D4E-4322-8D61-8FB853A1A3E3}"/>
              </a:ext>
            </a:extLst>
          </p:cNvPr>
          <p:cNvSpPr>
            <a:spLocks noGrp="1"/>
          </p:cNvSpPr>
          <p:nvPr>
            <p:ph type="body" sz="quarter" idx="13"/>
          </p:nvPr>
        </p:nvSpPr>
        <p:spPr/>
        <p:txBody>
          <a:bodyPr/>
          <a:lstStyle/>
          <a:p>
            <a:r>
              <a:rPr lang="en-US" sz="2400" b="1" dirty="0"/>
              <a:t>Allowable Activities</a:t>
            </a:r>
          </a:p>
        </p:txBody>
      </p:sp>
      <p:sp>
        <p:nvSpPr>
          <p:cNvPr id="4" name="Title 3">
            <a:extLst>
              <a:ext uri="{FF2B5EF4-FFF2-40B4-BE49-F238E27FC236}">
                <a16:creationId xmlns:a16="http://schemas.microsoft.com/office/drawing/2014/main" id="{96F8D826-F2C1-4107-BB5A-3B26035A1D7B}"/>
              </a:ext>
            </a:extLst>
          </p:cNvPr>
          <p:cNvSpPr>
            <a:spLocks noGrp="1"/>
          </p:cNvSpPr>
          <p:nvPr>
            <p:ph type="title"/>
          </p:nvPr>
        </p:nvSpPr>
        <p:spPr/>
        <p:txBody>
          <a:bodyPr/>
          <a:lstStyle/>
          <a:p>
            <a:r>
              <a:rPr lang="en-US" dirty="0"/>
              <a:t>Disaster Recovery Grant</a:t>
            </a:r>
          </a:p>
        </p:txBody>
      </p:sp>
      <p:sp>
        <p:nvSpPr>
          <p:cNvPr id="6" name="Footer Placeholder 5">
            <a:extLst>
              <a:ext uri="{FF2B5EF4-FFF2-40B4-BE49-F238E27FC236}">
                <a16:creationId xmlns:a16="http://schemas.microsoft.com/office/drawing/2014/main" id="{4A28C247-981D-4775-9E3D-839993458F31}"/>
              </a:ext>
            </a:extLst>
          </p:cNvPr>
          <p:cNvSpPr>
            <a:spLocks noGrp="1"/>
          </p:cNvSpPr>
          <p:nvPr>
            <p:ph type="ftr" sz="quarter" idx="14"/>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2A7CC3D7-1ECC-44DA-BEDD-2CB9B68CC31F}"/>
              </a:ext>
            </a:extLst>
          </p:cNvPr>
          <p:cNvSpPr>
            <a:spLocks noGrp="1"/>
          </p:cNvSpPr>
          <p:nvPr>
            <p:ph type="sldNum" sz="quarter" idx="15"/>
          </p:nvPr>
        </p:nvSpPr>
        <p:spPr/>
        <p:txBody>
          <a:bodyPr/>
          <a:lstStyle/>
          <a:p>
            <a:fld id="{8699F50C-BE38-4BD0-BA84-9B090E1F2B9B}" type="slidenum">
              <a:rPr lang="en-US" noProof="0" smtClean="0"/>
              <a:t>5</a:t>
            </a:fld>
            <a:endParaRPr lang="en-US" noProof="0" dirty="0"/>
          </a:p>
        </p:txBody>
      </p:sp>
    </p:spTree>
    <p:extLst>
      <p:ext uri="{BB962C8B-B14F-4D97-AF65-F5344CB8AC3E}">
        <p14:creationId xmlns:p14="http://schemas.microsoft.com/office/powerpoint/2010/main" val="534360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D4C16D-5C57-4CA7-9EBE-64BBCB1335E2}"/>
              </a:ext>
            </a:extLst>
          </p:cNvPr>
          <p:cNvSpPr>
            <a:spLocks noGrp="1"/>
          </p:cNvSpPr>
          <p:nvPr>
            <p:ph idx="1"/>
          </p:nvPr>
        </p:nvSpPr>
        <p:spPr>
          <a:xfrm>
            <a:off x="398534" y="3158836"/>
            <a:ext cx="8491568" cy="3562639"/>
          </a:xfrm>
        </p:spPr>
        <p:txBody>
          <a:bodyPr>
            <a:noAutofit/>
          </a:bodyPr>
          <a:lstStyle/>
          <a:p>
            <a:r>
              <a:rPr lang="en-US" sz="2000" dirty="0"/>
              <a:t>Mass Layoff or Plant Closure</a:t>
            </a:r>
          </a:p>
          <a:p>
            <a:pPr lvl="1"/>
            <a:r>
              <a:rPr lang="en-US" sz="1700" dirty="0"/>
              <a:t>Layoffs or plant closures affecting 50 or more from one employer</a:t>
            </a:r>
          </a:p>
          <a:p>
            <a:r>
              <a:rPr lang="en-US" sz="2000" dirty="0"/>
              <a:t>Industry-Wide Layoffs</a:t>
            </a:r>
          </a:p>
          <a:p>
            <a:r>
              <a:rPr lang="en-US" sz="2000" dirty="0"/>
              <a:t>Community Impact</a:t>
            </a:r>
          </a:p>
          <a:p>
            <a:pPr lvl="1"/>
            <a:r>
              <a:rPr lang="en-US" sz="2000" dirty="0"/>
              <a:t>Multiple small dislocations over a 12 month period</a:t>
            </a:r>
          </a:p>
        </p:txBody>
      </p:sp>
      <p:sp>
        <p:nvSpPr>
          <p:cNvPr id="3" name="Text Placeholder 2">
            <a:extLst>
              <a:ext uri="{FF2B5EF4-FFF2-40B4-BE49-F238E27FC236}">
                <a16:creationId xmlns:a16="http://schemas.microsoft.com/office/drawing/2014/main" id="{B51C3288-7094-43B1-8890-390C98FECABD}"/>
              </a:ext>
            </a:extLst>
          </p:cNvPr>
          <p:cNvSpPr>
            <a:spLocks noGrp="1"/>
          </p:cNvSpPr>
          <p:nvPr>
            <p:ph type="body" sz="quarter" idx="13"/>
          </p:nvPr>
        </p:nvSpPr>
        <p:spPr>
          <a:xfrm>
            <a:off x="398534" y="2273543"/>
            <a:ext cx="5506973" cy="608895"/>
          </a:xfrm>
        </p:spPr>
        <p:txBody>
          <a:bodyPr/>
          <a:lstStyle/>
          <a:p>
            <a:r>
              <a:rPr lang="en-US" sz="2400" b="1" dirty="0"/>
              <a:t>Qualifying Layoff Events</a:t>
            </a:r>
          </a:p>
        </p:txBody>
      </p:sp>
      <p:sp>
        <p:nvSpPr>
          <p:cNvPr id="4" name="Title 3">
            <a:extLst>
              <a:ext uri="{FF2B5EF4-FFF2-40B4-BE49-F238E27FC236}">
                <a16:creationId xmlns:a16="http://schemas.microsoft.com/office/drawing/2014/main" id="{4B6A0221-9B30-4DF0-95BC-2FDC60C1719B}"/>
              </a:ext>
            </a:extLst>
          </p:cNvPr>
          <p:cNvSpPr>
            <a:spLocks noGrp="1"/>
          </p:cNvSpPr>
          <p:nvPr>
            <p:ph type="title"/>
          </p:nvPr>
        </p:nvSpPr>
        <p:spPr>
          <a:xfrm>
            <a:off x="398534" y="943359"/>
            <a:ext cx="6336804" cy="1215566"/>
          </a:xfrm>
        </p:spPr>
        <p:txBody>
          <a:bodyPr/>
          <a:lstStyle/>
          <a:p>
            <a:r>
              <a:rPr lang="en-US" dirty="0"/>
              <a:t>Employment Recovery Grant</a:t>
            </a:r>
          </a:p>
        </p:txBody>
      </p:sp>
      <p:sp>
        <p:nvSpPr>
          <p:cNvPr id="7" name="Slide Number Placeholder 6">
            <a:extLst>
              <a:ext uri="{FF2B5EF4-FFF2-40B4-BE49-F238E27FC236}">
                <a16:creationId xmlns:a16="http://schemas.microsoft.com/office/drawing/2014/main" id="{534731C9-1295-4EDB-961C-3B3FCE198EAE}"/>
              </a:ext>
            </a:extLst>
          </p:cNvPr>
          <p:cNvSpPr>
            <a:spLocks noGrp="1"/>
          </p:cNvSpPr>
          <p:nvPr>
            <p:ph type="sldNum" sz="quarter" idx="15"/>
          </p:nvPr>
        </p:nvSpPr>
        <p:spPr/>
        <p:txBody>
          <a:bodyPr/>
          <a:lstStyle/>
          <a:p>
            <a:fld id="{8699F50C-BE38-4BD0-BA84-9B090E1F2B9B}" type="slidenum">
              <a:rPr lang="en-US" noProof="0" smtClean="0"/>
              <a:t>6</a:t>
            </a:fld>
            <a:endParaRPr lang="en-US" noProof="0" dirty="0"/>
          </a:p>
        </p:txBody>
      </p:sp>
    </p:spTree>
    <p:extLst>
      <p:ext uri="{BB962C8B-B14F-4D97-AF65-F5344CB8AC3E}">
        <p14:creationId xmlns:p14="http://schemas.microsoft.com/office/powerpoint/2010/main" val="1610748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3FDD97-4EBD-40A2-9A6D-385D1C0E80D8}"/>
              </a:ext>
            </a:extLst>
          </p:cNvPr>
          <p:cNvSpPr>
            <a:spLocks noGrp="1"/>
          </p:cNvSpPr>
          <p:nvPr>
            <p:ph idx="1"/>
          </p:nvPr>
        </p:nvSpPr>
        <p:spPr>
          <a:xfrm>
            <a:off x="398534" y="2475572"/>
            <a:ext cx="8346932" cy="4245904"/>
          </a:xfrm>
        </p:spPr>
        <p:txBody>
          <a:bodyPr>
            <a:normAutofit fontScale="92500" lnSpcReduction="10000"/>
          </a:bodyPr>
          <a:lstStyle/>
          <a:p>
            <a:pPr marL="342900" indent="-342900">
              <a:buAutoNum type="arabicPeriod"/>
            </a:pPr>
            <a:r>
              <a:rPr lang="en-US" sz="1800" dirty="0"/>
              <a:t>a dislocated worker as defined in WIOA Section 3(15);</a:t>
            </a:r>
          </a:p>
          <a:p>
            <a:pPr marL="342900" indent="-342900">
              <a:buAutoNum type="arabicPeriod"/>
            </a:pPr>
            <a:r>
              <a:rPr lang="en-US" sz="1800" dirty="0"/>
              <a:t> a civilian employee of the Department of Defense or the Department of Energy employed at a military installation that is being closed, or that will undergo realignment, within the next 24 months after the date of the determination of eligibility; </a:t>
            </a:r>
          </a:p>
          <a:p>
            <a:pPr marL="342900" indent="-342900">
              <a:buAutoNum type="arabicPeriod"/>
            </a:pPr>
            <a:r>
              <a:rPr lang="en-US" sz="1800" dirty="0"/>
              <a:t> an individual who is employed in a non-managerial position with a Department of Defense contractor, who is determined by the Secretary of Defense to be at risk of termination from employment as a result of reductions in defense expenditures, and whose employer is converting operations from defense to nondefense applications in order to prevent worker layoffs; or</a:t>
            </a:r>
          </a:p>
          <a:p>
            <a:pPr marL="342900" indent="-342900">
              <a:buAutoNum type="arabicPeriod"/>
            </a:pPr>
            <a:r>
              <a:rPr lang="en-US" sz="1800" dirty="0"/>
              <a:t> a member of the Armed Forces who: a. was on active duty or full-time National Guard duty; b. is involuntarily separated (as defined in section 1141 of title 10, United States Code) from active duty or full-time National Guard duty; or is separated from active duty or full-time National Guard duty pursuant to a special separation benefits program under 10 U.S.C. 1174a, or the voluntary separation incentive program under section 1175 of that title; c. is not entitled to retired or retained pay incident to the separation described in Subclause b above; and d. applies for employment and training assistance within 180 days of that separation</a:t>
            </a:r>
          </a:p>
        </p:txBody>
      </p:sp>
      <p:sp>
        <p:nvSpPr>
          <p:cNvPr id="3" name="Text Placeholder 2">
            <a:extLst>
              <a:ext uri="{FF2B5EF4-FFF2-40B4-BE49-F238E27FC236}">
                <a16:creationId xmlns:a16="http://schemas.microsoft.com/office/drawing/2014/main" id="{FEF581FE-934A-468B-99C3-CA7016BCCDE3}"/>
              </a:ext>
            </a:extLst>
          </p:cNvPr>
          <p:cNvSpPr>
            <a:spLocks noGrp="1"/>
          </p:cNvSpPr>
          <p:nvPr>
            <p:ph type="body" sz="quarter" idx="13"/>
          </p:nvPr>
        </p:nvSpPr>
        <p:spPr>
          <a:xfrm>
            <a:off x="398534" y="2056275"/>
            <a:ext cx="5506973" cy="608895"/>
          </a:xfrm>
        </p:spPr>
        <p:txBody>
          <a:bodyPr/>
          <a:lstStyle/>
          <a:p>
            <a:r>
              <a:rPr lang="en-US" sz="2400" b="1" dirty="0"/>
              <a:t>Eligible Participants</a:t>
            </a:r>
          </a:p>
          <a:p>
            <a:endParaRPr lang="en-US" dirty="0"/>
          </a:p>
        </p:txBody>
      </p:sp>
      <p:sp>
        <p:nvSpPr>
          <p:cNvPr id="4" name="Title 3">
            <a:extLst>
              <a:ext uri="{FF2B5EF4-FFF2-40B4-BE49-F238E27FC236}">
                <a16:creationId xmlns:a16="http://schemas.microsoft.com/office/drawing/2014/main" id="{9A6BE4C2-C687-400F-A4CB-31C9377A6C07}"/>
              </a:ext>
            </a:extLst>
          </p:cNvPr>
          <p:cNvSpPr>
            <a:spLocks noGrp="1"/>
          </p:cNvSpPr>
          <p:nvPr>
            <p:ph type="title"/>
          </p:nvPr>
        </p:nvSpPr>
        <p:spPr>
          <a:xfrm>
            <a:off x="398534" y="639549"/>
            <a:ext cx="6381408" cy="1215566"/>
          </a:xfrm>
        </p:spPr>
        <p:txBody>
          <a:bodyPr/>
          <a:lstStyle/>
          <a:p>
            <a:r>
              <a:rPr lang="en-US" dirty="0"/>
              <a:t>Employment Recovery Grant</a:t>
            </a:r>
          </a:p>
        </p:txBody>
      </p:sp>
      <p:sp>
        <p:nvSpPr>
          <p:cNvPr id="6" name="Footer Placeholder 5">
            <a:extLst>
              <a:ext uri="{FF2B5EF4-FFF2-40B4-BE49-F238E27FC236}">
                <a16:creationId xmlns:a16="http://schemas.microsoft.com/office/drawing/2014/main" id="{4EF28BD5-3360-4F02-9A2E-6E36E5D8BDDC}"/>
              </a:ext>
            </a:extLst>
          </p:cNvPr>
          <p:cNvSpPr>
            <a:spLocks noGrp="1"/>
          </p:cNvSpPr>
          <p:nvPr>
            <p:ph type="ftr" sz="quarter" idx="14"/>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765D46BF-3BC7-4A51-90DD-65011155F75F}"/>
              </a:ext>
            </a:extLst>
          </p:cNvPr>
          <p:cNvSpPr>
            <a:spLocks noGrp="1"/>
          </p:cNvSpPr>
          <p:nvPr>
            <p:ph type="sldNum" sz="quarter" idx="15"/>
          </p:nvPr>
        </p:nvSpPr>
        <p:spPr/>
        <p:txBody>
          <a:bodyPr/>
          <a:lstStyle/>
          <a:p>
            <a:fld id="{8699F50C-BE38-4BD0-BA84-9B090E1F2B9B}" type="slidenum">
              <a:rPr lang="en-US" noProof="0" smtClean="0"/>
              <a:t>7</a:t>
            </a:fld>
            <a:endParaRPr lang="en-US" noProof="0" dirty="0"/>
          </a:p>
        </p:txBody>
      </p:sp>
    </p:spTree>
    <p:extLst>
      <p:ext uri="{BB962C8B-B14F-4D97-AF65-F5344CB8AC3E}">
        <p14:creationId xmlns:p14="http://schemas.microsoft.com/office/powerpoint/2010/main" val="2914247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9FA805-61BF-47AC-ABD2-1DAAD787E071}"/>
              </a:ext>
            </a:extLst>
          </p:cNvPr>
          <p:cNvSpPr>
            <a:spLocks noGrp="1"/>
          </p:cNvSpPr>
          <p:nvPr>
            <p:ph idx="1"/>
          </p:nvPr>
        </p:nvSpPr>
        <p:spPr>
          <a:xfrm>
            <a:off x="398533" y="3196917"/>
            <a:ext cx="4842540" cy="2352600"/>
          </a:xfrm>
        </p:spPr>
        <p:txBody>
          <a:bodyPr/>
          <a:lstStyle/>
          <a:p>
            <a:r>
              <a:rPr lang="en-US" sz="2000" dirty="0"/>
              <a:t>Career Services</a:t>
            </a:r>
          </a:p>
          <a:p>
            <a:r>
              <a:rPr lang="en-US" sz="2000" dirty="0"/>
              <a:t>Training Services</a:t>
            </a:r>
          </a:p>
          <a:p>
            <a:r>
              <a:rPr lang="en-US" sz="2000" dirty="0"/>
              <a:t>Supportive Services</a:t>
            </a:r>
          </a:p>
          <a:p>
            <a:r>
              <a:rPr lang="en-US" sz="2000" dirty="0"/>
              <a:t>Needs Related Payments</a:t>
            </a:r>
          </a:p>
          <a:p>
            <a:endParaRPr lang="en-US" dirty="0"/>
          </a:p>
        </p:txBody>
      </p:sp>
      <p:sp>
        <p:nvSpPr>
          <p:cNvPr id="4" name="Text Placeholder 3">
            <a:extLst>
              <a:ext uri="{FF2B5EF4-FFF2-40B4-BE49-F238E27FC236}">
                <a16:creationId xmlns:a16="http://schemas.microsoft.com/office/drawing/2014/main" id="{1A3F2426-68F1-4972-83F9-19987BD9A4DF}"/>
              </a:ext>
            </a:extLst>
          </p:cNvPr>
          <p:cNvSpPr>
            <a:spLocks noGrp="1"/>
          </p:cNvSpPr>
          <p:nvPr>
            <p:ph type="body" sz="quarter" idx="13"/>
          </p:nvPr>
        </p:nvSpPr>
        <p:spPr/>
        <p:txBody>
          <a:bodyPr/>
          <a:lstStyle/>
          <a:p>
            <a:r>
              <a:rPr lang="en-US" sz="2400" b="1" dirty="0"/>
              <a:t>Allowable Activities</a:t>
            </a:r>
          </a:p>
        </p:txBody>
      </p:sp>
      <p:sp>
        <p:nvSpPr>
          <p:cNvPr id="5" name="Title 4">
            <a:extLst>
              <a:ext uri="{FF2B5EF4-FFF2-40B4-BE49-F238E27FC236}">
                <a16:creationId xmlns:a16="http://schemas.microsoft.com/office/drawing/2014/main" id="{31C86236-4A83-4AA8-B911-713DFCE809AA}"/>
              </a:ext>
            </a:extLst>
          </p:cNvPr>
          <p:cNvSpPr>
            <a:spLocks noGrp="1"/>
          </p:cNvSpPr>
          <p:nvPr>
            <p:ph type="title"/>
          </p:nvPr>
        </p:nvSpPr>
        <p:spPr>
          <a:xfrm>
            <a:off x="398533" y="1308484"/>
            <a:ext cx="6035721" cy="1215566"/>
          </a:xfrm>
        </p:spPr>
        <p:txBody>
          <a:bodyPr/>
          <a:lstStyle/>
          <a:p>
            <a:r>
              <a:rPr lang="en-US" dirty="0"/>
              <a:t>Employment Recovery Grant</a:t>
            </a:r>
          </a:p>
        </p:txBody>
      </p:sp>
      <p:sp>
        <p:nvSpPr>
          <p:cNvPr id="6" name="Footer Placeholder 5">
            <a:extLst>
              <a:ext uri="{FF2B5EF4-FFF2-40B4-BE49-F238E27FC236}">
                <a16:creationId xmlns:a16="http://schemas.microsoft.com/office/drawing/2014/main" id="{4F94F7C7-C340-42C9-A170-082B8F9A8B73}"/>
              </a:ext>
            </a:extLst>
          </p:cNvPr>
          <p:cNvSpPr>
            <a:spLocks noGrp="1"/>
          </p:cNvSpPr>
          <p:nvPr>
            <p:ph type="ftr" sz="quarter" idx="15"/>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A71E4FA6-B6DA-4AA0-81B2-D73D85B0DB92}"/>
              </a:ext>
            </a:extLst>
          </p:cNvPr>
          <p:cNvSpPr>
            <a:spLocks noGrp="1"/>
          </p:cNvSpPr>
          <p:nvPr>
            <p:ph type="sldNum" sz="quarter" idx="16"/>
          </p:nvPr>
        </p:nvSpPr>
        <p:spPr/>
        <p:txBody>
          <a:bodyPr/>
          <a:lstStyle/>
          <a:p>
            <a:fld id="{8699F50C-BE38-4BD0-BA84-9B090E1F2B9B}" type="slidenum">
              <a:rPr lang="en-US" noProof="0" smtClean="0"/>
              <a:t>8</a:t>
            </a:fld>
            <a:endParaRPr lang="en-US" noProof="0" dirty="0"/>
          </a:p>
        </p:txBody>
      </p:sp>
    </p:spTree>
    <p:extLst>
      <p:ext uri="{BB962C8B-B14F-4D97-AF65-F5344CB8AC3E}">
        <p14:creationId xmlns:p14="http://schemas.microsoft.com/office/powerpoint/2010/main" val="367065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1996966" y="1987421"/>
            <a:ext cx="6399642" cy="4182151"/>
          </a:xfrm>
        </p:spPr>
        <p:txBody>
          <a:bodyPr anchor="ctr">
            <a:normAutofit/>
          </a:bodyPr>
          <a:lstStyle/>
          <a:p>
            <a:r>
              <a:rPr lang="en-US" dirty="0"/>
              <a:t>Monitoring of </a:t>
            </a:r>
            <a:br>
              <a:rPr lang="en-US" dirty="0"/>
            </a:br>
            <a:r>
              <a:rPr lang="en-US" dirty="0"/>
              <a:t>Dislocated Worker Grants</a:t>
            </a:r>
          </a:p>
        </p:txBody>
      </p:sp>
    </p:spTree>
    <p:extLst>
      <p:ext uri="{BB962C8B-B14F-4D97-AF65-F5344CB8AC3E}">
        <p14:creationId xmlns:p14="http://schemas.microsoft.com/office/powerpoint/2010/main" val="875489035"/>
      </p:ext>
    </p:extLst>
  </p:cSld>
  <p:clrMapOvr>
    <a:masterClrMapping/>
  </p:clrMapOvr>
</p:sld>
</file>

<file path=ppt/theme/theme1.xml><?xml version="1.0" encoding="utf-8"?>
<a:theme xmlns:a="http://schemas.openxmlformats.org/drawingml/2006/main" name="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68C250D-820F-7C4B-B568-11286EF1B60F}" vid="{F0531B89-212B-8146-BEEA-7A0BE029C3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ADC0BDB8A83442B88951C0C2DEAECE" ma:contentTypeVersion="1" ma:contentTypeDescription="Create a new document." ma:contentTypeScope="" ma:versionID="6e6041431ab435bfae2ddd83f3efc7cc">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9937C4C-073D-45AD-89D3-7ADA746425E1}"/>
</file>

<file path=customXml/itemProps2.xml><?xml version="1.0" encoding="utf-8"?>
<ds:datastoreItem xmlns:ds="http://schemas.openxmlformats.org/officeDocument/2006/customXml" ds:itemID="{A80A5AF1-8C57-4290-936E-5FD27C957251}">
  <ds:schemaRefs>
    <ds:schemaRef ds:uri="http://schemas.microsoft.com/sharepoint/v3/contenttype/forms"/>
  </ds:schemaRefs>
</ds:datastoreItem>
</file>

<file path=customXml/itemProps3.xml><?xml version="1.0" encoding="utf-8"?>
<ds:datastoreItem xmlns:ds="http://schemas.openxmlformats.org/officeDocument/2006/customXml" ds:itemID="{C87F4215-C6BB-44A3-9A5E-9446E6835900}">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a9cf54e2-0330-4a9d-b348-ad1b29e1abc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NDWG Touchpoint</Template>
  <TotalTime>292</TotalTime>
  <Words>677</Words>
  <Application>Microsoft Office PowerPoint</Application>
  <PresentationFormat>On-screen Show (4:3)</PresentationFormat>
  <Paragraphs>82</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Gill Sans SemiBold</vt:lpstr>
      <vt:lpstr>Montserrat</vt:lpstr>
      <vt:lpstr>Times New Roman</vt:lpstr>
      <vt:lpstr>Office Theme</vt:lpstr>
      <vt:lpstr>National Dislocated Worker Grant (NWDG) Review Process</vt:lpstr>
      <vt:lpstr>Standards for Dislocated Worker Grants are set by the Employment and Training Administration  TEGL 12-19 TEGL 12-19, Change 1</vt:lpstr>
      <vt:lpstr>Two Types of Dislocated Worker Grants</vt:lpstr>
      <vt:lpstr>Disaster Recovery Grants</vt:lpstr>
      <vt:lpstr>Disaster Recovery Grant</vt:lpstr>
      <vt:lpstr>Employment Recovery Grant</vt:lpstr>
      <vt:lpstr>Employment Recovery Grant</vt:lpstr>
      <vt:lpstr>Employment Recovery Grant</vt:lpstr>
      <vt:lpstr>Monitoring of  Dislocated Worker Grants</vt:lpstr>
      <vt:lpstr>What are the terms of the grant agreement? </vt:lpstr>
      <vt:lpstr>Additional Items to Monitor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Dislocated Worker Grant (NWDG) Review Process</dc:title>
  <dc:creator>Erb, Melanie</dc:creator>
  <cp:lastModifiedBy>Erb, Melanie</cp:lastModifiedBy>
  <cp:revision>10</cp:revision>
  <dcterms:created xsi:type="dcterms:W3CDTF">2022-06-07T15:25:41Z</dcterms:created>
  <dcterms:modified xsi:type="dcterms:W3CDTF">2022-06-07T20:18:02Z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0x01010020ADC0BDB8A83442B88951C0C2DEAECE</vt:lpwstr>
  </property>
  <property fmtid="{D5CDD505-2E9C-101B-9397-08002B2CF9AE}" pid="3" name="Order">
    <vt:r8>500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SharedWithUsers">
    <vt:lpwstr/>
  </property>
  <property fmtid="{D5CDD505-2E9C-101B-9397-08002B2CF9AE}" pid="9" name="_SourceUrl">
    <vt:lpwstr/>
  </property>
  <property fmtid="{D5CDD505-2E9C-101B-9397-08002B2CF9AE}" pid="10" name="_SharedFileIndex">
    <vt:lpwstr/>
  </property>
</Properties>
</file>