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handoutMasterIdLst>
    <p:handoutMasterId r:id="rId27"/>
  </p:handoutMasterIdLst>
  <p:sldIdLst>
    <p:sldId id="256" r:id="rId5"/>
    <p:sldId id="300" r:id="rId6"/>
    <p:sldId id="299" r:id="rId7"/>
    <p:sldId id="306" r:id="rId8"/>
    <p:sldId id="295" r:id="rId9"/>
    <p:sldId id="309" r:id="rId10"/>
    <p:sldId id="311" r:id="rId11"/>
    <p:sldId id="310" r:id="rId12"/>
    <p:sldId id="307" r:id="rId13"/>
    <p:sldId id="312" r:id="rId14"/>
    <p:sldId id="313" r:id="rId15"/>
    <p:sldId id="315" r:id="rId16"/>
    <p:sldId id="316" r:id="rId17"/>
    <p:sldId id="318" r:id="rId18"/>
    <p:sldId id="317" r:id="rId19"/>
    <p:sldId id="319" r:id="rId20"/>
    <p:sldId id="320" r:id="rId21"/>
    <p:sldId id="321" r:id="rId22"/>
    <p:sldId id="322" r:id="rId23"/>
    <p:sldId id="298" r:id="rId24"/>
    <p:sldId id="28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13657"/>
    <a:srgbClr val="01456F"/>
    <a:srgbClr val="014067"/>
    <a:srgbClr val="014B79"/>
    <a:srgbClr val="014E7D"/>
    <a:srgbClr val="3F3F3F"/>
    <a:srgbClr val="0937C9"/>
    <a:srgbClr val="002774"/>
    <a:srgbClr val="929A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43361" autoAdjust="0"/>
  </p:normalViewPr>
  <p:slideViewPr>
    <p:cSldViewPr snapToGrid="0" showGuides="1">
      <p:cViewPr varScale="1">
        <p:scale>
          <a:sx n="114" d="100"/>
          <a:sy n="114" d="100"/>
        </p:scale>
        <p:origin x="966" y="102"/>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BEDA40-91A9-49DC-B402-0EBE674AAE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8CBB508-5589-42E7-A433-D119AC0FFB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2BFC85-49E4-447A-A7E3-16153CB2FE2A}" type="datetimeFigureOut">
              <a:rPr lang="en-US" smtClean="0"/>
              <a:t>9/21/2022</a:t>
            </a:fld>
            <a:endParaRPr lang="en-US" dirty="0"/>
          </a:p>
        </p:txBody>
      </p:sp>
      <p:sp>
        <p:nvSpPr>
          <p:cNvPr id="4" name="Footer Placeholder 3">
            <a:extLst>
              <a:ext uri="{FF2B5EF4-FFF2-40B4-BE49-F238E27FC236}">
                <a16:creationId xmlns:a16="http://schemas.microsoft.com/office/drawing/2014/main" id="{E9232ABA-B33A-4B3B-8412-C1773FBF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AB1832E-3B48-42CB-80A7-CD8E48D52D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072A3-100F-40A9-915F-8D2D9E6962D8}" type="slidenum">
              <a:rPr lang="en-US" smtClean="0"/>
              <a:t>‹#›</a:t>
            </a:fld>
            <a:endParaRPr lang="en-US" dirty="0"/>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1B50E-4C60-4F9E-B773-52059170945B}" type="datetimeFigureOut">
              <a:rPr lang="en-US" noProof="0" smtClean="0"/>
              <a:t>9/21/2022</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30CFA-805A-4FD3-B3A0-DAAA5993DA17}" type="slidenum">
              <a:rPr lang="en-US" noProof="0" smtClean="0"/>
              <a:t>‹#›</a:t>
            </a:fld>
            <a:endParaRPr lang="en-US" noProof="0"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rPr>
              <a:t>.</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a:t>
            </a:fld>
            <a:endParaRPr lang="en-US" noProof="0" dirty="0"/>
          </a:p>
        </p:txBody>
      </p:sp>
    </p:spTree>
    <p:extLst>
      <p:ext uri="{BB962C8B-B14F-4D97-AF65-F5344CB8AC3E}">
        <p14:creationId xmlns:p14="http://schemas.microsoft.com/office/powerpoint/2010/main" val="1392737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10</a:t>
            </a:fld>
            <a:endParaRPr lang="en-US" noProof="0" dirty="0"/>
          </a:p>
        </p:txBody>
      </p:sp>
    </p:spTree>
    <p:extLst>
      <p:ext uri="{BB962C8B-B14F-4D97-AF65-F5344CB8AC3E}">
        <p14:creationId xmlns:p14="http://schemas.microsoft.com/office/powerpoint/2010/main" val="1509653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11</a:t>
            </a:fld>
            <a:endParaRPr lang="en-US" noProof="0" dirty="0"/>
          </a:p>
        </p:txBody>
      </p:sp>
    </p:spTree>
    <p:extLst>
      <p:ext uri="{BB962C8B-B14F-4D97-AF65-F5344CB8AC3E}">
        <p14:creationId xmlns:p14="http://schemas.microsoft.com/office/powerpoint/2010/main" val="3544721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12</a:t>
            </a:fld>
            <a:endParaRPr lang="en-US" noProof="0" dirty="0"/>
          </a:p>
        </p:txBody>
      </p:sp>
    </p:spTree>
    <p:extLst>
      <p:ext uri="{BB962C8B-B14F-4D97-AF65-F5344CB8AC3E}">
        <p14:creationId xmlns:p14="http://schemas.microsoft.com/office/powerpoint/2010/main" val="1670087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13</a:t>
            </a:fld>
            <a:endParaRPr lang="en-US" noProof="0" dirty="0"/>
          </a:p>
        </p:txBody>
      </p:sp>
    </p:spTree>
    <p:extLst>
      <p:ext uri="{BB962C8B-B14F-4D97-AF65-F5344CB8AC3E}">
        <p14:creationId xmlns:p14="http://schemas.microsoft.com/office/powerpoint/2010/main" val="3345310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14</a:t>
            </a:fld>
            <a:endParaRPr lang="en-US" noProof="0" dirty="0"/>
          </a:p>
        </p:txBody>
      </p:sp>
    </p:spTree>
    <p:extLst>
      <p:ext uri="{BB962C8B-B14F-4D97-AF65-F5344CB8AC3E}">
        <p14:creationId xmlns:p14="http://schemas.microsoft.com/office/powerpoint/2010/main" val="2144573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15</a:t>
            </a:fld>
            <a:endParaRPr lang="en-US" noProof="0" dirty="0"/>
          </a:p>
        </p:txBody>
      </p:sp>
    </p:spTree>
    <p:extLst>
      <p:ext uri="{BB962C8B-B14F-4D97-AF65-F5344CB8AC3E}">
        <p14:creationId xmlns:p14="http://schemas.microsoft.com/office/powerpoint/2010/main" val="272924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16</a:t>
            </a:fld>
            <a:endParaRPr lang="en-US" noProof="0" dirty="0"/>
          </a:p>
        </p:txBody>
      </p:sp>
    </p:spTree>
    <p:extLst>
      <p:ext uri="{BB962C8B-B14F-4D97-AF65-F5344CB8AC3E}">
        <p14:creationId xmlns:p14="http://schemas.microsoft.com/office/powerpoint/2010/main" val="4095972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17</a:t>
            </a:fld>
            <a:endParaRPr lang="en-US" noProof="0" dirty="0"/>
          </a:p>
        </p:txBody>
      </p:sp>
    </p:spTree>
    <p:extLst>
      <p:ext uri="{BB962C8B-B14F-4D97-AF65-F5344CB8AC3E}">
        <p14:creationId xmlns:p14="http://schemas.microsoft.com/office/powerpoint/2010/main" val="196584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18</a:t>
            </a:fld>
            <a:endParaRPr lang="en-US" noProof="0" dirty="0"/>
          </a:p>
        </p:txBody>
      </p:sp>
    </p:spTree>
    <p:extLst>
      <p:ext uri="{BB962C8B-B14F-4D97-AF65-F5344CB8AC3E}">
        <p14:creationId xmlns:p14="http://schemas.microsoft.com/office/powerpoint/2010/main" val="2775707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19</a:t>
            </a:fld>
            <a:endParaRPr lang="en-US" noProof="0" dirty="0"/>
          </a:p>
        </p:txBody>
      </p:sp>
    </p:spTree>
    <p:extLst>
      <p:ext uri="{BB962C8B-B14F-4D97-AF65-F5344CB8AC3E}">
        <p14:creationId xmlns:p14="http://schemas.microsoft.com/office/powerpoint/2010/main" val="167686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2</a:t>
            </a:fld>
            <a:endParaRPr lang="en-US" noProof="0" dirty="0"/>
          </a:p>
        </p:txBody>
      </p:sp>
    </p:spTree>
    <p:extLst>
      <p:ext uri="{BB962C8B-B14F-4D97-AF65-F5344CB8AC3E}">
        <p14:creationId xmlns:p14="http://schemas.microsoft.com/office/powerpoint/2010/main" val="1409103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20</a:t>
            </a:fld>
            <a:endParaRPr lang="en-US" noProof="0" dirty="0"/>
          </a:p>
        </p:txBody>
      </p:sp>
    </p:spTree>
    <p:extLst>
      <p:ext uri="{BB962C8B-B14F-4D97-AF65-F5344CB8AC3E}">
        <p14:creationId xmlns:p14="http://schemas.microsoft.com/office/powerpoint/2010/main" val="3357096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21</a:t>
            </a:fld>
            <a:endParaRPr lang="en-US" noProof="0" dirty="0"/>
          </a:p>
        </p:txBody>
      </p:sp>
    </p:spTree>
    <p:extLst>
      <p:ext uri="{BB962C8B-B14F-4D97-AF65-F5344CB8AC3E}">
        <p14:creationId xmlns:p14="http://schemas.microsoft.com/office/powerpoint/2010/main" val="226644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effectLst/>
              <a:latin typeface="Calibri" panose="020F0502020204030204" pitchFamily="34" charset="0"/>
              <a:ea typeface="Calibri" panose="020F0502020204030204" pitchFamily="34" charset="0"/>
            </a:endParaRPr>
          </a:p>
          <a:p>
            <a:endParaRPr lang="en-US" sz="12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9230CFA-805A-4FD3-B3A0-DAAA5993DA17}" type="slidenum">
              <a:rPr lang="en-US" noProof="0" smtClean="0"/>
              <a:t>3</a:t>
            </a:fld>
            <a:endParaRPr lang="en-US" noProof="0" dirty="0"/>
          </a:p>
        </p:txBody>
      </p:sp>
    </p:spTree>
    <p:extLst>
      <p:ext uri="{BB962C8B-B14F-4D97-AF65-F5344CB8AC3E}">
        <p14:creationId xmlns:p14="http://schemas.microsoft.com/office/powerpoint/2010/main" val="280384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4</a:t>
            </a:fld>
            <a:endParaRPr lang="en-US" noProof="0" dirty="0"/>
          </a:p>
        </p:txBody>
      </p:sp>
    </p:spTree>
    <p:extLst>
      <p:ext uri="{BB962C8B-B14F-4D97-AF65-F5344CB8AC3E}">
        <p14:creationId xmlns:p14="http://schemas.microsoft.com/office/powerpoint/2010/main" val="82284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97485" lvl="0" indent="0">
              <a:spcBef>
                <a:spcPts val="0"/>
              </a:spcBef>
              <a:spcAft>
                <a:spcPts val="0"/>
              </a:spcAft>
              <a:buSzPts val="1100"/>
              <a:buFont typeface="Calibri" panose="020F0502020204030204" pitchFamily="34" charset="0"/>
              <a:buNone/>
              <a:tabLst>
                <a:tab pos="532765" algn="l"/>
                <a:tab pos="533400" algn="l"/>
              </a:tabLst>
            </a:pPr>
            <a:r>
              <a:rPr lang="en-US" sz="1800" spc="-5" dirty="0">
                <a:effectLst/>
                <a:latin typeface="Calibri" panose="020F0502020204030204" pitchFamily="34" charset="0"/>
                <a:ea typeface="Calibri" panose="020F0502020204030204" pitchFamily="34" charset="0"/>
              </a:rPr>
              <a:t>If a public, private, or nonprofit entity is selected as an operator, it must meet the requirements described in 20 CFR 678.600. This includes being:</a:t>
            </a:r>
            <a:endParaRPr lang="en-US" dirty="0"/>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 community-based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organization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Employment Service State agencies under Wagner-Peyser Act</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for-profit entity (e.g., a corporation)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government agency (e.g., state agency, local or county government)</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Indian Tribes or Tribal</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organizations</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institution of higher</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education</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8435"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interested organization capable of carrying out the duties of the operator (e.g., a chamber of commerce or an economic development corporation)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395"/>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non-profit organization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653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nontraditional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public</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secondary</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(e.g.,</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night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adult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area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career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and technical education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p>
          <a:p>
            <a:pPr marL="457200" marR="17653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workforce intermediary (e.g., quasi-governmental bodies such as a county</a:t>
            </a:r>
            <a:r>
              <a:rPr lang="en-US" sz="1100" spc="-9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commission)</a:t>
            </a:r>
          </a:p>
          <a:p>
            <a:pPr marL="0" marR="0">
              <a:spcBef>
                <a:spcPts val="5"/>
              </a:spcBef>
              <a:spcAft>
                <a:spcPts val="0"/>
              </a:spcAft>
            </a:pPr>
            <a:r>
              <a:rPr lang="en-US" sz="1100" dirty="0">
                <a:effectLst/>
                <a:latin typeface="Calibri" panose="020F0502020204030204" pitchFamily="34" charset="0"/>
                <a:ea typeface="Calibri" panose="020F0502020204030204" pitchFamily="34" charset="0"/>
              </a:rPr>
              <a:t> </a:t>
            </a:r>
          </a:p>
          <a:p>
            <a:pPr marL="914400" marR="0">
              <a:spcBef>
                <a:spcPts val="0"/>
              </a:spcBef>
              <a:spcAft>
                <a:spcPts val="0"/>
              </a:spcAft>
            </a:pPr>
            <a:r>
              <a:rPr lang="en-US" sz="1100" i="1" dirty="0">
                <a:effectLst/>
                <a:latin typeface="Calibri" panose="020F0502020204030204" pitchFamily="34" charset="0"/>
                <a:ea typeface="Calibri" panose="020F0502020204030204" pitchFamily="34" charset="0"/>
              </a:rPr>
              <a:t>But please note that </a:t>
            </a:r>
            <a:r>
              <a:rPr lang="en-US" sz="1100" dirty="0">
                <a:effectLst/>
                <a:latin typeface="Calibri" panose="020F0502020204030204" pitchFamily="34" charset="0"/>
                <a:ea typeface="Calibri" panose="020F0502020204030204" pitchFamily="34" charset="0"/>
              </a:rPr>
              <a:t>Elementary schools and secondary schools are not eligible to be an operator.</a:t>
            </a: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endPar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r>
              <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Local boards are also eligible entities under the following conditions: if the local board complies with this policy and associated guidance; if the local board complies with the competition requirements in 20 CFR §§ 678.605(c) and 678.615(a); and if the local board is selected as the operator after the competition process, then the  local CEO and the governor agree to the selection of the local board. Any local boards interested in this option should refer to </a:t>
            </a:r>
            <a:r>
              <a:rPr lang="en-US" sz="1100" i="1"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Appendix D: Local Board as One- Stop Operator </a:t>
            </a:r>
            <a:r>
              <a:rPr lang="en-US" sz="1100" i="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for more information</a:t>
            </a:r>
            <a:endParaRPr lang="en-US" sz="1100" i="0" kern="1200" dirty="0">
              <a:solidFill>
                <a:schemeClr val="tx1"/>
              </a:solidFill>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457200" marR="0" lvl="1" indent="0" algn="l" defTabSz="914400" rtl="0" eaLnBrk="1" fontAlgn="auto" latinLnBrk="0" hangingPunct="1">
              <a:lnSpc>
                <a:spcPts val="1400"/>
              </a:lnSpc>
              <a:spcBef>
                <a:spcPts val="0"/>
              </a:spcBef>
              <a:spcAft>
                <a:spcPts val="0"/>
              </a:spcAft>
              <a:buClrTx/>
              <a:buSzPts val="1100"/>
              <a:buFont typeface="Symbol" panose="05050102010706020507" pitchFamily="18" charset="2"/>
              <a:buNone/>
              <a:tabLst>
                <a:tab pos="990600" algn="l"/>
                <a:tab pos="991235" algn="l"/>
              </a:tabLst>
              <a:defRPr/>
            </a:pPr>
            <a:r>
              <a:rPr lang="en-US" sz="1100" kern="1200" dirty="0">
                <a:solidFill>
                  <a:schemeClr val="tx1"/>
                </a:solidFill>
                <a:effectLst/>
                <a:latin typeface="Calibri" panose="020F0502020204030204" pitchFamily="34" charset="0"/>
                <a:ea typeface="Calibri" panose="020F0502020204030204" pitchFamily="34" charset="0"/>
              </a:rPr>
              <a:t>But if a consortium of entities is selected and includes a one-stop partner, it must at a minimum, have three (3) or more of the required one‐stop partners as detailed in 20 CFR 678.400. All entities representing the consortium must then sign the operator contract with the local board.</a:t>
            </a:r>
          </a:p>
          <a:p>
            <a:pPr marL="914400" marR="0">
              <a:spcBef>
                <a:spcPts val="0"/>
              </a:spcBef>
              <a:spcAft>
                <a:spcPts val="0"/>
              </a:spcAft>
            </a:pP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5</a:t>
            </a:fld>
            <a:endParaRPr lang="en-US" noProof="0" dirty="0"/>
          </a:p>
        </p:txBody>
      </p:sp>
    </p:spTree>
    <p:extLst>
      <p:ext uri="{BB962C8B-B14F-4D97-AF65-F5344CB8AC3E}">
        <p14:creationId xmlns:p14="http://schemas.microsoft.com/office/powerpoint/2010/main" val="1957611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97485" lvl="0" indent="0">
              <a:spcBef>
                <a:spcPts val="0"/>
              </a:spcBef>
              <a:spcAft>
                <a:spcPts val="0"/>
              </a:spcAft>
              <a:buSzPts val="1100"/>
              <a:buFont typeface="Calibri" panose="020F0502020204030204" pitchFamily="34" charset="0"/>
              <a:buNone/>
              <a:tabLst>
                <a:tab pos="532765" algn="l"/>
                <a:tab pos="533400" algn="l"/>
              </a:tabLst>
            </a:pPr>
            <a:r>
              <a:rPr lang="en-US" sz="1800" spc="-5" dirty="0">
                <a:effectLst/>
                <a:latin typeface="Calibri" panose="020F0502020204030204" pitchFamily="34" charset="0"/>
                <a:ea typeface="Calibri" panose="020F0502020204030204" pitchFamily="34" charset="0"/>
              </a:rPr>
              <a:t>If a public, private, or nonprofit entity is selected as an operator, it must meet the requirements described in 20 CFR 678.600. This includes being:</a:t>
            </a:r>
            <a:endParaRPr lang="en-US" dirty="0"/>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 community-based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organization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Employment Service State agencies under Wagner-Peyser Act</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for-profit entity (e.g., a corporation)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government agency (e.g., state agency, local or county government)</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Indian Tribes or Tribal</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organizations</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institution of higher</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education</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8435"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interested organization capable of carrying out the duties of the operator (e.g., a chamber of commerce or an economic development corporation)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395"/>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non-profit organization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653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nontraditional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public</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secondary</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(e.g.,</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night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adult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area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career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and technical education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p>
          <a:p>
            <a:pPr marL="457200" marR="17653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workforce intermediary (e.g., quasi-governmental bodies such as a county</a:t>
            </a:r>
            <a:r>
              <a:rPr lang="en-US" sz="1100" spc="-9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commission)</a:t>
            </a:r>
          </a:p>
          <a:p>
            <a:pPr marL="0" marR="0">
              <a:spcBef>
                <a:spcPts val="5"/>
              </a:spcBef>
              <a:spcAft>
                <a:spcPts val="0"/>
              </a:spcAft>
            </a:pPr>
            <a:r>
              <a:rPr lang="en-US" sz="1100" dirty="0">
                <a:effectLst/>
                <a:latin typeface="Calibri" panose="020F0502020204030204" pitchFamily="34" charset="0"/>
                <a:ea typeface="Calibri" panose="020F0502020204030204" pitchFamily="34" charset="0"/>
              </a:rPr>
              <a:t> </a:t>
            </a:r>
          </a:p>
          <a:p>
            <a:pPr marL="914400" marR="0">
              <a:spcBef>
                <a:spcPts val="0"/>
              </a:spcBef>
              <a:spcAft>
                <a:spcPts val="0"/>
              </a:spcAft>
            </a:pPr>
            <a:r>
              <a:rPr lang="en-US" sz="1100" i="1" dirty="0">
                <a:effectLst/>
                <a:latin typeface="Calibri" panose="020F0502020204030204" pitchFamily="34" charset="0"/>
                <a:ea typeface="Calibri" panose="020F0502020204030204" pitchFamily="34" charset="0"/>
              </a:rPr>
              <a:t>But please note that </a:t>
            </a:r>
            <a:r>
              <a:rPr lang="en-US" sz="1100" dirty="0">
                <a:effectLst/>
                <a:latin typeface="Calibri" panose="020F0502020204030204" pitchFamily="34" charset="0"/>
                <a:ea typeface="Calibri" panose="020F0502020204030204" pitchFamily="34" charset="0"/>
              </a:rPr>
              <a:t>Elementary schools and secondary schools are not eligible to be an operator.</a:t>
            </a: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endPar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r>
              <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Local boards are also eligible entities under the following conditions: if the local board complies with this policy and associated guidance; if the local board complies with the competition requirements in 20 CFR §§ 678.605(c) and 678.615(a); and if the local board is selected as the operator after the competition process, then the  local CEO and the governor agree to the selection of the local board. Any local boards interested in this option should refer to </a:t>
            </a:r>
            <a:r>
              <a:rPr lang="en-US" sz="1100" i="1"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Appendix D: Local Board as One- Stop Operator </a:t>
            </a:r>
            <a:r>
              <a:rPr lang="en-US" sz="1100" i="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for more information</a:t>
            </a:r>
            <a:endParaRPr lang="en-US" sz="1100" i="0" kern="1200" dirty="0">
              <a:solidFill>
                <a:schemeClr val="tx1"/>
              </a:solidFill>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457200" marR="0" lvl="1" indent="0" algn="l" defTabSz="914400" rtl="0" eaLnBrk="1" fontAlgn="auto" latinLnBrk="0" hangingPunct="1">
              <a:lnSpc>
                <a:spcPts val="1400"/>
              </a:lnSpc>
              <a:spcBef>
                <a:spcPts val="0"/>
              </a:spcBef>
              <a:spcAft>
                <a:spcPts val="0"/>
              </a:spcAft>
              <a:buClrTx/>
              <a:buSzPts val="1100"/>
              <a:buFont typeface="Symbol" panose="05050102010706020507" pitchFamily="18" charset="2"/>
              <a:buNone/>
              <a:tabLst>
                <a:tab pos="990600" algn="l"/>
                <a:tab pos="991235" algn="l"/>
              </a:tabLst>
              <a:defRPr/>
            </a:pPr>
            <a:r>
              <a:rPr lang="en-US" sz="1100" kern="1200" dirty="0">
                <a:solidFill>
                  <a:schemeClr val="tx1"/>
                </a:solidFill>
                <a:effectLst/>
                <a:latin typeface="Calibri" panose="020F0502020204030204" pitchFamily="34" charset="0"/>
                <a:ea typeface="Calibri" panose="020F0502020204030204" pitchFamily="34" charset="0"/>
              </a:rPr>
              <a:t>But if a consortium of entities is selected and includes a one-stop partner, it must at a minimum, have three (3) or more of the required one‐stop partners as detailed in 20 CFR 678.400. All entities representing the consortium must then sign the operator contract with the local board.</a:t>
            </a:r>
          </a:p>
          <a:p>
            <a:pPr marL="914400" marR="0">
              <a:spcBef>
                <a:spcPts val="0"/>
              </a:spcBef>
              <a:spcAft>
                <a:spcPts val="0"/>
              </a:spcAft>
            </a:pP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6</a:t>
            </a:fld>
            <a:endParaRPr lang="en-US" noProof="0" dirty="0"/>
          </a:p>
        </p:txBody>
      </p:sp>
    </p:spTree>
    <p:extLst>
      <p:ext uri="{BB962C8B-B14F-4D97-AF65-F5344CB8AC3E}">
        <p14:creationId xmlns:p14="http://schemas.microsoft.com/office/powerpoint/2010/main" val="2017727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97485" lvl="0" indent="0">
              <a:spcBef>
                <a:spcPts val="0"/>
              </a:spcBef>
              <a:spcAft>
                <a:spcPts val="0"/>
              </a:spcAft>
              <a:buSzPts val="1100"/>
              <a:buFont typeface="Calibri" panose="020F0502020204030204" pitchFamily="34" charset="0"/>
              <a:buNone/>
              <a:tabLst>
                <a:tab pos="532765" algn="l"/>
                <a:tab pos="533400" algn="l"/>
              </a:tabLst>
            </a:pPr>
            <a:r>
              <a:rPr lang="en-US" sz="1800" spc="-5" dirty="0">
                <a:effectLst/>
                <a:latin typeface="Calibri" panose="020F0502020204030204" pitchFamily="34" charset="0"/>
                <a:ea typeface="Calibri" panose="020F0502020204030204" pitchFamily="34" charset="0"/>
              </a:rPr>
              <a:t>If a public, private, or nonprofit entity is selected as an operator, it must meet the requirements described in 20 CFR 678.600. This includes being:</a:t>
            </a:r>
            <a:endParaRPr lang="en-US" dirty="0"/>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 community-based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organization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Employment Service State agencies under Wagner-Peyser Act</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for-profit entity (e.g., a corporation)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government agency (e.g., state agency, local or county government)</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Indian Tribes or Tribal</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organizations</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institution of higher</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education</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8435"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interested organization capable of carrying out the duties of the operator (e.g., a chamber of commerce or an economic development corporation)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395"/>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non-profit organization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653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nontraditional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public</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secondary</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(e.g.,</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night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adult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area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career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and technical education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p>
          <a:p>
            <a:pPr marL="457200" marR="17653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workforce intermediary (e.g., quasi-governmental bodies such as a county</a:t>
            </a:r>
            <a:r>
              <a:rPr lang="en-US" sz="1100" spc="-9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commission)</a:t>
            </a:r>
          </a:p>
          <a:p>
            <a:pPr marL="0" marR="0">
              <a:spcBef>
                <a:spcPts val="5"/>
              </a:spcBef>
              <a:spcAft>
                <a:spcPts val="0"/>
              </a:spcAft>
            </a:pPr>
            <a:r>
              <a:rPr lang="en-US" sz="1100" dirty="0">
                <a:effectLst/>
                <a:latin typeface="Calibri" panose="020F0502020204030204" pitchFamily="34" charset="0"/>
                <a:ea typeface="Calibri" panose="020F0502020204030204" pitchFamily="34" charset="0"/>
              </a:rPr>
              <a:t> </a:t>
            </a:r>
          </a:p>
          <a:p>
            <a:pPr marL="914400" marR="0">
              <a:spcBef>
                <a:spcPts val="0"/>
              </a:spcBef>
              <a:spcAft>
                <a:spcPts val="0"/>
              </a:spcAft>
            </a:pPr>
            <a:r>
              <a:rPr lang="en-US" sz="1100" i="1" dirty="0">
                <a:effectLst/>
                <a:latin typeface="Calibri" panose="020F0502020204030204" pitchFamily="34" charset="0"/>
                <a:ea typeface="Calibri" panose="020F0502020204030204" pitchFamily="34" charset="0"/>
              </a:rPr>
              <a:t>But please note that </a:t>
            </a:r>
            <a:r>
              <a:rPr lang="en-US" sz="1100" dirty="0">
                <a:effectLst/>
                <a:latin typeface="Calibri" panose="020F0502020204030204" pitchFamily="34" charset="0"/>
                <a:ea typeface="Calibri" panose="020F0502020204030204" pitchFamily="34" charset="0"/>
              </a:rPr>
              <a:t>Elementary schools and secondary schools are not eligible to be an operator.</a:t>
            </a: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endPar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r>
              <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Local boards are also eligible entities under the following conditions: if the local board complies with this policy and associated guidance; if the local board complies with the competition requirements in 20 CFR §§ 678.605(c) and 678.615(a); and if the local board is selected as the operator after the competition process, then the  local CEO and the governor agree to the selection of the local board. Any local boards interested in this option should refer to </a:t>
            </a:r>
            <a:r>
              <a:rPr lang="en-US" sz="1100" i="1"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Appendix D: Local Board as One- Stop Operator </a:t>
            </a:r>
            <a:r>
              <a:rPr lang="en-US" sz="1100" i="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for more information</a:t>
            </a:r>
            <a:endParaRPr lang="en-US" sz="1100" i="0" kern="1200" dirty="0">
              <a:solidFill>
                <a:schemeClr val="tx1"/>
              </a:solidFill>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457200" marR="0" lvl="1" indent="0" algn="l" defTabSz="914400" rtl="0" eaLnBrk="1" fontAlgn="auto" latinLnBrk="0" hangingPunct="1">
              <a:lnSpc>
                <a:spcPts val="1400"/>
              </a:lnSpc>
              <a:spcBef>
                <a:spcPts val="0"/>
              </a:spcBef>
              <a:spcAft>
                <a:spcPts val="0"/>
              </a:spcAft>
              <a:buClrTx/>
              <a:buSzPts val="1100"/>
              <a:buFont typeface="Symbol" panose="05050102010706020507" pitchFamily="18" charset="2"/>
              <a:buNone/>
              <a:tabLst>
                <a:tab pos="990600" algn="l"/>
                <a:tab pos="991235" algn="l"/>
              </a:tabLst>
              <a:defRPr/>
            </a:pPr>
            <a:r>
              <a:rPr lang="en-US" sz="1100" kern="1200" dirty="0">
                <a:solidFill>
                  <a:schemeClr val="tx1"/>
                </a:solidFill>
                <a:effectLst/>
                <a:latin typeface="Calibri" panose="020F0502020204030204" pitchFamily="34" charset="0"/>
                <a:ea typeface="Calibri" panose="020F0502020204030204" pitchFamily="34" charset="0"/>
              </a:rPr>
              <a:t>But if a consortium of entities is selected and includes a one-stop partner, it must at a minimum, have three (3) or more of the required one‐stop partners as detailed in 20 CFR 678.400. All entities representing the consortium must then sign the operator contract with the local board.</a:t>
            </a:r>
          </a:p>
          <a:p>
            <a:pPr marL="914400" marR="0">
              <a:spcBef>
                <a:spcPts val="0"/>
              </a:spcBef>
              <a:spcAft>
                <a:spcPts val="0"/>
              </a:spcAft>
            </a:pP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7</a:t>
            </a:fld>
            <a:endParaRPr lang="en-US" noProof="0" dirty="0"/>
          </a:p>
        </p:txBody>
      </p:sp>
    </p:spTree>
    <p:extLst>
      <p:ext uri="{BB962C8B-B14F-4D97-AF65-F5344CB8AC3E}">
        <p14:creationId xmlns:p14="http://schemas.microsoft.com/office/powerpoint/2010/main" val="3053409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97485" lvl="0" indent="0">
              <a:spcBef>
                <a:spcPts val="0"/>
              </a:spcBef>
              <a:spcAft>
                <a:spcPts val="0"/>
              </a:spcAft>
              <a:buSzPts val="1100"/>
              <a:buFont typeface="Calibri" panose="020F0502020204030204" pitchFamily="34" charset="0"/>
              <a:buNone/>
              <a:tabLst>
                <a:tab pos="532765" algn="l"/>
                <a:tab pos="533400" algn="l"/>
              </a:tabLst>
            </a:pPr>
            <a:r>
              <a:rPr lang="en-US" sz="1800" spc="-5" dirty="0">
                <a:effectLst/>
                <a:latin typeface="Calibri" panose="020F0502020204030204" pitchFamily="34" charset="0"/>
                <a:ea typeface="Calibri" panose="020F0502020204030204" pitchFamily="34" charset="0"/>
              </a:rPr>
              <a:t>If a public, private, or nonprofit entity is selected as an operator, it must meet the requirements described in 20 CFR 678.600. This includes being:</a:t>
            </a:r>
            <a:endParaRPr lang="en-US" dirty="0"/>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 community-based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organization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Employment Service State agencies under Wagner-Peyser Act</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for-profit entity (e.g., a corporation)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government agency (e.g., state agency, local or county government)</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Indian Tribes or Tribal</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organizations</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institution of higher</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education</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8435"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interested organization capable of carrying out the duties of the operator (e.g., a chamber of commerce or an economic development corporation)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395"/>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non-profit organization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653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nontraditional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public</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secondary</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(e.g.,</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night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adult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area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career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and technical education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p>
          <a:p>
            <a:pPr marL="457200" marR="17653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workforce intermediary (e.g., quasi-governmental bodies such as a county</a:t>
            </a:r>
            <a:r>
              <a:rPr lang="en-US" sz="1100" spc="-9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commission)</a:t>
            </a:r>
          </a:p>
          <a:p>
            <a:pPr marL="0" marR="0">
              <a:spcBef>
                <a:spcPts val="5"/>
              </a:spcBef>
              <a:spcAft>
                <a:spcPts val="0"/>
              </a:spcAft>
            </a:pPr>
            <a:r>
              <a:rPr lang="en-US" sz="1100" dirty="0">
                <a:effectLst/>
                <a:latin typeface="Calibri" panose="020F0502020204030204" pitchFamily="34" charset="0"/>
                <a:ea typeface="Calibri" panose="020F0502020204030204" pitchFamily="34" charset="0"/>
              </a:rPr>
              <a:t> </a:t>
            </a:r>
          </a:p>
          <a:p>
            <a:pPr marL="914400" marR="0">
              <a:spcBef>
                <a:spcPts val="0"/>
              </a:spcBef>
              <a:spcAft>
                <a:spcPts val="0"/>
              </a:spcAft>
            </a:pPr>
            <a:r>
              <a:rPr lang="en-US" sz="1100" i="1" dirty="0">
                <a:effectLst/>
                <a:latin typeface="Calibri" panose="020F0502020204030204" pitchFamily="34" charset="0"/>
                <a:ea typeface="Calibri" panose="020F0502020204030204" pitchFamily="34" charset="0"/>
              </a:rPr>
              <a:t>But please note that </a:t>
            </a:r>
            <a:r>
              <a:rPr lang="en-US" sz="1100" dirty="0">
                <a:effectLst/>
                <a:latin typeface="Calibri" panose="020F0502020204030204" pitchFamily="34" charset="0"/>
                <a:ea typeface="Calibri" panose="020F0502020204030204" pitchFamily="34" charset="0"/>
              </a:rPr>
              <a:t>Elementary schools and secondary schools are not eligible to be an operator.</a:t>
            </a: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endPar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r>
              <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Local boards are also eligible entities under the following conditions: if the local board complies with this policy and associated guidance; if the local board complies with the competition requirements in 20 CFR §§ 678.605(c) and 678.615(a); and if the local board is selected as the operator after the competition process, then the  local CEO and the governor agree to the selection of the local board. Any local boards interested in this option should refer to </a:t>
            </a:r>
            <a:r>
              <a:rPr lang="en-US" sz="1100" i="1"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Appendix D: Local Board as One- Stop Operator </a:t>
            </a:r>
            <a:r>
              <a:rPr lang="en-US" sz="1100" i="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for more information</a:t>
            </a:r>
            <a:endParaRPr lang="en-US" sz="1100" i="0" kern="1200" dirty="0">
              <a:solidFill>
                <a:schemeClr val="tx1"/>
              </a:solidFill>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457200" marR="0" lvl="1" indent="0" algn="l" defTabSz="914400" rtl="0" eaLnBrk="1" fontAlgn="auto" latinLnBrk="0" hangingPunct="1">
              <a:lnSpc>
                <a:spcPts val="1400"/>
              </a:lnSpc>
              <a:spcBef>
                <a:spcPts val="0"/>
              </a:spcBef>
              <a:spcAft>
                <a:spcPts val="0"/>
              </a:spcAft>
              <a:buClrTx/>
              <a:buSzPts val="1100"/>
              <a:buFont typeface="Symbol" panose="05050102010706020507" pitchFamily="18" charset="2"/>
              <a:buNone/>
              <a:tabLst>
                <a:tab pos="990600" algn="l"/>
                <a:tab pos="991235" algn="l"/>
              </a:tabLst>
              <a:defRPr/>
            </a:pPr>
            <a:r>
              <a:rPr lang="en-US" sz="1100" kern="1200" dirty="0">
                <a:solidFill>
                  <a:schemeClr val="tx1"/>
                </a:solidFill>
                <a:effectLst/>
                <a:latin typeface="Calibri" panose="020F0502020204030204" pitchFamily="34" charset="0"/>
                <a:ea typeface="Calibri" panose="020F0502020204030204" pitchFamily="34" charset="0"/>
              </a:rPr>
              <a:t>But if a consortium of entities is selected and includes a one-stop partner, it must at a minimum, have three (3) or more of the required one‐stop partners as detailed in 20 CFR 678.400. All entities representing the consortium must then sign the operator contract with the local board.</a:t>
            </a:r>
          </a:p>
          <a:p>
            <a:pPr marL="914400" marR="0">
              <a:spcBef>
                <a:spcPts val="0"/>
              </a:spcBef>
              <a:spcAft>
                <a:spcPts val="0"/>
              </a:spcAft>
            </a:pP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8</a:t>
            </a:fld>
            <a:endParaRPr lang="en-US" noProof="0" dirty="0"/>
          </a:p>
        </p:txBody>
      </p:sp>
    </p:spTree>
    <p:extLst>
      <p:ext uri="{BB962C8B-B14F-4D97-AF65-F5344CB8AC3E}">
        <p14:creationId xmlns:p14="http://schemas.microsoft.com/office/powerpoint/2010/main" val="3945701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9</a:t>
            </a:fld>
            <a:endParaRPr lang="en-US" noProof="0" dirty="0"/>
          </a:p>
        </p:txBody>
      </p:sp>
    </p:spTree>
    <p:extLst>
      <p:ext uri="{BB962C8B-B14F-4D97-AF65-F5344CB8AC3E}">
        <p14:creationId xmlns:p14="http://schemas.microsoft.com/office/powerpoint/2010/main" val="3550876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Autofit/>
          </a:bodyPr>
          <a:lstStyle>
            <a:lvl1pPr algn="l">
              <a:defRPr sz="4000" b="1" i="0">
                <a:solidFill>
                  <a:schemeClr val="accent1"/>
                </a:solidFill>
                <a:latin typeface="Montserrat" pitchFamily="2" charset="77"/>
              </a:defRPr>
            </a:lvl1pPr>
          </a:lstStyle>
          <a:p>
            <a:r>
              <a:rPr lang="en-US" noProof="0" dirty="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SUBTITLE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0450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Autofit/>
          </a:bodyPr>
          <a:lstStyle>
            <a:lvl1pPr algn="l">
              <a:defRPr sz="4000" b="1" i="0">
                <a:solidFill>
                  <a:schemeClr val="accent1"/>
                </a:solidFill>
                <a:latin typeface="Montserrat" pitchFamily="2" charset="77"/>
              </a:defRPr>
            </a:lvl1pPr>
          </a:lstStyle>
          <a:p>
            <a:r>
              <a:rPr lang="en-US" noProof="0" dirty="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E8B1EA34-0F58-D547-8525-D4CF885DF0F4}"/>
              </a:ext>
            </a:extLst>
          </p:cNvPr>
          <p:cNvPicPr>
            <a:picLocks noChangeAspect="1"/>
          </p:cNvPicPr>
          <p:nvPr userDrawn="1"/>
        </p:nvPicPr>
        <p:blipFill rotWithShape="1">
          <a:blip r:embed="rId2"/>
          <a:srcRect l="3825" t="26985" r="74628" b="20981"/>
          <a:stretch/>
        </p:blipFill>
        <p:spPr>
          <a:xfrm>
            <a:off x="11089872" y="13585"/>
            <a:ext cx="1006997" cy="1215950"/>
          </a:xfrm>
          <a:prstGeom prst="rect">
            <a:avLst/>
          </a:prstGeom>
        </p:spPr>
      </p:pic>
    </p:spTree>
    <p:extLst>
      <p:ext uri="{BB962C8B-B14F-4D97-AF65-F5344CB8AC3E}">
        <p14:creationId xmlns:p14="http://schemas.microsoft.com/office/powerpoint/2010/main" val="1634561729"/>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i="0">
                <a:solidFill>
                  <a:schemeClr val="accent1"/>
                </a:solidFill>
                <a:latin typeface="Montserrat" pitchFamily="2" charset="77"/>
                <a:cs typeface="Calibri Light" panose="020F0302020204030204" pitchFamily="34" charset="0"/>
              </a:defRPr>
            </a:lvl1pPr>
          </a:lstStyle>
          <a:p>
            <a:r>
              <a:rPr lang="en-US" noProof="0" dirty="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2" name="Picture 11">
            <a:extLst>
              <a:ext uri="{FF2B5EF4-FFF2-40B4-BE49-F238E27FC236}">
                <a16:creationId xmlns:a16="http://schemas.microsoft.com/office/drawing/2014/main" id="{E04E9FD9-CC83-1B47-B436-E97DF126A99C}"/>
              </a:ext>
            </a:extLst>
          </p:cNvPr>
          <p:cNvPicPr>
            <a:picLocks noChangeAspect="1"/>
          </p:cNvPicPr>
          <p:nvPr userDrawn="1"/>
        </p:nvPicPr>
        <p:blipFill rotWithShape="1">
          <a:blip r:embed="rId2"/>
          <a:srcRect l="3825" t="26985" r="74628" b="20981"/>
          <a:stretch/>
        </p:blipFill>
        <p:spPr>
          <a:xfrm>
            <a:off x="11089872" y="13585"/>
            <a:ext cx="1006997" cy="1215950"/>
          </a:xfrm>
          <a:prstGeom prst="rect">
            <a:avLst/>
          </a:prstGeom>
        </p:spPr>
      </p:pic>
    </p:spTree>
    <p:extLst>
      <p:ext uri="{BB962C8B-B14F-4D97-AF65-F5344CB8AC3E}">
        <p14:creationId xmlns:p14="http://schemas.microsoft.com/office/powerpoint/2010/main" val="100786568"/>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14" name="Picture 13">
            <a:extLst>
              <a:ext uri="{FF2B5EF4-FFF2-40B4-BE49-F238E27FC236}">
                <a16:creationId xmlns:a16="http://schemas.microsoft.com/office/drawing/2014/main" id="{3BCB9AC1-D8CA-784C-B975-40A1BDA8FE60}"/>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25434304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6616009" cy="1147969"/>
          </a:xfrm>
          <a:prstGeom prst="rect">
            <a:avLst/>
          </a:prstGeom>
        </p:spPr>
        <p:txBody>
          <a:bodyPr bIns="0" anchor="b">
            <a:normAutofit/>
          </a:bodyPr>
          <a:lstStyle>
            <a:lvl1pPr>
              <a:defRPr sz="4400" b="1" i="0">
                <a:solidFill>
                  <a:schemeClr val="accent1"/>
                </a:solidFill>
                <a:latin typeface="Montserrat" pitchFamily="2" charset="77"/>
              </a:defRPr>
            </a:lvl1pPr>
          </a:lstStyle>
          <a:p>
            <a:r>
              <a:rPr lang="en-US" noProof="0" dirty="0"/>
              <a:t>Click to Edit Master Title Style </a:t>
            </a:r>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16" name="Picture 15">
            <a:extLst>
              <a:ext uri="{FF2B5EF4-FFF2-40B4-BE49-F238E27FC236}">
                <a16:creationId xmlns:a16="http://schemas.microsoft.com/office/drawing/2014/main" id="{7F69B80A-5EA6-2F41-82BC-10733577190E}"/>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12848131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accent6"/>
                </a:solidFill>
              </a:defRPr>
            </a:lvl1pPr>
          </a:lstStyle>
          <a:p>
            <a:pPr marL="228600" lvl="0" indent="-228600"/>
            <a:r>
              <a:rPr lang="en-US" noProof="0"/>
              <a:t>Click to 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17" name="Picture 16">
            <a:extLst>
              <a:ext uri="{FF2B5EF4-FFF2-40B4-BE49-F238E27FC236}">
                <a16:creationId xmlns:a16="http://schemas.microsoft.com/office/drawing/2014/main" id="{539AF02A-2E20-3245-98EE-A1C37F9066EF}"/>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2452267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000" b="1" i="0">
                <a:solidFill>
                  <a:schemeClr val="accent1"/>
                </a:solidFill>
                <a:latin typeface="Montserrat" pitchFamily="2" charset="77"/>
              </a:defRPr>
            </a:lvl1pPr>
          </a:lstStyle>
          <a:p>
            <a:r>
              <a:rPr lang="en-US" noProof="0" dirty="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4" name="Content Placeholder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a:lstStyle>
            <a:lvl1pPr>
              <a:buClr>
                <a:schemeClr val="accent2"/>
              </a:buClr>
              <a:defRPr sz="2400"/>
            </a:lvl1pPr>
            <a:lvl2pPr>
              <a:buClr>
                <a:schemeClr val="accent2"/>
              </a:buClr>
              <a:defRPr sz="2000"/>
            </a:lvl2pPr>
            <a:lvl3pPr>
              <a:buClr>
                <a:schemeClr val="accent2"/>
              </a:buClr>
              <a:defRPr sz="1800"/>
            </a:lvl3pPr>
            <a:lvl4pPr>
              <a:buClr>
                <a:schemeClr val="accent2"/>
              </a:buClr>
              <a:defRPr sz="1600"/>
            </a:lvl4pPr>
            <a:lvl5pPr>
              <a:buClr>
                <a:schemeClr val="accent2"/>
              </a:buClr>
              <a:defRPr sz="16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12" name="Picture 11">
            <a:extLst>
              <a:ext uri="{FF2B5EF4-FFF2-40B4-BE49-F238E27FC236}">
                <a16:creationId xmlns:a16="http://schemas.microsoft.com/office/drawing/2014/main" id="{B8B44B2D-61A7-2744-ACAA-EC7BCD23B197}"/>
              </a:ext>
            </a:extLst>
          </p:cNvPr>
          <p:cNvPicPr>
            <a:picLocks noChangeAspect="1"/>
          </p:cNvPicPr>
          <p:nvPr userDrawn="1"/>
        </p:nvPicPr>
        <p:blipFill rotWithShape="1">
          <a:blip r:embed="rId2"/>
          <a:srcRect l="3825" t="26985" r="74628" b="20981"/>
          <a:stretch/>
        </p:blipFill>
        <p:spPr>
          <a:xfrm>
            <a:off x="11089872" y="13585"/>
            <a:ext cx="1006997" cy="1215950"/>
          </a:xfrm>
          <a:prstGeom prst="rect">
            <a:avLst/>
          </a:prstGeom>
        </p:spPr>
      </p:pic>
    </p:spTree>
    <p:extLst>
      <p:ext uri="{BB962C8B-B14F-4D97-AF65-F5344CB8AC3E}">
        <p14:creationId xmlns:p14="http://schemas.microsoft.com/office/powerpoint/2010/main" val="255265375"/>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000" b="1" i="0">
                <a:solidFill>
                  <a:schemeClr val="accent1"/>
                </a:solidFill>
                <a:latin typeface="Montserrat" pitchFamily="2" charset="77"/>
              </a:defRPr>
            </a:lvl1pPr>
          </a:lstStyle>
          <a:p>
            <a:r>
              <a:rPr lang="en-US" noProof="0" dirty="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pic>
        <p:nvPicPr>
          <p:cNvPr id="10" name="Picture 9">
            <a:extLst>
              <a:ext uri="{FF2B5EF4-FFF2-40B4-BE49-F238E27FC236}">
                <a16:creationId xmlns:a16="http://schemas.microsoft.com/office/drawing/2014/main" id="{785E188B-6900-F24B-8718-D0B03FE7918F}"/>
              </a:ext>
            </a:extLst>
          </p:cNvPr>
          <p:cNvPicPr>
            <a:picLocks noChangeAspect="1"/>
          </p:cNvPicPr>
          <p:nvPr userDrawn="1"/>
        </p:nvPicPr>
        <p:blipFill rotWithShape="1">
          <a:blip r:embed="rId2"/>
          <a:srcRect l="3825" t="26985" r="74628" b="20981"/>
          <a:stretch/>
        </p:blipFill>
        <p:spPr>
          <a:xfrm>
            <a:off x="11089872" y="13585"/>
            <a:ext cx="1006997" cy="1215950"/>
          </a:xfrm>
          <a:prstGeom prst="rect">
            <a:avLst/>
          </a:prstGeom>
        </p:spPr>
      </p:pic>
    </p:spTree>
    <p:extLst>
      <p:ext uri="{BB962C8B-B14F-4D97-AF65-F5344CB8AC3E}">
        <p14:creationId xmlns:p14="http://schemas.microsoft.com/office/powerpoint/2010/main" val="2614302603"/>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Parallelogram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578C43A6-50C6-704E-BADC-6D83BADE7316}"/>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pic>
        <p:nvPicPr>
          <p:cNvPr id="11" name="Picture 10">
            <a:extLst>
              <a:ext uri="{FF2B5EF4-FFF2-40B4-BE49-F238E27FC236}">
                <a16:creationId xmlns:a16="http://schemas.microsoft.com/office/drawing/2014/main" id="{BF1E5B7C-9831-EE4E-8FBC-A7A2A63DE4BD}"/>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3419906843"/>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3" name="Title 1" title="Title ">
            <a:extLst>
              <a:ext uri="{FF2B5EF4-FFF2-40B4-BE49-F238E27FC236}">
                <a16:creationId xmlns:a16="http://schemas.microsoft.com/office/drawing/2014/main" id="{59067A2C-FE71-4381-BE51-08DAC5E4354A}"/>
              </a:ext>
            </a:extLst>
          </p:cNvPr>
          <p:cNvSpPr>
            <a:spLocks noGrp="1"/>
          </p:cNvSpPr>
          <p:nvPr>
            <p:ph type="title" hasCustomPrompt="1"/>
          </p:nvPr>
        </p:nvSpPr>
        <p:spPr>
          <a:xfrm>
            <a:off x="518678" y="209028"/>
            <a:ext cx="8333222" cy="1215566"/>
          </a:xfrm>
          <a:prstGeom prst="rect">
            <a:avLst/>
          </a:prstGeom>
        </p:spPr>
        <p:txBody>
          <a:bodyPr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pic>
        <p:nvPicPr>
          <p:cNvPr id="12" name="Picture 11">
            <a:extLst>
              <a:ext uri="{FF2B5EF4-FFF2-40B4-BE49-F238E27FC236}">
                <a16:creationId xmlns:a16="http://schemas.microsoft.com/office/drawing/2014/main" id="{BFF0CA28-D476-2948-AD63-B0CF24FCC9CF}"/>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65841909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E2EB-00DF-4EBA-BF1F-D37805D45585}"/>
              </a:ext>
            </a:extLst>
          </p:cNvPr>
          <p:cNvSpPr>
            <a:spLocks noGrp="1"/>
          </p:cNvSpPr>
          <p:nvPr>
            <p:ph type="title"/>
          </p:nvPr>
        </p:nvSpPr>
        <p:spPr/>
        <p:txBody>
          <a:bodyPr>
            <a:normAutofit/>
          </a:bodyPr>
          <a:lstStyle>
            <a:lvl1pPr>
              <a:defRPr sz="4000" b="1" i="0">
                <a:latin typeface="Montserrat" pitchFamily="2" charset="77"/>
              </a:defRPr>
            </a:lvl1pPr>
          </a:lstStyle>
          <a:p>
            <a:r>
              <a:rPr lang="en-US"/>
              <a:t>Click to edit Master title style</a:t>
            </a:r>
            <a:endParaRPr lang="en-US" dirty="0"/>
          </a:p>
        </p:txBody>
      </p:sp>
    </p:spTree>
    <p:extLst>
      <p:ext uri="{BB962C8B-B14F-4D97-AF65-F5344CB8AC3E}">
        <p14:creationId xmlns:p14="http://schemas.microsoft.com/office/powerpoint/2010/main" val="165891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i="0">
                <a:solidFill>
                  <a:schemeClr val="accent1"/>
                </a:solidFill>
                <a:latin typeface="Montserrat" pitchFamily="2" charset="77"/>
                <a:cs typeface="Calibri Light" panose="020F0302020204030204" pitchFamily="34" charset="0"/>
              </a:defRPr>
            </a:lvl1pPr>
          </a:lstStyle>
          <a:p>
            <a:r>
              <a:rPr lang="en-US" noProof="0" dirty="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3" name="Picture 12">
            <a:extLst>
              <a:ext uri="{FF2B5EF4-FFF2-40B4-BE49-F238E27FC236}">
                <a16:creationId xmlns:a16="http://schemas.microsoft.com/office/drawing/2014/main" id="{0D362495-9CD2-D543-8233-731B62E7B36A}"/>
              </a:ext>
            </a:extLst>
          </p:cNvPr>
          <p:cNvPicPr>
            <a:picLocks noChangeAspect="1"/>
          </p:cNvPicPr>
          <p:nvPr userDrawn="1"/>
        </p:nvPicPr>
        <p:blipFill rotWithShape="1">
          <a:blip r:embed="rId2"/>
          <a:srcRect l="3825" t="26985" r="74628" b="20981"/>
          <a:stretch/>
        </p:blipFill>
        <p:spPr>
          <a:xfrm>
            <a:off x="11068855" y="61087"/>
            <a:ext cx="1006997" cy="1215950"/>
          </a:xfrm>
          <a:prstGeom prst="rect">
            <a:avLst/>
          </a:prstGeom>
        </p:spPr>
      </p:pic>
    </p:spTree>
    <p:extLst>
      <p:ext uri="{BB962C8B-B14F-4D97-AF65-F5344CB8AC3E}">
        <p14:creationId xmlns:p14="http://schemas.microsoft.com/office/powerpoint/2010/main" val="1123998309"/>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3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308484"/>
            <a:ext cx="7342622" cy="1215566"/>
          </a:xfrm>
          <a:prstGeom prst="rect">
            <a:avLst/>
          </a:prstGeom>
        </p:spPr>
        <p:txBody>
          <a:bodyPr anchor="b">
            <a:noAutofit/>
          </a:bodyPr>
          <a:lstStyle>
            <a:lvl1pPr>
              <a:defRPr sz="4000" b="1" i="0">
                <a:solidFill>
                  <a:schemeClr val="accent1"/>
                </a:solidFill>
                <a:latin typeface="Montserrat" pitchFamily="2" charset="77"/>
              </a:defRPr>
            </a:lvl1pPr>
          </a:lstStyle>
          <a:p>
            <a:r>
              <a:rPr lang="en-US" noProof="0" dirty="0"/>
              <a:t>Click to Edit </a:t>
            </a:r>
            <a:br>
              <a:rPr lang="en-US" noProof="0" dirty="0"/>
            </a:br>
            <a:r>
              <a:rPr lang="en-US" noProof="0" dirty="0"/>
              <a:t>Master Title Style </a:t>
            </a:r>
          </a:p>
        </p:txBody>
      </p:sp>
      <p:sp>
        <p:nvSpPr>
          <p:cNvPr id="15" name="Picture Placeholder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sp>
        <p:nvSpPr>
          <p:cNvPr id="4" name="Footer Placeholder 3">
            <a:extLst>
              <a:ext uri="{FF2B5EF4-FFF2-40B4-BE49-F238E27FC236}">
                <a16:creationId xmlns:a16="http://schemas.microsoft.com/office/drawing/2014/main" id="{5ADB14A5-A767-774C-85B8-68EF914689F6}"/>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dirty="0"/>
          </a:p>
        </p:txBody>
      </p:sp>
      <p:pic>
        <p:nvPicPr>
          <p:cNvPr id="11" name="Picture 10">
            <a:extLst>
              <a:ext uri="{FF2B5EF4-FFF2-40B4-BE49-F238E27FC236}">
                <a16:creationId xmlns:a16="http://schemas.microsoft.com/office/drawing/2014/main" id="{4382ACB8-6376-3C4B-A6B1-FBDBB47568EA}"/>
              </a:ext>
            </a:extLst>
          </p:cNvPr>
          <p:cNvPicPr>
            <a:picLocks noChangeAspect="1"/>
          </p:cNvPicPr>
          <p:nvPr userDrawn="1"/>
        </p:nvPicPr>
        <p:blipFill rotWithShape="1">
          <a:blip r:embed="rId2"/>
          <a:srcRect l="3825" t="26985" r="74628" b="20981"/>
          <a:stretch/>
        </p:blipFill>
        <p:spPr>
          <a:xfrm>
            <a:off x="531378" y="92342"/>
            <a:ext cx="1006997" cy="1215950"/>
          </a:xfrm>
          <a:prstGeom prst="rect">
            <a:avLst/>
          </a:prstGeom>
        </p:spPr>
      </p:pic>
    </p:spTree>
    <p:extLst>
      <p:ext uri="{BB962C8B-B14F-4D97-AF65-F5344CB8AC3E}">
        <p14:creationId xmlns:p14="http://schemas.microsoft.com/office/powerpoint/2010/main" val="344223058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anchor="ctr">
            <a:noAutofit/>
          </a:bodyPr>
          <a:lstStyle>
            <a:lvl1pPr marL="0" indent="0" algn="r">
              <a:buNone/>
              <a:defRPr>
                <a:solidFill>
                  <a:schemeClr val="tx1"/>
                </a:solidFill>
              </a:defRPr>
            </a:lvl1pPr>
          </a:lstStyle>
          <a:p>
            <a:r>
              <a:rPr lang="en-US" noProof="0"/>
              <a:t>Click icon to add picture</a:t>
            </a:r>
            <a:endParaRPr lang="en-US" noProof="0" dirty="0"/>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2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308484"/>
            <a:ext cx="7342622" cy="1215566"/>
          </a:xfrm>
          <a:prstGeom prst="rect">
            <a:avLst/>
          </a:prstGeom>
        </p:spPr>
        <p:txBody>
          <a:bodyPr anchor="b">
            <a:noAutofit/>
          </a:bodyPr>
          <a:lstStyle>
            <a:lvl1pPr>
              <a:defRPr sz="4000" b="1" i="0">
                <a:solidFill>
                  <a:schemeClr val="accent1"/>
                </a:solidFill>
                <a:latin typeface="Montserrat" pitchFamily="2" charset="77"/>
              </a:defRPr>
            </a:lvl1pPr>
          </a:lstStyle>
          <a:p>
            <a:r>
              <a:rPr lang="en-US" noProof="0" dirty="0"/>
              <a:t>Click to Edit </a:t>
            </a:r>
            <a:br>
              <a:rPr lang="en-US" noProof="0" dirty="0"/>
            </a:br>
            <a:r>
              <a:rPr lang="en-US" noProof="0" dirty="0"/>
              <a:t>Master Title Style </a:t>
            </a:r>
          </a:p>
        </p:txBody>
      </p:sp>
      <p:sp>
        <p:nvSpPr>
          <p:cNvPr id="2" name="Footer Placeholder 1">
            <a:extLst>
              <a:ext uri="{FF2B5EF4-FFF2-40B4-BE49-F238E27FC236}">
                <a16:creationId xmlns:a16="http://schemas.microsoft.com/office/drawing/2014/main" id="{6E55A0B9-F639-8643-9C4D-B93B8EE21A79}"/>
              </a:ext>
            </a:extLst>
          </p:cNvPr>
          <p:cNvSpPr>
            <a:spLocks noGrp="1"/>
          </p:cNvSpPr>
          <p:nvPr>
            <p:ph type="ftr" sz="quarter" idx="15"/>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dirty="0"/>
          </a:p>
        </p:txBody>
      </p:sp>
      <p:pic>
        <p:nvPicPr>
          <p:cNvPr id="7" name="Picture 6">
            <a:extLst>
              <a:ext uri="{FF2B5EF4-FFF2-40B4-BE49-F238E27FC236}">
                <a16:creationId xmlns:a16="http://schemas.microsoft.com/office/drawing/2014/main" id="{AB8508DE-49B3-1145-A7F9-92E6B82606E3}"/>
              </a:ext>
            </a:extLst>
          </p:cNvPr>
          <p:cNvPicPr>
            <a:picLocks noChangeAspect="1"/>
          </p:cNvPicPr>
          <p:nvPr userDrawn="1"/>
        </p:nvPicPr>
        <p:blipFill rotWithShape="1">
          <a:blip r:embed="rId2"/>
          <a:srcRect l="3825" t="26985" r="74628" b="20981"/>
          <a:stretch/>
        </p:blipFill>
        <p:spPr>
          <a:xfrm>
            <a:off x="11068855" y="61087"/>
            <a:ext cx="1006997" cy="1215950"/>
          </a:xfrm>
          <a:prstGeom prst="rect">
            <a:avLst/>
          </a:prstGeom>
        </p:spPr>
      </p:pic>
    </p:spTree>
    <p:extLst>
      <p:ext uri="{BB962C8B-B14F-4D97-AF65-F5344CB8AC3E}">
        <p14:creationId xmlns:p14="http://schemas.microsoft.com/office/powerpoint/2010/main" val="428311092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anchor="b">
            <a:noAutofit/>
          </a:bodyPr>
          <a:lstStyle>
            <a:lvl1pPr marL="0" indent="0">
              <a:lnSpc>
                <a:spcPct val="100000"/>
              </a:lnSpc>
              <a:spcBef>
                <a:spcPts val="0"/>
              </a:spcBef>
              <a:buNone/>
              <a:defRPr sz="2400" b="1" i="0">
                <a:solidFill>
                  <a:schemeClr val="tx1"/>
                </a:solidFill>
                <a:latin typeface="Montserrat"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Autofit/>
          </a:bodyPr>
          <a:lstStyle>
            <a:lvl1pPr marL="0" indent="0">
              <a:lnSpc>
                <a:spcPct val="100000"/>
              </a:lnSpc>
              <a:buNone/>
              <a:defRPr sz="2400" b="1" i="0">
                <a:solidFill>
                  <a:schemeClr val="tx1"/>
                </a:solidFill>
                <a:latin typeface="Montserrat"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pic>
        <p:nvPicPr>
          <p:cNvPr id="21" name="Picture 20">
            <a:extLst>
              <a:ext uri="{FF2B5EF4-FFF2-40B4-BE49-F238E27FC236}">
                <a16:creationId xmlns:a16="http://schemas.microsoft.com/office/drawing/2014/main" id="{42459607-F46D-EA44-9A3E-9864B0DD8468}"/>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3256540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D6990C03-1647-2044-B335-6F5F19E4E5FC}"/>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tx1"/>
                </a:solidFill>
                <a:latin typeface="+mn-lt"/>
                <a:cs typeface="CiscoSans ExtraLight"/>
              </a:defRPr>
            </a:lvl1pPr>
          </a:lstStyle>
          <a:p>
            <a:pPr lvl="0"/>
            <a:r>
              <a:rPr lang="en-US" noProof="0"/>
              <a:t>Click icon to add chart</a:t>
            </a:r>
            <a:endParaRPr lang="en-US" noProof="0" dirty="0"/>
          </a:p>
        </p:txBody>
      </p:sp>
      <p:pic>
        <p:nvPicPr>
          <p:cNvPr id="15" name="Picture 14">
            <a:extLst>
              <a:ext uri="{FF2B5EF4-FFF2-40B4-BE49-F238E27FC236}">
                <a16:creationId xmlns:a16="http://schemas.microsoft.com/office/drawing/2014/main" id="{074E4252-2475-DC45-912E-607C73418C1F}"/>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220047707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tx1"/>
                </a:solidFill>
                <a:latin typeface="+mn-lt"/>
              </a:defRPr>
            </a:lvl1pPr>
          </a:lstStyle>
          <a:p>
            <a:pPr lvl="0"/>
            <a:r>
              <a:rPr lang="en-US" noProof="0"/>
              <a:t>Click icon to add table</a:t>
            </a:r>
            <a:endParaRPr lang="en-US" noProof="0" dirty="0"/>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5750A33E-CEFE-4D43-9554-513B01B1D3D9}"/>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pic>
        <p:nvPicPr>
          <p:cNvPr id="14" name="Picture 13">
            <a:extLst>
              <a:ext uri="{FF2B5EF4-FFF2-40B4-BE49-F238E27FC236}">
                <a16:creationId xmlns:a16="http://schemas.microsoft.com/office/drawing/2014/main" id="{907B6C13-1598-C54D-9B7B-92ED1A70DA3A}"/>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341506091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cxnSp>
        <p:nvCxnSpPr>
          <p:cNvPr id="6" name="Straight Connector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Add Caption Here</a:t>
            </a:r>
          </a:p>
        </p:txBody>
      </p:sp>
    </p:spTree>
    <p:extLst>
      <p:ext uri="{BB962C8B-B14F-4D97-AF65-F5344CB8AC3E}">
        <p14:creationId xmlns:p14="http://schemas.microsoft.com/office/powerpoint/2010/main" val="42375767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anchor="b">
            <a:noAutofit/>
          </a:bodyPr>
          <a:lstStyle>
            <a:lvl1pPr algn="l">
              <a:defRPr sz="4000" b="1" i="0">
                <a:solidFill>
                  <a:schemeClr val="accent1"/>
                </a:solidFill>
                <a:latin typeface="Montserrat" pitchFamily="2" charset="77"/>
              </a:defRPr>
            </a:lvl1pPr>
          </a:lstStyle>
          <a:p>
            <a:r>
              <a:rPr lang="en-US" noProof="0" dirty="0"/>
              <a:t>Click To Edit Master Title Style</a:t>
            </a:r>
          </a:p>
        </p:txBody>
      </p:sp>
      <p:sp>
        <p:nvSpPr>
          <p:cNvPr id="9" name="Text Placeholder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5" name="Shape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9" name="Shape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0" name="Shape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1" name="Right Triangle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pic>
        <p:nvPicPr>
          <p:cNvPr id="16" name="Picture 15">
            <a:extLst>
              <a:ext uri="{FF2B5EF4-FFF2-40B4-BE49-F238E27FC236}">
                <a16:creationId xmlns:a16="http://schemas.microsoft.com/office/drawing/2014/main" id="{2FDF4548-4C79-5F40-89DE-2A9A44210DE0}"/>
              </a:ext>
            </a:extLst>
          </p:cNvPr>
          <p:cNvPicPr>
            <a:picLocks noChangeAspect="1"/>
          </p:cNvPicPr>
          <p:nvPr userDrawn="1"/>
        </p:nvPicPr>
        <p:blipFill rotWithShape="1">
          <a:blip r:embed="rId2"/>
          <a:srcRect l="3825" t="26985" r="74628" b="20981"/>
          <a:stretch/>
        </p:blipFill>
        <p:spPr>
          <a:xfrm>
            <a:off x="11068855" y="61087"/>
            <a:ext cx="1006997" cy="1215950"/>
          </a:xfrm>
          <a:prstGeom prst="rect">
            <a:avLst/>
          </a:prstGeom>
        </p:spPr>
      </p:pic>
    </p:spTree>
    <p:extLst>
      <p:ext uri="{BB962C8B-B14F-4D97-AF65-F5344CB8AC3E}">
        <p14:creationId xmlns:p14="http://schemas.microsoft.com/office/powerpoint/2010/main" val="3839051282"/>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US" noProof="0" smtClean="0"/>
              <a:pPr/>
              <a:t>‹#›</a:t>
            </a:fld>
            <a:endParaRPr lang="en-US" noProof="0" dirty="0"/>
          </a:p>
        </p:txBody>
      </p:sp>
      <p:sp>
        <p:nvSpPr>
          <p:cNvPr id="9" name="Title Placeholder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noProof="0"/>
              <a:t>Click to edit Master title style</a:t>
            </a:r>
            <a:endParaRPr lang="en-US" noProof="0" dirty="0"/>
          </a:p>
        </p:txBody>
      </p:sp>
    </p:spTree>
    <p:extLst>
      <p:ext uri="{BB962C8B-B14F-4D97-AF65-F5344CB8AC3E}">
        <p14:creationId xmlns:p14="http://schemas.microsoft.com/office/powerpoint/2010/main" val="15648850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5" r:id="rId3"/>
    <p:sldLayoutId id="2147483706" r:id="rId4"/>
    <p:sldLayoutId id="2147483708" r:id="rId5"/>
    <p:sldLayoutId id="2147483704" r:id="rId6"/>
    <p:sldLayoutId id="2147483689" r:id="rId7"/>
    <p:sldLayoutId id="2147483668" r:id="rId8"/>
    <p:sldLayoutId id="2147483707" r:id="rId9"/>
    <p:sldLayoutId id="2147483710" r:id="rId10"/>
    <p:sldLayoutId id="2147483711" r:id="rId11"/>
    <p:sldLayoutId id="2147483712" r:id="rId12"/>
    <p:sldLayoutId id="2147483713" r:id="rId13"/>
    <p:sldLayoutId id="2147483714" r:id="rId14"/>
    <p:sldLayoutId id="2147483715" r:id="rId15"/>
    <p:sldLayoutId id="2147483716" r:id="rId16"/>
    <p:sldLayoutId id="2147483692" r:id="rId17"/>
    <p:sldLayoutId id="2147483697" r:id="rId18"/>
    <p:sldLayoutId id="2147483674" r:id="rId19"/>
  </p:sldLayoutIdLst>
  <p:hf hdr="0"/>
  <p:txStyles>
    <p:titleStyle>
      <a:lvl1pPr algn="l" defTabSz="914400" rtl="0" eaLnBrk="1" latinLnBrk="0" hangingPunct="1">
        <a:lnSpc>
          <a:spcPct val="90000"/>
        </a:lnSpc>
        <a:spcBef>
          <a:spcPct val="0"/>
        </a:spcBef>
        <a:buNone/>
        <a:defRPr lang="en-IN" sz="4000" b="1" i="0" kern="1200">
          <a:solidFill>
            <a:schemeClr val="accent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dli.pa.gov/Businesses/Workforce-Development/Pages/default.aspx"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www.dli.pa.gov/Businesses/Workforce-Development/Pages/Pennsylvania's-Workforce-System-Directives.asp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RA-LI-BWDA-Policy@pa.gov" TargetMode="External"/><Relationship Id="rId2" Type="http://schemas.openxmlformats.org/officeDocument/2006/relationships/notesSlide" Target="../notesSlides/notesSlide21.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RA-LIBWPO-PROGCOORD@pa.gov"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C9205DF-8F5E-49F7-B00E-6F58293F5130}"/>
              </a:ext>
            </a:extLst>
          </p:cNvPr>
          <p:cNvSpPr>
            <a:spLocks noGrp="1"/>
          </p:cNvSpPr>
          <p:nvPr>
            <p:ph type="subTitle" idx="1"/>
          </p:nvPr>
        </p:nvSpPr>
        <p:spPr>
          <a:xfrm>
            <a:off x="6375214" y="4555223"/>
            <a:ext cx="4854339" cy="888634"/>
          </a:xfrm>
        </p:spPr>
        <p:txBody>
          <a:bodyPr/>
          <a:lstStyle/>
          <a:p>
            <a:r>
              <a:rPr lang="en-US" dirty="0"/>
              <a:t>General Overview</a:t>
            </a:r>
          </a:p>
        </p:txBody>
      </p:sp>
      <p:sp>
        <p:nvSpPr>
          <p:cNvPr id="2" name="Title 1">
            <a:extLst>
              <a:ext uri="{FF2B5EF4-FFF2-40B4-BE49-F238E27FC236}">
                <a16:creationId xmlns:a16="http://schemas.microsoft.com/office/drawing/2014/main" id="{3D638ACE-163E-40EB-A458-E794C67EA2A6}"/>
              </a:ext>
            </a:extLst>
          </p:cNvPr>
          <p:cNvSpPr>
            <a:spLocks noGrp="1"/>
          </p:cNvSpPr>
          <p:nvPr>
            <p:ph type="ctrTitle"/>
          </p:nvPr>
        </p:nvSpPr>
        <p:spPr>
          <a:xfrm>
            <a:off x="6375214" y="2938971"/>
            <a:ext cx="4771757" cy="1616252"/>
          </a:xfrm>
        </p:spPr>
        <p:txBody>
          <a:bodyPr>
            <a:normAutofit fontScale="90000"/>
          </a:bodyPr>
          <a:lstStyle/>
          <a:p>
            <a:r>
              <a:rPr lang="en-US" sz="3600" dirty="0"/>
              <a:t>Employment Services Complaint System Policy</a:t>
            </a:r>
            <a:endParaRPr lang="en-US" sz="3600" dirty="0">
              <a:latin typeface="Montserrat" pitchFamily="2" charset="77"/>
            </a:endParaRPr>
          </a:p>
        </p:txBody>
      </p:sp>
      <p:pic>
        <p:nvPicPr>
          <p:cNvPr id="11" name="Picture 10" descr="Pennsylvania Department of Labor and Industry Logo">
            <a:extLst>
              <a:ext uri="{FF2B5EF4-FFF2-40B4-BE49-F238E27FC236}">
                <a16:creationId xmlns:a16="http://schemas.microsoft.com/office/drawing/2014/main" id="{8CBC9D37-093C-413B-9C6A-A68CFB555957}"/>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6117743" y="1127448"/>
            <a:ext cx="4820494" cy="2410247"/>
          </a:xfrm>
          <a:prstGeom prst="rect">
            <a:avLst/>
          </a:prstGeom>
        </p:spPr>
      </p:pic>
    </p:spTree>
    <p:extLst>
      <p:ext uri="{BB962C8B-B14F-4D97-AF65-F5344CB8AC3E}">
        <p14:creationId xmlns:p14="http://schemas.microsoft.com/office/powerpoint/2010/main" val="398069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indent="0">
              <a:buNone/>
            </a:pPr>
            <a:r>
              <a:rPr lang="en-US" b="1" dirty="0">
                <a:effectLst/>
                <a:latin typeface="Calibri" panose="020F0502020204030204" pitchFamily="34" charset="0"/>
                <a:ea typeface="Calibri" panose="020F0502020204030204" pitchFamily="34" charset="0"/>
                <a:cs typeface="Calibri" panose="020F0502020204030204" pitchFamily="34" charset="0"/>
              </a:rPr>
              <a:t>Complaint </a:t>
            </a:r>
            <a:r>
              <a:rPr lang="en-US" dirty="0">
                <a:effectLst/>
                <a:latin typeface="Calibri" panose="020F0502020204030204" pitchFamily="34" charset="0"/>
                <a:ea typeface="Calibri" panose="020F0502020204030204" pitchFamily="34" charset="0"/>
                <a:cs typeface="Calibri" panose="020F0502020204030204" pitchFamily="34" charset="0"/>
              </a:rPr>
              <a:t>means a representation made or referred to a State or ES office of an alleged violation of the Wagner-Peyser Act ES regulations and/or other Federal laws enforced by the Department's Wage and Hour Division (WHD) or Occupational Safety and Health Administration (OSHA), as well as other Federal, State, or local agencies enforcing employment-related law (§651.10). Additionally, for purposes of this policy, complaints may take the form of an expression of dissatisfaction, protest, distress, grief, or pain. The source of the issue may be potential discrimination or civil right violations, a customer being denied occupational training or a potential violation of any Wagner-Peyser Act statute or regulation.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10</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u="sng" dirty="0">
                <a:effectLst/>
                <a:latin typeface="Calibri" panose="020F0502020204030204" pitchFamily="34" charset="0"/>
                <a:ea typeface="Calibri Light" panose="020F0302020204030204" pitchFamily="34" charset="0"/>
              </a:rPr>
              <a:t>Key Definitions</a:t>
            </a:r>
            <a:r>
              <a:rPr lang="en-US" b="1" dirty="0">
                <a:effectLst/>
                <a:latin typeface="Calibri" panose="020F0502020204030204" pitchFamily="34" charset="0"/>
                <a:ea typeface="Calibri Light" panose="020F0302020204030204" pitchFamily="34" charset="0"/>
              </a:rPr>
              <a:t> </a:t>
            </a:r>
            <a:r>
              <a:rPr lang="en-US" dirty="0">
                <a:effectLst/>
                <a:latin typeface="Calibri" panose="020F0502020204030204" pitchFamily="34" charset="0"/>
                <a:ea typeface="Calibri Light" panose="020F0302020204030204" pitchFamily="34" charset="0"/>
              </a:rPr>
              <a:t>(primary source is 20 CFR 651.10)</a:t>
            </a:r>
            <a:endParaRPr lang="en-US"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3427646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Calibri" panose="020F0502020204030204" pitchFamily="34" charset="0"/>
              </a:rPr>
              <a:t>Complainant </a:t>
            </a:r>
            <a:r>
              <a:rPr lang="en-US" sz="2000" dirty="0">
                <a:effectLst/>
                <a:latin typeface="Calibri" panose="020F0502020204030204" pitchFamily="34" charset="0"/>
                <a:ea typeface="Calibri" panose="020F0502020204030204" pitchFamily="34" charset="0"/>
                <a:cs typeface="Calibri" panose="020F0502020204030204" pitchFamily="34" charset="0"/>
              </a:rPr>
              <a:t>means the individual, employer, organization, association, or other entity filing a complaint.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0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Calibri" panose="020F0502020204030204" pitchFamily="34" charset="0"/>
              </a:rPr>
              <a:t>Respondent</a:t>
            </a:r>
            <a:r>
              <a:rPr lang="en-US" sz="2000" dirty="0">
                <a:effectLst/>
                <a:latin typeface="Calibri" panose="020F0502020204030204" pitchFamily="34" charset="0"/>
                <a:ea typeface="Calibri" panose="020F0502020204030204" pitchFamily="34" charset="0"/>
                <a:cs typeface="Calibri" panose="020F0502020204030204" pitchFamily="34" charset="0"/>
              </a:rPr>
              <a:t> means the individual or entity alleged to have committed the violation described in the complaint, such as the employer, service provider, or State agency (including a State agency official).</a:t>
            </a:r>
          </a:p>
          <a:p>
            <a:pPr marL="0" marR="0" indent="0">
              <a:lnSpc>
                <a:spcPct val="107000"/>
              </a:lnSpc>
              <a:spcBef>
                <a:spcPts val="0"/>
              </a:spcBef>
              <a:spcAft>
                <a:spcPts val="800"/>
              </a:spcAft>
              <a:buNone/>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0"/>
              </a:spcBef>
              <a:spcAft>
                <a:spcPts val="800"/>
              </a:spcAft>
              <a:buNone/>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Complaint System Representative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means the Employment Service staff individual at the local or state level who is responsible for handling complaints.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latin typeface="Montserrat" panose="00000500000000000000" pitchFamily="2" charset="0"/>
            </a:endParaRP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11</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u="sng" dirty="0">
                <a:effectLst/>
                <a:latin typeface="Calibri" panose="020F0502020204030204" pitchFamily="34" charset="0"/>
                <a:ea typeface="Calibri Light" panose="020F0302020204030204" pitchFamily="34" charset="0"/>
              </a:rPr>
              <a:t>Key Definitions</a:t>
            </a:r>
            <a:r>
              <a:rPr lang="en-US" b="1" dirty="0">
                <a:effectLst/>
                <a:latin typeface="Calibri" panose="020F0502020204030204" pitchFamily="34" charset="0"/>
                <a:ea typeface="Calibri Light" panose="020F0302020204030204" pitchFamily="34" charset="0"/>
              </a:rPr>
              <a:t> </a:t>
            </a:r>
            <a:r>
              <a:rPr lang="en-US" dirty="0">
                <a:effectLst/>
                <a:latin typeface="Calibri" panose="020F0502020204030204" pitchFamily="34" charset="0"/>
                <a:ea typeface="Calibri Light" panose="020F0302020204030204" pitchFamily="34" charset="0"/>
              </a:rPr>
              <a:t>(primary source is 20 CFR 651.10)</a:t>
            </a:r>
            <a:endParaRPr lang="en-US"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3566763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fontScale="92500" lnSpcReduction="20000"/>
          </a:bodyPr>
          <a:lstStyle/>
          <a:p>
            <a:pPr marL="0" marR="63500">
              <a:spcBef>
                <a:spcPts val="0"/>
              </a:spcBef>
              <a:spcAft>
                <a:spcPts val="0"/>
              </a:spcAft>
              <a:tabLst>
                <a:tab pos="6515100" algn="l"/>
              </a:tabLst>
            </a:pPr>
            <a:r>
              <a:rPr lang="en-US" dirty="0">
                <a:effectLst/>
                <a:ea typeface="Calibri Light" panose="020F0302020204030204" pitchFamily="34" charset="0"/>
              </a:rPr>
              <a:t>An ES-based complaint is a representation made or referred to a State or ES office of an alleged violation of the ES regulations and/or other Federal laws enforced by the U.S. Department of Labor’s, or U.S. DOL, Wage and Hour Division, or WHD, or Occupational Safety and Health Administration, or OSHA, as well as other Federal, State, or local agencies enforcing employment‐related law. </a:t>
            </a:r>
            <a:endParaRPr lang="en-US" dirty="0">
              <a:ea typeface="Calibri Light" panose="020F0302020204030204" pitchFamily="34" charset="0"/>
            </a:endParaRPr>
          </a:p>
          <a:p>
            <a:pPr marL="0" marR="63500">
              <a:spcBef>
                <a:spcPts val="0"/>
              </a:spcBef>
              <a:spcAft>
                <a:spcPts val="0"/>
              </a:spcAft>
              <a:tabLst>
                <a:tab pos="6515100" algn="l"/>
              </a:tabLst>
            </a:pPr>
            <a:endParaRPr lang="en-US" dirty="0">
              <a:effectLst/>
              <a:ea typeface="Calibri Light" panose="020F0302020204030204" pitchFamily="34" charset="0"/>
            </a:endParaRPr>
          </a:p>
          <a:p>
            <a:pPr marL="0" marR="0">
              <a:lnSpc>
                <a:spcPct val="107000"/>
              </a:lnSpc>
              <a:spcBef>
                <a:spcPts val="0"/>
              </a:spcBef>
              <a:spcAft>
                <a:spcPts val="800"/>
              </a:spcAft>
            </a:pPr>
            <a:r>
              <a:rPr lang="en-US" dirty="0">
                <a:effectLst/>
                <a:ea typeface="Calibri Light" panose="020F0302020204030204" pitchFamily="34" charset="0"/>
                <a:cs typeface="Calibri" panose="020F0502020204030204" pitchFamily="34" charset="0"/>
              </a:rPr>
              <a:t>Any individual, employer, organization, association or other entity may file a complaint. </a:t>
            </a:r>
          </a:p>
          <a:p>
            <a:pPr marL="0" marR="0" indent="0">
              <a:lnSpc>
                <a:spcPct val="107000"/>
              </a:lnSpc>
              <a:spcBef>
                <a:spcPts val="0"/>
              </a:spcBef>
              <a:spcAft>
                <a:spcPts val="800"/>
              </a:spcAft>
              <a:buNone/>
            </a:pPr>
            <a:endParaRPr lang="en-US" dirty="0">
              <a:effectLst/>
              <a:ea typeface="Calibri" panose="020F0502020204030204" pitchFamily="34" charset="0"/>
              <a:cs typeface="Times New Roman" panose="02020603050405020304" pitchFamily="18" charset="0"/>
            </a:endParaRPr>
          </a:p>
          <a:p>
            <a:pPr marL="0" marR="63500">
              <a:spcBef>
                <a:spcPts val="0"/>
              </a:spcBef>
              <a:spcAft>
                <a:spcPts val="0"/>
              </a:spcAft>
              <a:tabLst>
                <a:tab pos="6515100" algn="l"/>
              </a:tabLst>
            </a:pPr>
            <a:r>
              <a:rPr lang="en-US" dirty="0">
                <a:effectLst/>
                <a:ea typeface="Calibri Light" panose="020F0302020204030204" pitchFamily="34" charset="0"/>
              </a:rPr>
              <a:t>This policy supports practices and procedures so that PA CareerLink® customers or other stakeholders that supply potential Wagner-Peyser Act-based complaints are made aware of the ES complaint system and how to express complaints to a trained PA CareerLink® complaint system representative. </a:t>
            </a:r>
          </a:p>
          <a:p>
            <a:pPr marL="0" indent="0">
              <a:buNone/>
            </a:pPr>
            <a:endParaRPr lang="en-US" dirty="0">
              <a:latin typeface="Montserrat" panose="00000500000000000000" pitchFamily="2" charset="0"/>
            </a:endParaRP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12</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dirty="0">
                <a:effectLst/>
                <a:latin typeface="Calibri" panose="020F0502020204030204" pitchFamily="34" charset="0"/>
                <a:ea typeface="Calibri Light" panose="020F0302020204030204" pitchFamily="34" charset="0"/>
              </a:rPr>
              <a:t>General Policy Provisions</a:t>
            </a:r>
            <a:endParaRPr lang="en-US"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2472774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lnSpcReduction="10000"/>
          </a:bodyPr>
          <a:lstStyle/>
          <a:p>
            <a:pPr marL="0" marR="63500">
              <a:spcBef>
                <a:spcPts val="0"/>
              </a:spcBef>
              <a:spcAft>
                <a:spcPts val="0"/>
              </a:spcAft>
              <a:tabLst>
                <a:tab pos="6515100" algn="l"/>
              </a:tabLst>
            </a:pPr>
            <a:r>
              <a:rPr lang="en-US" dirty="0">
                <a:effectLst/>
                <a:ea typeface="Calibri Light" panose="020F0302020204030204" pitchFamily="34" charset="0"/>
              </a:rPr>
              <a:t>Complaints may be accepted in a one-stop center, or by a SWA, or elsewhere by outreach staff (§658.410(f))</a:t>
            </a:r>
          </a:p>
          <a:p>
            <a:pPr marL="0" marR="63500" indent="0">
              <a:spcBef>
                <a:spcPts val="0"/>
              </a:spcBef>
              <a:spcAft>
                <a:spcPts val="0"/>
              </a:spcAft>
              <a:buNone/>
              <a:tabLst>
                <a:tab pos="6515100" algn="l"/>
              </a:tabLst>
            </a:pPr>
            <a:endParaRPr lang="en-US" dirty="0">
              <a:effectLst/>
              <a:ea typeface="Calibri Light" panose="020F0302020204030204" pitchFamily="34" charset="0"/>
            </a:endParaRPr>
          </a:p>
          <a:p>
            <a:pPr marL="0" marR="0">
              <a:lnSpc>
                <a:spcPct val="107000"/>
              </a:lnSpc>
              <a:spcBef>
                <a:spcPts val="0"/>
              </a:spcBef>
              <a:spcAft>
                <a:spcPts val="800"/>
              </a:spcAft>
            </a:pPr>
            <a:r>
              <a:rPr lang="en-US" dirty="0">
                <a:solidFill>
                  <a:srgbClr val="000000"/>
                </a:solidFill>
                <a:effectLst/>
                <a:ea typeface="Calibri Light" panose="020F0302020204030204" pitchFamily="34" charset="0"/>
                <a:cs typeface="Calibri" panose="020F0502020204030204" pitchFamily="34" charset="0"/>
              </a:rPr>
              <a:t>All complaints filed through the local ES office must be handled by a trained Complaint System Representative, or CSR. (§658.410(g)) </a:t>
            </a:r>
            <a:r>
              <a:rPr lang="en-US" dirty="0">
                <a:solidFill>
                  <a:srgbClr val="000000"/>
                </a:solidFill>
                <a:effectLst/>
                <a:ea typeface="Calibri" panose="020F0502020204030204" pitchFamily="34" charset="0"/>
                <a:cs typeface="Calibri" panose="020F0502020204030204" pitchFamily="34" charset="0"/>
              </a:rPr>
              <a:t>Complainants must be assured that their ES program-based complaint is received </a:t>
            </a:r>
            <a:r>
              <a:rPr lang="en-US" dirty="0">
                <a:solidFill>
                  <a:srgbClr val="000000"/>
                </a:solidFill>
                <a:effectLst/>
                <a:ea typeface="Calibri" panose="020F0502020204030204" pitchFamily="34" charset="0"/>
                <a:cs typeface="Calibri (Body)"/>
              </a:rPr>
              <a:t>by</a:t>
            </a:r>
            <a:r>
              <a:rPr lang="en-US" dirty="0">
                <a:solidFill>
                  <a:srgbClr val="000000"/>
                </a:solidFill>
                <a:effectLst/>
                <a:ea typeface="Calibri" panose="020F0502020204030204" pitchFamily="34" charset="0"/>
                <a:cs typeface="Calibri" panose="020F0502020204030204" pitchFamily="34" charset="0"/>
              </a:rPr>
              <a:t> PA CareerLink® ES program partner so that it is properly directed to the CSR. ES program complaints are acknowledged in a timely manner and are properly documented, logged, and resolved as expeditiously as possible within the local area; or if required, are elevated to an appropriate commonwealth and/or federal government agency that can resolve the complaint. </a:t>
            </a:r>
            <a:endParaRPr lang="en-US" dirty="0">
              <a:effectLst/>
              <a:ea typeface="Calibri" panose="020F0502020204030204" pitchFamily="34" charset="0"/>
              <a:cs typeface="Times New Roman" panose="02020603050405020304" pitchFamily="18" charset="0"/>
            </a:endParaRPr>
          </a:p>
          <a:p>
            <a:pPr marL="0" marR="63500">
              <a:spcBef>
                <a:spcPts val="0"/>
              </a:spcBef>
              <a:spcAft>
                <a:spcPts val="0"/>
              </a:spcAft>
              <a:tabLst>
                <a:tab pos="6515100" algn="l"/>
              </a:tabLst>
            </a:pPr>
            <a:endParaRPr lang="en-US" dirty="0">
              <a:latin typeface="Montserrat" panose="00000500000000000000" pitchFamily="2" charset="0"/>
            </a:endParaRP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13</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dirty="0">
                <a:effectLst/>
                <a:latin typeface="Calibri" panose="020F0502020204030204" pitchFamily="34" charset="0"/>
                <a:ea typeface="Calibri Light" panose="020F0302020204030204" pitchFamily="34" charset="0"/>
              </a:rPr>
              <a:t>General Policy Provisions</a:t>
            </a:r>
            <a:endParaRPr lang="en-US"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274432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lnSpcReduction="10000"/>
          </a:bodyPr>
          <a:lstStyle/>
          <a:p>
            <a:pPr marL="0" marR="63500">
              <a:spcBef>
                <a:spcPts val="0"/>
              </a:spcBef>
              <a:spcAft>
                <a:spcPts val="0"/>
              </a:spcAft>
              <a:tabLst>
                <a:tab pos="6515100" algn="l"/>
              </a:tabLst>
            </a:pPr>
            <a:r>
              <a:rPr lang="en-US" dirty="0">
                <a:effectLst/>
                <a:ea typeface="Calibri Light" panose="020F0302020204030204" pitchFamily="34" charset="0"/>
              </a:rPr>
              <a:t>Complaints may be accepted in a one-stop center, or by a SWA, or elsewhere by outreach staff (§658.410(f))</a:t>
            </a:r>
          </a:p>
          <a:p>
            <a:pPr marL="0" marR="63500" indent="0">
              <a:spcBef>
                <a:spcPts val="0"/>
              </a:spcBef>
              <a:spcAft>
                <a:spcPts val="0"/>
              </a:spcAft>
              <a:buNone/>
              <a:tabLst>
                <a:tab pos="6515100" algn="l"/>
              </a:tabLst>
            </a:pPr>
            <a:endParaRPr lang="en-US" dirty="0">
              <a:effectLst/>
              <a:ea typeface="Calibri Light" panose="020F0302020204030204" pitchFamily="34" charset="0"/>
            </a:endParaRPr>
          </a:p>
          <a:p>
            <a:pPr marL="0" marR="0">
              <a:lnSpc>
                <a:spcPct val="107000"/>
              </a:lnSpc>
              <a:spcBef>
                <a:spcPts val="0"/>
              </a:spcBef>
              <a:spcAft>
                <a:spcPts val="800"/>
              </a:spcAft>
            </a:pPr>
            <a:r>
              <a:rPr lang="en-US" dirty="0">
                <a:solidFill>
                  <a:srgbClr val="000000"/>
                </a:solidFill>
                <a:effectLst/>
                <a:ea typeface="Calibri Light" panose="020F0302020204030204" pitchFamily="34" charset="0"/>
                <a:cs typeface="Calibri" panose="020F0502020204030204" pitchFamily="34" charset="0"/>
              </a:rPr>
              <a:t>All complaints filed through the local ES office must be handled by a trained Complaint System Representative, or CSR. (§658.410(g)) </a:t>
            </a:r>
            <a:r>
              <a:rPr lang="en-US" dirty="0">
                <a:solidFill>
                  <a:srgbClr val="000000"/>
                </a:solidFill>
                <a:effectLst/>
                <a:ea typeface="Calibri" panose="020F0502020204030204" pitchFamily="34" charset="0"/>
                <a:cs typeface="Calibri" panose="020F0502020204030204" pitchFamily="34" charset="0"/>
              </a:rPr>
              <a:t>Complainants must be assured that their ES program-based complaint is received </a:t>
            </a:r>
            <a:r>
              <a:rPr lang="en-US" dirty="0">
                <a:solidFill>
                  <a:srgbClr val="000000"/>
                </a:solidFill>
                <a:effectLst/>
                <a:ea typeface="Calibri" panose="020F0502020204030204" pitchFamily="34" charset="0"/>
                <a:cs typeface="Calibri (Body)"/>
              </a:rPr>
              <a:t>by</a:t>
            </a:r>
            <a:r>
              <a:rPr lang="en-US" dirty="0">
                <a:solidFill>
                  <a:srgbClr val="000000"/>
                </a:solidFill>
                <a:effectLst/>
                <a:ea typeface="Calibri" panose="020F0502020204030204" pitchFamily="34" charset="0"/>
                <a:cs typeface="Calibri" panose="020F0502020204030204" pitchFamily="34" charset="0"/>
              </a:rPr>
              <a:t> PA CareerLink® ES program partner so that it is properly directed to the CSR. ES program complaints are acknowledged in a timely manner and are properly documented, logged, and resolved as expeditiously as possible within the local area; or if required, are elevated to an appropriate commonwealth and/or federal government agency that can resolve the complaint. </a:t>
            </a:r>
            <a:endParaRPr lang="en-US" dirty="0">
              <a:effectLst/>
              <a:ea typeface="Calibri" panose="020F0502020204030204" pitchFamily="34" charset="0"/>
              <a:cs typeface="Times New Roman" panose="02020603050405020304" pitchFamily="18" charset="0"/>
            </a:endParaRPr>
          </a:p>
          <a:p>
            <a:pPr marL="0" marR="63500">
              <a:spcBef>
                <a:spcPts val="0"/>
              </a:spcBef>
              <a:spcAft>
                <a:spcPts val="0"/>
              </a:spcAft>
              <a:tabLst>
                <a:tab pos="6515100" algn="l"/>
              </a:tabLst>
            </a:pPr>
            <a:endParaRPr lang="en-US" dirty="0">
              <a:latin typeface="Montserrat" panose="00000500000000000000" pitchFamily="2" charset="0"/>
            </a:endParaRP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14</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dirty="0">
                <a:effectLst/>
                <a:latin typeface="Calibri" panose="020F0502020204030204" pitchFamily="34" charset="0"/>
                <a:ea typeface="Calibri Light" panose="020F0302020204030204" pitchFamily="34" charset="0"/>
              </a:rPr>
              <a:t>General Policy Provisions</a:t>
            </a:r>
            <a:endParaRPr lang="en-US"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4198422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R="63500">
              <a:spcBef>
                <a:spcPts val="0"/>
              </a:spcBef>
              <a:tabLst>
                <a:tab pos="6515100" algn="l"/>
              </a:tabLst>
            </a:pPr>
            <a:r>
              <a:rPr lang="en-US" dirty="0">
                <a:effectLst/>
                <a:latin typeface="Calibri" panose="020F0502020204030204" pitchFamily="34" charset="0"/>
                <a:ea typeface="Calibri Light" panose="020F0302020204030204" pitchFamily="34" charset="0"/>
              </a:rPr>
              <a:t>ES Complaint System Representatives may collect non-ES complaints. </a:t>
            </a:r>
          </a:p>
          <a:p>
            <a:pPr marR="63500">
              <a:spcBef>
                <a:spcPts val="0"/>
              </a:spcBef>
              <a:tabLst>
                <a:tab pos="6515100" algn="l"/>
              </a:tabLst>
            </a:pPr>
            <a:endParaRPr lang="en-US" dirty="0">
              <a:effectLst/>
              <a:latin typeface="Calibri" panose="020F0502020204030204" pitchFamily="34" charset="0"/>
              <a:ea typeface="Calibri Light" panose="020F0302020204030204" pitchFamily="34" charset="0"/>
            </a:endParaRPr>
          </a:p>
          <a:p>
            <a:pPr marR="63500">
              <a:spcBef>
                <a:spcPts val="0"/>
              </a:spcBef>
              <a:tabLst>
                <a:tab pos="6515100" algn="l"/>
              </a:tabLst>
            </a:pPr>
            <a:r>
              <a:rPr lang="en-US" dirty="0">
                <a:effectLst/>
                <a:latin typeface="Calibri" panose="020F0502020204030204" pitchFamily="34" charset="0"/>
                <a:ea typeface="Calibri Light" panose="020F0302020204030204" pitchFamily="34" charset="0"/>
              </a:rPr>
              <a:t>Non-ES complaints can be delineated into sub-groups. Depending upon the nature of the complaint, the complaint(s) may be referred to appropriate PA CareerLink® program partner(s), the local area Equal Opportunity Officer or referred to other local area organizations (e.g., consumer advocate or legal aid entities) that may be of assistance to the complainant. </a:t>
            </a:r>
          </a:p>
          <a:p>
            <a:pPr marR="63500">
              <a:spcBef>
                <a:spcPts val="0"/>
              </a:spcBef>
              <a:tabLst>
                <a:tab pos="6515100" algn="l"/>
              </a:tabLst>
            </a:pPr>
            <a:endParaRPr lang="en-US" dirty="0">
              <a:latin typeface="Calibri" panose="020F0502020204030204" pitchFamily="34" charset="0"/>
              <a:ea typeface="Calibri Light" panose="020F0302020204030204" pitchFamily="34" charset="0"/>
            </a:endParaRPr>
          </a:p>
          <a:p>
            <a:pPr marR="63500">
              <a:spcBef>
                <a:spcPts val="0"/>
              </a:spcBef>
              <a:tabLst>
                <a:tab pos="6515100" algn="l"/>
              </a:tabLst>
            </a:pPr>
            <a:r>
              <a:rPr lang="en-US" dirty="0">
                <a:effectLst/>
                <a:latin typeface="Calibri" panose="020F0502020204030204" pitchFamily="34" charset="0"/>
                <a:ea typeface="Calibri Light" panose="020F0302020204030204" pitchFamily="34" charset="0"/>
              </a:rPr>
              <a:t>Non-ES complaint types each have distinct recording, resolution, and appeal procedures as well as different time frames to act and complete the resolution associated with them. </a:t>
            </a: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15</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218593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marR="63500" indent="0">
              <a:spcBef>
                <a:spcPts val="0"/>
              </a:spcBef>
              <a:spcAft>
                <a:spcPts val="0"/>
              </a:spcAft>
              <a:buNone/>
              <a:tabLst>
                <a:tab pos="6515100" algn="l"/>
              </a:tabLst>
            </a:pPr>
            <a:r>
              <a:rPr lang="en-US" dirty="0">
                <a:effectLst/>
                <a:ea typeface="Calibri Light" panose="020F0302020204030204" pitchFamily="34" charset="0"/>
              </a:rPr>
              <a:t>ES Complaint System Representatives will promptly refer non-Wagner-Peyser-based complaints to the PA CareerLink® respondent(s) associated with resolving the complaint. </a:t>
            </a:r>
          </a:p>
          <a:p>
            <a:pPr marL="0" marR="63500" indent="0">
              <a:spcBef>
                <a:spcPts val="0"/>
              </a:spcBef>
              <a:spcAft>
                <a:spcPts val="0"/>
              </a:spcAft>
              <a:buNone/>
              <a:tabLst>
                <a:tab pos="6515100" algn="l"/>
              </a:tabLst>
            </a:pPr>
            <a:endParaRPr lang="en-US" dirty="0">
              <a:ea typeface="Calibri Light" panose="020F0302020204030204" pitchFamily="34" charset="0"/>
            </a:endParaRPr>
          </a:p>
          <a:p>
            <a:pPr marL="0" marR="63500" indent="0">
              <a:spcBef>
                <a:spcPts val="0"/>
              </a:spcBef>
              <a:spcAft>
                <a:spcPts val="0"/>
              </a:spcAft>
              <a:buNone/>
              <a:tabLst>
                <a:tab pos="6515100" algn="l"/>
              </a:tabLst>
            </a:pPr>
            <a:r>
              <a:rPr lang="en-US" dirty="0">
                <a:effectLst/>
                <a:ea typeface="Calibri Light" panose="020F0302020204030204" pitchFamily="34" charset="0"/>
              </a:rPr>
              <a:t>Complaint System Representatives may directly refer complaints to the following partner programs:</a:t>
            </a:r>
          </a:p>
          <a:p>
            <a:pPr marL="0" marR="63500" indent="0">
              <a:spcBef>
                <a:spcPts val="0"/>
              </a:spcBef>
              <a:spcAft>
                <a:spcPts val="0"/>
              </a:spcAft>
              <a:buNone/>
              <a:tabLst>
                <a:tab pos="6515100" algn="l"/>
              </a:tabLst>
            </a:pPr>
            <a:endParaRPr lang="en-US" dirty="0">
              <a:effectLst/>
              <a:ea typeface="Calibri Light" panose="020F0302020204030204" pitchFamily="34" charset="0"/>
            </a:endParaRPr>
          </a:p>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WIOA Title I</a:t>
            </a:r>
            <a:r>
              <a:rPr lang="en-US" dirty="0">
                <a:effectLst/>
                <a:ea typeface="Calibri Light" panose="020F0302020204030204" pitchFamily="34" charset="0"/>
              </a:rPr>
              <a:t>: Complaints alleging violations under WIOA Title I programs will be referred to the PA CareerLink® Operator.</a:t>
            </a: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16</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1415639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fontScale="92500" lnSpcReduction="10000"/>
          </a:bodyPr>
          <a:lstStyle/>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WIOA Title III</a:t>
            </a:r>
            <a:r>
              <a:rPr lang="en-US" dirty="0">
                <a:effectLst/>
                <a:ea typeface="Calibri Light" panose="020F0302020204030204" pitchFamily="34" charset="0"/>
              </a:rPr>
              <a:t>: Complaints alleging violations under Wagner-Peyser Act programs will be either resolved locally by the Complaint System Representative or referred to the state-level Complaint System Representative. If the complainant is deemed an agricultural-based worker, employer, or entity the complaint will be referred to the State Monitor Advocate.</a:t>
            </a:r>
          </a:p>
          <a:p>
            <a:pPr marL="0" marR="64135" lvl="0" indent="0">
              <a:spcBef>
                <a:spcPts val="0"/>
              </a:spcBef>
              <a:spcAft>
                <a:spcPts val="0"/>
              </a:spcAft>
              <a:buNone/>
              <a:tabLst>
                <a:tab pos="6515100" algn="l"/>
              </a:tabLst>
            </a:pPr>
            <a:endParaRPr lang="en-US" dirty="0">
              <a:effectLst/>
              <a:ea typeface="Calibri Light" panose="020F0302020204030204" pitchFamily="34" charset="0"/>
            </a:endParaRPr>
          </a:p>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Trade Act</a:t>
            </a:r>
            <a:r>
              <a:rPr lang="en-US" dirty="0">
                <a:effectLst/>
                <a:ea typeface="Calibri Light" panose="020F0302020204030204" pitchFamily="34" charset="0"/>
              </a:rPr>
              <a:t>: Complaints alleging violations under the Trade Act will be referred either to local office staff assigned to the Trade Act program or to the state-level Trade Act program manager.</a:t>
            </a:r>
          </a:p>
          <a:p>
            <a:pPr marL="0" marR="64135" lvl="0" indent="0">
              <a:spcBef>
                <a:spcPts val="0"/>
              </a:spcBef>
              <a:spcAft>
                <a:spcPts val="0"/>
              </a:spcAft>
              <a:buNone/>
              <a:tabLst>
                <a:tab pos="6515100" algn="l"/>
              </a:tabLst>
            </a:pPr>
            <a:endParaRPr lang="en-US" dirty="0">
              <a:effectLst/>
              <a:ea typeface="Calibri Light" panose="020F0302020204030204" pitchFamily="34" charset="0"/>
            </a:endParaRPr>
          </a:p>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Unemployment Insurance</a:t>
            </a:r>
            <a:r>
              <a:rPr lang="en-US" dirty="0">
                <a:effectLst/>
                <a:ea typeface="Calibri Light" panose="020F0302020204030204" pitchFamily="34" charset="0"/>
              </a:rPr>
              <a:t>: Complaints alleging violations under the Unemployment Insurance program will be referred to L&amp;I’s Office of Unemployment Compensation, Customer Service Unit. </a:t>
            </a: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17</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3556719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Veterans</a:t>
            </a:r>
            <a:r>
              <a:rPr lang="en-US" dirty="0">
                <a:effectLst/>
                <a:ea typeface="Calibri Light" panose="020F0302020204030204" pitchFamily="34" charset="0"/>
              </a:rPr>
              <a:t>: Complaints by veterans alleging employer violations of the mandatory listing requirements under 38 U.S.C. 4212 will be referred either to the local office veteran representative or to the State-level Complaint System Representative.</a:t>
            </a:r>
          </a:p>
          <a:p>
            <a:pPr marL="0" marR="64135" lvl="0" indent="0">
              <a:spcBef>
                <a:spcPts val="0"/>
              </a:spcBef>
              <a:spcAft>
                <a:spcPts val="0"/>
              </a:spcAft>
              <a:buNone/>
              <a:tabLst>
                <a:tab pos="6515100" algn="l"/>
              </a:tabLst>
            </a:pPr>
            <a:endParaRPr lang="en-US" dirty="0">
              <a:effectLst/>
              <a:ea typeface="Calibri Light" panose="020F0302020204030204" pitchFamily="34" charset="0"/>
            </a:endParaRPr>
          </a:p>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Office of Equal Opportunity</a:t>
            </a:r>
            <a:r>
              <a:rPr lang="en-US" dirty="0">
                <a:effectLst/>
                <a:ea typeface="Calibri Light" panose="020F0302020204030204" pitchFamily="34" charset="0"/>
              </a:rPr>
              <a:t>, or OEO: Complaints regarding WIOA Title I Section 188 or 29 CFR 38 violations shall be referred to OEO promptly.</a:t>
            </a: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18</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4009747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marR="63500" indent="0">
              <a:spcBef>
                <a:spcPts val="0"/>
              </a:spcBef>
              <a:spcAft>
                <a:spcPts val="0"/>
              </a:spcAft>
              <a:buNone/>
              <a:tabLst>
                <a:tab pos="6515100" algn="l"/>
              </a:tabLst>
            </a:pPr>
            <a:r>
              <a:rPr lang="en-US" dirty="0">
                <a:effectLst/>
                <a:ea typeface="Calibri Light" panose="020F0302020204030204" pitchFamily="34" charset="0"/>
              </a:rPr>
              <a:t>ES Complaint System Representatives may refer collected PA CareerLink® partner programs or service providers complaints not represented on the list to the PA CareerLink® Operator. </a:t>
            </a:r>
          </a:p>
          <a:p>
            <a:pPr marL="0" marR="63500" indent="0">
              <a:spcBef>
                <a:spcPts val="0"/>
              </a:spcBef>
              <a:spcAft>
                <a:spcPts val="0"/>
              </a:spcAft>
              <a:buNone/>
              <a:tabLst>
                <a:tab pos="6515100" algn="l"/>
              </a:tabLst>
            </a:pPr>
            <a:endParaRPr lang="en-US" dirty="0">
              <a:effectLst/>
              <a:ea typeface="Calibri Light" panose="020F0302020204030204" pitchFamily="34" charset="0"/>
            </a:endParaRPr>
          </a:p>
          <a:p>
            <a:pPr marL="0" marR="63500" indent="0">
              <a:spcBef>
                <a:spcPts val="0"/>
              </a:spcBef>
              <a:spcAft>
                <a:spcPts val="0"/>
              </a:spcAft>
              <a:buNone/>
              <a:tabLst>
                <a:tab pos="6515100" algn="l"/>
              </a:tabLst>
            </a:pPr>
            <a:r>
              <a:rPr lang="en-US" dirty="0">
                <a:effectLst/>
                <a:ea typeface="Calibri Light" panose="020F0302020204030204" pitchFamily="34" charset="0"/>
              </a:rPr>
              <a:t>This policy does not apply to complaints associated with WIOA’s Title I Job Corps program; ES Complaint System Representatives will provide customers the local area Job Corps contact information.</a:t>
            </a:r>
          </a:p>
          <a:p>
            <a:pPr marL="0" marR="63500" indent="0">
              <a:spcBef>
                <a:spcPts val="0"/>
              </a:spcBef>
              <a:spcAft>
                <a:spcPts val="0"/>
              </a:spcAft>
              <a:buNone/>
              <a:tabLst>
                <a:tab pos="6515100" algn="l"/>
              </a:tabLst>
            </a:pPr>
            <a:endParaRPr lang="en-US" dirty="0">
              <a:latin typeface="Montserrat" panose="00000500000000000000" pitchFamily="2" charset="0"/>
            </a:endParaRP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19</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127433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833141"/>
            <a:ext cx="10127097" cy="3339317"/>
          </a:xfrm>
        </p:spPr>
        <p:txBody>
          <a:bodyPr>
            <a:normAutofit/>
          </a:bodyPr>
          <a:lstStyle/>
          <a:p>
            <a:pPr marL="0" indent="0">
              <a:buNone/>
            </a:pPr>
            <a:r>
              <a:rPr lang="en-US" dirty="0">
                <a:latin typeface="Montserrat" panose="00000500000000000000" pitchFamily="2" charset="0"/>
              </a:rPr>
              <a:t>Main Discussion Points:</a:t>
            </a:r>
          </a:p>
          <a:p>
            <a:r>
              <a:rPr lang="en-US" dirty="0">
                <a:latin typeface="Montserrat" panose="00000500000000000000" pitchFamily="2" charset="0"/>
              </a:rPr>
              <a:t>Background</a:t>
            </a:r>
          </a:p>
          <a:p>
            <a:r>
              <a:rPr lang="en-US" dirty="0">
                <a:latin typeface="Montserrat" panose="00000500000000000000" pitchFamily="2" charset="0"/>
              </a:rPr>
              <a:t>Policy Elements</a:t>
            </a:r>
          </a:p>
          <a:p>
            <a:pPr lvl="1"/>
            <a:r>
              <a:rPr lang="en-US" sz="2000" dirty="0">
                <a:latin typeface="Montserrat" panose="00000500000000000000" pitchFamily="2" charset="0"/>
              </a:rPr>
              <a:t>General</a:t>
            </a:r>
          </a:p>
          <a:p>
            <a:pPr lvl="1"/>
            <a:r>
              <a:rPr lang="en-US" sz="2000" dirty="0">
                <a:latin typeface="Montserrat" panose="00000500000000000000" pitchFamily="2" charset="0"/>
              </a:rPr>
              <a:t>Purpose</a:t>
            </a:r>
            <a:endParaRPr lang="en-US" sz="2000" dirty="0"/>
          </a:p>
          <a:p>
            <a:pPr lvl="1"/>
            <a:r>
              <a:rPr lang="en-US" dirty="0">
                <a:latin typeface="Montserrat" panose="00000500000000000000" pitchFamily="2" charset="0"/>
              </a:rPr>
              <a:t>Statement</a:t>
            </a:r>
            <a:endParaRPr lang="en-US" dirty="0"/>
          </a:p>
          <a:p>
            <a:endParaRPr lang="en-US" dirty="0">
              <a:latin typeface="Montserrat" panose="00000500000000000000" pitchFamily="2" charset="0"/>
            </a:endParaRPr>
          </a:p>
          <a:p>
            <a:pPr marL="0" indent="0">
              <a:buNone/>
            </a:pPr>
            <a:endParaRPr lang="en-US" dirty="0">
              <a:latin typeface="Montserrat" panose="00000500000000000000" pitchFamily="2" charset="0"/>
            </a:endParaRP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52674"/>
          </a:xfrm>
        </p:spPr>
        <p:txBody>
          <a:bodyPr/>
          <a:lstStyle/>
          <a:p>
            <a:r>
              <a:rPr lang="en-US" sz="2000" dirty="0"/>
              <a:t>Employment Services Complaint System Policy</a:t>
            </a:r>
            <a:endParaRPr lang="en-US" dirty="0"/>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Discussion Points</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2</a:t>
            </a:fld>
            <a:endParaRPr lang="en-US" noProof="0" dirty="0"/>
          </a:p>
        </p:txBody>
      </p:sp>
    </p:spTree>
    <p:extLst>
      <p:ext uri="{BB962C8B-B14F-4D97-AF65-F5344CB8AC3E}">
        <p14:creationId xmlns:p14="http://schemas.microsoft.com/office/powerpoint/2010/main" val="1767801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669134"/>
            <a:ext cx="10127097" cy="2958275"/>
          </a:xfrm>
        </p:spPr>
        <p:txBody>
          <a:bodyPr>
            <a:normAutofit fontScale="92500" lnSpcReduction="20000"/>
          </a:bodyPr>
          <a:lstStyle/>
          <a:p>
            <a:pPr marL="0" marR="0">
              <a:lnSpc>
                <a:spcPct val="107000"/>
              </a:lnSpc>
              <a:spcBef>
                <a:spcPts val="0"/>
              </a:spcBef>
              <a:spcAft>
                <a:spcPts val="800"/>
              </a:spcAft>
            </a:pPr>
            <a:r>
              <a:rPr lang="en-US" sz="1900" b="1" dirty="0">
                <a:effectLst/>
                <a:latin typeface="Calibri" panose="020F0502020204030204" pitchFamily="34" charset="0"/>
                <a:ea typeface="Calibri" panose="020F0502020204030204" pitchFamily="34" charset="0"/>
                <a:cs typeface="Times New Roman" panose="02020603050405020304" pitchFamily="18" charset="0"/>
              </a:rPr>
              <a:t>Website title: “Workforce Development”</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https://www.dli.pa.gov/Businesses/Workforce-Development/Pages/default.aspx</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b="1" dirty="0">
                <a:effectLst/>
                <a:latin typeface="Calibri" panose="020F0502020204030204" pitchFamily="34" charset="0"/>
                <a:ea typeface="Calibri" panose="020F0502020204030204" pitchFamily="34" charset="0"/>
                <a:cs typeface="Times New Roman" panose="02020603050405020304" pitchFamily="18" charset="0"/>
              </a:rPr>
              <a:t>Website title: “</a:t>
            </a:r>
            <a:r>
              <a:rPr lang="en-US" sz="1900" b="1" spc="25" dirty="0">
                <a:solidFill>
                  <a:srgbClr val="464646"/>
                </a:solidFill>
                <a:effectLst/>
                <a:latin typeface="Calibri" panose="020F0502020204030204" pitchFamily="34" charset="0"/>
                <a:ea typeface="Calibri" panose="020F0502020204030204" pitchFamily="34" charset="0"/>
                <a:cs typeface="Calibri" panose="020F0502020204030204" pitchFamily="34" charset="0"/>
              </a:rPr>
              <a:t>Workforce System Policy”</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https://www.dli.pa.gov/Businesses/Workforce-Development/Pages/Pennsylvania's-Workforce-System-Directives.aspx</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b="1" dirty="0">
                <a:latin typeface="Calibri" panose="020F0502020204030204" pitchFamily="34" charset="0"/>
                <a:ea typeface="Calibri" panose="020F0502020204030204" pitchFamily="34" charset="0"/>
                <a:cs typeface="Times New Roman" panose="02020603050405020304" pitchFamily="18" charset="0"/>
              </a:rPr>
              <a:t>List of policies includes “</a:t>
            </a:r>
            <a:r>
              <a:rPr lang="en-US" sz="1900" b="1" dirty="0">
                <a:effectLst/>
                <a:latin typeface="Calibri" panose="020F0502020204030204" pitchFamily="34" charset="0"/>
                <a:ea typeface="Calibri" panose="020F0502020204030204" pitchFamily="34" charset="0"/>
                <a:cs typeface="Times New Roman" panose="02020603050405020304" pitchFamily="18" charset="0"/>
              </a:rPr>
              <a:t>Employment Service Complaint System (8-23-21)”</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lang="en-US" sz="1900" dirty="0">
                <a:effectLst/>
                <a:latin typeface="Calibri" panose="020F0502020204030204" pitchFamily="34" charset="0"/>
                <a:ea typeface="Calibri" panose="020F0502020204030204" pitchFamily="34" charset="0"/>
                <a:cs typeface="Times New Roman" panose="02020603050405020304" pitchFamily="18" charset="0"/>
              </a:rPr>
              <a:t>Activate drop down arrow to view the Policy and Guidance </a:t>
            </a:r>
          </a:p>
          <a:p>
            <a:pPr marL="0" indent="0">
              <a:buNone/>
            </a:pPr>
            <a:endParaRPr lang="en-US" dirty="0">
              <a:latin typeface="Montserrat" panose="00000500000000000000" pitchFamily="2" charset="0"/>
            </a:endParaRP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8" y="2163104"/>
            <a:ext cx="7342631" cy="437483"/>
          </a:xfrm>
        </p:spPr>
        <p:txBody>
          <a:bodyPr/>
          <a:lstStyle/>
          <a:p>
            <a:r>
              <a:rPr lang="en-US" sz="2400" dirty="0"/>
              <a:t>You may find policies and guidance at:</a:t>
            </a:r>
          </a:p>
          <a:p>
            <a:endParaRPr lang="en-US" dirty="0"/>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10374310" cy="780975"/>
          </a:xfrm>
        </p:spPr>
        <p:txBody>
          <a:bodyPr anchor="ctr"/>
          <a:lstStyle/>
          <a:p>
            <a:pPr algn="ctr"/>
            <a:r>
              <a:rPr lang="en-US" sz="3200" dirty="0"/>
              <a:t>L&amp;I Workforce Development Policy Website</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20</a:t>
            </a:fld>
            <a:endParaRPr lang="en-US" noProof="0" dirty="0"/>
          </a:p>
        </p:txBody>
      </p:sp>
    </p:spTree>
    <p:extLst>
      <p:ext uri="{BB962C8B-B14F-4D97-AF65-F5344CB8AC3E}">
        <p14:creationId xmlns:p14="http://schemas.microsoft.com/office/powerpoint/2010/main" val="2913343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277A812-A74A-5C46-964F-55A0758270CC}"/>
              </a:ext>
            </a:extLst>
          </p:cNvPr>
          <p:cNvSpPr>
            <a:spLocks noGrp="1"/>
          </p:cNvSpPr>
          <p:nvPr>
            <p:ph type="body" sz="quarter" idx="18"/>
          </p:nvPr>
        </p:nvSpPr>
        <p:spPr>
          <a:xfrm>
            <a:off x="6822929" y="4594956"/>
            <a:ext cx="4074370" cy="1696787"/>
          </a:xfrm>
        </p:spPr>
        <p:txBody>
          <a:bodyPr>
            <a:normAutofit/>
          </a:bodyPr>
          <a:lstStyle/>
          <a:p>
            <a:r>
              <a:rPr lang="en-US" dirty="0"/>
              <a:t>BWDA Workforce Development Analyst II </a:t>
            </a:r>
          </a:p>
          <a:p>
            <a:r>
              <a:rPr lang="en-US" dirty="0"/>
              <a:t>Policy &amp; Planning Coordination Services </a:t>
            </a:r>
          </a:p>
          <a:p>
            <a:r>
              <a:rPr lang="en-US" dirty="0"/>
              <a:t>Unit Resource Account: </a:t>
            </a:r>
          </a:p>
          <a:p>
            <a:r>
              <a:rPr lang="en-US" dirty="0">
                <a:hlinkClick r:id="rId3"/>
              </a:rPr>
              <a:t>RA-LI-BWDA-Policy@pa.gov</a:t>
            </a:r>
            <a:endParaRPr lang="en-US" dirty="0"/>
          </a:p>
        </p:txBody>
      </p:sp>
      <p:sp>
        <p:nvSpPr>
          <p:cNvPr id="5" name="Text Placeholder 4">
            <a:extLst>
              <a:ext uri="{FF2B5EF4-FFF2-40B4-BE49-F238E27FC236}">
                <a16:creationId xmlns:a16="http://schemas.microsoft.com/office/drawing/2014/main" id="{2134D7F2-0CF7-B645-89B3-9712638038CC}"/>
              </a:ext>
            </a:extLst>
          </p:cNvPr>
          <p:cNvSpPr>
            <a:spLocks noGrp="1"/>
          </p:cNvSpPr>
          <p:nvPr>
            <p:ph type="body" sz="quarter" idx="17"/>
          </p:nvPr>
        </p:nvSpPr>
        <p:spPr/>
        <p:txBody>
          <a:bodyPr/>
          <a:lstStyle/>
          <a:p>
            <a:r>
              <a:rPr lang="en-US" dirty="0"/>
              <a:t>mbranca@pa.gov</a:t>
            </a:r>
          </a:p>
        </p:txBody>
      </p:sp>
      <p:sp>
        <p:nvSpPr>
          <p:cNvPr id="4" name="Text Placeholder 3">
            <a:extLst>
              <a:ext uri="{FF2B5EF4-FFF2-40B4-BE49-F238E27FC236}">
                <a16:creationId xmlns:a16="http://schemas.microsoft.com/office/drawing/2014/main" id="{F091A5A3-2DF1-9443-91BA-7A2F877627B0}"/>
              </a:ext>
            </a:extLst>
          </p:cNvPr>
          <p:cNvSpPr>
            <a:spLocks noGrp="1"/>
          </p:cNvSpPr>
          <p:nvPr>
            <p:ph type="body" sz="quarter" idx="16"/>
          </p:nvPr>
        </p:nvSpPr>
        <p:spPr/>
        <p:txBody>
          <a:bodyPr/>
          <a:lstStyle/>
          <a:p>
            <a:r>
              <a:rPr lang="en-US" dirty="0"/>
              <a:t>717-425-7658</a:t>
            </a:r>
          </a:p>
        </p:txBody>
      </p:sp>
      <p:sp>
        <p:nvSpPr>
          <p:cNvPr id="3" name="Text Placeholder 2">
            <a:extLst>
              <a:ext uri="{FF2B5EF4-FFF2-40B4-BE49-F238E27FC236}">
                <a16:creationId xmlns:a16="http://schemas.microsoft.com/office/drawing/2014/main" id="{5B3150B4-256C-B040-B3FD-024CFA431326}"/>
              </a:ext>
            </a:extLst>
          </p:cNvPr>
          <p:cNvSpPr>
            <a:spLocks noGrp="1"/>
          </p:cNvSpPr>
          <p:nvPr>
            <p:ph type="body" sz="quarter" idx="15"/>
          </p:nvPr>
        </p:nvSpPr>
        <p:spPr/>
        <p:txBody>
          <a:bodyPr/>
          <a:lstStyle/>
          <a:p>
            <a:r>
              <a:rPr lang="en-US" dirty="0"/>
              <a:t>Michael Branca</a:t>
            </a:r>
          </a:p>
        </p:txBody>
      </p:sp>
      <p:sp>
        <p:nvSpPr>
          <p:cNvPr id="2" name="Title 1">
            <a:extLst>
              <a:ext uri="{FF2B5EF4-FFF2-40B4-BE49-F238E27FC236}">
                <a16:creationId xmlns:a16="http://schemas.microsoft.com/office/drawing/2014/main" id="{A842F62C-6C76-7241-BAD1-2FAAE6455635}"/>
              </a:ext>
            </a:extLst>
          </p:cNvPr>
          <p:cNvSpPr>
            <a:spLocks noGrp="1"/>
          </p:cNvSpPr>
          <p:nvPr>
            <p:ph type="ctrTitle"/>
          </p:nvPr>
        </p:nvSpPr>
        <p:spPr>
          <a:xfrm>
            <a:off x="6308609" y="1103765"/>
            <a:ext cx="4853573" cy="1731714"/>
          </a:xfrm>
        </p:spPr>
        <p:txBody>
          <a:bodyPr anchor="ctr"/>
          <a:lstStyle/>
          <a:p>
            <a:pPr algn="ctr"/>
            <a:r>
              <a:rPr lang="en-US" dirty="0"/>
              <a:t>Thank you!</a:t>
            </a:r>
          </a:p>
        </p:txBody>
      </p:sp>
      <p:pic>
        <p:nvPicPr>
          <p:cNvPr id="1026" name="Picture 2" descr="Question Icon - Download in Glyph Style">
            <a:extLst>
              <a:ext uri="{FF2B5EF4-FFF2-40B4-BE49-F238E27FC236}">
                <a16:creationId xmlns:a16="http://schemas.microsoft.com/office/drawing/2014/main" id="{A9285F21-7C2D-4391-B4E8-EAEAF6EDBDD6}"/>
              </a:ext>
            </a:extLst>
          </p:cNvPr>
          <p:cNvPicPr>
            <a:picLocks noGrp="1" noChangeAspect="1" noChangeArrowheads="1"/>
          </p:cNvPicPr>
          <p:nvPr>
            <p:ph type="pic" sz="quarter" idx="13"/>
          </p:nvPr>
        </p:nvPicPr>
        <p:blipFill>
          <a:blip r:embed="rId4">
            <a:extLst>
              <a:ext uri="{28A0092B-C50C-407E-A947-70E740481C1C}">
                <a14:useLocalDpi xmlns:a14="http://schemas.microsoft.com/office/drawing/2010/main" val="0"/>
              </a:ext>
            </a:extLst>
          </a:blip>
          <a:srcRect l="6891" r="689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C726EFE1-A0A2-4A65-9915-E4190C30BB3D}"/>
              </a:ext>
            </a:extLst>
          </p:cNvPr>
          <p:cNvSpPr txBox="1">
            <a:spLocks/>
          </p:cNvSpPr>
          <p:nvPr/>
        </p:nvSpPr>
        <p:spPr>
          <a:xfrm>
            <a:off x="6385508" y="2061452"/>
            <a:ext cx="4853573" cy="1197527"/>
          </a:xfrm>
          <a:prstGeom prst="rect">
            <a:avLst/>
          </a:prstGeom>
        </p:spPr>
        <p:txBody>
          <a:bodyPr vert="horz" lIns="91440" tIns="45720" rIns="91440" bIns="0" rtlCol="0" anchor="ctr">
            <a:noAutofit/>
          </a:bodyPr>
          <a:lstStyle>
            <a:lvl1pPr algn="l" defTabSz="914400" rtl="0" eaLnBrk="1" latinLnBrk="0" hangingPunct="1">
              <a:lnSpc>
                <a:spcPct val="90000"/>
              </a:lnSpc>
              <a:spcBef>
                <a:spcPct val="0"/>
              </a:spcBef>
              <a:buNone/>
              <a:defRPr lang="en-IN" sz="4000" b="1" i="0" kern="1200">
                <a:solidFill>
                  <a:schemeClr val="accent1"/>
                </a:solidFill>
                <a:latin typeface="Montserrat" pitchFamily="2" charset="77"/>
                <a:ea typeface="+mj-ea"/>
                <a:cs typeface="+mj-cs"/>
              </a:defRPr>
            </a:lvl1pPr>
          </a:lstStyle>
          <a:p>
            <a:pPr algn="ctr"/>
            <a:endParaRPr lang="en-US" dirty="0"/>
          </a:p>
        </p:txBody>
      </p:sp>
    </p:spTree>
    <p:extLst>
      <p:ext uri="{BB962C8B-B14F-4D97-AF65-F5344CB8AC3E}">
        <p14:creationId xmlns:p14="http://schemas.microsoft.com/office/powerpoint/2010/main" val="2836022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130804"/>
            <a:ext cx="10127097" cy="3527529"/>
          </a:xfrm>
        </p:spPr>
        <p:txBody>
          <a:bodyPr>
            <a:normAutofit/>
          </a:bodyPr>
          <a:lstStyle/>
          <a:p>
            <a:r>
              <a:rPr lang="en-US" sz="3200" dirty="0">
                <a:latin typeface="Montserrat" panose="00000500000000000000" pitchFamily="2" charset="0"/>
              </a:rPr>
              <a:t>Wagner-Peyser Act requirement</a:t>
            </a:r>
          </a:p>
          <a:p>
            <a:r>
              <a:rPr lang="en-US" sz="3200" dirty="0">
                <a:latin typeface="Montserrat" panose="00000500000000000000" pitchFamily="2" charset="0"/>
              </a:rPr>
              <a:t>Who is involved </a:t>
            </a:r>
          </a:p>
          <a:p>
            <a:r>
              <a:rPr lang="en-US" sz="3200" dirty="0">
                <a:latin typeface="Montserrat" panose="00000500000000000000" pitchFamily="2" charset="0"/>
              </a:rPr>
              <a:t>Where complaints can happen</a:t>
            </a:r>
          </a:p>
          <a:p>
            <a:r>
              <a:rPr lang="en-US" sz="3200" dirty="0">
                <a:latin typeface="Montserrat" panose="00000500000000000000" pitchFamily="2" charset="0"/>
              </a:rPr>
              <a:t>One-Stop program partner connections</a:t>
            </a: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Background</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3</a:t>
            </a:fld>
            <a:endParaRPr lang="en-US" noProof="0" dirty="0"/>
          </a:p>
        </p:txBody>
      </p:sp>
    </p:spTree>
    <p:extLst>
      <p:ext uri="{BB962C8B-B14F-4D97-AF65-F5344CB8AC3E}">
        <p14:creationId xmlns:p14="http://schemas.microsoft.com/office/powerpoint/2010/main" val="250759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Employment Service and Employment-Related Law Complaint System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Effective Date: August 23, 2021</a:t>
            </a:r>
          </a:p>
          <a:p>
            <a:pPr marL="0">
              <a:lnSpc>
                <a:spcPct val="107000"/>
              </a:lnSpc>
              <a:spcBef>
                <a:spcPts val="0"/>
              </a:spcBef>
              <a:spcAft>
                <a:spcPts val="800"/>
              </a:spcAft>
            </a:pPr>
            <a:r>
              <a:rPr lang="en-US" sz="1800" dirty="0">
                <a:latin typeface="Calibri" panose="020F0502020204030204" pitchFamily="34" charset="0"/>
                <a:cs typeface="Times New Roman" panose="02020603050405020304" pitchFamily="18" charset="0"/>
              </a:rPr>
              <a:t>Policy Owner: PA Department of Labor &amp; Industry Bureau of Workforce Partnership and Operations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Policy Contact: BWPO Complaint System Representative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RA-LIBWPO-PROGCOORD@pa.gov</a:t>
            </a:r>
            <a:endParaRPr lang="en-US" dirty="0">
              <a:latin typeface="Montserrat" panose="00000500000000000000" pitchFamily="2" charset="0"/>
            </a:endParaRP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4</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268348"/>
          </a:xfrm>
        </p:spPr>
        <p:txBody>
          <a:bodyPr/>
          <a:lstStyle/>
          <a:p>
            <a:r>
              <a:rPr lang="en-US" b="1" dirty="0"/>
              <a:t>General</a:t>
            </a:r>
          </a:p>
        </p:txBody>
      </p:sp>
    </p:spTree>
    <p:extLst>
      <p:ext uri="{BB962C8B-B14F-4D97-AF65-F5344CB8AC3E}">
        <p14:creationId xmlns:p14="http://schemas.microsoft.com/office/powerpoint/2010/main" val="13840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709644"/>
            <a:ext cx="10127097" cy="3439485"/>
          </a:xfrm>
        </p:spPr>
        <p:txBody>
          <a:bodyPr>
            <a:normAutofit fontScale="92500"/>
          </a:bodyPr>
          <a:lstStyle/>
          <a:p>
            <a:pPr marL="0" indent="0">
              <a:buNone/>
            </a:pPr>
            <a:r>
              <a:rPr lang="en-US" sz="2800" dirty="0">
                <a:solidFill>
                  <a:srgbClr val="000000"/>
                </a:solidFill>
                <a:effectLst/>
                <a:latin typeface="Calibri" panose="020F0502020204030204" pitchFamily="34" charset="0"/>
                <a:ea typeface="Calibri" panose="020F0502020204030204" pitchFamily="34" charset="0"/>
              </a:rPr>
              <a:t>The commonwealth’s workforce development delivery system known also as the PA CareerLink® system is a public benefit serving diverse stakeholders such as job seekers, employers, program participants and other customers. </a:t>
            </a:r>
            <a:r>
              <a:rPr lang="en-US" sz="2800" dirty="0">
                <a:solidFill>
                  <a:srgbClr val="000000"/>
                </a:solidFill>
                <a:effectLst/>
                <a:highlight>
                  <a:srgbClr val="F2F2F2"/>
                </a:highlight>
                <a:latin typeface="Calibri" panose="020F0502020204030204" pitchFamily="34" charset="0"/>
                <a:ea typeface="Calibri" panose="020F0502020204030204" pitchFamily="34" charset="0"/>
              </a:rPr>
              <a:t>It is accepted in a complex public workforce delivery system that a wide spectrum of complaints can occur. </a:t>
            </a:r>
            <a:r>
              <a:rPr lang="en-US" sz="2800" b="1" dirty="0">
                <a:solidFill>
                  <a:srgbClr val="000000"/>
                </a:solidFill>
                <a:effectLst/>
                <a:highlight>
                  <a:srgbClr val="F2F2F2"/>
                </a:highlight>
                <a:latin typeface="Calibri" panose="020F0502020204030204" pitchFamily="34" charset="0"/>
                <a:ea typeface="Calibri" panose="020F0502020204030204" pitchFamily="34" charset="0"/>
              </a:rPr>
              <a:t>This policy authorizes the establishment, staffing, operation and maintenance of the commonwealth’s Employment Service and Employment-Related </a:t>
            </a:r>
            <a:r>
              <a:rPr lang="en-US" sz="2800" b="1" dirty="0">
                <a:solidFill>
                  <a:srgbClr val="000000"/>
                </a:solidFill>
                <a:effectLst/>
                <a:latin typeface="Calibri" panose="020F0502020204030204" pitchFamily="34" charset="0"/>
                <a:ea typeface="Calibri" panose="020F0502020204030204" pitchFamily="34" charset="0"/>
              </a:rPr>
              <a:t>Law Complaint System or ES Complaint System focused upon the acceptance, resolution and/or referral of Wagner-Peyser Act-based complaints. </a:t>
            </a:r>
          </a:p>
          <a:p>
            <a:endParaRPr lang="en-US" dirty="0">
              <a:latin typeface="Montserrat" panose="00000500000000000000" pitchFamily="2" charset="0"/>
            </a:endParaRP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39416"/>
          </a:xfrm>
        </p:spPr>
        <p:txBody>
          <a:bodyPr/>
          <a:lstStyle/>
          <a:p>
            <a:r>
              <a:rPr lang="en-US" b="1" dirty="0"/>
              <a:t>Purpose</a:t>
            </a: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Policy Elements</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5</a:t>
            </a:fld>
            <a:endParaRPr lang="en-US" noProof="0" dirty="0"/>
          </a:p>
        </p:txBody>
      </p:sp>
    </p:spTree>
    <p:extLst>
      <p:ext uri="{BB962C8B-B14F-4D97-AF65-F5344CB8AC3E}">
        <p14:creationId xmlns:p14="http://schemas.microsoft.com/office/powerpoint/2010/main" val="1037267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685286"/>
            <a:ext cx="10127097" cy="3455455"/>
          </a:xfrm>
        </p:spPr>
        <p:txBody>
          <a:bodyPr>
            <a:normAutofit/>
          </a:bodyPr>
          <a:lstStyle/>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This policy was developed to outline federal guidelines for handling ES-related and employment‐related law complaints. </a:t>
            </a:r>
            <a:r>
              <a:rPr lang="en-US" b="1" dirty="0">
                <a:effectLst/>
                <a:latin typeface="Calibri" panose="020F0502020204030204" pitchFamily="34" charset="0"/>
                <a:ea typeface="Calibri" panose="020F0502020204030204" pitchFamily="34" charset="0"/>
                <a:cs typeface="Times New Roman" panose="02020603050405020304" pitchFamily="18" charset="0"/>
              </a:rPr>
              <a:t>This policy provides the commonwealth with essential information needed to establish and maintain the ES Complaint System including definitions, policy statements and regulatory-based guidance.</a:t>
            </a:r>
            <a:r>
              <a:rPr lang="en-US" dirty="0">
                <a:effectLst/>
                <a:latin typeface="Calibri" panose="020F0502020204030204" pitchFamily="34" charset="0"/>
                <a:ea typeface="Calibri" panose="020F0502020204030204" pitchFamily="34" charset="0"/>
                <a:cs typeface="Times New Roman" panose="02020603050405020304" pitchFamily="18" charset="0"/>
              </a:rPr>
              <a:t> Provisions found within the Workforce Innovation and Opportunity Act, or WIOA, Title III (i.e., Wagner-Peyser Act), its promulgating regulations {i.e., </a:t>
            </a:r>
            <a:r>
              <a:rPr lang="en-US" b="1" dirty="0">
                <a:effectLst/>
                <a:latin typeface="Calibri" panose="020F0502020204030204" pitchFamily="34" charset="0"/>
                <a:ea typeface="Calibri" panose="020F0502020204030204" pitchFamily="34" charset="0"/>
                <a:cs typeface="Times New Roman" panose="02020603050405020304" pitchFamily="18" charset="0"/>
              </a:rPr>
              <a:t>20 Code of Federal Regulations, or CFR, 658.410</a:t>
            </a:r>
            <a:r>
              <a:rPr lang="en-US" dirty="0">
                <a:effectLst/>
                <a:latin typeface="Calibri" panose="020F0502020204030204" pitchFamily="34" charset="0"/>
                <a:ea typeface="Calibri" panose="020F0502020204030204" pitchFamily="34" charset="0"/>
                <a:cs typeface="Times New Roman" panose="02020603050405020304" pitchFamily="18" charset="0"/>
              </a:rPr>
              <a:t>} and guidance from U.S. Department of Labor, or U.S. DOL require each State Workforce Agency, or SWA, to establish and maintain an ES Complaint System. </a:t>
            </a:r>
            <a:endParaRPr lang="en-US" sz="3200" dirty="0">
              <a:latin typeface="Montserrat" panose="00000500000000000000" pitchFamily="2" charset="0"/>
            </a:endParaRP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39416"/>
          </a:xfrm>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Policy Statement</a:t>
            </a:r>
            <a:endParaRPr lang="en-US" dirty="0"/>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Policy Elements</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6</a:t>
            </a:fld>
            <a:endParaRPr lang="en-US" noProof="0" dirty="0"/>
          </a:p>
        </p:txBody>
      </p:sp>
    </p:spTree>
    <p:extLst>
      <p:ext uri="{BB962C8B-B14F-4D97-AF65-F5344CB8AC3E}">
        <p14:creationId xmlns:p14="http://schemas.microsoft.com/office/powerpoint/2010/main" val="183672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776757"/>
            <a:ext cx="10127097" cy="3232108"/>
          </a:xfrm>
        </p:spPr>
        <p:txBody>
          <a:bodyPr>
            <a:normAutofit lnSpcReduction="10000"/>
          </a:bodyPr>
          <a:lstStyle/>
          <a:p>
            <a:pPr marL="0" marR="0" indent="0">
              <a:spcBef>
                <a:spcPts val="0"/>
              </a:spcBef>
              <a:spcAft>
                <a:spcPts val="0"/>
              </a:spcAft>
              <a:buNone/>
            </a:pPr>
            <a:r>
              <a:rPr lang="en-US" b="1" dirty="0">
                <a:solidFill>
                  <a:srgbClr val="000000"/>
                </a:solidFill>
                <a:effectLst/>
                <a:latin typeface="Calibri" panose="020F0502020204030204" pitchFamily="34" charset="0"/>
                <a:ea typeface="Calibri" panose="020F0502020204030204" pitchFamily="34" charset="0"/>
              </a:rPr>
              <a:t>L&amp;I is required to establish and maintain a uniform system for accepting, investigating, resolving, and referring complaints and apparent violations through the Wagner-Peyser Act’s Employment Services, or ES program. </a:t>
            </a:r>
          </a:p>
          <a:p>
            <a:pPr marL="0" marR="0" indent="0">
              <a:spcBef>
                <a:spcPts val="0"/>
              </a:spcBef>
              <a:spcAft>
                <a:spcPts val="0"/>
              </a:spcAft>
              <a:buNone/>
            </a:pPr>
            <a:endParaRPr lang="en-US" b="1" dirty="0">
              <a:solidFill>
                <a:srgbClr val="000000"/>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solidFill>
                  <a:srgbClr val="000000"/>
                </a:solidFill>
                <a:effectLst/>
                <a:latin typeface="Calibri" panose="020F0502020204030204" pitchFamily="34" charset="0"/>
                <a:ea typeface="Calibri" panose="020F0502020204030204" pitchFamily="34" charset="0"/>
              </a:rPr>
              <a:t>This policy describes and/or makes provision for: </a:t>
            </a:r>
          </a:p>
          <a:p>
            <a:pPr marL="457200" lvl="1" indent="0">
              <a:spcBef>
                <a:spcPts val="0"/>
              </a:spcBef>
              <a:spcAft>
                <a:spcPts val="90"/>
              </a:spcAft>
              <a:buNone/>
            </a:pPr>
            <a:r>
              <a:rPr lang="en-US" sz="2400" dirty="0">
                <a:solidFill>
                  <a:srgbClr val="000000"/>
                </a:solidFill>
                <a:effectLst/>
                <a:latin typeface="Calibri" panose="020F0502020204030204" pitchFamily="34" charset="0"/>
                <a:ea typeface="Calibri" panose="020F0502020204030204" pitchFamily="34" charset="0"/>
              </a:rPr>
              <a:t>1. Policy and general guidance </a:t>
            </a:r>
          </a:p>
          <a:p>
            <a:pPr marL="457200" lvl="1" indent="0">
              <a:spcBef>
                <a:spcPts val="0"/>
              </a:spcBef>
              <a:spcAft>
                <a:spcPts val="90"/>
              </a:spcAft>
              <a:buNone/>
            </a:pPr>
            <a:r>
              <a:rPr lang="en-US" sz="2400" dirty="0">
                <a:solidFill>
                  <a:srgbClr val="000000"/>
                </a:solidFill>
                <a:effectLst/>
                <a:latin typeface="Calibri" panose="020F0502020204030204" pitchFamily="34" charset="0"/>
                <a:ea typeface="Calibri" panose="020F0502020204030204" pitchFamily="34" charset="0"/>
              </a:rPr>
              <a:t>2. Complaint logs </a:t>
            </a:r>
          </a:p>
          <a:p>
            <a:pPr marL="457200" lvl="1" indent="0">
              <a:spcBef>
                <a:spcPts val="0"/>
              </a:spcBef>
              <a:spcAft>
                <a:spcPts val="90"/>
              </a:spcAft>
              <a:buNone/>
            </a:pPr>
            <a:r>
              <a:rPr lang="en-US" sz="2400" dirty="0">
                <a:solidFill>
                  <a:srgbClr val="000000"/>
                </a:solidFill>
                <a:effectLst/>
                <a:latin typeface="Calibri" panose="020F0502020204030204" pitchFamily="34" charset="0"/>
                <a:ea typeface="Calibri" panose="020F0502020204030204" pitchFamily="34" charset="0"/>
              </a:rPr>
              <a:t>3. Federal reporting forms </a:t>
            </a:r>
          </a:p>
          <a:p>
            <a:pPr marL="457200" lvl="1" indent="0">
              <a:spcBef>
                <a:spcPts val="0"/>
              </a:spcBef>
              <a:spcAft>
                <a:spcPts val="90"/>
              </a:spcAft>
              <a:buNone/>
            </a:pPr>
            <a:r>
              <a:rPr lang="en-US" sz="2400" dirty="0">
                <a:solidFill>
                  <a:srgbClr val="000000"/>
                </a:solidFill>
                <a:effectLst/>
                <a:latin typeface="Calibri" panose="020F0502020204030204" pitchFamily="34" charset="0"/>
                <a:ea typeface="Calibri" panose="020F0502020204030204" pitchFamily="34" charset="0"/>
              </a:rPr>
              <a:t>4. Customer complaint handout and acknowledgement form </a:t>
            </a:r>
          </a:p>
          <a:p>
            <a:pPr marL="457200" lvl="1" indent="0">
              <a:spcBef>
                <a:spcPts val="0"/>
              </a:spcBef>
              <a:buNone/>
            </a:pPr>
            <a:r>
              <a:rPr lang="en-US" sz="2400" dirty="0">
                <a:solidFill>
                  <a:srgbClr val="000000"/>
                </a:solidFill>
                <a:effectLst/>
                <a:latin typeface="Calibri" panose="020F0502020204030204" pitchFamily="34" charset="0"/>
                <a:ea typeface="Calibri" panose="020F0502020204030204" pitchFamily="34" charset="0"/>
              </a:rPr>
              <a:t>5. Public notice poster </a:t>
            </a:r>
          </a:p>
          <a:p>
            <a:pPr marL="0" indent="0">
              <a:buNone/>
            </a:pPr>
            <a:endParaRPr lang="en-US" dirty="0">
              <a:latin typeface="Montserrat" panose="00000500000000000000" pitchFamily="2" charset="0"/>
            </a:endParaRP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39416"/>
          </a:xfrm>
        </p:spPr>
        <p:txBody>
          <a:bodyPr/>
          <a:lstStyle/>
          <a:p>
            <a:r>
              <a:rPr lang="en-US" sz="2000" b="1" dirty="0">
                <a:effectLst/>
                <a:latin typeface="Calibri" panose="020F0502020204030204" pitchFamily="34" charset="0"/>
                <a:ea typeface="Calibri" panose="020F0502020204030204" pitchFamily="34" charset="0"/>
                <a:cs typeface="Times New Roman" panose="02020603050405020304" pitchFamily="18" charset="0"/>
              </a:rPr>
              <a:t>Policy Statement</a:t>
            </a:r>
            <a:endParaRPr lang="en-US" dirty="0"/>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Policy Elements</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7</a:t>
            </a:fld>
            <a:endParaRPr lang="en-US" noProof="0" dirty="0"/>
          </a:p>
        </p:txBody>
      </p:sp>
    </p:spTree>
    <p:extLst>
      <p:ext uri="{BB962C8B-B14F-4D97-AF65-F5344CB8AC3E}">
        <p14:creationId xmlns:p14="http://schemas.microsoft.com/office/powerpoint/2010/main" val="1193143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759979"/>
            <a:ext cx="10127097" cy="3215330"/>
          </a:xfrm>
        </p:spPr>
        <p:txBody>
          <a:bodyPr>
            <a:normAutofit lnSpcReduction="10000"/>
          </a:bodyPr>
          <a:lstStyle/>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This policy affects the commonwealth’s public workforce development system and its varied stakeholders including L&amp;I leadership, management and staff; LWDA CEOs; LWDB chairs, membership and respective staff; local area administrative entities and respective staff; PA CareerLink® Operators and respective staff; PA CareerLink® program partners, eligible service providers and eligible training providers and their respective staff; and customers, applicants, registrants, program participants and employers that come into contact with the PA CareerLink® system.</a:t>
            </a:r>
          </a:p>
          <a:p>
            <a:pPr marL="0" indent="0">
              <a:buNone/>
            </a:pPr>
            <a:endParaRPr lang="en-US" dirty="0">
              <a:latin typeface="Montserrat" panose="00000500000000000000" pitchFamily="2" charset="0"/>
            </a:endParaRP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39416"/>
          </a:xfrm>
        </p:spPr>
        <p:txBody>
          <a:bodyPr/>
          <a:lstStyle/>
          <a:p>
            <a:r>
              <a:rPr lang="en-US" sz="2000" b="1" dirty="0">
                <a:effectLst/>
                <a:latin typeface="Calibri" panose="020F0502020204030204" pitchFamily="34" charset="0"/>
                <a:ea typeface="Calibri" panose="020F0502020204030204" pitchFamily="34" charset="0"/>
                <a:cs typeface="Times New Roman" panose="02020603050405020304" pitchFamily="18" charset="0"/>
              </a:rPr>
              <a:t>Scope</a:t>
            </a:r>
            <a:endParaRPr lang="en-US" dirty="0">
              <a:solidFill>
                <a:srgbClr val="0070C0"/>
              </a:solidFill>
            </a:endParaRP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Policy Elements</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8</a:t>
            </a:fld>
            <a:endParaRPr lang="en-US" noProof="0" dirty="0"/>
          </a:p>
        </p:txBody>
      </p:sp>
    </p:spTree>
    <p:extLst>
      <p:ext uri="{BB962C8B-B14F-4D97-AF65-F5344CB8AC3E}">
        <p14:creationId xmlns:p14="http://schemas.microsoft.com/office/powerpoint/2010/main" val="1185984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indent="0">
              <a:buNone/>
            </a:pPr>
            <a:r>
              <a:rPr lang="en-US" sz="2800" b="1" dirty="0">
                <a:effectLst/>
                <a:latin typeface="Calibri" panose="020F0502020204030204" pitchFamily="34" charset="0"/>
                <a:ea typeface="Calibri" panose="020F0502020204030204" pitchFamily="34" charset="0"/>
                <a:cs typeface="Calibri" panose="020F0502020204030204" pitchFamily="34" charset="0"/>
              </a:rPr>
              <a:t>Employment Service, or ES, and Employment-Related Law Complaint System (Complaint System) </a:t>
            </a:r>
            <a:r>
              <a:rPr lang="en-US" sz="2800" dirty="0">
                <a:effectLst/>
                <a:latin typeface="Calibri" panose="020F0502020204030204" pitchFamily="34" charset="0"/>
                <a:ea typeface="Calibri" panose="020F0502020204030204" pitchFamily="34" charset="0"/>
                <a:cs typeface="Calibri" panose="020F0502020204030204" pitchFamily="34" charset="0"/>
              </a:rPr>
              <a:t>handles complaints involving failure to comply with Wagner-Peyser ES regulations and complaints against an employer about the specific job to which the applicant was referred through the ES. The Complaint System also accepts, refers, and, under certain circumstances, tracks complaints involving employment-related laws. The State Workforce Agency establishes and maintains the complaint system.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Montserrat" panose="00000500000000000000" pitchFamily="2" charset="0"/>
            </a:endParaRPr>
          </a:p>
        </p:txBody>
      </p:sp>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9</a:t>
            </a:fld>
            <a:endParaRPr lang="en-US" noProof="0"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385793"/>
          </a:xfrm>
        </p:spPr>
        <p:txBody>
          <a:bodyPr/>
          <a:lstStyle/>
          <a:p>
            <a:r>
              <a:rPr lang="en-US" b="1" u="sng" dirty="0">
                <a:effectLst/>
                <a:latin typeface="Calibri" panose="020F0502020204030204" pitchFamily="34" charset="0"/>
                <a:ea typeface="Calibri Light" panose="020F0302020204030204" pitchFamily="34" charset="0"/>
              </a:rPr>
              <a:t>Key Definitions</a:t>
            </a:r>
            <a:r>
              <a:rPr lang="en-US" b="1" dirty="0">
                <a:effectLst/>
                <a:latin typeface="Calibri" panose="020F0502020204030204" pitchFamily="34" charset="0"/>
                <a:ea typeface="Calibri Light" panose="020F0302020204030204" pitchFamily="34" charset="0"/>
              </a:rPr>
              <a:t> </a:t>
            </a:r>
            <a:r>
              <a:rPr lang="en-US" dirty="0">
                <a:effectLst/>
                <a:latin typeface="Calibri" panose="020F0502020204030204" pitchFamily="34" charset="0"/>
                <a:ea typeface="Calibri Light" panose="020F0302020204030204" pitchFamily="34" charset="0"/>
              </a:rPr>
              <a:t>(primary source is 20 CFR 651.10)</a:t>
            </a:r>
            <a:endParaRPr lang="en-US"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val="1245956142"/>
      </p:ext>
    </p:extLst>
  </p:cSld>
  <p:clrMapOvr>
    <a:masterClrMapping/>
  </p:clrMapOvr>
</p:sld>
</file>

<file path=ppt/theme/theme1.xml><?xml version="1.0" encoding="utf-8"?>
<a:theme xmlns:a="http://schemas.openxmlformats.org/drawingml/2006/main" name="Office Theme">
  <a:themeElements>
    <a:clrScheme name="Custom 14">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8C250D-820F-7C4B-B568-11286EF1B60F}" vid="{F0531B89-212B-8146-BEEA-7A0BE029C3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ADC0BDB8A83442B88951C0C2DEAECE" ma:contentTypeVersion="1" ma:contentTypeDescription="Create a new document." ma:contentTypeScope="" ma:versionID="6e6041431ab435bfae2ddd83f3efc7cc">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6915F4-968F-4A06-8576-D91E8916F425}"/>
</file>

<file path=customXml/itemProps2.xml><?xml version="1.0" encoding="utf-8"?>
<ds:datastoreItem xmlns:ds="http://schemas.openxmlformats.org/officeDocument/2006/customXml" ds:itemID="{C87F4215-C6BB-44A3-9A5E-9446E683590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80A5AF1-8C57-4290-936E-5FD27C9572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2421</TotalTime>
  <Words>6444</Words>
  <Application>Microsoft Office PowerPoint</Application>
  <PresentationFormat>Widescreen</PresentationFormat>
  <Paragraphs>563</Paragraphs>
  <Slides>21</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Gill Sans SemiBold</vt:lpstr>
      <vt:lpstr>Montserrat</vt:lpstr>
      <vt:lpstr>Symbol</vt:lpstr>
      <vt:lpstr>Times New Roman</vt:lpstr>
      <vt:lpstr>Wingdings</vt:lpstr>
      <vt:lpstr>Office Theme</vt:lpstr>
      <vt:lpstr>Employment Services Complaint System Policy</vt:lpstr>
      <vt:lpstr>Discussion Points</vt:lpstr>
      <vt:lpstr>Background</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L&amp;I Workforce Development Policy Website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 Complaint System Overview 9-21-22</dc:title>
  <dc:subject>ES Complaint System Overview 9-21-22</dc:subject>
  <dc:creator>mbranca@pa.gov</dc:creator>
  <cp:lastModifiedBy>Branca, Michael</cp:lastModifiedBy>
  <cp:revision>170</cp:revision>
  <dcterms:created xsi:type="dcterms:W3CDTF">2021-01-20T19:57:00Z</dcterms:created>
  <dcterms:modified xsi:type="dcterms:W3CDTF">2022-09-21T18:48:23Z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0x01010020ADC0BDB8A83442B88951C0C2DEAECE</vt:lpwstr>
  </property>
  <property fmtid="{D5CDD505-2E9C-101B-9397-08002B2CF9AE}" pid="3" name="Order">
    <vt:r8>700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SharedWithUsers">
    <vt:lpwstr/>
  </property>
  <property fmtid="{D5CDD505-2E9C-101B-9397-08002B2CF9AE}" pid="9" name="_SourceUrl">
    <vt:lpwstr/>
  </property>
  <property fmtid="{D5CDD505-2E9C-101B-9397-08002B2CF9AE}" pid="10" name="_SharedFileIndex">
    <vt:lpwstr/>
  </property>
</Properties>
</file>