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46"/>
  </p:notesMasterIdLst>
  <p:handoutMasterIdLst>
    <p:handoutMasterId r:id="rId47"/>
  </p:handoutMasterIdLst>
  <p:sldIdLst>
    <p:sldId id="292" r:id="rId6"/>
    <p:sldId id="359" r:id="rId7"/>
    <p:sldId id="296" r:id="rId8"/>
    <p:sldId id="276" r:id="rId9"/>
    <p:sldId id="277" r:id="rId10"/>
    <p:sldId id="304" r:id="rId11"/>
    <p:sldId id="305" r:id="rId12"/>
    <p:sldId id="310" r:id="rId13"/>
    <p:sldId id="356" r:id="rId14"/>
    <p:sldId id="311" r:id="rId15"/>
    <p:sldId id="312" r:id="rId16"/>
    <p:sldId id="313" r:id="rId17"/>
    <p:sldId id="318" r:id="rId18"/>
    <p:sldId id="357" r:id="rId19"/>
    <p:sldId id="297" r:id="rId20"/>
    <p:sldId id="320" r:id="rId21"/>
    <p:sldId id="321" r:id="rId22"/>
    <p:sldId id="319" r:id="rId23"/>
    <p:sldId id="323" r:id="rId24"/>
    <p:sldId id="298" r:id="rId25"/>
    <p:sldId id="315" r:id="rId26"/>
    <p:sldId id="325" r:id="rId27"/>
    <p:sldId id="326" r:id="rId28"/>
    <p:sldId id="327" r:id="rId29"/>
    <p:sldId id="336" r:id="rId30"/>
    <p:sldId id="337" r:id="rId31"/>
    <p:sldId id="324" r:id="rId32"/>
    <p:sldId id="299" r:id="rId33"/>
    <p:sldId id="314" r:id="rId34"/>
    <p:sldId id="328" r:id="rId35"/>
    <p:sldId id="358" r:id="rId36"/>
    <p:sldId id="354" r:id="rId37"/>
    <p:sldId id="339" r:id="rId38"/>
    <p:sldId id="300" r:id="rId39"/>
    <p:sldId id="316" r:id="rId40"/>
    <p:sldId id="340" r:id="rId41"/>
    <p:sldId id="331" r:id="rId42"/>
    <p:sldId id="351" r:id="rId43"/>
    <p:sldId id="288" r:id="rId44"/>
    <p:sldId id="289"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067"/>
    <a:srgbClr val="297FD5"/>
    <a:srgbClr val="00205B"/>
    <a:srgbClr val="56A1D5"/>
    <a:srgbClr val="EAAA00"/>
    <a:srgbClr val="446992"/>
    <a:srgbClr val="AEC2D8"/>
    <a:srgbClr val="98432A"/>
    <a:srgbClr val="D84400"/>
    <a:srgbClr val="44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howGuides="1">
      <p:cViewPr varScale="1">
        <p:scale>
          <a:sx n="110" d="100"/>
          <a:sy n="110" d="100"/>
        </p:scale>
        <p:origin x="552" y="108"/>
      </p:cViewPr>
      <p:guideLst>
        <p:guide orient="horz" pos="1536"/>
        <p:guide pos="312"/>
      </p:guideLst>
    </p:cSldViewPr>
  </p:slideViewPr>
  <p:outlineViewPr>
    <p:cViewPr>
      <p:scale>
        <a:sx n="33" d="100"/>
        <a:sy n="33" d="100"/>
      </p:scale>
      <p:origin x="0" y="-1616"/>
    </p:cViewPr>
  </p:outlineViewPr>
  <p:notesTextViewPr>
    <p:cViewPr>
      <p:scale>
        <a:sx n="3" d="2"/>
        <a:sy n="3" d="2"/>
      </p:scale>
      <p:origin x="0" y="0"/>
    </p:cViewPr>
  </p:notesTextViewPr>
  <p:sorterViewPr>
    <p:cViewPr>
      <p:scale>
        <a:sx n="150" d="100"/>
        <a:sy n="150" d="100"/>
      </p:scale>
      <p:origin x="0" y="-13766"/>
    </p:cViewPr>
  </p:sorterViewPr>
  <p:notesViewPr>
    <p:cSldViewPr snapToGrid="0">
      <p:cViewPr varScale="1">
        <p:scale>
          <a:sx n="122" d="100"/>
          <a:sy n="122" d="100"/>
        </p:scale>
        <p:origin x="60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6/20/2023</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0C3B-E28A-4854-8EDA-E7F8F6F6FFEF}" type="datetimeFigureOut">
              <a:rPr lang="zh-CN" altLang="en-US" smtClean="0"/>
              <a:t>2023/6/20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05BD-6D6F-49DB-9DE4-D4A6452D7E5F}" type="slidenum">
              <a:rPr lang="zh-CN" altLang="en-US" smtClean="0"/>
              <a:t>‹#›</a:t>
            </a:fld>
            <a:endParaRPr lang="zh-CN" alt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5" y="1986928"/>
            <a:ext cx="5257793" cy="2057441"/>
          </a:xfrm>
        </p:spPr>
        <p:txBody>
          <a:bodyPr>
            <a:noAutofit/>
          </a:bodyPr>
          <a:lstStyle>
            <a:lvl1pPr>
              <a:defRPr>
                <a:solidFill>
                  <a:srgbClr val="00205B"/>
                </a:solidFill>
                <a:latin typeface="Montserrat" pitchFamily="2" charset="77"/>
              </a:defRPr>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3583409" cy="760288"/>
          </a:xfrm>
          <a:prstGeom prst="rect">
            <a:avLst/>
          </a:prstGeom>
        </p:spPr>
        <p:txBody>
          <a:bodyPr>
            <a:noAutofit/>
          </a:bodyPr>
          <a:lstStyle>
            <a:lvl1pPr marL="0" indent="0">
              <a:lnSpc>
                <a:spcPct val="100000"/>
              </a:lnSpc>
              <a:buNone/>
              <a:defRPr sz="1350" b="0">
                <a:solidFill>
                  <a:srgbClr val="014067"/>
                </a:solidFill>
              </a:defRPr>
            </a:lvl1pPr>
            <a:lvl2pPr>
              <a:defRPr sz="750"/>
            </a:lvl2pPr>
            <a:lvl3pPr>
              <a:defRPr sz="675"/>
            </a:lvl3pPr>
            <a:lvl4pPr>
              <a:defRPr sz="600"/>
            </a:lvl4pPr>
            <a:lvl5pPr>
              <a:defRPr sz="600"/>
            </a:lvl5pPr>
          </a:lstStyle>
          <a:p>
            <a:pPr lvl="0"/>
            <a:r>
              <a:rPr lang="en-US" altLang="zh-CN" noProof="0" dirty="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7007227" y="932899"/>
            <a:ext cx="4405503" cy="4170507"/>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5" y="5450375"/>
            <a:ext cx="1159336"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 name="Picture Placeholder 5">
            <a:extLst>
              <a:ext uri="{FF2B5EF4-FFF2-40B4-BE49-F238E27FC236}">
                <a16:creationId xmlns:a16="http://schemas.microsoft.com/office/drawing/2014/main" id="{D5DA1B2D-2A09-8B60-5913-2BA0B26E9B3C}"/>
              </a:ext>
            </a:extLst>
          </p:cNvPr>
          <p:cNvSpPr>
            <a:spLocks noGrp="1"/>
          </p:cNvSpPr>
          <p:nvPr>
            <p:ph type="pic" sz="quarter" idx="48"/>
          </p:nvPr>
        </p:nvSpPr>
        <p:spPr>
          <a:xfrm>
            <a:off x="1484314" y="904875"/>
            <a:ext cx="3700463" cy="812800"/>
          </a:xfrm>
        </p:spPr>
        <p:txBody>
          <a:bodyPr/>
          <a:lstStyle/>
          <a:p>
            <a:r>
              <a:rPr lang="en-US"/>
              <a:t>Click icon to add picture</a:t>
            </a: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8"/>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8" y="207344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80" y="206452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2"/>
            <a:ext cx="182249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1"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9"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5"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3"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9"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7"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3"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41"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7" y="4416567"/>
            <a:ext cx="1877575" cy="506399"/>
          </a:xfrm>
          <a:prstGeom prst="rect">
            <a:avLst/>
          </a:prstGeom>
        </p:spPr>
        <p:txBody>
          <a:bodyPr>
            <a:noAutofit/>
          </a:bodyPr>
          <a:lstStyle>
            <a:lvl1pPr marL="0" indent="0" algn="ctr">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5" y="5007731"/>
            <a:ext cx="1691687" cy="811178"/>
          </a:xfrm>
          <a:prstGeom prst="rect">
            <a:avLst/>
          </a:prstGeom>
        </p:spPr>
        <p:txBody>
          <a:bodyPr>
            <a:noAutofit/>
          </a:bodyPr>
          <a:lstStyle>
            <a:lvl1pPr marL="0" indent="0" algn="ctr">
              <a:lnSpc>
                <a:spcPct val="100000"/>
              </a:lnSpc>
              <a:spcBef>
                <a:spcPts val="0"/>
              </a:spcBef>
              <a:buNone/>
              <a:defRPr lang="en-US" altLang="zh-CN" sz="1050" b="0" i="0" kern="1200" dirty="0">
                <a:solidFill>
                  <a:schemeClr val="accent6">
                    <a:lumMod val="50000"/>
                  </a:schemeClr>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marL="0" lvl="0" indent="0" algn="ctr" defTabSz="685800" rtl="0" eaLnBrk="1" latinLnBrk="0" hangingPunct="1">
              <a:lnSpc>
                <a:spcPct val="100000"/>
              </a:lnSpc>
              <a:spcBef>
                <a:spcPts val="75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3"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7"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1"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5"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41"/>
            <a:ext cx="1866264"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9" name="Picture 8">
            <a:extLst>
              <a:ext uri="{FF2B5EF4-FFF2-40B4-BE49-F238E27FC236}">
                <a16:creationId xmlns:a16="http://schemas.microsoft.com/office/drawing/2014/main" id="{391729CD-298C-05C3-80C5-EB5BE7D30AAD}"/>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3207984"/>
            <a:ext cx="1867187"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3200401"/>
            <a:ext cx="1865376" cy="2193717"/>
          </a:xfrm>
          <a:prstGeom prst="rect">
            <a:avLst/>
          </a:prstGeom>
          <a:ln w="19050">
            <a:solidFill>
              <a:schemeClr val="accent3">
                <a:lumMod val="75000"/>
              </a:schemeClr>
            </a:solidFill>
          </a:ln>
        </p:spPr>
        <p:txBody>
          <a:bodyPr tIns="219456">
            <a:noAutofit/>
          </a:bodyPr>
          <a:lstStyle>
            <a:lvl1pPr marL="0" indent="0" algn="ctr">
              <a:lnSpc>
                <a:spcPct val="100000"/>
              </a:lnSpc>
              <a:spcBef>
                <a:spcPts val="0"/>
              </a:spcBef>
              <a:buNone/>
              <a:defRPr sz="1125"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4"/>
            <a:ext cx="1865376" cy="1133256"/>
          </a:xfrm>
          <a:prstGeom prst="rect">
            <a:avLst/>
          </a:prstGeom>
          <a:solidFill>
            <a:schemeClr val="accent3">
              <a:lumMod val="75000"/>
            </a:schemeClr>
          </a:solidFill>
          <a:ln w="19050">
            <a:solidFill>
              <a:schemeClr val="accent3">
                <a:lumMod val="75000"/>
              </a:schemeClr>
            </a:solidFill>
          </a:ln>
        </p:spPr>
        <p:txBody>
          <a:bodyPr anchor="ctr">
            <a:noAutofit/>
          </a:bodyPr>
          <a:lstStyle>
            <a:lvl1pPr marL="0" indent="0" algn="ctr">
              <a:lnSpc>
                <a:spcPct val="100000"/>
              </a:lnSpc>
              <a:buFontTx/>
              <a:buNone/>
              <a:defRPr sz="135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pic>
        <p:nvPicPr>
          <p:cNvPr id="3" name="Picture 2">
            <a:extLst>
              <a:ext uri="{FF2B5EF4-FFF2-40B4-BE49-F238E27FC236}">
                <a16:creationId xmlns:a16="http://schemas.microsoft.com/office/drawing/2014/main" id="{ABD53B20-75A6-42E1-60F5-3ED9E3ABE919}"/>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12" name="Freeform: Shape 25">
            <a:extLst>
              <a:ext uri="{FF2B5EF4-FFF2-40B4-BE49-F238E27FC236}">
                <a16:creationId xmlns:a16="http://schemas.microsoft.com/office/drawing/2014/main" id="{C1208DCA-A0EE-4C49-5175-856579CBBB4C}"/>
              </a:ext>
            </a:extLst>
          </p:cNvPr>
          <p:cNvSpPr/>
          <p:nvPr userDrawn="1"/>
        </p:nvSpPr>
        <p:spPr>
          <a:xfrm>
            <a:off x="1025081" y="3299754"/>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3" name="Freeform: Shape 26">
            <a:extLst>
              <a:ext uri="{FF2B5EF4-FFF2-40B4-BE49-F238E27FC236}">
                <a16:creationId xmlns:a16="http://schemas.microsoft.com/office/drawing/2014/main" id="{BEA62E1C-C48C-5172-3D7D-5C5249CD5F0B}"/>
              </a:ext>
            </a:extLst>
          </p:cNvPr>
          <p:cNvSpPr/>
          <p:nvPr userDrawn="1"/>
        </p:nvSpPr>
        <p:spPr>
          <a:xfrm>
            <a:off x="3577173" y="2213589"/>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4" name="Freeform: Shape 27">
            <a:extLst>
              <a:ext uri="{FF2B5EF4-FFF2-40B4-BE49-F238E27FC236}">
                <a16:creationId xmlns:a16="http://schemas.microsoft.com/office/drawing/2014/main" id="{15DE3B72-4723-22E4-938D-230363801853}"/>
              </a:ext>
            </a:extLst>
          </p:cNvPr>
          <p:cNvSpPr/>
          <p:nvPr userDrawn="1"/>
        </p:nvSpPr>
        <p:spPr>
          <a:xfrm>
            <a:off x="4846737" y="3850937"/>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5" name="Freeform: Shape 28">
            <a:extLst>
              <a:ext uri="{FF2B5EF4-FFF2-40B4-BE49-F238E27FC236}">
                <a16:creationId xmlns:a16="http://schemas.microsoft.com/office/drawing/2014/main" id="{98FADD70-D76B-E3C5-837F-7CC296BC3BAB}"/>
              </a:ext>
            </a:extLst>
          </p:cNvPr>
          <p:cNvSpPr/>
          <p:nvPr userDrawn="1"/>
        </p:nvSpPr>
        <p:spPr>
          <a:xfrm>
            <a:off x="7386385" y="3862971"/>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6" name="Freeform: Shape 29">
            <a:extLst>
              <a:ext uri="{FF2B5EF4-FFF2-40B4-BE49-F238E27FC236}">
                <a16:creationId xmlns:a16="http://schemas.microsoft.com/office/drawing/2014/main" id="{140EF55D-6849-88F0-19DA-C2C199A81BC7}"/>
              </a:ext>
            </a:extLst>
          </p:cNvPr>
          <p:cNvSpPr/>
          <p:nvPr userDrawn="1"/>
        </p:nvSpPr>
        <p:spPr>
          <a:xfrm>
            <a:off x="8641231" y="2209370"/>
            <a:ext cx="2539131" cy="21927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7" name="Freeform: Shape 30">
            <a:extLst>
              <a:ext uri="{FF2B5EF4-FFF2-40B4-BE49-F238E27FC236}">
                <a16:creationId xmlns:a16="http://schemas.microsoft.com/office/drawing/2014/main" id="{40C3AFA7-7DE0-D088-697F-EE11B30C5DA8}"/>
              </a:ext>
            </a:extLst>
          </p:cNvPr>
          <p:cNvSpPr/>
          <p:nvPr userDrawn="1"/>
        </p:nvSpPr>
        <p:spPr>
          <a:xfrm>
            <a:off x="1038043" y="2205636"/>
            <a:ext cx="7646259" cy="2194335"/>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8" name="Freeform: Shape 31">
            <a:extLst>
              <a:ext uri="{FF2B5EF4-FFF2-40B4-BE49-F238E27FC236}">
                <a16:creationId xmlns:a16="http://schemas.microsoft.com/office/drawing/2014/main" id="{1A719EF0-ED1C-CD04-3AF5-93475A86577D}"/>
              </a:ext>
            </a:extLst>
          </p:cNvPr>
          <p:cNvSpPr/>
          <p:nvPr userDrawn="1"/>
        </p:nvSpPr>
        <p:spPr>
          <a:xfrm>
            <a:off x="8656863" y="2210947"/>
            <a:ext cx="2537307" cy="1653409"/>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19" name="Freeform: Shape 34">
            <a:extLst>
              <a:ext uri="{FF2B5EF4-FFF2-40B4-BE49-F238E27FC236}">
                <a16:creationId xmlns:a16="http://schemas.microsoft.com/office/drawing/2014/main" id="{D4170044-A44E-18FA-1C46-0A88A835B4E0}"/>
              </a:ext>
            </a:extLst>
          </p:cNvPr>
          <p:cNvSpPr/>
          <p:nvPr userDrawn="1"/>
        </p:nvSpPr>
        <p:spPr>
          <a:xfrm flipH="1">
            <a:off x="11077917"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0" name="Freeform: Shape 45">
            <a:extLst>
              <a:ext uri="{FF2B5EF4-FFF2-40B4-BE49-F238E27FC236}">
                <a16:creationId xmlns:a16="http://schemas.microsoft.com/office/drawing/2014/main" id="{12F80C72-EF3D-C7AF-0844-26FF9B8D86DE}"/>
              </a:ext>
            </a:extLst>
          </p:cNvPr>
          <p:cNvSpPr/>
          <p:nvPr userDrawn="1"/>
        </p:nvSpPr>
        <p:spPr>
          <a:xfrm flipH="1">
            <a:off x="8545128"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1" name="Freeform: Shape 46">
            <a:extLst>
              <a:ext uri="{FF2B5EF4-FFF2-40B4-BE49-F238E27FC236}">
                <a16:creationId xmlns:a16="http://schemas.microsoft.com/office/drawing/2014/main" id="{824C8C63-69FE-F74F-39C3-914590D0B477}"/>
              </a:ext>
            </a:extLst>
          </p:cNvPr>
          <p:cNvSpPr/>
          <p:nvPr userDrawn="1"/>
        </p:nvSpPr>
        <p:spPr>
          <a:xfrm flipH="1">
            <a:off x="9815587" y="212263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2" name="Freeform: Shape 47">
            <a:extLst>
              <a:ext uri="{FF2B5EF4-FFF2-40B4-BE49-F238E27FC236}">
                <a16:creationId xmlns:a16="http://schemas.microsoft.com/office/drawing/2014/main" id="{44863A5F-691F-D7FB-73E0-ECEFB35B461C}"/>
              </a:ext>
            </a:extLst>
          </p:cNvPr>
          <p:cNvSpPr/>
          <p:nvPr userDrawn="1"/>
        </p:nvSpPr>
        <p:spPr>
          <a:xfrm flipH="1">
            <a:off x="8535624" y="3738246"/>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3" name="Freeform: Shape 48">
            <a:extLst>
              <a:ext uri="{FF2B5EF4-FFF2-40B4-BE49-F238E27FC236}">
                <a16:creationId xmlns:a16="http://schemas.microsoft.com/office/drawing/2014/main" id="{0B33FA7D-35CD-8C64-029A-682041A7CB41}"/>
              </a:ext>
            </a:extLst>
          </p:cNvPr>
          <p:cNvSpPr/>
          <p:nvPr userDrawn="1"/>
        </p:nvSpPr>
        <p:spPr>
          <a:xfrm flipH="1">
            <a:off x="7284480" y="431438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4" name="Freeform: Shape 49">
            <a:extLst>
              <a:ext uri="{FF2B5EF4-FFF2-40B4-BE49-F238E27FC236}">
                <a16:creationId xmlns:a16="http://schemas.microsoft.com/office/drawing/2014/main" id="{89C4075D-B495-2B6B-EB2B-25460158A5EC}"/>
              </a:ext>
            </a:extLst>
          </p:cNvPr>
          <p:cNvSpPr/>
          <p:nvPr userDrawn="1"/>
        </p:nvSpPr>
        <p:spPr>
          <a:xfrm flipH="1">
            <a:off x="6032957"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5" name="Freeform: Shape 50">
            <a:extLst>
              <a:ext uri="{FF2B5EF4-FFF2-40B4-BE49-F238E27FC236}">
                <a16:creationId xmlns:a16="http://schemas.microsoft.com/office/drawing/2014/main" id="{10CE323E-E899-F3D2-15DE-1E3015053FA3}"/>
              </a:ext>
            </a:extLst>
          </p:cNvPr>
          <p:cNvSpPr/>
          <p:nvPr userDrawn="1"/>
        </p:nvSpPr>
        <p:spPr>
          <a:xfrm flipH="1">
            <a:off x="6019952"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6" name="Freeform: Shape 51">
            <a:extLst>
              <a:ext uri="{FF2B5EF4-FFF2-40B4-BE49-F238E27FC236}">
                <a16:creationId xmlns:a16="http://schemas.microsoft.com/office/drawing/2014/main" id="{AD06B6DE-38A0-F56E-78D8-131662486110}"/>
              </a:ext>
            </a:extLst>
          </p:cNvPr>
          <p:cNvSpPr/>
          <p:nvPr userDrawn="1"/>
        </p:nvSpPr>
        <p:spPr>
          <a:xfrm flipH="1">
            <a:off x="4751968" y="2122639"/>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7" name="Freeform: Shape 52">
            <a:extLst>
              <a:ext uri="{FF2B5EF4-FFF2-40B4-BE49-F238E27FC236}">
                <a16:creationId xmlns:a16="http://schemas.microsoft.com/office/drawing/2014/main" id="{CFBF7F0F-E78A-B3D8-698F-061F610548A2}"/>
              </a:ext>
            </a:extLst>
          </p:cNvPr>
          <p:cNvSpPr/>
          <p:nvPr userDrawn="1"/>
        </p:nvSpPr>
        <p:spPr>
          <a:xfrm flipH="1">
            <a:off x="3472109" y="2654863"/>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8" name="Freeform: Shape 53">
            <a:extLst>
              <a:ext uri="{FF2B5EF4-FFF2-40B4-BE49-F238E27FC236}">
                <a16:creationId xmlns:a16="http://schemas.microsoft.com/office/drawing/2014/main" id="{3FA503E6-452F-A4EC-BFF0-4BE2EEF8DECE}"/>
              </a:ext>
            </a:extLst>
          </p:cNvPr>
          <p:cNvSpPr/>
          <p:nvPr userDrawn="1"/>
        </p:nvSpPr>
        <p:spPr>
          <a:xfrm flipH="1">
            <a:off x="3466131"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29" name="Freeform: Shape 54">
            <a:extLst>
              <a:ext uri="{FF2B5EF4-FFF2-40B4-BE49-F238E27FC236}">
                <a16:creationId xmlns:a16="http://schemas.microsoft.com/office/drawing/2014/main" id="{8AD86F25-5C44-7BE1-919D-88AE9C9C0548}"/>
              </a:ext>
            </a:extLst>
          </p:cNvPr>
          <p:cNvSpPr/>
          <p:nvPr userDrawn="1"/>
        </p:nvSpPr>
        <p:spPr>
          <a:xfrm flipH="1">
            <a:off x="2224573" y="320608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30" name="Freeform: Shape 55">
            <a:extLst>
              <a:ext uri="{FF2B5EF4-FFF2-40B4-BE49-F238E27FC236}">
                <a16:creationId xmlns:a16="http://schemas.microsoft.com/office/drawing/2014/main" id="{BA8348BF-FDB8-3DA1-AF3C-675539CB10B0}"/>
              </a:ext>
            </a:extLst>
          </p:cNvPr>
          <p:cNvSpPr/>
          <p:nvPr userDrawn="1"/>
        </p:nvSpPr>
        <p:spPr>
          <a:xfrm flipH="1">
            <a:off x="921023" y="3753212"/>
            <a:ext cx="218408" cy="189587"/>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rgbClr val="56A1D5"/>
          </a:solidFill>
          <a:ln w="12700" cap="flat" cmpd="sng" algn="ctr">
            <a:solidFill>
              <a:srgbClr val="56A1D5"/>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131" name="Content placeholder 47" descr="Click icon to add picture">
            <a:extLst>
              <a:ext uri="{FF2B5EF4-FFF2-40B4-BE49-F238E27FC236}">
                <a16:creationId xmlns:a16="http://schemas.microsoft.com/office/drawing/2014/main" id="{6C58ADF5-4E61-CC4E-BF08-3512A12E531C}"/>
              </a:ext>
            </a:extLst>
          </p:cNvPr>
          <p:cNvSpPr>
            <a:spLocks noGrp="1"/>
          </p:cNvSpPr>
          <p:nvPr>
            <p:ph type="body" sz="quarter" idx="27" hasCustomPrompt="1"/>
          </p:nvPr>
        </p:nvSpPr>
        <p:spPr>
          <a:xfrm>
            <a:off x="1297336" y="3990112"/>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2" name="Content placeholder 47">
            <a:extLst>
              <a:ext uri="{FF2B5EF4-FFF2-40B4-BE49-F238E27FC236}">
                <a16:creationId xmlns:a16="http://schemas.microsoft.com/office/drawing/2014/main" id="{13149961-8DB6-2BAC-5508-9C1B905C9767}"/>
              </a:ext>
            </a:extLst>
          </p:cNvPr>
          <p:cNvSpPr>
            <a:spLocks noGrp="1"/>
          </p:cNvSpPr>
          <p:nvPr>
            <p:ph type="body" sz="quarter" idx="28" hasCustomPrompt="1"/>
          </p:nvPr>
        </p:nvSpPr>
        <p:spPr>
          <a:xfrm>
            <a:off x="1297336" y="4572188"/>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3" name="Content placeholder 47" descr="Click icon to add picture">
            <a:extLst>
              <a:ext uri="{FF2B5EF4-FFF2-40B4-BE49-F238E27FC236}">
                <a16:creationId xmlns:a16="http://schemas.microsoft.com/office/drawing/2014/main" id="{E91B696A-9228-2E7C-2F6D-79B2A3F4E2C8}"/>
              </a:ext>
            </a:extLst>
          </p:cNvPr>
          <p:cNvSpPr>
            <a:spLocks noGrp="1"/>
          </p:cNvSpPr>
          <p:nvPr>
            <p:ph type="body" sz="quarter" idx="38" hasCustomPrompt="1"/>
          </p:nvPr>
        </p:nvSpPr>
        <p:spPr>
          <a:xfrm>
            <a:off x="3861301" y="2896164"/>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4" name="Content placeholder 47">
            <a:extLst>
              <a:ext uri="{FF2B5EF4-FFF2-40B4-BE49-F238E27FC236}">
                <a16:creationId xmlns:a16="http://schemas.microsoft.com/office/drawing/2014/main" id="{C770702F-0CCE-A955-A04F-360D6DD7554A}"/>
              </a:ext>
            </a:extLst>
          </p:cNvPr>
          <p:cNvSpPr>
            <a:spLocks noGrp="1"/>
          </p:cNvSpPr>
          <p:nvPr>
            <p:ph type="body" sz="quarter" idx="39" hasCustomPrompt="1"/>
          </p:nvPr>
        </p:nvSpPr>
        <p:spPr>
          <a:xfrm>
            <a:off x="3861301" y="3478240"/>
            <a:ext cx="2007115" cy="406003"/>
          </a:xfrm>
          <a:prstGeom prst="rect">
            <a:avLst/>
          </a:prstGeom>
        </p:spPr>
        <p:txBody>
          <a:bodyPr>
            <a:noAutofit/>
          </a:bodyPr>
          <a:lstStyle>
            <a:lvl1pPr marL="0" indent="0" algn="ctr">
              <a:lnSpc>
                <a:spcPct val="90000"/>
              </a:lnSpc>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5" name="Content placeholder 47" descr="Click icon to add picture">
            <a:extLst>
              <a:ext uri="{FF2B5EF4-FFF2-40B4-BE49-F238E27FC236}">
                <a16:creationId xmlns:a16="http://schemas.microsoft.com/office/drawing/2014/main" id="{245C9026-0656-5F1C-3714-815C5BFB47C9}"/>
              </a:ext>
            </a:extLst>
          </p:cNvPr>
          <p:cNvSpPr>
            <a:spLocks noGrp="1"/>
          </p:cNvSpPr>
          <p:nvPr>
            <p:ph type="body" sz="quarter" idx="40" hasCustomPrompt="1"/>
          </p:nvPr>
        </p:nvSpPr>
        <p:spPr>
          <a:xfrm>
            <a:off x="5127983" y="4499250"/>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6" name="Content placeholder 47">
            <a:extLst>
              <a:ext uri="{FF2B5EF4-FFF2-40B4-BE49-F238E27FC236}">
                <a16:creationId xmlns:a16="http://schemas.microsoft.com/office/drawing/2014/main" id="{C38957BF-2483-167A-579C-67794441D6E6}"/>
              </a:ext>
            </a:extLst>
          </p:cNvPr>
          <p:cNvSpPr>
            <a:spLocks noGrp="1"/>
          </p:cNvSpPr>
          <p:nvPr>
            <p:ph type="body" sz="quarter" idx="41" hasCustomPrompt="1"/>
          </p:nvPr>
        </p:nvSpPr>
        <p:spPr>
          <a:xfrm>
            <a:off x="5127983" y="5081326"/>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7" name="Content placeholder 47" descr="Click icon to add picture">
            <a:extLst>
              <a:ext uri="{FF2B5EF4-FFF2-40B4-BE49-F238E27FC236}">
                <a16:creationId xmlns:a16="http://schemas.microsoft.com/office/drawing/2014/main" id="{5F630856-110F-EE1D-2A57-96CC29651AE6}"/>
              </a:ext>
            </a:extLst>
          </p:cNvPr>
          <p:cNvSpPr>
            <a:spLocks noGrp="1"/>
          </p:cNvSpPr>
          <p:nvPr>
            <p:ph type="body" sz="quarter" idx="42" hasCustomPrompt="1"/>
          </p:nvPr>
        </p:nvSpPr>
        <p:spPr>
          <a:xfrm>
            <a:off x="7680744" y="4493143"/>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38" name="Content placeholder 47">
            <a:extLst>
              <a:ext uri="{FF2B5EF4-FFF2-40B4-BE49-F238E27FC236}">
                <a16:creationId xmlns:a16="http://schemas.microsoft.com/office/drawing/2014/main" id="{A338564E-39D0-8CFD-AFE6-D05D1745B8AF}"/>
              </a:ext>
            </a:extLst>
          </p:cNvPr>
          <p:cNvSpPr>
            <a:spLocks noGrp="1"/>
          </p:cNvSpPr>
          <p:nvPr>
            <p:ph type="body" sz="quarter" idx="43" hasCustomPrompt="1"/>
          </p:nvPr>
        </p:nvSpPr>
        <p:spPr>
          <a:xfrm>
            <a:off x="7680744" y="5075219"/>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139" name="Content placeholder 47" descr="Click icon to add picture">
            <a:extLst>
              <a:ext uri="{FF2B5EF4-FFF2-40B4-BE49-F238E27FC236}">
                <a16:creationId xmlns:a16="http://schemas.microsoft.com/office/drawing/2014/main" id="{3AF179A0-57A5-528C-FEB2-280DFF71BB3A}"/>
              </a:ext>
            </a:extLst>
          </p:cNvPr>
          <p:cNvSpPr>
            <a:spLocks noGrp="1"/>
          </p:cNvSpPr>
          <p:nvPr>
            <p:ph type="body" sz="quarter" idx="44" hasCustomPrompt="1"/>
          </p:nvPr>
        </p:nvSpPr>
        <p:spPr>
          <a:xfrm>
            <a:off x="8943207" y="2865681"/>
            <a:ext cx="2007115" cy="406003"/>
          </a:xfrm>
          <a:prstGeom prst="rect">
            <a:avLst/>
          </a:prstGeom>
        </p:spPr>
        <p:txBody>
          <a:bodyPr anchor="b">
            <a:noAutofit/>
          </a:bodyPr>
          <a:lstStyle>
            <a:lvl1pPr marL="0" indent="0" algn="ctr">
              <a:lnSpc>
                <a:spcPct val="100000"/>
              </a:lnSpc>
              <a:buNone/>
              <a:defRPr sz="1800" b="1">
                <a:solidFill>
                  <a:srgbClr val="014067"/>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40" name="Content placeholder 47">
            <a:extLst>
              <a:ext uri="{FF2B5EF4-FFF2-40B4-BE49-F238E27FC236}">
                <a16:creationId xmlns:a16="http://schemas.microsoft.com/office/drawing/2014/main" id="{CC9F554F-E602-9E2E-2510-74BB130775E3}"/>
              </a:ext>
            </a:extLst>
          </p:cNvPr>
          <p:cNvSpPr>
            <a:spLocks noGrp="1"/>
          </p:cNvSpPr>
          <p:nvPr>
            <p:ph type="body" sz="quarter" idx="45" hasCustomPrompt="1"/>
          </p:nvPr>
        </p:nvSpPr>
        <p:spPr>
          <a:xfrm>
            <a:off x="8943207" y="3447757"/>
            <a:ext cx="2007115" cy="406003"/>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lumMod val="50000"/>
                  </a:schemeClr>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pic>
        <p:nvPicPr>
          <p:cNvPr id="144" name="Picture 143">
            <a:extLst>
              <a:ext uri="{FF2B5EF4-FFF2-40B4-BE49-F238E27FC236}">
                <a16:creationId xmlns:a16="http://schemas.microsoft.com/office/drawing/2014/main" id="{F0CFE69F-370F-3932-D371-64A894728EE3}"/>
              </a:ext>
            </a:extLst>
          </p:cNvPr>
          <p:cNvPicPr>
            <a:picLocks noChangeAspect="1"/>
          </p:cNvPicPr>
          <p:nvPr userDrawn="1"/>
        </p:nvPicPr>
        <p:blipFill>
          <a:blip r:embed="rId2"/>
          <a:stretch>
            <a:fillRect/>
          </a:stretch>
        </p:blipFill>
        <p:spPr>
          <a:xfrm>
            <a:off x="12179111" y="-289229"/>
            <a:ext cx="748672" cy="557697"/>
          </a:xfrm>
          <a:prstGeom prst="rect">
            <a:avLst/>
          </a:prstGeom>
        </p:spPr>
      </p:pic>
      <p:sp>
        <p:nvSpPr>
          <p:cNvPr id="145" name="Title Placeholder 4">
            <a:extLst>
              <a:ext uri="{FF2B5EF4-FFF2-40B4-BE49-F238E27FC236}">
                <a16:creationId xmlns:a16="http://schemas.microsoft.com/office/drawing/2014/main" id="{07412B55-39AD-94BC-6FEF-91668ACD659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146" name="Footer Placeholder 1">
            <a:extLst>
              <a:ext uri="{FF2B5EF4-FFF2-40B4-BE49-F238E27FC236}">
                <a16:creationId xmlns:a16="http://schemas.microsoft.com/office/drawing/2014/main" id="{62ABCDFB-52CD-7003-FEE1-7BB81F5EAA01}"/>
              </a:ext>
            </a:extLst>
          </p:cNvPr>
          <p:cNvSpPr>
            <a:spLocks noGrp="1"/>
          </p:cNvSpPr>
          <p:nvPr>
            <p:ph type="ftr" sz="quarter" idx="58"/>
          </p:nvPr>
        </p:nvSpPr>
        <p:spPr>
          <a:xfrm>
            <a:off x="484632" y="6217922"/>
            <a:ext cx="4114800" cy="365125"/>
          </a:xfrm>
        </p:spPr>
        <p:txBody>
          <a:bodyPr>
            <a:noAutofit/>
          </a:bodyPr>
          <a:lstStyle>
            <a:lvl1pPr>
              <a:defRPr>
                <a:solidFill>
                  <a:schemeClr val="accent6"/>
                </a:solidFill>
              </a:defRPr>
            </a:lvl1pPr>
          </a:lstStyle>
          <a:p>
            <a:r>
              <a:rPr lang="en-US"/>
              <a:t>Presentation title</a:t>
            </a:r>
            <a:endParaRPr lang="en-US" dirty="0"/>
          </a:p>
        </p:txBody>
      </p:sp>
      <p:sp>
        <p:nvSpPr>
          <p:cNvPr id="147" name="Slide Number Placeholder 2">
            <a:extLst>
              <a:ext uri="{FF2B5EF4-FFF2-40B4-BE49-F238E27FC236}">
                <a16:creationId xmlns:a16="http://schemas.microsoft.com/office/drawing/2014/main" id="{FF51F6B0-23D9-7F6B-C16E-147D3EA0726B}"/>
              </a:ext>
            </a:extLst>
          </p:cNvPr>
          <p:cNvSpPr>
            <a:spLocks noGrp="1"/>
          </p:cNvSpPr>
          <p:nvPr>
            <p:ph type="sldNum" sz="quarter" idx="59"/>
          </p:nvPr>
        </p:nvSpPr>
        <p:spPr>
          <a:xfrm>
            <a:off x="11194169" y="6217922"/>
            <a:ext cx="458592" cy="365125"/>
          </a:xfrm>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2"/>
            <a:ext cx="258350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26833" y="4057907"/>
            <a:ext cx="2583505"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3" y="3709992"/>
            <a:ext cx="148136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5189084" y="3298492"/>
            <a:ext cx="2653545" cy="587964"/>
          </a:xfrm>
          <a:prstGeom prst="rect">
            <a:avLst/>
          </a:prstGeom>
        </p:spPr>
        <p:txBody>
          <a:bodyPr anchor="b">
            <a:noAutofit/>
          </a:bodyPr>
          <a:lstStyle>
            <a:lvl1pPr marL="0" indent="0" algn="l">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5189084" y="3919412"/>
            <a:ext cx="2653545" cy="1727103"/>
          </a:xfrm>
          <a:prstGeom prst="rect">
            <a:avLst/>
          </a:prstGeom>
        </p:spPr>
        <p:txBody>
          <a:bodyPr>
            <a:noAutofit/>
          </a:bodyPr>
          <a:lstStyle>
            <a:lvl1pPr marL="0" indent="0" algn="l">
              <a:lnSpc>
                <a:spcPct val="100000"/>
              </a:lnSpc>
              <a:spcBef>
                <a:spcPts val="0"/>
              </a:spcBef>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2088623" y="2308764"/>
            <a:ext cx="2583508"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5189083" y="1645983"/>
            <a:ext cx="6128273" cy="1325563"/>
          </a:xfrm>
        </p:spPr>
        <p:txBody>
          <a:bodyPr anchor="b">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8449885" y="3298492"/>
            <a:ext cx="2653545" cy="587964"/>
          </a:xfrm>
          <a:prstGeom prst="rect">
            <a:avLst/>
          </a:prstGeom>
        </p:spPr>
        <p:txBody>
          <a:bodyPr anchor="b">
            <a:noAutofit/>
          </a:bodyPr>
          <a:lstStyle>
            <a:lvl1pPr marL="0" indent="0" algn="l">
              <a:lnSpc>
                <a:spcPct val="100000"/>
              </a:lnSpc>
              <a:buNone/>
              <a:defRPr sz="1350" b="1">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8449885" y="3919412"/>
            <a:ext cx="2653545" cy="1727103"/>
          </a:xfrm>
          <a:prstGeom prst="rect">
            <a:avLst/>
          </a:prstGeom>
        </p:spPr>
        <p:txBody>
          <a:bodyPr>
            <a:noAutofit/>
          </a:bodyPr>
          <a:lstStyle>
            <a:lvl1pPr marL="0" indent="0" algn="l">
              <a:lnSpc>
                <a:spcPct val="100000"/>
              </a:lnSpc>
              <a:spcBef>
                <a:spcPts val="0"/>
              </a:spcBef>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8D1A3C55-A1E7-089D-B5BD-B748D5E7E3AB}"/>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316726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4" y="5675244"/>
            <a:ext cx="1710765" cy="1171301"/>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10" y="1025238"/>
            <a:ext cx="5162709" cy="420683"/>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10" y="2984687"/>
            <a:ext cx="5162709" cy="420683"/>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8" y="4597475"/>
            <a:ext cx="5162709" cy="421399"/>
          </a:xfrm>
          <a:prstGeom prst="rect">
            <a:avLst/>
          </a:prstGeom>
        </p:spPr>
        <p:txBody>
          <a:bodyPr anchor="b">
            <a:noAutofit/>
          </a:bodyPr>
          <a:lstStyle>
            <a:lvl1pPr marL="0" indent="0" algn="l">
              <a:lnSpc>
                <a:spcPct val="100000"/>
              </a:lnSpc>
              <a:buNone/>
              <a:defRPr sz="1350" b="1" i="0">
                <a:solidFill>
                  <a:srgbClr val="014067"/>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6"/>
            <a:ext cx="5162709" cy="1177789"/>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171450" indent="-171450" algn="l">
              <a:lnSpc>
                <a:spcPct val="100000"/>
              </a:lnSpc>
              <a:spcBef>
                <a:spcPts val="0"/>
              </a:spcBef>
              <a:spcAft>
                <a:spcPts val="450"/>
              </a:spcAft>
              <a:buFont typeface="Arial" panose="020B0604020202020204" pitchFamily="34" charset="0"/>
              <a:buChar char="•"/>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3304020" y="4682506"/>
            <a:ext cx="93294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6" y="707105"/>
            <a:ext cx="3994173" cy="2277580"/>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9"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6" y="3105650"/>
            <a:ext cx="536271"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70" y="4716041"/>
            <a:ext cx="536271" cy="565882"/>
          </a:xfrm>
        </p:spPr>
        <p:txBody>
          <a:bodyPr lIns="0" rIns="0"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600">
                <a:solidFill>
                  <a:schemeClr val="accent6"/>
                </a:solidFill>
                <a:latin typeface="Abadi" panose="020B0604020104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8A8C2C2A-8BD6-BA97-6A9B-349E19A62A2F}"/>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83354" y="734232"/>
            <a:ext cx="4248873" cy="3774495"/>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3" cy="2007158"/>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3" y="4224130"/>
            <a:ext cx="1570748" cy="14057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445826" y="4427135"/>
            <a:ext cx="823353"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9" y="1671943"/>
            <a:ext cx="6883545" cy="1581178"/>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4" name="Picture 3">
            <a:extLst>
              <a:ext uri="{FF2B5EF4-FFF2-40B4-BE49-F238E27FC236}">
                <a16:creationId xmlns:a16="http://schemas.microsoft.com/office/drawing/2014/main" id="{513638D9-3EC8-35B7-C485-AFAB9521B07B}"/>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3" y="12436"/>
            <a:ext cx="1455521" cy="102829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8" y="450004"/>
            <a:ext cx="1455521" cy="1266696"/>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20" y="1136470"/>
            <a:ext cx="1455521" cy="12666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2" y="1812437"/>
            <a:ext cx="1455521" cy="1266696"/>
          </a:xfrm>
          <a:prstGeom prst="hexagon">
            <a:avLst>
              <a:gd name="adj" fmla="val 28413"/>
              <a:gd name="vf" fmla="val 11547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3" y="4582171"/>
            <a:ext cx="1455521" cy="1266696"/>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4" y="5946717"/>
            <a:ext cx="1455521" cy="937980"/>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7" y="5245443"/>
            <a:ext cx="1455521" cy="12666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5" y="3880620"/>
            <a:ext cx="1455521" cy="1266696"/>
          </a:xfrm>
          <a:prstGeom prst="hexag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3"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4" y="3182793"/>
            <a:ext cx="1455521" cy="1266696"/>
          </a:xfrm>
          <a:prstGeom prst="hexagon">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2" y="5962239"/>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1" y="2493385"/>
            <a:ext cx="1465840" cy="1289394"/>
          </a:xfrm>
          <a:prstGeom prst="hexagon">
            <a:avLst>
              <a:gd name="adj" fmla="val 28349"/>
              <a:gd name="vf" fmla="val 115470"/>
            </a:avLst>
          </a:prstGeom>
          <a:ln>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prstGeom>
          <a:ln w="12700">
            <a:noFill/>
          </a:ln>
        </p:spPr>
        <p:txBody>
          <a:bodyP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1" y="3093992"/>
            <a:ext cx="3034145" cy="1879791"/>
          </a:xfrm>
          <a:prstGeom prst="rect">
            <a:avLst/>
          </a:prstGeom>
        </p:spPr>
        <p:txBody>
          <a:bodyPr anchor="t">
            <a:noAutofit/>
          </a:bodyPr>
          <a:lstStyle>
            <a:lvl1pPr marL="0" indent="0" algn="l">
              <a:lnSpc>
                <a:spcPct val="100000"/>
              </a:lnSpc>
              <a:buNone/>
              <a:defRPr sz="1350" b="0">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40"/>
            <a:ext cx="5055699" cy="1325563"/>
          </a:xfrm>
        </p:spPr>
        <p:txBody>
          <a:bodyPr anchor="b">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9" cy="1214018"/>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pic>
        <p:nvPicPr>
          <p:cNvPr id="3" name="Picture 2">
            <a:extLst>
              <a:ext uri="{FF2B5EF4-FFF2-40B4-BE49-F238E27FC236}">
                <a16:creationId xmlns:a16="http://schemas.microsoft.com/office/drawing/2014/main" id="{3C4CBCEA-1D1E-40F3-CC72-F58C14EA382E}"/>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31473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1" y="-6"/>
            <a:ext cx="9730071"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7837" y="2"/>
            <a:ext cx="6658917"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859618" y="4708039"/>
            <a:ext cx="2359561"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2006085"/>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7" y="3641001"/>
            <a:ext cx="4854340" cy="1257575"/>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16" indent="0" algn="ctr">
              <a:buNone/>
              <a:defRPr sz="1500"/>
            </a:lvl2pPr>
            <a:lvl3pPr marL="685832" indent="0" algn="ctr">
              <a:buNone/>
              <a:defRPr sz="1350"/>
            </a:lvl3pPr>
            <a:lvl4pPr marL="1028748" indent="0" algn="ctr">
              <a:buNone/>
              <a:defRPr sz="1200"/>
            </a:lvl4pPr>
            <a:lvl5pPr marL="1371664" indent="0" algn="ctr">
              <a:buNone/>
              <a:defRPr sz="1200"/>
            </a:lvl5pPr>
            <a:lvl6pPr marL="1714581" indent="0" algn="ctr">
              <a:buNone/>
              <a:defRPr sz="1200"/>
            </a:lvl6pPr>
            <a:lvl7pPr marL="2057496" indent="0" algn="ctr">
              <a:buNone/>
              <a:defRPr sz="1200"/>
            </a:lvl7pPr>
            <a:lvl8pPr marL="2400412" indent="0" algn="ctr">
              <a:buNone/>
              <a:defRPr sz="1200"/>
            </a:lvl8pPr>
            <a:lvl9pPr marL="2743329"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5" y="4733925"/>
            <a:ext cx="1699881"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999355" y="889778"/>
            <a:ext cx="509664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8766596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91867" y="3532950"/>
            <a:ext cx="3860164"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973269"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5" y="1987425"/>
            <a:ext cx="4911632"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5" y="3792047"/>
            <a:ext cx="4911632"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16" indent="0">
              <a:buNone/>
              <a:defRPr sz="1500">
                <a:solidFill>
                  <a:schemeClr val="tx1">
                    <a:tint val="75000"/>
                  </a:schemeClr>
                </a:solidFill>
              </a:defRPr>
            </a:lvl2pPr>
            <a:lvl3pPr marL="685832" indent="0">
              <a:buNone/>
              <a:defRPr sz="1350">
                <a:solidFill>
                  <a:schemeClr val="tx1">
                    <a:tint val="75000"/>
                  </a:schemeClr>
                </a:solidFill>
              </a:defRPr>
            </a:lvl3pPr>
            <a:lvl4pPr marL="1028748" indent="0">
              <a:buNone/>
              <a:defRPr sz="1200">
                <a:solidFill>
                  <a:schemeClr val="tx1">
                    <a:tint val="75000"/>
                  </a:schemeClr>
                </a:solidFill>
              </a:defRPr>
            </a:lvl4pPr>
            <a:lvl5pPr marL="1371664" indent="0">
              <a:buNone/>
              <a:defRPr sz="1200">
                <a:solidFill>
                  <a:schemeClr val="tx1">
                    <a:tint val="75000"/>
                  </a:schemeClr>
                </a:solidFill>
              </a:defRPr>
            </a:lvl5pPr>
            <a:lvl6pPr marL="1714581" indent="0">
              <a:buNone/>
              <a:defRPr sz="1200">
                <a:solidFill>
                  <a:schemeClr val="tx1">
                    <a:tint val="75000"/>
                  </a:schemeClr>
                </a:solidFill>
              </a:defRPr>
            </a:lvl6pPr>
            <a:lvl7pPr marL="2057496" indent="0">
              <a:buNone/>
              <a:defRPr sz="1200">
                <a:solidFill>
                  <a:schemeClr val="tx1">
                    <a:tint val="75000"/>
                  </a:schemeClr>
                </a:solidFill>
              </a:defRPr>
            </a:lvl7pPr>
            <a:lvl8pPr marL="2400412" indent="0">
              <a:buNone/>
              <a:defRPr sz="1200">
                <a:solidFill>
                  <a:schemeClr val="tx1">
                    <a:tint val="75000"/>
                  </a:schemeClr>
                </a:solidFill>
              </a:defRPr>
            </a:lvl8pPr>
            <a:lvl9pPr marL="2743329" indent="0">
              <a:buNone/>
              <a:defRPr sz="120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8520207" y="1"/>
            <a:ext cx="207794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40796" y="800946"/>
            <a:ext cx="66982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160809" y="924788"/>
            <a:ext cx="4911633"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973269"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2" y="3407046"/>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11068858" y="61090"/>
            <a:ext cx="1006997" cy="1215951"/>
          </a:xfrm>
          <a:prstGeom prst="rect">
            <a:avLst/>
          </a:prstGeom>
        </p:spPr>
      </p:pic>
    </p:spTree>
    <p:extLst>
      <p:ext uri="{BB962C8B-B14F-4D97-AF65-F5344CB8AC3E}">
        <p14:creationId xmlns:p14="http://schemas.microsoft.com/office/powerpoint/2010/main" val="363574989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4320" userDrawn="1">
          <p15:clr>
            <a:srgbClr val="FBAE40"/>
          </p15:clr>
        </p15:guide>
        <p15:guide id="3" pos="161" userDrawn="1">
          <p15:clr>
            <a:srgbClr val="FBAE40"/>
          </p15:clr>
        </p15:guide>
        <p15:guide id="4" orient="horz" pos="4171" userDrawn="1">
          <p15:clr>
            <a:srgbClr val="FBAE40"/>
          </p15:clr>
        </p15:guide>
        <p15:guide id="5" pos="8479" userDrawn="1">
          <p15:clr>
            <a:srgbClr val="FBAE40"/>
          </p15:clr>
        </p15:guide>
        <p15:guide id="6" orient="horz" pos="14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9" y="3196919"/>
            <a:ext cx="4942829"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7" y="-6"/>
            <a:ext cx="10352315"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709408" y="-6"/>
            <a:ext cx="3406283"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2" y="5047077"/>
            <a:ext cx="1524575"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3" y="2563481"/>
            <a:ext cx="7342631"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9" y="1308485"/>
            <a:ext cx="73426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94107" y="97052"/>
            <a:ext cx="1006997" cy="850392"/>
          </a:xfrm>
          <a:prstGeom prst="rect">
            <a:avLst/>
          </a:prstGeom>
        </p:spPr>
      </p:pic>
    </p:spTree>
    <p:extLst>
      <p:ext uri="{BB962C8B-B14F-4D97-AF65-F5344CB8AC3E}">
        <p14:creationId xmlns:p14="http://schemas.microsoft.com/office/powerpoint/2010/main" val="2429323230"/>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4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4" y="3435545"/>
            <a:ext cx="4253399" cy="1740114"/>
          </a:xfrm>
        </p:spPr>
        <p:txBody>
          <a:bodyP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843912"/>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834184"/>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7" y="2310317"/>
            <a:ext cx="1913128" cy="182146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4749" y="3766994"/>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5" y="2310316"/>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3"/>
            <a:ext cx="1913128" cy="1054727"/>
          </a:xfrm>
          <a:prstGeom prst="rect">
            <a:avLst/>
          </a:prstGeom>
        </p:spPr>
        <p:txBody>
          <a:bodyPr anchor="ctr">
            <a:noAutofit/>
          </a:bodyPr>
          <a:lstStyle>
            <a:lvl1pPr marL="0" indent="0" algn="ctr">
              <a:lnSpc>
                <a:spcPct val="100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1" cy="1054728"/>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50" y="2844725"/>
            <a:ext cx="1914695" cy="1089194"/>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5" y="4631272"/>
            <a:ext cx="1913128" cy="1075689"/>
          </a:xfrm>
          <a:prstGeom prst="rect">
            <a:avLst/>
          </a:prstGeom>
        </p:spPr>
        <p:txBody>
          <a:bodyPr anchor="ctr">
            <a:noAutofit/>
          </a:bodyPr>
          <a:lstStyle>
            <a:lvl1pPr marL="0" indent="0" algn="ctr">
              <a:lnSpc>
                <a:spcPct val="113000"/>
              </a:lnSpc>
              <a:buNone/>
              <a:defRPr sz="1350" b="0" i="0">
                <a:solidFill>
                  <a:schemeClr val="accent3">
                    <a:lumMod val="75000"/>
                  </a:schemeClr>
                </a:solidFill>
                <a:latin typeface="Abadi" panose="020B0604020104020204"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7"/>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50841" y="843912"/>
            <a:ext cx="1731521" cy="1821468"/>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69671" y="2474844"/>
            <a:ext cx="698023" cy="1487667"/>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61"/>
            <a:ext cx="1913128" cy="182146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272612" y="3766993"/>
            <a:ext cx="1913128" cy="1821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2"/>
            <a:ext cx="4114800" cy="365125"/>
          </a:xfrm>
        </p:spPr>
        <p:txBody>
          <a:bodyPr/>
          <a:lstStyle>
            <a:lvl1pPr>
              <a:defRPr>
                <a:solidFill>
                  <a:schemeClr val="accent6"/>
                </a:solidFill>
              </a:defRPr>
            </a:lvl1pPr>
          </a:lstStyle>
          <a:p>
            <a:r>
              <a:rPr lang="en-US"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2"/>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
        <p:nvSpPr>
          <p:cNvPr id="8" name="Freeform 7">
            <a:extLst>
              <a:ext uri="{FF2B5EF4-FFF2-40B4-BE49-F238E27FC236}">
                <a16:creationId xmlns:a16="http://schemas.microsoft.com/office/drawing/2014/main" id="{34F303A8-E09C-770E-3873-7D875F8D180E}"/>
              </a:ext>
            </a:extLst>
          </p:cNvPr>
          <p:cNvSpPr/>
          <p:nvPr userDrawn="1"/>
        </p:nvSpPr>
        <p:spPr>
          <a:xfrm>
            <a:off x="10453932" y="3769443"/>
            <a:ext cx="1731521" cy="1821468"/>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0C64E2EF-FCD2-BE15-55A0-6513933C7408}"/>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userDrawn="1">
          <p15:clr>
            <a:srgbClr val="FBAE40"/>
          </p15:clr>
        </p15:guide>
        <p15:guide id="2" pos="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7" y="-6"/>
            <a:ext cx="10352315"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9" y="1435101"/>
            <a:ext cx="6021820"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9" y="3196919"/>
            <a:ext cx="4942829"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5" y="1185453"/>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2" y="2563481"/>
            <a:ext cx="7342620"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9" y="1308485"/>
            <a:ext cx="73426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11068856" y="96205"/>
            <a:ext cx="1006997"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709408" y="-6"/>
            <a:ext cx="3406283"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spTree>
    <p:extLst>
      <p:ext uri="{BB962C8B-B14F-4D97-AF65-F5344CB8AC3E}">
        <p14:creationId xmlns:p14="http://schemas.microsoft.com/office/powerpoint/2010/main" val="26653065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46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30" y="-754"/>
            <a:ext cx="4894503"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7" y="2104889"/>
            <a:ext cx="5475291"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7" y="2886079"/>
            <a:ext cx="5475291"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9"/>
            <a:ext cx="54756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9"/>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11146974" y="79319"/>
            <a:ext cx="892892" cy="754032"/>
          </a:xfrm>
          <a:prstGeom prst="rect">
            <a:avLst/>
          </a:prstGeom>
        </p:spPr>
      </p:pic>
    </p:spTree>
    <p:extLst>
      <p:ext uri="{BB962C8B-B14F-4D97-AF65-F5344CB8AC3E}">
        <p14:creationId xmlns:p14="http://schemas.microsoft.com/office/powerpoint/2010/main" val="1058486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5" y="2005763"/>
            <a:ext cx="5225764" cy="4083888"/>
          </a:xfrm>
          <a:prstGeom prst="rect">
            <a:avLst/>
          </a:prstGeom>
        </p:spPr>
        <p:txBody>
          <a:bodyPr/>
          <a:lstStyle>
            <a:lvl1pPr marL="0" indent="0">
              <a:buNone/>
              <a:defRPr sz="1800">
                <a:solidFill>
                  <a:schemeClr val="tx1"/>
                </a:solidFill>
              </a:defRPr>
            </a:lvl1pPr>
            <a:lvl2pPr marL="342916" indent="0">
              <a:buNone/>
              <a:defRPr sz="1800">
                <a:solidFill>
                  <a:schemeClr val="bg1"/>
                </a:solidFill>
              </a:defRPr>
            </a:lvl2pPr>
            <a:lvl3pPr marL="685832" indent="0">
              <a:buNone/>
              <a:defRPr sz="1800">
                <a:solidFill>
                  <a:schemeClr val="bg1"/>
                </a:solidFill>
              </a:defRPr>
            </a:lvl3pPr>
            <a:lvl4pPr marL="1028748" indent="0">
              <a:buNone/>
              <a:defRPr sz="1800">
                <a:solidFill>
                  <a:schemeClr val="bg1"/>
                </a:solidFill>
              </a:defRPr>
            </a:lvl4pPr>
            <a:lvl5pPr marL="1371664"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6" y="2005765"/>
            <a:ext cx="5719397" cy="4084471"/>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endParaRPr lang="en-US" noProof="0" dirty="0"/>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7561330" y="-754"/>
            <a:ext cx="4894503"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11146974" y="79319"/>
            <a:ext cx="892892"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109407688"/>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81" y="2664803"/>
            <a:ext cx="10993375"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endParaRPr lang="en-US" noProof="0" dirty="0"/>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11146974" y="79319"/>
            <a:ext cx="892892"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5" y="1376937"/>
            <a:ext cx="7368596" cy="608895"/>
          </a:xfrm>
          <a:prstGeom prst="rect">
            <a:avLst/>
          </a:prstGeom>
        </p:spPr>
        <p:txBody>
          <a:bodyPr/>
          <a:lstStyle>
            <a:lvl1pPr marL="0" indent="0">
              <a:buNone/>
              <a:defRPr sz="1500" spc="225">
                <a:solidFill>
                  <a:schemeClr val="accent6"/>
                </a:solidFill>
              </a:defRPr>
            </a:lvl1pPr>
            <a:lvl2pPr marL="342916" indent="0">
              <a:buNone/>
              <a:defRPr/>
            </a:lvl2pPr>
          </a:lstStyle>
          <a:p>
            <a:pPr lvl="0"/>
            <a:r>
              <a:rPr lang="en-US" noProof="0"/>
              <a:t>CLICK TO SUBTITLE STYLE</a:t>
            </a:r>
          </a:p>
        </p:txBody>
      </p:sp>
    </p:spTree>
    <p:extLst>
      <p:ext uri="{BB962C8B-B14F-4D97-AF65-F5344CB8AC3E}">
        <p14:creationId xmlns:p14="http://schemas.microsoft.com/office/powerpoint/2010/main" val="335305886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2" y="-4"/>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31" y="326574"/>
            <a:ext cx="11473543"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33" y="558803"/>
            <a:ext cx="8333223" cy="939799"/>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dirty="0"/>
              <a:t>Add Caption Here</a:t>
            </a:r>
          </a:p>
        </p:txBody>
      </p:sp>
    </p:spTree>
    <p:extLst>
      <p:ext uri="{BB962C8B-B14F-4D97-AF65-F5344CB8AC3E}">
        <p14:creationId xmlns:p14="http://schemas.microsoft.com/office/powerpoint/2010/main" val="1716765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1" y="-6"/>
            <a:ext cx="9730071"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1821023"/>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33" y="3461163"/>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33" y="3839451"/>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33" y="4216673"/>
            <a:ext cx="3445783" cy="289071"/>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33" y="4594957"/>
            <a:ext cx="3445783"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40" y="3505249"/>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3" y="3897987"/>
            <a:ext cx="161508"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40" y="4327949"/>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9" y="4650085"/>
            <a:ext cx="233319"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1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7838" y="0"/>
            <a:ext cx="6131675"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594957"/>
            <a:ext cx="1941124"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11068856" y="96205"/>
            <a:ext cx="1006997"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1184368" y="946597"/>
            <a:ext cx="4911633"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916822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3" y="2006085"/>
            <a:ext cx="4853573"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7" y="3641001"/>
            <a:ext cx="4854340" cy="1257575"/>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16" indent="0" algn="ctr">
              <a:buNone/>
              <a:defRPr sz="1500"/>
            </a:lvl2pPr>
            <a:lvl3pPr marL="685832" indent="0" algn="ctr">
              <a:buNone/>
              <a:defRPr sz="1350"/>
            </a:lvl3pPr>
            <a:lvl4pPr marL="1028748" indent="0" algn="ctr">
              <a:buNone/>
              <a:defRPr sz="1200"/>
            </a:lvl4pPr>
            <a:lvl5pPr marL="1371664" indent="0" algn="ctr">
              <a:buNone/>
              <a:defRPr sz="1200"/>
            </a:lvl5pPr>
            <a:lvl6pPr marL="1714581" indent="0" algn="ctr">
              <a:buNone/>
              <a:defRPr sz="1200"/>
            </a:lvl6pPr>
            <a:lvl7pPr marL="2057496" indent="0" algn="ctr">
              <a:buNone/>
              <a:defRPr sz="1200"/>
            </a:lvl7pPr>
            <a:lvl8pPr marL="2400412" indent="0" algn="ctr">
              <a:buNone/>
              <a:defRPr sz="1200"/>
            </a:lvl8pPr>
            <a:lvl9pPr marL="2743329"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3553505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10625328"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2" y="1010092"/>
            <a:ext cx="1785257"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5" y="1987425"/>
            <a:ext cx="4911632"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5" y="3792047"/>
            <a:ext cx="4911632"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16" indent="0">
              <a:buNone/>
              <a:defRPr sz="1500">
                <a:solidFill>
                  <a:schemeClr val="tx1">
                    <a:tint val="75000"/>
                  </a:schemeClr>
                </a:solidFill>
              </a:defRPr>
            </a:lvl2pPr>
            <a:lvl3pPr marL="685832" indent="0">
              <a:buNone/>
              <a:defRPr sz="1350">
                <a:solidFill>
                  <a:schemeClr val="tx1">
                    <a:tint val="75000"/>
                  </a:schemeClr>
                </a:solidFill>
              </a:defRPr>
            </a:lvl3pPr>
            <a:lvl4pPr marL="1028748" indent="0">
              <a:buNone/>
              <a:defRPr sz="1200">
                <a:solidFill>
                  <a:schemeClr val="tx1">
                    <a:tint val="75000"/>
                  </a:schemeClr>
                </a:solidFill>
              </a:defRPr>
            </a:lvl4pPr>
            <a:lvl5pPr marL="1371664" indent="0">
              <a:buNone/>
              <a:defRPr sz="1200">
                <a:solidFill>
                  <a:schemeClr val="tx1">
                    <a:tint val="75000"/>
                  </a:schemeClr>
                </a:solidFill>
              </a:defRPr>
            </a:lvl5pPr>
            <a:lvl6pPr marL="1714581" indent="0">
              <a:buNone/>
              <a:defRPr sz="1200">
                <a:solidFill>
                  <a:schemeClr val="tx1">
                    <a:tint val="75000"/>
                  </a:schemeClr>
                </a:solidFill>
              </a:defRPr>
            </a:lvl6pPr>
            <a:lvl7pPr marL="2057496" indent="0">
              <a:buNone/>
              <a:defRPr sz="1200">
                <a:solidFill>
                  <a:schemeClr val="tx1">
                    <a:tint val="75000"/>
                  </a:schemeClr>
                </a:solidFill>
              </a:defRPr>
            </a:lvl7pPr>
            <a:lvl8pPr marL="2400412" indent="0">
              <a:buNone/>
              <a:defRPr sz="1200">
                <a:solidFill>
                  <a:schemeClr val="tx1">
                    <a:tint val="75000"/>
                  </a:schemeClr>
                </a:solidFill>
              </a:defRPr>
            </a:lvl8pPr>
            <a:lvl9pPr marL="2743329"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219435" y="646422"/>
            <a:ext cx="6733043"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11068856" y="96205"/>
            <a:ext cx="1006997"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691867" y="3532950"/>
            <a:ext cx="3860164"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973269"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39032" y="3407046"/>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8098755" y="-6"/>
            <a:ext cx="207794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noProof="0" dirty="0"/>
          </a:p>
        </p:txBody>
      </p:sp>
    </p:spTree>
    <p:extLst>
      <p:ext uri="{BB962C8B-B14F-4D97-AF65-F5344CB8AC3E}">
        <p14:creationId xmlns:p14="http://schemas.microsoft.com/office/powerpoint/2010/main" val="81317050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4320" userDrawn="1">
          <p15:clr>
            <a:srgbClr val="FBAE40"/>
          </p15:clr>
        </p15:guide>
        <p15:guide id="3" pos="161" userDrawn="1">
          <p15:clr>
            <a:srgbClr val="FBAE40"/>
          </p15:clr>
        </p15:guide>
        <p15:guide id="4" orient="horz" pos="4171" userDrawn="1">
          <p15:clr>
            <a:srgbClr val="FBAE40"/>
          </p15:clr>
        </p15:guide>
        <p15:guide id="5" pos="8479" userDrawn="1">
          <p15:clr>
            <a:srgbClr val="FBAE40"/>
          </p15:clr>
        </p15:guide>
        <p15:guide id="6" orient="horz" pos="1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9" y="1671928"/>
            <a:ext cx="10835123"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2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6616009"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8"/>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1" y="1651048"/>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397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3" y="2096894"/>
            <a:ext cx="5117163" cy="1325563"/>
          </a:xfrm>
        </p:spPr>
        <p:txBody>
          <a:bodyP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5" y="3435546"/>
            <a:ext cx="4260180" cy="1294530"/>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2" y="1109209"/>
            <a:ext cx="6446999" cy="5108713"/>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dirty="0">
                <a:solidFill>
                  <a:schemeClr val="accent6"/>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2" name="Picture 1">
            <a:extLst>
              <a:ext uri="{FF2B5EF4-FFF2-40B4-BE49-F238E27FC236}">
                <a16:creationId xmlns:a16="http://schemas.microsoft.com/office/drawing/2014/main" id="{B8B9F690-06A4-69CE-1368-AFF1022CFB6B}"/>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4161259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81" y="209032"/>
            <a:ext cx="8333223"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80" y="1681163"/>
            <a:ext cx="5382501" cy="823912"/>
          </a:xfrm>
          <a:prstGeom prst="rect">
            <a:avLst/>
          </a:prstGeom>
        </p:spPr>
        <p:txBody>
          <a:bodyPr anchor="b"/>
          <a:lstStyle>
            <a:lvl1pPr marL="0" indent="0">
              <a:buNone/>
              <a:defRPr lang="en-US" b="1" dirty="0">
                <a:solidFill>
                  <a:schemeClr val="accent6"/>
                </a:solidFill>
              </a:defRPr>
            </a:lvl1pPr>
          </a:lstStyle>
          <a:p>
            <a:pPr marL="171458" lvl="0" indent="-17145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3" y="1681163"/>
            <a:ext cx="5183188" cy="823912"/>
          </a:xfrm>
          <a:prstGeom prst="rect">
            <a:avLst/>
          </a:prstGeom>
        </p:spPr>
        <p:txBody>
          <a:bodyPr anchor="b"/>
          <a:lstStyle>
            <a:lvl1pPr marL="0" indent="0">
              <a:buNone/>
              <a:defRPr sz="1800" b="1">
                <a:solidFill>
                  <a:schemeClr val="accent6"/>
                </a:solidFill>
              </a:defRPr>
            </a:lvl1pPr>
            <a:lvl2pPr marL="342916" indent="0">
              <a:buNone/>
              <a:defRPr sz="1500" b="1"/>
            </a:lvl2pPr>
            <a:lvl3pPr marL="685832" indent="0">
              <a:buNone/>
              <a:defRPr sz="1350" b="1"/>
            </a:lvl3pPr>
            <a:lvl4pPr marL="1028748" indent="0">
              <a:buNone/>
              <a:defRPr sz="1200" b="1"/>
            </a:lvl4pPr>
            <a:lvl5pPr marL="1371664" indent="0">
              <a:buNone/>
              <a:defRPr sz="1200" b="1"/>
            </a:lvl5pPr>
            <a:lvl6pPr marL="1714581" indent="0">
              <a:buNone/>
              <a:defRPr sz="1200" b="1"/>
            </a:lvl6pPr>
            <a:lvl7pPr marL="2057496" indent="0">
              <a:buNone/>
              <a:defRPr sz="1200" b="1"/>
            </a:lvl7pPr>
            <a:lvl8pPr marL="2400412" indent="0">
              <a:buNone/>
              <a:defRPr sz="1200" b="1"/>
            </a:lvl8pPr>
            <a:lvl9pPr marL="2743329"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3"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80"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11146974" y="79319"/>
            <a:ext cx="892892"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8032" y="4994268"/>
            <a:ext cx="143955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492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43" userDrawn="1">
          <p15:clr>
            <a:srgbClr val="FBAE40"/>
          </p15:clr>
        </p15:guide>
        <p15:guide id="4" pos="8351" userDrawn="1">
          <p15:clr>
            <a:srgbClr val="FBAE40"/>
          </p15:clr>
        </p15:guide>
        <p15:guide id="5" orient="horz" pos="77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4943476"/>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1" y="4374041"/>
            <a:ext cx="5311516"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1" y="5701073"/>
            <a:ext cx="5311516"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16" indent="0">
              <a:buNone/>
              <a:defRPr sz="1050"/>
            </a:lvl2pPr>
            <a:lvl3pPr marL="685832" indent="0">
              <a:buNone/>
              <a:defRPr sz="900"/>
            </a:lvl3pPr>
            <a:lvl4pPr marL="1028748" indent="0">
              <a:buNone/>
              <a:defRPr sz="750"/>
            </a:lvl4pPr>
            <a:lvl5pPr marL="1371664" indent="0">
              <a:buNone/>
              <a:defRPr sz="750"/>
            </a:lvl5pPr>
            <a:lvl6pPr marL="1714581" indent="0">
              <a:buNone/>
              <a:defRPr sz="750"/>
            </a:lvl6pPr>
            <a:lvl7pPr marL="2057496" indent="0">
              <a:buNone/>
              <a:defRPr sz="750"/>
            </a:lvl7pPr>
            <a:lvl8pPr marL="2400412" indent="0">
              <a:buNone/>
              <a:defRPr sz="750"/>
            </a:lvl8pPr>
            <a:lvl9pPr marL="2743329"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7"/>
            <a:ext cx="5803672" cy="4341863"/>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1188676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10625328"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2"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996574" y="4943476"/>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1" y="4374041"/>
            <a:ext cx="5311516"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2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1" y="5701073"/>
            <a:ext cx="5311516"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16" indent="0">
              <a:buNone/>
              <a:defRPr sz="1050"/>
            </a:lvl2pPr>
            <a:lvl3pPr marL="685832" indent="0">
              <a:buNone/>
              <a:defRPr sz="900"/>
            </a:lvl3pPr>
            <a:lvl4pPr marL="1028748" indent="0">
              <a:buNone/>
              <a:defRPr sz="750"/>
            </a:lvl4pPr>
            <a:lvl5pPr marL="1371664" indent="0">
              <a:buNone/>
              <a:defRPr sz="750"/>
            </a:lvl5pPr>
            <a:lvl6pPr marL="1714581" indent="0">
              <a:buNone/>
              <a:defRPr sz="750"/>
            </a:lvl6pPr>
            <a:lvl7pPr marL="2057496" indent="0">
              <a:buNone/>
              <a:defRPr sz="750"/>
            </a:lvl7pPr>
            <a:lvl8pPr marL="2400412" indent="0">
              <a:buNone/>
              <a:defRPr sz="750"/>
            </a:lvl8pPr>
            <a:lvl9pPr marL="2743329"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3" y="2271863"/>
            <a:ext cx="5715017" cy="4360715"/>
          </a:xfrm>
          <a:prstGeom prst="rect">
            <a:avLst/>
          </a:prstGeom>
        </p:spPr>
        <p:txBody>
          <a:bodyPr/>
          <a:lstStyle>
            <a:lvl1pPr marL="0" indent="0">
              <a:buNone/>
              <a:defRPr sz="2400"/>
            </a:lvl1pPr>
            <a:lvl2pPr marL="342916" indent="0">
              <a:buNone/>
              <a:defRPr sz="2100"/>
            </a:lvl2pPr>
            <a:lvl3pPr marL="685832" indent="0">
              <a:buNone/>
              <a:defRPr sz="1800"/>
            </a:lvl3pPr>
            <a:lvl4pPr marL="1028748" indent="0">
              <a:buNone/>
              <a:defRPr sz="1500"/>
            </a:lvl4pPr>
            <a:lvl5pPr marL="1371664" indent="0">
              <a:buNone/>
              <a:defRPr sz="1500"/>
            </a:lvl5pPr>
            <a:lvl6pPr marL="1714581" indent="0">
              <a:buNone/>
              <a:defRPr sz="1500"/>
            </a:lvl6pPr>
            <a:lvl7pPr marL="2057496" indent="0">
              <a:buNone/>
              <a:defRPr sz="1500"/>
            </a:lvl7pPr>
            <a:lvl8pPr marL="2400412" indent="0">
              <a:buNone/>
              <a:defRPr sz="1500"/>
            </a:lvl8pPr>
            <a:lvl9pPr marL="2743329" indent="0">
              <a:buNone/>
              <a:defRPr sz="1500"/>
            </a:lvl9pPr>
          </a:lstStyle>
          <a:p>
            <a:r>
              <a:rPr lang="en-US" noProof="0"/>
              <a:t>Click icon to add picture</a:t>
            </a:r>
            <a:endParaRPr lang="en-US" noProof="0" dirty="0"/>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1918344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79" userDrawn="1">
          <p15:clr>
            <a:srgbClr val="FBAE40"/>
          </p15:clr>
        </p15:guide>
        <p15:guide id="3" pos="156" userDrawn="1">
          <p15:clr>
            <a:srgbClr val="FBAE40"/>
          </p15:clr>
        </p15:guide>
        <p15:guide id="4" orient="horz" pos="4179" userDrawn="1">
          <p15:clr>
            <a:srgbClr val="FBAE40"/>
          </p15:clr>
        </p15:guide>
        <p15:guide id="5" orient="horz" pos="143" userDrawn="1">
          <p15:clr>
            <a:srgbClr val="FBAE40"/>
          </p15:clr>
        </p15:guide>
        <p15:guide id="6" pos="2764" userDrawn="1">
          <p15:clr>
            <a:srgbClr val="FBAE40"/>
          </p15:clr>
        </p15:guide>
        <p15:guide id="7" pos="49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9" y="4"/>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9"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11068856" y="96205"/>
            <a:ext cx="1006997" cy="850392"/>
          </a:xfrm>
          <a:prstGeom prst="rect">
            <a:avLst/>
          </a:prstGeom>
        </p:spPr>
      </p:pic>
    </p:spTree>
    <p:extLst>
      <p:ext uri="{BB962C8B-B14F-4D97-AF65-F5344CB8AC3E}">
        <p14:creationId xmlns:p14="http://schemas.microsoft.com/office/powerpoint/2010/main" val="685049652"/>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7561330" y="-754"/>
            <a:ext cx="4894503"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6882796" y="-754"/>
            <a:ext cx="1244915"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13"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11146974" y="79319"/>
            <a:ext cx="892892"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81" y="209032"/>
            <a:ext cx="8333223" cy="121556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99169502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4320" userDrawn="1">
          <p15:clr>
            <a:srgbClr val="FBAE40"/>
          </p15:clr>
        </p15:guide>
        <p15:guide id="3" pos="8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78427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1" y="2016581"/>
            <a:ext cx="4441188" cy="2775857"/>
          </a:xfrm>
          <a:prstGeom prst="rect">
            <a:avLst/>
          </a:prstGeom>
        </p:spPr>
        <p:txBody>
          <a:bodyPr vert="horz" lIns="91440" tIns="45720" rIns="91440" bIns="45720" rtlCol="0" anchor="ctr">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2"/>
            <a:ext cx="1570612" cy="1070829"/>
          </a:xfrm>
          <a:prstGeom prst="rect">
            <a:avLst/>
          </a:prstGeom>
        </p:spPr>
        <p:txBody>
          <a:bodyPr>
            <a:noAutofit/>
          </a:bodyPr>
          <a:lstStyle>
            <a:lvl1pPr marL="0" indent="0" algn="ctr">
              <a:lnSpc>
                <a:spcPct val="113000"/>
              </a:lnSpc>
              <a:buNone/>
              <a:defRPr sz="1350" b="1" cap="all" baseline="0">
                <a:solidFill>
                  <a:srgbClr val="014067"/>
                </a:solidFill>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09" y="1083806"/>
            <a:ext cx="5045663" cy="4722692"/>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87710A4B-DCAA-1E0E-C7F1-B7D376DB982E}"/>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rgbClr val="00205B"/>
                </a:solidFill>
                <a:latin typeface="Montserrat" pitchFamily="2" charset="77"/>
              </a:defRPr>
            </a:lvl1pPr>
          </a:lstStyle>
          <a:p>
            <a:r>
              <a:rPr lang="en-US"/>
              <a:t>Click to edit Master title style</a:t>
            </a:r>
            <a:endParaRPr lang="en-US" dirty="0"/>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30" y="1622512"/>
            <a:ext cx="10889796" cy="4155757"/>
          </a:xfrm>
          <a:prstGeom prst="rect">
            <a:avLst/>
          </a:prstGeom>
        </p:spPr>
        <p:txBody>
          <a:bodyPr/>
          <a:lstStyle>
            <a:lvl1pPr>
              <a:defRPr>
                <a:solidFill>
                  <a:srgbClr val="014067"/>
                </a:solidFill>
              </a:defRPr>
            </a:lvl1pPr>
          </a:lstStyle>
          <a:p>
            <a:r>
              <a:rPr lang="en-US" altLang="zh-CN" dirty="0"/>
              <a:t>Click to edit master text style</a:t>
            </a:r>
            <a:endParaRPr lang="zh-CN" altLang="en-US" dirty="0"/>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6" name="Picture 5">
            <a:extLst>
              <a:ext uri="{FF2B5EF4-FFF2-40B4-BE49-F238E27FC236}">
                <a16:creationId xmlns:a16="http://schemas.microsoft.com/office/drawing/2014/main" id="{FBCCD198-16C7-3DB8-B5FE-C1B04D991A94}"/>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10" y="721538"/>
            <a:ext cx="10889796" cy="1418998"/>
          </a:xfrm>
          <a:prstGeom prst="rect">
            <a:avLst/>
          </a:prstGeom>
        </p:spPr>
        <p:txBody>
          <a:bodyPr vert="horz" lIns="91440" tIns="45720" rIns="91440" bIns="45720" rtlCol="0"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10" y="1614198"/>
            <a:ext cx="10889796" cy="4317856"/>
          </a:xfrm>
          <a:prstGeom prst="rect">
            <a:avLst/>
          </a:prstGeom>
        </p:spPr>
        <p:txBody>
          <a:bodyPr>
            <a:noAutofit/>
          </a:bodyPr>
          <a:lstStyle>
            <a:lvl1pPr>
              <a:defRPr>
                <a:solidFill>
                  <a:srgbClr val="014067"/>
                </a:solidFill>
              </a:defRPr>
            </a:lvl1pPr>
          </a:lstStyle>
          <a:p>
            <a:r>
              <a:rPr lang="en-US" altLang="zh-CN" dirty="0"/>
              <a:t>Click to edit master text style</a:t>
            </a:r>
            <a:endParaRPr lang="zh-CN" alt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9"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3" y="5146148"/>
            <a:ext cx="1667227"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2"/>
            <a:ext cx="748555"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4" name="Picture 3">
            <a:extLst>
              <a:ext uri="{FF2B5EF4-FFF2-40B4-BE49-F238E27FC236}">
                <a16:creationId xmlns:a16="http://schemas.microsoft.com/office/drawing/2014/main" id="{892A77C2-F188-7CAC-D6D0-579D3F72214A}"/>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8" y="1856195"/>
            <a:ext cx="4518123" cy="1688906"/>
          </a:xfrm>
        </p:spPr>
        <p:txBody>
          <a:bodyPr anchor="b">
            <a:noAutofit/>
          </a:bodyPr>
          <a:lstStyle>
            <a:lvl1pPr>
              <a:defRPr sz="2025">
                <a:solidFill>
                  <a:srgbClr val="00205B"/>
                </a:solidFill>
                <a:latin typeface="Montserrat" pitchFamily="2" charset="77"/>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6000" y="3695015"/>
            <a:ext cx="4672693" cy="1688906"/>
          </a:xfrm>
          <a:prstGeom prst="rect">
            <a:avLst/>
          </a:prstGeom>
        </p:spPr>
        <p:txBody>
          <a:bodyPr>
            <a:noAutofit/>
          </a:bodyPr>
          <a:lstStyle>
            <a:lvl1pPr marL="0" indent="0">
              <a:lnSpc>
                <a:spcPct val="100000"/>
              </a:lnSpc>
              <a:buNone/>
              <a:defRPr sz="1125" b="0">
                <a:solidFill>
                  <a:srgbClr val="014067"/>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723862" y="722518"/>
            <a:ext cx="1364605"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3096280"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484632" y="3515928"/>
            <a:ext cx="152974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6" y="4662164"/>
            <a:ext cx="805945"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pic>
        <p:nvPicPr>
          <p:cNvPr id="9" name="Picture 8">
            <a:extLst>
              <a:ext uri="{FF2B5EF4-FFF2-40B4-BE49-F238E27FC236}">
                <a16:creationId xmlns:a16="http://schemas.microsoft.com/office/drawing/2014/main" id="{FF420892-6C73-0337-8AEE-F296E10E8CDF}"/>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lvl1pPr algn="ctr">
              <a:defRPr>
                <a:solidFill>
                  <a:srgbClr val="00205B"/>
                </a:solidFill>
                <a:latin typeface="Montserrat" pitchFamily="2" charset="77"/>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850569" y="2593822"/>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5" y="4764291"/>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2"/>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333680" y="1869801"/>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2" y="4045834"/>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1" y="4576725"/>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5797703" y="2593822"/>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1" y="4764291"/>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2"/>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236099" y="1869801"/>
            <a:ext cx="2853472" cy="2102177"/>
          </a:xfrm>
          <a:prstGeom prst="hexagon">
            <a:avLst>
              <a:gd name="adj" fmla="val 28349"/>
              <a:gd name="vf" fmla="val 115470"/>
            </a:avLst>
          </a:prstGeom>
          <a:ln>
            <a:noFill/>
          </a:ln>
        </p:spPr>
        <p:txBody>
          <a:bodyPr anchor="ctr">
            <a:noAutofit/>
          </a:bodyPr>
          <a:lstStyle>
            <a:lvl1pPr marL="0" indent="0" algn="l">
              <a:buFontTx/>
              <a:buNone/>
              <a:defRPr sz="788">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2" y="4045834"/>
            <a:ext cx="2098039" cy="506399"/>
          </a:xfrm>
          <a:prstGeom prst="rect">
            <a:avLst/>
          </a:prstGeom>
        </p:spPr>
        <p:txBody>
          <a:bodyPr anchor="b">
            <a:noAutofit/>
          </a:bodyPr>
          <a:lstStyle>
            <a:lvl1pPr marL="0" indent="0" algn="ctr">
              <a:lnSpc>
                <a:spcPct val="100000"/>
              </a:lnSpc>
              <a:buNone/>
              <a:defRPr sz="1350" b="1" i="0">
                <a:solidFill>
                  <a:schemeClr val="accent3">
                    <a:lumMod val="75000"/>
                  </a:schemeClr>
                </a:solidFill>
                <a:latin typeface="+mn-lt"/>
                <a:ea typeface="+mj-ea"/>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1" y="4576725"/>
            <a:ext cx="2098039" cy="506399"/>
          </a:xfrm>
          <a:prstGeom prst="rect">
            <a:avLst/>
          </a:prstGeom>
        </p:spPr>
        <p:txBody>
          <a:bodyPr>
            <a:noAutofit/>
          </a:bodyPr>
          <a:lstStyle>
            <a:lvl1pPr marL="0" indent="0" algn="ctr">
              <a:lnSpc>
                <a:spcPct val="100000"/>
              </a:lnSpc>
              <a:buNone/>
              <a:defRPr sz="1050" b="0">
                <a:solidFill>
                  <a:schemeClr val="accent6">
                    <a:lumMod val="50000"/>
                  </a:schemeClr>
                </a:solidFill>
                <a:latin typeface="+mn-lt"/>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pic>
        <p:nvPicPr>
          <p:cNvPr id="5" name="Picture 4">
            <a:extLst>
              <a:ext uri="{FF2B5EF4-FFF2-40B4-BE49-F238E27FC236}">
                <a16:creationId xmlns:a16="http://schemas.microsoft.com/office/drawing/2014/main" id="{FF1CEEF7-070D-55A2-1A09-DB091631039C}"/>
              </a:ext>
            </a:extLst>
          </p:cNvPr>
          <p:cNvPicPr>
            <a:picLocks noChangeAspect="1"/>
          </p:cNvPicPr>
          <p:nvPr userDrawn="1"/>
        </p:nvPicPr>
        <p:blipFill>
          <a:blip r:embed="rId2"/>
          <a:stretch>
            <a:fillRect/>
          </a:stretch>
        </p:blipFill>
        <p:spPr>
          <a:xfrm>
            <a:off x="11103430" y="67424"/>
            <a:ext cx="999433" cy="744493"/>
          </a:xfrm>
          <a:prstGeom prst="rect">
            <a:avLst/>
          </a:prstGeom>
        </p:spPr>
      </p:pic>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6" y="2367293"/>
            <a:ext cx="3909993" cy="3629708"/>
          </a:xfrm>
        </p:spPr>
        <p:txBody>
          <a:bodyPr anchor="t">
            <a:noAutofit/>
          </a:bodyPr>
          <a:lstStyle>
            <a:lvl1pPr>
              <a:defRPr>
                <a:solidFill>
                  <a:srgbClr val="00205B"/>
                </a:solidFill>
                <a:latin typeface="Montserrat" pitchFamily="2" charset="77"/>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019932" y="436455"/>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39" name="文本占位符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09" y="522517"/>
            <a:ext cx="2289843" cy="626551"/>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3"/>
            <a:ext cx="2289843" cy="506399"/>
          </a:xfrm>
          <a:prstGeom prst="rect">
            <a:avLst/>
          </a:prstGeom>
        </p:spPr>
        <p:txBody>
          <a:bodyPr>
            <a:noAutofit/>
          </a:bodyPr>
          <a:lstStyle>
            <a:lvl1pPr marL="0" indent="0" algn="l">
              <a:lnSpc>
                <a:spcPct val="90000"/>
              </a:lnSpc>
              <a:spcBef>
                <a:spcPts val="0"/>
              </a:spcBef>
              <a:buNone/>
              <a:defRPr sz="1050" b="0" i="0">
                <a:solidFill>
                  <a:schemeClr val="accent6">
                    <a:lumMod val="50000"/>
                  </a:schemeClr>
                </a:solidFill>
                <a:latin typeface="+mn-lt"/>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7810052" y="436455"/>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90" y="642669"/>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3"/>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019932" y="2004222"/>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1" y="2105171"/>
            <a:ext cx="2193021" cy="617418"/>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3"/>
            <a:ext cx="2193021" cy="506399"/>
          </a:xfrm>
          <a:prstGeom prst="rect">
            <a:avLst/>
          </a:prstGeom>
        </p:spPr>
        <p:txBody>
          <a:bodyPr>
            <a:noAutofit/>
          </a:bodyPr>
          <a:lstStyle>
            <a:lvl1pPr marL="0" indent="0" algn="l">
              <a:lnSpc>
                <a:spcPct val="100000"/>
              </a:lnSpc>
              <a:spcBef>
                <a:spcPts val="0"/>
              </a:spcBef>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7810052" y="2004222"/>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1" y="2032203"/>
            <a:ext cx="2098039" cy="701144"/>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019932" y="3571991"/>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1" y="3775516"/>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7810052" y="3571991"/>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90" y="3775516"/>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9"/>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019932" y="5153614"/>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1" y="5369451"/>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6"/>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7810052" y="5153614"/>
            <a:ext cx="1423128"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75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4" y="5369451"/>
            <a:ext cx="2098039" cy="506399"/>
          </a:xfrm>
          <a:prstGeom prst="rect">
            <a:avLst/>
          </a:prstGeom>
        </p:spPr>
        <p:txBody>
          <a:bodyPr anchor="b">
            <a:noAutofit/>
          </a:bodyPr>
          <a:lstStyle>
            <a:lvl1pPr marL="0" indent="0" algn="l">
              <a:lnSpc>
                <a:spcPct val="100000"/>
              </a:lnSpc>
              <a:buNone/>
              <a:defRPr sz="1350" b="1" i="0">
                <a:solidFill>
                  <a:srgbClr val="014067"/>
                </a:solidFill>
                <a:latin typeface="+mn-lt"/>
                <a:ea typeface="+mj-ea"/>
                <a:cs typeface="Posterama" panose="020B0504020200020000" pitchFamily="34" charset="0"/>
              </a:defRPr>
            </a:lvl1pPr>
            <a:lvl2pPr>
              <a:defRPr sz="750"/>
            </a:lvl2pPr>
            <a:lvl3pPr>
              <a:defRPr sz="675"/>
            </a:lvl3pPr>
            <a:lvl4pPr>
              <a:defRPr sz="600"/>
            </a:lvl4pPr>
            <a:lvl5pPr>
              <a:defRPr sz="6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6"/>
            <a:ext cx="2098039" cy="506399"/>
          </a:xfrm>
          <a:prstGeom prst="rect">
            <a:avLst/>
          </a:prstGeom>
        </p:spPr>
        <p:txBody>
          <a:bodyPr>
            <a:noAutofit/>
          </a:bodyPr>
          <a:lstStyle>
            <a:lvl1pPr marL="0" indent="0" algn="l">
              <a:lnSpc>
                <a:spcPct val="100000"/>
              </a:lnSpc>
              <a:buNone/>
              <a:defRPr lang="en-US" altLang="zh-CN" sz="1050" b="0" i="0" kern="1200" dirty="0">
                <a:solidFill>
                  <a:schemeClr val="accent6">
                    <a:lumMod val="50000"/>
                  </a:schemeClr>
                </a:solidFill>
                <a:latin typeface="+mn-lt"/>
                <a:ea typeface="+mn-ea"/>
                <a:cs typeface="Posterama" panose="020B0504020200020000" pitchFamily="34" charset="0"/>
              </a:defRPr>
            </a:lvl1pPr>
            <a:lvl2pPr>
              <a:defRPr sz="750"/>
            </a:lvl2pPr>
            <a:lvl3pPr>
              <a:defRPr sz="675"/>
            </a:lvl3pPr>
            <a:lvl4pPr>
              <a:defRPr sz="600"/>
            </a:lvl4pPr>
            <a:lvl5pPr>
              <a:defRPr sz="600"/>
            </a:lvl5pPr>
          </a:lstStyle>
          <a:p>
            <a:pPr marL="0" lvl="0" indent="0" algn="l" defTabSz="6858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pic>
        <p:nvPicPr>
          <p:cNvPr id="3" name="Picture 2">
            <a:extLst>
              <a:ext uri="{FF2B5EF4-FFF2-40B4-BE49-F238E27FC236}">
                <a16:creationId xmlns:a16="http://schemas.microsoft.com/office/drawing/2014/main" id="{CA561995-30D1-2361-96EC-5B239178C5B4}"/>
              </a:ext>
            </a:extLst>
          </p:cNvPr>
          <p:cNvPicPr>
            <a:picLocks noChangeAspect="1"/>
          </p:cNvPicPr>
          <p:nvPr userDrawn="1"/>
        </p:nvPicPr>
        <p:blipFill>
          <a:blip r:embed="rId2"/>
          <a:stretch>
            <a:fillRect/>
          </a:stretch>
        </p:blipFill>
        <p:spPr>
          <a:xfrm>
            <a:off x="131254" y="89691"/>
            <a:ext cx="999433" cy="744493"/>
          </a:xfrm>
          <a:prstGeom prst="rect">
            <a:avLst/>
          </a:prstGeom>
        </p:spPr>
      </p:pic>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2"/>
            <a:ext cx="458592" cy="365125"/>
          </a:xfrm>
          <a:prstGeom prst="rect">
            <a:avLst/>
          </a:prstGeom>
        </p:spPr>
        <p:txBody>
          <a:bodyPr vert="horz" lIns="91440" tIns="45720" rIns="91440" bIns="45720" rtlCol="0" anchor="ctr">
            <a:noAutofit/>
          </a:bodyPr>
          <a:lstStyle>
            <a:lvl1pPr algn="ctr">
              <a:defRPr sz="9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noProof="0"/>
              <a:t>Click to edit Master title style</a:t>
            </a:r>
            <a:endParaRPr lang="en-US" noProof="0" dirty="0"/>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2"/>
            <a:ext cx="4114800" cy="365125"/>
          </a:xfrm>
          <a:prstGeom prst="rect">
            <a:avLst/>
          </a:prstGeom>
        </p:spPr>
        <p:txBody>
          <a:bodyPr vert="horz" lIns="91440" tIns="45720" rIns="91440" bIns="45720" rtlCol="0" anchor="ctr">
            <a:noAutofit/>
          </a:bodyPr>
          <a:lstStyle>
            <a:lvl1pPr algn="l">
              <a:defRPr sz="9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685800" rtl="0" eaLnBrk="1" latinLnBrk="0" hangingPunct="1">
        <a:lnSpc>
          <a:spcPct val="90000"/>
        </a:lnSpc>
        <a:spcBef>
          <a:spcPct val="0"/>
        </a:spcBef>
        <a:buNone/>
        <a:defRPr sz="3300" b="1" kern="1200">
          <a:solidFill>
            <a:schemeClr val="accent6">
              <a:lumMod val="7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1" y="6356354"/>
            <a:ext cx="41148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4" y="6356354"/>
            <a:ext cx="740228"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9" y="209029"/>
            <a:ext cx="10835123"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8340272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p:txStyles>
    <p:titleStyle>
      <a:lvl1pPr algn="l" defTabSz="685832"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8" indent="-171458" algn="l" defTabSz="685832"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74" indent="-171458" algn="l" defTabSz="685832"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90" indent="-171458" algn="l" defTabSz="685832"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206" indent="-171458" algn="l" defTabSz="685832"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122" indent="-171458" algn="l" defTabSz="685832"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6038"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54"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0"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87" indent="-171458" algn="l" defTabSz="6858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2" rtl="0" eaLnBrk="1" latinLnBrk="0" hangingPunct="1">
        <a:defRPr sz="1350" kern="1200">
          <a:solidFill>
            <a:schemeClr val="tx1"/>
          </a:solidFill>
          <a:latin typeface="+mn-lt"/>
          <a:ea typeface="+mn-ea"/>
          <a:cs typeface="+mn-cs"/>
        </a:defRPr>
      </a:lvl1pPr>
      <a:lvl2pPr marL="342916" algn="l" defTabSz="685832" rtl="0" eaLnBrk="1" latinLnBrk="0" hangingPunct="1">
        <a:defRPr sz="1350" kern="1200">
          <a:solidFill>
            <a:schemeClr val="tx1"/>
          </a:solidFill>
          <a:latin typeface="+mn-lt"/>
          <a:ea typeface="+mn-ea"/>
          <a:cs typeface="+mn-cs"/>
        </a:defRPr>
      </a:lvl2pPr>
      <a:lvl3pPr marL="685832" algn="l" defTabSz="685832" rtl="0" eaLnBrk="1" latinLnBrk="0" hangingPunct="1">
        <a:defRPr sz="1350" kern="1200">
          <a:solidFill>
            <a:schemeClr val="tx1"/>
          </a:solidFill>
          <a:latin typeface="+mn-lt"/>
          <a:ea typeface="+mn-ea"/>
          <a:cs typeface="+mn-cs"/>
        </a:defRPr>
      </a:lvl3pPr>
      <a:lvl4pPr marL="1028748" algn="l" defTabSz="685832" rtl="0" eaLnBrk="1" latinLnBrk="0" hangingPunct="1">
        <a:defRPr sz="1350" kern="1200">
          <a:solidFill>
            <a:schemeClr val="tx1"/>
          </a:solidFill>
          <a:latin typeface="+mn-lt"/>
          <a:ea typeface="+mn-ea"/>
          <a:cs typeface="+mn-cs"/>
        </a:defRPr>
      </a:lvl4pPr>
      <a:lvl5pPr marL="1371664" algn="l" defTabSz="685832" rtl="0" eaLnBrk="1" latinLnBrk="0" hangingPunct="1">
        <a:defRPr sz="1350" kern="1200">
          <a:solidFill>
            <a:schemeClr val="tx1"/>
          </a:solidFill>
          <a:latin typeface="+mn-lt"/>
          <a:ea typeface="+mn-ea"/>
          <a:cs typeface="+mn-cs"/>
        </a:defRPr>
      </a:lvl5pPr>
      <a:lvl6pPr marL="1714581" algn="l" defTabSz="685832" rtl="0" eaLnBrk="1" latinLnBrk="0" hangingPunct="1">
        <a:defRPr sz="1350" kern="1200">
          <a:solidFill>
            <a:schemeClr val="tx1"/>
          </a:solidFill>
          <a:latin typeface="+mn-lt"/>
          <a:ea typeface="+mn-ea"/>
          <a:cs typeface="+mn-cs"/>
        </a:defRPr>
      </a:lvl6pPr>
      <a:lvl7pPr marL="2057496" algn="l" defTabSz="685832" rtl="0" eaLnBrk="1" latinLnBrk="0" hangingPunct="1">
        <a:defRPr sz="1350" kern="1200">
          <a:solidFill>
            <a:schemeClr val="tx1"/>
          </a:solidFill>
          <a:latin typeface="+mn-lt"/>
          <a:ea typeface="+mn-ea"/>
          <a:cs typeface="+mn-cs"/>
        </a:defRPr>
      </a:lvl7pPr>
      <a:lvl8pPr marL="2400412" algn="l" defTabSz="685832" rtl="0" eaLnBrk="1" latinLnBrk="0" hangingPunct="1">
        <a:defRPr sz="1350" kern="1200">
          <a:solidFill>
            <a:schemeClr val="tx1"/>
          </a:solidFill>
          <a:latin typeface="+mn-lt"/>
          <a:ea typeface="+mn-ea"/>
          <a:cs typeface="+mn-cs"/>
        </a:defRPr>
      </a:lvl8pPr>
      <a:lvl9pPr marL="2743329" algn="l" defTabSz="6858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dli.pa.gov/Businesses/Workforce-Development/Documents/Current-Directives/WSP%2001-2015(C1).pdf" TargetMode="Externa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dli.pa.gov/Businesses/Workforce-Development/Documents/Current-Directives/WSP%2001-2015(C1).pdf"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dli.pa.gov/Businesses/Workforce-Development/Documents/Current-Directives/WSP%20No.%20183-01%20(C1).pdf" TargetMode="External"/><Relationship Id="rId3" Type="http://schemas.openxmlformats.org/officeDocument/2006/relationships/hyperlink" Target="https://www.ecfr.gov/current/title-20/chapter-V/part-680/subpart-G/section-680.900" TargetMode="External"/><Relationship Id="rId7" Type="http://schemas.openxmlformats.org/officeDocument/2006/relationships/hyperlink" Target="https://www.dli.pa.gov/Businesses/Workforce-Development/Documents/Current-Directives/Financial-Management-Guide-2021.pdf"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6" Type="http://schemas.openxmlformats.org/officeDocument/2006/relationships/hyperlink" Target="https://www.dli.pa.gov/Businesses/Workforce-Development/Documents/Current-Directives/WSP%2003-2015.pdf" TargetMode="External"/><Relationship Id="rId5" Type="http://schemas.openxmlformats.org/officeDocument/2006/relationships/hyperlink" Target="https://www.dli.pa.gov/Businesses/Workforce-Development/Documents/Current-Directives/WSP%2001-2015(C1).pdf" TargetMode="External"/><Relationship Id="rId4" Type="http://schemas.openxmlformats.org/officeDocument/2006/relationships/hyperlink" Target="https://www.ecfr.gov/current/title-20/chapter-V/part-663/subpart-H/section-663.8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legis.state.pa.us/cfdocs/billInfo/billInfo.cfm?sYear=2021&amp;body=H&amp;type=B&amp;bn=549" TargetMode="External"/><Relationship Id="rId3" Type="http://schemas.openxmlformats.org/officeDocument/2006/relationships/hyperlink" Target="https://www.dol.gov/sites/dolgov/files/ETA/advisories/TEGL/2017/TEGL_16-16.pdf" TargetMode="External"/><Relationship Id="rId7" Type="http://schemas.openxmlformats.org/officeDocument/2006/relationships/hyperlink" Target="https://www.legis.state.pa.us/CFDOCS/LEGIS/LI/uconsCheck.cfm?txtType=HTM&amp;yr=1959&amp;sessInd=0&amp;smthLwInd=0&amp;act=0694.&amp;CFID=341784470&amp;CFTOKEN=53422927" TargetMode="External"/><Relationship Id="rId2" Type="http://schemas.openxmlformats.org/officeDocument/2006/relationships/hyperlink" Target="https://www.congress.gov/113/bills/hr803/BILLS-113hr803enr.pdf" TargetMode="External"/><Relationship Id="rId1" Type="http://schemas.openxmlformats.org/officeDocument/2006/relationships/slideLayout" Target="../slideLayouts/slideLayout27.xml"/><Relationship Id="rId6" Type="http://schemas.openxmlformats.org/officeDocument/2006/relationships/hyperlink" Target="https://www.legis.state.pa.us/CFDOCS/LEGIS/LI/uconsCheck.cfm?act=0005.&amp;sessInd=0&amp;smthLwInd=0&amp;txtType=HTM&amp;yr=1968" TargetMode="External"/><Relationship Id="rId5" Type="http://schemas.openxmlformats.org/officeDocument/2006/relationships/hyperlink" Target="https://www.legis.state.pa.us/CFDOCS/LEGIS/LI/uconsCheck.cfm?txtType=HTM&amp;yr=2012&amp;sessInd=0&amp;smthLwInd=0&amp;act=0151." TargetMode="External"/><Relationship Id="rId10" Type="http://schemas.openxmlformats.org/officeDocument/2006/relationships/hyperlink" Target="https://www.dli.pa.gov/Businesses/Workforce-Development/Documents/Current-Directives/WSP%2001-2015(C1).pdf" TargetMode="External"/><Relationship Id="rId4" Type="http://schemas.openxmlformats.org/officeDocument/2006/relationships/hyperlink" Target="https://www.legis.state.pa.us/WU01/LI/LI/CT/HTM/23/00.063.044.000..HTM" TargetMode="External"/><Relationship Id="rId9" Type="http://schemas.openxmlformats.org/officeDocument/2006/relationships/hyperlink" Target="https://www.legis.state.pa.us/cfdocs/legis/CH/PUBLIC/ucons_pivot_pge.cfm?session=1915&amp;session_ind=0&amp;act_nbr=0338.&amp;pl_nbr=073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RA-LI-BWDA-OS@pa.gov"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hyperlink" Target="https://www.dli.pa.gov/Businesses/Workforce-Development/Pages/default.aspx" TargetMode="External"/><Relationship Id="rId2" Type="http://schemas.openxmlformats.org/officeDocument/2006/relationships/image" Target="../media/image5.jpeg"/><Relationship Id="rId1" Type="http://schemas.openxmlformats.org/officeDocument/2006/relationships/slideLayout" Target="../slideLayouts/slideLayout16.xml"/><Relationship Id="rId6" Type="http://schemas.openxmlformats.org/officeDocument/2006/relationships/hyperlink" Target="mailto:RA-LI-BWDA-OS@pa.gov" TargetMode="External"/><Relationship Id="rId5" Type="http://schemas.openxmlformats.org/officeDocument/2006/relationships/hyperlink" Target="mailto:ghart@pa.gov"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dli.pa.gov/Businesses/Workforce-Development/Documents/Current-Directives/Self-Certification%20and%20Telephone%20Document%20Inspection%20Verification.pdf" TargetMode="External"/><Relationship Id="rId3" Type="http://schemas.openxmlformats.org/officeDocument/2006/relationships/hyperlink" Target="https://www.dol.gov/sites/dolgov/files/ETA/advisories/TEGL/2012/TEGL_39_11.pdf" TargetMode="External"/><Relationship Id="rId7" Type="http://schemas.openxmlformats.org/officeDocument/2006/relationships/hyperlink" Target="https://www.dli.pa.gov/Businesses/Workforce-Development/Documents/Current-Directives/WSP%2001-2015(C1).pdf" TargetMode="External"/><Relationship Id="rId2" Type="http://schemas.openxmlformats.org/officeDocument/2006/relationships/hyperlink" Target="https://www.ecfr.gov/current/title-20/chapter-V/part-683/subpart-F/section-683.600" TargetMode="External"/><Relationship Id="rId1" Type="http://schemas.openxmlformats.org/officeDocument/2006/relationships/slideLayout" Target="../slideLayouts/slideLayout27.xml"/><Relationship Id="rId6" Type="http://schemas.openxmlformats.org/officeDocument/2006/relationships/hyperlink" Target="https://www.dli.pa.gov/Businesses/Workforce-Development/Documents/Current-Directives/Priority%20of%20Service.pdf" TargetMode="External"/><Relationship Id="rId5" Type="http://schemas.openxmlformats.org/officeDocument/2006/relationships/hyperlink" Target="https://www.dli.pa.gov/Businesses/Workforce-Development/Documents/Current-Directives/Guidelines-for-Employment-Services-Customer-Complaints.pdf" TargetMode="External"/><Relationship Id="rId4" Type="http://schemas.openxmlformats.org/officeDocument/2006/relationships/hyperlink" Target="https://www.dli.pa.gov/Businesses/Workforce-Development/Documents/Current-Directives/Employment-Services-Complaint-System.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2023088" y="2891883"/>
            <a:ext cx="3943345" cy="1547821"/>
          </a:xfrm>
        </p:spPr>
        <p:txBody>
          <a:bodyPr/>
          <a:lstStyle/>
          <a:p>
            <a:r>
              <a:rPr lang="en-US" sz="2400" dirty="0"/>
              <a:t>BWDA-Oversight, Touchpoint Series: </a:t>
            </a:r>
            <a:r>
              <a:rPr lang="en-US" dirty="0"/>
              <a:t>Case File Monitoring</a:t>
            </a: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3025865" y="4673291"/>
            <a:ext cx="1937794" cy="360543"/>
          </a:xfrm>
        </p:spPr>
        <p:txBody>
          <a:bodyPr/>
          <a:lstStyle/>
          <a:p>
            <a:r>
              <a:rPr lang="en-US" dirty="0"/>
              <a:t>Presented by: Greg Hart</a:t>
            </a:r>
          </a:p>
        </p:txBody>
      </p:sp>
      <p:pic>
        <p:nvPicPr>
          <p:cNvPr id="30" name="Picture placeholder 29" descr="People in an office discussing work over a laptop&#10;">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rotWithShape="1">
          <a:blip r:embed="rId2">
            <a:extLst>
              <a:ext uri="{28A0092B-C50C-407E-A947-70E740481C1C}">
                <a14:useLocalDpi xmlns:a14="http://schemas.microsoft.com/office/drawing/2010/main"/>
              </a:ext>
            </a:extLst>
          </a:blip>
          <a:srcRect l="8584" t="-1460" r="16428" b="1460"/>
          <a:stretch/>
        </p:blipFill>
        <p:spPr>
          <a:xfrm>
            <a:off x="6580919" y="821836"/>
            <a:ext cx="3304127" cy="5066346"/>
          </a:xfrm>
        </p:spPr>
      </p:pic>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8917130" y="1486489"/>
            <a:ext cx="1228469" cy="140539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algn="ctr" defTabSz="685800">
              <a:defRPr/>
            </a:pPr>
            <a:endParaRPr lang="en-US" sz="1350" kern="0" dirty="0">
              <a:solidFill>
                <a:prstClr val="white"/>
              </a:solidFill>
              <a:latin typeface="Posterama Text SemiBold"/>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6004828" y="3628440"/>
            <a:ext cx="1228469" cy="140539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Posterama Text SemiBold"/>
            </a:endParaRPr>
          </a:p>
        </p:txBody>
      </p:sp>
      <p:pic>
        <p:nvPicPr>
          <p:cNvPr id="11" name="Picture Placeholder 10">
            <a:extLst>
              <a:ext uri="{FF2B5EF4-FFF2-40B4-BE49-F238E27FC236}">
                <a16:creationId xmlns:a16="http://schemas.microsoft.com/office/drawing/2014/main" id="{4D995A86-6280-426B-CA99-8531BC7B294D}"/>
              </a:ext>
            </a:extLst>
          </p:cNvPr>
          <p:cNvPicPr>
            <a:picLocks noGrp="1" noChangeAspect="1"/>
          </p:cNvPicPr>
          <p:nvPr>
            <p:ph type="pic" sz="quarter" idx="48"/>
          </p:nvPr>
        </p:nvPicPr>
        <p:blipFill rotWithShape="1">
          <a:blip r:embed="rId3"/>
          <a:srcRect t="7760" b="7760"/>
          <a:stretch/>
        </p:blipFill>
        <p:spPr>
          <a:xfrm>
            <a:off x="2607088" y="1775329"/>
            <a:ext cx="2775347" cy="609600"/>
          </a:xfrm>
        </p:spPr>
      </p:pic>
    </p:spTree>
    <p:extLst>
      <p:ext uri="{BB962C8B-B14F-4D97-AF65-F5344CB8AC3E}">
        <p14:creationId xmlns:p14="http://schemas.microsoft.com/office/powerpoint/2010/main" val="3898447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2009017" y="1603097"/>
            <a:ext cx="8173966"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Self-Certification is permissible as a last resort for the following elements: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Dislocated Worker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Date of Actual Dislocation</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Displaced Homemaker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Reemployment Opportunity is poor / unlikely to return-to-work</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Youth</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English Language Learner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In/Aged Out of Foster Care</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Offender</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Pregnant or Parenting</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Requires additional assistance</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Runaway</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School Status at time of Registration</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Adult and Youth</a:t>
            </a:r>
          </a:p>
          <a:p>
            <a:pPr marL="1143000" lvl="2" indent="-228600">
              <a:lnSpc>
                <a:spcPct val="107000"/>
              </a:lnSpc>
              <a:spcBef>
                <a:spcPts val="0"/>
              </a:spcBef>
              <a:buFont typeface="Wingdings" panose="05000000000000000000" pitchFamily="2" charset="2"/>
              <a:buChar char=""/>
            </a:pPr>
            <a:r>
              <a:rPr lang="en-US" sz="1600" dirty="0">
                <a:solidFill>
                  <a:srgbClr val="014067"/>
                </a:solidFill>
              </a:rPr>
              <a:t>Homeless</a:t>
            </a:r>
          </a:p>
          <a:p>
            <a:pPr>
              <a:buFont typeface="Wingdings" panose="05000000000000000000" pitchFamily="2" charset="2"/>
              <a:buChar char="v"/>
            </a:pPr>
            <a:r>
              <a:rPr lang="en-US" sz="1600" dirty="0">
                <a:solidFill>
                  <a:srgbClr val="014067"/>
                </a:solidFill>
              </a:rPr>
              <a:t>Limiting the use of self-certification assists in ensuring eligibility determinations are valid. </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10</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0F9386D-429F-E284-D917-13C7D68F3006}"/>
              </a:ext>
            </a:extLst>
          </p:cNvPr>
          <p:cNvSpPr txBox="1"/>
          <p:nvPr/>
        </p:nvSpPr>
        <p:spPr>
          <a:xfrm>
            <a:off x="6444344" y="792479"/>
            <a:ext cx="5190308" cy="523220"/>
          </a:xfrm>
          <a:prstGeom prst="rect">
            <a:avLst/>
          </a:prstGeom>
          <a:noFill/>
        </p:spPr>
        <p:txBody>
          <a:bodyPr wrap="square" rtlCol="0">
            <a:spAutoFit/>
          </a:bodyPr>
          <a:lstStyle/>
          <a:p>
            <a:r>
              <a:rPr lang="en-US" sz="2800" b="1" dirty="0">
                <a:solidFill>
                  <a:srgbClr val="014067"/>
                </a:solidFill>
              </a:rPr>
              <a:t>Self-Certification/Self-Attestation</a:t>
            </a:r>
          </a:p>
        </p:txBody>
      </p:sp>
    </p:spTree>
    <p:extLst>
      <p:ext uri="{BB962C8B-B14F-4D97-AF65-F5344CB8AC3E}">
        <p14:creationId xmlns:p14="http://schemas.microsoft.com/office/powerpoint/2010/main" val="354575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52498" y="1602297"/>
            <a:ext cx="9887003" cy="2306974"/>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Statement of Family Size/Family Income</a:t>
            </a:r>
          </a:p>
          <a:p>
            <a:pPr marL="228600">
              <a:lnSpc>
                <a:spcPct val="107000"/>
              </a:lnSpc>
              <a:spcBef>
                <a:spcPts val="0"/>
              </a:spcBef>
            </a:pPr>
            <a:r>
              <a:rPr lang="en-US" sz="1600" dirty="0">
                <a:solidFill>
                  <a:srgbClr val="014067"/>
                </a:solidFill>
              </a:rPr>
              <a:t>Effective June 24, 2022:  An applicant statement is a form of self-attestation and may be used to validate family size and income if other means are not available.  The statement is to be used as a last resort and attempts to secure verification prior to the use of the statement must be documented in the CWDS case progress notes.</a:t>
            </a:r>
          </a:p>
          <a:p>
            <a:pPr marL="57142"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Department has developed standardized forms for self-attestation and self-certification.  Locally developed forms are not acceptable.  The standardized forms can be found at: CWDS 2.0 </a:t>
            </a:r>
            <a:r>
              <a:rPr lang="en-US" sz="1600" dirty="0">
                <a:solidFill>
                  <a:srgbClr val="014067"/>
                </a:solidFill>
                <a:sym typeface="Wingdings" panose="05000000000000000000" pitchFamily="2" charset="2"/>
              </a:rPr>
              <a:t></a:t>
            </a:r>
            <a:r>
              <a:rPr lang="en-US" sz="1600" dirty="0">
                <a:solidFill>
                  <a:srgbClr val="014067"/>
                </a:solidFill>
              </a:rPr>
              <a:t> Help </a:t>
            </a:r>
            <a:r>
              <a:rPr lang="en-US" sz="1600" dirty="0">
                <a:solidFill>
                  <a:srgbClr val="014067"/>
                </a:solidFill>
                <a:sym typeface="Wingdings" panose="05000000000000000000" pitchFamily="2" charset="2"/>
              </a:rPr>
              <a:t></a:t>
            </a:r>
            <a:r>
              <a:rPr lang="en-US" sz="1600" dirty="0">
                <a:solidFill>
                  <a:srgbClr val="014067"/>
                </a:solidFill>
              </a:rPr>
              <a:t> Policy &amp; Procedures:</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11</a:t>
            </a:fld>
            <a:endParaRPr lang="en-US" dirty="0">
              <a:solidFill>
                <a:srgbClr val="A5A5A5"/>
              </a:solidFill>
              <a:latin typeface="Calibri" panose="020F0502020204030204"/>
            </a:endParaRPr>
          </a:p>
        </p:txBody>
      </p:sp>
      <p:pic>
        <p:nvPicPr>
          <p:cNvPr id="5" name="Picture 4">
            <a:extLst>
              <a:ext uri="{FF2B5EF4-FFF2-40B4-BE49-F238E27FC236}">
                <a16:creationId xmlns:a16="http://schemas.microsoft.com/office/drawing/2014/main" id="{EE7508C3-00BA-67AF-E240-C99B96D0769C}"/>
              </a:ext>
            </a:extLst>
          </p:cNvPr>
          <p:cNvPicPr>
            <a:picLocks noChangeAspect="1"/>
          </p:cNvPicPr>
          <p:nvPr/>
        </p:nvPicPr>
        <p:blipFill>
          <a:blip r:embed="rId2"/>
          <a:stretch>
            <a:fillRect/>
          </a:stretch>
        </p:blipFill>
        <p:spPr>
          <a:xfrm>
            <a:off x="2276012" y="3627329"/>
            <a:ext cx="7639974" cy="2729025"/>
          </a:xfrm>
          <a:prstGeom prst="rect">
            <a:avLst/>
          </a:prstGeom>
        </p:spPr>
      </p:pic>
    </p:spTree>
    <p:extLst>
      <p:ext uri="{BB962C8B-B14F-4D97-AF65-F5344CB8AC3E}">
        <p14:creationId xmlns:p14="http://schemas.microsoft.com/office/powerpoint/2010/main" val="11650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678598"/>
            <a:ext cx="9619953" cy="4556432"/>
          </a:xfrm>
        </p:spPr>
        <p:txBody>
          <a:bodyPr>
            <a:normAutofit/>
          </a:bodyPr>
          <a:lstStyle/>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LWDBs must develop a local eligibility policy with self-certification determination and verification procedures clearly articulated and reflective of state policy and guidance.  To avoid disallowed costs and/or administrative findings, each local workforce development area must adopt a statistically valid random sampling methodology with a reasonable range of tolerance to verify applicant self-certification usage and to monitor self-attestations.</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Workforce system staff must verify eligibility prior to individuals receiving WIOA services.  For individuals who need verification/documentation, (i.e., Social Security Card, Birth Certificate, Photo ID) workforce system staff should document referrals to agencies and services.  While eligibility determination is pending, Wagner-</a:t>
            </a:r>
            <a:r>
              <a:rPr lang="en-US" sz="1600" dirty="0" err="1">
                <a:solidFill>
                  <a:srgbClr val="014067"/>
                </a:solidFill>
              </a:rPr>
              <a:t>Peyser</a:t>
            </a:r>
            <a:r>
              <a:rPr lang="en-US" sz="1600" dirty="0">
                <a:solidFill>
                  <a:srgbClr val="014067"/>
                </a:solidFill>
              </a:rPr>
              <a:t> services may serve as a bridge to ensure individuals maintain access to services.</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A standard verification source must be selected for each eligibility item in the CWDS 2.0 WIOA application.  Staff must upload verification sources via a PDF file.  To protect sensitive information, non-sensitive PII, and protected PII, program staff must upload only the corresponding verification source to each field.  For example, the data element of Social Security Number (SSN) must only have the verification of SSN uploaded to that field.  The upload cannot contain additional documents (i.e., birth certificate, passport, driver’s license, layoff letter, etc.) that are unrelated to the data element.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12</a:t>
            </a:fld>
            <a:endParaRPr lang="en-US" dirty="0">
              <a:solidFill>
                <a:srgbClr val="A5A5A5"/>
              </a:solidFill>
              <a:latin typeface="Calibri" panose="020F0502020204030204"/>
            </a:endParaRPr>
          </a:p>
        </p:txBody>
      </p:sp>
    </p:spTree>
    <p:extLst>
      <p:ext uri="{BB962C8B-B14F-4D97-AF65-F5344CB8AC3E}">
        <p14:creationId xmlns:p14="http://schemas.microsoft.com/office/powerpoint/2010/main" val="306962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737321"/>
            <a:ext cx="9619953"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Local workforce areas are required to have Adult priority of service policies and procedures in place that include the following:</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Local procedures for determining priority during the eligibility process and enrollment.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What criteria and procedures will be used to assess priority for basic skills deficient individuals.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Any local discretionary priorities that will be established in addition to the three (3) statutory priority groups, the data to support the need for the local priority, and the documentation that will be required from an individual for the local priority.</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Local procedures for internal monitoring of the goal to serve a minimum of 50.1% of Adult participants from the priority targeted groups.</a:t>
            </a:r>
          </a:p>
          <a:p>
            <a:pPr marL="457200" lvl="1"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During the WIOA eligibility/intake process, an Employment Services (ES) System handout indicating complaint system information such as customer rights must be made available to all PA CareerLink® customers.  Customers must acknowledge the receipt of the ES complaint system handout.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13</a:t>
            </a:fld>
            <a:endParaRPr lang="en-US" dirty="0">
              <a:solidFill>
                <a:srgbClr val="A5A5A5"/>
              </a:solidFill>
              <a:latin typeface="Calibri" panose="020F0502020204030204"/>
            </a:endParaRPr>
          </a:p>
        </p:txBody>
      </p:sp>
    </p:spTree>
    <p:extLst>
      <p:ext uri="{BB962C8B-B14F-4D97-AF65-F5344CB8AC3E}">
        <p14:creationId xmlns:p14="http://schemas.microsoft.com/office/powerpoint/2010/main" val="228386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6275A-E573-B7F9-5908-C0F866F6AB69}"/>
              </a:ext>
            </a:extLst>
          </p:cNvPr>
          <p:cNvSpPr>
            <a:spLocks noGrp="1"/>
          </p:cNvSpPr>
          <p:nvPr>
            <p:ph idx="1"/>
          </p:nvPr>
        </p:nvSpPr>
        <p:spPr>
          <a:xfrm>
            <a:off x="531379" y="1837509"/>
            <a:ext cx="10615595" cy="3796937"/>
          </a:xfrm>
        </p:spPr>
        <p:txBody>
          <a:bodyPr>
            <a:normAutofit/>
          </a:bodyPr>
          <a:lstStyle/>
          <a:p>
            <a:pPr>
              <a:spcBef>
                <a:spcPts val="0"/>
              </a:spcBef>
            </a:pPr>
            <a:r>
              <a:rPr lang="en-US" dirty="0">
                <a:solidFill>
                  <a:srgbClr val="014067"/>
                </a:solidFill>
              </a:rPr>
              <a:t>Once eligibility is determined by the case manager, the participant’s file must be reviewed by a second-level reviewer.</a:t>
            </a:r>
          </a:p>
          <a:p>
            <a:pPr>
              <a:spcBef>
                <a:spcPts val="0"/>
              </a:spcBef>
            </a:pPr>
            <a:endParaRPr lang="en-US" dirty="0">
              <a:solidFill>
                <a:srgbClr val="014067"/>
              </a:solidFill>
            </a:endParaRPr>
          </a:p>
          <a:p>
            <a:pPr>
              <a:spcBef>
                <a:spcPts val="0"/>
              </a:spcBef>
            </a:pPr>
            <a:r>
              <a:rPr lang="en-US" dirty="0">
                <a:solidFill>
                  <a:srgbClr val="014067"/>
                </a:solidFill>
              </a:rPr>
              <a:t>A second level reviewer is an individual such as a supervisor, manager, or other designated quality assurance staff, whose function is to review the eligibility documentation for accuracy. </a:t>
            </a:r>
          </a:p>
          <a:p>
            <a:pPr>
              <a:spcBef>
                <a:spcPts val="0"/>
              </a:spcBef>
            </a:pPr>
            <a:endParaRPr lang="en-US" dirty="0">
              <a:solidFill>
                <a:srgbClr val="014067"/>
              </a:solidFill>
            </a:endParaRPr>
          </a:p>
          <a:p>
            <a:pPr>
              <a:spcBef>
                <a:spcPts val="0"/>
              </a:spcBef>
            </a:pPr>
            <a:r>
              <a:rPr lang="en-US" dirty="0">
                <a:solidFill>
                  <a:srgbClr val="014067"/>
                </a:solidFill>
              </a:rPr>
              <a:t>This is done to ensure the accuracy and appropriateness of the eligibility determination and to reduce the risk of providing WIOA services to ineligible individuals, which may lead to disallowed costs.</a:t>
            </a:r>
          </a:p>
          <a:p>
            <a:pPr>
              <a:spcBef>
                <a:spcPts val="0"/>
              </a:spcBef>
            </a:pPr>
            <a:endParaRPr lang="en-US" dirty="0">
              <a:solidFill>
                <a:srgbClr val="014067"/>
              </a:solidFill>
            </a:endParaRPr>
          </a:p>
          <a:p>
            <a:pPr>
              <a:spcBef>
                <a:spcPts val="0"/>
              </a:spcBef>
            </a:pPr>
            <a:r>
              <a:rPr lang="en-US" dirty="0">
                <a:solidFill>
                  <a:srgbClr val="014067"/>
                </a:solidFill>
              </a:rPr>
              <a:t>L&amp;I’s second-level review requirement is outlined in email guidance dated April 27, 2012, which requires each LWDA to establish a written supervisory/second-level review policy for all WIOA participants, including documentation or notated the review was conducted, when, and by whom.</a:t>
            </a:r>
          </a:p>
          <a:p>
            <a:pPr>
              <a:spcBef>
                <a:spcPts val="0"/>
              </a:spcBef>
            </a:pPr>
            <a:endParaRPr lang="en-US" dirty="0">
              <a:solidFill>
                <a:srgbClr val="014067"/>
              </a:solidFill>
            </a:endParaRPr>
          </a:p>
          <a:p>
            <a:pPr>
              <a:spcBef>
                <a:spcPts val="0"/>
              </a:spcBef>
            </a:pPr>
            <a:r>
              <a:rPr lang="en-US" dirty="0">
                <a:solidFill>
                  <a:srgbClr val="014067"/>
                </a:solidFill>
              </a:rPr>
              <a:t>This requirement will appear in a future service-delivery related policy. </a:t>
            </a:r>
          </a:p>
          <a:p>
            <a:endParaRPr lang="en-US" dirty="0"/>
          </a:p>
        </p:txBody>
      </p:sp>
      <p:sp>
        <p:nvSpPr>
          <p:cNvPr id="4" name="Title 3">
            <a:extLst>
              <a:ext uri="{FF2B5EF4-FFF2-40B4-BE49-F238E27FC236}">
                <a16:creationId xmlns:a16="http://schemas.microsoft.com/office/drawing/2014/main" id="{2B3FAE04-B87D-A6DE-F107-B711D5C4BEE3}"/>
              </a:ext>
            </a:extLst>
          </p:cNvPr>
          <p:cNvSpPr>
            <a:spLocks noGrp="1"/>
          </p:cNvSpPr>
          <p:nvPr>
            <p:ph type="title"/>
          </p:nvPr>
        </p:nvSpPr>
        <p:spPr>
          <a:xfrm>
            <a:off x="6627383" y="1015648"/>
            <a:ext cx="4519591" cy="415811"/>
          </a:xfrm>
        </p:spPr>
        <p:txBody>
          <a:bodyPr/>
          <a:lstStyle/>
          <a:p>
            <a:r>
              <a:rPr lang="en-US" dirty="0"/>
              <a:t>Second-Level Review</a:t>
            </a:r>
          </a:p>
        </p:txBody>
      </p:sp>
      <p:sp>
        <p:nvSpPr>
          <p:cNvPr id="6" name="Footer Placeholder 5">
            <a:extLst>
              <a:ext uri="{FF2B5EF4-FFF2-40B4-BE49-F238E27FC236}">
                <a16:creationId xmlns:a16="http://schemas.microsoft.com/office/drawing/2014/main" id="{A7EEF688-CDDB-A1B9-E9BB-1A8594440FB3}"/>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26C9B8F4-FCF6-C835-5E84-4D6466D2FA68}"/>
              </a:ext>
            </a:extLst>
          </p:cNvPr>
          <p:cNvSpPr>
            <a:spLocks noGrp="1"/>
          </p:cNvSpPr>
          <p:nvPr>
            <p:ph type="sldNum" sz="quarter" idx="15"/>
          </p:nvPr>
        </p:nvSpPr>
        <p:spPr/>
        <p:txBody>
          <a:bodyPr/>
          <a:lstStyle/>
          <a:p>
            <a:fld id="{8699F50C-BE38-4BD0-BA84-9B090E1F2B9B}" type="slidenum">
              <a:rPr lang="en-US" noProof="0" smtClean="0"/>
              <a:t>14</a:t>
            </a:fld>
            <a:endParaRPr lang="en-US" noProof="0" dirty="0"/>
          </a:p>
        </p:txBody>
      </p:sp>
    </p:spTree>
    <p:extLst>
      <p:ext uri="{BB962C8B-B14F-4D97-AF65-F5344CB8AC3E}">
        <p14:creationId xmlns:p14="http://schemas.microsoft.com/office/powerpoint/2010/main" val="407865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52174" y="2512561"/>
            <a:ext cx="4075378" cy="2081893"/>
          </a:xfrm>
        </p:spPr>
        <p:txBody>
          <a:bodyPr/>
          <a:lstStyle/>
          <a:p>
            <a:pPr algn="ctr"/>
            <a:r>
              <a:rPr lang="en-US" sz="3600" dirty="0"/>
              <a:t>Case Progress Notes and Services</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27607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8" y="2090479"/>
            <a:ext cx="8221300" cy="3474298"/>
          </a:xfrm>
        </p:spPr>
        <p:txBody>
          <a:bodyPr>
            <a:normAutofit/>
          </a:bodyPr>
          <a:lstStyle/>
          <a:p>
            <a:endParaRPr lang="en-US" dirty="0"/>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8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All Staff </a:t>
            </a:r>
            <a:r>
              <a:rPr lang="en-US" sz="1800" dirty="0">
                <a:solidFill>
                  <a:srgbClr val="014067"/>
                </a:solidFill>
                <a:cs typeface="+mn-cs"/>
                <a:sym typeface="Wingdings" panose="05000000000000000000" pitchFamily="2" charset="2"/>
              </a:rPr>
              <a:t></a:t>
            </a:r>
            <a:r>
              <a:rPr lang="en-US" sz="1800" dirty="0">
                <a:solidFill>
                  <a:srgbClr val="014067"/>
                </a:solidFill>
                <a:cs typeface="+mn-cs"/>
              </a:rPr>
              <a:t> CWDS 2.0 Case Notes Best Practices</a:t>
            </a:r>
          </a:p>
          <a:p>
            <a:pPr marL="342900" indent="-342900">
              <a:lnSpc>
                <a:spcPct val="107000"/>
              </a:lnSpc>
              <a:spcBef>
                <a:spcPts val="0"/>
              </a:spcBef>
              <a:buClr>
                <a:srgbClr val="014067"/>
              </a:buClr>
              <a:buFont typeface="+mj-lt"/>
              <a:buAutoNum type="arabicPeriod"/>
            </a:pP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8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Manuals </a:t>
            </a:r>
            <a:r>
              <a:rPr lang="en-US" sz="1800" dirty="0">
                <a:solidFill>
                  <a:srgbClr val="014067"/>
                </a:solidFill>
                <a:cs typeface="+mn-cs"/>
                <a:sym typeface="Wingdings" panose="05000000000000000000" pitchFamily="2" charset="2"/>
              </a:rPr>
              <a:t></a:t>
            </a:r>
            <a:r>
              <a:rPr lang="en-US" sz="1800" dirty="0">
                <a:solidFill>
                  <a:srgbClr val="014067"/>
                </a:solidFill>
                <a:cs typeface="+mn-cs"/>
              </a:rPr>
              <a:t> PA CareerLink® System Procedure Manual</a:t>
            </a:r>
          </a:p>
          <a:p>
            <a:pPr marL="342900" indent="-342900">
              <a:lnSpc>
                <a:spcPct val="107000"/>
              </a:lnSpc>
              <a:spcBef>
                <a:spcPts val="0"/>
              </a:spcBef>
              <a:buClr>
                <a:srgbClr val="014067"/>
              </a:buClr>
              <a:buFont typeface="+mj-lt"/>
              <a:buAutoNum type="arabicPeriod"/>
            </a:pPr>
            <a:endParaRPr lang="en-US" sz="1800" dirty="0">
              <a:solidFill>
                <a:srgbClr val="014067"/>
              </a:solidFill>
              <a:highlight>
                <a:srgbClr val="FFFF00"/>
              </a:highlight>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rPr>
              <a:t>CWDS </a:t>
            </a:r>
            <a:r>
              <a:rPr lang="en-US" sz="1800" dirty="0">
                <a:solidFill>
                  <a:srgbClr val="014067"/>
                </a:solidFill>
                <a:cs typeface="+mn-cs"/>
                <a:sym typeface="Wingdings" panose="05000000000000000000" pitchFamily="2" charset="2"/>
              </a:rPr>
              <a:t> Help  How-</a:t>
            </a:r>
            <a:r>
              <a:rPr lang="en-US" sz="1800" dirty="0" err="1">
                <a:solidFill>
                  <a:srgbClr val="014067"/>
                </a:solidFill>
                <a:cs typeface="+mn-cs"/>
                <a:sym typeface="Wingdings" panose="05000000000000000000" pitchFamily="2" charset="2"/>
              </a:rPr>
              <a:t>Tos</a:t>
            </a:r>
            <a:r>
              <a:rPr lang="en-US" sz="1800" dirty="0">
                <a:solidFill>
                  <a:srgbClr val="014067"/>
                </a:solidFill>
                <a:cs typeface="+mn-cs"/>
                <a:sym typeface="Wingdings" panose="05000000000000000000" pitchFamily="2" charset="2"/>
              </a:rPr>
              <a:t>  </a:t>
            </a:r>
            <a:r>
              <a:rPr lang="en-US" sz="1800" dirty="0">
                <a:solidFill>
                  <a:srgbClr val="014067"/>
                </a:solidFill>
                <a:cs typeface="+mn-cs"/>
              </a:rPr>
              <a:t>WIOA </a:t>
            </a:r>
            <a:r>
              <a:rPr lang="en-US" sz="1800" dirty="0">
                <a:solidFill>
                  <a:srgbClr val="014067"/>
                </a:solidFill>
                <a:cs typeface="+mn-cs"/>
                <a:sym typeface="Wingdings" panose="05000000000000000000" pitchFamily="2" charset="2"/>
              </a:rPr>
              <a:t> WIOA  CWDS Guidance for WIOA Title I-B Programs</a:t>
            </a:r>
            <a:r>
              <a:rPr lang="en-US" sz="1800" dirty="0">
                <a:solidFill>
                  <a:srgbClr val="014067"/>
                </a:solidFill>
                <a:cs typeface="+mn-cs"/>
              </a:rPr>
              <a:t>.</a:t>
            </a:r>
          </a:p>
          <a:p>
            <a:endParaRPr lang="en-US" dirty="0"/>
          </a:p>
        </p:txBody>
      </p:sp>
    </p:spTree>
    <p:extLst>
      <p:ext uri="{BB962C8B-B14F-4D97-AF65-F5344CB8AC3E}">
        <p14:creationId xmlns:p14="http://schemas.microsoft.com/office/powerpoint/2010/main" val="422091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854768"/>
            <a:ext cx="9860951" cy="4501586"/>
          </a:xfrm>
        </p:spPr>
        <p:txBody>
          <a:bodyPr>
            <a:normAutofit/>
          </a:bodyPr>
          <a:lstStyle/>
          <a:p>
            <a:pPr marL="342900" indent="-342900">
              <a:lnSpc>
                <a:spcPct val="107000"/>
              </a:lnSpc>
              <a:spcBef>
                <a:spcPts val="0"/>
              </a:spcBef>
              <a:buFont typeface="Wingdings" panose="05000000000000000000" pitchFamily="2" charset="2"/>
              <a:buChar cha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CWDS/PA CareerLink® is the system of record.  All participants, employers, and providers served by WIOA, Wagner-Peyser, and TAA programs must have their services and/or activities entered into CWDS/PA CareerLink® within 30 calendar days to ensure a common record. </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use of alternative systems is prohibited for all workforce investment data entry and tracking.  </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investment activity includes participant and employer registrations, job postings, job matching, career planning, case progress notes, activities and outcomes pertaining to workforce programs funded through the authorization of WIOA, the Wagner-Peyser Act, TAA and related grants.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Pandemic procedures have resulted in the workforce system staff being equipped with mobile devices and virtual platforms to connect with PA CareerLink® customers, which promotes flexibility in service delivery and supports immediate opportunity for data entry into the system of record.</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LWDBs must reflect Pennsylvania’s Workforce System of Record Policy in their bylaws and policies. </a:t>
            </a:r>
          </a:p>
          <a:p>
            <a:pPr marL="342900" indent="-342900">
              <a:lnSpc>
                <a:spcPct val="107000"/>
              </a:lnSpc>
              <a:spcBef>
                <a:spcPts val="0"/>
              </a:spcBef>
              <a:spcAft>
                <a:spcPts val="800"/>
              </a:spcAft>
              <a:buFont typeface="Wingdings" panose="05000000000000000000" pitchFamily="2" charset="2"/>
              <a:buChar char=""/>
            </a:pPr>
            <a:endParaRPr lang="en-US" sz="1600" dirty="0">
              <a:solidFill>
                <a:srgbClr val="014067"/>
              </a:solidFill>
            </a:endParaRPr>
          </a:p>
          <a:p>
            <a:pPr marL="0" indent="0">
              <a:lnSpc>
                <a:spcPct val="107000"/>
              </a:lnSpc>
              <a:spcBef>
                <a:spcPts val="0"/>
              </a:spcBef>
              <a:spcAft>
                <a:spcPts val="800"/>
              </a:spcAft>
              <a:buNone/>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17</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54902F85-C2FF-15D2-81AC-EC181326C66D}"/>
              </a:ext>
            </a:extLst>
          </p:cNvPr>
          <p:cNvSpPr txBox="1"/>
          <p:nvPr/>
        </p:nvSpPr>
        <p:spPr>
          <a:xfrm>
            <a:off x="6216497" y="900661"/>
            <a:ext cx="4930477" cy="892552"/>
          </a:xfrm>
          <a:prstGeom prst="rect">
            <a:avLst/>
          </a:prstGeom>
          <a:noFill/>
        </p:spPr>
        <p:txBody>
          <a:bodyPr wrap="square" rtlCol="0">
            <a:spAutoFit/>
          </a:bodyPr>
          <a:lstStyle/>
          <a:p>
            <a:r>
              <a:rPr lang="en-US" sz="2600" b="1" dirty="0">
                <a:solidFill>
                  <a:srgbClr val="014067"/>
                </a:solidFill>
              </a:rPr>
              <a:t>PA’s Workforce System of Record and Case Notes/Services</a:t>
            </a:r>
          </a:p>
        </p:txBody>
      </p:sp>
    </p:spTree>
    <p:extLst>
      <p:ext uri="{BB962C8B-B14F-4D97-AF65-F5344CB8AC3E}">
        <p14:creationId xmlns:p14="http://schemas.microsoft.com/office/powerpoint/2010/main" val="116482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18</a:t>
            </a:fld>
            <a:endParaRPr lang="en-US" dirty="0">
              <a:solidFill>
                <a:srgbClr val="A5A5A5"/>
              </a:solidFill>
              <a:latin typeface="Calibri" panose="020F0502020204030204"/>
            </a:endParaRPr>
          </a:p>
        </p:txBody>
      </p:sp>
      <p:pic>
        <p:nvPicPr>
          <p:cNvPr id="6" name="Content Placeholder 5" descr="Graphical user interface&#10;&#10;Description automatically generated with medium confidence">
            <a:extLst>
              <a:ext uri="{FF2B5EF4-FFF2-40B4-BE49-F238E27FC236}">
                <a16:creationId xmlns:a16="http://schemas.microsoft.com/office/drawing/2014/main" id="{F0D1900B-2F44-B271-BC3C-AFEB8B53E7AA}"/>
              </a:ext>
            </a:extLst>
          </p:cNvPr>
          <p:cNvPicPr>
            <a:picLocks noGrp="1" noChangeAspect="1"/>
          </p:cNvPicPr>
          <p:nvPr>
            <p:ph idx="1"/>
          </p:nvPr>
        </p:nvPicPr>
        <p:blipFill>
          <a:blip r:embed="rId2"/>
          <a:stretch>
            <a:fillRect/>
          </a:stretch>
        </p:blipFill>
        <p:spPr>
          <a:xfrm>
            <a:off x="531813" y="2299062"/>
            <a:ext cx="10558899" cy="3884023"/>
          </a:xfrm>
        </p:spPr>
      </p:pic>
      <p:sp>
        <p:nvSpPr>
          <p:cNvPr id="8" name="TextBox 7">
            <a:extLst>
              <a:ext uri="{FF2B5EF4-FFF2-40B4-BE49-F238E27FC236}">
                <a16:creationId xmlns:a16="http://schemas.microsoft.com/office/drawing/2014/main" id="{ACF531E3-3989-80A6-564E-8A8A4BF35E66}"/>
              </a:ext>
            </a:extLst>
          </p:cNvPr>
          <p:cNvSpPr txBox="1"/>
          <p:nvPr/>
        </p:nvSpPr>
        <p:spPr>
          <a:xfrm>
            <a:off x="6514014" y="870857"/>
            <a:ext cx="4632960" cy="769441"/>
          </a:xfrm>
          <a:prstGeom prst="rect">
            <a:avLst/>
          </a:prstGeom>
          <a:noFill/>
        </p:spPr>
        <p:txBody>
          <a:bodyPr wrap="square" rtlCol="0">
            <a:spAutoFit/>
          </a:bodyPr>
          <a:lstStyle/>
          <a:p>
            <a:r>
              <a:rPr lang="en-US" sz="2800" b="1" dirty="0">
                <a:solidFill>
                  <a:srgbClr val="014067"/>
                </a:solidFill>
              </a:rPr>
              <a:t>Case Note Considerations </a:t>
            </a:r>
          </a:p>
          <a:p>
            <a:r>
              <a:rPr lang="en-US" sz="1600" dirty="0">
                <a:solidFill>
                  <a:srgbClr val="014067"/>
                </a:solidFill>
              </a:rPr>
              <a:t>(from the Case Notes Guidance in CWDS Help)</a:t>
            </a:r>
          </a:p>
        </p:txBody>
      </p:sp>
    </p:spTree>
    <p:extLst>
      <p:ext uri="{BB962C8B-B14F-4D97-AF65-F5344CB8AC3E}">
        <p14:creationId xmlns:p14="http://schemas.microsoft.com/office/powerpoint/2010/main" val="88754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4" y="1799922"/>
            <a:ext cx="9460353" cy="1997016"/>
          </a:xfrm>
        </p:spPr>
        <p:txBody>
          <a:bodyPr>
            <a:normAutofit fontScale="55000" lnSpcReduction="20000"/>
          </a:bodyPr>
          <a:lstStyle/>
          <a:p>
            <a:pPr marL="0" indent="0">
              <a:lnSpc>
                <a:spcPct val="107000"/>
              </a:lnSpc>
              <a:spcBef>
                <a:spcPts val="0"/>
              </a:spcBef>
              <a:spcAft>
                <a:spcPts val="800"/>
              </a:spcAft>
              <a:buNone/>
            </a:pPr>
            <a:endParaRPr lang="en-US" sz="2900" dirty="0">
              <a:solidFill>
                <a:srgbClr val="014067"/>
              </a:solidFill>
            </a:endParaRPr>
          </a:p>
          <a:p>
            <a:pPr marL="342892" indent="-285750">
              <a:lnSpc>
                <a:spcPct val="107000"/>
              </a:lnSpc>
              <a:spcBef>
                <a:spcPts val="0"/>
              </a:spcBef>
              <a:spcAft>
                <a:spcPts val="800"/>
              </a:spcAft>
              <a:buFont typeface="Wingdings" panose="05000000000000000000" pitchFamily="2" charset="2"/>
              <a:buChar char="v"/>
            </a:pPr>
            <a:r>
              <a:rPr lang="en-US" sz="2900" dirty="0">
                <a:solidFill>
                  <a:srgbClr val="014067"/>
                </a:solidFill>
              </a:rPr>
              <a:t>Keep in mind that case progress notes are viewable to many of the PA CareerLink® required partners.  Individuals may take advantage of various services, through several partners, and effective/clear case notes prevent duplication of services/efforts while enhancing the ability for workforce system staff to develop efficient strategies for individuals to achieve their goals.  </a:t>
            </a:r>
          </a:p>
          <a:p>
            <a:pPr marL="342892" indent="-285750">
              <a:lnSpc>
                <a:spcPct val="107000"/>
              </a:lnSpc>
              <a:spcBef>
                <a:spcPts val="0"/>
              </a:spcBef>
              <a:spcAft>
                <a:spcPts val="800"/>
              </a:spcAft>
              <a:buFont typeface="Wingdings" panose="05000000000000000000" pitchFamily="2" charset="2"/>
              <a:buChar char="v"/>
            </a:pPr>
            <a:endParaRPr lang="en-US" sz="2900" dirty="0">
              <a:solidFill>
                <a:srgbClr val="014067"/>
              </a:solidFill>
            </a:endParaRPr>
          </a:p>
          <a:p>
            <a:pPr marL="342892" indent="-285750">
              <a:lnSpc>
                <a:spcPct val="107000"/>
              </a:lnSpc>
              <a:spcBef>
                <a:spcPts val="0"/>
              </a:spcBef>
              <a:spcAft>
                <a:spcPts val="800"/>
              </a:spcAft>
              <a:buFont typeface="Wingdings" panose="05000000000000000000" pitchFamily="2" charset="2"/>
              <a:buChar char="v"/>
            </a:pPr>
            <a:r>
              <a:rPr lang="en-US" sz="2900" dirty="0">
                <a:solidFill>
                  <a:srgbClr val="014067"/>
                </a:solidFill>
              </a:rPr>
              <a:t>Effective case notes also benefit the second-level review and monitoring processes.</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19</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F4FC99C4-FF56-6359-8C98-2CCECF0F946E}"/>
              </a:ext>
            </a:extLst>
          </p:cNvPr>
          <p:cNvSpPr txBox="1"/>
          <p:nvPr/>
        </p:nvSpPr>
        <p:spPr>
          <a:xfrm>
            <a:off x="6339841" y="966652"/>
            <a:ext cx="4554585" cy="461665"/>
          </a:xfrm>
          <a:prstGeom prst="rect">
            <a:avLst/>
          </a:prstGeom>
          <a:noFill/>
        </p:spPr>
        <p:txBody>
          <a:bodyPr wrap="square" rtlCol="0">
            <a:spAutoFit/>
          </a:bodyPr>
          <a:lstStyle/>
          <a:p>
            <a:r>
              <a:rPr lang="en-US" sz="2400" b="1" dirty="0">
                <a:solidFill>
                  <a:srgbClr val="014067"/>
                </a:solidFill>
              </a:rPr>
              <a:t>Case Note Considerations Cont’d.</a:t>
            </a:r>
          </a:p>
        </p:txBody>
      </p:sp>
    </p:spTree>
    <p:extLst>
      <p:ext uri="{BB962C8B-B14F-4D97-AF65-F5344CB8AC3E}">
        <p14:creationId xmlns:p14="http://schemas.microsoft.com/office/powerpoint/2010/main" val="266654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9CAC6-B48C-A34B-23E7-68800D90C5EC}"/>
              </a:ext>
            </a:extLst>
          </p:cNvPr>
          <p:cNvSpPr>
            <a:spLocks noGrp="1"/>
          </p:cNvSpPr>
          <p:nvPr>
            <p:ph idx="1"/>
          </p:nvPr>
        </p:nvSpPr>
        <p:spPr>
          <a:xfrm>
            <a:off x="531379" y="2098766"/>
            <a:ext cx="10615595" cy="4056429"/>
          </a:xfrm>
        </p:spPr>
        <p:txBody>
          <a:bodyPr>
            <a:normAutofit lnSpcReduction="10000"/>
          </a:bodyPr>
          <a:lstStyle/>
          <a:p>
            <a:r>
              <a:rPr lang="en-US" sz="1800" dirty="0">
                <a:solidFill>
                  <a:schemeClr val="accent6"/>
                </a:solidFill>
              </a:rPr>
              <a:t>The </a:t>
            </a:r>
            <a:r>
              <a:rPr lang="en-US" dirty="0">
                <a:solidFill>
                  <a:schemeClr val="accent6"/>
                </a:solidFill>
              </a:rPr>
              <a:t>purpose of this training is for </a:t>
            </a:r>
            <a:r>
              <a:rPr lang="en-US" sz="1800" dirty="0">
                <a:solidFill>
                  <a:schemeClr val="accent6"/>
                </a:solidFill>
              </a:rPr>
              <a:t>BWDA to provide technical assistance on areas of case file monitoring.  This presentation is a review and refresher to assist in implementing effective training of service delivery staff that will help negate repeat findings. Eliminating findings should have the desired effect of lowering a local area’s risk levels. </a:t>
            </a:r>
            <a:endParaRPr lang="en-US" dirty="0"/>
          </a:p>
          <a:p>
            <a:r>
              <a:rPr lang="en-US" dirty="0"/>
              <a:t>The case file monitoring training is meant to serve multiple purposes, which will benefit the local workforce development boards (LWDBs):</a:t>
            </a:r>
          </a:p>
          <a:p>
            <a:pPr lvl="1">
              <a:buFont typeface="Wingdings" panose="05000000000000000000" pitchFamily="2" charset="2"/>
              <a:buChar char="ü"/>
            </a:pPr>
            <a:r>
              <a:rPr lang="en-US" sz="1800" dirty="0">
                <a:solidFill>
                  <a:schemeClr val="accent6"/>
                </a:solidFill>
              </a:rPr>
              <a:t>The training can be used by LWDB monitoring staff to conduct additional trainings to service delivery staff to ensure overall compliance. </a:t>
            </a:r>
          </a:p>
          <a:p>
            <a:pPr lvl="1">
              <a:buFont typeface="Wingdings" panose="05000000000000000000" pitchFamily="2" charset="2"/>
              <a:buChar char="ü"/>
            </a:pPr>
            <a:r>
              <a:rPr lang="en-US" sz="1800" dirty="0"/>
              <a:t>The training will give LWDB monitoring staff time to appropriately resolve case file issues and recognize areas of concerns prior to BWDA monitoring.</a:t>
            </a:r>
            <a:endParaRPr lang="en-US" sz="1800" dirty="0">
              <a:solidFill>
                <a:schemeClr val="accent6"/>
              </a:solidFill>
            </a:endParaRPr>
          </a:p>
          <a:p>
            <a:pPr lvl="1">
              <a:buFont typeface="Wingdings" panose="05000000000000000000" pitchFamily="2" charset="2"/>
              <a:buChar char="ü"/>
            </a:pPr>
            <a:r>
              <a:rPr lang="en-US" sz="1800" dirty="0">
                <a:solidFill>
                  <a:schemeClr val="accent6"/>
                </a:solidFill>
              </a:rPr>
              <a:t>The training recording and PowerPoint presentation will be made readily available and sent to each local area for future reference. </a:t>
            </a:r>
            <a:r>
              <a:rPr lang="en-US" sz="1800" i="1" dirty="0">
                <a:solidFill>
                  <a:schemeClr val="accent6"/>
                </a:solidFill>
              </a:rPr>
              <a:t>A link to the recording will be provided as soon as administratively possible. </a:t>
            </a:r>
          </a:p>
          <a:p>
            <a:r>
              <a:rPr lang="en-US" dirty="0">
                <a:solidFill>
                  <a:schemeClr val="accent6"/>
                </a:solidFill>
              </a:rPr>
              <a:t>For PY 2022, in lieu of performing full case file reviews, BWDA is requiring LWDBs to attend this training. Once complete, LWDB case file monitors will have a more complete understanding of required case file monitoring.</a:t>
            </a:r>
          </a:p>
          <a:p>
            <a:r>
              <a:rPr lang="en-US" sz="1800" dirty="0"/>
              <a:t>BWDA case file reviews will resume in PY 2023 during the spring of 2024.</a:t>
            </a:r>
          </a:p>
          <a:p>
            <a:endParaRPr lang="en-US" dirty="0">
              <a:solidFill>
                <a:schemeClr val="accent6"/>
              </a:solidFill>
            </a:endParaRPr>
          </a:p>
        </p:txBody>
      </p:sp>
      <p:sp>
        <p:nvSpPr>
          <p:cNvPr id="4" name="Title 3">
            <a:extLst>
              <a:ext uri="{FF2B5EF4-FFF2-40B4-BE49-F238E27FC236}">
                <a16:creationId xmlns:a16="http://schemas.microsoft.com/office/drawing/2014/main" id="{7836A863-3F6D-0A84-1F69-2AD39116B18C}"/>
              </a:ext>
            </a:extLst>
          </p:cNvPr>
          <p:cNvSpPr>
            <a:spLocks noGrp="1"/>
          </p:cNvSpPr>
          <p:nvPr>
            <p:ph type="title"/>
          </p:nvPr>
        </p:nvSpPr>
        <p:spPr>
          <a:xfrm>
            <a:off x="531379" y="1308485"/>
            <a:ext cx="7342623" cy="555149"/>
          </a:xfrm>
        </p:spPr>
        <p:txBody>
          <a:bodyPr/>
          <a:lstStyle/>
          <a:p>
            <a:r>
              <a:rPr lang="en-US" dirty="0"/>
              <a:t>A Note About This Training</a:t>
            </a:r>
          </a:p>
        </p:txBody>
      </p:sp>
      <p:sp>
        <p:nvSpPr>
          <p:cNvPr id="6" name="Footer Placeholder 5">
            <a:extLst>
              <a:ext uri="{FF2B5EF4-FFF2-40B4-BE49-F238E27FC236}">
                <a16:creationId xmlns:a16="http://schemas.microsoft.com/office/drawing/2014/main" id="{8425AB2B-0F06-6252-EBEB-764DA7211799}"/>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AB7FE7-2319-CCF8-508E-F749E433B17F}"/>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spTree>
    <p:extLst>
      <p:ext uri="{BB962C8B-B14F-4D97-AF65-F5344CB8AC3E}">
        <p14:creationId xmlns:p14="http://schemas.microsoft.com/office/powerpoint/2010/main" val="2987537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81701" y="1478327"/>
            <a:ext cx="4135719" cy="3933648"/>
          </a:xfrm>
        </p:spPr>
        <p:txBody>
          <a:bodyPr/>
          <a:lstStyle/>
          <a:p>
            <a:pPr algn="ctr"/>
            <a:r>
              <a:rPr lang="en-US" sz="3600" dirty="0"/>
              <a:t>Individual Employment Plan (IEP), Individual Service Strategy (ISS) and Assessments  </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38452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a:t>References</a:t>
            </a:r>
            <a:endParaRPr lang="en-US" dirty="0"/>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16089" y="1806541"/>
            <a:ext cx="3814803" cy="2976471"/>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§129 (c)(1)(A)</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§134 (c)(2)(iii)</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spcAft>
                <a:spcPts val="800"/>
              </a:spcAft>
              <a:buClr>
                <a:srgbClr val="014067"/>
              </a:buClr>
              <a:buFont typeface="+mj-lt"/>
              <a:buAutoNum type="arabicPeriod"/>
            </a:pPr>
            <a:r>
              <a:rPr lang="en-US" sz="1800" dirty="0">
                <a:solidFill>
                  <a:srgbClr val="014067"/>
                </a:solidFill>
                <a:cs typeface="+mn-cs"/>
              </a:rPr>
              <a:t>CWDS </a:t>
            </a:r>
            <a:r>
              <a:rPr lang="en-US" sz="1600" dirty="0">
                <a:solidFill>
                  <a:srgbClr val="014067"/>
                </a:solidFill>
                <a:cs typeface="+mn-cs"/>
                <a:sym typeface="Wingdings" panose="05000000000000000000" pitchFamily="2" charset="2"/>
              </a:rPr>
              <a:t></a:t>
            </a:r>
            <a:r>
              <a:rPr lang="en-US" sz="1800" dirty="0">
                <a:solidFill>
                  <a:srgbClr val="014067"/>
                </a:solidFill>
                <a:cs typeface="+mn-cs"/>
              </a:rPr>
              <a:t> Help </a:t>
            </a:r>
            <a:r>
              <a:rPr lang="en-US" sz="1600" dirty="0">
                <a:solidFill>
                  <a:srgbClr val="014067"/>
                </a:solidFill>
                <a:cs typeface="+mn-cs"/>
                <a:sym typeface="Wingdings" panose="05000000000000000000" pitchFamily="2" charset="2"/>
              </a:rPr>
              <a:t></a:t>
            </a:r>
            <a:r>
              <a:rPr lang="en-US" sz="1800" dirty="0">
                <a:solidFill>
                  <a:srgbClr val="014067"/>
                </a:solidFill>
                <a:cs typeface="+mn-cs"/>
              </a:rPr>
              <a:t> Documents </a:t>
            </a:r>
            <a:r>
              <a:rPr lang="en-US" sz="1800" dirty="0">
                <a:solidFill>
                  <a:srgbClr val="014067"/>
                </a:solidFill>
                <a:cs typeface="+mn-cs"/>
                <a:sym typeface="Wingdings" panose="05000000000000000000" pitchFamily="2" charset="2"/>
              </a:rPr>
              <a:t></a:t>
            </a:r>
            <a:r>
              <a:rPr lang="en-US" sz="1800" dirty="0">
                <a:solidFill>
                  <a:srgbClr val="014067"/>
                </a:solidFill>
                <a:cs typeface="+mn-cs"/>
              </a:rPr>
              <a:t> Desk Guides &amp; Training Materials </a:t>
            </a:r>
            <a:r>
              <a:rPr lang="en-US" sz="1600" dirty="0">
                <a:solidFill>
                  <a:srgbClr val="014067"/>
                </a:solidFill>
                <a:cs typeface="+mn-cs"/>
                <a:sym typeface="Wingdings" panose="05000000000000000000" pitchFamily="2" charset="2"/>
              </a:rPr>
              <a:t></a:t>
            </a:r>
            <a:r>
              <a:rPr lang="en-US" sz="1800" dirty="0">
                <a:solidFill>
                  <a:srgbClr val="014067"/>
                </a:solidFill>
                <a:cs typeface="+mn-cs"/>
              </a:rPr>
              <a:t> IEP-ISS Training Resources:</a:t>
            </a:r>
            <a:r>
              <a:rPr lang="en-US" sz="1600" dirty="0">
                <a:solidFill>
                  <a:srgbClr val="014067"/>
                </a:solidFill>
                <a:cs typeface="+mn-cs"/>
                <a:sym typeface="Wingdings" panose="05000000000000000000" pitchFamily="2" charset="2"/>
              </a:rPr>
              <a:t></a:t>
            </a:r>
            <a:endParaRPr lang="en-US" sz="1600" dirty="0">
              <a:solidFill>
                <a:srgbClr val="014067"/>
              </a:solidFill>
              <a:cs typeface="+mn-cs"/>
            </a:endParaRPr>
          </a:p>
          <a:p>
            <a:pPr>
              <a:lnSpc>
                <a:spcPct val="107000"/>
              </a:lnSpc>
              <a:spcBef>
                <a:spcPts val="0"/>
              </a:spcBef>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4" name="Picture 3">
            <a:extLst>
              <a:ext uri="{FF2B5EF4-FFF2-40B4-BE49-F238E27FC236}">
                <a16:creationId xmlns:a16="http://schemas.microsoft.com/office/drawing/2014/main" id="{92D24A6D-62FA-CA20-7BF3-1D56F742035D}"/>
              </a:ext>
            </a:extLst>
          </p:cNvPr>
          <p:cNvPicPr>
            <a:picLocks noChangeAspect="1"/>
          </p:cNvPicPr>
          <p:nvPr/>
        </p:nvPicPr>
        <p:blipFill>
          <a:blip r:embed="rId4"/>
          <a:stretch>
            <a:fillRect/>
          </a:stretch>
        </p:blipFill>
        <p:spPr>
          <a:xfrm>
            <a:off x="6222535" y="2044899"/>
            <a:ext cx="5505273" cy="4578880"/>
          </a:xfrm>
          <a:prstGeom prst="rect">
            <a:avLst/>
          </a:prstGeom>
        </p:spPr>
      </p:pic>
    </p:spTree>
    <p:extLst>
      <p:ext uri="{BB962C8B-B14F-4D97-AF65-F5344CB8AC3E}">
        <p14:creationId xmlns:p14="http://schemas.microsoft.com/office/powerpoint/2010/main" val="239267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61820"/>
            <a:ext cx="9137957"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An IEP is a jointly developed agreement between the WIOA case manager and the non-youth job seeker as a detailed reflection of the following: </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Assessment results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Skills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Barriers and referrals to overcome the barriers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Referrals to partner programs and/or local resources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Interests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Employment goal</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Planned services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Supportive services </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Training, if needed</a:t>
            </a:r>
          </a:p>
          <a:p>
            <a:pPr marL="285742" indent="0">
              <a:lnSpc>
                <a:spcPct val="107000"/>
              </a:lnSpc>
              <a:spcBef>
                <a:spcPts val="0"/>
              </a:spcBef>
              <a:buNone/>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The IEP is an ongoing strategy with regular updates that assess the participant’s skills and abilities, measures progress, and authentication that reflects the accountability of all parties to achieve the employment goal.</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22</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5D9D5233-4B08-AE45-7E2D-AE5FD3EBDA4D}"/>
              </a:ext>
            </a:extLst>
          </p:cNvPr>
          <p:cNvSpPr txBox="1"/>
          <p:nvPr/>
        </p:nvSpPr>
        <p:spPr>
          <a:xfrm>
            <a:off x="6095999" y="1004668"/>
            <a:ext cx="4807131" cy="400110"/>
          </a:xfrm>
          <a:prstGeom prst="rect">
            <a:avLst/>
          </a:prstGeom>
          <a:noFill/>
        </p:spPr>
        <p:txBody>
          <a:bodyPr wrap="square" rtlCol="0">
            <a:spAutoFit/>
          </a:bodyPr>
          <a:lstStyle/>
          <a:p>
            <a:r>
              <a:rPr lang="en-US" sz="2000" b="1" dirty="0">
                <a:solidFill>
                  <a:srgbClr val="014067"/>
                </a:solidFill>
              </a:rPr>
              <a:t>Individual Employment Plan (IEP) Explained</a:t>
            </a:r>
          </a:p>
        </p:txBody>
      </p:sp>
    </p:spTree>
    <p:extLst>
      <p:ext uri="{BB962C8B-B14F-4D97-AF65-F5344CB8AC3E}">
        <p14:creationId xmlns:p14="http://schemas.microsoft.com/office/powerpoint/2010/main" val="338437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53538"/>
            <a:ext cx="9137957" cy="4174282"/>
          </a:xfrm>
        </p:spPr>
        <p:txBody>
          <a:bodyPr>
            <a:normAutofit/>
          </a:bodyPr>
          <a:lstStyle/>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An ISS is a jointly developed, action-planning document resulting from a thorough review of the information discussed by a case manager and youth during an objective assessment.  An ISS can be developed to address goals for employment, education, and/or individual development and reflect details of the following:</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Youth objective assessment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Employment, Education, and/or Individual Development goal</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Planned services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Assessment results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Age-appropriate goals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Appropriate service strategies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Skills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Barriers and referrals to overcome the barriers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Referrals to partner programs and/or local resources</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Interests</a:t>
            </a:r>
          </a:p>
          <a:p>
            <a:pPr marL="287338" lvl="1" indent="-285750">
              <a:lnSpc>
                <a:spcPct val="107000"/>
              </a:lnSpc>
              <a:spcBef>
                <a:spcPts val="0"/>
              </a:spcBef>
              <a:buFont typeface="Wingdings" panose="05000000000000000000" pitchFamily="2" charset="2"/>
              <a:buChar char="Ø"/>
            </a:pPr>
            <a:endParaRPr lang="en-US" sz="1600" dirty="0">
              <a:solidFill>
                <a:srgbClr val="014067"/>
              </a:solidFill>
            </a:endParaRPr>
          </a:p>
          <a:p>
            <a:pPr marL="457200" lvl="1" indent="0">
              <a:lnSpc>
                <a:spcPct val="107000"/>
              </a:lnSpc>
              <a:spcBef>
                <a:spcPts val="0"/>
              </a:spcBef>
              <a:buNone/>
            </a:pPr>
            <a:endParaRPr lang="en-US" sz="1600" dirty="0">
              <a:solidFill>
                <a:srgbClr val="014067"/>
              </a:solidFill>
            </a:endParaRP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23</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0C08909B-412E-73F2-764D-BEF7AB7A4857}"/>
              </a:ext>
            </a:extLst>
          </p:cNvPr>
          <p:cNvSpPr txBox="1"/>
          <p:nvPr/>
        </p:nvSpPr>
        <p:spPr>
          <a:xfrm>
            <a:off x="6096000" y="1030180"/>
            <a:ext cx="4693920" cy="400110"/>
          </a:xfrm>
          <a:prstGeom prst="rect">
            <a:avLst/>
          </a:prstGeom>
          <a:noFill/>
        </p:spPr>
        <p:txBody>
          <a:bodyPr wrap="square" rtlCol="0">
            <a:spAutoFit/>
          </a:bodyPr>
          <a:lstStyle/>
          <a:p>
            <a:r>
              <a:rPr lang="en-US" sz="2000" b="1" dirty="0">
                <a:solidFill>
                  <a:srgbClr val="014067"/>
                </a:solidFill>
              </a:rPr>
              <a:t>Individual Services Strategy (ISS) Explained</a:t>
            </a:r>
          </a:p>
        </p:txBody>
      </p:sp>
    </p:spTree>
    <p:extLst>
      <p:ext uri="{BB962C8B-B14F-4D97-AF65-F5344CB8AC3E}">
        <p14:creationId xmlns:p14="http://schemas.microsoft.com/office/powerpoint/2010/main" val="407817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528989"/>
            <a:ext cx="9619953" cy="5098313"/>
          </a:xfrm>
        </p:spPr>
        <p:txBody>
          <a:bodyPr>
            <a:normAutofit/>
          </a:bodyPr>
          <a:lstStyle/>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It is required that an IEP/ISS, plan updates, and applicable authentication be entered into CWDS within 30 calendar days of the actual date of occurrence.</a:t>
            </a:r>
          </a:p>
          <a:p>
            <a:pPr marL="342900" indent="-342900">
              <a:lnSpc>
                <a:spcPct val="107000"/>
              </a:lnSpc>
              <a:spcBef>
                <a:spcPts val="0"/>
              </a:spcBef>
              <a:buFont typeface="Wingdings" panose="05000000000000000000" pitchFamily="2" charset="2"/>
              <a:buChar char=""/>
            </a:pPr>
            <a:r>
              <a:rPr lang="en-US" sz="1600" dirty="0">
                <a:solidFill>
                  <a:srgbClr val="014067"/>
                </a:solidFill>
              </a:rPr>
              <a:t>Assessments are required for all WIOA participants.</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system staff are required to conduct and document an assessment of WIOA Youth participant’s basic skills, occupational skills, prior work experience, employability, interests, aptitudes, supportive service needs, and developmental needs.</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Workforce system staff are required to conduct and document an assessment of the WIOA Adult and Dislocated Worker participant’s skill levels, aptitudes, abilities, and supportive service needs.</a:t>
            </a:r>
          </a:p>
          <a:p>
            <a:pPr marL="285742" indent="0">
              <a:lnSpc>
                <a:spcPct val="107000"/>
              </a:lnSpc>
              <a:spcBef>
                <a:spcPts val="0"/>
              </a:spcBef>
              <a:buNone/>
            </a:pPr>
            <a:endParaRPr lang="en-US" sz="1600" dirty="0">
              <a:solidFill>
                <a:srgbClr val="014067"/>
              </a:solidFill>
            </a:endParaRPr>
          </a:p>
          <a:p>
            <a:pPr marL="571492" indent="-285750">
              <a:lnSpc>
                <a:spcPct val="107000"/>
              </a:lnSpc>
              <a:spcBef>
                <a:spcPts val="0"/>
              </a:spcBef>
              <a:spcAft>
                <a:spcPts val="800"/>
              </a:spcAft>
              <a:buFont typeface="Wingdings" panose="05000000000000000000" pitchFamily="2" charset="2"/>
              <a:buChar char="v"/>
            </a:pPr>
            <a:r>
              <a:rPr lang="en-US" sz="1600" dirty="0">
                <a:solidFill>
                  <a:srgbClr val="014067"/>
                </a:solidFill>
              </a:rPr>
              <a:t>Assessment tools include but are not limited to: CASAS, TABE, and the exploration and assessment tools available through the PA CareerLink® site.</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24</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B974309D-486E-73F7-3F79-0E706A6C4325}"/>
              </a:ext>
            </a:extLst>
          </p:cNvPr>
          <p:cNvSpPr txBox="1"/>
          <p:nvPr/>
        </p:nvSpPr>
        <p:spPr>
          <a:xfrm>
            <a:off x="6339840" y="999570"/>
            <a:ext cx="4319452" cy="400110"/>
          </a:xfrm>
          <a:prstGeom prst="rect">
            <a:avLst/>
          </a:prstGeom>
          <a:noFill/>
        </p:spPr>
        <p:txBody>
          <a:bodyPr wrap="square" rtlCol="0">
            <a:spAutoFit/>
          </a:bodyPr>
          <a:lstStyle/>
          <a:p>
            <a:r>
              <a:rPr lang="en-US" sz="2000" b="1" dirty="0">
                <a:solidFill>
                  <a:srgbClr val="014067"/>
                </a:solidFill>
                <a:latin typeface="+mj-lt"/>
              </a:rPr>
              <a:t>IEP/ISS Considerations</a:t>
            </a:r>
          </a:p>
        </p:txBody>
      </p:sp>
    </p:spTree>
    <p:extLst>
      <p:ext uri="{BB962C8B-B14F-4D97-AF65-F5344CB8AC3E}">
        <p14:creationId xmlns:p14="http://schemas.microsoft.com/office/powerpoint/2010/main" val="102650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695376"/>
            <a:ext cx="9137957"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Authentication is used in CWDS 2.0 to identify the IEP/ISS is valid.</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Authentication is triggered in CWDS 2.0 when:</a:t>
            </a:r>
          </a:p>
          <a:p>
            <a:pPr lvl="2">
              <a:lnSpc>
                <a:spcPct val="107000"/>
              </a:lnSpc>
              <a:spcBef>
                <a:spcPts val="0"/>
              </a:spcBef>
              <a:buFont typeface="Wingdings" panose="05000000000000000000" pitchFamily="2" charset="2"/>
              <a:buChar char="§"/>
            </a:pPr>
            <a:r>
              <a:rPr lang="en-US" sz="1600" dirty="0">
                <a:solidFill>
                  <a:srgbClr val="014067"/>
                </a:solidFill>
              </a:rPr>
              <a:t>A new barrier is identified.</a:t>
            </a:r>
          </a:p>
          <a:p>
            <a:pPr lvl="2">
              <a:lnSpc>
                <a:spcPct val="107000"/>
              </a:lnSpc>
              <a:spcBef>
                <a:spcPts val="0"/>
              </a:spcBef>
              <a:buFont typeface="Wingdings" panose="05000000000000000000" pitchFamily="2" charset="2"/>
              <a:buChar char="§"/>
            </a:pPr>
            <a:r>
              <a:rPr lang="en-US" sz="1600" dirty="0">
                <a:solidFill>
                  <a:srgbClr val="014067"/>
                </a:solidFill>
              </a:rPr>
              <a:t>An existing barrier is overcome.</a:t>
            </a:r>
          </a:p>
          <a:p>
            <a:pPr lvl="2">
              <a:lnSpc>
                <a:spcPct val="107000"/>
              </a:lnSpc>
              <a:spcBef>
                <a:spcPts val="0"/>
              </a:spcBef>
              <a:buFont typeface="Wingdings" panose="05000000000000000000" pitchFamily="2" charset="2"/>
              <a:buChar char="§"/>
            </a:pPr>
            <a:r>
              <a:rPr lang="en-US" sz="1600" dirty="0">
                <a:solidFill>
                  <a:srgbClr val="014067"/>
                </a:solidFill>
              </a:rPr>
              <a:t>A new assessment is completed and added to the IEP/ISS.</a:t>
            </a:r>
          </a:p>
          <a:p>
            <a:pPr lvl="2">
              <a:lnSpc>
                <a:spcPct val="107000"/>
              </a:lnSpc>
              <a:spcBef>
                <a:spcPts val="0"/>
              </a:spcBef>
              <a:buFont typeface="Wingdings" panose="05000000000000000000" pitchFamily="2" charset="2"/>
              <a:buChar char="§"/>
            </a:pPr>
            <a:r>
              <a:rPr lang="en-US" sz="1600" dirty="0">
                <a:solidFill>
                  <a:srgbClr val="014067"/>
                </a:solidFill>
              </a:rPr>
              <a:t>An existing assessment is updated with post-test information.</a:t>
            </a:r>
          </a:p>
          <a:p>
            <a:pPr lvl="2">
              <a:lnSpc>
                <a:spcPct val="107000"/>
              </a:lnSpc>
              <a:spcBef>
                <a:spcPts val="0"/>
              </a:spcBef>
              <a:buFont typeface="Wingdings" panose="05000000000000000000" pitchFamily="2" charset="2"/>
              <a:buChar char="§"/>
            </a:pPr>
            <a:r>
              <a:rPr lang="en-US" sz="1600" dirty="0">
                <a:solidFill>
                  <a:srgbClr val="014067"/>
                </a:solidFill>
              </a:rPr>
              <a:t>A new goal or objective is entered on the IEP /ISS.</a:t>
            </a:r>
          </a:p>
          <a:p>
            <a:pPr lvl="2">
              <a:lnSpc>
                <a:spcPct val="107000"/>
              </a:lnSpc>
              <a:spcBef>
                <a:spcPts val="0"/>
              </a:spcBef>
              <a:buFont typeface="Wingdings" panose="05000000000000000000" pitchFamily="2" charset="2"/>
              <a:buChar char="§"/>
            </a:pPr>
            <a:r>
              <a:rPr lang="en-US" sz="1600" dirty="0">
                <a:solidFill>
                  <a:srgbClr val="014067"/>
                </a:solidFill>
              </a:rPr>
              <a:t>When the last objective is updated as Met or Not Met.</a:t>
            </a:r>
          </a:p>
          <a:p>
            <a:pPr marL="742950" lvl="1" indent="-285750">
              <a:lnSpc>
                <a:spcPct val="107000"/>
              </a:lnSpc>
              <a:spcBef>
                <a:spcPts val="0"/>
              </a:spcBef>
              <a:buFont typeface="Courier New" panose="02070309020205020404" pitchFamily="49" charset="0"/>
              <a:buChar char="o"/>
            </a:pPr>
            <a:r>
              <a:rPr lang="en-US" sz="1600" dirty="0">
                <a:solidFill>
                  <a:srgbClr val="014067"/>
                </a:solidFill>
              </a:rPr>
              <a:t> When prompted with the option for authentication in CWDS 2.0, users must select YES.</a:t>
            </a:r>
          </a:p>
          <a:p>
            <a:pPr marL="742950" lvl="1" indent="-285750">
              <a:lnSpc>
                <a:spcPct val="107000"/>
              </a:lnSpc>
              <a:spcBef>
                <a:spcPts val="0"/>
              </a:spcBef>
              <a:buFont typeface="Courier New" panose="02070309020205020404" pitchFamily="49" charset="0"/>
              <a:buChar char="o"/>
            </a:pPr>
            <a:endParaRPr lang="en-US" sz="1600" dirty="0">
              <a:solidFill>
                <a:srgbClr val="014067"/>
              </a:solidFill>
            </a:endParaRP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Electronic signatures must be obtained when any of the above items occur.  CWDS case progress notes must properly document if a signature is not obtained, if there is anything out of the ordinary, or if a situation does not align with policy guidance provided in order to maintain compliance. Again, those case notes are required to be input in CWDS within 30 calendar days of the provision of the service.</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25</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D999F3B1-D4C7-CE44-1ACF-3B034A56AB26}"/>
              </a:ext>
            </a:extLst>
          </p:cNvPr>
          <p:cNvSpPr txBox="1"/>
          <p:nvPr/>
        </p:nvSpPr>
        <p:spPr>
          <a:xfrm>
            <a:off x="6583680" y="966651"/>
            <a:ext cx="4467497" cy="400110"/>
          </a:xfrm>
          <a:prstGeom prst="rect">
            <a:avLst/>
          </a:prstGeom>
          <a:noFill/>
        </p:spPr>
        <p:txBody>
          <a:bodyPr wrap="square" rtlCol="0">
            <a:spAutoFit/>
          </a:bodyPr>
          <a:lstStyle/>
          <a:p>
            <a:r>
              <a:rPr lang="en-US" sz="2000" b="1" dirty="0">
                <a:solidFill>
                  <a:srgbClr val="014067"/>
                </a:solidFill>
              </a:rPr>
              <a:t>IEP/</a:t>
            </a:r>
            <a:r>
              <a:rPr lang="en-US" sz="2000" b="1" dirty="0">
                <a:solidFill>
                  <a:srgbClr val="014067"/>
                </a:solidFill>
                <a:latin typeface="+mj-lt"/>
              </a:rPr>
              <a:t>ISS</a:t>
            </a:r>
            <a:r>
              <a:rPr lang="en-US" sz="2000" b="1" dirty="0">
                <a:solidFill>
                  <a:srgbClr val="014067"/>
                </a:solidFill>
              </a:rPr>
              <a:t> Authentication</a:t>
            </a:r>
          </a:p>
        </p:txBody>
      </p:sp>
    </p:spTree>
    <p:extLst>
      <p:ext uri="{BB962C8B-B14F-4D97-AF65-F5344CB8AC3E}">
        <p14:creationId xmlns:p14="http://schemas.microsoft.com/office/powerpoint/2010/main" val="41026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561152"/>
            <a:ext cx="9619953" cy="4556432"/>
          </a:xfrm>
        </p:spPr>
        <p:txBody>
          <a:bodyPr>
            <a:normAutofit/>
          </a:bodyPr>
          <a:lstStyle/>
          <a:p>
            <a:pPr marL="285742" indent="0">
              <a:lnSpc>
                <a:spcPct val="107000"/>
              </a:lnSpc>
              <a:spcBef>
                <a:spcPts val="0"/>
              </a:spcBef>
              <a:spcAft>
                <a:spcPts val="300"/>
              </a:spcAft>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The IEP/ISS must only be closed when the following occurs:</a:t>
            </a:r>
          </a:p>
          <a:p>
            <a:pPr marL="0" indent="0">
              <a:lnSpc>
                <a:spcPct val="107000"/>
              </a:lnSpc>
              <a:spcBef>
                <a:spcPts val="0"/>
              </a:spcBef>
              <a:buNone/>
            </a:pPr>
            <a:endParaRPr lang="en-US" sz="1600" dirty="0">
              <a:solidFill>
                <a:srgbClr val="014067"/>
              </a:solidFill>
            </a:endParaRPr>
          </a:p>
          <a:p>
            <a:pPr marL="685816" lvl="1" indent="-342900">
              <a:lnSpc>
                <a:spcPct val="107000"/>
              </a:lnSpc>
              <a:spcBef>
                <a:spcPts val="0"/>
              </a:spcBef>
              <a:buFont typeface="+mj-lt"/>
              <a:buAutoNum type="arabicPeriod"/>
            </a:pPr>
            <a:r>
              <a:rPr lang="en-US" sz="1600" dirty="0">
                <a:solidFill>
                  <a:srgbClr val="014067"/>
                </a:solidFill>
              </a:rPr>
              <a:t>Once all planned services and required WIOA follow-up are delivered, the Objective Status for all objectives on the IEP/ISS must be updated to Met or Not Met. </a:t>
            </a:r>
          </a:p>
          <a:p>
            <a:pPr marL="685816" lvl="1" indent="-342900">
              <a:lnSpc>
                <a:spcPct val="107000"/>
              </a:lnSpc>
              <a:spcBef>
                <a:spcPts val="0"/>
              </a:spcBef>
              <a:buFont typeface="+mj-lt"/>
              <a:buAutoNum type="arabicPeriod"/>
            </a:pPr>
            <a:r>
              <a:rPr lang="en-US" sz="1600" dirty="0">
                <a:solidFill>
                  <a:srgbClr val="014067"/>
                </a:solidFill>
              </a:rPr>
              <a:t>All requested authentications are obtained for participants and staff.</a:t>
            </a:r>
          </a:p>
          <a:p>
            <a:pPr marL="342916" lvl="1" indent="0">
              <a:lnSpc>
                <a:spcPct val="107000"/>
              </a:lnSpc>
              <a:spcBef>
                <a:spcPts val="0"/>
              </a:spcBef>
              <a:buNone/>
            </a:pPr>
            <a:endParaRPr lang="en-US" sz="1600" dirty="0">
              <a:solidFill>
                <a:srgbClr val="014067"/>
              </a:solidFill>
            </a:endParaRPr>
          </a:p>
          <a:p>
            <a:pPr marL="339725" lvl="1" indent="-339725">
              <a:lnSpc>
                <a:spcPct val="107000"/>
              </a:lnSpc>
              <a:spcBef>
                <a:spcPts val="0"/>
              </a:spcBef>
              <a:buFont typeface="Wingdings" panose="05000000000000000000" pitchFamily="2" charset="2"/>
              <a:buChar char="Ø"/>
            </a:pPr>
            <a:r>
              <a:rPr lang="en-US" sz="1600" dirty="0">
                <a:solidFill>
                  <a:srgbClr val="014067"/>
                </a:solidFill>
              </a:rPr>
              <a:t>Further guidance on IEP/ISS closures can be found on the CWDS Help using the following path:</a:t>
            </a:r>
          </a:p>
          <a:p>
            <a:pPr marL="0" lvl="1" indent="0">
              <a:lnSpc>
                <a:spcPct val="107000"/>
              </a:lnSpc>
              <a:spcBef>
                <a:spcPts val="0"/>
              </a:spcBef>
              <a:buNone/>
            </a:pPr>
            <a:endParaRPr lang="en-US" sz="1600" dirty="0">
              <a:solidFill>
                <a:srgbClr val="014067"/>
              </a:solidFill>
            </a:endParaRPr>
          </a:p>
          <a:p>
            <a:pPr marL="339725" lvl="1" indent="0">
              <a:lnSpc>
                <a:spcPct val="107000"/>
              </a:lnSpc>
              <a:spcBef>
                <a:spcPts val="0"/>
              </a:spcBef>
              <a:buNone/>
            </a:pPr>
            <a:r>
              <a:rPr lang="en-US" sz="1600" dirty="0">
                <a:solidFill>
                  <a:srgbClr val="014067"/>
                </a:solidFill>
                <a:cs typeface="+mn-cs"/>
              </a:rPr>
              <a:t>CWDS </a:t>
            </a:r>
            <a:r>
              <a:rPr lang="en-US" sz="1400" dirty="0">
                <a:solidFill>
                  <a:srgbClr val="014067"/>
                </a:solidFill>
                <a:cs typeface="+mn-cs"/>
                <a:sym typeface="Wingdings" panose="05000000000000000000" pitchFamily="2" charset="2"/>
              </a:rPr>
              <a:t></a:t>
            </a:r>
            <a:r>
              <a:rPr lang="en-US" sz="1600" dirty="0">
                <a:solidFill>
                  <a:srgbClr val="014067"/>
                </a:solidFill>
                <a:cs typeface="+mn-cs"/>
              </a:rPr>
              <a:t> Help </a:t>
            </a:r>
            <a:r>
              <a:rPr lang="en-US" sz="1400" dirty="0">
                <a:solidFill>
                  <a:srgbClr val="014067"/>
                </a:solidFill>
                <a:cs typeface="+mn-cs"/>
                <a:sym typeface="Wingdings" panose="05000000000000000000" pitchFamily="2" charset="2"/>
              </a:rPr>
              <a:t></a:t>
            </a:r>
            <a:r>
              <a:rPr lang="en-US" sz="1600" dirty="0">
                <a:solidFill>
                  <a:srgbClr val="014067"/>
                </a:solidFill>
                <a:cs typeface="+mn-cs"/>
              </a:rPr>
              <a:t> Documents </a:t>
            </a:r>
            <a:r>
              <a:rPr lang="en-US" sz="1600" dirty="0">
                <a:solidFill>
                  <a:srgbClr val="014067"/>
                </a:solidFill>
                <a:cs typeface="+mn-cs"/>
                <a:sym typeface="Wingdings" panose="05000000000000000000" pitchFamily="2" charset="2"/>
              </a:rPr>
              <a:t></a:t>
            </a:r>
            <a:r>
              <a:rPr lang="en-US" sz="1600" dirty="0">
                <a:solidFill>
                  <a:srgbClr val="014067"/>
                </a:solidFill>
                <a:cs typeface="+mn-cs"/>
              </a:rPr>
              <a:t> Desk Guides &amp; Training Materials </a:t>
            </a:r>
            <a:r>
              <a:rPr lang="en-US" sz="1400" dirty="0">
                <a:solidFill>
                  <a:srgbClr val="014067"/>
                </a:solidFill>
                <a:cs typeface="+mn-cs"/>
                <a:sym typeface="Wingdings" panose="05000000000000000000" pitchFamily="2" charset="2"/>
              </a:rPr>
              <a:t></a:t>
            </a:r>
            <a:r>
              <a:rPr lang="en-US" sz="1600" dirty="0">
                <a:solidFill>
                  <a:srgbClr val="014067"/>
                </a:solidFill>
                <a:cs typeface="+mn-cs"/>
              </a:rPr>
              <a:t> IEP-ISS Training Resources</a:t>
            </a:r>
            <a:endParaRPr lang="en-US" sz="1600" dirty="0">
              <a:solidFill>
                <a:srgbClr val="014067"/>
              </a:solidFill>
            </a:endParaRPr>
          </a:p>
          <a:p>
            <a:pPr marL="339725" lvl="1" indent="0">
              <a:lnSpc>
                <a:spcPct val="107000"/>
              </a:lnSpc>
              <a:spcBef>
                <a:spcPts val="0"/>
              </a:spcBef>
              <a:buNone/>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26</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F7030174-D817-1856-17C4-7A143834B13D}"/>
              </a:ext>
            </a:extLst>
          </p:cNvPr>
          <p:cNvSpPr txBox="1"/>
          <p:nvPr/>
        </p:nvSpPr>
        <p:spPr>
          <a:xfrm>
            <a:off x="6786822" y="991523"/>
            <a:ext cx="4119154" cy="400110"/>
          </a:xfrm>
          <a:prstGeom prst="rect">
            <a:avLst/>
          </a:prstGeom>
          <a:noFill/>
        </p:spPr>
        <p:txBody>
          <a:bodyPr wrap="square" rtlCol="0">
            <a:spAutoFit/>
          </a:bodyPr>
          <a:lstStyle/>
          <a:p>
            <a:r>
              <a:rPr lang="en-US" sz="2000" b="1" dirty="0">
                <a:solidFill>
                  <a:srgbClr val="014067"/>
                </a:solidFill>
                <a:latin typeface="+mj-lt"/>
              </a:rPr>
              <a:t>IEP/ISS Closure</a:t>
            </a:r>
          </a:p>
        </p:txBody>
      </p:sp>
    </p:spTree>
    <p:extLst>
      <p:ext uri="{BB962C8B-B14F-4D97-AF65-F5344CB8AC3E}">
        <p14:creationId xmlns:p14="http://schemas.microsoft.com/office/powerpoint/2010/main" val="190151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65520" y="1326262"/>
            <a:ext cx="9860953" cy="1601497"/>
          </a:xfrm>
        </p:spPr>
        <p:txBody>
          <a:bodyPr>
            <a:normAutofit/>
          </a:bodyPr>
          <a:lstStyle/>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A comprehensive IEP/ISS Refresher Training and virtual office hours were provided by Deloitte in May 2022.  The procedural guidance and the training videos remain available via CWDS Help:</a:t>
            </a:r>
          </a:p>
          <a:p>
            <a:pPr marL="342900" indent="-342900">
              <a:lnSpc>
                <a:spcPct val="107000"/>
              </a:lnSpc>
              <a:spcBef>
                <a:spcPts val="0"/>
              </a:spcBef>
              <a:spcAft>
                <a:spcPts val="800"/>
              </a:spcAft>
              <a:buFont typeface="Wingdings" panose="05000000000000000000" pitchFamily="2" charset="2"/>
              <a:buChar char=""/>
            </a:pPr>
            <a:r>
              <a:rPr lang="en-US" sz="1600" dirty="0">
                <a:solidFill>
                  <a:srgbClr val="014067"/>
                </a:solidFill>
              </a:rPr>
              <a:t>The videos identified below are helpful and the links can be found at:  </a:t>
            </a:r>
            <a:r>
              <a:rPr lang="en-US" sz="1600" dirty="0">
                <a:solidFill>
                  <a:srgbClr val="014067"/>
                </a:solidFill>
                <a:cs typeface="+mn-cs"/>
              </a:rPr>
              <a:t>CWDS </a:t>
            </a:r>
            <a:r>
              <a:rPr lang="en-US" sz="1400" dirty="0">
                <a:solidFill>
                  <a:srgbClr val="014067"/>
                </a:solidFill>
                <a:cs typeface="+mn-cs"/>
                <a:sym typeface="Wingdings" panose="05000000000000000000" pitchFamily="2" charset="2"/>
              </a:rPr>
              <a:t></a:t>
            </a:r>
            <a:r>
              <a:rPr lang="en-US" sz="1600" dirty="0">
                <a:solidFill>
                  <a:srgbClr val="014067"/>
                </a:solidFill>
                <a:cs typeface="+mn-cs"/>
              </a:rPr>
              <a:t> Help </a:t>
            </a:r>
            <a:r>
              <a:rPr lang="en-US" sz="1400" dirty="0">
                <a:solidFill>
                  <a:srgbClr val="014067"/>
                </a:solidFill>
                <a:cs typeface="+mn-cs"/>
                <a:sym typeface="Wingdings" panose="05000000000000000000" pitchFamily="2" charset="2"/>
              </a:rPr>
              <a:t></a:t>
            </a:r>
            <a:r>
              <a:rPr lang="en-US" sz="1600" dirty="0">
                <a:solidFill>
                  <a:srgbClr val="014067"/>
                </a:solidFill>
                <a:cs typeface="+mn-cs"/>
              </a:rPr>
              <a:t> Documents </a:t>
            </a:r>
            <a:r>
              <a:rPr lang="en-US" sz="1600" dirty="0">
                <a:solidFill>
                  <a:srgbClr val="014067"/>
                </a:solidFill>
                <a:cs typeface="+mn-cs"/>
                <a:sym typeface="Wingdings" panose="05000000000000000000" pitchFamily="2" charset="2"/>
              </a:rPr>
              <a:t></a:t>
            </a:r>
            <a:r>
              <a:rPr lang="en-US" sz="1600" dirty="0">
                <a:solidFill>
                  <a:srgbClr val="014067"/>
                </a:solidFill>
                <a:cs typeface="+mn-cs"/>
              </a:rPr>
              <a:t> Desk Guides &amp; Training Materials </a:t>
            </a:r>
            <a:r>
              <a:rPr lang="en-US" sz="1400" dirty="0">
                <a:solidFill>
                  <a:srgbClr val="014067"/>
                </a:solidFill>
                <a:cs typeface="+mn-cs"/>
                <a:sym typeface="Wingdings" panose="05000000000000000000" pitchFamily="2" charset="2"/>
              </a:rPr>
              <a:t></a:t>
            </a:r>
            <a:r>
              <a:rPr lang="en-US" sz="1600" dirty="0">
                <a:solidFill>
                  <a:srgbClr val="014067"/>
                </a:solidFill>
                <a:cs typeface="+mn-cs"/>
              </a:rPr>
              <a:t> IEP-ISS Training Resources</a:t>
            </a: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27</a:t>
            </a:fld>
            <a:endParaRPr lang="en-US" dirty="0">
              <a:solidFill>
                <a:srgbClr val="A5A5A5"/>
              </a:solidFill>
              <a:latin typeface="Calibri" panose="020F0502020204030204"/>
            </a:endParaRPr>
          </a:p>
        </p:txBody>
      </p:sp>
      <p:pic>
        <p:nvPicPr>
          <p:cNvPr id="3" name="Picture 2">
            <a:extLst>
              <a:ext uri="{FF2B5EF4-FFF2-40B4-BE49-F238E27FC236}">
                <a16:creationId xmlns:a16="http://schemas.microsoft.com/office/drawing/2014/main" id="{DDB0217B-B9FC-0C4A-F554-DBD3A0838473}"/>
              </a:ext>
            </a:extLst>
          </p:cNvPr>
          <p:cNvPicPr>
            <a:picLocks noChangeAspect="1"/>
          </p:cNvPicPr>
          <p:nvPr/>
        </p:nvPicPr>
        <p:blipFill>
          <a:blip r:embed="rId2"/>
          <a:stretch>
            <a:fillRect/>
          </a:stretch>
        </p:blipFill>
        <p:spPr>
          <a:xfrm>
            <a:off x="2054327" y="2718233"/>
            <a:ext cx="8083340" cy="4070558"/>
          </a:xfrm>
          <a:prstGeom prst="rect">
            <a:avLst/>
          </a:prstGeom>
        </p:spPr>
      </p:pic>
    </p:spTree>
    <p:extLst>
      <p:ext uri="{BB962C8B-B14F-4D97-AF65-F5344CB8AC3E}">
        <p14:creationId xmlns:p14="http://schemas.microsoft.com/office/powerpoint/2010/main" val="377770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71224" y="2493511"/>
            <a:ext cx="4075378" cy="2081893"/>
          </a:xfrm>
        </p:spPr>
        <p:txBody>
          <a:bodyPr/>
          <a:lstStyle/>
          <a:p>
            <a:pPr algn="ctr"/>
            <a:r>
              <a:rPr lang="en-US" sz="3600" dirty="0"/>
              <a:t>Supportive Services and Incentives</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2130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7" y="2149202"/>
            <a:ext cx="7019925" cy="3102306"/>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§134(d)(2)</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20 CFR §680.900</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20 CFR § 663.805</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6">
                  <a:extLst>
                    <a:ext uri="{A12FA001-AC4F-418D-AE19-62706E023703}">
                      <ahyp:hlinkClr xmlns:ahyp="http://schemas.microsoft.com/office/drawing/2018/hyperlinkcolor" val="tx"/>
                    </a:ext>
                  </a:extLst>
                </a:hlinkClick>
              </a:rPr>
              <a:t>Financial Management Policy</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Financial Management Guide (FMG) 2021</a:t>
            </a:r>
            <a:r>
              <a:rPr lang="en-US" sz="1800" dirty="0">
                <a:solidFill>
                  <a:srgbClr val="014067"/>
                </a:solidFill>
                <a:cs typeface="+mn-cs"/>
              </a:rPr>
              <a:t> </a:t>
            </a: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8">
                  <a:extLst>
                    <a:ext uri="{A12FA001-AC4F-418D-AE19-62706E023703}">
                      <ahyp:hlinkClr xmlns:ahyp="http://schemas.microsoft.com/office/drawing/2018/hyperlinkcolor" val="tx"/>
                    </a:ext>
                  </a:extLst>
                </a:hlinkClick>
              </a:rPr>
              <a:t>WSP No. 183-01 (Change 1), Oversight and Monitoring</a:t>
            </a:r>
            <a:endParaRPr lang="en-US" sz="1800" dirty="0">
              <a:solidFill>
                <a:srgbClr val="014067"/>
              </a:solidFill>
              <a:cs typeface="+mn-cs"/>
            </a:endParaRPr>
          </a:p>
          <a:p>
            <a:pPr>
              <a:lnSpc>
                <a:spcPct val="107000"/>
              </a:lnSpc>
              <a:spcBef>
                <a:spcPts val="0"/>
              </a:spcBef>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3508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2" cstate="print">
            <a:extLst>
              <a:ext uri="{28A0092B-C50C-407E-A947-70E740481C1C}">
                <a14:useLocalDpi xmlns:a14="http://schemas.microsoft.com/office/drawing/2010/main"/>
              </a:ext>
            </a:extLst>
          </a:blip>
          <a:srcRect/>
          <a:stretch/>
        </p:blipFill>
        <p:spPr/>
      </p:pic>
      <p:pic>
        <p:nvPicPr>
          <p:cNvPr id="16" name="图片占位符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3" cstate="print">
            <a:extLst>
              <a:ext uri="{28A0092B-C50C-407E-A947-70E740481C1C}">
                <a14:useLocalDpi xmlns:a14="http://schemas.microsoft.com/office/drawing/2010/main"/>
              </a:ext>
            </a:extLst>
          </a:blip>
          <a:srcRect/>
          <a:stretch/>
        </p:blipFill>
        <p:spPr/>
      </p:pic>
      <p:pic>
        <p:nvPicPr>
          <p:cNvPr id="18" name="图片占位符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4" cstate="print">
            <a:extLst>
              <a:ext uri="{28A0092B-C50C-407E-A947-70E740481C1C}">
                <a14:useLocalDpi xmlns:a14="http://schemas.microsoft.com/office/drawing/2010/main"/>
              </a:ext>
            </a:extLst>
          </a:blip>
          <a:srcRect/>
          <a:stretch/>
        </p:blipFill>
        <p:spPr/>
      </p:pic>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5" cstate="print">
            <a:extLst>
              <a:ext uri="{28A0092B-C50C-407E-A947-70E740481C1C}">
                <a14:useLocalDpi xmlns:a14="http://schemas.microsoft.com/office/drawing/2010/main"/>
              </a:ext>
            </a:extLst>
          </a:blip>
          <a:srcRect/>
          <a:stretch>
            <a:fillRect/>
          </a:stretch>
        </p:blipFill>
        <p:spPr/>
      </p:pic>
      <p:sp>
        <p:nvSpPr>
          <p:cNvPr id="2" name="Title 18">
            <a:extLst>
              <a:ext uri="{FF2B5EF4-FFF2-40B4-BE49-F238E27FC236}">
                <a16:creationId xmlns:a16="http://schemas.microsoft.com/office/drawing/2014/main" id="{6817D27A-85A5-5E83-EE2F-011853ECE040}"/>
              </a:ext>
            </a:extLst>
          </p:cNvPr>
          <p:cNvSpPr txBox="1">
            <a:spLocks/>
          </p:cNvSpPr>
          <p:nvPr/>
        </p:nvSpPr>
        <p:spPr>
          <a:xfrm>
            <a:off x="1000016" y="4551089"/>
            <a:ext cx="1935517" cy="105692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b="1" kern="1200">
                <a:solidFill>
                  <a:srgbClr val="00205B"/>
                </a:solidFill>
                <a:latin typeface="Montserrat" pitchFamily="2" charset="77"/>
                <a:ea typeface="+mj-ea"/>
                <a:cs typeface="+mj-cs"/>
              </a:defRPr>
            </a:lvl1pPr>
          </a:lstStyle>
          <a:p>
            <a:r>
              <a:rPr lang="en-US" sz="3000" dirty="0"/>
              <a:t>Agenda </a:t>
            </a:r>
            <a:r>
              <a:rPr lang="en-US" sz="3600" dirty="0"/>
              <a:t>Topics</a:t>
            </a:r>
          </a:p>
        </p:txBody>
      </p:sp>
      <p:sp>
        <p:nvSpPr>
          <p:cNvPr id="8" name="Text Placeholder 8">
            <a:extLst>
              <a:ext uri="{FF2B5EF4-FFF2-40B4-BE49-F238E27FC236}">
                <a16:creationId xmlns:a16="http://schemas.microsoft.com/office/drawing/2014/main" id="{190E1490-8409-BFEC-D569-7E31FBF8ED15}"/>
              </a:ext>
            </a:extLst>
          </p:cNvPr>
          <p:cNvSpPr txBox="1">
            <a:spLocks/>
          </p:cNvSpPr>
          <p:nvPr/>
        </p:nvSpPr>
        <p:spPr>
          <a:xfrm>
            <a:off x="4075165" y="1797950"/>
            <a:ext cx="4490259" cy="3734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dirty="0">
                <a:solidFill>
                  <a:srgbClr val="00205B"/>
                </a:solidFill>
                <a:latin typeface="Montserrat" pitchFamily="2" charset="77"/>
                <a:ea typeface="+mj-ea"/>
                <a:cs typeface="+mj-cs"/>
              </a:rPr>
              <a:t>Case Progress Notes and Services</a:t>
            </a:r>
          </a:p>
        </p:txBody>
      </p:sp>
      <p:sp>
        <p:nvSpPr>
          <p:cNvPr id="9" name="Text Placeholder 17">
            <a:extLst>
              <a:ext uri="{FF2B5EF4-FFF2-40B4-BE49-F238E27FC236}">
                <a16:creationId xmlns:a16="http://schemas.microsoft.com/office/drawing/2014/main" id="{327AC3AE-D557-E4A4-98F9-8AE9F43FC609}"/>
              </a:ext>
            </a:extLst>
          </p:cNvPr>
          <p:cNvSpPr txBox="1">
            <a:spLocks/>
          </p:cNvSpPr>
          <p:nvPr/>
        </p:nvSpPr>
        <p:spPr>
          <a:xfrm>
            <a:off x="4561488" y="2786516"/>
            <a:ext cx="6819451" cy="586974"/>
          </a:xfrm>
          <a:prstGeom prst="rect">
            <a:avLst/>
          </a:prstGeom>
        </p:spPr>
        <p:txBody>
          <a:bodyPr vert="horz" lIns="91440" tIns="45720" rIns="91440" bIns="45720" rtlCol="0" anchor="ctr">
            <a:noAutofit/>
          </a:bodyPr>
          <a:lstStyle>
            <a:lvl1pPr marL="0" indent="0" algn="ctr" defTabSz="685800" rtl="0" eaLnBrk="1" latinLnBrk="0" hangingPunct="1">
              <a:lnSpc>
                <a:spcPct val="113000"/>
              </a:lnSpc>
              <a:spcBef>
                <a:spcPts val="750"/>
              </a:spcBef>
              <a:buFont typeface="Arial" panose="020B0604020202020204" pitchFamily="34" charset="0"/>
              <a:buNone/>
              <a:defRPr sz="1350" b="0" i="0" kern="1200">
                <a:solidFill>
                  <a:schemeClr val="accent3">
                    <a:lumMod val="75000"/>
                  </a:schemeClr>
                </a:solidFill>
                <a:latin typeface="Abadi" panose="020B0604020104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75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675"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6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6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US" sz="1800" b="1" dirty="0">
                <a:solidFill>
                  <a:srgbClr val="00205B"/>
                </a:solidFill>
                <a:latin typeface="Montserrat" pitchFamily="2" charset="77"/>
                <a:ea typeface="+mj-ea"/>
                <a:cs typeface="+mj-cs"/>
              </a:rPr>
              <a:t>Individual Employment Plan, Individual Service Strategy, and Assessments</a:t>
            </a:r>
          </a:p>
        </p:txBody>
      </p:sp>
      <p:sp>
        <p:nvSpPr>
          <p:cNvPr id="10" name="Text Placeholder 15">
            <a:extLst>
              <a:ext uri="{FF2B5EF4-FFF2-40B4-BE49-F238E27FC236}">
                <a16:creationId xmlns:a16="http://schemas.microsoft.com/office/drawing/2014/main" id="{DFCC62FF-9FF8-B614-AC6A-B18AC2E96848}"/>
              </a:ext>
            </a:extLst>
          </p:cNvPr>
          <p:cNvSpPr txBox="1">
            <a:spLocks/>
          </p:cNvSpPr>
          <p:nvPr/>
        </p:nvSpPr>
        <p:spPr>
          <a:xfrm>
            <a:off x="3322592" y="828447"/>
            <a:ext cx="4490258" cy="35443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accent6">
                    <a:lumMod val="7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b="1" dirty="0">
                <a:solidFill>
                  <a:srgbClr val="00205B"/>
                </a:solidFill>
                <a:latin typeface="Montserrat" pitchFamily="2" charset="77"/>
                <a:ea typeface="+mj-ea"/>
                <a:cs typeface="+mj-cs"/>
              </a:rPr>
              <a:t>WIOA Eligibility Determination</a:t>
            </a:r>
          </a:p>
          <a:p>
            <a:pPr marL="0" indent="0">
              <a:buNone/>
            </a:pPr>
            <a:endParaRPr lang="en-US" sz="2000" b="1" dirty="0">
              <a:solidFill>
                <a:schemeClr val="accent3">
                  <a:lumMod val="75000"/>
                </a:schemeClr>
              </a:solidFill>
            </a:endParaRPr>
          </a:p>
        </p:txBody>
      </p:sp>
      <p:sp>
        <p:nvSpPr>
          <p:cNvPr id="12" name="TextBox 11">
            <a:extLst>
              <a:ext uri="{FF2B5EF4-FFF2-40B4-BE49-F238E27FC236}">
                <a16:creationId xmlns:a16="http://schemas.microsoft.com/office/drawing/2014/main" id="{DD3731B1-D574-DE77-2467-D4ABA57667FC}"/>
              </a:ext>
            </a:extLst>
          </p:cNvPr>
          <p:cNvSpPr txBox="1"/>
          <p:nvPr/>
        </p:nvSpPr>
        <p:spPr>
          <a:xfrm>
            <a:off x="5567721" y="3985013"/>
            <a:ext cx="4947976" cy="341632"/>
          </a:xfrm>
          <a:prstGeom prst="rect">
            <a:avLst/>
          </a:prstGeom>
          <a:noFill/>
        </p:spPr>
        <p:txBody>
          <a:bodyPr wrap="square">
            <a:spAutoFit/>
          </a:bodyPr>
          <a:lstStyle/>
          <a:p>
            <a:pPr marL="285750" indent="-285750" algn="ctr" defTabSz="685800">
              <a:lnSpc>
                <a:spcPct val="90000"/>
              </a:lnSpc>
              <a:spcBef>
                <a:spcPts val="750"/>
              </a:spcBef>
              <a:buFont typeface="Arial" panose="020B0604020202020204" pitchFamily="34" charset="0"/>
              <a:buChar char="•"/>
            </a:pPr>
            <a:r>
              <a:rPr lang="en-US" b="1" dirty="0">
                <a:solidFill>
                  <a:srgbClr val="00205B"/>
                </a:solidFill>
                <a:latin typeface="Montserrat" pitchFamily="2" charset="77"/>
                <a:ea typeface="+mj-ea"/>
                <a:cs typeface="+mj-cs"/>
              </a:rPr>
              <a:t>Supportive Services and Incentives</a:t>
            </a:r>
          </a:p>
        </p:txBody>
      </p:sp>
      <p:sp>
        <p:nvSpPr>
          <p:cNvPr id="13" name="TextBox 12">
            <a:extLst>
              <a:ext uri="{FF2B5EF4-FFF2-40B4-BE49-F238E27FC236}">
                <a16:creationId xmlns:a16="http://schemas.microsoft.com/office/drawing/2014/main" id="{9154A811-F342-5332-3F3F-B4A21E36C4F3}"/>
              </a:ext>
            </a:extLst>
          </p:cNvPr>
          <p:cNvSpPr txBox="1"/>
          <p:nvPr/>
        </p:nvSpPr>
        <p:spPr>
          <a:xfrm>
            <a:off x="6547583" y="4938168"/>
            <a:ext cx="3386733" cy="341632"/>
          </a:xfrm>
          <a:prstGeom prst="rect">
            <a:avLst/>
          </a:prstGeom>
          <a:noFill/>
        </p:spPr>
        <p:txBody>
          <a:bodyPr wrap="square">
            <a:spAutoFit/>
          </a:bodyPr>
          <a:lstStyle/>
          <a:p>
            <a:pPr marL="285750" indent="-285750" algn="ctr" defTabSz="685800">
              <a:lnSpc>
                <a:spcPct val="90000"/>
              </a:lnSpc>
              <a:spcBef>
                <a:spcPts val="750"/>
              </a:spcBef>
              <a:buFont typeface="Arial" panose="020B0604020202020204" pitchFamily="34" charset="0"/>
              <a:buChar char="•"/>
            </a:pPr>
            <a:r>
              <a:rPr lang="en-US" b="1" dirty="0">
                <a:solidFill>
                  <a:srgbClr val="00205B"/>
                </a:solidFill>
                <a:latin typeface="Montserrat" pitchFamily="2" charset="77"/>
                <a:ea typeface="+mj-ea"/>
                <a:cs typeface="+mj-cs"/>
              </a:rPr>
              <a:t>Youth Service Delivery</a:t>
            </a:r>
          </a:p>
        </p:txBody>
      </p:sp>
    </p:spTree>
    <p:extLst>
      <p:ext uri="{BB962C8B-B14F-4D97-AF65-F5344CB8AC3E}">
        <p14:creationId xmlns:p14="http://schemas.microsoft.com/office/powerpoint/2010/main" val="2432514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670560" y="1591912"/>
            <a:ext cx="11035183" cy="4764442"/>
          </a:xfrm>
        </p:spPr>
        <p:txBody>
          <a:bodyPr>
            <a:normAutofit fontScale="77500" lnSpcReduction="20000"/>
          </a:bodyPr>
          <a:lstStyle/>
          <a:p>
            <a:pPr marL="342900" indent="-342900">
              <a:lnSpc>
                <a:spcPct val="107000"/>
              </a:lnSpc>
              <a:spcBef>
                <a:spcPts val="0"/>
              </a:spcBef>
              <a:buFont typeface="Wingdings" panose="05000000000000000000" pitchFamily="2" charset="2"/>
              <a:buChar char=""/>
            </a:pPr>
            <a:r>
              <a:rPr lang="en-US" dirty="0">
                <a:solidFill>
                  <a:srgbClr val="014067"/>
                </a:solidFill>
              </a:rPr>
              <a:t>LWDBs must have a written policy which addresses both supportive services and incentives. </a:t>
            </a:r>
          </a:p>
          <a:p>
            <a:pPr marL="342900" indent="-342900">
              <a:lnSpc>
                <a:spcPct val="107000"/>
              </a:lnSpc>
              <a:spcBef>
                <a:spcPts val="0"/>
              </a:spcBef>
              <a:buFont typeface="Wingdings" panose="05000000000000000000" pitchFamily="2" charset="2"/>
              <a:buChar char=""/>
            </a:pPr>
            <a:endParaRPr lang="en-US" dirty="0">
              <a:solidFill>
                <a:srgbClr val="014067"/>
              </a:solidFill>
            </a:endParaRPr>
          </a:p>
          <a:p>
            <a:pPr marL="342900" indent="-342900">
              <a:lnSpc>
                <a:spcPct val="107000"/>
              </a:lnSpc>
              <a:spcBef>
                <a:spcPts val="0"/>
              </a:spcBef>
              <a:buFont typeface="Wingdings" panose="05000000000000000000" pitchFamily="2" charset="2"/>
              <a:buChar char=""/>
            </a:pPr>
            <a:r>
              <a:rPr lang="en-US" dirty="0">
                <a:solidFill>
                  <a:srgbClr val="014067"/>
                </a:solidFill>
              </a:rPr>
              <a:t>This policy must address the internal controls in place to protect cash-equivalents, which refer to any items that hold immediate cash value (e.g., gift cards, signed or certified checks, bus passes, gas cards, etc., or non-cash assets, which are items that have no immediate cash value (e.g., work boots needed to complete an OJT) all of which could be either supportive services or incentives.</a:t>
            </a:r>
          </a:p>
          <a:p>
            <a:pPr marL="342900" indent="-342900">
              <a:lnSpc>
                <a:spcPct val="107000"/>
              </a:lnSpc>
              <a:spcBef>
                <a:spcPts val="0"/>
              </a:spcBef>
              <a:buFont typeface="Wingdings" panose="05000000000000000000" pitchFamily="2" charset="2"/>
              <a:buChar char=""/>
            </a:pPr>
            <a:endParaRPr lang="en-US" dirty="0">
              <a:solidFill>
                <a:srgbClr val="014067"/>
              </a:solidFill>
            </a:endParaRPr>
          </a:p>
          <a:p>
            <a:pPr marL="342900" indent="-342900">
              <a:lnSpc>
                <a:spcPct val="107000"/>
              </a:lnSpc>
              <a:spcBef>
                <a:spcPts val="0"/>
              </a:spcBef>
              <a:buFont typeface="Wingdings" panose="05000000000000000000" pitchFamily="2" charset="2"/>
              <a:buChar char=""/>
            </a:pPr>
            <a:r>
              <a:rPr lang="en-US" dirty="0">
                <a:solidFill>
                  <a:srgbClr val="014067"/>
                </a:solidFill>
              </a:rPr>
              <a:t>The policy must also address the following:</a:t>
            </a:r>
          </a:p>
          <a:p>
            <a:pPr marL="625475" indent="-285750">
              <a:lnSpc>
                <a:spcPct val="107000"/>
              </a:lnSpc>
              <a:spcBef>
                <a:spcPts val="0"/>
              </a:spcBef>
              <a:buFont typeface="Courier New" panose="02070309020205020404" pitchFamily="49" charset="0"/>
              <a:buChar char="o"/>
            </a:pPr>
            <a:r>
              <a:rPr lang="en-US" dirty="0">
                <a:solidFill>
                  <a:srgbClr val="014067"/>
                </a:solidFill>
              </a:rPr>
              <a:t>How the need to purchase is determined</a:t>
            </a:r>
          </a:p>
          <a:p>
            <a:pPr marL="625475" indent="-285750">
              <a:lnSpc>
                <a:spcPct val="107000"/>
              </a:lnSpc>
              <a:spcBef>
                <a:spcPts val="0"/>
              </a:spcBef>
              <a:buFont typeface="Courier New" panose="02070309020205020404" pitchFamily="49" charset="0"/>
              <a:buChar char="o"/>
            </a:pPr>
            <a:r>
              <a:rPr lang="en-US" dirty="0">
                <a:solidFill>
                  <a:srgbClr val="014067"/>
                </a:solidFill>
              </a:rPr>
              <a:t>Where the assets will be purchased (the store location(s), the authorized website, etc.)</a:t>
            </a:r>
          </a:p>
          <a:p>
            <a:pPr marL="625475" indent="-285750">
              <a:lnSpc>
                <a:spcPct val="107000"/>
              </a:lnSpc>
              <a:spcBef>
                <a:spcPts val="0"/>
              </a:spcBef>
              <a:buFont typeface="Courier New" panose="02070309020205020404" pitchFamily="49" charset="0"/>
              <a:buChar char="o"/>
            </a:pPr>
            <a:r>
              <a:rPr lang="en-US" dirty="0">
                <a:solidFill>
                  <a:srgbClr val="014067"/>
                </a:solidFill>
              </a:rPr>
              <a:t>What approval process is used to authorize the purchase</a:t>
            </a:r>
          </a:p>
          <a:p>
            <a:pPr marL="625475" indent="-285750">
              <a:lnSpc>
                <a:spcPct val="107000"/>
              </a:lnSpc>
              <a:spcBef>
                <a:spcPts val="0"/>
              </a:spcBef>
              <a:buFont typeface="Courier New" panose="02070309020205020404" pitchFamily="49" charset="0"/>
              <a:buChar char="o"/>
            </a:pPr>
            <a:r>
              <a:rPr lang="en-US" dirty="0">
                <a:solidFill>
                  <a:srgbClr val="014067"/>
                </a:solidFill>
              </a:rPr>
              <a:t>Secure storage, including, where they are stored, who has access to them, and how they are distributed</a:t>
            </a:r>
          </a:p>
          <a:p>
            <a:pPr marL="625475" indent="-285750">
              <a:lnSpc>
                <a:spcPct val="107000"/>
              </a:lnSpc>
              <a:spcBef>
                <a:spcPts val="0"/>
              </a:spcBef>
              <a:buFont typeface="Courier New" panose="02070309020205020404" pitchFamily="49" charset="0"/>
              <a:buChar char="o"/>
            </a:pPr>
            <a:r>
              <a:rPr lang="en-US" dirty="0">
                <a:solidFill>
                  <a:srgbClr val="014067"/>
                </a:solidFill>
              </a:rPr>
              <a:t>How they are logged including the following information: </a:t>
            </a:r>
          </a:p>
          <a:p>
            <a:pPr marL="860425" indent="-285750">
              <a:lnSpc>
                <a:spcPct val="107000"/>
              </a:lnSpc>
              <a:spcBef>
                <a:spcPts val="0"/>
              </a:spcBef>
              <a:buFont typeface="Wingdings" panose="05000000000000000000" pitchFamily="2" charset="2"/>
              <a:buChar char="§"/>
            </a:pPr>
            <a:r>
              <a:rPr lang="en-US" dirty="0">
                <a:solidFill>
                  <a:srgbClr val="014067"/>
                </a:solidFill>
              </a:rPr>
              <a:t>Asset by number (if applicable), gift card number, or any other identifying feature; </a:t>
            </a:r>
          </a:p>
          <a:p>
            <a:pPr marL="860425" indent="-285750">
              <a:lnSpc>
                <a:spcPct val="107000"/>
              </a:lnSpc>
              <a:spcBef>
                <a:spcPts val="0"/>
              </a:spcBef>
              <a:buFont typeface="Wingdings" panose="05000000000000000000" pitchFamily="2" charset="2"/>
              <a:buChar char="§"/>
            </a:pPr>
            <a:r>
              <a:rPr lang="en-US" dirty="0">
                <a:solidFill>
                  <a:srgbClr val="014067"/>
                </a:solidFill>
              </a:rPr>
              <a:t>Funding source (cash equivalents issued to participants must have been purchased from the same funding stream as participant’s eligibility determination); </a:t>
            </a:r>
          </a:p>
          <a:p>
            <a:pPr marL="860425" indent="-285750">
              <a:lnSpc>
                <a:spcPct val="107000"/>
              </a:lnSpc>
              <a:spcBef>
                <a:spcPts val="0"/>
              </a:spcBef>
              <a:buFont typeface="Wingdings" panose="05000000000000000000" pitchFamily="2" charset="2"/>
              <a:buChar char="§"/>
            </a:pPr>
            <a:r>
              <a:rPr lang="en-US" dirty="0">
                <a:solidFill>
                  <a:srgbClr val="014067"/>
                </a:solidFill>
              </a:rPr>
              <a:t>The issuing agent and the recipient; and </a:t>
            </a:r>
          </a:p>
          <a:p>
            <a:pPr marL="860425" indent="-285750">
              <a:lnSpc>
                <a:spcPct val="107000"/>
              </a:lnSpc>
              <a:spcBef>
                <a:spcPts val="0"/>
              </a:spcBef>
              <a:buFont typeface="Wingdings" panose="05000000000000000000" pitchFamily="2" charset="2"/>
              <a:buChar char="§"/>
            </a:pPr>
            <a:r>
              <a:rPr lang="en-US" dirty="0">
                <a:solidFill>
                  <a:srgbClr val="014067"/>
                </a:solidFill>
              </a:rPr>
              <a:t>Provisions that this log must be secured and treated as Personally Identifiable Information (PII). </a:t>
            </a:r>
          </a:p>
          <a:p>
            <a:pPr marL="625475" indent="-285750">
              <a:lnSpc>
                <a:spcPct val="107000"/>
              </a:lnSpc>
              <a:spcBef>
                <a:spcPts val="0"/>
              </a:spcBef>
              <a:buFont typeface="Courier New" panose="02070309020205020404" pitchFamily="49" charset="0"/>
              <a:buChar char="o"/>
            </a:pPr>
            <a:r>
              <a:rPr lang="en-US" dirty="0">
                <a:solidFill>
                  <a:srgbClr val="014067"/>
                </a:solidFill>
              </a:rPr>
              <a:t>Procedures for distribution, including: </a:t>
            </a:r>
          </a:p>
          <a:p>
            <a:pPr marL="800100" indent="-285750">
              <a:lnSpc>
                <a:spcPct val="107000"/>
              </a:lnSpc>
              <a:spcBef>
                <a:spcPts val="0"/>
              </a:spcBef>
              <a:buFont typeface="Wingdings" panose="05000000000000000000" pitchFamily="2" charset="2"/>
              <a:buChar char="§"/>
            </a:pPr>
            <a:r>
              <a:rPr lang="en-US" dirty="0">
                <a:solidFill>
                  <a:srgbClr val="014067"/>
                </a:solidFill>
              </a:rPr>
              <a:t>Eligibility statements/certificates, regarding the reason for the distribution. (All completion certificates and/or eligibility statements must be verifiable.); and </a:t>
            </a:r>
          </a:p>
          <a:p>
            <a:pPr marL="800100" indent="-285750">
              <a:lnSpc>
                <a:spcPct val="107000"/>
              </a:lnSpc>
              <a:spcBef>
                <a:spcPts val="0"/>
              </a:spcBef>
              <a:buFont typeface="Wingdings" panose="05000000000000000000" pitchFamily="2" charset="2"/>
              <a:buChar char="§"/>
            </a:pPr>
            <a:r>
              <a:rPr lang="en-US" dirty="0">
                <a:solidFill>
                  <a:srgbClr val="014067"/>
                </a:solidFill>
              </a:rPr>
              <a:t>Signature sheets verifying the participant’s receipt of a cash equivalent must include 3 signatures, including the participant, the issuing agent, and a supervisor or authority that can verify the participant’s eligibility and witness the receipt. </a:t>
            </a:r>
          </a:p>
          <a:p>
            <a:pPr marL="625475" indent="-285750">
              <a:lnSpc>
                <a:spcPct val="107000"/>
              </a:lnSpc>
              <a:spcBef>
                <a:spcPts val="0"/>
              </a:spcBef>
              <a:buFont typeface="Courier New" panose="02070309020205020404" pitchFamily="49" charset="0"/>
              <a:buChar char="o"/>
            </a:pPr>
            <a:r>
              <a:rPr lang="en-US" dirty="0">
                <a:solidFill>
                  <a:srgbClr val="014067"/>
                </a:solidFill>
              </a:rPr>
              <a:t>Monitoring and audit process. </a:t>
            </a:r>
          </a:p>
          <a:p>
            <a:pPr marL="0" indent="0">
              <a:lnSpc>
                <a:spcPct val="107000"/>
              </a:lnSpc>
              <a:spcBef>
                <a:spcPts val="0"/>
              </a:spcBef>
              <a:buNone/>
            </a:pPr>
            <a:endParaRPr lang="en-US" sz="1600" dirty="0">
              <a:solidFill>
                <a:srgbClr val="014067"/>
              </a:solidFill>
            </a:endParaRPr>
          </a:p>
          <a:p>
            <a:pPr>
              <a:lnSpc>
                <a:spcPct val="107000"/>
              </a:lnSpc>
              <a:spcBef>
                <a:spcPts val="0"/>
              </a:spcBef>
              <a:buFont typeface="Wingdings" panose="05000000000000000000" pitchFamily="2" charset="2"/>
              <a:buChar char="Ø"/>
            </a:pPr>
            <a:r>
              <a:rPr lang="en-US" sz="1600" dirty="0">
                <a:solidFill>
                  <a:srgbClr val="014067"/>
                </a:solidFill>
              </a:rPr>
              <a:t>     </a:t>
            </a:r>
            <a:r>
              <a:rPr lang="en-US" dirty="0">
                <a:solidFill>
                  <a:srgbClr val="014067"/>
                </a:solidFill>
              </a:rPr>
              <a:t>Additionally, the LWDB must have procedures to review and update this policy, as necessary, on a regular basis. </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30</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0E8BC178-DD11-B70B-7965-2A5DD334EE32}"/>
              </a:ext>
            </a:extLst>
          </p:cNvPr>
          <p:cNvSpPr txBox="1"/>
          <p:nvPr/>
        </p:nvSpPr>
        <p:spPr>
          <a:xfrm>
            <a:off x="6553200" y="988748"/>
            <a:ext cx="4119154" cy="400110"/>
          </a:xfrm>
          <a:prstGeom prst="rect">
            <a:avLst/>
          </a:prstGeom>
          <a:noFill/>
        </p:spPr>
        <p:txBody>
          <a:bodyPr wrap="square" rtlCol="0">
            <a:spAutoFit/>
          </a:bodyPr>
          <a:lstStyle/>
          <a:p>
            <a:r>
              <a:rPr lang="en-US" sz="2000" b="1" dirty="0">
                <a:solidFill>
                  <a:srgbClr val="014067"/>
                </a:solidFill>
                <a:latin typeface="+mj-lt"/>
              </a:rPr>
              <a:t>Supportive Services/Incentives Policy</a:t>
            </a:r>
          </a:p>
        </p:txBody>
      </p:sp>
    </p:spTree>
    <p:extLst>
      <p:ext uri="{BB962C8B-B14F-4D97-AF65-F5344CB8AC3E}">
        <p14:creationId xmlns:p14="http://schemas.microsoft.com/office/powerpoint/2010/main" val="235250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91611-AEDF-CDBC-B5D8-F364E154821C}"/>
              </a:ext>
            </a:extLst>
          </p:cNvPr>
          <p:cNvSpPr>
            <a:spLocks noGrp="1"/>
          </p:cNvSpPr>
          <p:nvPr>
            <p:ph idx="1"/>
          </p:nvPr>
        </p:nvSpPr>
        <p:spPr>
          <a:xfrm>
            <a:off x="531379" y="1680754"/>
            <a:ext cx="10911684" cy="4675599"/>
          </a:xfrm>
        </p:spPr>
        <p:txBody>
          <a:bodyPr/>
          <a:lstStyle/>
          <a:p>
            <a:pPr marL="342900" marR="0" lvl="0" indent="-34290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Documentation authorizing or supporting the dispersal of assets for incentives and supportive services must be retained in accordance with the Records Retention provisions outlined in the FMG or a locally adopted policy, whichever ensures the greater period of retention.</a:t>
            </a:r>
          </a:p>
          <a:p>
            <a:pPr marL="0" marR="0" lvl="0" indent="0" algn="l" defTabSz="685832" rtl="0" eaLnBrk="1" fontAlgn="auto" latinLnBrk="0" hangingPunct="1">
              <a:lnSpc>
                <a:spcPct val="107000"/>
              </a:lnSpc>
              <a:spcBef>
                <a:spcPts val="0"/>
              </a:spcBef>
              <a:spcAft>
                <a:spcPts val="0"/>
              </a:spcAft>
              <a:buClr>
                <a:srgbClr val="EAB200"/>
              </a:buClr>
              <a:buSzTx/>
              <a:buFont typeface="Arial" panose="020B0604020202020204" pitchFamily="34" charset="0"/>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342900" marR="0" lvl="0" indent="-34290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WIOA costs shall be limited to allowable costs that are adequately documented.   </a:t>
            </a:r>
          </a:p>
          <a:p>
            <a:pPr marL="285742" marR="0" lvl="0" indent="0" algn="l" defTabSz="685832" rtl="0" eaLnBrk="1" fontAlgn="auto" latinLnBrk="0" hangingPunct="1">
              <a:lnSpc>
                <a:spcPct val="107000"/>
              </a:lnSpc>
              <a:spcBef>
                <a:spcPts val="0"/>
              </a:spcBef>
              <a:spcAft>
                <a:spcPts val="0"/>
              </a:spcAft>
              <a:buClr>
                <a:srgbClr val="EAB200"/>
              </a:buClr>
              <a:buSzTx/>
              <a:buFont typeface="Arial" panose="020B0604020202020204" pitchFamily="34" charset="0"/>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571492" marR="0" lvl="0" indent="-28575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Adequate and sufficient source documentation must be maintained at the grantee or fiscal agent level to ensure cash disbursement requests are allowable, reasonable, necessary, and allocable.  </a:t>
            </a:r>
          </a:p>
          <a:p>
            <a:pPr marL="285742" marR="0" lvl="0" indent="0" algn="l" defTabSz="685832" rtl="0" eaLnBrk="1" fontAlgn="auto" latinLnBrk="0" hangingPunct="1">
              <a:lnSpc>
                <a:spcPct val="107000"/>
              </a:lnSpc>
              <a:spcBef>
                <a:spcPts val="0"/>
              </a:spcBef>
              <a:spcAft>
                <a:spcPts val="0"/>
              </a:spcAft>
              <a:buClr>
                <a:srgbClr val="EAB200"/>
              </a:buClr>
              <a:buSzTx/>
              <a:buNone/>
              <a:tabLst/>
              <a:defRPr/>
            </a:pPr>
            <a:endPar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endParaRPr>
          </a:p>
          <a:p>
            <a:pPr marL="571492" marR="0" lvl="0" indent="-285750" algn="l" defTabSz="685832" rtl="0" eaLnBrk="1" fontAlgn="auto" latinLnBrk="0" hangingPunct="1">
              <a:lnSpc>
                <a:spcPct val="107000"/>
              </a:lnSpc>
              <a:spcBef>
                <a:spcPts val="0"/>
              </a:spcBef>
              <a:spcAft>
                <a:spcPts val="0"/>
              </a:spcAft>
              <a:buClr>
                <a:srgbClr val="EAB200"/>
              </a:buClr>
              <a:buSzTx/>
              <a:buFont typeface="Wingdings" panose="05000000000000000000" pitchFamily="2" charset="2"/>
              <a:buChar char="v"/>
              <a:tabLst/>
              <a:defRPr/>
            </a:pPr>
            <a:r>
              <a:rPr kumimoji="0" lang="en-US" b="0" i="0" u="none" strike="noStrike" kern="1200" cap="none" spc="0" normalizeH="0" baseline="0" noProof="0" dirty="0">
                <a:ln>
                  <a:noFill/>
                </a:ln>
                <a:solidFill>
                  <a:srgbClr val="014067"/>
                </a:solidFill>
                <a:effectLst/>
                <a:uLnTx/>
                <a:uFillTx/>
                <a:latin typeface="Calibri" panose="020F0502020204030204"/>
                <a:ea typeface="+mn-ea"/>
                <a:cs typeface="+mn-cs"/>
              </a:rPr>
              <a:t>Sub-recipients must be able to provide all source documentation related to these costs within a reasonable time as determined by L&amp;I.  </a:t>
            </a:r>
          </a:p>
          <a:p>
            <a:endParaRPr lang="en-US" dirty="0"/>
          </a:p>
        </p:txBody>
      </p:sp>
      <p:sp>
        <p:nvSpPr>
          <p:cNvPr id="6" name="Footer Placeholder 5">
            <a:extLst>
              <a:ext uri="{FF2B5EF4-FFF2-40B4-BE49-F238E27FC236}">
                <a16:creationId xmlns:a16="http://schemas.microsoft.com/office/drawing/2014/main" id="{631FAC6F-9AC2-DEC5-37D8-A678054724CC}"/>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92BA19B1-79B1-D686-C329-1CB2C0813296}"/>
              </a:ext>
            </a:extLst>
          </p:cNvPr>
          <p:cNvSpPr>
            <a:spLocks noGrp="1"/>
          </p:cNvSpPr>
          <p:nvPr>
            <p:ph type="sldNum" sz="quarter" idx="15"/>
          </p:nvPr>
        </p:nvSpPr>
        <p:spPr/>
        <p:txBody>
          <a:bodyPr/>
          <a:lstStyle/>
          <a:p>
            <a:fld id="{8699F50C-BE38-4BD0-BA84-9B090E1F2B9B}" type="slidenum">
              <a:rPr lang="en-US" noProof="0" smtClean="0"/>
              <a:t>31</a:t>
            </a:fld>
            <a:endParaRPr lang="en-US" noProof="0" dirty="0"/>
          </a:p>
        </p:txBody>
      </p:sp>
      <p:sp>
        <p:nvSpPr>
          <p:cNvPr id="8" name="TextBox 7">
            <a:extLst>
              <a:ext uri="{FF2B5EF4-FFF2-40B4-BE49-F238E27FC236}">
                <a16:creationId xmlns:a16="http://schemas.microsoft.com/office/drawing/2014/main" id="{D7A39CE9-8AD1-F357-9099-849787687FB5}"/>
              </a:ext>
            </a:extLst>
          </p:cNvPr>
          <p:cNvSpPr txBox="1"/>
          <p:nvPr/>
        </p:nvSpPr>
        <p:spPr>
          <a:xfrm>
            <a:off x="6618515" y="1001485"/>
            <a:ext cx="4824548" cy="400110"/>
          </a:xfrm>
          <a:prstGeom prst="rect">
            <a:avLst/>
          </a:prstGeom>
          <a:noFill/>
        </p:spPr>
        <p:txBody>
          <a:bodyPr wrap="square" rtlCol="0">
            <a:spAutoFit/>
          </a:bodyPr>
          <a:lstStyle/>
          <a:p>
            <a:r>
              <a:rPr lang="en-US" sz="2000" b="1" dirty="0">
                <a:solidFill>
                  <a:srgbClr val="014067"/>
                </a:solidFill>
                <a:latin typeface="+mj-lt"/>
              </a:rPr>
              <a:t>Documentation Requirements</a:t>
            </a:r>
          </a:p>
        </p:txBody>
      </p:sp>
    </p:spTree>
    <p:extLst>
      <p:ext uri="{BB962C8B-B14F-4D97-AF65-F5344CB8AC3E}">
        <p14:creationId xmlns:p14="http://schemas.microsoft.com/office/powerpoint/2010/main" val="10788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156906" y="1922996"/>
            <a:ext cx="9990068" cy="4085917"/>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WIOA Adult and Dislocated Worker participants are eligible for supportive services when the participant is:</a:t>
            </a:r>
          </a:p>
          <a:p>
            <a:pPr lvl="1">
              <a:lnSpc>
                <a:spcPct val="107000"/>
              </a:lnSpc>
              <a:spcBef>
                <a:spcPts val="0"/>
              </a:spcBef>
              <a:buFont typeface="Courier New" panose="02070309020205020404" pitchFamily="49" charset="0"/>
              <a:buChar char="o"/>
            </a:pPr>
            <a:r>
              <a:rPr lang="en-US" sz="1600" dirty="0">
                <a:solidFill>
                  <a:srgbClr val="014067"/>
                </a:solidFill>
              </a:rPr>
              <a:t>Participating in career or training services as defined in WIOA  134(c)(2) and (3).</a:t>
            </a:r>
          </a:p>
          <a:p>
            <a:pPr lvl="1">
              <a:lnSpc>
                <a:spcPct val="107000"/>
              </a:lnSpc>
              <a:spcBef>
                <a:spcPts val="0"/>
              </a:spcBef>
              <a:buFont typeface="Courier New" panose="02070309020205020404" pitchFamily="49" charset="0"/>
              <a:buChar char="o"/>
            </a:pPr>
            <a:r>
              <a:rPr lang="en-US" sz="1600" dirty="0">
                <a:solidFill>
                  <a:srgbClr val="014067"/>
                </a:solidFill>
              </a:rPr>
              <a:t>Unable to obtain supportive services through other programs providing such services.</a:t>
            </a:r>
          </a:p>
          <a:p>
            <a:pPr lvl="1">
              <a:lnSpc>
                <a:spcPct val="107000"/>
              </a:lnSpc>
              <a:spcBef>
                <a:spcPts val="0"/>
              </a:spcBef>
              <a:buFont typeface="Courier New" panose="02070309020205020404" pitchFamily="49" charset="0"/>
              <a:buChar char="o"/>
            </a:pPr>
            <a:r>
              <a:rPr lang="en-US" sz="1600" dirty="0">
                <a:solidFill>
                  <a:srgbClr val="014067"/>
                </a:solidFill>
              </a:rPr>
              <a:t>Meets any additional requirements included in the LWDB’s supportive services policy </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WIOA Youth participants are eligible for needs-related payments and supportive services when they enable the individual to participate in WIOA activities.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Case managers must enter a case note into CWDS for supportive services to:</a:t>
            </a:r>
          </a:p>
          <a:p>
            <a:pPr lvl="1">
              <a:lnSpc>
                <a:spcPct val="107000"/>
              </a:lnSpc>
              <a:spcBef>
                <a:spcPts val="0"/>
              </a:spcBef>
              <a:buFont typeface="Courier New" panose="02070309020205020404" pitchFamily="49" charset="0"/>
              <a:buChar char="o"/>
            </a:pPr>
            <a:r>
              <a:rPr lang="en-US" sz="1600" dirty="0">
                <a:solidFill>
                  <a:srgbClr val="014067"/>
                </a:solidFill>
              </a:rPr>
              <a:t>Substantiate the issuance and explain that all other resources/referrals have been exhausted and the individual is unable to obtain supportive services through other programs providing such services. </a:t>
            </a:r>
          </a:p>
          <a:p>
            <a:pPr lvl="1">
              <a:lnSpc>
                <a:spcPct val="107000"/>
              </a:lnSpc>
              <a:spcBef>
                <a:spcPts val="0"/>
              </a:spcBef>
              <a:buFont typeface="Courier New" panose="02070309020205020404" pitchFamily="49" charset="0"/>
              <a:buChar char="o"/>
            </a:pPr>
            <a:r>
              <a:rPr lang="en-US" sz="1600" dirty="0">
                <a:solidFill>
                  <a:srgbClr val="014067"/>
                </a:solidFill>
              </a:rPr>
              <a:t>Detail a one-time issuance.</a:t>
            </a:r>
          </a:p>
          <a:p>
            <a:pPr lvl="1">
              <a:lnSpc>
                <a:spcPct val="107000"/>
              </a:lnSpc>
              <a:spcBef>
                <a:spcPts val="0"/>
              </a:spcBef>
              <a:buFont typeface="Courier New" panose="02070309020205020404" pitchFamily="49" charset="0"/>
              <a:buChar char="o"/>
            </a:pPr>
            <a:r>
              <a:rPr lang="en-US" sz="1600" dirty="0">
                <a:solidFill>
                  <a:srgbClr val="014067"/>
                </a:solidFill>
              </a:rPr>
              <a:t>Detail the first issuance in a series of supportive services or incentives (Ex: bus passes).</a:t>
            </a:r>
          </a:p>
          <a:p>
            <a:pPr marL="342900" indent="-342900">
              <a:lnSpc>
                <a:spcPct val="107000"/>
              </a:lnSpc>
              <a:spcBef>
                <a:spcPts val="0"/>
              </a:spcBef>
              <a:buFont typeface="Wingdings" panose="05000000000000000000" pitchFamily="2" charset="2"/>
              <a:buChar char=""/>
            </a:pPr>
            <a:endParaRPr lang="en-US" sz="1600" dirty="0">
              <a:solidFill>
                <a:srgbClr val="014067"/>
              </a:solidFill>
            </a:endParaRP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32</a:t>
            </a:fld>
            <a:endParaRPr lang="en-US" dirty="0">
              <a:solidFill>
                <a:srgbClr val="A5A5A5"/>
              </a:solidFill>
              <a:latin typeface="Calibri" panose="020F0502020204030204"/>
            </a:endParaRPr>
          </a:p>
        </p:txBody>
      </p:sp>
      <p:sp>
        <p:nvSpPr>
          <p:cNvPr id="4" name="TextBox 3">
            <a:extLst>
              <a:ext uri="{FF2B5EF4-FFF2-40B4-BE49-F238E27FC236}">
                <a16:creationId xmlns:a16="http://schemas.microsoft.com/office/drawing/2014/main" id="{3357F23E-0D28-19B3-5060-73029624DA37}"/>
              </a:ext>
            </a:extLst>
          </p:cNvPr>
          <p:cNvSpPr txBox="1"/>
          <p:nvPr/>
        </p:nvSpPr>
        <p:spPr>
          <a:xfrm>
            <a:off x="6514011" y="984068"/>
            <a:ext cx="3831772" cy="400110"/>
          </a:xfrm>
          <a:prstGeom prst="rect">
            <a:avLst/>
          </a:prstGeom>
          <a:noFill/>
        </p:spPr>
        <p:txBody>
          <a:bodyPr wrap="square" rtlCol="0">
            <a:spAutoFit/>
          </a:bodyPr>
          <a:lstStyle/>
          <a:p>
            <a:r>
              <a:rPr lang="en-US" sz="2000" b="1" dirty="0">
                <a:solidFill>
                  <a:srgbClr val="014067"/>
                </a:solidFill>
                <a:latin typeface="+mj-lt"/>
              </a:rPr>
              <a:t>Supportive Service Considerations</a:t>
            </a:r>
          </a:p>
        </p:txBody>
      </p:sp>
    </p:spTree>
    <p:extLst>
      <p:ext uri="{BB962C8B-B14F-4D97-AF65-F5344CB8AC3E}">
        <p14:creationId xmlns:p14="http://schemas.microsoft.com/office/powerpoint/2010/main" val="2996027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3" y="1636653"/>
            <a:ext cx="9619953" cy="455643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 WIOA service must be entered into the system of record for the issuance of every supportive service. </a:t>
            </a:r>
          </a:p>
          <a:p>
            <a:pPr marL="0"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b="1" dirty="0">
                <a:solidFill>
                  <a:srgbClr val="014067"/>
                </a:solidFill>
              </a:rPr>
              <a:t>Supportive Service </a:t>
            </a:r>
            <a:r>
              <a:rPr lang="en-US" sz="1600" dirty="0">
                <a:solidFill>
                  <a:srgbClr val="014067"/>
                </a:solidFill>
              </a:rPr>
              <a:t>entries include but are not limited to:</a:t>
            </a:r>
          </a:p>
          <a:p>
            <a:pPr lvl="1">
              <a:lnSpc>
                <a:spcPct val="107000"/>
              </a:lnSpc>
              <a:spcBef>
                <a:spcPts val="0"/>
              </a:spcBef>
              <a:buFont typeface="Courier New" panose="02070309020205020404" pitchFamily="49" charset="0"/>
              <a:buChar char="o"/>
            </a:pPr>
            <a:r>
              <a:rPr lang="en-US" sz="1600" dirty="0">
                <a:solidFill>
                  <a:srgbClr val="014067"/>
                </a:solidFill>
              </a:rPr>
              <a:t>WSS01		Transportation</a:t>
            </a:r>
          </a:p>
          <a:p>
            <a:pPr lvl="1">
              <a:lnSpc>
                <a:spcPct val="107000"/>
              </a:lnSpc>
              <a:spcBef>
                <a:spcPts val="0"/>
              </a:spcBef>
              <a:buFont typeface="Courier New" panose="02070309020205020404" pitchFamily="49" charset="0"/>
              <a:buChar char="o"/>
            </a:pPr>
            <a:r>
              <a:rPr lang="en-US" sz="1600" dirty="0">
                <a:solidFill>
                  <a:srgbClr val="014067"/>
                </a:solidFill>
              </a:rPr>
              <a:t>WSS02		Childcare</a:t>
            </a:r>
          </a:p>
          <a:p>
            <a:pPr lvl="1">
              <a:lnSpc>
                <a:spcPct val="107000"/>
              </a:lnSpc>
              <a:spcBef>
                <a:spcPts val="0"/>
              </a:spcBef>
              <a:buFont typeface="Courier New" panose="02070309020205020404" pitchFamily="49" charset="0"/>
              <a:buChar char="o"/>
            </a:pPr>
            <a:r>
              <a:rPr lang="en-US" sz="1600" dirty="0">
                <a:solidFill>
                  <a:srgbClr val="014067"/>
                </a:solidFill>
              </a:rPr>
              <a:t>WSS03		Dependent Care</a:t>
            </a:r>
          </a:p>
          <a:p>
            <a:pPr lvl="1">
              <a:lnSpc>
                <a:spcPct val="107000"/>
              </a:lnSpc>
              <a:spcBef>
                <a:spcPts val="0"/>
              </a:spcBef>
              <a:buFont typeface="Courier New" panose="02070309020205020404" pitchFamily="49" charset="0"/>
              <a:buChar char="o"/>
            </a:pPr>
            <a:r>
              <a:rPr lang="en-US" sz="1600" dirty="0">
                <a:solidFill>
                  <a:srgbClr val="014067"/>
                </a:solidFill>
              </a:rPr>
              <a:t>WSS04		Housing</a:t>
            </a:r>
          </a:p>
          <a:p>
            <a:pPr lvl="1">
              <a:lnSpc>
                <a:spcPct val="107000"/>
              </a:lnSpc>
              <a:spcBef>
                <a:spcPts val="0"/>
              </a:spcBef>
              <a:buFont typeface="Courier New" panose="02070309020205020404" pitchFamily="49" charset="0"/>
              <a:buChar char="o"/>
            </a:pPr>
            <a:r>
              <a:rPr lang="en-US" sz="1600" dirty="0">
                <a:solidFill>
                  <a:srgbClr val="014067"/>
                </a:solidFill>
              </a:rPr>
              <a:t>WSS05		Needs Related Payments</a:t>
            </a:r>
          </a:p>
          <a:p>
            <a:pPr lvl="1">
              <a:lnSpc>
                <a:spcPct val="107000"/>
              </a:lnSpc>
              <a:spcBef>
                <a:spcPts val="0"/>
              </a:spcBef>
              <a:buFont typeface="Courier New" panose="02070309020205020404" pitchFamily="49" charset="0"/>
              <a:buChar char="o"/>
            </a:pPr>
            <a:r>
              <a:rPr lang="en-US" sz="1600" dirty="0">
                <a:solidFill>
                  <a:srgbClr val="014067"/>
                </a:solidFill>
              </a:rPr>
              <a:t>WSS06		Needs Based Payments</a:t>
            </a:r>
          </a:p>
          <a:p>
            <a:pPr lvl="1">
              <a:lnSpc>
                <a:spcPct val="107000"/>
              </a:lnSpc>
              <a:spcBef>
                <a:spcPts val="0"/>
              </a:spcBef>
              <a:buFont typeface="Courier New" panose="02070309020205020404" pitchFamily="49" charset="0"/>
              <a:buChar char="o"/>
            </a:pPr>
            <a:r>
              <a:rPr lang="en-US" sz="1600" dirty="0">
                <a:solidFill>
                  <a:srgbClr val="014067"/>
                </a:solidFill>
              </a:rPr>
              <a:t>WSS07		Stipend</a:t>
            </a:r>
          </a:p>
          <a:p>
            <a:pPr lvl="1">
              <a:lnSpc>
                <a:spcPct val="107000"/>
              </a:lnSpc>
              <a:spcBef>
                <a:spcPts val="0"/>
              </a:spcBef>
              <a:buFont typeface="Courier New" panose="02070309020205020404" pitchFamily="49" charset="0"/>
              <a:buChar char="o"/>
            </a:pPr>
            <a:r>
              <a:rPr lang="en-US" sz="1600" dirty="0">
                <a:solidFill>
                  <a:srgbClr val="014067"/>
                </a:solidFill>
              </a:rPr>
              <a:t>WSS08		Assistance with Uniforms/Work Attire and Work-Related Tool Costs</a:t>
            </a:r>
          </a:p>
          <a:p>
            <a:pPr lvl="1">
              <a:lnSpc>
                <a:spcPct val="107000"/>
              </a:lnSpc>
              <a:spcBef>
                <a:spcPts val="0"/>
              </a:spcBef>
              <a:buFont typeface="Courier New" panose="02070309020205020404" pitchFamily="49" charset="0"/>
              <a:buChar char="o"/>
            </a:pPr>
            <a:r>
              <a:rPr lang="en-US" sz="1600" dirty="0">
                <a:solidFill>
                  <a:srgbClr val="014067"/>
                </a:solidFill>
              </a:rPr>
              <a:t>WSS09		Other 1</a:t>
            </a:r>
          </a:p>
          <a:p>
            <a:pPr marL="342916" lvl="1"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If a participant case file is selected for review, supportive service/incentive/needs-based payment documentation must be submitted with the request.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33</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9039237D-65B7-6A39-C33B-1BD4EC6AA9F5}"/>
              </a:ext>
            </a:extLst>
          </p:cNvPr>
          <p:cNvSpPr txBox="1"/>
          <p:nvPr/>
        </p:nvSpPr>
        <p:spPr>
          <a:xfrm>
            <a:off x="6485044" y="1044786"/>
            <a:ext cx="4661930" cy="400110"/>
          </a:xfrm>
          <a:prstGeom prst="rect">
            <a:avLst/>
          </a:prstGeom>
          <a:noFill/>
        </p:spPr>
        <p:txBody>
          <a:bodyPr wrap="square" rtlCol="0">
            <a:spAutoFit/>
          </a:bodyPr>
          <a:lstStyle/>
          <a:p>
            <a:r>
              <a:rPr lang="en-US" sz="2000" b="1" dirty="0">
                <a:solidFill>
                  <a:srgbClr val="014067"/>
                </a:solidFill>
                <a:latin typeface="+mj-lt"/>
              </a:rPr>
              <a:t>Supportive Service Entry</a:t>
            </a:r>
          </a:p>
        </p:txBody>
      </p:sp>
    </p:spTree>
    <p:extLst>
      <p:ext uri="{BB962C8B-B14F-4D97-AF65-F5344CB8AC3E}">
        <p14:creationId xmlns:p14="http://schemas.microsoft.com/office/powerpoint/2010/main" val="31347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856924" y="2493511"/>
            <a:ext cx="4075378" cy="2081893"/>
          </a:xfrm>
        </p:spPr>
        <p:txBody>
          <a:bodyPr/>
          <a:lstStyle/>
          <a:p>
            <a:pPr algn="ctr"/>
            <a:r>
              <a:rPr lang="en-US" sz="3600" dirty="0"/>
              <a:t>Youth Service Delivery</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165529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06676" y="1162050"/>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86037" y="2157591"/>
            <a:ext cx="7019925" cy="3923204"/>
          </a:xfrm>
        </p:spPr>
        <p:txBody>
          <a:bodyPr>
            <a:normAutofit/>
          </a:bodyPr>
          <a:lstStyle/>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WIOA §129(c)(3)(A)</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TEGL No. 16-16, Change 1</a:t>
            </a:r>
            <a:r>
              <a:rPr lang="en-US" sz="1800" dirty="0">
                <a:solidFill>
                  <a:srgbClr val="014067"/>
                </a:solidFill>
                <a:cs typeface="+mn-cs"/>
              </a:rPr>
              <a:t>: One-Stop Operations Guidance for the American Job Center® Network. </a:t>
            </a: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23 PA C.S. § 6344</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PA 2012 Act 151 – Child Labor Act</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6">
                  <a:extLst>
                    <a:ext uri="{A12FA001-AC4F-418D-AE19-62706E023703}">
                      <ahyp:hlinkClr xmlns:ahyp="http://schemas.microsoft.com/office/drawing/2018/hyperlinkcolor" val="tx"/>
                    </a:ext>
                  </a:extLst>
                </a:hlinkClick>
              </a:rPr>
              <a:t>Pennsylvania’s Minimum Wage Act</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Pennsylvania’s Equal Pay Law</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8">
                  <a:extLst>
                    <a:ext uri="{A12FA001-AC4F-418D-AE19-62706E023703}">
                      <ahyp:hlinkClr xmlns:ahyp="http://schemas.microsoft.com/office/drawing/2018/hyperlinkcolor" val="tx"/>
                    </a:ext>
                  </a:extLst>
                </a:hlinkClick>
              </a:rPr>
              <a:t>Pennsylvania’s Unemployment Compensation Law</a:t>
            </a:r>
            <a:endParaRPr lang="en-US" sz="1800" dirty="0">
              <a:solidFill>
                <a:srgbClr val="014067"/>
              </a:solidFill>
              <a:cs typeface="+mn-cs"/>
            </a:endParaRPr>
          </a:p>
          <a:p>
            <a:pPr marL="342900" indent="-342900">
              <a:lnSpc>
                <a:spcPct val="107000"/>
              </a:lnSpc>
              <a:spcBef>
                <a:spcPts val="0"/>
              </a:spcBef>
              <a:buClr>
                <a:srgbClr val="014067"/>
              </a:buClr>
              <a:buFont typeface="+mj-lt"/>
              <a:buAutoNum type="arabicPeriod"/>
            </a:pPr>
            <a:r>
              <a:rPr lang="en-US" sz="1800" dirty="0">
                <a:solidFill>
                  <a:srgbClr val="014067"/>
                </a:solidFill>
                <a:cs typeface="+mn-cs"/>
                <a:hlinkClick r:id="rId9">
                  <a:extLst>
                    <a:ext uri="{A12FA001-AC4F-418D-AE19-62706E023703}">
                      <ahyp:hlinkClr xmlns:ahyp="http://schemas.microsoft.com/office/drawing/2018/hyperlinkcolor" val="tx"/>
                    </a:ext>
                  </a:extLst>
                </a:hlinkClick>
              </a:rPr>
              <a:t>Pennsylvania’s Workers’ Compensation Act</a:t>
            </a:r>
            <a:endParaRPr lang="en-US" sz="1800" dirty="0">
              <a:solidFill>
                <a:srgbClr val="014067"/>
              </a:solidFill>
              <a:cs typeface="+mn-cs"/>
            </a:endParaRPr>
          </a:p>
          <a:p>
            <a:pPr marL="342900" indent="-342900">
              <a:lnSpc>
                <a:spcPct val="107000"/>
              </a:lnSpc>
              <a:spcBef>
                <a:spcPts val="0"/>
              </a:spcBef>
              <a:spcAft>
                <a:spcPts val="800"/>
              </a:spcAft>
              <a:buClr>
                <a:srgbClr val="014067"/>
              </a:buClr>
              <a:buFont typeface="+mj-lt"/>
              <a:buAutoNum type="arabicPeriod"/>
            </a:pPr>
            <a:r>
              <a:rPr lang="en-US" sz="1800" dirty="0">
                <a:solidFill>
                  <a:srgbClr val="014067"/>
                </a:solidFill>
                <a:cs typeface="+mn-cs"/>
                <a:hlinkClick r:id="rId10">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a:lnSpc>
                <a:spcPct val="107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4667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846379"/>
            <a:ext cx="9137957" cy="3765857"/>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WIOA Youth service providers must ensure that participants are:</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Fully enrolled in the PA CareerLink® system.</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Introduced to the full array of available services through the PA CareerLink® partner system (Document with a service and/or a case progress note within the system of record).</a:t>
            </a:r>
          </a:p>
          <a:p>
            <a:pPr marL="685816" lvl="1" indent="-342900">
              <a:lnSpc>
                <a:spcPct val="107000"/>
              </a:lnSpc>
              <a:spcBef>
                <a:spcPts val="0"/>
              </a:spcBef>
              <a:spcAft>
                <a:spcPts val="800"/>
              </a:spcAft>
              <a:buFont typeface="Courier New" panose="02070309020205020404" pitchFamily="49" charset="0"/>
              <a:buChar char="o"/>
            </a:pPr>
            <a:r>
              <a:rPr lang="en-US" sz="1600" dirty="0">
                <a:solidFill>
                  <a:srgbClr val="014067"/>
                </a:solidFill>
              </a:rPr>
              <a:t>Referred to applicable and beneficial services/trainings through the PA CareerLink® partner and referral system (Document with a service, a case progress note, and an IEP/ISS referral within the system of record).</a:t>
            </a:r>
          </a:p>
          <a:p>
            <a:pPr marL="571492" indent="-285750">
              <a:lnSpc>
                <a:spcPct val="107000"/>
              </a:lnSpc>
              <a:spcBef>
                <a:spcPts val="0"/>
              </a:spcBef>
              <a:buFont typeface="Wingdings" panose="05000000000000000000" pitchFamily="2" charset="2"/>
              <a:buChar char="v"/>
            </a:pPr>
            <a:r>
              <a:rPr lang="en-US" sz="1600" dirty="0">
                <a:solidFill>
                  <a:srgbClr val="014067"/>
                </a:solidFill>
              </a:rPr>
              <a:t>These items must be monitored by the service provider and by the LWDBs.</a:t>
            </a:r>
          </a:p>
          <a:p>
            <a:pPr marL="285742" indent="0">
              <a:lnSpc>
                <a:spcPct val="107000"/>
              </a:lnSpc>
              <a:spcBef>
                <a:spcPts val="0"/>
              </a:spcBef>
              <a:buNone/>
            </a:pPr>
            <a:endParaRPr lang="en-US" sz="1600" dirty="0">
              <a:solidFill>
                <a:srgbClr val="014067"/>
              </a:solidFill>
            </a:endParaRPr>
          </a:p>
          <a:p>
            <a:pPr marL="342900" indent="-342900">
              <a:lnSpc>
                <a:spcPct val="107000"/>
              </a:lnSpc>
              <a:spcBef>
                <a:spcPts val="0"/>
              </a:spcBef>
              <a:buFont typeface="Wingdings" panose="05000000000000000000" pitchFamily="2" charset="2"/>
              <a:buChar char=""/>
            </a:pPr>
            <a:r>
              <a:rPr lang="en-US" sz="1600" dirty="0">
                <a:solidFill>
                  <a:srgbClr val="014067"/>
                </a:solidFill>
              </a:rPr>
              <a:t>All minors, as defined by the Pennsylvania Child Labor Act, must obtain a work permit upon entering employment.</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36</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330563C-391E-77EE-1D21-C6555E8F974F}"/>
              </a:ext>
            </a:extLst>
          </p:cNvPr>
          <p:cNvSpPr txBox="1"/>
          <p:nvPr/>
        </p:nvSpPr>
        <p:spPr>
          <a:xfrm>
            <a:off x="6365966" y="967216"/>
            <a:ext cx="4920345" cy="400110"/>
          </a:xfrm>
          <a:prstGeom prst="rect">
            <a:avLst/>
          </a:prstGeom>
          <a:noFill/>
        </p:spPr>
        <p:txBody>
          <a:bodyPr wrap="square" rtlCol="0">
            <a:spAutoFit/>
          </a:bodyPr>
          <a:lstStyle/>
          <a:p>
            <a:r>
              <a:rPr lang="en-US" sz="2000" b="1" dirty="0">
                <a:solidFill>
                  <a:srgbClr val="014067"/>
                </a:solidFill>
                <a:latin typeface="+mj-lt"/>
              </a:rPr>
              <a:t>Youth Service Delivery Considerations</a:t>
            </a:r>
          </a:p>
        </p:txBody>
      </p:sp>
    </p:spTree>
    <p:extLst>
      <p:ext uri="{BB962C8B-B14F-4D97-AF65-F5344CB8AC3E}">
        <p14:creationId xmlns:p14="http://schemas.microsoft.com/office/powerpoint/2010/main" val="72896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86024" y="1909338"/>
            <a:ext cx="9521314" cy="3280972"/>
          </a:xfrm>
        </p:spPr>
        <p:txBody>
          <a:bodyPr>
            <a:normAutofit/>
          </a:bodyPr>
          <a:lstStyle/>
          <a:p>
            <a:pPr marL="342900" indent="-342900">
              <a:lnSpc>
                <a:spcPct val="107000"/>
              </a:lnSpc>
              <a:spcBef>
                <a:spcPts val="0"/>
              </a:spcBef>
              <a:buFont typeface="Wingdings" panose="05000000000000000000" pitchFamily="2" charset="2"/>
              <a:buChar char=""/>
            </a:pPr>
            <a:r>
              <a:rPr lang="en-US" sz="1600" dirty="0">
                <a:solidFill>
                  <a:srgbClr val="014067"/>
                </a:solidFill>
              </a:rPr>
              <a:t>All employees that supervise minors through an internship, externship, co-operative, work study, or similar program must obtain the following required clearances:</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Report of criminal history from the Pennsylvania State Police.</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Child Abuse History Clearance from the PA Department of Human Services.</a:t>
            </a:r>
          </a:p>
          <a:p>
            <a:pPr marL="685816" lvl="1" indent="-342900">
              <a:lnSpc>
                <a:spcPct val="107000"/>
              </a:lnSpc>
              <a:spcBef>
                <a:spcPts val="0"/>
              </a:spcBef>
              <a:buFont typeface="Courier New" panose="02070309020205020404" pitchFamily="49" charset="0"/>
              <a:buChar char="o"/>
            </a:pPr>
            <a:r>
              <a:rPr lang="en-US" sz="1600" dirty="0">
                <a:solidFill>
                  <a:srgbClr val="014067"/>
                </a:solidFill>
              </a:rPr>
              <a:t>Fingerprint-based federal criminal history submitted through the Pennsylvania State Police or its authorized agent (FBI).</a:t>
            </a:r>
          </a:p>
          <a:p>
            <a:pPr marL="685816" lvl="1" indent="-342900">
              <a:lnSpc>
                <a:spcPct val="107000"/>
              </a:lnSpc>
              <a:spcBef>
                <a:spcPts val="0"/>
              </a:spcBef>
              <a:buFont typeface="Courier New" panose="02070309020205020404" pitchFamily="49" charset="0"/>
              <a:buChar char="o"/>
            </a:pPr>
            <a:endParaRPr lang="en-US" sz="1600" dirty="0">
              <a:solidFill>
                <a:srgbClr val="014067"/>
              </a:solidFill>
            </a:endParaRPr>
          </a:p>
          <a:p>
            <a:pPr marL="339725" lvl="1" indent="-339725">
              <a:lnSpc>
                <a:spcPct val="107000"/>
              </a:lnSpc>
              <a:spcBef>
                <a:spcPts val="0"/>
              </a:spcBef>
              <a:buFont typeface="Wingdings" panose="05000000000000000000" pitchFamily="2" charset="2"/>
              <a:buChar char="Ø"/>
            </a:pPr>
            <a:r>
              <a:rPr lang="en-US" sz="1600" dirty="0">
                <a:solidFill>
                  <a:srgbClr val="014067"/>
                </a:solidFill>
              </a:rPr>
              <a:t>Clearances must be less than 60 months, or five years, old.</a:t>
            </a:r>
          </a:p>
          <a:p>
            <a:pPr marL="285742" indent="0">
              <a:lnSpc>
                <a:spcPct val="107000"/>
              </a:lnSpc>
              <a:spcBef>
                <a:spcPts val="0"/>
              </a:spcBef>
              <a:buNone/>
            </a:pPr>
            <a:endParaRPr lang="en-US" sz="1600" dirty="0">
              <a:solidFill>
                <a:srgbClr val="014067"/>
              </a:solidFill>
            </a:endParaRPr>
          </a:p>
          <a:p>
            <a:pPr marL="339725" indent="-339725">
              <a:lnSpc>
                <a:spcPct val="107000"/>
              </a:lnSpc>
              <a:spcBef>
                <a:spcPts val="0"/>
              </a:spcBef>
              <a:buFont typeface="Wingdings" panose="05000000000000000000" pitchFamily="2" charset="2"/>
              <a:buChar char="Ø"/>
            </a:pPr>
            <a:r>
              <a:rPr lang="en-US" sz="1600" dirty="0">
                <a:solidFill>
                  <a:srgbClr val="014067"/>
                </a:solidFill>
              </a:rPr>
              <a:t>The employer is responsible for maintaining the documentation and producing it to the LWDB staff upon request and when conducting monitoring.</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37</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83CBED9D-0726-6942-680B-E88516C45870}"/>
              </a:ext>
            </a:extLst>
          </p:cNvPr>
          <p:cNvSpPr txBox="1"/>
          <p:nvPr/>
        </p:nvSpPr>
        <p:spPr>
          <a:xfrm>
            <a:off x="6278880" y="975360"/>
            <a:ext cx="4781006" cy="400110"/>
          </a:xfrm>
          <a:prstGeom prst="rect">
            <a:avLst/>
          </a:prstGeom>
          <a:noFill/>
        </p:spPr>
        <p:txBody>
          <a:bodyPr wrap="square" rtlCol="0">
            <a:spAutoFit/>
          </a:bodyPr>
          <a:lstStyle/>
          <a:p>
            <a:r>
              <a:rPr lang="en-US" sz="2000" b="1" dirty="0">
                <a:solidFill>
                  <a:srgbClr val="014067"/>
                </a:solidFill>
                <a:latin typeface="+mj-lt"/>
              </a:rPr>
              <a:t>WIOA Youth Service Provider Requirements</a:t>
            </a:r>
          </a:p>
        </p:txBody>
      </p:sp>
    </p:spTree>
    <p:extLst>
      <p:ext uri="{BB962C8B-B14F-4D97-AF65-F5344CB8AC3E}">
        <p14:creationId xmlns:p14="http://schemas.microsoft.com/office/powerpoint/2010/main" val="2886572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527021" y="1901355"/>
            <a:ext cx="9137957" cy="3055290"/>
          </a:xfrm>
        </p:spPr>
        <p:txBody>
          <a:bodyPr>
            <a:normAutofit fontScale="92500" lnSpcReduction="20000"/>
          </a:bodyPr>
          <a:lstStyle/>
          <a:p>
            <a:pPr marL="342900" indent="-342900">
              <a:lnSpc>
                <a:spcPct val="107000"/>
              </a:lnSpc>
              <a:spcBef>
                <a:spcPts val="0"/>
              </a:spcBef>
              <a:buFont typeface="Wingdings" panose="05000000000000000000" pitchFamily="2" charset="2"/>
              <a:buChar char=""/>
            </a:pPr>
            <a:r>
              <a:rPr lang="en-US" sz="1700" dirty="0">
                <a:solidFill>
                  <a:srgbClr val="014067"/>
                </a:solidFill>
              </a:rPr>
              <a:t>Employers are required to post the following notices in a conspicuous place:</a:t>
            </a:r>
          </a:p>
          <a:p>
            <a:pPr marL="0"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Abstract of the Pennsylvania Child Labor Act (Form No. LLC-5 &amp; Form No. LLC-5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Hours of Work for Minors Under Eighteen (Form No. LLC-17 &amp; Form No. LLC-17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Minimum Wage Law Poster and Fact Sheet (Form No. LLC-1)</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Abstract Law of Equal Pay (Form No. LLC-8 &amp; Form No. LLC-8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Unemployment Compensation (Form No. UC-700 &amp; Form No. UC-700 (ESP)).</a:t>
            </a:r>
          </a:p>
          <a:p>
            <a:pPr marL="342916" lvl="1" indent="0">
              <a:lnSpc>
                <a:spcPct val="107000"/>
              </a:lnSpc>
              <a:spcBef>
                <a:spcPts val="0"/>
              </a:spcBef>
              <a:buNone/>
            </a:pPr>
            <a:endParaRPr lang="en-US" sz="1700" dirty="0">
              <a:solidFill>
                <a:srgbClr val="014067"/>
              </a:solidFill>
            </a:endParaRPr>
          </a:p>
          <a:p>
            <a:pPr marL="685816" lvl="1" indent="-342900">
              <a:lnSpc>
                <a:spcPct val="107000"/>
              </a:lnSpc>
              <a:spcBef>
                <a:spcPts val="0"/>
              </a:spcBef>
              <a:buFont typeface="Courier New" panose="02070309020205020404" pitchFamily="49" charset="0"/>
              <a:buChar char="o"/>
            </a:pPr>
            <a:r>
              <a:rPr lang="en-US" sz="1700" dirty="0">
                <a:solidFill>
                  <a:srgbClr val="014067"/>
                </a:solidFill>
              </a:rPr>
              <a:t>Worker’s Compensation Insurance Posting (Form No. LIBC-500).</a:t>
            </a:r>
          </a:p>
          <a:p>
            <a:pPr marL="0" indent="0">
              <a:lnSpc>
                <a:spcPct val="107000"/>
              </a:lnSpc>
              <a:spcBef>
                <a:spcPts val="0"/>
              </a:spcBef>
              <a:buNone/>
            </a:pPr>
            <a:endParaRPr lang="en-US" sz="1600" u="sng"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38</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CFF1269B-9A1D-D3F5-5A89-846ECA32B8A4}"/>
              </a:ext>
            </a:extLst>
          </p:cNvPr>
          <p:cNvSpPr txBox="1"/>
          <p:nvPr/>
        </p:nvSpPr>
        <p:spPr>
          <a:xfrm>
            <a:off x="6409509" y="981158"/>
            <a:ext cx="4255469" cy="400110"/>
          </a:xfrm>
          <a:prstGeom prst="rect">
            <a:avLst/>
          </a:prstGeom>
          <a:noFill/>
        </p:spPr>
        <p:txBody>
          <a:bodyPr wrap="square" rtlCol="0">
            <a:spAutoFit/>
          </a:bodyPr>
          <a:lstStyle/>
          <a:p>
            <a:r>
              <a:rPr lang="en-US" sz="2000" b="1" dirty="0">
                <a:solidFill>
                  <a:srgbClr val="014067"/>
                </a:solidFill>
                <a:latin typeface="+mj-lt"/>
              </a:rPr>
              <a:t>Required Employer Postings</a:t>
            </a:r>
          </a:p>
        </p:txBody>
      </p:sp>
    </p:spTree>
    <p:extLst>
      <p:ext uri="{BB962C8B-B14F-4D97-AF65-F5344CB8AC3E}">
        <p14:creationId xmlns:p14="http://schemas.microsoft.com/office/powerpoint/2010/main" val="421457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A9173-F892-5C7D-99AF-4C5FFB1532B4}"/>
              </a:ext>
            </a:extLst>
          </p:cNvPr>
          <p:cNvSpPr>
            <a:spLocks noGrp="1"/>
          </p:cNvSpPr>
          <p:nvPr>
            <p:ph type="title"/>
          </p:nvPr>
        </p:nvSpPr>
        <p:spPr>
          <a:xfrm>
            <a:off x="2619532" y="1333252"/>
            <a:ext cx="3186655" cy="722544"/>
          </a:xfrm>
        </p:spPr>
        <p:txBody>
          <a:bodyPr/>
          <a:lstStyle/>
          <a:p>
            <a:r>
              <a:rPr lang="en-US" sz="3600" dirty="0"/>
              <a:t>Questions?</a:t>
            </a:r>
          </a:p>
        </p:txBody>
      </p:sp>
      <p:pic>
        <p:nvPicPr>
          <p:cNvPr id="38" name="Picture Placeholder 37" descr="People working in office">
            <a:extLst>
              <a:ext uri="{FF2B5EF4-FFF2-40B4-BE49-F238E27FC236}">
                <a16:creationId xmlns:a16="http://schemas.microsoft.com/office/drawing/2014/main" id="{4162880A-4A88-ED9F-357E-65638ED8BB0C}"/>
              </a:ext>
            </a:extLst>
          </p:cNvPr>
          <p:cNvPicPr>
            <a:picLocks noGrp="1" noChangeAspect="1"/>
          </p:cNvPicPr>
          <p:nvPr>
            <p:ph type="pic" sz="quarter" idx="48"/>
          </p:nvPr>
        </p:nvPicPr>
        <p:blipFill>
          <a:blip r:embed="rId2" cstate="print">
            <a:extLst>
              <a:ext uri="{28A0092B-C50C-407E-A947-70E740481C1C}">
                <a14:useLocalDpi xmlns:a14="http://schemas.microsoft.com/office/drawing/2010/main"/>
              </a:ext>
            </a:extLst>
          </a:blip>
          <a:srcRect/>
          <a:stretch>
            <a:fillRect/>
          </a:stretch>
        </p:blipFill>
        <p:spPr/>
      </p:pic>
      <p:pic>
        <p:nvPicPr>
          <p:cNvPr id="39" name="图片占位符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402200" y="3129061"/>
            <a:ext cx="1177963" cy="1347615"/>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5" name="Slide Number Placeholder 4">
            <a:extLst>
              <a:ext uri="{FF2B5EF4-FFF2-40B4-BE49-F238E27FC236}">
                <a16:creationId xmlns:a16="http://schemas.microsoft.com/office/drawing/2014/main" id="{02F30A6A-65C9-04FE-77CF-C95CC406DBDB}"/>
              </a:ext>
            </a:extLst>
          </p:cNvPr>
          <p:cNvSpPr>
            <a:spLocks noGrp="1"/>
          </p:cNvSpPr>
          <p:nvPr>
            <p:ph type="sldNum" sz="quarter" idx="50"/>
          </p:nvPr>
        </p:nvSpPr>
        <p:spPr/>
        <p:txBody>
          <a:bodyPr/>
          <a:lstStyle/>
          <a:p>
            <a:fld id="{47FEACEE-25B4-4A2D-B147-27296E36371D}" type="slidenum">
              <a:rPr lang="en-US" altLang="zh-CN" smtClean="0"/>
              <a:pPr/>
              <a:t>39</a:t>
            </a:fld>
            <a:endParaRPr lang="en-US" altLang="zh-CN" dirty="0"/>
          </a:p>
        </p:txBody>
      </p:sp>
      <p:pic>
        <p:nvPicPr>
          <p:cNvPr id="18" name="Graphic 17" descr="Help with solid fill">
            <a:extLst>
              <a:ext uri="{FF2B5EF4-FFF2-40B4-BE49-F238E27FC236}">
                <a16:creationId xmlns:a16="http://schemas.microsoft.com/office/drawing/2014/main" id="{0BB0EA7F-9DA4-3197-07AC-14DE5070F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6910" y="2055796"/>
            <a:ext cx="2853265" cy="2853265"/>
          </a:xfrm>
          <a:prstGeom prst="rect">
            <a:avLst/>
          </a:prstGeom>
        </p:spPr>
      </p:pic>
      <p:sp>
        <p:nvSpPr>
          <p:cNvPr id="2" name="Footer Placeholder 3">
            <a:extLst>
              <a:ext uri="{FF2B5EF4-FFF2-40B4-BE49-F238E27FC236}">
                <a16:creationId xmlns:a16="http://schemas.microsoft.com/office/drawing/2014/main" id="{F4B8A807-7436-225D-F1B7-82EF0AB8E324}"/>
              </a:ext>
            </a:extLst>
          </p:cNvPr>
          <p:cNvSpPr txBox="1">
            <a:spLocks/>
          </p:cNvSpPr>
          <p:nvPr/>
        </p:nvSpPr>
        <p:spPr>
          <a:xfrm>
            <a:off x="7483354" y="4476676"/>
            <a:ext cx="1521082" cy="904216"/>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14067"/>
                </a:solidFill>
              </a:rPr>
              <a:t>Case File Monitoring</a:t>
            </a:r>
          </a:p>
          <a:p>
            <a:r>
              <a:rPr lang="en-US" sz="1200" dirty="0">
                <a:solidFill>
                  <a:srgbClr val="014067"/>
                </a:solidFill>
              </a:rPr>
              <a:t>Case File Monitoring</a:t>
            </a:r>
          </a:p>
          <a:p>
            <a:r>
              <a:rPr lang="en-US" sz="1200" dirty="0">
                <a:solidFill>
                  <a:srgbClr val="014067"/>
                </a:solidFill>
              </a:rPr>
              <a:t>Case file Monitoring</a:t>
            </a:r>
          </a:p>
          <a:p>
            <a:r>
              <a:rPr lang="en-US" sz="1200" dirty="0">
                <a:solidFill>
                  <a:srgbClr val="014067"/>
                </a:solidFill>
              </a:rPr>
              <a:t>Case file Monitoring</a:t>
            </a:r>
          </a:p>
        </p:txBody>
      </p:sp>
      <p:pic>
        <p:nvPicPr>
          <p:cNvPr id="7" name="Graphic 6" descr="Help with solid fill">
            <a:extLst>
              <a:ext uri="{FF2B5EF4-FFF2-40B4-BE49-F238E27FC236}">
                <a16:creationId xmlns:a16="http://schemas.microsoft.com/office/drawing/2014/main" id="{102C1758-EC39-435C-B2E0-6DF0278C8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86467">
            <a:off x="800146" y="4815351"/>
            <a:ext cx="1131082" cy="1131082"/>
          </a:xfrm>
          <a:prstGeom prst="rect">
            <a:avLst/>
          </a:prstGeom>
        </p:spPr>
      </p:pic>
      <p:pic>
        <p:nvPicPr>
          <p:cNvPr id="8" name="Graphic 7" descr="Help with solid fill">
            <a:extLst>
              <a:ext uri="{FF2B5EF4-FFF2-40B4-BE49-F238E27FC236}">
                <a16:creationId xmlns:a16="http://schemas.microsoft.com/office/drawing/2014/main" id="{4D7E0963-2E76-D7F8-3A2E-0B33690FB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50930">
            <a:off x="5067447" y="4890894"/>
            <a:ext cx="791411" cy="791411"/>
          </a:xfrm>
          <a:prstGeom prst="rect">
            <a:avLst/>
          </a:prstGeom>
        </p:spPr>
      </p:pic>
      <p:pic>
        <p:nvPicPr>
          <p:cNvPr id="9" name="Graphic 8" descr="Help with solid fill">
            <a:extLst>
              <a:ext uri="{FF2B5EF4-FFF2-40B4-BE49-F238E27FC236}">
                <a16:creationId xmlns:a16="http://schemas.microsoft.com/office/drawing/2014/main" id="{D61BDF85-FF6A-469C-A025-3040FAFF1F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82054">
            <a:off x="969982" y="2249639"/>
            <a:ext cx="791411" cy="791411"/>
          </a:xfrm>
          <a:prstGeom prst="rect">
            <a:avLst/>
          </a:prstGeom>
        </p:spPr>
      </p:pic>
    </p:spTree>
    <p:extLst>
      <p:ext uri="{BB962C8B-B14F-4D97-AF65-F5344CB8AC3E}">
        <p14:creationId xmlns:p14="http://schemas.microsoft.com/office/powerpoint/2010/main" val="415753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817890" y="1426621"/>
            <a:ext cx="3837872" cy="771556"/>
          </a:xfrm>
        </p:spPr>
        <p:txBody>
          <a:bodyPr/>
          <a:lstStyle/>
          <a:p>
            <a:r>
              <a:rPr lang="en-US" altLang="zh-CN" dirty="0"/>
              <a:t>Introduction</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817890" y="2272310"/>
            <a:ext cx="4144726" cy="4408619"/>
          </a:xfrm>
        </p:spPr>
        <p:txBody>
          <a:bodyPr/>
          <a:lstStyle/>
          <a:p>
            <a:pPr>
              <a:lnSpc>
                <a:spcPct val="107000"/>
              </a:lnSpc>
              <a:spcBef>
                <a:spcPts val="0"/>
              </a:spcBef>
              <a:spcAft>
                <a:spcPts val="800"/>
              </a:spcAft>
            </a:pPr>
            <a:r>
              <a:rPr lang="en-US" sz="1700" dirty="0"/>
              <a:t>Topics and technical assistance in this presentation are based on case file monitoring issues, concerns, and findings observed during monitoring and/or issued on the PY monitoring reports. </a:t>
            </a:r>
          </a:p>
          <a:p>
            <a:pPr>
              <a:lnSpc>
                <a:spcPct val="107000"/>
              </a:lnSpc>
              <a:spcBef>
                <a:spcPts val="0"/>
              </a:spcBef>
              <a:spcAft>
                <a:spcPts val="800"/>
              </a:spcAft>
            </a:pPr>
            <a:r>
              <a:rPr lang="en-US" sz="1700" dirty="0"/>
              <a:t>Technical assistance for specific case file monitoring is available by contacting Oversight Services.  Requests for future technical assistance presentations and touchpoint sessions can be made by contacting the assigned Oversight Services monitor or via email to the Oversight Services resource account: </a:t>
            </a:r>
            <a:r>
              <a:rPr lang="en-US" sz="1700" dirty="0">
                <a:hlinkClick r:id="rId2">
                  <a:extLst>
                    <a:ext uri="{A12FA001-AC4F-418D-AE19-62706E023703}">
                      <ahyp:hlinkClr xmlns:ahyp="http://schemas.microsoft.com/office/drawing/2018/hyperlinkcolor" val="tx"/>
                    </a:ext>
                  </a:extLst>
                </a:hlinkClick>
              </a:rPr>
              <a:t>RA-LI-BWDA-OS@pa.gov</a:t>
            </a:r>
            <a:r>
              <a:rPr lang="en-US" sz="1700" dirty="0"/>
              <a:t>.</a:t>
            </a:r>
          </a:p>
        </p:txBody>
      </p:sp>
      <p:pic>
        <p:nvPicPr>
          <p:cNvPr id="12" name="Picture Placeholder 11" descr="People around a table on their laptops">
            <a:extLst>
              <a:ext uri="{FF2B5EF4-FFF2-40B4-BE49-F238E27FC236}">
                <a16:creationId xmlns:a16="http://schemas.microsoft.com/office/drawing/2014/main" id="{8C4B5C6A-45B4-1976-622A-4CEB4E3211BC}"/>
              </a:ext>
            </a:extLst>
          </p:cNvPr>
          <p:cNvPicPr>
            <a:picLocks noGrp="1" noChangeAspect="1"/>
          </p:cNvPicPr>
          <p:nvPr>
            <p:ph type="pic" sz="quarter" idx="51"/>
          </p:nvPr>
        </p:nvPicPr>
        <p:blipFill rotWithShape="1">
          <a:blip r:embed="rId3" cstate="print">
            <a:extLst>
              <a:ext uri="{28A0092B-C50C-407E-A947-70E740481C1C}">
                <a14:useLocalDpi xmlns:a14="http://schemas.microsoft.com/office/drawing/2010/main"/>
              </a:ext>
            </a:extLst>
          </a:blip>
          <a:srcRect l="12518" r="12518"/>
          <a:stretch/>
        </p:blipFill>
        <p:spPr/>
      </p:pic>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962616" y="1090937"/>
            <a:ext cx="1422706" cy="162870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algn="ctr" defTabSz="685800">
              <a:defRPr/>
            </a:pPr>
            <a:endParaRPr lang="en-US" sz="1350" kern="0" dirty="0">
              <a:solidFill>
                <a:srgbClr val="F7D952"/>
              </a:solidFill>
              <a:latin typeface="Posterama Text SemiBold"/>
            </a:endParaRPr>
          </a:p>
        </p:txBody>
      </p:sp>
      <p:sp>
        <p:nvSpPr>
          <p:cNvPr id="7" name="Slide Number Placeholder 6">
            <a:extLst>
              <a:ext uri="{FF2B5EF4-FFF2-40B4-BE49-F238E27FC236}">
                <a16:creationId xmlns:a16="http://schemas.microsoft.com/office/drawing/2014/main" id="{7D6767F8-4670-E83D-85F4-1446B8B9D466}"/>
              </a:ext>
            </a:extLst>
          </p:cNvPr>
          <p:cNvSpPr>
            <a:spLocks noGrp="1"/>
          </p:cNvSpPr>
          <p:nvPr>
            <p:ph type="sldNum" sz="quarter" idx="53"/>
          </p:nvPr>
        </p:nvSpPr>
        <p:spPr/>
        <p:txBody>
          <a:bodyPr/>
          <a:lstStyle/>
          <a:p>
            <a:fld id="{47FEACEE-25B4-4A2D-B147-27296E36371D}" type="slidenum">
              <a:rPr lang="en-US" altLang="zh-CN" smtClean="0"/>
              <a:pPr/>
              <a:t>4</a:t>
            </a:fld>
            <a:endParaRPr lang="en-US" altLang="zh-CN" dirty="0"/>
          </a:p>
        </p:txBody>
      </p:sp>
    </p:spTree>
    <p:extLst>
      <p:ext uri="{BB962C8B-B14F-4D97-AF65-F5344CB8AC3E}">
        <p14:creationId xmlns:p14="http://schemas.microsoft.com/office/powerpoint/2010/main" val="77554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4362970" y="747346"/>
            <a:ext cx="3466060" cy="795857"/>
          </a:xfrm>
        </p:spPr>
        <p:txBody>
          <a:bodyPr/>
          <a:lstStyle/>
          <a:p>
            <a:r>
              <a:rPr lang="en-US" sz="3600" dirty="0"/>
              <a:t>Thank you!</a:t>
            </a:r>
          </a:p>
        </p:txBody>
      </p:sp>
      <p:pic>
        <p:nvPicPr>
          <p:cNvPr id="14" name="图片占位符 13" descr="People working in office">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rotWithShape="1">
          <a:blip r:embed="rId2" cstate="print">
            <a:extLst>
              <a:ext uri="{28A0092B-C50C-407E-A947-70E740481C1C}">
                <a14:useLocalDpi xmlns:a14="http://schemas.microsoft.com/office/drawing/2010/main"/>
              </a:ext>
            </a:extLst>
          </a:blip>
          <a:srcRect/>
          <a:stretch/>
        </p:blipFill>
        <p:spPr/>
      </p:pic>
      <p:pic>
        <p:nvPicPr>
          <p:cNvPr id="16" name="图片占位符 15" descr="People in an office discussing work over a laptop&#10;">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rotWithShape="1">
          <a:blip r:embed="rId3" cstate="print">
            <a:extLst>
              <a:ext uri="{28A0092B-C50C-407E-A947-70E740481C1C}">
                <a14:useLocalDpi xmlns:a14="http://schemas.microsoft.com/office/drawing/2010/main"/>
              </a:ext>
            </a:extLst>
          </a:blip>
          <a:srcRect/>
          <a:stretch/>
        </p:blipFill>
        <p:spPr/>
      </p:pic>
      <p:pic>
        <p:nvPicPr>
          <p:cNvPr id="18" name="图片占位符 17" descr="Layout of website design sketches on white paper">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rotWithShape="1">
          <a:blip r:embed="rId4" cstate="print">
            <a:extLst>
              <a:ext uri="{28A0092B-C50C-407E-A947-70E740481C1C}">
                <a14:useLocalDpi xmlns:a14="http://schemas.microsoft.com/office/drawing/2010/main"/>
              </a:ext>
            </a:extLst>
          </a:blip>
          <a:srcRect/>
          <a:stretch/>
        </p:blip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5884332" y="1631659"/>
            <a:ext cx="5297474" cy="3349644"/>
          </a:xfrm>
        </p:spPr>
        <p:txBody>
          <a:bodyPr/>
          <a:lstStyle/>
          <a:p>
            <a:r>
              <a:rPr lang="en-US" sz="2000" dirty="0"/>
              <a:t>Greg Hart</a:t>
            </a:r>
          </a:p>
          <a:p>
            <a:pPr lvl="0"/>
            <a:r>
              <a:rPr lang="en-US" sz="1800" dirty="0">
                <a:hlinkClick r:id="rId5"/>
              </a:rPr>
              <a:t>ghart@pa.gov</a:t>
            </a:r>
            <a:endParaRPr lang="en-US" sz="1800" dirty="0"/>
          </a:p>
          <a:p>
            <a:pPr lvl="0"/>
            <a:r>
              <a:rPr lang="en-US" sz="1800" dirty="0"/>
              <a:t>Oversight Services</a:t>
            </a:r>
          </a:p>
          <a:p>
            <a:pPr lvl="0"/>
            <a:r>
              <a:rPr lang="en-US" sz="1800" u="sng" dirty="0">
                <a:solidFill>
                  <a:srgbClr val="0563C1"/>
                </a:solidFill>
                <a:latin typeface="Calibri" panose="020F0502020204030204" pitchFamily="34" charset="0"/>
                <a:ea typeface="Calibri" panose="020F0502020204030204" pitchFamily="34" charset="0"/>
                <a:hlinkClick r:id="rId6"/>
              </a:rPr>
              <a:t>RA-LI-BWDA-OS@pa.gov</a:t>
            </a:r>
            <a:endParaRPr lang="en-US" sz="1800" dirty="0"/>
          </a:p>
          <a:p>
            <a:pPr lvl="0"/>
            <a:r>
              <a:rPr lang="en-US" sz="1800" dirty="0">
                <a:hlinkClick r:id="rId7"/>
              </a:rPr>
              <a:t>https://www.dli.pa.gov/Businesses/Workforce-Development/Pages/default.aspx</a:t>
            </a:r>
            <a:endParaRPr lang="en-US" dirty="0"/>
          </a:p>
        </p:txBody>
      </p:sp>
      <p:pic>
        <p:nvPicPr>
          <p:cNvPr id="28" name="Picture Placeholder 27" descr="Businesswoman reviewing sticky notes on a wall">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8" cstate="print">
            <a:extLst>
              <a:ext uri="{28A0092B-C50C-407E-A947-70E740481C1C}">
                <a14:useLocalDpi xmlns:a14="http://schemas.microsoft.com/office/drawing/2010/main"/>
              </a:ext>
            </a:extLst>
          </a:blip>
          <a:srcRect/>
          <a:stretch>
            <a:fillRect/>
          </a:stretch>
        </p:blipFill>
        <p:spPr/>
      </p:pic>
      <p:sp>
        <p:nvSpPr>
          <p:cNvPr id="4" name="Footer Placeholder 3">
            <a:extLst>
              <a:ext uri="{FF2B5EF4-FFF2-40B4-BE49-F238E27FC236}">
                <a16:creationId xmlns:a16="http://schemas.microsoft.com/office/drawing/2014/main" id="{145508DD-0E6F-0AD2-BB12-E667562796D6}"/>
              </a:ext>
            </a:extLst>
          </p:cNvPr>
          <p:cNvSpPr txBox="1">
            <a:spLocks/>
          </p:cNvSpPr>
          <p:nvPr/>
        </p:nvSpPr>
        <p:spPr>
          <a:xfrm>
            <a:off x="391111" y="6248400"/>
            <a:ext cx="2297468" cy="279674"/>
          </a:xfrm>
          <a:prstGeom prst="hexagon">
            <a:avLst>
              <a:gd name="adj" fmla="val 28349"/>
              <a:gd name="vf" fmla="val 115470"/>
            </a:avLst>
          </a:prstGeom>
          <a:ln>
            <a:noFill/>
          </a:ln>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788" kern="120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accent6">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rgbClr val="014067"/>
                </a:solidFill>
              </a:rPr>
              <a:t>Case File Monitoring</a:t>
            </a:r>
          </a:p>
        </p:txBody>
      </p:sp>
    </p:spTree>
    <p:extLst>
      <p:ext uri="{BB962C8B-B14F-4D97-AF65-F5344CB8AC3E}">
        <p14:creationId xmlns:p14="http://schemas.microsoft.com/office/powerpoint/2010/main" val="52927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5971224" y="2404205"/>
            <a:ext cx="4075378" cy="2081893"/>
          </a:xfrm>
        </p:spPr>
        <p:txBody>
          <a:bodyPr/>
          <a:lstStyle/>
          <a:p>
            <a:pPr algn="ctr"/>
            <a:r>
              <a:rPr lang="en-US" sz="3600" dirty="0"/>
              <a:t>WIOA Eligibility Determination</a:t>
            </a:r>
            <a:br>
              <a:rPr lang="en-US" sz="3600" dirty="0">
                <a:solidFill>
                  <a:schemeClr val="accent3">
                    <a:lumMod val="75000"/>
                  </a:schemeClr>
                </a:solidFill>
              </a:rPr>
            </a:br>
            <a:endParaRPr lang="en-US" dirty="0"/>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263425" y="3143681"/>
            <a:ext cx="1177959" cy="602943"/>
          </a:xfrm>
        </p:spPr>
        <p:txBody>
          <a:bodyPr/>
          <a:lstStyle/>
          <a:p>
            <a:r>
              <a:rPr lang="en-US" dirty="0">
                <a:solidFill>
                  <a:srgbClr val="00205B"/>
                </a:solidFill>
                <a:latin typeface="+mj-lt"/>
                <a:ea typeface="+mj-ea"/>
                <a:cs typeface="+mj-cs"/>
              </a:rPr>
              <a:t>Case File Monitoring</a:t>
            </a:r>
          </a:p>
          <a:p>
            <a:endParaRPr lang="en-US" dirty="0"/>
          </a:p>
        </p:txBody>
      </p:sp>
      <p:pic>
        <p:nvPicPr>
          <p:cNvPr id="48" name="Picture placeholder 19" descr="Layout of website design sketches on white paper">
            <a:extLst>
              <a:ext uri="{FF2B5EF4-FFF2-40B4-BE49-F238E27FC236}">
                <a16:creationId xmlns:a16="http://schemas.microsoft.com/office/drawing/2014/main" id="{6D25AB81-B10A-BD11-E8FE-ECF8CB1B12F0}"/>
              </a:ext>
            </a:extLst>
          </p:cNvPr>
          <p:cNvPicPr>
            <a:picLocks noGrp="1" noChangeAspect="1"/>
          </p:cNvPicPr>
          <p:nvPr>
            <p:ph type="pic" sz="quarter" idx="47"/>
          </p:nvPr>
        </p:nvPicPr>
        <p:blipFill>
          <a:blip r:embed="rId2">
            <a:extLst>
              <a:ext uri="{28A0092B-C50C-407E-A947-70E740481C1C}">
                <a14:useLocalDpi xmlns:a14="http://schemas.microsoft.com/office/drawing/2010/main"/>
              </a:ext>
            </a:extLst>
          </a:blip>
          <a:srcRect/>
          <a:stretch/>
        </p:blipFill>
        <p:spPr>
          <a:blipFill>
            <a:blip r:embed="rId3"/>
            <a:stretch>
              <a:fillRect/>
            </a:stretch>
          </a:blipFill>
        </p:spPr>
      </p:pic>
    </p:spTree>
    <p:extLst>
      <p:ext uri="{BB962C8B-B14F-4D97-AF65-F5344CB8AC3E}">
        <p14:creationId xmlns:p14="http://schemas.microsoft.com/office/powerpoint/2010/main" val="247807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115065" y="793983"/>
            <a:ext cx="2492249" cy="547159"/>
          </a:xfrm>
        </p:spPr>
        <p:txBody>
          <a:bodyPr/>
          <a:lstStyle/>
          <a:p>
            <a:r>
              <a:rPr lang="en-US" dirty="0"/>
              <a:t>References</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650921" y="1493240"/>
            <a:ext cx="7323589" cy="4815281"/>
          </a:xfrm>
        </p:spPr>
        <p:txBody>
          <a:bodyPr>
            <a:normAutofit lnSpcReduction="10000"/>
          </a:bodyPr>
          <a:lstStyle/>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2">
                  <a:extLst>
                    <a:ext uri="{A12FA001-AC4F-418D-AE19-62706E023703}">
                      <ahyp:hlinkClr xmlns:ahyp="http://schemas.microsoft.com/office/drawing/2018/hyperlinkcolor" val="tx"/>
                    </a:ext>
                  </a:extLst>
                </a:hlinkClick>
              </a:rPr>
              <a:t>20 Code of Federal Regulations (CFR) §683.600</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3">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3">
                  <a:extLst>
                    <a:ext uri="{A12FA001-AC4F-418D-AE19-62706E023703}">
                      <ahyp:hlinkClr xmlns:ahyp="http://schemas.microsoft.com/office/drawing/2018/hyperlinkcolor" val="tx"/>
                    </a:ext>
                  </a:extLst>
                </a:hlinkClick>
              </a:rPr>
              <a:t>Training and Employment Guidance Letter (TEGL) No. 39-11:  Guidance on Handling and Protection of PII</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4">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4">
                  <a:extLst>
                    <a:ext uri="{A12FA001-AC4F-418D-AE19-62706E023703}">
                      <ahyp:hlinkClr xmlns:ahyp="http://schemas.microsoft.com/office/drawing/2018/hyperlinkcolor" val="tx"/>
                    </a:ext>
                  </a:extLst>
                </a:hlinkClick>
              </a:rPr>
              <a:t>Pennsylvania’s Employment Services and Employment-Related Law Complaint System</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5">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5">
                  <a:extLst>
                    <a:ext uri="{A12FA001-AC4F-418D-AE19-62706E023703}">
                      <ahyp:hlinkClr xmlns:ahyp="http://schemas.microsoft.com/office/drawing/2018/hyperlinkcolor" val="tx"/>
                    </a:ext>
                  </a:extLst>
                </a:hlinkClick>
              </a:rPr>
              <a:t>Pennsylvania Guidelines for PA CareerLink® Employment Services Customer Complaints</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u="sng" dirty="0">
              <a:solidFill>
                <a:srgbClr val="014067"/>
              </a:solidFill>
              <a:cs typeface="+mn-cs"/>
              <a:hlinkClick r:id="rId6">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u="sng" dirty="0">
                <a:solidFill>
                  <a:srgbClr val="014067"/>
                </a:solidFill>
                <a:cs typeface="+mn-cs"/>
                <a:hlinkClick r:id="rId6">
                  <a:extLst>
                    <a:ext uri="{A12FA001-AC4F-418D-AE19-62706E023703}">
                      <ahyp:hlinkClr xmlns:ahyp="http://schemas.microsoft.com/office/drawing/2018/hyperlinkcolor" val="tx"/>
                    </a:ext>
                  </a:extLst>
                </a:hlinkClick>
              </a:rPr>
              <a:t>Pennsylvania’s Priority of Service</a:t>
            </a:r>
            <a:r>
              <a:rPr lang="en-US" sz="1800" u="sng" dirty="0">
                <a:solidFill>
                  <a:srgbClr val="014067"/>
                </a:solidFill>
                <a:cs typeface="+mn-cs"/>
              </a:rPr>
              <a:t> Policy</a:t>
            </a: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7">
                <a:extLst>
                  <a:ext uri="{A12FA001-AC4F-418D-AE19-62706E023703}">
                    <ahyp:hlinkClr xmlns:ahyp="http://schemas.microsoft.com/office/drawing/2018/hyperlinkcolor" val="tx"/>
                  </a:ext>
                </a:extLst>
              </a:hlinkClick>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7">
                  <a:extLst>
                    <a:ext uri="{A12FA001-AC4F-418D-AE19-62706E023703}">
                      <ahyp:hlinkClr xmlns:ahyp="http://schemas.microsoft.com/office/drawing/2018/hyperlinkcolor" val="tx"/>
                    </a:ext>
                  </a:extLst>
                </a:hlinkClick>
              </a:rPr>
              <a:t>Pennsylvania’s Workforce System of Record Policy</a:t>
            </a:r>
            <a:endParaRPr lang="en-US" sz="1800" dirty="0">
              <a:solidFill>
                <a:srgbClr val="014067"/>
              </a:solidFill>
              <a:cs typeface="+mn-cs"/>
            </a:endParaRPr>
          </a:p>
          <a:p>
            <a:pPr marL="342900" indent="-342900">
              <a:lnSpc>
                <a:spcPct val="107000"/>
              </a:lnSpc>
              <a:spcBef>
                <a:spcPts val="0"/>
              </a:spcBef>
              <a:buClr>
                <a:srgbClr val="00205B"/>
              </a:buClr>
              <a:buFont typeface="+mj-lt"/>
              <a:buAutoNum type="arabicPeriod"/>
            </a:pPr>
            <a:endParaRPr lang="en-US" sz="1800" dirty="0">
              <a:solidFill>
                <a:srgbClr val="014067"/>
              </a:solidFill>
              <a:cs typeface="+mn-cs"/>
              <a:hlinkClick r:id="rId8"/>
            </a:endParaRPr>
          </a:p>
          <a:p>
            <a:pPr marL="342900" indent="-342900">
              <a:lnSpc>
                <a:spcPct val="107000"/>
              </a:lnSpc>
              <a:spcBef>
                <a:spcPts val="0"/>
              </a:spcBef>
              <a:buClr>
                <a:srgbClr val="00205B"/>
              </a:buClr>
              <a:buFont typeface="+mj-lt"/>
              <a:buAutoNum type="arabicPeriod"/>
            </a:pPr>
            <a:r>
              <a:rPr lang="en-US" sz="1800" dirty="0">
                <a:solidFill>
                  <a:srgbClr val="014067"/>
                </a:solidFill>
                <a:cs typeface="+mn-cs"/>
                <a:hlinkClick r:id="rId8"/>
              </a:rPr>
              <a:t>Pennsylvania’s Self-Certification and Telephone/Document Inspection </a:t>
            </a:r>
            <a:r>
              <a:rPr lang="en-US" sz="1800" u="sng" dirty="0">
                <a:solidFill>
                  <a:srgbClr val="014067"/>
                </a:solidFill>
                <a:cs typeface="+mn-cs"/>
                <a:hlinkClick r:id="rId8"/>
              </a:rPr>
              <a:t>Verification Policy</a:t>
            </a:r>
            <a:endParaRPr lang="en-US" sz="1800" u="sng" dirty="0">
              <a:solidFill>
                <a:srgbClr val="014067"/>
              </a:solidFill>
              <a:cs typeface="+mn-cs"/>
            </a:endParaRPr>
          </a:p>
          <a:p>
            <a:endParaRPr lang="en-US" dirty="0"/>
          </a:p>
          <a:p>
            <a:endParaRPr lang="en-US" dirty="0"/>
          </a:p>
        </p:txBody>
      </p:sp>
    </p:spTree>
    <p:extLst>
      <p:ext uri="{BB962C8B-B14F-4D97-AF65-F5344CB8AC3E}">
        <p14:creationId xmlns:p14="http://schemas.microsoft.com/office/powerpoint/2010/main" val="225401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097150" y="518613"/>
            <a:ext cx="3827400" cy="547159"/>
          </a:xfrm>
        </p:spPr>
        <p:txBody>
          <a:bodyPr/>
          <a:lstStyle/>
          <a:p>
            <a:r>
              <a:rPr lang="en-US" dirty="0"/>
              <a:t>References cont.</a:t>
            </a:r>
          </a:p>
        </p:txBody>
      </p:sp>
      <p:sp>
        <p:nvSpPr>
          <p:cNvPr id="3" name="Text Placeholder 2">
            <a:extLst>
              <a:ext uri="{FF2B5EF4-FFF2-40B4-BE49-F238E27FC236}">
                <a16:creationId xmlns:a16="http://schemas.microsoft.com/office/drawing/2014/main" id="{AB801758-A98A-584D-811E-6AC8A25C55DC}"/>
              </a:ext>
            </a:extLst>
          </p:cNvPr>
          <p:cNvSpPr>
            <a:spLocks noGrp="1"/>
          </p:cNvSpPr>
          <p:nvPr>
            <p:ph type="body" idx="1"/>
          </p:nvPr>
        </p:nvSpPr>
        <p:spPr>
          <a:xfrm>
            <a:off x="2577648" y="1065772"/>
            <a:ext cx="8470653" cy="1716614"/>
          </a:xfrm>
        </p:spPr>
        <p:txBody>
          <a:bodyPr>
            <a:normAutofit fontScale="92500" lnSpcReduction="20000"/>
          </a:bodyPr>
          <a:lstStyle/>
          <a:p>
            <a:endParaRPr lang="en-US" b="1" dirty="0"/>
          </a:p>
          <a:p>
            <a:r>
              <a:rPr lang="en-US" altLang="en-US" sz="1800" b="1" dirty="0">
                <a:solidFill>
                  <a:srgbClr val="014067"/>
                </a:solidFill>
                <a:cs typeface="+mn-cs"/>
              </a:rPr>
              <a:t>8. CWDS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Help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Documents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How-</a:t>
            </a:r>
            <a:r>
              <a:rPr lang="en-US" altLang="en-US" sz="1800" b="1" dirty="0" err="1">
                <a:solidFill>
                  <a:srgbClr val="014067"/>
                </a:solidFill>
                <a:cs typeface="+mn-cs"/>
              </a:rPr>
              <a:t>Tos</a:t>
            </a:r>
            <a:r>
              <a:rPr lang="en-US" altLang="en-US" sz="1800" b="1" dirty="0">
                <a:solidFill>
                  <a:srgbClr val="014067"/>
                </a:solidFill>
                <a:cs typeface="+mn-cs"/>
              </a:rPr>
              <a:t>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PA WIOA</a:t>
            </a:r>
          </a:p>
          <a:p>
            <a:r>
              <a:rPr lang="en-US" altLang="en-US" sz="1800" b="1" dirty="0">
                <a:solidFill>
                  <a:srgbClr val="014067"/>
                </a:solidFill>
                <a:cs typeface="+mn-cs"/>
              </a:rPr>
              <a:t> </a:t>
            </a:r>
          </a:p>
          <a:p>
            <a:r>
              <a:rPr lang="en-US" altLang="en-US" sz="1800" b="1" dirty="0">
                <a:solidFill>
                  <a:srgbClr val="014067"/>
                </a:solidFill>
                <a:cs typeface="+mn-cs"/>
              </a:rPr>
              <a:t>9. Common Measures Data Validation Guide</a:t>
            </a:r>
            <a:r>
              <a:rPr lang="en-US" altLang="en-US" sz="1800" b="1" dirty="0">
                <a:solidFill>
                  <a:srgbClr val="014067"/>
                </a:solidFill>
                <a:cs typeface="+mn-cs"/>
                <a:sym typeface="Wingdings" panose="05000000000000000000" pitchFamily="2" charset="2"/>
              </a:rPr>
              <a:t>  </a:t>
            </a:r>
            <a:r>
              <a:rPr lang="en-US" altLang="en-US" sz="1800" b="1" dirty="0">
                <a:solidFill>
                  <a:srgbClr val="014067"/>
                </a:solidFill>
                <a:cs typeface="+mn-cs"/>
              </a:rPr>
              <a:t>CWDS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Help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Documents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How-</a:t>
            </a:r>
            <a:r>
              <a:rPr lang="en-US" altLang="en-US" sz="1800" b="1" dirty="0" err="1">
                <a:solidFill>
                  <a:srgbClr val="014067"/>
                </a:solidFill>
                <a:cs typeface="+mn-cs"/>
              </a:rPr>
              <a:t>Tos</a:t>
            </a:r>
            <a:r>
              <a:rPr lang="en-US" altLang="en-US" sz="1800" b="1" dirty="0">
                <a:solidFill>
                  <a:srgbClr val="014067"/>
                </a:solidFill>
                <a:cs typeface="+mn-cs"/>
              </a:rPr>
              <a:t> </a:t>
            </a:r>
            <a:r>
              <a:rPr lang="en-US" altLang="en-US" sz="1800" b="1" dirty="0">
                <a:solidFill>
                  <a:srgbClr val="014067"/>
                </a:solidFill>
                <a:cs typeface="+mn-cs"/>
                <a:sym typeface="Wingdings" panose="05000000000000000000" pitchFamily="2" charset="2"/>
              </a:rPr>
              <a:t></a:t>
            </a:r>
            <a:r>
              <a:rPr lang="en-US" altLang="en-US" sz="1800" b="1" dirty="0">
                <a:solidFill>
                  <a:srgbClr val="014067"/>
                </a:solidFill>
                <a:cs typeface="+mn-cs"/>
              </a:rPr>
              <a:t> Manuals:</a:t>
            </a:r>
            <a:endParaRPr lang="en-US" altLang="en-US" sz="1800" b="1" dirty="0">
              <a:solidFill>
                <a:srgbClr val="014067"/>
              </a:solidFill>
              <a:cs typeface="+mn-cs"/>
              <a:sym typeface="Wingdings" panose="05000000000000000000" pitchFamily="2" charset="2"/>
            </a:endParaRPr>
          </a:p>
          <a:p>
            <a:pPr defTabSz="914400" eaLnBrk="0" fontAlgn="base" hangingPunct="0">
              <a:lnSpc>
                <a:spcPct val="100000"/>
              </a:lnSpc>
              <a:spcBef>
                <a:spcPct val="0"/>
              </a:spcBef>
              <a:spcAft>
                <a:spcPct val="0"/>
              </a:spcAft>
              <a:buClrTx/>
            </a:pPr>
            <a:br>
              <a:rPr lang="en-US" alt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br>
            <a:endParaRPr lang="en-US" alt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endParaRPr lang="en-US" b="1" dirty="0"/>
          </a:p>
        </p:txBody>
      </p:sp>
      <p:pic>
        <p:nvPicPr>
          <p:cNvPr id="8" name="Picture 7">
            <a:extLst>
              <a:ext uri="{FF2B5EF4-FFF2-40B4-BE49-F238E27FC236}">
                <a16:creationId xmlns:a16="http://schemas.microsoft.com/office/drawing/2014/main" id="{D39DFF32-F6A7-C924-7025-3F91FBC0E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045" y="2429253"/>
            <a:ext cx="7464256" cy="4103592"/>
          </a:xfrm>
          <a:prstGeom prst="rect">
            <a:avLst/>
          </a:prstGeom>
        </p:spPr>
      </p:pic>
    </p:spTree>
    <p:extLst>
      <p:ext uri="{BB962C8B-B14F-4D97-AF65-F5344CB8AC3E}">
        <p14:creationId xmlns:p14="http://schemas.microsoft.com/office/powerpoint/2010/main" val="113956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213719" y="2055223"/>
            <a:ext cx="10090007" cy="4202964"/>
          </a:xfrm>
        </p:spPr>
        <p:txBody>
          <a:bodyPr>
            <a:normAutofit lnSpcReduction="10000"/>
          </a:bodyPr>
          <a:lstStyle/>
          <a:p>
            <a:pPr marL="342900" indent="-342900">
              <a:lnSpc>
                <a:spcPct val="107000"/>
              </a:lnSpc>
              <a:spcBef>
                <a:spcPts val="0"/>
              </a:spcBef>
              <a:buFont typeface="Wingdings" panose="05000000000000000000" pitchFamily="2" charset="2"/>
              <a:buChar char=""/>
            </a:pPr>
            <a:r>
              <a:rPr lang="en-US" sz="1700" dirty="0">
                <a:solidFill>
                  <a:srgbClr val="014067"/>
                </a:solidFill>
              </a:rPr>
              <a:t>L&amp;I establishes and maintains a data validation system pursuant to US Department of Labor instruction.</a:t>
            </a:r>
          </a:p>
          <a:p>
            <a:pPr marL="0" indent="0">
              <a:lnSpc>
                <a:spcPct val="107000"/>
              </a:lnSpc>
              <a:spcBef>
                <a:spcPts val="0"/>
              </a:spcBef>
              <a:buNone/>
            </a:pPr>
            <a:endParaRPr lang="en-US" sz="1700" dirty="0">
              <a:solidFill>
                <a:srgbClr val="014067"/>
              </a:solidFill>
            </a:endParaRPr>
          </a:p>
          <a:p>
            <a:pPr marL="339725" indent="-339725">
              <a:lnSpc>
                <a:spcPct val="107000"/>
              </a:lnSpc>
              <a:spcBef>
                <a:spcPts val="0"/>
              </a:spcBef>
              <a:buFont typeface="Wingdings" panose="05000000000000000000" pitchFamily="2" charset="2"/>
              <a:buChar char=""/>
            </a:pPr>
            <a:r>
              <a:rPr lang="en-US" sz="1700" dirty="0">
                <a:solidFill>
                  <a:srgbClr val="014067"/>
                </a:solidFill>
              </a:rPr>
              <a:t>LWDBs must ensure the accuracy of the data entered into the system of record as the elements required    for data element validation focus on eligibility, outcomes, services, and program follow-up.  </a:t>
            </a:r>
          </a:p>
          <a:p>
            <a:pPr marL="0" indent="0">
              <a:lnSpc>
                <a:spcPct val="107000"/>
              </a:lnSpc>
              <a:spcBef>
                <a:spcPts val="0"/>
              </a:spcBef>
              <a:buNone/>
            </a:pPr>
            <a:endParaRPr lang="en-US" sz="1700" dirty="0">
              <a:solidFill>
                <a:srgbClr val="014067"/>
              </a:solidFill>
            </a:endParaRPr>
          </a:p>
          <a:p>
            <a:pPr marL="342900" indent="-342900">
              <a:lnSpc>
                <a:spcPct val="107000"/>
              </a:lnSpc>
              <a:spcBef>
                <a:spcPts val="0"/>
              </a:spcBef>
              <a:buFont typeface="Wingdings" panose="05000000000000000000" pitchFamily="2" charset="2"/>
              <a:buChar char=""/>
            </a:pPr>
            <a:r>
              <a:rPr lang="en-US" sz="1700" dirty="0">
                <a:solidFill>
                  <a:srgbClr val="014067"/>
                </a:solidFill>
              </a:rPr>
              <a:t>Workforce system staff must verify WIOA eligibility prior to the provision of WIOA services.  </a:t>
            </a:r>
          </a:p>
          <a:p>
            <a:pPr marL="742950" lvl="1" indent="-285750">
              <a:lnSpc>
                <a:spcPct val="107000"/>
              </a:lnSpc>
              <a:spcBef>
                <a:spcPts val="0"/>
              </a:spcBef>
              <a:buFont typeface="Courier New" panose="02070309020205020404" pitchFamily="49" charset="0"/>
              <a:buChar char="o"/>
            </a:pPr>
            <a:r>
              <a:rPr lang="en-US" sz="1700" dirty="0">
                <a:solidFill>
                  <a:srgbClr val="014067"/>
                </a:solidFill>
              </a:rPr>
              <a:t>Documentation may be required as supporting the legitimacy of an individual’s acceptability for participation</a:t>
            </a:r>
          </a:p>
          <a:p>
            <a:pPr marL="742950" lvl="1" indent="-285750">
              <a:lnSpc>
                <a:spcPct val="107000"/>
              </a:lnSpc>
              <a:spcBef>
                <a:spcPts val="0"/>
              </a:spcBef>
              <a:buFont typeface="Courier New" panose="02070309020205020404" pitchFamily="49" charset="0"/>
              <a:buChar char="o"/>
            </a:pPr>
            <a:r>
              <a:rPr lang="en-US" sz="1700" dirty="0">
                <a:solidFill>
                  <a:srgbClr val="014067"/>
                </a:solidFill>
              </a:rPr>
              <a:t>Staff must confirm eligibility through an examination of provided documentation, which must be uploaded into the system of record. </a:t>
            </a:r>
          </a:p>
          <a:p>
            <a:pPr marL="457200" lvl="1" indent="0">
              <a:lnSpc>
                <a:spcPct val="107000"/>
              </a:lnSpc>
              <a:spcBef>
                <a:spcPts val="0"/>
              </a:spcBef>
              <a:buNone/>
            </a:pPr>
            <a:endParaRPr lang="en-US" sz="1700" dirty="0">
              <a:solidFill>
                <a:srgbClr val="014067"/>
              </a:solidFill>
            </a:endParaRPr>
          </a:p>
          <a:p>
            <a:pPr marL="342900" indent="-342900">
              <a:lnSpc>
                <a:spcPct val="107000"/>
              </a:lnSpc>
              <a:spcBef>
                <a:spcPts val="0"/>
              </a:spcBef>
              <a:buFont typeface="Wingdings" panose="05000000000000000000" pitchFamily="2" charset="2"/>
              <a:buChar char=""/>
            </a:pPr>
            <a:r>
              <a:rPr lang="en-US" sz="1700" dirty="0">
                <a:solidFill>
                  <a:srgbClr val="014067"/>
                </a:solidFill>
              </a:rPr>
              <a:t>Self-Certification is only permissible; however, except for some documentation required of out-of-school youth, it must be limited and only available after all other sources of eligibility verification are exhausted.</a:t>
            </a:r>
          </a:p>
          <a:p>
            <a:pPr marL="742950" lvl="1" indent="-285750">
              <a:lnSpc>
                <a:spcPct val="107000"/>
              </a:lnSpc>
              <a:spcBef>
                <a:spcPts val="0"/>
              </a:spcBef>
              <a:spcAft>
                <a:spcPts val="800"/>
              </a:spcAft>
              <a:buFont typeface="Courier New" panose="02070309020205020404" pitchFamily="49" charset="0"/>
              <a:buChar char="o"/>
            </a:pPr>
            <a:r>
              <a:rPr lang="en-US" sz="1700" dirty="0">
                <a:solidFill>
                  <a:srgbClr val="014067"/>
                </a:solidFill>
              </a:rPr>
              <a:t>Prior to the use of self-certification all efforts to secure the verification must be documented in the CWDS case progress notes.  </a:t>
            </a:r>
          </a:p>
          <a:p>
            <a:pPr marL="0" indent="0">
              <a:buNone/>
            </a:pPr>
            <a:endParaRPr lang="en-US"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pPr defTabSz="812790"/>
            <a:fld id="{8699F50C-BE38-4BD0-BA84-9B090E1F2B9B}" type="slidenum">
              <a:rPr lang="en-US">
                <a:solidFill>
                  <a:srgbClr val="A5A5A5"/>
                </a:solidFill>
                <a:latin typeface="Calibri" panose="020F0502020204030204"/>
              </a:rPr>
              <a:pPr defTabSz="812790"/>
              <a:t>8</a:t>
            </a:fld>
            <a:endParaRPr lang="en-US" dirty="0">
              <a:solidFill>
                <a:srgbClr val="A5A5A5"/>
              </a:solidFill>
              <a:latin typeface="Calibri" panose="020F0502020204030204"/>
            </a:endParaRPr>
          </a:p>
        </p:txBody>
      </p:sp>
      <p:sp>
        <p:nvSpPr>
          <p:cNvPr id="3" name="TextBox 2">
            <a:extLst>
              <a:ext uri="{FF2B5EF4-FFF2-40B4-BE49-F238E27FC236}">
                <a16:creationId xmlns:a16="http://schemas.microsoft.com/office/drawing/2014/main" id="{77A0CDA5-59B5-EBD5-0DE9-5DD3390329C6}"/>
              </a:ext>
            </a:extLst>
          </p:cNvPr>
          <p:cNvSpPr txBox="1"/>
          <p:nvPr/>
        </p:nvSpPr>
        <p:spPr>
          <a:xfrm>
            <a:off x="6879771" y="722811"/>
            <a:ext cx="4075615" cy="1077218"/>
          </a:xfrm>
          <a:prstGeom prst="rect">
            <a:avLst/>
          </a:prstGeom>
          <a:noFill/>
        </p:spPr>
        <p:txBody>
          <a:bodyPr wrap="square" rtlCol="0">
            <a:spAutoFit/>
          </a:bodyPr>
          <a:lstStyle/>
          <a:p>
            <a:r>
              <a:rPr lang="en-US" sz="3200" b="1" dirty="0">
                <a:solidFill>
                  <a:srgbClr val="014067"/>
                </a:solidFill>
                <a:latin typeface="+mj-lt"/>
              </a:rPr>
              <a:t>WIOA Eligibility Determination</a:t>
            </a:r>
          </a:p>
        </p:txBody>
      </p:sp>
    </p:spTree>
    <p:extLst>
      <p:ext uri="{BB962C8B-B14F-4D97-AF65-F5344CB8AC3E}">
        <p14:creationId xmlns:p14="http://schemas.microsoft.com/office/powerpoint/2010/main" val="66659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2FC3B-A453-424E-D90B-DB4AA6C5B444}"/>
              </a:ext>
            </a:extLst>
          </p:cNvPr>
          <p:cNvSpPr>
            <a:spLocks noGrp="1"/>
          </p:cNvSpPr>
          <p:nvPr>
            <p:ph idx="1"/>
          </p:nvPr>
        </p:nvSpPr>
        <p:spPr>
          <a:xfrm>
            <a:off x="500189" y="2759214"/>
            <a:ext cx="11204131" cy="2901358"/>
          </a:xfrm>
        </p:spPr>
        <p:txBody>
          <a:bodyPr>
            <a:normAutofit/>
          </a:bodyPr>
          <a:lstStyle/>
          <a:p>
            <a:r>
              <a:rPr lang="en-US" b="1" dirty="0">
                <a:solidFill>
                  <a:srgbClr val="014067"/>
                </a:solidFill>
              </a:rPr>
              <a:t>Self-Attestation: </a:t>
            </a:r>
            <a:r>
              <a:rPr lang="en-US" dirty="0">
                <a:solidFill>
                  <a:srgbClr val="014067"/>
                </a:solidFill>
              </a:rPr>
              <a:t>Self-attestation (also referred to as an applicant statement) occurs when an individual states his or her status for a particular data element, such as “runaway youth,” and then signs and dates a form acknowledging this status. The key elements for self-attestation are: (a) the individual identifying his or her status for permitted elements and (b) signing and dating a form attesting to this self-identification. </a:t>
            </a:r>
          </a:p>
          <a:p>
            <a:pPr marL="0" indent="0">
              <a:buNone/>
            </a:pPr>
            <a:endParaRPr lang="en-US" dirty="0">
              <a:solidFill>
                <a:srgbClr val="014067"/>
              </a:solidFill>
            </a:endParaRPr>
          </a:p>
          <a:p>
            <a:r>
              <a:rPr lang="en-US" b="1" dirty="0">
                <a:solidFill>
                  <a:srgbClr val="014067"/>
                </a:solidFill>
              </a:rPr>
              <a:t>Self-Certification: </a:t>
            </a:r>
            <a:r>
              <a:rPr lang="en-US" dirty="0">
                <a:solidFill>
                  <a:srgbClr val="014067"/>
                </a:solidFill>
              </a:rPr>
              <a:t>Self-certification means an individual’s signed attestation that the information said individual submitted to demonstrate eligibility for a program under title I of WIOA is true and accurate. (Exception: Per WIOA Section 167 ‘National Farmworker Jobs Program’ (NFJP) self-certification is performed when an eligible migrant and seasonal farmworker (MSFW) signed attestation that the information he/she submits to demonstrate eligibility for the NFJP is true and accurate). </a:t>
            </a:r>
          </a:p>
        </p:txBody>
      </p:sp>
      <p:sp>
        <p:nvSpPr>
          <p:cNvPr id="3" name="Text Placeholder 2">
            <a:extLst>
              <a:ext uri="{FF2B5EF4-FFF2-40B4-BE49-F238E27FC236}">
                <a16:creationId xmlns:a16="http://schemas.microsoft.com/office/drawing/2014/main" id="{7A7FB4A9-0404-77C1-CD53-FD026ADD1874}"/>
              </a:ext>
            </a:extLst>
          </p:cNvPr>
          <p:cNvSpPr>
            <a:spLocks noGrp="1"/>
          </p:cNvSpPr>
          <p:nvPr>
            <p:ph type="body" sz="quarter" idx="13"/>
          </p:nvPr>
        </p:nvSpPr>
        <p:spPr>
          <a:xfrm>
            <a:off x="531378" y="2160599"/>
            <a:ext cx="10615595" cy="529447"/>
          </a:xfrm>
        </p:spPr>
        <p:txBody>
          <a:bodyPr/>
          <a:lstStyle/>
          <a:p>
            <a:r>
              <a:rPr lang="en-US" sz="2000" dirty="0"/>
              <a:t>Definitions </a:t>
            </a:r>
            <a:r>
              <a:rPr lang="en-US" sz="1400" dirty="0"/>
              <a:t>(From L&amp;I’s Self-Certification and Telephone Document/Inspection Verification Policy)</a:t>
            </a:r>
          </a:p>
        </p:txBody>
      </p:sp>
      <p:sp>
        <p:nvSpPr>
          <p:cNvPr id="4" name="Title 3">
            <a:extLst>
              <a:ext uri="{FF2B5EF4-FFF2-40B4-BE49-F238E27FC236}">
                <a16:creationId xmlns:a16="http://schemas.microsoft.com/office/drawing/2014/main" id="{CF9B1796-2122-6048-DEF0-13C948CAC90F}"/>
              </a:ext>
            </a:extLst>
          </p:cNvPr>
          <p:cNvSpPr>
            <a:spLocks noGrp="1"/>
          </p:cNvSpPr>
          <p:nvPr>
            <p:ph type="title"/>
          </p:nvPr>
        </p:nvSpPr>
        <p:spPr>
          <a:xfrm>
            <a:off x="531380" y="1308486"/>
            <a:ext cx="6836072" cy="685778"/>
          </a:xfrm>
        </p:spPr>
        <p:txBody>
          <a:bodyPr/>
          <a:lstStyle/>
          <a:p>
            <a:r>
              <a:rPr lang="en-US" dirty="0"/>
              <a:t>Self-Certification/Self Attestation</a:t>
            </a:r>
          </a:p>
        </p:txBody>
      </p:sp>
      <p:sp>
        <p:nvSpPr>
          <p:cNvPr id="6" name="Footer Placeholder 5">
            <a:extLst>
              <a:ext uri="{FF2B5EF4-FFF2-40B4-BE49-F238E27FC236}">
                <a16:creationId xmlns:a16="http://schemas.microsoft.com/office/drawing/2014/main" id="{31F7093F-5BE9-2B43-1915-04602B041119}"/>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25F01B05-1FDF-AD27-C361-2B06B290DD18}"/>
              </a:ext>
            </a:extLst>
          </p:cNvPr>
          <p:cNvSpPr>
            <a:spLocks noGrp="1"/>
          </p:cNvSpPr>
          <p:nvPr>
            <p:ph type="sldNum" sz="quarter" idx="15"/>
          </p:nvPr>
        </p:nvSpPr>
        <p:spPr/>
        <p:txBody>
          <a:bodyPr/>
          <a:lstStyle/>
          <a:p>
            <a:fld id="{8699F50C-BE38-4BD0-BA84-9B090E1F2B9B}" type="slidenum">
              <a:rPr lang="en-US" noProof="0" smtClean="0"/>
              <a:t>9</a:t>
            </a:fld>
            <a:endParaRPr lang="en-US" noProof="0" dirty="0"/>
          </a:p>
        </p:txBody>
      </p:sp>
    </p:spTree>
    <p:extLst>
      <p:ext uri="{BB962C8B-B14F-4D97-AF65-F5344CB8AC3E}">
        <p14:creationId xmlns:p14="http://schemas.microsoft.com/office/powerpoint/2010/main" val="1108651946"/>
      </p:ext>
    </p:extLst>
  </p:cSld>
  <p:clrMapOvr>
    <a:masterClrMapping/>
  </p:clrMapOvr>
</p:sld>
</file>

<file path=ppt/theme/theme1.xml><?xml version="1.0" encoding="utf-8"?>
<a:theme xmlns:a="http://schemas.openxmlformats.org/drawingml/2006/main" name="Office 主题​​">
  <a:themeElements>
    <a:clrScheme name="Custom 2">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2562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L&amp;I PowerPoint Standard 2  -  Read-Only" id="{3A36542C-D0F0-4554-9CE7-061B902C7DCD}" vid="{B3D8F939-4D57-4C93-A6FF-B9FE33AE7B11}"/>
    </a:ext>
  </a:extLst>
</a:theme>
</file>

<file path=ppt/theme/theme2.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p;I PowerPoint Standard 1  -  Read-Only" id="{7FFD0B7E-2F23-46BE-994A-E33F1363E9E7}" vid="{01619D89-6991-4B41-BD94-963F4FF2BF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81503-9DEF-42F3-A99B-D5E0223E195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cf54e2-0330-4a9d-b348-ad1b29e1abcb"/>
    <ds:schemaRef ds:uri="http://www.w3.org/XML/1998/namespace"/>
    <ds:schemaRef ds:uri="http://purl.org/dc/dcmitype/"/>
  </ds:schemaRefs>
</ds:datastoreItem>
</file>

<file path=customXml/itemProps2.xml><?xml version="1.0" encoding="utf-8"?>
<ds:datastoreItem xmlns:ds="http://schemas.openxmlformats.org/officeDocument/2006/customXml" ds:itemID="{6F156100-9533-4411-B0C0-FA18F914F7B6}">
  <ds:schemaRefs>
    <ds:schemaRef ds:uri="http://schemas.microsoft.com/sharepoint/v3/contenttype/forms"/>
  </ds:schemaRefs>
</ds:datastoreItem>
</file>

<file path=customXml/itemProps3.xml><?xml version="1.0" encoding="utf-8"?>
<ds:datastoreItem xmlns:ds="http://schemas.openxmlformats.org/officeDocument/2006/customXml" ds:itemID="{1EE63B64-B628-4725-BB4E-27EA3DA29F61}"/>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L&amp;I PowerPoint Standard 2 Title</Template>
  <TotalTime>3039</TotalTime>
  <Words>3863</Words>
  <Application>Microsoft Office PowerPoint</Application>
  <PresentationFormat>Widescreen</PresentationFormat>
  <Paragraphs>351</Paragraphs>
  <Slides>40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等线</vt:lpstr>
      <vt:lpstr>Abadi</vt:lpstr>
      <vt:lpstr>Arial</vt:lpstr>
      <vt:lpstr>Calibri</vt:lpstr>
      <vt:lpstr>Courier New</vt:lpstr>
      <vt:lpstr>Gill Sans SemiBold</vt:lpstr>
      <vt:lpstr>Montserrat</vt:lpstr>
      <vt:lpstr>Posterama Text SemiBold</vt:lpstr>
      <vt:lpstr>Times New Roman</vt:lpstr>
      <vt:lpstr>Wingdings</vt:lpstr>
      <vt:lpstr>Office 主题​​</vt:lpstr>
      <vt:lpstr>Office Theme</vt:lpstr>
      <vt:lpstr>BWDA-Oversight, Touchpoint Series: Case File Monitoring</vt:lpstr>
      <vt:lpstr>A Note About This Training</vt:lpstr>
      <vt:lpstr>PowerPoint Presentation</vt:lpstr>
      <vt:lpstr>Introduction</vt:lpstr>
      <vt:lpstr>WIOA Eligibility Determination </vt:lpstr>
      <vt:lpstr>References</vt:lpstr>
      <vt:lpstr>References cont.</vt:lpstr>
      <vt:lpstr>PowerPoint Presentation</vt:lpstr>
      <vt:lpstr>Self-Certification/Self Attestation</vt:lpstr>
      <vt:lpstr>PowerPoint Presentation</vt:lpstr>
      <vt:lpstr>PowerPoint Presentation</vt:lpstr>
      <vt:lpstr>PowerPoint Presentation</vt:lpstr>
      <vt:lpstr>PowerPoint Presentation</vt:lpstr>
      <vt:lpstr>Second-Level Review</vt:lpstr>
      <vt:lpstr>Case Progress Notes and Services </vt:lpstr>
      <vt:lpstr>References</vt:lpstr>
      <vt:lpstr>PowerPoint Presentation</vt:lpstr>
      <vt:lpstr>PowerPoint Presentation</vt:lpstr>
      <vt:lpstr>PowerPoint Presentation</vt:lpstr>
      <vt:lpstr>Individual Employment Plan (IEP), Individual Service Strategy (ISS) and Assessments   </vt:lpstr>
      <vt:lpstr>References</vt:lpstr>
      <vt:lpstr>PowerPoint Presentation</vt:lpstr>
      <vt:lpstr>PowerPoint Presentation</vt:lpstr>
      <vt:lpstr>PowerPoint Presentation</vt:lpstr>
      <vt:lpstr>PowerPoint Presentation</vt:lpstr>
      <vt:lpstr>PowerPoint Presentation</vt:lpstr>
      <vt:lpstr>PowerPoint Presentation</vt:lpstr>
      <vt:lpstr>Supportive Services and Incentives </vt:lpstr>
      <vt:lpstr>References</vt:lpstr>
      <vt:lpstr>PowerPoint Presentation</vt:lpstr>
      <vt:lpstr>PowerPoint Presentation</vt:lpstr>
      <vt:lpstr>PowerPoint Presentation</vt:lpstr>
      <vt:lpstr>PowerPoint Presentation</vt:lpstr>
      <vt:lpstr>Youth Service Delivery </vt:lpstr>
      <vt:lpstr>References</vt:lpstr>
      <vt:lpstr>PowerPoint Presentation</vt:lpstr>
      <vt:lpstr>PowerPoint Presentation</vt:lpstr>
      <vt:lpstr>PowerPoint Presentation</vt:lpstr>
      <vt:lpstr>Questions?</vt:lpstr>
      <vt:lpstr>Thank you!</vt:lpstr>
    </vt:vector>
  </TitlesOfParts>
  <Company>Employment, Banking, and Revenue Delivery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BWDA-Oversight, Touch Point Series: Case File Monitoring</dc:title>
  <dc:creator>Fuentes, Calixberto</dc:creator>
  <cp:lastModifiedBy>Hart, Gregory</cp:lastModifiedBy>
  <cp:revision>87</cp:revision>
  <dcterms:created xsi:type="dcterms:W3CDTF">2023-05-01T12:42:04Z</dcterms:created>
  <dcterms:modified xsi:type="dcterms:W3CDTF">2023-06-21T00:02:28Z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49300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