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2" r:id="rId4"/>
    <p:sldId id="263" r:id="rId5"/>
    <p:sldId id="261" r:id="rId6"/>
    <p:sldId id="265" r:id="rId7"/>
    <p:sldId id="266" r:id="rId8"/>
    <p:sldId id="267" r:id="rId9"/>
    <p:sldId id="264" r:id="rId10"/>
    <p:sldId id="272" r:id="rId11"/>
    <p:sldId id="270" r:id="rId12"/>
    <p:sldId id="271" r:id="rId13"/>
    <p:sldId id="273" r:id="rId14"/>
    <p:sldId id="269" r:id="rId15"/>
    <p:sldId id="274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notesViewPr>
    <p:cSldViewPr>
      <p:cViewPr varScale="1">
        <p:scale>
          <a:sx n="88" d="100"/>
          <a:sy n="88" d="100"/>
        </p:scale>
        <p:origin x="-379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28F0D1-C9A6-4E9D-BDAC-09526227CC73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949EC83-794E-48E0-BBA2-1A310E8EDA34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The local plan for COVID-19 funding</a:t>
          </a:r>
        </a:p>
      </dgm:t>
    </dgm:pt>
    <dgm:pt modelId="{BDD33F0E-02BB-4E83-AE9B-FB7656FDCB76}" type="parTrans" cxnId="{2720516A-9560-4AF3-9C38-C78C6A9F6EC6}">
      <dgm:prSet/>
      <dgm:spPr/>
      <dgm:t>
        <a:bodyPr/>
        <a:lstStyle/>
        <a:p>
          <a:endParaRPr lang="en-US"/>
        </a:p>
      </dgm:t>
    </dgm:pt>
    <dgm:pt modelId="{A82B54E5-3A1F-4D0B-A38D-89877308DCFF}" type="sibTrans" cxnId="{2720516A-9560-4AF3-9C38-C78C6A9F6EC6}">
      <dgm:prSet/>
      <dgm:spPr/>
      <dgm:t>
        <a:bodyPr/>
        <a:lstStyle/>
        <a:p>
          <a:endParaRPr lang="en-US"/>
        </a:p>
      </dgm:t>
    </dgm:pt>
    <dgm:pt modelId="{E14B1913-BB95-459F-94D7-EBC294071AD0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Implementation of the local plan for COVID-19 funding</a:t>
          </a:r>
        </a:p>
      </dgm:t>
    </dgm:pt>
    <dgm:pt modelId="{48E83762-B91A-479F-93A1-B98FF7D60CB7}" type="parTrans" cxnId="{D8904790-B97E-4ACF-9002-658565836788}">
      <dgm:prSet/>
      <dgm:spPr/>
      <dgm:t>
        <a:bodyPr/>
        <a:lstStyle/>
        <a:p>
          <a:endParaRPr lang="en-US"/>
        </a:p>
      </dgm:t>
    </dgm:pt>
    <dgm:pt modelId="{A9BD2101-301A-411C-9F09-037C07A17722}" type="sibTrans" cxnId="{D8904790-B97E-4ACF-9002-658565836788}">
      <dgm:prSet/>
      <dgm:spPr/>
      <dgm:t>
        <a:bodyPr/>
        <a:lstStyle/>
        <a:p>
          <a:endParaRPr lang="en-US"/>
        </a:p>
      </dgm:t>
    </dgm:pt>
    <dgm:pt modelId="{A276254B-2099-4EA4-9F09-2738DD7788FE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Expenditures: Alignment with the budget and budget narrative</a:t>
          </a:r>
        </a:p>
      </dgm:t>
    </dgm:pt>
    <dgm:pt modelId="{B02F5D90-E971-4150-807E-3688A1089836}" type="parTrans" cxnId="{7FD04AFC-C3A3-462C-8B8B-E0A63E707EFD}">
      <dgm:prSet/>
      <dgm:spPr/>
      <dgm:t>
        <a:bodyPr/>
        <a:lstStyle/>
        <a:p>
          <a:endParaRPr lang="en-US"/>
        </a:p>
      </dgm:t>
    </dgm:pt>
    <dgm:pt modelId="{4A9930B4-DCD2-4B22-B3C7-3FBF530963E3}" type="sibTrans" cxnId="{7FD04AFC-C3A3-462C-8B8B-E0A63E707EFD}">
      <dgm:prSet/>
      <dgm:spPr/>
      <dgm:t>
        <a:bodyPr/>
        <a:lstStyle/>
        <a:p>
          <a:endParaRPr lang="en-US"/>
        </a:p>
      </dgm:t>
    </dgm:pt>
    <dgm:pt modelId="{EB469488-6457-44BD-83EC-0185FC5136D0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Expenditures: Verify allowable costs</a:t>
          </a:r>
        </a:p>
      </dgm:t>
    </dgm:pt>
    <dgm:pt modelId="{3663BA47-801C-4B89-9EDB-7F993A8FF906}" type="parTrans" cxnId="{68A1C192-8D83-43FE-AF1F-9DAF07F1F797}">
      <dgm:prSet/>
      <dgm:spPr/>
      <dgm:t>
        <a:bodyPr/>
        <a:lstStyle/>
        <a:p>
          <a:endParaRPr lang="en-US"/>
        </a:p>
      </dgm:t>
    </dgm:pt>
    <dgm:pt modelId="{C001FE90-7AE5-40D9-BA67-168E98F9D7C9}" type="sibTrans" cxnId="{68A1C192-8D83-43FE-AF1F-9DAF07F1F797}">
      <dgm:prSet/>
      <dgm:spPr/>
      <dgm:t>
        <a:bodyPr/>
        <a:lstStyle/>
        <a:p>
          <a:endParaRPr lang="en-US"/>
        </a:p>
      </dgm:t>
    </dgm:pt>
    <dgm:pt modelId="{C6EF34E8-46A0-49DF-BB0C-50B83FD4CE41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Case files, case notes, and services</a:t>
          </a:r>
        </a:p>
      </dgm:t>
    </dgm:pt>
    <dgm:pt modelId="{5F72B459-B1CF-4972-8100-9AA802EB5CD3}" type="parTrans" cxnId="{FC1458FE-5B2B-4985-816C-3A98AB1FC600}">
      <dgm:prSet/>
      <dgm:spPr/>
      <dgm:t>
        <a:bodyPr/>
        <a:lstStyle/>
        <a:p>
          <a:endParaRPr lang="en-US"/>
        </a:p>
      </dgm:t>
    </dgm:pt>
    <dgm:pt modelId="{2104DAD9-9D7B-47B0-B54E-7DAB7F449E1E}" type="sibTrans" cxnId="{FC1458FE-5B2B-4985-816C-3A98AB1FC600}">
      <dgm:prSet/>
      <dgm:spPr/>
      <dgm:t>
        <a:bodyPr/>
        <a:lstStyle/>
        <a:p>
          <a:endParaRPr lang="en-US"/>
        </a:p>
      </dgm:t>
    </dgm:pt>
    <dgm:pt modelId="{65224C83-AF2C-40EC-ADAC-2C44D4EDBFE5}" type="pres">
      <dgm:prSet presAssocID="{2428F0D1-C9A6-4E9D-BDAC-09526227CC73}" presName="linear" presStyleCnt="0">
        <dgm:presLayoutVars>
          <dgm:dir/>
          <dgm:animLvl val="lvl"/>
          <dgm:resizeHandles val="exact"/>
        </dgm:presLayoutVars>
      </dgm:prSet>
      <dgm:spPr/>
    </dgm:pt>
    <dgm:pt modelId="{7500A595-8380-4097-AC84-8234ECA56FEB}" type="pres">
      <dgm:prSet presAssocID="{7949EC83-794E-48E0-BBA2-1A310E8EDA34}" presName="parentLin" presStyleCnt="0"/>
      <dgm:spPr/>
    </dgm:pt>
    <dgm:pt modelId="{02D1FDDD-6301-4DD9-8BCD-4B2C1F2CEB85}" type="pres">
      <dgm:prSet presAssocID="{7949EC83-794E-48E0-BBA2-1A310E8EDA34}" presName="parentLeftMargin" presStyleLbl="node1" presStyleIdx="0" presStyleCnt="5"/>
      <dgm:spPr/>
    </dgm:pt>
    <dgm:pt modelId="{3FCA21B8-8AB0-4B6C-8056-315BAE546B23}" type="pres">
      <dgm:prSet presAssocID="{7949EC83-794E-48E0-BBA2-1A310E8EDA3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0AE3DC0-1B69-412D-89C7-3114DA4B4348}" type="pres">
      <dgm:prSet presAssocID="{7949EC83-794E-48E0-BBA2-1A310E8EDA34}" presName="negativeSpace" presStyleCnt="0"/>
      <dgm:spPr/>
    </dgm:pt>
    <dgm:pt modelId="{EE198597-B29B-40C6-9CBC-AC8E587BCE1A}" type="pres">
      <dgm:prSet presAssocID="{7949EC83-794E-48E0-BBA2-1A310E8EDA34}" presName="childText" presStyleLbl="conFgAcc1" presStyleIdx="0" presStyleCnt="5">
        <dgm:presLayoutVars>
          <dgm:bulletEnabled val="1"/>
        </dgm:presLayoutVars>
      </dgm:prSet>
      <dgm:spPr/>
    </dgm:pt>
    <dgm:pt modelId="{C827BBF4-39FC-4BCF-9AFA-A42322BE7540}" type="pres">
      <dgm:prSet presAssocID="{A82B54E5-3A1F-4D0B-A38D-89877308DCFF}" presName="spaceBetweenRectangles" presStyleCnt="0"/>
      <dgm:spPr/>
    </dgm:pt>
    <dgm:pt modelId="{80E21DE9-9F7B-4139-BF10-A11146877C5F}" type="pres">
      <dgm:prSet presAssocID="{E14B1913-BB95-459F-94D7-EBC294071AD0}" presName="parentLin" presStyleCnt="0"/>
      <dgm:spPr/>
    </dgm:pt>
    <dgm:pt modelId="{53C581FF-F068-410F-87E4-6D515EA24F23}" type="pres">
      <dgm:prSet presAssocID="{E14B1913-BB95-459F-94D7-EBC294071AD0}" presName="parentLeftMargin" presStyleLbl="node1" presStyleIdx="0" presStyleCnt="5"/>
      <dgm:spPr/>
    </dgm:pt>
    <dgm:pt modelId="{758EAB9B-4433-42FF-9C72-8E25FAFEA06C}" type="pres">
      <dgm:prSet presAssocID="{E14B1913-BB95-459F-94D7-EBC294071AD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1D714CA-7087-4363-9953-3DAEC130D599}" type="pres">
      <dgm:prSet presAssocID="{E14B1913-BB95-459F-94D7-EBC294071AD0}" presName="negativeSpace" presStyleCnt="0"/>
      <dgm:spPr/>
    </dgm:pt>
    <dgm:pt modelId="{E1F2A10C-630D-49F1-9BDD-9C864408F3F9}" type="pres">
      <dgm:prSet presAssocID="{E14B1913-BB95-459F-94D7-EBC294071AD0}" presName="childText" presStyleLbl="conFgAcc1" presStyleIdx="1" presStyleCnt="5">
        <dgm:presLayoutVars>
          <dgm:bulletEnabled val="1"/>
        </dgm:presLayoutVars>
      </dgm:prSet>
      <dgm:spPr/>
    </dgm:pt>
    <dgm:pt modelId="{1F41111E-B383-4978-B548-26B1D5B645A3}" type="pres">
      <dgm:prSet presAssocID="{A9BD2101-301A-411C-9F09-037C07A17722}" presName="spaceBetweenRectangles" presStyleCnt="0"/>
      <dgm:spPr/>
    </dgm:pt>
    <dgm:pt modelId="{FCD67AFB-C88F-49A8-BEA9-3DB48D1CED01}" type="pres">
      <dgm:prSet presAssocID="{A276254B-2099-4EA4-9F09-2738DD7788FE}" presName="parentLin" presStyleCnt="0"/>
      <dgm:spPr/>
    </dgm:pt>
    <dgm:pt modelId="{FFBCF9E4-267A-4A0B-AECF-048D29ED47B2}" type="pres">
      <dgm:prSet presAssocID="{A276254B-2099-4EA4-9F09-2738DD7788FE}" presName="parentLeftMargin" presStyleLbl="node1" presStyleIdx="1" presStyleCnt="5"/>
      <dgm:spPr/>
    </dgm:pt>
    <dgm:pt modelId="{EBFFA162-5321-4470-A9A0-92738FBFA4F3}" type="pres">
      <dgm:prSet presAssocID="{A276254B-2099-4EA4-9F09-2738DD7788FE}" presName="parentText" presStyleLbl="node1" presStyleIdx="2" presStyleCnt="5" custScaleX="100000">
        <dgm:presLayoutVars>
          <dgm:chMax val="0"/>
          <dgm:bulletEnabled val="1"/>
        </dgm:presLayoutVars>
      </dgm:prSet>
      <dgm:spPr/>
    </dgm:pt>
    <dgm:pt modelId="{A3492251-F277-435B-AE45-0B892AC7CB54}" type="pres">
      <dgm:prSet presAssocID="{A276254B-2099-4EA4-9F09-2738DD7788FE}" presName="negativeSpace" presStyleCnt="0"/>
      <dgm:spPr/>
    </dgm:pt>
    <dgm:pt modelId="{38E06109-BC43-409C-9D25-04C48B12C635}" type="pres">
      <dgm:prSet presAssocID="{A276254B-2099-4EA4-9F09-2738DD7788FE}" presName="childText" presStyleLbl="conFgAcc1" presStyleIdx="2" presStyleCnt="5">
        <dgm:presLayoutVars>
          <dgm:bulletEnabled val="1"/>
        </dgm:presLayoutVars>
      </dgm:prSet>
      <dgm:spPr/>
    </dgm:pt>
    <dgm:pt modelId="{E15DCC75-CE0B-431E-AFE9-2C27AF818070}" type="pres">
      <dgm:prSet presAssocID="{4A9930B4-DCD2-4B22-B3C7-3FBF530963E3}" presName="spaceBetweenRectangles" presStyleCnt="0"/>
      <dgm:spPr/>
    </dgm:pt>
    <dgm:pt modelId="{87F79FE8-2A9C-4BE8-9BD9-9A6ED156A754}" type="pres">
      <dgm:prSet presAssocID="{EB469488-6457-44BD-83EC-0185FC5136D0}" presName="parentLin" presStyleCnt="0"/>
      <dgm:spPr/>
    </dgm:pt>
    <dgm:pt modelId="{41E75FA9-F2D0-40E9-80D9-C6FE5D6886C1}" type="pres">
      <dgm:prSet presAssocID="{EB469488-6457-44BD-83EC-0185FC5136D0}" presName="parentLeftMargin" presStyleLbl="node1" presStyleIdx="2" presStyleCnt="5"/>
      <dgm:spPr/>
    </dgm:pt>
    <dgm:pt modelId="{8BB37786-4C63-4DB7-AFC7-7C8AC56689CD}" type="pres">
      <dgm:prSet presAssocID="{EB469488-6457-44BD-83EC-0185FC5136D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B31BC17-3750-475A-8CAE-5F095C917F2D}" type="pres">
      <dgm:prSet presAssocID="{EB469488-6457-44BD-83EC-0185FC5136D0}" presName="negativeSpace" presStyleCnt="0"/>
      <dgm:spPr/>
    </dgm:pt>
    <dgm:pt modelId="{6998E812-0EA3-4AE1-9FD9-45FDF2FA27B9}" type="pres">
      <dgm:prSet presAssocID="{EB469488-6457-44BD-83EC-0185FC5136D0}" presName="childText" presStyleLbl="conFgAcc1" presStyleIdx="3" presStyleCnt="5">
        <dgm:presLayoutVars>
          <dgm:bulletEnabled val="1"/>
        </dgm:presLayoutVars>
      </dgm:prSet>
      <dgm:spPr/>
    </dgm:pt>
    <dgm:pt modelId="{6F469AAE-0847-4FA0-8BAD-FC78608A0A23}" type="pres">
      <dgm:prSet presAssocID="{C001FE90-7AE5-40D9-BA67-168E98F9D7C9}" presName="spaceBetweenRectangles" presStyleCnt="0"/>
      <dgm:spPr/>
    </dgm:pt>
    <dgm:pt modelId="{699295E3-B6F3-459C-B4BD-5976243E8C53}" type="pres">
      <dgm:prSet presAssocID="{C6EF34E8-46A0-49DF-BB0C-50B83FD4CE41}" presName="parentLin" presStyleCnt="0"/>
      <dgm:spPr/>
    </dgm:pt>
    <dgm:pt modelId="{9D623EF9-CF82-4A45-88FE-D076225DC73C}" type="pres">
      <dgm:prSet presAssocID="{C6EF34E8-46A0-49DF-BB0C-50B83FD4CE41}" presName="parentLeftMargin" presStyleLbl="node1" presStyleIdx="3" presStyleCnt="5"/>
      <dgm:spPr/>
    </dgm:pt>
    <dgm:pt modelId="{62152762-0E81-436F-871D-44C5B87FBDAA}" type="pres">
      <dgm:prSet presAssocID="{C6EF34E8-46A0-49DF-BB0C-50B83FD4CE4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EAA7385-130A-41D6-B204-D43EE7916A9D}" type="pres">
      <dgm:prSet presAssocID="{C6EF34E8-46A0-49DF-BB0C-50B83FD4CE41}" presName="negativeSpace" presStyleCnt="0"/>
      <dgm:spPr/>
    </dgm:pt>
    <dgm:pt modelId="{DC1EC789-B2DE-4D5C-8A58-288D7C8B28F9}" type="pres">
      <dgm:prSet presAssocID="{C6EF34E8-46A0-49DF-BB0C-50B83FD4CE4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B989E01-DB3C-43D0-8419-E0C5944DD30B}" type="presOf" srcId="{7949EC83-794E-48E0-BBA2-1A310E8EDA34}" destId="{3FCA21B8-8AB0-4B6C-8056-315BAE546B23}" srcOrd="1" destOrd="0" presId="urn:microsoft.com/office/officeart/2005/8/layout/list1"/>
    <dgm:cxn modelId="{A098CB05-B61C-42FA-8C6B-EFA87FBFAD4E}" type="presOf" srcId="{A276254B-2099-4EA4-9F09-2738DD7788FE}" destId="{FFBCF9E4-267A-4A0B-AECF-048D29ED47B2}" srcOrd="0" destOrd="0" presId="urn:microsoft.com/office/officeart/2005/8/layout/list1"/>
    <dgm:cxn modelId="{B5B62015-FC29-433B-88CB-DA10B3F4F406}" type="presOf" srcId="{E14B1913-BB95-459F-94D7-EBC294071AD0}" destId="{758EAB9B-4433-42FF-9C72-8E25FAFEA06C}" srcOrd="1" destOrd="0" presId="urn:microsoft.com/office/officeart/2005/8/layout/list1"/>
    <dgm:cxn modelId="{6C2C142C-625F-49C0-9E5E-73560C765A0B}" type="presOf" srcId="{EB469488-6457-44BD-83EC-0185FC5136D0}" destId="{8BB37786-4C63-4DB7-AFC7-7C8AC56689CD}" srcOrd="1" destOrd="0" presId="urn:microsoft.com/office/officeart/2005/8/layout/list1"/>
    <dgm:cxn modelId="{F5D9FE37-DDFC-4809-8006-15E2C3A86F79}" type="presOf" srcId="{7949EC83-794E-48E0-BBA2-1A310E8EDA34}" destId="{02D1FDDD-6301-4DD9-8BCD-4B2C1F2CEB85}" srcOrd="0" destOrd="0" presId="urn:microsoft.com/office/officeart/2005/8/layout/list1"/>
    <dgm:cxn modelId="{F6026B40-B8E1-4843-9092-2D02C7411016}" type="presOf" srcId="{C6EF34E8-46A0-49DF-BB0C-50B83FD4CE41}" destId="{9D623EF9-CF82-4A45-88FE-D076225DC73C}" srcOrd="0" destOrd="0" presId="urn:microsoft.com/office/officeart/2005/8/layout/list1"/>
    <dgm:cxn modelId="{2720516A-9560-4AF3-9C38-C78C6A9F6EC6}" srcId="{2428F0D1-C9A6-4E9D-BDAC-09526227CC73}" destId="{7949EC83-794E-48E0-BBA2-1A310E8EDA34}" srcOrd="0" destOrd="0" parTransId="{BDD33F0E-02BB-4E83-AE9B-FB7656FDCB76}" sibTransId="{A82B54E5-3A1F-4D0B-A38D-89877308DCFF}"/>
    <dgm:cxn modelId="{E4056685-4821-4F20-ACDE-2E77ACDA3F32}" type="presOf" srcId="{A276254B-2099-4EA4-9F09-2738DD7788FE}" destId="{EBFFA162-5321-4470-A9A0-92738FBFA4F3}" srcOrd="1" destOrd="0" presId="urn:microsoft.com/office/officeart/2005/8/layout/list1"/>
    <dgm:cxn modelId="{35351086-8625-4659-A0F0-9779B0DC46DF}" type="presOf" srcId="{2428F0D1-C9A6-4E9D-BDAC-09526227CC73}" destId="{65224C83-AF2C-40EC-ADAC-2C44D4EDBFE5}" srcOrd="0" destOrd="0" presId="urn:microsoft.com/office/officeart/2005/8/layout/list1"/>
    <dgm:cxn modelId="{D8904790-B97E-4ACF-9002-658565836788}" srcId="{2428F0D1-C9A6-4E9D-BDAC-09526227CC73}" destId="{E14B1913-BB95-459F-94D7-EBC294071AD0}" srcOrd="1" destOrd="0" parTransId="{48E83762-B91A-479F-93A1-B98FF7D60CB7}" sibTransId="{A9BD2101-301A-411C-9F09-037C07A17722}"/>
    <dgm:cxn modelId="{68A1C192-8D83-43FE-AF1F-9DAF07F1F797}" srcId="{2428F0D1-C9A6-4E9D-BDAC-09526227CC73}" destId="{EB469488-6457-44BD-83EC-0185FC5136D0}" srcOrd="3" destOrd="0" parTransId="{3663BA47-801C-4B89-9EDB-7F993A8FF906}" sibTransId="{C001FE90-7AE5-40D9-BA67-168E98F9D7C9}"/>
    <dgm:cxn modelId="{6A6EBD9F-806F-4D6C-8D31-2E9896686A1E}" type="presOf" srcId="{EB469488-6457-44BD-83EC-0185FC5136D0}" destId="{41E75FA9-F2D0-40E9-80D9-C6FE5D6886C1}" srcOrd="0" destOrd="0" presId="urn:microsoft.com/office/officeart/2005/8/layout/list1"/>
    <dgm:cxn modelId="{98D96DB6-A747-4CE7-8438-FABF9816A3FF}" type="presOf" srcId="{C6EF34E8-46A0-49DF-BB0C-50B83FD4CE41}" destId="{62152762-0E81-436F-871D-44C5B87FBDAA}" srcOrd="1" destOrd="0" presId="urn:microsoft.com/office/officeart/2005/8/layout/list1"/>
    <dgm:cxn modelId="{EABF72F1-926D-4FAE-B82E-9BC6960E29A3}" type="presOf" srcId="{E14B1913-BB95-459F-94D7-EBC294071AD0}" destId="{53C581FF-F068-410F-87E4-6D515EA24F23}" srcOrd="0" destOrd="0" presId="urn:microsoft.com/office/officeart/2005/8/layout/list1"/>
    <dgm:cxn modelId="{7FD04AFC-C3A3-462C-8B8B-E0A63E707EFD}" srcId="{2428F0D1-C9A6-4E9D-BDAC-09526227CC73}" destId="{A276254B-2099-4EA4-9F09-2738DD7788FE}" srcOrd="2" destOrd="0" parTransId="{B02F5D90-E971-4150-807E-3688A1089836}" sibTransId="{4A9930B4-DCD2-4B22-B3C7-3FBF530963E3}"/>
    <dgm:cxn modelId="{FC1458FE-5B2B-4985-816C-3A98AB1FC600}" srcId="{2428F0D1-C9A6-4E9D-BDAC-09526227CC73}" destId="{C6EF34E8-46A0-49DF-BB0C-50B83FD4CE41}" srcOrd="4" destOrd="0" parTransId="{5F72B459-B1CF-4972-8100-9AA802EB5CD3}" sibTransId="{2104DAD9-9D7B-47B0-B54E-7DAB7F449E1E}"/>
    <dgm:cxn modelId="{C2049FFB-AE15-4FC3-BA67-CB416B56BD03}" type="presParOf" srcId="{65224C83-AF2C-40EC-ADAC-2C44D4EDBFE5}" destId="{7500A595-8380-4097-AC84-8234ECA56FEB}" srcOrd="0" destOrd="0" presId="urn:microsoft.com/office/officeart/2005/8/layout/list1"/>
    <dgm:cxn modelId="{4DE2A14C-0631-4E10-AF2A-D335279D2141}" type="presParOf" srcId="{7500A595-8380-4097-AC84-8234ECA56FEB}" destId="{02D1FDDD-6301-4DD9-8BCD-4B2C1F2CEB85}" srcOrd="0" destOrd="0" presId="urn:microsoft.com/office/officeart/2005/8/layout/list1"/>
    <dgm:cxn modelId="{FFB56818-3551-41DB-BC03-68B0E485FCC8}" type="presParOf" srcId="{7500A595-8380-4097-AC84-8234ECA56FEB}" destId="{3FCA21B8-8AB0-4B6C-8056-315BAE546B23}" srcOrd="1" destOrd="0" presId="urn:microsoft.com/office/officeart/2005/8/layout/list1"/>
    <dgm:cxn modelId="{5F76D54B-EFFF-4161-9AC9-02C1A41512CC}" type="presParOf" srcId="{65224C83-AF2C-40EC-ADAC-2C44D4EDBFE5}" destId="{80AE3DC0-1B69-412D-89C7-3114DA4B4348}" srcOrd="1" destOrd="0" presId="urn:microsoft.com/office/officeart/2005/8/layout/list1"/>
    <dgm:cxn modelId="{AD3A7200-D961-45D0-8208-00FF3747DB99}" type="presParOf" srcId="{65224C83-AF2C-40EC-ADAC-2C44D4EDBFE5}" destId="{EE198597-B29B-40C6-9CBC-AC8E587BCE1A}" srcOrd="2" destOrd="0" presId="urn:microsoft.com/office/officeart/2005/8/layout/list1"/>
    <dgm:cxn modelId="{2958385C-2274-46A9-8019-AF9F81211687}" type="presParOf" srcId="{65224C83-AF2C-40EC-ADAC-2C44D4EDBFE5}" destId="{C827BBF4-39FC-4BCF-9AFA-A42322BE7540}" srcOrd="3" destOrd="0" presId="urn:microsoft.com/office/officeart/2005/8/layout/list1"/>
    <dgm:cxn modelId="{C6583780-ED5B-4FC3-9BDE-8CA5D9903388}" type="presParOf" srcId="{65224C83-AF2C-40EC-ADAC-2C44D4EDBFE5}" destId="{80E21DE9-9F7B-4139-BF10-A11146877C5F}" srcOrd="4" destOrd="0" presId="urn:microsoft.com/office/officeart/2005/8/layout/list1"/>
    <dgm:cxn modelId="{AD4D61B2-C84D-4E8E-9696-FE22CD804D37}" type="presParOf" srcId="{80E21DE9-9F7B-4139-BF10-A11146877C5F}" destId="{53C581FF-F068-410F-87E4-6D515EA24F23}" srcOrd="0" destOrd="0" presId="urn:microsoft.com/office/officeart/2005/8/layout/list1"/>
    <dgm:cxn modelId="{64E1DC33-0C3A-43DD-8FA9-088D7A9413FA}" type="presParOf" srcId="{80E21DE9-9F7B-4139-BF10-A11146877C5F}" destId="{758EAB9B-4433-42FF-9C72-8E25FAFEA06C}" srcOrd="1" destOrd="0" presId="urn:microsoft.com/office/officeart/2005/8/layout/list1"/>
    <dgm:cxn modelId="{0B5D7C3F-8B23-46E1-A882-E7A006CED0E9}" type="presParOf" srcId="{65224C83-AF2C-40EC-ADAC-2C44D4EDBFE5}" destId="{F1D714CA-7087-4363-9953-3DAEC130D599}" srcOrd="5" destOrd="0" presId="urn:microsoft.com/office/officeart/2005/8/layout/list1"/>
    <dgm:cxn modelId="{8E3165AE-0B81-4FF5-92F1-E0CCABFF1C33}" type="presParOf" srcId="{65224C83-AF2C-40EC-ADAC-2C44D4EDBFE5}" destId="{E1F2A10C-630D-49F1-9BDD-9C864408F3F9}" srcOrd="6" destOrd="0" presId="urn:microsoft.com/office/officeart/2005/8/layout/list1"/>
    <dgm:cxn modelId="{A46A9AB5-693A-48AD-B40A-69212FC5D134}" type="presParOf" srcId="{65224C83-AF2C-40EC-ADAC-2C44D4EDBFE5}" destId="{1F41111E-B383-4978-B548-26B1D5B645A3}" srcOrd="7" destOrd="0" presId="urn:microsoft.com/office/officeart/2005/8/layout/list1"/>
    <dgm:cxn modelId="{190EF18F-D9F2-49F0-849C-86874CA11C57}" type="presParOf" srcId="{65224C83-AF2C-40EC-ADAC-2C44D4EDBFE5}" destId="{FCD67AFB-C88F-49A8-BEA9-3DB48D1CED01}" srcOrd="8" destOrd="0" presId="urn:microsoft.com/office/officeart/2005/8/layout/list1"/>
    <dgm:cxn modelId="{AE1BF8D3-E9BF-46E0-A94A-501B5C400A80}" type="presParOf" srcId="{FCD67AFB-C88F-49A8-BEA9-3DB48D1CED01}" destId="{FFBCF9E4-267A-4A0B-AECF-048D29ED47B2}" srcOrd="0" destOrd="0" presId="urn:microsoft.com/office/officeart/2005/8/layout/list1"/>
    <dgm:cxn modelId="{5AD6928E-826A-4CF1-8059-8F41213A3103}" type="presParOf" srcId="{FCD67AFB-C88F-49A8-BEA9-3DB48D1CED01}" destId="{EBFFA162-5321-4470-A9A0-92738FBFA4F3}" srcOrd="1" destOrd="0" presId="urn:microsoft.com/office/officeart/2005/8/layout/list1"/>
    <dgm:cxn modelId="{0EEF189D-B058-4DB7-A89F-242D203A2411}" type="presParOf" srcId="{65224C83-AF2C-40EC-ADAC-2C44D4EDBFE5}" destId="{A3492251-F277-435B-AE45-0B892AC7CB54}" srcOrd="9" destOrd="0" presId="urn:microsoft.com/office/officeart/2005/8/layout/list1"/>
    <dgm:cxn modelId="{03584789-5033-41CD-8276-55733BBCDE71}" type="presParOf" srcId="{65224C83-AF2C-40EC-ADAC-2C44D4EDBFE5}" destId="{38E06109-BC43-409C-9D25-04C48B12C635}" srcOrd="10" destOrd="0" presId="urn:microsoft.com/office/officeart/2005/8/layout/list1"/>
    <dgm:cxn modelId="{FC46F64C-A98D-436C-BB74-8949C9D78E78}" type="presParOf" srcId="{65224C83-AF2C-40EC-ADAC-2C44D4EDBFE5}" destId="{E15DCC75-CE0B-431E-AFE9-2C27AF818070}" srcOrd="11" destOrd="0" presId="urn:microsoft.com/office/officeart/2005/8/layout/list1"/>
    <dgm:cxn modelId="{47B14B7D-87FE-490C-8B35-DF1AB7D5D739}" type="presParOf" srcId="{65224C83-AF2C-40EC-ADAC-2C44D4EDBFE5}" destId="{87F79FE8-2A9C-4BE8-9BD9-9A6ED156A754}" srcOrd="12" destOrd="0" presId="urn:microsoft.com/office/officeart/2005/8/layout/list1"/>
    <dgm:cxn modelId="{6C4F6553-38C5-4220-852B-B3659F1B1CBD}" type="presParOf" srcId="{87F79FE8-2A9C-4BE8-9BD9-9A6ED156A754}" destId="{41E75FA9-F2D0-40E9-80D9-C6FE5D6886C1}" srcOrd="0" destOrd="0" presId="urn:microsoft.com/office/officeart/2005/8/layout/list1"/>
    <dgm:cxn modelId="{0E9BF2A0-5B94-4B8D-AAE3-3BE8F473AE9E}" type="presParOf" srcId="{87F79FE8-2A9C-4BE8-9BD9-9A6ED156A754}" destId="{8BB37786-4C63-4DB7-AFC7-7C8AC56689CD}" srcOrd="1" destOrd="0" presId="urn:microsoft.com/office/officeart/2005/8/layout/list1"/>
    <dgm:cxn modelId="{0DC93A79-871A-457B-8D33-B58F3EF04C8C}" type="presParOf" srcId="{65224C83-AF2C-40EC-ADAC-2C44D4EDBFE5}" destId="{DB31BC17-3750-475A-8CAE-5F095C917F2D}" srcOrd="13" destOrd="0" presId="urn:microsoft.com/office/officeart/2005/8/layout/list1"/>
    <dgm:cxn modelId="{27A6A7C7-771B-4264-A9A8-AB18DF1D7E2C}" type="presParOf" srcId="{65224C83-AF2C-40EC-ADAC-2C44D4EDBFE5}" destId="{6998E812-0EA3-4AE1-9FD9-45FDF2FA27B9}" srcOrd="14" destOrd="0" presId="urn:microsoft.com/office/officeart/2005/8/layout/list1"/>
    <dgm:cxn modelId="{5DA1F9E6-E9DE-49F6-B4AC-6A8A87AEF719}" type="presParOf" srcId="{65224C83-AF2C-40EC-ADAC-2C44D4EDBFE5}" destId="{6F469AAE-0847-4FA0-8BAD-FC78608A0A23}" srcOrd="15" destOrd="0" presId="urn:microsoft.com/office/officeart/2005/8/layout/list1"/>
    <dgm:cxn modelId="{AB43D32E-D9C7-4F60-8950-45641C17DF8D}" type="presParOf" srcId="{65224C83-AF2C-40EC-ADAC-2C44D4EDBFE5}" destId="{699295E3-B6F3-459C-B4BD-5976243E8C53}" srcOrd="16" destOrd="0" presId="urn:microsoft.com/office/officeart/2005/8/layout/list1"/>
    <dgm:cxn modelId="{1E7B7328-924E-4690-8052-BF4024E200D6}" type="presParOf" srcId="{699295E3-B6F3-459C-B4BD-5976243E8C53}" destId="{9D623EF9-CF82-4A45-88FE-D076225DC73C}" srcOrd="0" destOrd="0" presId="urn:microsoft.com/office/officeart/2005/8/layout/list1"/>
    <dgm:cxn modelId="{B3BB250C-EC05-47C7-9925-2DE7DF0A8C1A}" type="presParOf" srcId="{699295E3-B6F3-459C-B4BD-5976243E8C53}" destId="{62152762-0E81-436F-871D-44C5B87FBDAA}" srcOrd="1" destOrd="0" presId="urn:microsoft.com/office/officeart/2005/8/layout/list1"/>
    <dgm:cxn modelId="{0D75165D-B351-435B-AA6B-2D5E12F6BAD4}" type="presParOf" srcId="{65224C83-AF2C-40EC-ADAC-2C44D4EDBFE5}" destId="{DEAA7385-130A-41D6-B204-D43EE7916A9D}" srcOrd="17" destOrd="0" presId="urn:microsoft.com/office/officeart/2005/8/layout/list1"/>
    <dgm:cxn modelId="{8F3E13A2-0F2C-4A94-BC5D-82D3AA7B4951}" type="presParOf" srcId="{65224C83-AF2C-40EC-ADAC-2C44D4EDBFE5}" destId="{DC1EC789-B2DE-4D5C-8A58-288D7C8B28F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D2E3F0-16BE-432D-802B-B1DA4D645136}" type="doc">
      <dgm:prSet loTypeId="urn:microsoft.com/office/officeart/2005/8/layout/cycle3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4D43D5A-ADB9-456F-B1DC-3F82501917F2}">
      <dgm:prSet/>
      <dgm:spPr/>
      <dgm:t>
        <a:bodyPr/>
        <a:lstStyle/>
        <a:p>
          <a:r>
            <a:rPr lang="en-US" dirty="0"/>
            <a:t>Document in the System of Record</a:t>
          </a:r>
        </a:p>
      </dgm:t>
    </dgm:pt>
    <dgm:pt modelId="{409FFF41-CE80-4111-876A-3BE1CF007116}" type="parTrans" cxnId="{2F4E3F61-ED8F-4357-B025-084BC8D2E221}">
      <dgm:prSet/>
      <dgm:spPr/>
      <dgm:t>
        <a:bodyPr/>
        <a:lstStyle/>
        <a:p>
          <a:endParaRPr lang="en-US"/>
        </a:p>
      </dgm:t>
    </dgm:pt>
    <dgm:pt modelId="{B84A454F-FAF1-41BE-91E4-99F978EB9052}" type="sibTrans" cxnId="{2F4E3F61-ED8F-4357-B025-084BC8D2E221}">
      <dgm:prSet/>
      <dgm:spPr/>
      <dgm:t>
        <a:bodyPr/>
        <a:lstStyle/>
        <a:p>
          <a:endParaRPr lang="en-US"/>
        </a:p>
      </dgm:t>
    </dgm:pt>
    <dgm:pt modelId="{DBD85EE6-D0E2-429C-BD4D-FFE08456D60F}">
      <dgm:prSet/>
      <dgm:spPr/>
      <dgm:t>
        <a:bodyPr/>
        <a:lstStyle/>
        <a:p>
          <a:r>
            <a:rPr lang="en-US" dirty="0"/>
            <a:t>Monitor subrecipients early, on schedule with policy, and as the risk assessments determine. </a:t>
          </a:r>
        </a:p>
      </dgm:t>
    </dgm:pt>
    <dgm:pt modelId="{D14C4BCC-93B7-4FFD-9A3F-BB13B1543F7D}" type="parTrans" cxnId="{BC839DF4-7734-4102-B8A3-69E9177570A6}">
      <dgm:prSet/>
      <dgm:spPr/>
      <dgm:t>
        <a:bodyPr/>
        <a:lstStyle/>
        <a:p>
          <a:endParaRPr lang="en-US"/>
        </a:p>
      </dgm:t>
    </dgm:pt>
    <dgm:pt modelId="{DF041D52-9470-4929-A4F9-00CC40D5AC40}" type="sibTrans" cxnId="{BC839DF4-7734-4102-B8A3-69E9177570A6}">
      <dgm:prSet/>
      <dgm:spPr/>
      <dgm:t>
        <a:bodyPr/>
        <a:lstStyle/>
        <a:p>
          <a:endParaRPr lang="en-US"/>
        </a:p>
      </dgm:t>
    </dgm:pt>
    <dgm:pt modelId="{ADAFF7C7-BF90-4EA9-83B2-8429F93C0D16}">
      <dgm:prSet/>
      <dgm:spPr/>
      <dgm:t>
        <a:bodyPr/>
        <a:lstStyle/>
        <a:p>
          <a:r>
            <a:rPr lang="en-US" dirty="0"/>
            <a:t>Remember: A complaint, poor performance, negative managerial patters, or unusual data may also prompt an unscheduled monitoring for a subrecipient.</a:t>
          </a:r>
        </a:p>
      </dgm:t>
    </dgm:pt>
    <dgm:pt modelId="{48C88242-7315-4905-BDA3-E466C1E14CD0}" type="parTrans" cxnId="{49E84C17-F8D0-42CB-A8AF-B8735F10583F}">
      <dgm:prSet/>
      <dgm:spPr/>
      <dgm:t>
        <a:bodyPr/>
        <a:lstStyle/>
        <a:p>
          <a:endParaRPr lang="en-US"/>
        </a:p>
      </dgm:t>
    </dgm:pt>
    <dgm:pt modelId="{FC41BD6F-C53A-48D2-9B2F-9C76E9D245C2}" type="sibTrans" cxnId="{49E84C17-F8D0-42CB-A8AF-B8735F10583F}">
      <dgm:prSet/>
      <dgm:spPr/>
      <dgm:t>
        <a:bodyPr/>
        <a:lstStyle/>
        <a:p>
          <a:endParaRPr lang="en-US"/>
        </a:p>
      </dgm:t>
    </dgm:pt>
    <dgm:pt modelId="{9FD968B6-BF9D-47BF-8CCB-C3EBC4BD86CB}">
      <dgm:prSet/>
      <dgm:spPr/>
      <dgm:t>
        <a:bodyPr/>
        <a:lstStyle/>
        <a:p>
          <a:r>
            <a:rPr lang="en-US" dirty="0"/>
            <a:t>Take note of concerns from monitoring reports which may develop into findings.</a:t>
          </a:r>
        </a:p>
      </dgm:t>
    </dgm:pt>
    <dgm:pt modelId="{20DEDC94-E25D-4711-8452-B4413F37D2AA}" type="parTrans" cxnId="{0A2691A9-F5CB-4B18-B281-F9EE969E5327}">
      <dgm:prSet/>
      <dgm:spPr/>
      <dgm:t>
        <a:bodyPr/>
        <a:lstStyle/>
        <a:p>
          <a:endParaRPr lang="en-US"/>
        </a:p>
      </dgm:t>
    </dgm:pt>
    <dgm:pt modelId="{8A90A36B-5DE1-4296-A8A8-C0214E620628}" type="sibTrans" cxnId="{0A2691A9-F5CB-4B18-B281-F9EE969E5327}">
      <dgm:prSet/>
      <dgm:spPr/>
      <dgm:t>
        <a:bodyPr/>
        <a:lstStyle/>
        <a:p>
          <a:endParaRPr lang="en-US"/>
        </a:p>
      </dgm:t>
    </dgm:pt>
    <dgm:pt modelId="{93F54F13-905A-40C3-8C42-4A2C7CB3E83A}">
      <dgm:prSet/>
      <dgm:spPr/>
      <dgm:t>
        <a:bodyPr/>
        <a:lstStyle/>
        <a:p>
          <a:r>
            <a:rPr lang="en-US" dirty="0"/>
            <a:t>Provide regularly scheduled and relevant trainings, along with updated policy, guidance, and technical assistance to LWDA Fiscal Agents, PA CareerLink® One Stop Operators, Administrators, Title I Contractors, Program and Partner Staff.</a:t>
          </a:r>
        </a:p>
      </dgm:t>
    </dgm:pt>
    <dgm:pt modelId="{41566D72-479D-4D1E-8E7D-A65189BDD2D7}" type="parTrans" cxnId="{2EA33509-C136-4335-A885-DA3C49BE4913}">
      <dgm:prSet/>
      <dgm:spPr/>
      <dgm:t>
        <a:bodyPr/>
        <a:lstStyle/>
        <a:p>
          <a:endParaRPr lang="en-US"/>
        </a:p>
      </dgm:t>
    </dgm:pt>
    <dgm:pt modelId="{1271FDF8-B4E3-45C6-ACE4-AFB3EA847298}" type="sibTrans" cxnId="{2EA33509-C136-4335-A885-DA3C49BE4913}">
      <dgm:prSet/>
      <dgm:spPr/>
      <dgm:t>
        <a:bodyPr/>
        <a:lstStyle/>
        <a:p>
          <a:endParaRPr lang="en-US"/>
        </a:p>
      </dgm:t>
    </dgm:pt>
    <dgm:pt modelId="{5BD21C3B-5B7C-4E76-BEF7-9BF795A420B1}">
      <dgm:prSet/>
      <dgm:spPr/>
      <dgm:t>
        <a:bodyPr/>
        <a:lstStyle/>
        <a:p>
          <a:r>
            <a:rPr lang="en-US" dirty="0"/>
            <a:t>Actively engage the Commissioners, LWDB members, and committee members with information, reporting, potential issues, and promising practices relevant to workforce.</a:t>
          </a:r>
        </a:p>
      </dgm:t>
    </dgm:pt>
    <dgm:pt modelId="{ED83B57C-5B00-469D-A979-E076D8087BD4}" type="parTrans" cxnId="{7502AA77-05C1-45B6-BB1D-2563271CCB6E}">
      <dgm:prSet/>
      <dgm:spPr/>
      <dgm:t>
        <a:bodyPr/>
        <a:lstStyle/>
        <a:p>
          <a:endParaRPr lang="en-US"/>
        </a:p>
      </dgm:t>
    </dgm:pt>
    <dgm:pt modelId="{2FD19AAD-3A4B-49E9-A320-4E65090A1E02}" type="sibTrans" cxnId="{7502AA77-05C1-45B6-BB1D-2563271CCB6E}">
      <dgm:prSet/>
      <dgm:spPr/>
      <dgm:t>
        <a:bodyPr/>
        <a:lstStyle/>
        <a:p>
          <a:endParaRPr lang="en-US"/>
        </a:p>
      </dgm:t>
    </dgm:pt>
    <dgm:pt modelId="{1A177188-6575-4491-AA76-96445339311A}" type="pres">
      <dgm:prSet presAssocID="{3BD2E3F0-16BE-432D-802B-B1DA4D645136}" presName="Name0" presStyleCnt="0">
        <dgm:presLayoutVars>
          <dgm:dir/>
          <dgm:resizeHandles val="exact"/>
        </dgm:presLayoutVars>
      </dgm:prSet>
      <dgm:spPr/>
    </dgm:pt>
    <dgm:pt modelId="{064B630D-F9A1-42AD-9A31-AC3761A3DD5F}" type="pres">
      <dgm:prSet presAssocID="{3BD2E3F0-16BE-432D-802B-B1DA4D645136}" presName="cycle" presStyleCnt="0"/>
      <dgm:spPr/>
    </dgm:pt>
    <dgm:pt modelId="{39CEA06E-3E16-411F-AFFF-745748D73C4C}" type="pres">
      <dgm:prSet presAssocID="{F4D43D5A-ADB9-456F-B1DC-3F82501917F2}" presName="nodeFirstNode" presStyleLbl="node1" presStyleIdx="0" presStyleCnt="6" custScaleX="140353" custRadScaleRad="100045" custRadScaleInc="-1799">
        <dgm:presLayoutVars>
          <dgm:bulletEnabled val="1"/>
        </dgm:presLayoutVars>
      </dgm:prSet>
      <dgm:spPr/>
    </dgm:pt>
    <dgm:pt modelId="{99E33D66-F16C-4BA2-AACD-3F0F01BE2571}" type="pres">
      <dgm:prSet presAssocID="{B84A454F-FAF1-41BE-91E4-99F978EB9052}" presName="sibTransFirstNode" presStyleLbl="bgShp" presStyleIdx="0" presStyleCnt="1" custLinFactNeighborX="-1112" custLinFactNeighborY="-153"/>
      <dgm:spPr/>
    </dgm:pt>
    <dgm:pt modelId="{BD44EBB6-B7C4-478A-80E7-D6B6D29AF7E8}" type="pres">
      <dgm:prSet presAssocID="{DBD85EE6-D0E2-429C-BD4D-FFE08456D60F}" presName="nodeFollowingNodes" presStyleLbl="node1" presStyleIdx="1" presStyleCnt="6" custScaleX="144039" custRadScaleRad="107642" custRadScaleInc="17199">
        <dgm:presLayoutVars>
          <dgm:bulletEnabled val="1"/>
        </dgm:presLayoutVars>
      </dgm:prSet>
      <dgm:spPr/>
    </dgm:pt>
    <dgm:pt modelId="{1C0C7B29-89F9-463B-8895-C9797C465F41}" type="pres">
      <dgm:prSet presAssocID="{ADAFF7C7-BF90-4EA9-83B2-8429F93C0D16}" presName="nodeFollowingNodes" presStyleLbl="node1" presStyleIdx="2" presStyleCnt="6" custScaleX="143195" custRadScaleRad="103933" custRadScaleInc="-27554">
        <dgm:presLayoutVars>
          <dgm:bulletEnabled val="1"/>
        </dgm:presLayoutVars>
      </dgm:prSet>
      <dgm:spPr/>
    </dgm:pt>
    <dgm:pt modelId="{A47838E9-9259-40C8-8ACB-91E3F25160AD}" type="pres">
      <dgm:prSet presAssocID="{9FD968B6-BF9D-47BF-8CCB-C3EBC4BD86CB}" presName="nodeFollowingNodes" presStyleLbl="node1" presStyleIdx="3" presStyleCnt="6" custScaleX="120574" custRadScaleRad="100045" custRadScaleInc="1799">
        <dgm:presLayoutVars>
          <dgm:bulletEnabled val="1"/>
        </dgm:presLayoutVars>
      </dgm:prSet>
      <dgm:spPr/>
    </dgm:pt>
    <dgm:pt modelId="{08A12B84-36CB-4624-9C1B-831816E22D21}" type="pres">
      <dgm:prSet presAssocID="{93F54F13-905A-40C3-8C42-4A2C7CB3E83A}" presName="nodeFollowingNodes" presStyleLbl="node1" presStyleIdx="4" presStyleCnt="6" custScaleX="150929" custScaleY="127940" custRadScaleRad="116830" custRadScaleInc="28464">
        <dgm:presLayoutVars>
          <dgm:bulletEnabled val="1"/>
        </dgm:presLayoutVars>
      </dgm:prSet>
      <dgm:spPr/>
    </dgm:pt>
    <dgm:pt modelId="{5D948F53-B314-4333-9005-D5E6EEECE942}" type="pres">
      <dgm:prSet presAssocID="{5BD21C3B-5B7C-4E76-BEF7-9BF795A420B1}" presName="nodeFollowingNodes" presStyleLbl="node1" presStyleIdx="5" presStyleCnt="6" custScaleX="148480" custRadScaleRad="118458" custRadScaleInc="-21109">
        <dgm:presLayoutVars>
          <dgm:bulletEnabled val="1"/>
        </dgm:presLayoutVars>
      </dgm:prSet>
      <dgm:spPr/>
    </dgm:pt>
  </dgm:ptLst>
  <dgm:cxnLst>
    <dgm:cxn modelId="{2EA33509-C136-4335-A885-DA3C49BE4913}" srcId="{3BD2E3F0-16BE-432D-802B-B1DA4D645136}" destId="{93F54F13-905A-40C3-8C42-4A2C7CB3E83A}" srcOrd="4" destOrd="0" parTransId="{41566D72-479D-4D1E-8E7D-A65189BDD2D7}" sibTransId="{1271FDF8-B4E3-45C6-ACE4-AFB3EA847298}"/>
    <dgm:cxn modelId="{49E84C17-F8D0-42CB-A8AF-B8735F10583F}" srcId="{3BD2E3F0-16BE-432D-802B-B1DA4D645136}" destId="{ADAFF7C7-BF90-4EA9-83B2-8429F93C0D16}" srcOrd="2" destOrd="0" parTransId="{48C88242-7315-4905-BDA3-E466C1E14CD0}" sibTransId="{FC41BD6F-C53A-48D2-9B2F-9C76E9D245C2}"/>
    <dgm:cxn modelId="{E5C1B824-BEDD-44D5-A31B-BB290A421D7C}" type="presOf" srcId="{F4D43D5A-ADB9-456F-B1DC-3F82501917F2}" destId="{39CEA06E-3E16-411F-AFFF-745748D73C4C}" srcOrd="0" destOrd="0" presId="urn:microsoft.com/office/officeart/2005/8/layout/cycle3"/>
    <dgm:cxn modelId="{79E2AF40-3509-48EC-B7D1-719EDC7E1687}" type="presOf" srcId="{ADAFF7C7-BF90-4EA9-83B2-8429F93C0D16}" destId="{1C0C7B29-89F9-463B-8895-C9797C465F41}" srcOrd="0" destOrd="0" presId="urn:microsoft.com/office/officeart/2005/8/layout/cycle3"/>
    <dgm:cxn modelId="{2F4E3F61-ED8F-4357-B025-084BC8D2E221}" srcId="{3BD2E3F0-16BE-432D-802B-B1DA4D645136}" destId="{F4D43D5A-ADB9-456F-B1DC-3F82501917F2}" srcOrd="0" destOrd="0" parTransId="{409FFF41-CE80-4111-876A-3BE1CF007116}" sibTransId="{B84A454F-FAF1-41BE-91E4-99F978EB9052}"/>
    <dgm:cxn modelId="{95A5C66C-D8B9-47B2-8DFA-89DDB0AB275C}" type="presOf" srcId="{93F54F13-905A-40C3-8C42-4A2C7CB3E83A}" destId="{08A12B84-36CB-4624-9C1B-831816E22D21}" srcOrd="0" destOrd="0" presId="urn:microsoft.com/office/officeart/2005/8/layout/cycle3"/>
    <dgm:cxn modelId="{E5BC0F6E-9B4D-4B1C-93B4-636D2BE85653}" type="presOf" srcId="{DBD85EE6-D0E2-429C-BD4D-FFE08456D60F}" destId="{BD44EBB6-B7C4-478A-80E7-D6B6D29AF7E8}" srcOrd="0" destOrd="0" presId="urn:microsoft.com/office/officeart/2005/8/layout/cycle3"/>
    <dgm:cxn modelId="{7502AA77-05C1-45B6-BB1D-2563271CCB6E}" srcId="{3BD2E3F0-16BE-432D-802B-B1DA4D645136}" destId="{5BD21C3B-5B7C-4E76-BEF7-9BF795A420B1}" srcOrd="5" destOrd="0" parTransId="{ED83B57C-5B00-469D-A979-E076D8087BD4}" sibTransId="{2FD19AAD-3A4B-49E9-A320-4E65090A1E02}"/>
    <dgm:cxn modelId="{AD469892-9A0B-4A78-B84B-E77525DA2105}" type="presOf" srcId="{3BD2E3F0-16BE-432D-802B-B1DA4D645136}" destId="{1A177188-6575-4491-AA76-96445339311A}" srcOrd="0" destOrd="0" presId="urn:microsoft.com/office/officeart/2005/8/layout/cycle3"/>
    <dgm:cxn modelId="{0A2691A9-F5CB-4B18-B281-F9EE969E5327}" srcId="{3BD2E3F0-16BE-432D-802B-B1DA4D645136}" destId="{9FD968B6-BF9D-47BF-8CCB-C3EBC4BD86CB}" srcOrd="3" destOrd="0" parTransId="{20DEDC94-E25D-4711-8452-B4413F37D2AA}" sibTransId="{8A90A36B-5DE1-4296-A8A8-C0214E620628}"/>
    <dgm:cxn modelId="{42D3D6B1-157C-423D-AA52-F5AABCC64B33}" type="presOf" srcId="{9FD968B6-BF9D-47BF-8CCB-C3EBC4BD86CB}" destId="{A47838E9-9259-40C8-8ACB-91E3F25160AD}" srcOrd="0" destOrd="0" presId="urn:microsoft.com/office/officeart/2005/8/layout/cycle3"/>
    <dgm:cxn modelId="{619BB6B2-66D2-4A6D-A125-4966A157EA59}" type="presOf" srcId="{5BD21C3B-5B7C-4E76-BEF7-9BF795A420B1}" destId="{5D948F53-B314-4333-9005-D5E6EEECE942}" srcOrd="0" destOrd="0" presId="urn:microsoft.com/office/officeart/2005/8/layout/cycle3"/>
    <dgm:cxn modelId="{F07A5FCB-BAE3-445B-A65D-BF27B844F861}" type="presOf" srcId="{B84A454F-FAF1-41BE-91E4-99F978EB9052}" destId="{99E33D66-F16C-4BA2-AACD-3F0F01BE2571}" srcOrd="0" destOrd="0" presId="urn:microsoft.com/office/officeart/2005/8/layout/cycle3"/>
    <dgm:cxn modelId="{BC839DF4-7734-4102-B8A3-69E9177570A6}" srcId="{3BD2E3F0-16BE-432D-802B-B1DA4D645136}" destId="{DBD85EE6-D0E2-429C-BD4D-FFE08456D60F}" srcOrd="1" destOrd="0" parTransId="{D14C4BCC-93B7-4FFD-9A3F-BB13B1543F7D}" sibTransId="{DF041D52-9470-4929-A4F9-00CC40D5AC40}"/>
    <dgm:cxn modelId="{F85B4EA5-BAAE-4F48-A765-570EAD2A026A}" type="presParOf" srcId="{1A177188-6575-4491-AA76-96445339311A}" destId="{064B630D-F9A1-42AD-9A31-AC3761A3DD5F}" srcOrd="0" destOrd="0" presId="urn:microsoft.com/office/officeart/2005/8/layout/cycle3"/>
    <dgm:cxn modelId="{D4C3916E-AD8D-4751-9FE4-12D0D5560F4A}" type="presParOf" srcId="{064B630D-F9A1-42AD-9A31-AC3761A3DD5F}" destId="{39CEA06E-3E16-411F-AFFF-745748D73C4C}" srcOrd="0" destOrd="0" presId="urn:microsoft.com/office/officeart/2005/8/layout/cycle3"/>
    <dgm:cxn modelId="{100C3AA8-12B1-47BB-888F-049718EF2EC1}" type="presParOf" srcId="{064B630D-F9A1-42AD-9A31-AC3761A3DD5F}" destId="{99E33D66-F16C-4BA2-AACD-3F0F01BE2571}" srcOrd="1" destOrd="0" presId="urn:microsoft.com/office/officeart/2005/8/layout/cycle3"/>
    <dgm:cxn modelId="{6E434A2B-229C-44E8-A9FA-A4FD322B4C52}" type="presParOf" srcId="{064B630D-F9A1-42AD-9A31-AC3761A3DD5F}" destId="{BD44EBB6-B7C4-478A-80E7-D6B6D29AF7E8}" srcOrd="2" destOrd="0" presId="urn:microsoft.com/office/officeart/2005/8/layout/cycle3"/>
    <dgm:cxn modelId="{349C1C51-0881-418C-A43C-B07ADA3D842E}" type="presParOf" srcId="{064B630D-F9A1-42AD-9A31-AC3761A3DD5F}" destId="{1C0C7B29-89F9-463B-8895-C9797C465F41}" srcOrd="3" destOrd="0" presId="urn:microsoft.com/office/officeart/2005/8/layout/cycle3"/>
    <dgm:cxn modelId="{99292849-EFFA-4846-9988-A1253BBEC843}" type="presParOf" srcId="{064B630D-F9A1-42AD-9A31-AC3761A3DD5F}" destId="{A47838E9-9259-40C8-8ACB-91E3F25160AD}" srcOrd="4" destOrd="0" presId="urn:microsoft.com/office/officeart/2005/8/layout/cycle3"/>
    <dgm:cxn modelId="{F4229386-E544-431C-B2CC-EA1762631918}" type="presParOf" srcId="{064B630D-F9A1-42AD-9A31-AC3761A3DD5F}" destId="{08A12B84-36CB-4624-9C1B-831816E22D21}" srcOrd="5" destOrd="0" presId="urn:microsoft.com/office/officeart/2005/8/layout/cycle3"/>
    <dgm:cxn modelId="{611BFF2B-20C1-4689-92DF-81F819DFEAAE}" type="presParOf" srcId="{064B630D-F9A1-42AD-9A31-AC3761A3DD5F}" destId="{5D948F53-B314-4333-9005-D5E6EEECE942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98597-B29B-40C6-9CBC-AC8E587BCE1A}">
      <dsp:nvSpPr>
        <dsp:cNvPr id="0" name=""/>
        <dsp:cNvSpPr/>
      </dsp:nvSpPr>
      <dsp:spPr>
        <a:xfrm>
          <a:off x="0" y="295139"/>
          <a:ext cx="800100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A21B8-8AB0-4B6C-8056-315BAE546B23}">
      <dsp:nvSpPr>
        <dsp:cNvPr id="0" name=""/>
        <dsp:cNvSpPr/>
      </dsp:nvSpPr>
      <dsp:spPr>
        <a:xfrm>
          <a:off x="400050" y="88499"/>
          <a:ext cx="560070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local plan for COVID-19 funding</a:t>
          </a:r>
        </a:p>
      </dsp:txBody>
      <dsp:txXfrm>
        <a:off x="420225" y="108674"/>
        <a:ext cx="5560350" cy="372930"/>
      </dsp:txXfrm>
    </dsp:sp>
    <dsp:sp modelId="{E1F2A10C-630D-49F1-9BDD-9C864408F3F9}">
      <dsp:nvSpPr>
        <dsp:cNvPr id="0" name=""/>
        <dsp:cNvSpPr/>
      </dsp:nvSpPr>
      <dsp:spPr>
        <a:xfrm>
          <a:off x="0" y="930180"/>
          <a:ext cx="800100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EAB9B-4433-42FF-9C72-8E25FAFEA06C}">
      <dsp:nvSpPr>
        <dsp:cNvPr id="0" name=""/>
        <dsp:cNvSpPr/>
      </dsp:nvSpPr>
      <dsp:spPr>
        <a:xfrm>
          <a:off x="400050" y="723539"/>
          <a:ext cx="560070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Implementation of the local plan for COVID-19 funding</a:t>
          </a:r>
        </a:p>
      </dsp:txBody>
      <dsp:txXfrm>
        <a:off x="420225" y="743714"/>
        <a:ext cx="5560350" cy="372930"/>
      </dsp:txXfrm>
    </dsp:sp>
    <dsp:sp modelId="{38E06109-BC43-409C-9D25-04C48B12C635}">
      <dsp:nvSpPr>
        <dsp:cNvPr id="0" name=""/>
        <dsp:cNvSpPr/>
      </dsp:nvSpPr>
      <dsp:spPr>
        <a:xfrm>
          <a:off x="0" y="1565220"/>
          <a:ext cx="800100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FA162-5321-4470-A9A0-92738FBFA4F3}">
      <dsp:nvSpPr>
        <dsp:cNvPr id="0" name=""/>
        <dsp:cNvSpPr/>
      </dsp:nvSpPr>
      <dsp:spPr>
        <a:xfrm>
          <a:off x="400050" y="1358580"/>
          <a:ext cx="560070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Expenditures: Alignment with the budget and budget narrative</a:t>
          </a:r>
        </a:p>
      </dsp:txBody>
      <dsp:txXfrm>
        <a:off x="420225" y="1378755"/>
        <a:ext cx="5560350" cy="372930"/>
      </dsp:txXfrm>
    </dsp:sp>
    <dsp:sp modelId="{6998E812-0EA3-4AE1-9FD9-45FDF2FA27B9}">
      <dsp:nvSpPr>
        <dsp:cNvPr id="0" name=""/>
        <dsp:cNvSpPr/>
      </dsp:nvSpPr>
      <dsp:spPr>
        <a:xfrm>
          <a:off x="0" y="2200260"/>
          <a:ext cx="800100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37786-4C63-4DB7-AFC7-7C8AC56689CD}">
      <dsp:nvSpPr>
        <dsp:cNvPr id="0" name=""/>
        <dsp:cNvSpPr/>
      </dsp:nvSpPr>
      <dsp:spPr>
        <a:xfrm>
          <a:off x="400050" y="1993620"/>
          <a:ext cx="560070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Expenditures: Verify allowable costs</a:t>
          </a:r>
        </a:p>
      </dsp:txBody>
      <dsp:txXfrm>
        <a:off x="420225" y="2013795"/>
        <a:ext cx="5560350" cy="372930"/>
      </dsp:txXfrm>
    </dsp:sp>
    <dsp:sp modelId="{DC1EC789-B2DE-4D5C-8A58-288D7C8B28F9}">
      <dsp:nvSpPr>
        <dsp:cNvPr id="0" name=""/>
        <dsp:cNvSpPr/>
      </dsp:nvSpPr>
      <dsp:spPr>
        <a:xfrm>
          <a:off x="0" y="2835300"/>
          <a:ext cx="8001000" cy="3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52762-0E81-436F-871D-44C5B87FBDAA}">
      <dsp:nvSpPr>
        <dsp:cNvPr id="0" name=""/>
        <dsp:cNvSpPr/>
      </dsp:nvSpPr>
      <dsp:spPr>
        <a:xfrm>
          <a:off x="400050" y="2628660"/>
          <a:ext cx="5600700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Case files, case notes, and services</a:t>
          </a:r>
        </a:p>
      </dsp:txBody>
      <dsp:txXfrm>
        <a:off x="420225" y="2648835"/>
        <a:ext cx="5560350" cy="37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33D66-F16C-4BA2-AACD-3F0F01BE2571}">
      <dsp:nvSpPr>
        <dsp:cNvPr id="0" name=""/>
        <dsp:cNvSpPr/>
      </dsp:nvSpPr>
      <dsp:spPr>
        <a:xfrm>
          <a:off x="1685985" y="-232230"/>
          <a:ext cx="4751956" cy="4751956"/>
        </a:xfrm>
        <a:prstGeom prst="circularArrow">
          <a:avLst>
            <a:gd name="adj1" fmla="val 5274"/>
            <a:gd name="adj2" fmla="val 312630"/>
            <a:gd name="adj3" fmla="val 13476248"/>
            <a:gd name="adj4" fmla="val 17582517"/>
            <a:gd name="adj5" fmla="val 5477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9CEA06E-3E16-411F-AFFF-745748D73C4C}">
      <dsp:nvSpPr>
        <dsp:cNvPr id="0" name=""/>
        <dsp:cNvSpPr/>
      </dsp:nvSpPr>
      <dsp:spPr>
        <a:xfrm>
          <a:off x="2845830" y="3"/>
          <a:ext cx="2537949" cy="90413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Document in the System of Record</a:t>
          </a:r>
        </a:p>
      </dsp:txBody>
      <dsp:txXfrm>
        <a:off x="2889966" y="44139"/>
        <a:ext cx="2449677" cy="815858"/>
      </dsp:txXfrm>
    </dsp:sp>
    <dsp:sp modelId="{BD44EBB6-B7C4-478A-80E7-D6B6D29AF7E8}">
      <dsp:nvSpPr>
        <dsp:cNvPr id="0" name=""/>
        <dsp:cNvSpPr/>
      </dsp:nvSpPr>
      <dsp:spPr>
        <a:xfrm>
          <a:off x="4778895" y="1179513"/>
          <a:ext cx="2604602" cy="90413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Monitor subrecipients early, on schedule with policy, and as the risk assessments determine. </a:t>
          </a:r>
        </a:p>
      </dsp:txBody>
      <dsp:txXfrm>
        <a:off x="4823031" y="1223649"/>
        <a:ext cx="2516330" cy="815858"/>
      </dsp:txXfrm>
    </dsp:sp>
    <dsp:sp modelId="{1C0C7B29-89F9-463B-8895-C9797C465F41}">
      <dsp:nvSpPr>
        <dsp:cNvPr id="0" name=""/>
        <dsp:cNvSpPr/>
      </dsp:nvSpPr>
      <dsp:spPr>
        <a:xfrm>
          <a:off x="4778888" y="2474917"/>
          <a:ext cx="2589340" cy="90413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Remember: A complaint, poor performance, negative managerial patters, or unusual data may also prompt an unscheduled monitoring for a subrecipient.</a:t>
          </a:r>
        </a:p>
      </dsp:txBody>
      <dsp:txXfrm>
        <a:off x="4823024" y="2519053"/>
        <a:ext cx="2501068" cy="815858"/>
      </dsp:txXfrm>
    </dsp:sp>
    <dsp:sp modelId="{A47838E9-9259-40C8-8ACB-91E3F25160AD}">
      <dsp:nvSpPr>
        <dsp:cNvPr id="0" name=""/>
        <dsp:cNvSpPr/>
      </dsp:nvSpPr>
      <dsp:spPr>
        <a:xfrm>
          <a:off x="3024658" y="3856778"/>
          <a:ext cx="2180293" cy="90413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Take note of concerns from monitoring reports which may develop into findings.</a:t>
          </a:r>
        </a:p>
      </dsp:txBody>
      <dsp:txXfrm>
        <a:off x="3068794" y="3900914"/>
        <a:ext cx="2092021" cy="815858"/>
      </dsp:txXfrm>
    </dsp:sp>
    <dsp:sp modelId="{08A12B84-36CB-4624-9C1B-831816E22D21}">
      <dsp:nvSpPr>
        <dsp:cNvPr id="0" name=""/>
        <dsp:cNvSpPr/>
      </dsp:nvSpPr>
      <dsp:spPr>
        <a:xfrm>
          <a:off x="609598" y="2398709"/>
          <a:ext cx="2729191" cy="11567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Provide regularly scheduled and relevant trainings, along with updated policy, guidance, and technical assistance to LWDA Fiscal Agents, PA CareerLink® One Stop Operators, Administrators, Title I Contractors, Program and Partner Staff.</a:t>
          </a:r>
        </a:p>
      </dsp:txBody>
      <dsp:txXfrm>
        <a:off x="666066" y="2455177"/>
        <a:ext cx="2616255" cy="1043809"/>
      </dsp:txXfrm>
    </dsp:sp>
    <dsp:sp modelId="{5D948F53-B314-4333-9005-D5E6EEECE942}">
      <dsp:nvSpPr>
        <dsp:cNvPr id="0" name=""/>
        <dsp:cNvSpPr/>
      </dsp:nvSpPr>
      <dsp:spPr>
        <a:xfrm>
          <a:off x="646182" y="1179501"/>
          <a:ext cx="2684906" cy="90413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Actively engage the Commissioners, LWDB members, and committee members with information, reporting, potential issues, and promising practices relevant to workforce.</a:t>
          </a:r>
        </a:p>
      </dsp:txBody>
      <dsp:txXfrm>
        <a:off x="690318" y="1223637"/>
        <a:ext cx="2596634" cy="815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C9C358-4237-4399-944F-A2CDBFCE106D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FCC744-6C48-446D-B10B-BA2BD0DA9C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A17708-9F86-4766-BE5F-91BCE3906DD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1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110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505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05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32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280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6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92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83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CB3476-1CEB-48E4-8452-C982A889FD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6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743200" y="61722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3A4BA-E176-46CC-B476-C9A099E8C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9B9C7-293A-4E61-86E6-9023F1C92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08539-1E9F-4989-96D5-281D60490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8AB07-397F-44F9-9A17-FC367B2F5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1DA8-A6F3-4513-B365-E9B5B62E50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709C8-7E6E-4AD8-812A-F69DA91E9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E41D-8D10-489B-871A-03DCF94D3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08872-D6E9-43E0-9E8A-6C992357F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A2D2-969D-4AD3-920E-89FEBBD06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F4918-A713-4BBC-A36D-7A8D5C73F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8832C-3FBC-411B-9BDF-A10B0FF5D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20584F-0DB7-40F5-BCA9-783ECA7BC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li.pa.gov/Businesses/Workforce-Development/Pages/Pennsylvania's-Workforce-System-Directives.aspx#:~:text=Pennsylvania%27s%20Workforce%20System%20Directives%20Workforce%20System%20Policies%20%28WSP%29,rescinded%20as%20new%20policies%20and%20guidance%20are%20issued.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dli.pa.gov/Businesses/Workforce-Development/Documents/Directives/WSP%2003-2015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li.pa.gov/Businesses/Workforce-Development/Documents/Directives/WSP%20No.%20183-01%20(C1).pdf" TargetMode="External"/><Relationship Id="rId5" Type="http://schemas.openxmlformats.org/officeDocument/2006/relationships/hyperlink" Target="https://www.congress.gov/113/bills/hr803/BILLS-113hr803enr.pdf" TargetMode="External"/><Relationship Id="rId10" Type="http://schemas.openxmlformats.org/officeDocument/2006/relationships/hyperlink" Target="https://wdr.doleta.gov/directives/attach/TEGL/TEGL_39_11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dli.pa.gov/Individuals/IT_policies/Pages/SEC-001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A-LI-BWDA-OS@pa.gov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RA-LI-BWPO-PCS@pa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A-LI-BWPO-LXSTAFF@pa.gov" TargetMode="External"/><Relationship Id="rId5" Type="http://schemas.openxmlformats.org/officeDocument/2006/relationships/hyperlink" Target="mailto:ghart@pa.gov" TargetMode="External"/><Relationship Id="rId10" Type="http://schemas.openxmlformats.org/officeDocument/2006/relationships/hyperlink" Target="mailto:RA-LI-BWDA-GRANTSFISC@pa.gov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RA-LI-BWDA-POLICY@p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dli.pa.gov/Businesses/Workforce-Development/Documents/Current-Directives/Financial-Management-Guide-202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li.pa.gov/Businesses/Workforce-Development/Documents/Directives/WSP%2003-2015.pdf" TargetMode="External"/><Relationship Id="rId5" Type="http://schemas.openxmlformats.org/officeDocument/2006/relationships/hyperlink" Target="https://www.dli.pa.gov/Businesses/Workforce-Development/Documents/Directives/WSP%20No.%20183-01%20(C1).pdf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li.pa.gov/Businesses/Workforce-Development/Documents/Directives/WSP%2001-2015.pdf#:~:text=Purpose.%20The%20purpose%20of%20this%20policy%20is%20to,the%20acceptable%20timeframe%20and%20in%20the%20correct%20manner.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2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848600" cy="457200"/>
          </a:xfrm>
        </p:spPr>
        <p:txBody>
          <a:bodyPr/>
          <a:lstStyle/>
          <a:p>
            <a:pPr eaLnBrk="1" hangingPunct="1"/>
            <a:r>
              <a:rPr lang="en-US" sz="3000" dirty="0">
                <a:solidFill>
                  <a:schemeClr val="bg1"/>
                </a:solidFill>
                <a:latin typeface="Verdana" pitchFamily="34" charset="0"/>
              </a:rPr>
              <a:t>.</a:t>
            </a:r>
          </a:p>
        </p:txBody>
      </p:sp>
      <p:pic>
        <p:nvPicPr>
          <p:cNvPr id="4100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9906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US" sz="3600" dirty="0">
                <a:solidFill>
                  <a:srgbClr val="0070C0"/>
                </a:solidFill>
              </a:rPr>
              <a:t>OVERVIEW OF LOCAL MONITORING </a:t>
            </a:r>
            <a:endParaRPr lang="en-US" sz="4000" dirty="0">
              <a:solidFill>
                <a:srgbClr val="0070C0"/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Prepared and Presented by Jennifer Nestor and Robert Pisko – Bureau of Workforce Development Administration, Oversight Services</a:t>
            </a:r>
          </a:p>
        </p:txBody>
      </p:sp>
      <p:sp>
        <p:nvSpPr>
          <p:cNvPr id="410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52983A-B7FB-4A60-8A7B-F00EE738F0A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3556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52600"/>
            <a:ext cx="8001000" cy="4191000"/>
          </a:xfrm>
        </p:spPr>
        <p:txBody>
          <a:bodyPr/>
          <a:lstStyle/>
          <a:p>
            <a:pPr eaLnBrk="1" hangingPunct="1"/>
            <a:r>
              <a:rPr lang="en-US" sz="1800" dirty="0"/>
              <a:t>It is the responsibility of the service provider to ensure that participants are:</a:t>
            </a:r>
          </a:p>
          <a:p>
            <a:pPr eaLnBrk="1" hangingPunct="1"/>
            <a:endParaRPr lang="en-US" sz="18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 Fully enrolled in the PA CareerLink</a:t>
            </a:r>
            <a:r>
              <a:rPr lang="en-US" sz="1800" baseline="30000" dirty="0"/>
              <a:t>®</a:t>
            </a:r>
            <a:r>
              <a:rPr lang="en-US" sz="1800" dirty="0"/>
              <a:t> system</a:t>
            </a:r>
          </a:p>
          <a:p>
            <a:pPr eaLnBrk="1" hangingPunct="1"/>
            <a:endParaRPr lang="en-US" sz="16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Introduced to the full array of available services through the PA CareerLink</a:t>
            </a:r>
            <a:r>
              <a:rPr lang="en-US" sz="1800" baseline="30000" dirty="0"/>
              <a:t>®</a:t>
            </a:r>
            <a:r>
              <a:rPr lang="en-US" sz="1800" dirty="0"/>
              <a:t> partner system (Document with a service and case note within the PA CareerLink</a:t>
            </a:r>
            <a:r>
              <a:rPr lang="en-US" sz="1800" baseline="30000" dirty="0"/>
              <a:t>®</a:t>
            </a:r>
            <a:r>
              <a:rPr lang="en-US" sz="1800" dirty="0"/>
              <a:t> system of record)</a:t>
            </a:r>
          </a:p>
          <a:p>
            <a:pPr eaLnBrk="1" hangingPunct="1"/>
            <a:endParaRPr lang="en-US" sz="1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1800" dirty="0"/>
              <a:t>Referred to applicable and beneficial services throughout the PA CareerLink</a:t>
            </a:r>
            <a:r>
              <a:rPr lang="en-US" sz="1800" baseline="30000" dirty="0"/>
              <a:t>®</a:t>
            </a:r>
            <a:r>
              <a:rPr lang="en-US" sz="1800" dirty="0"/>
              <a:t> partner and referral system (Document with a service and case note within the PA CareerLink</a:t>
            </a:r>
            <a:r>
              <a:rPr lang="en-US" sz="1800" baseline="30000" dirty="0"/>
              <a:t>®</a:t>
            </a:r>
            <a:r>
              <a:rPr lang="en-US" sz="1800" dirty="0"/>
              <a:t> system of record)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800" b="1" dirty="0"/>
              <a:t>These items must be monitored by the service provider and by the Local Workforce Development Boards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E59284-CE35-488F-9C44-39CE54C3E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761999"/>
          </a:xfrm>
        </p:spPr>
        <p:txBody>
          <a:bodyPr/>
          <a:lstStyle/>
          <a:p>
            <a:r>
              <a:rPr lang="en-US" sz="1800" b="1" dirty="0"/>
              <a:t>If service providers are located offsite of a PA CareerLink</a:t>
            </a:r>
            <a:r>
              <a:rPr lang="en-US" sz="1800" b="1" baseline="30000" dirty="0"/>
              <a:t>®</a:t>
            </a:r>
            <a:r>
              <a:rPr lang="en-US" sz="1800" b="1" dirty="0"/>
              <a:t> Center: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976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3556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5059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86001"/>
            <a:ext cx="8001000" cy="3657600"/>
          </a:xfrm>
        </p:spPr>
        <p:txBody>
          <a:bodyPr/>
          <a:lstStyle/>
          <a:p>
            <a:pPr eaLnBrk="1" hangingPunct="1"/>
            <a:endParaRPr lang="en-US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Incomplete Subrecipient Monitoring.  It is concerning when the LWDB and the BWDA monitoring findings do not align.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Missing Elements in the Monitoring Tools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Untimely, Deficient, or Missing Data in the System of Record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Incomplete documentation for Eligibility Determinations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Incomplete IEP and ISS documents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dirty="0"/>
              <a:t>Deficient documentation for Supportive Services</a:t>
            </a:r>
          </a:p>
          <a:p>
            <a:pPr eaLnBrk="1" hangingPunct="1"/>
            <a:endParaRPr lang="en-US" sz="2000" dirty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E59284-CE35-488F-9C44-39CE54C3E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1445"/>
            <a:ext cx="7772400" cy="1066799"/>
          </a:xfrm>
        </p:spPr>
        <p:txBody>
          <a:bodyPr/>
          <a:lstStyle/>
          <a:p>
            <a:r>
              <a:rPr lang="en-US" sz="2800" dirty="0"/>
              <a:t>Historically Common Local Monitoring Findings</a:t>
            </a:r>
          </a:p>
        </p:txBody>
      </p:sp>
    </p:spTree>
    <p:extLst>
      <p:ext uri="{BB962C8B-B14F-4D97-AF65-F5344CB8AC3E}">
        <p14:creationId xmlns:p14="http://schemas.microsoft.com/office/powerpoint/2010/main" val="8083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3556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162844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72000"/>
            <a:ext cx="8001000" cy="1371600"/>
          </a:xfrm>
        </p:spPr>
        <p:txBody>
          <a:bodyPr/>
          <a:lstStyle/>
          <a:p>
            <a:pPr eaLnBrk="1" hangingPunct="1"/>
            <a:r>
              <a:rPr lang="en-US" sz="2000" dirty="0"/>
              <a:t>.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E59284-CE35-488F-9C44-39CE54C3E5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prevent future and repeat local monitoring findings</a:t>
            </a:r>
          </a:p>
        </p:txBody>
      </p:sp>
    </p:spTree>
    <p:extLst>
      <p:ext uri="{BB962C8B-B14F-4D97-AF65-F5344CB8AC3E}">
        <p14:creationId xmlns:p14="http://schemas.microsoft.com/office/powerpoint/2010/main" val="258156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algn="l" eaLnBrk="1" hangingPunct="1"/>
            <a:r>
              <a:rPr lang="en-US" sz="3000" dirty="0">
                <a:solidFill>
                  <a:schemeClr val="bg1"/>
                </a:solidFill>
                <a:latin typeface="Verdana" pitchFamily="34" charset="0"/>
              </a:rPr>
              <a:t>REFERENCE POLICY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400" dirty="0">
                <a:solidFill>
                  <a:srgbClr val="0000FF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WIOA Section 129</a:t>
            </a:r>
            <a:endParaRPr lang="en-US" sz="1400" dirty="0">
              <a:solidFill>
                <a:srgbClr val="0000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400" dirty="0">
                <a:latin typeface="+mn-lt"/>
              </a:rPr>
              <a:t>Mandates the use of funds for Youth Workforce Investment Activities</a:t>
            </a:r>
          </a:p>
          <a:p>
            <a:r>
              <a:rPr lang="en-US" sz="1400" dirty="0">
                <a:solidFill>
                  <a:srgbClr val="0000FF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WIOA Section 134</a:t>
            </a:r>
            <a:endParaRPr lang="en-US" sz="1400" dirty="0">
              <a:solidFill>
                <a:srgbClr val="0000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400" dirty="0">
                <a:latin typeface="+mn-lt"/>
              </a:rPr>
              <a:t>Mandates the use of funds for Employment and Training Activities</a:t>
            </a:r>
          </a:p>
          <a:p>
            <a:endParaRPr lang="en-US" sz="1400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40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WSP No. 183-01 (Change 1), April 15, 2019</a:t>
            </a:r>
            <a:endParaRPr lang="en-US" sz="1400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    </a:t>
            </a:r>
            <a:r>
              <a:rPr lang="en-US" sz="1400" dirty="0">
                <a:latin typeface="+mn-lt"/>
                <a:ea typeface="Times New Roman" panose="02020603050405020304" pitchFamily="18" charset="0"/>
              </a:rPr>
              <a:t>Oversight and Monitoring policy</a:t>
            </a:r>
            <a:endParaRPr lang="en-US" sz="1400" dirty="0"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WSP No. 03-2015, December 22, 2015</a:t>
            </a:r>
            <a:endParaRPr lang="en-US" sz="1400" dirty="0">
              <a:solidFill>
                <a:srgbClr val="0000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    This Financial Management Policy includes the Financial Management Guide AKA ‘The FMG’</a:t>
            </a:r>
          </a:p>
          <a:p>
            <a:pPr algn="ctr">
              <a:defRPr/>
            </a:pPr>
            <a:endParaRPr lang="en-US" sz="1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86200"/>
            <a:ext cx="8001000" cy="2057400"/>
          </a:xfrm>
        </p:spPr>
        <p:txBody>
          <a:bodyPr/>
          <a:lstStyle/>
          <a:p>
            <a:pPr eaLnBrk="1" hangingPunct="1"/>
            <a:r>
              <a:rPr lang="en-US" sz="2000" dirty="0"/>
              <a:t>Regularly review the </a:t>
            </a:r>
            <a:r>
              <a:rPr lang="en-US" sz="2000" dirty="0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Bureau’s Workforce System Policies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use them to conduct regularly scheduled reviews of local policies, procedures, trainings, and monitoring tools.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Protect </a:t>
            </a:r>
            <a:r>
              <a:rPr lang="en-US" sz="2000" dirty="0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Personally Identifiable Information (PII)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handle </a:t>
            </a:r>
            <a:r>
              <a:rPr lang="en-US" sz="2000" dirty="0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 required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REVIEW PROCEDURAL GUIDANCE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Visit the CWDS Help Center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057400"/>
            <a:ext cx="8001000" cy="3886200"/>
          </a:xfrm>
        </p:spPr>
        <p:txBody>
          <a:bodyPr/>
          <a:lstStyle/>
          <a:p>
            <a:pPr eaLnBrk="1" hangingPunct="1"/>
            <a:r>
              <a:rPr lang="en-US" sz="2000" dirty="0"/>
              <a:t>.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8B570F-C300-45FF-A1C0-FBA9150FA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2144424"/>
            <a:ext cx="4143375" cy="12271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5F150F-9A19-43CF-B802-AF9F0C6367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" y="3589914"/>
            <a:ext cx="5181600" cy="232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EEBF32-9A60-42A2-AF0E-366BF39FF9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7700" y="1914525"/>
            <a:ext cx="3276599" cy="15144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836BE0-314E-4A9C-B254-6AD5F68D19B2}"/>
              </a:ext>
            </a:extLst>
          </p:cNvPr>
          <p:cNvSpPr txBox="1"/>
          <p:nvPr/>
        </p:nvSpPr>
        <p:spPr>
          <a:xfrm>
            <a:off x="5715000" y="3571875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UPCOMING:</a:t>
            </a:r>
            <a:r>
              <a:rPr lang="en-US" dirty="0"/>
              <a:t>  Additional procedural references for IEP – ISS will be added to the CWDS Help Center, and a full IEP-ISS training will be conducted for all staff (anticipated in May). </a:t>
            </a:r>
          </a:p>
        </p:txBody>
      </p:sp>
    </p:spTree>
    <p:extLst>
      <p:ext uri="{BB962C8B-B14F-4D97-AF65-F5344CB8AC3E}">
        <p14:creationId xmlns:p14="http://schemas.microsoft.com/office/powerpoint/2010/main" val="19693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3000" dirty="0">
                <a:solidFill>
                  <a:schemeClr val="bg1"/>
                </a:solidFill>
                <a:latin typeface="Verdana" pitchFamily="34" charset="0"/>
              </a:rPr>
              <a:t>PLAN AND EXECUTE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25CF9CC-06E6-4E47-8BDC-6157516372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7039734"/>
              </p:ext>
            </p:extLst>
          </p:nvPr>
        </p:nvGraphicFramePr>
        <p:xfrm>
          <a:off x="457200" y="1182687"/>
          <a:ext cx="8229600" cy="4760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791200"/>
            <a:ext cx="8001000" cy="152400"/>
          </a:xfrm>
        </p:spPr>
        <p:txBody>
          <a:bodyPr/>
          <a:lstStyle/>
          <a:p>
            <a:pPr eaLnBrk="1" hangingPunct="1"/>
            <a:r>
              <a:rPr lang="en-US" sz="2000" dirty="0"/>
              <a:t>.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3556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8001000" cy="3749674"/>
          </a:xfrm>
        </p:spPr>
        <p:txBody>
          <a:bodyPr/>
          <a:lstStyle/>
          <a:p>
            <a:pPr eaLnBrk="1" hangingPunct="1"/>
            <a:r>
              <a:rPr lang="en-US" sz="1400" dirty="0"/>
              <a:t>BWDA Oversight Services LWDA Field Assignments, Effective March 7</a:t>
            </a:r>
            <a:r>
              <a:rPr lang="en-US" sz="1400" baseline="30000" dirty="0"/>
              <a:t>th</a:t>
            </a:r>
            <a:r>
              <a:rPr lang="en-US" sz="1400" dirty="0"/>
              <a:t>, 2022</a:t>
            </a:r>
          </a:p>
          <a:p>
            <a:pPr eaLnBrk="1" hangingPunct="1"/>
            <a:r>
              <a:rPr lang="en-US" sz="1400" dirty="0"/>
              <a:t>Supervisor:  Greg Hart: </a:t>
            </a:r>
            <a:r>
              <a:rPr lang="en-US" sz="1400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ghart@pa.gov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</a:p>
          <a:p>
            <a:pPr eaLnBrk="1" hangingPunct="1"/>
            <a:endParaRPr lang="en-US" sz="1400" dirty="0"/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Melanie Erb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 – North Region:  Central, Lackawanna County, North Central, Northern Tier, &amp; (interim) South Central.</a:t>
            </a: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endParaRPr lang="en-US" sz="1200" dirty="0"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Rebecca Gardner 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– Northwest Region: Northwest, Tri-County, West Central.</a:t>
            </a: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endParaRPr lang="en-US" sz="1200" dirty="0"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Jennifer Nestor 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– Southwest Region: Allegheny County &amp; City of Pittsburgh, Southwest Corner, Westmoreland-Fayette, &amp; (interim) Southern Alleghenies.</a:t>
            </a: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endParaRPr lang="en-US" sz="1200" dirty="0"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Robert Pisko 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– East Region: Bucks County, Lehigh Valley, Luzerne/Schuylkill, Pocono Counties, &amp; (interim)Berks.</a:t>
            </a: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endParaRPr lang="en-US" sz="1200" dirty="0"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r>
              <a:rPr lang="en-US" sz="1200" b="1" dirty="0">
                <a:effectLst/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Victoria Smith 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ea typeface="Times New Roman" panose="02020603050405020304" pitchFamily="18" charset="0"/>
              </a:rPr>
              <a:t>– Southeast Region: Chester County, Delaware County, Montgomery County, Philadelphia, &amp; (interim) Lancaster.</a:t>
            </a:r>
            <a:endParaRPr lang="en-US" sz="1200" dirty="0">
              <a:effectLst/>
              <a:uFill>
                <a:solidFill>
                  <a:srgbClr val="000000"/>
                </a:solidFill>
              </a:uFill>
              <a:ea typeface="Times New Roman" panose="02020603050405020304" pitchFamily="18" charset="0"/>
            </a:endParaRPr>
          </a:p>
          <a:p>
            <a:pPr marL="73660" marR="0" algn="l">
              <a:spcBef>
                <a:spcPts val="285"/>
              </a:spcBef>
              <a:spcAft>
                <a:spcPts val="0"/>
              </a:spcAft>
            </a:pPr>
            <a:endParaRPr lang="en-US" sz="1200" b="1" u="heavy" dirty="0">
              <a:uFill>
                <a:solidFill>
                  <a:srgbClr val="000000"/>
                </a:solidFill>
              </a:uFill>
              <a:latin typeface="+mj-lt"/>
              <a:ea typeface="Times New Roman" panose="02020603050405020304" pitchFamily="18" charset="0"/>
            </a:endParaRPr>
          </a:p>
          <a:p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E59284-CE35-488F-9C44-39CE54C3E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152740"/>
            <a:ext cx="7772400" cy="207009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accent3"/>
                </a:solidFill>
              </a:rPr>
              <a:t>ASK US</a:t>
            </a:r>
            <a:br>
              <a:rPr lang="en-US" dirty="0"/>
            </a:br>
            <a:r>
              <a:rPr lang="en-US" sz="2800" dirty="0"/>
              <a:t>Resource Accounts</a:t>
            </a:r>
            <a:br>
              <a:rPr lang="en-US" dirty="0"/>
            </a:br>
            <a:r>
              <a:rPr lang="en-US" sz="1400" dirty="0"/>
              <a:t>BWPO – Labor Exchange:  </a:t>
            </a:r>
            <a:r>
              <a:rPr lang="en-US" sz="1400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RA-LI-BWPO-LXSTAFF@pa.gov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/>
              <a:t>BWPO – WIOA: </a:t>
            </a:r>
            <a:r>
              <a:rPr lang="en-US" sz="1400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RA-LI-BWPO-PCS@pa.gov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/>
              <a:t>BWDA – Oversight Services: </a:t>
            </a:r>
            <a:r>
              <a:rPr lang="en-US" sz="1400" dirty="0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RA-LI-BWDA-OS@pa.gov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/>
              <a:t>BWDA – Policy: </a:t>
            </a:r>
            <a:r>
              <a:rPr lang="en-US" sz="1400" dirty="0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RA-LI-BWDA-POLICY@pa.gov</a:t>
            </a:r>
            <a:br>
              <a:rPr lang="en-US" sz="1400" dirty="0">
                <a:solidFill>
                  <a:srgbClr val="0070C0"/>
                </a:solidFill>
              </a:rPr>
            </a:br>
            <a:r>
              <a:rPr lang="en-US" sz="1400" dirty="0"/>
              <a:t>BWDA – Fiscal and Grants: </a:t>
            </a:r>
            <a:r>
              <a:rPr lang="en-US" sz="1400" dirty="0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RA-LI-BWDA-GRANTSFISC@pa.gov</a:t>
            </a:r>
            <a:br>
              <a:rPr lang="en-US" sz="1400" dirty="0">
                <a:solidFill>
                  <a:srgbClr val="0070C0"/>
                </a:solidFill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2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Local Monitoring Documentation Request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19100" y="1371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ctr">
              <a:defRPr/>
            </a:pPr>
            <a:r>
              <a:rPr lang="en-US" sz="1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BWDA request generated 3/3.  Due 3/24.  </a:t>
            </a:r>
          </a:p>
          <a:p>
            <a:pPr algn="ctr"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Items requested: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590800"/>
            <a:ext cx="8915400" cy="3352800"/>
          </a:xfrm>
        </p:spPr>
        <p:txBody>
          <a:bodyPr/>
          <a:lstStyle/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copy of the local area’s 2021-2022 Local Oversight/Monitoring Plan. This must include the local area’s provider risk-assessment process if contracted providers are monitored less frequently than annually.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Copies of completed monitoring tools, reports, and corrective action plans for monitoring of the WIOA Title I program, including formula-funded activities, activities using WIOA discretionary funds, and specialized WIOA-funded National Dislocated Worker Grant programs. This includes monitoring of ITA providers and OJT employers and for PY 2021, COVID-19 NDWG monitoring.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Copies of completed monitoring tools, reports, and corrective action plans pertaining to the certification of each PA CareerLink® comprehensive site, affiliate site, or specialized center, including mobile service sites within the local area.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Copies of completed monitoring tools, reports, and corrective action plans for the monitoring of the One-Stop Operator and its performance.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Blank copies of any relevant monitoring tools not used to monitor the local workforce system in PY 2021.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Youth Program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Elements and System of Record Monitoring Form.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Information regarding the Case File Review.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What does BWDA do with the documentation that is submitted for review?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Select an answer…</a:t>
            </a: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057400"/>
            <a:ext cx="8001000" cy="42672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2000" dirty="0"/>
              <a:t>A. Complete BWDA monitoring tools.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000" dirty="0"/>
              <a:t>B. Compare information when conducting case file reviews.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000" dirty="0"/>
              <a:t>C. Review for best and promising practices.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000" dirty="0"/>
              <a:t>D. Provide technical assistance when deficiencies are present.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000" dirty="0"/>
              <a:t>E. Store the information for future reference and drafting monitoring reports.</a:t>
            </a:r>
            <a:endParaRPr lang="en-US" sz="1600" dirty="0"/>
          </a:p>
          <a:p>
            <a:pPr algn="l" eaLnBrk="1" hangingPunct="1">
              <a:lnSpc>
                <a:spcPct val="150000"/>
              </a:lnSpc>
            </a:pPr>
            <a:r>
              <a:rPr lang="en-US" sz="2000" dirty="0"/>
              <a:t>F. All of the above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000" b="1" i="1" dirty="0"/>
              <a:t>Please take the poll in the chat panel.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7" presetClass="emph" presetSubtype="0" fill="remove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0" dur="1500" autoRev="1" fill="remove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41" dur="1500" autoRev="1" fill="remove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2" dur="1500" autoRev="1" fill="remove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autoRev="1" fill="remove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2222E-6 -1.11111E-6 L 2.22222E-6 -0.07222 " pathEditMode="relative" rAng="0" ptsTypes="AA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Verdana" pitchFamily="34" charset="0"/>
              </a:rPr>
              <a:t>Monitoring of Plans, Tools, &amp; Risk Assessments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192496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/>
              <a:t>BWDA will review that LWDB subrecipient monitoring plans, tools, and local policies comply with the Bureau’s </a:t>
            </a:r>
            <a:r>
              <a:rPr lang="en-US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Oversight and Monitoring Policy</a:t>
            </a:r>
            <a:r>
              <a:rPr lang="en-US" dirty="0">
                <a:solidFill>
                  <a:srgbClr val="0000FF"/>
                </a:solidFill>
              </a:rPr>
              <a:t>,</a:t>
            </a:r>
            <a:r>
              <a:rPr lang="en-US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Financial Management Policy</a:t>
            </a:r>
            <a:r>
              <a:rPr lang="en-US" dirty="0"/>
              <a:t>, and </a:t>
            </a:r>
            <a:r>
              <a:rPr lang="en-US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Management Guide (FMG).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514600"/>
            <a:ext cx="8686800" cy="3429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LWDBs must have completed monitoring tools for each subrecipient during the Program Year to verify:</a:t>
            </a:r>
          </a:p>
          <a:p>
            <a:pPr marL="0" indent="0">
              <a:buNone/>
            </a:pP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Completed Administrative, Programmatic, and Fiscal monitoring for compliance with federal, state and local laws, regulations, contract provisions/grant agreements, policies, and official directives, and compliance with the appropriate uniform administrative requirements for grants and agreements.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Risk Assessment which determines the frequency of subrecipient monitoring.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Reporting and resolution requirements which may include corrective action plans.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Documented controls through documented monitoring reports and follow-up meetings with subrecipients.</a:t>
            </a:r>
          </a:p>
          <a:p>
            <a:pPr eaLnBrk="1" hangingPunct="1"/>
            <a:endParaRPr lang="en-US" sz="2000" dirty="0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5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95055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75466" y="1296537"/>
            <a:ext cx="3165726" cy="1907840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Evaluate      Your Local  Monitoring Plans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C6E8597-0CCE-4A8A-9326-AA52691A1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0060" y="640080"/>
            <a:ext cx="846286" cy="847206"/>
            <a:chOff x="5307830" y="325570"/>
            <a:chExt cx="1128382" cy="847206"/>
          </a:xfrm>
        </p:grpSpPr>
        <p:sp>
          <p:nvSpPr>
            <p:cNvPr id="145" name="Freeform 5">
              <a:extLst>
                <a:ext uri="{FF2B5EF4-FFF2-40B4-BE49-F238E27FC236}">
                  <a16:creationId xmlns:a16="http://schemas.microsoft.com/office/drawing/2014/main" id="{E78FE76E-DF1D-420B-957F-8ECE93C0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CF2F61F0-9758-4DEF-AC08-7B00F04A4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6" name="Picture 13" descr="L-I-rgb">
            <a:extLst>
              <a:ext uri="{FF2B5EF4-FFF2-40B4-BE49-F238E27FC236}">
                <a16:creationId xmlns:a16="http://schemas.microsoft.com/office/drawing/2014/main" id="{07F2C958-9CDA-4227-A535-B1F082DFD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876800" y="5257800"/>
            <a:ext cx="3637116" cy="695439"/>
          </a:xfrm>
          <a:prstGeom prst="rect">
            <a:avLst/>
          </a:prstGeom>
          <a:noFill/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1A2C8C-863B-4C70-BC62-2ABF8DD40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467" y="3428999"/>
            <a:ext cx="3056291" cy="274121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bg1"/>
                </a:solidFill>
              </a:rPr>
              <a:t>At minimum, monitoring of administrative functions must be completed </a:t>
            </a:r>
            <a:r>
              <a:rPr lang="en-US" sz="1700" b="1" dirty="0">
                <a:solidFill>
                  <a:schemeClr val="bg1"/>
                </a:solidFill>
              </a:rPr>
              <a:t>at least once per program year</a:t>
            </a:r>
            <a:r>
              <a:rPr lang="en-US" sz="1700" dirty="0">
                <a:solidFill>
                  <a:schemeClr val="bg1"/>
                </a:solidFill>
              </a:rPr>
              <a:t>, monitoring of programmatic activities must be conducted </a:t>
            </a:r>
            <a:r>
              <a:rPr lang="en-US" sz="1700" b="1" dirty="0">
                <a:solidFill>
                  <a:schemeClr val="bg1"/>
                </a:solidFill>
              </a:rPr>
              <a:t>at least quarterly</a:t>
            </a:r>
            <a:r>
              <a:rPr lang="en-US" sz="1700" dirty="0">
                <a:solidFill>
                  <a:schemeClr val="bg1"/>
                </a:solidFill>
              </a:rPr>
              <a:t>, and fiscal monitoring must be conducted </a:t>
            </a:r>
            <a:r>
              <a:rPr lang="en-US" sz="1700" b="1" dirty="0">
                <a:solidFill>
                  <a:schemeClr val="bg1"/>
                </a:solidFill>
              </a:rPr>
              <a:t>at least once during the contract period</a:t>
            </a:r>
            <a:r>
              <a:rPr lang="en-US" sz="17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876800" y="6198641"/>
            <a:ext cx="3627796" cy="290223"/>
          </a:xfrm>
          <a:prstGeom prst="rect">
            <a:avLst/>
          </a:prstGeom>
          <a:noFill/>
        </p:spPr>
      </p:pic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59902" y="6035040"/>
            <a:ext cx="41148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1351BB8E-B0E7-4AD2-9C24-32B5BBF36346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3791CA-7CE7-498C-85DA-E020AC4C5376}"/>
              </a:ext>
            </a:extLst>
          </p:cNvPr>
          <p:cNvSpPr txBox="1"/>
          <p:nvPr/>
        </p:nvSpPr>
        <p:spPr>
          <a:xfrm>
            <a:off x="4595054" y="274320"/>
            <a:ext cx="417632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Conducting monitoring early in the program year </a:t>
            </a:r>
          </a:p>
          <a:p>
            <a:pPr algn="ctr"/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Allows local areas to accurately determine the sub-recipient risk assessment level in order to develop the monitoring schedule/frequency.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Ensures that an entity can meet the requirements of the grant agreement on time and within cost limitations.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Identifies instances of noncompliance and provides recommendations for corrective action for timely resolution within the program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Evaluates the effectiveness of oversight processes.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Provides timely and required monitoring documentation to BWDA and ETA.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E6D0E936-505C-4167-933A-02E679D275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1" t="8574" r="8301" b="46779"/>
          <a:stretch/>
        </p:blipFill>
        <p:spPr>
          <a:xfrm>
            <a:off x="1135989" y="1589115"/>
            <a:ext cx="6865011" cy="4756055"/>
          </a:xfrm>
          <a:prstGeom prst="rect">
            <a:avLst/>
          </a:prstGeom>
        </p:spPr>
      </p:pic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Adult and Dislocated Worker Monitoring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0205" y="6049962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kern="0" baseline="30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BWDA will monitor required documentation and conduct case file reviews for the following:</a:t>
            </a:r>
            <a:endParaRPr lang="en-US" kern="0" baseline="30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33900" y="6238835"/>
            <a:ext cx="304800" cy="476250"/>
          </a:xfrm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Youth Monitoring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0205" y="6049962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kern="0" baseline="30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BWDA will monitor required documentation and conduct case file reviews for the following:</a:t>
            </a:r>
          </a:p>
          <a:p>
            <a:pPr algn="ctr">
              <a:defRPr/>
            </a:pPr>
            <a:endParaRPr lang="en-US" sz="2000" kern="0" baseline="30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FAAA1492-0F4E-4992-9AF9-B53ACC32707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9" t="7778" r="9739" b="52222"/>
          <a:stretch/>
        </p:blipFill>
        <p:spPr>
          <a:xfrm>
            <a:off x="1181100" y="1532781"/>
            <a:ext cx="6781800" cy="435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blue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848600" cy="457200"/>
          </a:xfrm>
        </p:spPr>
        <p:txBody>
          <a:bodyPr/>
          <a:lstStyle/>
          <a:p>
            <a:pPr eaLnBrk="1" hangingPunct="1"/>
            <a:r>
              <a:rPr lang="en-US" sz="3000" dirty="0">
                <a:solidFill>
                  <a:schemeClr val="bg1"/>
                </a:solidFill>
                <a:latin typeface="Verdana" pitchFamily="34" charset="0"/>
              </a:rPr>
              <a:t>COVID-19 Pandemic NDWG Monitoring</a:t>
            </a:r>
          </a:p>
        </p:txBody>
      </p:sp>
      <p:pic>
        <p:nvPicPr>
          <p:cNvPr id="5124" name="Picture 13" descr="L-I-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5867400"/>
            <a:ext cx="2762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1182688"/>
            <a:ext cx="8229600" cy="174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grant will end on June 30, 2022. </a:t>
            </a:r>
          </a:p>
          <a:p>
            <a:pPr algn="ctr">
              <a:defRPr/>
            </a:pPr>
            <a:r>
              <a:rPr lang="en-US" sz="2000" dirty="0"/>
              <a:t>BWDA will conduct monitoring to verify compliance with the appropriate uniform administrative requirements and contract/grant provisions through the review of:</a:t>
            </a:r>
          </a:p>
          <a:p>
            <a:pPr algn="ctr"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4732A5-3DC0-4010-BA69-F197BB6923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760596"/>
              </p:ext>
            </p:extLst>
          </p:nvPr>
        </p:nvGraphicFramePr>
        <p:xfrm>
          <a:off x="533400" y="2667000"/>
          <a:ext cx="8001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1BB8E-B0E7-4AD2-9C24-32B5BBF3634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927" y="2535121"/>
            <a:ext cx="7980565" cy="893879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sz="3500" dirty="0">
                <a:solidFill>
                  <a:srgbClr val="0000FF"/>
                </a:solidFill>
                <a:latin typeface="Verdana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SYSTEM OF RECORD POLICY</a:t>
            </a:r>
            <a:endParaRPr lang="en-US" sz="3500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35590" y="3429000"/>
            <a:ext cx="6872818" cy="3244674"/>
          </a:xfrm>
        </p:spPr>
        <p:txBody>
          <a:bodyPr anchor="ctr">
            <a:normAutofit fontScale="92500" lnSpcReduction="10000"/>
          </a:bodyPr>
          <a:lstStyle/>
          <a:p>
            <a:pPr eaLnBrk="1" hangingPunct="1"/>
            <a:endParaRPr lang="en-US" sz="17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1700" dirty="0">
                <a:solidFill>
                  <a:schemeClr val="tx2"/>
                </a:solidFill>
              </a:rPr>
              <a:t>Requires that </a:t>
            </a:r>
            <a:r>
              <a:rPr lang="en-US" sz="1700" b="1" u="sng" dirty="0">
                <a:solidFill>
                  <a:schemeClr val="tx2"/>
                </a:solidFill>
              </a:rPr>
              <a:t>all</a:t>
            </a:r>
            <a:r>
              <a:rPr lang="en-US" sz="1700" dirty="0">
                <a:solidFill>
                  <a:schemeClr val="tx2"/>
                </a:solidFill>
              </a:rPr>
              <a:t> WIOA, Wagner-Peyser, and Trade Adjustment Act participant, provider, employer and financial data be recorded in the Commonwealth’s PA CareerLink</a:t>
            </a:r>
            <a:r>
              <a:rPr lang="en-US" sz="1700" baseline="30000" dirty="0">
                <a:solidFill>
                  <a:schemeClr val="tx2"/>
                </a:solidFill>
              </a:rPr>
              <a:t>®</a:t>
            </a:r>
            <a:r>
              <a:rPr lang="en-US" sz="1700" dirty="0">
                <a:solidFill>
                  <a:schemeClr val="tx2"/>
                </a:solidFill>
              </a:rPr>
              <a:t> System of Record.</a:t>
            </a:r>
          </a:p>
          <a:p>
            <a:pPr eaLnBrk="1" hangingPunct="1"/>
            <a:endParaRPr lang="en-US" sz="17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1700" dirty="0">
                <a:solidFill>
                  <a:schemeClr val="tx2"/>
                </a:solidFill>
              </a:rPr>
              <a:t>The System of Record Policy must be reflected in the LWDB bylaws.</a:t>
            </a:r>
          </a:p>
          <a:p>
            <a:pPr eaLnBrk="1" hangingPunct="1"/>
            <a:endParaRPr lang="en-US" sz="17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1700" dirty="0">
                <a:solidFill>
                  <a:schemeClr val="tx2"/>
                </a:solidFill>
              </a:rPr>
              <a:t>It is recommended that the data be entered as soon as possible to ensure accuracy.</a:t>
            </a:r>
          </a:p>
          <a:p>
            <a:pPr eaLnBrk="1" hangingPunct="1"/>
            <a:endParaRPr lang="en-US" sz="1700" dirty="0">
              <a:solidFill>
                <a:schemeClr val="tx2"/>
              </a:solidFill>
            </a:endParaRPr>
          </a:p>
          <a:p>
            <a:pPr eaLnBrk="1" hangingPunct="1"/>
            <a:r>
              <a:rPr lang="en-US" sz="1700" dirty="0">
                <a:solidFill>
                  <a:schemeClr val="tx2"/>
                </a:solidFill>
              </a:rPr>
              <a:t>Pandemic restrictions have highlighted the importance of complete electronic case records.</a:t>
            </a:r>
          </a:p>
          <a:p>
            <a:pPr eaLnBrk="1" hangingPunct="1"/>
            <a:endParaRPr lang="en-US" sz="1700" dirty="0">
              <a:solidFill>
                <a:schemeClr val="tx2"/>
              </a:solidFill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1" name="Picture 13" descr="L-I-rgb">
            <a:extLst>
              <a:ext uri="{FF2B5EF4-FFF2-40B4-BE49-F238E27FC236}">
                <a16:creationId xmlns:a16="http://schemas.microsoft.com/office/drawing/2014/main" id="{790B7F31-F4AA-4E3F-97CF-553D68B23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26756" y="884882"/>
            <a:ext cx="8644398" cy="1707265"/>
          </a:xfrm>
          <a:prstGeom prst="rect">
            <a:avLst/>
          </a:prstGeom>
          <a:noFill/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351BB8E-B0E7-4AD2-9C24-32B5BBF36346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5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DC0BDB8A83442B88951C0C2DEAECE" ma:contentTypeVersion="1" ma:contentTypeDescription="Create a new document." ma:contentTypeScope="" ma:versionID="6e6041431ab435bfae2ddd83f3efc7c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B3AD6B-5465-4069-ACB4-1FEAA1A74B55}"/>
</file>

<file path=customXml/itemProps2.xml><?xml version="1.0" encoding="utf-8"?>
<ds:datastoreItem xmlns:ds="http://schemas.openxmlformats.org/officeDocument/2006/customXml" ds:itemID="{00DFAB27-4641-485E-9BAA-709350C17357}"/>
</file>

<file path=customXml/itemProps3.xml><?xml version="1.0" encoding="utf-8"?>
<ds:datastoreItem xmlns:ds="http://schemas.openxmlformats.org/officeDocument/2006/customXml" ds:itemID="{E207F5CB-12EC-48A6-B56D-F719E00ABA47}"/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1451</Words>
  <Application>Microsoft Office PowerPoint</Application>
  <PresentationFormat>On-screen Show (4:3)</PresentationFormat>
  <Paragraphs>179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Default Design</vt:lpstr>
      <vt:lpstr>.</vt:lpstr>
      <vt:lpstr>Local Monitoring Documentation Request</vt:lpstr>
      <vt:lpstr>What does BWDA do with the documentation that is submitted for review?</vt:lpstr>
      <vt:lpstr>Monitoring of Plans, Tools, &amp; Risk Assessments</vt:lpstr>
      <vt:lpstr>Evaluate      Your Local  Monitoring Plans</vt:lpstr>
      <vt:lpstr>Adult and Dislocated Worker Monitoring</vt:lpstr>
      <vt:lpstr>Youth Monitoring</vt:lpstr>
      <vt:lpstr>COVID-19 Pandemic NDWG Monitoring</vt:lpstr>
      <vt:lpstr>SYSTEM OF RECORD POLICY</vt:lpstr>
      <vt:lpstr>If service providers are located offsite of a PA CareerLink® Center:</vt:lpstr>
      <vt:lpstr>Historically Common Local Monitoring Findings</vt:lpstr>
      <vt:lpstr>How to prevent future and repeat local monitoring findings</vt:lpstr>
      <vt:lpstr>REFERENCE POLICY</vt:lpstr>
      <vt:lpstr>REVIEW PROCEDURAL GUIDANCE</vt:lpstr>
      <vt:lpstr>PLAN AND EXECUTE</vt:lpstr>
      <vt:lpstr>ASK US Resource Accounts BWPO – Labor Exchange:  RA-LI-BWPO-LXSTAFF@pa.gov  BWPO – WIOA: RA-LI-BWPO-PCS@pa.gov BWDA – Oversight Services: RA-LI-BWDA-OS@pa.gov BWDA – Policy: RA-LI-BWDA-POLICY@pa.gov BWDA – Fiscal and Grants: RA-LI-BWDA-GRANTSFISC@pa.gov  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aforsman</dc:creator>
  <cp:lastModifiedBy>Pisko, Robert</cp:lastModifiedBy>
  <cp:revision>114</cp:revision>
  <dcterms:created xsi:type="dcterms:W3CDTF">2011-11-29T20:35:02Z</dcterms:created>
  <dcterms:modified xsi:type="dcterms:W3CDTF">2022-03-07T16:38:14Z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0x01010020ADC0BDB8A83442B88951C0C2DEAECE</vt:lpwstr>
  </property>
  <property fmtid="{D5CDD505-2E9C-101B-9397-08002B2CF9AE}" pid="3" name="Order">
    <vt:r8>49000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