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256" r:id="rId5"/>
    <p:sldId id="281" r:id="rId6"/>
    <p:sldId id="300" r:id="rId7"/>
    <p:sldId id="304" r:id="rId8"/>
    <p:sldId id="331" r:id="rId9"/>
    <p:sldId id="285" r:id="rId10"/>
    <p:sldId id="302" r:id="rId11"/>
    <p:sldId id="303" r:id="rId12"/>
    <p:sldId id="305" r:id="rId13"/>
    <p:sldId id="328" r:id="rId14"/>
    <p:sldId id="351" r:id="rId15"/>
    <p:sldId id="354" r:id="rId16"/>
    <p:sldId id="295" r:id="rId17"/>
    <p:sldId id="343" r:id="rId18"/>
    <p:sldId id="355" r:id="rId19"/>
    <p:sldId id="353" r:id="rId20"/>
    <p:sldId id="327" r:id="rId21"/>
    <p:sldId id="308" r:id="rId22"/>
    <p:sldId id="356" r:id="rId23"/>
    <p:sldId id="357" r:id="rId24"/>
    <p:sldId id="358" r:id="rId25"/>
    <p:sldId id="359" r:id="rId26"/>
    <p:sldId id="360" r:id="rId27"/>
    <p:sldId id="362" r:id="rId28"/>
    <p:sldId id="369" r:id="rId29"/>
    <p:sldId id="364" r:id="rId30"/>
    <p:sldId id="371" r:id="rId31"/>
    <p:sldId id="378" r:id="rId32"/>
    <p:sldId id="366" r:id="rId33"/>
    <p:sldId id="372" r:id="rId34"/>
    <p:sldId id="379" r:id="rId35"/>
    <p:sldId id="368" r:id="rId36"/>
    <p:sldId id="373" r:id="rId37"/>
    <p:sldId id="330" r:id="rId38"/>
    <p:sldId id="375" r:id="rId39"/>
    <p:sldId id="335" r:id="rId40"/>
    <p:sldId id="337" r:id="rId41"/>
    <p:sldId id="338" r:id="rId42"/>
    <p:sldId id="348" r:id="rId43"/>
    <p:sldId id="344" r:id="rId44"/>
    <p:sldId id="339" r:id="rId45"/>
    <p:sldId id="380" r:id="rId46"/>
    <p:sldId id="340" r:id="rId47"/>
    <p:sldId id="376" r:id="rId48"/>
    <p:sldId id="301" r:id="rId49"/>
    <p:sldId id="306" r:id="rId50"/>
    <p:sldId id="318" r:id="rId51"/>
    <p:sldId id="342" r:id="rId52"/>
    <p:sldId id="34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448"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57"/>
    <a:srgbClr val="01456F"/>
    <a:srgbClr val="014067"/>
    <a:srgbClr val="014B79"/>
    <a:srgbClr val="014E7D"/>
    <a:srgbClr val="F2F2F2"/>
    <a:srgbClr val="3F3F3F"/>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88249" autoAdjust="0"/>
  </p:normalViewPr>
  <p:slideViewPr>
    <p:cSldViewPr snapToGrid="0" showGuides="1">
      <p:cViewPr varScale="1">
        <p:scale>
          <a:sx n="100" d="100"/>
          <a:sy n="100" d="100"/>
        </p:scale>
        <p:origin x="2166" y="96"/>
      </p:cViewPr>
      <p:guideLst>
        <p:guide pos="2880"/>
        <p:guide pos="448"/>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dner, Rebecca" userId="3d16d794-84a9-4f87-b10b-7fc5b1509bae" providerId="ADAL" clId="{68B2E16B-E937-4A8A-A3E0-909679D04468}"/>
    <pc:docChg chg="modSld">
      <pc:chgData name="Gardner, Rebecca" userId="3d16d794-84a9-4f87-b10b-7fc5b1509bae" providerId="ADAL" clId="{68B2E16B-E937-4A8A-A3E0-909679D04468}" dt="2022-05-25T11:38:47.696" v="31" actId="20577"/>
      <pc:docMkLst>
        <pc:docMk/>
      </pc:docMkLst>
      <pc:sldChg chg="modNotesTx">
        <pc:chgData name="Gardner, Rebecca" userId="3d16d794-84a9-4f87-b10b-7fc5b1509bae" providerId="ADAL" clId="{68B2E16B-E937-4A8A-A3E0-909679D04468}" dt="2022-05-25T11:36:33.572" v="0" actId="20577"/>
        <pc:sldMkLst>
          <pc:docMk/>
          <pc:sldMk cId="3980699782" sldId="256"/>
        </pc:sldMkLst>
      </pc:sldChg>
      <pc:sldChg chg="modNotesTx">
        <pc:chgData name="Gardner, Rebecca" userId="3d16d794-84a9-4f87-b10b-7fc5b1509bae" providerId="ADAL" clId="{68B2E16B-E937-4A8A-A3E0-909679D04468}" dt="2022-05-25T11:36:36.999" v="1" actId="20577"/>
        <pc:sldMkLst>
          <pc:docMk/>
          <pc:sldMk cId="2404092657" sldId="281"/>
        </pc:sldMkLst>
      </pc:sldChg>
      <pc:sldChg chg="modNotesTx">
        <pc:chgData name="Gardner, Rebecca" userId="3d16d794-84a9-4f87-b10b-7fc5b1509bae" providerId="ADAL" clId="{68B2E16B-E937-4A8A-A3E0-909679D04468}" dt="2022-05-25T11:36:49.958" v="5" actId="20577"/>
        <pc:sldMkLst>
          <pc:docMk/>
          <pc:sldMk cId="2254014362" sldId="285"/>
        </pc:sldMkLst>
      </pc:sldChg>
      <pc:sldChg chg="modNotesTx">
        <pc:chgData name="Gardner, Rebecca" userId="3d16d794-84a9-4f87-b10b-7fc5b1509bae" providerId="ADAL" clId="{68B2E16B-E937-4A8A-A3E0-909679D04468}" dt="2022-05-25T11:37:06.848" v="10" actId="20577"/>
        <pc:sldMkLst>
          <pc:docMk/>
          <pc:sldMk cId="2445703349" sldId="295"/>
        </pc:sldMkLst>
      </pc:sldChg>
      <pc:sldChg chg="modNotesTx">
        <pc:chgData name="Gardner, Rebecca" userId="3d16d794-84a9-4f87-b10b-7fc5b1509bae" providerId="ADAL" clId="{68B2E16B-E937-4A8A-A3E0-909679D04468}" dt="2022-05-25T11:36:40.625" v="2" actId="20577"/>
        <pc:sldMkLst>
          <pc:docMk/>
          <pc:sldMk cId="2115564963" sldId="300"/>
        </pc:sldMkLst>
      </pc:sldChg>
      <pc:sldChg chg="modNotesTx">
        <pc:chgData name="Gardner, Rebecca" userId="3d16d794-84a9-4f87-b10b-7fc5b1509bae" providerId="ADAL" clId="{68B2E16B-E937-4A8A-A3E0-909679D04468}" dt="2022-05-25T11:36:53.160" v="6" actId="20577"/>
        <pc:sldMkLst>
          <pc:docMk/>
          <pc:sldMk cId="874946146" sldId="302"/>
        </pc:sldMkLst>
      </pc:sldChg>
      <pc:sldChg chg="modNotesTx">
        <pc:chgData name="Gardner, Rebecca" userId="3d16d794-84a9-4f87-b10b-7fc5b1509bae" providerId="ADAL" clId="{68B2E16B-E937-4A8A-A3E0-909679D04468}" dt="2022-05-25T11:36:57.121" v="7" actId="20577"/>
        <pc:sldMkLst>
          <pc:docMk/>
          <pc:sldMk cId="1128246099" sldId="303"/>
        </pc:sldMkLst>
      </pc:sldChg>
      <pc:sldChg chg="modNotesTx">
        <pc:chgData name="Gardner, Rebecca" userId="3d16d794-84a9-4f87-b10b-7fc5b1509bae" providerId="ADAL" clId="{68B2E16B-E937-4A8A-A3E0-909679D04468}" dt="2022-05-25T11:36:44.131" v="3" actId="20577"/>
        <pc:sldMkLst>
          <pc:docMk/>
          <pc:sldMk cId="1096477535" sldId="304"/>
        </pc:sldMkLst>
      </pc:sldChg>
      <pc:sldChg chg="modNotesTx">
        <pc:chgData name="Gardner, Rebecca" userId="3d16d794-84a9-4f87-b10b-7fc5b1509bae" providerId="ADAL" clId="{68B2E16B-E937-4A8A-A3E0-909679D04468}" dt="2022-05-25T11:37:00.613" v="8" actId="20577"/>
        <pc:sldMkLst>
          <pc:docMk/>
          <pc:sldMk cId="2961922540" sldId="305"/>
        </pc:sldMkLst>
      </pc:sldChg>
      <pc:sldChg chg="modNotesTx">
        <pc:chgData name="Gardner, Rebecca" userId="3d16d794-84a9-4f87-b10b-7fc5b1509bae" providerId="ADAL" clId="{68B2E16B-E937-4A8A-A3E0-909679D04468}" dt="2022-05-25T11:37:30.943" v="13" actId="20577"/>
        <pc:sldMkLst>
          <pc:docMk/>
          <pc:sldMk cId="1162206265" sldId="308"/>
        </pc:sldMkLst>
      </pc:sldChg>
      <pc:sldChg chg="modNotesTx">
        <pc:chgData name="Gardner, Rebecca" userId="3d16d794-84a9-4f87-b10b-7fc5b1509bae" providerId="ADAL" clId="{68B2E16B-E937-4A8A-A3E0-909679D04468}" dt="2022-05-25T11:37:26.486" v="12" actId="20577"/>
        <pc:sldMkLst>
          <pc:docMk/>
          <pc:sldMk cId="2935768816" sldId="327"/>
        </pc:sldMkLst>
      </pc:sldChg>
      <pc:sldChg chg="modNotesTx">
        <pc:chgData name="Gardner, Rebecca" userId="3d16d794-84a9-4f87-b10b-7fc5b1509bae" providerId="ADAL" clId="{68B2E16B-E937-4A8A-A3E0-909679D04468}" dt="2022-05-25T11:36:46.938" v="4" actId="20577"/>
        <pc:sldMkLst>
          <pc:docMk/>
          <pc:sldMk cId="509372683" sldId="331"/>
        </pc:sldMkLst>
      </pc:sldChg>
      <pc:sldChg chg="modNotesTx">
        <pc:chgData name="Gardner, Rebecca" userId="3d16d794-84a9-4f87-b10b-7fc5b1509bae" providerId="ADAL" clId="{68B2E16B-E937-4A8A-A3E0-909679D04468}" dt="2022-05-25T11:38:25.723" v="28" actId="20577"/>
        <pc:sldMkLst>
          <pc:docMk/>
          <pc:sldMk cId="2767340730" sldId="335"/>
        </pc:sldMkLst>
      </pc:sldChg>
      <pc:sldChg chg="modNotesTx">
        <pc:chgData name="Gardner, Rebecca" userId="3d16d794-84a9-4f87-b10b-7fc5b1509bae" providerId="ADAL" clId="{68B2E16B-E937-4A8A-A3E0-909679D04468}" dt="2022-05-25T11:38:33.117" v="29" actId="20577"/>
        <pc:sldMkLst>
          <pc:docMk/>
          <pc:sldMk cId="600893111" sldId="338"/>
        </pc:sldMkLst>
      </pc:sldChg>
      <pc:sldChg chg="modNotesTx">
        <pc:chgData name="Gardner, Rebecca" userId="3d16d794-84a9-4f87-b10b-7fc5b1509bae" providerId="ADAL" clId="{68B2E16B-E937-4A8A-A3E0-909679D04468}" dt="2022-05-25T11:38:35.768" v="30" actId="20577"/>
        <pc:sldMkLst>
          <pc:docMk/>
          <pc:sldMk cId="1858154922" sldId="348"/>
        </pc:sldMkLst>
      </pc:sldChg>
      <pc:sldChg chg="modNotesTx">
        <pc:chgData name="Gardner, Rebecca" userId="3d16d794-84a9-4f87-b10b-7fc5b1509bae" providerId="ADAL" clId="{68B2E16B-E937-4A8A-A3E0-909679D04468}" dt="2022-05-25T11:37:03.281" v="9" actId="20577"/>
        <pc:sldMkLst>
          <pc:docMk/>
          <pc:sldMk cId="3385165285" sldId="351"/>
        </pc:sldMkLst>
      </pc:sldChg>
      <pc:sldChg chg="modNotesTx">
        <pc:chgData name="Gardner, Rebecca" userId="3d16d794-84a9-4f87-b10b-7fc5b1509bae" providerId="ADAL" clId="{68B2E16B-E937-4A8A-A3E0-909679D04468}" dt="2022-05-25T11:37:21.204" v="11" actId="20577"/>
        <pc:sldMkLst>
          <pc:docMk/>
          <pc:sldMk cId="3058310321" sldId="355"/>
        </pc:sldMkLst>
      </pc:sldChg>
      <pc:sldChg chg="modNotesTx">
        <pc:chgData name="Gardner, Rebecca" userId="3d16d794-84a9-4f87-b10b-7fc5b1509bae" providerId="ADAL" clId="{68B2E16B-E937-4A8A-A3E0-909679D04468}" dt="2022-05-25T11:37:34.774" v="14" actId="20577"/>
        <pc:sldMkLst>
          <pc:docMk/>
          <pc:sldMk cId="678558931" sldId="356"/>
        </pc:sldMkLst>
      </pc:sldChg>
      <pc:sldChg chg="modNotesTx">
        <pc:chgData name="Gardner, Rebecca" userId="3d16d794-84a9-4f87-b10b-7fc5b1509bae" providerId="ADAL" clId="{68B2E16B-E937-4A8A-A3E0-909679D04468}" dt="2022-05-25T11:37:37.554" v="15" actId="20577"/>
        <pc:sldMkLst>
          <pc:docMk/>
          <pc:sldMk cId="1467022844" sldId="357"/>
        </pc:sldMkLst>
      </pc:sldChg>
      <pc:sldChg chg="modNotesTx">
        <pc:chgData name="Gardner, Rebecca" userId="3d16d794-84a9-4f87-b10b-7fc5b1509bae" providerId="ADAL" clId="{68B2E16B-E937-4A8A-A3E0-909679D04468}" dt="2022-05-25T11:37:41.117" v="16" actId="20577"/>
        <pc:sldMkLst>
          <pc:docMk/>
          <pc:sldMk cId="3539590164" sldId="358"/>
        </pc:sldMkLst>
      </pc:sldChg>
      <pc:sldChg chg="modNotesTx">
        <pc:chgData name="Gardner, Rebecca" userId="3d16d794-84a9-4f87-b10b-7fc5b1509bae" providerId="ADAL" clId="{68B2E16B-E937-4A8A-A3E0-909679D04468}" dt="2022-05-25T11:37:44.196" v="17" actId="20577"/>
        <pc:sldMkLst>
          <pc:docMk/>
          <pc:sldMk cId="3438322139" sldId="359"/>
        </pc:sldMkLst>
      </pc:sldChg>
      <pc:sldChg chg="modNotesTx">
        <pc:chgData name="Gardner, Rebecca" userId="3d16d794-84a9-4f87-b10b-7fc5b1509bae" providerId="ADAL" clId="{68B2E16B-E937-4A8A-A3E0-909679D04468}" dt="2022-05-25T11:37:47.170" v="18" actId="20577"/>
        <pc:sldMkLst>
          <pc:docMk/>
          <pc:sldMk cId="3330557371" sldId="360"/>
        </pc:sldMkLst>
      </pc:sldChg>
      <pc:sldChg chg="modNotesTx">
        <pc:chgData name="Gardner, Rebecca" userId="3d16d794-84a9-4f87-b10b-7fc5b1509bae" providerId="ADAL" clId="{68B2E16B-E937-4A8A-A3E0-909679D04468}" dt="2022-05-25T11:37:53.439" v="19" actId="20577"/>
        <pc:sldMkLst>
          <pc:docMk/>
          <pc:sldMk cId="2467983362" sldId="362"/>
        </pc:sldMkLst>
      </pc:sldChg>
      <pc:sldChg chg="modNotesTx">
        <pc:chgData name="Gardner, Rebecca" userId="3d16d794-84a9-4f87-b10b-7fc5b1509bae" providerId="ADAL" clId="{68B2E16B-E937-4A8A-A3E0-909679D04468}" dt="2022-05-25T11:37:58.368" v="21" actId="20577"/>
        <pc:sldMkLst>
          <pc:docMk/>
          <pc:sldMk cId="3529661426" sldId="364"/>
        </pc:sldMkLst>
      </pc:sldChg>
      <pc:sldChg chg="modNotesTx">
        <pc:chgData name="Gardner, Rebecca" userId="3d16d794-84a9-4f87-b10b-7fc5b1509bae" providerId="ADAL" clId="{68B2E16B-E937-4A8A-A3E0-909679D04468}" dt="2022-05-25T11:38:07.381" v="23" actId="20577"/>
        <pc:sldMkLst>
          <pc:docMk/>
          <pc:sldMk cId="2784119398" sldId="366"/>
        </pc:sldMkLst>
      </pc:sldChg>
      <pc:sldChg chg="modNotesTx">
        <pc:chgData name="Gardner, Rebecca" userId="3d16d794-84a9-4f87-b10b-7fc5b1509bae" providerId="ADAL" clId="{68B2E16B-E937-4A8A-A3E0-909679D04468}" dt="2022-05-25T11:38:15.783" v="26" actId="20577"/>
        <pc:sldMkLst>
          <pc:docMk/>
          <pc:sldMk cId="4198723635" sldId="368"/>
        </pc:sldMkLst>
      </pc:sldChg>
      <pc:sldChg chg="modNotesTx">
        <pc:chgData name="Gardner, Rebecca" userId="3d16d794-84a9-4f87-b10b-7fc5b1509bae" providerId="ADAL" clId="{68B2E16B-E937-4A8A-A3E0-909679D04468}" dt="2022-05-25T11:37:55.825" v="20" actId="20577"/>
        <pc:sldMkLst>
          <pc:docMk/>
          <pc:sldMk cId="1563790073" sldId="369"/>
        </pc:sldMkLst>
      </pc:sldChg>
      <pc:sldChg chg="modNotesTx">
        <pc:chgData name="Gardner, Rebecca" userId="3d16d794-84a9-4f87-b10b-7fc5b1509bae" providerId="ADAL" clId="{68B2E16B-E937-4A8A-A3E0-909679D04468}" dt="2022-05-25T11:38:09.892" v="24" actId="20577"/>
        <pc:sldMkLst>
          <pc:docMk/>
          <pc:sldMk cId="2956518768" sldId="372"/>
        </pc:sldMkLst>
      </pc:sldChg>
      <pc:sldChg chg="modNotesTx">
        <pc:chgData name="Gardner, Rebecca" userId="3d16d794-84a9-4f87-b10b-7fc5b1509bae" providerId="ADAL" clId="{68B2E16B-E937-4A8A-A3E0-909679D04468}" dt="2022-05-25T11:38:22.610" v="27" actId="20577"/>
        <pc:sldMkLst>
          <pc:docMk/>
          <pc:sldMk cId="4121106007" sldId="375"/>
        </pc:sldMkLst>
      </pc:sldChg>
      <pc:sldChg chg="modNotesTx">
        <pc:chgData name="Gardner, Rebecca" userId="3d16d794-84a9-4f87-b10b-7fc5b1509bae" providerId="ADAL" clId="{68B2E16B-E937-4A8A-A3E0-909679D04468}" dt="2022-05-25T11:38:04.807" v="22" actId="20577"/>
        <pc:sldMkLst>
          <pc:docMk/>
          <pc:sldMk cId="1725188990" sldId="378"/>
        </pc:sldMkLst>
      </pc:sldChg>
      <pc:sldChg chg="modNotesTx">
        <pc:chgData name="Gardner, Rebecca" userId="3d16d794-84a9-4f87-b10b-7fc5b1509bae" providerId="ADAL" clId="{68B2E16B-E937-4A8A-A3E0-909679D04468}" dt="2022-05-25T11:38:12.652" v="25" actId="20577"/>
        <pc:sldMkLst>
          <pc:docMk/>
          <pc:sldMk cId="2830119249" sldId="379"/>
        </pc:sldMkLst>
      </pc:sldChg>
      <pc:sldChg chg="modNotesTx">
        <pc:chgData name="Gardner, Rebecca" userId="3d16d794-84a9-4f87-b10b-7fc5b1509bae" providerId="ADAL" clId="{68B2E16B-E937-4A8A-A3E0-909679D04468}" dt="2022-05-25T11:38:47.696" v="31" actId="20577"/>
        <pc:sldMkLst>
          <pc:docMk/>
          <pc:sldMk cId="3649344017" sldId="38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pn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image" Target="../media/image37.png"/><Relationship Id="rId5" Type="http://schemas.openxmlformats.org/officeDocument/2006/relationships/image" Target="../media/image41.svg"/><Relationship Id="rId4" Type="http://schemas.openxmlformats.org/officeDocument/2006/relationships/image" Target="../media/image40.pn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image" Target="../media/image37.png"/><Relationship Id="rId5" Type="http://schemas.openxmlformats.org/officeDocument/2006/relationships/image" Target="../media/image41.svg"/><Relationship Id="rId4" Type="http://schemas.openxmlformats.org/officeDocument/2006/relationships/image" Target="../media/image4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r>
            <a:rPr lang="en-US" sz="1600" b="1" dirty="0"/>
            <a:t>Control Environment </a:t>
          </a:r>
          <a:r>
            <a:rPr lang="en-US" sz="1600" dirty="0"/>
            <a:t>- Discipline &amp; structure to assist in the achievement of objectives </a:t>
          </a:r>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r>
            <a:rPr lang="en-US" sz="1600" b="1" dirty="0"/>
            <a:t>Risk Assessment </a:t>
          </a:r>
          <a:r>
            <a:rPr lang="en-US" sz="1600" dirty="0"/>
            <a:t>- Basis for developing appropriate responses to identified risks in achieving objectives</a:t>
          </a:r>
        </a:p>
        <a:p>
          <a:r>
            <a:rPr lang="en-US" sz="1600" dirty="0"/>
            <a:t> </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8CD2C480-B29E-4C9A-B96E-5E0D8D09C7C6}">
      <dgm:prSet custT="1"/>
      <dgm:spPr/>
      <dgm:t>
        <a:bodyPr/>
        <a:lstStyle/>
        <a:p>
          <a:r>
            <a:rPr lang="en-US" sz="1600" b="1" dirty="0"/>
            <a:t>Control Activities </a:t>
          </a:r>
          <a:r>
            <a:rPr lang="en-US" sz="1600" dirty="0"/>
            <a:t>- Actions established through policies and procedures designed to achieve objectives and respond to risks</a:t>
          </a:r>
        </a:p>
      </dgm:t>
    </dgm:pt>
    <dgm:pt modelId="{A40207B9-B541-4645-BBE3-D8DFA74D7E88}" type="parTrans" cxnId="{9B27ACCE-9C25-497B-9B2D-8DE5D4B446D5}">
      <dgm:prSet/>
      <dgm:spPr/>
      <dgm:t>
        <a:bodyPr/>
        <a:lstStyle/>
        <a:p>
          <a:endParaRPr lang="en-US" sz="1600"/>
        </a:p>
      </dgm:t>
    </dgm:pt>
    <dgm:pt modelId="{058D070A-2E54-45F7-B1E6-409B1ACD1283}" type="sibTrans" cxnId="{9B27ACCE-9C25-497B-9B2D-8DE5D4B446D5}">
      <dgm:prSet/>
      <dgm:spPr/>
      <dgm:t>
        <a:bodyPr/>
        <a:lstStyle/>
        <a:p>
          <a:endParaRPr lang="en-US" sz="1600"/>
        </a:p>
      </dgm:t>
    </dgm:pt>
    <dgm:pt modelId="{6040DDD0-B13F-493C-AD8C-1C0E3AD8CB1A}">
      <dgm:prSet custT="1"/>
      <dgm:spPr/>
      <dgm:t>
        <a:bodyPr/>
        <a:lstStyle/>
        <a:p>
          <a:r>
            <a:rPr lang="en-US" sz="1600" b="1" dirty="0"/>
            <a:t>Information &amp; Communication </a:t>
          </a:r>
          <a:r>
            <a:rPr lang="en-US" sz="1600" dirty="0"/>
            <a:t>- Ensures the quality of internal and external information sharing</a:t>
          </a:r>
        </a:p>
        <a:p>
          <a:endParaRPr lang="en-US" sz="1600" dirty="0"/>
        </a:p>
      </dgm:t>
    </dgm:pt>
    <dgm:pt modelId="{E9993D13-E02D-4A3B-B626-62034662F397}" type="parTrans" cxnId="{83119711-325D-4C48-B9EC-52B6048B9CAD}">
      <dgm:prSet/>
      <dgm:spPr/>
      <dgm:t>
        <a:bodyPr/>
        <a:lstStyle/>
        <a:p>
          <a:endParaRPr lang="en-US" sz="1600"/>
        </a:p>
      </dgm:t>
    </dgm:pt>
    <dgm:pt modelId="{11514B12-A3BD-4810-B84F-D153C89AF0EC}" type="sibTrans" cxnId="{83119711-325D-4C48-B9EC-52B6048B9CAD}">
      <dgm:prSet/>
      <dgm:spPr/>
      <dgm:t>
        <a:bodyPr/>
        <a:lstStyle/>
        <a:p>
          <a:endParaRPr lang="en-US" sz="1600"/>
        </a:p>
      </dgm:t>
    </dgm:pt>
    <dgm:pt modelId="{ADB7DAB1-BBAE-43F5-87B7-FA7F095E6DD2}">
      <dgm:prSet custT="1"/>
      <dgm:spPr/>
      <dgm:t>
        <a:bodyPr/>
        <a:lstStyle/>
        <a:p>
          <a:r>
            <a:rPr lang="en-US" sz="1600" b="1" dirty="0"/>
            <a:t>Monitoring</a:t>
          </a:r>
          <a:r>
            <a:rPr lang="en-US" sz="1600" dirty="0"/>
            <a:t> - Designed to assess the quality of performance over time and promptly resolve the findings of audits and other reviews</a:t>
          </a:r>
        </a:p>
        <a:p>
          <a:endParaRPr lang="en-US" sz="1600" dirty="0"/>
        </a:p>
      </dgm:t>
    </dgm:pt>
    <dgm:pt modelId="{1D78C557-3FEA-44FF-BB8D-76C2BA3E7023}" type="parTrans" cxnId="{C9CC46D4-E7AE-4BB0-9C15-62B05B7582C2}">
      <dgm:prSet/>
      <dgm:spPr/>
      <dgm:t>
        <a:bodyPr/>
        <a:lstStyle/>
        <a:p>
          <a:endParaRPr lang="en-US" sz="1600"/>
        </a:p>
      </dgm:t>
    </dgm:pt>
    <dgm:pt modelId="{97737925-6ABF-4F52-9EE1-FBA0AB36756B}" type="sibTrans" cxnId="{C9CC46D4-E7AE-4BB0-9C15-62B05B7582C2}">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5"/>
      <dgm:spPr/>
    </dgm:pt>
    <dgm:pt modelId="{1182508F-5332-43CB-AEDE-98370361B5DF}" type="pres">
      <dgm:prSet presAssocID="{F92B8098-264B-4B5B-8C65-985176C0C5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hand with plant with solid fill"/>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5">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5" custLinFactNeighborX="1"/>
      <dgm:spPr/>
    </dgm:pt>
    <dgm:pt modelId="{F4A58D50-D997-48FE-B47E-F144966F2510}" type="pres">
      <dgm:prSet presAssocID="{219C4201-DCD8-47B6-9271-F8D32EE29D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dioactive with solid fill"/>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5">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5"/>
      <dgm:spPr/>
    </dgm:pt>
    <dgm:pt modelId="{7B0F5A51-D5E3-4ACA-893F-024C9E02AE32}" type="pres">
      <dgm:prSet presAssocID="{8CD2C480-B29E-4C9A-B96E-5E0D8D09C7C6}"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Badge outline"/>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5">
        <dgm:presLayoutVars>
          <dgm:chMax val="0"/>
          <dgm:chPref val="0"/>
        </dgm:presLayoutVars>
      </dgm:prSet>
      <dgm:spPr/>
    </dgm:pt>
    <dgm:pt modelId="{617E3686-CC1C-4202-B120-6B61471A94B1}" type="pres">
      <dgm:prSet presAssocID="{058D070A-2E54-45F7-B1E6-409B1ACD1283}" presName="sibTrans" presStyleCnt="0"/>
      <dgm:spPr/>
    </dgm:pt>
    <dgm:pt modelId="{446F2A1E-83C7-4F59-95CD-21E4A033C1AB}" type="pres">
      <dgm:prSet presAssocID="{6040DDD0-B13F-493C-AD8C-1C0E3AD8CB1A}" presName="compNode" presStyleCnt="0"/>
      <dgm:spPr/>
    </dgm:pt>
    <dgm:pt modelId="{C8902AF3-C237-49FB-8849-CAC6FF517581}" type="pres">
      <dgm:prSet presAssocID="{6040DDD0-B13F-493C-AD8C-1C0E3AD8CB1A}" presName="bgRect" presStyleLbl="bgShp" presStyleIdx="3" presStyleCnt="5"/>
      <dgm:spPr/>
    </dgm:pt>
    <dgm:pt modelId="{3C01BC43-BAE6-4914-903A-FBC69160834A}" type="pres">
      <dgm:prSet presAssocID="{6040DDD0-B13F-493C-AD8C-1C0E3AD8CB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twork diagram with solid fill"/>
        </a:ext>
      </dgm:extLst>
    </dgm:pt>
    <dgm:pt modelId="{2FB555AF-DA49-424D-94E7-2F6E465A65B4}" type="pres">
      <dgm:prSet presAssocID="{6040DDD0-B13F-493C-AD8C-1C0E3AD8CB1A}" presName="spaceRect" presStyleCnt="0"/>
      <dgm:spPr/>
    </dgm:pt>
    <dgm:pt modelId="{F9211B93-89F6-4261-AFC6-D654092F6150}" type="pres">
      <dgm:prSet presAssocID="{6040DDD0-B13F-493C-AD8C-1C0E3AD8CB1A}" presName="parTx" presStyleLbl="revTx" presStyleIdx="3" presStyleCnt="5">
        <dgm:presLayoutVars>
          <dgm:chMax val="0"/>
          <dgm:chPref val="0"/>
        </dgm:presLayoutVars>
      </dgm:prSet>
      <dgm:spPr/>
    </dgm:pt>
    <dgm:pt modelId="{70ABCE11-BAB9-4533-ADF3-333BB37A289E}" type="pres">
      <dgm:prSet presAssocID="{11514B12-A3BD-4810-B84F-D153C89AF0EC}" presName="sibTrans" presStyleCnt="0"/>
      <dgm:spPr/>
    </dgm:pt>
    <dgm:pt modelId="{89C0A54C-94BA-4E1E-8CB9-2D48681742A2}" type="pres">
      <dgm:prSet presAssocID="{ADB7DAB1-BBAE-43F5-87B7-FA7F095E6DD2}" presName="compNode" presStyleCnt="0"/>
      <dgm:spPr/>
    </dgm:pt>
    <dgm:pt modelId="{BB4121D7-1859-4174-8D77-B032C1187B1F}" type="pres">
      <dgm:prSet presAssocID="{ADB7DAB1-BBAE-43F5-87B7-FA7F095E6DD2}" presName="bgRect" presStyleLbl="bgShp" presStyleIdx="4" presStyleCnt="5"/>
      <dgm:spPr/>
    </dgm:pt>
    <dgm:pt modelId="{9E4E2B6B-F8FF-4448-94BC-F2CA1BCE7FF3}" type="pres">
      <dgm:prSet presAssocID="{ADB7DAB1-BBAE-43F5-87B7-FA7F095E6D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ecurity camera outline"/>
        </a:ext>
      </dgm:extLst>
    </dgm:pt>
    <dgm:pt modelId="{929A4F6D-73B7-438D-92AB-F3D1D61EC843}" type="pres">
      <dgm:prSet presAssocID="{ADB7DAB1-BBAE-43F5-87B7-FA7F095E6DD2}" presName="spaceRect" presStyleCnt="0"/>
      <dgm:spPr/>
    </dgm:pt>
    <dgm:pt modelId="{ED2B8F37-E910-4611-B2B9-6792E89D5B37}" type="pres">
      <dgm:prSet presAssocID="{ADB7DAB1-BBAE-43F5-87B7-FA7F095E6DD2}" presName="parTx" presStyleLbl="revTx" presStyleIdx="4" presStyleCnt="5">
        <dgm:presLayoutVars>
          <dgm:chMax val="0"/>
          <dgm:chPref val="0"/>
        </dgm:presLayoutVars>
      </dgm:prSet>
      <dgm:spPr/>
    </dgm:pt>
  </dgm:ptLst>
  <dgm:cxnLst>
    <dgm:cxn modelId="{83119711-325D-4C48-B9EC-52B6048B9CAD}" srcId="{5D0EAB20-0F5F-4DF4-AEA9-3A3C52635F4D}" destId="{6040DDD0-B13F-493C-AD8C-1C0E3AD8CB1A}" srcOrd="3" destOrd="0" parTransId="{E9993D13-E02D-4A3B-B626-62034662F397}" sibTransId="{11514B12-A3BD-4810-B84F-D153C89AF0EC}"/>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02500856-6BF0-40CE-BEB7-DCDFAB6FF469}" type="presOf" srcId="{6040DDD0-B13F-493C-AD8C-1C0E3AD8CB1A}" destId="{F9211B93-89F6-4261-AFC6-D654092F6150}"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0DEC58AD-F92F-4444-97EB-3C83DBE4D118}" type="presOf" srcId="{ADB7DAB1-BBAE-43F5-87B7-FA7F095E6DD2}" destId="{ED2B8F37-E910-4611-B2B9-6792E89D5B37}"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C9CC46D4-E7AE-4BB0-9C15-62B05B7582C2}" srcId="{5D0EAB20-0F5F-4DF4-AEA9-3A3C52635F4D}" destId="{ADB7DAB1-BBAE-43F5-87B7-FA7F095E6DD2}" srcOrd="4" destOrd="0" parTransId="{1D78C557-3FEA-44FF-BB8D-76C2BA3E7023}" sibTransId="{97737925-6ABF-4F52-9EE1-FBA0AB36756B}"/>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 modelId="{B4255472-4793-4342-93A7-3EF5EB23AB68}" type="presParOf" srcId="{9D7EE78D-3D00-4E4C-BE25-6C3654B0DD59}" destId="{617E3686-CC1C-4202-B120-6B61471A94B1}" srcOrd="5" destOrd="0" presId="urn:microsoft.com/office/officeart/2018/2/layout/IconVerticalSolidList"/>
    <dgm:cxn modelId="{09754981-344D-44A3-89AA-FC074F5BB260}" type="presParOf" srcId="{9D7EE78D-3D00-4E4C-BE25-6C3654B0DD59}" destId="{446F2A1E-83C7-4F59-95CD-21E4A033C1AB}" srcOrd="6" destOrd="0" presId="urn:microsoft.com/office/officeart/2018/2/layout/IconVerticalSolidList"/>
    <dgm:cxn modelId="{6341321E-9962-4A40-AF30-EEE66D2F622B}" type="presParOf" srcId="{446F2A1E-83C7-4F59-95CD-21E4A033C1AB}" destId="{C8902AF3-C237-49FB-8849-CAC6FF517581}" srcOrd="0" destOrd="0" presId="urn:microsoft.com/office/officeart/2018/2/layout/IconVerticalSolidList"/>
    <dgm:cxn modelId="{A239F038-A848-4686-878C-0166EE79AE11}" type="presParOf" srcId="{446F2A1E-83C7-4F59-95CD-21E4A033C1AB}" destId="{3C01BC43-BAE6-4914-903A-FBC69160834A}" srcOrd="1" destOrd="0" presId="urn:microsoft.com/office/officeart/2018/2/layout/IconVerticalSolidList"/>
    <dgm:cxn modelId="{201FB9B1-3239-4380-ABE3-6427E137B53C}" type="presParOf" srcId="{446F2A1E-83C7-4F59-95CD-21E4A033C1AB}" destId="{2FB555AF-DA49-424D-94E7-2F6E465A65B4}" srcOrd="2" destOrd="0" presId="urn:microsoft.com/office/officeart/2018/2/layout/IconVerticalSolidList"/>
    <dgm:cxn modelId="{279B47FF-2227-4944-A88E-32F041E7A4A8}" type="presParOf" srcId="{446F2A1E-83C7-4F59-95CD-21E4A033C1AB}" destId="{F9211B93-89F6-4261-AFC6-D654092F6150}" srcOrd="3" destOrd="0" presId="urn:microsoft.com/office/officeart/2018/2/layout/IconVerticalSolidList"/>
    <dgm:cxn modelId="{010721E3-A1E1-42A5-88A5-C04BA60A2E99}" type="presParOf" srcId="{9D7EE78D-3D00-4E4C-BE25-6C3654B0DD59}" destId="{70ABCE11-BAB9-4533-ADF3-333BB37A289E}" srcOrd="7" destOrd="0" presId="urn:microsoft.com/office/officeart/2018/2/layout/IconVerticalSolidList"/>
    <dgm:cxn modelId="{BEBF57F4-8CEF-4D5F-8DA5-E0AB9E5356C4}" type="presParOf" srcId="{9D7EE78D-3D00-4E4C-BE25-6C3654B0DD59}" destId="{89C0A54C-94BA-4E1E-8CB9-2D48681742A2}" srcOrd="8" destOrd="0" presId="urn:microsoft.com/office/officeart/2018/2/layout/IconVerticalSolidList"/>
    <dgm:cxn modelId="{BE5665DC-2BEB-4372-893B-F8AA9D527F2E}" type="presParOf" srcId="{89C0A54C-94BA-4E1E-8CB9-2D48681742A2}" destId="{BB4121D7-1859-4174-8D77-B032C1187B1F}" srcOrd="0" destOrd="0" presId="urn:microsoft.com/office/officeart/2018/2/layout/IconVerticalSolidList"/>
    <dgm:cxn modelId="{632850E9-FB5C-4AEC-BB88-9BFBAA079668}" type="presParOf" srcId="{89C0A54C-94BA-4E1E-8CB9-2D48681742A2}" destId="{9E4E2B6B-F8FF-4448-94BC-F2CA1BCE7FF3}" srcOrd="1" destOrd="0" presId="urn:microsoft.com/office/officeart/2018/2/layout/IconVerticalSolidList"/>
    <dgm:cxn modelId="{D7ACF3E7-5538-441E-8B83-3EE135C7A04B}" type="presParOf" srcId="{89C0A54C-94BA-4E1E-8CB9-2D48681742A2}" destId="{929A4F6D-73B7-438D-92AB-F3D1D61EC843}" srcOrd="2" destOrd="0" presId="urn:microsoft.com/office/officeart/2018/2/layout/IconVerticalSolidList"/>
    <dgm:cxn modelId="{63644825-36C5-4695-8D71-1FF6DCA8A44F}" type="presParOf" srcId="{89C0A54C-94BA-4E1E-8CB9-2D48681742A2}" destId="{ED2B8F37-E910-4611-B2B9-6792E89D5B3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r>
            <a:rPr lang="en-US" sz="1600" b="1" dirty="0"/>
            <a:t>Demonstrate Commitment to Integrity &amp; Ethical Values Tone at the Top </a:t>
          </a:r>
          <a:r>
            <a:rPr lang="en-US" sz="1600" dirty="0"/>
            <a:t>- standards of conduct &amp; adherence to standards of conduct</a:t>
          </a:r>
        </a:p>
        <a:p>
          <a:endParaRPr lang="en-US" sz="1600" dirty="0"/>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r>
            <a:rPr lang="en-US" sz="1600" b="1" dirty="0"/>
            <a:t>Exercise Oversight Responsibility </a:t>
          </a:r>
          <a:r>
            <a:rPr lang="en-US" sz="1600" dirty="0"/>
            <a:t>- oversight structure, Internal Control System and input for remediation of deficiencies</a:t>
          </a:r>
        </a:p>
        <a:p>
          <a:r>
            <a:rPr lang="en-US" sz="1600" dirty="0"/>
            <a:t> </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6040DDD0-B13F-493C-AD8C-1C0E3AD8CB1A}">
      <dgm:prSet custT="1"/>
      <dgm:spPr/>
      <dgm:t>
        <a:bodyPr/>
        <a:lstStyle/>
        <a:p>
          <a:r>
            <a:rPr lang="en-US" sz="1600" b="1" dirty="0"/>
            <a:t>Demonstrate Commitment to Competence -Expectations of Competence </a:t>
          </a:r>
          <a:r>
            <a:rPr lang="en-US" sz="1600" dirty="0"/>
            <a:t>- recruitment, staff development and retention as well as succession &amp; contingency planning</a:t>
          </a:r>
        </a:p>
        <a:p>
          <a:endParaRPr lang="en-US" sz="1600" dirty="0"/>
        </a:p>
      </dgm:t>
    </dgm:pt>
    <dgm:pt modelId="{E9993D13-E02D-4A3B-B626-62034662F397}" type="parTrans" cxnId="{83119711-325D-4C48-B9EC-52B6048B9CAD}">
      <dgm:prSet/>
      <dgm:spPr/>
      <dgm:t>
        <a:bodyPr/>
        <a:lstStyle/>
        <a:p>
          <a:endParaRPr lang="en-US" sz="1600"/>
        </a:p>
      </dgm:t>
    </dgm:pt>
    <dgm:pt modelId="{11514B12-A3BD-4810-B84F-D153C89AF0EC}" type="sibTrans" cxnId="{83119711-325D-4C48-B9EC-52B6048B9CAD}">
      <dgm:prSet/>
      <dgm:spPr/>
      <dgm:t>
        <a:bodyPr/>
        <a:lstStyle/>
        <a:p>
          <a:endParaRPr lang="en-US" sz="1600"/>
        </a:p>
      </dgm:t>
    </dgm:pt>
    <dgm:pt modelId="{ADB7DAB1-BBAE-43F5-87B7-FA7F095E6DD2}">
      <dgm:prSet custT="1"/>
      <dgm:spPr/>
      <dgm:t>
        <a:bodyPr/>
        <a:lstStyle/>
        <a:p>
          <a:r>
            <a:rPr lang="en-US" sz="1600" b="1" dirty="0"/>
            <a:t>Enforce Accountability </a:t>
          </a:r>
          <a:r>
            <a:rPr lang="en-US" sz="1600" dirty="0"/>
            <a:t>– Management takes defined action to address violations of policy, procedures, and codes of conduct </a:t>
          </a:r>
        </a:p>
        <a:p>
          <a:endParaRPr lang="en-US" sz="1600" dirty="0"/>
        </a:p>
      </dgm:t>
    </dgm:pt>
    <dgm:pt modelId="{1D78C557-3FEA-44FF-BB8D-76C2BA3E7023}" type="parTrans" cxnId="{C9CC46D4-E7AE-4BB0-9C15-62B05B7582C2}">
      <dgm:prSet/>
      <dgm:spPr/>
      <dgm:t>
        <a:bodyPr/>
        <a:lstStyle/>
        <a:p>
          <a:endParaRPr lang="en-US" sz="1600"/>
        </a:p>
      </dgm:t>
    </dgm:pt>
    <dgm:pt modelId="{97737925-6ABF-4F52-9EE1-FBA0AB36756B}" type="sibTrans" cxnId="{C9CC46D4-E7AE-4BB0-9C15-62B05B7582C2}">
      <dgm:prSet/>
      <dgm:spPr/>
      <dgm:t>
        <a:bodyPr/>
        <a:lstStyle/>
        <a:p>
          <a:endParaRPr lang="en-US" sz="1600"/>
        </a:p>
      </dgm:t>
    </dgm:pt>
    <dgm:pt modelId="{8CD2C480-B29E-4C9A-B96E-5E0D8D09C7C6}">
      <dgm:prSet custT="1"/>
      <dgm:spPr/>
      <dgm:t>
        <a:bodyPr/>
        <a:lstStyle/>
        <a:p>
          <a:r>
            <a:rPr lang="en-US" sz="1600" b="1" dirty="0"/>
            <a:t>Establish Structure, Responsibility, &amp; Authority Organizational Structure </a:t>
          </a:r>
          <a:r>
            <a:rPr lang="en-US" sz="1600" dirty="0"/>
            <a:t>– assignment of roles, delegation of authority and documentation of the internal control system</a:t>
          </a:r>
        </a:p>
        <a:p>
          <a:endParaRPr lang="en-US" sz="1600" dirty="0"/>
        </a:p>
      </dgm:t>
    </dgm:pt>
    <dgm:pt modelId="{058D070A-2E54-45F7-B1E6-409B1ACD1283}" type="sibTrans" cxnId="{9B27ACCE-9C25-497B-9B2D-8DE5D4B446D5}">
      <dgm:prSet/>
      <dgm:spPr/>
      <dgm:t>
        <a:bodyPr/>
        <a:lstStyle/>
        <a:p>
          <a:endParaRPr lang="en-US" sz="1600"/>
        </a:p>
      </dgm:t>
    </dgm:pt>
    <dgm:pt modelId="{A40207B9-B541-4645-BBE3-D8DFA74D7E88}" type="parTrans" cxnId="{9B27ACCE-9C25-497B-9B2D-8DE5D4B446D5}">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5"/>
      <dgm:spPr/>
    </dgm:pt>
    <dgm:pt modelId="{1182508F-5332-43CB-AEDE-98370361B5DF}" type="pres">
      <dgm:prSet presAssocID="{F92B8098-264B-4B5B-8C65-985176C0C5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amond with solid fill"/>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5">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5" custLinFactNeighborX="1"/>
      <dgm:spPr/>
    </dgm:pt>
    <dgm:pt modelId="{F4A58D50-D997-48FE-B47E-F144966F2510}" type="pres">
      <dgm:prSet presAssocID="{219C4201-DCD8-47B6-9271-F8D32EE29D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5">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5"/>
      <dgm:spPr/>
    </dgm:pt>
    <dgm:pt modelId="{7B0F5A51-D5E3-4ACA-893F-024C9E02AE32}" type="pres">
      <dgm:prSet presAssocID="{8CD2C480-B29E-4C9A-B96E-5E0D8D09C7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yramid with levels with solid fill"/>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5">
        <dgm:presLayoutVars>
          <dgm:chMax val="0"/>
          <dgm:chPref val="0"/>
        </dgm:presLayoutVars>
      </dgm:prSet>
      <dgm:spPr/>
    </dgm:pt>
    <dgm:pt modelId="{617E3686-CC1C-4202-B120-6B61471A94B1}" type="pres">
      <dgm:prSet presAssocID="{058D070A-2E54-45F7-B1E6-409B1ACD1283}" presName="sibTrans" presStyleCnt="0"/>
      <dgm:spPr/>
    </dgm:pt>
    <dgm:pt modelId="{446F2A1E-83C7-4F59-95CD-21E4A033C1AB}" type="pres">
      <dgm:prSet presAssocID="{6040DDD0-B13F-493C-AD8C-1C0E3AD8CB1A}" presName="compNode" presStyleCnt="0"/>
      <dgm:spPr/>
    </dgm:pt>
    <dgm:pt modelId="{C8902AF3-C237-49FB-8849-CAC6FF517581}" type="pres">
      <dgm:prSet presAssocID="{6040DDD0-B13F-493C-AD8C-1C0E3AD8CB1A}" presName="bgRect" presStyleLbl="bgShp" presStyleIdx="3" presStyleCnt="5"/>
      <dgm:spPr/>
    </dgm:pt>
    <dgm:pt modelId="{3C01BC43-BAE6-4914-903A-FBC69160834A}" type="pres">
      <dgm:prSet presAssocID="{6040DDD0-B13F-493C-AD8C-1C0E3AD8CB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2FB555AF-DA49-424D-94E7-2F6E465A65B4}" type="pres">
      <dgm:prSet presAssocID="{6040DDD0-B13F-493C-AD8C-1C0E3AD8CB1A}" presName="spaceRect" presStyleCnt="0"/>
      <dgm:spPr/>
    </dgm:pt>
    <dgm:pt modelId="{F9211B93-89F6-4261-AFC6-D654092F6150}" type="pres">
      <dgm:prSet presAssocID="{6040DDD0-B13F-493C-AD8C-1C0E3AD8CB1A}" presName="parTx" presStyleLbl="revTx" presStyleIdx="3" presStyleCnt="5">
        <dgm:presLayoutVars>
          <dgm:chMax val="0"/>
          <dgm:chPref val="0"/>
        </dgm:presLayoutVars>
      </dgm:prSet>
      <dgm:spPr/>
    </dgm:pt>
    <dgm:pt modelId="{70ABCE11-BAB9-4533-ADF3-333BB37A289E}" type="pres">
      <dgm:prSet presAssocID="{11514B12-A3BD-4810-B84F-D153C89AF0EC}" presName="sibTrans" presStyleCnt="0"/>
      <dgm:spPr/>
    </dgm:pt>
    <dgm:pt modelId="{89C0A54C-94BA-4E1E-8CB9-2D48681742A2}" type="pres">
      <dgm:prSet presAssocID="{ADB7DAB1-BBAE-43F5-87B7-FA7F095E6DD2}" presName="compNode" presStyleCnt="0"/>
      <dgm:spPr/>
    </dgm:pt>
    <dgm:pt modelId="{BB4121D7-1859-4174-8D77-B032C1187B1F}" type="pres">
      <dgm:prSet presAssocID="{ADB7DAB1-BBAE-43F5-87B7-FA7F095E6DD2}" presName="bgRect" presStyleLbl="bgShp" presStyleIdx="4" presStyleCnt="5"/>
      <dgm:spPr/>
    </dgm:pt>
    <dgm:pt modelId="{9E4E2B6B-F8FF-4448-94BC-F2CA1BCE7FF3}" type="pres">
      <dgm:prSet presAssocID="{ADB7DAB1-BBAE-43F5-87B7-FA7F095E6D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Lst>
          </a:blip>
          <a:srcRect/>
          <a:stretch>
            <a:fillRect l="-26000" r="-26000"/>
          </a:stretch>
        </a:blipFill>
        <a:ln>
          <a:noFill/>
        </a:ln>
      </dgm:spPr>
      <dgm:extLst>
        <a:ext uri="{E40237B7-FDA0-4F09-8148-C483321AD2D9}">
          <dgm14:cNvPr xmlns:dgm14="http://schemas.microsoft.com/office/drawing/2010/diagram" id="0" name="" descr="Telescope"/>
        </a:ext>
      </dgm:extLst>
    </dgm:pt>
    <dgm:pt modelId="{929A4F6D-73B7-438D-92AB-F3D1D61EC843}" type="pres">
      <dgm:prSet presAssocID="{ADB7DAB1-BBAE-43F5-87B7-FA7F095E6DD2}" presName="spaceRect" presStyleCnt="0"/>
      <dgm:spPr/>
    </dgm:pt>
    <dgm:pt modelId="{ED2B8F37-E910-4611-B2B9-6792E89D5B37}" type="pres">
      <dgm:prSet presAssocID="{ADB7DAB1-BBAE-43F5-87B7-FA7F095E6DD2}" presName="parTx" presStyleLbl="revTx" presStyleIdx="4" presStyleCnt="5">
        <dgm:presLayoutVars>
          <dgm:chMax val="0"/>
          <dgm:chPref val="0"/>
        </dgm:presLayoutVars>
      </dgm:prSet>
      <dgm:spPr/>
    </dgm:pt>
  </dgm:ptLst>
  <dgm:cxnLst>
    <dgm:cxn modelId="{83119711-325D-4C48-B9EC-52B6048B9CAD}" srcId="{5D0EAB20-0F5F-4DF4-AEA9-3A3C52635F4D}" destId="{6040DDD0-B13F-493C-AD8C-1C0E3AD8CB1A}" srcOrd="3" destOrd="0" parTransId="{E9993D13-E02D-4A3B-B626-62034662F397}" sibTransId="{11514B12-A3BD-4810-B84F-D153C89AF0EC}"/>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02500856-6BF0-40CE-BEB7-DCDFAB6FF469}" type="presOf" srcId="{6040DDD0-B13F-493C-AD8C-1C0E3AD8CB1A}" destId="{F9211B93-89F6-4261-AFC6-D654092F6150}"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0DEC58AD-F92F-4444-97EB-3C83DBE4D118}" type="presOf" srcId="{ADB7DAB1-BBAE-43F5-87B7-FA7F095E6DD2}" destId="{ED2B8F37-E910-4611-B2B9-6792E89D5B37}"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C9CC46D4-E7AE-4BB0-9C15-62B05B7582C2}" srcId="{5D0EAB20-0F5F-4DF4-AEA9-3A3C52635F4D}" destId="{ADB7DAB1-BBAE-43F5-87B7-FA7F095E6DD2}" srcOrd="4" destOrd="0" parTransId="{1D78C557-3FEA-44FF-BB8D-76C2BA3E7023}" sibTransId="{97737925-6ABF-4F52-9EE1-FBA0AB36756B}"/>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 modelId="{B4255472-4793-4342-93A7-3EF5EB23AB68}" type="presParOf" srcId="{9D7EE78D-3D00-4E4C-BE25-6C3654B0DD59}" destId="{617E3686-CC1C-4202-B120-6B61471A94B1}" srcOrd="5" destOrd="0" presId="urn:microsoft.com/office/officeart/2018/2/layout/IconVerticalSolidList"/>
    <dgm:cxn modelId="{09754981-344D-44A3-89AA-FC074F5BB260}" type="presParOf" srcId="{9D7EE78D-3D00-4E4C-BE25-6C3654B0DD59}" destId="{446F2A1E-83C7-4F59-95CD-21E4A033C1AB}" srcOrd="6" destOrd="0" presId="urn:microsoft.com/office/officeart/2018/2/layout/IconVerticalSolidList"/>
    <dgm:cxn modelId="{6341321E-9962-4A40-AF30-EEE66D2F622B}" type="presParOf" srcId="{446F2A1E-83C7-4F59-95CD-21E4A033C1AB}" destId="{C8902AF3-C237-49FB-8849-CAC6FF517581}" srcOrd="0" destOrd="0" presId="urn:microsoft.com/office/officeart/2018/2/layout/IconVerticalSolidList"/>
    <dgm:cxn modelId="{A239F038-A848-4686-878C-0166EE79AE11}" type="presParOf" srcId="{446F2A1E-83C7-4F59-95CD-21E4A033C1AB}" destId="{3C01BC43-BAE6-4914-903A-FBC69160834A}" srcOrd="1" destOrd="0" presId="urn:microsoft.com/office/officeart/2018/2/layout/IconVerticalSolidList"/>
    <dgm:cxn modelId="{201FB9B1-3239-4380-ABE3-6427E137B53C}" type="presParOf" srcId="{446F2A1E-83C7-4F59-95CD-21E4A033C1AB}" destId="{2FB555AF-DA49-424D-94E7-2F6E465A65B4}" srcOrd="2" destOrd="0" presId="urn:microsoft.com/office/officeart/2018/2/layout/IconVerticalSolidList"/>
    <dgm:cxn modelId="{279B47FF-2227-4944-A88E-32F041E7A4A8}" type="presParOf" srcId="{446F2A1E-83C7-4F59-95CD-21E4A033C1AB}" destId="{F9211B93-89F6-4261-AFC6-D654092F6150}" srcOrd="3" destOrd="0" presId="urn:microsoft.com/office/officeart/2018/2/layout/IconVerticalSolidList"/>
    <dgm:cxn modelId="{010721E3-A1E1-42A5-88A5-C04BA60A2E99}" type="presParOf" srcId="{9D7EE78D-3D00-4E4C-BE25-6C3654B0DD59}" destId="{70ABCE11-BAB9-4533-ADF3-333BB37A289E}" srcOrd="7" destOrd="0" presId="urn:microsoft.com/office/officeart/2018/2/layout/IconVerticalSolidList"/>
    <dgm:cxn modelId="{BEBF57F4-8CEF-4D5F-8DA5-E0AB9E5356C4}" type="presParOf" srcId="{9D7EE78D-3D00-4E4C-BE25-6C3654B0DD59}" destId="{89C0A54C-94BA-4E1E-8CB9-2D48681742A2}" srcOrd="8" destOrd="0" presId="urn:microsoft.com/office/officeart/2018/2/layout/IconVerticalSolidList"/>
    <dgm:cxn modelId="{BE5665DC-2BEB-4372-893B-F8AA9D527F2E}" type="presParOf" srcId="{89C0A54C-94BA-4E1E-8CB9-2D48681742A2}" destId="{BB4121D7-1859-4174-8D77-B032C1187B1F}" srcOrd="0" destOrd="0" presId="urn:microsoft.com/office/officeart/2018/2/layout/IconVerticalSolidList"/>
    <dgm:cxn modelId="{632850E9-FB5C-4AEC-BB88-9BFBAA079668}" type="presParOf" srcId="{89C0A54C-94BA-4E1E-8CB9-2D48681742A2}" destId="{9E4E2B6B-F8FF-4448-94BC-F2CA1BCE7FF3}" srcOrd="1" destOrd="0" presId="urn:microsoft.com/office/officeart/2018/2/layout/IconVerticalSolidList"/>
    <dgm:cxn modelId="{D7ACF3E7-5538-441E-8B83-3EE135C7A04B}" type="presParOf" srcId="{89C0A54C-94BA-4E1E-8CB9-2D48681742A2}" destId="{929A4F6D-73B7-438D-92AB-F3D1D61EC843}" srcOrd="2" destOrd="0" presId="urn:microsoft.com/office/officeart/2018/2/layout/IconVerticalSolidList"/>
    <dgm:cxn modelId="{63644825-36C5-4695-8D71-1FF6DCA8A44F}" type="presParOf" srcId="{89C0A54C-94BA-4E1E-8CB9-2D48681742A2}" destId="{ED2B8F37-E910-4611-B2B9-6792E89D5B37}"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pPr>
            <a:lnSpc>
              <a:spcPct val="100000"/>
            </a:lnSpc>
          </a:pPr>
          <a:r>
            <a:rPr lang="en-US" sz="1600" b="1" dirty="0"/>
            <a:t>Define Objectives &amp; Risk Tolerance </a:t>
          </a:r>
          <a:r>
            <a:rPr lang="en-US" sz="1600" dirty="0"/>
            <a:t>- Discipline &amp; structure to assist in the achievement of objectives </a:t>
          </a:r>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pPr>
            <a:lnSpc>
              <a:spcPct val="100000"/>
            </a:lnSpc>
          </a:pPr>
          <a:r>
            <a:rPr lang="en-US" sz="1600" b="1" dirty="0"/>
            <a:t>Identify, Analyze &amp; Respond to Risks </a:t>
          </a:r>
          <a:r>
            <a:rPr lang="en-US" sz="1600" dirty="0"/>
            <a:t>- Basis for developing appropriate responses to identified risks in achieving objectives</a:t>
          </a:r>
        </a:p>
        <a:p>
          <a:pPr>
            <a:lnSpc>
              <a:spcPct val="100000"/>
            </a:lnSpc>
          </a:pPr>
          <a:r>
            <a:rPr lang="en-US" sz="1600" dirty="0"/>
            <a:t> </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8CD2C480-B29E-4C9A-B96E-5E0D8D09C7C6}">
      <dgm:prSet custT="1"/>
      <dgm:spPr/>
      <dgm:t>
        <a:bodyPr/>
        <a:lstStyle/>
        <a:p>
          <a:pPr>
            <a:lnSpc>
              <a:spcPct val="100000"/>
            </a:lnSpc>
          </a:pPr>
          <a:r>
            <a:rPr lang="en-US" sz="1600" b="1" dirty="0"/>
            <a:t>Assess Fraud Risk </a:t>
          </a:r>
          <a:r>
            <a:rPr lang="en-US" sz="1600" dirty="0"/>
            <a:t>- Actions established through policies and procedures designed to achieve objectives and respond to risks</a:t>
          </a:r>
        </a:p>
      </dgm:t>
    </dgm:pt>
    <dgm:pt modelId="{A40207B9-B541-4645-BBE3-D8DFA74D7E88}" type="parTrans" cxnId="{9B27ACCE-9C25-497B-9B2D-8DE5D4B446D5}">
      <dgm:prSet/>
      <dgm:spPr/>
      <dgm:t>
        <a:bodyPr/>
        <a:lstStyle/>
        <a:p>
          <a:endParaRPr lang="en-US" sz="1600"/>
        </a:p>
      </dgm:t>
    </dgm:pt>
    <dgm:pt modelId="{058D070A-2E54-45F7-B1E6-409B1ACD1283}" type="sibTrans" cxnId="{9B27ACCE-9C25-497B-9B2D-8DE5D4B446D5}">
      <dgm:prSet/>
      <dgm:spPr/>
      <dgm:t>
        <a:bodyPr/>
        <a:lstStyle/>
        <a:p>
          <a:endParaRPr lang="en-US" sz="1600"/>
        </a:p>
      </dgm:t>
    </dgm:pt>
    <dgm:pt modelId="{6040DDD0-B13F-493C-AD8C-1C0E3AD8CB1A}">
      <dgm:prSet custT="1"/>
      <dgm:spPr/>
      <dgm:t>
        <a:bodyPr/>
        <a:lstStyle/>
        <a:p>
          <a:pPr>
            <a:lnSpc>
              <a:spcPct val="100000"/>
            </a:lnSpc>
          </a:pPr>
          <a:r>
            <a:rPr lang="en-US" sz="1600" b="1" dirty="0"/>
            <a:t>Identify, Analyze &amp; Respond to Change </a:t>
          </a:r>
          <a:r>
            <a:rPr lang="en-US" sz="1600" dirty="0"/>
            <a:t>- Ensures the quality of internal and external information sharing</a:t>
          </a:r>
        </a:p>
        <a:p>
          <a:endParaRPr lang="en-US" sz="1600" dirty="0"/>
        </a:p>
      </dgm:t>
    </dgm:pt>
    <dgm:pt modelId="{E9993D13-E02D-4A3B-B626-62034662F397}" type="parTrans" cxnId="{83119711-325D-4C48-B9EC-52B6048B9CAD}">
      <dgm:prSet/>
      <dgm:spPr/>
      <dgm:t>
        <a:bodyPr/>
        <a:lstStyle/>
        <a:p>
          <a:endParaRPr lang="en-US" sz="1600"/>
        </a:p>
      </dgm:t>
    </dgm:pt>
    <dgm:pt modelId="{11514B12-A3BD-4810-B84F-D153C89AF0EC}" type="sibTrans" cxnId="{83119711-325D-4C48-B9EC-52B6048B9CAD}">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4"/>
      <dgm:spPr/>
    </dgm:pt>
    <dgm:pt modelId="{1182508F-5332-43CB-AEDE-98370361B5DF}" type="pres">
      <dgm:prSet presAssocID="{F92B8098-264B-4B5B-8C65-985176C0C5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with solid fill"/>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4">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4" custLinFactNeighborX="1"/>
      <dgm:spPr/>
    </dgm:pt>
    <dgm:pt modelId="{F4A58D50-D997-48FE-B47E-F144966F2510}" type="pres">
      <dgm:prSet presAssocID="{219C4201-DCD8-47B6-9271-F8D32EE29D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4">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4"/>
      <dgm:spPr/>
    </dgm:pt>
    <dgm:pt modelId="{7B0F5A51-D5E3-4ACA-893F-024C9E02AE32}" type="pres">
      <dgm:prSet presAssocID="{8CD2C480-B29E-4C9A-B96E-5E0D8D09C7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4">
        <dgm:presLayoutVars>
          <dgm:chMax val="0"/>
          <dgm:chPref val="0"/>
        </dgm:presLayoutVars>
      </dgm:prSet>
      <dgm:spPr/>
    </dgm:pt>
    <dgm:pt modelId="{617E3686-CC1C-4202-B120-6B61471A94B1}" type="pres">
      <dgm:prSet presAssocID="{058D070A-2E54-45F7-B1E6-409B1ACD1283}" presName="sibTrans" presStyleCnt="0"/>
      <dgm:spPr/>
    </dgm:pt>
    <dgm:pt modelId="{446F2A1E-83C7-4F59-95CD-21E4A033C1AB}" type="pres">
      <dgm:prSet presAssocID="{6040DDD0-B13F-493C-AD8C-1C0E3AD8CB1A}" presName="compNode" presStyleCnt="0"/>
      <dgm:spPr/>
    </dgm:pt>
    <dgm:pt modelId="{C8902AF3-C237-49FB-8849-CAC6FF517581}" type="pres">
      <dgm:prSet presAssocID="{6040DDD0-B13F-493C-AD8C-1C0E3AD8CB1A}" presName="bgRect" presStyleLbl="bgShp" presStyleIdx="3" presStyleCnt="4"/>
      <dgm:spPr/>
    </dgm:pt>
    <dgm:pt modelId="{3C01BC43-BAE6-4914-903A-FBC69160834A}" type="pres">
      <dgm:prSet presAssocID="{6040DDD0-B13F-493C-AD8C-1C0E3AD8CB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2FB555AF-DA49-424D-94E7-2F6E465A65B4}" type="pres">
      <dgm:prSet presAssocID="{6040DDD0-B13F-493C-AD8C-1C0E3AD8CB1A}" presName="spaceRect" presStyleCnt="0"/>
      <dgm:spPr/>
    </dgm:pt>
    <dgm:pt modelId="{F9211B93-89F6-4261-AFC6-D654092F6150}" type="pres">
      <dgm:prSet presAssocID="{6040DDD0-B13F-493C-AD8C-1C0E3AD8CB1A}" presName="parTx" presStyleLbl="revTx" presStyleIdx="3" presStyleCnt="4">
        <dgm:presLayoutVars>
          <dgm:chMax val="0"/>
          <dgm:chPref val="0"/>
        </dgm:presLayoutVars>
      </dgm:prSet>
      <dgm:spPr/>
    </dgm:pt>
  </dgm:ptLst>
  <dgm:cxnLst>
    <dgm:cxn modelId="{83119711-325D-4C48-B9EC-52B6048B9CAD}" srcId="{5D0EAB20-0F5F-4DF4-AEA9-3A3C52635F4D}" destId="{6040DDD0-B13F-493C-AD8C-1C0E3AD8CB1A}" srcOrd="3" destOrd="0" parTransId="{E9993D13-E02D-4A3B-B626-62034662F397}" sibTransId="{11514B12-A3BD-4810-B84F-D153C89AF0EC}"/>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02500856-6BF0-40CE-BEB7-DCDFAB6FF469}" type="presOf" srcId="{6040DDD0-B13F-493C-AD8C-1C0E3AD8CB1A}" destId="{F9211B93-89F6-4261-AFC6-D654092F6150}"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 modelId="{B4255472-4793-4342-93A7-3EF5EB23AB68}" type="presParOf" srcId="{9D7EE78D-3D00-4E4C-BE25-6C3654B0DD59}" destId="{617E3686-CC1C-4202-B120-6B61471A94B1}" srcOrd="5" destOrd="0" presId="urn:microsoft.com/office/officeart/2018/2/layout/IconVerticalSolidList"/>
    <dgm:cxn modelId="{09754981-344D-44A3-89AA-FC074F5BB260}" type="presParOf" srcId="{9D7EE78D-3D00-4E4C-BE25-6C3654B0DD59}" destId="{446F2A1E-83C7-4F59-95CD-21E4A033C1AB}" srcOrd="6" destOrd="0" presId="urn:microsoft.com/office/officeart/2018/2/layout/IconVerticalSolidList"/>
    <dgm:cxn modelId="{6341321E-9962-4A40-AF30-EEE66D2F622B}" type="presParOf" srcId="{446F2A1E-83C7-4F59-95CD-21E4A033C1AB}" destId="{C8902AF3-C237-49FB-8849-CAC6FF517581}" srcOrd="0" destOrd="0" presId="urn:microsoft.com/office/officeart/2018/2/layout/IconVerticalSolidList"/>
    <dgm:cxn modelId="{A239F038-A848-4686-878C-0166EE79AE11}" type="presParOf" srcId="{446F2A1E-83C7-4F59-95CD-21E4A033C1AB}" destId="{3C01BC43-BAE6-4914-903A-FBC69160834A}" srcOrd="1" destOrd="0" presId="urn:microsoft.com/office/officeart/2018/2/layout/IconVerticalSolidList"/>
    <dgm:cxn modelId="{201FB9B1-3239-4380-ABE3-6427E137B53C}" type="presParOf" srcId="{446F2A1E-83C7-4F59-95CD-21E4A033C1AB}" destId="{2FB555AF-DA49-424D-94E7-2F6E465A65B4}" srcOrd="2" destOrd="0" presId="urn:microsoft.com/office/officeart/2018/2/layout/IconVerticalSolidList"/>
    <dgm:cxn modelId="{279B47FF-2227-4944-A88E-32F041E7A4A8}" type="presParOf" srcId="{446F2A1E-83C7-4F59-95CD-21E4A033C1AB}" destId="{F9211B93-89F6-4261-AFC6-D654092F615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pPr>
            <a:lnSpc>
              <a:spcPct val="100000"/>
            </a:lnSpc>
          </a:pPr>
          <a:r>
            <a:rPr lang="en-US" sz="1600" b="1" dirty="0"/>
            <a:t>Design control Activities – Response</a:t>
          </a:r>
        </a:p>
        <a:p>
          <a:pPr>
            <a:lnSpc>
              <a:spcPct val="100000"/>
            </a:lnSpc>
          </a:pPr>
          <a:r>
            <a:rPr lang="en-US" sz="1600" dirty="0"/>
            <a:t>Design of Appropriate Types of Control Activities at various Levels (Segregation of Duties)</a:t>
          </a:r>
        </a:p>
        <a:p>
          <a:endParaRPr lang="en-US" sz="1600" dirty="0"/>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pPr>
            <a:lnSpc>
              <a:spcPct val="100000"/>
            </a:lnSpc>
          </a:pPr>
          <a:r>
            <a:rPr lang="en-US" sz="1600" b="1" dirty="0"/>
            <a:t>Design Activities for the Information System  - </a:t>
          </a:r>
          <a:r>
            <a:rPr lang="en-US" sz="1600" dirty="0"/>
            <a:t>Appropriate Types of Control Activities, IT Infrastructure, Security Management, and Technology Acquisition, Development, and Maintenance</a:t>
          </a:r>
        </a:p>
        <a:p>
          <a:pPr>
            <a:lnSpc>
              <a:spcPct val="100000"/>
            </a:lnSpc>
          </a:pPr>
          <a:r>
            <a:rPr lang="en-US" sz="1600" dirty="0"/>
            <a:t> </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8CD2C480-B29E-4C9A-B96E-5E0D8D09C7C6}">
      <dgm:prSet custT="1"/>
      <dgm:spPr/>
      <dgm:t>
        <a:bodyPr/>
        <a:lstStyle/>
        <a:p>
          <a:pPr>
            <a:lnSpc>
              <a:spcPct val="100000"/>
            </a:lnSpc>
          </a:pPr>
          <a:r>
            <a:rPr lang="en-US" sz="1600" b="1" dirty="0"/>
            <a:t>Implement Control Activities </a:t>
          </a:r>
          <a:r>
            <a:rPr lang="en-US" sz="1600" dirty="0"/>
            <a:t>– Documentation of responsibilities through local policies and periodic reviews of control activities</a:t>
          </a:r>
        </a:p>
        <a:p>
          <a:endParaRPr lang="en-US" sz="1600" dirty="0"/>
        </a:p>
      </dgm:t>
    </dgm:pt>
    <dgm:pt modelId="{058D070A-2E54-45F7-B1E6-409B1ACD1283}" type="sibTrans" cxnId="{9B27ACCE-9C25-497B-9B2D-8DE5D4B446D5}">
      <dgm:prSet/>
      <dgm:spPr/>
      <dgm:t>
        <a:bodyPr/>
        <a:lstStyle/>
        <a:p>
          <a:endParaRPr lang="en-US" sz="1600"/>
        </a:p>
      </dgm:t>
    </dgm:pt>
    <dgm:pt modelId="{A40207B9-B541-4645-BBE3-D8DFA74D7E88}" type="parTrans" cxnId="{9B27ACCE-9C25-497B-9B2D-8DE5D4B446D5}">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3"/>
      <dgm:spPr/>
    </dgm:pt>
    <dgm:pt modelId="{1182508F-5332-43CB-AEDE-98370361B5DF}" type="pres">
      <dgm:prSet presAssocID="{F92B8098-264B-4B5B-8C65-985176C0C599}" presName="iconRect" presStyleLbl="node1" presStyleIdx="0" presStyleCnt="3"/>
      <dgm:spPr>
        <a:blipFill rotWithShape="1">
          <a:blip xmlns:r="http://schemas.openxmlformats.org/officeDocument/2006/relationships" r:embed="rId1"/>
          <a:srcRect/>
          <a:stretch>
            <a:fillRect/>
          </a:stretch>
        </a:blipFill>
        <a:ln>
          <a:noFill/>
        </a:ln>
      </dgm:spPr>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3">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3" custLinFactNeighborX="1"/>
      <dgm:spPr/>
    </dgm:pt>
    <dgm:pt modelId="{F4A58D50-D997-48FE-B47E-F144966F2510}" type="pres">
      <dgm:prSet presAssocID="{219C4201-DCD8-47B6-9271-F8D32EE29D7D}"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loud Computing outline"/>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3">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3"/>
      <dgm:spPr/>
    </dgm:pt>
    <dgm:pt modelId="{7B0F5A51-D5E3-4ACA-893F-024C9E02AE32}" type="pres">
      <dgm:prSet presAssocID="{8CD2C480-B29E-4C9A-B96E-5E0D8D09C7C6}"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Clipboard Partially Checked with solid fill"/>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3">
        <dgm:presLayoutVars>
          <dgm:chMax val="0"/>
          <dgm:chPref val="0"/>
        </dgm:presLayoutVars>
      </dgm:prSet>
      <dgm:spPr/>
    </dgm:pt>
  </dgm:ptLst>
  <dgm:cxnLst>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pPr>
            <a:lnSpc>
              <a:spcPct val="100000"/>
            </a:lnSpc>
          </a:pPr>
          <a:r>
            <a:rPr lang="en-US" sz="1600" b="1" dirty="0"/>
            <a:t>Use Quality Information </a:t>
          </a:r>
        </a:p>
        <a:p>
          <a:pPr>
            <a:lnSpc>
              <a:spcPct val="100000"/>
            </a:lnSpc>
          </a:pPr>
          <a:r>
            <a:rPr lang="en-US" sz="1600" dirty="0"/>
            <a:t>Identification of Information Requirements; Relevant Data from Reliable Sources; Data Processed into Quality Information</a:t>
          </a:r>
        </a:p>
        <a:p>
          <a:endParaRPr lang="en-US" sz="1600" dirty="0"/>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pPr>
            <a:lnSpc>
              <a:spcPct val="100000"/>
            </a:lnSpc>
          </a:pPr>
          <a:r>
            <a:rPr lang="en-US" sz="1600" b="1" dirty="0"/>
            <a:t>Communicate Internally - </a:t>
          </a:r>
          <a:r>
            <a:rPr lang="en-US" sz="1600" dirty="0"/>
            <a:t>Communication throughout the agency</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8CD2C480-B29E-4C9A-B96E-5E0D8D09C7C6}">
      <dgm:prSet custT="1"/>
      <dgm:spPr/>
      <dgm:t>
        <a:bodyPr/>
        <a:lstStyle/>
        <a:p>
          <a:pPr>
            <a:lnSpc>
              <a:spcPct val="100000"/>
            </a:lnSpc>
          </a:pPr>
          <a:r>
            <a:rPr lang="en-US" sz="1600" b="1" dirty="0"/>
            <a:t>Control Activities - </a:t>
          </a:r>
          <a:r>
            <a:rPr lang="en-US" sz="1600" dirty="0"/>
            <a:t>Communication with external parties and feedback gained from recipients of services.</a:t>
          </a:r>
        </a:p>
      </dgm:t>
    </dgm:pt>
    <dgm:pt modelId="{058D070A-2E54-45F7-B1E6-409B1ACD1283}" type="sibTrans" cxnId="{9B27ACCE-9C25-497B-9B2D-8DE5D4B446D5}">
      <dgm:prSet/>
      <dgm:spPr/>
      <dgm:t>
        <a:bodyPr/>
        <a:lstStyle/>
        <a:p>
          <a:endParaRPr lang="en-US" sz="1600"/>
        </a:p>
      </dgm:t>
    </dgm:pt>
    <dgm:pt modelId="{A40207B9-B541-4645-BBE3-D8DFA74D7E88}" type="parTrans" cxnId="{9B27ACCE-9C25-497B-9B2D-8DE5D4B446D5}">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3"/>
      <dgm:spPr/>
    </dgm:pt>
    <dgm:pt modelId="{1182508F-5332-43CB-AEDE-98370361B5DF}" type="pres">
      <dgm:prSet presAssocID="{F92B8098-264B-4B5B-8C65-985176C0C5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lder Search outline"/>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3" custScaleY="100000">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3" custLinFactNeighborX="1"/>
      <dgm:spPr/>
    </dgm:pt>
    <dgm:pt modelId="{F4A58D50-D997-48FE-B47E-F144966F2510}" type="pres">
      <dgm:prSet presAssocID="{219C4201-DCD8-47B6-9271-F8D32EE29D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3">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3"/>
      <dgm:spPr/>
    </dgm:pt>
    <dgm:pt modelId="{7B0F5A51-D5E3-4ACA-893F-024C9E02AE32}" type="pres">
      <dgm:prSet presAssocID="{8CD2C480-B29E-4C9A-B96E-5E0D8D09C7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uler with solid fill"/>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3">
        <dgm:presLayoutVars>
          <dgm:chMax val="0"/>
          <dgm:chPref val="0"/>
        </dgm:presLayoutVars>
      </dgm:prSet>
      <dgm:spPr/>
    </dgm:pt>
  </dgm:ptLst>
  <dgm:cxnLst>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pPr>
            <a:lnSpc>
              <a:spcPct val="100000"/>
            </a:lnSpc>
          </a:pPr>
          <a:r>
            <a:rPr lang="en-US" sz="1600" b="1" dirty="0"/>
            <a:t>Perform Monitoring Activities</a:t>
          </a:r>
        </a:p>
        <a:p>
          <a:pPr>
            <a:lnSpc>
              <a:spcPct val="100000"/>
            </a:lnSpc>
          </a:pPr>
          <a:r>
            <a:rPr lang="en-US" sz="1600" dirty="0"/>
            <a:t>Establishment of a baseline Internal Control System Monitoring</a:t>
          </a:r>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pPr>
            <a:lnSpc>
              <a:spcPct val="100000"/>
            </a:lnSpc>
          </a:pPr>
          <a:r>
            <a:rPr lang="en-US" sz="1600" b="1" dirty="0"/>
            <a:t>Evaluate Issues &amp; Remediate Deficiencies </a:t>
          </a:r>
        </a:p>
        <a:p>
          <a:pPr>
            <a:lnSpc>
              <a:spcPct val="100000"/>
            </a:lnSpc>
          </a:pPr>
          <a:r>
            <a:rPr lang="en-US" sz="1600" dirty="0"/>
            <a:t>Reporting and evaluation of issues; Corrective Actions</a:t>
          </a:r>
        </a:p>
        <a:p>
          <a:pPr>
            <a:lnSpc>
              <a:spcPct val="100000"/>
            </a:lnSpc>
          </a:pPr>
          <a:endParaRPr lang="en-US" sz="1600" dirty="0"/>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2"/>
      <dgm:spPr/>
    </dgm:pt>
    <dgm:pt modelId="{1182508F-5332-43CB-AEDE-98370361B5DF}" type="pres">
      <dgm:prSet presAssocID="{F92B8098-264B-4B5B-8C65-985176C0C5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outline"/>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2" custScaleY="100000">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2" custLinFactNeighborX="-1752" custLinFactNeighborY="-4398"/>
      <dgm:spPr/>
    </dgm:pt>
    <dgm:pt modelId="{F4A58D50-D997-48FE-B47E-F144966F2510}" type="pres">
      <dgm:prSet presAssocID="{219C4201-DCD8-47B6-9271-F8D32EE29D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perture with solid fill"/>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2" custScaleY="91204">
        <dgm:presLayoutVars>
          <dgm:chMax val="0"/>
          <dgm:chPref val="0"/>
        </dgm:presLayoutVars>
      </dgm:prSet>
      <dgm:spPr/>
    </dgm:pt>
  </dgm:ptLst>
  <dgm:cxnLst>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0EAB20-0F5F-4DF4-AEA9-3A3C52635F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92B8098-264B-4B5B-8C65-985176C0C599}">
      <dgm:prSet custT="1"/>
      <dgm:spPr/>
      <dgm:t>
        <a:bodyPr/>
        <a:lstStyle/>
        <a:p>
          <a:r>
            <a:rPr lang="en-US" sz="1600" dirty="0"/>
            <a:t>List of the Program Year expenditures generated by the fiscal agent functionary</a:t>
          </a:r>
        </a:p>
      </dgm:t>
    </dgm:pt>
    <dgm:pt modelId="{8143FA2B-E76B-4105-9248-92D25CF40DBC}" type="parTrans" cxnId="{84C2A7D8-9E02-4416-98CE-07041FAB2A06}">
      <dgm:prSet/>
      <dgm:spPr/>
      <dgm:t>
        <a:bodyPr/>
        <a:lstStyle/>
        <a:p>
          <a:endParaRPr lang="en-US" sz="1600"/>
        </a:p>
      </dgm:t>
    </dgm:pt>
    <dgm:pt modelId="{08A01053-C866-4E88-96BF-842338D3F013}" type="sibTrans" cxnId="{84C2A7D8-9E02-4416-98CE-07041FAB2A06}">
      <dgm:prSet/>
      <dgm:spPr/>
      <dgm:t>
        <a:bodyPr/>
        <a:lstStyle/>
        <a:p>
          <a:endParaRPr lang="en-US" sz="1600"/>
        </a:p>
      </dgm:t>
    </dgm:pt>
    <dgm:pt modelId="{219C4201-DCD8-47B6-9271-F8D32EE29D7D}">
      <dgm:prSet custT="1"/>
      <dgm:spPr/>
      <dgm:t>
        <a:bodyPr/>
        <a:lstStyle/>
        <a:p>
          <a:r>
            <a:rPr lang="en-US" sz="1600" dirty="0"/>
            <a:t>Copies of the completed Statements of Financial Interest forms (all are due May 1 for LWDB staff directors and senior-level fiscal agent personnel at the LWDB office possessing the authority to review or approve expenditures or the allocation of funds</a:t>
          </a:r>
        </a:p>
      </dgm:t>
    </dgm:pt>
    <dgm:pt modelId="{4F795024-59D1-4875-8BCA-590460F95F51}" type="parTrans" cxnId="{F23897FF-5F9F-46BE-AE89-65D877B53351}">
      <dgm:prSet/>
      <dgm:spPr/>
      <dgm:t>
        <a:bodyPr/>
        <a:lstStyle/>
        <a:p>
          <a:endParaRPr lang="en-US" sz="1600"/>
        </a:p>
      </dgm:t>
    </dgm:pt>
    <dgm:pt modelId="{37E59532-20A3-4586-82AB-8CBDB0A5948D}" type="sibTrans" cxnId="{F23897FF-5F9F-46BE-AE89-65D877B53351}">
      <dgm:prSet/>
      <dgm:spPr/>
      <dgm:t>
        <a:bodyPr/>
        <a:lstStyle/>
        <a:p>
          <a:endParaRPr lang="en-US" sz="1600"/>
        </a:p>
      </dgm:t>
    </dgm:pt>
    <dgm:pt modelId="{8CD2C480-B29E-4C9A-B96E-5E0D8D09C7C6}">
      <dgm:prSet custT="1"/>
      <dgm:spPr/>
      <dgm:t>
        <a:bodyPr/>
        <a:lstStyle/>
        <a:p>
          <a:r>
            <a:rPr lang="en-US" sz="1600"/>
            <a:t>All timesheets and payroll documentation for LWDB staff, which shows distribution of time and pay across program and administrative funding streams (annual salary for calendar year)</a:t>
          </a:r>
        </a:p>
      </dgm:t>
    </dgm:pt>
    <dgm:pt modelId="{A40207B9-B541-4645-BBE3-D8DFA74D7E88}" type="parTrans" cxnId="{9B27ACCE-9C25-497B-9B2D-8DE5D4B446D5}">
      <dgm:prSet/>
      <dgm:spPr/>
      <dgm:t>
        <a:bodyPr/>
        <a:lstStyle/>
        <a:p>
          <a:endParaRPr lang="en-US" sz="1600"/>
        </a:p>
      </dgm:t>
    </dgm:pt>
    <dgm:pt modelId="{058D070A-2E54-45F7-B1E6-409B1ACD1283}" type="sibTrans" cxnId="{9B27ACCE-9C25-497B-9B2D-8DE5D4B446D5}">
      <dgm:prSet/>
      <dgm:spPr/>
      <dgm:t>
        <a:bodyPr/>
        <a:lstStyle/>
        <a:p>
          <a:endParaRPr lang="en-US" sz="1600"/>
        </a:p>
      </dgm:t>
    </dgm:pt>
    <dgm:pt modelId="{6040DDD0-B13F-493C-AD8C-1C0E3AD8CB1A}">
      <dgm:prSet custT="1"/>
      <dgm:spPr/>
      <dgm:t>
        <a:bodyPr/>
        <a:lstStyle/>
        <a:p>
          <a:r>
            <a:rPr lang="en-US" sz="1600" dirty="0"/>
            <a:t>A completed copy of the Oversight Separation of Duties worksheet  </a:t>
          </a:r>
        </a:p>
      </dgm:t>
    </dgm:pt>
    <dgm:pt modelId="{E9993D13-E02D-4A3B-B626-62034662F397}" type="parTrans" cxnId="{83119711-325D-4C48-B9EC-52B6048B9CAD}">
      <dgm:prSet/>
      <dgm:spPr/>
      <dgm:t>
        <a:bodyPr/>
        <a:lstStyle/>
        <a:p>
          <a:endParaRPr lang="en-US" sz="1600"/>
        </a:p>
      </dgm:t>
    </dgm:pt>
    <dgm:pt modelId="{11514B12-A3BD-4810-B84F-D153C89AF0EC}" type="sibTrans" cxnId="{83119711-325D-4C48-B9EC-52B6048B9CAD}">
      <dgm:prSet/>
      <dgm:spPr/>
      <dgm:t>
        <a:bodyPr/>
        <a:lstStyle/>
        <a:p>
          <a:endParaRPr lang="en-US" sz="1600"/>
        </a:p>
      </dgm:t>
    </dgm:pt>
    <dgm:pt modelId="{ADB7DAB1-BBAE-43F5-87B7-FA7F095E6DD2}">
      <dgm:prSet custT="1"/>
      <dgm:spPr/>
      <dgm:t>
        <a:bodyPr/>
        <a:lstStyle/>
        <a:p>
          <a:r>
            <a:rPr lang="en-US" sz="1600"/>
            <a:t>A copy of the most recent single audit report</a:t>
          </a:r>
        </a:p>
      </dgm:t>
    </dgm:pt>
    <dgm:pt modelId="{1D78C557-3FEA-44FF-BB8D-76C2BA3E7023}" type="parTrans" cxnId="{C9CC46D4-E7AE-4BB0-9C15-62B05B7582C2}">
      <dgm:prSet/>
      <dgm:spPr/>
      <dgm:t>
        <a:bodyPr/>
        <a:lstStyle/>
        <a:p>
          <a:endParaRPr lang="en-US" sz="1600"/>
        </a:p>
      </dgm:t>
    </dgm:pt>
    <dgm:pt modelId="{97737925-6ABF-4F52-9EE1-FBA0AB36756B}" type="sibTrans" cxnId="{C9CC46D4-E7AE-4BB0-9C15-62B05B7582C2}">
      <dgm:prSet/>
      <dgm:spPr/>
      <dgm:t>
        <a:bodyPr/>
        <a:lstStyle/>
        <a:p>
          <a:endParaRPr lang="en-US" sz="1600"/>
        </a:p>
      </dgm:t>
    </dgm:pt>
    <dgm:pt modelId="{9D7EE78D-3D00-4E4C-BE25-6C3654B0DD59}" type="pres">
      <dgm:prSet presAssocID="{5D0EAB20-0F5F-4DF4-AEA9-3A3C52635F4D}" presName="root" presStyleCnt="0">
        <dgm:presLayoutVars>
          <dgm:dir/>
          <dgm:resizeHandles val="exact"/>
        </dgm:presLayoutVars>
      </dgm:prSet>
      <dgm:spPr/>
    </dgm:pt>
    <dgm:pt modelId="{20A4D5AE-CD5F-4A68-8DE5-D395A9CA42CF}" type="pres">
      <dgm:prSet presAssocID="{F92B8098-264B-4B5B-8C65-985176C0C599}" presName="compNode" presStyleCnt="0"/>
      <dgm:spPr/>
    </dgm:pt>
    <dgm:pt modelId="{1D7F1A16-FD33-4F72-AC39-9586F8E2A79F}" type="pres">
      <dgm:prSet presAssocID="{F92B8098-264B-4B5B-8C65-985176C0C599}" presName="bgRect" presStyleLbl="bgShp" presStyleIdx="0" presStyleCnt="5"/>
      <dgm:spPr/>
    </dgm:pt>
    <dgm:pt modelId="{1182508F-5332-43CB-AEDE-98370361B5DF}" type="pres">
      <dgm:prSet presAssocID="{F92B8098-264B-4B5B-8C65-985176C0C5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440A3AF-D85F-4292-9D3D-4A39159086B7}" type="pres">
      <dgm:prSet presAssocID="{F92B8098-264B-4B5B-8C65-985176C0C599}" presName="spaceRect" presStyleCnt="0"/>
      <dgm:spPr/>
    </dgm:pt>
    <dgm:pt modelId="{410806AD-9788-4DC8-B669-AB8C0FAD2D04}" type="pres">
      <dgm:prSet presAssocID="{F92B8098-264B-4B5B-8C65-985176C0C599}" presName="parTx" presStyleLbl="revTx" presStyleIdx="0" presStyleCnt="5">
        <dgm:presLayoutVars>
          <dgm:chMax val="0"/>
          <dgm:chPref val="0"/>
        </dgm:presLayoutVars>
      </dgm:prSet>
      <dgm:spPr/>
    </dgm:pt>
    <dgm:pt modelId="{5D8BB3B0-EEC2-46D8-9226-26A791640C3D}" type="pres">
      <dgm:prSet presAssocID="{08A01053-C866-4E88-96BF-842338D3F013}" presName="sibTrans" presStyleCnt="0"/>
      <dgm:spPr/>
    </dgm:pt>
    <dgm:pt modelId="{5B90FF98-0CA5-40C4-A210-57BC63CEF6B3}" type="pres">
      <dgm:prSet presAssocID="{219C4201-DCD8-47B6-9271-F8D32EE29D7D}" presName="compNode" presStyleCnt="0"/>
      <dgm:spPr/>
    </dgm:pt>
    <dgm:pt modelId="{1549FBCA-CAAA-4BC5-B623-5DB6E09B23B1}" type="pres">
      <dgm:prSet presAssocID="{219C4201-DCD8-47B6-9271-F8D32EE29D7D}" presName="bgRect" presStyleLbl="bgShp" presStyleIdx="1" presStyleCnt="5"/>
      <dgm:spPr/>
    </dgm:pt>
    <dgm:pt modelId="{F4A58D50-D997-48FE-B47E-F144966F2510}" type="pres">
      <dgm:prSet presAssocID="{219C4201-DCD8-47B6-9271-F8D32EE29D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0D9164C-E98D-4AED-B344-92077E13145C}" type="pres">
      <dgm:prSet presAssocID="{219C4201-DCD8-47B6-9271-F8D32EE29D7D}" presName="spaceRect" presStyleCnt="0"/>
      <dgm:spPr/>
    </dgm:pt>
    <dgm:pt modelId="{DC1EE474-6A08-45E5-B0F7-C5EA384A2C0E}" type="pres">
      <dgm:prSet presAssocID="{219C4201-DCD8-47B6-9271-F8D32EE29D7D}" presName="parTx" presStyleLbl="revTx" presStyleIdx="1" presStyleCnt="5">
        <dgm:presLayoutVars>
          <dgm:chMax val="0"/>
          <dgm:chPref val="0"/>
        </dgm:presLayoutVars>
      </dgm:prSet>
      <dgm:spPr/>
    </dgm:pt>
    <dgm:pt modelId="{EFE60B8D-84F3-4D16-8FB6-4F0730F00C60}" type="pres">
      <dgm:prSet presAssocID="{37E59532-20A3-4586-82AB-8CBDB0A5948D}" presName="sibTrans" presStyleCnt="0"/>
      <dgm:spPr/>
    </dgm:pt>
    <dgm:pt modelId="{F8431A20-9C0C-4B7E-9EBC-F1F4AD821920}" type="pres">
      <dgm:prSet presAssocID="{8CD2C480-B29E-4C9A-B96E-5E0D8D09C7C6}" presName="compNode" presStyleCnt="0"/>
      <dgm:spPr/>
    </dgm:pt>
    <dgm:pt modelId="{3F3DCB13-9DDA-471E-8FF7-58633E3F0DEE}" type="pres">
      <dgm:prSet presAssocID="{8CD2C480-B29E-4C9A-B96E-5E0D8D09C7C6}" presName="bgRect" presStyleLbl="bgShp" presStyleIdx="2" presStyleCnt="5"/>
      <dgm:spPr/>
    </dgm:pt>
    <dgm:pt modelId="{7B0F5A51-D5E3-4ACA-893F-024C9E02AE32}" type="pres">
      <dgm:prSet presAssocID="{8CD2C480-B29E-4C9A-B96E-5E0D8D09C7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1CC765E7-B487-44EC-8759-B374A30AED92}" type="pres">
      <dgm:prSet presAssocID="{8CD2C480-B29E-4C9A-B96E-5E0D8D09C7C6}" presName="spaceRect" presStyleCnt="0"/>
      <dgm:spPr/>
    </dgm:pt>
    <dgm:pt modelId="{327B6F3A-C8E6-4D76-BAB7-932F7A2A6BC3}" type="pres">
      <dgm:prSet presAssocID="{8CD2C480-B29E-4C9A-B96E-5E0D8D09C7C6}" presName="parTx" presStyleLbl="revTx" presStyleIdx="2" presStyleCnt="5">
        <dgm:presLayoutVars>
          <dgm:chMax val="0"/>
          <dgm:chPref val="0"/>
        </dgm:presLayoutVars>
      </dgm:prSet>
      <dgm:spPr/>
    </dgm:pt>
    <dgm:pt modelId="{617E3686-CC1C-4202-B120-6B61471A94B1}" type="pres">
      <dgm:prSet presAssocID="{058D070A-2E54-45F7-B1E6-409B1ACD1283}" presName="sibTrans" presStyleCnt="0"/>
      <dgm:spPr/>
    </dgm:pt>
    <dgm:pt modelId="{446F2A1E-83C7-4F59-95CD-21E4A033C1AB}" type="pres">
      <dgm:prSet presAssocID="{6040DDD0-B13F-493C-AD8C-1C0E3AD8CB1A}" presName="compNode" presStyleCnt="0"/>
      <dgm:spPr/>
    </dgm:pt>
    <dgm:pt modelId="{C8902AF3-C237-49FB-8849-CAC6FF517581}" type="pres">
      <dgm:prSet presAssocID="{6040DDD0-B13F-493C-AD8C-1C0E3AD8CB1A}" presName="bgRect" presStyleLbl="bgShp" presStyleIdx="3" presStyleCnt="5"/>
      <dgm:spPr/>
    </dgm:pt>
    <dgm:pt modelId="{3C01BC43-BAE6-4914-903A-FBC69160834A}" type="pres">
      <dgm:prSet presAssocID="{6040DDD0-B13F-493C-AD8C-1C0E3AD8CB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FB555AF-DA49-424D-94E7-2F6E465A65B4}" type="pres">
      <dgm:prSet presAssocID="{6040DDD0-B13F-493C-AD8C-1C0E3AD8CB1A}" presName="spaceRect" presStyleCnt="0"/>
      <dgm:spPr/>
    </dgm:pt>
    <dgm:pt modelId="{F9211B93-89F6-4261-AFC6-D654092F6150}" type="pres">
      <dgm:prSet presAssocID="{6040DDD0-B13F-493C-AD8C-1C0E3AD8CB1A}" presName="parTx" presStyleLbl="revTx" presStyleIdx="3" presStyleCnt="5">
        <dgm:presLayoutVars>
          <dgm:chMax val="0"/>
          <dgm:chPref val="0"/>
        </dgm:presLayoutVars>
      </dgm:prSet>
      <dgm:spPr/>
    </dgm:pt>
    <dgm:pt modelId="{70ABCE11-BAB9-4533-ADF3-333BB37A289E}" type="pres">
      <dgm:prSet presAssocID="{11514B12-A3BD-4810-B84F-D153C89AF0EC}" presName="sibTrans" presStyleCnt="0"/>
      <dgm:spPr/>
    </dgm:pt>
    <dgm:pt modelId="{89C0A54C-94BA-4E1E-8CB9-2D48681742A2}" type="pres">
      <dgm:prSet presAssocID="{ADB7DAB1-BBAE-43F5-87B7-FA7F095E6DD2}" presName="compNode" presStyleCnt="0"/>
      <dgm:spPr/>
    </dgm:pt>
    <dgm:pt modelId="{BB4121D7-1859-4174-8D77-B032C1187B1F}" type="pres">
      <dgm:prSet presAssocID="{ADB7DAB1-BBAE-43F5-87B7-FA7F095E6DD2}" presName="bgRect" presStyleLbl="bgShp" presStyleIdx="4" presStyleCnt="5"/>
      <dgm:spPr/>
    </dgm:pt>
    <dgm:pt modelId="{9E4E2B6B-F8FF-4448-94BC-F2CA1BCE7FF3}" type="pres">
      <dgm:prSet presAssocID="{ADB7DAB1-BBAE-43F5-87B7-FA7F095E6D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929A4F6D-73B7-438D-92AB-F3D1D61EC843}" type="pres">
      <dgm:prSet presAssocID="{ADB7DAB1-BBAE-43F5-87B7-FA7F095E6DD2}" presName="spaceRect" presStyleCnt="0"/>
      <dgm:spPr/>
    </dgm:pt>
    <dgm:pt modelId="{ED2B8F37-E910-4611-B2B9-6792E89D5B37}" type="pres">
      <dgm:prSet presAssocID="{ADB7DAB1-BBAE-43F5-87B7-FA7F095E6DD2}" presName="parTx" presStyleLbl="revTx" presStyleIdx="4" presStyleCnt="5">
        <dgm:presLayoutVars>
          <dgm:chMax val="0"/>
          <dgm:chPref val="0"/>
        </dgm:presLayoutVars>
      </dgm:prSet>
      <dgm:spPr/>
    </dgm:pt>
  </dgm:ptLst>
  <dgm:cxnLst>
    <dgm:cxn modelId="{83119711-325D-4C48-B9EC-52B6048B9CAD}" srcId="{5D0EAB20-0F5F-4DF4-AEA9-3A3C52635F4D}" destId="{6040DDD0-B13F-493C-AD8C-1C0E3AD8CB1A}" srcOrd="3" destOrd="0" parTransId="{E9993D13-E02D-4A3B-B626-62034662F397}" sibTransId="{11514B12-A3BD-4810-B84F-D153C89AF0EC}"/>
    <dgm:cxn modelId="{4C994663-0A82-4202-851F-F080688396F7}" type="presOf" srcId="{219C4201-DCD8-47B6-9271-F8D32EE29D7D}" destId="{DC1EE474-6A08-45E5-B0F7-C5EA384A2C0E}" srcOrd="0" destOrd="0" presId="urn:microsoft.com/office/officeart/2018/2/layout/IconVerticalSolidList"/>
    <dgm:cxn modelId="{4D285C75-73B4-4B04-A8CB-2CBFF0A7F140}" type="presOf" srcId="{F92B8098-264B-4B5B-8C65-985176C0C599}" destId="{410806AD-9788-4DC8-B669-AB8C0FAD2D04}" srcOrd="0" destOrd="0" presId="urn:microsoft.com/office/officeart/2018/2/layout/IconVerticalSolidList"/>
    <dgm:cxn modelId="{02500856-6BF0-40CE-BEB7-DCDFAB6FF469}" type="presOf" srcId="{6040DDD0-B13F-493C-AD8C-1C0E3AD8CB1A}" destId="{F9211B93-89F6-4261-AFC6-D654092F6150}" srcOrd="0" destOrd="0" presId="urn:microsoft.com/office/officeart/2018/2/layout/IconVerticalSolidList"/>
    <dgm:cxn modelId="{EC748789-B16D-43FA-ABCB-DDE1702405B9}" type="presOf" srcId="{5D0EAB20-0F5F-4DF4-AEA9-3A3C52635F4D}" destId="{9D7EE78D-3D00-4E4C-BE25-6C3654B0DD59}" srcOrd="0" destOrd="0" presId="urn:microsoft.com/office/officeart/2018/2/layout/IconVerticalSolidList"/>
    <dgm:cxn modelId="{0DEC58AD-F92F-4444-97EB-3C83DBE4D118}" type="presOf" srcId="{ADB7DAB1-BBAE-43F5-87B7-FA7F095E6DD2}" destId="{ED2B8F37-E910-4611-B2B9-6792E89D5B37}" srcOrd="0" destOrd="0" presId="urn:microsoft.com/office/officeart/2018/2/layout/IconVerticalSolidList"/>
    <dgm:cxn modelId="{8BF2ACC8-4F76-4DFD-8E1C-EC4528F98894}" type="presOf" srcId="{8CD2C480-B29E-4C9A-B96E-5E0D8D09C7C6}" destId="{327B6F3A-C8E6-4D76-BAB7-932F7A2A6BC3}" srcOrd="0" destOrd="0" presId="urn:microsoft.com/office/officeart/2018/2/layout/IconVerticalSolidList"/>
    <dgm:cxn modelId="{9B27ACCE-9C25-497B-9B2D-8DE5D4B446D5}" srcId="{5D0EAB20-0F5F-4DF4-AEA9-3A3C52635F4D}" destId="{8CD2C480-B29E-4C9A-B96E-5E0D8D09C7C6}" srcOrd="2" destOrd="0" parTransId="{A40207B9-B541-4645-BBE3-D8DFA74D7E88}" sibTransId="{058D070A-2E54-45F7-B1E6-409B1ACD1283}"/>
    <dgm:cxn modelId="{C9CC46D4-E7AE-4BB0-9C15-62B05B7582C2}" srcId="{5D0EAB20-0F5F-4DF4-AEA9-3A3C52635F4D}" destId="{ADB7DAB1-BBAE-43F5-87B7-FA7F095E6DD2}" srcOrd="4" destOrd="0" parTransId="{1D78C557-3FEA-44FF-BB8D-76C2BA3E7023}" sibTransId="{97737925-6ABF-4F52-9EE1-FBA0AB36756B}"/>
    <dgm:cxn modelId="{84C2A7D8-9E02-4416-98CE-07041FAB2A06}" srcId="{5D0EAB20-0F5F-4DF4-AEA9-3A3C52635F4D}" destId="{F92B8098-264B-4B5B-8C65-985176C0C599}" srcOrd="0" destOrd="0" parTransId="{8143FA2B-E76B-4105-9248-92D25CF40DBC}" sibTransId="{08A01053-C866-4E88-96BF-842338D3F013}"/>
    <dgm:cxn modelId="{F23897FF-5F9F-46BE-AE89-65D877B53351}" srcId="{5D0EAB20-0F5F-4DF4-AEA9-3A3C52635F4D}" destId="{219C4201-DCD8-47B6-9271-F8D32EE29D7D}" srcOrd="1" destOrd="0" parTransId="{4F795024-59D1-4875-8BCA-590460F95F51}" sibTransId="{37E59532-20A3-4586-82AB-8CBDB0A5948D}"/>
    <dgm:cxn modelId="{B09137A0-BB1A-401D-8327-E263C16F835D}" type="presParOf" srcId="{9D7EE78D-3D00-4E4C-BE25-6C3654B0DD59}" destId="{20A4D5AE-CD5F-4A68-8DE5-D395A9CA42CF}" srcOrd="0" destOrd="0" presId="urn:microsoft.com/office/officeart/2018/2/layout/IconVerticalSolidList"/>
    <dgm:cxn modelId="{F6F59A8D-4B99-4587-BAE5-E023E2EDBDCF}" type="presParOf" srcId="{20A4D5AE-CD5F-4A68-8DE5-D395A9CA42CF}" destId="{1D7F1A16-FD33-4F72-AC39-9586F8E2A79F}" srcOrd="0" destOrd="0" presId="urn:microsoft.com/office/officeart/2018/2/layout/IconVerticalSolidList"/>
    <dgm:cxn modelId="{C8BCCB1F-F311-4F5B-98BB-34002950F8F4}" type="presParOf" srcId="{20A4D5AE-CD5F-4A68-8DE5-D395A9CA42CF}" destId="{1182508F-5332-43CB-AEDE-98370361B5DF}" srcOrd="1" destOrd="0" presId="urn:microsoft.com/office/officeart/2018/2/layout/IconVerticalSolidList"/>
    <dgm:cxn modelId="{CB1A1E0A-606C-4D64-A471-F738DE58BE91}" type="presParOf" srcId="{20A4D5AE-CD5F-4A68-8DE5-D395A9CA42CF}" destId="{5440A3AF-D85F-4292-9D3D-4A39159086B7}" srcOrd="2" destOrd="0" presId="urn:microsoft.com/office/officeart/2018/2/layout/IconVerticalSolidList"/>
    <dgm:cxn modelId="{6875E2A5-3FB5-4039-8D11-0EA1DA46E711}" type="presParOf" srcId="{20A4D5AE-CD5F-4A68-8DE5-D395A9CA42CF}" destId="{410806AD-9788-4DC8-B669-AB8C0FAD2D04}" srcOrd="3" destOrd="0" presId="urn:microsoft.com/office/officeart/2018/2/layout/IconVerticalSolidList"/>
    <dgm:cxn modelId="{76FC51D3-CAA8-400C-909B-C5721204AD04}" type="presParOf" srcId="{9D7EE78D-3D00-4E4C-BE25-6C3654B0DD59}" destId="{5D8BB3B0-EEC2-46D8-9226-26A791640C3D}" srcOrd="1" destOrd="0" presId="urn:microsoft.com/office/officeart/2018/2/layout/IconVerticalSolidList"/>
    <dgm:cxn modelId="{BFBB4D74-6EDF-4671-8FF1-DE7750BD1897}" type="presParOf" srcId="{9D7EE78D-3D00-4E4C-BE25-6C3654B0DD59}" destId="{5B90FF98-0CA5-40C4-A210-57BC63CEF6B3}" srcOrd="2" destOrd="0" presId="urn:microsoft.com/office/officeart/2018/2/layout/IconVerticalSolidList"/>
    <dgm:cxn modelId="{F50D0A38-C220-4579-87B8-3654D075D9D7}" type="presParOf" srcId="{5B90FF98-0CA5-40C4-A210-57BC63CEF6B3}" destId="{1549FBCA-CAAA-4BC5-B623-5DB6E09B23B1}" srcOrd="0" destOrd="0" presId="urn:microsoft.com/office/officeart/2018/2/layout/IconVerticalSolidList"/>
    <dgm:cxn modelId="{379D787C-B3BC-4102-A0A5-80E8C1C90781}" type="presParOf" srcId="{5B90FF98-0CA5-40C4-A210-57BC63CEF6B3}" destId="{F4A58D50-D997-48FE-B47E-F144966F2510}" srcOrd="1" destOrd="0" presId="urn:microsoft.com/office/officeart/2018/2/layout/IconVerticalSolidList"/>
    <dgm:cxn modelId="{5EFB6575-ABAD-43DD-84CC-6B0DEDC0925F}" type="presParOf" srcId="{5B90FF98-0CA5-40C4-A210-57BC63CEF6B3}" destId="{30D9164C-E98D-4AED-B344-92077E13145C}" srcOrd="2" destOrd="0" presId="urn:microsoft.com/office/officeart/2018/2/layout/IconVerticalSolidList"/>
    <dgm:cxn modelId="{95A6EBE8-655B-4034-BC62-6551CC7677BA}" type="presParOf" srcId="{5B90FF98-0CA5-40C4-A210-57BC63CEF6B3}" destId="{DC1EE474-6A08-45E5-B0F7-C5EA384A2C0E}" srcOrd="3" destOrd="0" presId="urn:microsoft.com/office/officeart/2018/2/layout/IconVerticalSolidList"/>
    <dgm:cxn modelId="{F0A500B6-ECEB-4555-B3FB-C03ECA281A6F}" type="presParOf" srcId="{9D7EE78D-3D00-4E4C-BE25-6C3654B0DD59}" destId="{EFE60B8D-84F3-4D16-8FB6-4F0730F00C60}" srcOrd="3" destOrd="0" presId="urn:microsoft.com/office/officeart/2018/2/layout/IconVerticalSolidList"/>
    <dgm:cxn modelId="{C63593E6-90A1-413C-AA21-EE4C579A16BB}" type="presParOf" srcId="{9D7EE78D-3D00-4E4C-BE25-6C3654B0DD59}" destId="{F8431A20-9C0C-4B7E-9EBC-F1F4AD821920}" srcOrd="4" destOrd="0" presId="urn:microsoft.com/office/officeart/2018/2/layout/IconVerticalSolidList"/>
    <dgm:cxn modelId="{C437BF54-D85F-4BC7-ADA5-C7CDE0FFDB38}" type="presParOf" srcId="{F8431A20-9C0C-4B7E-9EBC-F1F4AD821920}" destId="{3F3DCB13-9DDA-471E-8FF7-58633E3F0DEE}" srcOrd="0" destOrd="0" presId="urn:microsoft.com/office/officeart/2018/2/layout/IconVerticalSolidList"/>
    <dgm:cxn modelId="{C57679A9-EB02-44B6-B565-4209B86FCC21}" type="presParOf" srcId="{F8431A20-9C0C-4B7E-9EBC-F1F4AD821920}" destId="{7B0F5A51-D5E3-4ACA-893F-024C9E02AE32}" srcOrd="1" destOrd="0" presId="urn:microsoft.com/office/officeart/2018/2/layout/IconVerticalSolidList"/>
    <dgm:cxn modelId="{3C3FAD93-C9F7-45AC-B9EF-ADB37750E3F9}" type="presParOf" srcId="{F8431A20-9C0C-4B7E-9EBC-F1F4AD821920}" destId="{1CC765E7-B487-44EC-8759-B374A30AED92}" srcOrd="2" destOrd="0" presId="urn:microsoft.com/office/officeart/2018/2/layout/IconVerticalSolidList"/>
    <dgm:cxn modelId="{564A2A2A-FF79-40FE-A8B4-5871D43FAB15}" type="presParOf" srcId="{F8431A20-9C0C-4B7E-9EBC-F1F4AD821920}" destId="{327B6F3A-C8E6-4D76-BAB7-932F7A2A6BC3}" srcOrd="3" destOrd="0" presId="urn:microsoft.com/office/officeart/2018/2/layout/IconVerticalSolidList"/>
    <dgm:cxn modelId="{B4255472-4793-4342-93A7-3EF5EB23AB68}" type="presParOf" srcId="{9D7EE78D-3D00-4E4C-BE25-6C3654B0DD59}" destId="{617E3686-CC1C-4202-B120-6B61471A94B1}" srcOrd="5" destOrd="0" presId="urn:microsoft.com/office/officeart/2018/2/layout/IconVerticalSolidList"/>
    <dgm:cxn modelId="{09754981-344D-44A3-89AA-FC074F5BB260}" type="presParOf" srcId="{9D7EE78D-3D00-4E4C-BE25-6C3654B0DD59}" destId="{446F2A1E-83C7-4F59-95CD-21E4A033C1AB}" srcOrd="6" destOrd="0" presId="urn:microsoft.com/office/officeart/2018/2/layout/IconVerticalSolidList"/>
    <dgm:cxn modelId="{6341321E-9962-4A40-AF30-EEE66D2F622B}" type="presParOf" srcId="{446F2A1E-83C7-4F59-95CD-21E4A033C1AB}" destId="{C8902AF3-C237-49FB-8849-CAC6FF517581}" srcOrd="0" destOrd="0" presId="urn:microsoft.com/office/officeart/2018/2/layout/IconVerticalSolidList"/>
    <dgm:cxn modelId="{A239F038-A848-4686-878C-0166EE79AE11}" type="presParOf" srcId="{446F2A1E-83C7-4F59-95CD-21E4A033C1AB}" destId="{3C01BC43-BAE6-4914-903A-FBC69160834A}" srcOrd="1" destOrd="0" presId="urn:microsoft.com/office/officeart/2018/2/layout/IconVerticalSolidList"/>
    <dgm:cxn modelId="{201FB9B1-3239-4380-ABE3-6427E137B53C}" type="presParOf" srcId="{446F2A1E-83C7-4F59-95CD-21E4A033C1AB}" destId="{2FB555AF-DA49-424D-94E7-2F6E465A65B4}" srcOrd="2" destOrd="0" presId="urn:microsoft.com/office/officeart/2018/2/layout/IconVerticalSolidList"/>
    <dgm:cxn modelId="{279B47FF-2227-4944-A88E-32F041E7A4A8}" type="presParOf" srcId="{446F2A1E-83C7-4F59-95CD-21E4A033C1AB}" destId="{F9211B93-89F6-4261-AFC6-D654092F6150}" srcOrd="3" destOrd="0" presId="urn:microsoft.com/office/officeart/2018/2/layout/IconVerticalSolidList"/>
    <dgm:cxn modelId="{010721E3-A1E1-42A5-88A5-C04BA60A2E99}" type="presParOf" srcId="{9D7EE78D-3D00-4E4C-BE25-6C3654B0DD59}" destId="{70ABCE11-BAB9-4533-ADF3-333BB37A289E}" srcOrd="7" destOrd="0" presId="urn:microsoft.com/office/officeart/2018/2/layout/IconVerticalSolidList"/>
    <dgm:cxn modelId="{BEBF57F4-8CEF-4D5F-8DA5-E0AB9E5356C4}" type="presParOf" srcId="{9D7EE78D-3D00-4E4C-BE25-6C3654B0DD59}" destId="{89C0A54C-94BA-4E1E-8CB9-2D48681742A2}" srcOrd="8" destOrd="0" presId="urn:microsoft.com/office/officeart/2018/2/layout/IconVerticalSolidList"/>
    <dgm:cxn modelId="{BE5665DC-2BEB-4372-893B-F8AA9D527F2E}" type="presParOf" srcId="{89C0A54C-94BA-4E1E-8CB9-2D48681742A2}" destId="{BB4121D7-1859-4174-8D77-B032C1187B1F}" srcOrd="0" destOrd="0" presId="urn:microsoft.com/office/officeart/2018/2/layout/IconVerticalSolidList"/>
    <dgm:cxn modelId="{632850E9-FB5C-4AEC-BB88-9BFBAA079668}" type="presParOf" srcId="{89C0A54C-94BA-4E1E-8CB9-2D48681742A2}" destId="{9E4E2B6B-F8FF-4448-94BC-F2CA1BCE7FF3}" srcOrd="1" destOrd="0" presId="urn:microsoft.com/office/officeart/2018/2/layout/IconVerticalSolidList"/>
    <dgm:cxn modelId="{D7ACF3E7-5538-441E-8B83-3EE135C7A04B}" type="presParOf" srcId="{89C0A54C-94BA-4E1E-8CB9-2D48681742A2}" destId="{929A4F6D-73B7-438D-92AB-F3D1D61EC843}" srcOrd="2" destOrd="0" presId="urn:microsoft.com/office/officeart/2018/2/layout/IconVerticalSolidList"/>
    <dgm:cxn modelId="{63644825-36C5-4695-8D71-1FF6DCA8A44F}" type="presParOf" srcId="{89C0A54C-94BA-4E1E-8CB9-2D48681742A2}" destId="{ED2B8F37-E910-4611-B2B9-6792E89D5B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5716"/>
          <a:ext cx="8126412" cy="584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176832" y="137244"/>
          <a:ext cx="321828" cy="321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675494" y="5716"/>
          <a:ext cx="7360057"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b="1" kern="1200" dirty="0"/>
            <a:t>Control Environment </a:t>
          </a:r>
          <a:r>
            <a:rPr lang="en-US" sz="1600" kern="1200" dirty="0"/>
            <a:t>- Discipline &amp; structure to assist in the achievement of objectives </a:t>
          </a:r>
        </a:p>
      </dsp:txBody>
      <dsp:txXfrm>
        <a:off x="675494" y="5716"/>
        <a:ext cx="7360057" cy="748982"/>
      </dsp:txXfrm>
    </dsp:sp>
    <dsp:sp modelId="{1549FBCA-CAAA-4BC5-B623-5DB6E09B23B1}">
      <dsp:nvSpPr>
        <dsp:cNvPr id="0" name=""/>
        <dsp:cNvSpPr/>
      </dsp:nvSpPr>
      <dsp:spPr>
        <a:xfrm>
          <a:off x="0" y="941943"/>
          <a:ext cx="8126412" cy="584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176832" y="1073472"/>
          <a:ext cx="321828" cy="321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675494" y="941943"/>
          <a:ext cx="7360057"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b="1" kern="1200" dirty="0"/>
            <a:t>Risk Assessment </a:t>
          </a:r>
          <a:r>
            <a:rPr lang="en-US" sz="1600" kern="1200" dirty="0"/>
            <a:t>- Basis for developing appropriate responses to identified risks in achieving objectives</a:t>
          </a:r>
        </a:p>
        <a:p>
          <a:pPr marL="0" lvl="0" indent="0" algn="l" defTabSz="711200">
            <a:lnSpc>
              <a:spcPct val="90000"/>
            </a:lnSpc>
            <a:spcBef>
              <a:spcPct val="0"/>
            </a:spcBef>
            <a:spcAft>
              <a:spcPct val="35000"/>
            </a:spcAft>
            <a:buNone/>
          </a:pPr>
          <a:r>
            <a:rPr lang="en-US" sz="1600" kern="1200" dirty="0"/>
            <a:t> </a:t>
          </a:r>
        </a:p>
      </dsp:txBody>
      <dsp:txXfrm>
        <a:off x="675494" y="941943"/>
        <a:ext cx="7360057" cy="748982"/>
      </dsp:txXfrm>
    </dsp:sp>
    <dsp:sp modelId="{3F3DCB13-9DDA-471E-8FF7-58633E3F0DEE}">
      <dsp:nvSpPr>
        <dsp:cNvPr id="0" name=""/>
        <dsp:cNvSpPr/>
      </dsp:nvSpPr>
      <dsp:spPr>
        <a:xfrm>
          <a:off x="0" y="1878171"/>
          <a:ext cx="8126412" cy="584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176832" y="2009700"/>
          <a:ext cx="321828" cy="3215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675494" y="1878171"/>
          <a:ext cx="7360057"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b="1" kern="1200" dirty="0"/>
            <a:t>Control Activities </a:t>
          </a:r>
          <a:r>
            <a:rPr lang="en-US" sz="1600" kern="1200" dirty="0"/>
            <a:t>- Actions established through policies and procedures designed to achieve objectives and respond to risks</a:t>
          </a:r>
        </a:p>
      </dsp:txBody>
      <dsp:txXfrm>
        <a:off x="675494" y="1878171"/>
        <a:ext cx="7360057" cy="748982"/>
      </dsp:txXfrm>
    </dsp:sp>
    <dsp:sp modelId="{C8902AF3-C237-49FB-8849-CAC6FF517581}">
      <dsp:nvSpPr>
        <dsp:cNvPr id="0" name=""/>
        <dsp:cNvSpPr/>
      </dsp:nvSpPr>
      <dsp:spPr>
        <a:xfrm>
          <a:off x="0" y="2814399"/>
          <a:ext cx="8126412" cy="584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BC43-BAE6-4914-903A-FBC69160834A}">
      <dsp:nvSpPr>
        <dsp:cNvPr id="0" name=""/>
        <dsp:cNvSpPr/>
      </dsp:nvSpPr>
      <dsp:spPr>
        <a:xfrm>
          <a:off x="176832" y="2945927"/>
          <a:ext cx="321828" cy="321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11B93-89F6-4261-AFC6-D654092F6150}">
      <dsp:nvSpPr>
        <dsp:cNvPr id="0" name=""/>
        <dsp:cNvSpPr/>
      </dsp:nvSpPr>
      <dsp:spPr>
        <a:xfrm>
          <a:off x="675494" y="2814399"/>
          <a:ext cx="7360057"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b="1" kern="1200" dirty="0"/>
            <a:t>Information &amp; Communication </a:t>
          </a:r>
          <a:r>
            <a:rPr lang="en-US" sz="1600" kern="1200" dirty="0"/>
            <a:t>- Ensures the quality of internal and external information sharing</a:t>
          </a:r>
        </a:p>
        <a:p>
          <a:pPr marL="0" lvl="0" indent="0" algn="l" defTabSz="711200">
            <a:lnSpc>
              <a:spcPct val="90000"/>
            </a:lnSpc>
            <a:spcBef>
              <a:spcPct val="0"/>
            </a:spcBef>
            <a:spcAft>
              <a:spcPct val="35000"/>
            </a:spcAft>
            <a:buNone/>
          </a:pPr>
          <a:endParaRPr lang="en-US" sz="1600" kern="1200" dirty="0"/>
        </a:p>
      </dsp:txBody>
      <dsp:txXfrm>
        <a:off x="675494" y="2814399"/>
        <a:ext cx="7360057" cy="748982"/>
      </dsp:txXfrm>
    </dsp:sp>
    <dsp:sp modelId="{BB4121D7-1859-4174-8D77-B032C1187B1F}">
      <dsp:nvSpPr>
        <dsp:cNvPr id="0" name=""/>
        <dsp:cNvSpPr/>
      </dsp:nvSpPr>
      <dsp:spPr>
        <a:xfrm>
          <a:off x="0" y="3750626"/>
          <a:ext cx="8126412" cy="584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E2B6B-F8FF-4448-94BC-F2CA1BCE7FF3}">
      <dsp:nvSpPr>
        <dsp:cNvPr id="0" name=""/>
        <dsp:cNvSpPr/>
      </dsp:nvSpPr>
      <dsp:spPr>
        <a:xfrm>
          <a:off x="176832" y="3882155"/>
          <a:ext cx="321828" cy="3215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2B8F37-E910-4611-B2B9-6792E89D5B37}">
      <dsp:nvSpPr>
        <dsp:cNvPr id="0" name=""/>
        <dsp:cNvSpPr/>
      </dsp:nvSpPr>
      <dsp:spPr>
        <a:xfrm>
          <a:off x="675494" y="3750626"/>
          <a:ext cx="7360057"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b="1" kern="1200" dirty="0"/>
            <a:t>Monitoring</a:t>
          </a:r>
          <a:r>
            <a:rPr lang="en-US" sz="1600" kern="1200" dirty="0"/>
            <a:t> - Designed to assess the quality of performance over time and promptly resolve the findings of audits and other reviews</a:t>
          </a:r>
        </a:p>
        <a:p>
          <a:pPr marL="0" lvl="0" indent="0" algn="l" defTabSz="711200">
            <a:lnSpc>
              <a:spcPct val="90000"/>
            </a:lnSpc>
            <a:spcBef>
              <a:spcPct val="0"/>
            </a:spcBef>
            <a:spcAft>
              <a:spcPct val="35000"/>
            </a:spcAft>
            <a:buNone/>
          </a:pPr>
          <a:endParaRPr lang="en-US" sz="1600" kern="1200" dirty="0"/>
        </a:p>
      </dsp:txBody>
      <dsp:txXfrm>
        <a:off x="675494" y="3750626"/>
        <a:ext cx="7360057" cy="748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5593"/>
          <a:ext cx="8245475" cy="55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168917" y="131234"/>
          <a:ext cx="307423" cy="307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645259" y="5593"/>
          <a:ext cx="7503815" cy="7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66" tIns="77566" rIns="77566" bIns="77566" numCol="1" spcCol="1270" anchor="ctr" anchorCtr="0">
          <a:noAutofit/>
        </a:bodyPr>
        <a:lstStyle/>
        <a:p>
          <a:pPr marL="0" lvl="0" indent="0" algn="l" defTabSz="711200">
            <a:lnSpc>
              <a:spcPct val="90000"/>
            </a:lnSpc>
            <a:spcBef>
              <a:spcPct val="0"/>
            </a:spcBef>
            <a:spcAft>
              <a:spcPct val="35000"/>
            </a:spcAft>
            <a:buNone/>
          </a:pPr>
          <a:r>
            <a:rPr lang="en-US" sz="1600" b="1" kern="1200" dirty="0"/>
            <a:t>Demonstrate Commitment to Integrity &amp; Ethical Values Tone at the Top </a:t>
          </a:r>
          <a:r>
            <a:rPr lang="en-US" sz="1600" kern="1200" dirty="0"/>
            <a:t>- standards of conduct &amp; adherence to standards of conduct</a:t>
          </a:r>
        </a:p>
        <a:p>
          <a:pPr marL="0" lvl="0" indent="0" algn="l" defTabSz="711200">
            <a:lnSpc>
              <a:spcPct val="90000"/>
            </a:lnSpc>
            <a:spcBef>
              <a:spcPct val="0"/>
            </a:spcBef>
            <a:spcAft>
              <a:spcPct val="35000"/>
            </a:spcAft>
            <a:buNone/>
          </a:pPr>
          <a:endParaRPr lang="en-US" sz="1600" kern="1200" dirty="0"/>
        </a:p>
      </dsp:txBody>
      <dsp:txXfrm>
        <a:off x="645259" y="5593"/>
        <a:ext cx="7503815" cy="732908"/>
      </dsp:txXfrm>
    </dsp:sp>
    <dsp:sp modelId="{1549FBCA-CAAA-4BC5-B623-5DB6E09B23B1}">
      <dsp:nvSpPr>
        <dsp:cNvPr id="0" name=""/>
        <dsp:cNvSpPr/>
      </dsp:nvSpPr>
      <dsp:spPr>
        <a:xfrm>
          <a:off x="0" y="921728"/>
          <a:ext cx="8245475" cy="55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168917" y="1047370"/>
          <a:ext cx="307423" cy="307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645259" y="921728"/>
          <a:ext cx="7503815" cy="7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66" tIns="77566" rIns="77566" bIns="77566" numCol="1" spcCol="1270" anchor="ctr" anchorCtr="0">
          <a:noAutofit/>
        </a:bodyPr>
        <a:lstStyle/>
        <a:p>
          <a:pPr marL="0" lvl="0" indent="0" algn="l" defTabSz="711200">
            <a:lnSpc>
              <a:spcPct val="90000"/>
            </a:lnSpc>
            <a:spcBef>
              <a:spcPct val="0"/>
            </a:spcBef>
            <a:spcAft>
              <a:spcPct val="35000"/>
            </a:spcAft>
            <a:buNone/>
          </a:pPr>
          <a:r>
            <a:rPr lang="en-US" sz="1600" b="1" kern="1200" dirty="0"/>
            <a:t>Exercise Oversight Responsibility </a:t>
          </a:r>
          <a:r>
            <a:rPr lang="en-US" sz="1600" kern="1200" dirty="0"/>
            <a:t>- oversight structure, Internal Control System and input for remediation of deficiencies</a:t>
          </a:r>
        </a:p>
        <a:p>
          <a:pPr marL="0" lvl="0" indent="0" algn="l" defTabSz="711200">
            <a:lnSpc>
              <a:spcPct val="90000"/>
            </a:lnSpc>
            <a:spcBef>
              <a:spcPct val="0"/>
            </a:spcBef>
            <a:spcAft>
              <a:spcPct val="35000"/>
            </a:spcAft>
            <a:buNone/>
          </a:pPr>
          <a:r>
            <a:rPr lang="en-US" sz="1600" kern="1200" dirty="0"/>
            <a:t> </a:t>
          </a:r>
        </a:p>
      </dsp:txBody>
      <dsp:txXfrm>
        <a:off x="645259" y="921728"/>
        <a:ext cx="7503815" cy="732908"/>
      </dsp:txXfrm>
    </dsp:sp>
    <dsp:sp modelId="{3F3DCB13-9DDA-471E-8FF7-58633E3F0DEE}">
      <dsp:nvSpPr>
        <dsp:cNvPr id="0" name=""/>
        <dsp:cNvSpPr/>
      </dsp:nvSpPr>
      <dsp:spPr>
        <a:xfrm>
          <a:off x="0" y="1837864"/>
          <a:ext cx="8245475" cy="55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168917" y="1963505"/>
          <a:ext cx="307423" cy="307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645259" y="1837864"/>
          <a:ext cx="7503815" cy="7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66" tIns="77566" rIns="77566" bIns="77566" numCol="1" spcCol="1270" anchor="ctr" anchorCtr="0">
          <a:noAutofit/>
        </a:bodyPr>
        <a:lstStyle/>
        <a:p>
          <a:pPr marL="0" lvl="0" indent="0" algn="l" defTabSz="711200">
            <a:lnSpc>
              <a:spcPct val="90000"/>
            </a:lnSpc>
            <a:spcBef>
              <a:spcPct val="0"/>
            </a:spcBef>
            <a:spcAft>
              <a:spcPct val="35000"/>
            </a:spcAft>
            <a:buNone/>
          </a:pPr>
          <a:r>
            <a:rPr lang="en-US" sz="1600" b="1" kern="1200" dirty="0"/>
            <a:t>Establish Structure, Responsibility, &amp; Authority Organizational Structure </a:t>
          </a:r>
          <a:r>
            <a:rPr lang="en-US" sz="1600" kern="1200" dirty="0"/>
            <a:t>– assignment of roles, delegation of authority and documentation of the internal control system</a:t>
          </a:r>
        </a:p>
        <a:p>
          <a:pPr marL="0" lvl="0" indent="0" algn="l" defTabSz="711200">
            <a:lnSpc>
              <a:spcPct val="90000"/>
            </a:lnSpc>
            <a:spcBef>
              <a:spcPct val="0"/>
            </a:spcBef>
            <a:spcAft>
              <a:spcPct val="35000"/>
            </a:spcAft>
            <a:buNone/>
          </a:pPr>
          <a:endParaRPr lang="en-US" sz="1600" kern="1200" dirty="0"/>
        </a:p>
      </dsp:txBody>
      <dsp:txXfrm>
        <a:off x="645259" y="1837864"/>
        <a:ext cx="7503815" cy="732908"/>
      </dsp:txXfrm>
    </dsp:sp>
    <dsp:sp modelId="{C8902AF3-C237-49FB-8849-CAC6FF517581}">
      <dsp:nvSpPr>
        <dsp:cNvPr id="0" name=""/>
        <dsp:cNvSpPr/>
      </dsp:nvSpPr>
      <dsp:spPr>
        <a:xfrm>
          <a:off x="0" y="2753999"/>
          <a:ext cx="8245475" cy="55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BC43-BAE6-4914-903A-FBC69160834A}">
      <dsp:nvSpPr>
        <dsp:cNvPr id="0" name=""/>
        <dsp:cNvSpPr/>
      </dsp:nvSpPr>
      <dsp:spPr>
        <a:xfrm>
          <a:off x="168917" y="2879641"/>
          <a:ext cx="307423" cy="307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11B93-89F6-4261-AFC6-D654092F6150}">
      <dsp:nvSpPr>
        <dsp:cNvPr id="0" name=""/>
        <dsp:cNvSpPr/>
      </dsp:nvSpPr>
      <dsp:spPr>
        <a:xfrm>
          <a:off x="645259" y="2753999"/>
          <a:ext cx="7503815" cy="7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66" tIns="77566" rIns="77566" bIns="77566" numCol="1" spcCol="1270" anchor="ctr" anchorCtr="0">
          <a:noAutofit/>
        </a:bodyPr>
        <a:lstStyle/>
        <a:p>
          <a:pPr marL="0" lvl="0" indent="0" algn="l" defTabSz="711200">
            <a:lnSpc>
              <a:spcPct val="90000"/>
            </a:lnSpc>
            <a:spcBef>
              <a:spcPct val="0"/>
            </a:spcBef>
            <a:spcAft>
              <a:spcPct val="35000"/>
            </a:spcAft>
            <a:buNone/>
          </a:pPr>
          <a:r>
            <a:rPr lang="en-US" sz="1600" b="1" kern="1200" dirty="0"/>
            <a:t>Demonstrate Commitment to Competence -Expectations of Competence </a:t>
          </a:r>
          <a:r>
            <a:rPr lang="en-US" sz="1600" kern="1200" dirty="0"/>
            <a:t>- recruitment, staff development and retention as well as succession &amp; contingency planning</a:t>
          </a:r>
        </a:p>
        <a:p>
          <a:pPr marL="0" lvl="0" indent="0" algn="l" defTabSz="711200">
            <a:lnSpc>
              <a:spcPct val="90000"/>
            </a:lnSpc>
            <a:spcBef>
              <a:spcPct val="0"/>
            </a:spcBef>
            <a:spcAft>
              <a:spcPct val="35000"/>
            </a:spcAft>
            <a:buNone/>
          </a:pPr>
          <a:endParaRPr lang="en-US" sz="1600" kern="1200" dirty="0"/>
        </a:p>
      </dsp:txBody>
      <dsp:txXfrm>
        <a:off x="645259" y="2753999"/>
        <a:ext cx="7503815" cy="732908"/>
      </dsp:txXfrm>
    </dsp:sp>
    <dsp:sp modelId="{BB4121D7-1859-4174-8D77-B032C1187B1F}">
      <dsp:nvSpPr>
        <dsp:cNvPr id="0" name=""/>
        <dsp:cNvSpPr/>
      </dsp:nvSpPr>
      <dsp:spPr>
        <a:xfrm>
          <a:off x="0" y="3670135"/>
          <a:ext cx="8245475" cy="55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E2B6B-F8FF-4448-94BC-F2CA1BCE7FF3}">
      <dsp:nvSpPr>
        <dsp:cNvPr id="0" name=""/>
        <dsp:cNvSpPr/>
      </dsp:nvSpPr>
      <dsp:spPr>
        <a:xfrm>
          <a:off x="168917" y="3795776"/>
          <a:ext cx="307423" cy="307123"/>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6000" r="-2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2B8F37-E910-4611-B2B9-6792E89D5B37}">
      <dsp:nvSpPr>
        <dsp:cNvPr id="0" name=""/>
        <dsp:cNvSpPr/>
      </dsp:nvSpPr>
      <dsp:spPr>
        <a:xfrm>
          <a:off x="645259" y="3670135"/>
          <a:ext cx="7503815" cy="7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66" tIns="77566" rIns="77566" bIns="77566" numCol="1" spcCol="1270" anchor="ctr" anchorCtr="0">
          <a:noAutofit/>
        </a:bodyPr>
        <a:lstStyle/>
        <a:p>
          <a:pPr marL="0" lvl="0" indent="0" algn="l" defTabSz="711200">
            <a:lnSpc>
              <a:spcPct val="90000"/>
            </a:lnSpc>
            <a:spcBef>
              <a:spcPct val="0"/>
            </a:spcBef>
            <a:spcAft>
              <a:spcPct val="35000"/>
            </a:spcAft>
            <a:buNone/>
          </a:pPr>
          <a:r>
            <a:rPr lang="en-US" sz="1600" b="1" kern="1200" dirty="0"/>
            <a:t>Enforce Accountability </a:t>
          </a:r>
          <a:r>
            <a:rPr lang="en-US" sz="1600" kern="1200" dirty="0"/>
            <a:t>– Management takes defined action to address violations of policy, procedures, and codes of conduct </a:t>
          </a:r>
        </a:p>
        <a:p>
          <a:pPr marL="0" lvl="0" indent="0" algn="l" defTabSz="711200">
            <a:lnSpc>
              <a:spcPct val="90000"/>
            </a:lnSpc>
            <a:spcBef>
              <a:spcPct val="0"/>
            </a:spcBef>
            <a:spcAft>
              <a:spcPct val="35000"/>
            </a:spcAft>
            <a:buNone/>
          </a:pPr>
          <a:endParaRPr lang="en-US" sz="1600" kern="1200" dirty="0"/>
        </a:p>
      </dsp:txBody>
      <dsp:txXfrm>
        <a:off x="645259" y="3670135"/>
        <a:ext cx="7503815" cy="732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4067"/>
          <a:ext cx="8126412" cy="8415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254577" y="193423"/>
          <a:ext cx="463321" cy="4628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972476" y="4067"/>
          <a:ext cx="7095522" cy="94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01" tIns="100201" rIns="100201" bIns="100201" numCol="1" spcCol="1270" anchor="ctr" anchorCtr="0">
          <a:noAutofit/>
        </a:bodyPr>
        <a:lstStyle/>
        <a:p>
          <a:pPr marL="0" lvl="0" indent="0" algn="l" defTabSz="711200">
            <a:lnSpc>
              <a:spcPct val="100000"/>
            </a:lnSpc>
            <a:spcBef>
              <a:spcPct val="0"/>
            </a:spcBef>
            <a:spcAft>
              <a:spcPct val="35000"/>
            </a:spcAft>
            <a:buNone/>
          </a:pPr>
          <a:r>
            <a:rPr lang="en-US" sz="1600" b="1" kern="1200" dirty="0"/>
            <a:t>Define Objectives &amp; Risk Tolerance </a:t>
          </a:r>
          <a:r>
            <a:rPr lang="en-US" sz="1600" kern="1200" dirty="0"/>
            <a:t>- Discipline &amp; structure to assist in the achievement of objectives </a:t>
          </a:r>
        </a:p>
      </dsp:txBody>
      <dsp:txXfrm>
        <a:off x="972476" y="4067"/>
        <a:ext cx="7095522" cy="946776"/>
      </dsp:txXfrm>
    </dsp:sp>
    <dsp:sp modelId="{1549FBCA-CAAA-4BC5-B623-5DB6E09B23B1}">
      <dsp:nvSpPr>
        <dsp:cNvPr id="0" name=""/>
        <dsp:cNvSpPr/>
      </dsp:nvSpPr>
      <dsp:spPr>
        <a:xfrm>
          <a:off x="0" y="1187538"/>
          <a:ext cx="8126412" cy="8415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254577" y="1376894"/>
          <a:ext cx="463321" cy="4628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972476" y="1187538"/>
          <a:ext cx="7095522" cy="94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01" tIns="100201" rIns="100201" bIns="100201" numCol="1" spcCol="1270" anchor="ctr" anchorCtr="0">
          <a:noAutofit/>
        </a:bodyPr>
        <a:lstStyle/>
        <a:p>
          <a:pPr marL="0" lvl="0" indent="0" algn="l" defTabSz="711200">
            <a:lnSpc>
              <a:spcPct val="100000"/>
            </a:lnSpc>
            <a:spcBef>
              <a:spcPct val="0"/>
            </a:spcBef>
            <a:spcAft>
              <a:spcPct val="35000"/>
            </a:spcAft>
            <a:buNone/>
          </a:pPr>
          <a:r>
            <a:rPr lang="en-US" sz="1600" b="1" kern="1200" dirty="0"/>
            <a:t>Identify, Analyze &amp; Respond to Risks </a:t>
          </a:r>
          <a:r>
            <a:rPr lang="en-US" sz="1600" kern="1200" dirty="0"/>
            <a:t>- Basis for developing appropriate responses to identified risks in achieving objectives</a:t>
          </a:r>
        </a:p>
        <a:p>
          <a:pPr marL="0" lvl="0" indent="0" algn="l" defTabSz="711200">
            <a:lnSpc>
              <a:spcPct val="100000"/>
            </a:lnSpc>
            <a:spcBef>
              <a:spcPct val="0"/>
            </a:spcBef>
            <a:spcAft>
              <a:spcPct val="35000"/>
            </a:spcAft>
            <a:buNone/>
          </a:pPr>
          <a:r>
            <a:rPr lang="en-US" sz="1600" kern="1200" dirty="0"/>
            <a:t> </a:t>
          </a:r>
        </a:p>
      </dsp:txBody>
      <dsp:txXfrm>
        <a:off x="972476" y="1187538"/>
        <a:ext cx="7095522" cy="946776"/>
      </dsp:txXfrm>
    </dsp:sp>
    <dsp:sp modelId="{3F3DCB13-9DDA-471E-8FF7-58633E3F0DEE}">
      <dsp:nvSpPr>
        <dsp:cNvPr id="0" name=""/>
        <dsp:cNvSpPr/>
      </dsp:nvSpPr>
      <dsp:spPr>
        <a:xfrm>
          <a:off x="0" y="2371009"/>
          <a:ext cx="8126412" cy="8415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254577" y="2560364"/>
          <a:ext cx="463321" cy="4628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972476" y="2371009"/>
          <a:ext cx="7095522" cy="94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01" tIns="100201" rIns="100201" bIns="100201" numCol="1" spcCol="1270" anchor="ctr" anchorCtr="0">
          <a:noAutofit/>
        </a:bodyPr>
        <a:lstStyle/>
        <a:p>
          <a:pPr marL="0" lvl="0" indent="0" algn="l" defTabSz="711200">
            <a:lnSpc>
              <a:spcPct val="100000"/>
            </a:lnSpc>
            <a:spcBef>
              <a:spcPct val="0"/>
            </a:spcBef>
            <a:spcAft>
              <a:spcPct val="35000"/>
            </a:spcAft>
            <a:buNone/>
          </a:pPr>
          <a:r>
            <a:rPr lang="en-US" sz="1600" b="1" kern="1200" dirty="0"/>
            <a:t>Assess Fraud Risk </a:t>
          </a:r>
          <a:r>
            <a:rPr lang="en-US" sz="1600" kern="1200" dirty="0"/>
            <a:t>- Actions established through policies and procedures designed to achieve objectives and respond to risks</a:t>
          </a:r>
        </a:p>
      </dsp:txBody>
      <dsp:txXfrm>
        <a:off x="972476" y="2371009"/>
        <a:ext cx="7095522" cy="946776"/>
      </dsp:txXfrm>
    </dsp:sp>
    <dsp:sp modelId="{C8902AF3-C237-49FB-8849-CAC6FF517581}">
      <dsp:nvSpPr>
        <dsp:cNvPr id="0" name=""/>
        <dsp:cNvSpPr/>
      </dsp:nvSpPr>
      <dsp:spPr>
        <a:xfrm>
          <a:off x="0" y="3554480"/>
          <a:ext cx="8126412" cy="8415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BC43-BAE6-4914-903A-FBC69160834A}">
      <dsp:nvSpPr>
        <dsp:cNvPr id="0" name=""/>
        <dsp:cNvSpPr/>
      </dsp:nvSpPr>
      <dsp:spPr>
        <a:xfrm>
          <a:off x="254577" y="3743835"/>
          <a:ext cx="463321" cy="4628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11B93-89F6-4261-AFC6-D654092F6150}">
      <dsp:nvSpPr>
        <dsp:cNvPr id="0" name=""/>
        <dsp:cNvSpPr/>
      </dsp:nvSpPr>
      <dsp:spPr>
        <a:xfrm>
          <a:off x="972476" y="3554480"/>
          <a:ext cx="7095522" cy="94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01" tIns="100201" rIns="100201" bIns="100201" numCol="1" spcCol="1270" anchor="ctr" anchorCtr="0">
          <a:noAutofit/>
        </a:bodyPr>
        <a:lstStyle/>
        <a:p>
          <a:pPr marL="0" lvl="0" indent="0" algn="l" defTabSz="711200">
            <a:lnSpc>
              <a:spcPct val="100000"/>
            </a:lnSpc>
            <a:spcBef>
              <a:spcPct val="0"/>
            </a:spcBef>
            <a:spcAft>
              <a:spcPct val="35000"/>
            </a:spcAft>
            <a:buNone/>
          </a:pPr>
          <a:r>
            <a:rPr lang="en-US" sz="1600" b="1" kern="1200" dirty="0"/>
            <a:t>Identify, Analyze &amp; Respond to Change </a:t>
          </a:r>
          <a:r>
            <a:rPr lang="en-US" sz="1600" kern="1200" dirty="0"/>
            <a:t>- Ensures the quality of internal and external information sharing</a:t>
          </a:r>
        </a:p>
        <a:p>
          <a:pPr marL="0" lvl="0" indent="0" algn="l" defTabSz="711200">
            <a:spcBef>
              <a:spcPct val="0"/>
            </a:spcBef>
            <a:spcAft>
              <a:spcPct val="35000"/>
            </a:spcAft>
            <a:buNone/>
          </a:pPr>
          <a:endParaRPr lang="en-US" sz="1600" kern="1200" dirty="0"/>
        </a:p>
      </dsp:txBody>
      <dsp:txXfrm>
        <a:off x="972476" y="3554480"/>
        <a:ext cx="7095522" cy="946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4303"/>
          <a:ext cx="8245475" cy="1276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386044" y="291443"/>
          <a:ext cx="702585" cy="701899"/>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1474674" y="4303"/>
          <a:ext cx="6653522"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Design control Activities – Response</a:t>
          </a:r>
        </a:p>
        <a:p>
          <a:pPr marL="0" lvl="0" indent="0" algn="l" defTabSz="711200">
            <a:lnSpc>
              <a:spcPct val="100000"/>
            </a:lnSpc>
            <a:spcBef>
              <a:spcPct val="0"/>
            </a:spcBef>
            <a:spcAft>
              <a:spcPct val="35000"/>
            </a:spcAft>
            <a:buNone/>
          </a:pPr>
          <a:r>
            <a:rPr lang="en-US" sz="1600" kern="1200" dirty="0"/>
            <a:t>Design of Appropriate Types of Control Activities at various Levels (Segregation of Duties)</a:t>
          </a:r>
        </a:p>
        <a:p>
          <a:pPr marL="0" lvl="0" indent="0" algn="l" defTabSz="711200">
            <a:spcBef>
              <a:spcPct val="0"/>
            </a:spcBef>
            <a:spcAft>
              <a:spcPct val="35000"/>
            </a:spcAft>
            <a:buNone/>
          </a:pPr>
          <a:endParaRPr lang="en-US" sz="1600" kern="1200" dirty="0"/>
        </a:p>
      </dsp:txBody>
      <dsp:txXfrm>
        <a:off x="1474674" y="4303"/>
        <a:ext cx="6653522" cy="1277428"/>
      </dsp:txXfrm>
    </dsp:sp>
    <dsp:sp modelId="{1549FBCA-CAAA-4BC5-B623-5DB6E09B23B1}">
      <dsp:nvSpPr>
        <dsp:cNvPr id="0" name=""/>
        <dsp:cNvSpPr/>
      </dsp:nvSpPr>
      <dsp:spPr>
        <a:xfrm>
          <a:off x="0" y="1565604"/>
          <a:ext cx="8245475" cy="1276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386044" y="1852745"/>
          <a:ext cx="702585" cy="70189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1474674" y="1565604"/>
          <a:ext cx="6653522"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Design Activities for the Information System  - </a:t>
          </a:r>
          <a:r>
            <a:rPr lang="en-US" sz="1600" kern="1200" dirty="0"/>
            <a:t>Appropriate Types of Control Activities, IT Infrastructure, Security Management, and Technology Acquisition, Development, and Maintenance</a:t>
          </a:r>
        </a:p>
        <a:p>
          <a:pPr marL="0" lvl="0" indent="0" algn="l" defTabSz="711200">
            <a:lnSpc>
              <a:spcPct val="100000"/>
            </a:lnSpc>
            <a:spcBef>
              <a:spcPct val="0"/>
            </a:spcBef>
            <a:spcAft>
              <a:spcPct val="35000"/>
            </a:spcAft>
            <a:buNone/>
          </a:pPr>
          <a:r>
            <a:rPr lang="en-US" sz="1600" kern="1200" dirty="0"/>
            <a:t> </a:t>
          </a:r>
        </a:p>
      </dsp:txBody>
      <dsp:txXfrm>
        <a:off x="1474674" y="1565604"/>
        <a:ext cx="6653522" cy="1277428"/>
      </dsp:txXfrm>
    </dsp:sp>
    <dsp:sp modelId="{3F3DCB13-9DDA-471E-8FF7-58633E3F0DEE}">
      <dsp:nvSpPr>
        <dsp:cNvPr id="0" name=""/>
        <dsp:cNvSpPr/>
      </dsp:nvSpPr>
      <dsp:spPr>
        <a:xfrm>
          <a:off x="0" y="3126905"/>
          <a:ext cx="8245475" cy="1276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386044" y="3414046"/>
          <a:ext cx="702585" cy="70189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1474674" y="3126905"/>
          <a:ext cx="6653522"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Implement Control Activities </a:t>
          </a:r>
          <a:r>
            <a:rPr lang="en-US" sz="1600" kern="1200" dirty="0"/>
            <a:t>– Documentation of responsibilities through local policies and periodic reviews of control activities</a:t>
          </a:r>
        </a:p>
        <a:p>
          <a:pPr marL="0" lvl="0" indent="0" algn="l" defTabSz="711200">
            <a:spcBef>
              <a:spcPct val="0"/>
            </a:spcBef>
            <a:spcAft>
              <a:spcPct val="35000"/>
            </a:spcAft>
            <a:buNone/>
          </a:pPr>
          <a:endParaRPr lang="en-US" sz="1600" kern="1200" dirty="0"/>
        </a:p>
      </dsp:txBody>
      <dsp:txXfrm>
        <a:off x="1474674" y="3126905"/>
        <a:ext cx="6653522" cy="1277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4303"/>
          <a:ext cx="8245475" cy="10977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332081" y="251305"/>
          <a:ext cx="604374" cy="603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1268537" y="4303"/>
          <a:ext cx="6877390"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Use Quality Information </a:t>
          </a:r>
        </a:p>
        <a:p>
          <a:pPr marL="0" lvl="0" indent="0" algn="l" defTabSz="711200">
            <a:lnSpc>
              <a:spcPct val="100000"/>
            </a:lnSpc>
            <a:spcBef>
              <a:spcPct val="0"/>
            </a:spcBef>
            <a:spcAft>
              <a:spcPct val="35000"/>
            </a:spcAft>
            <a:buNone/>
          </a:pPr>
          <a:r>
            <a:rPr lang="en-US" sz="1600" kern="1200" dirty="0"/>
            <a:t>Identification of Information Requirements; Relevant Data from Reliable Sources; Data Processed into Quality Information</a:t>
          </a:r>
        </a:p>
        <a:p>
          <a:pPr marL="0" lvl="0" indent="0" algn="l" defTabSz="711200">
            <a:spcBef>
              <a:spcPct val="0"/>
            </a:spcBef>
            <a:spcAft>
              <a:spcPct val="35000"/>
            </a:spcAft>
            <a:buNone/>
          </a:pPr>
          <a:endParaRPr lang="en-US" sz="1600" kern="1200" dirty="0"/>
        </a:p>
      </dsp:txBody>
      <dsp:txXfrm>
        <a:off x="1268537" y="4303"/>
        <a:ext cx="6877390" cy="1277428"/>
      </dsp:txXfrm>
    </dsp:sp>
    <dsp:sp modelId="{1549FBCA-CAAA-4BC5-B623-5DB6E09B23B1}">
      <dsp:nvSpPr>
        <dsp:cNvPr id="0" name=""/>
        <dsp:cNvSpPr/>
      </dsp:nvSpPr>
      <dsp:spPr>
        <a:xfrm>
          <a:off x="0" y="1565604"/>
          <a:ext cx="8245475" cy="10977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332081" y="1812607"/>
          <a:ext cx="604374" cy="603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1268537" y="1565604"/>
          <a:ext cx="6877390"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Communicate Internally - </a:t>
          </a:r>
          <a:r>
            <a:rPr lang="en-US" sz="1600" kern="1200" dirty="0"/>
            <a:t>Communication throughout the agency</a:t>
          </a:r>
        </a:p>
      </dsp:txBody>
      <dsp:txXfrm>
        <a:off x="1268537" y="1565604"/>
        <a:ext cx="6877390" cy="1277428"/>
      </dsp:txXfrm>
    </dsp:sp>
    <dsp:sp modelId="{3F3DCB13-9DDA-471E-8FF7-58633E3F0DEE}">
      <dsp:nvSpPr>
        <dsp:cNvPr id="0" name=""/>
        <dsp:cNvSpPr/>
      </dsp:nvSpPr>
      <dsp:spPr>
        <a:xfrm>
          <a:off x="0" y="3126905"/>
          <a:ext cx="8245475" cy="10977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332081" y="3373908"/>
          <a:ext cx="604374" cy="603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1268537" y="3126905"/>
          <a:ext cx="6877390" cy="127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94" tIns="135194" rIns="135194" bIns="135194" numCol="1" spcCol="1270" anchor="ctr" anchorCtr="0">
          <a:noAutofit/>
        </a:bodyPr>
        <a:lstStyle/>
        <a:p>
          <a:pPr marL="0" lvl="0" indent="0" algn="l" defTabSz="711200">
            <a:lnSpc>
              <a:spcPct val="100000"/>
            </a:lnSpc>
            <a:spcBef>
              <a:spcPct val="0"/>
            </a:spcBef>
            <a:spcAft>
              <a:spcPct val="35000"/>
            </a:spcAft>
            <a:buNone/>
          </a:pPr>
          <a:r>
            <a:rPr lang="en-US" sz="1600" b="1" kern="1200" dirty="0"/>
            <a:t>Control Activities - </a:t>
          </a:r>
          <a:r>
            <a:rPr lang="en-US" sz="1600" kern="1200" dirty="0"/>
            <a:t>Communication with external parties and feedback gained from recipients of services.</a:t>
          </a:r>
        </a:p>
      </dsp:txBody>
      <dsp:txXfrm>
        <a:off x="1268537" y="3126905"/>
        <a:ext cx="6877390" cy="1277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716403"/>
          <a:ext cx="8245475" cy="132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400083" y="1013986"/>
          <a:ext cx="727425" cy="727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1527592" y="716403"/>
          <a:ext cx="6717882" cy="132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74" tIns="139974" rIns="139974" bIns="139974" numCol="1" spcCol="1270" anchor="ctr" anchorCtr="0">
          <a:noAutofit/>
        </a:bodyPr>
        <a:lstStyle/>
        <a:p>
          <a:pPr marL="0" lvl="0" indent="0" algn="l" defTabSz="711200">
            <a:lnSpc>
              <a:spcPct val="100000"/>
            </a:lnSpc>
            <a:spcBef>
              <a:spcPct val="0"/>
            </a:spcBef>
            <a:spcAft>
              <a:spcPct val="35000"/>
            </a:spcAft>
            <a:buNone/>
          </a:pPr>
          <a:r>
            <a:rPr lang="en-US" sz="1600" b="1" kern="1200" dirty="0"/>
            <a:t>Perform Monitoring Activities</a:t>
          </a:r>
        </a:p>
        <a:p>
          <a:pPr marL="0" lvl="0" indent="0" algn="l" defTabSz="711200">
            <a:lnSpc>
              <a:spcPct val="100000"/>
            </a:lnSpc>
            <a:spcBef>
              <a:spcPct val="0"/>
            </a:spcBef>
            <a:spcAft>
              <a:spcPct val="35000"/>
            </a:spcAft>
            <a:buNone/>
          </a:pPr>
          <a:r>
            <a:rPr lang="en-US" sz="1600" kern="1200" dirty="0"/>
            <a:t>Establishment of a baseline Internal Control System Monitoring</a:t>
          </a:r>
        </a:p>
      </dsp:txBody>
      <dsp:txXfrm>
        <a:off x="1527592" y="716403"/>
        <a:ext cx="6717882" cy="1322591"/>
      </dsp:txXfrm>
    </dsp:sp>
    <dsp:sp modelId="{1549FBCA-CAAA-4BC5-B623-5DB6E09B23B1}">
      <dsp:nvSpPr>
        <dsp:cNvPr id="0" name=""/>
        <dsp:cNvSpPr/>
      </dsp:nvSpPr>
      <dsp:spPr>
        <a:xfrm>
          <a:off x="0" y="2311474"/>
          <a:ext cx="8245475" cy="132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400083" y="2667225"/>
          <a:ext cx="727425" cy="727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1527592" y="2427809"/>
          <a:ext cx="6717882" cy="120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74" tIns="139974" rIns="139974" bIns="139974" numCol="1" spcCol="1270" anchor="ctr" anchorCtr="0">
          <a:noAutofit/>
        </a:bodyPr>
        <a:lstStyle/>
        <a:p>
          <a:pPr marL="0" lvl="0" indent="0" algn="l" defTabSz="711200">
            <a:lnSpc>
              <a:spcPct val="100000"/>
            </a:lnSpc>
            <a:spcBef>
              <a:spcPct val="0"/>
            </a:spcBef>
            <a:spcAft>
              <a:spcPct val="35000"/>
            </a:spcAft>
            <a:buNone/>
          </a:pPr>
          <a:r>
            <a:rPr lang="en-US" sz="1600" b="1" kern="1200" dirty="0"/>
            <a:t>Evaluate Issues &amp; Remediate Deficiencies </a:t>
          </a:r>
        </a:p>
        <a:p>
          <a:pPr marL="0" lvl="0" indent="0" algn="l" defTabSz="711200">
            <a:lnSpc>
              <a:spcPct val="100000"/>
            </a:lnSpc>
            <a:spcBef>
              <a:spcPct val="0"/>
            </a:spcBef>
            <a:spcAft>
              <a:spcPct val="35000"/>
            </a:spcAft>
            <a:buNone/>
          </a:pPr>
          <a:r>
            <a:rPr lang="en-US" sz="1600" kern="1200" dirty="0"/>
            <a:t>Reporting and evaluation of issues; Corrective Actions</a:t>
          </a:r>
        </a:p>
        <a:p>
          <a:pPr marL="0" lvl="0" indent="0" algn="l" defTabSz="711200">
            <a:lnSpc>
              <a:spcPct val="100000"/>
            </a:lnSpc>
            <a:spcBef>
              <a:spcPct val="0"/>
            </a:spcBef>
            <a:spcAft>
              <a:spcPct val="35000"/>
            </a:spcAft>
            <a:buNone/>
          </a:pPr>
          <a:endParaRPr lang="en-US" sz="1600" kern="1200" dirty="0"/>
        </a:p>
      </dsp:txBody>
      <dsp:txXfrm>
        <a:off x="1527592" y="2427809"/>
        <a:ext cx="6717882" cy="1206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A16-FD33-4F72-AC39-9586F8E2A79F}">
      <dsp:nvSpPr>
        <dsp:cNvPr id="0" name=""/>
        <dsp:cNvSpPr/>
      </dsp:nvSpPr>
      <dsp:spPr>
        <a:xfrm>
          <a:off x="0" y="5716"/>
          <a:ext cx="8126412" cy="6477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2508F-5332-43CB-AEDE-98370361B5DF}">
      <dsp:nvSpPr>
        <dsp:cNvPr id="0" name=""/>
        <dsp:cNvSpPr/>
      </dsp:nvSpPr>
      <dsp:spPr>
        <a:xfrm>
          <a:off x="195949" y="151464"/>
          <a:ext cx="356620" cy="356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806AD-9788-4DC8-B669-AB8C0FAD2D04}">
      <dsp:nvSpPr>
        <dsp:cNvPr id="0" name=""/>
        <dsp:cNvSpPr/>
      </dsp:nvSpPr>
      <dsp:spPr>
        <a:xfrm>
          <a:off x="748520" y="5716"/>
          <a:ext cx="7321786"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kern="1200" dirty="0"/>
            <a:t>List of the Program Year expenditures generated by the fiscal agent functionary</a:t>
          </a:r>
        </a:p>
      </dsp:txBody>
      <dsp:txXfrm>
        <a:off x="748520" y="5716"/>
        <a:ext cx="7321786" cy="748982"/>
      </dsp:txXfrm>
    </dsp:sp>
    <dsp:sp modelId="{1549FBCA-CAAA-4BC5-B623-5DB6E09B23B1}">
      <dsp:nvSpPr>
        <dsp:cNvPr id="0" name=""/>
        <dsp:cNvSpPr/>
      </dsp:nvSpPr>
      <dsp:spPr>
        <a:xfrm>
          <a:off x="0" y="941943"/>
          <a:ext cx="8126412" cy="6477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58D50-D997-48FE-B47E-F144966F2510}">
      <dsp:nvSpPr>
        <dsp:cNvPr id="0" name=""/>
        <dsp:cNvSpPr/>
      </dsp:nvSpPr>
      <dsp:spPr>
        <a:xfrm>
          <a:off x="195949" y="1087691"/>
          <a:ext cx="356620" cy="3562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EE474-6A08-45E5-B0F7-C5EA384A2C0E}">
      <dsp:nvSpPr>
        <dsp:cNvPr id="0" name=""/>
        <dsp:cNvSpPr/>
      </dsp:nvSpPr>
      <dsp:spPr>
        <a:xfrm>
          <a:off x="748520" y="941943"/>
          <a:ext cx="7321786"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kern="1200" dirty="0"/>
            <a:t>Copies of the completed Statements of Financial Interest forms (all are due May 1 for LWDB staff directors and senior-level fiscal agent personnel at the LWDB office possessing the authority to review or approve expenditures or the allocation of funds</a:t>
          </a:r>
        </a:p>
      </dsp:txBody>
      <dsp:txXfrm>
        <a:off x="748520" y="941943"/>
        <a:ext cx="7321786" cy="748982"/>
      </dsp:txXfrm>
    </dsp:sp>
    <dsp:sp modelId="{3F3DCB13-9DDA-471E-8FF7-58633E3F0DEE}">
      <dsp:nvSpPr>
        <dsp:cNvPr id="0" name=""/>
        <dsp:cNvSpPr/>
      </dsp:nvSpPr>
      <dsp:spPr>
        <a:xfrm>
          <a:off x="0" y="1878171"/>
          <a:ext cx="8126412" cy="6477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5A51-D5E3-4ACA-893F-024C9E02AE32}">
      <dsp:nvSpPr>
        <dsp:cNvPr id="0" name=""/>
        <dsp:cNvSpPr/>
      </dsp:nvSpPr>
      <dsp:spPr>
        <a:xfrm>
          <a:off x="195949" y="2023919"/>
          <a:ext cx="356620" cy="3562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B6F3A-C8E6-4D76-BAB7-932F7A2A6BC3}">
      <dsp:nvSpPr>
        <dsp:cNvPr id="0" name=""/>
        <dsp:cNvSpPr/>
      </dsp:nvSpPr>
      <dsp:spPr>
        <a:xfrm>
          <a:off x="748520" y="1878171"/>
          <a:ext cx="7321786"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kern="1200"/>
            <a:t>All timesheets and payroll documentation for LWDB staff, which shows distribution of time and pay across program and administrative funding streams (annual salary for calendar year)</a:t>
          </a:r>
        </a:p>
      </dsp:txBody>
      <dsp:txXfrm>
        <a:off x="748520" y="1878171"/>
        <a:ext cx="7321786" cy="748982"/>
      </dsp:txXfrm>
    </dsp:sp>
    <dsp:sp modelId="{C8902AF3-C237-49FB-8849-CAC6FF517581}">
      <dsp:nvSpPr>
        <dsp:cNvPr id="0" name=""/>
        <dsp:cNvSpPr/>
      </dsp:nvSpPr>
      <dsp:spPr>
        <a:xfrm>
          <a:off x="0" y="2814399"/>
          <a:ext cx="8126412" cy="6477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BC43-BAE6-4914-903A-FBC69160834A}">
      <dsp:nvSpPr>
        <dsp:cNvPr id="0" name=""/>
        <dsp:cNvSpPr/>
      </dsp:nvSpPr>
      <dsp:spPr>
        <a:xfrm>
          <a:off x="195949" y="2960146"/>
          <a:ext cx="356620" cy="3562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11B93-89F6-4261-AFC6-D654092F6150}">
      <dsp:nvSpPr>
        <dsp:cNvPr id="0" name=""/>
        <dsp:cNvSpPr/>
      </dsp:nvSpPr>
      <dsp:spPr>
        <a:xfrm>
          <a:off x="748520" y="2814399"/>
          <a:ext cx="7321786"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kern="1200" dirty="0"/>
            <a:t>A completed copy of the Oversight Separation of Duties worksheet  </a:t>
          </a:r>
        </a:p>
      </dsp:txBody>
      <dsp:txXfrm>
        <a:off x="748520" y="2814399"/>
        <a:ext cx="7321786" cy="748982"/>
      </dsp:txXfrm>
    </dsp:sp>
    <dsp:sp modelId="{BB4121D7-1859-4174-8D77-B032C1187B1F}">
      <dsp:nvSpPr>
        <dsp:cNvPr id="0" name=""/>
        <dsp:cNvSpPr/>
      </dsp:nvSpPr>
      <dsp:spPr>
        <a:xfrm>
          <a:off x="0" y="3750626"/>
          <a:ext cx="8126412" cy="6477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E2B6B-F8FF-4448-94BC-F2CA1BCE7FF3}">
      <dsp:nvSpPr>
        <dsp:cNvPr id="0" name=""/>
        <dsp:cNvSpPr/>
      </dsp:nvSpPr>
      <dsp:spPr>
        <a:xfrm>
          <a:off x="195949" y="3896374"/>
          <a:ext cx="356620" cy="3562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2B8F37-E910-4611-B2B9-6792E89D5B37}">
      <dsp:nvSpPr>
        <dsp:cNvPr id="0" name=""/>
        <dsp:cNvSpPr/>
      </dsp:nvSpPr>
      <dsp:spPr>
        <a:xfrm>
          <a:off x="748520" y="3750626"/>
          <a:ext cx="7321786" cy="74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67" tIns="79267" rIns="79267" bIns="79267" numCol="1" spcCol="1270" anchor="ctr" anchorCtr="0">
          <a:noAutofit/>
        </a:bodyPr>
        <a:lstStyle/>
        <a:p>
          <a:pPr marL="0" lvl="0" indent="0" algn="l" defTabSz="711200">
            <a:lnSpc>
              <a:spcPct val="90000"/>
            </a:lnSpc>
            <a:spcBef>
              <a:spcPct val="0"/>
            </a:spcBef>
            <a:spcAft>
              <a:spcPct val="35000"/>
            </a:spcAft>
            <a:buNone/>
          </a:pPr>
          <a:r>
            <a:rPr lang="en-US" sz="1600" kern="1200"/>
            <a:t>A copy of the most recent single audit report</a:t>
          </a:r>
        </a:p>
      </dsp:txBody>
      <dsp:txXfrm>
        <a:off x="748520" y="3750626"/>
        <a:ext cx="7321786" cy="7489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5/25/2022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5/25/2022</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318646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published in 1992 (did not include 17 principles) and gained greater acceptance following the fiscal issues presented in the 2000s. The current </a:t>
            </a:r>
            <a:r>
              <a:rPr lang="en-US" b="0" i="1" dirty="0">
                <a:solidFill>
                  <a:srgbClr val="000000"/>
                </a:solidFill>
                <a:effectLst/>
                <a:latin typeface="Red Hat Text"/>
              </a:rPr>
              <a:t>COSO model was published in 2013.  COSO = Committee of Sponsoring Organizations of the Treadway Commission.  Five facing components with 17 underlying principles.  </a:t>
            </a:r>
            <a:r>
              <a:rPr lang="en-US" b="0" i="0" dirty="0">
                <a:solidFill>
                  <a:srgbClr val="333333"/>
                </a:solidFill>
                <a:effectLst/>
                <a:latin typeface="Open Sans" panose="020B0606030504020204" pitchFamily="34" charset="0"/>
              </a:rPr>
              <a:t>A lack of one of the principles can significantly impact the entire system.</a:t>
            </a:r>
          </a:p>
          <a:p>
            <a:endParaRPr lang="en-US" b="0" i="1" dirty="0">
              <a:solidFill>
                <a:srgbClr val="000000"/>
              </a:solidFill>
              <a:effectLst/>
              <a:latin typeface="Red Hat Text"/>
            </a:endParaRPr>
          </a:p>
          <a:p>
            <a:pPr marL="0" marR="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would use the Green Book model?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those who manage programs for federal, state or local government;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Those who conduct a performance audit or a financial audit; 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 person responsible for making sure that personnel follow policies and procedures related to any and all job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28964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401346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If an organization lacks the principles of control environment (foundation of an internal control system), the best-designed process controls may not likely be executed effectively.  This step establishes the culture, values and expectations of your organization.</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188600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150872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The audit recommended referral of the executive director to HUD’s Departmental Enforcement Center for appropriate action regarding the questionable ethical conduct.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rPr>
              <a:t>This is an example of what can occur when an agency does not have policies concerning documentation, record archival, and removal of official records from the office.</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34131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251796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needs to define and establish clear objectives that enable the identification of risks and define risk tolerances, they should identify, analyze and respond to the risks, consider the potential for fraud when identifying, analyzing and responding to risks.  Management needs to respond to significant changes that could impact the entire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1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153870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18</a:t>
            </a:fld>
            <a:endParaRPr lang="en-US" noProof="0" dirty="0"/>
          </a:p>
        </p:txBody>
      </p:sp>
    </p:spTree>
    <p:extLst>
      <p:ext uri="{BB962C8B-B14F-4D97-AF65-F5344CB8AC3E}">
        <p14:creationId xmlns:p14="http://schemas.microsoft.com/office/powerpoint/2010/main" val="14946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19</a:t>
            </a:fld>
            <a:endParaRPr lang="en-US" noProof="0" dirty="0"/>
          </a:p>
        </p:txBody>
      </p:sp>
    </p:spTree>
    <p:extLst>
      <p:ext uri="{BB962C8B-B14F-4D97-AF65-F5344CB8AC3E}">
        <p14:creationId xmlns:p14="http://schemas.microsoft.com/office/powerpoint/2010/main" val="39333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3839039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20</a:t>
            </a:fld>
            <a:endParaRPr lang="en-US" noProof="0" dirty="0"/>
          </a:p>
        </p:txBody>
      </p:sp>
    </p:spTree>
    <p:extLst>
      <p:ext uri="{BB962C8B-B14F-4D97-AF65-F5344CB8AC3E}">
        <p14:creationId xmlns:p14="http://schemas.microsoft.com/office/powerpoint/2010/main" val="4028625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21</a:t>
            </a:fld>
            <a:endParaRPr lang="en-US" noProof="0" dirty="0"/>
          </a:p>
        </p:txBody>
      </p:sp>
    </p:spTree>
    <p:extLst>
      <p:ext uri="{BB962C8B-B14F-4D97-AF65-F5344CB8AC3E}">
        <p14:creationId xmlns:p14="http://schemas.microsoft.com/office/powerpoint/2010/main" val="337350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22</a:t>
            </a:fld>
            <a:endParaRPr lang="en-US" noProof="0" dirty="0"/>
          </a:p>
        </p:txBody>
      </p:sp>
    </p:spTree>
    <p:extLst>
      <p:ext uri="{BB962C8B-B14F-4D97-AF65-F5344CB8AC3E}">
        <p14:creationId xmlns:p14="http://schemas.microsoft.com/office/powerpoint/2010/main" val="3780072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23</a:t>
            </a:fld>
            <a:endParaRPr lang="en-US" noProof="0" dirty="0"/>
          </a:p>
        </p:txBody>
      </p:sp>
    </p:spTree>
    <p:extLst>
      <p:ext uri="{BB962C8B-B14F-4D97-AF65-F5344CB8AC3E}">
        <p14:creationId xmlns:p14="http://schemas.microsoft.com/office/powerpoint/2010/main" val="348374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24</a:t>
            </a:fld>
            <a:endParaRPr lang="en-US" noProof="0" dirty="0"/>
          </a:p>
        </p:txBody>
      </p:sp>
    </p:spTree>
    <p:extLst>
      <p:ext uri="{BB962C8B-B14F-4D97-AF65-F5344CB8AC3E}">
        <p14:creationId xmlns:p14="http://schemas.microsoft.com/office/powerpoint/2010/main" val="1550378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25</a:t>
            </a:fld>
            <a:endParaRPr lang="en-US" noProof="0" dirty="0"/>
          </a:p>
        </p:txBody>
      </p:sp>
    </p:spTree>
    <p:extLst>
      <p:ext uri="{BB962C8B-B14F-4D97-AF65-F5344CB8AC3E}">
        <p14:creationId xmlns:p14="http://schemas.microsoft.com/office/powerpoint/2010/main" val="416729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26</a:t>
            </a:fld>
            <a:endParaRPr lang="en-US" noProof="0" dirty="0"/>
          </a:p>
        </p:txBody>
      </p:sp>
    </p:spTree>
    <p:extLst>
      <p:ext uri="{BB962C8B-B14F-4D97-AF65-F5344CB8AC3E}">
        <p14:creationId xmlns:p14="http://schemas.microsoft.com/office/powerpoint/2010/main" val="189076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city should have had written policies and checklists to ensure that it had agreements or memorandums of understanding for these projects in place and should have included the purpose statements and the national objectives the projects would meet. It also should have had controls over spending to ensure that program staff could not spend funds before signed agreements were properly in place.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027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3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29</a:t>
            </a:fld>
            <a:endParaRPr lang="en-US" noProof="0" dirty="0"/>
          </a:p>
        </p:txBody>
      </p:sp>
    </p:spTree>
    <p:extLst>
      <p:ext uri="{BB962C8B-B14F-4D97-AF65-F5344CB8AC3E}">
        <p14:creationId xmlns:p14="http://schemas.microsoft.com/office/powerpoint/2010/main" val="226891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3398286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332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60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863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board or other leadership should have had policies and procedures for the review and approval of expenses and use of assets.  They should also have had a means to check that these controls were working through spot checks or other independent means such as audits.  If management had monitored expenditure reports, it would have been alerted to the unauthorized spending.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038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How are these concepts incorporated in current processes?  How often are controls &amp; processes reviewed?  What innovations and improvements in technology could improve processes?</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34</a:t>
            </a:fld>
            <a:endParaRPr lang="en-US" noProof="0" dirty="0"/>
          </a:p>
        </p:txBody>
      </p:sp>
    </p:spTree>
    <p:extLst>
      <p:ext uri="{BB962C8B-B14F-4D97-AF65-F5344CB8AC3E}">
        <p14:creationId xmlns:p14="http://schemas.microsoft.com/office/powerpoint/2010/main" val="491496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35</a:t>
            </a:fld>
            <a:endParaRPr lang="en-US" noProof="0" dirty="0"/>
          </a:p>
        </p:txBody>
      </p:sp>
    </p:spTree>
    <p:extLst>
      <p:ext uri="{BB962C8B-B14F-4D97-AF65-F5344CB8AC3E}">
        <p14:creationId xmlns:p14="http://schemas.microsoft.com/office/powerpoint/2010/main" val="3714543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36</a:t>
            </a:fld>
            <a:endParaRPr lang="en-US" noProof="0" dirty="0"/>
          </a:p>
        </p:txBody>
      </p:sp>
    </p:spTree>
    <p:extLst>
      <p:ext uri="{BB962C8B-B14F-4D97-AF65-F5344CB8AC3E}">
        <p14:creationId xmlns:p14="http://schemas.microsoft.com/office/powerpoint/2010/main" val="1840303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38</a:t>
            </a:fld>
            <a:endParaRPr lang="en-US" noProof="0" dirty="0"/>
          </a:p>
        </p:txBody>
      </p:sp>
    </p:spTree>
    <p:extLst>
      <p:ext uri="{BB962C8B-B14F-4D97-AF65-F5344CB8AC3E}">
        <p14:creationId xmlns:p14="http://schemas.microsoft.com/office/powerpoint/2010/main" val="1391776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39</a:t>
            </a:fld>
            <a:endParaRPr lang="en-US" noProof="0" dirty="0"/>
          </a:p>
        </p:txBody>
      </p:sp>
    </p:spTree>
    <p:extLst>
      <p:ext uri="{BB962C8B-B14F-4D97-AF65-F5344CB8AC3E}">
        <p14:creationId xmlns:p14="http://schemas.microsoft.com/office/powerpoint/2010/main" val="1999171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the dots” – Show FSR Review worksheet.  We are monitors and NOT auditors.  We are reviewing costs as they align with the Uniform Guidance 200.320.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40</a:t>
            </a:fld>
            <a:endParaRPr lang="en-US" noProof="0" dirty="0"/>
          </a:p>
        </p:txBody>
      </p:sp>
    </p:spTree>
    <p:extLst>
      <p:ext uri="{BB962C8B-B14F-4D97-AF65-F5344CB8AC3E}">
        <p14:creationId xmlns:p14="http://schemas.microsoft.com/office/powerpoint/2010/main" val="2429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3054760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41</a:t>
            </a:fld>
            <a:endParaRPr lang="en-US" noProof="0" dirty="0"/>
          </a:p>
        </p:txBody>
      </p:sp>
    </p:spTree>
    <p:extLst>
      <p:ext uri="{BB962C8B-B14F-4D97-AF65-F5344CB8AC3E}">
        <p14:creationId xmlns:p14="http://schemas.microsoft.com/office/powerpoint/2010/main" val="3057155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42</a:t>
            </a:fld>
            <a:endParaRPr lang="en-US" noProof="0" dirty="0"/>
          </a:p>
        </p:txBody>
      </p:sp>
    </p:spTree>
    <p:extLst>
      <p:ext uri="{BB962C8B-B14F-4D97-AF65-F5344CB8AC3E}">
        <p14:creationId xmlns:p14="http://schemas.microsoft.com/office/powerpoint/2010/main" val="932499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only minimal separation of fiscal duties can be achieved, specific compensating controls must be in place and adequately documented. Those grantees with smaller staffing levels must implement compensating controls to ensure an adequate separation exists within its financial processes. The compensating control can be as simple as requiring additional reviews and approvals at different times during each process. For example, with the accounts payable process, a grantee with limited staff could implement a review step between the processing of the invoices, printing of the checks, and application of signatures.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43</a:t>
            </a:fld>
            <a:endParaRPr lang="en-US" noProof="0" dirty="0"/>
          </a:p>
        </p:txBody>
      </p:sp>
    </p:spTree>
    <p:extLst>
      <p:ext uri="{BB962C8B-B14F-4D97-AF65-F5344CB8AC3E}">
        <p14:creationId xmlns:p14="http://schemas.microsoft.com/office/powerpoint/2010/main" val="2116000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44</a:t>
            </a:fld>
            <a:endParaRPr lang="en-US" noProof="0" dirty="0"/>
          </a:p>
        </p:txBody>
      </p:sp>
    </p:spTree>
    <p:extLst>
      <p:ext uri="{BB962C8B-B14F-4D97-AF65-F5344CB8AC3E}">
        <p14:creationId xmlns:p14="http://schemas.microsoft.com/office/powerpoint/2010/main" val="48697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104095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07858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73323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336444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424929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85728" y="1453896"/>
            <a:ext cx="3537287" cy="3980542"/>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ABE3F-6FAD-2541-AEA6-7B7CEF8AD734}"/>
              </a:ext>
            </a:extLst>
          </p:cNvPr>
          <p:cNvPicPr>
            <a:picLocks noChangeAspect="1"/>
          </p:cNvPicPr>
          <p:nvPr userDrawn="1"/>
        </p:nvPicPr>
        <p:blipFill rotWithShape="1">
          <a:blip r:embed="rId2"/>
          <a:srcRect l="4358" t="26333" r="75573" b="30207"/>
          <a:stretch/>
        </p:blipFill>
        <p:spPr>
          <a:xfrm>
            <a:off x="8295711" y="136524"/>
            <a:ext cx="678427" cy="734589"/>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9DC3A8AE-5DE9-184C-B3DB-3C9A072ED067}"/>
              </a:ext>
            </a:extLst>
          </p:cNvPr>
          <p:cNvPicPr>
            <a:picLocks noChangeAspect="1"/>
          </p:cNvPicPr>
          <p:nvPr userDrawn="1"/>
        </p:nvPicPr>
        <p:blipFill rotWithShape="1">
          <a:blip r:embed="rId2"/>
          <a:srcRect l="4358" t="26333" r="75573" b="30207"/>
          <a:stretch/>
        </p:blipFill>
        <p:spPr>
          <a:xfrm>
            <a:off x="8337106" y="136748"/>
            <a:ext cx="678427" cy="734589"/>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812634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6159A6C3-0409-5D46-B162-FBED0FCC2C5F}"/>
              </a:ext>
            </a:extLst>
          </p:cNvPr>
          <p:cNvPicPr>
            <a:picLocks noChangeAspect="1"/>
          </p:cNvPicPr>
          <p:nvPr userDrawn="1"/>
        </p:nvPicPr>
        <p:blipFill rotWithShape="1">
          <a:blip r:embed="rId2"/>
          <a:srcRect l="4358" t="26333" r="75573" b="30207"/>
          <a:stretch/>
        </p:blipFill>
        <p:spPr>
          <a:xfrm>
            <a:off x="8189341" y="178095"/>
            <a:ext cx="678427" cy="734589"/>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9" y="209029"/>
            <a:ext cx="4962007"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E9CFA0EF-11A5-D34C-8DD4-1642F2778F6E}"/>
              </a:ext>
            </a:extLst>
          </p:cNvPr>
          <p:cNvPicPr>
            <a:picLocks noChangeAspect="1"/>
          </p:cNvPicPr>
          <p:nvPr userDrawn="1"/>
        </p:nvPicPr>
        <p:blipFill rotWithShape="1">
          <a:blip r:embed="rId2"/>
          <a:srcRect l="4358" t="26333" r="75573" b="30207"/>
          <a:stretch/>
        </p:blipFill>
        <p:spPr>
          <a:xfrm>
            <a:off x="8189341" y="114649"/>
            <a:ext cx="678427" cy="734589"/>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18041" y="0"/>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4036876" cy="823912"/>
          </a:xfrm>
          <a:prstGeom prst="rect">
            <a:avLst/>
          </a:prstGeom>
        </p:spPr>
        <p:txBody>
          <a:bodyPr anchor="b"/>
          <a:lstStyle>
            <a:lvl1pPr marL="0" indent="0">
              <a:buNone/>
              <a:defRPr lang="en-US" b="1" dirty="0">
                <a:solidFill>
                  <a:schemeClr val="accent6"/>
                </a:solidFill>
              </a:defRPr>
            </a:lvl1pPr>
          </a:lstStyle>
          <a:p>
            <a:pPr marL="171450" lvl="0" indent="-17145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0" y="2505075"/>
            <a:ext cx="3887391"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4043812"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650B4F2-E79B-814E-B7F9-18EF06D1AF20}"/>
              </a:ext>
            </a:extLst>
          </p:cNvPr>
          <p:cNvPicPr>
            <a:picLocks noChangeAspect="1"/>
          </p:cNvPicPr>
          <p:nvPr userDrawn="1"/>
        </p:nvPicPr>
        <p:blipFill rotWithShape="1">
          <a:blip r:embed="rId2"/>
          <a:srcRect l="4358" t="26333" r="75573" b="30207"/>
          <a:stretch/>
        </p:blipFill>
        <p:spPr>
          <a:xfrm>
            <a:off x="8189341" y="120472"/>
            <a:ext cx="678427" cy="734589"/>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4352754" cy="4341862"/>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23B07DEA-D387-FB49-9377-37A10A396949}"/>
              </a:ext>
            </a:extLst>
          </p:cNvPr>
          <p:cNvPicPr>
            <a:picLocks noChangeAspect="1"/>
          </p:cNvPicPr>
          <p:nvPr userDrawn="1"/>
        </p:nvPicPr>
        <p:blipFill rotWithShape="1">
          <a:blip r:embed="rId2"/>
          <a:srcRect l="4358" t="26333" r="75573" b="30207"/>
          <a:stretch/>
        </p:blipFill>
        <p:spPr>
          <a:xfrm>
            <a:off x="8295314" y="146684"/>
            <a:ext cx="678427" cy="734589"/>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8" y="2271860"/>
            <a:ext cx="4286263" cy="43607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pic>
        <p:nvPicPr>
          <p:cNvPr id="14" name="Picture 13">
            <a:extLst>
              <a:ext uri="{FF2B5EF4-FFF2-40B4-BE49-F238E27FC236}">
                <a16:creationId xmlns:a16="http://schemas.microsoft.com/office/drawing/2014/main" id="{10EBB30B-6B27-6742-9AB6-40A24BEDA25F}"/>
              </a:ext>
            </a:extLst>
          </p:cNvPr>
          <p:cNvPicPr>
            <a:picLocks noChangeAspect="1"/>
          </p:cNvPicPr>
          <p:nvPr userDrawn="1"/>
        </p:nvPicPr>
        <p:blipFill rotWithShape="1">
          <a:blip r:embed="rId2"/>
          <a:srcRect l="4358" t="26333" r="75573" b="30207"/>
          <a:stretch/>
        </p:blipFill>
        <p:spPr>
          <a:xfrm>
            <a:off x="8295314" y="136524"/>
            <a:ext cx="678427" cy="734589"/>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8E789BD7-C9F0-AA45-8697-9C77684ADAF1}"/>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5670996" y="1"/>
            <a:ext cx="362388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96388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427FE3D-E871-BE47-B55E-21503E0C8350}"/>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09730"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8301642" y="61087"/>
            <a:ext cx="755248"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73"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1"/>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8" name="Picture 7">
            <a:extLst>
              <a:ext uri="{FF2B5EF4-FFF2-40B4-BE49-F238E27FC236}">
                <a16:creationId xmlns:a16="http://schemas.microsoft.com/office/drawing/2014/main" id="{14D4A5A6-AD50-6349-8235-C4715DB17F0A}"/>
              </a:ext>
            </a:extLst>
          </p:cNvPr>
          <p:cNvPicPr>
            <a:picLocks noChangeAspect="1"/>
          </p:cNvPicPr>
          <p:nvPr userDrawn="1"/>
        </p:nvPicPr>
        <p:blipFill rotWithShape="1">
          <a:blip r:embed="rId2"/>
          <a:srcRect l="4358" t="26333" r="75573" b="30207"/>
          <a:stretch/>
        </p:blipFill>
        <p:spPr>
          <a:xfrm>
            <a:off x="493713" y="136524"/>
            <a:ext cx="678427" cy="734589"/>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66"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A54D5551-758F-AD4E-A273-134ED81DA6F2}"/>
              </a:ext>
            </a:extLst>
          </p:cNvPr>
          <p:cNvPicPr>
            <a:picLocks noChangeAspect="1"/>
          </p:cNvPicPr>
          <p:nvPr userDrawn="1"/>
        </p:nvPicPr>
        <p:blipFill rotWithShape="1">
          <a:blip r:embed="rId2"/>
          <a:srcRect l="4358" t="26333" r="75573" b="30207"/>
          <a:stretch/>
        </p:blipFill>
        <p:spPr>
          <a:xfrm>
            <a:off x="8236972" y="136524"/>
            <a:ext cx="678427" cy="734589"/>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390523" y="2104888"/>
            <a:ext cx="4106468"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390523" y="2886077"/>
            <a:ext cx="410646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4640035" y="2104888"/>
            <a:ext cx="41067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4640035" y="2886077"/>
            <a:ext cx="41067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25" name="Picture 24">
            <a:extLst>
              <a:ext uri="{FF2B5EF4-FFF2-40B4-BE49-F238E27FC236}">
                <a16:creationId xmlns:a16="http://schemas.microsoft.com/office/drawing/2014/main" id="{84FCA784-9876-C84F-9C29-45091ABD1047}"/>
              </a:ext>
            </a:extLst>
          </p:cNvPr>
          <p:cNvPicPr>
            <a:picLocks noChangeAspect="1"/>
          </p:cNvPicPr>
          <p:nvPr userDrawn="1"/>
        </p:nvPicPr>
        <p:blipFill rotWithShape="1">
          <a:blip r:embed="rId2"/>
          <a:srcRect l="4358" t="26333" r="75573" b="30207"/>
          <a:stretch/>
        </p:blipFill>
        <p:spPr>
          <a:xfrm>
            <a:off x="8189341" y="136524"/>
            <a:ext cx="678427" cy="734589"/>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5670996" y="1"/>
            <a:ext cx="362388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919323" cy="4083888"/>
          </a:xfrm>
          <a:prstGeom prst="rect">
            <a:avLst/>
          </a:prstGeom>
        </p:spPr>
        <p:txBody>
          <a:bodyPr/>
          <a:lstStyle>
            <a:lvl1pPr marL="0" indent="0">
              <a:buNone/>
              <a:defRPr sz="1800">
                <a:solidFill>
                  <a:schemeClr val="tx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289548"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endParaRPr lang="en-US" noProof="0" dirty="0"/>
          </a:p>
        </p:txBody>
      </p:sp>
      <p:pic>
        <p:nvPicPr>
          <p:cNvPr id="14" name="Picture 13">
            <a:extLst>
              <a:ext uri="{FF2B5EF4-FFF2-40B4-BE49-F238E27FC236}">
                <a16:creationId xmlns:a16="http://schemas.microsoft.com/office/drawing/2014/main" id="{98C19EFA-5CBD-464C-A312-04D92643C59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13" name="Picture 12">
            <a:extLst>
              <a:ext uri="{FF2B5EF4-FFF2-40B4-BE49-F238E27FC236}">
                <a16:creationId xmlns:a16="http://schemas.microsoft.com/office/drawing/2014/main" id="{D1A35F9F-1634-0643-866E-74729CEB4CA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3917" y="1659343"/>
            <a:ext cx="3321392" cy="353931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pic>
        <p:nvPicPr>
          <p:cNvPr id="17" name="Picture 16">
            <a:extLst>
              <a:ext uri="{FF2B5EF4-FFF2-40B4-BE49-F238E27FC236}">
                <a16:creationId xmlns:a16="http://schemas.microsoft.com/office/drawing/2014/main" id="{546B4F40-C526-4245-B5AA-D6E4264C6C18}"/>
              </a:ext>
            </a:extLst>
          </p:cNvPr>
          <p:cNvPicPr>
            <a:picLocks noChangeAspect="1"/>
          </p:cNvPicPr>
          <p:nvPr userDrawn="1"/>
        </p:nvPicPr>
        <p:blipFill rotWithShape="1">
          <a:blip r:embed="rId2"/>
          <a:srcRect l="4358" t="26333" r="75573" b="30207"/>
          <a:stretch/>
        </p:blipFill>
        <p:spPr>
          <a:xfrm>
            <a:off x="8295711" y="135279"/>
            <a:ext cx="678427" cy="734589"/>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685800"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ng.com/images/search?view=detailV2&amp;ccid=bzpPWfC5&amp;id=969CEE8B933DBDB9D66366D93FF603BA275B79F6&amp;thid=OIP.bzpPWfC5tXbgJY3Eok0nNAHaDy&amp;mediaurl=https%3a%2f%2fth.bing.com%2fth%2fid%2fR.6f3a4f59f0b9b576e0258dc4a24d2734%3frik%3d9nlbJ7oD9j%252fZZg%26riu%3dhttp%253a%252f%252fphotos1.blogger.com%252fblogger%252f1941%252f1049%252f1600%252fCOSO_Internal_Controll.jpg%26ehk%3dCU%252fo%252bwFAT%252b0gjKXWlRuDc9QLBc7bu7Zb84Vuhtv5Sio%253d%26risl%3d%26pid%3dImgRaw%26r%3d0&amp;exph=501&amp;expw=981&amp;q=COSO+ERM+Cube&amp;simid=608047513976994580&amp;FORM=IRPRST&amp;ck=E67FDB65DCC5A82803CFE10372C829AE&amp;selectedIndex=154&amp;ajaxhist=0&amp;ajaxserp=0"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ao.gov/assets/gao-14-704g.pdf" TargetMode="External"/><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gao.gov/assets/gao-14-704g.pdf" TargetMode="External"/><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8.sv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ao.gov/assets/gao-14-704g.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reativecommons.org/licenses/by-nd/3.0/" TargetMode="External"/><Relationship Id="rId5" Type="http://schemas.openxmlformats.org/officeDocument/2006/relationships/hyperlink" Target="http://activehistory.ca/2015/04/the-home-archivist-making-arrangements/" TargetMode="Externa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gao.gov/assets/gao-14-704g.pdf" TargetMode="External"/><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images/search?view=detailV2&amp;ccid=SjLNGTfG&amp;id=22B829CF3EAA359BC7D10C3D0EBED88EEE94D90F&amp;thid=OIP.SjLNGTfGh8ij_jpxlvbp2QHaGj&amp;mediaurl=https%3a%2f%2fi.pinimg.com%2f736x%2fd5%2f51%2ffb%2fd551fbb5b7ae771152eb84603008aca0.jpg&amp;cdnurl=https%3a%2f%2fth.bing.com%2fth%2fid%2fR.4a32cd1937c687c8a3fe3a7196f6e9d9%3frik%3dD9mU7o7Yvg49DA%26pid%3dImgRaw%26r%3d0&amp;exph=650&amp;expw=735&amp;q=enterprise+risk+management+framework&amp;simid=608017702615389973&amp;FORM=IRPRST&amp;ck=18CEF9C21FE527FDE4325000481636E1&amp;selectedIndex=16&amp;ajaxhist=0&amp;ajaxserp=0"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cte319.pbworks.com/w/page/30720613/activity%20-%20introduction%20to%20dd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pickpik.com/jenga-balance-sensitivity-stability-instability-unstable-14691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gao.gov/assets/gao-14-704g.pdf" TargetMode="External"/><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ao.gov/assets/gao-14-704g.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gao.gov/assets/gao-14-704g.pdf" TargetMode="External"/><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o.gov/assets/gao-14-704g.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gao.gov/assets/gao-14-704g.pdf" TargetMode="External"/><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hyperlink" Target="https://www.gao.gov/assets/gao-14-704g.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hyperlink" Target="https://creativecommons.org/licenses/by-nc-nd/3.0/" TargetMode="External"/><Relationship Id="rId4" Type="http://schemas.openxmlformats.org/officeDocument/2006/relationships/hyperlink" Target="https://wildlifelawafrica.com/legislatio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evrenozdemr.blogspot.com/2012/11/applying-critical-thinking-activities_14.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geripal.org/2011/02/clinicians-role-in-identifying-loss-of.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hyperlink" Target="https://www.ecfr.gov/current/title-45/subtitle-A/subchapter-C/part-164/subpart-C/section-164.308" TargetMode="External"/><Relationship Id="rId3" Type="http://schemas.openxmlformats.org/officeDocument/2006/relationships/hyperlink" Target="https://www.ecfr.gov/current/title-2/section-200.303" TargetMode="External"/><Relationship Id="rId7" Type="http://schemas.openxmlformats.org/officeDocument/2006/relationships/hyperlink" Target="https://www.ecfr.gov/current/title-20/chapter-V/part-683/subpart-B/section-683.220" TargetMode="External"/><Relationship Id="rId2" Type="http://schemas.openxmlformats.org/officeDocument/2006/relationships/hyperlink" Target="https://www.ecfr.gov/current/title-2/part-200" TargetMode="External"/><Relationship Id="rId1" Type="http://schemas.openxmlformats.org/officeDocument/2006/relationships/slideLayout" Target="../slideLayouts/slideLayout12.xml"/><Relationship Id="rId6" Type="http://schemas.openxmlformats.org/officeDocument/2006/relationships/hyperlink" Target="https://www.ecfr.gov/current/title-20/section-618.860" TargetMode="External"/><Relationship Id="rId5" Type="http://schemas.openxmlformats.org/officeDocument/2006/relationships/hyperlink" Target="https://www.ecfr.gov/current/title-44/section-207.8" TargetMode="External"/><Relationship Id="rId10" Type="http://schemas.openxmlformats.org/officeDocument/2006/relationships/hyperlink" Target="https://www.ecfr.gov/current/title-20/chapter-V/part-679/subpart-C" TargetMode="External"/><Relationship Id="rId4" Type="http://schemas.openxmlformats.org/officeDocument/2006/relationships/hyperlink" Target="https://www.ecfr.gov/current/title-2/section-200.507" TargetMode="External"/><Relationship Id="rId9" Type="http://schemas.openxmlformats.org/officeDocument/2006/relationships/hyperlink" Target="https://www.ecfr.gov/current/title-29/subtitle-A/part-97/subpart-B/section-97.12"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whitehouse.gov/wp-content/uploads/legacy_drupal_files/omb/memoranda/2017/M-17-26.pdf" TargetMode="External"/><Relationship Id="rId3" Type="http://schemas.openxmlformats.org/officeDocument/2006/relationships/hyperlink" Target="https://obamawhitehouse.archives.gov/sites/default/files/omb/assets/omb/circulars/a123/a123_rev.pdf" TargetMode="External"/><Relationship Id="rId7" Type="http://schemas.openxmlformats.org/officeDocument/2006/relationships/hyperlink" Target="https://www.whitehouse.gov/wp-content/uploads/legacy_drupal_files/omb/memoranda/2016/m-16-17.pdf" TargetMode="External"/><Relationship Id="rId2" Type="http://schemas.openxmlformats.org/officeDocument/2006/relationships/hyperlink" Target="https://www.govinfo.gov/content/pkg/FR-1995-03-13/pdf/95-6024.pdf" TargetMode="External"/><Relationship Id="rId1" Type="http://schemas.openxmlformats.org/officeDocument/2006/relationships/slideLayout" Target="../slideLayouts/slideLayout12.xml"/><Relationship Id="rId6" Type="http://schemas.openxmlformats.org/officeDocument/2006/relationships/hyperlink" Target="http://resources.aferm.org/wp-content/uploads/sites/2/2018/06/OMB-A-123-Appendix-A-2018.06.06.pdf" TargetMode="External"/><Relationship Id="rId5" Type="http://schemas.openxmlformats.org/officeDocument/2006/relationships/hyperlink" Target="https://www.whitehouse.gov/wp-content/uploads/legacy_drupal_files/omb/circulars/A123/a123_appx_a_implementation_guide.pdf" TargetMode="External"/><Relationship Id="rId4" Type="http://schemas.openxmlformats.org/officeDocument/2006/relationships/hyperlink" Target="https://obamawhitehouse.archives.gov/omb/circulars_a123_rev#iv" TargetMode="External"/><Relationship Id="rId9" Type="http://schemas.openxmlformats.org/officeDocument/2006/relationships/hyperlink" Target="https://www.whitehouse.gov/wp-content/uploads/2018/06/M-18-20.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dli.pa.gov/Businesses/Workforce-Development/Documents/Current-Directives/WSP%20No.%20183-01%20(C1).pdf" TargetMode="External"/><Relationship Id="rId2" Type="http://schemas.openxmlformats.org/officeDocument/2006/relationships/hyperlink" Target="https://www.gao.gov/assets/gao-01-1008g.pdf" TargetMode="External"/><Relationship Id="rId1" Type="http://schemas.openxmlformats.org/officeDocument/2006/relationships/slideLayout" Target="../slideLayouts/slideLayout12.xml"/><Relationship Id="rId6" Type="http://schemas.openxmlformats.org/officeDocument/2006/relationships/hyperlink" Target="https://www.dli.pa.gov/Businesses/Workforce-Development/Documents/Current-Directives/WSP-No-184-02-Sanctions-Change-1.pdf" TargetMode="External"/><Relationship Id="rId5" Type="http://schemas.openxmlformats.org/officeDocument/2006/relationships/hyperlink" Target="https://www.dli.pa.gov/Businesses/Workforce-Development/Documents/Current-Directives/Financial-Management-Guide-2021.pdf" TargetMode="External"/><Relationship Id="rId4" Type="http://schemas.openxmlformats.org/officeDocument/2006/relationships/hyperlink" Target="https://www.dli.pa.gov/Businesses/Workforce-Development/Documents/Current-Directives/WSP%2003-2015.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hudoig.gov/sites/default/files/2019-04/Internal%20Controls%20Integrity%20Bulletin%20CPD.pdf" TargetMode="External"/><Relationship Id="rId2" Type="http://schemas.openxmlformats.org/officeDocument/2006/relationships/hyperlink" Target="https://advisory.kpmg.us/content/dam/advisory/en/pdfs/green-book-assessment.pdf" TargetMode="External"/><Relationship Id="rId1" Type="http://schemas.openxmlformats.org/officeDocument/2006/relationships/slideLayout" Target="../slideLayouts/slideLayout12.xml"/><Relationship Id="rId5" Type="http://schemas.openxmlformats.org/officeDocument/2006/relationships/hyperlink" Target="https://blog.creativesafetysupply.com/5-most-common-reasons-why-risk-assessments-fail/" TargetMode="External"/><Relationship Id="rId4" Type="http://schemas.openxmlformats.org/officeDocument/2006/relationships/hyperlink" Target="https://www.gao.gov/assets/gao-01-1008g.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hud.gov/sites/documents/IC_QUESTIONNAIRE_ATOOL.PDF" TargetMode="External"/><Relationship Id="rId2" Type="http://schemas.openxmlformats.org/officeDocument/2006/relationships/hyperlink" Target="https://www.ffiec.gov/pdf/cybersecurity/FFIEC_CAT_May_2017_Inherent_Risk_Profile.pdf" TargetMode="External"/><Relationship Id="rId1" Type="http://schemas.openxmlformats.org/officeDocument/2006/relationships/slideLayout" Target="../slideLayouts/slideLayout12.xml"/><Relationship Id="rId6" Type="http://schemas.openxmlformats.org/officeDocument/2006/relationships/hyperlink" Target="https://floridajobs.org/docs/default-source/division-of-finance-and-administration/financial-monitoring-and-accountability/tools-and-templates/2019-20-icq-and-assessment.pdf?sfvrsn=17737eb0_2" TargetMode="External"/><Relationship Id="rId5" Type="http://schemas.openxmlformats.org/officeDocument/2006/relationships/hyperlink" Target="https://www.usi.edu/media/2878997/internal-controls-questionnaire.pdf" TargetMode="External"/><Relationship Id="rId4" Type="http://schemas.openxmlformats.org/officeDocument/2006/relationships/hyperlink" Target="https://www.acgov.org/auditor/standards/AppendixB-InternalControlQuestionnaires.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dvisory.kpmg.us/content/dam/advisory/en/pdfs/green-book-assessmen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flatworldknowledge.lardbucket.org/books/public-speaking-practice-and-ethics/s09-finding-a-purpose-and-selectin.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gao.gov/products/gao-14-704g"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4781411" y="4273667"/>
            <a:ext cx="3640754" cy="666476"/>
          </a:xfrm>
        </p:spPr>
        <p:txBody>
          <a:bodyPr/>
          <a:lstStyle/>
          <a:p>
            <a:r>
              <a:rPr lang="en-US" dirty="0"/>
              <a:t>What is the big deal?</a:t>
            </a: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4781411" y="3061478"/>
            <a:ext cx="3578818" cy="1212189"/>
          </a:xfrm>
        </p:spPr>
        <p:txBody>
          <a:bodyPr>
            <a:normAutofit/>
          </a:bodyPr>
          <a:lstStyle/>
          <a:p>
            <a:r>
              <a:rPr lang="en-US" sz="2700" dirty="0"/>
              <a:t>Internal Controls</a:t>
            </a:r>
          </a:p>
        </p:txBody>
      </p:sp>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88307" y="1702837"/>
            <a:ext cx="3615371" cy="1807685"/>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8"/>
            <a:ext cx="7316717" cy="963887"/>
          </a:xfrm>
        </p:spPr>
        <p:txBody>
          <a:bodyPr/>
          <a:lstStyle/>
          <a:p>
            <a:r>
              <a:rPr lang="en-US" dirty="0"/>
              <a:t>COSO Internal Control  Framework</a:t>
            </a:r>
          </a:p>
        </p:txBody>
      </p:sp>
      <p:sp>
        <p:nvSpPr>
          <p:cNvPr id="2" name="Footer Placeholder 1">
            <a:extLst>
              <a:ext uri="{FF2B5EF4-FFF2-40B4-BE49-F238E27FC236}">
                <a16:creationId xmlns:a16="http://schemas.microsoft.com/office/drawing/2014/main" id="{FCEF75B3-D945-4CB5-990C-D613B09A5FED}"/>
              </a:ext>
            </a:extLst>
          </p:cNvPr>
          <p:cNvSpPr>
            <a:spLocks noGrp="1"/>
          </p:cNvSpPr>
          <p:nvPr>
            <p:ph type="ftr" sz="quarter" idx="10"/>
          </p:nvPr>
        </p:nvSpPr>
        <p:spPr/>
        <p:txBody>
          <a:bodyPr/>
          <a:lstStyle/>
          <a:p>
            <a:r>
              <a:rPr lang="en-US" dirty="0">
                <a:hlinkClick r:id="rId3"/>
              </a:rPr>
              <a:t>COSO ERM Cube - Bing images</a:t>
            </a:r>
            <a:endParaRPr lang="en-US" noProof="0" dirty="0"/>
          </a:p>
        </p:txBody>
      </p:sp>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1"/>
          </p:nvPr>
        </p:nvSpPr>
        <p:spPr/>
        <p:txBody>
          <a:bodyPr/>
          <a:lstStyle/>
          <a:p>
            <a:fld id="{8699F50C-BE38-4BD0-BA84-9B090E1F2B9B}" type="slidenum">
              <a:rPr lang="en-US" noProof="0" smtClean="0"/>
              <a:t>10</a:t>
            </a:fld>
            <a:endParaRPr lang="en-US" noProof="0" dirty="0"/>
          </a:p>
        </p:txBody>
      </p:sp>
      <p:pic>
        <p:nvPicPr>
          <p:cNvPr id="4" name="Picture 3">
            <a:extLst>
              <a:ext uri="{FF2B5EF4-FFF2-40B4-BE49-F238E27FC236}">
                <a16:creationId xmlns:a16="http://schemas.microsoft.com/office/drawing/2014/main" id="{31376DD3-94C9-4E2B-AA24-EC63E80409E9}"/>
              </a:ext>
            </a:extLst>
          </p:cNvPr>
          <p:cNvPicPr>
            <a:picLocks noChangeAspect="1"/>
          </p:cNvPicPr>
          <p:nvPr/>
        </p:nvPicPr>
        <p:blipFill>
          <a:blip r:embed="rId4"/>
          <a:stretch>
            <a:fillRect/>
          </a:stretch>
        </p:blipFill>
        <p:spPr>
          <a:xfrm>
            <a:off x="2032986" y="2038350"/>
            <a:ext cx="4465468" cy="3190598"/>
          </a:xfrm>
          <a:prstGeom prst="rect">
            <a:avLst/>
          </a:prstGeom>
        </p:spPr>
      </p:pic>
    </p:spTree>
    <p:extLst>
      <p:ext uri="{BB962C8B-B14F-4D97-AF65-F5344CB8AC3E}">
        <p14:creationId xmlns:p14="http://schemas.microsoft.com/office/powerpoint/2010/main" val="166072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DE43E-B869-4052-A474-2025BD5B03DF}"/>
              </a:ext>
            </a:extLst>
          </p:cNvPr>
          <p:cNvSpPr>
            <a:spLocks noGrp="1"/>
          </p:cNvSpPr>
          <p:nvPr>
            <p:ph type="ftr" sz="quarter" idx="17"/>
          </p:nvPr>
        </p:nvSpPr>
        <p:spPr>
          <a:xfrm>
            <a:off x="253898" y="6356351"/>
            <a:ext cx="4211570" cy="365125"/>
          </a:xfrm>
        </p:spPr>
        <p:txBody>
          <a:bodyPr/>
          <a:lstStyle/>
          <a:p>
            <a:r>
              <a:rPr lang="en-US" dirty="0">
                <a:hlinkClick r:id="rId3"/>
              </a:rPr>
              <a:t>GAO-14-704G, STANDARDS FOR INTERNAL CONTROL IN THE FEDERAL GOVERNMENT</a:t>
            </a:r>
            <a:endParaRPr lang="en-US" dirty="0"/>
          </a:p>
        </p:txBody>
      </p:sp>
      <p:sp>
        <p:nvSpPr>
          <p:cNvPr id="3" name="Slide Number Placeholder 2">
            <a:extLst>
              <a:ext uri="{FF2B5EF4-FFF2-40B4-BE49-F238E27FC236}">
                <a16:creationId xmlns:a16="http://schemas.microsoft.com/office/drawing/2014/main" id="{06CD4BEC-0372-448B-8A87-6E407E557D9A}"/>
              </a:ext>
            </a:extLst>
          </p:cNvPr>
          <p:cNvSpPr>
            <a:spLocks noGrp="1"/>
          </p:cNvSpPr>
          <p:nvPr>
            <p:ph type="sldNum" sz="quarter" idx="18"/>
          </p:nvPr>
        </p:nvSpPr>
        <p:spPr/>
        <p:txBody>
          <a:bodyPr/>
          <a:lstStyle/>
          <a:p>
            <a:fld id="{8699F50C-BE38-4BD0-BA84-9B090E1F2B9B}" type="slidenum">
              <a:rPr lang="en-US" noProof="0" smtClean="0"/>
              <a:t>11</a:t>
            </a:fld>
            <a:endParaRPr lang="en-US" noProof="0" dirty="0"/>
          </a:p>
        </p:txBody>
      </p:sp>
      <p:sp>
        <p:nvSpPr>
          <p:cNvPr id="4" name="Title 3">
            <a:extLst>
              <a:ext uri="{FF2B5EF4-FFF2-40B4-BE49-F238E27FC236}">
                <a16:creationId xmlns:a16="http://schemas.microsoft.com/office/drawing/2014/main" id="{A452E163-803F-481D-BA87-4751047D732F}"/>
              </a:ext>
            </a:extLst>
          </p:cNvPr>
          <p:cNvSpPr>
            <a:spLocks noGrp="1"/>
          </p:cNvSpPr>
          <p:nvPr>
            <p:ph type="title"/>
          </p:nvPr>
        </p:nvSpPr>
        <p:spPr>
          <a:xfrm>
            <a:off x="389008" y="209029"/>
            <a:ext cx="7689672" cy="865169"/>
          </a:xfrm>
        </p:spPr>
        <p:txBody>
          <a:bodyPr/>
          <a:lstStyle/>
          <a:p>
            <a:r>
              <a:rPr lang="en-US" dirty="0"/>
              <a:t>Five Components of Internal Controls</a:t>
            </a:r>
          </a:p>
        </p:txBody>
      </p:sp>
      <p:graphicFrame>
        <p:nvGraphicFramePr>
          <p:cNvPr id="7" name="Content Placeholder 4">
            <a:extLst>
              <a:ext uri="{FF2B5EF4-FFF2-40B4-BE49-F238E27FC236}">
                <a16:creationId xmlns:a16="http://schemas.microsoft.com/office/drawing/2014/main" id="{1587E471-5A6F-4C3E-BC08-E7EC4E993809}"/>
              </a:ext>
            </a:extLst>
          </p:cNvPr>
          <p:cNvGraphicFramePr>
            <a:graphicFrameLocks noGrp="1"/>
          </p:cNvGraphicFramePr>
          <p:nvPr>
            <p:ph idx="1"/>
            <p:extLst>
              <p:ext uri="{D42A27DB-BD31-4B8C-83A1-F6EECF244321}">
                <p14:modId xmlns:p14="http://schemas.microsoft.com/office/powerpoint/2010/main" val="3969140815"/>
              </p:ext>
            </p:extLst>
          </p:nvPr>
        </p:nvGraphicFramePr>
        <p:xfrm>
          <a:off x="388938" y="1671638"/>
          <a:ext cx="8126412" cy="4505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516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539266" y="1987421"/>
            <a:ext cx="4857341" cy="1789855"/>
          </a:xfrm>
        </p:spPr>
        <p:txBody>
          <a:bodyPr/>
          <a:lstStyle/>
          <a:p>
            <a:r>
              <a:rPr lang="en-US" dirty="0"/>
              <a:t>Control Environment</a:t>
            </a:r>
          </a:p>
        </p:txBody>
      </p:sp>
    </p:spTree>
    <p:extLst>
      <p:ext uri="{BB962C8B-B14F-4D97-AF65-F5344CB8AC3E}">
        <p14:creationId xmlns:p14="http://schemas.microsoft.com/office/powerpoint/2010/main" val="245992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13</a:t>
            </a:fld>
            <a:endParaRPr lang="en-US" noProof="0" dirty="0"/>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r>
              <a:rPr lang="en-US" dirty="0">
                <a:hlinkClick r:id="rId3"/>
              </a:rPr>
              <a:t>GAO-14-704G, STANDARDS FOR INTERNAL CONTROL IN THE FEDERAL GOVERNMENT</a:t>
            </a:r>
            <a:endParaRPr lang="en-US" dirty="0"/>
          </a:p>
        </p:txBody>
      </p:sp>
      <p:sp>
        <p:nvSpPr>
          <p:cNvPr id="3" name="Text Placeholder 2">
            <a:extLst>
              <a:ext uri="{FF2B5EF4-FFF2-40B4-BE49-F238E27FC236}">
                <a16:creationId xmlns:a16="http://schemas.microsoft.com/office/drawing/2014/main" id="{E9BA77DA-0998-4249-94DD-8D687C1C0C6D}"/>
              </a:ext>
            </a:extLst>
          </p:cNvPr>
          <p:cNvSpPr>
            <a:spLocks noGrp="1"/>
          </p:cNvSpPr>
          <p:nvPr>
            <p:ph type="body" sz="quarter" idx="16"/>
          </p:nvPr>
        </p:nvSpPr>
        <p:spPr/>
        <p:txBody>
          <a:bodyPr/>
          <a:lstStyle/>
          <a:p>
            <a:r>
              <a:rPr lang="en-US" dirty="0"/>
              <a:t>Five Principles</a:t>
            </a: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p:txBody>
          <a:bodyPr/>
          <a:lstStyle/>
          <a:p>
            <a:r>
              <a:rPr lang="en-US" dirty="0"/>
              <a:t>Control Environment</a:t>
            </a:r>
          </a:p>
        </p:txBody>
      </p:sp>
      <p:sp>
        <p:nvSpPr>
          <p:cNvPr id="8" name="Rectangle 7" descr="Open hand with plant with solid fill">
            <a:extLst>
              <a:ext uri="{FF2B5EF4-FFF2-40B4-BE49-F238E27FC236}">
                <a16:creationId xmlns:a16="http://schemas.microsoft.com/office/drawing/2014/main" id="{E591A2C9-09D7-48C9-8FB9-4E9038F5F866}"/>
              </a:ext>
            </a:extLst>
          </p:cNvPr>
          <p:cNvSpPr/>
          <p:nvPr/>
        </p:nvSpPr>
        <p:spPr>
          <a:xfrm>
            <a:off x="4863846" y="900142"/>
            <a:ext cx="321828" cy="32151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aphicFrame>
        <p:nvGraphicFramePr>
          <p:cNvPr id="10" name="Content Placeholder 4">
            <a:extLst>
              <a:ext uri="{FF2B5EF4-FFF2-40B4-BE49-F238E27FC236}">
                <a16:creationId xmlns:a16="http://schemas.microsoft.com/office/drawing/2014/main" id="{B35EC172-BBC5-4698-9BD3-EF055FA3AAFD}"/>
              </a:ext>
            </a:extLst>
          </p:cNvPr>
          <p:cNvGraphicFramePr>
            <a:graphicFrameLocks noGrp="1"/>
          </p:cNvGraphicFramePr>
          <p:nvPr>
            <p:ph type="tbl" sz="quarter" idx="12"/>
            <p:extLst>
              <p:ext uri="{D42A27DB-BD31-4B8C-83A1-F6EECF244321}">
                <p14:modId xmlns:p14="http://schemas.microsoft.com/office/powerpoint/2010/main" val="667984034"/>
              </p:ext>
            </p:extLst>
          </p:nvPr>
        </p:nvGraphicFramePr>
        <p:xfrm>
          <a:off x="398463" y="1688951"/>
          <a:ext cx="8245475" cy="44086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4570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r>
              <a:rPr lang="en-US" dirty="0">
                <a:hlinkClick r:id="rId3"/>
              </a:rPr>
              <a:t>GAO-14-704G, STANDARDS FOR INTERNAL CONTROL IN THE FEDERAL GOVERNMENT</a:t>
            </a:r>
            <a:endParaRPr lang="en-US"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253898" y="209029"/>
            <a:ext cx="8661501" cy="1147969"/>
          </a:xfrm>
        </p:spPr>
        <p:txBody>
          <a:bodyPr/>
          <a:lstStyle/>
          <a:p>
            <a:r>
              <a:rPr lang="en-US" sz="3200" dirty="0"/>
              <a:t>Example of weak control environment</a:t>
            </a:r>
            <a:br>
              <a:rPr lang="en-US" dirty="0"/>
            </a:br>
            <a:endParaRPr lang="en-US" dirty="0"/>
          </a:p>
        </p:txBody>
      </p:sp>
      <p:pic>
        <p:nvPicPr>
          <p:cNvPr id="9" name="Picture Placeholder 5">
            <a:extLst>
              <a:ext uri="{FF2B5EF4-FFF2-40B4-BE49-F238E27FC236}">
                <a16:creationId xmlns:a16="http://schemas.microsoft.com/office/drawing/2014/main" id="{282A04BD-5965-4B8B-999C-C86E858E67CC}"/>
              </a:ext>
            </a:extLst>
          </p:cNvPr>
          <p:cNvPicPr>
            <a:picLocks noChangeAspect="1"/>
          </p:cNvPicPr>
          <p:nvPr/>
        </p:nvPicPr>
        <p:blipFill>
          <a:blip r:embed="rId4">
            <a:extLst>
              <a:ext uri="{837473B0-CC2E-450A-ABE3-18F120FF3D39}">
                <a1611:picAttrSrcUrl xmlns:a1611="http://schemas.microsoft.com/office/drawing/2016/11/main" r:id="rId5"/>
              </a:ext>
            </a:extLst>
          </a:blip>
          <a:srcRect l="15393" r="15393"/>
          <a:stretch>
            <a:fillRect/>
          </a:stretch>
        </p:blipFill>
        <p:spPr>
          <a:xfrm>
            <a:off x="398534" y="1356998"/>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0" name="TextBox 9">
            <a:extLst>
              <a:ext uri="{FF2B5EF4-FFF2-40B4-BE49-F238E27FC236}">
                <a16:creationId xmlns:a16="http://schemas.microsoft.com/office/drawing/2014/main" id="{35C500FA-7953-4E38-A97F-51CC3C71CDC4}"/>
              </a:ext>
            </a:extLst>
          </p:cNvPr>
          <p:cNvSpPr txBox="1"/>
          <p:nvPr/>
        </p:nvSpPr>
        <p:spPr>
          <a:xfrm>
            <a:off x="398534" y="5195628"/>
            <a:ext cx="3321392" cy="153888"/>
          </a:xfrm>
          <a:prstGeom prst="rect">
            <a:avLst/>
          </a:prstGeom>
          <a:noFill/>
        </p:spPr>
        <p:txBody>
          <a:bodyPr wrap="square" rtlCol="0">
            <a:spAutoFit/>
          </a:bodyPr>
          <a:lstStyle/>
          <a:p>
            <a:r>
              <a:rPr lang="en-US" sz="400" dirty="0">
                <a:hlinkClick r:id="rId5" tooltip="http://activehistory.ca/2015/04/the-home-archivist-making-arrangements/"/>
              </a:rPr>
              <a:t>This Photo</a:t>
            </a:r>
            <a:r>
              <a:rPr lang="en-US" sz="400" dirty="0"/>
              <a:t> by Unknown Author is licensed under </a:t>
            </a:r>
            <a:r>
              <a:rPr lang="en-US" sz="400" dirty="0">
                <a:hlinkClick r:id="rId6" tooltip="https://creativecommons.org/licenses/by-nd/3.0/"/>
              </a:rPr>
              <a:t>CC BY-ND</a:t>
            </a:r>
            <a:endParaRPr lang="en-US" sz="400" dirty="0"/>
          </a:p>
        </p:txBody>
      </p:sp>
      <p:sp>
        <p:nvSpPr>
          <p:cNvPr id="12" name="TextBox 11">
            <a:extLst>
              <a:ext uri="{FF2B5EF4-FFF2-40B4-BE49-F238E27FC236}">
                <a16:creationId xmlns:a16="http://schemas.microsoft.com/office/drawing/2014/main" id="{128E44D4-D6AB-4719-8F0E-48106F3249A7}"/>
              </a:ext>
            </a:extLst>
          </p:cNvPr>
          <p:cNvSpPr txBox="1"/>
          <p:nvPr/>
        </p:nvSpPr>
        <p:spPr>
          <a:xfrm>
            <a:off x="3783791" y="1004281"/>
            <a:ext cx="4576438" cy="4570482"/>
          </a:xfrm>
          <a:prstGeom prst="rect">
            <a:avLst/>
          </a:prstGeom>
          <a:noFill/>
        </p:spPr>
        <p:txBody>
          <a:bodyPr wrap="square">
            <a:spAutoFit/>
          </a:bodyPr>
          <a:lstStyle/>
          <a:p>
            <a: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An audit of a grantee found deficiencies in six of seven contracts reviewed. Problems included insufficient evidence that contracts were adequately competed, missing contract forms and provisions, lack of justification supporting sole-source contracts, and board of commissioners’ approvals signed after contract execution or missing. </a:t>
            </a: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Further, auditors discovered that forms were added to the contract files after the request to review them and evidenced the use of correction fluid to conceal the date printed. The executive director acknowledged that the former purchasing director removed files from the organization. </a:t>
            </a: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The executive director decided to create or reproduce the documentation before giving the files to the auditor. </a:t>
            </a: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endParaRPr lang="en-US" dirty="0"/>
          </a:p>
        </p:txBody>
      </p:sp>
    </p:spTree>
    <p:extLst>
      <p:ext uri="{BB962C8B-B14F-4D97-AF65-F5344CB8AC3E}">
        <p14:creationId xmlns:p14="http://schemas.microsoft.com/office/powerpoint/2010/main" val="172598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711387" y="1987421"/>
            <a:ext cx="4685219" cy="1789855"/>
          </a:xfrm>
        </p:spPr>
        <p:txBody>
          <a:bodyPr/>
          <a:lstStyle/>
          <a:p>
            <a:r>
              <a:rPr lang="en-US" dirty="0"/>
              <a:t>Risk Assessment </a:t>
            </a:r>
          </a:p>
        </p:txBody>
      </p:sp>
    </p:spTree>
    <p:extLst>
      <p:ext uri="{BB962C8B-B14F-4D97-AF65-F5344CB8AC3E}">
        <p14:creationId xmlns:p14="http://schemas.microsoft.com/office/powerpoint/2010/main" val="305831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DE43E-B869-4052-A474-2025BD5B03DF}"/>
              </a:ext>
            </a:extLst>
          </p:cNvPr>
          <p:cNvSpPr>
            <a:spLocks noGrp="1"/>
          </p:cNvSpPr>
          <p:nvPr>
            <p:ph type="ftr" sz="quarter" idx="17"/>
          </p:nvPr>
        </p:nvSpPr>
        <p:spPr>
          <a:xfrm>
            <a:off x="253898" y="6356351"/>
            <a:ext cx="42115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hlinkClick r:id="rId3"/>
              </a:rPr>
              <a:t>GAO-14-704G, STANDARDS FOR INTERNAL CONTROL IN THE FEDERAL GOVERNMENT</a:t>
            </a:r>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6CD4BEC-0372-448B-8A87-6E407E557D9A}"/>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452E163-803F-481D-BA87-4751047D732F}"/>
              </a:ext>
            </a:extLst>
          </p:cNvPr>
          <p:cNvSpPr>
            <a:spLocks noGrp="1"/>
          </p:cNvSpPr>
          <p:nvPr>
            <p:ph type="title"/>
          </p:nvPr>
        </p:nvSpPr>
        <p:spPr>
          <a:xfrm>
            <a:off x="389008" y="209029"/>
            <a:ext cx="7689672" cy="865169"/>
          </a:xfrm>
        </p:spPr>
        <p:txBody>
          <a:bodyPr/>
          <a:lstStyle/>
          <a:p>
            <a:r>
              <a:rPr lang="en-US" dirty="0"/>
              <a:t>Risk Assessment </a:t>
            </a:r>
          </a:p>
        </p:txBody>
      </p:sp>
      <p:graphicFrame>
        <p:nvGraphicFramePr>
          <p:cNvPr id="7" name="Content Placeholder 4">
            <a:extLst>
              <a:ext uri="{FF2B5EF4-FFF2-40B4-BE49-F238E27FC236}">
                <a16:creationId xmlns:a16="http://schemas.microsoft.com/office/drawing/2014/main" id="{1587E471-5A6F-4C3E-BC08-E7EC4E993809}"/>
              </a:ext>
            </a:extLst>
          </p:cNvPr>
          <p:cNvGraphicFramePr>
            <a:graphicFrameLocks noGrp="1"/>
          </p:cNvGraphicFramePr>
          <p:nvPr>
            <p:ph idx="1"/>
            <p:extLst>
              <p:ext uri="{D42A27DB-BD31-4B8C-83A1-F6EECF244321}">
                <p14:modId xmlns:p14="http://schemas.microsoft.com/office/powerpoint/2010/main" val="1180017693"/>
              </p:ext>
            </p:extLst>
          </p:nvPr>
        </p:nvGraphicFramePr>
        <p:xfrm>
          <a:off x="388938" y="1671638"/>
          <a:ext cx="8126412" cy="4505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2">
            <a:extLst>
              <a:ext uri="{FF2B5EF4-FFF2-40B4-BE49-F238E27FC236}">
                <a16:creationId xmlns:a16="http://schemas.microsoft.com/office/drawing/2014/main" id="{BE4E046A-8770-40A6-9AD9-70089A5666C6}"/>
              </a:ext>
            </a:extLst>
          </p:cNvPr>
          <p:cNvSpPr txBox="1">
            <a:spLocks/>
          </p:cNvSpPr>
          <p:nvPr/>
        </p:nvSpPr>
        <p:spPr>
          <a:xfrm>
            <a:off x="388938" y="1187803"/>
            <a:ext cx="5526447" cy="404330"/>
          </a:xfrm>
          <a:prstGeom prst="rect">
            <a:avLst/>
          </a:prstGeom>
        </p:spPr>
        <p:txBody>
          <a:bodyPr/>
          <a:lst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Four Principles</a:t>
            </a:r>
          </a:p>
        </p:txBody>
      </p:sp>
    </p:spTree>
    <p:extLst>
      <p:ext uri="{BB962C8B-B14F-4D97-AF65-F5344CB8AC3E}">
        <p14:creationId xmlns:p14="http://schemas.microsoft.com/office/powerpoint/2010/main" val="66533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9772E1-8FEA-4956-9B01-0721BBDFFF04}"/>
              </a:ext>
            </a:extLst>
          </p:cNvPr>
          <p:cNvSpPr>
            <a:spLocks noGrp="1"/>
          </p:cNvSpPr>
          <p:nvPr>
            <p:ph type="ftr" sz="quarter" idx="17"/>
          </p:nvPr>
        </p:nvSpPr>
        <p:spPr/>
        <p:txBody>
          <a:bodyPr/>
          <a:lstStyle/>
          <a:p>
            <a:r>
              <a:rPr lang="en-US" dirty="0">
                <a:hlinkClick r:id="rId3"/>
              </a:rPr>
              <a:t>enterprise risk management framework - Bing images</a:t>
            </a:r>
            <a:endParaRPr lang="en-US" noProof="0" dirty="0"/>
          </a:p>
        </p:txBody>
      </p:sp>
      <p:sp>
        <p:nvSpPr>
          <p:cNvPr id="3" name="Slide Number Placeholder 2">
            <a:extLst>
              <a:ext uri="{FF2B5EF4-FFF2-40B4-BE49-F238E27FC236}">
                <a16:creationId xmlns:a16="http://schemas.microsoft.com/office/drawing/2014/main" id="{7BD357D6-F87C-4A1E-891C-B4E1BA360AEF}"/>
              </a:ext>
            </a:extLst>
          </p:cNvPr>
          <p:cNvSpPr>
            <a:spLocks noGrp="1"/>
          </p:cNvSpPr>
          <p:nvPr>
            <p:ph type="sldNum" sz="quarter" idx="18"/>
          </p:nvPr>
        </p:nvSpPr>
        <p:spPr/>
        <p:txBody>
          <a:bodyPr/>
          <a:lstStyle/>
          <a:p>
            <a:fld id="{8699F50C-BE38-4BD0-BA84-9B090E1F2B9B}" type="slidenum">
              <a:rPr lang="en-US" noProof="0" smtClean="0"/>
              <a:t>17</a:t>
            </a:fld>
            <a:endParaRPr lang="en-US" noProof="0" dirty="0"/>
          </a:p>
        </p:txBody>
      </p:sp>
      <p:sp>
        <p:nvSpPr>
          <p:cNvPr id="4" name="Title 3">
            <a:extLst>
              <a:ext uri="{FF2B5EF4-FFF2-40B4-BE49-F238E27FC236}">
                <a16:creationId xmlns:a16="http://schemas.microsoft.com/office/drawing/2014/main" id="{6F6A4938-A744-4CBC-98DF-4781DF6E5879}"/>
              </a:ext>
            </a:extLst>
          </p:cNvPr>
          <p:cNvSpPr>
            <a:spLocks noGrp="1"/>
          </p:cNvSpPr>
          <p:nvPr>
            <p:ph type="title"/>
          </p:nvPr>
        </p:nvSpPr>
        <p:spPr>
          <a:xfrm>
            <a:off x="389008" y="209030"/>
            <a:ext cx="6249917" cy="740882"/>
          </a:xfrm>
        </p:spPr>
        <p:txBody>
          <a:bodyPr/>
          <a:lstStyle/>
          <a:p>
            <a:r>
              <a:rPr lang="en-US" dirty="0"/>
              <a:t>Enterprise Risk Management</a:t>
            </a:r>
          </a:p>
        </p:txBody>
      </p:sp>
      <p:pic>
        <p:nvPicPr>
          <p:cNvPr id="12" name="Content Placeholder 11">
            <a:extLst>
              <a:ext uri="{FF2B5EF4-FFF2-40B4-BE49-F238E27FC236}">
                <a16:creationId xmlns:a16="http://schemas.microsoft.com/office/drawing/2014/main" id="{CC3F5770-670C-4977-8FE1-E0B18632E1B6}"/>
              </a:ext>
            </a:extLst>
          </p:cNvPr>
          <p:cNvPicPr>
            <a:picLocks noGrp="1" noChangeAspect="1"/>
          </p:cNvPicPr>
          <p:nvPr>
            <p:ph idx="1"/>
          </p:nvPr>
        </p:nvPicPr>
        <p:blipFill>
          <a:blip r:embed="rId4"/>
          <a:stretch>
            <a:fillRect/>
          </a:stretch>
        </p:blipFill>
        <p:spPr>
          <a:xfrm>
            <a:off x="727969" y="1511840"/>
            <a:ext cx="6711518" cy="4505325"/>
          </a:xfrm>
          <a:prstGeom prst="rect">
            <a:avLst/>
          </a:prstGeom>
        </p:spPr>
      </p:pic>
    </p:spTree>
    <p:extLst>
      <p:ext uri="{BB962C8B-B14F-4D97-AF65-F5344CB8AC3E}">
        <p14:creationId xmlns:p14="http://schemas.microsoft.com/office/powerpoint/2010/main" val="29357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18</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8" y="209029"/>
            <a:ext cx="6850888" cy="1147969"/>
          </a:xfrm>
        </p:spPr>
        <p:txBody>
          <a:bodyPr/>
          <a:lstStyle/>
          <a:p>
            <a:r>
              <a:rPr lang="en-US" dirty="0"/>
              <a:t>Examples of Risk in Governance</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Weak leadership resulting in lack of risk identification (ignoring management problems) </a:t>
            </a:r>
          </a:p>
          <a:p>
            <a:r>
              <a:rPr lang="en-US" sz="2400" dirty="0"/>
              <a:t>Missed or unclear project goals</a:t>
            </a:r>
          </a:p>
          <a:p>
            <a:r>
              <a:rPr lang="en-US" sz="2400" dirty="0"/>
              <a:t>Pressure on staff that undercuts integrity</a:t>
            </a:r>
          </a:p>
          <a:p>
            <a:r>
              <a:rPr lang="en-US" sz="2400" dirty="0"/>
              <a:t>Ineligible project activities</a:t>
            </a:r>
          </a:p>
          <a:p>
            <a:r>
              <a:rPr lang="en-US" sz="2400" dirty="0"/>
              <a:t>Hiring for positions of trust without proper vetting</a:t>
            </a:r>
          </a:p>
          <a:p>
            <a:r>
              <a:rPr lang="en-US" sz="2400" dirty="0"/>
              <a:t>Weak organizational structure</a:t>
            </a:r>
          </a:p>
          <a:p>
            <a:r>
              <a:rPr lang="en-US" sz="2400" dirty="0"/>
              <a:t>Failure to monitor goals and finances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6220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p:txBody>
          <a:bodyPr/>
          <a:lstStyle/>
          <a:p>
            <a:r>
              <a:rPr lang="en-US" dirty="0"/>
              <a:t>Examples of Financial Risks</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Poor budget controls or poor accounting systems</a:t>
            </a:r>
          </a:p>
          <a:p>
            <a:r>
              <a:rPr lang="en-US" sz="2400" dirty="0"/>
              <a:t>Unsupported payments</a:t>
            </a:r>
          </a:p>
          <a:p>
            <a:r>
              <a:rPr lang="en-US" sz="2400" dirty="0"/>
              <a:t>Access to cash and accounting records</a:t>
            </a:r>
          </a:p>
          <a:p>
            <a:r>
              <a:rPr lang="en-US" sz="2400" dirty="0"/>
              <a:t>Purchase or travel card abuse</a:t>
            </a:r>
          </a:p>
          <a:p>
            <a:r>
              <a:rPr lang="en-US" sz="2400" dirty="0"/>
              <a:t>Contractor billing issues</a:t>
            </a:r>
          </a:p>
          <a:p>
            <a:r>
              <a:rPr lang="en-US" sz="2400" dirty="0"/>
              <a:t>Allowing conditions for embezzlement &amp; or other financial fraud</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855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pic>
        <p:nvPicPr>
          <p:cNvPr id="18" name="Picture Placeholder 17" descr="A person in a garment&#10;&#10;Description automatically generated with low confidence">
            <a:extLst>
              <a:ext uri="{FF2B5EF4-FFF2-40B4-BE49-F238E27FC236}">
                <a16:creationId xmlns:a16="http://schemas.microsoft.com/office/drawing/2014/main" id="{222AFB7F-AF2E-4F69-9347-A127697FE35D}"/>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9610" r="19610"/>
          <a:stretch>
            <a:fillRect/>
          </a:stretch>
        </p:blipFill>
        <p:spPr>
          <a:xfrm>
            <a:off x="5038346" y="-75386"/>
            <a:ext cx="4191000" cy="6872249"/>
          </a:xfrm>
        </p:spPr>
      </p:pic>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4" y="2524050"/>
            <a:ext cx="3707122" cy="3631141"/>
          </a:xfrm>
        </p:spPr>
        <p:txBody>
          <a:bodyPr>
            <a:normAutofit/>
          </a:bodyPr>
          <a:lstStyle/>
          <a:p>
            <a:pPr marL="0" indent="0">
              <a:buNone/>
            </a:pPr>
            <a:endParaRPr lang="en-US" dirty="0"/>
          </a:p>
          <a:p>
            <a:r>
              <a:rPr lang="en-US" dirty="0"/>
              <a:t>Explain the importance of the topic</a:t>
            </a:r>
          </a:p>
          <a:p>
            <a:r>
              <a:rPr lang="en-US" dirty="0"/>
              <a:t>Introduce the Green Book framework including the principles and components of internal controls</a:t>
            </a:r>
          </a:p>
          <a:p>
            <a:r>
              <a:rPr lang="en-US" dirty="0"/>
              <a:t>Initiate discussion concerning the essential development and use of internal controls within agencies</a:t>
            </a:r>
          </a:p>
          <a:p>
            <a:r>
              <a:rPr lang="en-US" dirty="0"/>
              <a:t>Encourage operational improvements through the effective use of internal controls</a:t>
            </a:r>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Training Objectives</a:t>
            </a:r>
          </a:p>
        </p:txBody>
      </p:sp>
      <p:sp>
        <p:nvSpPr>
          <p:cNvPr id="19" name="TextBox 18">
            <a:extLst>
              <a:ext uri="{FF2B5EF4-FFF2-40B4-BE49-F238E27FC236}">
                <a16:creationId xmlns:a16="http://schemas.microsoft.com/office/drawing/2014/main" id="{FE2E4DD1-543A-42A1-86D2-444DCC947509}"/>
              </a:ext>
            </a:extLst>
          </p:cNvPr>
          <p:cNvSpPr txBox="1"/>
          <p:nvPr/>
        </p:nvSpPr>
        <p:spPr>
          <a:xfrm>
            <a:off x="2942846" y="6704112"/>
            <a:ext cx="4191000" cy="153888"/>
          </a:xfrm>
          <a:prstGeom prst="rect">
            <a:avLst/>
          </a:prstGeom>
          <a:noFill/>
        </p:spPr>
        <p:txBody>
          <a:bodyPr wrap="square" rtlCol="0">
            <a:spAutoFit/>
          </a:bodyPr>
          <a:lstStyle/>
          <a:p>
            <a:r>
              <a:rPr lang="en-US" sz="400" dirty="0">
                <a:hlinkClick r:id="rId4" tooltip="http://cte319.pbworks.com/w/page/30720613/activity%20-%20introduction%20to%20ddl"/>
              </a:rPr>
              <a:t>This Photo</a:t>
            </a:r>
            <a:r>
              <a:rPr lang="en-US" sz="400" dirty="0"/>
              <a:t> by Unknown Author is licensed under </a:t>
            </a:r>
            <a:r>
              <a:rPr lang="en-US" sz="400" dirty="0">
                <a:hlinkClick r:id="rId5" tooltip="https://creativecommons.org/licenses/by-nc-sa/3.0/"/>
              </a:rPr>
              <a:t>CC BY-SA-NC</a:t>
            </a:r>
            <a:endParaRPr lang="en-US" sz="400" dirty="0"/>
          </a:p>
        </p:txBody>
      </p:sp>
    </p:spTree>
    <p:extLst>
      <p:ext uri="{BB962C8B-B14F-4D97-AF65-F5344CB8AC3E}">
        <p14:creationId xmlns:p14="http://schemas.microsoft.com/office/powerpoint/2010/main" val="240409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20</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8" y="209029"/>
            <a:ext cx="6979980" cy="1147969"/>
          </a:xfrm>
        </p:spPr>
        <p:txBody>
          <a:bodyPr/>
          <a:lstStyle/>
          <a:p>
            <a:r>
              <a:rPr lang="en-US" dirty="0"/>
              <a:t>Examples of Risks in Operations</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Human capital problems (hiring, performance, training, diversity issues, etc.)</a:t>
            </a:r>
          </a:p>
          <a:p>
            <a:r>
              <a:rPr lang="en-US" sz="2400" dirty="0"/>
              <a:t>Information technology issues (Equipment systems, programs, etc.)</a:t>
            </a:r>
          </a:p>
          <a:p>
            <a:r>
              <a:rPr lang="en-US" sz="2400" dirty="0"/>
              <a:t>Poor recordkeeping</a:t>
            </a:r>
          </a:p>
          <a:p>
            <a:r>
              <a:rPr lang="en-US" sz="2400" dirty="0"/>
              <a:t>Untimely or inaccurate reports and communications</a:t>
            </a:r>
          </a:p>
          <a:p>
            <a:r>
              <a:rPr lang="en-US" sz="2400" dirty="0"/>
              <a:t>Lack of quality control processes</a:t>
            </a:r>
          </a:p>
          <a:p>
            <a:r>
              <a:rPr lang="en-US" sz="2400" dirty="0"/>
              <a:t>Contractor performance issues</a:t>
            </a:r>
          </a:p>
          <a:p>
            <a:r>
              <a:rPr lang="en-US" sz="2400" dirty="0"/>
              <a:t>Lack of or outdated policies and/or procedures</a:t>
            </a:r>
          </a:p>
          <a:p>
            <a:pPr marL="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67022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21</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7" y="209029"/>
            <a:ext cx="7971221" cy="1147969"/>
          </a:xfrm>
        </p:spPr>
        <p:txBody>
          <a:bodyPr/>
          <a:lstStyle/>
          <a:p>
            <a:r>
              <a:rPr lang="en-US" dirty="0"/>
              <a:t>Examples of Legal &amp; Compliance Risks</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Ignoring audit or monitoring findings</a:t>
            </a:r>
          </a:p>
          <a:p>
            <a:r>
              <a:rPr lang="en-US" sz="2400" dirty="0"/>
              <a:t>Lack of awareness of rules and regulations</a:t>
            </a:r>
          </a:p>
          <a:p>
            <a:r>
              <a:rPr lang="en-US" sz="2400" dirty="0"/>
              <a:t>Lawsuits and health &amp; safety issues</a:t>
            </a:r>
          </a:p>
          <a:p>
            <a:r>
              <a:rPr lang="en-US" sz="2400" dirty="0"/>
              <a:t>Allowance for discriminatory practices</a:t>
            </a:r>
          </a:p>
          <a:p>
            <a:r>
              <a:rPr lang="en-US" sz="2400" dirty="0"/>
              <a:t>Faulty procurement processes</a:t>
            </a:r>
          </a:p>
          <a:p>
            <a:r>
              <a:rPr lang="en-US" sz="2400" dirty="0"/>
              <a:t>Federal law violations</a:t>
            </a:r>
          </a:p>
          <a:p>
            <a:r>
              <a:rPr lang="en-US" sz="2400" dirty="0"/>
              <a:t>Conflicts of interest</a:t>
            </a:r>
          </a:p>
          <a:p>
            <a:r>
              <a:rPr lang="en-US" sz="2400" dirty="0"/>
              <a:t>Data security and privacy issues</a:t>
            </a:r>
          </a:p>
          <a:p>
            <a:r>
              <a:rPr lang="en-US" sz="2400" dirty="0"/>
              <a:t>Inadequate monitoring of sub-awardees</a:t>
            </a:r>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3959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22</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7" y="209029"/>
            <a:ext cx="7971221" cy="1147969"/>
          </a:xfrm>
        </p:spPr>
        <p:txBody>
          <a:bodyPr/>
          <a:lstStyle/>
          <a:p>
            <a:r>
              <a:rPr lang="en-US" dirty="0"/>
              <a:t>Examples Stakeholder Risks</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Congressional funding and passage of new laws</a:t>
            </a:r>
          </a:p>
          <a:p>
            <a:r>
              <a:rPr lang="en-US" sz="2400" dirty="0"/>
              <a:t>New state and/or local laws</a:t>
            </a:r>
          </a:p>
          <a:p>
            <a:r>
              <a:rPr lang="en-US" sz="2400" dirty="0"/>
              <a:t>New Federal regulations</a:t>
            </a:r>
          </a:p>
          <a:p>
            <a:r>
              <a:rPr lang="en-US" sz="2400" dirty="0"/>
              <a:t>Political pressures</a:t>
            </a:r>
          </a:p>
          <a:p>
            <a:r>
              <a:rPr lang="en-US" sz="2400" dirty="0"/>
              <a:t>Citizen/customer complaints</a:t>
            </a:r>
          </a:p>
          <a:p>
            <a:r>
              <a:rPr lang="en-US" sz="2400" dirty="0"/>
              <a:t>Bad publicity posing reputational risks</a:t>
            </a:r>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3832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p:txBody>
          <a:bodyPr/>
          <a:lstStyle/>
          <a:p>
            <a:r>
              <a:rPr lang="en-US" dirty="0">
                <a:hlinkClick r:id="rId3"/>
              </a:rPr>
              <a:t>Internal Controls Integrity Bulletin CPD.pdf (hudoig.gov)</a:t>
            </a:r>
            <a:endParaRPr lang="en-US" dirty="0"/>
          </a:p>
        </p:txBody>
      </p:sp>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23</a:t>
            </a:fld>
            <a:endParaRPr lang="en-US" noProof="0" dirty="0"/>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7" y="209029"/>
            <a:ext cx="7971221" cy="1147969"/>
          </a:xfrm>
        </p:spPr>
        <p:txBody>
          <a:bodyPr/>
          <a:lstStyle/>
          <a:p>
            <a:r>
              <a:rPr lang="en-US" dirty="0"/>
              <a:t>Examples Physical Environment Risks</a:t>
            </a:r>
          </a:p>
        </p:txBody>
      </p:sp>
      <p:sp>
        <p:nvSpPr>
          <p:cNvPr id="12" name="Content Placeholder 11">
            <a:extLst>
              <a:ext uri="{FF2B5EF4-FFF2-40B4-BE49-F238E27FC236}">
                <a16:creationId xmlns:a16="http://schemas.microsoft.com/office/drawing/2014/main" id="{208F9F73-3811-468A-86F1-37D991FD9C75}"/>
              </a:ext>
            </a:extLst>
          </p:cNvPr>
          <p:cNvSpPr>
            <a:spLocks noGrp="1"/>
          </p:cNvSpPr>
          <p:nvPr>
            <p:ph idx="1"/>
          </p:nvPr>
        </p:nvSpPr>
        <p:spPr/>
        <p:txBody>
          <a:bodyPr/>
          <a:lstStyle/>
          <a:p>
            <a:r>
              <a:rPr lang="en-US" sz="2400" dirty="0"/>
              <a:t>Poor safeguarding of physical assets (buildings, equipment, etc.) from loss, damage, and theft</a:t>
            </a:r>
          </a:p>
          <a:p>
            <a:r>
              <a:rPr lang="en-US" sz="2400" dirty="0"/>
              <a:t>Physical location risks – Natural disasters, Super fund site, Flood prone site, Economically depressed site</a:t>
            </a:r>
          </a:p>
          <a:p>
            <a:r>
              <a:rPr lang="en-US" sz="2400" dirty="0"/>
              <a:t>Distances to sites</a:t>
            </a:r>
          </a:p>
          <a:p>
            <a:r>
              <a:rPr lang="en-US" sz="2400" dirty="0"/>
              <a:t>Access difficulties</a:t>
            </a:r>
          </a:p>
          <a:p>
            <a:r>
              <a:rPr lang="en-US" sz="2400" dirty="0"/>
              <a:t>Deteriorating or aging assets (buildings, equipment, and infrastructure)</a:t>
            </a:r>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055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711387" y="1987421"/>
            <a:ext cx="4927788" cy="1789855"/>
          </a:xfrm>
        </p:spPr>
        <p:txBody>
          <a:bodyPr>
            <a:normAutofit/>
          </a:bodyPr>
          <a:lstStyle/>
          <a:p>
            <a:b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1 – Lack of a formal process</a:t>
            </a:r>
            <a:b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2 – Lack of clearly defined and accepted risk levels</a:t>
            </a:r>
            <a:b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3 – Timing of assessment(s)</a:t>
            </a:r>
            <a:b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4 – Team member representation</a:t>
            </a:r>
            <a:b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r>
              <a:rPr kumimoji="0" lang="en-US" sz="1800" b="0"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5 – Lack of authority to impact change</a:t>
            </a:r>
            <a:endParaRPr lang="en-US" dirty="0"/>
          </a:p>
        </p:txBody>
      </p:sp>
      <p:pic>
        <p:nvPicPr>
          <p:cNvPr id="6" name="Picture Placeholder 6" descr="A picture containing text&#10;&#10;Description automatically generated">
            <a:extLst>
              <a:ext uri="{FF2B5EF4-FFF2-40B4-BE49-F238E27FC236}">
                <a16:creationId xmlns:a16="http://schemas.microsoft.com/office/drawing/2014/main" id="{F09C611B-A621-4F36-9DC1-53FFD2F41CAF}"/>
              </a:ext>
            </a:extLst>
          </p:cNvPr>
          <p:cNvPicPr>
            <a:picLocks noChangeAspect="1"/>
          </p:cNvPicPr>
          <p:nvPr/>
        </p:nvPicPr>
        <p:blipFill>
          <a:blip r:embed="rId3">
            <a:extLst>
              <a:ext uri="{837473B0-CC2E-450A-ABE3-18F120FF3D39}">
                <a1611:picAttrSrcUrl xmlns:a1611="http://schemas.microsoft.com/office/drawing/2016/11/main" r:id="rId4"/>
              </a:ext>
            </a:extLst>
          </a:blip>
          <a:srcRect l="24865" r="24865"/>
          <a:stretch>
            <a:fillRect/>
          </a:stretch>
        </p:blipFill>
        <p:spPr>
          <a:xfrm>
            <a:off x="346229" y="1509685"/>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TextBox 6">
            <a:extLst>
              <a:ext uri="{FF2B5EF4-FFF2-40B4-BE49-F238E27FC236}">
                <a16:creationId xmlns:a16="http://schemas.microsoft.com/office/drawing/2014/main" id="{037250E1-65A8-405D-A2E2-148DF51B1AB1}"/>
              </a:ext>
            </a:extLst>
          </p:cNvPr>
          <p:cNvSpPr txBox="1"/>
          <p:nvPr/>
        </p:nvSpPr>
        <p:spPr>
          <a:xfrm>
            <a:off x="443754" y="667490"/>
            <a:ext cx="62475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3F3F3F"/>
                </a:solidFill>
                <a:latin typeface="Calibri" panose="020F0502020204030204"/>
              </a:rPr>
              <a:t>Possible</a:t>
            </a:r>
            <a:r>
              <a:rPr kumimoji="0" lang="en-US" sz="2400" b="1" i="0" u="none" strike="noStrike" kern="1200" cap="none" spc="0" normalizeH="0" baseline="0" noProof="0" dirty="0">
                <a:ln>
                  <a:noFill/>
                </a:ln>
                <a:solidFill>
                  <a:srgbClr val="3F3F3F"/>
                </a:solidFill>
                <a:effectLst/>
                <a:uLnTx/>
                <a:uFillTx/>
                <a:latin typeface="Calibri" panose="020F0502020204030204"/>
                <a:ea typeface="+mn-ea"/>
                <a:cs typeface="+mn-cs"/>
              </a:rPr>
              <a:t> reasons for risk assessment failures</a:t>
            </a:r>
          </a:p>
        </p:txBody>
      </p:sp>
      <p:sp>
        <p:nvSpPr>
          <p:cNvPr id="8" name="TextBox 7">
            <a:extLst>
              <a:ext uri="{FF2B5EF4-FFF2-40B4-BE49-F238E27FC236}">
                <a16:creationId xmlns:a16="http://schemas.microsoft.com/office/drawing/2014/main" id="{3E44669A-A651-492B-B334-2739D5636745}"/>
              </a:ext>
            </a:extLst>
          </p:cNvPr>
          <p:cNvSpPr txBox="1"/>
          <p:nvPr/>
        </p:nvSpPr>
        <p:spPr>
          <a:xfrm>
            <a:off x="876300" y="5728845"/>
            <a:ext cx="2171700" cy="153888"/>
          </a:xfrm>
          <a:prstGeom prst="rect">
            <a:avLst/>
          </a:prstGeom>
          <a:noFill/>
        </p:spPr>
        <p:txBody>
          <a:bodyPr wrap="square">
            <a:spAutoFit/>
          </a:bodyPr>
          <a:lstStyle/>
          <a:p>
            <a:r>
              <a:rPr lang="en-US" sz="400" dirty="0"/>
              <a:t>https://blog.creativesafetysupply.com/5-most-common-reasons-why-risk-assessments-fail/</a:t>
            </a:r>
          </a:p>
        </p:txBody>
      </p:sp>
    </p:spTree>
    <p:extLst>
      <p:ext uri="{BB962C8B-B14F-4D97-AF65-F5344CB8AC3E}">
        <p14:creationId xmlns:p14="http://schemas.microsoft.com/office/powerpoint/2010/main" val="246798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711387" y="1987421"/>
            <a:ext cx="4685219" cy="1789855"/>
          </a:xfrm>
        </p:spPr>
        <p:txBody>
          <a:bodyPr/>
          <a:lstStyle/>
          <a:p>
            <a:r>
              <a:rPr lang="en-US" dirty="0"/>
              <a:t>Control Activities</a:t>
            </a:r>
          </a:p>
        </p:txBody>
      </p:sp>
    </p:spTree>
    <p:extLst>
      <p:ext uri="{BB962C8B-B14F-4D97-AF65-F5344CB8AC3E}">
        <p14:creationId xmlns:p14="http://schemas.microsoft.com/office/powerpoint/2010/main" val="156379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26</a:t>
            </a:fld>
            <a:endParaRPr lang="en-US" noProof="0" dirty="0"/>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r>
              <a:rPr lang="en-US" sz="400" dirty="0">
                <a:hlinkClick r:id="rId3"/>
              </a:rPr>
              <a:t>GAO-14-704G, STANDARDS FOR INTERNAL CONTROL IN THE FEDERAL GOVERNMENT</a:t>
            </a:r>
            <a:endParaRPr lang="en-US" sz="400" dirty="0"/>
          </a:p>
        </p:txBody>
      </p:sp>
      <p:sp>
        <p:nvSpPr>
          <p:cNvPr id="3" name="Text Placeholder 2">
            <a:extLst>
              <a:ext uri="{FF2B5EF4-FFF2-40B4-BE49-F238E27FC236}">
                <a16:creationId xmlns:a16="http://schemas.microsoft.com/office/drawing/2014/main" id="{E9BA77DA-0998-4249-94DD-8D687C1C0C6D}"/>
              </a:ext>
            </a:extLst>
          </p:cNvPr>
          <p:cNvSpPr>
            <a:spLocks noGrp="1"/>
          </p:cNvSpPr>
          <p:nvPr>
            <p:ph type="body" sz="quarter" idx="16"/>
          </p:nvPr>
        </p:nvSpPr>
        <p:spPr/>
        <p:txBody>
          <a:bodyPr/>
          <a:lstStyle/>
          <a:p>
            <a:r>
              <a:rPr lang="en-US" dirty="0"/>
              <a:t>Three Principles</a:t>
            </a: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p:txBody>
          <a:bodyPr/>
          <a:lstStyle/>
          <a:p>
            <a:r>
              <a:rPr lang="en-US" dirty="0"/>
              <a:t>Control Activities</a:t>
            </a:r>
          </a:p>
        </p:txBody>
      </p:sp>
      <p:graphicFrame>
        <p:nvGraphicFramePr>
          <p:cNvPr id="10" name="Content Placeholder 4">
            <a:extLst>
              <a:ext uri="{FF2B5EF4-FFF2-40B4-BE49-F238E27FC236}">
                <a16:creationId xmlns:a16="http://schemas.microsoft.com/office/drawing/2014/main" id="{B35EC172-BBC5-4698-9BD3-EF055FA3AAFD}"/>
              </a:ext>
            </a:extLst>
          </p:cNvPr>
          <p:cNvGraphicFramePr>
            <a:graphicFrameLocks noGrp="1"/>
          </p:cNvGraphicFramePr>
          <p:nvPr>
            <p:ph type="tbl" sz="quarter" idx="12"/>
            <p:extLst>
              <p:ext uri="{D42A27DB-BD31-4B8C-83A1-F6EECF244321}">
                <p14:modId xmlns:p14="http://schemas.microsoft.com/office/powerpoint/2010/main" val="1956274628"/>
              </p:ext>
            </p:extLst>
          </p:nvPr>
        </p:nvGraphicFramePr>
        <p:xfrm>
          <a:off x="398463" y="1688951"/>
          <a:ext cx="8245475" cy="4408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66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hlinkClick r:id="rId3"/>
              </a:rPr>
              <a:t>GAO-14-704G, STANDARDS FOR INTERNAL CONTROL IN THE FEDERAL GOVERNMENT</a:t>
            </a:r>
            <a:endPar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253898" y="209029"/>
            <a:ext cx="8661501" cy="1147969"/>
          </a:xfrm>
        </p:spPr>
        <p:txBody>
          <a:bodyPr/>
          <a:lstStyle/>
          <a:p>
            <a:r>
              <a:rPr lang="en-US" sz="3200" dirty="0"/>
              <a:t>Control Activities Example</a:t>
            </a:r>
            <a:br>
              <a:rPr lang="en-US" dirty="0"/>
            </a:br>
            <a:endParaRPr lang="en-US" dirty="0"/>
          </a:p>
        </p:txBody>
      </p:sp>
      <p:sp>
        <p:nvSpPr>
          <p:cNvPr id="12" name="TextBox 11">
            <a:extLst>
              <a:ext uri="{FF2B5EF4-FFF2-40B4-BE49-F238E27FC236}">
                <a16:creationId xmlns:a16="http://schemas.microsoft.com/office/drawing/2014/main" id="{128E44D4-D6AB-4719-8F0E-48106F3249A7}"/>
              </a:ext>
            </a:extLst>
          </p:cNvPr>
          <p:cNvSpPr txBox="1"/>
          <p:nvPr/>
        </p:nvSpPr>
        <p:spPr>
          <a:xfrm>
            <a:off x="3734480" y="1856252"/>
            <a:ext cx="4871401"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A grantee city spent $284,649 in program funds on projects that did not have required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executed written agreements with its internal departments and subrecipients.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Agreements or memorandums of understanding for these projects should have included the purpose statements and the national objectives they would meet.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This condition occurred because the city did not have internal controls to ensure that internal departments and subrecipients signed agreements before spending program funds. The lack of agreements kept the city from having the authority to monitor the work.</a:t>
            </a: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322702C-AEB4-4A99-9694-83A672628740}"/>
              </a:ext>
            </a:extLst>
          </p:cNvPr>
          <p:cNvPicPr>
            <a:picLocks noChangeAspect="1"/>
          </p:cNvPicPr>
          <p:nvPr/>
        </p:nvPicPr>
        <p:blipFill>
          <a:blip r:embed="rId4"/>
          <a:stretch>
            <a:fillRect/>
          </a:stretch>
        </p:blipFill>
        <p:spPr>
          <a:xfrm>
            <a:off x="417969" y="1518448"/>
            <a:ext cx="3316511" cy="3993226"/>
          </a:xfrm>
          <a:prstGeom prst="rect">
            <a:avLst/>
          </a:prstGeom>
        </p:spPr>
      </p:pic>
    </p:spTree>
    <p:extLst>
      <p:ext uri="{BB962C8B-B14F-4D97-AF65-F5344CB8AC3E}">
        <p14:creationId xmlns:p14="http://schemas.microsoft.com/office/powerpoint/2010/main" val="67169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1828801" y="1987421"/>
            <a:ext cx="6567806" cy="1789855"/>
          </a:xfrm>
        </p:spPr>
        <p:txBody>
          <a:bodyPr/>
          <a:lstStyle/>
          <a:p>
            <a:r>
              <a:rPr lang="en-US" dirty="0"/>
              <a:t>Information &amp; Communication</a:t>
            </a:r>
          </a:p>
        </p:txBody>
      </p:sp>
    </p:spTree>
    <p:extLst>
      <p:ext uri="{BB962C8B-B14F-4D97-AF65-F5344CB8AC3E}">
        <p14:creationId xmlns:p14="http://schemas.microsoft.com/office/powerpoint/2010/main" val="172518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fld id="{8699F50C-BE38-4BD0-BA84-9B090E1F2B9B}" type="slidenum">
              <a:rPr lang="en-US" noProof="0" smtClean="0"/>
              <a:t>29</a:t>
            </a:fld>
            <a:endParaRPr lang="en-US" noProof="0" dirty="0"/>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r>
              <a:rPr lang="en-US" sz="400" dirty="0">
                <a:hlinkClick r:id="rId3"/>
              </a:rPr>
              <a:t>GAO-14-704G, STANDARDS FOR INTERNAL CONTROL IN THE FEDERAL GOVERNMENT</a:t>
            </a:r>
            <a:endParaRPr lang="en-US" sz="400" dirty="0"/>
          </a:p>
        </p:txBody>
      </p:sp>
      <p:sp>
        <p:nvSpPr>
          <p:cNvPr id="3" name="Text Placeholder 2">
            <a:extLst>
              <a:ext uri="{FF2B5EF4-FFF2-40B4-BE49-F238E27FC236}">
                <a16:creationId xmlns:a16="http://schemas.microsoft.com/office/drawing/2014/main" id="{E9BA77DA-0998-4249-94DD-8D687C1C0C6D}"/>
              </a:ext>
            </a:extLst>
          </p:cNvPr>
          <p:cNvSpPr>
            <a:spLocks noGrp="1"/>
          </p:cNvSpPr>
          <p:nvPr>
            <p:ph type="body" sz="quarter" idx="16"/>
          </p:nvPr>
        </p:nvSpPr>
        <p:spPr/>
        <p:txBody>
          <a:bodyPr/>
          <a:lstStyle/>
          <a:p>
            <a:r>
              <a:rPr lang="en-US" dirty="0"/>
              <a:t>Three Principles</a:t>
            </a: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8" y="209029"/>
            <a:ext cx="7259679" cy="1147969"/>
          </a:xfrm>
        </p:spPr>
        <p:txBody>
          <a:bodyPr/>
          <a:lstStyle/>
          <a:p>
            <a:r>
              <a:rPr lang="en-US" dirty="0"/>
              <a:t>Information and Communication</a:t>
            </a:r>
          </a:p>
        </p:txBody>
      </p:sp>
      <p:graphicFrame>
        <p:nvGraphicFramePr>
          <p:cNvPr id="10" name="Content Placeholder 4">
            <a:extLst>
              <a:ext uri="{FF2B5EF4-FFF2-40B4-BE49-F238E27FC236}">
                <a16:creationId xmlns:a16="http://schemas.microsoft.com/office/drawing/2014/main" id="{B35EC172-BBC5-4698-9BD3-EF055FA3AAFD}"/>
              </a:ext>
            </a:extLst>
          </p:cNvPr>
          <p:cNvGraphicFramePr>
            <a:graphicFrameLocks noGrp="1"/>
          </p:cNvGraphicFramePr>
          <p:nvPr>
            <p:ph type="tbl" sz="quarter" idx="12"/>
            <p:extLst>
              <p:ext uri="{D42A27DB-BD31-4B8C-83A1-F6EECF244321}">
                <p14:modId xmlns:p14="http://schemas.microsoft.com/office/powerpoint/2010/main" val="1992514700"/>
              </p:ext>
            </p:extLst>
          </p:nvPr>
        </p:nvGraphicFramePr>
        <p:xfrm>
          <a:off x="398463" y="1688951"/>
          <a:ext cx="8245475" cy="4408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2BAA1BAF-6B5C-4329-B083-337EF0F4712F}"/>
              </a:ext>
            </a:extLst>
          </p:cNvPr>
          <p:cNvPicPr>
            <a:picLocks noChangeAspect="1"/>
          </p:cNvPicPr>
          <p:nvPr/>
        </p:nvPicPr>
        <p:blipFill>
          <a:blip r:embed="rId9"/>
          <a:stretch>
            <a:fillRect/>
          </a:stretch>
        </p:blipFill>
        <p:spPr>
          <a:xfrm>
            <a:off x="7284273" y="1001706"/>
            <a:ext cx="323116" cy="323116"/>
          </a:xfrm>
          <a:prstGeom prst="rect">
            <a:avLst/>
          </a:prstGeom>
        </p:spPr>
      </p:pic>
    </p:spTree>
    <p:extLst>
      <p:ext uri="{BB962C8B-B14F-4D97-AF65-F5344CB8AC3E}">
        <p14:creationId xmlns:p14="http://schemas.microsoft.com/office/powerpoint/2010/main" val="278411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3932808" y="3792046"/>
            <a:ext cx="4463799" cy="910580"/>
          </a:xfrm>
        </p:spPr>
        <p:txBody>
          <a:bodyPr/>
          <a:lstStyle/>
          <a:p>
            <a:endParaRPr lang="en-US" dirty="0"/>
          </a:p>
          <a:p>
            <a:r>
              <a:rPr lang="en-US" dirty="0"/>
              <a:t>Internal Controls are only fiscal – Right?</a:t>
            </a:r>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932808" y="3195961"/>
            <a:ext cx="4463799" cy="581315"/>
          </a:xfrm>
        </p:spPr>
        <p:txBody>
          <a:bodyPr/>
          <a:lstStyle/>
          <a:p>
            <a:r>
              <a:rPr lang="en-US" dirty="0"/>
              <a:t>Definitions</a:t>
            </a:r>
          </a:p>
        </p:txBody>
      </p:sp>
    </p:spTree>
    <p:extLst>
      <p:ext uri="{BB962C8B-B14F-4D97-AF65-F5344CB8AC3E}">
        <p14:creationId xmlns:p14="http://schemas.microsoft.com/office/powerpoint/2010/main" val="2115564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hlinkClick r:id="rId3"/>
              </a:rPr>
              <a:t>GAO-14-704G, STANDARDS FOR INTERNAL CONTROL IN THE FEDERAL GOVERNMENT</a:t>
            </a:r>
            <a:endPar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253898" y="209029"/>
            <a:ext cx="8661501" cy="1147969"/>
          </a:xfrm>
        </p:spPr>
        <p:txBody>
          <a:bodyPr/>
          <a:lstStyle/>
          <a:p>
            <a:r>
              <a:rPr lang="en-US" sz="2800" dirty="0"/>
              <a:t>Information &amp; Communication Example</a:t>
            </a:r>
            <a:br>
              <a:rPr lang="en-US" dirty="0"/>
            </a:br>
            <a:endParaRPr lang="en-US" dirty="0"/>
          </a:p>
        </p:txBody>
      </p:sp>
      <p:sp>
        <p:nvSpPr>
          <p:cNvPr id="12" name="TextBox 11">
            <a:extLst>
              <a:ext uri="{FF2B5EF4-FFF2-40B4-BE49-F238E27FC236}">
                <a16:creationId xmlns:a16="http://schemas.microsoft.com/office/drawing/2014/main" id="{128E44D4-D6AB-4719-8F0E-48106F3249A7}"/>
              </a:ext>
            </a:extLst>
          </p:cNvPr>
          <p:cNvSpPr txBox="1"/>
          <p:nvPr/>
        </p:nvSpPr>
        <p:spPr>
          <a:xfrm>
            <a:off x="4029443" y="1856252"/>
            <a:ext cx="4576438"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Seven years after a local government grantee got $10 million in Federal money to build a cemetery and bus station, neither had been completed.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Local authorities claimed they</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had no documentation about the projects, such as approved work drawings and as-built plans.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The local government said it had no information about its own decisions because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contractors had the only copies of the paperwork and were holding them for “ransom.”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The contractors said they did not cooperate because the local government had not paid </a:t>
            </a:r>
            <a:b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br>
            <a:r>
              <a:rPr kumimoji="0" lang="en-US" sz="1300" b="1" i="0" u="none" strike="noStrike" kern="1200" cap="none" spc="0" normalizeH="0" baseline="0" noProof="0" dirty="0">
                <a:ln>
                  <a:noFill/>
                </a:ln>
                <a:solidFill>
                  <a:srgbClr val="00194C"/>
                </a:solidFill>
                <a:effectLst/>
                <a:uLnTx/>
                <a:uFillTx/>
                <a:latin typeface="Montserrat" pitchFamily="2" charset="77"/>
                <a:ea typeface="+mn-ea"/>
                <a:cs typeface="Calibri Light" panose="020F0302020204030204" pitchFamily="34" charset="0"/>
              </a:rPr>
              <a:t>them for completed work</a:t>
            </a: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D3A518-CA53-4871-B0FF-C3709CFC87F2}"/>
              </a:ext>
            </a:extLst>
          </p:cNvPr>
          <p:cNvPicPr>
            <a:picLocks noChangeAspect="1"/>
          </p:cNvPicPr>
          <p:nvPr/>
        </p:nvPicPr>
        <p:blipFill>
          <a:blip r:embed="rId4"/>
          <a:stretch>
            <a:fillRect/>
          </a:stretch>
        </p:blipFill>
        <p:spPr>
          <a:xfrm>
            <a:off x="538119" y="1606271"/>
            <a:ext cx="3322608" cy="3993226"/>
          </a:xfrm>
          <a:prstGeom prst="rect">
            <a:avLst/>
          </a:prstGeom>
        </p:spPr>
      </p:pic>
    </p:spTree>
    <p:extLst>
      <p:ext uri="{BB962C8B-B14F-4D97-AF65-F5344CB8AC3E}">
        <p14:creationId xmlns:p14="http://schemas.microsoft.com/office/powerpoint/2010/main" val="295651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095625" y="1987421"/>
            <a:ext cx="3438525" cy="1789855"/>
          </a:xfrm>
        </p:spPr>
        <p:txBody>
          <a:bodyPr/>
          <a:lstStyle/>
          <a:p>
            <a:r>
              <a:rPr lang="en-US" dirty="0"/>
              <a:t>Monitoring</a:t>
            </a:r>
          </a:p>
        </p:txBody>
      </p:sp>
    </p:spTree>
    <p:extLst>
      <p:ext uri="{BB962C8B-B14F-4D97-AF65-F5344CB8AC3E}">
        <p14:creationId xmlns:p14="http://schemas.microsoft.com/office/powerpoint/2010/main" val="283011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hlinkClick r:id="rId3"/>
              </a:rPr>
              <a:t>GAO-14-704G, STANDARDS FOR INTERNAL CONTROL IN THE FEDERAL GOVERNMENT</a:t>
            </a:r>
            <a:endPar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9BA77DA-0998-4249-94DD-8D687C1C0C6D}"/>
              </a:ext>
            </a:extLst>
          </p:cNvPr>
          <p:cNvSpPr>
            <a:spLocks noGrp="1"/>
          </p:cNvSpPr>
          <p:nvPr>
            <p:ph type="body" sz="quarter" idx="16"/>
          </p:nvPr>
        </p:nvSpPr>
        <p:spPr/>
        <p:txBody>
          <a:bodyPr/>
          <a:lstStyle/>
          <a:p>
            <a:r>
              <a:rPr lang="en-US" dirty="0"/>
              <a:t>Two Principles</a:t>
            </a: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8" y="209029"/>
            <a:ext cx="7259679" cy="1147969"/>
          </a:xfrm>
        </p:spPr>
        <p:txBody>
          <a:bodyPr/>
          <a:lstStyle/>
          <a:p>
            <a:r>
              <a:rPr lang="en-US" dirty="0"/>
              <a:t>Monitoring</a:t>
            </a:r>
          </a:p>
        </p:txBody>
      </p:sp>
      <p:graphicFrame>
        <p:nvGraphicFramePr>
          <p:cNvPr id="10" name="Content Placeholder 4">
            <a:extLst>
              <a:ext uri="{FF2B5EF4-FFF2-40B4-BE49-F238E27FC236}">
                <a16:creationId xmlns:a16="http://schemas.microsoft.com/office/drawing/2014/main" id="{B35EC172-BBC5-4698-9BD3-EF055FA3AAFD}"/>
              </a:ext>
            </a:extLst>
          </p:cNvPr>
          <p:cNvGraphicFramePr>
            <a:graphicFrameLocks noGrp="1"/>
          </p:cNvGraphicFramePr>
          <p:nvPr>
            <p:ph type="tbl" sz="quarter" idx="12"/>
            <p:extLst>
              <p:ext uri="{D42A27DB-BD31-4B8C-83A1-F6EECF244321}">
                <p14:modId xmlns:p14="http://schemas.microsoft.com/office/powerpoint/2010/main" val="473397623"/>
              </p:ext>
            </p:extLst>
          </p:nvPr>
        </p:nvGraphicFramePr>
        <p:xfrm>
          <a:off x="398463" y="1688951"/>
          <a:ext cx="8245475" cy="4408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F0C10DB5-E03A-4092-A1A4-E72863EA3DEF}"/>
              </a:ext>
            </a:extLst>
          </p:cNvPr>
          <p:cNvPicPr>
            <a:picLocks noChangeAspect="1"/>
          </p:cNvPicPr>
          <p:nvPr/>
        </p:nvPicPr>
        <p:blipFill>
          <a:blip r:embed="rId9"/>
          <a:stretch>
            <a:fillRect/>
          </a:stretch>
        </p:blipFill>
        <p:spPr>
          <a:xfrm>
            <a:off x="2744933" y="956612"/>
            <a:ext cx="323116" cy="323116"/>
          </a:xfrm>
          <a:prstGeom prst="rect">
            <a:avLst/>
          </a:prstGeom>
        </p:spPr>
      </p:pic>
    </p:spTree>
    <p:extLst>
      <p:ext uri="{BB962C8B-B14F-4D97-AF65-F5344CB8AC3E}">
        <p14:creationId xmlns:p14="http://schemas.microsoft.com/office/powerpoint/2010/main" val="4198723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B9281-6A13-CF42-BC1C-EDAFCCC1C8F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66DAF25-DBE4-F649-AF73-61F6058EADC3}"/>
              </a:ext>
            </a:extLst>
          </p:cNvPr>
          <p:cNvSpPr>
            <a:spLocks noGrp="1"/>
          </p:cNvSpPr>
          <p:nvPr>
            <p:ph type="ftr" sz="quarter" idx="17"/>
          </p:nvPr>
        </p:nvSpPr>
        <p:spPr>
          <a:xfrm>
            <a:off x="253898" y="6356351"/>
            <a:ext cx="42165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hlinkClick r:id="rId3"/>
              </a:rPr>
              <a:t>GAO-14-704G, STANDARDS FOR INTERNAL CONTROL IN THE FEDERAL GOVERNMENT</a:t>
            </a:r>
            <a:endParaRPr kumimoji="0" lang="en-US" sz="4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253898" y="209029"/>
            <a:ext cx="8661501" cy="1147969"/>
          </a:xfrm>
        </p:spPr>
        <p:txBody>
          <a:bodyPr/>
          <a:lstStyle/>
          <a:p>
            <a:r>
              <a:rPr lang="en-US" sz="2800" dirty="0"/>
              <a:t>Monitoring Example</a:t>
            </a:r>
            <a:br>
              <a:rPr lang="en-US" dirty="0"/>
            </a:br>
            <a:endParaRPr lang="en-US" dirty="0"/>
          </a:p>
        </p:txBody>
      </p:sp>
      <p:sp>
        <p:nvSpPr>
          <p:cNvPr id="12" name="TextBox 11">
            <a:extLst>
              <a:ext uri="{FF2B5EF4-FFF2-40B4-BE49-F238E27FC236}">
                <a16:creationId xmlns:a16="http://schemas.microsoft.com/office/drawing/2014/main" id="{128E44D4-D6AB-4719-8F0E-48106F3249A7}"/>
              </a:ext>
            </a:extLst>
          </p:cNvPr>
          <p:cNvSpPr txBox="1"/>
          <p:nvPr/>
        </p:nvSpPr>
        <p:spPr>
          <a:xfrm>
            <a:off x="4029443" y="1856252"/>
            <a:ext cx="4576438"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An audit noted that a grantee had inadequate management oversight of its property and financial records. In addition, the grantee lacked adequate policies, procedures, and internal controls governing the use of vehicles, cellular phones, and credit cards. </a:t>
            </a:r>
            <a:b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b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Staff regularly used these assets for personal activities. Paperwork was incomplete and </a:t>
            </a:r>
            <a:b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supervisory review was nonexistent. </a:t>
            </a:r>
            <a:b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b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br>
            <a:r>
              <a:rPr kumimoji="0" lang="en-US" sz="12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Factors contributing to this noncompliance were the board of commissioners' failure to exercise its leadership and monitoring function.</a:t>
            </a: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pic>
        <p:nvPicPr>
          <p:cNvPr id="7" name="Picture Placeholder 9">
            <a:extLst>
              <a:ext uri="{FF2B5EF4-FFF2-40B4-BE49-F238E27FC236}">
                <a16:creationId xmlns:a16="http://schemas.microsoft.com/office/drawing/2014/main" id="{F97B8BF2-4A5E-421E-861B-2FABFE3274AE}"/>
              </a:ext>
            </a:extLst>
          </p:cNvPr>
          <p:cNvPicPr>
            <a:picLocks noChangeAspect="1"/>
          </p:cNvPicPr>
          <p:nvPr/>
        </p:nvPicPr>
        <p:blipFill>
          <a:blip r:embed="rId4"/>
          <a:srcRect l="4592" r="4592"/>
          <a:stretch>
            <a:fillRect/>
          </a:stretch>
        </p:blipFill>
        <p:spPr>
          <a:xfrm>
            <a:off x="392094" y="1509712"/>
            <a:ext cx="3321050" cy="3838575"/>
          </a:xfrm>
          <a:prstGeom prst="rect">
            <a:avLst/>
          </a:prstGeom>
        </p:spPr>
      </p:pic>
    </p:spTree>
    <p:extLst>
      <p:ext uri="{BB962C8B-B14F-4D97-AF65-F5344CB8AC3E}">
        <p14:creationId xmlns:p14="http://schemas.microsoft.com/office/powerpoint/2010/main" val="1733451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r>
              <a:rPr lang="en-US" dirty="0"/>
              <a:t>Additional Thoughts</a:t>
            </a:r>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p:txBody>
          <a:bodyPr/>
          <a:lstStyle/>
          <a:p>
            <a:r>
              <a:rPr lang="en-US" dirty="0"/>
              <a:t>Review of Internal Controls</a:t>
            </a:r>
          </a:p>
        </p:txBody>
      </p:sp>
    </p:spTree>
    <p:extLst>
      <p:ext uri="{BB962C8B-B14F-4D97-AF65-F5344CB8AC3E}">
        <p14:creationId xmlns:p14="http://schemas.microsoft.com/office/powerpoint/2010/main" val="111288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4712882" y="1987421"/>
            <a:ext cx="3683725" cy="2240334"/>
          </a:xfrm>
        </p:spPr>
        <p:txBody>
          <a:bodyPr>
            <a:normAutofit fontScale="90000"/>
          </a:bodyPr>
          <a:lstStyle/>
          <a:p>
            <a:r>
              <a:rPr kumimoji="0" lang="en-US" sz="1600" b="1" i="0" u="none" strike="noStrike" kern="1200" cap="none" spc="0" normalizeH="0" baseline="0" noProof="0" dirty="0">
                <a:ln>
                  <a:noFill/>
                </a:ln>
                <a:solidFill>
                  <a:srgbClr val="00194C"/>
                </a:solidFill>
                <a:effectLst/>
                <a:uLnTx/>
                <a:uFillTx/>
                <a:latin typeface="Montserrat" pitchFamily="2" charset="77"/>
                <a:ea typeface="+mj-ea"/>
                <a:cs typeface="Calibri Light" panose="020F0302020204030204" pitchFamily="34" charset="0"/>
              </a:rPr>
              <a:t>The Uniform Guidance over federal grants, Section 200.303 mandates that a recipient of federal funds must “establish and maintain effective internal control over the federal award…” and “evaluate and monitor the nonfederal entity’s compliance with statute, regulations and the terms and condition of federal awards.”</a:t>
            </a:r>
            <a:endParaRPr lang="en-US" dirty="0"/>
          </a:p>
        </p:txBody>
      </p:sp>
      <p:pic>
        <p:nvPicPr>
          <p:cNvPr id="6" name="Picture Placeholder 6" descr="Text&#10;&#10;Description automatically generated">
            <a:extLst>
              <a:ext uri="{FF2B5EF4-FFF2-40B4-BE49-F238E27FC236}">
                <a16:creationId xmlns:a16="http://schemas.microsoft.com/office/drawing/2014/main" id="{DAED1149-C8F7-44E3-8C05-8D0FC0BE9B55}"/>
              </a:ext>
            </a:extLst>
          </p:cNvPr>
          <p:cNvPicPr>
            <a:picLocks noChangeAspect="1"/>
          </p:cNvPicPr>
          <p:nvPr/>
        </p:nvPicPr>
        <p:blipFill>
          <a:blip r:embed="rId3">
            <a:extLst>
              <a:ext uri="{837473B0-CC2E-450A-ABE3-18F120FF3D39}">
                <a1611:picAttrSrcUrl xmlns:a1611="http://schemas.microsoft.com/office/drawing/2016/11/main" r:id="rId4"/>
              </a:ext>
            </a:extLst>
          </a:blip>
          <a:srcRect l="6741" r="6741"/>
          <a:stretch>
            <a:fillRect/>
          </a:stretch>
        </p:blipFill>
        <p:spPr>
          <a:xfrm>
            <a:off x="570538"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TextBox 6">
            <a:extLst>
              <a:ext uri="{FF2B5EF4-FFF2-40B4-BE49-F238E27FC236}">
                <a16:creationId xmlns:a16="http://schemas.microsoft.com/office/drawing/2014/main" id="{917575CA-2CD4-47F2-84EF-A6CCFDE60B3B}"/>
              </a:ext>
            </a:extLst>
          </p:cNvPr>
          <p:cNvSpPr txBox="1"/>
          <p:nvPr/>
        </p:nvSpPr>
        <p:spPr>
          <a:xfrm>
            <a:off x="1209730" y="5266944"/>
            <a:ext cx="1915210" cy="169277"/>
          </a:xfrm>
          <a:prstGeom prst="rect">
            <a:avLst/>
          </a:prstGeom>
          <a:noFill/>
        </p:spPr>
        <p:txBody>
          <a:bodyPr wrap="square" rtlCol="0">
            <a:spAutoFit/>
          </a:bodyPr>
          <a:lstStyle/>
          <a:p>
            <a:r>
              <a:rPr lang="en-US" sz="500" dirty="0">
                <a:hlinkClick r:id="rId4" tooltip="https://wildlifelawafrica.com/legislation/"/>
              </a:rPr>
              <a:t>This Photo</a:t>
            </a:r>
            <a:r>
              <a:rPr lang="en-US" sz="500" dirty="0"/>
              <a:t> by Unknown Author is </a:t>
            </a:r>
            <a:r>
              <a:rPr lang="en-US" sz="400" dirty="0"/>
              <a:t>licensed</a:t>
            </a:r>
            <a:r>
              <a:rPr lang="en-US" sz="500" dirty="0"/>
              <a:t> under </a:t>
            </a:r>
            <a:r>
              <a:rPr lang="en-US" sz="500" dirty="0">
                <a:hlinkClick r:id="rId5" tooltip="https://creativecommons.org/licenses/by-nc-nd/3.0/"/>
              </a:rPr>
              <a:t>CC BY-NC-ND</a:t>
            </a:r>
            <a:endParaRPr lang="en-US" sz="500" dirty="0"/>
          </a:p>
        </p:txBody>
      </p:sp>
      <p:sp>
        <p:nvSpPr>
          <p:cNvPr id="9" name="TextBox 8">
            <a:extLst>
              <a:ext uri="{FF2B5EF4-FFF2-40B4-BE49-F238E27FC236}">
                <a16:creationId xmlns:a16="http://schemas.microsoft.com/office/drawing/2014/main" id="{2BAAFDF9-B8EF-4357-91C7-256125934350}"/>
              </a:ext>
            </a:extLst>
          </p:cNvPr>
          <p:cNvSpPr txBox="1"/>
          <p:nvPr/>
        </p:nvSpPr>
        <p:spPr>
          <a:xfrm>
            <a:off x="570538" y="545213"/>
            <a:ext cx="45881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Calibri" panose="020F0502020204030204"/>
                <a:ea typeface="+mn-ea"/>
                <a:cs typeface="+mn-cs"/>
              </a:rPr>
              <a:t>Legislative mandates</a:t>
            </a:r>
          </a:p>
        </p:txBody>
      </p:sp>
    </p:spTree>
    <p:extLst>
      <p:ext uri="{BB962C8B-B14F-4D97-AF65-F5344CB8AC3E}">
        <p14:creationId xmlns:p14="http://schemas.microsoft.com/office/powerpoint/2010/main" val="412110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72FD1-879D-4B8B-8CBB-C982D14CFAA6}"/>
              </a:ext>
            </a:extLst>
          </p:cNvPr>
          <p:cNvSpPr>
            <a:spLocks noGrp="1"/>
          </p:cNvSpPr>
          <p:nvPr>
            <p:ph type="sldNum" sz="quarter" idx="18"/>
          </p:nvPr>
        </p:nvSpPr>
        <p:spPr/>
        <p:txBody>
          <a:bodyPr/>
          <a:lstStyle/>
          <a:p>
            <a:fld id="{8699F50C-BE38-4BD0-BA84-9B090E1F2B9B}" type="slidenum">
              <a:rPr lang="en-US" noProof="0" smtClean="0"/>
              <a:t>36</a:t>
            </a:fld>
            <a:endParaRPr lang="en-US" noProof="0" dirty="0"/>
          </a:p>
        </p:txBody>
      </p:sp>
      <p:sp>
        <p:nvSpPr>
          <p:cNvPr id="4" name="Title 3">
            <a:extLst>
              <a:ext uri="{FF2B5EF4-FFF2-40B4-BE49-F238E27FC236}">
                <a16:creationId xmlns:a16="http://schemas.microsoft.com/office/drawing/2014/main" id="{FED9856D-D41C-4A80-84E0-A26E3C96B7E3}"/>
              </a:ext>
            </a:extLst>
          </p:cNvPr>
          <p:cNvSpPr>
            <a:spLocks noGrp="1"/>
          </p:cNvSpPr>
          <p:nvPr>
            <p:ph type="title"/>
          </p:nvPr>
        </p:nvSpPr>
        <p:spPr/>
        <p:txBody>
          <a:bodyPr/>
          <a:lstStyle/>
          <a:p>
            <a:r>
              <a:rPr lang="en-US" dirty="0"/>
              <a:t>Additional Considerations</a:t>
            </a:r>
          </a:p>
        </p:txBody>
      </p:sp>
      <p:sp>
        <p:nvSpPr>
          <p:cNvPr id="5" name="Content Placeholder 4">
            <a:extLst>
              <a:ext uri="{FF2B5EF4-FFF2-40B4-BE49-F238E27FC236}">
                <a16:creationId xmlns:a16="http://schemas.microsoft.com/office/drawing/2014/main" id="{D340D177-AE16-4723-A6DF-61CE4616600D}"/>
              </a:ext>
            </a:extLst>
          </p:cNvPr>
          <p:cNvSpPr>
            <a:spLocks noGrp="1"/>
          </p:cNvSpPr>
          <p:nvPr>
            <p:ph idx="1"/>
          </p:nvPr>
        </p:nvSpPr>
        <p:spPr/>
        <p:txBody>
          <a:bodyPr/>
          <a:lstStyle/>
          <a:p>
            <a:r>
              <a:rPr lang="en-US" dirty="0"/>
              <a:t>Senior management establishes line managers who self assess the controls and/or implement a monitoring function (quality assurance/internal audit group) to test and confirm that controls are operating as designed.</a:t>
            </a:r>
          </a:p>
          <a:p>
            <a:r>
              <a:rPr lang="en-US" dirty="0"/>
              <a:t>Assessments of internal controls can identify opportunities to revise controls and/or processes which are redundant and could be streamlined</a:t>
            </a:r>
          </a:p>
          <a:p>
            <a:r>
              <a:rPr lang="en-US" dirty="0"/>
              <a:t>Annual reviews could indicate areas that would benefit from the use of new and innovative technologies</a:t>
            </a:r>
          </a:p>
          <a:p>
            <a:pPr marL="0" indent="0">
              <a:buNone/>
            </a:pPr>
            <a:endParaRPr lang="en-US" dirty="0"/>
          </a:p>
        </p:txBody>
      </p:sp>
    </p:spTree>
    <p:extLst>
      <p:ext uri="{BB962C8B-B14F-4D97-AF65-F5344CB8AC3E}">
        <p14:creationId xmlns:p14="http://schemas.microsoft.com/office/powerpoint/2010/main" val="2767340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r>
              <a:rPr lang="en-US" dirty="0"/>
              <a:t>Expectations</a:t>
            </a:r>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p:txBody>
          <a:bodyPr/>
          <a:lstStyle/>
          <a:p>
            <a:r>
              <a:rPr lang="en-US" dirty="0"/>
              <a:t>Local Workforce Development Board Check Review</a:t>
            </a:r>
          </a:p>
        </p:txBody>
      </p:sp>
    </p:spTree>
    <p:extLst>
      <p:ext uri="{BB962C8B-B14F-4D97-AF65-F5344CB8AC3E}">
        <p14:creationId xmlns:p14="http://schemas.microsoft.com/office/powerpoint/2010/main" val="2124934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DE43E-B869-4052-A474-2025BD5B03DF}"/>
              </a:ext>
            </a:extLst>
          </p:cNvPr>
          <p:cNvSpPr>
            <a:spLocks noGrp="1"/>
          </p:cNvSpPr>
          <p:nvPr>
            <p:ph type="ftr" sz="quarter" idx="17"/>
          </p:nvPr>
        </p:nvSpPr>
        <p:spPr/>
        <p:txBody>
          <a:bodyPr/>
          <a:lstStyle/>
          <a:p>
            <a:r>
              <a:rPr lang="en-US" noProof="0" dirty="0"/>
              <a:t>BWDA – Oversight Monitoring Plan</a:t>
            </a:r>
          </a:p>
        </p:txBody>
      </p:sp>
      <p:sp>
        <p:nvSpPr>
          <p:cNvPr id="3" name="Slide Number Placeholder 2">
            <a:extLst>
              <a:ext uri="{FF2B5EF4-FFF2-40B4-BE49-F238E27FC236}">
                <a16:creationId xmlns:a16="http://schemas.microsoft.com/office/drawing/2014/main" id="{06CD4BEC-0372-448B-8A87-6E407E557D9A}"/>
              </a:ext>
            </a:extLst>
          </p:cNvPr>
          <p:cNvSpPr>
            <a:spLocks noGrp="1"/>
          </p:cNvSpPr>
          <p:nvPr>
            <p:ph type="sldNum" sz="quarter" idx="18"/>
          </p:nvPr>
        </p:nvSpPr>
        <p:spPr/>
        <p:txBody>
          <a:bodyPr/>
          <a:lstStyle/>
          <a:p>
            <a:fld id="{8699F50C-BE38-4BD0-BA84-9B090E1F2B9B}" type="slidenum">
              <a:rPr lang="en-US" noProof="0" smtClean="0"/>
              <a:t>38</a:t>
            </a:fld>
            <a:endParaRPr lang="en-US" noProof="0" dirty="0"/>
          </a:p>
        </p:txBody>
      </p:sp>
      <p:sp>
        <p:nvSpPr>
          <p:cNvPr id="4" name="Title 3">
            <a:extLst>
              <a:ext uri="{FF2B5EF4-FFF2-40B4-BE49-F238E27FC236}">
                <a16:creationId xmlns:a16="http://schemas.microsoft.com/office/drawing/2014/main" id="{A452E163-803F-481D-BA87-4751047D732F}"/>
              </a:ext>
            </a:extLst>
          </p:cNvPr>
          <p:cNvSpPr>
            <a:spLocks noGrp="1"/>
          </p:cNvSpPr>
          <p:nvPr>
            <p:ph type="title"/>
          </p:nvPr>
        </p:nvSpPr>
        <p:spPr/>
        <p:txBody>
          <a:bodyPr/>
          <a:lstStyle/>
          <a:p>
            <a:r>
              <a:rPr lang="en-US" dirty="0"/>
              <a:t>Information Request</a:t>
            </a:r>
          </a:p>
        </p:txBody>
      </p:sp>
      <p:graphicFrame>
        <p:nvGraphicFramePr>
          <p:cNvPr id="7" name="Content Placeholder 4">
            <a:extLst>
              <a:ext uri="{FF2B5EF4-FFF2-40B4-BE49-F238E27FC236}">
                <a16:creationId xmlns:a16="http://schemas.microsoft.com/office/drawing/2014/main" id="{1587E471-5A6F-4C3E-BC08-E7EC4E993809}"/>
              </a:ext>
            </a:extLst>
          </p:cNvPr>
          <p:cNvGraphicFramePr>
            <a:graphicFrameLocks noGrp="1"/>
          </p:cNvGraphicFramePr>
          <p:nvPr>
            <p:ph idx="1"/>
            <p:extLst>
              <p:ext uri="{D42A27DB-BD31-4B8C-83A1-F6EECF244321}">
                <p14:modId xmlns:p14="http://schemas.microsoft.com/office/powerpoint/2010/main" val="1903701082"/>
              </p:ext>
            </p:extLst>
          </p:nvPr>
        </p:nvGraphicFramePr>
        <p:xfrm>
          <a:off x="388938" y="1671638"/>
          <a:ext cx="8126412" cy="4505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89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DE43E-B869-4052-A474-2025BD5B03DF}"/>
              </a:ext>
            </a:extLst>
          </p:cNvPr>
          <p:cNvSpPr>
            <a:spLocks noGrp="1"/>
          </p:cNvSpPr>
          <p:nvPr>
            <p:ph type="ftr" sz="quarter" idx="17"/>
          </p:nvPr>
        </p:nvSpPr>
        <p:spPr/>
        <p:txBody>
          <a:bodyPr/>
          <a:lstStyle/>
          <a:p>
            <a:r>
              <a:rPr lang="en-US" noProof="0" dirty="0"/>
              <a:t>BWDA – Oversight Monitoring Plan</a:t>
            </a:r>
          </a:p>
        </p:txBody>
      </p:sp>
      <p:sp>
        <p:nvSpPr>
          <p:cNvPr id="3" name="Slide Number Placeholder 2">
            <a:extLst>
              <a:ext uri="{FF2B5EF4-FFF2-40B4-BE49-F238E27FC236}">
                <a16:creationId xmlns:a16="http://schemas.microsoft.com/office/drawing/2014/main" id="{06CD4BEC-0372-448B-8A87-6E407E557D9A}"/>
              </a:ext>
            </a:extLst>
          </p:cNvPr>
          <p:cNvSpPr>
            <a:spLocks noGrp="1"/>
          </p:cNvSpPr>
          <p:nvPr>
            <p:ph type="sldNum" sz="quarter" idx="18"/>
          </p:nvPr>
        </p:nvSpPr>
        <p:spPr/>
        <p:txBody>
          <a:bodyPr/>
          <a:lstStyle/>
          <a:p>
            <a:fld id="{8699F50C-BE38-4BD0-BA84-9B090E1F2B9B}" type="slidenum">
              <a:rPr lang="en-US" noProof="0" smtClean="0"/>
              <a:t>39</a:t>
            </a:fld>
            <a:endParaRPr lang="en-US" noProof="0" dirty="0"/>
          </a:p>
        </p:txBody>
      </p:sp>
      <p:sp>
        <p:nvSpPr>
          <p:cNvPr id="4" name="Title 3">
            <a:extLst>
              <a:ext uri="{FF2B5EF4-FFF2-40B4-BE49-F238E27FC236}">
                <a16:creationId xmlns:a16="http://schemas.microsoft.com/office/drawing/2014/main" id="{A452E163-803F-481D-BA87-4751047D732F}"/>
              </a:ext>
            </a:extLst>
          </p:cNvPr>
          <p:cNvSpPr>
            <a:spLocks noGrp="1"/>
          </p:cNvSpPr>
          <p:nvPr>
            <p:ph type="title"/>
          </p:nvPr>
        </p:nvSpPr>
        <p:spPr/>
        <p:txBody>
          <a:bodyPr/>
          <a:lstStyle/>
          <a:p>
            <a:r>
              <a:rPr lang="en-US" dirty="0"/>
              <a:t>Check Review</a:t>
            </a:r>
          </a:p>
        </p:txBody>
      </p:sp>
      <p:sp>
        <p:nvSpPr>
          <p:cNvPr id="5" name="Content Placeholder 4">
            <a:extLst>
              <a:ext uri="{FF2B5EF4-FFF2-40B4-BE49-F238E27FC236}">
                <a16:creationId xmlns:a16="http://schemas.microsoft.com/office/drawing/2014/main" id="{A4F692C0-00E8-42CF-B653-E6FB689E2D6A}"/>
              </a:ext>
            </a:extLst>
          </p:cNvPr>
          <p:cNvSpPr>
            <a:spLocks noGrp="1"/>
          </p:cNvSpPr>
          <p:nvPr>
            <p:ph idx="1"/>
          </p:nvPr>
        </p:nvSpPr>
        <p:spPr/>
        <p:txBody>
          <a:bodyPr/>
          <a:lstStyle/>
          <a:p>
            <a:r>
              <a:rPr lang="en-US" dirty="0"/>
              <a:t>Using the list of expenditures sent by the fiscal agent, the analyst will select a variety of local WIOA expenditures</a:t>
            </a:r>
          </a:p>
          <a:p>
            <a:r>
              <a:rPr lang="en-US" dirty="0"/>
              <a:t>All supporting documentation for chosen expenditures will be reviewed identifying reasonable, necessary, allowable, and appropriate allocation (program vs. administrative)</a:t>
            </a:r>
          </a:p>
          <a:p>
            <a:r>
              <a:rPr lang="en-US" dirty="0"/>
              <a:t>At least one check will be chosen for tracing of expenditures</a:t>
            </a:r>
          </a:p>
          <a:p>
            <a:endParaRPr lang="en-US" dirty="0"/>
          </a:p>
        </p:txBody>
      </p:sp>
      <p:pic>
        <p:nvPicPr>
          <p:cNvPr id="8" name="Picture 7" descr="Diagram&#10;&#10;Description automatically generated">
            <a:extLst>
              <a:ext uri="{FF2B5EF4-FFF2-40B4-BE49-F238E27FC236}">
                <a16:creationId xmlns:a16="http://schemas.microsoft.com/office/drawing/2014/main" id="{E74DB6C6-47BF-43AC-8FE5-519B844300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64109" y="3539266"/>
            <a:ext cx="3226704" cy="2560754"/>
          </a:xfrm>
          <a:prstGeom prst="rect">
            <a:avLst/>
          </a:prstGeom>
        </p:spPr>
      </p:pic>
      <p:sp>
        <p:nvSpPr>
          <p:cNvPr id="9" name="TextBox 8">
            <a:extLst>
              <a:ext uri="{FF2B5EF4-FFF2-40B4-BE49-F238E27FC236}">
                <a16:creationId xmlns:a16="http://schemas.microsoft.com/office/drawing/2014/main" id="{2CC9E48C-42A4-4D58-A3F3-0F16E1DE442C}"/>
              </a:ext>
            </a:extLst>
          </p:cNvPr>
          <p:cNvSpPr txBox="1"/>
          <p:nvPr/>
        </p:nvSpPr>
        <p:spPr>
          <a:xfrm>
            <a:off x="5583219" y="5946132"/>
            <a:ext cx="2043954" cy="153888"/>
          </a:xfrm>
          <a:prstGeom prst="rect">
            <a:avLst/>
          </a:prstGeom>
          <a:noFill/>
        </p:spPr>
        <p:txBody>
          <a:bodyPr wrap="square" rtlCol="0">
            <a:spAutoFit/>
          </a:bodyPr>
          <a:lstStyle/>
          <a:p>
            <a:r>
              <a:rPr lang="en-US" sz="400" dirty="0">
                <a:hlinkClick r:id="rId4" tooltip="http://evrenozdemr.blogspot.com/2012/11/applying-critical-thinking-activities_14.html"/>
              </a:rPr>
              <a:t>This Photo</a:t>
            </a:r>
            <a:r>
              <a:rPr lang="en-US" sz="400" dirty="0"/>
              <a:t> by Unknown Author is licensed under </a:t>
            </a:r>
            <a:r>
              <a:rPr lang="en-US" sz="400" dirty="0">
                <a:hlinkClick r:id="rId5" tooltip="https://creativecommons.org/licenses/by-nc-sa/3.0/"/>
              </a:rPr>
              <a:t>CC BY-SA-NC</a:t>
            </a:r>
            <a:endParaRPr lang="en-US" sz="400" dirty="0"/>
          </a:p>
        </p:txBody>
      </p:sp>
    </p:spTree>
    <p:extLst>
      <p:ext uri="{BB962C8B-B14F-4D97-AF65-F5344CB8AC3E}">
        <p14:creationId xmlns:p14="http://schemas.microsoft.com/office/powerpoint/2010/main" val="185815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3" y="2182216"/>
            <a:ext cx="8516866" cy="3631141"/>
          </a:xfrm>
        </p:spPr>
        <p:txBody>
          <a:bodyPr>
            <a:normAutofit/>
          </a:bodyPr>
          <a:lstStyle/>
          <a:p>
            <a:pPr marL="0" indent="0">
              <a:buNone/>
            </a:pPr>
            <a:endParaRPr lang="en-US" dirty="0"/>
          </a:p>
          <a:p>
            <a:r>
              <a:rPr lang="en-US" dirty="0"/>
              <a:t>A process effected by an entity’s oversight body, management, and other personnel that provides REASONABLE assurance that the objectives of an entity will be achieved.</a:t>
            </a:r>
          </a:p>
          <a:p>
            <a:r>
              <a:rPr lang="en-US" dirty="0"/>
              <a:t>A continuous built-in component of operations, effected by people, that provides reasonable assurance, not absolute assurance, that an entity’s objectives will be achieved. </a:t>
            </a:r>
          </a:p>
          <a:p>
            <a:r>
              <a:rPr lang="en-US" dirty="0"/>
              <a:t>A series of actions that occur throughout an entity’s operations. Internal control is recognized as an integral part of the operational processes management uses to guide its operations rather than as a separate system within an entity. In this sense, internal control is built into the entity as a part of the organizational structure to help managers achieve the entity’s objectives on an ongoing basis.</a:t>
            </a:r>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3" y="1318177"/>
            <a:ext cx="5348909" cy="668746"/>
          </a:xfrm>
        </p:spPr>
        <p:txBody>
          <a:bodyPr/>
          <a:lstStyle/>
          <a:p>
            <a:r>
              <a:rPr lang="en-US" dirty="0"/>
              <a:t>Internal Controls Defined</a:t>
            </a:r>
          </a:p>
        </p:txBody>
      </p:sp>
    </p:spTree>
    <p:extLst>
      <p:ext uri="{BB962C8B-B14F-4D97-AF65-F5344CB8AC3E}">
        <p14:creationId xmlns:p14="http://schemas.microsoft.com/office/powerpoint/2010/main" val="1096477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B73655-56D8-4F61-A897-C3DB655A5B87}"/>
              </a:ext>
            </a:extLst>
          </p:cNvPr>
          <p:cNvSpPr>
            <a:spLocks noGrp="1"/>
          </p:cNvSpPr>
          <p:nvPr>
            <p:ph type="ftr" sz="quarter" idx="17"/>
          </p:nvPr>
        </p:nvSpPr>
        <p:spPr/>
        <p:txBody>
          <a:bodyPr/>
          <a:lstStyle/>
          <a:p>
            <a:r>
              <a:rPr lang="en-US" noProof="0" dirty="0"/>
              <a:t>BWDA – Oversight Monitoring Plan</a:t>
            </a:r>
          </a:p>
        </p:txBody>
      </p:sp>
      <p:sp>
        <p:nvSpPr>
          <p:cNvPr id="3" name="Slide Number Placeholder 2">
            <a:extLst>
              <a:ext uri="{FF2B5EF4-FFF2-40B4-BE49-F238E27FC236}">
                <a16:creationId xmlns:a16="http://schemas.microsoft.com/office/drawing/2014/main" id="{05BBCF49-3718-4063-A379-146B06A377CC}"/>
              </a:ext>
            </a:extLst>
          </p:cNvPr>
          <p:cNvSpPr>
            <a:spLocks noGrp="1"/>
          </p:cNvSpPr>
          <p:nvPr>
            <p:ph type="sldNum" sz="quarter" idx="18"/>
          </p:nvPr>
        </p:nvSpPr>
        <p:spPr/>
        <p:txBody>
          <a:bodyPr/>
          <a:lstStyle/>
          <a:p>
            <a:fld id="{8699F50C-BE38-4BD0-BA84-9B090E1F2B9B}" type="slidenum">
              <a:rPr lang="en-US" noProof="0" smtClean="0"/>
              <a:t>40</a:t>
            </a:fld>
            <a:endParaRPr lang="en-US" noProof="0" dirty="0"/>
          </a:p>
        </p:txBody>
      </p:sp>
      <p:sp>
        <p:nvSpPr>
          <p:cNvPr id="4" name="Title 3">
            <a:extLst>
              <a:ext uri="{FF2B5EF4-FFF2-40B4-BE49-F238E27FC236}">
                <a16:creationId xmlns:a16="http://schemas.microsoft.com/office/drawing/2014/main" id="{E482A02F-5CB8-4068-B6D1-3E36A710F0C0}"/>
              </a:ext>
            </a:extLst>
          </p:cNvPr>
          <p:cNvSpPr>
            <a:spLocks noGrp="1"/>
          </p:cNvSpPr>
          <p:nvPr>
            <p:ph type="title"/>
          </p:nvPr>
        </p:nvSpPr>
        <p:spPr/>
        <p:txBody>
          <a:bodyPr/>
          <a:lstStyle/>
          <a:p>
            <a:r>
              <a:rPr lang="en-US" dirty="0"/>
              <a:t>Payment Review</a:t>
            </a:r>
          </a:p>
        </p:txBody>
      </p:sp>
      <p:sp>
        <p:nvSpPr>
          <p:cNvPr id="5" name="Content Placeholder 4">
            <a:extLst>
              <a:ext uri="{FF2B5EF4-FFF2-40B4-BE49-F238E27FC236}">
                <a16:creationId xmlns:a16="http://schemas.microsoft.com/office/drawing/2014/main" id="{1C49FE04-E6BC-4273-9703-E706D34B46F3}"/>
              </a:ext>
            </a:extLst>
          </p:cNvPr>
          <p:cNvSpPr>
            <a:spLocks noGrp="1"/>
          </p:cNvSpPr>
          <p:nvPr>
            <p:ph idx="1"/>
          </p:nvPr>
        </p:nvSpPr>
        <p:spPr>
          <a:xfrm>
            <a:off x="389008" y="1356999"/>
            <a:ext cx="8126342" cy="4819966"/>
          </a:xfrm>
        </p:spPr>
        <p:txBody>
          <a:bodyPr/>
          <a:lstStyle/>
          <a:p>
            <a:pPr marL="0" indent="0">
              <a:buNone/>
            </a:pPr>
            <a:endParaRPr lang="en-US" dirty="0"/>
          </a:p>
          <a:p>
            <a:r>
              <a:rPr lang="en-US" dirty="0"/>
              <a:t>General Ledger &amp; Cost Allocation – Review listed items and identify a sample selection to review for follow-up.  Review cost allocation statistics to ensure costs are in accordance with the cost allocation plan.</a:t>
            </a:r>
          </a:p>
          <a:p>
            <a:r>
              <a:rPr lang="en-US" dirty="0"/>
              <a:t>Payroll &amp; Personnel – Review payroll maintenance of records to verify salary, bonuses, performance bonuses, raises and benefit costs are approved, reasonable, necessary and allocable.</a:t>
            </a:r>
          </a:p>
          <a:p>
            <a:r>
              <a:rPr lang="en-US" dirty="0"/>
              <a:t>Gain an understanding of the internal control processes in order to assess whether controls reasonably assure compliance with federal, state, and local laws, regulations, and policies.</a:t>
            </a:r>
          </a:p>
          <a:p>
            <a:r>
              <a:rPr lang="en-US" dirty="0"/>
              <a:t>Review salary and bouses paid to employees and charged to grant programs adhere to established salary and bonus CAP</a:t>
            </a:r>
          </a:p>
          <a:p>
            <a:r>
              <a:rPr lang="en-US" dirty="0"/>
              <a:t>Determine if transactions comply with the appropriate federal, state and local procurement laws and policies</a:t>
            </a:r>
          </a:p>
          <a:p>
            <a:r>
              <a:rPr lang="en-US" dirty="0"/>
              <a:t>Review local monitoring activities to ensure compliance with federal, state and local laws and policies</a:t>
            </a:r>
          </a:p>
          <a:p>
            <a:pPr marL="0" indent="0">
              <a:buNone/>
            </a:pPr>
            <a:endParaRPr lang="en-US" dirty="0"/>
          </a:p>
          <a:p>
            <a:endParaRPr lang="en-US" dirty="0"/>
          </a:p>
        </p:txBody>
      </p:sp>
    </p:spTree>
    <p:extLst>
      <p:ext uri="{BB962C8B-B14F-4D97-AF65-F5344CB8AC3E}">
        <p14:creationId xmlns:p14="http://schemas.microsoft.com/office/powerpoint/2010/main" val="3708744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8FFA83-FD29-4BC0-BC8F-9A05F60E619B}"/>
              </a:ext>
            </a:extLst>
          </p:cNvPr>
          <p:cNvSpPr>
            <a:spLocks noGrp="1"/>
          </p:cNvSpPr>
          <p:nvPr>
            <p:ph type="ftr" sz="quarter" idx="17"/>
          </p:nvPr>
        </p:nvSpPr>
        <p:spPr/>
        <p:txBody>
          <a:bodyPr/>
          <a:lstStyle/>
          <a:p>
            <a:r>
              <a:rPr lang="en-US" noProof="0" dirty="0"/>
              <a:t>BWDA – Oversight Monitoring Plan</a:t>
            </a:r>
          </a:p>
        </p:txBody>
      </p:sp>
      <p:sp>
        <p:nvSpPr>
          <p:cNvPr id="3" name="Slide Number Placeholder 2">
            <a:extLst>
              <a:ext uri="{FF2B5EF4-FFF2-40B4-BE49-F238E27FC236}">
                <a16:creationId xmlns:a16="http://schemas.microsoft.com/office/drawing/2014/main" id="{0FB5AC1B-2432-4011-B63B-E3F11F81CD42}"/>
              </a:ext>
            </a:extLst>
          </p:cNvPr>
          <p:cNvSpPr>
            <a:spLocks noGrp="1"/>
          </p:cNvSpPr>
          <p:nvPr>
            <p:ph type="sldNum" sz="quarter" idx="18"/>
          </p:nvPr>
        </p:nvSpPr>
        <p:spPr/>
        <p:txBody>
          <a:bodyPr/>
          <a:lstStyle/>
          <a:p>
            <a:fld id="{8699F50C-BE38-4BD0-BA84-9B090E1F2B9B}" type="slidenum">
              <a:rPr lang="en-US" noProof="0" smtClean="0"/>
              <a:t>41</a:t>
            </a:fld>
            <a:endParaRPr lang="en-US" noProof="0" dirty="0"/>
          </a:p>
        </p:txBody>
      </p:sp>
      <p:sp>
        <p:nvSpPr>
          <p:cNvPr id="4" name="Title 3">
            <a:extLst>
              <a:ext uri="{FF2B5EF4-FFF2-40B4-BE49-F238E27FC236}">
                <a16:creationId xmlns:a16="http://schemas.microsoft.com/office/drawing/2014/main" id="{4FCDFAC2-2784-4877-8F20-A21F670F6DF2}"/>
              </a:ext>
            </a:extLst>
          </p:cNvPr>
          <p:cNvSpPr>
            <a:spLocks noGrp="1"/>
          </p:cNvSpPr>
          <p:nvPr>
            <p:ph type="title"/>
          </p:nvPr>
        </p:nvSpPr>
        <p:spPr/>
        <p:txBody>
          <a:bodyPr/>
          <a:lstStyle/>
          <a:p>
            <a:r>
              <a:rPr lang="en-US" dirty="0"/>
              <a:t>Tracing Expenditures</a:t>
            </a:r>
          </a:p>
        </p:txBody>
      </p:sp>
      <p:sp>
        <p:nvSpPr>
          <p:cNvPr id="5" name="Content Placeholder 4">
            <a:extLst>
              <a:ext uri="{FF2B5EF4-FFF2-40B4-BE49-F238E27FC236}">
                <a16:creationId xmlns:a16="http://schemas.microsoft.com/office/drawing/2014/main" id="{BDBCE062-FD4A-438C-B566-89FF31C44249}"/>
              </a:ext>
            </a:extLst>
          </p:cNvPr>
          <p:cNvSpPr>
            <a:spLocks noGrp="1"/>
          </p:cNvSpPr>
          <p:nvPr>
            <p:ph idx="1"/>
          </p:nvPr>
        </p:nvSpPr>
        <p:spPr/>
        <p:txBody>
          <a:bodyPr/>
          <a:lstStyle/>
          <a:p>
            <a:r>
              <a:rPr lang="en-US" dirty="0"/>
              <a:t>Oversight analyst will choose at least one check for focused review</a:t>
            </a:r>
          </a:p>
          <a:p>
            <a:r>
              <a:rPr lang="en-US" dirty="0"/>
              <a:t>The fiscal agent functionary will provide a step-by-step approach used to trace individual costs </a:t>
            </a:r>
          </a:p>
          <a:p>
            <a:r>
              <a:rPr lang="en-US" dirty="0"/>
              <a:t>Trace from expenditure back to Request for Funds (RFF)</a:t>
            </a:r>
          </a:p>
          <a:p>
            <a:r>
              <a:rPr lang="en-US" dirty="0"/>
              <a:t>Trace to the Financial Status Report (FSR)</a:t>
            </a:r>
          </a:p>
        </p:txBody>
      </p:sp>
      <p:pic>
        <p:nvPicPr>
          <p:cNvPr id="10" name="Picture 9">
            <a:extLst>
              <a:ext uri="{FF2B5EF4-FFF2-40B4-BE49-F238E27FC236}">
                <a16:creationId xmlns:a16="http://schemas.microsoft.com/office/drawing/2014/main" id="{1226DE30-044B-4AD0-9068-2F18EB37DF40}"/>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183341" y="3790126"/>
            <a:ext cx="6917167" cy="2200523"/>
          </a:xfrm>
          <a:prstGeom prst="rect">
            <a:avLst/>
          </a:prstGeom>
        </p:spPr>
      </p:pic>
      <p:sp>
        <p:nvSpPr>
          <p:cNvPr id="11" name="TextBox 10">
            <a:extLst>
              <a:ext uri="{FF2B5EF4-FFF2-40B4-BE49-F238E27FC236}">
                <a16:creationId xmlns:a16="http://schemas.microsoft.com/office/drawing/2014/main" id="{0FD836B2-6921-48C0-93DC-C6CED9E94E8E}"/>
              </a:ext>
            </a:extLst>
          </p:cNvPr>
          <p:cNvSpPr txBox="1"/>
          <p:nvPr/>
        </p:nvSpPr>
        <p:spPr>
          <a:xfrm>
            <a:off x="1925620" y="5990649"/>
            <a:ext cx="5475642" cy="153888"/>
          </a:xfrm>
          <a:prstGeom prst="rect">
            <a:avLst/>
          </a:prstGeom>
          <a:noFill/>
        </p:spPr>
        <p:txBody>
          <a:bodyPr wrap="square" rtlCol="0">
            <a:spAutoFit/>
          </a:bodyPr>
          <a:lstStyle/>
          <a:p>
            <a:r>
              <a:rPr lang="en-US" sz="400" dirty="0">
                <a:hlinkClick r:id="rId4" tooltip="https://geripal.org/2011/02/clinicians-role-in-identifying-loss-of.html"/>
              </a:rPr>
              <a:t>This Photo</a:t>
            </a:r>
            <a:r>
              <a:rPr lang="en-US" sz="400" dirty="0"/>
              <a:t> by Unknown Author is licensed under </a:t>
            </a:r>
            <a:r>
              <a:rPr lang="en-US" sz="400" dirty="0">
                <a:hlinkClick r:id="rId5" tooltip="https://creativecommons.org/licenses/by-sa/3.0/"/>
              </a:rPr>
              <a:t>CC BY-SA</a:t>
            </a:r>
            <a:endParaRPr lang="en-US" sz="400" dirty="0"/>
          </a:p>
        </p:txBody>
      </p:sp>
    </p:spTree>
    <p:extLst>
      <p:ext uri="{BB962C8B-B14F-4D97-AF65-F5344CB8AC3E}">
        <p14:creationId xmlns:p14="http://schemas.microsoft.com/office/powerpoint/2010/main" val="2029635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89046C-D2AE-4379-94DF-C0BECA0DCCC4}"/>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EACEE4D2-7EC6-44ED-868F-4716B4162700}"/>
              </a:ext>
            </a:extLst>
          </p:cNvPr>
          <p:cNvSpPr>
            <a:spLocks noGrp="1"/>
          </p:cNvSpPr>
          <p:nvPr>
            <p:ph type="sldNum" sz="quarter" idx="18"/>
          </p:nvPr>
        </p:nvSpPr>
        <p:spPr/>
        <p:txBody>
          <a:bodyPr/>
          <a:lstStyle/>
          <a:p>
            <a:fld id="{8699F50C-BE38-4BD0-BA84-9B090E1F2B9B}" type="slidenum">
              <a:rPr lang="en-US" noProof="0" smtClean="0"/>
              <a:t>42</a:t>
            </a:fld>
            <a:endParaRPr lang="en-US" noProof="0" dirty="0"/>
          </a:p>
        </p:txBody>
      </p:sp>
      <p:sp>
        <p:nvSpPr>
          <p:cNvPr id="4" name="Title 3">
            <a:extLst>
              <a:ext uri="{FF2B5EF4-FFF2-40B4-BE49-F238E27FC236}">
                <a16:creationId xmlns:a16="http://schemas.microsoft.com/office/drawing/2014/main" id="{31C7C229-5002-4C51-9A86-0748BAD09DA0}"/>
              </a:ext>
            </a:extLst>
          </p:cNvPr>
          <p:cNvSpPr>
            <a:spLocks noGrp="1"/>
          </p:cNvSpPr>
          <p:nvPr>
            <p:ph type="title"/>
          </p:nvPr>
        </p:nvSpPr>
        <p:spPr/>
        <p:txBody>
          <a:bodyPr/>
          <a:lstStyle/>
          <a:p>
            <a:r>
              <a:rPr lang="en-US" dirty="0"/>
              <a:t>Example of Check Review Worksheet</a:t>
            </a:r>
          </a:p>
        </p:txBody>
      </p:sp>
      <p:graphicFrame>
        <p:nvGraphicFramePr>
          <p:cNvPr id="9" name="Content Placeholder 8">
            <a:extLst>
              <a:ext uri="{FF2B5EF4-FFF2-40B4-BE49-F238E27FC236}">
                <a16:creationId xmlns:a16="http://schemas.microsoft.com/office/drawing/2014/main" id="{3866981B-4D48-47EB-9487-1A8B674514AD}"/>
              </a:ext>
            </a:extLst>
          </p:cNvPr>
          <p:cNvGraphicFramePr>
            <a:graphicFrameLocks noGrp="1"/>
          </p:cNvGraphicFramePr>
          <p:nvPr>
            <p:ph idx="1"/>
            <p:extLst>
              <p:ext uri="{D42A27DB-BD31-4B8C-83A1-F6EECF244321}">
                <p14:modId xmlns:p14="http://schemas.microsoft.com/office/powerpoint/2010/main" val="3141136707"/>
              </p:ext>
            </p:extLst>
          </p:nvPr>
        </p:nvGraphicFramePr>
        <p:xfrm>
          <a:off x="233817" y="2247712"/>
          <a:ext cx="8126412" cy="1615303"/>
        </p:xfrm>
        <a:graphic>
          <a:graphicData uri="http://schemas.openxmlformats.org/drawingml/2006/table">
            <a:tbl>
              <a:tblPr firstRow="1" firstCol="1" bandCol="1"/>
              <a:tblGrid>
                <a:gridCol w="926887">
                  <a:extLst>
                    <a:ext uri="{9D8B030D-6E8A-4147-A177-3AD203B41FA5}">
                      <a16:colId xmlns:a16="http://schemas.microsoft.com/office/drawing/2014/main" val="3662851427"/>
                    </a:ext>
                  </a:extLst>
                </a:gridCol>
                <a:gridCol w="847610">
                  <a:extLst>
                    <a:ext uri="{9D8B030D-6E8A-4147-A177-3AD203B41FA5}">
                      <a16:colId xmlns:a16="http://schemas.microsoft.com/office/drawing/2014/main" val="2627390839"/>
                    </a:ext>
                  </a:extLst>
                </a:gridCol>
                <a:gridCol w="715120">
                  <a:extLst>
                    <a:ext uri="{9D8B030D-6E8A-4147-A177-3AD203B41FA5}">
                      <a16:colId xmlns:a16="http://schemas.microsoft.com/office/drawing/2014/main" val="4061356161"/>
                    </a:ext>
                  </a:extLst>
                </a:gridCol>
                <a:gridCol w="830777">
                  <a:extLst>
                    <a:ext uri="{9D8B030D-6E8A-4147-A177-3AD203B41FA5}">
                      <a16:colId xmlns:a16="http://schemas.microsoft.com/office/drawing/2014/main" val="4233780979"/>
                    </a:ext>
                  </a:extLst>
                </a:gridCol>
                <a:gridCol w="635300">
                  <a:extLst>
                    <a:ext uri="{9D8B030D-6E8A-4147-A177-3AD203B41FA5}">
                      <a16:colId xmlns:a16="http://schemas.microsoft.com/office/drawing/2014/main" val="1652010420"/>
                    </a:ext>
                  </a:extLst>
                </a:gridCol>
                <a:gridCol w="687289">
                  <a:extLst>
                    <a:ext uri="{9D8B030D-6E8A-4147-A177-3AD203B41FA5}">
                      <a16:colId xmlns:a16="http://schemas.microsoft.com/office/drawing/2014/main" val="3432782033"/>
                    </a:ext>
                  </a:extLst>
                </a:gridCol>
                <a:gridCol w="1271281">
                  <a:extLst>
                    <a:ext uri="{9D8B030D-6E8A-4147-A177-3AD203B41FA5}">
                      <a16:colId xmlns:a16="http://schemas.microsoft.com/office/drawing/2014/main" val="521108216"/>
                    </a:ext>
                  </a:extLst>
                </a:gridCol>
                <a:gridCol w="757473">
                  <a:extLst>
                    <a:ext uri="{9D8B030D-6E8A-4147-A177-3AD203B41FA5}">
                      <a16:colId xmlns:a16="http://schemas.microsoft.com/office/drawing/2014/main" val="1435068459"/>
                    </a:ext>
                  </a:extLst>
                </a:gridCol>
                <a:gridCol w="608694">
                  <a:extLst>
                    <a:ext uri="{9D8B030D-6E8A-4147-A177-3AD203B41FA5}">
                      <a16:colId xmlns:a16="http://schemas.microsoft.com/office/drawing/2014/main" val="2896307334"/>
                    </a:ext>
                  </a:extLst>
                </a:gridCol>
                <a:gridCol w="845981">
                  <a:extLst>
                    <a:ext uri="{9D8B030D-6E8A-4147-A177-3AD203B41FA5}">
                      <a16:colId xmlns:a16="http://schemas.microsoft.com/office/drawing/2014/main" val="2278540938"/>
                    </a:ext>
                  </a:extLst>
                </a:gridCol>
              </a:tblGrid>
              <a:tr h="755245">
                <a:tc>
                  <a:txBody>
                    <a:bodyPr/>
                    <a:lstStyle/>
                    <a:p>
                      <a:pPr marL="0" marR="0">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Check/Payment Number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Dates of Service/Goods Received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Date Invoice Received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Date of Check/ Payment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Date of CWDS RFF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Date of CWDS FSR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Payee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Amount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Program/ Admin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Date reported as Obligation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Applicable)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8222024"/>
                  </a:ext>
                </a:extLst>
              </a:tr>
              <a:tr h="430029">
                <a:tc>
                  <a:txBody>
                    <a:bodyPr/>
                    <a:lstStyle/>
                    <a:p>
                      <a:pPr marL="0" marR="0">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36899843"/>
                  </a:ext>
                </a:extLst>
              </a:tr>
              <a:tr h="430029">
                <a:tc gridSpan="10">
                  <a:txBody>
                    <a:bodyPr/>
                    <a:lstStyle/>
                    <a:p>
                      <a:pPr marL="0" marR="0">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Comments: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5713826"/>
                  </a:ext>
                </a:extLst>
              </a:tr>
            </a:tbl>
          </a:graphicData>
        </a:graphic>
      </p:graphicFrame>
    </p:spTree>
    <p:extLst>
      <p:ext uri="{BB962C8B-B14F-4D97-AF65-F5344CB8AC3E}">
        <p14:creationId xmlns:p14="http://schemas.microsoft.com/office/powerpoint/2010/main" val="3649344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7CAFF2-DFB0-4308-BEF3-E7DAFB3A9986}"/>
              </a:ext>
            </a:extLst>
          </p:cNvPr>
          <p:cNvSpPr>
            <a:spLocks noGrp="1"/>
          </p:cNvSpPr>
          <p:nvPr>
            <p:ph type="ftr" sz="quarter" idx="17"/>
          </p:nvPr>
        </p:nvSpPr>
        <p:spPr/>
        <p:txBody>
          <a:bodyPr/>
          <a:lstStyle/>
          <a:p>
            <a:r>
              <a:rPr lang="en-US" noProof="0" dirty="0"/>
              <a:t>FMG - 2021</a:t>
            </a:r>
          </a:p>
        </p:txBody>
      </p:sp>
      <p:sp>
        <p:nvSpPr>
          <p:cNvPr id="3" name="Slide Number Placeholder 2">
            <a:extLst>
              <a:ext uri="{FF2B5EF4-FFF2-40B4-BE49-F238E27FC236}">
                <a16:creationId xmlns:a16="http://schemas.microsoft.com/office/drawing/2014/main" id="{A249F428-BC48-401C-AB77-7A5AE8F065E3}"/>
              </a:ext>
            </a:extLst>
          </p:cNvPr>
          <p:cNvSpPr>
            <a:spLocks noGrp="1"/>
          </p:cNvSpPr>
          <p:nvPr>
            <p:ph type="sldNum" sz="quarter" idx="18"/>
          </p:nvPr>
        </p:nvSpPr>
        <p:spPr/>
        <p:txBody>
          <a:bodyPr/>
          <a:lstStyle/>
          <a:p>
            <a:fld id="{8699F50C-BE38-4BD0-BA84-9B090E1F2B9B}" type="slidenum">
              <a:rPr lang="en-US" noProof="0" smtClean="0"/>
              <a:t>43</a:t>
            </a:fld>
            <a:endParaRPr lang="en-US" noProof="0" dirty="0"/>
          </a:p>
        </p:txBody>
      </p:sp>
      <p:sp>
        <p:nvSpPr>
          <p:cNvPr id="4" name="Title 3">
            <a:extLst>
              <a:ext uri="{FF2B5EF4-FFF2-40B4-BE49-F238E27FC236}">
                <a16:creationId xmlns:a16="http://schemas.microsoft.com/office/drawing/2014/main" id="{727FA742-D24E-4109-8E34-61D2C539F060}"/>
              </a:ext>
            </a:extLst>
          </p:cNvPr>
          <p:cNvSpPr>
            <a:spLocks noGrp="1"/>
          </p:cNvSpPr>
          <p:nvPr>
            <p:ph type="title"/>
          </p:nvPr>
        </p:nvSpPr>
        <p:spPr/>
        <p:txBody>
          <a:bodyPr/>
          <a:lstStyle/>
          <a:p>
            <a:r>
              <a:rPr lang="en-US" dirty="0"/>
              <a:t>Fiscal Controls</a:t>
            </a:r>
          </a:p>
        </p:txBody>
      </p:sp>
      <p:sp>
        <p:nvSpPr>
          <p:cNvPr id="5" name="Content Placeholder 4">
            <a:extLst>
              <a:ext uri="{FF2B5EF4-FFF2-40B4-BE49-F238E27FC236}">
                <a16:creationId xmlns:a16="http://schemas.microsoft.com/office/drawing/2014/main" id="{F4905C9D-6D92-4090-9CD9-92150F4DE8CC}"/>
              </a:ext>
            </a:extLst>
          </p:cNvPr>
          <p:cNvSpPr>
            <a:spLocks noGrp="1"/>
          </p:cNvSpPr>
          <p:nvPr>
            <p:ph idx="1"/>
          </p:nvPr>
        </p:nvSpPr>
        <p:spPr/>
        <p:txBody>
          <a:bodyPr/>
          <a:lstStyle/>
          <a:p>
            <a:r>
              <a:rPr lang="en-US" dirty="0"/>
              <a:t>All invoices must provide sufficient documentation PRIOR to requesting funds</a:t>
            </a:r>
          </a:p>
          <a:p>
            <a:r>
              <a:rPr lang="en-US" dirty="0"/>
              <a:t>“Sufficient documentation” for time must include the following:  date(s) of service, hour(s) of service, and a complete description of the work performed.</a:t>
            </a:r>
          </a:p>
          <a:p>
            <a:r>
              <a:rPr lang="en-US" dirty="0"/>
              <a:t>Documentation MUST include the level of detail necessary to justify funds are allocated appropriately and as required under the law.</a:t>
            </a:r>
          </a:p>
          <a:p>
            <a:r>
              <a:rPr lang="en-US" dirty="0"/>
              <a:t>Evidence of management controls through separation of duties.  Whenever possible, different individuals are completing each of the steps – initiating purchases, approving payments, signing checks, and updating financial records.</a:t>
            </a:r>
          </a:p>
          <a:p>
            <a:r>
              <a:rPr lang="en-US" dirty="0"/>
              <a:t>Separation is required between the following activities:</a:t>
            </a:r>
          </a:p>
          <a:p>
            <a:pPr marL="0" indent="0">
              <a:buNone/>
            </a:pPr>
            <a:r>
              <a:rPr lang="en-US" dirty="0"/>
              <a:t>	1.  Initiation / Approval of transactions</a:t>
            </a:r>
          </a:p>
          <a:p>
            <a:pPr marL="0" indent="0">
              <a:buNone/>
            </a:pPr>
            <a:r>
              <a:rPr lang="en-US" dirty="0"/>
              <a:t>	2.  Preparation / Approval of financial records</a:t>
            </a:r>
          </a:p>
          <a:p>
            <a:pPr marL="0" indent="0">
              <a:buNone/>
            </a:pPr>
            <a:r>
              <a:rPr lang="en-US" dirty="0"/>
              <a:t>	3.  Reconciliation / Recordkeeping functions</a:t>
            </a:r>
          </a:p>
        </p:txBody>
      </p:sp>
    </p:spTree>
    <p:extLst>
      <p:ext uri="{BB962C8B-B14F-4D97-AF65-F5344CB8AC3E}">
        <p14:creationId xmlns:p14="http://schemas.microsoft.com/office/powerpoint/2010/main" val="315949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49F428-BC48-401C-AB77-7A5AE8F065E3}"/>
              </a:ext>
            </a:extLst>
          </p:cNvPr>
          <p:cNvSpPr>
            <a:spLocks noGrp="1"/>
          </p:cNvSpPr>
          <p:nvPr>
            <p:ph type="sldNum" sz="quarter" idx="18"/>
          </p:nvPr>
        </p:nvSpPr>
        <p:spPr/>
        <p:txBody>
          <a:bodyPr/>
          <a:lstStyle/>
          <a:p>
            <a:fld id="{8699F50C-BE38-4BD0-BA84-9B090E1F2B9B}" type="slidenum">
              <a:rPr lang="en-US" noProof="0" smtClean="0"/>
              <a:t>44</a:t>
            </a:fld>
            <a:endParaRPr lang="en-US" noProof="0" dirty="0"/>
          </a:p>
        </p:txBody>
      </p:sp>
      <p:sp>
        <p:nvSpPr>
          <p:cNvPr id="4" name="Title 3">
            <a:extLst>
              <a:ext uri="{FF2B5EF4-FFF2-40B4-BE49-F238E27FC236}">
                <a16:creationId xmlns:a16="http://schemas.microsoft.com/office/drawing/2014/main" id="{727FA742-D24E-4109-8E34-61D2C539F060}"/>
              </a:ext>
            </a:extLst>
          </p:cNvPr>
          <p:cNvSpPr>
            <a:spLocks noGrp="1"/>
          </p:cNvSpPr>
          <p:nvPr>
            <p:ph type="title"/>
          </p:nvPr>
        </p:nvSpPr>
        <p:spPr/>
        <p:txBody>
          <a:bodyPr/>
          <a:lstStyle/>
          <a:p>
            <a:r>
              <a:rPr lang="en-US" dirty="0"/>
              <a:t>Questions/Thoughts</a:t>
            </a:r>
          </a:p>
        </p:txBody>
      </p:sp>
      <p:pic>
        <p:nvPicPr>
          <p:cNvPr id="9" name="Content Placeholder 8" descr="Person with idea concept">
            <a:extLst>
              <a:ext uri="{FF2B5EF4-FFF2-40B4-BE49-F238E27FC236}">
                <a16:creationId xmlns:a16="http://schemas.microsoft.com/office/drawing/2014/main" id="{8D6E6AD8-CB69-4A5E-9115-CB59DD0B7399}"/>
              </a:ext>
            </a:extLst>
          </p:cNvPr>
          <p:cNvPicPr>
            <a:picLocks noGrp="1" noChangeAspect="1"/>
          </p:cNvPicPr>
          <p:nvPr>
            <p:ph idx="1"/>
          </p:nvPr>
        </p:nvPicPr>
        <p:blipFill>
          <a:blip r:embed="rId3"/>
          <a:stretch>
            <a:fillRect/>
          </a:stretch>
        </p:blipFill>
        <p:spPr>
          <a:xfrm>
            <a:off x="1073150" y="1671638"/>
            <a:ext cx="6757987" cy="4505325"/>
          </a:xfrm>
        </p:spPr>
      </p:pic>
    </p:spTree>
    <p:extLst>
      <p:ext uri="{BB962C8B-B14F-4D97-AF65-F5344CB8AC3E}">
        <p14:creationId xmlns:p14="http://schemas.microsoft.com/office/powerpoint/2010/main" val="675350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45</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9"/>
            <a:ext cx="6819660" cy="492307"/>
          </a:xfrm>
        </p:spPr>
        <p:txBody>
          <a:bodyPr/>
          <a:lstStyle/>
          <a:p>
            <a:br>
              <a:rPr lang="en-US" dirty="0"/>
            </a:br>
            <a:br>
              <a:rPr lang="en-US" dirty="0"/>
            </a:br>
            <a:r>
              <a:rPr lang="en-US" dirty="0"/>
              <a:t>Federal Legislation Reference</a:t>
            </a:r>
          </a:p>
        </p:txBody>
      </p:sp>
      <p:sp>
        <p:nvSpPr>
          <p:cNvPr id="5" name="Content Placeholder 4">
            <a:extLst>
              <a:ext uri="{FF2B5EF4-FFF2-40B4-BE49-F238E27FC236}">
                <a16:creationId xmlns:a16="http://schemas.microsoft.com/office/drawing/2014/main" id="{ABBE3875-1C8A-4AE0-BA4F-E904AEE57709}"/>
              </a:ext>
            </a:extLst>
          </p:cNvPr>
          <p:cNvSpPr>
            <a:spLocks noGrp="1"/>
          </p:cNvSpPr>
          <p:nvPr>
            <p:ph idx="1"/>
          </p:nvPr>
        </p:nvSpPr>
        <p:spPr>
          <a:xfrm>
            <a:off x="389008" y="701336"/>
            <a:ext cx="8126342" cy="6020140"/>
          </a:xfrm>
        </p:spPr>
        <p:txBody>
          <a:bodyPr/>
          <a:lstStyle/>
          <a:p>
            <a:pPr>
              <a:buFont typeface="Wingdings" panose="05000000000000000000" pitchFamily="2" charset="2"/>
              <a:buChar char="q"/>
            </a:pPr>
            <a:r>
              <a:rPr lang="en-US" b="1" dirty="0"/>
              <a:t>2 CFR Part 200 </a:t>
            </a:r>
            <a:r>
              <a:rPr lang="en-US" dirty="0"/>
              <a:t>- </a:t>
            </a:r>
            <a:r>
              <a:rPr lang="en-US" dirty="0">
                <a:hlinkClick r:id="rId2"/>
              </a:rPr>
              <a:t>https://www.ecfr.gov/current/title-2/part-200</a:t>
            </a:r>
            <a:endParaRPr lang="en-US" b="1" dirty="0"/>
          </a:p>
          <a:p>
            <a:pPr>
              <a:buFont typeface="Wingdings" panose="05000000000000000000" pitchFamily="2" charset="2"/>
              <a:buChar char="q"/>
            </a:pPr>
            <a:r>
              <a:rPr lang="en-US" b="1" dirty="0"/>
              <a:t>Title 2 Subtitle A Chapter II Part 200 Subpart D § 200.303 Internal controls</a:t>
            </a:r>
            <a:r>
              <a:rPr lang="en-US" dirty="0"/>
              <a:t> – </a:t>
            </a:r>
            <a:r>
              <a:rPr lang="en-US" dirty="0">
                <a:hlinkClick r:id="rId3"/>
              </a:rPr>
              <a:t>https://www.ecfr.gov/current/title-2/section-200.303</a:t>
            </a:r>
            <a:endParaRPr lang="en-US" dirty="0"/>
          </a:p>
          <a:p>
            <a:pPr>
              <a:buFont typeface="Wingdings" panose="05000000000000000000" pitchFamily="2" charset="2"/>
              <a:buChar char="q"/>
            </a:pPr>
            <a:r>
              <a:rPr lang="en-US" b="1" dirty="0"/>
              <a:t>§ 200.507 Program-specific audits – </a:t>
            </a:r>
            <a:r>
              <a:rPr lang="en-US" dirty="0">
                <a:hlinkClick r:id="rId4"/>
              </a:rPr>
              <a:t>https://www.ecfr.gov/current/title-2/section-200.507</a:t>
            </a:r>
            <a:endParaRPr lang="en-US" b="1" dirty="0"/>
          </a:p>
          <a:p>
            <a:pPr>
              <a:buFont typeface="Wingdings" panose="05000000000000000000" pitchFamily="2" charset="2"/>
              <a:buChar char="q"/>
            </a:pPr>
            <a:r>
              <a:rPr lang="en-US" b="1" dirty="0"/>
              <a:t>§ 207.8 Management cost funding oversight </a:t>
            </a:r>
            <a:r>
              <a:rPr lang="en-US" dirty="0"/>
              <a:t>- </a:t>
            </a:r>
            <a:r>
              <a:rPr lang="en-US" dirty="0">
                <a:hlinkClick r:id="rId5"/>
              </a:rPr>
              <a:t>https://www.ecfr.gov/current/title-44/section-207.8</a:t>
            </a:r>
            <a:r>
              <a:rPr lang="en-US" dirty="0"/>
              <a:t> </a:t>
            </a:r>
          </a:p>
          <a:p>
            <a:pPr>
              <a:buFont typeface="Wingdings" panose="05000000000000000000" pitchFamily="2" charset="2"/>
              <a:buChar char="q"/>
            </a:pPr>
            <a:r>
              <a:rPr lang="en-US" b="1" dirty="0"/>
              <a:t>Title 20 Chapter V Part 618 Subpart H § 618.860 General fiscal and administrative requirements and cost classification </a:t>
            </a:r>
            <a:r>
              <a:rPr lang="en-US" dirty="0"/>
              <a:t>- </a:t>
            </a:r>
            <a:r>
              <a:rPr lang="en-US" dirty="0">
                <a:hlinkClick r:id="rId6"/>
              </a:rPr>
              <a:t>https://www.ecfr.gov/current/title-20/section-618.860</a:t>
            </a:r>
            <a:r>
              <a:rPr lang="en-US" dirty="0"/>
              <a:t> </a:t>
            </a:r>
          </a:p>
          <a:p>
            <a:pPr>
              <a:buFont typeface="Wingdings" panose="05000000000000000000" pitchFamily="2" charset="2"/>
              <a:buChar char="q"/>
            </a:pPr>
            <a:r>
              <a:rPr lang="en-US" b="1" dirty="0"/>
              <a:t>Title 20 Chapter 5 Part 683 Subpart B § 683.220 Internal controls - </a:t>
            </a:r>
            <a:r>
              <a:rPr lang="en-US" dirty="0" err="1">
                <a:hlinkClick r:id="rId7"/>
              </a:rPr>
              <a:t>eCFR</a:t>
            </a:r>
            <a:r>
              <a:rPr lang="en-US" dirty="0">
                <a:hlinkClick r:id="rId7"/>
              </a:rPr>
              <a:t> :: 20 CFR 683.220 -- What are the internal controls requirements for recipients and subrecipients of Workforce Innovation and Opportunity Act title I and Wagner-</a:t>
            </a:r>
            <a:r>
              <a:rPr lang="en-US" dirty="0" err="1">
                <a:hlinkClick r:id="rId7"/>
              </a:rPr>
              <a:t>Peyser</a:t>
            </a:r>
            <a:r>
              <a:rPr lang="en-US" dirty="0">
                <a:hlinkClick r:id="rId7"/>
              </a:rPr>
              <a:t> Act funds?</a:t>
            </a:r>
            <a:endParaRPr lang="en-US" dirty="0"/>
          </a:p>
          <a:p>
            <a:pPr>
              <a:buFont typeface="Wingdings" panose="05000000000000000000" pitchFamily="2" charset="2"/>
              <a:buChar char="q"/>
            </a:pPr>
            <a:r>
              <a:rPr lang="en-US" b="1" dirty="0"/>
              <a:t>Title 45 Subtitle A Subchapter C Part 164 Subpart C </a:t>
            </a:r>
            <a:r>
              <a:rPr lang="en-US" b="1" i="0" dirty="0">
                <a:solidFill>
                  <a:srgbClr val="333333"/>
                </a:solidFill>
                <a:effectLst/>
              </a:rPr>
              <a:t>§ 164.308 - </a:t>
            </a:r>
            <a:r>
              <a:rPr lang="en-US" dirty="0" err="1">
                <a:hlinkClick r:id="rId8"/>
              </a:rPr>
              <a:t>eCFR</a:t>
            </a:r>
            <a:r>
              <a:rPr lang="en-US" dirty="0">
                <a:hlinkClick r:id="rId8"/>
              </a:rPr>
              <a:t> :: 45 CFR 164.308 -- Administrative safeguards.</a:t>
            </a:r>
            <a:endParaRPr lang="en-US" dirty="0"/>
          </a:p>
          <a:p>
            <a:pPr>
              <a:buFont typeface="Wingdings" panose="05000000000000000000" pitchFamily="2" charset="2"/>
              <a:buChar char="q"/>
            </a:pPr>
            <a:r>
              <a:rPr lang="en-US" b="1" dirty="0"/>
              <a:t>Title 29 Subtitle A Part 97 Subpart B § 97.12 - </a:t>
            </a:r>
            <a:r>
              <a:rPr lang="en-US" dirty="0" err="1">
                <a:hlinkClick r:id="rId9"/>
              </a:rPr>
              <a:t>eCFR</a:t>
            </a:r>
            <a:r>
              <a:rPr lang="en-US" dirty="0">
                <a:hlinkClick r:id="rId9"/>
              </a:rPr>
              <a:t> :: 29 CFR 97.12 -- Special grant or subgrant conditions for “high-risk” grantees.</a:t>
            </a:r>
            <a:endParaRPr lang="en-US" dirty="0"/>
          </a:p>
          <a:p>
            <a:pPr>
              <a:buFont typeface="Wingdings" panose="05000000000000000000" pitchFamily="2" charset="2"/>
              <a:buChar char="q"/>
            </a:pPr>
            <a:r>
              <a:rPr lang="en-US" b="1" dirty="0"/>
              <a:t>Title 20 Chapter V Part 679 Subpart C - </a:t>
            </a:r>
            <a:r>
              <a:rPr lang="en-US" dirty="0" err="1">
                <a:hlinkClick r:id="rId10"/>
              </a:rPr>
              <a:t>eCFR</a:t>
            </a:r>
            <a:r>
              <a:rPr lang="en-US" dirty="0">
                <a:hlinkClick r:id="rId10"/>
              </a:rPr>
              <a:t> :: 20 CFR Part 679 Subpart C -- Local Workforce Development Boards</a:t>
            </a:r>
            <a:endParaRPr lang="en-US" b="1" dirty="0"/>
          </a:p>
        </p:txBody>
      </p:sp>
    </p:spTree>
    <p:extLst>
      <p:ext uri="{BB962C8B-B14F-4D97-AF65-F5344CB8AC3E}">
        <p14:creationId xmlns:p14="http://schemas.microsoft.com/office/powerpoint/2010/main" val="3558158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46</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9"/>
            <a:ext cx="7139256" cy="782845"/>
          </a:xfrm>
        </p:spPr>
        <p:txBody>
          <a:bodyPr/>
          <a:lstStyle/>
          <a:p>
            <a:r>
              <a:rPr lang="en-US" dirty="0"/>
              <a:t>Federal Memorandum References</a:t>
            </a:r>
          </a:p>
        </p:txBody>
      </p:sp>
      <p:sp>
        <p:nvSpPr>
          <p:cNvPr id="5" name="Content Placeholder 4">
            <a:extLst>
              <a:ext uri="{FF2B5EF4-FFF2-40B4-BE49-F238E27FC236}">
                <a16:creationId xmlns:a16="http://schemas.microsoft.com/office/drawing/2014/main" id="{ABBE3875-1C8A-4AE0-BA4F-E904AEE57709}"/>
              </a:ext>
            </a:extLst>
          </p:cNvPr>
          <p:cNvSpPr>
            <a:spLocks noGrp="1"/>
          </p:cNvSpPr>
          <p:nvPr>
            <p:ph idx="1"/>
          </p:nvPr>
        </p:nvSpPr>
        <p:spPr>
          <a:xfrm>
            <a:off x="389008" y="991874"/>
            <a:ext cx="8126342" cy="5364477"/>
          </a:xfrm>
        </p:spPr>
        <p:txBody>
          <a:bodyPr/>
          <a:lstStyle/>
          <a:p>
            <a:pPr>
              <a:buFont typeface="Wingdings" panose="05000000000000000000" pitchFamily="2" charset="2"/>
              <a:buChar char="q"/>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OMB Circular No. A-123 “Management Accountability and Control</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 (March 13, 1995)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hlinkClick r:id="rId2"/>
              </a:rPr>
              <a:t> 95-6024.pdf (govinfo.gov)</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 (December 21, 2004) </a:t>
            </a:r>
            <a:r>
              <a:rPr lang="en-US" dirty="0">
                <a:hlinkClick r:id="rId3"/>
              </a:rPr>
              <a:t> OMB Circular A-123 Revised (archives.gov)</a:t>
            </a:r>
            <a:r>
              <a:rPr lang="en-US" dirty="0"/>
              <a:t> ; (December 21, 2004) </a:t>
            </a:r>
            <a:r>
              <a:rPr lang="en-US" dirty="0">
                <a:hlinkClick r:id="rId4"/>
              </a:rPr>
              <a:t> OMB Circular A-123 - Management's Responsibility for Internal Control | The White House (archives.gov)</a:t>
            </a:r>
            <a:endParaRPr lang="en-US" dirty="0"/>
          </a:p>
          <a:p>
            <a:pPr>
              <a:buFont typeface="Wingdings" panose="05000000000000000000" pitchFamily="2" charset="2"/>
              <a:buChar char="q"/>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OMB Circular A-123 “Implementation Guide”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(July 2005) -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hlinkClick r:id="rId5"/>
              </a:rPr>
              <a:t>Implementation </a:t>
            </a:r>
            <a:r>
              <a:rPr kumimoji="0" lang="en-US" sz="1800" b="0" i="0" u="none" strike="noStrike" kern="1200" cap="none" spc="0" normalizeH="0" baseline="0" noProof="0" dirty="0" err="1">
                <a:ln>
                  <a:noFill/>
                </a:ln>
                <a:solidFill>
                  <a:srgbClr val="3F3F3F"/>
                </a:solidFill>
                <a:effectLst/>
                <a:uLnTx/>
                <a:uFillTx/>
                <a:latin typeface="Calibri" panose="020F0502020204030204"/>
                <a:ea typeface="+mn-ea"/>
                <a:cs typeface="+mn-cs"/>
                <a:hlinkClick r:id="rId5"/>
              </a:rPr>
              <a:t>Guid</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hlinkClick r:id="rId5"/>
              </a:rPr>
              <a:t> for OMB Circular A-123 (whitehouse.gov) </a:t>
            </a:r>
            <a:endParaRPr lang="en-US" dirty="0"/>
          </a:p>
          <a:p>
            <a:pPr marR="0" lvl="0" algn="l" defTabSz="685800" rtl="0" eaLnBrk="1" fontAlgn="auto" latinLnBrk="0" hangingPunct="1">
              <a:lnSpc>
                <a:spcPct val="90000"/>
              </a:lnSpc>
              <a:spcBef>
                <a:spcPts val="750"/>
              </a:spcBef>
              <a:spcAft>
                <a:spcPts val="0"/>
              </a:spcAft>
              <a:buClr>
                <a:srgbClr val="EAB2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Memorandum to  the Heads of Executive Departments &amp; Agencies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Appendix A, Management of Reporting and Data Integrity Risk – (June 6, 2018)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hlinkClick r:id="rId6"/>
              </a:rPr>
              <a:t>M-18-16 (aferm.org)</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a:t>
            </a:r>
          </a:p>
          <a:p>
            <a:pPr marR="0" lvl="0" algn="l" defTabSz="685800" rtl="0" eaLnBrk="1" fontAlgn="auto" latinLnBrk="0" hangingPunct="1">
              <a:lnSpc>
                <a:spcPct val="90000"/>
              </a:lnSpc>
              <a:spcBef>
                <a:spcPts val="750"/>
              </a:spcBef>
              <a:spcAft>
                <a:spcPts val="0"/>
              </a:spcAft>
              <a:buClr>
                <a:srgbClr val="EAB2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Memorandum to the Heads of the Executive Departments &amp; Agencies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OMB Circular No. A-123, Management’s Responsibility for Enterprise Risk Management and Internal Control (July 15, 2016) -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hlinkClick r:id="rId7"/>
              </a:rPr>
              <a:t>ReviewerDoc-1-2016-OFFM-430-Final-Review-Round-2To-Email-1.docx (whitehouse.gov)</a:t>
            </a: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R="0" lvl="0" algn="l" defTabSz="685800" rtl="0" eaLnBrk="1" fontAlgn="auto" latinLnBrk="0" hangingPunct="1">
              <a:lnSpc>
                <a:spcPct val="90000"/>
              </a:lnSpc>
              <a:spcBef>
                <a:spcPts val="750"/>
              </a:spcBef>
              <a:spcAft>
                <a:spcPts val="0"/>
              </a:spcAft>
              <a:buClr>
                <a:srgbClr val="EAB2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Memorandum to  the Heads of Executive Departments &amp; Agencies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Reducing Burden for Federal Agencies by Rescinding and Modifying OMB Memoranda (June 15, 2017) - </a:t>
            </a:r>
            <a:r>
              <a:rPr lang="en-US" dirty="0">
                <a:hlinkClick r:id="rId8"/>
              </a:rPr>
              <a:t>Modified - Financial Management: (whitehouse.gov)</a:t>
            </a:r>
            <a:endParaRPr lang="en-US" dirty="0"/>
          </a:p>
          <a:p>
            <a:pPr marR="0" lvl="0" algn="l" defTabSz="685800" rtl="0" eaLnBrk="1" fontAlgn="auto" latinLnBrk="0" hangingPunct="1">
              <a:lnSpc>
                <a:spcPct val="90000"/>
              </a:lnSpc>
              <a:spcBef>
                <a:spcPts val="750"/>
              </a:spcBef>
              <a:spcAft>
                <a:spcPts val="0"/>
              </a:spcAft>
              <a:buClr>
                <a:srgbClr val="EAB2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Memorandum to  the Heads of Executive Departments &amp; Agencies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Transmittal of Appendix C to OMB Circular A-123, Requirements for Payment Integrity Improvement (June 26, 2018) - </a:t>
            </a:r>
            <a:r>
              <a:rPr lang="en-US" dirty="0">
                <a:hlinkClick r:id="rId9"/>
              </a:rPr>
              <a:t>M-l8-20 (whitehouse.gov)</a:t>
            </a: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732972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47</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9"/>
            <a:ext cx="6249917" cy="782845"/>
          </a:xfrm>
        </p:spPr>
        <p:txBody>
          <a:bodyPr/>
          <a:lstStyle/>
          <a:p>
            <a:r>
              <a:rPr lang="en-US" dirty="0"/>
              <a:t>Commonwealth References</a:t>
            </a:r>
          </a:p>
        </p:txBody>
      </p:sp>
      <p:sp>
        <p:nvSpPr>
          <p:cNvPr id="5" name="Content Placeholder 4">
            <a:extLst>
              <a:ext uri="{FF2B5EF4-FFF2-40B4-BE49-F238E27FC236}">
                <a16:creationId xmlns:a16="http://schemas.microsoft.com/office/drawing/2014/main" id="{ABBE3875-1C8A-4AE0-BA4F-E904AEE57709}"/>
              </a:ext>
            </a:extLst>
          </p:cNvPr>
          <p:cNvSpPr>
            <a:spLocks noGrp="1"/>
          </p:cNvSpPr>
          <p:nvPr>
            <p:ph idx="1"/>
          </p:nvPr>
        </p:nvSpPr>
        <p:spPr>
          <a:xfrm>
            <a:off x="389008" y="1287261"/>
            <a:ext cx="8126342" cy="4350059"/>
          </a:xfrm>
        </p:spPr>
        <p:txBody>
          <a:bodyPr/>
          <a:lstStyle/>
          <a:p>
            <a:pPr>
              <a:buFont typeface="Wingdings" panose="05000000000000000000" pitchFamily="2" charset="2"/>
              <a:buChar char="q"/>
            </a:pPr>
            <a:r>
              <a:rPr lang="en-US" b="1" dirty="0"/>
              <a:t>Internal Control Management and Evaluation Tool (August 2001) </a:t>
            </a:r>
            <a:r>
              <a:rPr lang="en-US" dirty="0"/>
              <a:t>- </a:t>
            </a:r>
            <a:r>
              <a:rPr lang="en-US" dirty="0">
                <a:hlinkClick r:id="rId2"/>
              </a:rPr>
              <a:t>GAO-01-1008G Internal Control Management and Evaluation Tool</a:t>
            </a:r>
            <a:endParaRPr lang="en-US" dirty="0"/>
          </a:p>
          <a:p>
            <a:pPr>
              <a:buFont typeface="Wingdings" panose="05000000000000000000" pitchFamily="2" charset="2"/>
              <a:buChar char="q"/>
            </a:pPr>
            <a:r>
              <a:rPr lang="en-US" b="1" dirty="0"/>
              <a:t>Workforce System Policy (WSP) No. 183-01 (C1) </a:t>
            </a:r>
            <a:r>
              <a:rPr lang="en-US" dirty="0"/>
              <a:t>– Administration, Oversight and Monitoring (April 15, 2019) - </a:t>
            </a:r>
            <a:r>
              <a:rPr lang="en-US" dirty="0">
                <a:hlinkClick r:id="rId3"/>
              </a:rPr>
              <a:t>WSP No. 183-01 (C1).pdf (pa.gov)</a:t>
            </a:r>
            <a:endParaRPr lang="en-US" dirty="0"/>
          </a:p>
          <a:p>
            <a:pPr>
              <a:buFont typeface="Wingdings" panose="05000000000000000000" pitchFamily="2" charset="2"/>
              <a:buChar char="q"/>
            </a:pPr>
            <a:r>
              <a:rPr lang="en-US" b="1" dirty="0"/>
              <a:t>Workforce System Policy (WSP) No. 03-2015, December 22, 2015 </a:t>
            </a:r>
            <a:r>
              <a:rPr lang="en-US" dirty="0"/>
              <a:t>– Financial Management Policy - </a:t>
            </a:r>
            <a:r>
              <a:rPr lang="en-US" dirty="0">
                <a:hlinkClick r:id="rId4"/>
              </a:rPr>
              <a:t>WSP 03-2015.pdf (pa.gov)</a:t>
            </a:r>
            <a:endParaRPr lang="en-US" dirty="0"/>
          </a:p>
          <a:p>
            <a:pPr>
              <a:buFont typeface="Wingdings" panose="05000000000000000000" pitchFamily="2" charset="2"/>
              <a:buChar char="q"/>
            </a:pPr>
            <a:r>
              <a:rPr lang="en-US" b="1" dirty="0"/>
              <a:t>Financial Management Guide (FMG – 2021) </a:t>
            </a:r>
            <a:r>
              <a:rPr lang="en-US" dirty="0"/>
              <a:t>- </a:t>
            </a:r>
            <a:r>
              <a:rPr lang="en-US" dirty="0">
                <a:hlinkClick r:id="rId5"/>
              </a:rPr>
              <a:t>Financial-Management-Guide-2021.pdf (pa.gov)</a:t>
            </a:r>
            <a:endParaRPr lang="en-US" dirty="0"/>
          </a:p>
          <a:p>
            <a:pPr>
              <a:buFont typeface="Wingdings" panose="05000000000000000000" pitchFamily="2" charset="2"/>
              <a:buChar char="q"/>
            </a:pPr>
            <a:r>
              <a:rPr lang="en-US" b="1" dirty="0"/>
              <a:t>Workforce System Policy (WSP) No. 184-02 (Change 1) - </a:t>
            </a:r>
            <a:r>
              <a:rPr lang="en-US" dirty="0">
                <a:hlinkClick r:id="rId6"/>
              </a:rPr>
              <a:t>WSP-No-184-02-Sanctions-Change-1.pdf (pa.gov)</a:t>
            </a:r>
            <a:endParaRPr lang="en-US" b="1" dirty="0"/>
          </a:p>
          <a:p>
            <a:pPr marL="0" indent="0">
              <a:buNone/>
            </a:pPr>
            <a:endParaRPr lang="en-US" dirty="0"/>
          </a:p>
        </p:txBody>
      </p:sp>
    </p:spTree>
    <p:extLst>
      <p:ext uri="{BB962C8B-B14F-4D97-AF65-F5344CB8AC3E}">
        <p14:creationId xmlns:p14="http://schemas.microsoft.com/office/powerpoint/2010/main" val="3024144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48</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9"/>
            <a:ext cx="6249917" cy="782845"/>
          </a:xfrm>
        </p:spPr>
        <p:txBody>
          <a:bodyPr/>
          <a:lstStyle/>
          <a:p>
            <a:r>
              <a:rPr lang="en-US" dirty="0"/>
              <a:t>Additional references</a:t>
            </a:r>
          </a:p>
        </p:txBody>
      </p:sp>
      <p:sp>
        <p:nvSpPr>
          <p:cNvPr id="5" name="Content Placeholder 4">
            <a:extLst>
              <a:ext uri="{FF2B5EF4-FFF2-40B4-BE49-F238E27FC236}">
                <a16:creationId xmlns:a16="http://schemas.microsoft.com/office/drawing/2014/main" id="{ABBE3875-1C8A-4AE0-BA4F-E904AEE57709}"/>
              </a:ext>
            </a:extLst>
          </p:cNvPr>
          <p:cNvSpPr>
            <a:spLocks noGrp="1"/>
          </p:cNvSpPr>
          <p:nvPr>
            <p:ph idx="1"/>
          </p:nvPr>
        </p:nvSpPr>
        <p:spPr>
          <a:xfrm>
            <a:off x="389008" y="1287261"/>
            <a:ext cx="8126342" cy="4350059"/>
          </a:xfrm>
        </p:spPr>
        <p:txBody>
          <a:bodyPr/>
          <a:lstStyle/>
          <a:p>
            <a:pPr>
              <a:buFont typeface="Wingdings" panose="05000000000000000000" pitchFamily="2" charset="2"/>
              <a:buChar char="q"/>
            </a:pPr>
            <a:r>
              <a:rPr lang="en-US" b="1" dirty="0"/>
              <a:t>How to do a Green Book assessment of your internal controls </a:t>
            </a:r>
            <a:r>
              <a:rPr lang="en-US" dirty="0"/>
              <a:t>(March 2018) - </a:t>
            </a:r>
            <a:r>
              <a:rPr lang="en-US" dirty="0">
                <a:hlinkClick r:id="rId2"/>
              </a:rPr>
              <a:t>How to do a Green Book assessment of your internal controls (kpmg.us)</a:t>
            </a:r>
            <a:endParaRPr lang="en-US" b="1" dirty="0">
              <a:solidFill>
                <a:srgbClr val="3F3F3F"/>
              </a:solidFill>
              <a:latin typeface="Calibri" panose="020F0502020204030204"/>
            </a:endParaRPr>
          </a:p>
          <a:p>
            <a:pPr>
              <a:buFont typeface="Wingdings" panose="05000000000000000000" pitchFamily="2" charset="2"/>
              <a:buChar char="q"/>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Integrity Bulletin, U.S. Department of Housing and Urban Development Office of Inspector General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(Fall 2016) </a:t>
            </a:r>
            <a:r>
              <a:rPr lang="en-US" dirty="0">
                <a:hlinkClick r:id="rId3"/>
              </a:rPr>
              <a:t> Internal Controls Integrity Bulletin CPD.pdf (hudoig.gov)</a:t>
            </a:r>
            <a:endParaRPr lang="en-US" dirty="0"/>
          </a:p>
          <a:p>
            <a:pPr>
              <a:buFont typeface="Wingdings" panose="05000000000000000000" pitchFamily="2" charset="2"/>
              <a:buChar char="q"/>
            </a:pPr>
            <a:r>
              <a:rPr lang="en-US" b="1" dirty="0"/>
              <a:t>Internal Control Management and Evaluation Tool (August 2001) </a:t>
            </a:r>
            <a:r>
              <a:rPr lang="en-US" dirty="0"/>
              <a:t>- </a:t>
            </a:r>
            <a:r>
              <a:rPr lang="en-US" dirty="0">
                <a:hlinkClick r:id="rId4"/>
              </a:rPr>
              <a:t>GAO-01-1008G Internal Control Management and Evaluation Tool</a:t>
            </a:r>
            <a:endParaRPr lang="en-US" dirty="0"/>
          </a:p>
          <a:p>
            <a:pPr>
              <a:buFont typeface="Wingdings" panose="05000000000000000000" pitchFamily="2" charset="2"/>
              <a:buChar char="q"/>
            </a:pPr>
            <a:r>
              <a:rPr lang="en-US" dirty="0"/>
              <a:t>Ferraro, T., </a:t>
            </a:r>
            <a:r>
              <a:rPr lang="en-US" dirty="0">
                <a:hlinkClick r:id="rId5"/>
              </a:rPr>
              <a:t>5 Most Common Reasons Why Risk Assessments Fail | Creative Safety Supply Blog</a:t>
            </a:r>
            <a:r>
              <a:rPr lang="en-US" dirty="0"/>
              <a:t>, September 26, 2014</a:t>
            </a:r>
          </a:p>
          <a:p>
            <a:pPr marL="0" indent="0">
              <a:buNone/>
            </a:pPr>
            <a:endParaRPr lang="en-US" dirty="0"/>
          </a:p>
        </p:txBody>
      </p:sp>
    </p:spTree>
    <p:extLst>
      <p:ext uri="{BB962C8B-B14F-4D97-AF65-F5344CB8AC3E}">
        <p14:creationId xmlns:p14="http://schemas.microsoft.com/office/powerpoint/2010/main" val="1536446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49</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29"/>
            <a:ext cx="6249917" cy="782845"/>
          </a:xfrm>
        </p:spPr>
        <p:txBody>
          <a:bodyPr/>
          <a:lstStyle/>
          <a:p>
            <a:r>
              <a:rPr lang="en-US" dirty="0"/>
              <a:t>Example Risk Assessments</a:t>
            </a:r>
          </a:p>
        </p:txBody>
      </p:sp>
      <p:sp>
        <p:nvSpPr>
          <p:cNvPr id="5" name="Content Placeholder 4">
            <a:extLst>
              <a:ext uri="{FF2B5EF4-FFF2-40B4-BE49-F238E27FC236}">
                <a16:creationId xmlns:a16="http://schemas.microsoft.com/office/drawing/2014/main" id="{ABBE3875-1C8A-4AE0-BA4F-E904AEE57709}"/>
              </a:ext>
            </a:extLst>
          </p:cNvPr>
          <p:cNvSpPr>
            <a:spLocks noGrp="1"/>
          </p:cNvSpPr>
          <p:nvPr>
            <p:ph idx="1"/>
          </p:nvPr>
        </p:nvSpPr>
        <p:spPr>
          <a:xfrm>
            <a:off x="389008" y="1287261"/>
            <a:ext cx="8126342" cy="4350059"/>
          </a:xfrm>
        </p:spPr>
        <p:txBody>
          <a:bodyPr/>
          <a:lstStyle/>
          <a:p>
            <a:pPr>
              <a:buFont typeface="Wingdings" panose="05000000000000000000" pitchFamily="2" charset="2"/>
              <a:buChar char="q"/>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Federal Financial Institutions Examination Council (FFIEC)  -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FFIEC_CAT_May_2017_Inherent_Risk_Profile.pdf</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Housing &amp; Urban Development (HUD) -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IC_QUESTIONNAIRE_ATOOL.PDF (hud.gov)</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800" dirty="0">
                <a:effectLst/>
                <a:latin typeface="Calibri" panose="020F0502020204030204" pitchFamily="34" charset="0"/>
                <a:ea typeface="Calibri" panose="020F0502020204030204" pitchFamily="34" charset="0"/>
                <a:cs typeface="Times New Roman" panose="02020603050405020304" pitchFamily="18" charset="0"/>
              </a:rPr>
              <a:t>Almeda County, CA -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AppendixB-InternalControlQuestionnaires.pdf (acgov.org)</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800" dirty="0">
                <a:effectLst/>
                <a:latin typeface="Calibri" panose="020F0502020204030204" pitchFamily="34" charset="0"/>
                <a:ea typeface="Calibri" panose="020F0502020204030204" pitchFamily="34" charset="0"/>
                <a:cs typeface="Times New Roman" panose="02020603050405020304" pitchFamily="18" charset="0"/>
              </a:rPr>
              <a:t>University of Southern Indiana (USI) -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Microsoft Word - Internal Controls Questionnaire.docx (usi.edu)</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Dept. of Economic Opportunity -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2019-20-icq-and-assessment.pdf (floridajobs.org)</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7300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a:xfrm>
            <a:off x="253897" y="6356351"/>
            <a:ext cx="37479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How to do a Green Book assessment of your internal controls (kpmg.us)</a:t>
            </a:r>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3" y="2182216"/>
            <a:ext cx="8516866" cy="3631141"/>
          </a:xfrm>
        </p:spPr>
        <p:txBody>
          <a:bodyPr>
            <a:normAutofit/>
          </a:bodyPr>
          <a:lstStyle/>
          <a:p>
            <a:pPr marL="0" indent="0">
              <a:buNone/>
            </a:pPr>
            <a:endParaRPr lang="en-US" dirty="0"/>
          </a:p>
          <a:p>
            <a:r>
              <a:rPr lang="en-US" dirty="0"/>
              <a:t>A PROCESS  is a series of steps to initiate, recognize and disclose information within a set time frame.  Errors CAN occur in a process activity.</a:t>
            </a:r>
          </a:p>
          <a:p>
            <a:r>
              <a:rPr lang="en-US" dirty="0"/>
              <a:t>A CONTROL is an activity that MITIGATES processing risks either directly or indirectly.  Designed to PREVENT OR DETECT an error.  </a:t>
            </a:r>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3" y="1318177"/>
            <a:ext cx="7961696" cy="668746"/>
          </a:xfrm>
        </p:spPr>
        <p:txBody>
          <a:bodyPr/>
          <a:lstStyle/>
          <a:p>
            <a:r>
              <a:rPr lang="en-US" dirty="0"/>
              <a:t>Internal Control Terms Differentiated</a:t>
            </a:r>
          </a:p>
        </p:txBody>
      </p:sp>
    </p:spTree>
    <p:extLst>
      <p:ext uri="{BB962C8B-B14F-4D97-AF65-F5344CB8AC3E}">
        <p14:creationId xmlns:p14="http://schemas.microsoft.com/office/powerpoint/2010/main" val="50937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517290" y="1987421"/>
            <a:ext cx="5879318" cy="1789855"/>
          </a:xfrm>
        </p:spPr>
        <p:txBody>
          <a:bodyPr/>
          <a:lstStyle/>
          <a:p>
            <a:r>
              <a:rPr lang="en-US" dirty="0"/>
              <a:t>The Why Behind the What</a:t>
            </a:r>
          </a:p>
        </p:txBody>
      </p:sp>
    </p:spTree>
    <p:extLst>
      <p:ext uri="{BB962C8B-B14F-4D97-AF65-F5344CB8AC3E}">
        <p14:creationId xmlns:p14="http://schemas.microsoft.com/office/powerpoint/2010/main" val="225401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22729" y="2524051"/>
            <a:ext cx="4830184" cy="2306134"/>
          </a:xfrm>
        </p:spPr>
        <p:txBody>
          <a:bodyPr>
            <a:normAutofit/>
          </a:bodyPr>
          <a:lstStyle/>
          <a:p>
            <a:pPr marL="0" indent="0">
              <a:buNone/>
            </a:pPr>
            <a:endParaRPr lang="en-US" dirty="0"/>
          </a:p>
          <a:p>
            <a:r>
              <a:rPr lang="en-US" dirty="0"/>
              <a:t>Protection of assets</a:t>
            </a:r>
          </a:p>
          <a:p>
            <a:r>
              <a:rPr lang="en-US" dirty="0"/>
              <a:t>Ensure accuracy of records</a:t>
            </a:r>
          </a:p>
          <a:p>
            <a:r>
              <a:rPr lang="en-US" dirty="0"/>
              <a:t>Achievement of organizational mission and goals</a:t>
            </a:r>
          </a:p>
          <a:p>
            <a:r>
              <a:rPr lang="en-US" dirty="0"/>
              <a:t>Ensure compliance with policies, rules, regulations, and laws</a:t>
            </a:r>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a:t>Role of Internal Controls</a:t>
            </a:r>
            <a:endParaRPr lang="en-US" dirty="0"/>
          </a:p>
        </p:txBody>
      </p:sp>
      <p:pic>
        <p:nvPicPr>
          <p:cNvPr id="30" name="Picture Placeholder 29">
            <a:extLst>
              <a:ext uri="{FF2B5EF4-FFF2-40B4-BE49-F238E27FC236}">
                <a16:creationId xmlns:a16="http://schemas.microsoft.com/office/drawing/2014/main" id="{C1BBA326-DE1B-484A-8712-67267BBC45FC}"/>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l="-5338" t="-27905" r="8816" b="12566"/>
          <a:stretch/>
        </p:blipFill>
        <p:spPr>
          <a:xfrm>
            <a:off x="3720998" y="548639"/>
            <a:ext cx="4639231" cy="5656938"/>
          </a:xfrm>
        </p:spPr>
      </p:pic>
      <p:sp>
        <p:nvSpPr>
          <p:cNvPr id="31" name="TextBox 30">
            <a:extLst>
              <a:ext uri="{FF2B5EF4-FFF2-40B4-BE49-F238E27FC236}">
                <a16:creationId xmlns:a16="http://schemas.microsoft.com/office/drawing/2014/main" id="{B1420E8F-08B3-491F-89DF-EF53B291864D}"/>
              </a:ext>
            </a:extLst>
          </p:cNvPr>
          <p:cNvSpPr txBox="1"/>
          <p:nvPr/>
        </p:nvSpPr>
        <p:spPr>
          <a:xfrm>
            <a:off x="4953000" y="6872250"/>
            <a:ext cx="4191000" cy="230832"/>
          </a:xfrm>
          <a:prstGeom prst="rect">
            <a:avLst/>
          </a:prstGeom>
          <a:noFill/>
        </p:spPr>
        <p:txBody>
          <a:bodyPr wrap="square" rtlCol="0">
            <a:spAutoFit/>
          </a:bodyPr>
          <a:lstStyle/>
          <a:p>
            <a:r>
              <a:rPr lang="en-US" sz="900">
                <a:hlinkClick r:id="rId4" tooltip="https://flatworldknowledge.lardbucket.org/books/public-speaking-practice-and-ethics/s09-finding-a-purpose-and-selectin.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87494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1527586" y="1987421"/>
            <a:ext cx="6869021" cy="1789855"/>
          </a:xfrm>
        </p:spPr>
        <p:txBody>
          <a:bodyPr/>
          <a:lstStyle/>
          <a:p>
            <a:r>
              <a:rPr lang="en-US" dirty="0"/>
              <a:t>Components of Internal Controls</a:t>
            </a:r>
          </a:p>
        </p:txBody>
      </p:sp>
    </p:spTree>
    <p:extLst>
      <p:ext uri="{BB962C8B-B14F-4D97-AF65-F5344CB8AC3E}">
        <p14:creationId xmlns:p14="http://schemas.microsoft.com/office/powerpoint/2010/main" val="112824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p:txBody>
          <a:bodyPr/>
          <a:lstStyle/>
          <a:p>
            <a:r>
              <a:rPr lang="en-US" dirty="0"/>
              <a:t>GAO Green Book</a:t>
            </a:r>
          </a:p>
        </p:txBody>
      </p:sp>
      <p:sp>
        <p:nvSpPr>
          <p:cNvPr id="2" name="Footer Placeholder 1">
            <a:extLst>
              <a:ext uri="{FF2B5EF4-FFF2-40B4-BE49-F238E27FC236}">
                <a16:creationId xmlns:a16="http://schemas.microsoft.com/office/drawing/2014/main" id="{FCEF75B3-D945-4CB5-990C-D613B09A5FED}"/>
              </a:ext>
            </a:extLst>
          </p:cNvPr>
          <p:cNvSpPr>
            <a:spLocks noGrp="1"/>
          </p:cNvSpPr>
          <p:nvPr>
            <p:ph type="ftr" sz="quarter" idx="10"/>
          </p:nvPr>
        </p:nvSpPr>
        <p:spPr>
          <a:xfrm>
            <a:off x="253897" y="6356351"/>
            <a:ext cx="3798813" cy="365125"/>
          </a:xfrm>
        </p:spPr>
        <p:txBody>
          <a:bodyPr/>
          <a:lstStyle/>
          <a:p>
            <a:r>
              <a:rPr lang="en-US" dirty="0">
                <a:hlinkClick r:id="rId3"/>
              </a:rPr>
              <a:t>Standards for Internal Control in the Federal Government | U.S. GAO</a:t>
            </a:r>
            <a:endParaRPr lang="en-US" noProof="0" dirty="0"/>
          </a:p>
        </p:txBody>
      </p:sp>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1"/>
          </p:nvPr>
        </p:nvSpPr>
        <p:spPr/>
        <p:txBody>
          <a:bodyPr/>
          <a:lstStyle/>
          <a:p>
            <a:fld id="{8699F50C-BE38-4BD0-BA84-9B090E1F2B9B}" type="slidenum">
              <a:rPr lang="en-US" noProof="0" smtClean="0"/>
              <a:t>9</a:t>
            </a:fld>
            <a:endParaRPr lang="en-US" noProof="0" dirty="0"/>
          </a:p>
        </p:txBody>
      </p:sp>
      <p:pic>
        <p:nvPicPr>
          <p:cNvPr id="4" name="Picture 3" descr="A picture containing icon&#10;&#10;Description automatically generated">
            <a:extLst>
              <a:ext uri="{FF2B5EF4-FFF2-40B4-BE49-F238E27FC236}">
                <a16:creationId xmlns:a16="http://schemas.microsoft.com/office/drawing/2014/main" id="{E4FAB16E-2AF1-434D-88C6-8DC01DECBC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47900"/>
            <a:ext cx="7620000" cy="2311400"/>
          </a:xfrm>
          <a:prstGeom prst="rect">
            <a:avLst/>
          </a:prstGeom>
          <a:noFill/>
          <a:ln>
            <a:noFill/>
          </a:ln>
        </p:spPr>
      </p:pic>
    </p:spTree>
    <p:extLst>
      <p:ext uri="{BB962C8B-B14F-4D97-AF65-F5344CB8AC3E}">
        <p14:creationId xmlns:p14="http://schemas.microsoft.com/office/powerpoint/2010/main" val="2961922540"/>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061776EE-7725-4171-B09A-1F694673A720}"/>
</file>

<file path=customXml/itemProps3.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12526</TotalTime>
  <Words>3905</Words>
  <Application>Microsoft Office PowerPoint</Application>
  <PresentationFormat>On-screen Show (4:3)</PresentationFormat>
  <Paragraphs>440</Paragraphs>
  <Slides>49</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Gill Sans SemiBold</vt:lpstr>
      <vt:lpstr>Montserrat</vt:lpstr>
      <vt:lpstr>Open Sans</vt:lpstr>
      <vt:lpstr>Red Hat Text</vt:lpstr>
      <vt:lpstr>Times New Roman</vt:lpstr>
      <vt:lpstr>Wingdings</vt:lpstr>
      <vt:lpstr>Office Theme</vt:lpstr>
      <vt:lpstr>Internal Controls</vt:lpstr>
      <vt:lpstr>Training Objectives</vt:lpstr>
      <vt:lpstr>Definitions</vt:lpstr>
      <vt:lpstr>Internal Controls Defined</vt:lpstr>
      <vt:lpstr>Internal Control Terms Differentiated</vt:lpstr>
      <vt:lpstr>The Why Behind the What</vt:lpstr>
      <vt:lpstr>Role of Internal Controls</vt:lpstr>
      <vt:lpstr>Components of Internal Controls</vt:lpstr>
      <vt:lpstr>GAO Green Book</vt:lpstr>
      <vt:lpstr>COSO Internal Control  Framework</vt:lpstr>
      <vt:lpstr>Five Components of Internal Controls</vt:lpstr>
      <vt:lpstr>Control Environment</vt:lpstr>
      <vt:lpstr>Control Environment</vt:lpstr>
      <vt:lpstr>Example of weak control environment </vt:lpstr>
      <vt:lpstr>Risk Assessment </vt:lpstr>
      <vt:lpstr>Risk Assessment </vt:lpstr>
      <vt:lpstr>Enterprise Risk Management</vt:lpstr>
      <vt:lpstr>Examples of Risk in Governance</vt:lpstr>
      <vt:lpstr>Examples of Financial Risks</vt:lpstr>
      <vt:lpstr>Examples of Risks in Operations</vt:lpstr>
      <vt:lpstr>Examples of Legal &amp; Compliance Risks</vt:lpstr>
      <vt:lpstr>Examples Stakeholder Risks</vt:lpstr>
      <vt:lpstr>Examples Physical Environment Risks</vt:lpstr>
      <vt:lpstr> 1 – Lack of a formal process 2 – Lack of clearly defined and accepted risk levels 3 – Timing of assessment(s) 4 – Team member representation 5 – Lack of authority to impact change</vt:lpstr>
      <vt:lpstr>Control Activities</vt:lpstr>
      <vt:lpstr>Control Activities</vt:lpstr>
      <vt:lpstr>Control Activities Example </vt:lpstr>
      <vt:lpstr>Information &amp; Communication</vt:lpstr>
      <vt:lpstr>Information and Communication</vt:lpstr>
      <vt:lpstr>Information &amp; Communication Example </vt:lpstr>
      <vt:lpstr>Monitoring</vt:lpstr>
      <vt:lpstr>Monitoring</vt:lpstr>
      <vt:lpstr>Monitoring Example </vt:lpstr>
      <vt:lpstr>Review of Internal Controls</vt:lpstr>
      <vt:lpstr>The Uniform Guidance over federal grants, Section 200.303 mandates that a recipient of federal funds must “establish and maintain effective internal control over the federal award…” and “evaluate and monitor the nonfederal entity’s compliance with statute, regulations and the terms and condition of federal awards.”</vt:lpstr>
      <vt:lpstr>Additional Considerations</vt:lpstr>
      <vt:lpstr>Local Workforce Development Board Check Review</vt:lpstr>
      <vt:lpstr>Information Request</vt:lpstr>
      <vt:lpstr>Check Review</vt:lpstr>
      <vt:lpstr>Payment Review</vt:lpstr>
      <vt:lpstr>Tracing Expenditures</vt:lpstr>
      <vt:lpstr>Example of Check Review Worksheet</vt:lpstr>
      <vt:lpstr>Fiscal Controls</vt:lpstr>
      <vt:lpstr>Questions/Thoughts</vt:lpstr>
      <vt:lpstr>  Federal Legislation Reference</vt:lpstr>
      <vt:lpstr>Federal Memorandum References</vt:lpstr>
      <vt:lpstr>Commonwealth References</vt:lpstr>
      <vt:lpstr>Additional references</vt:lpstr>
      <vt:lpstr>Example Risk Assessments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Kopko, Jamie</dc:creator>
  <cp:lastModifiedBy>Gardner, Rebecca</cp:lastModifiedBy>
  <cp:revision>6</cp:revision>
  <dcterms:created xsi:type="dcterms:W3CDTF">2021-01-20T19:57:00Z</dcterms:created>
  <dcterms:modified xsi:type="dcterms:W3CDTF">2022-05-25T11:38:50Z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