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entation.xml" ContentType="application/vnd.openxmlformats-officedocument.presentationml.presentation.main+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97" r:id="rId3"/>
    <p:sldId id="258" r:id="rId4"/>
    <p:sldId id="259" r:id="rId5"/>
    <p:sldId id="260" r:id="rId6"/>
    <p:sldId id="261" r:id="rId7"/>
    <p:sldId id="262" r:id="rId8"/>
    <p:sldId id="263" r:id="rId9"/>
    <p:sldId id="298"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8D7AB0-EDC8-C977-068D-FE3CA935FD37}" name="Hyde, Ryan" initials="HR" userId="S::rhyde@pa.gov::dba50000-020a-44d1-aca8-aed5dc8b259d" providerId="AD"/>
  <p188:author id="{3A70D5FF-C0A2-3736-25A6-56E435E739DA}" name="Hart, Gregory" initials="HG" userId="S::ghart@pa.gov::393888fc-65d4-4196-b3cf-7cfb6c8076f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3237" autoAdjust="0"/>
  </p:normalViewPr>
  <p:slideViewPr>
    <p:cSldViewPr>
      <p:cViewPr varScale="1">
        <p:scale>
          <a:sx n="67" d="100"/>
          <a:sy n="67" d="100"/>
        </p:scale>
        <p:origin x="1208"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44"/>
    </p:cViewPr>
  </p:sorterViewPr>
  <p:notesViewPr>
    <p:cSldViewPr>
      <p:cViewPr varScale="1">
        <p:scale>
          <a:sx n="88" d="100"/>
          <a:sy n="88" d="100"/>
        </p:scale>
        <p:origin x="-379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BC9C358-4237-4399-944F-A2CDBFCE106D}" type="datetimeFigureOut">
              <a:rPr lang="en-US"/>
              <a:pPr>
                <a:defRPr/>
              </a:pPr>
              <a:t>2/24/2022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1FCC744-6C48-446D-B10B-BA2BD0DA9CF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A17708-9F86-4766-BE5F-91BCE3906DD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10</a:t>
            </a:fld>
            <a:endParaRPr lang="en-US"/>
          </a:p>
        </p:txBody>
      </p:sp>
    </p:spTree>
    <p:extLst>
      <p:ext uri="{BB962C8B-B14F-4D97-AF65-F5344CB8AC3E}">
        <p14:creationId xmlns:p14="http://schemas.microsoft.com/office/powerpoint/2010/main" val="3728343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11</a:t>
            </a:fld>
            <a:endParaRPr lang="en-US"/>
          </a:p>
        </p:txBody>
      </p:sp>
    </p:spTree>
    <p:extLst>
      <p:ext uri="{BB962C8B-B14F-4D97-AF65-F5344CB8AC3E}">
        <p14:creationId xmlns:p14="http://schemas.microsoft.com/office/powerpoint/2010/main" val="4044683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12</a:t>
            </a:fld>
            <a:endParaRPr lang="en-US"/>
          </a:p>
        </p:txBody>
      </p:sp>
    </p:spTree>
    <p:extLst>
      <p:ext uri="{BB962C8B-B14F-4D97-AF65-F5344CB8AC3E}">
        <p14:creationId xmlns:p14="http://schemas.microsoft.com/office/powerpoint/2010/main" val="276208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13</a:t>
            </a:fld>
            <a:endParaRPr lang="en-US"/>
          </a:p>
        </p:txBody>
      </p:sp>
    </p:spTree>
    <p:extLst>
      <p:ext uri="{BB962C8B-B14F-4D97-AF65-F5344CB8AC3E}">
        <p14:creationId xmlns:p14="http://schemas.microsoft.com/office/powerpoint/2010/main" val="591736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14</a:t>
            </a:fld>
            <a:endParaRPr lang="en-US"/>
          </a:p>
        </p:txBody>
      </p:sp>
    </p:spTree>
    <p:extLst>
      <p:ext uri="{BB962C8B-B14F-4D97-AF65-F5344CB8AC3E}">
        <p14:creationId xmlns:p14="http://schemas.microsoft.com/office/powerpoint/2010/main" val="691598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15</a:t>
            </a:fld>
            <a:endParaRPr lang="en-US"/>
          </a:p>
        </p:txBody>
      </p:sp>
    </p:spTree>
    <p:extLst>
      <p:ext uri="{BB962C8B-B14F-4D97-AF65-F5344CB8AC3E}">
        <p14:creationId xmlns:p14="http://schemas.microsoft.com/office/powerpoint/2010/main" val="3220469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16</a:t>
            </a:fld>
            <a:endParaRPr lang="en-US"/>
          </a:p>
        </p:txBody>
      </p:sp>
    </p:spTree>
    <p:extLst>
      <p:ext uri="{BB962C8B-B14F-4D97-AF65-F5344CB8AC3E}">
        <p14:creationId xmlns:p14="http://schemas.microsoft.com/office/powerpoint/2010/main" val="526526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17</a:t>
            </a:fld>
            <a:endParaRPr lang="en-US"/>
          </a:p>
        </p:txBody>
      </p:sp>
    </p:spTree>
    <p:extLst>
      <p:ext uri="{BB962C8B-B14F-4D97-AF65-F5344CB8AC3E}">
        <p14:creationId xmlns:p14="http://schemas.microsoft.com/office/powerpoint/2010/main" val="3405301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18</a:t>
            </a:fld>
            <a:endParaRPr lang="en-US"/>
          </a:p>
        </p:txBody>
      </p:sp>
    </p:spTree>
    <p:extLst>
      <p:ext uri="{BB962C8B-B14F-4D97-AF65-F5344CB8AC3E}">
        <p14:creationId xmlns:p14="http://schemas.microsoft.com/office/powerpoint/2010/main" val="3857318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19</a:t>
            </a:fld>
            <a:endParaRPr lang="en-US"/>
          </a:p>
        </p:txBody>
      </p:sp>
    </p:spTree>
    <p:extLst>
      <p:ext uri="{BB962C8B-B14F-4D97-AF65-F5344CB8AC3E}">
        <p14:creationId xmlns:p14="http://schemas.microsoft.com/office/powerpoint/2010/main" val="627526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A17708-9F86-4766-BE5F-91BCE3906DD9}" type="slidenum">
              <a:rPr lang="en-US" smtClean="0"/>
              <a:pPr/>
              <a:t>2</a:t>
            </a:fld>
            <a:endParaRPr lang="en-US"/>
          </a:p>
        </p:txBody>
      </p:sp>
    </p:spTree>
    <p:extLst>
      <p:ext uri="{BB962C8B-B14F-4D97-AF65-F5344CB8AC3E}">
        <p14:creationId xmlns:p14="http://schemas.microsoft.com/office/powerpoint/2010/main" val="3260383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20</a:t>
            </a:fld>
            <a:endParaRPr lang="en-US"/>
          </a:p>
        </p:txBody>
      </p:sp>
    </p:spTree>
    <p:extLst>
      <p:ext uri="{BB962C8B-B14F-4D97-AF65-F5344CB8AC3E}">
        <p14:creationId xmlns:p14="http://schemas.microsoft.com/office/powerpoint/2010/main" val="1147621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21</a:t>
            </a:fld>
            <a:endParaRPr lang="en-US"/>
          </a:p>
        </p:txBody>
      </p:sp>
    </p:spTree>
    <p:extLst>
      <p:ext uri="{BB962C8B-B14F-4D97-AF65-F5344CB8AC3E}">
        <p14:creationId xmlns:p14="http://schemas.microsoft.com/office/powerpoint/2010/main" val="2126979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22</a:t>
            </a:fld>
            <a:endParaRPr lang="en-US"/>
          </a:p>
        </p:txBody>
      </p:sp>
    </p:spTree>
    <p:extLst>
      <p:ext uri="{BB962C8B-B14F-4D97-AF65-F5344CB8AC3E}">
        <p14:creationId xmlns:p14="http://schemas.microsoft.com/office/powerpoint/2010/main" val="4012816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23</a:t>
            </a:fld>
            <a:endParaRPr lang="en-US"/>
          </a:p>
        </p:txBody>
      </p:sp>
    </p:spTree>
    <p:extLst>
      <p:ext uri="{BB962C8B-B14F-4D97-AF65-F5344CB8AC3E}">
        <p14:creationId xmlns:p14="http://schemas.microsoft.com/office/powerpoint/2010/main" val="339416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4</a:t>
            </a:fld>
            <a:endParaRPr lang="en-US"/>
          </a:p>
        </p:txBody>
      </p:sp>
    </p:spTree>
    <p:extLst>
      <p:ext uri="{BB962C8B-B14F-4D97-AF65-F5344CB8AC3E}">
        <p14:creationId xmlns:p14="http://schemas.microsoft.com/office/powerpoint/2010/main" val="3548124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5</a:t>
            </a:fld>
            <a:endParaRPr lang="en-US"/>
          </a:p>
        </p:txBody>
      </p:sp>
    </p:spTree>
    <p:extLst>
      <p:ext uri="{BB962C8B-B14F-4D97-AF65-F5344CB8AC3E}">
        <p14:creationId xmlns:p14="http://schemas.microsoft.com/office/powerpoint/2010/main" val="158997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6</a:t>
            </a:fld>
            <a:endParaRPr lang="en-US"/>
          </a:p>
        </p:txBody>
      </p:sp>
    </p:spTree>
    <p:extLst>
      <p:ext uri="{BB962C8B-B14F-4D97-AF65-F5344CB8AC3E}">
        <p14:creationId xmlns:p14="http://schemas.microsoft.com/office/powerpoint/2010/main" val="857892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7</a:t>
            </a:fld>
            <a:endParaRPr lang="en-US"/>
          </a:p>
        </p:txBody>
      </p:sp>
    </p:spTree>
    <p:extLst>
      <p:ext uri="{BB962C8B-B14F-4D97-AF65-F5344CB8AC3E}">
        <p14:creationId xmlns:p14="http://schemas.microsoft.com/office/powerpoint/2010/main" val="890743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CB3476-1CEB-48E4-8452-C982A889FDEC}" type="slidenum">
              <a:rPr lang="en-US" smtClean="0"/>
              <a:pPr/>
              <a:t>8</a:t>
            </a:fld>
            <a:endParaRPr lang="en-US"/>
          </a:p>
        </p:txBody>
      </p:sp>
    </p:spTree>
    <p:extLst>
      <p:ext uri="{BB962C8B-B14F-4D97-AF65-F5344CB8AC3E}">
        <p14:creationId xmlns:p14="http://schemas.microsoft.com/office/powerpoint/2010/main" val="795181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A17708-9F86-4766-BE5F-91BCE3906DD9}" type="slidenum">
              <a:rPr lang="en-US" smtClean="0"/>
              <a:pPr/>
              <a:t>9</a:t>
            </a:fld>
            <a:endParaRPr lang="en-US"/>
          </a:p>
        </p:txBody>
      </p:sp>
    </p:spTree>
    <p:extLst>
      <p:ext uri="{BB962C8B-B14F-4D97-AF65-F5344CB8AC3E}">
        <p14:creationId xmlns:p14="http://schemas.microsoft.com/office/powerpoint/2010/main" val="662161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2743200" y="6172200"/>
            <a:ext cx="2133600" cy="476250"/>
          </a:xfrm>
        </p:spPr>
        <p:txBody>
          <a:bodyPr/>
          <a:lstStyle>
            <a:lvl1pPr>
              <a:defRPr/>
            </a:lvl1pPr>
          </a:lstStyle>
          <a:p>
            <a:pPr>
              <a:defRPr/>
            </a:pPr>
            <a:fld id="{7273A4BA-E176-46CC-B476-C9A099E8C0B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E9B9C7-293A-4E61-86E6-9023F1C926F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208539-1E9F-4989-96D5-281D604907A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A8AB07-397F-44F9-9A17-FC367B2F56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811DA8-A6F3-4513-B365-E9B5B62E500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D709C8-7E6E-4AD8-812A-F69DA91E9C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AAEE41D-8D10-489B-871A-03DCF94D3B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008872-D6E9-43E0-9E8A-6C992357F9C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23CA2D2-969D-4AD3-920E-89FEBBD067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DF4918-A713-4BBC-A36D-7A8D5C73FB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FA8832C-3FBC-411B-9BDF-A10B0FF5DAA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E20584F-0DB7-40F5-BCA9-783ECA7BC3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 descr="blue banner"/>
          <p:cNvPicPr>
            <a:picLocks noChangeAspect="1" noChangeArrowheads="1"/>
          </p:cNvPicPr>
          <p:nvPr/>
        </p:nvPicPr>
        <p:blipFill>
          <a:blip r:embed="rId3" cstate="print"/>
          <a:srcRect/>
          <a:stretch>
            <a:fillRect/>
          </a:stretch>
        </p:blipFill>
        <p:spPr bwMode="auto">
          <a:xfrm>
            <a:off x="457200" y="457200"/>
            <a:ext cx="8229600" cy="649288"/>
          </a:xfrm>
          <a:prstGeom prst="rect">
            <a:avLst/>
          </a:prstGeom>
          <a:noFill/>
          <a:ln w="9525">
            <a:noFill/>
            <a:miter lim="800000"/>
            <a:headEnd/>
            <a:tailEnd/>
          </a:ln>
        </p:spPr>
      </p:pic>
      <p:pic>
        <p:nvPicPr>
          <p:cNvPr id="4100"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7" name="Rectangle 2"/>
          <p:cNvSpPr txBox="1">
            <a:spLocks noChangeArrowheads="1"/>
          </p:cNvSpPr>
          <p:nvPr/>
        </p:nvSpPr>
        <p:spPr bwMode="auto">
          <a:xfrm>
            <a:off x="685800" y="990600"/>
            <a:ext cx="7772400" cy="25146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4102" name="Rectangle 3" descr="Rectangle: Click to edit Master text styles&#10;Second level&#10;Third level&#10;Fourth level&#10;Fifth level"/>
          <p:cNvSpPr>
            <a:spLocks noGrp="1" noChangeArrowheads="1"/>
          </p:cNvSpPr>
          <p:nvPr>
            <p:ph type="subTitle" idx="1"/>
          </p:nvPr>
        </p:nvSpPr>
        <p:spPr>
          <a:xfrm>
            <a:off x="457200" y="1257300"/>
            <a:ext cx="8153400" cy="4495800"/>
          </a:xfrm>
        </p:spPr>
        <p:txBody>
          <a:bodyPr/>
          <a:lstStyle/>
          <a:p>
            <a:pPr eaLnBrk="1" hangingPunct="1"/>
            <a:r>
              <a:rPr lang="en-US" sz="4000" b="1" dirty="0"/>
              <a:t>CAP Resolution Process</a:t>
            </a:r>
          </a:p>
          <a:p>
            <a:pPr eaLnBrk="1" hangingPunct="1"/>
            <a:r>
              <a:rPr lang="en-US" sz="4000" b="1" dirty="0"/>
              <a:t>&amp;</a:t>
            </a:r>
          </a:p>
          <a:p>
            <a:pPr eaLnBrk="1" hangingPunct="1"/>
            <a:r>
              <a:rPr lang="en-US" sz="4000" b="1" dirty="0"/>
              <a:t>PY 2021 On-site Monitoring Plan</a:t>
            </a:r>
          </a:p>
          <a:p>
            <a:pPr eaLnBrk="1" hangingPunct="1"/>
            <a:endParaRPr lang="en-US" dirty="0"/>
          </a:p>
          <a:p>
            <a:pPr eaLnBrk="1" hangingPunct="1"/>
            <a:r>
              <a:rPr lang="en-US" dirty="0"/>
              <a:t>Policy &amp; Oversight Touchpoint Series</a:t>
            </a:r>
          </a:p>
          <a:p>
            <a:pPr eaLnBrk="1" hangingPunct="1"/>
            <a:r>
              <a:rPr lang="en-US" dirty="0"/>
              <a:t>February 2022</a:t>
            </a:r>
          </a:p>
        </p:txBody>
      </p:sp>
      <p:sp>
        <p:nvSpPr>
          <p:cNvPr id="4103" name="Slide Number Placeholder 7"/>
          <p:cNvSpPr>
            <a:spLocks noGrp="1"/>
          </p:cNvSpPr>
          <p:nvPr>
            <p:ph type="sldNum" sz="quarter" idx="12"/>
          </p:nvPr>
        </p:nvSpPr>
        <p:spPr>
          <a:noFill/>
        </p:spPr>
        <p:txBody>
          <a:bodyPr/>
          <a:lstStyle/>
          <a:p>
            <a:fld id="{AE52983A-B7FB-4A60-8A7B-F00EE738F0A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sz="2000" b="1" u="sng" dirty="0"/>
              <a:t>Resolution Types</a:t>
            </a:r>
          </a:p>
          <a:p>
            <a:pPr marL="342900" indent="-342900" algn="l" eaLnBrk="1" hangingPunct="1">
              <a:spcBef>
                <a:spcPts val="600"/>
              </a:spcBef>
              <a:buFont typeface="Arial" panose="020B0604020202020204" pitchFamily="34" charset="0"/>
              <a:buChar char="•"/>
            </a:pPr>
            <a:r>
              <a:rPr lang="en-US" sz="2000" b="1" dirty="0"/>
              <a:t>Resolved:  </a:t>
            </a:r>
            <a:r>
              <a:rPr lang="en-US" sz="2000" dirty="0"/>
              <a:t>All required actions have been taken and documented evidence of resolution has been provided to BWDA.</a:t>
            </a:r>
          </a:p>
          <a:p>
            <a:pPr algn="l" eaLnBrk="1" hangingPunct="1">
              <a:spcBef>
                <a:spcPts val="600"/>
              </a:spcBef>
            </a:pPr>
            <a:r>
              <a:rPr lang="en-US" sz="2000" dirty="0"/>
              <a:t> </a:t>
            </a:r>
          </a:p>
          <a:p>
            <a:pPr marL="342900" indent="-342900" algn="l" eaLnBrk="1" hangingPunct="1">
              <a:spcBef>
                <a:spcPts val="600"/>
              </a:spcBef>
              <a:buFont typeface="Arial" panose="020B0604020202020204" pitchFamily="34" charset="0"/>
              <a:buChar char="•"/>
            </a:pPr>
            <a:r>
              <a:rPr lang="en-US" sz="2000" b="1" dirty="0"/>
              <a:t>Partially resolved:  </a:t>
            </a:r>
            <a:r>
              <a:rPr lang="en-US" sz="2000" dirty="0"/>
              <a:t>BWDA does not have all required documented evidence of a resolution or BWDA and the LWDA have an agreed-upon written resolution plan that is still in progress.</a:t>
            </a:r>
          </a:p>
          <a:p>
            <a:pPr algn="l" eaLnBrk="1" hangingPunct="1">
              <a:spcBef>
                <a:spcPts val="600"/>
              </a:spcBef>
            </a:pPr>
            <a:endParaRPr lang="en-US" sz="2000" dirty="0"/>
          </a:p>
          <a:p>
            <a:pPr marL="342900" indent="-342900" algn="l" eaLnBrk="1" hangingPunct="1">
              <a:spcBef>
                <a:spcPts val="600"/>
              </a:spcBef>
              <a:buFont typeface="Arial" panose="020B0604020202020204" pitchFamily="34" charset="0"/>
              <a:buChar char="•"/>
            </a:pPr>
            <a:r>
              <a:rPr lang="en-US" sz="2000" b="1" dirty="0"/>
              <a:t>Unresolved:  </a:t>
            </a:r>
            <a:r>
              <a:rPr lang="en-US" sz="2000" dirty="0"/>
              <a:t>There is no documented evidence that any steps have been taken to resolve the finding(s), or there was no local area response within the 30-day response period.</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10</a:t>
            </a:fld>
            <a:endParaRPr lang="en-US"/>
          </a:p>
        </p:txBody>
      </p:sp>
    </p:spTree>
    <p:extLst>
      <p:ext uri="{BB962C8B-B14F-4D97-AF65-F5344CB8AC3E}">
        <p14:creationId xmlns:p14="http://schemas.microsoft.com/office/powerpoint/2010/main" val="243621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sz="2000" b="1" u="sng" dirty="0"/>
              <a:t>Example 1</a:t>
            </a:r>
          </a:p>
          <a:p>
            <a:pPr algn="l" eaLnBrk="1" hangingPunct="1">
              <a:spcBef>
                <a:spcPts val="600"/>
              </a:spcBef>
            </a:pPr>
            <a:r>
              <a:rPr lang="en-US" sz="2000" b="1" dirty="0"/>
              <a:t>Finding:  </a:t>
            </a:r>
            <a:r>
              <a:rPr lang="en-US" sz="2000" dirty="0"/>
              <a:t>There were several case files reviewed where the IEP/ISS were not found or available during the review.</a:t>
            </a:r>
          </a:p>
          <a:p>
            <a:pPr algn="l" eaLnBrk="1" hangingPunct="1">
              <a:spcBef>
                <a:spcPts val="600"/>
              </a:spcBef>
            </a:pPr>
            <a:endParaRPr lang="en-US" sz="2000" dirty="0"/>
          </a:p>
          <a:p>
            <a:pPr algn="l" eaLnBrk="1" hangingPunct="1">
              <a:spcBef>
                <a:spcPts val="600"/>
              </a:spcBef>
            </a:pPr>
            <a:r>
              <a:rPr lang="en-US" sz="2000" b="1" dirty="0"/>
              <a:t>Required Action:  </a:t>
            </a:r>
            <a:r>
              <a:rPr lang="en-US" sz="2000" dirty="0">
                <a:effectLst/>
                <a:ea typeface="Times New Roman" panose="02020603050405020304" pitchFamily="18" charset="0"/>
              </a:rPr>
              <a:t>All workforce investment activity must be entered into CWDS/PA CareerLink</a:t>
            </a:r>
            <a:r>
              <a:rPr lang="en-US" sz="2000" baseline="30000" dirty="0">
                <a:effectLst/>
                <a:ea typeface="Times New Roman" panose="02020603050405020304" pitchFamily="18" charset="0"/>
              </a:rPr>
              <a:t>®</a:t>
            </a:r>
            <a:r>
              <a:rPr lang="en-US" sz="2000" dirty="0">
                <a:effectLst/>
                <a:ea typeface="Times New Roman" panose="02020603050405020304" pitchFamily="18" charset="0"/>
              </a:rPr>
              <a:t> to ensure compliance with federal and state statutes, regulations, and policies. The LWDA must ensure that PA CareerLink</a:t>
            </a:r>
            <a:r>
              <a:rPr lang="en-US" sz="2000" baseline="30000" dirty="0">
                <a:effectLst/>
                <a:ea typeface="Times New Roman" panose="02020603050405020304" pitchFamily="18" charset="0"/>
              </a:rPr>
              <a:t>®</a:t>
            </a:r>
            <a:r>
              <a:rPr lang="en-US" sz="2000" dirty="0">
                <a:effectLst/>
                <a:ea typeface="Times New Roman" panose="02020603050405020304" pitchFamily="18" charset="0"/>
              </a:rPr>
              <a:t> staff receive updated training on IEP/ISS data entry.  BWDA will consider this finding resolved once the LWDB has provided copies of its training plan, training materials, and signed staff training logs or some other verification confirming their understanding of their responsibilities to document IEP/ISS within CWDS/CWDS 2.0 as outlined by WSP No. 01-2015 (Change 1).</a:t>
            </a:r>
            <a:endParaRPr lang="en-US" sz="2000" dirty="0"/>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11</a:t>
            </a:fld>
            <a:endParaRPr lang="en-US"/>
          </a:p>
        </p:txBody>
      </p:sp>
    </p:spTree>
    <p:extLst>
      <p:ext uri="{BB962C8B-B14F-4D97-AF65-F5344CB8AC3E}">
        <p14:creationId xmlns:p14="http://schemas.microsoft.com/office/powerpoint/2010/main" val="2744268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sz="2000" b="1" u="sng" dirty="0"/>
              <a:t>Example 1 Results</a:t>
            </a:r>
            <a:endParaRPr lang="en-US" sz="2000" dirty="0"/>
          </a:p>
          <a:p>
            <a:pPr algn="l" eaLnBrk="1" hangingPunct="1">
              <a:spcBef>
                <a:spcPts val="600"/>
              </a:spcBef>
            </a:pPr>
            <a:r>
              <a:rPr lang="en-US" sz="2000" b="1" dirty="0"/>
              <a:t>Resolved</a:t>
            </a:r>
            <a:r>
              <a:rPr lang="en-US" sz="2000" dirty="0"/>
              <a:t> – The LWDB staff provided the training on ‘x’ date and provided BWDA with documentation of the training plan, training materials, and a copy of the signed staff training log or some other source of verification the staff have taken the training and understand the requirements. </a:t>
            </a:r>
          </a:p>
          <a:p>
            <a:pPr algn="l" eaLnBrk="1" hangingPunct="1">
              <a:spcBef>
                <a:spcPts val="600"/>
              </a:spcBef>
            </a:pPr>
            <a:endParaRPr lang="en-US" sz="2000" dirty="0"/>
          </a:p>
          <a:p>
            <a:pPr algn="l" eaLnBrk="1" hangingPunct="1">
              <a:spcBef>
                <a:spcPts val="600"/>
              </a:spcBef>
            </a:pPr>
            <a:r>
              <a:rPr lang="en-US" sz="2000" b="1" dirty="0"/>
              <a:t>Partially resolved </a:t>
            </a:r>
            <a:r>
              <a:rPr lang="en-US" sz="2000" dirty="0"/>
              <a:t>– The LWDB staff provided BWDA with documentation of a training plan or materials stating the training will be held on ‘x’ date (within a reasonable or mutually agreed upon period of time) but has not yet been provided.</a:t>
            </a:r>
          </a:p>
          <a:p>
            <a:pPr algn="l" eaLnBrk="1" hangingPunct="1">
              <a:spcBef>
                <a:spcPts val="600"/>
              </a:spcBef>
            </a:pPr>
            <a:endParaRPr lang="en-US" sz="2000" dirty="0"/>
          </a:p>
          <a:p>
            <a:pPr algn="l" eaLnBrk="1" hangingPunct="1">
              <a:spcBef>
                <a:spcPts val="600"/>
              </a:spcBef>
            </a:pPr>
            <a:r>
              <a:rPr lang="en-US" sz="2000" b="1" dirty="0"/>
              <a:t>Unresolved</a:t>
            </a:r>
            <a:r>
              <a:rPr lang="en-US" sz="2000" dirty="0"/>
              <a:t> – No documentation of planned training or no response.</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12</a:t>
            </a:fld>
            <a:endParaRPr lang="en-US"/>
          </a:p>
        </p:txBody>
      </p:sp>
    </p:spTree>
    <p:extLst>
      <p:ext uri="{BB962C8B-B14F-4D97-AF65-F5344CB8AC3E}">
        <p14:creationId xmlns:p14="http://schemas.microsoft.com/office/powerpoint/2010/main" val="779453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sz="2000" b="1" u="sng" dirty="0"/>
              <a:t>Example 2</a:t>
            </a:r>
          </a:p>
          <a:p>
            <a:pPr algn="l" eaLnBrk="1" hangingPunct="1">
              <a:spcBef>
                <a:spcPts val="600"/>
              </a:spcBef>
            </a:pPr>
            <a:r>
              <a:rPr lang="en-US" sz="2000" b="1" dirty="0"/>
              <a:t>Finding – </a:t>
            </a:r>
            <a:r>
              <a:rPr lang="en-US" sz="2000" dirty="0"/>
              <a:t>Abstentions not recorded in LWDB meeting minutes</a:t>
            </a:r>
          </a:p>
          <a:p>
            <a:pPr algn="l" eaLnBrk="1" hangingPunct="1">
              <a:spcBef>
                <a:spcPts val="600"/>
              </a:spcBef>
            </a:pPr>
            <a:endParaRPr lang="en-US" sz="2000" dirty="0"/>
          </a:p>
          <a:p>
            <a:pPr algn="l" eaLnBrk="1" hangingPunct="1">
              <a:spcBef>
                <a:spcPts val="600"/>
              </a:spcBef>
            </a:pPr>
            <a:r>
              <a:rPr lang="en-US" sz="2000" b="1" dirty="0"/>
              <a:t>Required Action – </a:t>
            </a:r>
            <a:r>
              <a:rPr lang="en-US" sz="2000" dirty="0"/>
              <a:t>The LWDB and Executive Committee must inquire for each vote if there are any abstentions and note as such in the official minutes. If there are no abstentions, then an acknowledgement of the lack of abstentions shall be recorded.</a:t>
            </a:r>
          </a:p>
          <a:p>
            <a:pPr algn="l" eaLnBrk="1" hangingPunct="1">
              <a:spcBef>
                <a:spcPts val="600"/>
              </a:spcBef>
            </a:pPr>
            <a:endParaRPr lang="en-US" sz="2000" dirty="0"/>
          </a:p>
          <a:p>
            <a:pPr algn="l" eaLnBrk="1" hangingPunct="1">
              <a:spcBef>
                <a:spcPts val="600"/>
              </a:spcBef>
            </a:pPr>
            <a:r>
              <a:rPr lang="en-US" sz="2000" dirty="0"/>
              <a:t>BWDA will consider this matter resolve when it has received an email from the LWDB indicating that they have notified the voting members of the board regarding the abstentions process and shared with them the instructions in writing. The LWDB must submit the meeting minutes from its next meeting documenting abstentions.</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13</a:t>
            </a:fld>
            <a:endParaRPr lang="en-US"/>
          </a:p>
        </p:txBody>
      </p:sp>
    </p:spTree>
    <p:extLst>
      <p:ext uri="{BB962C8B-B14F-4D97-AF65-F5344CB8AC3E}">
        <p14:creationId xmlns:p14="http://schemas.microsoft.com/office/powerpoint/2010/main" val="3535720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481642" y="1243642"/>
            <a:ext cx="8001000" cy="4495800"/>
          </a:xfrm>
        </p:spPr>
        <p:txBody>
          <a:bodyPr/>
          <a:lstStyle/>
          <a:p>
            <a:pPr eaLnBrk="1" hangingPunct="1">
              <a:spcBef>
                <a:spcPts val="600"/>
              </a:spcBef>
            </a:pPr>
            <a:r>
              <a:rPr lang="en-US" sz="2000" b="1" u="sng" dirty="0"/>
              <a:t>Example 2 Results</a:t>
            </a:r>
            <a:endParaRPr lang="en-US" sz="2000" dirty="0"/>
          </a:p>
          <a:p>
            <a:pPr algn="l" eaLnBrk="1" hangingPunct="1">
              <a:spcBef>
                <a:spcPts val="600"/>
              </a:spcBef>
            </a:pPr>
            <a:r>
              <a:rPr lang="en-US" sz="2000" b="1" dirty="0"/>
              <a:t>Resolved</a:t>
            </a:r>
            <a:r>
              <a:rPr lang="en-US" sz="2000" dirty="0"/>
              <a:t> – The LWDB staff provided BWDA with documentation of the notification the LWDB members received regarding abstentions and a copy of meeting minutes showing evidence of resolution.</a:t>
            </a:r>
          </a:p>
          <a:p>
            <a:pPr algn="l" eaLnBrk="1" hangingPunct="1">
              <a:spcBef>
                <a:spcPts val="600"/>
              </a:spcBef>
            </a:pPr>
            <a:endParaRPr lang="en-US" sz="2000" dirty="0"/>
          </a:p>
          <a:p>
            <a:pPr algn="l" eaLnBrk="1" hangingPunct="1">
              <a:spcBef>
                <a:spcPts val="600"/>
              </a:spcBef>
            </a:pPr>
            <a:r>
              <a:rPr lang="en-US" sz="2000" b="1" dirty="0"/>
              <a:t>Partially resolved </a:t>
            </a:r>
            <a:r>
              <a:rPr lang="en-US" sz="2000" dirty="0"/>
              <a:t>– The LWDB staff provided BWDA with documentation of the notification the LWDB members received regarding abstentions but a copy of meeting minutes showing evidence of resolution was not provided. However, the LWDB staff has provided the date of the next meeting where this will occur.</a:t>
            </a:r>
          </a:p>
          <a:p>
            <a:pPr algn="l" eaLnBrk="1" hangingPunct="1">
              <a:spcBef>
                <a:spcPts val="600"/>
              </a:spcBef>
            </a:pPr>
            <a:endParaRPr lang="en-US" sz="2000" dirty="0"/>
          </a:p>
          <a:p>
            <a:pPr algn="l" eaLnBrk="1" hangingPunct="1">
              <a:spcBef>
                <a:spcPts val="600"/>
              </a:spcBef>
            </a:pPr>
            <a:r>
              <a:rPr lang="en-US" sz="2000" b="1" dirty="0"/>
              <a:t>Unresolved</a:t>
            </a:r>
            <a:r>
              <a:rPr lang="en-US" sz="2000" dirty="0"/>
              <a:t> – No documentation of notification to the LWDB members regarding the abstention process or no response.</a:t>
            </a:r>
          </a:p>
          <a:p>
            <a:pPr eaLnBrk="1" hangingPunct="1">
              <a:spcBef>
                <a:spcPts val="600"/>
              </a:spcBef>
            </a:pPr>
            <a:endParaRPr lang="en-US" sz="2000" dirty="0"/>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14</a:t>
            </a:fld>
            <a:endParaRPr lang="en-US"/>
          </a:p>
        </p:txBody>
      </p:sp>
    </p:spTree>
    <p:extLst>
      <p:ext uri="{BB962C8B-B14F-4D97-AF65-F5344CB8AC3E}">
        <p14:creationId xmlns:p14="http://schemas.microsoft.com/office/powerpoint/2010/main" val="3577411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sz="2000" b="1" u="sng" dirty="0"/>
              <a:t>Example 3</a:t>
            </a:r>
          </a:p>
          <a:p>
            <a:pPr algn="l" eaLnBrk="1" hangingPunct="1">
              <a:spcBef>
                <a:spcPts val="600"/>
              </a:spcBef>
            </a:pPr>
            <a:r>
              <a:rPr lang="en-US" sz="2000" b="1" dirty="0"/>
              <a:t>Finding – </a:t>
            </a:r>
            <a:r>
              <a:rPr lang="en-US" sz="2000" dirty="0"/>
              <a:t>Late Financial Status Report (FSR) submission</a:t>
            </a:r>
          </a:p>
          <a:p>
            <a:pPr algn="l" eaLnBrk="1" hangingPunct="1">
              <a:spcBef>
                <a:spcPts val="600"/>
              </a:spcBef>
            </a:pPr>
            <a:endParaRPr lang="en-US" sz="2000" dirty="0"/>
          </a:p>
          <a:p>
            <a:pPr algn="l" eaLnBrk="1" hangingPunct="1">
              <a:spcBef>
                <a:spcPts val="600"/>
              </a:spcBef>
            </a:pPr>
            <a:r>
              <a:rPr lang="en-US" sz="2000" b="1" dirty="0"/>
              <a:t>Required Action – </a:t>
            </a:r>
            <a:r>
              <a:rPr lang="en-US" sz="2000" dirty="0"/>
              <a:t>The LWDB must ensure that all future FSRs are submitted within the time requirements listed in the approved Financial Management Guide, pg. 74. BWDA will consider this matter resolved when the LWDB has provided updated written instructions and training to staff responsible for this process regarding the proper procedure, timeline, and expectations for completing this report. Please provide the updated written instructions, training materials, and individual staff certifications of those who have received the training within 30 days of the date of issuance of the letter.</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15</a:t>
            </a:fld>
            <a:endParaRPr lang="en-US"/>
          </a:p>
        </p:txBody>
      </p:sp>
    </p:spTree>
    <p:extLst>
      <p:ext uri="{BB962C8B-B14F-4D97-AF65-F5344CB8AC3E}">
        <p14:creationId xmlns:p14="http://schemas.microsoft.com/office/powerpoint/2010/main" val="764280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02577"/>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sz="2000" b="1" u="sng" dirty="0"/>
              <a:t>Example 3 Results</a:t>
            </a:r>
            <a:endParaRPr lang="en-US" sz="2000" dirty="0"/>
          </a:p>
          <a:p>
            <a:pPr algn="l" eaLnBrk="1" hangingPunct="1">
              <a:spcBef>
                <a:spcPts val="600"/>
              </a:spcBef>
            </a:pPr>
            <a:r>
              <a:rPr lang="en-US" sz="2000" b="1" dirty="0"/>
              <a:t>Resolved</a:t>
            </a:r>
            <a:r>
              <a:rPr lang="en-US" sz="2000" dirty="0"/>
              <a:t> – The LWDB staff provided BWDA with documentation indicating that updated guidance and training of staff regarding timely FSR submission requirements and future submissions are documented properly and timely.</a:t>
            </a:r>
          </a:p>
          <a:p>
            <a:pPr algn="l" eaLnBrk="1" hangingPunct="1">
              <a:spcBef>
                <a:spcPts val="600"/>
              </a:spcBef>
            </a:pPr>
            <a:endParaRPr lang="en-US" sz="2000" dirty="0"/>
          </a:p>
          <a:p>
            <a:pPr algn="l" eaLnBrk="1" hangingPunct="1">
              <a:spcBef>
                <a:spcPts val="600"/>
              </a:spcBef>
            </a:pPr>
            <a:r>
              <a:rPr lang="en-US" sz="2000" b="1" dirty="0"/>
              <a:t>Partially resolved </a:t>
            </a:r>
            <a:r>
              <a:rPr lang="en-US" sz="2000" dirty="0"/>
              <a:t>– The LWDB staff shows evidence future FSRs are being submitted timely, but staff training and guidance updates are scheduled for a future date. </a:t>
            </a:r>
          </a:p>
          <a:p>
            <a:pPr algn="l" eaLnBrk="1" hangingPunct="1">
              <a:spcBef>
                <a:spcPts val="600"/>
              </a:spcBef>
            </a:pPr>
            <a:endParaRPr lang="en-US" sz="2000" dirty="0"/>
          </a:p>
          <a:p>
            <a:pPr algn="l" eaLnBrk="1" hangingPunct="1">
              <a:spcBef>
                <a:spcPts val="600"/>
              </a:spcBef>
            </a:pPr>
            <a:r>
              <a:rPr lang="en-US" sz="2000" b="1" dirty="0"/>
              <a:t>Unresolved</a:t>
            </a:r>
            <a:r>
              <a:rPr lang="en-US" sz="2000" dirty="0"/>
              <a:t> – No documentation of updated guidance or training of staff or no response.</a:t>
            </a:r>
          </a:p>
          <a:p>
            <a:pPr eaLnBrk="1" hangingPunct="1">
              <a:spcBef>
                <a:spcPts val="600"/>
              </a:spcBef>
            </a:pPr>
            <a:endParaRPr lang="en-US" sz="2000" dirty="0"/>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16</a:t>
            </a:fld>
            <a:endParaRPr lang="en-US"/>
          </a:p>
        </p:txBody>
      </p:sp>
    </p:spTree>
    <p:extLst>
      <p:ext uri="{BB962C8B-B14F-4D97-AF65-F5344CB8AC3E}">
        <p14:creationId xmlns:p14="http://schemas.microsoft.com/office/powerpoint/2010/main" val="4251074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sz="2200" b="1" u="sng" dirty="0"/>
              <a:t>Benefits of the Resolution-Based CAP Process</a:t>
            </a:r>
          </a:p>
          <a:p>
            <a:pPr marL="342900" indent="-342900" algn="l" eaLnBrk="1" hangingPunct="1">
              <a:spcBef>
                <a:spcPts val="600"/>
              </a:spcBef>
              <a:buFont typeface="Arial" panose="020B0604020202020204" pitchFamily="34" charset="0"/>
              <a:buChar char="•"/>
            </a:pPr>
            <a:r>
              <a:rPr lang="en-US" sz="2200" dirty="0"/>
              <a:t>Ensures the timely resolution of findings by ensuring that the LWDB knows exactly how to resolve the finding.</a:t>
            </a:r>
          </a:p>
          <a:p>
            <a:pPr algn="l" eaLnBrk="1" hangingPunct="1">
              <a:spcBef>
                <a:spcPts val="600"/>
              </a:spcBef>
            </a:pPr>
            <a:endParaRPr lang="en-US" sz="2200" dirty="0"/>
          </a:p>
          <a:p>
            <a:pPr marL="342900" indent="-342900" algn="l" eaLnBrk="1" hangingPunct="1">
              <a:spcBef>
                <a:spcPts val="600"/>
              </a:spcBef>
              <a:buFont typeface="Arial" panose="020B0604020202020204" pitchFamily="34" charset="0"/>
              <a:buChar char="•"/>
            </a:pPr>
            <a:r>
              <a:rPr lang="en-US" sz="2200" dirty="0"/>
              <a:t>Helps to avoid repeat findings, which could trigger the sanctions policy or increase an areas risk.</a:t>
            </a:r>
          </a:p>
          <a:p>
            <a:pPr algn="l" eaLnBrk="1" hangingPunct="1">
              <a:spcBef>
                <a:spcPts val="600"/>
              </a:spcBef>
            </a:pPr>
            <a:endParaRPr lang="en-US" sz="2200" dirty="0"/>
          </a:p>
          <a:p>
            <a:pPr marL="342900" indent="-342900" algn="l" eaLnBrk="1" hangingPunct="1">
              <a:spcBef>
                <a:spcPts val="600"/>
              </a:spcBef>
              <a:buFont typeface="Arial" panose="020B0604020202020204" pitchFamily="34" charset="0"/>
              <a:buChar char="•"/>
            </a:pPr>
            <a:r>
              <a:rPr lang="en-US" sz="2200" dirty="0"/>
              <a:t>Keep the local area risk level in check</a:t>
            </a:r>
          </a:p>
          <a:p>
            <a:pPr algn="l" eaLnBrk="1" hangingPunct="1">
              <a:spcBef>
                <a:spcPts val="600"/>
              </a:spcBef>
            </a:pPr>
            <a:endParaRPr lang="en-US" sz="2200" dirty="0"/>
          </a:p>
          <a:p>
            <a:pPr marL="342900" indent="-342900" algn="l" eaLnBrk="1" hangingPunct="1">
              <a:spcBef>
                <a:spcPts val="600"/>
              </a:spcBef>
              <a:buFont typeface="Arial" panose="020B0604020202020204" pitchFamily="34" charset="0"/>
              <a:buChar char="•"/>
            </a:pPr>
            <a:r>
              <a:rPr lang="en-US" sz="2200" dirty="0"/>
              <a:t>Ensures all areas are in compliance with the entities that monitor L&amp;I. </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17</a:t>
            </a:fld>
            <a:endParaRPr lang="en-US" dirty="0"/>
          </a:p>
        </p:txBody>
      </p:sp>
    </p:spTree>
    <p:extLst>
      <p:ext uri="{BB962C8B-B14F-4D97-AF65-F5344CB8AC3E}">
        <p14:creationId xmlns:p14="http://schemas.microsoft.com/office/powerpoint/2010/main" val="3155523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2286000"/>
            <a:ext cx="8001000" cy="3657600"/>
          </a:xfrm>
        </p:spPr>
        <p:txBody>
          <a:bodyPr/>
          <a:lstStyle/>
          <a:p>
            <a:pPr eaLnBrk="1" hangingPunct="1"/>
            <a:r>
              <a:rPr lang="en-US" sz="6600" dirty="0"/>
              <a:t>Questions?</a:t>
            </a:r>
          </a:p>
          <a:p>
            <a:pPr eaLnBrk="1" hangingPunct="1"/>
            <a:endParaRPr lang="en-US" sz="2000" dirty="0"/>
          </a:p>
          <a:p>
            <a:pPr eaLnBrk="1" hangingPunct="1"/>
            <a:r>
              <a:rPr lang="en-US" sz="2000" dirty="0"/>
              <a:t>(Feel free to enter questions into the chat or raise your hand.)</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18</a:t>
            </a:fld>
            <a:endParaRPr lang="en-US"/>
          </a:p>
        </p:txBody>
      </p:sp>
    </p:spTree>
    <p:extLst>
      <p:ext uri="{BB962C8B-B14F-4D97-AF65-F5344CB8AC3E}">
        <p14:creationId xmlns:p14="http://schemas.microsoft.com/office/powerpoint/2010/main" val="3465328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PY 2021 On-site Monitoring Plan</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3775" y="2209800"/>
            <a:ext cx="8229600" cy="1944688"/>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2209800"/>
            <a:ext cx="8001000" cy="3733800"/>
          </a:xfrm>
        </p:spPr>
        <p:txBody>
          <a:bodyPr/>
          <a:lstStyle/>
          <a:p>
            <a:pPr eaLnBrk="1" hangingPunct="1">
              <a:spcBef>
                <a:spcPts val="600"/>
              </a:spcBef>
            </a:pPr>
            <a:r>
              <a:rPr lang="en-US" sz="6000" dirty="0"/>
              <a:t>PY 2021 On-site Monitoring Plan</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19</a:t>
            </a:fld>
            <a:endParaRPr lang="en-US"/>
          </a:p>
        </p:txBody>
      </p:sp>
    </p:spTree>
    <p:extLst>
      <p:ext uri="{BB962C8B-B14F-4D97-AF65-F5344CB8AC3E}">
        <p14:creationId xmlns:p14="http://schemas.microsoft.com/office/powerpoint/2010/main" val="346403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 descr="blue banner"/>
          <p:cNvPicPr>
            <a:picLocks noChangeAspect="1" noChangeArrowheads="1"/>
          </p:cNvPicPr>
          <p:nvPr/>
        </p:nvPicPr>
        <p:blipFill>
          <a:blip r:embed="rId3" cstate="print"/>
          <a:srcRect/>
          <a:stretch>
            <a:fillRect/>
          </a:stretch>
        </p:blipFill>
        <p:spPr bwMode="auto">
          <a:xfrm>
            <a:off x="457200" y="457200"/>
            <a:ext cx="8229600" cy="649288"/>
          </a:xfrm>
          <a:prstGeom prst="rect">
            <a:avLst/>
          </a:prstGeom>
          <a:noFill/>
          <a:ln w="9525">
            <a:noFill/>
            <a:miter lim="800000"/>
            <a:headEnd/>
            <a:tailEnd/>
          </a:ln>
        </p:spPr>
      </p:pic>
      <p:sp>
        <p:nvSpPr>
          <p:cNvPr id="4099" name="Rectangle 2"/>
          <p:cNvSpPr>
            <a:spLocks noGrp="1" noChangeArrowheads="1"/>
          </p:cNvSpPr>
          <p:nvPr>
            <p:ph type="ctrTitle"/>
          </p:nvPr>
        </p:nvSpPr>
        <p:spPr>
          <a:xfrm>
            <a:off x="762000" y="457200"/>
            <a:ext cx="7848600" cy="457200"/>
          </a:xfrm>
        </p:spPr>
        <p:txBody>
          <a:bodyPr/>
          <a:lstStyle/>
          <a:p>
            <a:pPr algn="l" eaLnBrk="1" hangingPunct="1"/>
            <a:r>
              <a:rPr lang="en-US" sz="2800" dirty="0">
                <a:solidFill>
                  <a:schemeClr val="bg1"/>
                </a:solidFill>
                <a:latin typeface="Verdana" pitchFamily="34" charset="0"/>
              </a:rPr>
              <a:t>CAP Resolution Process</a:t>
            </a:r>
          </a:p>
        </p:txBody>
      </p:sp>
      <p:pic>
        <p:nvPicPr>
          <p:cNvPr id="4100"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7" name="Rectangle 2"/>
          <p:cNvSpPr txBox="1">
            <a:spLocks noChangeArrowheads="1"/>
          </p:cNvSpPr>
          <p:nvPr/>
        </p:nvSpPr>
        <p:spPr bwMode="auto">
          <a:xfrm>
            <a:off x="685800" y="990600"/>
            <a:ext cx="7772400" cy="25146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4102" name="Rectangle 3" descr="Rectangle: Click to edit Master text styles&#10;Second level&#10;Third level&#10;Fourth level&#10;Fifth level"/>
          <p:cNvSpPr>
            <a:spLocks noGrp="1" noChangeArrowheads="1"/>
          </p:cNvSpPr>
          <p:nvPr>
            <p:ph type="subTitle" idx="1"/>
          </p:nvPr>
        </p:nvSpPr>
        <p:spPr>
          <a:xfrm>
            <a:off x="533400" y="2286000"/>
            <a:ext cx="8153400" cy="2133600"/>
          </a:xfrm>
        </p:spPr>
        <p:txBody>
          <a:bodyPr/>
          <a:lstStyle/>
          <a:p>
            <a:pPr eaLnBrk="1" hangingPunct="1"/>
            <a:r>
              <a:rPr lang="en-US" sz="6000" b="1" dirty="0"/>
              <a:t>CAP Resolution Process</a:t>
            </a:r>
          </a:p>
        </p:txBody>
      </p:sp>
      <p:sp>
        <p:nvSpPr>
          <p:cNvPr id="4103" name="Slide Number Placeholder 7"/>
          <p:cNvSpPr>
            <a:spLocks noGrp="1"/>
          </p:cNvSpPr>
          <p:nvPr>
            <p:ph type="sldNum" sz="quarter" idx="12"/>
          </p:nvPr>
        </p:nvSpPr>
        <p:spPr>
          <a:noFill/>
        </p:spPr>
        <p:txBody>
          <a:bodyPr/>
          <a:lstStyle/>
          <a:p>
            <a:fld id="{AE52983A-B7FB-4A60-8A7B-F00EE738F0A8}" type="slidenum">
              <a:rPr lang="en-US" smtClean="0"/>
              <a:pPr/>
              <a:t>2</a:t>
            </a:fld>
            <a:endParaRPr lang="en-US"/>
          </a:p>
        </p:txBody>
      </p:sp>
    </p:spTree>
    <p:extLst>
      <p:ext uri="{BB962C8B-B14F-4D97-AF65-F5344CB8AC3E}">
        <p14:creationId xmlns:p14="http://schemas.microsoft.com/office/powerpoint/2010/main" val="171910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PY 2021 On-site Monitoring Plan</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marL="342900" indent="-342900" algn="l" eaLnBrk="1" hangingPunct="1">
              <a:buFont typeface="Arial" panose="020B0604020202020204" pitchFamily="34" charset="0"/>
              <a:buChar char="•"/>
            </a:pPr>
            <a:r>
              <a:rPr lang="en-US" sz="2000" dirty="0"/>
              <a:t>WIOA Sec. 184(a)(4) requires states to conduct on-site monitoring of the Uniform Administrative Requirements on an annual basis.</a:t>
            </a:r>
          </a:p>
          <a:p>
            <a:pPr marL="800100" lvl="1" indent="-342900" algn="l" eaLnBrk="1" hangingPunct="1">
              <a:buFont typeface="Arial" panose="020B0604020202020204" pitchFamily="34" charset="0"/>
              <a:buChar char="•"/>
            </a:pPr>
            <a:r>
              <a:rPr lang="en-US" sz="1600" dirty="0"/>
              <a:t>For PY 2019 and 2020, this requirement was not being enforced by the US Department of Labor due to COVID-19 restrictions both on the state and federal levels. </a:t>
            </a:r>
          </a:p>
          <a:p>
            <a:pPr marL="342900" indent="-342900" algn="l" eaLnBrk="1" hangingPunct="1">
              <a:buFont typeface="Arial" panose="020B0604020202020204" pitchFamily="34" charset="0"/>
              <a:buChar char="•"/>
            </a:pPr>
            <a:endParaRPr lang="en-US" sz="2000" dirty="0"/>
          </a:p>
          <a:p>
            <a:pPr marL="342900" indent="-342900" algn="l" eaLnBrk="1" hangingPunct="1">
              <a:buFont typeface="Arial" panose="020B0604020202020204" pitchFamily="34" charset="0"/>
              <a:buChar char="•"/>
            </a:pPr>
            <a:r>
              <a:rPr lang="en-US" sz="2000" dirty="0"/>
              <a:t>For PY 2021, Oversight Services will resume on-site monitoring; however, this will be limited to items such as review of expenditures and related check documentation, the tracing of expenditures, and payroll but may include additional items specified by the individual analyst.</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20</a:t>
            </a:fld>
            <a:endParaRPr lang="en-US"/>
          </a:p>
        </p:txBody>
      </p:sp>
    </p:spTree>
    <p:extLst>
      <p:ext uri="{BB962C8B-B14F-4D97-AF65-F5344CB8AC3E}">
        <p14:creationId xmlns:p14="http://schemas.microsoft.com/office/powerpoint/2010/main" val="2192171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PY 2021 On-Site Monitoring Plan</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457200" y="1371600"/>
            <a:ext cx="8229600" cy="4495800"/>
          </a:xfrm>
        </p:spPr>
        <p:txBody>
          <a:bodyPr/>
          <a:lstStyle/>
          <a:p>
            <a:pPr eaLnBrk="1" hangingPunct="1"/>
            <a:r>
              <a:rPr lang="en-US" sz="2800" b="1" u="sng" dirty="0"/>
              <a:t>Timeline</a:t>
            </a:r>
          </a:p>
          <a:p>
            <a:pPr marL="342900" indent="-342900" algn="l" eaLnBrk="1" hangingPunct="1">
              <a:buFont typeface="Arial" panose="020B0604020202020204" pitchFamily="34" charset="0"/>
              <a:buChar char="•"/>
            </a:pPr>
            <a:r>
              <a:rPr lang="en-US" sz="2000" dirty="0"/>
              <a:t>March 1, 2022 – BWDA will send a request for information which will include elements needed during on-site monitoring and those items which will need to be uploaded to MOVEit for desk review.</a:t>
            </a:r>
          </a:p>
          <a:p>
            <a:pPr marL="342900" indent="-342900" algn="l" eaLnBrk="1" hangingPunct="1">
              <a:buFont typeface="Arial" panose="020B0604020202020204" pitchFamily="34" charset="0"/>
              <a:buChar char="•"/>
            </a:pPr>
            <a:endParaRPr lang="en-US" sz="2000" dirty="0"/>
          </a:p>
          <a:p>
            <a:pPr marL="342900" indent="-342900" algn="l" eaLnBrk="1" hangingPunct="1">
              <a:buFont typeface="Arial" panose="020B0604020202020204" pitchFamily="34" charset="0"/>
              <a:buChar char="•"/>
            </a:pPr>
            <a:r>
              <a:rPr lang="en-US" sz="2000" dirty="0"/>
              <a:t>April-June 2022 – Oversight Services will schedule and conduct on-site monitoring. </a:t>
            </a:r>
          </a:p>
          <a:p>
            <a:pPr marL="342900" indent="-342900" algn="l" eaLnBrk="1" hangingPunct="1">
              <a:buFont typeface="Arial" panose="020B0604020202020204" pitchFamily="34" charset="0"/>
              <a:buChar char="•"/>
            </a:pPr>
            <a:endParaRPr lang="en-US" sz="2000" dirty="0"/>
          </a:p>
          <a:p>
            <a:pPr algn="l" eaLnBrk="1" hangingPunct="1"/>
            <a:r>
              <a:rPr lang="en-US" sz="2000" dirty="0"/>
              <a:t>* Please note that while Oversight will be as flexible as possible when scheduling the visits, BWDA must adhere to required monitoring deadlines for the organizations which monitor L&amp;I, the 22 LWDBs, and the 23 LWDAs.</a:t>
            </a:r>
          </a:p>
          <a:p>
            <a:pPr eaLnBrk="1" hangingPunct="1">
              <a:spcBef>
                <a:spcPts val="600"/>
              </a:spcBef>
            </a:pPr>
            <a:endParaRPr lang="en-US" sz="2000" dirty="0"/>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21</a:t>
            </a:fld>
            <a:endParaRPr lang="en-US"/>
          </a:p>
        </p:txBody>
      </p:sp>
    </p:spTree>
    <p:extLst>
      <p:ext uri="{BB962C8B-B14F-4D97-AF65-F5344CB8AC3E}">
        <p14:creationId xmlns:p14="http://schemas.microsoft.com/office/powerpoint/2010/main" val="96791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PY 2021 On-site Monitoring Plan</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381000" y="1148182"/>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457200" y="1330206"/>
            <a:ext cx="8229600" cy="4495800"/>
          </a:xfrm>
        </p:spPr>
        <p:txBody>
          <a:bodyPr/>
          <a:lstStyle/>
          <a:p>
            <a:pPr eaLnBrk="1" hangingPunct="1"/>
            <a:r>
              <a:rPr lang="en-US" sz="2000" b="1" u="sng" dirty="0"/>
              <a:t>Expectations</a:t>
            </a:r>
          </a:p>
          <a:p>
            <a:pPr marL="342900" indent="-342900" algn="l" eaLnBrk="1" hangingPunct="1">
              <a:buFont typeface="Arial" panose="020B0604020202020204" pitchFamily="34" charset="0"/>
              <a:buChar char="•"/>
            </a:pPr>
            <a:r>
              <a:rPr lang="en-US" sz="2000" dirty="0"/>
              <a:t>For this year, to reduce the potential COVID-19 risk, the number of analysts going on-site will be as limited as possible; however, if multiple individuals are scheduled to visit, please have available a space large enough for social distancing. </a:t>
            </a:r>
          </a:p>
          <a:p>
            <a:pPr marL="342900" indent="-342900" algn="l" eaLnBrk="1" hangingPunct="1">
              <a:buFont typeface="Arial" panose="020B0604020202020204" pitchFamily="34" charset="0"/>
              <a:buChar char="•"/>
            </a:pPr>
            <a:r>
              <a:rPr lang="en-US" sz="2000" dirty="0"/>
              <a:t>Oversight analysts only plan to spend approximately two days on-site.</a:t>
            </a:r>
          </a:p>
          <a:p>
            <a:pPr marL="342900" indent="-342900" algn="l" eaLnBrk="1" hangingPunct="1">
              <a:buFont typeface="Arial" panose="020B0604020202020204" pitchFamily="34" charset="0"/>
              <a:buChar char="•"/>
            </a:pPr>
            <a:r>
              <a:rPr lang="en-US" sz="2000" dirty="0"/>
              <a:t>Oversight will make every attempt to have a brief entrance and exit meeting while on-site.</a:t>
            </a:r>
          </a:p>
          <a:p>
            <a:pPr marL="342900" indent="-342900" algn="l" eaLnBrk="1" hangingPunct="1">
              <a:buFont typeface="Arial" panose="020B0604020202020204" pitchFamily="34" charset="0"/>
              <a:buChar char="•"/>
            </a:pPr>
            <a:r>
              <a:rPr lang="en-US" sz="2000" dirty="0"/>
              <a:t>For the monitoring of expenditures, when requested, please only provide a listing of WIOA expenditures, including those of WIOA discretionary grants. If a local area cannot separate out these expenditures from non-WIOA expenditures, it will be noted as a concern on the report.</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22</a:t>
            </a:fld>
            <a:endParaRPr lang="en-US"/>
          </a:p>
        </p:txBody>
      </p:sp>
    </p:spTree>
    <p:extLst>
      <p:ext uri="{BB962C8B-B14F-4D97-AF65-F5344CB8AC3E}">
        <p14:creationId xmlns:p14="http://schemas.microsoft.com/office/powerpoint/2010/main" val="1479160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PY 2021 On-Site Monitoring Plan</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2133600"/>
            <a:ext cx="8001000" cy="3810000"/>
          </a:xfrm>
        </p:spPr>
        <p:txBody>
          <a:bodyPr/>
          <a:lstStyle/>
          <a:p>
            <a:pPr eaLnBrk="1" hangingPunct="1"/>
            <a:r>
              <a:rPr lang="en-US" sz="6600" dirty="0"/>
              <a:t>Questions?</a:t>
            </a:r>
          </a:p>
          <a:p>
            <a:pPr eaLnBrk="1" hangingPunct="1"/>
            <a:endParaRPr lang="en-US" sz="2000" dirty="0"/>
          </a:p>
          <a:p>
            <a:pPr eaLnBrk="1" hangingPunct="1"/>
            <a:r>
              <a:rPr lang="en-US" sz="2000" dirty="0"/>
              <a:t>(Feel free to enter questions into the chat or raise your hand.)</a:t>
            </a:r>
          </a:p>
          <a:p>
            <a:pPr eaLnBrk="1" hangingPunct="1"/>
            <a:endParaRPr lang="en-US" sz="2000" dirty="0"/>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23</a:t>
            </a:fld>
            <a:endParaRPr lang="en-US"/>
          </a:p>
        </p:txBody>
      </p:sp>
    </p:spTree>
    <p:extLst>
      <p:ext uri="{BB962C8B-B14F-4D97-AF65-F5344CB8AC3E}">
        <p14:creationId xmlns:p14="http://schemas.microsoft.com/office/powerpoint/2010/main" val="35012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457200" y="1295400"/>
            <a:ext cx="8077200" cy="4648200"/>
          </a:xfrm>
        </p:spPr>
        <p:txBody>
          <a:bodyPr/>
          <a:lstStyle/>
          <a:p>
            <a:pPr eaLnBrk="1" hangingPunct="1">
              <a:spcBef>
                <a:spcPts val="600"/>
              </a:spcBef>
            </a:pPr>
            <a:r>
              <a:rPr lang="en-US" b="1" dirty="0"/>
              <a:t>CAP = Corrective Action Plan</a:t>
            </a:r>
          </a:p>
          <a:p>
            <a:pPr marL="457200" indent="-457200" algn="l" eaLnBrk="1" hangingPunct="1">
              <a:spcBef>
                <a:spcPts val="600"/>
              </a:spcBef>
              <a:buFont typeface="Arial" panose="020B0604020202020204" pitchFamily="34" charset="0"/>
              <a:buChar char="•"/>
            </a:pPr>
            <a:r>
              <a:rPr lang="en-US" sz="2800" dirty="0"/>
              <a:t>Defined in L&amp;I’s Oversight and Monitoring Policy </a:t>
            </a:r>
          </a:p>
          <a:p>
            <a:pPr algn="l" eaLnBrk="1" hangingPunct="1">
              <a:spcBef>
                <a:spcPts val="600"/>
              </a:spcBef>
            </a:pPr>
            <a:endParaRPr lang="en-US" sz="2800" dirty="0"/>
          </a:p>
          <a:p>
            <a:pPr marL="457200" indent="-457200" algn="l" eaLnBrk="1" hangingPunct="1">
              <a:spcBef>
                <a:spcPts val="600"/>
              </a:spcBef>
              <a:buFont typeface="Arial" panose="020B0604020202020204" pitchFamily="34" charset="0"/>
              <a:buChar char="•"/>
            </a:pPr>
            <a:r>
              <a:rPr lang="en-US" sz="2800" dirty="0"/>
              <a:t>Workforce System Policy (WSP) No. 183-01, Change 1, Appendix C</a:t>
            </a:r>
          </a:p>
          <a:p>
            <a:pPr algn="l" eaLnBrk="1" hangingPunct="1">
              <a:spcBef>
                <a:spcPts val="600"/>
              </a:spcBef>
            </a:pPr>
            <a:endParaRPr lang="en-US" sz="2800" dirty="0"/>
          </a:p>
          <a:p>
            <a:pPr marL="457200" indent="-457200" algn="l" eaLnBrk="1" hangingPunct="1">
              <a:spcBef>
                <a:spcPts val="600"/>
              </a:spcBef>
              <a:buFont typeface="Arial" panose="020B0604020202020204" pitchFamily="34" charset="0"/>
              <a:buChar char="•"/>
            </a:pPr>
            <a:r>
              <a:rPr lang="en-US" sz="2800" dirty="0"/>
              <a:t>The process of resolving areas of non-compliance</a:t>
            </a:r>
          </a:p>
          <a:p>
            <a:pPr eaLnBrk="1" hangingPunct="1"/>
            <a:endParaRPr lang="en-US" dirty="0"/>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algn="l" eaLnBrk="1" hangingPunct="1">
              <a:spcBef>
                <a:spcPts val="600"/>
              </a:spcBef>
            </a:pPr>
            <a:r>
              <a:rPr lang="en-US" sz="2800" dirty="0"/>
              <a:t>The CAP resolution process has three main components:</a:t>
            </a:r>
          </a:p>
          <a:p>
            <a:pPr algn="l" eaLnBrk="1" hangingPunct="1">
              <a:spcBef>
                <a:spcPts val="600"/>
              </a:spcBef>
            </a:pPr>
            <a:endParaRPr lang="en-US" sz="2800" dirty="0"/>
          </a:p>
          <a:p>
            <a:pPr marL="342900" indent="-342900" algn="l" eaLnBrk="1" hangingPunct="1">
              <a:spcBef>
                <a:spcPts val="600"/>
              </a:spcBef>
              <a:buFont typeface="Arial" panose="020B0604020202020204" pitchFamily="34" charset="0"/>
              <a:buChar char="•"/>
            </a:pPr>
            <a:r>
              <a:rPr lang="en-US" sz="2800" dirty="0"/>
              <a:t>Reporting</a:t>
            </a:r>
          </a:p>
          <a:p>
            <a:pPr algn="l" eaLnBrk="1" hangingPunct="1">
              <a:spcBef>
                <a:spcPts val="600"/>
              </a:spcBef>
            </a:pPr>
            <a:endParaRPr lang="en-US" sz="2800" dirty="0"/>
          </a:p>
          <a:p>
            <a:pPr marL="342900" indent="-342900" algn="l" eaLnBrk="1" hangingPunct="1">
              <a:spcBef>
                <a:spcPts val="600"/>
              </a:spcBef>
              <a:buFont typeface="Arial" panose="020B0604020202020204" pitchFamily="34" charset="0"/>
              <a:buChar char="•"/>
            </a:pPr>
            <a:r>
              <a:rPr lang="en-US" sz="2800" dirty="0"/>
              <a:t>Response</a:t>
            </a:r>
          </a:p>
          <a:p>
            <a:pPr algn="l" eaLnBrk="1" hangingPunct="1">
              <a:spcBef>
                <a:spcPts val="600"/>
              </a:spcBef>
            </a:pPr>
            <a:endParaRPr lang="en-US" sz="2800" dirty="0"/>
          </a:p>
          <a:p>
            <a:pPr marL="342900" indent="-342900" algn="l" eaLnBrk="1" hangingPunct="1">
              <a:spcBef>
                <a:spcPts val="600"/>
              </a:spcBef>
              <a:buFont typeface="Arial" panose="020B0604020202020204" pitchFamily="34" charset="0"/>
              <a:buChar char="•"/>
            </a:pPr>
            <a:r>
              <a:rPr lang="en-US" sz="2800" dirty="0"/>
              <a:t>Resolution</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4</a:t>
            </a:fld>
            <a:endParaRPr lang="en-US"/>
          </a:p>
        </p:txBody>
      </p:sp>
    </p:spTree>
    <p:extLst>
      <p:ext uri="{BB962C8B-B14F-4D97-AF65-F5344CB8AC3E}">
        <p14:creationId xmlns:p14="http://schemas.microsoft.com/office/powerpoint/2010/main" val="2112573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b="1" u="sng" dirty="0"/>
              <a:t>Reporting</a:t>
            </a:r>
          </a:p>
          <a:p>
            <a:pPr algn="l" eaLnBrk="1" hangingPunct="1">
              <a:spcBef>
                <a:spcPts val="600"/>
              </a:spcBef>
            </a:pPr>
            <a:r>
              <a:rPr lang="en-US" sz="2800" dirty="0"/>
              <a:t>BWDA reports may contain any of the following elements:</a:t>
            </a:r>
          </a:p>
          <a:p>
            <a:pPr marL="457200" indent="-457200" algn="l" eaLnBrk="1" hangingPunct="1">
              <a:spcBef>
                <a:spcPts val="600"/>
              </a:spcBef>
              <a:buFont typeface="Arial" panose="020B0604020202020204" pitchFamily="34" charset="0"/>
              <a:buChar char="•"/>
            </a:pPr>
            <a:r>
              <a:rPr lang="en-US" sz="2800" dirty="0"/>
              <a:t>Findings</a:t>
            </a:r>
          </a:p>
          <a:p>
            <a:pPr algn="l" eaLnBrk="1" hangingPunct="1">
              <a:spcBef>
                <a:spcPts val="600"/>
              </a:spcBef>
            </a:pPr>
            <a:endParaRPr lang="en-US" sz="2800" dirty="0"/>
          </a:p>
          <a:p>
            <a:pPr marL="457200" indent="-457200" algn="l" eaLnBrk="1" hangingPunct="1">
              <a:spcBef>
                <a:spcPts val="600"/>
              </a:spcBef>
              <a:buFont typeface="Arial" panose="020B0604020202020204" pitchFamily="34" charset="0"/>
              <a:buChar char="•"/>
            </a:pPr>
            <a:r>
              <a:rPr lang="en-US" sz="2800" dirty="0"/>
              <a:t>Concerns</a:t>
            </a:r>
          </a:p>
          <a:p>
            <a:pPr algn="l" eaLnBrk="1" hangingPunct="1">
              <a:spcBef>
                <a:spcPts val="600"/>
              </a:spcBef>
            </a:pPr>
            <a:endParaRPr lang="en-US" sz="2800" dirty="0"/>
          </a:p>
          <a:p>
            <a:pPr marL="457200" indent="-457200" algn="l" eaLnBrk="1" hangingPunct="1">
              <a:spcBef>
                <a:spcPts val="600"/>
              </a:spcBef>
              <a:buFont typeface="Arial" panose="020B0604020202020204" pitchFamily="34" charset="0"/>
              <a:buChar char="•"/>
            </a:pPr>
            <a:r>
              <a:rPr lang="en-US" sz="2800" dirty="0"/>
              <a:t>Promising Practices</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5</a:t>
            </a:fld>
            <a:endParaRPr lang="en-US"/>
          </a:p>
        </p:txBody>
      </p:sp>
    </p:spTree>
    <p:extLst>
      <p:ext uri="{BB962C8B-B14F-4D97-AF65-F5344CB8AC3E}">
        <p14:creationId xmlns:p14="http://schemas.microsoft.com/office/powerpoint/2010/main" val="3575213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algn="l" eaLnBrk="1" hangingPunct="1"/>
            <a:r>
              <a:rPr lang="en-US" sz="2400" b="1" dirty="0"/>
              <a:t>Finding – </a:t>
            </a:r>
            <a:r>
              <a:rPr lang="en-US" sz="2400" dirty="0"/>
              <a:t>An observed instance of non-compliance with a federal or state statute, regulation, policy, guidance, etc., or local policy.</a:t>
            </a:r>
          </a:p>
          <a:p>
            <a:pPr algn="l" eaLnBrk="1" hangingPunct="1"/>
            <a:endParaRPr lang="en-US" sz="2400" dirty="0"/>
          </a:p>
          <a:p>
            <a:pPr algn="l" eaLnBrk="1" hangingPunct="1"/>
            <a:r>
              <a:rPr lang="en-US" sz="2400" b="1" dirty="0"/>
              <a:t>Concern – </a:t>
            </a:r>
            <a:r>
              <a:rPr lang="en-US" sz="2400" dirty="0"/>
              <a:t>An observed area which is not out-of-compliance but has the potential to turn into a finding under certain conditions or if the practice continues.</a:t>
            </a:r>
          </a:p>
          <a:p>
            <a:pPr algn="l" eaLnBrk="1" hangingPunct="1"/>
            <a:endParaRPr lang="en-US" sz="2400" dirty="0"/>
          </a:p>
          <a:p>
            <a:pPr algn="l" eaLnBrk="1" hangingPunct="1"/>
            <a:r>
              <a:rPr lang="en-US" sz="2400" b="1" dirty="0"/>
              <a:t>Promising Practices – </a:t>
            </a:r>
            <a:r>
              <a:rPr lang="en-US" sz="2400" dirty="0"/>
              <a:t>An observed practice which is particularly innovative, and which goes above the expected standards of practice.</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6</a:t>
            </a:fld>
            <a:endParaRPr lang="en-US"/>
          </a:p>
        </p:txBody>
      </p:sp>
    </p:spTree>
    <p:extLst>
      <p:ext uri="{BB962C8B-B14F-4D97-AF65-F5344CB8AC3E}">
        <p14:creationId xmlns:p14="http://schemas.microsoft.com/office/powerpoint/2010/main" val="316241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sz="3600" b="1" u="sng" dirty="0"/>
              <a:t>Response</a:t>
            </a:r>
          </a:p>
          <a:p>
            <a:pPr eaLnBrk="1" hangingPunct="1">
              <a:spcBef>
                <a:spcPts val="600"/>
              </a:spcBef>
            </a:pPr>
            <a:endParaRPr lang="en-US" sz="3600" b="1" dirty="0"/>
          </a:p>
          <a:p>
            <a:pPr algn="l" eaLnBrk="1" hangingPunct="1">
              <a:spcBef>
                <a:spcPts val="600"/>
              </a:spcBef>
            </a:pPr>
            <a:r>
              <a:rPr lang="en-US" sz="2800" dirty="0"/>
              <a:t>The LWDB staff will have 30 days from the date of the report to respond with corrective action or a mutually agreed upon, time bound plan of action which must be followed up on at least every 30 days until all findings are resolved.</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7</a:t>
            </a:fld>
            <a:endParaRPr lang="en-US"/>
          </a:p>
        </p:txBody>
      </p:sp>
    </p:spTree>
    <p:extLst>
      <p:ext uri="{BB962C8B-B14F-4D97-AF65-F5344CB8AC3E}">
        <p14:creationId xmlns:p14="http://schemas.microsoft.com/office/powerpoint/2010/main" val="134042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blue banner"/>
          <p:cNvPicPr>
            <a:picLocks noChangeAspect="1" noChangeArrowheads="1"/>
          </p:cNvPicPr>
          <p:nvPr/>
        </p:nvPicPr>
        <p:blipFill>
          <a:blip r:embed="rId3" cstate="print"/>
          <a:srcRect/>
          <a:stretch>
            <a:fillRect/>
          </a:stretch>
        </p:blipFill>
        <p:spPr bwMode="auto">
          <a:xfrm>
            <a:off x="457200" y="533400"/>
            <a:ext cx="8229600" cy="649288"/>
          </a:xfrm>
          <a:prstGeom prst="rect">
            <a:avLst/>
          </a:prstGeom>
          <a:noFill/>
          <a:ln w="9525">
            <a:noFill/>
            <a:miter lim="800000"/>
            <a:headEnd/>
            <a:tailEnd/>
          </a:ln>
        </p:spPr>
      </p:pic>
      <p:sp>
        <p:nvSpPr>
          <p:cNvPr id="5123" name="Rectangle 2"/>
          <p:cNvSpPr>
            <a:spLocks noGrp="1" noChangeArrowheads="1"/>
          </p:cNvSpPr>
          <p:nvPr>
            <p:ph type="ctrTitle"/>
          </p:nvPr>
        </p:nvSpPr>
        <p:spPr>
          <a:xfrm>
            <a:off x="762000" y="533400"/>
            <a:ext cx="7848600" cy="457200"/>
          </a:xfrm>
        </p:spPr>
        <p:txBody>
          <a:bodyPr/>
          <a:lstStyle/>
          <a:p>
            <a:pPr algn="l" eaLnBrk="1" hangingPunct="1"/>
            <a:r>
              <a:rPr lang="en-US" sz="3000" dirty="0">
                <a:solidFill>
                  <a:schemeClr val="bg1"/>
                </a:solidFill>
                <a:latin typeface="Verdana" pitchFamily="34" charset="0"/>
              </a:rPr>
              <a:t>CAP Resolution Process</a:t>
            </a:r>
          </a:p>
        </p:txBody>
      </p:sp>
      <p:pic>
        <p:nvPicPr>
          <p:cNvPr id="5124"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10" name="Rectangle 2"/>
          <p:cNvSpPr txBox="1">
            <a:spLocks noChangeArrowheads="1"/>
          </p:cNvSpPr>
          <p:nvPr/>
        </p:nvSpPr>
        <p:spPr bwMode="auto">
          <a:xfrm>
            <a:off x="457200" y="1219200"/>
            <a:ext cx="8229600" cy="2971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5126" name="Rectangle 3" descr="Rectangle: Click to edit Master text styles&#10;Second level&#10;Third level&#10;Fourth level&#10;Fifth level"/>
          <p:cNvSpPr>
            <a:spLocks noGrp="1" noChangeArrowheads="1"/>
          </p:cNvSpPr>
          <p:nvPr>
            <p:ph type="subTitle" idx="1"/>
          </p:nvPr>
        </p:nvSpPr>
        <p:spPr>
          <a:xfrm>
            <a:off x="533400" y="1447800"/>
            <a:ext cx="8001000" cy="4495800"/>
          </a:xfrm>
        </p:spPr>
        <p:txBody>
          <a:bodyPr/>
          <a:lstStyle/>
          <a:p>
            <a:pPr eaLnBrk="1" hangingPunct="1">
              <a:spcBef>
                <a:spcPts val="600"/>
              </a:spcBef>
            </a:pPr>
            <a:r>
              <a:rPr lang="en-US" sz="2400" b="1" u="sng" dirty="0"/>
              <a:t>Resolution-Based Process</a:t>
            </a:r>
            <a:endParaRPr lang="en-US" sz="2400" b="1" dirty="0"/>
          </a:p>
          <a:p>
            <a:pPr marL="342900" indent="-342900" algn="l" eaLnBrk="1" hangingPunct="1">
              <a:spcBef>
                <a:spcPts val="600"/>
              </a:spcBef>
              <a:buFont typeface="Arial" panose="020B0604020202020204" pitchFamily="34" charset="0"/>
              <a:buChar char="•"/>
            </a:pPr>
            <a:r>
              <a:rPr lang="en-US" sz="2000" dirty="0"/>
              <a:t>Findings will have a defined set of actions a local area must undertake to resolve them.</a:t>
            </a:r>
          </a:p>
          <a:p>
            <a:pPr algn="l" eaLnBrk="1" hangingPunct="1">
              <a:spcBef>
                <a:spcPts val="600"/>
              </a:spcBef>
            </a:pPr>
            <a:endParaRPr lang="en-US" sz="2000" dirty="0"/>
          </a:p>
          <a:p>
            <a:pPr marL="342900" indent="-342900" algn="l" eaLnBrk="1" hangingPunct="1">
              <a:spcBef>
                <a:spcPts val="600"/>
              </a:spcBef>
              <a:buFont typeface="Arial" panose="020B0604020202020204" pitchFamily="34" charset="0"/>
              <a:buChar char="•"/>
            </a:pPr>
            <a:r>
              <a:rPr lang="en-US" sz="2000" dirty="0"/>
              <a:t>Actions needing to be taken by the local area may include, but are not limited to, providing additional documentation to BWDA, providing technical assistance/training to subrecipient providers, or defining guidance in new local policies/procedures.</a:t>
            </a:r>
          </a:p>
          <a:p>
            <a:pPr algn="l" eaLnBrk="1" hangingPunct="1">
              <a:spcBef>
                <a:spcPts val="600"/>
              </a:spcBef>
            </a:pPr>
            <a:endParaRPr lang="en-US" sz="2000" dirty="0"/>
          </a:p>
          <a:p>
            <a:pPr marL="342900" indent="-342900" algn="l" eaLnBrk="1" hangingPunct="1">
              <a:spcBef>
                <a:spcPts val="600"/>
              </a:spcBef>
              <a:buFont typeface="Arial" panose="020B0604020202020204" pitchFamily="34" charset="0"/>
              <a:buChar char="•"/>
            </a:pPr>
            <a:r>
              <a:rPr lang="en-US" sz="2000" dirty="0"/>
              <a:t>BWDA will review the LWDB’s response and determine whether the finding is resolved, partially resolved, or unresolved.</a:t>
            </a:r>
          </a:p>
        </p:txBody>
      </p:sp>
      <p:sp>
        <p:nvSpPr>
          <p:cNvPr id="5127" name="Slide Number Placeholder 6"/>
          <p:cNvSpPr>
            <a:spLocks noGrp="1"/>
          </p:cNvSpPr>
          <p:nvPr>
            <p:ph type="sldNum" sz="quarter" idx="12"/>
          </p:nvPr>
        </p:nvSpPr>
        <p:spPr>
          <a:noFill/>
        </p:spPr>
        <p:txBody>
          <a:bodyPr/>
          <a:lstStyle/>
          <a:p>
            <a:fld id="{1351BB8E-B0E7-4AD2-9C24-32B5BBF36346}" type="slidenum">
              <a:rPr lang="en-US" smtClean="0"/>
              <a:pPr/>
              <a:t>8</a:t>
            </a:fld>
            <a:endParaRPr lang="en-US"/>
          </a:p>
        </p:txBody>
      </p:sp>
    </p:spTree>
    <p:extLst>
      <p:ext uri="{BB962C8B-B14F-4D97-AF65-F5344CB8AC3E}">
        <p14:creationId xmlns:p14="http://schemas.microsoft.com/office/powerpoint/2010/main" val="460954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 descr="blue banner"/>
          <p:cNvPicPr>
            <a:picLocks noChangeAspect="1" noChangeArrowheads="1"/>
          </p:cNvPicPr>
          <p:nvPr/>
        </p:nvPicPr>
        <p:blipFill>
          <a:blip r:embed="rId3" cstate="print"/>
          <a:srcRect/>
          <a:stretch>
            <a:fillRect/>
          </a:stretch>
        </p:blipFill>
        <p:spPr bwMode="auto">
          <a:xfrm>
            <a:off x="457200" y="457200"/>
            <a:ext cx="8229600" cy="649288"/>
          </a:xfrm>
          <a:prstGeom prst="rect">
            <a:avLst/>
          </a:prstGeom>
          <a:noFill/>
          <a:ln w="9525">
            <a:noFill/>
            <a:miter lim="800000"/>
            <a:headEnd/>
            <a:tailEnd/>
          </a:ln>
        </p:spPr>
      </p:pic>
      <p:sp>
        <p:nvSpPr>
          <p:cNvPr id="4099" name="Rectangle 2"/>
          <p:cNvSpPr>
            <a:spLocks noGrp="1" noChangeArrowheads="1"/>
          </p:cNvSpPr>
          <p:nvPr>
            <p:ph type="ctrTitle"/>
          </p:nvPr>
        </p:nvSpPr>
        <p:spPr>
          <a:xfrm>
            <a:off x="762000" y="457200"/>
            <a:ext cx="7848600" cy="457200"/>
          </a:xfrm>
        </p:spPr>
        <p:txBody>
          <a:bodyPr/>
          <a:lstStyle/>
          <a:p>
            <a:pPr algn="l" eaLnBrk="1" hangingPunct="1"/>
            <a:r>
              <a:rPr lang="en-US" sz="2800" dirty="0">
                <a:solidFill>
                  <a:schemeClr val="bg1"/>
                </a:solidFill>
                <a:latin typeface="Verdana" pitchFamily="34" charset="0"/>
              </a:rPr>
              <a:t>CAP Resolution Process</a:t>
            </a:r>
          </a:p>
        </p:txBody>
      </p:sp>
      <p:pic>
        <p:nvPicPr>
          <p:cNvPr id="4100" name="Picture 13" descr="L-I-rgb"/>
          <p:cNvPicPr>
            <a:picLocks noChangeAspect="1" noChangeArrowheads="1"/>
          </p:cNvPicPr>
          <p:nvPr/>
        </p:nvPicPr>
        <p:blipFill>
          <a:blip r:embed="rId4" cstate="print"/>
          <a:srcRect/>
          <a:stretch>
            <a:fillRect/>
          </a:stretch>
        </p:blipFill>
        <p:spPr bwMode="auto">
          <a:xfrm>
            <a:off x="5791200" y="5867400"/>
            <a:ext cx="2762250" cy="549275"/>
          </a:xfrm>
          <a:prstGeom prst="rect">
            <a:avLst/>
          </a:prstGeom>
          <a:noFill/>
          <a:ln w="9525">
            <a:noFill/>
            <a:miter lim="800000"/>
            <a:headEnd/>
            <a:tailEnd/>
          </a:ln>
        </p:spPr>
      </p:pic>
      <p:sp>
        <p:nvSpPr>
          <p:cNvPr id="7" name="Rectangle 2"/>
          <p:cNvSpPr txBox="1">
            <a:spLocks noChangeArrowheads="1"/>
          </p:cNvSpPr>
          <p:nvPr/>
        </p:nvSpPr>
        <p:spPr bwMode="auto">
          <a:xfrm>
            <a:off x="685800" y="990600"/>
            <a:ext cx="7772400" cy="4495800"/>
          </a:xfrm>
          <a:prstGeom prst="rect">
            <a:avLst/>
          </a:prstGeom>
          <a:noFill/>
          <a:ln w="9525">
            <a:noFill/>
            <a:miter lim="800000"/>
            <a:headEnd/>
            <a:tailEnd/>
          </a:ln>
          <a:effectLst/>
        </p:spPr>
        <p:txBody>
          <a:bodyPr anchor="ctr"/>
          <a:lstStyle/>
          <a:p>
            <a:pPr algn="ctr">
              <a:defRPr/>
            </a:pPr>
            <a:endParaRPr lang="en-US" sz="4400" kern="0" dirty="0">
              <a:solidFill>
                <a:schemeClr val="tx2"/>
              </a:solidFill>
              <a:latin typeface="+mj-lt"/>
              <a:ea typeface="+mj-ea"/>
              <a:cs typeface="+mj-cs"/>
            </a:endParaRPr>
          </a:p>
        </p:txBody>
      </p:sp>
      <p:sp>
        <p:nvSpPr>
          <p:cNvPr id="4102" name="Rectangle 3" descr="Rectangle: Click to edit Master text styles&#10;Second level&#10;Third level&#10;Fourth level&#10;Fifth level"/>
          <p:cNvSpPr>
            <a:spLocks noGrp="1" noChangeArrowheads="1"/>
          </p:cNvSpPr>
          <p:nvPr>
            <p:ph type="subTitle" idx="1"/>
          </p:nvPr>
        </p:nvSpPr>
        <p:spPr>
          <a:xfrm>
            <a:off x="533400" y="1905000"/>
            <a:ext cx="8153400" cy="3200400"/>
          </a:xfrm>
        </p:spPr>
        <p:txBody>
          <a:bodyPr/>
          <a:lstStyle/>
          <a:p>
            <a:pPr eaLnBrk="1" hangingPunct="1"/>
            <a:r>
              <a:rPr lang="en-US" sz="5400" b="1" dirty="0"/>
              <a:t>Why move to a resolution-based process now?</a:t>
            </a:r>
          </a:p>
        </p:txBody>
      </p:sp>
      <p:sp>
        <p:nvSpPr>
          <p:cNvPr id="4103" name="Slide Number Placeholder 7"/>
          <p:cNvSpPr>
            <a:spLocks noGrp="1"/>
          </p:cNvSpPr>
          <p:nvPr>
            <p:ph type="sldNum" sz="quarter" idx="12"/>
          </p:nvPr>
        </p:nvSpPr>
        <p:spPr>
          <a:noFill/>
        </p:spPr>
        <p:txBody>
          <a:bodyPr/>
          <a:lstStyle/>
          <a:p>
            <a:fld id="{AE52983A-B7FB-4A60-8A7B-F00EE738F0A8}" type="slidenum">
              <a:rPr lang="en-US" smtClean="0"/>
              <a:pPr/>
              <a:t>9</a:t>
            </a:fld>
            <a:endParaRPr lang="en-US"/>
          </a:p>
        </p:txBody>
      </p:sp>
    </p:spTree>
    <p:extLst>
      <p:ext uri="{BB962C8B-B14F-4D97-AF65-F5344CB8AC3E}">
        <p14:creationId xmlns:p14="http://schemas.microsoft.com/office/powerpoint/2010/main" val="1563333438"/>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ADC0BDB8A83442B88951C0C2DEAECE" ma:contentTypeVersion="1" ma:contentTypeDescription="Create a new document." ma:contentTypeScope="" ma:versionID="6e6041431ab435bfae2ddd83f3efc7cc">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779AAC4-C5BB-4487-8938-3081749B0280}"/>
</file>

<file path=customXml/itemProps2.xml><?xml version="1.0" encoding="utf-8"?>
<ds:datastoreItem xmlns:ds="http://schemas.openxmlformats.org/officeDocument/2006/customXml" ds:itemID="{B16B6BFA-C639-40AF-8314-226AAD56AE2A}"/>
</file>

<file path=customXml/itemProps3.xml><?xml version="1.0" encoding="utf-8"?>
<ds:datastoreItem xmlns:ds="http://schemas.openxmlformats.org/officeDocument/2006/customXml" ds:itemID="{92831D16-61D9-41C6-8DB3-A763AFEF7242}"/>
</file>

<file path=docProps/app.xml><?xml version="1.0" encoding="utf-8"?>
<Properties xmlns="http://schemas.openxmlformats.org/officeDocument/2006/extended-properties" xmlns:vt="http://schemas.openxmlformats.org/officeDocument/2006/docPropsVTypes">
  <TotalTime>2498</TotalTime>
  <Words>1556</Words>
  <Application>Microsoft Office PowerPoint</Application>
  <PresentationFormat>On-screen Show (4:3)</PresentationFormat>
  <Paragraphs>178</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Verdana</vt:lpstr>
      <vt:lpstr>Default Design</vt:lpstr>
      <vt:lpstr>PowerPoint Presentation</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CAP Resolution Process</vt:lpstr>
      <vt:lpstr>PY 2021 On-site Monitoring Plan</vt:lpstr>
      <vt:lpstr>PY 2021 On-site Monitoring Plan</vt:lpstr>
      <vt:lpstr>PY 2021 On-Site Monitoring Plan</vt:lpstr>
      <vt:lpstr>PY 2021 On-site Monitoring Plan</vt:lpstr>
      <vt:lpstr>PY 2021 On-Site Monitoring Plan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aforsman</dc:creator>
  <cp:lastModifiedBy>Hart, Gregory</cp:lastModifiedBy>
  <cp:revision>115</cp:revision>
  <dcterms:created xsi:type="dcterms:W3CDTF">2011-11-29T20:35:02Z</dcterms:created>
  <dcterms:modified xsi:type="dcterms:W3CDTF">2022-02-25T14:51:18Z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0x01010020ADC0BDB8A83442B88951C0C2DEAECE</vt:lpwstr>
  </property>
  <property fmtid="{D5CDD505-2E9C-101B-9397-08002B2CF9AE}" pid="3" name="Order">
    <vt:r8>48800</vt:r8>
  </property>
  <property fmtid="{D5CDD505-2E9C-101B-9397-08002B2CF9AE}" pid="4" name="xd_Signature">
    <vt:bool>false</vt:bool>
  </property>
  <property fmtid="{D5CDD505-2E9C-101B-9397-08002B2CF9AE}" pid="5" name="xd_ProgID">
    <vt:lpwstr/>
  </property>
  <property fmtid="{D5CDD505-2E9C-101B-9397-08002B2CF9AE}" pid="6" name="SharedWithUsers">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