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98" r:id="rId6"/>
    <p:sldId id="283" r:id="rId7"/>
    <p:sldId id="285" r:id="rId8"/>
    <p:sldId id="294" r:id="rId9"/>
    <p:sldId id="299" r:id="rId10"/>
    <p:sldId id="295" r:id="rId11"/>
    <p:sldId id="300" r:id="rId12"/>
    <p:sldId id="296" r:id="rId13"/>
    <p:sldId id="302" r:id="rId14"/>
    <p:sldId id="303" r:id="rId15"/>
    <p:sldId id="304" r:id="rId16"/>
    <p:sldId id="284" r:id="rId17"/>
    <p:sldId id="281"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pos="448"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456F"/>
    <a:srgbClr val="013657"/>
    <a:srgbClr val="014067"/>
    <a:srgbClr val="014B79"/>
    <a:srgbClr val="014E7D"/>
    <a:srgbClr val="3F3F3F"/>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3" autoAdjust="0"/>
    <p:restoredTop sz="96327" autoAdjust="0"/>
  </p:normalViewPr>
  <p:slideViewPr>
    <p:cSldViewPr snapToGrid="0" showGuides="1">
      <p:cViewPr varScale="1">
        <p:scale>
          <a:sx n="114" d="100"/>
          <a:sy n="114" d="100"/>
        </p:scale>
        <p:origin x="1776" y="102"/>
      </p:cViewPr>
      <p:guideLst>
        <p:guide pos="2880"/>
        <p:guide pos="448"/>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8.xml.rels><?xml version="1.0" encoding="UTF-8" standalone="yes"?>
<Relationships xmlns="http://schemas.openxmlformats.org/package/2006/relationships"><Relationship Id="rId1" Type="http://schemas.openxmlformats.org/officeDocument/2006/relationships/hyperlink" Target="https://www.dli.pa.gov/Businesses/Workforce-Development/Documents/Current-Directives/WSP%20No.%20183-01%20(C1).pdf"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8.xml.rels><?xml version="1.0" encoding="UTF-8" standalone="yes"?>
<Relationships xmlns="http://schemas.openxmlformats.org/package/2006/relationships"><Relationship Id="rId1" Type="http://schemas.openxmlformats.org/officeDocument/2006/relationships/hyperlink" Target="https://www.dli.pa.gov/Businesses/Workforce-Development/Documents/Current-Directives/WSP%20No.%20183-01%20(C1).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39521-96ED-4EAC-B152-EF4B6412587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C067F2B-3610-49D4-A65F-2FE2F699E4DA}" type="pres">
      <dgm:prSet presAssocID="{E0739521-96ED-4EAC-B152-EF4B64125875}" presName="linear" presStyleCnt="0">
        <dgm:presLayoutVars>
          <dgm:dir/>
          <dgm:resizeHandles val="exact"/>
        </dgm:presLayoutVars>
      </dgm:prSet>
      <dgm:spPr/>
    </dgm:pt>
  </dgm:ptLst>
  <dgm:cxnLst>
    <dgm:cxn modelId="{930266AD-A62A-490C-9B4C-1FD6BBFFBD7B}" type="presOf" srcId="{E0739521-96ED-4EAC-B152-EF4B64125875}" destId="{BC067F2B-3610-49D4-A65F-2FE2F699E4DA}"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53B3F-5996-41E4-9B39-BC434B47DF9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0738DE3-77D9-4691-A4F0-4A3EB2D7FBB7}" type="pres">
      <dgm:prSet presAssocID="{3EB53B3F-5996-41E4-9B39-BC434B47DF94}" presName="Name0" presStyleCnt="0">
        <dgm:presLayoutVars>
          <dgm:chMax/>
          <dgm:chPref/>
          <dgm:dir/>
          <dgm:animLvl val="lvl"/>
        </dgm:presLayoutVars>
      </dgm:prSet>
      <dgm:spPr/>
    </dgm:pt>
  </dgm:ptLst>
  <dgm:cxnLst>
    <dgm:cxn modelId="{75456C9D-765B-4C1C-96A4-E0976B08268F}" type="presOf" srcId="{3EB53B3F-5996-41E4-9B39-BC434B47DF94}" destId="{90738DE3-77D9-4691-A4F0-4A3EB2D7FBB7}" srcOrd="0"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E56785-002E-453E-B781-EE85DA41B7A5}"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F87EB3AC-1410-41EE-BE1B-01713D82EB0C}">
      <dgm:prSet phldrT="[Text]" custT="1"/>
      <dgm:spPr/>
      <dgm:t>
        <a:bodyPr/>
        <a:lstStyle/>
        <a:p>
          <a:r>
            <a:rPr lang="en-US" sz="1400" dirty="0"/>
            <a:t>A touchpoint detailing the resolution-based monitoring process, corrective action plans, and resolving areas of non-compliance.</a:t>
          </a:r>
        </a:p>
      </dgm:t>
    </dgm:pt>
    <dgm:pt modelId="{3AC12D4A-AF37-4C23-B09C-F40ABBD0B462}" type="parTrans" cxnId="{354B3694-F555-434E-86EF-E350BD4533A5}">
      <dgm:prSet/>
      <dgm:spPr/>
      <dgm:t>
        <a:bodyPr/>
        <a:lstStyle/>
        <a:p>
          <a:endParaRPr lang="en-US"/>
        </a:p>
      </dgm:t>
    </dgm:pt>
    <dgm:pt modelId="{38D38EEF-86A0-4AE1-BB36-5ADD4730F96E}" type="sibTrans" cxnId="{354B3694-F555-434E-86EF-E350BD4533A5}">
      <dgm:prSet/>
      <dgm:spPr/>
      <dgm:t>
        <a:bodyPr/>
        <a:lstStyle/>
        <a:p>
          <a:endParaRPr lang="en-US"/>
        </a:p>
      </dgm:t>
    </dgm:pt>
    <dgm:pt modelId="{3C09812F-6779-47A7-9DFD-F9754DE34E33}">
      <dgm:prSet phldrT="[Text]" custT="1"/>
      <dgm:spPr/>
      <dgm:t>
        <a:bodyPr/>
        <a:lstStyle/>
        <a:p>
          <a:r>
            <a:rPr lang="en-US" sz="1400" dirty="0"/>
            <a:t>A touchpoint detailing policy and best practices for local monitoring and oversight, system of record requirements, and preventing repeat findings.</a:t>
          </a:r>
        </a:p>
      </dgm:t>
    </dgm:pt>
    <dgm:pt modelId="{05F2EC0A-E06C-47F1-9938-78F0EB92536B}" type="parTrans" cxnId="{77031538-BB62-48D2-A588-05F49A8FEF20}">
      <dgm:prSet/>
      <dgm:spPr/>
      <dgm:t>
        <a:bodyPr/>
        <a:lstStyle/>
        <a:p>
          <a:endParaRPr lang="en-US"/>
        </a:p>
      </dgm:t>
    </dgm:pt>
    <dgm:pt modelId="{7172F2DF-2773-4CD4-98DF-599BA3205CF5}" type="sibTrans" cxnId="{77031538-BB62-48D2-A588-05F49A8FEF20}">
      <dgm:prSet/>
      <dgm:spPr/>
      <dgm:t>
        <a:bodyPr/>
        <a:lstStyle/>
        <a:p>
          <a:endParaRPr lang="en-US"/>
        </a:p>
      </dgm:t>
    </dgm:pt>
    <dgm:pt modelId="{D2F6678D-517A-4F61-8CFA-95D66F978B7C}">
      <dgm:prSet phldrT="[Text]" custT="1"/>
      <dgm:spPr/>
      <dgm:t>
        <a:bodyPr/>
        <a:lstStyle/>
        <a:p>
          <a:r>
            <a:rPr lang="en-US" sz="1400" dirty="0"/>
            <a:t>A touchpoint detailing the components of proper internal controls, effective risk assessment, and fiscal integrity monitoring.</a:t>
          </a:r>
        </a:p>
      </dgm:t>
    </dgm:pt>
    <dgm:pt modelId="{430ADD58-E482-4DA0-9F19-71E54C9D5151}" type="parTrans" cxnId="{E0E9F54D-D126-444B-BC59-7D6AD66854C9}">
      <dgm:prSet/>
      <dgm:spPr/>
      <dgm:t>
        <a:bodyPr/>
        <a:lstStyle/>
        <a:p>
          <a:endParaRPr lang="en-US"/>
        </a:p>
      </dgm:t>
    </dgm:pt>
    <dgm:pt modelId="{5B18E036-A8FE-4F7D-A41C-F88D821828E3}" type="sibTrans" cxnId="{E0E9F54D-D126-444B-BC59-7D6AD66854C9}">
      <dgm:prSet/>
      <dgm:spPr/>
      <dgm:t>
        <a:bodyPr/>
        <a:lstStyle/>
        <a:p>
          <a:endParaRPr lang="en-US"/>
        </a:p>
      </dgm:t>
    </dgm:pt>
    <dgm:pt modelId="{343048DD-D927-4930-97B0-5A87E0BD49B9}">
      <dgm:prSet custT="1"/>
      <dgm:spPr/>
      <dgm:t>
        <a:bodyPr/>
        <a:lstStyle/>
        <a:p>
          <a:r>
            <a:rPr lang="en-US" sz="1400" dirty="0"/>
            <a:t>February 2022</a:t>
          </a:r>
        </a:p>
      </dgm:t>
    </dgm:pt>
    <dgm:pt modelId="{A66689F3-A5B6-4D7E-A8CF-C18B94830E35}" type="parTrans" cxnId="{1335183B-E1A2-4E2B-A640-DEF49B3D72C9}">
      <dgm:prSet/>
      <dgm:spPr/>
      <dgm:t>
        <a:bodyPr/>
        <a:lstStyle/>
        <a:p>
          <a:endParaRPr lang="en-US"/>
        </a:p>
      </dgm:t>
    </dgm:pt>
    <dgm:pt modelId="{2712380F-1017-4708-BA8F-E8AF245333C3}" type="sibTrans" cxnId="{1335183B-E1A2-4E2B-A640-DEF49B3D72C9}">
      <dgm:prSet/>
      <dgm:spPr/>
      <dgm:t>
        <a:bodyPr/>
        <a:lstStyle/>
        <a:p>
          <a:endParaRPr lang="en-US"/>
        </a:p>
      </dgm:t>
    </dgm:pt>
    <dgm:pt modelId="{F6F480D7-FF05-478F-80A9-90273AD7E369}">
      <dgm:prSet custT="1"/>
      <dgm:spPr/>
      <dgm:t>
        <a:bodyPr/>
        <a:lstStyle/>
        <a:p>
          <a:r>
            <a:rPr lang="en-US" sz="1400" dirty="0"/>
            <a:t>March 2022</a:t>
          </a:r>
        </a:p>
      </dgm:t>
    </dgm:pt>
    <dgm:pt modelId="{192CDF6D-BCED-40F5-87CA-C224CCBC1C9D}" type="parTrans" cxnId="{0E00E4AD-8E21-4556-B0D0-837C6FBA9860}">
      <dgm:prSet/>
      <dgm:spPr/>
      <dgm:t>
        <a:bodyPr/>
        <a:lstStyle/>
        <a:p>
          <a:endParaRPr lang="en-US"/>
        </a:p>
      </dgm:t>
    </dgm:pt>
    <dgm:pt modelId="{D364F194-931A-41B9-9AC6-1F55E7F58A48}" type="sibTrans" cxnId="{0E00E4AD-8E21-4556-B0D0-837C6FBA9860}">
      <dgm:prSet/>
      <dgm:spPr/>
      <dgm:t>
        <a:bodyPr/>
        <a:lstStyle/>
        <a:p>
          <a:endParaRPr lang="en-US"/>
        </a:p>
      </dgm:t>
    </dgm:pt>
    <dgm:pt modelId="{2C2A7351-B414-4ACD-ACEB-21CA65C9F2DE}">
      <dgm:prSet custT="1"/>
      <dgm:spPr/>
      <dgm:t>
        <a:bodyPr/>
        <a:lstStyle/>
        <a:p>
          <a:r>
            <a:rPr lang="en-US" sz="1400" dirty="0"/>
            <a:t>May 2022</a:t>
          </a:r>
        </a:p>
      </dgm:t>
    </dgm:pt>
    <dgm:pt modelId="{6EE06BD5-EAF1-42CE-BFB4-C4DC5BC330FC}" type="parTrans" cxnId="{F14657A2-848B-46E9-84D7-F008F3C10234}">
      <dgm:prSet/>
      <dgm:spPr/>
      <dgm:t>
        <a:bodyPr/>
        <a:lstStyle/>
        <a:p>
          <a:endParaRPr lang="en-US"/>
        </a:p>
      </dgm:t>
    </dgm:pt>
    <dgm:pt modelId="{132E0337-F639-4516-B76E-DB1827E587D7}" type="sibTrans" cxnId="{F14657A2-848B-46E9-84D7-F008F3C10234}">
      <dgm:prSet/>
      <dgm:spPr/>
      <dgm:t>
        <a:bodyPr/>
        <a:lstStyle/>
        <a:p>
          <a:endParaRPr lang="en-US"/>
        </a:p>
      </dgm:t>
    </dgm:pt>
    <dgm:pt modelId="{185C7E84-3F9A-47DE-AF04-E1F5FEAEB6A1}" type="pres">
      <dgm:prSet presAssocID="{B4E56785-002E-453E-B781-EE85DA41B7A5}" presName="linear" presStyleCnt="0">
        <dgm:presLayoutVars>
          <dgm:dir/>
          <dgm:animLvl val="lvl"/>
          <dgm:resizeHandles val="exact"/>
        </dgm:presLayoutVars>
      </dgm:prSet>
      <dgm:spPr/>
    </dgm:pt>
    <dgm:pt modelId="{8DE957AF-0120-4BD5-8CCE-83211D72E2E4}" type="pres">
      <dgm:prSet presAssocID="{F87EB3AC-1410-41EE-BE1B-01713D82EB0C}" presName="parentLin" presStyleCnt="0"/>
      <dgm:spPr/>
    </dgm:pt>
    <dgm:pt modelId="{45F6639E-BEE2-40E8-998C-F014BCAAA29C}" type="pres">
      <dgm:prSet presAssocID="{F87EB3AC-1410-41EE-BE1B-01713D82EB0C}" presName="parentLeftMargin" presStyleLbl="node1" presStyleIdx="0" presStyleCnt="3"/>
      <dgm:spPr/>
    </dgm:pt>
    <dgm:pt modelId="{2A49481E-588C-407F-AFC8-B49CA7C6D605}" type="pres">
      <dgm:prSet presAssocID="{F87EB3AC-1410-41EE-BE1B-01713D82EB0C}" presName="parentText" presStyleLbl="node1" presStyleIdx="0" presStyleCnt="3" custLinFactNeighborY="-454">
        <dgm:presLayoutVars>
          <dgm:chMax val="0"/>
          <dgm:bulletEnabled val="1"/>
        </dgm:presLayoutVars>
      </dgm:prSet>
      <dgm:spPr/>
    </dgm:pt>
    <dgm:pt modelId="{1C477265-3CAF-49EC-AB06-CF2DEBA3DAA8}" type="pres">
      <dgm:prSet presAssocID="{F87EB3AC-1410-41EE-BE1B-01713D82EB0C}" presName="negativeSpace" presStyleCnt="0"/>
      <dgm:spPr/>
    </dgm:pt>
    <dgm:pt modelId="{6019F48E-FE5E-43A6-BE86-010D2F963585}" type="pres">
      <dgm:prSet presAssocID="{F87EB3AC-1410-41EE-BE1B-01713D82EB0C}" presName="childText" presStyleLbl="conFgAcc1" presStyleIdx="0" presStyleCnt="3">
        <dgm:presLayoutVars>
          <dgm:bulletEnabled val="1"/>
        </dgm:presLayoutVars>
      </dgm:prSet>
      <dgm:spPr/>
    </dgm:pt>
    <dgm:pt modelId="{399C8451-2937-4BFE-835A-EF5979C6283F}" type="pres">
      <dgm:prSet presAssocID="{38D38EEF-86A0-4AE1-BB36-5ADD4730F96E}" presName="spaceBetweenRectangles" presStyleCnt="0"/>
      <dgm:spPr/>
    </dgm:pt>
    <dgm:pt modelId="{BEC62314-52A9-495D-B6D0-113EC09EEBF7}" type="pres">
      <dgm:prSet presAssocID="{3C09812F-6779-47A7-9DFD-F9754DE34E33}" presName="parentLin" presStyleCnt="0"/>
      <dgm:spPr/>
    </dgm:pt>
    <dgm:pt modelId="{640F2D4B-9596-4396-A574-7BB7DE0EC8EC}" type="pres">
      <dgm:prSet presAssocID="{3C09812F-6779-47A7-9DFD-F9754DE34E33}" presName="parentLeftMargin" presStyleLbl="node1" presStyleIdx="0" presStyleCnt="3"/>
      <dgm:spPr/>
    </dgm:pt>
    <dgm:pt modelId="{87D59F9A-5140-4225-8372-6026DEA68F66}" type="pres">
      <dgm:prSet presAssocID="{3C09812F-6779-47A7-9DFD-F9754DE34E33}" presName="parentText" presStyleLbl="node1" presStyleIdx="1" presStyleCnt="3" custLinFactNeighborX="-8571" custLinFactNeighborY="-179">
        <dgm:presLayoutVars>
          <dgm:chMax val="0"/>
          <dgm:bulletEnabled val="1"/>
        </dgm:presLayoutVars>
      </dgm:prSet>
      <dgm:spPr/>
    </dgm:pt>
    <dgm:pt modelId="{8E5CF90F-F96E-4C6D-B60F-2710D0963547}" type="pres">
      <dgm:prSet presAssocID="{3C09812F-6779-47A7-9DFD-F9754DE34E33}" presName="negativeSpace" presStyleCnt="0"/>
      <dgm:spPr/>
    </dgm:pt>
    <dgm:pt modelId="{7155D3B5-6767-4C94-9302-4D37C6ADF3E0}" type="pres">
      <dgm:prSet presAssocID="{3C09812F-6779-47A7-9DFD-F9754DE34E33}" presName="childText" presStyleLbl="conFgAcc1" presStyleIdx="1" presStyleCnt="3" custLinFactNeighborY="-980">
        <dgm:presLayoutVars>
          <dgm:bulletEnabled val="1"/>
        </dgm:presLayoutVars>
      </dgm:prSet>
      <dgm:spPr/>
    </dgm:pt>
    <dgm:pt modelId="{0B3D0B9D-0DB2-4C12-813B-6C2A7CF017DE}" type="pres">
      <dgm:prSet presAssocID="{7172F2DF-2773-4CD4-98DF-599BA3205CF5}" presName="spaceBetweenRectangles" presStyleCnt="0"/>
      <dgm:spPr/>
    </dgm:pt>
    <dgm:pt modelId="{186E8B26-6A73-4988-8D01-52E72EECD769}" type="pres">
      <dgm:prSet presAssocID="{D2F6678D-517A-4F61-8CFA-95D66F978B7C}" presName="parentLin" presStyleCnt="0"/>
      <dgm:spPr/>
    </dgm:pt>
    <dgm:pt modelId="{FDAC010D-1466-46F1-8C11-063578B1CA6D}" type="pres">
      <dgm:prSet presAssocID="{D2F6678D-517A-4F61-8CFA-95D66F978B7C}" presName="parentLeftMargin" presStyleLbl="node1" presStyleIdx="1" presStyleCnt="3"/>
      <dgm:spPr/>
    </dgm:pt>
    <dgm:pt modelId="{D0013F41-F97B-4DE0-9CB2-337659C490ED}" type="pres">
      <dgm:prSet presAssocID="{D2F6678D-517A-4F61-8CFA-95D66F978B7C}" presName="parentText" presStyleLbl="node1" presStyleIdx="2" presStyleCnt="3">
        <dgm:presLayoutVars>
          <dgm:chMax val="0"/>
          <dgm:bulletEnabled val="1"/>
        </dgm:presLayoutVars>
      </dgm:prSet>
      <dgm:spPr/>
    </dgm:pt>
    <dgm:pt modelId="{84A569B9-686E-4DC7-8314-D54194AF6388}" type="pres">
      <dgm:prSet presAssocID="{D2F6678D-517A-4F61-8CFA-95D66F978B7C}" presName="negativeSpace" presStyleCnt="0"/>
      <dgm:spPr/>
    </dgm:pt>
    <dgm:pt modelId="{2F5E01DC-C1EB-486D-9202-33DE39D6ED09}" type="pres">
      <dgm:prSet presAssocID="{D2F6678D-517A-4F61-8CFA-95D66F978B7C}" presName="childText" presStyleLbl="conFgAcc1" presStyleIdx="2" presStyleCnt="3">
        <dgm:presLayoutVars>
          <dgm:bulletEnabled val="1"/>
        </dgm:presLayoutVars>
      </dgm:prSet>
      <dgm:spPr/>
    </dgm:pt>
  </dgm:ptLst>
  <dgm:cxnLst>
    <dgm:cxn modelId="{41A51B0D-10A3-4CD2-8A28-7B55801E7C77}" type="presOf" srcId="{3C09812F-6779-47A7-9DFD-F9754DE34E33}" destId="{87D59F9A-5140-4225-8372-6026DEA68F66}" srcOrd="1" destOrd="0" presId="urn:microsoft.com/office/officeart/2005/8/layout/list1"/>
    <dgm:cxn modelId="{A0D93715-AACD-4DB1-817C-113EE0C6ADC9}" type="presOf" srcId="{F87EB3AC-1410-41EE-BE1B-01713D82EB0C}" destId="{2A49481E-588C-407F-AFC8-B49CA7C6D605}" srcOrd="1" destOrd="0" presId="urn:microsoft.com/office/officeart/2005/8/layout/list1"/>
    <dgm:cxn modelId="{5D2FDD16-5000-48C3-888A-7DE2F9AEEAB8}" type="presOf" srcId="{D2F6678D-517A-4F61-8CFA-95D66F978B7C}" destId="{D0013F41-F97B-4DE0-9CB2-337659C490ED}" srcOrd="1" destOrd="0" presId="urn:microsoft.com/office/officeart/2005/8/layout/list1"/>
    <dgm:cxn modelId="{09BD7C1E-6039-4E3C-9DBA-31437A4F9242}" type="presOf" srcId="{D2F6678D-517A-4F61-8CFA-95D66F978B7C}" destId="{FDAC010D-1466-46F1-8C11-063578B1CA6D}" srcOrd="0" destOrd="0" presId="urn:microsoft.com/office/officeart/2005/8/layout/list1"/>
    <dgm:cxn modelId="{F652E521-C800-4173-A308-691ECBE82F6C}" type="presOf" srcId="{F6F480D7-FF05-478F-80A9-90273AD7E369}" destId="{7155D3B5-6767-4C94-9302-4D37C6ADF3E0}" srcOrd="0" destOrd="0" presId="urn:microsoft.com/office/officeart/2005/8/layout/list1"/>
    <dgm:cxn modelId="{77031538-BB62-48D2-A588-05F49A8FEF20}" srcId="{B4E56785-002E-453E-B781-EE85DA41B7A5}" destId="{3C09812F-6779-47A7-9DFD-F9754DE34E33}" srcOrd="1" destOrd="0" parTransId="{05F2EC0A-E06C-47F1-9938-78F0EB92536B}" sibTransId="{7172F2DF-2773-4CD4-98DF-599BA3205CF5}"/>
    <dgm:cxn modelId="{1335183B-E1A2-4E2B-A640-DEF49B3D72C9}" srcId="{F87EB3AC-1410-41EE-BE1B-01713D82EB0C}" destId="{343048DD-D927-4930-97B0-5A87E0BD49B9}" srcOrd="0" destOrd="0" parTransId="{A66689F3-A5B6-4D7E-A8CF-C18B94830E35}" sibTransId="{2712380F-1017-4708-BA8F-E8AF245333C3}"/>
    <dgm:cxn modelId="{E0E9F54D-D126-444B-BC59-7D6AD66854C9}" srcId="{B4E56785-002E-453E-B781-EE85DA41B7A5}" destId="{D2F6678D-517A-4F61-8CFA-95D66F978B7C}" srcOrd="2" destOrd="0" parTransId="{430ADD58-E482-4DA0-9F19-71E54C9D5151}" sibTransId="{5B18E036-A8FE-4F7D-A41C-F88D821828E3}"/>
    <dgm:cxn modelId="{354B3694-F555-434E-86EF-E350BD4533A5}" srcId="{B4E56785-002E-453E-B781-EE85DA41B7A5}" destId="{F87EB3AC-1410-41EE-BE1B-01713D82EB0C}" srcOrd="0" destOrd="0" parTransId="{3AC12D4A-AF37-4C23-B09C-F40ABBD0B462}" sibTransId="{38D38EEF-86A0-4AE1-BB36-5ADD4730F96E}"/>
    <dgm:cxn modelId="{F14657A2-848B-46E9-84D7-F008F3C10234}" srcId="{D2F6678D-517A-4F61-8CFA-95D66F978B7C}" destId="{2C2A7351-B414-4ACD-ACEB-21CA65C9F2DE}" srcOrd="0" destOrd="0" parTransId="{6EE06BD5-EAF1-42CE-BFB4-C4DC5BC330FC}" sibTransId="{132E0337-F639-4516-B76E-DB1827E587D7}"/>
    <dgm:cxn modelId="{C3829FA5-F0BD-4492-B8A9-27BD757ACD6B}" type="presOf" srcId="{F87EB3AC-1410-41EE-BE1B-01713D82EB0C}" destId="{45F6639E-BEE2-40E8-998C-F014BCAAA29C}" srcOrd="0" destOrd="0" presId="urn:microsoft.com/office/officeart/2005/8/layout/list1"/>
    <dgm:cxn modelId="{0E00E4AD-8E21-4556-B0D0-837C6FBA9860}" srcId="{3C09812F-6779-47A7-9DFD-F9754DE34E33}" destId="{F6F480D7-FF05-478F-80A9-90273AD7E369}" srcOrd="0" destOrd="0" parTransId="{192CDF6D-BCED-40F5-87CA-C224CCBC1C9D}" sibTransId="{D364F194-931A-41B9-9AC6-1F55E7F58A48}"/>
    <dgm:cxn modelId="{05C45AAE-4EC6-4922-8C7D-E512AADD80D9}" type="presOf" srcId="{B4E56785-002E-453E-B781-EE85DA41B7A5}" destId="{185C7E84-3F9A-47DE-AF04-E1F5FEAEB6A1}" srcOrd="0" destOrd="0" presId="urn:microsoft.com/office/officeart/2005/8/layout/list1"/>
    <dgm:cxn modelId="{84C728BA-0E7B-4E80-981A-E46A7398B954}" type="presOf" srcId="{3C09812F-6779-47A7-9DFD-F9754DE34E33}" destId="{640F2D4B-9596-4396-A574-7BB7DE0EC8EC}" srcOrd="0" destOrd="0" presId="urn:microsoft.com/office/officeart/2005/8/layout/list1"/>
    <dgm:cxn modelId="{E1D424D5-82AB-476D-AC51-4B1301C6EFC1}" type="presOf" srcId="{343048DD-D927-4930-97B0-5A87E0BD49B9}" destId="{6019F48E-FE5E-43A6-BE86-010D2F963585}" srcOrd="0" destOrd="0" presId="urn:microsoft.com/office/officeart/2005/8/layout/list1"/>
    <dgm:cxn modelId="{ACC03DE4-5B0F-4F3A-A85E-DC9DAA933708}" type="presOf" srcId="{2C2A7351-B414-4ACD-ACEB-21CA65C9F2DE}" destId="{2F5E01DC-C1EB-486D-9202-33DE39D6ED09}" srcOrd="0" destOrd="0" presId="urn:microsoft.com/office/officeart/2005/8/layout/list1"/>
    <dgm:cxn modelId="{63513EDD-61E2-4DC9-9676-7873022F1296}" type="presParOf" srcId="{185C7E84-3F9A-47DE-AF04-E1F5FEAEB6A1}" destId="{8DE957AF-0120-4BD5-8CCE-83211D72E2E4}" srcOrd="0" destOrd="0" presId="urn:microsoft.com/office/officeart/2005/8/layout/list1"/>
    <dgm:cxn modelId="{3E05FBC2-DFD9-4B33-A206-BD693AAD71C7}" type="presParOf" srcId="{8DE957AF-0120-4BD5-8CCE-83211D72E2E4}" destId="{45F6639E-BEE2-40E8-998C-F014BCAAA29C}" srcOrd="0" destOrd="0" presId="urn:microsoft.com/office/officeart/2005/8/layout/list1"/>
    <dgm:cxn modelId="{A9096EC1-7A6A-4F0E-9F5A-4C35D86AC5E1}" type="presParOf" srcId="{8DE957AF-0120-4BD5-8CCE-83211D72E2E4}" destId="{2A49481E-588C-407F-AFC8-B49CA7C6D605}" srcOrd="1" destOrd="0" presId="urn:microsoft.com/office/officeart/2005/8/layout/list1"/>
    <dgm:cxn modelId="{08E196D5-0BE8-46E3-9FD8-9F02594CB32E}" type="presParOf" srcId="{185C7E84-3F9A-47DE-AF04-E1F5FEAEB6A1}" destId="{1C477265-3CAF-49EC-AB06-CF2DEBA3DAA8}" srcOrd="1" destOrd="0" presId="urn:microsoft.com/office/officeart/2005/8/layout/list1"/>
    <dgm:cxn modelId="{2B7D47BC-02C7-4893-B13D-D64F8FB35719}" type="presParOf" srcId="{185C7E84-3F9A-47DE-AF04-E1F5FEAEB6A1}" destId="{6019F48E-FE5E-43A6-BE86-010D2F963585}" srcOrd="2" destOrd="0" presId="urn:microsoft.com/office/officeart/2005/8/layout/list1"/>
    <dgm:cxn modelId="{9AFC6973-984B-40F1-B1B1-96968BF726D0}" type="presParOf" srcId="{185C7E84-3F9A-47DE-AF04-E1F5FEAEB6A1}" destId="{399C8451-2937-4BFE-835A-EF5979C6283F}" srcOrd="3" destOrd="0" presId="urn:microsoft.com/office/officeart/2005/8/layout/list1"/>
    <dgm:cxn modelId="{1081D5E9-5EE8-47A9-837D-AD6F1CDFA2F2}" type="presParOf" srcId="{185C7E84-3F9A-47DE-AF04-E1F5FEAEB6A1}" destId="{BEC62314-52A9-495D-B6D0-113EC09EEBF7}" srcOrd="4" destOrd="0" presId="urn:microsoft.com/office/officeart/2005/8/layout/list1"/>
    <dgm:cxn modelId="{A8C7F804-7B2A-4BB2-985E-0A920DE92F89}" type="presParOf" srcId="{BEC62314-52A9-495D-B6D0-113EC09EEBF7}" destId="{640F2D4B-9596-4396-A574-7BB7DE0EC8EC}" srcOrd="0" destOrd="0" presId="urn:microsoft.com/office/officeart/2005/8/layout/list1"/>
    <dgm:cxn modelId="{137D8CAF-F44A-4716-9425-74468FA1FF8D}" type="presParOf" srcId="{BEC62314-52A9-495D-B6D0-113EC09EEBF7}" destId="{87D59F9A-5140-4225-8372-6026DEA68F66}" srcOrd="1" destOrd="0" presId="urn:microsoft.com/office/officeart/2005/8/layout/list1"/>
    <dgm:cxn modelId="{85F97C0C-788F-4419-8C35-D05B64529009}" type="presParOf" srcId="{185C7E84-3F9A-47DE-AF04-E1F5FEAEB6A1}" destId="{8E5CF90F-F96E-4C6D-B60F-2710D0963547}" srcOrd="5" destOrd="0" presId="urn:microsoft.com/office/officeart/2005/8/layout/list1"/>
    <dgm:cxn modelId="{C76FCF6F-E753-4A6A-BBDA-191C802CA1B9}" type="presParOf" srcId="{185C7E84-3F9A-47DE-AF04-E1F5FEAEB6A1}" destId="{7155D3B5-6767-4C94-9302-4D37C6ADF3E0}" srcOrd="6" destOrd="0" presId="urn:microsoft.com/office/officeart/2005/8/layout/list1"/>
    <dgm:cxn modelId="{BED65ACC-E034-44A9-91AA-5B738C3DDBD1}" type="presParOf" srcId="{185C7E84-3F9A-47DE-AF04-E1F5FEAEB6A1}" destId="{0B3D0B9D-0DB2-4C12-813B-6C2A7CF017DE}" srcOrd="7" destOrd="0" presId="urn:microsoft.com/office/officeart/2005/8/layout/list1"/>
    <dgm:cxn modelId="{E905604B-5F92-4566-925D-8BECCB43B060}" type="presParOf" srcId="{185C7E84-3F9A-47DE-AF04-E1F5FEAEB6A1}" destId="{186E8B26-6A73-4988-8D01-52E72EECD769}" srcOrd="8" destOrd="0" presId="urn:microsoft.com/office/officeart/2005/8/layout/list1"/>
    <dgm:cxn modelId="{790E6C57-BB0E-4DB6-BD71-FA5445C75158}" type="presParOf" srcId="{186E8B26-6A73-4988-8D01-52E72EECD769}" destId="{FDAC010D-1466-46F1-8C11-063578B1CA6D}" srcOrd="0" destOrd="0" presId="urn:microsoft.com/office/officeart/2005/8/layout/list1"/>
    <dgm:cxn modelId="{AE55B240-145E-44A3-929B-C44C2E9F1AD6}" type="presParOf" srcId="{186E8B26-6A73-4988-8D01-52E72EECD769}" destId="{D0013F41-F97B-4DE0-9CB2-337659C490ED}" srcOrd="1" destOrd="0" presId="urn:microsoft.com/office/officeart/2005/8/layout/list1"/>
    <dgm:cxn modelId="{0BAEEC98-850E-472A-BE7B-3D6196CA87E2}" type="presParOf" srcId="{185C7E84-3F9A-47DE-AF04-E1F5FEAEB6A1}" destId="{84A569B9-686E-4DC7-8314-D54194AF6388}" srcOrd="9" destOrd="0" presId="urn:microsoft.com/office/officeart/2005/8/layout/list1"/>
    <dgm:cxn modelId="{09E93877-3F0B-4C76-90DB-C9036D553A16}" type="presParOf" srcId="{185C7E84-3F9A-47DE-AF04-E1F5FEAEB6A1}" destId="{2F5E01DC-C1EB-486D-9202-33DE39D6ED09}"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D73D64-F9E7-46A8-A8F4-90C160064DFC}" type="doc">
      <dgm:prSet loTypeId="urn:microsoft.com/office/officeart/2005/8/layout/hProcess11" loCatId="process" qsTypeId="urn:microsoft.com/office/officeart/2005/8/quickstyle/3d1" qsCatId="3D" csTypeId="urn:microsoft.com/office/officeart/2005/8/colors/accent1_2" csCatId="accent1" phldr="1"/>
      <dgm:spPr/>
      <dgm:t>
        <a:bodyPr/>
        <a:lstStyle/>
        <a:p>
          <a:endParaRPr lang="en-US"/>
        </a:p>
      </dgm:t>
    </dgm:pt>
    <dgm:pt modelId="{2498495D-99E0-49A3-BC27-7F648FBE9B01}">
      <dgm:prSet custT="1"/>
      <dgm:spPr/>
      <dgm:t>
        <a:bodyPr/>
        <a:lstStyle/>
        <a:p>
          <a:r>
            <a:rPr lang="en-US" sz="1200" b="0" i="0" dirty="0"/>
            <a:t>A </a:t>
          </a:r>
          <a:r>
            <a:rPr lang="en-US" sz="1200" b="1" i="0" dirty="0"/>
            <a:t>draft</a:t>
          </a:r>
          <a:r>
            <a:rPr lang="en-US" sz="1200" b="0" i="0" dirty="0"/>
            <a:t> of the program year monitoring report.</a:t>
          </a:r>
          <a:endParaRPr lang="en-US" sz="1200" dirty="0"/>
        </a:p>
      </dgm:t>
    </dgm:pt>
    <dgm:pt modelId="{F0A998CE-CD98-4F89-8883-2362CFEA0F6A}" type="parTrans" cxnId="{80E2C6E8-821D-4AEA-87E0-E8E9991182D7}">
      <dgm:prSet/>
      <dgm:spPr/>
      <dgm:t>
        <a:bodyPr/>
        <a:lstStyle/>
        <a:p>
          <a:endParaRPr lang="en-US"/>
        </a:p>
      </dgm:t>
    </dgm:pt>
    <dgm:pt modelId="{D82E1A29-4E7E-42FA-8E51-55BF36543EC3}" type="sibTrans" cxnId="{80E2C6E8-821D-4AEA-87E0-E8E9991182D7}">
      <dgm:prSet/>
      <dgm:spPr/>
      <dgm:t>
        <a:bodyPr/>
        <a:lstStyle/>
        <a:p>
          <a:endParaRPr lang="en-US"/>
        </a:p>
      </dgm:t>
    </dgm:pt>
    <dgm:pt modelId="{376182A7-64EC-4EEE-8F61-858555FBD558}">
      <dgm:prSet custT="1"/>
      <dgm:spPr/>
      <dgm:t>
        <a:bodyPr/>
        <a:lstStyle/>
        <a:p>
          <a:r>
            <a:rPr lang="en-US" sz="1200" b="0" i="0" dirty="0"/>
            <a:t>A tool designed to expand communication between BWDA and LWDB staff and resolve discrepancies prior to official program year report issuance.</a:t>
          </a:r>
          <a:endParaRPr lang="en-US" sz="1200" dirty="0"/>
        </a:p>
      </dgm:t>
    </dgm:pt>
    <dgm:pt modelId="{513F60F2-7266-40C9-B8E9-B256B5539AD8}" type="parTrans" cxnId="{4AA81D95-2B60-42D1-BD8A-AF0FA3C81C9A}">
      <dgm:prSet/>
      <dgm:spPr/>
      <dgm:t>
        <a:bodyPr/>
        <a:lstStyle/>
        <a:p>
          <a:endParaRPr lang="en-US"/>
        </a:p>
      </dgm:t>
    </dgm:pt>
    <dgm:pt modelId="{62D92972-3765-42C3-8E95-B30C1867CB1C}" type="sibTrans" cxnId="{4AA81D95-2B60-42D1-BD8A-AF0FA3C81C9A}">
      <dgm:prSet/>
      <dgm:spPr/>
      <dgm:t>
        <a:bodyPr/>
        <a:lstStyle/>
        <a:p>
          <a:endParaRPr lang="en-US"/>
        </a:p>
      </dgm:t>
    </dgm:pt>
    <dgm:pt modelId="{615774C5-74FE-4F46-91DE-73C1ADB185D2}">
      <dgm:prSet custT="1"/>
      <dgm:spPr/>
      <dgm:t>
        <a:bodyPr/>
        <a:lstStyle/>
        <a:p>
          <a:r>
            <a:rPr lang="en-US" sz="1200" b="0" i="0" dirty="0"/>
            <a:t>The IFC report is not the final report and can be revised.</a:t>
          </a:r>
          <a:endParaRPr lang="en-US" sz="1200" dirty="0"/>
        </a:p>
      </dgm:t>
    </dgm:pt>
    <dgm:pt modelId="{6D8E6005-3E80-4B8E-9515-3F8488A2F586}" type="parTrans" cxnId="{9C45356B-31A2-45CB-BF4A-DB943459EBA2}">
      <dgm:prSet/>
      <dgm:spPr/>
      <dgm:t>
        <a:bodyPr/>
        <a:lstStyle/>
        <a:p>
          <a:endParaRPr lang="en-US"/>
        </a:p>
      </dgm:t>
    </dgm:pt>
    <dgm:pt modelId="{AD2C626F-FBDE-403D-A5BA-6C3BE62BA4C1}" type="sibTrans" cxnId="{9C45356B-31A2-45CB-BF4A-DB943459EBA2}">
      <dgm:prSet/>
      <dgm:spPr/>
      <dgm:t>
        <a:bodyPr/>
        <a:lstStyle/>
        <a:p>
          <a:endParaRPr lang="en-US"/>
        </a:p>
      </dgm:t>
    </dgm:pt>
    <dgm:pt modelId="{A0C0A342-F9FB-45FB-90FF-933B12896E4F}">
      <dgm:prSet custT="1"/>
      <dgm:spPr/>
      <dgm:t>
        <a:bodyPr/>
        <a:lstStyle/>
        <a:p>
          <a:r>
            <a:rPr lang="en-US" sz="1200" b="0" i="0" dirty="0"/>
            <a:t>The IFC report will have the framework of the final program year monitoring report and identify observations, list citations, and establish required action.</a:t>
          </a:r>
          <a:endParaRPr lang="en-US" sz="1200" dirty="0"/>
        </a:p>
      </dgm:t>
    </dgm:pt>
    <dgm:pt modelId="{6D20F889-E997-4ECB-B2AB-62AAFFE14DF4}" type="parTrans" cxnId="{889488E5-553F-453B-8A55-2EEF144888B9}">
      <dgm:prSet/>
      <dgm:spPr/>
      <dgm:t>
        <a:bodyPr/>
        <a:lstStyle/>
        <a:p>
          <a:endParaRPr lang="en-US"/>
        </a:p>
      </dgm:t>
    </dgm:pt>
    <dgm:pt modelId="{EA649BF3-994E-4FBF-90B6-185ED260C00C}" type="sibTrans" cxnId="{889488E5-553F-453B-8A55-2EEF144888B9}">
      <dgm:prSet/>
      <dgm:spPr/>
      <dgm:t>
        <a:bodyPr/>
        <a:lstStyle/>
        <a:p>
          <a:endParaRPr lang="en-US"/>
        </a:p>
      </dgm:t>
    </dgm:pt>
    <dgm:pt modelId="{5A395469-E3E5-46B0-92BE-131B33B9AD8D}">
      <dgm:prSet custT="1"/>
      <dgm:spPr/>
      <dgm:t>
        <a:bodyPr/>
        <a:lstStyle/>
        <a:p>
          <a:r>
            <a:rPr lang="en-US" sz="1200" b="0" i="0" dirty="0"/>
            <a:t>The required action established for each finding constitutes the corrective action necessary to resolve an area of non-compliance.</a:t>
          </a:r>
          <a:endParaRPr lang="en-US" sz="1200" dirty="0"/>
        </a:p>
      </dgm:t>
    </dgm:pt>
    <dgm:pt modelId="{390CC42F-E9A3-44C7-BFCB-E8E1A8B8A36A}" type="parTrans" cxnId="{E41DC2CC-3135-4CDB-81DB-9F08B630DCC4}">
      <dgm:prSet/>
      <dgm:spPr/>
      <dgm:t>
        <a:bodyPr/>
        <a:lstStyle/>
        <a:p>
          <a:endParaRPr lang="en-US"/>
        </a:p>
      </dgm:t>
    </dgm:pt>
    <dgm:pt modelId="{4153BDB7-9C60-4ABD-9EAB-701CCC23850A}" type="sibTrans" cxnId="{E41DC2CC-3135-4CDB-81DB-9F08B630DCC4}">
      <dgm:prSet/>
      <dgm:spPr/>
      <dgm:t>
        <a:bodyPr/>
        <a:lstStyle/>
        <a:p>
          <a:endParaRPr lang="en-US"/>
        </a:p>
      </dgm:t>
    </dgm:pt>
    <dgm:pt modelId="{5F3B9904-D154-476F-9AA9-F2E2A2F22144}">
      <dgm:prSet custT="1"/>
      <dgm:spPr/>
      <dgm:t>
        <a:bodyPr/>
        <a:lstStyle/>
        <a:p>
          <a:r>
            <a:rPr lang="en-US" sz="1200" b="0" i="0" dirty="0"/>
            <a:t>The IFC      report is approved        by BWDA management prior to issuance.</a:t>
          </a:r>
          <a:endParaRPr lang="en-US" sz="1200" dirty="0"/>
        </a:p>
      </dgm:t>
    </dgm:pt>
    <dgm:pt modelId="{B17BAA30-1C17-4FCD-B971-C1A3D4C180F5}" type="parTrans" cxnId="{65ABA817-BA23-40AC-941F-AC3E5B57DE7D}">
      <dgm:prSet/>
      <dgm:spPr/>
      <dgm:t>
        <a:bodyPr/>
        <a:lstStyle/>
        <a:p>
          <a:endParaRPr lang="en-US"/>
        </a:p>
      </dgm:t>
    </dgm:pt>
    <dgm:pt modelId="{A6395359-A8CB-4117-98BE-BEF2023BE52D}" type="sibTrans" cxnId="{65ABA817-BA23-40AC-941F-AC3E5B57DE7D}">
      <dgm:prSet/>
      <dgm:spPr/>
      <dgm:t>
        <a:bodyPr/>
        <a:lstStyle/>
        <a:p>
          <a:endParaRPr lang="en-US"/>
        </a:p>
      </dgm:t>
    </dgm:pt>
    <dgm:pt modelId="{2CCC9A45-E174-4243-86EB-85D2211BF595}" type="pres">
      <dgm:prSet presAssocID="{61D73D64-F9E7-46A8-A8F4-90C160064DFC}" presName="Name0" presStyleCnt="0">
        <dgm:presLayoutVars>
          <dgm:dir/>
          <dgm:resizeHandles val="exact"/>
        </dgm:presLayoutVars>
      </dgm:prSet>
      <dgm:spPr/>
    </dgm:pt>
    <dgm:pt modelId="{2D80A81C-324E-43CD-9A1D-F3FA815EFDF2}" type="pres">
      <dgm:prSet presAssocID="{61D73D64-F9E7-46A8-A8F4-90C160064DFC}" presName="arrow" presStyleLbl="bgShp" presStyleIdx="0" presStyleCnt="1"/>
      <dgm:spPr>
        <a:solidFill>
          <a:srgbClr val="01456F"/>
        </a:solidFill>
      </dgm:spPr>
    </dgm:pt>
    <dgm:pt modelId="{46BB4676-6385-43B2-8707-F1F6F3450AAF}" type="pres">
      <dgm:prSet presAssocID="{61D73D64-F9E7-46A8-A8F4-90C160064DFC}" presName="points" presStyleCnt="0"/>
      <dgm:spPr/>
    </dgm:pt>
    <dgm:pt modelId="{F1820866-4A91-4322-8EB0-1E5682CFA985}" type="pres">
      <dgm:prSet presAssocID="{2498495D-99E0-49A3-BC27-7F648FBE9B01}" presName="compositeA" presStyleCnt="0"/>
      <dgm:spPr/>
    </dgm:pt>
    <dgm:pt modelId="{59AE23A9-53EF-4C01-B155-7F99DB5B63E8}" type="pres">
      <dgm:prSet presAssocID="{2498495D-99E0-49A3-BC27-7F648FBE9B01}" presName="textA" presStyleLbl="revTx" presStyleIdx="0" presStyleCnt="6">
        <dgm:presLayoutVars>
          <dgm:bulletEnabled val="1"/>
        </dgm:presLayoutVars>
      </dgm:prSet>
      <dgm:spPr/>
    </dgm:pt>
    <dgm:pt modelId="{56472FE2-CB72-4FCE-AB5C-9E0A1C381DED}" type="pres">
      <dgm:prSet presAssocID="{2498495D-99E0-49A3-BC27-7F648FBE9B01}" presName="circleA" presStyleLbl="node1" presStyleIdx="0" presStyleCnt="6"/>
      <dgm:spPr>
        <a:solidFill>
          <a:schemeClr val="accent2">
            <a:lumMod val="60000"/>
            <a:lumOff val="40000"/>
          </a:schemeClr>
        </a:solidFill>
      </dgm:spPr>
    </dgm:pt>
    <dgm:pt modelId="{E35C8392-6EAB-4003-976F-FF6F54933CA2}" type="pres">
      <dgm:prSet presAssocID="{2498495D-99E0-49A3-BC27-7F648FBE9B01}" presName="spaceA" presStyleCnt="0"/>
      <dgm:spPr/>
    </dgm:pt>
    <dgm:pt modelId="{066F97B5-56F3-43F3-9522-64B66DCC2212}" type="pres">
      <dgm:prSet presAssocID="{D82E1A29-4E7E-42FA-8E51-55BF36543EC3}" presName="space" presStyleCnt="0"/>
      <dgm:spPr/>
    </dgm:pt>
    <dgm:pt modelId="{F4C9567F-EB53-4EE1-A7CE-8960D17F9EBC}" type="pres">
      <dgm:prSet presAssocID="{376182A7-64EC-4EEE-8F61-858555FBD558}" presName="compositeB" presStyleCnt="0"/>
      <dgm:spPr/>
    </dgm:pt>
    <dgm:pt modelId="{CA058C79-F338-43D2-96D1-2B1243161AF1}" type="pres">
      <dgm:prSet presAssocID="{376182A7-64EC-4EEE-8F61-858555FBD558}" presName="textB" presStyleLbl="revTx" presStyleIdx="1" presStyleCnt="6">
        <dgm:presLayoutVars>
          <dgm:bulletEnabled val="1"/>
        </dgm:presLayoutVars>
      </dgm:prSet>
      <dgm:spPr/>
    </dgm:pt>
    <dgm:pt modelId="{28F0BF9D-4F34-4AB7-8EB8-B3C142E4F037}" type="pres">
      <dgm:prSet presAssocID="{376182A7-64EC-4EEE-8F61-858555FBD558}" presName="circleB" presStyleLbl="node1" presStyleIdx="1" presStyleCnt="6"/>
      <dgm:spPr>
        <a:solidFill>
          <a:schemeClr val="accent2">
            <a:lumMod val="60000"/>
            <a:lumOff val="40000"/>
          </a:schemeClr>
        </a:solidFill>
      </dgm:spPr>
    </dgm:pt>
    <dgm:pt modelId="{CEEF2ADD-84E8-4902-BAC4-E5D037228F41}" type="pres">
      <dgm:prSet presAssocID="{376182A7-64EC-4EEE-8F61-858555FBD558}" presName="spaceB" presStyleCnt="0"/>
      <dgm:spPr/>
    </dgm:pt>
    <dgm:pt modelId="{695D9DF3-F01D-4189-B8DD-9380E689FCFC}" type="pres">
      <dgm:prSet presAssocID="{62D92972-3765-42C3-8E95-B30C1867CB1C}" presName="space" presStyleCnt="0"/>
      <dgm:spPr/>
    </dgm:pt>
    <dgm:pt modelId="{10F8567E-675F-4BDB-8438-7643BB380EC5}" type="pres">
      <dgm:prSet presAssocID="{615774C5-74FE-4F46-91DE-73C1ADB185D2}" presName="compositeA" presStyleCnt="0"/>
      <dgm:spPr/>
    </dgm:pt>
    <dgm:pt modelId="{A40950FD-3A79-4676-BB20-5C44F0C8CD10}" type="pres">
      <dgm:prSet presAssocID="{615774C5-74FE-4F46-91DE-73C1ADB185D2}" presName="textA" presStyleLbl="revTx" presStyleIdx="2" presStyleCnt="6">
        <dgm:presLayoutVars>
          <dgm:bulletEnabled val="1"/>
        </dgm:presLayoutVars>
      </dgm:prSet>
      <dgm:spPr/>
    </dgm:pt>
    <dgm:pt modelId="{78D0DFC3-2CEE-4CD7-9B9B-04664C19FB19}" type="pres">
      <dgm:prSet presAssocID="{615774C5-74FE-4F46-91DE-73C1ADB185D2}" presName="circleA" presStyleLbl="node1" presStyleIdx="2" presStyleCnt="6"/>
      <dgm:spPr>
        <a:solidFill>
          <a:schemeClr val="accent2">
            <a:lumMod val="60000"/>
            <a:lumOff val="40000"/>
          </a:schemeClr>
        </a:solidFill>
      </dgm:spPr>
    </dgm:pt>
    <dgm:pt modelId="{F52F77D8-4159-4F17-B51B-218405D71698}" type="pres">
      <dgm:prSet presAssocID="{615774C5-74FE-4F46-91DE-73C1ADB185D2}" presName="spaceA" presStyleCnt="0"/>
      <dgm:spPr/>
    </dgm:pt>
    <dgm:pt modelId="{6589F48E-CA12-4423-8872-994032463D59}" type="pres">
      <dgm:prSet presAssocID="{AD2C626F-FBDE-403D-A5BA-6C3BE62BA4C1}" presName="space" presStyleCnt="0"/>
      <dgm:spPr/>
    </dgm:pt>
    <dgm:pt modelId="{5052C51A-9AC2-49A1-AC4D-9EF4B869F482}" type="pres">
      <dgm:prSet presAssocID="{A0C0A342-F9FB-45FB-90FF-933B12896E4F}" presName="compositeB" presStyleCnt="0"/>
      <dgm:spPr/>
    </dgm:pt>
    <dgm:pt modelId="{90342713-18AE-44A0-92D1-7B082865B8CD}" type="pres">
      <dgm:prSet presAssocID="{A0C0A342-F9FB-45FB-90FF-933B12896E4F}" presName="textB" presStyleLbl="revTx" presStyleIdx="3" presStyleCnt="6" custScaleX="130148">
        <dgm:presLayoutVars>
          <dgm:bulletEnabled val="1"/>
        </dgm:presLayoutVars>
      </dgm:prSet>
      <dgm:spPr/>
    </dgm:pt>
    <dgm:pt modelId="{7F16F6A5-C383-4B59-8954-41A0B99ECE56}" type="pres">
      <dgm:prSet presAssocID="{A0C0A342-F9FB-45FB-90FF-933B12896E4F}" presName="circleB" presStyleLbl="node1" presStyleIdx="3" presStyleCnt="6"/>
      <dgm:spPr>
        <a:solidFill>
          <a:schemeClr val="accent2">
            <a:lumMod val="60000"/>
            <a:lumOff val="40000"/>
          </a:schemeClr>
        </a:solidFill>
      </dgm:spPr>
    </dgm:pt>
    <dgm:pt modelId="{5C9414C9-389B-4068-9F91-DE58B157DEDE}" type="pres">
      <dgm:prSet presAssocID="{A0C0A342-F9FB-45FB-90FF-933B12896E4F}" presName="spaceB" presStyleCnt="0"/>
      <dgm:spPr/>
    </dgm:pt>
    <dgm:pt modelId="{E38E4F18-CA53-404D-88A8-44E25EFF4F60}" type="pres">
      <dgm:prSet presAssocID="{EA649BF3-994E-4FBF-90B6-185ED260C00C}" presName="space" presStyleCnt="0"/>
      <dgm:spPr/>
    </dgm:pt>
    <dgm:pt modelId="{B2B0DA77-CBF6-44E9-9C58-8D5807B8D377}" type="pres">
      <dgm:prSet presAssocID="{5A395469-E3E5-46B0-92BE-131B33B9AD8D}" presName="compositeA" presStyleCnt="0"/>
      <dgm:spPr/>
    </dgm:pt>
    <dgm:pt modelId="{ECA79612-7508-49C1-BDD7-7B4F33D717C2}" type="pres">
      <dgm:prSet presAssocID="{5A395469-E3E5-46B0-92BE-131B33B9AD8D}" presName="textA" presStyleLbl="revTx" presStyleIdx="4" presStyleCnt="6">
        <dgm:presLayoutVars>
          <dgm:bulletEnabled val="1"/>
        </dgm:presLayoutVars>
      </dgm:prSet>
      <dgm:spPr/>
    </dgm:pt>
    <dgm:pt modelId="{4F8E374F-F32D-4CD2-92B0-3038D1B028F3}" type="pres">
      <dgm:prSet presAssocID="{5A395469-E3E5-46B0-92BE-131B33B9AD8D}" presName="circleA" presStyleLbl="node1" presStyleIdx="4" presStyleCnt="6"/>
      <dgm:spPr>
        <a:solidFill>
          <a:schemeClr val="accent2">
            <a:lumMod val="60000"/>
            <a:lumOff val="40000"/>
          </a:schemeClr>
        </a:solidFill>
      </dgm:spPr>
    </dgm:pt>
    <dgm:pt modelId="{64684322-665B-430C-BF9D-3C64E19D49C7}" type="pres">
      <dgm:prSet presAssocID="{5A395469-E3E5-46B0-92BE-131B33B9AD8D}" presName="spaceA" presStyleCnt="0"/>
      <dgm:spPr/>
    </dgm:pt>
    <dgm:pt modelId="{3F2BD51F-34AF-4CCC-93EB-8D8722C0F15B}" type="pres">
      <dgm:prSet presAssocID="{4153BDB7-9C60-4ABD-9EAB-701CCC23850A}" presName="space" presStyleCnt="0"/>
      <dgm:spPr/>
    </dgm:pt>
    <dgm:pt modelId="{8376B2E6-749E-4D00-A9CA-B48A0A202405}" type="pres">
      <dgm:prSet presAssocID="{5F3B9904-D154-476F-9AA9-F2E2A2F22144}" presName="compositeB" presStyleCnt="0"/>
      <dgm:spPr/>
    </dgm:pt>
    <dgm:pt modelId="{63CF1E35-49CC-4B07-A70B-2F135414EF80}" type="pres">
      <dgm:prSet presAssocID="{5F3B9904-D154-476F-9AA9-F2E2A2F22144}" presName="textB" presStyleLbl="revTx" presStyleIdx="5" presStyleCnt="6">
        <dgm:presLayoutVars>
          <dgm:bulletEnabled val="1"/>
        </dgm:presLayoutVars>
      </dgm:prSet>
      <dgm:spPr/>
    </dgm:pt>
    <dgm:pt modelId="{271C30F8-175F-4AC2-989F-FCABFB3BEEFE}" type="pres">
      <dgm:prSet presAssocID="{5F3B9904-D154-476F-9AA9-F2E2A2F22144}" presName="circleB" presStyleLbl="node1" presStyleIdx="5" presStyleCnt="6"/>
      <dgm:spPr>
        <a:solidFill>
          <a:schemeClr val="accent2">
            <a:lumMod val="60000"/>
            <a:lumOff val="40000"/>
          </a:schemeClr>
        </a:solidFill>
      </dgm:spPr>
    </dgm:pt>
    <dgm:pt modelId="{67476E17-9982-4CD9-81FA-3AA559EA569A}" type="pres">
      <dgm:prSet presAssocID="{5F3B9904-D154-476F-9AA9-F2E2A2F22144}" presName="spaceB" presStyleCnt="0"/>
      <dgm:spPr/>
    </dgm:pt>
  </dgm:ptLst>
  <dgm:cxnLst>
    <dgm:cxn modelId="{65ABA817-BA23-40AC-941F-AC3E5B57DE7D}" srcId="{61D73D64-F9E7-46A8-A8F4-90C160064DFC}" destId="{5F3B9904-D154-476F-9AA9-F2E2A2F22144}" srcOrd="5" destOrd="0" parTransId="{B17BAA30-1C17-4FCD-B971-C1A3D4C180F5}" sibTransId="{A6395359-A8CB-4117-98BE-BEF2023BE52D}"/>
    <dgm:cxn modelId="{82315323-D402-40DA-8CE5-78CF7AB81823}" type="presOf" srcId="{615774C5-74FE-4F46-91DE-73C1ADB185D2}" destId="{A40950FD-3A79-4676-BB20-5C44F0C8CD10}" srcOrd="0" destOrd="0" presId="urn:microsoft.com/office/officeart/2005/8/layout/hProcess11"/>
    <dgm:cxn modelId="{68EA6433-A942-480B-BDFD-15BF83FF752B}" type="presOf" srcId="{5A395469-E3E5-46B0-92BE-131B33B9AD8D}" destId="{ECA79612-7508-49C1-BDD7-7B4F33D717C2}" srcOrd="0" destOrd="0" presId="urn:microsoft.com/office/officeart/2005/8/layout/hProcess11"/>
    <dgm:cxn modelId="{5484E13A-8167-4408-8FDC-91E186F3D9CA}" type="presOf" srcId="{5F3B9904-D154-476F-9AA9-F2E2A2F22144}" destId="{63CF1E35-49CC-4B07-A70B-2F135414EF80}" srcOrd="0" destOrd="0" presId="urn:microsoft.com/office/officeart/2005/8/layout/hProcess11"/>
    <dgm:cxn modelId="{724E343B-E080-49A8-A84A-2E33520A09EC}" type="presOf" srcId="{61D73D64-F9E7-46A8-A8F4-90C160064DFC}" destId="{2CCC9A45-E174-4243-86EB-85D2211BF595}" srcOrd="0" destOrd="0" presId="urn:microsoft.com/office/officeart/2005/8/layout/hProcess11"/>
    <dgm:cxn modelId="{9C45356B-31A2-45CB-BF4A-DB943459EBA2}" srcId="{61D73D64-F9E7-46A8-A8F4-90C160064DFC}" destId="{615774C5-74FE-4F46-91DE-73C1ADB185D2}" srcOrd="2" destOrd="0" parTransId="{6D8E6005-3E80-4B8E-9515-3F8488A2F586}" sibTransId="{AD2C626F-FBDE-403D-A5BA-6C3BE62BA4C1}"/>
    <dgm:cxn modelId="{EF02A657-0E17-444C-8443-3DE6D433B0F1}" type="presOf" srcId="{2498495D-99E0-49A3-BC27-7F648FBE9B01}" destId="{59AE23A9-53EF-4C01-B155-7F99DB5B63E8}" srcOrd="0" destOrd="0" presId="urn:microsoft.com/office/officeart/2005/8/layout/hProcess11"/>
    <dgm:cxn modelId="{9EF0F594-04CF-4875-A272-143C8FF28168}" type="presOf" srcId="{A0C0A342-F9FB-45FB-90FF-933B12896E4F}" destId="{90342713-18AE-44A0-92D1-7B082865B8CD}" srcOrd="0" destOrd="0" presId="urn:microsoft.com/office/officeart/2005/8/layout/hProcess11"/>
    <dgm:cxn modelId="{4AA81D95-2B60-42D1-BD8A-AF0FA3C81C9A}" srcId="{61D73D64-F9E7-46A8-A8F4-90C160064DFC}" destId="{376182A7-64EC-4EEE-8F61-858555FBD558}" srcOrd="1" destOrd="0" parTransId="{513F60F2-7266-40C9-B8E9-B256B5539AD8}" sibTransId="{62D92972-3765-42C3-8E95-B30C1867CB1C}"/>
    <dgm:cxn modelId="{E41DC2CC-3135-4CDB-81DB-9F08B630DCC4}" srcId="{61D73D64-F9E7-46A8-A8F4-90C160064DFC}" destId="{5A395469-E3E5-46B0-92BE-131B33B9AD8D}" srcOrd="4" destOrd="0" parTransId="{390CC42F-E9A3-44C7-BFCB-E8E1A8B8A36A}" sibTransId="{4153BDB7-9C60-4ABD-9EAB-701CCC23850A}"/>
    <dgm:cxn modelId="{889488E5-553F-453B-8A55-2EEF144888B9}" srcId="{61D73D64-F9E7-46A8-A8F4-90C160064DFC}" destId="{A0C0A342-F9FB-45FB-90FF-933B12896E4F}" srcOrd="3" destOrd="0" parTransId="{6D20F889-E997-4ECB-B2AB-62AAFFE14DF4}" sibTransId="{EA649BF3-994E-4FBF-90B6-185ED260C00C}"/>
    <dgm:cxn modelId="{13DDD5E7-0B31-4209-A67C-D9FFDA1CDC28}" type="presOf" srcId="{376182A7-64EC-4EEE-8F61-858555FBD558}" destId="{CA058C79-F338-43D2-96D1-2B1243161AF1}" srcOrd="0" destOrd="0" presId="urn:microsoft.com/office/officeart/2005/8/layout/hProcess11"/>
    <dgm:cxn modelId="{80E2C6E8-821D-4AEA-87E0-E8E9991182D7}" srcId="{61D73D64-F9E7-46A8-A8F4-90C160064DFC}" destId="{2498495D-99E0-49A3-BC27-7F648FBE9B01}" srcOrd="0" destOrd="0" parTransId="{F0A998CE-CD98-4F89-8883-2362CFEA0F6A}" sibTransId="{D82E1A29-4E7E-42FA-8E51-55BF36543EC3}"/>
    <dgm:cxn modelId="{9E60E499-C241-44B9-B811-5176FB4EFD16}" type="presParOf" srcId="{2CCC9A45-E174-4243-86EB-85D2211BF595}" destId="{2D80A81C-324E-43CD-9A1D-F3FA815EFDF2}" srcOrd="0" destOrd="0" presId="urn:microsoft.com/office/officeart/2005/8/layout/hProcess11"/>
    <dgm:cxn modelId="{44D2E92F-AE5E-4009-B1E0-D9F4C15C9C23}" type="presParOf" srcId="{2CCC9A45-E174-4243-86EB-85D2211BF595}" destId="{46BB4676-6385-43B2-8707-F1F6F3450AAF}" srcOrd="1" destOrd="0" presId="urn:microsoft.com/office/officeart/2005/8/layout/hProcess11"/>
    <dgm:cxn modelId="{B3A3E1A3-1850-4E9A-BED6-AE1CA5649278}" type="presParOf" srcId="{46BB4676-6385-43B2-8707-F1F6F3450AAF}" destId="{F1820866-4A91-4322-8EB0-1E5682CFA985}" srcOrd="0" destOrd="0" presId="urn:microsoft.com/office/officeart/2005/8/layout/hProcess11"/>
    <dgm:cxn modelId="{3487A766-7E1C-4956-83CF-26096BFA3624}" type="presParOf" srcId="{F1820866-4A91-4322-8EB0-1E5682CFA985}" destId="{59AE23A9-53EF-4C01-B155-7F99DB5B63E8}" srcOrd="0" destOrd="0" presId="urn:microsoft.com/office/officeart/2005/8/layout/hProcess11"/>
    <dgm:cxn modelId="{7B8C35B3-29FF-4D89-B04F-8A00167EA6A3}" type="presParOf" srcId="{F1820866-4A91-4322-8EB0-1E5682CFA985}" destId="{56472FE2-CB72-4FCE-AB5C-9E0A1C381DED}" srcOrd="1" destOrd="0" presId="urn:microsoft.com/office/officeart/2005/8/layout/hProcess11"/>
    <dgm:cxn modelId="{2D7AF72B-AD98-4325-B9E1-F0CA2EF507AE}" type="presParOf" srcId="{F1820866-4A91-4322-8EB0-1E5682CFA985}" destId="{E35C8392-6EAB-4003-976F-FF6F54933CA2}" srcOrd="2" destOrd="0" presId="urn:microsoft.com/office/officeart/2005/8/layout/hProcess11"/>
    <dgm:cxn modelId="{CAD26955-FA5F-40A9-86C5-CAAB05C106C6}" type="presParOf" srcId="{46BB4676-6385-43B2-8707-F1F6F3450AAF}" destId="{066F97B5-56F3-43F3-9522-64B66DCC2212}" srcOrd="1" destOrd="0" presId="urn:microsoft.com/office/officeart/2005/8/layout/hProcess11"/>
    <dgm:cxn modelId="{E66781D0-CBB8-4394-93A7-DDE509E83E04}" type="presParOf" srcId="{46BB4676-6385-43B2-8707-F1F6F3450AAF}" destId="{F4C9567F-EB53-4EE1-A7CE-8960D17F9EBC}" srcOrd="2" destOrd="0" presId="urn:microsoft.com/office/officeart/2005/8/layout/hProcess11"/>
    <dgm:cxn modelId="{2FE3C6A4-0597-41FA-9BD2-3CAF95BC74C3}" type="presParOf" srcId="{F4C9567F-EB53-4EE1-A7CE-8960D17F9EBC}" destId="{CA058C79-F338-43D2-96D1-2B1243161AF1}" srcOrd="0" destOrd="0" presId="urn:microsoft.com/office/officeart/2005/8/layout/hProcess11"/>
    <dgm:cxn modelId="{5921E94E-5008-4C14-A6D0-B9E6B941637E}" type="presParOf" srcId="{F4C9567F-EB53-4EE1-A7CE-8960D17F9EBC}" destId="{28F0BF9D-4F34-4AB7-8EB8-B3C142E4F037}" srcOrd="1" destOrd="0" presId="urn:microsoft.com/office/officeart/2005/8/layout/hProcess11"/>
    <dgm:cxn modelId="{5111E93D-F966-4E61-BE39-4E35BFAD5481}" type="presParOf" srcId="{F4C9567F-EB53-4EE1-A7CE-8960D17F9EBC}" destId="{CEEF2ADD-84E8-4902-BAC4-E5D037228F41}" srcOrd="2" destOrd="0" presId="urn:microsoft.com/office/officeart/2005/8/layout/hProcess11"/>
    <dgm:cxn modelId="{1EB9C688-EA59-443C-B00D-B53C0C155738}" type="presParOf" srcId="{46BB4676-6385-43B2-8707-F1F6F3450AAF}" destId="{695D9DF3-F01D-4189-B8DD-9380E689FCFC}" srcOrd="3" destOrd="0" presId="urn:microsoft.com/office/officeart/2005/8/layout/hProcess11"/>
    <dgm:cxn modelId="{203943E7-1C71-4F8B-8351-6F583CDAACAD}" type="presParOf" srcId="{46BB4676-6385-43B2-8707-F1F6F3450AAF}" destId="{10F8567E-675F-4BDB-8438-7643BB380EC5}" srcOrd="4" destOrd="0" presId="urn:microsoft.com/office/officeart/2005/8/layout/hProcess11"/>
    <dgm:cxn modelId="{7B45B762-8E95-491C-A24A-69DAF9EDEAC2}" type="presParOf" srcId="{10F8567E-675F-4BDB-8438-7643BB380EC5}" destId="{A40950FD-3A79-4676-BB20-5C44F0C8CD10}" srcOrd="0" destOrd="0" presId="urn:microsoft.com/office/officeart/2005/8/layout/hProcess11"/>
    <dgm:cxn modelId="{09F84B40-68B7-4268-9823-1633C4B0716A}" type="presParOf" srcId="{10F8567E-675F-4BDB-8438-7643BB380EC5}" destId="{78D0DFC3-2CEE-4CD7-9B9B-04664C19FB19}" srcOrd="1" destOrd="0" presId="urn:microsoft.com/office/officeart/2005/8/layout/hProcess11"/>
    <dgm:cxn modelId="{E553BE01-0733-4FF3-8BF7-F7583063510B}" type="presParOf" srcId="{10F8567E-675F-4BDB-8438-7643BB380EC5}" destId="{F52F77D8-4159-4F17-B51B-218405D71698}" srcOrd="2" destOrd="0" presId="urn:microsoft.com/office/officeart/2005/8/layout/hProcess11"/>
    <dgm:cxn modelId="{1B971DE6-996D-4DDD-BAD1-30D0D0D32199}" type="presParOf" srcId="{46BB4676-6385-43B2-8707-F1F6F3450AAF}" destId="{6589F48E-CA12-4423-8872-994032463D59}" srcOrd="5" destOrd="0" presId="urn:microsoft.com/office/officeart/2005/8/layout/hProcess11"/>
    <dgm:cxn modelId="{F3A91945-97E4-428A-AACB-19D878967677}" type="presParOf" srcId="{46BB4676-6385-43B2-8707-F1F6F3450AAF}" destId="{5052C51A-9AC2-49A1-AC4D-9EF4B869F482}" srcOrd="6" destOrd="0" presId="urn:microsoft.com/office/officeart/2005/8/layout/hProcess11"/>
    <dgm:cxn modelId="{12CE4DE6-A788-40C3-B880-F486974FD092}" type="presParOf" srcId="{5052C51A-9AC2-49A1-AC4D-9EF4B869F482}" destId="{90342713-18AE-44A0-92D1-7B082865B8CD}" srcOrd="0" destOrd="0" presId="urn:microsoft.com/office/officeart/2005/8/layout/hProcess11"/>
    <dgm:cxn modelId="{DCA107FB-4EC9-4F88-9D0B-04E4107E6636}" type="presParOf" srcId="{5052C51A-9AC2-49A1-AC4D-9EF4B869F482}" destId="{7F16F6A5-C383-4B59-8954-41A0B99ECE56}" srcOrd="1" destOrd="0" presId="urn:microsoft.com/office/officeart/2005/8/layout/hProcess11"/>
    <dgm:cxn modelId="{EFF7DB6B-55AA-4494-93CB-C4B1A738F377}" type="presParOf" srcId="{5052C51A-9AC2-49A1-AC4D-9EF4B869F482}" destId="{5C9414C9-389B-4068-9F91-DE58B157DEDE}" srcOrd="2" destOrd="0" presId="urn:microsoft.com/office/officeart/2005/8/layout/hProcess11"/>
    <dgm:cxn modelId="{25A2A5DF-061B-4003-A07C-942A412075CE}" type="presParOf" srcId="{46BB4676-6385-43B2-8707-F1F6F3450AAF}" destId="{E38E4F18-CA53-404D-88A8-44E25EFF4F60}" srcOrd="7" destOrd="0" presId="urn:microsoft.com/office/officeart/2005/8/layout/hProcess11"/>
    <dgm:cxn modelId="{2CF214C7-224B-47EB-8F8C-E5AE750981E6}" type="presParOf" srcId="{46BB4676-6385-43B2-8707-F1F6F3450AAF}" destId="{B2B0DA77-CBF6-44E9-9C58-8D5807B8D377}" srcOrd="8" destOrd="0" presId="urn:microsoft.com/office/officeart/2005/8/layout/hProcess11"/>
    <dgm:cxn modelId="{D789782A-7B07-4C0C-9471-CC544BB41067}" type="presParOf" srcId="{B2B0DA77-CBF6-44E9-9C58-8D5807B8D377}" destId="{ECA79612-7508-49C1-BDD7-7B4F33D717C2}" srcOrd="0" destOrd="0" presId="urn:microsoft.com/office/officeart/2005/8/layout/hProcess11"/>
    <dgm:cxn modelId="{536651CB-69ED-4C86-A402-4358BB11E619}" type="presParOf" srcId="{B2B0DA77-CBF6-44E9-9C58-8D5807B8D377}" destId="{4F8E374F-F32D-4CD2-92B0-3038D1B028F3}" srcOrd="1" destOrd="0" presId="urn:microsoft.com/office/officeart/2005/8/layout/hProcess11"/>
    <dgm:cxn modelId="{4C99EF7B-973B-4737-BEAD-A4D859D3AC50}" type="presParOf" srcId="{B2B0DA77-CBF6-44E9-9C58-8D5807B8D377}" destId="{64684322-665B-430C-BF9D-3C64E19D49C7}" srcOrd="2" destOrd="0" presId="urn:microsoft.com/office/officeart/2005/8/layout/hProcess11"/>
    <dgm:cxn modelId="{4442CCC3-5569-4ECC-B8FB-4491F1C3B05F}" type="presParOf" srcId="{46BB4676-6385-43B2-8707-F1F6F3450AAF}" destId="{3F2BD51F-34AF-4CCC-93EB-8D8722C0F15B}" srcOrd="9" destOrd="0" presId="urn:microsoft.com/office/officeart/2005/8/layout/hProcess11"/>
    <dgm:cxn modelId="{C3A0F42D-C5CD-4848-8908-62D45480E25C}" type="presParOf" srcId="{46BB4676-6385-43B2-8707-F1F6F3450AAF}" destId="{8376B2E6-749E-4D00-A9CA-B48A0A202405}" srcOrd="10" destOrd="0" presId="urn:microsoft.com/office/officeart/2005/8/layout/hProcess11"/>
    <dgm:cxn modelId="{3303C6EB-0634-468E-AAFE-BBA51C4A34F8}" type="presParOf" srcId="{8376B2E6-749E-4D00-A9CA-B48A0A202405}" destId="{63CF1E35-49CC-4B07-A70B-2F135414EF80}" srcOrd="0" destOrd="0" presId="urn:microsoft.com/office/officeart/2005/8/layout/hProcess11"/>
    <dgm:cxn modelId="{A4DF092D-D5B2-4A67-B959-55952351467D}" type="presParOf" srcId="{8376B2E6-749E-4D00-A9CA-B48A0A202405}" destId="{271C30F8-175F-4AC2-989F-FCABFB3BEEFE}" srcOrd="1" destOrd="0" presId="urn:microsoft.com/office/officeart/2005/8/layout/hProcess11"/>
    <dgm:cxn modelId="{631DF576-2994-40C1-808A-86F09143FFA8}" type="presParOf" srcId="{8376B2E6-749E-4D00-A9CA-B48A0A202405}" destId="{67476E17-9982-4CD9-81FA-3AA559EA569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F53CEF-3B7D-413E-A2E8-6415DEE52D2A}"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17840423-E857-41AD-80A6-DC359BBFF555}">
      <dgm:prSet/>
      <dgm:spPr/>
      <dgm:t>
        <a:bodyPr/>
        <a:lstStyle/>
        <a:p>
          <a:endParaRPr lang="en-US" b="0" i="0" dirty="0"/>
        </a:p>
        <a:p>
          <a:r>
            <a:rPr lang="en-US" b="0" i="0" dirty="0"/>
            <a:t>If there is a specific concern or finding that LWDB staff disputes, LWDB staff may present evidence (action, policy citations, documentation, etc.) which supports resolution.</a:t>
          </a:r>
          <a:endParaRPr lang="en-US" dirty="0"/>
        </a:p>
      </dgm:t>
    </dgm:pt>
    <dgm:pt modelId="{9B5FB0D1-D0BA-484A-BC86-7B7902FB7A3E}" type="parTrans" cxnId="{9B423B79-F5E2-4F5B-A686-864F9764D520}">
      <dgm:prSet/>
      <dgm:spPr/>
      <dgm:t>
        <a:bodyPr/>
        <a:lstStyle/>
        <a:p>
          <a:endParaRPr lang="en-US"/>
        </a:p>
      </dgm:t>
    </dgm:pt>
    <dgm:pt modelId="{4487A547-B71E-4F06-A70B-ED3696895758}" type="sibTrans" cxnId="{9B423B79-F5E2-4F5B-A686-864F9764D520}">
      <dgm:prSet/>
      <dgm:spPr/>
      <dgm:t>
        <a:bodyPr/>
        <a:lstStyle/>
        <a:p>
          <a:endParaRPr lang="en-US"/>
        </a:p>
      </dgm:t>
    </dgm:pt>
    <dgm:pt modelId="{BED669FB-BC7B-4F22-911C-E3FB36DBA866}">
      <dgm:prSet/>
      <dgm:spPr/>
      <dgm:t>
        <a:bodyPr/>
        <a:lstStyle/>
        <a:p>
          <a:endParaRPr lang="en-US" b="0" i="0" dirty="0"/>
        </a:p>
        <a:p>
          <a:r>
            <a:rPr lang="en-US" b="0" i="0" dirty="0"/>
            <a:t>After the introduction, LWDB staff will lead the call.  The LWDB may select any of the concerns, findings, and promising practices listed on the PY2021 IFC monitoring report to discuss. </a:t>
          </a:r>
          <a:endParaRPr lang="en-US" dirty="0"/>
        </a:p>
      </dgm:t>
    </dgm:pt>
    <dgm:pt modelId="{4657CEE0-F8AB-4760-A654-758718D0E193}" type="parTrans" cxnId="{9EBC6A32-EB99-4BD1-8DD5-5B37AA96BD07}">
      <dgm:prSet/>
      <dgm:spPr/>
      <dgm:t>
        <a:bodyPr/>
        <a:lstStyle/>
        <a:p>
          <a:endParaRPr lang="en-US"/>
        </a:p>
      </dgm:t>
    </dgm:pt>
    <dgm:pt modelId="{98135BBB-5E25-44C4-A97E-28A102F92B20}" type="sibTrans" cxnId="{9EBC6A32-EB99-4BD1-8DD5-5B37AA96BD07}">
      <dgm:prSet/>
      <dgm:spPr/>
      <dgm:t>
        <a:bodyPr/>
        <a:lstStyle/>
        <a:p>
          <a:endParaRPr lang="en-US"/>
        </a:p>
      </dgm:t>
    </dgm:pt>
    <dgm:pt modelId="{DFAC9302-90AD-4B47-9701-6BECC2DEDE6D}">
      <dgm:prSet/>
      <dgm:spPr/>
      <dgm:t>
        <a:bodyPr/>
        <a:lstStyle/>
        <a:p>
          <a:r>
            <a:rPr lang="en-US" b="0" i="0" dirty="0"/>
            <a:t>Oversight Services will make the initial introduction and verify that all call participants are able to access the PY2021 IFC monitoring report.</a:t>
          </a:r>
          <a:endParaRPr lang="en-US" dirty="0"/>
        </a:p>
      </dgm:t>
    </dgm:pt>
    <dgm:pt modelId="{67B7D3BD-0354-467E-8695-608A03D10297}" type="parTrans" cxnId="{D06D6725-81B9-43F9-A2E5-69A77E4DB626}">
      <dgm:prSet/>
      <dgm:spPr/>
      <dgm:t>
        <a:bodyPr/>
        <a:lstStyle/>
        <a:p>
          <a:endParaRPr lang="en-US"/>
        </a:p>
      </dgm:t>
    </dgm:pt>
    <dgm:pt modelId="{6D2D79FE-1899-41F4-BB1F-C0E61A58316E}" type="sibTrans" cxnId="{D06D6725-81B9-43F9-A2E5-69A77E4DB626}">
      <dgm:prSet/>
      <dgm:spPr/>
      <dgm:t>
        <a:bodyPr/>
        <a:lstStyle/>
        <a:p>
          <a:endParaRPr lang="en-US"/>
        </a:p>
      </dgm:t>
    </dgm:pt>
    <dgm:pt modelId="{8909D66A-6754-4D3F-B927-CA64D0F10F4B}">
      <dgm:prSet/>
      <dgm:spPr/>
      <dgm:t>
        <a:bodyPr/>
        <a:lstStyle/>
        <a:p>
          <a:endParaRPr lang="en-US" b="0" i="0" dirty="0"/>
        </a:p>
        <a:p>
          <a:r>
            <a:rPr lang="en-US" b="0" i="0" dirty="0"/>
            <a:t>A 30-minute Microsoft Teams meeting scheduled by the assigned Oversight Services monitor.  Will include LWDB staff and may include BWDA management.</a:t>
          </a:r>
          <a:endParaRPr lang="en-US" dirty="0"/>
        </a:p>
      </dgm:t>
    </dgm:pt>
    <dgm:pt modelId="{55E1765D-B31A-4D30-864C-2347AD2BE9D3}" type="parTrans" cxnId="{F398EC9D-6A7B-48FA-A9DD-6F368FD4EDC9}">
      <dgm:prSet/>
      <dgm:spPr/>
      <dgm:t>
        <a:bodyPr/>
        <a:lstStyle/>
        <a:p>
          <a:endParaRPr lang="en-US"/>
        </a:p>
      </dgm:t>
    </dgm:pt>
    <dgm:pt modelId="{0BE9D2B3-2ED3-41CA-AE16-31F8658C5CB4}" type="sibTrans" cxnId="{F398EC9D-6A7B-48FA-A9DD-6F368FD4EDC9}">
      <dgm:prSet/>
      <dgm:spPr/>
      <dgm:t>
        <a:bodyPr/>
        <a:lstStyle/>
        <a:p>
          <a:endParaRPr lang="en-US"/>
        </a:p>
      </dgm:t>
    </dgm:pt>
    <dgm:pt modelId="{DDAFF0DE-8046-4AC6-9650-65E2B9C4FF11}" type="pres">
      <dgm:prSet presAssocID="{7BF53CEF-3B7D-413E-A2E8-6415DEE52D2A}" presName="Name0" presStyleCnt="0">
        <dgm:presLayoutVars>
          <dgm:dir val="rev"/>
          <dgm:resizeHandles val="exact"/>
        </dgm:presLayoutVars>
      </dgm:prSet>
      <dgm:spPr/>
    </dgm:pt>
    <dgm:pt modelId="{53E5CF26-DE8B-43F5-BC8B-64DDEB1BC106}" type="pres">
      <dgm:prSet presAssocID="{7BF53CEF-3B7D-413E-A2E8-6415DEE52D2A}" presName="fgShape" presStyleLbl="fgShp" presStyleIdx="0" presStyleCnt="1" custScaleX="1019" custScaleY="1031"/>
      <dgm:spPr>
        <a:prstGeom prst="mathMinus">
          <a:avLst/>
        </a:prstGeom>
      </dgm:spPr>
    </dgm:pt>
    <dgm:pt modelId="{600D86F8-6419-48C0-A2C5-4EED9933C668}" type="pres">
      <dgm:prSet presAssocID="{7BF53CEF-3B7D-413E-A2E8-6415DEE52D2A}" presName="linComp" presStyleCnt="0"/>
      <dgm:spPr/>
    </dgm:pt>
    <dgm:pt modelId="{F79DD762-E768-4834-9D81-24612F770DFA}" type="pres">
      <dgm:prSet presAssocID="{17840423-E857-41AD-80A6-DC359BBFF555}" presName="compNode" presStyleCnt="0"/>
      <dgm:spPr/>
    </dgm:pt>
    <dgm:pt modelId="{ED730C93-3915-45A0-AD7A-4CA9FF0DDA53}" type="pres">
      <dgm:prSet presAssocID="{17840423-E857-41AD-80A6-DC359BBFF555}" presName="bkgdShape" presStyleLbl="node1" presStyleIdx="0" presStyleCnt="4"/>
      <dgm:spPr/>
    </dgm:pt>
    <dgm:pt modelId="{A3334C38-5FEB-4528-B521-B15F66553606}" type="pres">
      <dgm:prSet presAssocID="{17840423-E857-41AD-80A6-DC359BBFF555}" presName="nodeTx" presStyleLbl="node1" presStyleIdx="0" presStyleCnt="4">
        <dgm:presLayoutVars>
          <dgm:bulletEnabled val="1"/>
        </dgm:presLayoutVars>
      </dgm:prSet>
      <dgm:spPr/>
    </dgm:pt>
    <dgm:pt modelId="{E2824717-9EC3-4E1D-BD70-8726C6D73A82}" type="pres">
      <dgm:prSet presAssocID="{17840423-E857-41AD-80A6-DC359BBFF555}" presName="invisiNode" presStyleLbl="node1" presStyleIdx="0" presStyleCnt="4"/>
      <dgm:spPr/>
    </dgm:pt>
    <dgm:pt modelId="{B33FF453-F5AE-4757-A6BA-B1B4C0BA644B}" type="pres">
      <dgm:prSet presAssocID="{17840423-E857-41AD-80A6-DC359BBFF555}"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Folder Search with solid fill"/>
        </a:ext>
      </dgm:extLst>
    </dgm:pt>
    <dgm:pt modelId="{3D2FBC26-17B7-4DC7-8D65-0342277F321D}" type="pres">
      <dgm:prSet presAssocID="{4487A547-B71E-4F06-A70B-ED3696895758}" presName="sibTrans" presStyleLbl="sibTrans2D1" presStyleIdx="0" presStyleCnt="0"/>
      <dgm:spPr/>
    </dgm:pt>
    <dgm:pt modelId="{931FE0D0-AEF5-4614-8253-621522D820B4}" type="pres">
      <dgm:prSet presAssocID="{BED669FB-BC7B-4F22-911C-E3FB36DBA866}" presName="compNode" presStyleCnt="0"/>
      <dgm:spPr/>
    </dgm:pt>
    <dgm:pt modelId="{4691220E-7B9B-4624-B4E6-B91CA53EFFA0}" type="pres">
      <dgm:prSet presAssocID="{BED669FB-BC7B-4F22-911C-E3FB36DBA866}" presName="bkgdShape" presStyleLbl="node1" presStyleIdx="1" presStyleCnt="4"/>
      <dgm:spPr/>
    </dgm:pt>
    <dgm:pt modelId="{8E61865A-788C-4ADC-8AF5-DAC13366B126}" type="pres">
      <dgm:prSet presAssocID="{BED669FB-BC7B-4F22-911C-E3FB36DBA866}" presName="nodeTx" presStyleLbl="node1" presStyleIdx="1" presStyleCnt="4">
        <dgm:presLayoutVars>
          <dgm:bulletEnabled val="1"/>
        </dgm:presLayoutVars>
      </dgm:prSet>
      <dgm:spPr/>
    </dgm:pt>
    <dgm:pt modelId="{ADFF0A6C-ED9A-419F-AE41-FFE66E07F5DE}" type="pres">
      <dgm:prSet presAssocID="{BED669FB-BC7B-4F22-911C-E3FB36DBA866}" presName="invisiNode" presStyleLbl="node1" presStyleIdx="1" presStyleCnt="4"/>
      <dgm:spPr/>
    </dgm:pt>
    <dgm:pt modelId="{016606F4-5C51-4518-A04F-ACE82C2A52CF}" type="pres">
      <dgm:prSet presAssocID="{BED669FB-BC7B-4F22-911C-E3FB36DBA866}"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Chat with solid fill"/>
        </a:ext>
      </dgm:extLst>
    </dgm:pt>
    <dgm:pt modelId="{CDEA59EC-8950-4DE9-BDF8-77341E11F11A}" type="pres">
      <dgm:prSet presAssocID="{98135BBB-5E25-44C4-A97E-28A102F92B20}" presName="sibTrans" presStyleLbl="sibTrans2D1" presStyleIdx="0" presStyleCnt="0"/>
      <dgm:spPr/>
    </dgm:pt>
    <dgm:pt modelId="{13505C78-43B9-4D36-A1B8-D62CBCECAAD1}" type="pres">
      <dgm:prSet presAssocID="{DFAC9302-90AD-4B47-9701-6BECC2DEDE6D}" presName="compNode" presStyleCnt="0"/>
      <dgm:spPr/>
    </dgm:pt>
    <dgm:pt modelId="{8259E0B2-E01E-4BE2-A7D5-F94A21B0525B}" type="pres">
      <dgm:prSet presAssocID="{DFAC9302-90AD-4B47-9701-6BECC2DEDE6D}" presName="bkgdShape" presStyleLbl="node1" presStyleIdx="2" presStyleCnt="4"/>
      <dgm:spPr/>
    </dgm:pt>
    <dgm:pt modelId="{75E3C285-AB4E-46B3-9FC6-EBE5C1DC50A7}" type="pres">
      <dgm:prSet presAssocID="{DFAC9302-90AD-4B47-9701-6BECC2DEDE6D}" presName="nodeTx" presStyleLbl="node1" presStyleIdx="2" presStyleCnt="4">
        <dgm:presLayoutVars>
          <dgm:bulletEnabled val="1"/>
        </dgm:presLayoutVars>
      </dgm:prSet>
      <dgm:spPr/>
    </dgm:pt>
    <dgm:pt modelId="{95CF8E0A-D5F2-4DD4-8CCA-C0B428B2B14F}" type="pres">
      <dgm:prSet presAssocID="{DFAC9302-90AD-4B47-9701-6BECC2DEDE6D}" presName="invisiNode" presStyleLbl="node1" presStyleIdx="2" presStyleCnt="4"/>
      <dgm:spPr/>
    </dgm:pt>
    <dgm:pt modelId="{8B066BBD-E0AE-4202-AAD1-BE8D7A8EFD83}" type="pres">
      <dgm:prSet presAssocID="{DFAC9302-90AD-4B47-9701-6BECC2DEDE6D}"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Document with solid fill"/>
        </a:ext>
      </dgm:extLst>
    </dgm:pt>
    <dgm:pt modelId="{C2947BB1-C24E-472D-BCEC-2E9C83CEE42E}" type="pres">
      <dgm:prSet presAssocID="{6D2D79FE-1899-41F4-BB1F-C0E61A58316E}" presName="sibTrans" presStyleLbl="sibTrans2D1" presStyleIdx="0" presStyleCnt="0"/>
      <dgm:spPr/>
    </dgm:pt>
    <dgm:pt modelId="{698317C5-86EB-45B8-AA61-7F4A7FC7B7DF}" type="pres">
      <dgm:prSet presAssocID="{8909D66A-6754-4D3F-B927-CA64D0F10F4B}" presName="compNode" presStyleCnt="0"/>
      <dgm:spPr/>
    </dgm:pt>
    <dgm:pt modelId="{63A329D2-2BDC-430B-934F-3832B7A50DED}" type="pres">
      <dgm:prSet presAssocID="{8909D66A-6754-4D3F-B927-CA64D0F10F4B}" presName="bkgdShape" presStyleLbl="node1" presStyleIdx="3" presStyleCnt="4"/>
      <dgm:spPr/>
    </dgm:pt>
    <dgm:pt modelId="{754F326E-F221-483C-B79F-CFEBD5AFD879}" type="pres">
      <dgm:prSet presAssocID="{8909D66A-6754-4D3F-B927-CA64D0F10F4B}" presName="nodeTx" presStyleLbl="node1" presStyleIdx="3" presStyleCnt="4">
        <dgm:presLayoutVars>
          <dgm:bulletEnabled val="1"/>
        </dgm:presLayoutVars>
      </dgm:prSet>
      <dgm:spPr/>
    </dgm:pt>
    <dgm:pt modelId="{DC060AA1-383D-4CAF-A0E3-6ADC04CC7A98}" type="pres">
      <dgm:prSet presAssocID="{8909D66A-6754-4D3F-B927-CA64D0F10F4B}" presName="invisiNode" presStyleLbl="node1" presStyleIdx="3" presStyleCnt="4"/>
      <dgm:spPr/>
    </dgm:pt>
    <dgm:pt modelId="{81E05F4F-2372-4D00-8B2A-7A36FE760FF0}" type="pres">
      <dgm:prSet presAssocID="{8909D66A-6754-4D3F-B927-CA64D0F10F4B}"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Meeting outline"/>
        </a:ext>
      </dgm:extLst>
    </dgm:pt>
  </dgm:ptLst>
  <dgm:cxnLst>
    <dgm:cxn modelId="{B5773A09-6354-4599-B447-FE2B2D96705E}" type="presOf" srcId="{4487A547-B71E-4F06-A70B-ED3696895758}" destId="{3D2FBC26-17B7-4DC7-8D65-0342277F321D}" srcOrd="0" destOrd="0" presId="urn:microsoft.com/office/officeart/2005/8/layout/hList7"/>
    <dgm:cxn modelId="{5CA08514-AA54-4F5F-ABE0-5EF81DD3D30C}" type="presOf" srcId="{17840423-E857-41AD-80A6-DC359BBFF555}" destId="{A3334C38-5FEB-4528-B521-B15F66553606}" srcOrd="1" destOrd="0" presId="urn:microsoft.com/office/officeart/2005/8/layout/hList7"/>
    <dgm:cxn modelId="{5F1B2824-4C8F-4584-9CA2-B9237364CCED}" type="presOf" srcId="{8909D66A-6754-4D3F-B927-CA64D0F10F4B}" destId="{754F326E-F221-483C-B79F-CFEBD5AFD879}" srcOrd="1" destOrd="0" presId="urn:microsoft.com/office/officeart/2005/8/layout/hList7"/>
    <dgm:cxn modelId="{D06D6725-81B9-43F9-A2E5-69A77E4DB626}" srcId="{7BF53CEF-3B7D-413E-A2E8-6415DEE52D2A}" destId="{DFAC9302-90AD-4B47-9701-6BECC2DEDE6D}" srcOrd="2" destOrd="0" parTransId="{67B7D3BD-0354-467E-8695-608A03D10297}" sibTransId="{6D2D79FE-1899-41F4-BB1F-C0E61A58316E}"/>
    <dgm:cxn modelId="{40E5F826-C540-41A4-9235-E15E04867EEB}" type="presOf" srcId="{8909D66A-6754-4D3F-B927-CA64D0F10F4B}" destId="{63A329D2-2BDC-430B-934F-3832B7A50DED}" srcOrd="0" destOrd="0" presId="urn:microsoft.com/office/officeart/2005/8/layout/hList7"/>
    <dgm:cxn modelId="{9EBC6A32-EB99-4BD1-8DD5-5B37AA96BD07}" srcId="{7BF53CEF-3B7D-413E-A2E8-6415DEE52D2A}" destId="{BED669FB-BC7B-4F22-911C-E3FB36DBA866}" srcOrd="1" destOrd="0" parTransId="{4657CEE0-F8AB-4760-A654-758718D0E193}" sibTransId="{98135BBB-5E25-44C4-A97E-28A102F92B20}"/>
    <dgm:cxn modelId="{DC210969-1CF5-405B-A0F5-ABD08BCB6ED2}" type="presOf" srcId="{DFAC9302-90AD-4B47-9701-6BECC2DEDE6D}" destId="{8259E0B2-E01E-4BE2-A7D5-F94A21B0525B}" srcOrd="0" destOrd="0" presId="urn:microsoft.com/office/officeart/2005/8/layout/hList7"/>
    <dgm:cxn modelId="{A2819B71-903D-4611-B52E-E438178480E5}" type="presOf" srcId="{BED669FB-BC7B-4F22-911C-E3FB36DBA866}" destId="{4691220E-7B9B-4624-B4E6-B91CA53EFFA0}" srcOrd="0" destOrd="0" presId="urn:microsoft.com/office/officeart/2005/8/layout/hList7"/>
    <dgm:cxn modelId="{9B423B79-F5E2-4F5B-A686-864F9764D520}" srcId="{7BF53CEF-3B7D-413E-A2E8-6415DEE52D2A}" destId="{17840423-E857-41AD-80A6-DC359BBFF555}" srcOrd="0" destOrd="0" parTransId="{9B5FB0D1-D0BA-484A-BC86-7B7902FB7A3E}" sibTransId="{4487A547-B71E-4F06-A70B-ED3696895758}"/>
    <dgm:cxn modelId="{F04A3C84-2DFB-4D61-92B4-C3D488E72C44}" type="presOf" srcId="{BED669FB-BC7B-4F22-911C-E3FB36DBA866}" destId="{8E61865A-788C-4ADC-8AF5-DAC13366B126}" srcOrd="1" destOrd="0" presId="urn:microsoft.com/office/officeart/2005/8/layout/hList7"/>
    <dgm:cxn modelId="{216D8399-5ACD-4C04-A52F-340149040089}" type="presOf" srcId="{17840423-E857-41AD-80A6-DC359BBFF555}" destId="{ED730C93-3915-45A0-AD7A-4CA9FF0DDA53}" srcOrd="0" destOrd="0" presId="urn:microsoft.com/office/officeart/2005/8/layout/hList7"/>
    <dgm:cxn modelId="{F398EC9D-6A7B-48FA-A9DD-6F368FD4EDC9}" srcId="{7BF53CEF-3B7D-413E-A2E8-6415DEE52D2A}" destId="{8909D66A-6754-4D3F-B927-CA64D0F10F4B}" srcOrd="3" destOrd="0" parTransId="{55E1765D-B31A-4D30-864C-2347AD2BE9D3}" sibTransId="{0BE9D2B3-2ED3-41CA-AE16-31F8658C5CB4}"/>
    <dgm:cxn modelId="{5CEF8FA2-36BB-4303-AB1F-3B056F7C2FAF}" type="presOf" srcId="{DFAC9302-90AD-4B47-9701-6BECC2DEDE6D}" destId="{75E3C285-AB4E-46B3-9FC6-EBE5C1DC50A7}" srcOrd="1" destOrd="0" presId="urn:microsoft.com/office/officeart/2005/8/layout/hList7"/>
    <dgm:cxn modelId="{DAEAEDCB-B500-42C0-BE1E-3CA68C7CF7FD}" type="presOf" srcId="{7BF53CEF-3B7D-413E-A2E8-6415DEE52D2A}" destId="{DDAFF0DE-8046-4AC6-9650-65E2B9C4FF11}" srcOrd="0" destOrd="0" presId="urn:microsoft.com/office/officeart/2005/8/layout/hList7"/>
    <dgm:cxn modelId="{79A4B5E5-3A0E-4835-AE31-FCB10B6E6B23}" type="presOf" srcId="{6D2D79FE-1899-41F4-BB1F-C0E61A58316E}" destId="{C2947BB1-C24E-472D-BCEC-2E9C83CEE42E}" srcOrd="0" destOrd="0" presId="urn:microsoft.com/office/officeart/2005/8/layout/hList7"/>
    <dgm:cxn modelId="{154244F4-21E9-4661-A447-862B50EB46EF}" type="presOf" srcId="{98135BBB-5E25-44C4-A97E-28A102F92B20}" destId="{CDEA59EC-8950-4DE9-BDF8-77341E11F11A}" srcOrd="0" destOrd="0" presId="urn:microsoft.com/office/officeart/2005/8/layout/hList7"/>
    <dgm:cxn modelId="{EBC24BFF-7A26-47ED-9A2A-611E951D365E}" type="presParOf" srcId="{DDAFF0DE-8046-4AC6-9650-65E2B9C4FF11}" destId="{53E5CF26-DE8B-43F5-BC8B-64DDEB1BC106}" srcOrd="0" destOrd="0" presId="urn:microsoft.com/office/officeart/2005/8/layout/hList7"/>
    <dgm:cxn modelId="{78ECD0CD-57F9-4201-A989-DC78B1BED21C}" type="presParOf" srcId="{DDAFF0DE-8046-4AC6-9650-65E2B9C4FF11}" destId="{600D86F8-6419-48C0-A2C5-4EED9933C668}" srcOrd="1" destOrd="0" presId="urn:microsoft.com/office/officeart/2005/8/layout/hList7"/>
    <dgm:cxn modelId="{3C28F269-FDB1-4140-A91D-F4B64C65156C}" type="presParOf" srcId="{600D86F8-6419-48C0-A2C5-4EED9933C668}" destId="{F79DD762-E768-4834-9D81-24612F770DFA}" srcOrd="0" destOrd="0" presId="urn:microsoft.com/office/officeart/2005/8/layout/hList7"/>
    <dgm:cxn modelId="{9C9AF45A-AE1A-417F-A6C1-848889C75BD8}" type="presParOf" srcId="{F79DD762-E768-4834-9D81-24612F770DFA}" destId="{ED730C93-3915-45A0-AD7A-4CA9FF0DDA53}" srcOrd="0" destOrd="0" presId="urn:microsoft.com/office/officeart/2005/8/layout/hList7"/>
    <dgm:cxn modelId="{0B840AA4-3723-49A7-BF53-607BD1EFF63C}" type="presParOf" srcId="{F79DD762-E768-4834-9D81-24612F770DFA}" destId="{A3334C38-5FEB-4528-B521-B15F66553606}" srcOrd="1" destOrd="0" presId="urn:microsoft.com/office/officeart/2005/8/layout/hList7"/>
    <dgm:cxn modelId="{63CCD877-9D88-4680-A09C-6599577F2690}" type="presParOf" srcId="{F79DD762-E768-4834-9D81-24612F770DFA}" destId="{E2824717-9EC3-4E1D-BD70-8726C6D73A82}" srcOrd="2" destOrd="0" presId="urn:microsoft.com/office/officeart/2005/8/layout/hList7"/>
    <dgm:cxn modelId="{36F3D88A-F958-4DF8-9CA1-522D8DF4788A}" type="presParOf" srcId="{F79DD762-E768-4834-9D81-24612F770DFA}" destId="{B33FF453-F5AE-4757-A6BA-B1B4C0BA644B}" srcOrd="3" destOrd="0" presId="urn:microsoft.com/office/officeart/2005/8/layout/hList7"/>
    <dgm:cxn modelId="{6C794EB9-7DDD-4CA4-9831-4A6519515783}" type="presParOf" srcId="{600D86F8-6419-48C0-A2C5-4EED9933C668}" destId="{3D2FBC26-17B7-4DC7-8D65-0342277F321D}" srcOrd="1" destOrd="0" presId="urn:microsoft.com/office/officeart/2005/8/layout/hList7"/>
    <dgm:cxn modelId="{B1E587A8-382A-4B8A-89C4-008137B7F82E}" type="presParOf" srcId="{600D86F8-6419-48C0-A2C5-4EED9933C668}" destId="{931FE0D0-AEF5-4614-8253-621522D820B4}" srcOrd="2" destOrd="0" presId="urn:microsoft.com/office/officeart/2005/8/layout/hList7"/>
    <dgm:cxn modelId="{572369EB-32F2-470F-A049-AC53E2328478}" type="presParOf" srcId="{931FE0D0-AEF5-4614-8253-621522D820B4}" destId="{4691220E-7B9B-4624-B4E6-B91CA53EFFA0}" srcOrd="0" destOrd="0" presId="urn:microsoft.com/office/officeart/2005/8/layout/hList7"/>
    <dgm:cxn modelId="{66FFD878-14F7-4A1D-BD3B-C5461BFD2751}" type="presParOf" srcId="{931FE0D0-AEF5-4614-8253-621522D820B4}" destId="{8E61865A-788C-4ADC-8AF5-DAC13366B126}" srcOrd="1" destOrd="0" presId="urn:microsoft.com/office/officeart/2005/8/layout/hList7"/>
    <dgm:cxn modelId="{B0348F5F-32C2-4375-9F45-22A8AE4F0754}" type="presParOf" srcId="{931FE0D0-AEF5-4614-8253-621522D820B4}" destId="{ADFF0A6C-ED9A-419F-AE41-FFE66E07F5DE}" srcOrd="2" destOrd="0" presId="urn:microsoft.com/office/officeart/2005/8/layout/hList7"/>
    <dgm:cxn modelId="{A0357670-BDEE-4D41-9279-9DBF4DDCCDBC}" type="presParOf" srcId="{931FE0D0-AEF5-4614-8253-621522D820B4}" destId="{016606F4-5C51-4518-A04F-ACE82C2A52CF}" srcOrd="3" destOrd="0" presId="urn:microsoft.com/office/officeart/2005/8/layout/hList7"/>
    <dgm:cxn modelId="{73BD00A8-0B05-43D0-81F6-A5878B8CEAF9}" type="presParOf" srcId="{600D86F8-6419-48C0-A2C5-4EED9933C668}" destId="{CDEA59EC-8950-4DE9-BDF8-77341E11F11A}" srcOrd="3" destOrd="0" presId="urn:microsoft.com/office/officeart/2005/8/layout/hList7"/>
    <dgm:cxn modelId="{D2AA7D55-151F-4FFA-BDD8-5082A0705B3C}" type="presParOf" srcId="{600D86F8-6419-48C0-A2C5-4EED9933C668}" destId="{13505C78-43B9-4D36-A1B8-D62CBCECAAD1}" srcOrd="4" destOrd="0" presId="urn:microsoft.com/office/officeart/2005/8/layout/hList7"/>
    <dgm:cxn modelId="{99198EC6-5B1B-41D5-81FB-883C37AE7937}" type="presParOf" srcId="{13505C78-43B9-4D36-A1B8-D62CBCECAAD1}" destId="{8259E0B2-E01E-4BE2-A7D5-F94A21B0525B}" srcOrd="0" destOrd="0" presId="urn:microsoft.com/office/officeart/2005/8/layout/hList7"/>
    <dgm:cxn modelId="{9DC59222-4BDD-469E-B5C8-D1222A0BFA3C}" type="presParOf" srcId="{13505C78-43B9-4D36-A1B8-D62CBCECAAD1}" destId="{75E3C285-AB4E-46B3-9FC6-EBE5C1DC50A7}" srcOrd="1" destOrd="0" presId="urn:microsoft.com/office/officeart/2005/8/layout/hList7"/>
    <dgm:cxn modelId="{05620A1E-C69F-498F-8915-7DB757D12158}" type="presParOf" srcId="{13505C78-43B9-4D36-A1B8-D62CBCECAAD1}" destId="{95CF8E0A-D5F2-4DD4-8CCA-C0B428B2B14F}" srcOrd="2" destOrd="0" presId="urn:microsoft.com/office/officeart/2005/8/layout/hList7"/>
    <dgm:cxn modelId="{C6B049EC-8938-409F-8A27-C33B40E4DB5D}" type="presParOf" srcId="{13505C78-43B9-4D36-A1B8-D62CBCECAAD1}" destId="{8B066BBD-E0AE-4202-AAD1-BE8D7A8EFD83}" srcOrd="3" destOrd="0" presId="urn:microsoft.com/office/officeart/2005/8/layout/hList7"/>
    <dgm:cxn modelId="{C1AC3E8B-6D18-4792-B1A2-88D92808A076}" type="presParOf" srcId="{600D86F8-6419-48C0-A2C5-4EED9933C668}" destId="{C2947BB1-C24E-472D-BCEC-2E9C83CEE42E}" srcOrd="5" destOrd="0" presId="urn:microsoft.com/office/officeart/2005/8/layout/hList7"/>
    <dgm:cxn modelId="{70FDDA38-8377-400A-B707-DF3D64D8A18E}" type="presParOf" srcId="{600D86F8-6419-48C0-A2C5-4EED9933C668}" destId="{698317C5-86EB-45B8-AA61-7F4A7FC7B7DF}" srcOrd="6" destOrd="0" presId="urn:microsoft.com/office/officeart/2005/8/layout/hList7"/>
    <dgm:cxn modelId="{2E739A0B-D114-4645-B82B-2E85B573B04B}" type="presParOf" srcId="{698317C5-86EB-45B8-AA61-7F4A7FC7B7DF}" destId="{63A329D2-2BDC-430B-934F-3832B7A50DED}" srcOrd="0" destOrd="0" presId="urn:microsoft.com/office/officeart/2005/8/layout/hList7"/>
    <dgm:cxn modelId="{CAA7F8CE-A825-4492-AA56-A377C89B02D3}" type="presParOf" srcId="{698317C5-86EB-45B8-AA61-7F4A7FC7B7DF}" destId="{754F326E-F221-483C-B79F-CFEBD5AFD879}" srcOrd="1" destOrd="0" presId="urn:microsoft.com/office/officeart/2005/8/layout/hList7"/>
    <dgm:cxn modelId="{FBD8F829-ED0E-4E01-A731-1019BE72676D}" type="presParOf" srcId="{698317C5-86EB-45B8-AA61-7F4A7FC7B7DF}" destId="{DC060AA1-383D-4CAF-A0E3-6ADC04CC7A98}" srcOrd="2" destOrd="0" presId="urn:microsoft.com/office/officeart/2005/8/layout/hList7"/>
    <dgm:cxn modelId="{006E684C-BA8A-46B8-9970-51D047C75B04}" type="presParOf" srcId="{698317C5-86EB-45B8-AA61-7F4A7FC7B7DF}" destId="{81E05F4F-2372-4D00-8B2A-7A36FE760FF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BA98EF-80B4-4D12-A80A-DD9CDAC84EA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C00F1207-E211-49A8-9A57-D0F685D4B773}" type="pres">
      <dgm:prSet presAssocID="{FBBA98EF-80B4-4D12-A80A-DD9CDAC84EAE}" presName="composite" presStyleCnt="0">
        <dgm:presLayoutVars>
          <dgm:chMax val="5"/>
          <dgm:dir/>
          <dgm:animLvl val="ctr"/>
          <dgm:resizeHandles val="exact"/>
        </dgm:presLayoutVars>
      </dgm:prSet>
      <dgm:spPr/>
    </dgm:pt>
    <dgm:pt modelId="{B189DCFF-C0CB-410B-83DF-A9FE6691684E}" type="pres">
      <dgm:prSet presAssocID="{FBBA98EF-80B4-4D12-A80A-DD9CDAC84EAE}" presName="cycle" presStyleCnt="0"/>
      <dgm:spPr/>
    </dgm:pt>
  </dgm:ptLst>
  <dgm:cxnLst>
    <dgm:cxn modelId="{8BE9E118-EA7E-4964-B15D-43F57856E97D}" type="presOf" srcId="{FBBA98EF-80B4-4D12-A80A-DD9CDAC84EAE}" destId="{C00F1207-E211-49A8-9A57-D0F685D4B773}" srcOrd="0" destOrd="0" presId="urn:microsoft.com/office/officeart/2005/8/layout/radial2"/>
    <dgm:cxn modelId="{A8E43955-974C-43DC-A987-8814A8BDBE89}" type="presParOf" srcId="{C00F1207-E211-49A8-9A57-D0F685D4B773}" destId="{B189DCFF-C0CB-410B-83DF-A9FE6691684E}" srcOrd="0"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9559D6-3B49-45F2-8F11-E1C1C423A003}" type="doc">
      <dgm:prSet loTypeId="urn:microsoft.com/office/officeart/2008/layout/HorizontalMultiLevelHierarchy" loCatId="hierarchy" qsTypeId="urn:microsoft.com/office/officeart/2005/8/quickstyle/3d1" qsCatId="3D" csTypeId="urn:microsoft.com/office/officeart/2005/8/colors/colorful1" csCatId="colorful" phldr="1"/>
      <dgm:spPr/>
      <dgm:t>
        <a:bodyPr/>
        <a:lstStyle/>
        <a:p>
          <a:endParaRPr lang="en-US"/>
        </a:p>
      </dgm:t>
    </dgm:pt>
    <dgm:pt modelId="{C1157C36-FBBB-4583-9648-29A12A96D045}">
      <dgm:prSet phldrT="[Text]" custT="1"/>
      <dgm:spPr/>
      <dgm:t>
        <a:bodyPr vert="vert"/>
        <a:lstStyle/>
        <a:p>
          <a:r>
            <a:rPr lang="en-US" sz="1600" dirty="0"/>
            <a:t>If, during the IFC call, LWDB staff presented evidence which resolves or disputes a concern or finding listed on the PY2021 IFC report: </a:t>
          </a:r>
        </a:p>
        <a:p>
          <a:r>
            <a:rPr lang="en-US" sz="1600" dirty="0"/>
            <a:t>LWDB staff will have 2 business days to submit evidence (local action taken, local policy established, federal and/or state policy citations, documentation, etc.) of resolution.</a:t>
          </a:r>
        </a:p>
      </dgm:t>
    </dgm:pt>
    <dgm:pt modelId="{EACF3190-B4A8-4276-8749-AB642A9678C5}" type="parTrans" cxnId="{81C32967-D432-465C-A497-87DEDB769AAA}">
      <dgm:prSet/>
      <dgm:spPr/>
      <dgm:t>
        <a:bodyPr/>
        <a:lstStyle/>
        <a:p>
          <a:endParaRPr lang="en-US"/>
        </a:p>
      </dgm:t>
    </dgm:pt>
    <dgm:pt modelId="{51D7906A-5874-492E-A43A-A267716CC751}" type="sibTrans" cxnId="{81C32967-D432-465C-A497-87DEDB769AAA}">
      <dgm:prSet/>
      <dgm:spPr/>
      <dgm:t>
        <a:bodyPr/>
        <a:lstStyle/>
        <a:p>
          <a:endParaRPr lang="en-US"/>
        </a:p>
      </dgm:t>
    </dgm:pt>
    <dgm:pt modelId="{80E74EA5-5D27-4FB1-8741-82729B2E4828}">
      <dgm:prSet phldrT="[Text]" custT="1"/>
      <dgm:spPr/>
      <dgm:t>
        <a:bodyPr/>
        <a:lstStyle/>
        <a:p>
          <a:r>
            <a:rPr lang="en-US" sz="1400" dirty="0"/>
            <a:t>If it is determined that there was an observed area which has the potential to turn into a finding (concern) or an observed instance of non-compliance with a federal or state statute, regulation, policy, guidance, or local policy (finding) and the evidence verifies required action, the final program year monitoring report will be updated to reflect that the corrective action was completed.</a:t>
          </a:r>
        </a:p>
      </dgm:t>
    </dgm:pt>
    <dgm:pt modelId="{CBF030ED-4746-4804-B79E-FF669FC37F73}" type="parTrans" cxnId="{7CDF6426-A0FC-4DDF-B929-AE1DEEB86922}">
      <dgm:prSet/>
      <dgm:spPr/>
      <dgm:t>
        <a:bodyPr/>
        <a:lstStyle/>
        <a:p>
          <a:endParaRPr lang="en-US" dirty="0"/>
        </a:p>
      </dgm:t>
    </dgm:pt>
    <dgm:pt modelId="{035B2CC1-D822-4538-AC87-B1F2550B7894}" type="sibTrans" cxnId="{7CDF6426-A0FC-4DDF-B929-AE1DEEB86922}">
      <dgm:prSet/>
      <dgm:spPr/>
      <dgm:t>
        <a:bodyPr/>
        <a:lstStyle/>
        <a:p>
          <a:endParaRPr lang="en-US"/>
        </a:p>
      </dgm:t>
    </dgm:pt>
    <dgm:pt modelId="{91C8BEB7-DA8D-4299-A36D-41F61007EBDF}">
      <dgm:prSet phldrT="[Text]" custT="1"/>
      <dgm:spPr/>
      <dgm:t>
        <a:bodyPr/>
        <a:lstStyle/>
        <a:p>
          <a:r>
            <a:rPr lang="en-US" sz="1400" dirty="0"/>
            <a:t>If it is determined that the evidence substantiates that a concern or finding does/did not exist, that particular concern or finding will be removed from the final program year monitoring report.</a:t>
          </a:r>
        </a:p>
      </dgm:t>
    </dgm:pt>
    <dgm:pt modelId="{44BCB78A-864D-4810-92AD-2581037E3891}" type="parTrans" cxnId="{A145354E-8944-4E73-A5E2-F8A9679677AE}">
      <dgm:prSet/>
      <dgm:spPr/>
      <dgm:t>
        <a:bodyPr/>
        <a:lstStyle/>
        <a:p>
          <a:endParaRPr lang="en-US" dirty="0"/>
        </a:p>
      </dgm:t>
    </dgm:pt>
    <dgm:pt modelId="{202B9DDE-302F-42EF-A748-A856BC819214}" type="sibTrans" cxnId="{A145354E-8944-4E73-A5E2-F8A9679677AE}">
      <dgm:prSet/>
      <dgm:spPr/>
      <dgm:t>
        <a:bodyPr/>
        <a:lstStyle/>
        <a:p>
          <a:endParaRPr lang="en-US"/>
        </a:p>
      </dgm:t>
    </dgm:pt>
    <dgm:pt modelId="{38767BC5-0BC0-4839-93A3-DD3D38B8244C}" type="pres">
      <dgm:prSet presAssocID="{F49559D6-3B49-45F2-8F11-E1C1C423A003}" presName="Name0" presStyleCnt="0">
        <dgm:presLayoutVars>
          <dgm:chPref val="1"/>
          <dgm:dir/>
          <dgm:animOne val="branch"/>
          <dgm:animLvl val="lvl"/>
          <dgm:resizeHandles val="exact"/>
        </dgm:presLayoutVars>
      </dgm:prSet>
      <dgm:spPr/>
    </dgm:pt>
    <dgm:pt modelId="{CA9252A1-BDD5-4D9E-BAE6-1C65D979D88E}" type="pres">
      <dgm:prSet presAssocID="{C1157C36-FBBB-4583-9648-29A12A96D045}" presName="root1" presStyleCnt="0"/>
      <dgm:spPr/>
    </dgm:pt>
    <dgm:pt modelId="{AABE2807-BF40-426B-A422-E911BE84064D}" type="pres">
      <dgm:prSet presAssocID="{C1157C36-FBBB-4583-9648-29A12A96D045}" presName="LevelOneTextNode" presStyleLbl="node0" presStyleIdx="0" presStyleCnt="1" custScaleX="442984" custScaleY="79680" custLinFactNeighborX="6144" custLinFactNeighborY="1070">
        <dgm:presLayoutVars>
          <dgm:chPref val="3"/>
        </dgm:presLayoutVars>
      </dgm:prSet>
      <dgm:spPr/>
    </dgm:pt>
    <dgm:pt modelId="{13CB4C6B-6BCD-4CDE-9AF7-9AD9BDAF432A}" type="pres">
      <dgm:prSet presAssocID="{C1157C36-FBBB-4583-9648-29A12A96D045}" presName="level2hierChild" presStyleCnt="0"/>
      <dgm:spPr/>
    </dgm:pt>
    <dgm:pt modelId="{66E88A7D-D3CE-4256-9F9D-74F241559278}" type="pres">
      <dgm:prSet presAssocID="{CBF030ED-4746-4804-B79E-FF669FC37F73}" presName="conn2-1" presStyleLbl="parChTrans1D2" presStyleIdx="0" presStyleCnt="2"/>
      <dgm:spPr/>
    </dgm:pt>
    <dgm:pt modelId="{84B3F40A-0BB6-4BA9-B066-62801D46D490}" type="pres">
      <dgm:prSet presAssocID="{CBF030ED-4746-4804-B79E-FF669FC37F73}" presName="connTx" presStyleLbl="parChTrans1D2" presStyleIdx="0" presStyleCnt="2"/>
      <dgm:spPr/>
    </dgm:pt>
    <dgm:pt modelId="{09AB3069-B5B8-4832-9D33-3BB0CF5A4BAA}" type="pres">
      <dgm:prSet presAssocID="{80E74EA5-5D27-4FB1-8741-82729B2E4828}" presName="root2" presStyleCnt="0"/>
      <dgm:spPr/>
    </dgm:pt>
    <dgm:pt modelId="{39299102-DB94-4DB4-91A3-345396B706CA}" type="pres">
      <dgm:prSet presAssocID="{80E74EA5-5D27-4FB1-8741-82729B2E4828}" presName="LevelTwoTextNode" presStyleLbl="node2" presStyleIdx="0" presStyleCnt="2" custScaleX="143706" custScaleY="242605">
        <dgm:presLayoutVars>
          <dgm:chPref val="3"/>
        </dgm:presLayoutVars>
      </dgm:prSet>
      <dgm:spPr/>
    </dgm:pt>
    <dgm:pt modelId="{AB2323DE-94F4-4C57-8033-A90A52103C90}" type="pres">
      <dgm:prSet presAssocID="{80E74EA5-5D27-4FB1-8741-82729B2E4828}" presName="level3hierChild" presStyleCnt="0"/>
      <dgm:spPr/>
    </dgm:pt>
    <dgm:pt modelId="{1403D9BA-9E37-403D-849A-FB9521AC02D6}" type="pres">
      <dgm:prSet presAssocID="{44BCB78A-864D-4810-92AD-2581037E3891}" presName="conn2-1" presStyleLbl="parChTrans1D2" presStyleIdx="1" presStyleCnt="2"/>
      <dgm:spPr/>
    </dgm:pt>
    <dgm:pt modelId="{03D1DE29-DD35-4198-A151-879785C24789}" type="pres">
      <dgm:prSet presAssocID="{44BCB78A-864D-4810-92AD-2581037E3891}" presName="connTx" presStyleLbl="parChTrans1D2" presStyleIdx="1" presStyleCnt="2"/>
      <dgm:spPr/>
    </dgm:pt>
    <dgm:pt modelId="{42B8FBD9-9122-4DD6-A371-6D342635E04C}" type="pres">
      <dgm:prSet presAssocID="{91C8BEB7-DA8D-4299-A36D-41F61007EBDF}" presName="root2" presStyleCnt="0"/>
      <dgm:spPr/>
    </dgm:pt>
    <dgm:pt modelId="{E7C759C9-B64B-4622-992D-FA50CF43FEF6}" type="pres">
      <dgm:prSet presAssocID="{91C8BEB7-DA8D-4299-A36D-41F61007EBDF}" presName="LevelTwoTextNode" presStyleLbl="node2" presStyleIdx="1" presStyleCnt="2" custScaleX="143706" custScaleY="218782">
        <dgm:presLayoutVars>
          <dgm:chPref val="3"/>
        </dgm:presLayoutVars>
      </dgm:prSet>
      <dgm:spPr/>
    </dgm:pt>
    <dgm:pt modelId="{79D9B41B-A68A-4AB6-BB76-E64DA8819F1F}" type="pres">
      <dgm:prSet presAssocID="{91C8BEB7-DA8D-4299-A36D-41F61007EBDF}" presName="level3hierChild" presStyleCnt="0"/>
      <dgm:spPr/>
    </dgm:pt>
  </dgm:ptLst>
  <dgm:cxnLst>
    <dgm:cxn modelId="{C4827E02-A194-4149-9341-FACB67D3C9FF}" type="presOf" srcId="{C1157C36-FBBB-4583-9648-29A12A96D045}" destId="{AABE2807-BF40-426B-A422-E911BE84064D}" srcOrd="0" destOrd="0" presId="urn:microsoft.com/office/officeart/2008/layout/HorizontalMultiLevelHierarchy"/>
    <dgm:cxn modelId="{99A54604-9875-465A-BEF1-C841628B0AFC}" type="presOf" srcId="{44BCB78A-864D-4810-92AD-2581037E3891}" destId="{1403D9BA-9E37-403D-849A-FB9521AC02D6}" srcOrd="0" destOrd="0" presId="urn:microsoft.com/office/officeart/2008/layout/HorizontalMultiLevelHierarchy"/>
    <dgm:cxn modelId="{01540111-5D33-406D-B81D-0F668FB39D8D}" type="presOf" srcId="{44BCB78A-864D-4810-92AD-2581037E3891}" destId="{03D1DE29-DD35-4198-A151-879785C24789}" srcOrd="1" destOrd="0" presId="urn:microsoft.com/office/officeart/2008/layout/HorizontalMultiLevelHierarchy"/>
    <dgm:cxn modelId="{7CDF6426-A0FC-4DDF-B929-AE1DEEB86922}" srcId="{C1157C36-FBBB-4583-9648-29A12A96D045}" destId="{80E74EA5-5D27-4FB1-8741-82729B2E4828}" srcOrd="0" destOrd="0" parTransId="{CBF030ED-4746-4804-B79E-FF669FC37F73}" sibTransId="{035B2CC1-D822-4538-AC87-B1F2550B7894}"/>
    <dgm:cxn modelId="{81C32967-D432-465C-A497-87DEDB769AAA}" srcId="{F49559D6-3B49-45F2-8F11-E1C1C423A003}" destId="{C1157C36-FBBB-4583-9648-29A12A96D045}" srcOrd="0" destOrd="0" parTransId="{EACF3190-B4A8-4276-8749-AB642A9678C5}" sibTransId="{51D7906A-5874-492E-A43A-A267716CC751}"/>
    <dgm:cxn modelId="{F3385147-363E-4BA2-9DF1-9EC2DCFE4F85}" type="presOf" srcId="{CBF030ED-4746-4804-B79E-FF669FC37F73}" destId="{84B3F40A-0BB6-4BA9-B066-62801D46D490}" srcOrd="1" destOrd="0" presId="urn:microsoft.com/office/officeart/2008/layout/HorizontalMultiLevelHierarchy"/>
    <dgm:cxn modelId="{A145354E-8944-4E73-A5E2-F8A9679677AE}" srcId="{C1157C36-FBBB-4583-9648-29A12A96D045}" destId="{91C8BEB7-DA8D-4299-A36D-41F61007EBDF}" srcOrd="1" destOrd="0" parTransId="{44BCB78A-864D-4810-92AD-2581037E3891}" sibTransId="{202B9DDE-302F-42EF-A748-A856BC819214}"/>
    <dgm:cxn modelId="{17CAC783-F561-4195-91D8-C40DA8E8D1CC}" type="presOf" srcId="{91C8BEB7-DA8D-4299-A36D-41F61007EBDF}" destId="{E7C759C9-B64B-4622-992D-FA50CF43FEF6}" srcOrd="0" destOrd="0" presId="urn:microsoft.com/office/officeart/2008/layout/HorizontalMultiLevelHierarchy"/>
    <dgm:cxn modelId="{E409028A-1D1B-42F0-9480-C05881ECB647}" type="presOf" srcId="{F49559D6-3B49-45F2-8F11-E1C1C423A003}" destId="{38767BC5-0BC0-4839-93A3-DD3D38B8244C}" srcOrd="0" destOrd="0" presId="urn:microsoft.com/office/officeart/2008/layout/HorizontalMultiLevelHierarchy"/>
    <dgm:cxn modelId="{F8714DC3-5AB1-4776-BDE0-2F2D5B04E885}" type="presOf" srcId="{CBF030ED-4746-4804-B79E-FF669FC37F73}" destId="{66E88A7D-D3CE-4256-9F9D-74F241559278}" srcOrd="0" destOrd="0" presId="urn:microsoft.com/office/officeart/2008/layout/HorizontalMultiLevelHierarchy"/>
    <dgm:cxn modelId="{8CACF9D2-3FC3-4F54-985B-36292E0ED45E}" type="presOf" srcId="{80E74EA5-5D27-4FB1-8741-82729B2E4828}" destId="{39299102-DB94-4DB4-91A3-345396B706CA}" srcOrd="0" destOrd="0" presId="urn:microsoft.com/office/officeart/2008/layout/HorizontalMultiLevelHierarchy"/>
    <dgm:cxn modelId="{CD01C4E6-741E-4A9C-9156-D2DA0B1ABC75}" type="presParOf" srcId="{38767BC5-0BC0-4839-93A3-DD3D38B8244C}" destId="{CA9252A1-BDD5-4D9E-BAE6-1C65D979D88E}" srcOrd="0" destOrd="0" presId="urn:microsoft.com/office/officeart/2008/layout/HorizontalMultiLevelHierarchy"/>
    <dgm:cxn modelId="{02E65E62-4C1B-4557-9A37-6EF16968CFFB}" type="presParOf" srcId="{CA9252A1-BDD5-4D9E-BAE6-1C65D979D88E}" destId="{AABE2807-BF40-426B-A422-E911BE84064D}" srcOrd="0" destOrd="0" presId="urn:microsoft.com/office/officeart/2008/layout/HorizontalMultiLevelHierarchy"/>
    <dgm:cxn modelId="{D41D4DB4-D753-441F-92B3-2EB45AB6963A}" type="presParOf" srcId="{CA9252A1-BDD5-4D9E-BAE6-1C65D979D88E}" destId="{13CB4C6B-6BCD-4CDE-9AF7-9AD9BDAF432A}" srcOrd="1" destOrd="0" presId="urn:microsoft.com/office/officeart/2008/layout/HorizontalMultiLevelHierarchy"/>
    <dgm:cxn modelId="{243C0C66-AC02-4727-917C-992EA827321F}" type="presParOf" srcId="{13CB4C6B-6BCD-4CDE-9AF7-9AD9BDAF432A}" destId="{66E88A7D-D3CE-4256-9F9D-74F241559278}" srcOrd="0" destOrd="0" presId="urn:microsoft.com/office/officeart/2008/layout/HorizontalMultiLevelHierarchy"/>
    <dgm:cxn modelId="{9D69C372-9AC8-45D6-BA5C-818DE7405088}" type="presParOf" srcId="{66E88A7D-D3CE-4256-9F9D-74F241559278}" destId="{84B3F40A-0BB6-4BA9-B066-62801D46D490}" srcOrd="0" destOrd="0" presId="urn:microsoft.com/office/officeart/2008/layout/HorizontalMultiLevelHierarchy"/>
    <dgm:cxn modelId="{26C872A0-B9BA-4485-971B-F158D259E7C8}" type="presParOf" srcId="{13CB4C6B-6BCD-4CDE-9AF7-9AD9BDAF432A}" destId="{09AB3069-B5B8-4832-9D33-3BB0CF5A4BAA}" srcOrd="1" destOrd="0" presId="urn:microsoft.com/office/officeart/2008/layout/HorizontalMultiLevelHierarchy"/>
    <dgm:cxn modelId="{3F5A895D-5B7F-4912-A09D-2D7FF23351CE}" type="presParOf" srcId="{09AB3069-B5B8-4832-9D33-3BB0CF5A4BAA}" destId="{39299102-DB94-4DB4-91A3-345396B706CA}" srcOrd="0" destOrd="0" presId="urn:microsoft.com/office/officeart/2008/layout/HorizontalMultiLevelHierarchy"/>
    <dgm:cxn modelId="{0B6E4A77-192F-4BCD-8168-4C9405E1CB2F}" type="presParOf" srcId="{09AB3069-B5B8-4832-9D33-3BB0CF5A4BAA}" destId="{AB2323DE-94F4-4C57-8033-A90A52103C90}" srcOrd="1" destOrd="0" presId="urn:microsoft.com/office/officeart/2008/layout/HorizontalMultiLevelHierarchy"/>
    <dgm:cxn modelId="{8E769F5C-06D2-4C4A-8ADE-61580A8A7970}" type="presParOf" srcId="{13CB4C6B-6BCD-4CDE-9AF7-9AD9BDAF432A}" destId="{1403D9BA-9E37-403D-849A-FB9521AC02D6}" srcOrd="2" destOrd="0" presId="urn:microsoft.com/office/officeart/2008/layout/HorizontalMultiLevelHierarchy"/>
    <dgm:cxn modelId="{8E7D2144-2B05-489B-8064-7ECA0B8AB629}" type="presParOf" srcId="{1403D9BA-9E37-403D-849A-FB9521AC02D6}" destId="{03D1DE29-DD35-4198-A151-879785C24789}" srcOrd="0" destOrd="0" presId="urn:microsoft.com/office/officeart/2008/layout/HorizontalMultiLevelHierarchy"/>
    <dgm:cxn modelId="{C9195BCA-E7A6-4221-A083-C0FC498DBA9A}" type="presParOf" srcId="{13CB4C6B-6BCD-4CDE-9AF7-9AD9BDAF432A}" destId="{42B8FBD9-9122-4DD6-A371-6D342635E04C}" srcOrd="3" destOrd="0" presId="urn:microsoft.com/office/officeart/2008/layout/HorizontalMultiLevelHierarchy"/>
    <dgm:cxn modelId="{BAFB4EE8-D836-42A5-B29A-F565E382C042}" type="presParOf" srcId="{42B8FBD9-9122-4DD6-A371-6D342635E04C}" destId="{E7C759C9-B64B-4622-992D-FA50CF43FEF6}" srcOrd="0" destOrd="0" presId="urn:microsoft.com/office/officeart/2008/layout/HorizontalMultiLevelHierarchy"/>
    <dgm:cxn modelId="{AFE4068E-6860-4654-897E-5386FC313EB9}" type="presParOf" srcId="{42B8FBD9-9122-4DD6-A371-6D342635E04C}" destId="{79D9B41B-A68A-4AB6-BB76-E64DA8819F1F}"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29E8FB-99A9-4603-B1A7-72C08376D83B}"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US"/>
        </a:p>
      </dgm:t>
    </dgm:pt>
    <dgm:pt modelId="{34939116-CE14-4F30-A53A-C77C065D4185}">
      <dgm:prSet custT="1"/>
      <dgm:spPr/>
      <dgm:t>
        <a:bodyPr/>
        <a:lstStyle/>
        <a:p>
          <a:r>
            <a:rPr lang="en-US" sz="1400" b="1" dirty="0">
              <a:solidFill>
                <a:schemeClr val="accent6">
                  <a:lumMod val="75000"/>
                </a:schemeClr>
              </a:solidFill>
            </a:rPr>
            <a:t>Many, if not all, of the concerns and findings listed in the monitoring report have been discussed with the LWDB throughout the program year.  The technical assistance provided is the start of the corrective action.</a:t>
          </a:r>
        </a:p>
      </dgm:t>
    </dgm:pt>
    <dgm:pt modelId="{82D58CAD-043B-49B8-9D6C-D54B31F119C3}" type="parTrans" cxnId="{58EA27DC-3D85-4D7F-84B8-D81F25DEF2FC}">
      <dgm:prSet/>
      <dgm:spPr/>
      <dgm:t>
        <a:bodyPr/>
        <a:lstStyle/>
        <a:p>
          <a:endParaRPr lang="en-US"/>
        </a:p>
      </dgm:t>
    </dgm:pt>
    <dgm:pt modelId="{3335066A-8546-4F1B-8B08-76C8E07C5E75}" type="sibTrans" cxnId="{58EA27DC-3D85-4D7F-84B8-D81F25DEF2FC}">
      <dgm:prSet/>
      <dgm:spPr/>
      <dgm:t>
        <a:bodyPr/>
        <a:lstStyle/>
        <a:p>
          <a:endParaRPr lang="en-US"/>
        </a:p>
      </dgm:t>
    </dgm:pt>
    <dgm:pt modelId="{F2657EB8-EF98-4A66-AC31-25A5B8EACDF4}">
      <dgm:prSet custT="1"/>
      <dgm:spPr/>
      <dgm:t>
        <a:bodyPr/>
        <a:lstStyle/>
        <a:p>
          <a:r>
            <a:rPr lang="en-US" sz="1400" b="1" dirty="0">
              <a:solidFill>
                <a:schemeClr val="accent6">
                  <a:lumMod val="75000"/>
                </a:schemeClr>
              </a:solidFill>
            </a:rPr>
            <a:t>The </a:t>
          </a:r>
          <a:r>
            <a:rPr lang="en-US" sz="1400" b="1" dirty="0">
              <a:solidFill>
                <a:schemeClr val="accent1">
                  <a:lumMod val="50000"/>
                  <a:lumOff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oversight and monitoring policy </a:t>
          </a:r>
          <a:r>
            <a:rPr lang="en-US" sz="1400" b="1" dirty="0">
              <a:solidFill>
                <a:schemeClr val="accent6">
                  <a:lumMod val="75000"/>
                </a:schemeClr>
              </a:solidFill>
            </a:rPr>
            <a:t>requires that all oversight reports generated within the local workforce development area must be made available to all local board members.  </a:t>
          </a:r>
        </a:p>
      </dgm:t>
    </dgm:pt>
    <dgm:pt modelId="{5D834E8B-ED34-49F6-A811-1BE9C6F68D64}" type="parTrans" cxnId="{59AB912C-5A44-408E-AD4F-C08F65D2AC46}">
      <dgm:prSet/>
      <dgm:spPr/>
      <dgm:t>
        <a:bodyPr/>
        <a:lstStyle/>
        <a:p>
          <a:endParaRPr lang="en-US"/>
        </a:p>
      </dgm:t>
    </dgm:pt>
    <dgm:pt modelId="{4128B786-3BCA-424A-B0B1-B680F58C806D}" type="sibTrans" cxnId="{59AB912C-5A44-408E-AD4F-C08F65D2AC46}">
      <dgm:prSet/>
      <dgm:spPr/>
      <dgm:t>
        <a:bodyPr/>
        <a:lstStyle/>
        <a:p>
          <a:endParaRPr lang="en-US"/>
        </a:p>
      </dgm:t>
    </dgm:pt>
    <dgm:pt modelId="{A2DC16C3-B78D-43C9-BD22-FA3FA5636132}">
      <dgm:prSet custT="1"/>
      <dgm:spPr/>
      <dgm:t>
        <a:bodyPr/>
        <a:lstStyle/>
        <a:p>
          <a:r>
            <a:rPr lang="en-US" sz="1400" b="1" dirty="0">
              <a:solidFill>
                <a:schemeClr val="accent6">
                  <a:lumMod val="75000"/>
                </a:schemeClr>
              </a:solidFill>
            </a:rPr>
            <a:t>Assess risks, consider repeat monitoring findings, and update the subrecipient risk assessment which must inform the frequency and manner in which local oversight will take place.  Review and update the local monitoring policy and plan accordingly.</a:t>
          </a:r>
        </a:p>
      </dgm:t>
    </dgm:pt>
    <dgm:pt modelId="{C3776E66-6976-48B9-8EDC-D5870C8BACFC}" type="parTrans" cxnId="{0CEDF5F0-E7B5-4CA3-BA74-FD61034333DE}">
      <dgm:prSet/>
      <dgm:spPr/>
      <dgm:t>
        <a:bodyPr/>
        <a:lstStyle/>
        <a:p>
          <a:endParaRPr lang="en-US"/>
        </a:p>
      </dgm:t>
    </dgm:pt>
    <dgm:pt modelId="{10990650-2B90-4CDB-B199-65CAB772897E}" type="sibTrans" cxnId="{0CEDF5F0-E7B5-4CA3-BA74-FD61034333DE}">
      <dgm:prSet/>
      <dgm:spPr/>
      <dgm:t>
        <a:bodyPr/>
        <a:lstStyle/>
        <a:p>
          <a:endParaRPr lang="en-US"/>
        </a:p>
      </dgm:t>
    </dgm:pt>
    <dgm:pt modelId="{D6F49E30-3657-4D83-9BED-26890668CBBB}" type="pres">
      <dgm:prSet presAssocID="{DC29E8FB-99A9-4603-B1A7-72C08376D83B}" presName="Name0" presStyleCnt="0">
        <dgm:presLayoutVars>
          <dgm:chPref val="3"/>
          <dgm:dir/>
          <dgm:animLvl val="lvl"/>
          <dgm:resizeHandles/>
        </dgm:presLayoutVars>
      </dgm:prSet>
      <dgm:spPr/>
    </dgm:pt>
    <dgm:pt modelId="{82937DB4-6165-4FC6-A9B3-B69BF7140FBC}" type="pres">
      <dgm:prSet presAssocID="{34939116-CE14-4F30-A53A-C77C065D4185}" presName="horFlow" presStyleCnt="0"/>
      <dgm:spPr/>
    </dgm:pt>
    <dgm:pt modelId="{EFD533AB-B21D-4882-A6D8-52FA3F65EF3F}" type="pres">
      <dgm:prSet presAssocID="{34939116-CE14-4F30-A53A-C77C065D4185}" presName="bigChev" presStyleLbl="node1" presStyleIdx="0" presStyleCnt="3"/>
      <dgm:spPr/>
    </dgm:pt>
    <dgm:pt modelId="{4C8A54E8-D0D7-4A87-8A27-7D67B592F2AD}" type="pres">
      <dgm:prSet presAssocID="{34939116-CE14-4F30-A53A-C77C065D4185}" presName="vSp" presStyleCnt="0"/>
      <dgm:spPr/>
    </dgm:pt>
    <dgm:pt modelId="{6DE4D917-4BEC-499C-93AA-FD04BDE382E4}" type="pres">
      <dgm:prSet presAssocID="{F2657EB8-EF98-4A66-AC31-25A5B8EACDF4}" presName="horFlow" presStyleCnt="0"/>
      <dgm:spPr/>
    </dgm:pt>
    <dgm:pt modelId="{48334F20-8C90-411F-BA56-DBD37D8E840A}" type="pres">
      <dgm:prSet presAssocID="{F2657EB8-EF98-4A66-AC31-25A5B8EACDF4}" presName="bigChev" presStyleLbl="node1" presStyleIdx="1" presStyleCnt="3"/>
      <dgm:spPr/>
    </dgm:pt>
    <dgm:pt modelId="{435FDB17-9F9F-4F01-B91D-89BECF44EE66}" type="pres">
      <dgm:prSet presAssocID="{F2657EB8-EF98-4A66-AC31-25A5B8EACDF4}" presName="vSp" presStyleCnt="0"/>
      <dgm:spPr/>
    </dgm:pt>
    <dgm:pt modelId="{87D8E3D7-7836-43BF-B53E-B023F05F7327}" type="pres">
      <dgm:prSet presAssocID="{A2DC16C3-B78D-43C9-BD22-FA3FA5636132}" presName="horFlow" presStyleCnt="0"/>
      <dgm:spPr/>
    </dgm:pt>
    <dgm:pt modelId="{F693EDA0-2169-4C34-A69F-78FFAC3B3052}" type="pres">
      <dgm:prSet presAssocID="{A2DC16C3-B78D-43C9-BD22-FA3FA5636132}" presName="bigChev" presStyleLbl="node1" presStyleIdx="2" presStyleCnt="3"/>
      <dgm:spPr/>
    </dgm:pt>
  </dgm:ptLst>
  <dgm:cxnLst>
    <dgm:cxn modelId="{59AB912C-5A44-408E-AD4F-C08F65D2AC46}" srcId="{DC29E8FB-99A9-4603-B1A7-72C08376D83B}" destId="{F2657EB8-EF98-4A66-AC31-25A5B8EACDF4}" srcOrd="1" destOrd="0" parTransId="{5D834E8B-ED34-49F6-A811-1BE9C6F68D64}" sibTransId="{4128B786-3BCA-424A-B0B1-B680F58C806D}"/>
    <dgm:cxn modelId="{471D9735-BE4E-497C-AB06-8B97CB4C5877}" type="presOf" srcId="{A2DC16C3-B78D-43C9-BD22-FA3FA5636132}" destId="{F693EDA0-2169-4C34-A69F-78FFAC3B3052}" srcOrd="0" destOrd="0" presId="urn:microsoft.com/office/officeart/2005/8/layout/lProcess3"/>
    <dgm:cxn modelId="{6B353F70-7B76-4626-9608-30C50E1F6D15}" type="presOf" srcId="{34939116-CE14-4F30-A53A-C77C065D4185}" destId="{EFD533AB-B21D-4882-A6D8-52FA3F65EF3F}" srcOrd="0" destOrd="0" presId="urn:microsoft.com/office/officeart/2005/8/layout/lProcess3"/>
    <dgm:cxn modelId="{91FC3AC0-2368-43ED-9B16-155ADE3B79E1}" type="presOf" srcId="{F2657EB8-EF98-4A66-AC31-25A5B8EACDF4}" destId="{48334F20-8C90-411F-BA56-DBD37D8E840A}" srcOrd="0" destOrd="0" presId="urn:microsoft.com/office/officeart/2005/8/layout/lProcess3"/>
    <dgm:cxn modelId="{FF665CCC-6DCC-4350-B72A-ECCAA6BC72AC}" type="presOf" srcId="{DC29E8FB-99A9-4603-B1A7-72C08376D83B}" destId="{D6F49E30-3657-4D83-9BED-26890668CBBB}" srcOrd="0" destOrd="0" presId="urn:microsoft.com/office/officeart/2005/8/layout/lProcess3"/>
    <dgm:cxn modelId="{58EA27DC-3D85-4D7F-84B8-D81F25DEF2FC}" srcId="{DC29E8FB-99A9-4603-B1A7-72C08376D83B}" destId="{34939116-CE14-4F30-A53A-C77C065D4185}" srcOrd="0" destOrd="0" parTransId="{82D58CAD-043B-49B8-9D6C-D54B31F119C3}" sibTransId="{3335066A-8546-4F1B-8B08-76C8E07C5E75}"/>
    <dgm:cxn modelId="{0CEDF5F0-E7B5-4CA3-BA74-FD61034333DE}" srcId="{DC29E8FB-99A9-4603-B1A7-72C08376D83B}" destId="{A2DC16C3-B78D-43C9-BD22-FA3FA5636132}" srcOrd="2" destOrd="0" parTransId="{C3776E66-6976-48B9-8EDC-D5870C8BACFC}" sibTransId="{10990650-2B90-4CDB-B199-65CAB772897E}"/>
    <dgm:cxn modelId="{3D39548F-155A-458A-AEBF-BBF7B844DD18}" type="presParOf" srcId="{D6F49E30-3657-4D83-9BED-26890668CBBB}" destId="{82937DB4-6165-4FC6-A9B3-B69BF7140FBC}" srcOrd="0" destOrd="0" presId="urn:microsoft.com/office/officeart/2005/8/layout/lProcess3"/>
    <dgm:cxn modelId="{3429DA6D-1D3D-4B35-BD3A-195B5DA46510}" type="presParOf" srcId="{82937DB4-6165-4FC6-A9B3-B69BF7140FBC}" destId="{EFD533AB-B21D-4882-A6D8-52FA3F65EF3F}" srcOrd="0" destOrd="0" presId="urn:microsoft.com/office/officeart/2005/8/layout/lProcess3"/>
    <dgm:cxn modelId="{30AF087B-4028-4FA0-8472-DEC1A3707CA5}" type="presParOf" srcId="{D6F49E30-3657-4D83-9BED-26890668CBBB}" destId="{4C8A54E8-D0D7-4A87-8A27-7D67B592F2AD}" srcOrd="1" destOrd="0" presId="urn:microsoft.com/office/officeart/2005/8/layout/lProcess3"/>
    <dgm:cxn modelId="{7BA797FD-39B3-4DE4-B74D-4ECD3D22C285}" type="presParOf" srcId="{D6F49E30-3657-4D83-9BED-26890668CBBB}" destId="{6DE4D917-4BEC-499C-93AA-FD04BDE382E4}" srcOrd="2" destOrd="0" presId="urn:microsoft.com/office/officeart/2005/8/layout/lProcess3"/>
    <dgm:cxn modelId="{EBDF05A9-168F-4CD7-85F6-2650080813E2}" type="presParOf" srcId="{6DE4D917-4BEC-499C-93AA-FD04BDE382E4}" destId="{48334F20-8C90-411F-BA56-DBD37D8E840A}" srcOrd="0" destOrd="0" presId="urn:microsoft.com/office/officeart/2005/8/layout/lProcess3"/>
    <dgm:cxn modelId="{DFB9849A-9EA4-48F3-A45D-6B8C995BEA8E}" type="presParOf" srcId="{D6F49E30-3657-4D83-9BED-26890668CBBB}" destId="{435FDB17-9F9F-4F01-B91D-89BECF44EE66}" srcOrd="3" destOrd="0" presId="urn:microsoft.com/office/officeart/2005/8/layout/lProcess3"/>
    <dgm:cxn modelId="{7814BD89-4CF6-4122-B6B7-415E0BF91790}" type="presParOf" srcId="{D6F49E30-3657-4D83-9BED-26890668CBBB}" destId="{87D8E3D7-7836-43BF-B53E-B023F05F7327}" srcOrd="4" destOrd="0" presId="urn:microsoft.com/office/officeart/2005/8/layout/lProcess3"/>
    <dgm:cxn modelId="{6813CA1E-C3FB-44DD-B717-71954DFBEF64}" type="presParOf" srcId="{87D8E3D7-7836-43BF-B53E-B023F05F7327}" destId="{F693EDA0-2169-4C34-A69F-78FFAC3B305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552547-195C-4B8A-9E77-F78AF893FAD1}"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US"/>
        </a:p>
      </dgm:t>
    </dgm:pt>
    <dgm:pt modelId="{921E95DC-C455-4C50-9D08-6FFA6A432D90}">
      <dgm:prSet phldrT="[Text]" custT="1"/>
      <dgm:spPr/>
      <dgm:t>
        <a:bodyPr/>
        <a:lstStyle/>
        <a:p>
          <a:r>
            <a:rPr lang="en-US" sz="1400" dirty="0"/>
            <a:t>By the assigned monitor, throughout the program year, via email, virtual, phone, reports, and during onsite monitoring.</a:t>
          </a:r>
        </a:p>
      </dgm:t>
    </dgm:pt>
    <dgm:pt modelId="{F9DF514B-F43E-4FE4-A5E1-C07BC8A12768}" type="parTrans" cxnId="{A23E2EC9-7F07-400A-B42F-28B538ACC872}">
      <dgm:prSet/>
      <dgm:spPr/>
      <dgm:t>
        <a:bodyPr/>
        <a:lstStyle/>
        <a:p>
          <a:endParaRPr lang="en-US"/>
        </a:p>
      </dgm:t>
    </dgm:pt>
    <dgm:pt modelId="{89CA7972-8F06-4E12-84C2-8EAC4AC87CC0}" type="sibTrans" cxnId="{A23E2EC9-7F07-400A-B42F-28B538ACC872}">
      <dgm:prSet/>
      <dgm:spPr/>
      <dgm:t>
        <a:bodyPr/>
        <a:lstStyle/>
        <a:p>
          <a:endParaRPr lang="en-US"/>
        </a:p>
      </dgm:t>
    </dgm:pt>
    <dgm:pt modelId="{186749E7-DCF6-45CA-AEDC-F231DB2D0FC3}">
      <dgm:prSet phldrT="[Text]" custT="1"/>
      <dgm:spPr/>
      <dgm:t>
        <a:bodyPr/>
        <a:lstStyle/>
        <a:p>
          <a:r>
            <a:rPr lang="en-US" sz="1400" dirty="0"/>
            <a:t>Via quarterly LWDA/LWDB update reviews. </a:t>
          </a:r>
        </a:p>
      </dgm:t>
    </dgm:pt>
    <dgm:pt modelId="{EA40DFA1-45D9-4836-8176-6BB76A400337}" type="parTrans" cxnId="{8A3A4839-4BD6-4A28-9039-0003AF64D720}">
      <dgm:prSet/>
      <dgm:spPr/>
      <dgm:t>
        <a:bodyPr/>
        <a:lstStyle/>
        <a:p>
          <a:endParaRPr lang="en-US"/>
        </a:p>
      </dgm:t>
    </dgm:pt>
    <dgm:pt modelId="{D2D2953B-2758-470C-A8D1-4CE5134D9B66}" type="sibTrans" cxnId="{8A3A4839-4BD6-4A28-9039-0003AF64D720}">
      <dgm:prSet/>
      <dgm:spPr/>
      <dgm:t>
        <a:bodyPr/>
        <a:lstStyle/>
        <a:p>
          <a:endParaRPr lang="en-US"/>
        </a:p>
      </dgm:t>
    </dgm:pt>
    <dgm:pt modelId="{2ED9C8D2-C4E4-4458-A174-98A35D1214B9}">
      <dgm:prSet phldrT="[Text]" custT="1"/>
      <dgm:spPr/>
      <dgm:t>
        <a:bodyPr/>
        <a:lstStyle/>
        <a:p>
          <a:r>
            <a:rPr lang="en-US" sz="1400" dirty="0"/>
            <a:t>During monthly workforce and service delivery partner calls.</a:t>
          </a:r>
        </a:p>
      </dgm:t>
    </dgm:pt>
    <dgm:pt modelId="{37800851-9A5E-4B67-AF0E-001185E8A07A}" type="parTrans" cxnId="{1A1C9AF1-35F4-44FE-8E24-A129B8744F75}">
      <dgm:prSet/>
      <dgm:spPr/>
      <dgm:t>
        <a:bodyPr/>
        <a:lstStyle/>
        <a:p>
          <a:endParaRPr lang="en-US"/>
        </a:p>
      </dgm:t>
    </dgm:pt>
    <dgm:pt modelId="{5D9D664C-3AE5-42C4-9CA3-683FC7010518}" type="sibTrans" cxnId="{1A1C9AF1-35F4-44FE-8E24-A129B8744F75}">
      <dgm:prSet/>
      <dgm:spPr/>
      <dgm:t>
        <a:bodyPr/>
        <a:lstStyle/>
        <a:p>
          <a:endParaRPr lang="en-US"/>
        </a:p>
      </dgm:t>
    </dgm:pt>
    <dgm:pt modelId="{783EC297-702F-47A6-971B-555901212EE6}">
      <dgm:prSet phldrT="[Text]" custT="1"/>
      <dgm:spPr/>
      <dgm:t>
        <a:bodyPr/>
        <a:lstStyle/>
        <a:p>
          <a:r>
            <a:rPr lang="en-US" sz="1400" dirty="0"/>
            <a:t>Via policy updates or procedural references.</a:t>
          </a:r>
        </a:p>
      </dgm:t>
    </dgm:pt>
    <dgm:pt modelId="{0D072600-E7EE-4F32-AF7F-5E7E80672CAD}" type="parTrans" cxnId="{E0C00F17-413E-4014-B285-A6DE185A7609}">
      <dgm:prSet/>
      <dgm:spPr/>
      <dgm:t>
        <a:bodyPr/>
        <a:lstStyle/>
        <a:p>
          <a:endParaRPr lang="en-US"/>
        </a:p>
      </dgm:t>
    </dgm:pt>
    <dgm:pt modelId="{6C9682C7-7EA0-4811-963E-1383CE58A9B6}" type="sibTrans" cxnId="{E0C00F17-413E-4014-B285-A6DE185A7609}">
      <dgm:prSet/>
      <dgm:spPr/>
      <dgm:t>
        <a:bodyPr/>
        <a:lstStyle/>
        <a:p>
          <a:endParaRPr lang="en-US"/>
        </a:p>
      </dgm:t>
    </dgm:pt>
    <dgm:pt modelId="{0ABC0D13-3411-4050-A5D2-7DF9030235C5}">
      <dgm:prSet phldrT="[Text]" custT="1"/>
      <dgm:spPr/>
      <dgm:t>
        <a:bodyPr/>
        <a:lstStyle/>
        <a:p>
          <a:r>
            <a:rPr lang="en-US" sz="1200" dirty="0"/>
            <a:t>Through monthly Touchpoint and other training sessions   (Ex: ‘Helping PA CareerLink® Customers Navigate Financial Aid’  ‘IEP/ISS Case Notes and Authentication/ Signature Training’)</a:t>
          </a:r>
        </a:p>
      </dgm:t>
    </dgm:pt>
    <dgm:pt modelId="{772B2EBC-1CDF-43FA-A17D-F4E61289BAF4}" type="parTrans" cxnId="{3D579C56-24F6-4CC9-B90B-A23FD8AD802F}">
      <dgm:prSet/>
      <dgm:spPr/>
      <dgm:t>
        <a:bodyPr/>
        <a:lstStyle/>
        <a:p>
          <a:endParaRPr lang="en-US"/>
        </a:p>
      </dgm:t>
    </dgm:pt>
    <dgm:pt modelId="{FD9B78DE-4EFE-4A89-A047-992691662E57}" type="sibTrans" cxnId="{3D579C56-24F6-4CC9-B90B-A23FD8AD802F}">
      <dgm:prSet/>
      <dgm:spPr/>
      <dgm:t>
        <a:bodyPr/>
        <a:lstStyle/>
        <a:p>
          <a:endParaRPr lang="en-US"/>
        </a:p>
      </dgm:t>
    </dgm:pt>
    <dgm:pt modelId="{5862087C-39F6-40AB-9F92-AEC0CD21F760}" type="pres">
      <dgm:prSet presAssocID="{18552547-195C-4B8A-9E77-F78AF893FAD1}" presName="cycle" presStyleCnt="0">
        <dgm:presLayoutVars>
          <dgm:dir/>
          <dgm:resizeHandles val="exact"/>
        </dgm:presLayoutVars>
      </dgm:prSet>
      <dgm:spPr/>
    </dgm:pt>
    <dgm:pt modelId="{0AC14185-0301-4068-82EA-364426D98060}" type="pres">
      <dgm:prSet presAssocID="{921E95DC-C455-4C50-9D08-6FFA6A432D90}" presName="dummy" presStyleCnt="0"/>
      <dgm:spPr/>
    </dgm:pt>
    <dgm:pt modelId="{6229629A-912E-4035-A669-0278AF5908DB}" type="pres">
      <dgm:prSet presAssocID="{921E95DC-C455-4C50-9D08-6FFA6A432D90}" presName="node" presStyleLbl="revTx" presStyleIdx="0" presStyleCnt="5">
        <dgm:presLayoutVars>
          <dgm:bulletEnabled val="1"/>
        </dgm:presLayoutVars>
      </dgm:prSet>
      <dgm:spPr/>
    </dgm:pt>
    <dgm:pt modelId="{54CCF1AC-E3E2-430E-B03A-7D2D30349DBF}" type="pres">
      <dgm:prSet presAssocID="{89CA7972-8F06-4E12-84C2-8EAC4AC87CC0}" presName="sibTrans" presStyleLbl="node1" presStyleIdx="0" presStyleCnt="5"/>
      <dgm:spPr/>
    </dgm:pt>
    <dgm:pt modelId="{36B9DCE6-D652-4975-B108-A9FE78FDC1EA}" type="pres">
      <dgm:prSet presAssocID="{186749E7-DCF6-45CA-AEDC-F231DB2D0FC3}" presName="dummy" presStyleCnt="0"/>
      <dgm:spPr/>
    </dgm:pt>
    <dgm:pt modelId="{9DE8F04B-E374-426C-B261-574A3B56AA3B}" type="pres">
      <dgm:prSet presAssocID="{186749E7-DCF6-45CA-AEDC-F231DB2D0FC3}" presName="node" presStyleLbl="revTx" presStyleIdx="1" presStyleCnt="5" custScaleY="66896">
        <dgm:presLayoutVars>
          <dgm:bulletEnabled val="1"/>
        </dgm:presLayoutVars>
      </dgm:prSet>
      <dgm:spPr/>
    </dgm:pt>
    <dgm:pt modelId="{47E106FF-96C3-4302-AC38-3C0D01626EFF}" type="pres">
      <dgm:prSet presAssocID="{D2D2953B-2758-470C-A8D1-4CE5134D9B66}" presName="sibTrans" presStyleLbl="node1" presStyleIdx="1" presStyleCnt="5"/>
      <dgm:spPr/>
    </dgm:pt>
    <dgm:pt modelId="{CFD88F9F-06D8-4B7C-9DE2-14A41BCE5B42}" type="pres">
      <dgm:prSet presAssocID="{2ED9C8D2-C4E4-4458-A174-98A35D1214B9}" presName="dummy" presStyleCnt="0"/>
      <dgm:spPr/>
    </dgm:pt>
    <dgm:pt modelId="{DD9D8A4A-793B-4C31-AD18-5D82769D9AED}" type="pres">
      <dgm:prSet presAssocID="{2ED9C8D2-C4E4-4458-A174-98A35D1214B9}" presName="node" presStyleLbl="revTx" presStyleIdx="2" presStyleCnt="5" custScaleY="186707">
        <dgm:presLayoutVars>
          <dgm:bulletEnabled val="1"/>
        </dgm:presLayoutVars>
      </dgm:prSet>
      <dgm:spPr/>
    </dgm:pt>
    <dgm:pt modelId="{377EC13F-5C3D-467F-84DA-E5950C0A27FF}" type="pres">
      <dgm:prSet presAssocID="{5D9D664C-3AE5-42C4-9CA3-683FC7010518}" presName="sibTrans" presStyleLbl="node1" presStyleIdx="2" presStyleCnt="5"/>
      <dgm:spPr/>
    </dgm:pt>
    <dgm:pt modelId="{27F325B5-AA6E-4EF6-89E9-E195F3371F2E}" type="pres">
      <dgm:prSet presAssocID="{783EC297-702F-47A6-971B-555901212EE6}" presName="dummy" presStyleCnt="0"/>
      <dgm:spPr/>
    </dgm:pt>
    <dgm:pt modelId="{4C767866-329D-4310-9586-D8F3496F07A4}" type="pres">
      <dgm:prSet presAssocID="{783EC297-702F-47A6-971B-555901212EE6}" presName="node" presStyleLbl="revTx" presStyleIdx="3" presStyleCnt="5" custScaleY="59309">
        <dgm:presLayoutVars>
          <dgm:bulletEnabled val="1"/>
        </dgm:presLayoutVars>
      </dgm:prSet>
      <dgm:spPr/>
    </dgm:pt>
    <dgm:pt modelId="{668F060E-346A-48BD-804B-C1994CD3536C}" type="pres">
      <dgm:prSet presAssocID="{6C9682C7-7EA0-4811-963E-1383CE58A9B6}" presName="sibTrans" presStyleLbl="node1" presStyleIdx="3" presStyleCnt="5"/>
      <dgm:spPr/>
    </dgm:pt>
    <dgm:pt modelId="{913F3874-6E58-4463-A7D6-5C2BAE6915D5}" type="pres">
      <dgm:prSet presAssocID="{0ABC0D13-3411-4050-A5D2-7DF9030235C5}" presName="dummy" presStyleCnt="0"/>
      <dgm:spPr/>
    </dgm:pt>
    <dgm:pt modelId="{6BBA37C6-8415-4EE6-888A-D671D3069BC6}" type="pres">
      <dgm:prSet presAssocID="{0ABC0D13-3411-4050-A5D2-7DF9030235C5}" presName="node" presStyleLbl="revTx" presStyleIdx="4" presStyleCnt="5" custScaleY="229452">
        <dgm:presLayoutVars>
          <dgm:bulletEnabled val="1"/>
        </dgm:presLayoutVars>
      </dgm:prSet>
      <dgm:spPr/>
    </dgm:pt>
    <dgm:pt modelId="{7CF8F090-DAE0-4D20-954D-7CB0F5573517}" type="pres">
      <dgm:prSet presAssocID="{FD9B78DE-4EFE-4A89-A047-992691662E57}" presName="sibTrans" presStyleLbl="node1" presStyleIdx="4" presStyleCnt="5"/>
      <dgm:spPr/>
    </dgm:pt>
  </dgm:ptLst>
  <dgm:cxnLst>
    <dgm:cxn modelId="{0BB94613-5255-49B0-A444-DF00F1C91350}" type="presOf" srcId="{0ABC0D13-3411-4050-A5D2-7DF9030235C5}" destId="{6BBA37C6-8415-4EE6-888A-D671D3069BC6}" srcOrd="0" destOrd="0" presId="urn:microsoft.com/office/officeart/2005/8/layout/cycle1"/>
    <dgm:cxn modelId="{E0C00F17-413E-4014-B285-A6DE185A7609}" srcId="{18552547-195C-4B8A-9E77-F78AF893FAD1}" destId="{783EC297-702F-47A6-971B-555901212EE6}" srcOrd="3" destOrd="0" parTransId="{0D072600-E7EE-4F32-AF7F-5E7E80672CAD}" sibTransId="{6C9682C7-7EA0-4811-963E-1383CE58A9B6}"/>
    <dgm:cxn modelId="{F68A712F-4703-4499-9C45-4677F6A9184F}" type="presOf" srcId="{921E95DC-C455-4C50-9D08-6FFA6A432D90}" destId="{6229629A-912E-4035-A669-0278AF5908DB}" srcOrd="0" destOrd="0" presId="urn:microsoft.com/office/officeart/2005/8/layout/cycle1"/>
    <dgm:cxn modelId="{8A3A4839-4BD6-4A28-9039-0003AF64D720}" srcId="{18552547-195C-4B8A-9E77-F78AF893FAD1}" destId="{186749E7-DCF6-45CA-AEDC-F231DB2D0FC3}" srcOrd="1" destOrd="0" parTransId="{EA40DFA1-45D9-4836-8176-6BB76A400337}" sibTransId="{D2D2953B-2758-470C-A8D1-4CE5134D9B66}"/>
    <dgm:cxn modelId="{498F2244-6AE0-4F16-AE68-2B018EB1F5AD}" type="presOf" srcId="{2ED9C8D2-C4E4-4458-A174-98A35D1214B9}" destId="{DD9D8A4A-793B-4C31-AD18-5D82769D9AED}" srcOrd="0" destOrd="0" presId="urn:microsoft.com/office/officeart/2005/8/layout/cycle1"/>
    <dgm:cxn modelId="{D8813268-193E-488F-BEF8-852445601AD0}" type="presOf" srcId="{18552547-195C-4B8A-9E77-F78AF893FAD1}" destId="{5862087C-39F6-40AB-9F92-AEC0CD21F760}" srcOrd="0" destOrd="0" presId="urn:microsoft.com/office/officeart/2005/8/layout/cycle1"/>
    <dgm:cxn modelId="{9B4F3948-47C0-40C5-A900-0F64D55D8860}" type="presOf" srcId="{5D9D664C-3AE5-42C4-9CA3-683FC7010518}" destId="{377EC13F-5C3D-467F-84DA-E5950C0A27FF}" srcOrd="0" destOrd="0" presId="urn:microsoft.com/office/officeart/2005/8/layout/cycle1"/>
    <dgm:cxn modelId="{48A13850-2AF8-43D2-AC97-EC3A2858F2DA}" type="presOf" srcId="{783EC297-702F-47A6-971B-555901212EE6}" destId="{4C767866-329D-4310-9586-D8F3496F07A4}" srcOrd="0" destOrd="0" presId="urn:microsoft.com/office/officeart/2005/8/layout/cycle1"/>
    <dgm:cxn modelId="{3D579C56-24F6-4CC9-B90B-A23FD8AD802F}" srcId="{18552547-195C-4B8A-9E77-F78AF893FAD1}" destId="{0ABC0D13-3411-4050-A5D2-7DF9030235C5}" srcOrd="4" destOrd="0" parTransId="{772B2EBC-1CDF-43FA-A17D-F4E61289BAF4}" sibTransId="{FD9B78DE-4EFE-4A89-A047-992691662E57}"/>
    <dgm:cxn modelId="{03E124A4-BDD1-4BC1-BA1B-B7121A544C84}" type="presOf" srcId="{6C9682C7-7EA0-4811-963E-1383CE58A9B6}" destId="{668F060E-346A-48BD-804B-C1994CD3536C}" srcOrd="0" destOrd="0" presId="urn:microsoft.com/office/officeart/2005/8/layout/cycle1"/>
    <dgm:cxn modelId="{F5C81BBA-5658-4F8F-A8FB-4DE252ADAF25}" type="presOf" srcId="{186749E7-DCF6-45CA-AEDC-F231DB2D0FC3}" destId="{9DE8F04B-E374-426C-B261-574A3B56AA3B}" srcOrd="0" destOrd="0" presId="urn:microsoft.com/office/officeart/2005/8/layout/cycle1"/>
    <dgm:cxn modelId="{A23E2EC9-7F07-400A-B42F-28B538ACC872}" srcId="{18552547-195C-4B8A-9E77-F78AF893FAD1}" destId="{921E95DC-C455-4C50-9D08-6FFA6A432D90}" srcOrd="0" destOrd="0" parTransId="{F9DF514B-F43E-4FE4-A5E1-C07BC8A12768}" sibTransId="{89CA7972-8F06-4E12-84C2-8EAC4AC87CC0}"/>
    <dgm:cxn modelId="{6241BDD0-AFE4-48FB-85C7-4E19ADA64F9E}" type="presOf" srcId="{FD9B78DE-4EFE-4A89-A047-992691662E57}" destId="{7CF8F090-DAE0-4D20-954D-7CB0F5573517}" srcOrd="0" destOrd="0" presId="urn:microsoft.com/office/officeart/2005/8/layout/cycle1"/>
    <dgm:cxn modelId="{0DFE66DA-C4EE-4BA8-809C-337DE2803F1C}" type="presOf" srcId="{89CA7972-8F06-4E12-84C2-8EAC4AC87CC0}" destId="{54CCF1AC-E3E2-430E-B03A-7D2D30349DBF}" srcOrd="0" destOrd="0" presId="urn:microsoft.com/office/officeart/2005/8/layout/cycle1"/>
    <dgm:cxn modelId="{BB977AEB-F7F7-4BAF-BFB4-611729291A35}" type="presOf" srcId="{D2D2953B-2758-470C-A8D1-4CE5134D9B66}" destId="{47E106FF-96C3-4302-AC38-3C0D01626EFF}" srcOrd="0" destOrd="0" presId="urn:microsoft.com/office/officeart/2005/8/layout/cycle1"/>
    <dgm:cxn modelId="{1A1C9AF1-35F4-44FE-8E24-A129B8744F75}" srcId="{18552547-195C-4B8A-9E77-F78AF893FAD1}" destId="{2ED9C8D2-C4E4-4458-A174-98A35D1214B9}" srcOrd="2" destOrd="0" parTransId="{37800851-9A5E-4B67-AF0E-001185E8A07A}" sibTransId="{5D9D664C-3AE5-42C4-9CA3-683FC7010518}"/>
    <dgm:cxn modelId="{B44C63A0-4AFD-4EE2-A626-BB4A385BEBEE}" type="presParOf" srcId="{5862087C-39F6-40AB-9F92-AEC0CD21F760}" destId="{0AC14185-0301-4068-82EA-364426D98060}" srcOrd="0" destOrd="0" presId="urn:microsoft.com/office/officeart/2005/8/layout/cycle1"/>
    <dgm:cxn modelId="{9758F71A-970F-4FF9-90FE-5B341B647AD9}" type="presParOf" srcId="{5862087C-39F6-40AB-9F92-AEC0CD21F760}" destId="{6229629A-912E-4035-A669-0278AF5908DB}" srcOrd="1" destOrd="0" presId="urn:microsoft.com/office/officeart/2005/8/layout/cycle1"/>
    <dgm:cxn modelId="{3887567E-84FD-48CA-987A-C38E6A67B7C8}" type="presParOf" srcId="{5862087C-39F6-40AB-9F92-AEC0CD21F760}" destId="{54CCF1AC-E3E2-430E-B03A-7D2D30349DBF}" srcOrd="2" destOrd="0" presId="urn:microsoft.com/office/officeart/2005/8/layout/cycle1"/>
    <dgm:cxn modelId="{3B79DFEE-61A1-41AA-80AB-1BA95441CD00}" type="presParOf" srcId="{5862087C-39F6-40AB-9F92-AEC0CD21F760}" destId="{36B9DCE6-D652-4975-B108-A9FE78FDC1EA}" srcOrd="3" destOrd="0" presId="urn:microsoft.com/office/officeart/2005/8/layout/cycle1"/>
    <dgm:cxn modelId="{064065E3-B5F0-4152-9D7C-714CA167B544}" type="presParOf" srcId="{5862087C-39F6-40AB-9F92-AEC0CD21F760}" destId="{9DE8F04B-E374-426C-B261-574A3B56AA3B}" srcOrd="4" destOrd="0" presId="urn:microsoft.com/office/officeart/2005/8/layout/cycle1"/>
    <dgm:cxn modelId="{CC9F9EA0-55FD-41D4-A156-3E62B9713C62}" type="presParOf" srcId="{5862087C-39F6-40AB-9F92-AEC0CD21F760}" destId="{47E106FF-96C3-4302-AC38-3C0D01626EFF}" srcOrd="5" destOrd="0" presId="urn:microsoft.com/office/officeart/2005/8/layout/cycle1"/>
    <dgm:cxn modelId="{72273A77-D661-4931-9CBB-DF46017C0C29}" type="presParOf" srcId="{5862087C-39F6-40AB-9F92-AEC0CD21F760}" destId="{CFD88F9F-06D8-4B7C-9DE2-14A41BCE5B42}" srcOrd="6" destOrd="0" presId="urn:microsoft.com/office/officeart/2005/8/layout/cycle1"/>
    <dgm:cxn modelId="{BCFA2EE8-8B66-443E-B5E6-1109C0D4F90F}" type="presParOf" srcId="{5862087C-39F6-40AB-9F92-AEC0CD21F760}" destId="{DD9D8A4A-793B-4C31-AD18-5D82769D9AED}" srcOrd="7" destOrd="0" presId="urn:microsoft.com/office/officeart/2005/8/layout/cycle1"/>
    <dgm:cxn modelId="{EC28A4F6-E55D-40CB-A7FF-19434CE09448}" type="presParOf" srcId="{5862087C-39F6-40AB-9F92-AEC0CD21F760}" destId="{377EC13F-5C3D-467F-84DA-E5950C0A27FF}" srcOrd="8" destOrd="0" presId="urn:microsoft.com/office/officeart/2005/8/layout/cycle1"/>
    <dgm:cxn modelId="{5171A4A2-0A7D-4429-899E-5955A1893293}" type="presParOf" srcId="{5862087C-39F6-40AB-9F92-AEC0CD21F760}" destId="{27F325B5-AA6E-4EF6-89E9-E195F3371F2E}" srcOrd="9" destOrd="0" presId="urn:microsoft.com/office/officeart/2005/8/layout/cycle1"/>
    <dgm:cxn modelId="{43B631EF-ABA8-41CC-8DF0-131C70F55D2E}" type="presParOf" srcId="{5862087C-39F6-40AB-9F92-AEC0CD21F760}" destId="{4C767866-329D-4310-9586-D8F3496F07A4}" srcOrd="10" destOrd="0" presId="urn:microsoft.com/office/officeart/2005/8/layout/cycle1"/>
    <dgm:cxn modelId="{EC03918D-783B-47C1-8383-9106F7719DFD}" type="presParOf" srcId="{5862087C-39F6-40AB-9F92-AEC0CD21F760}" destId="{668F060E-346A-48BD-804B-C1994CD3536C}" srcOrd="11" destOrd="0" presId="urn:microsoft.com/office/officeart/2005/8/layout/cycle1"/>
    <dgm:cxn modelId="{DA53571E-AEA1-431F-B269-036A0E2D4EDD}" type="presParOf" srcId="{5862087C-39F6-40AB-9F92-AEC0CD21F760}" destId="{913F3874-6E58-4463-A7D6-5C2BAE6915D5}" srcOrd="12" destOrd="0" presId="urn:microsoft.com/office/officeart/2005/8/layout/cycle1"/>
    <dgm:cxn modelId="{1329B99A-7545-4554-A2D3-F1DCBA190FF3}" type="presParOf" srcId="{5862087C-39F6-40AB-9F92-AEC0CD21F760}" destId="{6BBA37C6-8415-4EE6-888A-D671D3069BC6}" srcOrd="13" destOrd="0" presId="urn:microsoft.com/office/officeart/2005/8/layout/cycle1"/>
    <dgm:cxn modelId="{77B93AE4-98E9-44D6-A19F-A8C07089CA22}" type="presParOf" srcId="{5862087C-39F6-40AB-9F92-AEC0CD21F760}" destId="{7CF8F090-DAE0-4D20-954D-7CB0F5573517}"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9F48E-FE5E-43A6-BE86-010D2F963585}">
      <dsp:nvSpPr>
        <dsp:cNvPr id="0" name=""/>
        <dsp:cNvSpPr/>
      </dsp:nvSpPr>
      <dsp:spPr>
        <a:xfrm>
          <a:off x="0" y="424909"/>
          <a:ext cx="6096000" cy="88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73117" tIns="583184" rIns="47311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February 2022</a:t>
          </a:r>
        </a:p>
      </dsp:txBody>
      <dsp:txXfrm>
        <a:off x="0" y="424909"/>
        <a:ext cx="6096000" cy="882000"/>
      </dsp:txXfrm>
    </dsp:sp>
    <dsp:sp modelId="{2A49481E-588C-407F-AFC8-B49CA7C6D605}">
      <dsp:nvSpPr>
        <dsp:cNvPr id="0" name=""/>
        <dsp:cNvSpPr/>
      </dsp:nvSpPr>
      <dsp:spPr>
        <a:xfrm>
          <a:off x="304800" y="7876"/>
          <a:ext cx="4267200" cy="82656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n-US" sz="1400" kern="1200" dirty="0"/>
            <a:t>A touchpoint detailing the resolution-based monitoring process, corrective action plans, and resolving areas of non-compliance.</a:t>
          </a:r>
        </a:p>
      </dsp:txBody>
      <dsp:txXfrm>
        <a:off x="345149" y="48225"/>
        <a:ext cx="4186502" cy="745862"/>
      </dsp:txXfrm>
    </dsp:sp>
    <dsp:sp modelId="{7155D3B5-6767-4C94-9302-4D37C6ADF3E0}">
      <dsp:nvSpPr>
        <dsp:cNvPr id="0" name=""/>
        <dsp:cNvSpPr/>
      </dsp:nvSpPr>
      <dsp:spPr>
        <a:xfrm>
          <a:off x="0" y="1869907"/>
          <a:ext cx="6096000" cy="88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73117" tIns="583184" rIns="47311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March 2022</a:t>
          </a:r>
        </a:p>
      </dsp:txBody>
      <dsp:txXfrm>
        <a:off x="0" y="1869907"/>
        <a:ext cx="6096000" cy="882000"/>
      </dsp:txXfrm>
    </dsp:sp>
    <dsp:sp modelId="{87D59F9A-5140-4225-8372-6026DEA68F66}">
      <dsp:nvSpPr>
        <dsp:cNvPr id="0" name=""/>
        <dsp:cNvSpPr/>
      </dsp:nvSpPr>
      <dsp:spPr>
        <a:xfrm>
          <a:off x="278675" y="1456629"/>
          <a:ext cx="4267200" cy="82656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n-US" sz="1400" kern="1200" dirty="0"/>
            <a:t>A touchpoint detailing policy and best practices for local monitoring and oversight, system of record requirements, and preventing repeat findings.</a:t>
          </a:r>
        </a:p>
      </dsp:txBody>
      <dsp:txXfrm>
        <a:off x="319024" y="1496978"/>
        <a:ext cx="4186502" cy="745862"/>
      </dsp:txXfrm>
    </dsp:sp>
    <dsp:sp modelId="{2F5E01DC-C1EB-486D-9202-33DE39D6ED09}">
      <dsp:nvSpPr>
        <dsp:cNvPr id="0" name=""/>
        <dsp:cNvSpPr/>
      </dsp:nvSpPr>
      <dsp:spPr>
        <a:xfrm>
          <a:off x="0" y="3317869"/>
          <a:ext cx="6096000" cy="88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73117" tIns="583184" rIns="47311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May 2022</a:t>
          </a:r>
        </a:p>
      </dsp:txBody>
      <dsp:txXfrm>
        <a:off x="0" y="3317869"/>
        <a:ext cx="6096000" cy="882000"/>
      </dsp:txXfrm>
    </dsp:sp>
    <dsp:sp modelId="{D0013F41-F97B-4DE0-9CB2-337659C490ED}">
      <dsp:nvSpPr>
        <dsp:cNvPr id="0" name=""/>
        <dsp:cNvSpPr/>
      </dsp:nvSpPr>
      <dsp:spPr>
        <a:xfrm>
          <a:off x="304800" y="2904589"/>
          <a:ext cx="4267200" cy="82656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n-US" sz="1400" kern="1200" dirty="0"/>
            <a:t>A touchpoint detailing the components of proper internal controls, effective risk assessment, and fiscal integrity monitoring.</a:t>
          </a:r>
        </a:p>
      </dsp:txBody>
      <dsp:txXfrm>
        <a:off x="345149" y="2944938"/>
        <a:ext cx="4186502"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0A81C-324E-43CD-9A1D-F3FA815EFDF2}">
      <dsp:nvSpPr>
        <dsp:cNvPr id="0" name=""/>
        <dsp:cNvSpPr/>
      </dsp:nvSpPr>
      <dsp:spPr>
        <a:xfrm>
          <a:off x="0" y="1532668"/>
          <a:ext cx="8548381" cy="2043558"/>
        </a:xfrm>
        <a:prstGeom prst="notchedRightArrow">
          <a:avLst/>
        </a:prstGeom>
        <a:solidFill>
          <a:srgbClr val="01456F"/>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9AE23A9-53EF-4C01-B155-7F99DB5B63E8}">
      <dsp:nvSpPr>
        <dsp:cNvPr id="0" name=""/>
        <dsp:cNvSpPr/>
      </dsp:nvSpPr>
      <dsp:spPr>
        <a:xfrm>
          <a:off x="1244" y="0"/>
          <a:ext cx="1173941" cy="2043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0" i="0" kern="1200" dirty="0"/>
            <a:t>A </a:t>
          </a:r>
          <a:r>
            <a:rPr lang="en-US" sz="1200" b="1" i="0" kern="1200" dirty="0"/>
            <a:t>draft</a:t>
          </a:r>
          <a:r>
            <a:rPr lang="en-US" sz="1200" b="0" i="0" kern="1200" dirty="0"/>
            <a:t> of the program year monitoring report.</a:t>
          </a:r>
          <a:endParaRPr lang="en-US" sz="1200" kern="1200" dirty="0"/>
        </a:p>
      </dsp:txBody>
      <dsp:txXfrm>
        <a:off x="1244" y="0"/>
        <a:ext cx="1173941" cy="2043558"/>
      </dsp:txXfrm>
    </dsp:sp>
    <dsp:sp modelId="{56472FE2-CB72-4FCE-AB5C-9E0A1C381DED}">
      <dsp:nvSpPr>
        <dsp:cNvPr id="0" name=""/>
        <dsp:cNvSpPr/>
      </dsp:nvSpPr>
      <dsp:spPr>
        <a:xfrm>
          <a:off x="332770" y="2299003"/>
          <a:ext cx="510889" cy="510889"/>
        </a:xfrm>
        <a:prstGeom prst="ellipse">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A058C79-F338-43D2-96D1-2B1243161AF1}">
      <dsp:nvSpPr>
        <dsp:cNvPr id="0" name=""/>
        <dsp:cNvSpPr/>
      </dsp:nvSpPr>
      <dsp:spPr>
        <a:xfrm>
          <a:off x="1233882" y="3065337"/>
          <a:ext cx="1173941" cy="2043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0" i="0" kern="1200" dirty="0"/>
            <a:t>A tool designed to expand communication between BWDA and LWDB staff and resolve discrepancies prior to official program year report issuance.</a:t>
          </a:r>
          <a:endParaRPr lang="en-US" sz="1200" kern="1200" dirty="0"/>
        </a:p>
      </dsp:txBody>
      <dsp:txXfrm>
        <a:off x="1233882" y="3065337"/>
        <a:ext cx="1173941" cy="2043558"/>
      </dsp:txXfrm>
    </dsp:sp>
    <dsp:sp modelId="{28F0BF9D-4F34-4AB7-8EB8-B3C142E4F037}">
      <dsp:nvSpPr>
        <dsp:cNvPr id="0" name=""/>
        <dsp:cNvSpPr/>
      </dsp:nvSpPr>
      <dsp:spPr>
        <a:xfrm>
          <a:off x="1565408" y="2299003"/>
          <a:ext cx="510889" cy="510889"/>
        </a:xfrm>
        <a:prstGeom prst="ellipse">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0950FD-3A79-4676-BB20-5C44F0C8CD10}">
      <dsp:nvSpPr>
        <dsp:cNvPr id="0" name=""/>
        <dsp:cNvSpPr/>
      </dsp:nvSpPr>
      <dsp:spPr>
        <a:xfrm>
          <a:off x="2466521" y="0"/>
          <a:ext cx="1173941" cy="2043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0" i="0" kern="1200" dirty="0"/>
            <a:t>The IFC report is not the final report and can be revised.</a:t>
          </a:r>
          <a:endParaRPr lang="en-US" sz="1200" kern="1200" dirty="0"/>
        </a:p>
      </dsp:txBody>
      <dsp:txXfrm>
        <a:off x="2466521" y="0"/>
        <a:ext cx="1173941" cy="2043558"/>
      </dsp:txXfrm>
    </dsp:sp>
    <dsp:sp modelId="{78D0DFC3-2CEE-4CD7-9B9B-04664C19FB19}">
      <dsp:nvSpPr>
        <dsp:cNvPr id="0" name=""/>
        <dsp:cNvSpPr/>
      </dsp:nvSpPr>
      <dsp:spPr>
        <a:xfrm>
          <a:off x="2798047" y="2299003"/>
          <a:ext cx="510889" cy="510889"/>
        </a:xfrm>
        <a:prstGeom prst="ellipse">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0342713-18AE-44A0-92D1-7B082865B8CD}">
      <dsp:nvSpPr>
        <dsp:cNvPr id="0" name=""/>
        <dsp:cNvSpPr/>
      </dsp:nvSpPr>
      <dsp:spPr>
        <a:xfrm>
          <a:off x="3699160" y="3065337"/>
          <a:ext cx="1527861" cy="2043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0" i="0" kern="1200" dirty="0"/>
            <a:t>The IFC report will have the framework of the final program year monitoring report and identify observations, list citations, and establish required action.</a:t>
          </a:r>
          <a:endParaRPr lang="en-US" sz="1200" kern="1200" dirty="0"/>
        </a:p>
      </dsp:txBody>
      <dsp:txXfrm>
        <a:off x="3699160" y="3065337"/>
        <a:ext cx="1527861" cy="2043558"/>
      </dsp:txXfrm>
    </dsp:sp>
    <dsp:sp modelId="{7F16F6A5-C383-4B59-8954-41A0B99ECE56}">
      <dsp:nvSpPr>
        <dsp:cNvPr id="0" name=""/>
        <dsp:cNvSpPr/>
      </dsp:nvSpPr>
      <dsp:spPr>
        <a:xfrm>
          <a:off x="4207645" y="2299003"/>
          <a:ext cx="510889" cy="510889"/>
        </a:xfrm>
        <a:prstGeom prst="ellipse">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CA79612-7508-49C1-BDD7-7B4F33D717C2}">
      <dsp:nvSpPr>
        <dsp:cNvPr id="0" name=""/>
        <dsp:cNvSpPr/>
      </dsp:nvSpPr>
      <dsp:spPr>
        <a:xfrm>
          <a:off x="5285718" y="0"/>
          <a:ext cx="1173941" cy="2043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0" i="0" kern="1200" dirty="0"/>
            <a:t>The required action established for each finding constitutes the corrective action necessary to resolve an area of non-compliance.</a:t>
          </a:r>
          <a:endParaRPr lang="en-US" sz="1200" kern="1200" dirty="0"/>
        </a:p>
      </dsp:txBody>
      <dsp:txXfrm>
        <a:off x="5285718" y="0"/>
        <a:ext cx="1173941" cy="2043558"/>
      </dsp:txXfrm>
    </dsp:sp>
    <dsp:sp modelId="{4F8E374F-F32D-4CD2-92B0-3038D1B028F3}">
      <dsp:nvSpPr>
        <dsp:cNvPr id="0" name=""/>
        <dsp:cNvSpPr/>
      </dsp:nvSpPr>
      <dsp:spPr>
        <a:xfrm>
          <a:off x="5617244" y="2299003"/>
          <a:ext cx="510889" cy="510889"/>
        </a:xfrm>
        <a:prstGeom prst="ellipse">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CF1E35-49CC-4B07-A70B-2F135414EF80}">
      <dsp:nvSpPr>
        <dsp:cNvPr id="0" name=""/>
        <dsp:cNvSpPr/>
      </dsp:nvSpPr>
      <dsp:spPr>
        <a:xfrm>
          <a:off x="6518357" y="3065337"/>
          <a:ext cx="1173941" cy="2043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0" i="0" kern="1200" dirty="0"/>
            <a:t>The IFC      report is approved        by BWDA management prior to issuance.</a:t>
          </a:r>
          <a:endParaRPr lang="en-US" sz="1200" kern="1200" dirty="0"/>
        </a:p>
      </dsp:txBody>
      <dsp:txXfrm>
        <a:off x="6518357" y="3065337"/>
        <a:ext cx="1173941" cy="2043558"/>
      </dsp:txXfrm>
    </dsp:sp>
    <dsp:sp modelId="{271C30F8-175F-4AC2-989F-FCABFB3BEEFE}">
      <dsp:nvSpPr>
        <dsp:cNvPr id="0" name=""/>
        <dsp:cNvSpPr/>
      </dsp:nvSpPr>
      <dsp:spPr>
        <a:xfrm>
          <a:off x="6849882" y="2299003"/>
          <a:ext cx="510889" cy="510889"/>
        </a:xfrm>
        <a:prstGeom prst="ellipse">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30C93-3915-45A0-AD7A-4CA9FF0DDA53}">
      <dsp:nvSpPr>
        <dsp:cNvPr id="0" name=""/>
        <dsp:cNvSpPr/>
      </dsp:nvSpPr>
      <dsp:spPr>
        <a:xfrm>
          <a:off x="5316069" y="0"/>
          <a:ext cx="1719879" cy="4991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b="0" i="0" kern="1200" dirty="0"/>
        </a:p>
        <a:p>
          <a:pPr marL="0" lvl="0" indent="0" algn="ctr" defTabSz="533400">
            <a:lnSpc>
              <a:spcPct val="90000"/>
            </a:lnSpc>
            <a:spcBef>
              <a:spcPct val="0"/>
            </a:spcBef>
            <a:spcAft>
              <a:spcPct val="35000"/>
            </a:spcAft>
            <a:buNone/>
          </a:pPr>
          <a:r>
            <a:rPr lang="en-US" sz="1200" b="0" i="0" kern="1200" dirty="0"/>
            <a:t>If there is a specific concern or finding that LWDB staff disputes, LWDB staff may present evidence (action, policy citations, documentation, etc.) which supports resolution.</a:t>
          </a:r>
          <a:endParaRPr lang="en-US" sz="1200" kern="1200" dirty="0"/>
        </a:p>
      </dsp:txBody>
      <dsp:txXfrm>
        <a:off x="5316069" y="1996579"/>
        <a:ext cx="1719879" cy="1996579"/>
      </dsp:txXfrm>
    </dsp:sp>
    <dsp:sp modelId="{B33FF453-F5AE-4757-A6BA-B1B4C0BA644B}">
      <dsp:nvSpPr>
        <dsp:cNvPr id="0" name=""/>
        <dsp:cNvSpPr/>
      </dsp:nvSpPr>
      <dsp:spPr>
        <a:xfrm>
          <a:off x="5367665" y="299486"/>
          <a:ext cx="1616686" cy="166215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1220E-7B9B-4624-B4E6-B91CA53EFFA0}">
      <dsp:nvSpPr>
        <dsp:cNvPr id="0" name=""/>
        <dsp:cNvSpPr/>
      </dsp:nvSpPr>
      <dsp:spPr>
        <a:xfrm>
          <a:off x="3544593" y="0"/>
          <a:ext cx="1719879" cy="4991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b="0" i="0" kern="1200" dirty="0"/>
        </a:p>
        <a:p>
          <a:pPr marL="0" lvl="0" indent="0" algn="ctr" defTabSz="533400">
            <a:lnSpc>
              <a:spcPct val="90000"/>
            </a:lnSpc>
            <a:spcBef>
              <a:spcPct val="0"/>
            </a:spcBef>
            <a:spcAft>
              <a:spcPct val="35000"/>
            </a:spcAft>
            <a:buNone/>
          </a:pPr>
          <a:r>
            <a:rPr lang="en-US" sz="1200" b="0" i="0" kern="1200" dirty="0"/>
            <a:t>After the introduction, LWDB staff will lead the call.  The LWDB may select any of the concerns, findings, and promising practices listed on the PY2021 IFC monitoring report to discuss. </a:t>
          </a:r>
          <a:endParaRPr lang="en-US" sz="1200" kern="1200" dirty="0"/>
        </a:p>
      </dsp:txBody>
      <dsp:txXfrm>
        <a:off x="3544593" y="1996579"/>
        <a:ext cx="1719879" cy="1996579"/>
      </dsp:txXfrm>
    </dsp:sp>
    <dsp:sp modelId="{016606F4-5C51-4518-A04F-ACE82C2A52CF}">
      <dsp:nvSpPr>
        <dsp:cNvPr id="0" name=""/>
        <dsp:cNvSpPr/>
      </dsp:nvSpPr>
      <dsp:spPr>
        <a:xfrm>
          <a:off x="3596189" y="299486"/>
          <a:ext cx="1616686" cy="166215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59E0B2-E01E-4BE2-A7D5-F94A21B0525B}">
      <dsp:nvSpPr>
        <dsp:cNvPr id="0" name=""/>
        <dsp:cNvSpPr/>
      </dsp:nvSpPr>
      <dsp:spPr>
        <a:xfrm>
          <a:off x="1773117" y="0"/>
          <a:ext cx="1719879" cy="4991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t>Oversight Services will make the initial introduction and verify that all call participants are able to access the PY2021 IFC monitoring report.</a:t>
          </a:r>
          <a:endParaRPr lang="en-US" sz="1200" kern="1200" dirty="0"/>
        </a:p>
      </dsp:txBody>
      <dsp:txXfrm>
        <a:off x="1773117" y="1996579"/>
        <a:ext cx="1719879" cy="1996579"/>
      </dsp:txXfrm>
    </dsp:sp>
    <dsp:sp modelId="{8B066BBD-E0AE-4202-AAD1-BE8D7A8EFD83}">
      <dsp:nvSpPr>
        <dsp:cNvPr id="0" name=""/>
        <dsp:cNvSpPr/>
      </dsp:nvSpPr>
      <dsp:spPr>
        <a:xfrm>
          <a:off x="1824713" y="299486"/>
          <a:ext cx="1616686" cy="166215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329D2-2BDC-430B-934F-3832B7A50DED}">
      <dsp:nvSpPr>
        <dsp:cNvPr id="0" name=""/>
        <dsp:cNvSpPr/>
      </dsp:nvSpPr>
      <dsp:spPr>
        <a:xfrm>
          <a:off x="1640" y="0"/>
          <a:ext cx="1719879" cy="4991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b="0" i="0" kern="1200" dirty="0"/>
        </a:p>
        <a:p>
          <a:pPr marL="0" lvl="0" indent="0" algn="ctr" defTabSz="533400">
            <a:lnSpc>
              <a:spcPct val="90000"/>
            </a:lnSpc>
            <a:spcBef>
              <a:spcPct val="0"/>
            </a:spcBef>
            <a:spcAft>
              <a:spcPct val="35000"/>
            </a:spcAft>
            <a:buNone/>
          </a:pPr>
          <a:r>
            <a:rPr lang="en-US" sz="1200" b="0" i="0" kern="1200" dirty="0"/>
            <a:t>A 30-minute Microsoft Teams meeting scheduled by the assigned Oversight Services monitor.  Will include LWDB staff and may include BWDA management.</a:t>
          </a:r>
          <a:endParaRPr lang="en-US" sz="1200" kern="1200" dirty="0"/>
        </a:p>
      </dsp:txBody>
      <dsp:txXfrm>
        <a:off x="1640" y="1996579"/>
        <a:ext cx="1719879" cy="1996579"/>
      </dsp:txXfrm>
    </dsp:sp>
    <dsp:sp modelId="{81E05F4F-2372-4D00-8B2A-7A36FE760FF0}">
      <dsp:nvSpPr>
        <dsp:cNvPr id="0" name=""/>
        <dsp:cNvSpPr/>
      </dsp:nvSpPr>
      <dsp:spPr>
        <a:xfrm>
          <a:off x="53237" y="299486"/>
          <a:ext cx="1616686" cy="166215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E5CF26-DE8B-43F5-BC8B-64DDEB1BC106}">
      <dsp:nvSpPr>
        <dsp:cNvPr id="0" name=""/>
        <dsp:cNvSpPr/>
      </dsp:nvSpPr>
      <dsp:spPr>
        <a:xfrm>
          <a:off x="3485807" y="4363658"/>
          <a:ext cx="65975" cy="7719"/>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3D9BA-9E37-403D-849A-FB9521AC02D6}">
      <dsp:nvSpPr>
        <dsp:cNvPr id="0" name=""/>
        <dsp:cNvSpPr/>
      </dsp:nvSpPr>
      <dsp:spPr>
        <a:xfrm>
          <a:off x="3788587" y="2206302"/>
          <a:ext cx="487099" cy="1050053"/>
        </a:xfrm>
        <a:custGeom>
          <a:avLst/>
          <a:gdLst/>
          <a:ahLst/>
          <a:cxnLst/>
          <a:rect l="0" t="0" r="0" b="0"/>
          <a:pathLst>
            <a:path>
              <a:moveTo>
                <a:pt x="0" y="0"/>
              </a:moveTo>
              <a:lnTo>
                <a:pt x="243549" y="0"/>
              </a:lnTo>
              <a:lnTo>
                <a:pt x="243549" y="1050053"/>
              </a:lnTo>
              <a:lnTo>
                <a:pt x="487099" y="105005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03199" y="2702391"/>
        <a:ext cx="57876" cy="57876"/>
      </dsp:txXfrm>
    </dsp:sp>
    <dsp:sp modelId="{66E88A7D-D3CE-4256-9F9D-74F241559278}">
      <dsp:nvSpPr>
        <dsp:cNvPr id="0" name=""/>
        <dsp:cNvSpPr/>
      </dsp:nvSpPr>
      <dsp:spPr>
        <a:xfrm>
          <a:off x="3788587" y="1161560"/>
          <a:ext cx="487099" cy="1044742"/>
        </a:xfrm>
        <a:custGeom>
          <a:avLst/>
          <a:gdLst/>
          <a:ahLst/>
          <a:cxnLst/>
          <a:rect l="0" t="0" r="0" b="0"/>
          <a:pathLst>
            <a:path>
              <a:moveTo>
                <a:pt x="0" y="1044742"/>
              </a:moveTo>
              <a:lnTo>
                <a:pt x="243549" y="1044742"/>
              </a:lnTo>
              <a:lnTo>
                <a:pt x="243549" y="0"/>
              </a:lnTo>
              <a:lnTo>
                <a:pt x="487099"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03319" y="1655113"/>
        <a:ext cx="57635" cy="57635"/>
      </dsp:txXfrm>
    </dsp:sp>
    <dsp:sp modelId="{AABE2807-BF40-426B-A422-E911BE84064D}">
      <dsp:nvSpPr>
        <dsp:cNvPr id="0" name=""/>
        <dsp:cNvSpPr/>
      </dsp:nvSpPr>
      <dsp:spPr>
        <a:xfrm rot="16200000">
          <a:off x="256131" y="391706"/>
          <a:ext cx="3435719" cy="36291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If, during the IFC call, LWDB staff presented evidence which resolves or disputes a concern or finding listed on the PY2021 IFC report: </a:t>
          </a:r>
        </a:p>
        <a:p>
          <a:pPr marL="0" lvl="0" indent="0" algn="ctr" defTabSz="711200">
            <a:lnSpc>
              <a:spcPct val="90000"/>
            </a:lnSpc>
            <a:spcBef>
              <a:spcPct val="0"/>
            </a:spcBef>
            <a:spcAft>
              <a:spcPct val="35000"/>
            </a:spcAft>
            <a:buNone/>
          </a:pPr>
          <a:r>
            <a:rPr lang="en-US" sz="1600" kern="1200" dirty="0"/>
            <a:t>LWDB staff will have 2 business days to submit evidence (local action taken, local policy established, federal and/or state policy citations, documentation, etc.) of resolution.</a:t>
          </a:r>
        </a:p>
      </dsp:txBody>
      <dsp:txXfrm>
        <a:off x="256131" y="391706"/>
        <a:ext cx="3435719" cy="3629192"/>
      </dsp:txXfrm>
    </dsp:sp>
    <dsp:sp modelId="{39299102-DB94-4DB4-91A3-345396B706CA}">
      <dsp:nvSpPr>
        <dsp:cNvPr id="0" name=""/>
        <dsp:cNvSpPr/>
      </dsp:nvSpPr>
      <dsp:spPr>
        <a:xfrm>
          <a:off x="4275687" y="167777"/>
          <a:ext cx="3861630" cy="19875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If it is determined that there was an observed area which has the potential to turn into a finding (concern) or an observed instance of non-compliance with a federal or state statute, regulation, policy, guidance, or local policy (finding) and the evidence verifies required action, the final program year monitoring report will be updated to reflect that the corrective action was completed.</a:t>
          </a:r>
        </a:p>
      </dsp:txBody>
      <dsp:txXfrm>
        <a:off x="4275687" y="167777"/>
        <a:ext cx="3861630" cy="1987566"/>
      </dsp:txXfrm>
    </dsp:sp>
    <dsp:sp modelId="{E7C759C9-B64B-4622-992D-FA50CF43FEF6}">
      <dsp:nvSpPr>
        <dsp:cNvPr id="0" name=""/>
        <dsp:cNvSpPr/>
      </dsp:nvSpPr>
      <dsp:spPr>
        <a:xfrm>
          <a:off x="4275687" y="2360159"/>
          <a:ext cx="3861630" cy="17923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If it is determined that the evidence substantiates that a concern or finding does/did not exist, that particular concern or finding will be removed from the final program year monitoring report.</a:t>
          </a:r>
        </a:p>
      </dsp:txBody>
      <dsp:txXfrm>
        <a:off x="4275687" y="2360159"/>
        <a:ext cx="3861630" cy="17923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533AB-B21D-4882-A6D8-52FA3F65EF3F}">
      <dsp:nvSpPr>
        <dsp:cNvPr id="0" name=""/>
        <dsp:cNvSpPr/>
      </dsp:nvSpPr>
      <dsp:spPr>
        <a:xfrm>
          <a:off x="2264762" y="473"/>
          <a:ext cx="4131975" cy="165279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75000"/>
                </a:schemeClr>
              </a:solidFill>
            </a:rPr>
            <a:t>Many, if not all, of the concerns and findings listed in the monitoring report have been discussed with the LWDB throughout the program year.  The technical assistance provided is the start of the corrective action.</a:t>
          </a:r>
        </a:p>
      </dsp:txBody>
      <dsp:txXfrm>
        <a:off x="3091157" y="473"/>
        <a:ext cx="2479185" cy="1652790"/>
      </dsp:txXfrm>
    </dsp:sp>
    <dsp:sp modelId="{48334F20-8C90-411F-BA56-DBD37D8E840A}">
      <dsp:nvSpPr>
        <dsp:cNvPr id="0" name=""/>
        <dsp:cNvSpPr/>
      </dsp:nvSpPr>
      <dsp:spPr>
        <a:xfrm>
          <a:off x="2264762" y="1884654"/>
          <a:ext cx="4131975" cy="165279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75000"/>
                </a:schemeClr>
              </a:solidFill>
            </a:rPr>
            <a:t>The </a:t>
          </a:r>
          <a:r>
            <a:rPr lang="en-US" sz="1400" b="1" kern="1200" dirty="0">
              <a:solidFill>
                <a:schemeClr val="accent1">
                  <a:lumMod val="50000"/>
                  <a:lumOff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oversight and monitoring policy </a:t>
          </a:r>
          <a:r>
            <a:rPr lang="en-US" sz="1400" b="1" kern="1200" dirty="0">
              <a:solidFill>
                <a:schemeClr val="accent6">
                  <a:lumMod val="75000"/>
                </a:schemeClr>
              </a:solidFill>
            </a:rPr>
            <a:t>requires that all oversight reports generated within the local workforce development area must be made available to all local board members.  </a:t>
          </a:r>
        </a:p>
      </dsp:txBody>
      <dsp:txXfrm>
        <a:off x="3091157" y="1884654"/>
        <a:ext cx="2479185" cy="1652790"/>
      </dsp:txXfrm>
    </dsp:sp>
    <dsp:sp modelId="{F693EDA0-2169-4C34-A69F-78FFAC3B3052}">
      <dsp:nvSpPr>
        <dsp:cNvPr id="0" name=""/>
        <dsp:cNvSpPr/>
      </dsp:nvSpPr>
      <dsp:spPr>
        <a:xfrm>
          <a:off x="2264762" y="3768835"/>
          <a:ext cx="4131975" cy="165279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75000"/>
                </a:schemeClr>
              </a:solidFill>
            </a:rPr>
            <a:t>Assess risks, consider repeat monitoring findings, and update the subrecipient risk assessment which must inform the frequency and manner in which local oversight will take place.  Review and update the local monitoring policy and plan accordingly.</a:t>
          </a:r>
        </a:p>
      </dsp:txBody>
      <dsp:txXfrm>
        <a:off x="3091157" y="3768835"/>
        <a:ext cx="2479185" cy="16527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9629A-912E-4035-A669-0278AF5908DB}">
      <dsp:nvSpPr>
        <dsp:cNvPr id="0" name=""/>
        <dsp:cNvSpPr/>
      </dsp:nvSpPr>
      <dsp:spPr>
        <a:xfrm>
          <a:off x="4972897" y="167158"/>
          <a:ext cx="1370491" cy="1370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By the assigned monitor, throughout the program year, via email, virtual, phone, reports, and during onsite monitoring.</a:t>
          </a:r>
        </a:p>
      </dsp:txBody>
      <dsp:txXfrm>
        <a:off x="4972897" y="167158"/>
        <a:ext cx="1370491" cy="1370491"/>
      </dsp:txXfrm>
    </dsp:sp>
    <dsp:sp modelId="{54CCF1AC-E3E2-430E-B03A-7D2D30349DBF}">
      <dsp:nvSpPr>
        <dsp:cNvPr id="0" name=""/>
        <dsp:cNvSpPr/>
      </dsp:nvSpPr>
      <dsp:spPr>
        <a:xfrm>
          <a:off x="1748771" y="127482"/>
          <a:ext cx="5138660" cy="5138660"/>
        </a:xfrm>
        <a:prstGeom prst="circularArrow">
          <a:avLst>
            <a:gd name="adj1" fmla="val 5201"/>
            <a:gd name="adj2" fmla="val 335952"/>
            <a:gd name="adj3" fmla="val 35867"/>
            <a:gd name="adj4" fmla="val 19766377"/>
            <a:gd name="adj5" fmla="val 606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DE8F04B-E374-426C-B261-574A3B56AA3B}">
      <dsp:nvSpPr>
        <dsp:cNvPr id="0" name=""/>
        <dsp:cNvSpPr/>
      </dsp:nvSpPr>
      <dsp:spPr>
        <a:xfrm>
          <a:off x="5801088" y="2942912"/>
          <a:ext cx="1370491" cy="91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Via quarterly LWDA/LWDB update reviews. </a:t>
          </a:r>
        </a:p>
      </dsp:txBody>
      <dsp:txXfrm>
        <a:off x="5801088" y="2942912"/>
        <a:ext cx="1370491" cy="916803"/>
      </dsp:txXfrm>
    </dsp:sp>
    <dsp:sp modelId="{47E106FF-96C3-4302-AC38-3C0D01626EFF}">
      <dsp:nvSpPr>
        <dsp:cNvPr id="0" name=""/>
        <dsp:cNvSpPr/>
      </dsp:nvSpPr>
      <dsp:spPr>
        <a:xfrm>
          <a:off x="1748771" y="127482"/>
          <a:ext cx="5138660" cy="5138660"/>
        </a:xfrm>
        <a:prstGeom prst="circularArrow">
          <a:avLst>
            <a:gd name="adj1" fmla="val 5201"/>
            <a:gd name="adj2" fmla="val 335952"/>
            <a:gd name="adj3" fmla="val 4014534"/>
            <a:gd name="adj4" fmla="val 1840177"/>
            <a:gd name="adj5" fmla="val 606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D9D8A4A-793B-4C31-AD18-5D82769D9AED}">
      <dsp:nvSpPr>
        <dsp:cNvPr id="0" name=""/>
        <dsp:cNvSpPr/>
      </dsp:nvSpPr>
      <dsp:spPr>
        <a:xfrm>
          <a:off x="3632856" y="3697224"/>
          <a:ext cx="1370491" cy="255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During monthly workforce and service delivery partner calls.</a:t>
          </a:r>
        </a:p>
      </dsp:txBody>
      <dsp:txXfrm>
        <a:off x="3632856" y="3697224"/>
        <a:ext cx="1370491" cy="2558803"/>
      </dsp:txXfrm>
    </dsp:sp>
    <dsp:sp modelId="{377EC13F-5C3D-467F-84DA-E5950C0A27FF}">
      <dsp:nvSpPr>
        <dsp:cNvPr id="0" name=""/>
        <dsp:cNvSpPr/>
      </dsp:nvSpPr>
      <dsp:spPr>
        <a:xfrm>
          <a:off x="1748771" y="127482"/>
          <a:ext cx="5138660" cy="5138660"/>
        </a:xfrm>
        <a:prstGeom prst="circularArrow">
          <a:avLst>
            <a:gd name="adj1" fmla="val 5201"/>
            <a:gd name="adj2" fmla="val 335952"/>
            <a:gd name="adj3" fmla="val 8714320"/>
            <a:gd name="adj4" fmla="val 6449514"/>
            <a:gd name="adj5" fmla="val 606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C767866-329D-4310-9586-D8F3496F07A4}">
      <dsp:nvSpPr>
        <dsp:cNvPr id="0" name=""/>
        <dsp:cNvSpPr/>
      </dsp:nvSpPr>
      <dsp:spPr>
        <a:xfrm>
          <a:off x="1464624" y="2994901"/>
          <a:ext cx="1370491" cy="81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Via policy updates or procedural references.</a:t>
          </a:r>
        </a:p>
      </dsp:txBody>
      <dsp:txXfrm>
        <a:off x="1464624" y="2994901"/>
        <a:ext cx="1370491" cy="812824"/>
      </dsp:txXfrm>
    </dsp:sp>
    <dsp:sp modelId="{668F060E-346A-48BD-804B-C1994CD3536C}">
      <dsp:nvSpPr>
        <dsp:cNvPr id="0" name=""/>
        <dsp:cNvSpPr/>
      </dsp:nvSpPr>
      <dsp:spPr>
        <a:xfrm>
          <a:off x="1748771" y="127482"/>
          <a:ext cx="5138660" cy="5138660"/>
        </a:xfrm>
        <a:prstGeom prst="circularArrow">
          <a:avLst>
            <a:gd name="adj1" fmla="val 5201"/>
            <a:gd name="adj2" fmla="val 335952"/>
            <a:gd name="adj3" fmla="val 12104004"/>
            <a:gd name="adj4" fmla="val 10349219"/>
            <a:gd name="adj5" fmla="val 606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BA37C6-8415-4EE6-888A-D671D3069BC6}">
      <dsp:nvSpPr>
        <dsp:cNvPr id="0" name=""/>
        <dsp:cNvSpPr/>
      </dsp:nvSpPr>
      <dsp:spPr>
        <a:xfrm>
          <a:off x="2292815" y="-719905"/>
          <a:ext cx="1370491" cy="3144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Through monthly Touchpoint and other training sessions   (Ex: ‘Helping PA CareerLink® Customers Navigate Financial Aid’  ‘IEP/ISS Case Notes and Authentication/ Signature Training’)</a:t>
          </a:r>
        </a:p>
      </dsp:txBody>
      <dsp:txXfrm>
        <a:off x="2292815" y="-719905"/>
        <a:ext cx="1370491" cy="3144619"/>
      </dsp:txXfrm>
    </dsp:sp>
    <dsp:sp modelId="{7CF8F090-DAE0-4D20-954D-7CB0F5573517}">
      <dsp:nvSpPr>
        <dsp:cNvPr id="0" name=""/>
        <dsp:cNvSpPr/>
      </dsp:nvSpPr>
      <dsp:spPr>
        <a:xfrm>
          <a:off x="1748771" y="127482"/>
          <a:ext cx="5138660" cy="5138660"/>
        </a:xfrm>
        <a:prstGeom prst="circularArrow">
          <a:avLst>
            <a:gd name="adj1" fmla="val 5201"/>
            <a:gd name="adj2" fmla="val 335952"/>
            <a:gd name="adj3" fmla="val 16865524"/>
            <a:gd name="adj4" fmla="val 15198525"/>
            <a:gd name="adj5" fmla="val 606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8/15/2022</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8/15/2022</a:t>
            </a:fld>
            <a:endParaRPr lang="en-US" noProof="0"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985728" y="1453896"/>
            <a:ext cx="3537287" cy="3980542"/>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7BABE3F-6FAD-2541-AEA6-7B7CEF8AD734}"/>
              </a:ext>
            </a:extLst>
          </p:cNvPr>
          <p:cNvPicPr>
            <a:picLocks noChangeAspect="1"/>
          </p:cNvPicPr>
          <p:nvPr userDrawn="1"/>
        </p:nvPicPr>
        <p:blipFill rotWithShape="1">
          <a:blip r:embed="rId2"/>
          <a:srcRect l="4358" t="26333" r="75573" b="30207"/>
          <a:stretch/>
        </p:blipFill>
        <p:spPr>
          <a:xfrm>
            <a:off x="8295711" y="136524"/>
            <a:ext cx="678427" cy="734589"/>
          </a:xfrm>
          <a:prstGeom prst="rect">
            <a:avLst/>
          </a:prstGeom>
        </p:spPr>
      </p:pic>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477993" y="3588176"/>
            <a:ext cx="289512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1"/>
            <a:ext cx="3683725"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5815584" y="1"/>
            <a:ext cx="1693926"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04276" y="3407045"/>
            <a:ext cx="10787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pic>
        <p:nvPicPr>
          <p:cNvPr id="13" name="Picture 12">
            <a:extLst>
              <a:ext uri="{FF2B5EF4-FFF2-40B4-BE49-F238E27FC236}">
                <a16:creationId xmlns:a16="http://schemas.microsoft.com/office/drawing/2014/main" id="{9DC3A8AE-5DE9-184C-B3DB-3C9A072ED067}"/>
              </a:ext>
            </a:extLst>
          </p:cNvPr>
          <p:cNvPicPr>
            <a:picLocks noChangeAspect="1"/>
          </p:cNvPicPr>
          <p:nvPr userDrawn="1"/>
        </p:nvPicPr>
        <p:blipFill rotWithShape="1">
          <a:blip r:embed="rId2"/>
          <a:srcRect l="4358" t="26333" r="75573" b="30207"/>
          <a:stretch/>
        </p:blipFill>
        <p:spPr>
          <a:xfrm>
            <a:off x="8337106" y="136748"/>
            <a:ext cx="678427" cy="734589"/>
          </a:xfrm>
          <a:prstGeom prst="rect">
            <a:avLst/>
          </a:prstGeom>
        </p:spPr>
      </p:pic>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2880" userDrawn="1">
          <p15:clr>
            <a:srgbClr val="FBAE40"/>
          </p15:clr>
        </p15:guide>
        <p15:guide id="3" pos="107" userDrawn="1">
          <p15:clr>
            <a:srgbClr val="FBAE40"/>
          </p15:clr>
        </p15:guide>
        <p15:guide id="4" orient="horz" pos="4170" userDrawn="1">
          <p15:clr>
            <a:srgbClr val="FBAE40"/>
          </p15:clr>
        </p15:guide>
        <p15:guide id="5" pos="5653" userDrawn="1">
          <p15:clr>
            <a:srgbClr val="FBAE40"/>
          </p15:clr>
        </p15:guide>
        <p15:guide id="6" orient="horz" pos="1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389008" y="1671925"/>
            <a:ext cx="812634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6159A6C3-0409-5D46-B162-FBED0FCC2C5F}"/>
              </a:ext>
            </a:extLst>
          </p:cNvPr>
          <p:cNvPicPr>
            <a:picLocks noChangeAspect="1"/>
          </p:cNvPicPr>
          <p:nvPr userDrawn="1"/>
        </p:nvPicPr>
        <p:blipFill rotWithShape="1">
          <a:blip r:embed="rId2"/>
          <a:srcRect l="4358" t="26333" r="75573" b="30207"/>
          <a:stretch/>
        </p:blipFill>
        <p:spPr>
          <a:xfrm>
            <a:off x="8189341" y="178095"/>
            <a:ext cx="678427" cy="734589"/>
          </a:xfrm>
          <a:prstGeom prst="rect">
            <a:avLst/>
          </a:prstGeom>
        </p:spPr>
      </p:pic>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9" y="209029"/>
            <a:ext cx="4962007" cy="1147969"/>
          </a:xfrm>
          <a:prstGeom prst="rect">
            <a:avLst/>
          </a:prstGeom>
        </p:spPr>
        <p:txBody>
          <a:bodyPr bIns="0" anchor="b">
            <a:normAutofit/>
          </a:bodyPr>
          <a:lstStyle>
            <a:lvl1pPr>
              <a:defRPr sz="3300"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397265" y="1651045"/>
            <a:ext cx="38862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4629150" y="1651045"/>
            <a:ext cx="38862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7" name="Picture 16">
            <a:extLst>
              <a:ext uri="{FF2B5EF4-FFF2-40B4-BE49-F238E27FC236}">
                <a16:creationId xmlns:a16="http://schemas.microsoft.com/office/drawing/2014/main" id="{E9CFA0EF-11A5-D34C-8DD4-1642F2778F6E}"/>
              </a:ext>
            </a:extLst>
          </p:cNvPr>
          <p:cNvPicPr>
            <a:picLocks noChangeAspect="1"/>
          </p:cNvPicPr>
          <p:nvPr userDrawn="1"/>
        </p:nvPicPr>
        <p:blipFill rotWithShape="1">
          <a:blip r:embed="rId2"/>
          <a:srcRect l="4358" t="26333" r="75573" b="30207"/>
          <a:stretch/>
        </p:blipFill>
        <p:spPr>
          <a:xfrm>
            <a:off x="8189341" y="114649"/>
            <a:ext cx="678427" cy="734589"/>
          </a:xfrm>
          <a:prstGeom prst="rect">
            <a:avLst/>
          </a:prstGeom>
        </p:spPr>
      </p:pic>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18041" y="0"/>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389009" y="1681163"/>
            <a:ext cx="4036876" cy="823912"/>
          </a:xfrm>
          <a:prstGeom prst="rect">
            <a:avLst/>
          </a:prstGeom>
        </p:spPr>
        <p:txBody>
          <a:bodyPr anchor="b"/>
          <a:lstStyle>
            <a:lvl1pPr marL="0" indent="0">
              <a:buNone/>
              <a:defRPr lang="en-US" b="1" dirty="0">
                <a:solidFill>
                  <a:schemeClr val="accent6"/>
                </a:solidFill>
              </a:defRPr>
            </a:lvl1pPr>
          </a:lstStyle>
          <a:p>
            <a:pPr marL="171450" lvl="0" indent="-17145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4629150" y="2505075"/>
            <a:ext cx="3887391"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389009" y="2505075"/>
            <a:ext cx="4043812"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6" name="Picture 15">
            <a:extLst>
              <a:ext uri="{FF2B5EF4-FFF2-40B4-BE49-F238E27FC236}">
                <a16:creationId xmlns:a16="http://schemas.microsoft.com/office/drawing/2014/main" id="{F650B4F2-E79B-814E-B7F9-18EF06D1AF20}"/>
              </a:ext>
            </a:extLst>
          </p:cNvPr>
          <p:cNvPicPr>
            <a:picLocks noChangeAspect="1"/>
          </p:cNvPicPr>
          <p:nvPr userDrawn="1"/>
        </p:nvPicPr>
        <p:blipFill rotWithShape="1">
          <a:blip r:embed="rId2"/>
          <a:srcRect l="4358" t="26333" r="75573" b="30207"/>
          <a:stretch/>
        </p:blipFill>
        <p:spPr>
          <a:xfrm>
            <a:off x="8189341" y="120472"/>
            <a:ext cx="678427" cy="734589"/>
          </a:xfrm>
          <a:prstGeom prst="rect">
            <a:avLst/>
          </a:prstGeom>
        </p:spPr>
      </p:pic>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4620987" y="2290713"/>
            <a:ext cx="4352754" cy="4341862"/>
          </a:xfrm>
          <a:prstGeom prst="rect">
            <a:avLst/>
          </a:prstGeom>
        </p:spPr>
        <p:txBody>
          <a:bodyPr/>
          <a:lstStyle>
            <a:lvl1pPr>
              <a:buClr>
                <a:schemeClr val="accent2"/>
              </a:buClr>
              <a:defRPr sz="1800"/>
            </a:lvl1pPr>
            <a:lvl2pPr>
              <a:buClr>
                <a:schemeClr val="accent2"/>
              </a:buClr>
              <a:defRPr sz="1500"/>
            </a:lvl2pPr>
            <a:lvl3pPr>
              <a:buClr>
                <a:schemeClr val="accent2"/>
              </a:buClr>
              <a:defRPr sz="1350"/>
            </a:lvl3pPr>
            <a:lvl4pPr>
              <a:buClr>
                <a:schemeClr val="accent2"/>
              </a:buClr>
              <a:defRPr sz="1200"/>
            </a:lvl4pPr>
            <a:lvl5pPr>
              <a:buClr>
                <a:schemeClr val="accent2"/>
              </a:buClr>
              <a:defRPr sz="120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23B07DEA-D387-FB49-9377-37A10A396949}"/>
              </a:ext>
            </a:extLst>
          </p:cNvPr>
          <p:cNvPicPr>
            <a:picLocks noChangeAspect="1"/>
          </p:cNvPicPr>
          <p:nvPr userDrawn="1"/>
        </p:nvPicPr>
        <p:blipFill rotWithShape="1">
          <a:blip r:embed="rId2"/>
          <a:srcRect l="4358" t="26333" r="75573" b="30207"/>
          <a:stretch/>
        </p:blipFill>
        <p:spPr>
          <a:xfrm>
            <a:off x="8295314" y="146684"/>
            <a:ext cx="678427" cy="734589"/>
          </a:xfrm>
          <a:prstGeom prst="rect">
            <a:avLst/>
          </a:prstGeom>
        </p:spPr>
      </p:pic>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4687478" y="2271860"/>
            <a:ext cx="4286263" cy="436071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Click icon to add picture</a:t>
            </a:r>
          </a:p>
        </p:txBody>
      </p:sp>
      <p:pic>
        <p:nvPicPr>
          <p:cNvPr id="14" name="Picture 13">
            <a:extLst>
              <a:ext uri="{FF2B5EF4-FFF2-40B4-BE49-F238E27FC236}">
                <a16:creationId xmlns:a16="http://schemas.microsoft.com/office/drawing/2014/main" id="{10EBB30B-6B27-6742-9AB6-40A24BEDA25F}"/>
              </a:ext>
            </a:extLst>
          </p:cNvPr>
          <p:cNvPicPr>
            <a:picLocks noChangeAspect="1"/>
          </p:cNvPicPr>
          <p:nvPr userDrawn="1"/>
        </p:nvPicPr>
        <p:blipFill rotWithShape="1">
          <a:blip r:embed="rId2"/>
          <a:srcRect l="4358" t="26333" r="75573" b="30207"/>
          <a:stretch/>
        </p:blipFill>
        <p:spPr>
          <a:xfrm>
            <a:off x="8295314" y="136524"/>
            <a:ext cx="678427" cy="734589"/>
          </a:xfrm>
          <a:prstGeom prst="rect">
            <a:avLst/>
          </a:prstGeom>
        </p:spPr>
      </p:pic>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5670996" y="1"/>
            <a:ext cx="362388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0" name="Picture 9">
            <a:extLst>
              <a:ext uri="{FF2B5EF4-FFF2-40B4-BE49-F238E27FC236}">
                <a16:creationId xmlns:a16="http://schemas.microsoft.com/office/drawing/2014/main" id="{8E789BD7-C9F0-AA45-8697-9C77684ADAF1}"/>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5670996" y="1"/>
            <a:ext cx="362388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389008" y="209028"/>
            <a:ext cx="6249917" cy="963887"/>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4427FE3D-E871-BE47-B55E-21503E0C8350}"/>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3000"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477993" y="3588176"/>
            <a:ext cx="289512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1"/>
            <a:ext cx="3683725"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5815584" y="1"/>
            <a:ext cx="1693926"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209730" y="1428314"/>
            <a:ext cx="3321392" cy="383863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04276" y="3407045"/>
            <a:ext cx="10787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8301642" y="61087"/>
            <a:ext cx="755248" cy="1215950"/>
          </a:xfrm>
          <a:prstGeom prst="rect">
            <a:avLst/>
          </a:prstGeom>
        </p:spPr>
      </p:pic>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2880" userDrawn="1">
          <p15:clr>
            <a:srgbClr val="FBAE40"/>
          </p15:clr>
        </p15:guide>
        <p15:guide id="3" pos="107" userDrawn="1">
          <p15:clr>
            <a:srgbClr val="FBAE40"/>
          </p15:clr>
        </p15:guide>
        <p15:guide id="4" orient="horz" pos="4170" userDrawn="1">
          <p15:clr>
            <a:srgbClr val="FBAE40"/>
          </p15:clr>
        </p15:guide>
        <p15:guide id="5" pos="5653"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6"/>
            <a:ext cx="3707122"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379764" y="-6"/>
            <a:ext cx="7764236"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33612" y="-5"/>
            <a:ext cx="3090863"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4781550" y="5047077"/>
            <a:ext cx="1143431"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398535" y="2563478"/>
            <a:ext cx="5506973"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398533" y="1308484"/>
            <a:ext cx="5506967" cy="1215566"/>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4953000" y="1"/>
            <a:ext cx="4191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pic>
        <p:nvPicPr>
          <p:cNvPr id="8" name="Picture 7">
            <a:extLst>
              <a:ext uri="{FF2B5EF4-FFF2-40B4-BE49-F238E27FC236}">
                <a16:creationId xmlns:a16="http://schemas.microsoft.com/office/drawing/2014/main" id="{14D4A5A6-AD50-6349-8235-C4715DB17F0A}"/>
              </a:ext>
            </a:extLst>
          </p:cNvPr>
          <p:cNvPicPr>
            <a:picLocks noChangeAspect="1"/>
          </p:cNvPicPr>
          <p:nvPr userDrawn="1"/>
        </p:nvPicPr>
        <p:blipFill rotWithShape="1">
          <a:blip r:embed="rId2"/>
          <a:srcRect l="4358" t="26333" r="75573" b="30207"/>
          <a:stretch/>
        </p:blipFill>
        <p:spPr>
          <a:xfrm>
            <a:off x="493713" y="136524"/>
            <a:ext cx="678427" cy="734589"/>
          </a:xfrm>
          <a:prstGeom prst="rect">
            <a:avLst/>
          </a:prstGeom>
        </p:spPr>
      </p:pic>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379764" y="-6"/>
            <a:ext cx="7764236"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4627633" y="1435100"/>
            <a:ext cx="4516366"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6"/>
            <a:ext cx="3707122"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33612" y="-5"/>
            <a:ext cx="3090863"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7764236" y="1185452"/>
            <a:ext cx="1379764"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398535" y="2563478"/>
            <a:ext cx="5506966"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398533" y="1308484"/>
            <a:ext cx="5506967" cy="1215566"/>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12" name="Picture 11">
            <a:extLst>
              <a:ext uri="{FF2B5EF4-FFF2-40B4-BE49-F238E27FC236}">
                <a16:creationId xmlns:a16="http://schemas.microsoft.com/office/drawing/2014/main" id="{A54D5551-758F-AD4E-A273-134ED81DA6F2}"/>
              </a:ext>
            </a:extLst>
          </p:cNvPr>
          <p:cNvPicPr>
            <a:picLocks noChangeAspect="1"/>
          </p:cNvPicPr>
          <p:nvPr userDrawn="1"/>
        </p:nvPicPr>
        <p:blipFill rotWithShape="1">
          <a:blip r:embed="rId2"/>
          <a:srcRect l="4358" t="26333" r="75573" b="30207"/>
          <a:stretch/>
        </p:blipFill>
        <p:spPr>
          <a:xfrm>
            <a:off x="8236972" y="136524"/>
            <a:ext cx="678427" cy="734589"/>
          </a:xfrm>
          <a:prstGeom prst="rect">
            <a:avLst/>
          </a:prstGeom>
        </p:spPr>
      </p:pic>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31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390523" y="2104888"/>
            <a:ext cx="4106468" cy="781188"/>
          </a:xfrm>
          <a:prstGeom prst="rect">
            <a:avLst/>
          </a:prstGeom>
        </p:spPr>
        <p:txBody>
          <a:bodyPr anchor="b">
            <a:noAutofit/>
          </a:bodyPr>
          <a:lstStyle>
            <a:lvl1pPr marL="0" indent="0">
              <a:lnSpc>
                <a:spcPct val="100000"/>
              </a:lnSpc>
              <a:spcBef>
                <a:spcPts val="0"/>
              </a:spcBef>
              <a:buNone/>
              <a:defRPr sz="1800" b="1" i="0">
                <a:solidFill>
                  <a:schemeClr val="tx1"/>
                </a:solidFill>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390523" y="2886077"/>
            <a:ext cx="4106468"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4640035" y="2104888"/>
            <a:ext cx="4106700" cy="781188"/>
          </a:xfrm>
          <a:prstGeom prst="rect">
            <a:avLst/>
          </a:prstGeom>
        </p:spPr>
        <p:txBody>
          <a:bodyPr anchor="b">
            <a:noAutofit/>
          </a:bodyPr>
          <a:lstStyle>
            <a:lvl1pPr marL="0" indent="0">
              <a:lnSpc>
                <a:spcPct val="100000"/>
              </a:lnSpc>
              <a:buNone/>
              <a:defRPr sz="1800" b="1" i="0">
                <a:solidFill>
                  <a:schemeClr val="tx1"/>
                </a:solidFill>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4640035" y="2886077"/>
            <a:ext cx="41067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25" name="Picture 24">
            <a:extLst>
              <a:ext uri="{FF2B5EF4-FFF2-40B4-BE49-F238E27FC236}">
                <a16:creationId xmlns:a16="http://schemas.microsoft.com/office/drawing/2014/main" id="{84FCA784-9876-C84F-9C29-45091ABD1047}"/>
              </a:ext>
            </a:extLst>
          </p:cNvPr>
          <p:cNvPicPr>
            <a:picLocks noChangeAspect="1"/>
          </p:cNvPicPr>
          <p:nvPr userDrawn="1"/>
        </p:nvPicPr>
        <p:blipFill rotWithShape="1">
          <a:blip r:embed="rId2"/>
          <a:srcRect l="4358" t="26333" r="75573" b="30207"/>
          <a:stretch/>
        </p:blipFill>
        <p:spPr>
          <a:xfrm>
            <a:off x="8189341" y="136524"/>
            <a:ext cx="678427" cy="734589"/>
          </a:xfrm>
          <a:prstGeom prst="rect">
            <a:avLst/>
          </a:prstGeom>
        </p:spPr>
      </p:pic>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5670996" y="1"/>
            <a:ext cx="362388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398861" y="2005762"/>
            <a:ext cx="3919323" cy="4083888"/>
          </a:xfrm>
          <a:prstGeom prst="rect">
            <a:avLst/>
          </a:prstGeom>
        </p:spPr>
        <p:txBody>
          <a:bodyPr/>
          <a:lstStyle>
            <a:lvl1pPr marL="0" indent="0">
              <a:buNone/>
              <a:defRPr sz="1800">
                <a:solidFill>
                  <a:schemeClr val="tx1"/>
                </a:solidFill>
              </a:defRPr>
            </a:lvl1pPr>
            <a:lvl2pPr marL="342900" indent="0">
              <a:buNone/>
              <a:defRPr sz="1800">
                <a:solidFill>
                  <a:schemeClr val="bg1"/>
                </a:solidFill>
              </a:defRPr>
            </a:lvl2pPr>
            <a:lvl3pPr marL="685800" indent="0">
              <a:buNone/>
              <a:defRPr sz="1800">
                <a:solidFill>
                  <a:schemeClr val="bg1"/>
                </a:solidFill>
              </a:defRPr>
            </a:lvl3pPr>
            <a:lvl4pPr marL="1028700" indent="0">
              <a:buNone/>
              <a:defRPr sz="1800">
                <a:solidFill>
                  <a:schemeClr val="bg1"/>
                </a:solidFill>
              </a:defRPr>
            </a:lvl4pPr>
            <a:lvl5pPr marL="1371600" indent="0">
              <a:buNone/>
              <a:defRPr sz="18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4347086" y="2005762"/>
            <a:ext cx="4289548" cy="4084470"/>
          </a:xfrm>
          <a:prstGeom prst="rect">
            <a:avLst/>
          </a:prstGeom>
        </p:spPr>
        <p:txBody>
          <a:bodyPr vert="horz" lIns="91420" tIns="45710" rIns="91420" bIns="45710">
            <a:noAutofit/>
          </a:bodyPr>
          <a:lstStyle>
            <a:lvl1pPr marL="0" indent="0" algn="ctr">
              <a:buNone/>
              <a:defRPr sz="1500" b="0" i="0">
                <a:solidFill>
                  <a:schemeClr val="tx1"/>
                </a:solidFill>
                <a:latin typeface="+mn-lt"/>
                <a:cs typeface="CiscoSans ExtraLight"/>
              </a:defRPr>
            </a:lvl1pPr>
          </a:lstStyle>
          <a:p>
            <a:pPr lvl="0"/>
            <a:r>
              <a:rPr lang="en-US" noProof="0" dirty="0"/>
              <a:t>Click icon to add chart</a:t>
            </a:r>
          </a:p>
        </p:txBody>
      </p:sp>
      <p:pic>
        <p:nvPicPr>
          <p:cNvPr id="14" name="Picture 13">
            <a:extLst>
              <a:ext uri="{FF2B5EF4-FFF2-40B4-BE49-F238E27FC236}">
                <a16:creationId xmlns:a16="http://schemas.microsoft.com/office/drawing/2014/main" id="{98C19EFA-5CBD-464C-A312-04D92643C59E}"/>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398534" y="2664803"/>
            <a:ext cx="8245031" cy="3433180"/>
          </a:xfrm>
          <a:prstGeom prst="rect">
            <a:avLst/>
          </a:prstGeom>
        </p:spPr>
        <p:txBody>
          <a:bodyPr lIns="91420" tIns="45710" rIns="91420" bIns="45710">
            <a:noAutofit/>
          </a:bodyPr>
          <a:lstStyle>
            <a:lvl1pPr marL="0" indent="0" algn="ctr">
              <a:buNone/>
              <a:defRPr sz="1500" baseline="0">
                <a:solidFill>
                  <a:schemeClr val="tx1"/>
                </a:solidFill>
                <a:latin typeface="+mn-lt"/>
              </a:defRPr>
            </a:lvl1pPr>
          </a:lstStyle>
          <a:p>
            <a:pPr lvl="0"/>
            <a:r>
              <a:rPr lang="en-US" noProof="0" dirty="0"/>
              <a:t>Click icon to add table</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5670996" y="1"/>
            <a:ext cx="362388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13" name="Picture 12">
            <a:extLst>
              <a:ext uri="{FF2B5EF4-FFF2-40B4-BE49-F238E27FC236}">
                <a16:creationId xmlns:a16="http://schemas.microsoft.com/office/drawing/2014/main" id="{D1A35F9F-1634-0643-866E-74729CEB4CAE}"/>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8810625"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269422" y="326571"/>
            <a:ext cx="8605157" cy="6204859"/>
          </a:xfrm>
          <a:prstGeom prst="rect">
            <a:avLst/>
          </a:prstGeom>
          <a:solidFill>
            <a:schemeClr val="bg1">
              <a:lumMod val="85000"/>
            </a:schemeClr>
          </a:solidFill>
        </p:spPr>
        <p:txBody>
          <a:bodyPr lIns="0" tIns="0" anchor="ctr"/>
          <a:lstStyle>
            <a:lvl1pPr marL="0" indent="0" algn="ctr">
              <a:buNone/>
              <a:defRPr sz="825"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177165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269422" y="558802"/>
            <a:ext cx="6249917" cy="939798"/>
          </a:xfrm>
          <a:prstGeom prst="rect">
            <a:avLst/>
          </a:prstGeom>
          <a:solidFill>
            <a:schemeClr val="bg1">
              <a:alpha val="90000"/>
            </a:schemeClr>
          </a:solidFill>
        </p:spPr>
        <p:txBody>
          <a:bodyPr lIns="288000" anchor="ctr">
            <a:normAutofit/>
          </a:bodyPr>
          <a:lstStyle>
            <a:lvl1pPr>
              <a:defRPr sz="27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1821022"/>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117197" y="3461163"/>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117197" y="3839451"/>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117197" y="4216669"/>
            <a:ext cx="2584337" cy="289070"/>
          </a:xfrm>
          <a:prstGeom prst="rect">
            <a:avLst/>
          </a:prstGeom>
        </p:spPr>
        <p:txBody>
          <a:bodyPr/>
          <a:lstStyle>
            <a:lvl1pPr marL="0" indent="0">
              <a:buNone/>
              <a:defRPr sz="135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117197" y="4594957"/>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4844204" y="3505248"/>
            <a:ext cx="194156"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4880717" y="3897986"/>
            <a:ext cx="121130"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4844204" y="4327946"/>
            <a:ext cx="194156"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4853787" y="4650082"/>
            <a:ext cx="174989"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263917" y="1659343"/>
            <a:ext cx="3321392" cy="3539314"/>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pic>
        <p:nvPicPr>
          <p:cNvPr id="17" name="Picture 16">
            <a:extLst>
              <a:ext uri="{FF2B5EF4-FFF2-40B4-BE49-F238E27FC236}">
                <a16:creationId xmlns:a16="http://schemas.microsoft.com/office/drawing/2014/main" id="{546B4F40-C526-4245-B5AA-D6E4264C6C18}"/>
              </a:ext>
            </a:extLst>
          </p:cNvPr>
          <p:cNvPicPr>
            <a:picLocks noChangeAspect="1"/>
          </p:cNvPicPr>
          <p:nvPr userDrawn="1"/>
        </p:nvPicPr>
        <p:blipFill rotWithShape="1">
          <a:blip r:embed="rId2"/>
          <a:srcRect l="4358" t="26333" r="75573" b="30207"/>
          <a:stretch/>
        </p:blipFill>
        <p:spPr>
          <a:xfrm>
            <a:off x="8295711" y="135279"/>
            <a:ext cx="678427" cy="734589"/>
          </a:xfrm>
          <a:prstGeom prst="rect">
            <a:avLst/>
          </a:prstGeom>
        </p:spPr>
      </p:pic>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253898" y="6356351"/>
            <a:ext cx="3086100" cy="365125"/>
          </a:xfrm>
          <a:prstGeom prst="rect">
            <a:avLst/>
          </a:prstGeom>
        </p:spPr>
        <p:txBody>
          <a:bodyPr vert="horz" lIns="91440" tIns="45720" rIns="91440" bIns="45720" rtlCol="0" anchor="ctr"/>
          <a:lstStyle>
            <a:lvl1pPr algn="l">
              <a:defRPr sz="9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8360229" y="6356351"/>
            <a:ext cx="555170" cy="365125"/>
          </a:xfrm>
          <a:prstGeom prst="rect">
            <a:avLst/>
          </a:prstGeom>
        </p:spPr>
        <p:txBody>
          <a:bodyPr vert="horz" lIns="91440" tIns="45720" rIns="91440" bIns="45720" rtlCol="0" anchor="ctr"/>
          <a:lstStyle>
            <a:lvl1pPr algn="r">
              <a:defRPr sz="9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389008" y="209029"/>
            <a:ext cx="8126342"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685800" rtl="0" eaLnBrk="1" latinLnBrk="0" hangingPunct="1">
        <a:lnSpc>
          <a:spcPct val="90000"/>
        </a:lnSpc>
        <a:spcBef>
          <a:spcPct val="0"/>
        </a:spcBef>
        <a:buNone/>
        <a:defRPr lang="en-IN" sz="3000" b="1" i="0" kern="1200">
          <a:solidFill>
            <a:schemeClr val="accent1"/>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E7A40"/>
        </a:buClr>
        <a:buFont typeface="Arial" panose="020B0604020202020204" pitchFamily="34" charset="0"/>
        <a:buChar char="•"/>
        <a:defRPr lang="en-US" sz="1800" kern="1200" dirty="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2E7A40"/>
        </a:buClr>
        <a:buFont typeface="Arial" panose="020B0604020202020204" pitchFamily="34" charset="0"/>
        <a:buChar char="•"/>
        <a:defRPr lang="en-US" sz="1500" kern="1200" dirty="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2E7A40"/>
        </a:buClr>
        <a:buFont typeface="Arial" panose="020B0604020202020204" pitchFamily="34" charset="0"/>
        <a:buChar char="•"/>
        <a:defRPr lang="en-US" sz="135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2E7A40"/>
        </a:buClr>
        <a:buFont typeface="Arial" panose="020B0604020202020204" pitchFamily="34" charset="0"/>
        <a:buChar char="•"/>
        <a:defRPr lang="en-US" sz="1200" kern="1200" dirty="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2E7A40"/>
        </a:buClr>
        <a:buFont typeface="Arial" panose="020B0604020202020204" pitchFamily="34" charset="0"/>
        <a:buChar char="•"/>
        <a:defRPr lang="en-IN"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hyperlink" Target="mailto:ra-li-bwda-os@pa.gov"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dli.pa.gov/Businesses/Workforce-Development/Documents/Current-Directives/WSP%20No.%20183-01%20(C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2281806" y="4273667"/>
            <a:ext cx="6140359" cy="1112065"/>
          </a:xfrm>
        </p:spPr>
        <p:txBody>
          <a:bodyPr/>
          <a:lstStyle/>
          <a:p>
            <a:r>
              <a:rPr lang="en-US" dirty="0"/>
              <a:t>PY2021 Monitoring Report Completion</a:t>
            </a:r>
          </a:p>
          <a:p>
            <a:r>
              <a:rPr lang="en-US" dirty="0"/>
              <a:t>PY2021 Monitoring Report Review Process</a:t>
            </a:r>
          </a:p>
          <a:p>
            <a:r>
              <a:rPr lang="en-US" dirty="0"/>
              <a:t>Initial Findings and Concerns Reports and Calls</a:t>
            </a:r>
          </a:p>
          <a:p>
            <a:endParaRPr lang="en-US" dirty="0"/>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2281806" y="3061478"/>
            <a:ext cx="6078423" cy="1212189"/>
          </a:xfrm>
        </p:spPr>
        <p:txBody>
          <a:bodyPr>
            <a:normAutofit/>
          </a:bodyPr>
          <a:lstStyle/>
          <a:p>
            <a:r>
              <a:rPr lang="en-US" sz="2700" dirty="0"/>
              <a:t>Oversight Services Touchpoint</a:t>
            </a:r>
          </a:p>
        </p:txBody>
      </p:sp>
      <p:pic>
        <p:nvPicPr>
          <p:cNvPr id="11" name="Picture 10" descr="Pennsylvania Department of Labor and Industry Logo">
            <a:extLst>
              <a:ext uri="{FF2B5EF4-FFF2-40B4-BE49-F238E27FC236}">
                <a16:creationId xmlns:a16="http://schemas.microsoft.com/office/drawing/2014/main" id="{8CBC9D37-093C-413B-9C6A-A68CFB55595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588307" y="1702837"/>
            <a:ext cx="3615371" cy="1807685"/>
          </a:xfrm>
          <a:prstGeom prst="rect">
            <a:avLst/>
          </a:prstGeom>
        </p:spPr>
      </p:pic>
      <p:sp>
        <p:nvSpPr>
          <p:cNvPr id="4" name="TextBox 3">
            <a:extLst>
              <a:ext uri="{FF2B5EF4-FFF2-40B4-BE49-F238E27FC236}">
                <a16:creationId xmlns:a16="http://schemas.microsoft.com/office/drawing/2014/main" id="{FE9682C0-41E1-4F90-ADAD-640FA5D90532}"/>
              </a:ext>
            </a:extLst>
          </p:cNvPr>
          <p:cNvSpPr txBox="1"/>
          <p:nvPr/>
        </p:nvSpPr>
        <p:spPr>
          <a:xfrm>
            <a:off x="4370664" y="5981350"/>
            <a:ext cx="4395831" cy="461665"/>
          </a:xfrm>
          <a:prstGeom prst="rect">
            <a:avLst/>
          </a:prstGeom>
          <a:noFill/>
        </p:spPr>
        <p:txBody>
          <a:bodyPr wrap="square" rtlCol="0">
            <a:spAutoFit/>
          </a:bodyPr>
          <a:lstStyle/>
          <a:p>
            <a:pPr algn="r"/>
            <a:r>
              <a:rPr lang="en-US" sz="1200" dirty="0"/>
              <a:t>August 17, 2022</a:t>
            </a:r>
          </a:p>
          <a:p>
            <a:pPr algn="r"/>
            <a:r>
              <a:rPr lang="en-US" sz="1200" dirty="0"/>
              <a:t>Oversight Services</a:t>
            </a:r>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B8F5B7-CDCC-9343-9551-2B98A4B7B0F3}"/>
              </a:ext>
            </a:extLst>
          </p:cNvPr>
          <p:cNvSpPr>
            <a:spLocks noGrp="1"/>
          </p:cNvSpPr>
          <p:nvPr>
            <p:ph type="body" idx="1"/>
          </p:nvPr>
        </p:nvSpPr>
        <p:spPr>
          <a:xfrm>
            <a:off x="4228052" y="2306972"/>
            <a:ext cx="4168556" cy="4303553"/>
          </a:xfrm>
        </p:spPr>
        <p:txBody>
          <a:bodyPr>
            <a:normAutofit lnSpcReduction="10000"/>
          </a:bodyPr>
          <a:lstStyle/>
          <a:p>
            <a:endParaRPr lang="en-US" dirty="0"/>
          </a:p>
          <a:p>
            <a:endParaRPr lang="en-US" dirty="0"/>
          </a:p>
          <a:p>
            <a:r>
              <a:rPr lang="en-US" dirty="0"/>
              <a:t>The LWDB will have 30 days from the date of the report to respond with corrective action.  If the finding(s) cannot be resolved within the 30 days, a mutually agreed upon, time-bound plan of resolution action must be submitted.  The LWDB will be required to provide an update on the plan of action every 30 days until all findings are resolved.</a:t>
            </a:r>
          </a:p>
          <a:p>
            <a:endParaRPr lang="en-US" dirty="0"/>
          </a:p>
          <a:p>
            <a:r>
              <a:rPr lang="en-US" dirty="0"/>
              <a:t>BWDA will conduct a review of the information received from the LWDB.  A written response will be issued to confirm unresolved findings and corrective action that either partially resolved or resolved findings. 	</a:t>
            </a:r>
          </a:p>
        </p:txBody>
      </p:sp>
      <p:sp>
        <p:nvSpPr>
          <p:cNvPr id="2" name="Title 1">
            <a:extLst>
              <a:ext uri="{FF2B5EF4-FFF2-40B4-BE49-F238E27FC236}">
                <a16:creationId xmlns:a16="http://schemas.microsoft.com/office/drawing/2014/main" id="{0CA694BD-DC3B-C548-B33C-1E0D11F11AF2}"/>
              </a:ext>
            </a:extLst>
          </p:cNvPr>
          <p:cNvSpPr>
            <a:spLocks noGrp="1"/>
          </p:cNvSpPr>
          <p:nvPr>
            <p:ph type="title"/>
          </p:nvPr>
        </p:nvSpPr>
        <p:spPr>
          <a:xfrm>
            <a:off x="4135772" y="1258349"/>
            <a:ext cx="4555222" cy="1048623"/>
          </a:xfrm>
        </p:spPr>
        <p:txBody>
          <a:bodyPr>
            <a:normAutofit fontScale="90000"/>
          </a:bodyPr>
          <a:lstStyle/>
          <a:p>
            <a:r>
              <a:rPr lang="en-US" dirty="0">
                <a:latin typeface="Amasis MT Pro Medium" panose="020B0604020202020204" pitchFamily="18" charset="0"/>
              </a:rPr>
              <a:t>Upon issuance of the final PY2021 monitoring report</a:t>
            </a:r>
          </a:p>
        </p:txBody>
      </p:sp>
      <p:pic>
        <p:nvPicPr>
          <p:cNvPr id="12" name="Picture Placeholder 11" descr="Top view of a calendar with a red pen on top">
            <a:extLst>
              <a:ext uri="{FF2B5EF4-FFF2-40B4-BE49-F238E27FC236}">
                <a16:creationId xmlns:a16="http://schemas.microsoft.com/office/drawing/2014/main" id="{8BEF10D5-34E3-4674-B3B5-A16C1C11B5C9}"/>
              </a:ext>
            </a:extLst>
          </p:cNvPr>
          <p:cNvPicPr>
            <a:picLocks noGrp="1" noChangeAspect="1"/>
          </p:cNvPicPr>
          <p:nvPr>
            <p:ph type="pic" sz="quarter" idx="13"/>
          </p:nvPr>
        </p:nvPicPr>
        <p:blipFill>
          <a:blip r:embed="rId2"/>
          <a:srcRect l="21535" r="21535"/>
          <a:stretch/>
        </p:blipFill>
        <p:spPr>
          <a:xfrm>
            <a:off x="830510" y="1352813"/>
            <a:ext cx="3003259" cy="3928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7044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85B59C-55C2-4396-9B87-60E98A6AA9B6}"/>
              </a:ext>
            </a:extLst>
          </p:cNvPr>
          <p:cNvSpPr>
            <a:spLocks noGrp="1"/>
          </p:cNvSpPr>
          <p:nvPr>
            <p:ph type="ftr" sz="quarter" idx="10"/>
          </p:nvPr>
        </p:nvSpPr>
        <p:spPr/>
        <p:txBody>
          <a:bodyPr/>
          <a:lstStyle/>
          <a:p>
            <a:r>
              <a:rPr lang="en-US" sz="800" dirty="0">
                <a:solidFill>
                  <a:schemeClr val="bg1"/>
                </a:solidFill>
              </a:rPr>
              <a:t>.</a:t>
            </a:r>
            <a:endParaRPr lang="en-US" sz="800" noProof="0" dirty="0">
              <a:solidFill>
                <a:schemeClr val="bg1"/>
              </a:solidFill>
            </a:endParaRPr>
          </a:p>
        </p:txBody>
      </p:sp>
      <p:sp>
        <p:nvSpPr>
          <p:cNvPr id="3" name="Slide Number Placeholder 2">
            <a:extLst>
              <a:ext uri="{FF2B5EF4-FFF2-40B4-BE49-F238E27FC236}">
                <a16:creationId xmlns:a16="http://schemas.microsoft.com/office/drawing/2014/main" id="{A858F5B8-F010-40AD-9AF0-CA85487DF639}"/>
              </a:ext>
            </a:extLst>
          </p:cNvPr>
          <p:cNvSpPr>
            <a:spLocks noGrp="1"/>
          </p:cNvSpPr>
          <p:nvPr>
            <p:ph type="sldNum" sz="quarter" idx="11"/>
          </p:nvPr>
        </p:nvSpPr>
        <p:spPr/>
        <p:txBody>
          <a:bodyPr/>
          <a:lstStyle/>
          <a:p>
            <a:fld id="{8699F50C-BE38-4BD0-BA84-9B090E1F2B9B}" type="slidenum">
              <a:rPr lang="en-US" noProof="0" smtClean="0"/>
              <a:t>11</a:t>
            </a:fld>
            <a:endParaRPr lang="en-US" noProof="0" dirty="0"/>
          </a:p>
        </p:txBody>
      </p:sp>
      <p:graphicFrame>
        <p:nvGraphicFramePr>
          <p:cNvPr id="8" name="Table 8">
            <a:extLst>
              <a:ext uri="{FF2B5EF4-FFF2-40B4-BE49-F238E27FC236}">
                <a16:creationId xmlns:a16="http://schemas.microsoft.com/office/drawing/2014/main" id="{5F583884-9B50-4BB2-B0B3-CB9DBA70D97F}"/>
              </a:ext>
            </a:extLst>
          </p:cNvPr>
          <p:cNvGraphicFramePr>
            <a:graphicFrameLocks noGrp="1"/>
          </p:cNvGraphicFramePr>
          <p:nvPr>
            <p:extLst>
              <p:ext uri="{D42A27DB-BD31-4B8C-83A1-F6EECF244321}">
                <p14:modId xmlns:p14="http://schemas.microsoft.com/office/powerpoint/2010/main" val="690381413"/>
              </p:ext>
            </p:extLst>
          </p:nvPr>
        </p:nvGraphicFramePr>
        <p:xfrm>
          <a:off x="1524000" y="3582099"/>
          <a:ext cx="6096000" cy="315272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998906380"/>
                    </a:ext>
                  </a:extLst>
                </a:gridCol>
                <a:gridCol w="3048000">
                  <a:extLst>
                    <a:ext uri="{9D8B030D-6E8A-4147-A177-3AD203B41FA5}">
                      <a16:colId xmlns:a16="http://schemas.microsoft.com/office/drawing/2014/main" val="3682685215"/>
                    </a:ext>
                  </a:extLst>
                </a:gridCol>
              </a:tblGrid>
              <a:tr h="364053">
                <a:tc gridSpan="2">
                  <a:txBody>
                    <a:bodyPr/>
                    <a:lstStyle/>
                    <a:p>
                      <a:pPr algn="ctr"/>
                      <a:r>
                        <a:rPr lang="en-US" sz="1600" dirty="0"/>
                        <a:t>PY2022 Monitoring Requests</a:t>
                      </a:r>
                    </a:p>
                  </a:txBody>
                  <a:tcPr/>
                </a:tc>
                <a:tc hMerge="1">
                  <a:txBody>
                    <a:bodyPr/>
                    <a:lstStyle/>
                    <a:p>
                      <a:endParaRPr lang="en-US" dirty="0"/>
                    </a:p>
                  </a:txBody>
                  <a:tcPr/>
                </a:tc>
                <a:extLst>
                  <a:ext uri="{0D108BD9-81ED-4DB2-BD59-A6C34878D82A}">
                    <a16:rowId xmlns:a16="http://schemas.microsoft.com/office/drawing/2014/main" val="985694393"/>
                  </a:ext>
                </a:extLst>
              </a:tr>
              <a:tr h="955782">
                <a:tc>
                  <a:txBody>
                    <a:bodyPr/>
                    <a:lstStyle/>
                    <a:p>
                      <a:pPr algn="ctr"/>
                      <a:r>
                        <a:rPr lang="en-US" sz="1200" dirty="0"/>
                        <a:t>Quarterly LWDA/LWDB updates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July 2022, October 2022, January 2023, and April 2023.  LWDB recertification monitoring will be conducted October 2022 – January 2023.</a:t>
                      </a:r>
                    </a:p>
                  </a:txBody>
                  <a:tcPr/>
                </a:tc>
                <a:extLst>
                  <a:ext uri="{0D108BD9-81ED-4DB2-BD59-A6C34878D82A}">
                    <a16:rowId xmlns:a16="http://schemas.microsoft.com/office/drawing/2014/main" val="3035866900"/>
                  </a:ext>
                </a:extLst>
              </a:tr>
              <a:tr h="364053">
                <a:tc>
                  <a:txBody>
                    <a:bodyPr/>
                    <a:lstStyle/>
                    <a:p>
                      <a:pPr algn="ctr"/>
                      <a:r>
                        <a:rPr lang="en-US" sz="1200" dirty="0"/>
                        <a:t>Procurement and Subcontract</a:t>
                      </a:r>
                    </a:p>
                  </a:txBody>
                  <a:tcPr/>
                </a:tc>
                <a:tc>
                  <a:txBody>
                    <a:bodyPr/>
                    <a:lstStyle/>
                    <a:p>
                      <a:pPr algn="ctr"/>
                      <a:r>
                        <a:rPr lang="en-US" sz="1200" dirty="0"/>
                        <a:t>October 2022</a:t>
                      </a:r>
                    </a:p>
                  </a:txBody>
                  <a:tcPr/>
                </a:tc>
                <a:extLst>
                  <a:ext uri="{0D108BD9-81ED-4DB2-BD59-A6C34878D82A}">
                    <a16:rowId xmlns:a16="http://schemas.microsoft.com/office/drawing/2014/main" val="92658410"/>
                  </a:ext>
                </a:extLst>
              </a:tr>
              <a:tr h="364053">
                <a:tc>
                  <a:txBody>
                    <a:bodyPr/>
                    <a:lstStyle/>
                    <a:p>
                      <a:pPr algn="ctr"/>
                      <a:r>
                        <a:rPr lang="en-US" sz="1200" dirty="0"/>
                        <a:t>Policy and Agreements, Service Delivery</a:t>
                      </a:r>
                    </a:p>
                  </a:txBody>
                  <a:tcPr/>
                </a:tc>
                <a:tc>
                  <a:txBody>
                    <a:bodyPr/>
                    <a:lstStyle/>
                    <a:p>
                      <a:pPr algn="ctr"/>
                      <a:r>
                        <a:rPr lang="en-US" sz="1200" dirty="0"/>
                        <a:t>November 2022</a:t>
                      </a:r>
                    </a:p>
                  </a:txBody>
                  <a:tcPr/>
                </a:tc>
                <a:extLst>
                  <a:ext uri="{0D108BD9-81ED-4DB2-BD59-A6C34878D82A}">
                    <a16:rowId xmlns:a16="http://schemas.microsoft.com/office/drawing/2014/main" val="884190787"/>
                  </a:ext>
                </a:extLst>
              </a:tr>
              <a:tr h="364053">
                <a:tc>
                  <a:txBody>
                    <a:bodyPr/>
                    <a:lstStyle/>
                    <a:p>
                      <a:pPr algn="ctr"/>
                      <a:r>
                        <a:rPr lang="en-US" sz="1200" dirty="0"/>
                        <a:t>Sunshine Act</a:t>
                      </a:r>
                    </a:p>
                  </a:txBody>
                  <a:tcPr/>
                </a:tc>
                <a:tc>
                  <a:txBody>
                    <a:bodyPr/>
                    <a:lstStyle/>
                    <a:p>
                      <a:pPr algn="ctr"/>
                      <a:r>
                        <a:rPr lang="en-US" sz="1200" dirty="0"/>
                        <a:t>January 2023</a:t>
                      </a:r>
                    </a:p>
                  </a:txBody>
                  <a:tcPr/>
                </a:tc>
                <a:extLst>
                  <a:ext uri="{0D108BD9-81ED-4DB2-BD59-A6C34878D82A}">
                    <a16:rowId xmlns:a16="http://schemas.microsoft.com/office/drawing/2014/main" val="813294518"/>
                  </a:ext>
                </a:extLst>
              </a:tr>
              <a:tr h="74073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Local Monitoring, One Stop Operator, Fiscal, Audit, and Performance.</a:t>
                      </a:r>
                    </a:p>
                    <a:p>
                      <a:pPr algn="ctr"/>
                      <a:endParaRPr lang="en-US" sz="1200" dirty="0"/>
                    </a:p>
                  </a:txBody>
                  <a:tcPr/>
                </a:tc>
                <a:tc>
                  <a:txBody>
                    <a:bodyPr/>
                    <a:lstStyle/>
                    <a:p>
                      <a:pPr algn="ctr"/>
                      <a:r>
                        <a:rPr lang="en-US" sz="1200" dirty="0"/>
                        <a:t>March 2023</a:t>
                      </a:r>
                    </a:p>
                  </a:txBody>
                  <a:tcPr/>
                </a:tc>
                <a:extLst>
                  <a:ext uri="{0D108BD9-81ED-4DB2-BD59-A6C34878D82A}">
                    <a16:rowId xmlns:a16="http://schemas.microsoft.com/office/drawing/2014/main" val="2239301320"/>
                  </a:ext>
                </a:extLst>
              </a:tr>
            </a:tbl>
          </a:graphicData>
        </a:graphic>
      </p:graphicFrame>
      <p:graphicFrame>
        <p:nvGraphicFramePr>
          <p:cNvPr id="9" name="Table 8">
            <a:extLst>
              <a:ext uri="{FF2B5EF4-FFF2-40B4-BE49-F238E27FC236}">
                <a16:creationId xmlns:a16="http://schemas.microsoft.com/office/drawing/2014/main" id="{3F325BB0-DC28-4B44-85BB-7AEB64DF0BCC}"/>
              </a:ext>
            </a:extLst>
          </p:cNvPr>
          <p:cNvGraphicFramePr>
            <a:graphicFrameLocks noGrp="1"/>
          </p:cNvGraphicFramePr>
          <p:nvPr>
            <p:extLst>
              <p:ext uri="{D42A27DB-BD31-4B8C-83A1-F6EECF244321}">
                <p14:modId xmlns:p14="http://schemas.microsoft.com/office/powerpoint/2010/main" val="1818846703"/>
              </p:ext>
            </p:extLst>
          </p:nvPr>
        </p:nvGraphicFramePr>
        <p:xfrm>
          <a:off x="1524000" y="520118"/>
          <a:ext cx="6096000" cy="275519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75538429"/>
                    </a:ext>
                  </a:extLst>
                </a:gridCol>
                <a:gridCol w="3048000">
                  <a:extLst>
                    <a:ext uri="{9D8B030D-6E8A-4147-A177-3AD203B41FA5}">
                      <a16:colId xmlns:a16="http://schemas.microsoft.com/office/drawing/2014/main" val="1922002346"/>
                    </a:ext>
                  </a:extLst>
                </a:gridCol>
              </a:tblGrid>
              <a:tr h="306191">
                <a:tc gridSpan="2">
                  <a:txBody>
                    <a:bodyPr/>
                    <a:lstStyle/>
                    <a:p>
                      <a:pPr algn="ctr"/>
                      <a:r>
                        <a:rPr lang="en-US" sz="1600" dirty="0"/>
                        <a:t>PY2021 Monitoring Report and Required Action Timeline</a:t>
                      </a:r>
                    </a:p>
                  </a:txBody>
                  <a:tcPr/>
                </a:tc>
                <a:tc hMerge="1">
                  <a:txBody>
                    <a:bodyPr/>
                    <a:lstStyle/>
                    <a:p>
                      <a:endParaRPr lang="en-US" dirty="0"/>
                    </a:p>
                  </a:txBody>
                  <a:tcPr/>
                </a:tc>
                <a:extLst>
                  <a:ext uri="{0D108BD9-81ED-4DB2-BD59-A6C34878D82A}">
                    <a16:rowId xmlns:a16="http://schemas.microsoft.com/office/drawing/2014/main" val="1491496657"/>
                  </a:ext>
                </a:extLst>
              </a:tr>
              <a:tr h="419500">
                <a:tc>
                  <a:txBody>
                    <a:bodyPr/>
                    <a:lstStyle/>
                    <a:p>
                      <a:pPr algn="ctr"/>
                      <a:r>
                        <a:rPr lang="en-US" sz="1200" dirty="0"/>
                        <a:t>PY2021 IFC monitoring report issued</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a:t>September 2022</a:t>
                      </a:r>
                      <a:endParaRPr lang="en-US" sz="1200" dirty="0"/>
                    </a:p>
                    <a:p>
                      <a:pPr algn="ctr"/>
                      <a:endParaRPr lang="en-US" sz="1200" dirty="0"/>
                    </a:p>
                  </a:txBody>
                  <a:tcPr/>
                </a:tc>
                <a:extLst>
                  <a:ext uri="{0D108BD9-81ED-4DB2-BD59-A6C34878D82A}">
                    <a16:rowId xmlns:a16="http://schemas.microsoft.com/office/drawing/2014/main" val="2453508501"/>
                  </a:ext>
                </a:extLst>
              </a:tr>
              <a:tr h="1105954">
                <a:tc>
                  <a:txBody>
                    <a:bodyPr/>
                    <a:lstStyle/>
                    <a:p>
                      <a:pPr algn="ctr"/>
                      <a:r>
                        <a:rPr lang="en-US" sz="1200" dirty="0"/>
                        <a:t>PY2021 IFC monitoring report call </a:t>
                      </a:r>
                    </a:p>
                    <a:p>
                      <a:pPr algn="ctr"/>
                      <a:r>
                        <a:rPr lang="en-US" sz="1200" dirty="0"/>
                        <a:t>And</a:t>
                      </a:r>
                    </a:p>
                    <a:p>
                      <a:pPr algn="ctr"/>
                      <a:r>
                        <a:rPr lang="en-US" sz="1200" dirty="0"/>
                        <a:t>If necessary, submission of evidence which disputes or resolves a concern or finding from the PY2021 IFC monitoring report.</a:t>
                      </a:r>
                    </a:p>
                    <a:p>
                      <a:pPr algn="ctr"/>
                      <a:endParaRPr lang="en-US" sz="12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PY2021 final monitoring report issued</a:t>
                      </a:r>
                    </a:p>
                  </a:txBody>
                  <a:tcPr/>
                </a:tc>
                <a:tc>
                  <a:txBody>
                    <a:bodyPr/>
                    <a:lstStyle/>
                    <a:p>
                      <a:pPr algn="ctr"/>
                      <a:r>
                        <a:rPr lang="en-US" sz="1200" dirty="0"/>
                        <a:t>September/October 2022</a:t>
                      </a:r>
                    </a:p>
                  </a:txBody>
                  <a:tcPr/>
                </a:tc>
                <a:extLst>
                  <a:ext uri="{0D108BD9-81ED-4DB2-BD59-A6C34878D82A}">
                    <a16:rowId xmlns:a16="http://schemas.microsoft.com/office/drawing/2014/main" val="209812357"/>
                  </a:ext>
                </a:extLst>
              </a:tr>
              <a:tr h="591113">
                <a:tc>
                  <a:txBody>
                    <a:bodyPr/>
                    <a:lstStyle/>
                    <a:p>
                      <a:pPr algn="ctr"/>
                      <a:r>
                        <a:rPr lang="en-US" sz="1200" dirty="0"/>
                        <a:t>Complete required action to resolve PY2021 monitoring report findings.</a:t>
                      </a:r>
                    </a:p>
                  </a:txBody>
                  <a:tcPr/>
                </a:tc>
                <a:tc>
                  <a:txBody>
                    <a:bodyPr/>
                    <a:lstStyle/>
                    <a:p>
                      <a:pPr algn="ctr"/>
                      <a:r>
                        <a:rPr lang="en-US" sz="1200" dirty="0"/>
                        <a:t>As soon as the PY2021 IFC monitoring report is issued and until all findings are resolved.</a:t>
                      </a:r>
                    </a:p>
                  </a:txBody>
                  <a:tcPr/>
                </a:tc>
                <a:extLst>
                  <a:ext uri="{0D108BD9-81ED-4DB2-BD59-A6C34878D82A}">
                    <a16:rowId xmlns:a16="http://schemas.microsoft.com/office/drawing/2014/main" val="1516321038"/>
                  </a:ext>
                </a:extLst>
              </a:tr>
            </a:tbl>
          </a:graphicData>
        </a:graphic>
      </p:graphicFrame>
    </p:spTree>
    <p:extLst>
      <p:ext uri="{BB962C8B-B14F-4D97-AF65-F5344CB8AC3E}">
        <p14:creationId xmlns:p14="http://schemas.microsoft.com/office/powerpoint/2010/main" val="415417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85B59C-55C2-4396-9B87-60E98A6AA9B6}"/>
              </a:ext>
            </a:extLst>
          </p:cNvPr>
          <p:cNvSpPr>
            <a:spLocks noGrp="1"/>
          </p:cNvSpPr>
          <p:nvPr>
            <p:ph type="ftr" sz="quarter" idx="10"/>
          </p:nvPr>
        </p:nvSpPr>
        <p:spPr/>
        <p:txBody>
          <a:bodyPr/>
          <a:lstStyle/>
          <a:p>
            <a:r>
              <a:rPr lang="en-US" sz="800" dirty="0">
                <a:solidFill>
                  <a:schemeClr val="bg1"/>
                </a:solidFill>
              </a:rPr>
              <a:t>.</a:t>
            </a:r>
            <a:endParaRPr lang="en-US" sz="800" noProof="0" dirty="0">
              <a:solidFill>
                <a:schemeClr val="bg1"/>
              </a:solidFill>
            </a:endParaRPr>
          </a:p>
        </p:txBody>
      </p:sp>
      <p:sp>
        <p:nvSpPr>
          <p:cNvPr id="3" name="Slide Number Placeholder 2">
            <a:extLst>
              <a:ext uri="{FF2B5EF4-FFF2-40B4-BE49-F238E27FC236}">
                <a16:creationId xmlns:a16="http://schemas.microsoft.com/office/drawing/2014/main" id="{A858F5B8-F010-40AD-9AF0-CA85487DF639}"/>
              </a:ext>
            </a:extLst>
          </p:cNvPr>
          <p:cNvSpPr>
            <a:spLocks noGrp="1"/>
          </p:cNvSpPr>
          <p:nvPr>
            <p:ph type="sldNum" sz="quarter" idx="11"/>
          </p:nvPr>
        </p:nvSpPr>
        <p:spPr/>
        <p:txBody>
          <a:bodyPr/>
          <a:lstStyle/>
          <a:p>
            <a:fld id="{8699F50C-BE38-4BD0-BA84-9B090E1F2B9B}" type="slidenum">
              <a:rPr lang="en-US" noProof="0" smtClean="0"/>
              <a:t>12</a:t>
            </a:fld>
            <a:endParaRPr lang="en-US" noProof="0" dirty="0"/>
          </a:p>
        </p:txBody>
      </p:sp>
      <p:graphicFrame>
        <p:nvGraphicFramePr>
          <p:cNvPr id="7" name="Diagram 6">
            <a:extLst>
              <a:ext uri="{FF2B5EF4-FFF2-40B4-BE49-F238E27FC236}">
                <a16:creationId xmlns:a16="http://schemas.microsoft.com/office/drawing/2014/main" id="{AA60E598-4D8A-496D-8783-A62F73B1FD53}"/>
              </a:ext>
            </a:extLst>
          </p:cNvPr>
          <p:cNvGraphicFramePr/>
          <p:nvPr>
            <p:extLst>
              <p:ext uri="{D42A27DB-BD31-4B8C-83A1-F6EECF244321}">
                <p14:modId xmlns:p14="http://schemas.microsoft.com/office/powerpoint/2010/main" val="1078015363"/>
              </p:ext>
            </p:extLst>
          </p:nvPr>
        </p:nvGraphicFramePr>
        <p:xfrm>
          <a:off x="253899" y="1266738"/>
          <a:ext cx="8661500" cy="542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41DFCBB-916B-4959-A206-066BEEFCF4B6}"/>
              </a:ext>
            </a:extLst>
          </p:cNvPr>
          <p:cNvSpPr txBox="1"/>
          <p:nvPr/>
        </p:nvSpPr>
        <p:spPr>
          <a:xfrm>
            <a:off x="864067" y="629174"/>
            <a:ext cx="6618914" cy="707886"/>
          </a:xfrm>
          <a:prstGeom prst="rect">
            <a:avLst/>
          </a:prstGeom>
          <a:noFill/>
        </p:spPr>
        <p:txBody>
          <a:bodyPr wrap="square" rtlCol="0">
            <a:spAutoFit/>
          </a:bodyPr>
          <a:lstStyle/>
          <a:p>
            <a:pPr algn="ctr"/>
            <a:r>
              <a:rPr lang="en-US" sz="4000" b="1" dirty="0">
                <a:solidFill>
                  <a:schemeClr val="accent6">
                    <a:lumMod val="75000"/>
                  </a:schemeClr>
                </a:solidFill>
                <a:latin typeface="Amasis MT Pro Medium" panose="02040604050005020304" pitchFamily="18" charset="0"/>
              </a:rPr>
              <a:t>   LWDB Action Items</a:t>
            </a:r>
          </a:p>
        </p:txBody>
      </p:sp>
    </p:spTree>
    <p:extLst>
      <p:ext uri="{BB962C8B-B14F-4D97-AF65-F5344CB8AC3E}">
        <p14:creationId xmlns:p14="http://schemas.microsoft.com/office/powerpoint/2010/main" val="89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8AA231-334C-9345-994F-36498279B837}"/>
              </a:ext>
            </a:extLst>
          </p:cNvPr>
          <p:cNvSpPr>
            <a:spLocks noGrp="1"/>
          </p:cNvSpPr>
          <p:nvPr>
            <p:ph type="ftr" sz="quarter" idx="10"/>
          </p:nvPr>
        </p:nvSpPr>
        <p:spPr/>
        <p:txBody>
          <a:bodyPr/>
          <a:lstStyle/>
          <a:p>
            <a:r>
              <a:rPr lang="en-US" dirty="0">
                <a:solidFill>
                  <a:schemeClr val="bg1"/>
                </a:solidFill>
              </a:rPr>
              <a:t>.</a:t>
            </a:r>
            <a:endParaRPr lang="en-US" noProof="0" dirty="0">
              <a:solidFill>
                <a:schemeClr val="bg1"/>
              </a:solidFill>
            </a:endParaRPr>
          </a:p>
        </p:txBody>
      </p:sp>
      <p:sp>
        <p:nvSpPr>
          <p:cNvPr id="3" name="Slide Number Placeholder 2">
            <a:extLst>
              <a:ext uri="{FF2B5EF4-FFF2-40B4-BE49-F238E27FC236}">
                <a16:creationId xmlns:a16="http://schemas.microsoft.com/office/drawing/2014/main" id="{23AEFD3D-59CA-2B47-9D68-D04345A535CD}"/>
              </a:ext>
            </a:extLst>
          </p:cNvPr>
          <p:cNvSpPr>
            <a:spLocks noGrp="1"/>
          </p:cNvSpPr>
          <p:nvPr>
            <p:ph type="sldNum" sz="quarter" idx="11"/>
          </p:nvPr>
        </p:nvSpPr>
        <p:spPr/>
        <p:txBody>
          <a:bodyPr/>
          <a:lstStyle/>
          <a:p>
            <a:fld id="{8699F50C-BE38-4BD0-BA84-9B090E1F2B9B}" type="slidenum">
              <a:rPr lang="en-US" noProof="0" smtClean="0"/>
              <a:t>13</a:t>
            </a:fld>
            <a:endParaRPr lang="en-US" noProof="0" dirty="0"/>
          </a:p>
        </p:txBody>
      </p:sp>
      <p:sp>
        <p:nvSpPr>
          <p:cNvPr id="6" name="Text Placeholder 5">
            <a:extLst>
              <a:ext uri="{FF2B5EF4-FFF2-40B4-BE49-F238E27FC236}">
                <a16:creationId xmlns:a16="http://schemas.microsoft.com/office/drawing/2014/main" id="{3A9BC330-1884-1841-A75E-7B67DB5C53ED}"/>
              </a:ext>
            </a:extLst>
          </p:cNvPr>
          <p:cNvSpPr>
            <a:spLocks noGrp="1"/>
          </p:cNvSpPr>
          <p:nvPr>
            <p:ph type="body" sz="quarter" idx="4294967295"/>
          </p:nvPr>
        </p:nvSpPr>
        <p:spPr>
          <a:xfrm>
            <a:off x="5256213" y="1681163"/>
            <a:ext cx="3887787" cy="823912"/>
          </a:xfrm>
          <a:prstGeom prst="rect">
            <a:avLst/>
          </a:prstGeom>
        </p:spPr>
        <p:txBody>
          <a:bodyPr/>
          <a:lstStyle/>
          <a:p>
            <a:pPr marL="0" indent="0">
              <a:buNone/>
            </a:pPr>
            <a:r>
              <a:rPr lang="en-US" sz="800" dirty="0">
                <a:solidFill>
                  <a:schemeClr val="bg1"/>
                </a:solidFill>
              </a:rPr>
              <a:t>.</a:t>
            </a:r>
          </a:p>
        </p:txBody>
      </p:sp>
      <p:sp>
        <p:nvSpPr>
          <p:cNvPr id="5" name="Text Placeholder 4">
            <a:extLst>
              <a:ext uri="{FF2B5EF4-FFF2-40B4-BE49-F238E27FC236}">
                <a16:creationId xmlns:a16="http://schemas.microsoft.com/office/drawing/2014/main" id="{3B477D24-CCD7-3646-B90F-D3D1BD9F1DF3}"/>
              </a:ext>
            </a:extLst>
          </p:cNvPr>
          <p:cNvSpPr>
            <a:spLocks noGrp="1"/>
          </p:cNvSpPr>
          <p:nvPr>
            <p:ph type="body" idx="4294967295"/>
          </p:nvPr>
        </p:nvSpPr>
        <p:spPr>
          <a:xfrm>
            <a:off x="253898" y="1681163"/>
            <a:ext cx="8661501" cy="4560246"/>
          </a:xfrm>
          <a:prstGeom prst="rect">
            <a:avLst/>
          </a:prstGeo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ECA9A040-E663-DF40-B0FC-6D44B4B5A7E1}"/>
              </a:ext>
            </a:extLst>
          </p:cNvPr>
          <p:cNvSpPr>
            <a:spLocks noGrp="1"/>
          </p:cNvSpPr>
          <p:nvPr>
            <p:ph type="title" idx="4294967295"/>
          </p:nvPr>
        </p:nvSpPr>
        <p:spPr>
          <a:xfrm>
            <a:off x="253899" y="209550"/>
            <a:ext cx="8106330" cy="797129"/>
          </a:xfrm>
        </p:spPr>
        <p:txBody>
          <a:bodyPr>
            <a:normAutofit/>
          </a:bodyPr>
          <a:lstStyle/>
          <a:p>
            <a:r>
              <a:rPr lang="en-US" sz="2400" dirty="0"/>
              <a:t>Continuous Technical Assistance Provided by OS</a:t>
            </a:r>
          </a:p>
        </p:txBody>
      </p:sp>
      <p:graphicFrame>
        <p:nvGraphicFramePr>
          <p:cNvPr id="9" name="Diagram 8">
            <a:extLst>
              <a:ext uri="{FF2B5EF4-FFF2-40B4-BE49-F238E27FC236}">
                <a16:creationId xmlns:a16="http://schemas.microsoft.com/office/drawing/2014/main" id="{EC4FBE7E-0460-4F09-882C-F5C7BA095AF7}"/>
              </a:ext>
            </a:extLst>
          </p:cNvPr>
          <p:cNvGraphicFramePr/>
          <p:nvPr>
            <p:extLst>
              <p:ext uri="{D42A27DB-BD31-4B8C-83A1-F6EECF244321}">
                <p14:modId xmlns:p14="http://schemas.microsoft.com/office/powerpoint/2010/main" val="2582646041"/>
              </p:ext>
            </p:extLst>
          </p:nvPr>
        </p:nvGraphicFramePr>
        <p:xfrm>
          <a:off x="253899" y="1300293"/>
          <a:ext cx="8636204" cy="5536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245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a:xfrm>
            <a:off x="389008" y="209027"/>
            <a:ext cx="7656034" cy="1963721"/>
          </a:xfrm>
        </p:spPr>
        <p:txBody>
          <a:bodyPr/>
          <a:lstStyle/>
          <a:p>
            <a:pPr marL="0" indent="0" algn="ctr" eaLnBrk="1" hangingPunct="1">
              <a:buNone/>
            </a:pPr>
            <a:r>
              <a:rPr lang="en-US" sz="3200" dirty="0">
                <a:solidFill>
                  <a:schemeClr val="accent2"/>
                </a:solidFill>
              </a:rPr>
              <a:t>BWDA Oversight Services </a:t>
            </a:r>
            <a:br>
              <a:rPr lang="en-US" sz="3200" dirty="0">
                <a:solidFill>
                  <a:schemeClr val="accent2"/>
                </a:solidFill>
              </a:rPr>
            </a:br>
            <a:r>
              <a:rPr lang="en-US" sz="3200" dirty="0">
                <a:solidFill>
                  <a:schemeClr val="accent2"/>
                </a:solidFill>
              </a:rPr>
              <a:t>LWDA Field Assignments  Effective March 2022</a:t>
            </a:r>
          </a:p>
        </p:txBody>
      </p:sp>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0"/>
          </p:nvPr>
        </p:nvSpPr>
        <p:spPr/>
        <p:txBody>
          <a:bodyPr/>
          <a:lstStyle/>
          <a:p>
            <a:r>
              <a:rPr lang="en-US" noProof="0" dirty="0">
                <a:solidFill>
                  <a:schemeClr val="bg1"/>
                </a:solidFill>
              </a:rPr>
              <a:t>.</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1"/>
          </p:nvPr>
        </p:nvSpPr>
        <p:spPr/>
        <p:txBody>
          <a:bodyPr/>
          <a:lstStyle/>
          <a:p>
            <a:fld id="{8699F50C-BE38-4BD0-BA84-9B090E1F2B9B}" type="slidenum">
              <a:rPr lang="en-US" noProof="0" smtClean="0"/>
              <a:t>14</a:t>
            </a:fld>
            <a:endParaRPr lang="en-US" noProof="0" dirty="0"/>
          </a:p>
        </p:txBody>
      </p:sp>
      <p:sp>
        <p:nvSpPr>
          <p:cNvPr id="3" name="Text Placeholder 2">
            <a:extLst>
              <a:ext uri="{FF2B5EF4-FFF2-40B4-BE49-F238E27FC236}">
                <a16:creationId xmlns:a16="http://schemas.microsoft.com/office/drawing/2014/main" id="{E5E86AEA-41E3-464B-AE5F-74DFB8AF5008}"/>
              </a:ext>
            </a:extLst>
          </p:cNvPr>
          <p:cNvSpPr>
            <a:spLocks noGrp="1"/>
          </p:cNvSpPr>
          <p:nvPr>
            <p:ph type="body" sz="quarter" idx="4294967295"/>
          </p:nvPr>
        </p:nvSpPr>
        <p:spPr>
          <a:xfrm>
            <a:off x="253898" y="2172748"/>
            <a:ext cx="8722322" cy="4548728"/>
          </a:xfrm>
          <a:prstGeom prst="rect">
            <a:avLst/>
          </a:prstGeom>
        </p:spPr>
        <p:txBody>
          <a:bodyPr/>
          <a:lstStyle/>
          <a:p>
            <a:pPr marL="0" indent="0" algn="ctr" eaLnBrk="1" hangingPunct="1">
              <a:buNone/>
            </a:pPr>
            <a:r>
              <a:rPr lang="en-US" sz="2000" b="1" dirty="0">
                <a:solidFill>
                  <a:schemeClr val="accent6">
                    <a:lumMod val="75000"/>
                  </a:schemeClr>
                </a:solidFill>
              </a:rPr>
              <a:t>Supervisor:  Greg Hart</a:t>
            </a:r>
          </a:p>
          <a:p>
            <a:pPr marL="0" marR="0" indent="0" algn="l">
              <a:spcBef>
                <a:spcPts val="285"/>
              </a:spcBef>
              <a:spcAft>
                <a:spcPts val="0"/>
              </a:spcAft>
              <a:buNone/>
            </a:pPr>
            <a:r>
              <a:rPr lang="en-US" sz="1800" b="1" dirty="0">
                <a:solidFill>
                  <a:schemeClr val="accent6">
                    <a:lumMod val="75000"/>
                  </a:schemeClr>
                </a:solidFill>
                <a:uFill>
                  <a:solidFill>
                    <a:srgbClr val="000000"/>
                  </a:solidFill>
                </a:uFill>
                <a:ea typeface="Times New Roman" panose="02020603050405020304" pitchFamily="18" charset="0"/>
              </a:rPr>
              <a:t>Melanie Erb</a:t>
            </a:r>
            <a:r>
              <a:rPr lang="en-US" sz="1800" dirty="0">
                <a:solidFill>
                  <a:schemeClr val="accent6">
                    <a:lumMod val="75000"/>
                  </a:schemeClr>
                </a:solidFill>
                <a:uFill>
                  <a:solidFill>
                    <a:srgbClr val="000000"/>
                  </a:solidFill>
                </a:uFill>
                <a:ea typeface="Times New Roman" panose="02020603050405020304" pitchFamily="18" charset="0"/>
              </a:rPr>
              <a:t> – North Region:  Central, Lackawanna County, North Central, Northern Tier, &amp; (interim) South Central.</a:t>
            </a:r>
          </a:p>
          <a:p>
            <a:pPr marL="73660" marR="0" algn="l">
              <a:spcBef>
                <a:spcPts val="285"/>
              </a:spcBef>
              <a:spcAft>
                <a:spcPts val="0"/>
              </a:spcAft>
            </a:pPr>
            <a:endParaRPr lang="en-US" sz="1800" dirty="0">
              <a:solidFill>
                <a:schemeClr val="accent6">
                  <a:lumMod val="75000"/>
                </a:schemeClr>
              </a:solidFill>
              <a:uFill>
                <a:solidFill>
                  <a:srgbClr val="000000"/>
                </a:solidFill>
              </a:uFill>
              <a:ea typeface="Times New Roman" panose="02020603050405020304" pitchFamily="18" charset="0"/>
            </a:endParaRPr>
          </a:p>
          <a:p>
            <a:pPr marL="0" marR="0" indent="0" algn="l">
              <a:spcBef>
                <a:spcPts val="285"/>
              </a:spcBef>
              <a:spcAft>
                <a:spcPts val="0"/>
              </a:spcAft>
              <a:buNone/>
            </a:pPr>
            <a:r>
              <a:rPr lang="en-US" sz="1800" b="1" dirty="0">
                <a:solidFill>
                  <a:schemeClr val="accent6">
                    <a:lumMod val="75000"/>
                  </a:schemeClr>
                </a:solidFill>
                <a:uFill>
                  <a:solidFill>
                    <a:srgbClr val="000000"/>
                  </a:solidFill>
                </a:uFill>
                <a:ea typeface="Times New Roman" panose="02020603050405020304" pitchFamily="18" charset="0"/>
              </a:rPr>
              <a:t>Rebecca Gardner </a:t>
            </a:r>
            <a:r>
              <a:rPr lang="en-US" sz="1800" dirty="0">
                <a:solidFill>
                  <a:schemeClr val="accent6">
                    <a:lumMod val="75000"/>
                  </a:schemeClr>
                </a:solidFill>
                <a:uFill>
                  <a:solidFill>
                    <a:srgbClr val="000000"/>
                  </a:solidFill>
                </a:uFill>
                <a:ea typeface="Times New Roman" panose="02020603050405020304" pitchFamily="18" charset="0"/>
              </a:rPr>
              <a:t>– Northwest Region: Northwest, Tri-County, West Central.</a:t>
            </a:r>
          </a:p>
          <a:p>
            <a:pPr marL="73660" marR="0" algn="l">
              <a:spcBef>
                <a:spcPts val="285"/>
              </a:spcBef>
              <a:spcAft>
                <a:spcPts val="0"/>
              </a:spcAft>
            </a:pPr>
            <a:endParaRPr lang="en-US" sz="1800" dirty="0">
              <a:solidFill>
                <a:schemeClr val="accent6">
                  <a:lumMod val="75000"/>
                </a:schemeClr>
              </a:solidFill>
              <a:uFill>
                <a:solidFill>
                  <a:srgbClr val="000000"/>
                </a:solidFill>
              </a:uFill>
              <a:ea typeface="Times New Roman" panose="02020603050405020304" pitchFamily="18" charset="0"/>
            </a:endParaRPr>
          </a:p>
          <a:p>
            <a:pPr marL="0" marR="0" indent="0" algn="l">
              <a:spcBef>
                <a:spcPts val="285"/>
              </a:spcBef>
              <a:spcAft>
                <a:spcPts val="0"/>
              </a:spcAft>
              <a:buNone/>
            </a:pPr>
            <a:r>
              <a:rPr lang="en-US" sz="1800" b="1" dirty="0">
                <a:solidFill>
                  <a:schemeClr val="accent6">
                    <a:lumMod val="75000"/>
                  </a:schemeClr>
                </a:solidFill>
                <a:uFill>
                  <a:solidFill>
                    <a:srgbClr val="000000"/>
                  </a:solidFill>
                </a:uFill>
                <a:ea typeface="Times New Roman" panose="02020603050405020304" pitchFamily="18" charset="0"/>
              </a:rPr>
              <a:t>Jennifer Nestor </a:t>
            </a:r>
            <a:r>
              <a:rPr lang="en-US" sz="1800" dirty="0">
                <a:solidFill>
                  <a:schemeClr val="accent6">
                    <a:lumMod val="75000"/>
                  </a:schemeClr>
                </a:solidFill>
                <a:uFill>
                  <a:solidFill>
                    <a:srgbClr val="000000"/>
                  </a:solidFill>
                </a:uFill>
                <a:ea typeface="Times New Roman" panose="02020603050405020304" pitchFamily="18" charset="0"/>
              </a:rPr>
              <a:t>– Southwest Region: Allegheny County &amp; City of Pittsburgh, Southwest Corner, Westmoreland-Fayette, &amp; (interim) Southern Alleghenies.</a:t>
            </a:r>
          </a:p>
          <a:p>
            <a:pPr marL="73660" marR="0" algn="l">
              <a:spcBef>
                <a:spcPts val="285"/>
              </a:spcBef>
              <a:spcAft>
                <a:spcPts val="0"/>
              </a:spcAft>
            </a:pPr>
            <a:endParaRPr lang="en-US" sz="1800" dirty="0">
              <a:solidFill>
                <a:schemeClr val="accent6">
                  <a:lumMod val="75000"/>
                </a:schemeClr>
              </a:solidFill>
              <a:uFill>
                <a:solidFill>
                  <a:srgbClr val="000000"/>
                </a:solidFill>
              </a:uFill>
              <a:ea typeface="Times New Roman" panose="02020603050405020304" pitchFamily="18" charset="0"/>
            </a:endParaRPr>
          </a:p>
          <a:p>
            <a:pPr marL="0" marR="0" indent="0" algn="l">
              <a:spcBef>
                <a:spcPts val="285"/>
              </a:spcBef>
              <a:spcAft>
                <a:spcPts val="0"/>
              </a:spcAft>
              <a:buNone/>
            </a:pPr>
            <a:r>
              <a:rPr lang="en-US" sz="1800" b="1" dirty="0">
                <a:solidFill>
                  <a:schemeClr val="accent6">
                    <a:lumMod val="75000"/>
                  </a:schemeClr>
                </a:solidFill>
                <a:uFill>
                  <a:solidFill>
                    <a:srgbClr val="000000"/>
                  </a:solidFill>
                </a:uFill>
                <a:ea typeface="Times New Roman" panose="02020603050405020304" pitchFamily="18" charset="0"/>
              </a:rPr>
              <a:t>Robert Pisko </a:t>
            </a:r>
            <a:r>
              <a:rPr lang="en-US" sz="1800" dirty="0">
                <a:solidFill>
                  <a:schemeClr val="accent6">
                    <a:lumMod val="75000"/>
                  </a:schemeClr>
                </a:solidFill>
                <a:uFill>
                  <a:solidFill>
                    <a:srgbClr val="000000"/>
                  </a:solidFill>
                </a:uFill>
                <a:ea typeface="Times New Roman" panose="02020603050405020304" pitchFamily="18" charset="0"/>
              </a:rPr>
              <a:t>– East Region: Bucks County, Lehigh Valley, Luzerne/Schuylkill, Pocono Counties, &amp; (interim) Berks.</a:t>
            </a:r>
          </a:p>
          <a:p>
            <a:pPr marL="73660" marR="0" algn="l">
              <a:spcBef>
                <a:spcPts val="285"/>
              </a:spcBef>
              <a:spcAft>
                <a:spcPts val="0"/>
              </a:spcAft>
            </a:pPr>
            <a:endParaRPr lang="en-US" sz="1800" dirty="0">
              <a:solidFill>
                <a:schemeClr val="accent6">
                  <a:lumMod val="75000"/>
                </a:schemeClr>
              </a:solidFill>
              <a:uFill>
                <a:solidFill>
                  <a:srgbClr val="000000"/>
                </a:solidFill>
              </a:uFill>
              <a:ea typeface="Times New Roman" panose="02020603050405020304" pitchFamily="18" charset="0"/>
            </a:endParaRPr>
          </a:p>
          <a:p>
            <a:pPr marL="0" marR="0" indent="0" algn="l">
              <a:spcBef>
                <a:spcPts val="285"/>
              </a:spcBef>
              <a:spcAft>
                <a:spcPts val="0"/>
              </a:spcAft>
              <a:buNone/>
            </a:pPr>
            <a:r>
              <a:rPr lang="en-US" sz="1800" b="1" dirty="0">
                <a:solidFill>
                  <a:schemeClr val="accent6">
                    <a:lumMod val="75000"/>
                  </a:schemeClr>
                </a:solidFill>
                <a:effectLst/>
                <a:uFill>
                  <a:solidFill>
                    <a:srgbClr val="000000"/>
                  </a:solidFill>
                </a:uFill>
                <a:ea typeface="Times New Roman" panose="02020603050405020304" pitchFamily="18" charset="0"/>
              </a:rPr>
              <a:t>Victoria Smith </a:t>
            </a:r>
            <a:r>
              <a:rPr lang="en-US" sz="1800" dirty="0">
                <a:solidFill>
                  <a:schemeClr val="accent6">
                    <a:lumMod val="75000"/>
                  </a:schemeClr>
                </a:solidFill>
                <a:uFill>
                  <a:solidFill>
                    <a:srgbClr val="000000"/>
                  </a:solidFill>
                </a:uFill>
                <a:ea typeface="Times New Roman" panose="02020603050405020304" pitchFamily="18" charset="0"/>
              </a:rPr>
              <a:t>– Southeast Region: Chester County, Delaware County, Montgomery County, Philadelphia, &amp; (interim) Lancaster.</a:t>
            </a:r>
          </a:p>
          <a:p>
            <a:pPr marL="0" marR="0" indent="0" algn="l">
              <a:spcBef>
                <a:spcPts val="285"/>
              </a:spcBef>
              <a:spcAft>
                <a:spcPts val="0"/>
              </a:spcAft>
              <a:buNone/>
            </a:pPr>
            <a:endParaRPr lang="en-US" sz="1800" dirty="0">
              <a:solidFill>
                <a:schemeClr val="accent6">
                  <a:lumMod val="75000"/>
                </a:schemeClr>
              </a:solidFill>
              <a:effectLst/>
              <a:uFill>
                <a:solidFill>
                  <a:srgbClr val="000000"/>
                </a:solidFill>
              </a:uFill>
              <a:ea typeface="Times New Roman" panose="02020603050405020304" pitchFamily="18" charset="0"/>
            </a:endParaRPr>
          </a:p>
          <a:p>
            <a:pPr marL="0" indent="0" algn="ctr">
              <a:buNone/>
            </a:pPr>
            <a:r>
              <a:rPr lang="en-US" dirty="0">
                <a:solidFill>
                  <a:schemeClr val="accent6">
                    <a:lumMod val="75000"/>
                  </a:schemeClr>
                </a:solidFill>
              </a:rPr>
              <a:t>Oversight Services Resource Account:  </a:t>
            </a:r>
            <a:r>
              <a:rPr lang="en-US" dirty="0">
                <a:solidFill>
                  <a:schemeClr val="accent1">
                    <a:lumMod val="50000"/>
                    <a:lumOff val="50000"/>
                  </a:schemeClr>
                </a:solidFill>
                <a:hlinkClick r:id="rId2">
                  <a:extLst>
                    <a:ext uri="{A12FA001-AC4F-418D-AE19-62706E023703}">
                      <ahyp:hlinkClr xmlns:ahyp="http://schemas.microsoft.com/office/drawing/2018/hyperlinkcolor" val="tx"/>
                    </a:ext>
                  </a:extLst>
                </a:hlinkClick>
              </a:rPr>
              <a:t>ra-li-bwda-os@pa.gov</a:t>
            </a:r>
            <a:r>
              <a:rPr lang="en-US" dirty="0">
                <a:solidFill>
                  <a:schemeClr val="accent1">
                    <a:lumMod val="50000"/>
                    <a:lumOff val="50000"/>
                  </a:schemeClr>
                </a:solidFill>
              </a:rPr>
              <a:t> </a:t>
            </a:r>
          </a:p>
        </p:txBody>
      </p:sp>
    </p:spTree>
    <p:extLst>
      <p:ext uri="{BB962C8B-B14F-4D97-AF65-F5344CB8AC3E}">
        <p14:creationId xmlns:p14="http://schemas.microsoft.com/office/powerpoint/2010/main" val="240409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2F62C-6C76-7241-BAD1-2FAAE6455635}"/>
              </a:ext>
            </a:extLst>
          </p:cNvPr>
          <p:cNvSpPr>
            <a:spLocks noGrp="1"/>
          </p:cNvSpPr>
          <p:nvPr>
            <p:ph type="ctrTitle"/>
          </p:nvPr>
        </p:nvSpPr>
        <p:spPr/>
        <p:txBody>
          <a:bodyPr/>
          <a:lstStyle/>
          <a:p>
            <a:pPr algn="ctr"/>
            <a:r>
              <a:rPr lang="en-US" dirty="0"/>
              <a:t>Thank you!</a:t>
            </a:r>
          </a:p>
        </p:txBody>
      </p:sp>
      <p:sp>
        <p:nvSpPr>
          <p:cNvPr id="12" name="Subtitle 11">
            <a:extLst>
              <a:ext uri="{FF2B5EF4-FFF2-40B4-BE49-F238E27FC236}">
                <a16:creationId xmlns:a16="http://schemas.microsoft.com/office/drawing/2014/main" id="{6462F136-D4CA-433E-BA6B-1BFB2BAE5383}"/>
              </a:ext>
            </a:extLst>
          </p:cNvPr>
          <p:cNvSpPr>
            <a:spLocks noGrp="1"/>
          </p:cNvSpPr>
          <p:nvPr>
            <p:ph type="subTitle" idx="1"/>
          </p:nvPr>
        </p:nvSpPr>
        <p:spPr/>
        <p:txBody>
          <a:bodyPr/>
          <a:lstStyle/>
          <a:p>
            <a:pPr algn="ctr"/>
            <a:r>
              <a:rPr lang="en-US" dirty="0"/>
              <a:t>Please continue to post your questions and comments in the chat.</a:t>
            </a:r>
          </a:p>
        </p:txBody>
      </p:sp>
      <p:pic>
        <p:nvPicPr>
          <p:cNvPr id="18" name="Picture Placeholder 17" descr="Row of seated people clapping hands at work event">
            <a:extLst>
              <a:ext uri="{FF2B5EF4-FFF2-40B4-BE49-F238E27FC236}">
                <a16:creationId xmlns:a16="http://schemas.microsoft.com/office/drawing/2014/main" id="{640EFA67-E656-4A37-8EEB-CC1FE8303AD6}"/>
              </a:ext>
            </a:extLst>
          </p:cNvPr>
          <p:cNvPicPr>
            <a:picLocks noGrp="1" noChangeAspect="1"/>
          </p:cNvPicPr>
          <p:nvPr>
            <p:ph type="pic" sz="quarter" idx="13"/>
          </p:nvPr>
        </p:nvPicPr>
        <p:blipFill>
          <a:blip r:embed="rId2"/>
          <a:srcRect l="20376" r="20376"/>
          <a:stretch>
            <a:fillRect/>
          </a:stretch>
        </p:blipFill>
        <p:spPr>
          <a:xfrm>
            <a:off x="1034713" y="1438729"/>
            <a:ext cx="3537287" cy="3980542"/>
          </a:xfrm>
        </p:spPr>
      </p:pic>
      <p:pic>
        <p:nvPicPr>
          <p:cNvPr id="14" name="Picture 13" descr="Cartoon bee with megaphone">
            <a:extLst>
              <a:ext uri="{FF2B5EF4-FFF2-40B4-BE49-F238E27FC236}">
                <a16:creationId xmlns:a16="http://schemas.microsoft.com/office/drawing/2014/main" id="{B9783407-42AE-45A7-A680-968524B8A5BD}"/>
              </a:ext>
            </a:extLst>
          </p:cNvPr>
          <p:cNvPicPr>
            <a:picLocks noChangeAspect="1"/>
          </p:cNvPicPr>
          <p:nvPr/>
        </p:nvPicPr>
        <p:blipFill>
          <a:blip r:embed="rId3"/>
          <a:stretch>
            <a:fillRect/>
          </a:stretch>
        </p:blipFill>
        <p:spPr>
          <a:xfrm>
            <a:off x="1099339" y="2006084"/>
            <a:ext cx="2910598" cy="2700140"/>
          </a:xfrm>
          <a:prstGeom prst="rect">
            <a:avLst/>
          </a:prstGeom>
        </p:spPr>
      </p:pic>
    </p:spTree>
    <p:extLst>
      <p:ext uri="{BB962C8B-B14F-4D97-AF65-F5344CB8AC3E}">
        <p14:creationId xmlns:p14="http://schemas.microsoft.com/office/powerpoint/2010/main" val="283602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flipH="1" flipV="1">
            <a:off x="9462782" y="2239857"/>
            <a:ext cx="411060" cy="45719"/>
          </a:xfrm>
        </p:spPr>
        <p:txBody>
          <a:bodyPr>
            <a:normAutofit fontScale="25000" lnSpcReduction="20000"/>
          </a:bodyPr>
          <a:lstStyle/>
          <a:p>
            <a:endParaRPr lang="en-US" dirty="0">
              <a:solidFill>
                <a:schemeClr val="bg1"/>
              </a:solidFill>
            </a:endParaRPr>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747394" y="369117"/>
            <a:ext cx="7649214" cy="1526796"/>
          </a:xfrm>
        </p:spPr>
        <p:txBody>
          <a:bodyPr>
            <a:normAutofit/>
          </a:bodyPr>
          <a:lstStyle/>
          <a:p>
            <a:pPr algn="ctr"/>
            <a:r>
              <a:rPr lang="en-US" dirty="0">
                <a:latin typeface="Amasis MT Pro Medium" panose="02040604050005020304" pitchFamily="18" charset="0"/>
              </a:rPr>
              <a:t>For supplemental information to this presentation, please review the following Oversight Services Touchpoint sessions:</a:t>
            </a:r>
          </a:p>
        </p:txBody>
      </p:sp>
      <p:graphicFrame>
        <p:nvGraphicFramePr>
          <p:cNvPr id="12" name="Diagram 11">
            <a:extLst>
              <a:ext uri="{FF2B5EF4-FFF2-40B4-BE49-F238E27FC236}">
                <a16:creationId xmlns:a16="http://schemas.microsoft.com/office/drawing/2014/main" id="{BD659126-4099-4A46-B661-51E3750E7658}"/>
              </a:ext>
            </a:extLst>
          </p:cNvPr>
          <p:cNvGraphicFramePr/>
          <p:nvPr>
            <p:extLst>
              <p:ext uri="{D42A27DB-BD31-4B8C-83A1-F6EECF244321}">
                <p14:modId xmlns:p14="http://schemas.microsoft.com/office/powerpoint/2010/main" val="1103146692"/>
              </p:ext>
            </p:extLst>
          </p:nvPr>
        </p:nvGraphicFramePr>
        <p:xfrm>
          <a:off x="1524000" y="2835478"/>
          <a:ext cx="6096000" cy="3741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a:extLst>
              <a:ext uri="{FF2B5EF4-FFF2-40B4-BE49-F238E27FC236}">
                <a16:creationId xmlns:a16="http://schemas.microsoft.com/office/drawing/2014/main" id="{6940F53A-983A-4B57-9ADE-605A81760DC1}"/>
              </a:ext>
            </a:extLst>
          </p:cNvPr>
          <p:cNvGraphicFramePr/>
          <p:nvPr>
            <p:extLst>
              <p:ext uri="{D42A27DB-BD31-4B8C-83A1-F6EECF244321}">
                <p14:modId xmlns:p14="http://schemas.microsoft.com/office/powerpoint/2010/main" val="1937765223"/>
              </p:ext>
            </p:extLst>
          </p:nvPr>
        </p:nvGraphicFramePr>
        <p:xfrm>
          <a:off x="747393" y="2407639"/>
          <a:ext cx="7977157" cy="40015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 16">
            <a:extLst>
              <a:ext uri="{FF2B5EF4-FFF2-40B4-BE49-F238E27FC236}">
                <a16:creationId xmlns:a16="http://schemas.microsoft.com/office/drawing/2014/main" id="{4EAC5AA7-1489-4D9E-93CF-A22184A29420}"/>
              </a:ext>
            </a:extLst>
          </p:cNvPr>
          <p:cNvGraphicFramePr/>
          <p:nvPr>
            <p:extLst>
              <p:ext uri="{D42A27DB-BD31-4B8C-83A1-F6EECF244321}">
                <p14:modId xmlns:p14="http://schemas.microsoft.com/office/powerpoint/2010/main" val="2792689691"/>
              </p:ext>
            </p:extLst>
          </p:nvPr>
        </p:nvGraphicFramePr>
        <p:xfrm>
          <a:off x="1524000" y="2365469"/>
          <a:ext cx="6096000" cy="42114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2473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B8F5B7-CDCC-9343-9551-2B98A4B7B0F3}"/>
              </a:ext>
            </a:extLst>
          </p:cNvPr>
          <p:cNvSpPr>
            <a:spLocks noGrp="1"/>
          </p:cNvSpPr>
          <p:nvPr>
            <p:ph type="body" idx="1"/>
          </p:nvPr>
        </p:nvSpPr>
        <p:spPr>
          <a:xfrm>
            <a:off x="4228052" y="3792045"/>
            <a:ext cx="4168556" cy="2365473"/>
          </a:xfrm>
        </p:spPr>
        <p:txBody>
          <a:bodyPr>
            <a:normAutofit lnSpcReduction="10000"/>
          </a:bodyPr>
          <a:lstStyle/>
          <a:p>
            <a:r>
              <a:rPr lang="en-US" dirty="0"/>
              <a:t>The Oversight Services team will:</a:t>
            </a:r>
          </a:p>
          <a:p>
            <a:pPr marL="285750" indent="-285750">
              <a:buFont typeface="Arial" panose="020B0604020202020204" pitchFamily="34" charset="0"/>
              <a:buChar char="•"/>
            </a:pPr>
            <a:r>
              <a:rPr lang="en-US" dirty="0"/>
              <a:t>Conclude PY2021 monitoring.</a:t>
            </a:r>
          </a:p>
          <a:p>
            <a:pPr algn="ctr"/>
            <a:r>
              <a:rPr lang="en-US" dirty="0">
                <a:solidFill>
                  <a:schemeClr val="accent1">
                    <a:lumMod val="50000"/>
                    <a:lumOff val="50000"/>
                  </a:schemeClr>
                </a:solidFill>
                <a:hlinkClick r:id="rId2">
                  <a:extLst>
                    <a:ext uri="{A12FA001-AC4F-418D-AE19-62706E023703}">
                      <ahyp:hlinkClr xmlns:ahyp="http://schemas.microsoft.com/office/drawing/2018/hyperlinkcolor" val="tx"/>
                    </a:ext>
                  </a:extLst>
                </a:hlinkClick>
              </a:rPr>
              <a:t>Oversight and Monitoring Policy</a:t>
            </a:r>
            <a:endParaRPr lang="en-US" dirty="0">
              <a:solidFill>
                <a:schemeClr val="accent1">
                  <a:lumMod val="50000"/>
                  <a:lumOff val="50000"/>
                </a:schemeClr>
              </a:solidFill>
            </a:endParaRPr>
          </a:p>
          <a:p>
            <a:pPr marL="285750" indent="-285750">
              <a:buFont typeface="Arial" panose="020B0604020202020204" pitchFamily="34" charset="0"/>
              <a:buChar char="•"/>
            </a:pPr>
            <a:r>
              <a:rPr lang="en-US" dirty="0"/>
              <a:t>Internally review issues, concerns, and findings to ensure clear and consistent technical assistance and required action.</a:t>
            </a:r>
          </a:p>
          <a:p>
            <a:pPr marL="285750" indent="-285750">
              <a:buFont typeface="Arial" panose="020B0604020202020204" pitchFamily="34" charset="0"/>
              <a:buChar char="•"/>
            </a:pPr>
            <a:r>
              <a:rPr lang="en-US" dirty="0"/>
              <a:t>Begin drafting PY2021 initial findings and concerns (IFC) reports.</a:t>
            </a:r>
          </a:p>
          <a:p>
            <a:endParaRPr lang="en-US" dirty="0"/>
          </a:p>
        </p:txBody>
      </p:sp>
      <p:sp>
        <p:nvSpPr>
          <p:cNvPr id="2" name="Title 1">
            <a:extLst>
              <a:ext uri="{FF2B5EF4-FFF2-40B4-BE49-F238E27FC236}">
                <a16:creationId xmlns:a16="http://schemas.microsoft.com/office/drawing/2014/main" id="{0CA694BD-DC3B-C548-B33C-1E0D11F11AF2}"/>
              </a:ext>
            </a:extLst>
          </p:cNvPr>
          <p:cNvSpPr>
            <a:spLocks noGrp="1"/>
          </p:cNvSpPr>
          <p:nvPr>
            <p:ph type="title"/>
          </p:nvPr>
        </p:nvSpPr>
        <p:spPr>
          <a:xfrm>
            <a:off x="4135772" y="1987421"/>
            <a:ext cx="4555222" cy="1789855"/>
          </a:xfrm>
        </p:spPr>
        <p:txBody>
          <a:bodyPr/>
          <a:lstStyle/>
          <a:p>
            <a:r>
              <a:rPr lang="en-US" dirty="0">
                <a:latin typeface="Amasis MT Pro Medium" panose="020B0604020202020204" pitchFamily="18" charset="0"/>
              </a:rPr>
              <a:t>     August 2022</a:t>
            </a:r>
          </a:p>
        </p:txBody>
      </p:sp>
      <p:pic>
        <p:nvPicPr>
          <p:cNvPr id="12" name="Picture Placeholder 11" descr="Top view of a calendar with a red pen on top">
            <a:extLst>
              <a:ext uri="{FF2B5EF4-FFF2-40B4-BE49-F238E27FC236}">
                <a16:creationId xmlns:a16="http://schemas.microsoft.com/office/drawing/2014/main" id="{8BEF10D5-34E3-4674-B3B5-A16C1C11B5C9}"/>
              </a:ext>
            </a:extLst>
          </p:cNvPr>
          <p:cNvPicPr>
            <a:picLocks noGrp="1" noChangeAspect="1"/>
          </p:cNvPicPr>
          <p:nvPr>
            <p:ph type="pic" sz="quarter" idx="13"/>
          </p:nvPr>
        </p:nvPicPr>
        <p:blipFill>
          <a:blip r:embed="rId3"/>
          <a:srcRect l="21535" r="21535"/>
          <a:stretch/>
        </p:blipFill>
        <p:spPr>
          <a:xfrm>
            <a:off x="830510" y="1352813"/>
            <a:ext cx="3003259" cy="3928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2518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A2D778F-C2F4-4B03-8B0E-3EED88EF3EA2}"/>
              </a:ext>
            </a:extLst>
          </p:cNvPr>
          <p:cNvGraphicFramePr/>
          <p:nvPr>
            <p:extLst>
              <p:ext uri="{D42A27DB-BD31-4B8C-83A1-F6EECF244321}">
                <p14:modId xmlns:p14="http://schemas.microsoft.com/office/powerpoint/2010/main" val="3248824260"/>
              </p:ext>
            </p:extLst>
          </p:nvPr>
        </p:nvGraphicFramePr>
        <p:xfrm>
          <a:off x="369116" y="1577130"/>
          <a:ext cx="8548381" cy="5108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461394" y="855678"/>
            <a:ext cx="8548382" cy="629174"/>
          </a:xfrm>
        </p:spPr>
        <p:txBody>
          <a:bodyPr/>
          <a:lstStyle/>
          <a:p>
            <a:pPr algn="ctr"/>
            <a:r>
              <a:rPr lang="en-US" dirty="0"/>
              <a:t>Initial Findings and Concerns (IFC) Report</a:t>
            </a:r>
          </a:p>
        </p:txBody>
      </p:sp>
    </p:spTree>
    <p:extLst>
      <p:ext uri="{BB962C8B-B14F-4D97-AF65-F5344CB8AC3E}">
        <p14:creationId xmlns:p14="http://schemas.microsoft.com/office/powerpoint/2010/main" val="225401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B8F5B7-CDCC-9343-9551-2B98A4B7B0F3}"/>
              </a:ext>
            </a:extLst>
          </p:cNvPr>
          <p:cNvSpPr>
            <a:spLocks noGrp="1"/>
          </p:cNvSpPr>
          <p:nvPr>
            <p:ph type="body" idx="1"/>
          </p:nvPr>
        </p:nvSpPr>
        <p:spPr>
          <a:xfrm>
            <a:off x="4228051" y="3792045"/>
            <a:ext cx="4395831" cy="2617144"/>
          </a:xfrm>
        </p:spPr>
        <p:txBody>
          <a:bodyPr>
            <a:normAutofit/>
          </a:bodyPr>
          <a:lstStyle/>
          <a:p>
            <a:r>
              <a:rPr lang="en-US" dirty="0"/>
              <a:t>The Oversight Services team will:</a:t>
            </a:r>
          </a:p>
          <a:p>
            <a:pPr marL="285750" indent="-285750">
              <a:buFont typeface="Arial" panose="020B0604020202020204" pitchFamily="34" charset="0"/>
              <a:buChar char="•"/>
            </a:pPr>
            <a:r>
              <a:rPr lang="en-US" dirty="0"/>
              <a:t>Submit the PY2021 IFC report drafts for BWDA leadership review.</a:t>
            </a:r>
          </a:p>
          <a:p>
            <a:pPr marL="285750" indent="-285750">
              <a:buFont typeface="Arial" panose="020B0604020202020204" pitchFamily="34" charset="0"/>
              <a:buChar char="•"/>
            </a:pPr>
            <a:r>
              <a:rPr lang="en-US" dirty="0"/>
              <a:t>Make any necessary revisions as a result of BWDA leadership review.</a:t>
            </a:r>
          </a:p>
          <a:p>
            <a:pPr marL="285750" indent="-285750">
              <a:buFont typeface="Arial" panose="020B0604020202020204" pitchFamily="34" charset="0"/>
              <a:buChar char="•"/>
            </a:pPr>
            <a:r>
              <a:rPr lang="en-US" dirty="0"/>
              <a:t>Issue the PY2021 IFC monitoring report to the LWDB as soon as they are approved by BWDA leadership</a:t>
            </a:r>
          </a:p>
          <a:p>
            <a:pPr marL="285750" indent="-285750">
              <a:buFont typeface="Arial" panose="020B0604020202020204" pitchFamily="34" charset="0"/>
              <a:buChar char="•"/>
            </a:pPr>
            <a:r>
              <a:rPr lang="en-US" dirty="0"/>
              <a:t>Once the reports are sent to the LWDB, the IFC call will be scheduled.</a:t>
            </a:r>
          </a:p>
          <a:p>
            <a:endParaRPr lang="en-US" dirty="0"/>
          </a:p>
        </p:txBody>
      </p:sp>
      <p:sp>
        <p:nvSpPr>
          <p:cNvPr id="2" name="Title 1">
            <a:extLst>
              <a:ext uri="{FF2B5EF4-FFF2-40B4-BE49-F238E27FC236}">
                <a16:creationId xmlns:a16="http://schemas.microsoft.com/office/drawing/2014/main" id="{0CA694BD-DC3B-C548-B33C-1E0D11F11AF2}"/>
              </a:ext>
            </a:extLst>
          </p:cNvPr>
          <p:cNvSpPr>
            <a:spLocks noGrp="1"/>
          </p:cNvSpPr>
          <p:nvPr>
            <p:ph type="title"/>
          </p:nvPr>
        </p:nvSpPr>
        <p:spPr>
          <a:xfrm>
            <a:off x="4135772" y="1987421"/>
            <a:ext cx="4555222" cy="1789855"/>
          </a:xfrm>
        </p:spPr>
        <p:txBody>
          <a:bodyPr/>
          <a:lstStyle/>
          <a:p>
            <a:r>
              <a:rPr lang="en-US" dirty="0">
                <a:latin typeface="Amasis MT Pro Medium" panose="020B0604020202020204" pitchFamily="18" charset="0"/>
              </a:rPr>
              <a:t>     September 2022</a:t>
            </a:r>
          </a:p>
        </p:txBody>
      </p:sp>
      <p:pic>
        <p:nvPicPr>
          <p:cNvPr id="12" name="Picture Placeholder 11" descr="Top view of a calendar with a red pen on top">
            <a:extLst>
              <a:ext uri="{FF2B5EF4-FFF2-40B4-BE49-F238E27FC236}">
                <a16:creationId xmlns:a16="http://schemas.microsoft.com/office/drawing/2014/main" id="{8BEF10D5-34E3-4674-B3B5-A16C1C11B5C9}"/>
              </a:ext>
            </a:extLst>
          </p:cNvPr>
          <p:cNvPicPr>
            <a:picLocks noGrp="1" noChangeAspect="1"/>
          </p:cNvPicPr>
          <p:nvPr>
            <p:ph type="pic" sz="quarter" idx="13"/>
          </p:nvPr>
        </p:nvPicPr>
        <p:blipFill>
          <a:blip r:embed="rId2"/>
          <a:srcRect l="21535" r="21535"/>
          <a:stretch/>
        </p:blipFill>
        <p:spPr>
          <a:xfrm>
            <a:off x="830510" y="1352813"/>
            <a:ext cx="3003259" cy="3928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6672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C238914-32A5-4EAB-A7E5-24C56D8961CB}"/>
              </a:ext>
            </a:extLst>
          </p:cNvPr>
          <p:cNvGraphicFramePr/>
          <p:nvPr>
            <p:extLst>
              <p:ext uri="{D42A27DB-BD31-4B8C-83A1-F6EECF244321}">
                <p14:modId xmlns:p14="http://schemas.microsoft.com/office/powerpoint/2010/main" val="2331979710"/>
              </p:ext>
            </p:extLst>
          </p:nvPr>
        </p:nvGraphicFramePr>
        <p:xfrm>
          <a:off x="1359018" y="1661020"/>
          <a:ext cx="7037590" cy="4991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461394" y="864067"/>
            <a:ext cx="8548382" cy="595617"/>
          </a:xfrm>
        </p:spPr>
        <p:txBody>
          <a:bodyPr/>
          <a:lstStyle/>
          <a:p>
            <a:pPr algn="ctr"/>
            <a:r>
              <a:rPr lang="en-US" dirty="0"/>
              <a:t>Initial Findings and Concerns (IFC) Call</a:t>
            </a:r>
          </a:p>
        </p:txBody>
      </p:sp>
    </p:spTree>
    <p:extLst>
      <p:ext uri="{BB962C8B-B14F-4D97-AF65-F5344CB8AC3E}">
        <p14:creationId xmlns:p14="http://schemas.microsoft.com/office/powerpoint/2010/main" val="229188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B8F5B7-CDCC-9343-9551-2B98A4B7B0F3}"/>
              </a:ext>
            </a:extLst>
          </p:cNvPr>
          <p:cNvSpPr>
            <a:spLocks noGrp="1"/>
          </p:cNvSpPr>
          <p:nvPr>
            <p:ph type="body" idx="1"/>
          </p:nvPr>
        </p:nvSpPr>
        <p:spPr>
          <a:xfrm>
            <a:off x="4228052" y="3792045"/>
            <a:ext cx="4168556" cy="2365473"/>
          </a:xfrm>
        </p:spPr>
        <p:txBody>
          <a:bodyPr>
            <a:normAutofit/>
          </a:bodyPr>
          <a:lstStyle/>
          <a:p>
            <a:r>
              <a:rPr lang="en-US" dirty="0"/>
              <a:t>The Oversight Services team will:</a:t>
            </a:r>
          </a:p>
          <a:p>
            <a:pPr marL="285750" indent="-285750">
              <a:buFont typeface="Arial" panose="020B0604020202020204" pitchFamily="34" charset="0"/>
              <a:buChar char="•"/>
            </a:pPr>
            <a:r>
              <a:rPr lang="en-US" dirty="0"/>
              <a:t>Schedule and complete the 30-minute Teams phone call with each LWDB to review PY2021 IFC report issues/concerns.</a:t>
            </a:r>
          </a:p>
          <a:p>
            <a:pPr marL="285750" indent="-285750">
              <a:buFont typeface="Arial" panose="020B0604020202020204" pitchFamily="34" charset="0"/>
              <a:buChar char="•"/>
            </a:pPr>
            <a:r>
              <a:rPr lang="en-US" dirty="0"/>
              <a:t>Make necessary revisions to the PY2021 IFC report and submit the report as a final draft of the PY2021 monitoring report for BWDA review.</a:t>
            </a:r>
          </a:p>
          <a:p>
            <a:pPr marL="285750" indent="-285750">
              <a:buFont typeface="Arial" panose="020B0604020202020204" pitchFamily="34" charset="0"/>
              <a:buChar char="•"/>
            </a:pPr>
            <a:endParaRPr lang="en-US" dirty="0"/>
          </a:p>
          <a:p>
            <a:endParaRPr lang="en-US" dirty="0"/>
          </a:p>
        </p:txBody>
      </p:sp>
      <p:sp>
        <p:nvSpPr>
          <p:cNvPr id="2" name="Title 1">
            <a:extLst>
              <a:ext uri="{FF2B5EF4-FFF2-40B4-BE49-F238E27FC236}">
                <a16:creationId xmlns:a16="http://schemas.microsoft.com/office/drawing/2014/main" id="{0CA694BD-DC3B-C548-B33C-1E0D11F11AF2}"/>
              </a:ext>
            </a:extLst>
          </p:cNvPr>
          <p:cNvSpPr>
            <a:spLocks noGrp="1"/>
          </p:cNvSpPr>
          <p:nvPr>
            <p:ph type="title"/>
          </p:nvPr>
        </p:nvSpPr>
        <p:spPr>
          <a:xfrm>
            <a:off x="3682767" y="2491309"/>
            <a:ext cx="5154649" cy="1149292"/>
          </a:xfrm>
        </p:spPr>
        <p:txBody>
          <a:bodyPr/>
          <a:lstStyle/>
          <a:p>
            <a:r>
              <a:rPr lang="en-US" dirty="0">
                <a:latin typeface="Amasis MT Pro Medium" panose="020B0604020202020204" pitchFamily="18" charset="0"/>
              </a:rPr>
              <a:t>     September/October 2022</a:t>
            </a:r>
          </a:p>
        </p:txBody>
      </p:sp>
      <p:pic>
        <p:nvPicPr>
          <p:cNvPr id="12" name="Picture Placeholder 11" descr="Top view of a calendar with a red pen on top">
            <a:extLst>
              <a:ext uri="{FF2B5EF4-FFF2-40B4-BE49-F238E27FC236}">
                <a16:creationId xmlns:a16="http://schemas.microsoft.com/office/drawing/2014/main" id="{8BEF10D5-34E3-4674-B3B5-A16C1C11B5C9}"/>
              </a:ext>
            </a:extLst>
          </p:cNvPr>
          <p:cNvPicPr>
            <a:picLocks noGrp="1" noChangeAspect="1"/>
          </p:cNvPicPr>
          <p:nvPr>
            <p:ph type="pic" sz="quarter" idx="13"/>
          </p:nvPr>
        </p:nvPicPr>
        <p:blipFill>
          <a:blip r:embed="rId2"/>
          <a:srcRect l="21535" r="21535"/>
          <a:stretch/>
        </p:blipFill>
        <p:spPr>
          <a:xfrm>
            <a:off x="830510" y="1352813"/>
            <a:ext cx="3003259" cy="3928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4808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1979802" y="1753299"/>
            <a:ext cx="6416805" cy="763397"/>
          </a:xfrm>
        </p:spPr>
        <p:txBody>
          <a:bodyPr>
            <a:normAutofit/>
          </a:bodyPr>
          <a:lstStyle/>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461394" y="1065403"/>
            <a:ext cx="8548382" cy="763397"/>
          </a:xfrm>
        </p:spPr>
        <p:txBody>
          <a:bodyPr>
            <a:normAutofit fontScale="90000"/>
          </a:bodyPr>
          <a:lstStyle/>
          <a:p>
            <a:pPr algn="ctr"/>
            <a:r>
              <a:rPr lang="en-US" dirty="0"/>
              <a:t>Post Initial Findings and Concerns (IFC) Report and Call</a:t>
            </a:r>
          </a:p>
        </p:txBody>
      </p:sp>
      <p:graphicFrame>
        <p:nvGraphicFramePr>
          <p:cNvPr id="7" name="Diagram 6">
            <a:extLst>
              <a:ext uri="{FF2B5EF4-FFF2-40B4-BE49-F238E27FC236}">
                <a16:creationId xmlns:a16="http://schemas.microsoft.com/office/drawing/2014/main" id="{2E1F0E42-A13C-4F82-88F2-B14AB92E96BE}"/>
              </a:ext>
            </a:extLst>
          </p:cNvPr>
          <p:cNvGraphicFramePr/>
          <p:nvPr>
            <p:extLst>
              <p:ext uri="{D42A27DB-BD31-4B8C-83A1-F6EECF244321}">
                <p14:modId xmlns:p14="http://schemas.microsoft.com/office/powerpoint/2010/main" val="3231441892"/>
              </p:ext>
            </p:extLst>
          </p:nvPr>
        </p:nvGraphicFramePr>
        <p:xfrm>
          <a:off x="620785" y="2516696"/>
          <a:ext cx="8263156" cy="4228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0AC9BACD-E12E-4992-A2A0-7DE87B139A8D}"/>
              </a:ext>
            </a:extLst>
          </p:cNvPr>
          <p:cNvGraphicFramePr/>
          <p:nvPr>
            <p:extLst>
              <p:ext uri="{D42A27DB-BD31-4B8C-83A1-F6EECF244321}">
                <p14:modId xmlns:p14="http://schemas.microsoft.com/office/powerpoint/2010/main" val="3023327082"/>
              </p:ext>
            </p:extLst>
          </p:nvPr>
        </p:nvGraphicFramePr>
        <p:xfrm>
          <a:off x="461394" y="2424417"/>
          <a:ext cx="8246378" cy="4320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2516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B8F5B7-CDCC-9343-9551-2B98A4B7B0F3}"/>
              </a:ext>
            </a:extLst>
          </p:cNvPr>
          <p:cNvSpPr>
            <a:spLocks noGrp="1"/>
          </p:cNvSpPr>
          <p:nvPr>
            <p:ph type="body" idx="1"/>
          </p:nvPr>
        </p:nvSpPr>
        <p:spPr>
          <a:xfrm>
            <a:off x="4228052" y="3792045"/>
            <a:ext cx="4168556" cy="2818480"/>
          </a:xfrm>
        </p:spPr>
        <p:txBody>
          <a:bodyPr>
            <a:normAutofit/>
          </a:bodyPr>
          <a:lstStyle/>
          <a:p>
            <a:r>
              <a:rPr lang="en-US" dirty="0"/>
              <a:t>The Oversight Services team will:</a:t>
            </a:r>
          </a:p>
          <a:p>
            <a:pPr marL="285750" indent="-285750">
              <a:buFont typeface="Arial" panose="020B0604020202020204" pitchFamily="34" charset="0"/>
              <a:buChar char="•"/>
            </a:pPr>
            <a:r>
              <a:rPr lang="en-US" dirty="0"/>
              <a:t>Issue the final </a:t>
            </a:r>
            <a:r>
              <a:rPr lang="en-US" b="1" dirty="0"/>
              <a:t>BWDA approved </a:t>
            </a:r>
            <a:r>
              <a:rPr lang="en-US" dirty="0"/>
              <a:t>PY2021 monitoring report to the LWDB.</a:t>
            </a:r>
          </a:p>
          <a:p>
            <a:pPr marL="285750" indent="-28575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0CA694BD-DC3B-C548-B33C-1E0D11F11AF2}"/>
              </a:ext>
            </a:extLst>
          </p:cNvPr>
          <p:cNvSpPr>
            <a:spLocks noGrp="1"/>
          </p:cNvSpPr>
          <p:nvPr>
            <p:ph type="title"/>
          </p:nvPr>
        </p:nvSpPr>
        <p:spPr>
          <a:xfrm>
            <a:off x="4135772" y="1987421"/>
            <a:ext cx="4555222" cy="1789855"/>
          </a:xfrm>
        </p:spPr>
        <p:txBody>
          <a:bodyPr/>
          <a:lstStyle/>
          <a:p>
            <a:r>
              <a:rPr lang="en-US" dirty="0">
                <a:latin typeface="Amasis MT Pro Medium" panose="020B0604020202020204" pitchFamily="18" charset="0"/>
              </a:rPr>
              <a:t>     October 2022</a:t>
            </a:r>
          </a:p>
        </p:txBody>
      </p:sp>
      <p:pic>
        <p:nvPicPr>
          <p:cNvPr id="12" name="Picture Placeholder 11" descr="Top view of a calendar with a red pen on top">
            <a:extLst>
              <a:ext uri="{FF2B5EF4-FFF2-40B4-BE49-F238E27FC236}">
                <a16:creationId xmlns:a16="http://schemas.microsoft.com/office/drawing/2014/main" id="{8BEF10D5-34E3-4674-B3B5-A16C1C11B5C9}"/>
              </a:ext>
            </a:extLst>
          </p:cNvPr>
          <p:cNvPicPr>
            <a:picLocks noGrp="1" noChangeAspect="1"/>
          </p:cNvPicPr>
          <p:nvPr>
            <p:ph type="pic" sz="quarter" idx="13"/>
          </p:nvPr>
        </p:nvPicPr>
        <p:blipFill>
          <a:blip r:embed="rId2"/>
          <a:srcRect l="21535" r="21535"/>
          <a:stretch/>
        </p:blipFill>
        <p:spPr>
          <a:xfrm>
            <a:off x="830510" y="1352813"/>
            <a:ext cx="3003259" cy="3928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52700963"/>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8C250D-820F-7C4B-B568-11286EF1B60F}" vid="{F0531B89-212B-8146-BEEA-7A0BE029C3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ADC0BDB8A83442B88951C0C2DEAECE" ma:contentTypeVersion="1" ma:contentTypeDescription="Create a new document." ma:contentTypeScope="" ma:versionID="6e6041431ab435bfae2ddd83f3efc7cc">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600EE-C844-449B-A5A4-454EFA891A71}"/>
</file>

<file path=customXml/itemProps2.xml><?xml version="1.0" encoding="utf-8"?>
<ds:datastoreItem xmlns:ds="http://schemas.openxmlformats.org/officeDocument/2006/customXml" ds:itemID="{C87F4215-C6BB-44A3-9A5E-9446E683590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80A5AF1-8C57-4290-936E-5FD27C957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607</TotalTime>
  <Words>1315</Words>
  <Application>Microsoft Office PowerPoint</Application>
  <PresentationFormat>On-screen Show (4:3)</PresentationFormat>
  <Paragraphs>118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Amasis MT Pro Medium</vt:lpstr>
      <vt:lpstr>Arial</vt:lpstr>
      <vt:lpstr>Calibri</vt:lpstr>
      <vt:lpstr>Gill Sans SemiBold</vt:lpstr>
      <vt:lpstr>Montserrat</vt:lpstr>
      <vt:lpstr>Times New Roman</vt:lpstr>
      <vt:lpstr>Office Theme</vt:lpstr>
      <vt:lpstr>Oversight Services Touchpoint</vt:lpstr>
      <vt:lpstr>For supplemental information to this presentation, please review the following Oversight Services Touchpoint sessions:</vt:lpstr>
      <vt:lpstr>     August 2022</vt:lpstr>
      <vt:lpstr>Initial Findings and Concerns (IFC) Report</vt:lpstr>
      <vt:lpstr>     September 2022</vt:lpstr>
      <vt:lpstr>Initial Findings and Concerns (IFC) Call</vt:lpstr>
      <vt:lpstr>     September/October 2022</vt:lpstr>
      <vt:lpstr>Post Initial Findings and Concerns (IFC) Report and Call</vt:lpstr>
      <vt:lpstr>     October 2022</vt:lpstr>
      <vt:lpstr>Upon issuance of the final PY2021 monitoring report</vt:lpstr>
      <vt:lpstr>PowerPoint Presentation</vt:lpstr>
      <vt:lpstr>PowerPoint Presentation</vt:lpstr>
      <vt:lpstr>Continuous Technical Assistance Provided by OS</vt:lpstr>
      <vt:lpstr>BWDA Oversight Services  LWDA Field Assignments  Effective March 2022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Kopko, Jamie</dc:creator>
  <cp:lastModifiedBy>Hart, Gregory</cp:lastModifiedBy>
  <cp:revision>37</cp:revision>
  <dcterms:created xsi:type="dcterms:W3CDTF">2021-01-20T19:57:00Z</dcterms:created>
  <dcterms:modified xsi:type="dcterms:W3CDTF">2022-08-15T18:50:06Z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0x01010020ADC0BDB8A83442B88951C0C2DEAECE</vt:lpwstr>
  </property>
  <property fmtid="{D5CDD505-2E9C-101B-9397-08002B2CF9AE}" pid="3" name="Order">
    <vt:r8>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ies>
</file>