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Masters/slideMaster2.xml" ContentType="application/vnd.openxmlformats-officedocument.presentationml.slideMaster+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 id="291"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76095" autoAdjust="0"/>
  </p:normalViewPr>
  <p:slideViewPr>
    <p:cSldViewPr>
      <p:cViewPr>
        <p:scale>
          <a:sx n="70" d="100"/>
          <a:sy n="70" d="100"/>
        </p:scale>
        <p:origin x="-166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173"/>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8/4/2015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nsc.org/" TargetMode="External"/><Relationship Id="rId4" Type="http://schemas.openxmlformats.org/officeDocument/2006/relationships/hyperlink" Target="http://www.cdc.gov/"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Bureau of Labor Statistics, “Workplace violence is a serious recognized occupational hazard, ranking among the top four (4) causes of death in workplaces during the past 15 years. More than 3,000 people died from workplace homicide between 2006 and 2010.”</a:t>
            </a:r>
          </a:p>
          <a:p>
            <a:r>
              <a:rPr lang="en-US" dirty="0" smtClean="0"/>
              <a:t>This same study indicated “an average of more than 15,000 nonfatal workplace injury cases were reported annually during this time.”</a:t>
            </a:r>
          </a:p>
          <a:p>
            <a:r>
              <a:rPr lang="en-US" dirty="0" smtClean="0"/>
              <a:t>(http://workplaceviolenceawareness.org/)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125684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Domestic violence is related to violence between an employee  and a family member, spouse, partner, or significant other.</a:t>
            </a:r>
          </a:p>
          <a:p>
            <a:r>
              <a:rPr lang="en-US" dirty="0" smtClean="0"/>
              <a:t>Home violence can intrude the workplace from a psychological standpoint; the violated brings the impact of their home confrontation to work.</a:t>
            </a:r>
          </a:p>
          <a:p>
            <a:r>
              <a:rPr lang="en-US" dirty="0" smtClean="0"/>
              <a:t>It is also common for a domestic partner to show-up at a workplace to continue their verbal or physical assaults on their partner.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712567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Threats are an intent to cause physical harm either verbally or remotely by phone or device.</a:t>
            </a:r>
          </a:p>
          <a:p>
            <a:endParaRPr lang="en-US" dirty="0" smtClean="0"/>
          </a:p>
          <a:p>
            <a:r>
              <a:rPr lang="en-US" dirty="0" smtClean="0"/>
              <a:t>Of 2,283 respondents to a bullying survey:</a:t>
            </a:r>
          </a:p>
          <a:p>
            <a:r>
              <a:rPr lang="en-US" dirty="0" smtClean="0"/>
              <a:t>“62% saw sabotaging of others’ work or reputations</a:t>
            </a:r>
          </a:p>
          <a:p>
            <a:r>
              <a:rPr lang="en-US" dirty="0" smtClean="0"/>
              <a:t>52% saw browbeating, threats, or intimidation</a:t>
            </a:r>
          </a:p>
          <a:p>
            <a:r>
              <a:rPr lang="en-US" dirty="0" smtClean="0"/>
              <a:t>4% saw physical intimidation or assault”</a:t>
            </a:r>
          </a:p>
          <a:p>
            <a:endParaRPr lang="en-US" dirty="0" smtClean="0"/>
          </a:p>
          <a:p>
            <a:r>
              <a:rPr lang="en-US" dirty="0" smtClean="0"/>
              <a:t>(“What Workplace Bullying Looks Like in 2014—And How To Intervene,” Forbes: http://www.forbes.com/sites.naomishaving/2014/06/25/what-workplace-bullying-looks-like)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4228242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Written threats</a:t>
            </a:r>
            <a:r>
              <a:rPr lang="en-US" baseline="0" dirty="0" smtClean="0"/>
              <a:t> are u</a:t>
            </a:r>
            <a:r>
              <a:rPr lang="en-US" dirty="0" smtClean="0"/>
              <a:t>sually used by a coward who fears a face-to-face confrontation;</a:t>
            </a:r>
            <a:r>
              <a:rPr lang="en-US" baseline="0" dirty="0" smtClean="0"/>
              <a:t> these </a:t>
            </a:r>
            <a:r>
              <a:rPr lang="en-US" dirty="0" smtClean="0"/>
              <a:t>threats are generated to ruin reputations or make unfounded accusations.</a:t>
            </a:r>
          </a:p>
          <a:p>
            <a:r>
              <a:rPr lang="en-US" dirty="0" smtClean="0"/>
              <a:t>Company policies should address employee actions upon receipt of such threats. As an example:</a:t>
            </a:r>
          </a:p>
          <a:p>
            <a:endParaRPr lang="en-US" dirty="0" smtClean="0"/>
          </a:p>
          <a:p>
            <a:r>
              <a:rPr lang="en-US" b="1" dirty="0" smtClean="0"/>
              <a:t>TELEPHONED SUICIDE OR BOMB THREATS</a:t>
            </a:r>
            <a:endParaRPr lang="en-US" dirty="0" smtClean="0"/>
          </a:p>
          <a:p>
            <a:r>
              <a:rPr lang="en-US" dirty="0" smtClean="0"/>
              <a:t>Stay calm. Keep talking </a:t>
            </a:r>
          </a:p>
          <a:p>
            <a:r>
              <a:rPr lang="en-US" dirty="0" smtClean="0"/>
              <a:t>Do not hang up </a:t>
            </a:r>
          </a:p>
          <a:p>
            <a:r>
              <a:rPr lang="en-US" dirty="0" smtClean="0"/>
              <a:t>Signal a coworker or supervisor to contact security personnel </a:t>
            </a:r>
          </a:p>
          <a:p>
            <a:r>
              <a:rPr lang="en-US" dirty="0" smtClean="0"/>
              <a:t>Ask the caller to repeat the message; write it down </a:t>
            </a:r>
          </a:p>
          <a:p>
            <a:r>
              <a:rPr lang="en-US" dirty="0" smtClean="0"/>
              <a:t>For a bomb threat, ask where it is and when it will go off; repeat these questions if necessary </a:t>
            </a:r>
          </a:p>
          <a:p>
            <a:r>
              <a:rPr lang="en-US" dirty="0" smtClean="0"/>
              <a:t>Listen for background noises; write down what you hear </a:t>
            </a:r>
          </a:p>
          <a:p>
            <a:r>
              <a:rPr lang="en-US" dirty="0" smtClean="0"/>
              <a:t>Write down whether it is a man or a woman; pitch or tone of voice or accent; anything you notice </a:t>
            </a:r>
          </a:p>
          <a:p>
            <a:r>
              <a:rPr lang="en-US" dirty="0" smtClean="0"/>
              <a:t>Try to get the caller's name, location, and phone number</a:t>
            </a:r>
          </a:p>
          <a:p>
            <a:endParaRPr lang="en-US" dirty="0" smtClean="0"/>
          </a:p>
          <a:p>
            <a:r>
              <a:rPr lang="en-US" dirty="0" smtClean="0"/>
              <a:t>http://www.usgs.gov/humancapital/hr/wvhappendix1.html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367945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Intimidation and harassment are also included in the workplace violence repertoire.</a:t>
            </a:r>
          </a:p>
          <a:p>
            <a:r>
              <a:rPr lang="en-US" dirty="0" smtClean="0"/>
              <a:t>The intent is to disrupt the psychological security of a person by making statements which may be false, derogatory, abusive or malicious to name but a few.</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21257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intimidation and harassment involve the invasion of what a work perceives to be his/her personal space.</a:t>
            </a:r>
          </a:p>
          <a:p>
            <a:r>
              <a:rPr lang="en-US" dirty="0" smtClean="0"/>
              <a:t>Holding, blocking or impeding a person against their will. In some criminal codes such impeding can be construed as false arrest and, if it persists, may be determined to be false imprisonment.</a:t>
            </a:r>
          </a:p>
          <a:p>
            <a:r>
              <a:rPr lang="en-US" dirty="0" smtClean="0"/>
              <a:t>The need for administrative policies and against such actions are warranted to guard not only the employee but the reputation of the agency.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2826135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u="sng" dirty="0" smtClean="0"/>
              <a:t>Assault</a:t>
            </a:r>
            <a:r>
              <a:rPr lang="en-US" dirty="0" smtClean="0"/>
              <a:t>s may be viewed as causing physical or emotional injury, pain, or distress, such as</a:t>
            </a:r>
            <a:r>
              <a:rPr lang="en-US" baseline="0" dirty="0" smtClean="0"/>
              <a:t> </a:t>
            </a:r>
            <a:r>
              <a:rPr lang="en-US" dirty="0" smtClean="0"/>
              <a:t>hitting, slapping, punching, pushing, poking, and kicking. </a:t>
            </a:r>
          </a:p>
          <a:p>
            <a:pPr lvl="1"/>
            <a:r>
              <a:rPr lang="en-US" dirty="0" smtClean="0"/>
              <a:t>Legally, assaults may be viewed as</a:t>
            </a:r>
            <a:r>
              <a:rPr lang="en-US" baseline="0" dirty="0" smtClean="0"/>
              <a:t> </a:t>
            </a:r>
            <a:r>
              <a:rPr lang="en-US" dirty="0" smtClean="0"/>
              <a:t>a verbal message to commit such an action with Battery being the action. Again, dependent</a:t>
            </a:r>
            <a:r>
              <a:rPr lang="en-US" baseline="0" dirty="0" smtClean="0"/>
              <a:t> </a:t>
            </a:r>
            <a:r>
              <a:rPr lang="en-US" dirty="0" smtClean="0"/>
              <a:t>upon the jurisdiction.</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256760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Assaults may also include shouting, name-calling or the use of derogatory language.</a:t>
            </a:r>
          </a:p>
          <a:p>
            <a:r>
              <a:rPr lang="en-US" dirty="0" smtClean="0"/>
              <a:t>A deadly or dangerous weapon may be an instrument involved as well.</a:t>
            </a:r>
          </a:p>
          <a:p>
            <a:r>
              <a:rPr lang="en-US" dirty="0" smtClean="0"/>
              <a:t>As the magnitude of the violence may increase, so, also, must the method to counteract it be able to escalate. </a:t>
            </a:r>
          </a:p>
          <a:p>
            <a:r>
              <a:rPr lang="en-US" dirty="0" smtClean="0"/>
              <a:t>Businesses with a potential of having such occurrences must have access to immediate response by law enforcement.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2958879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direct effects of violence may be minor or major injuries resulting in either temporary or permanent physical disability.</a:t>
            </a:r>
          </a:p>
          <a:p>
            <a:r>
              <a:rPr lang="en-US" dirty="0" smtClean="0"/>
              <a:t>The psychological trauma, in itself, may be the more debilitating result.</a:t>
            </a:r>
          </a:p>
          <a:p>
            <a:r>
              <a:rPr lang="en-US" dirty="0" smtClean="0"/>
              <a:t>Also, depending upon the extent of the physical or psychological impact, death may result due to the injury or by the victim’s own hand in suicide.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180175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Indirect effects of violence may lead to low worker morale especially if the situation was reported through the proper network and no action was taken.</a:t>
            </a:r>
          </a:p>
          <a:p>
            <a:r>
              <a:rPr lang="en-US" dirty="0" smtClean="0"/>
              <a:t>People will think they’re under a double standard; that the justice they’re seeking is not forthcoming.</a:t>
            </a:r>
          </a:p>
          <a:p>
            <a:r>
              <a:rPr lang="en-US" dirty="0" smtClean="0"/>
              <a:t>This can lead to an increase in job stress wondering when the next attack will come and in what fashion.</a:t>
            </a:r>
          </a:p>
          <a:p>
            <a:r>
              <a:rPr lang="en-US" dirty="0" smtClean="0"/>
              <a:t>In some cases, workers take things into their own hands since management seems unwilling or unable to handle the situation.</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3786520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Unresolved violence can indirectly lead to an increase in worker turnover; reduced trust of management and coworkers, and a hostile work environment.</a:t>
            </a:r>
          </a:p>
          <a:p>
            <a:r>
              <a:rPr lang="en-US" dirty="0" smtClean="0"/>
              <a:t>Management needs to ask itself if the integrity and operation of the company can stand being held captive to such actions by supervisors or coworkers.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402983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of Workplace Violence according to the Center for Disease</a:t>
            </a:r>
            <a:r>
              <a:rPr lang="en-US" baseline="0" dirty="0" smtClean="0"/>
              <a:t> Control (</a:t>
            </a:r>
            <a:r>
              <a:rPr lang="en-US" dirty="0" smtClean="0"/>
              <a:t>CDC) would be:</a:t>
            </a:r>
          </a:p>
          <a:p>
            <a:r>
              <a:rPr lang="en-US" dirty="0" smtClean="0"/>
              <a:t>“A violent act (or acts) including physical </a:t>
            </a:r>
            <a:r>
              <a:rPr lang="en-US" dirty="0" smtClean="0"/>
              <a:t>assaults </a:t>
            </a:r>
            <a:r>
              <a:rPr lang="en-US" dirty="0" smtClean="0"/>
              <a:t>and threats of assaults directed towards a person/persons at work or while on duty.”</a:t>
            </a:r>
          </a:p>
          <a:p>
            <a:endParaRPr lang="en-US" dirty="0" smtClean="0"/>
          </a:p>
          <a:p>
            <a:r>
              <a:rPr lang="en-US" dirty="0" smtClean="0"/>
              <a:t>(CDC/NIOSH, Occupational Hazards, 2002)</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2564686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risk factors when a variety of persons and personality types come together in a work environment are as numerous as the personality types.</a:t>
            </a:r>
          </a:p>
          <a:p>
            <a:r>
              <a:rPr lang="en-US" dirty="0" smtClean="0"/>
              <a:t>Risks may be increased by introducing other variables into workplace dynamics. These may include:</a:t>
            </a:r>
          </a:p>
          <a:p>
            <a:endParaRPr lang="en-US" dirty="0" smtClean="0"/>
          </a:p>
          <a:p>
            <a:pPr>
              <a:buFont typeface="Courier New" pitchFamily="49" charset="0"/>
              <a:buChar char="o"/>
            </a:pPr>
            <a:r>
              <a:rPr lang="en-US" dirty="0" smtClean="0"/>
              <a:t>Working with volatile people (those under the influence of alcohol or drugs, with a history of violence, or who have been diagnosed as psychotic)</a:t>
            </a:r>
          </a:p>
          <a:p>
            <a:pPr>
              <a:buFont typeface="Courier New" pitchFamily="49" charset="0"/>
              <a:buChar char="o"/>
            </a:pPr>
            <a:r>
              <a:rPr lang="en-US" dirty="0" smtClean="0"/>
              <a:t>Working when understaffed</a:t>
            </a:r>
            <a:r>
              <a:rPr lang="en-US" baseline="0" dirty="0" smtClean="0"/>
              <a:t> or </a:t>
            </a:r>
            <a:r>
              <a:rPr lang="en-US" dirty="0" smtClean="0"/>
              <a:t>working alone can only compound the potential of a problem.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2290971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environment may also be a risk factor.</a:t>
            </a:r>
          </a:p>
          <a:p>
            <a:endParaRPr lang="en-US" dirty="0" smtClean="0"/>
          </a:p>
          <a:p>
            <a:r>
              <a:rPr lang="en-US" dirty="0" smtClean="0"/>
              <a:t>Waiting in a long line, or waiting for a long time for service can be a real test on patience.</a:t>
            </a:r>
          </a:p>
          <a:p>
            <a:r>
              <a:rPr lang="en-US" dirty="0" smtClean="0"/>
              <a:t>Add overcrowding to the mix and the situation could become volatile.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89690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engineered design or lack thereof may also serve as a possible risk factor.</a:t>
            </a:r>
          </a:p>
          <a:p>
            <a:endParaRPr lang="en-US" dirty="0" smtClean="0"/>
          </a:p>
          <a:p>
            <a:pPr>
              <a:buFont typeface="Courier New" pitchFamily="49" charset="0"/>
              <a:buChar char="o"/>
            </a:pPr>
            <a:r>
              <a:rPr lang="en-US" dirty="0" smtClean="0"/>
              <a:t> Poorly lit areas </a:t>
            </a:r>
            <a:r>
              <a:rPr lang="en-US" baseline="0" dirty="0" smtClean="0"/>
              <a:t>such as </a:t>
            </a:r>
            <a:r>
              <a:rPr lang="en-US" dirty="0" smtClean="0"/>
              <a:t>parking lots,</a:t>
            </a:r>
            <a:r>
              <a:rPr lang="en-US" baseline="0" dirty="0" smtClean="0"/>
              <a:t> or </a:t>
            </a:r>
            <a:r>
              <a:rPr lang="en-US" dirty="0" smtClean="0"/>
              <a:t>corridors</a:t>
            </a:r>
          </a:p>
          <a:p>
            <a:pPr>
              <a:buFont typeface="Courier New" pitchFamily="49" charset="0"/>
              <a:buChar char="o"/>
            </a:pPr>
            <a:r>
              <a:rPr lang="en-US" dirty="0" smtClean="0"/>
              <a:t> Inadequate security</a:t>
            </a:r>
          </a:p>
          <a:p>
            <a:pPr>
              <a:buFont typeface="Courier New" pitchFamily="49" charset="0"/>
              <a:buChar char="o"/>
            </a:pPr>
            <a:r>
              <a:rPr lang="en-US" dirty="0" smtClean="0"/>
              <a:t> Unrestricted movement of the public</a:t>
            </a:r>
          </a:p>
          <a:p>
            <a:pPr>
              <a:buFont typeface="Courier New" pitchFamily="49" charset="0"/>
              <a:buChar char="o"/>
            </a:pPr>
            <a:endParaRPr lang="en-US" dirty="0" smtClean="0"/>
          </a:p>
          <a:p>
            <a:r>
              <a:rPr lang="en-US" dirty="0" smtClean="0"/>
              <a:t>Each or all may provide an opportunity for a violence scenario.</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1271942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possible risk signals to watch for in your work environment may include:</a:t>
            </a:r>
          </a:p>
          <a:p>
            <a:endParaRPr lang="en-US" dirty="0" smtClean="0"/>
          </a:p>
          <a:p>
            <a:r>
              <a:rPr lang="en-US" dirty="0" smtClean="0"/>
              <a:t>1. Verbally expressed anger or frustration</a:t>
            </a:r>
          </a:p>
          <a:p>
            <a:r>
              <a:rPr lang="en-US" dirty="0" smtClean="0"/>
              <a:t>2. Body language and/or threatening gestures</a:t>
            </a:r>
          </a:p>
          <a:p>
            <a:r>
              <a:rPr lang="en-US" dirty="0" smtClean="0"/>
              <a:t>3. Signs of alcohol or substance abuse</a:t>
            </a:r>
          </a:p>
          <a:p>
            <a:r>
              <a:rPr lang="en-US" dirty="0" smtClean="0"/>
              <a:t>4. The presence of a weapon such as a knife or firearm.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1365656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can prevent violence, we reduce the costs and damages on our staff and facility. However, even the best intentioned agency may fall short by not utilizing policies it has created.</a:t>
            </a:r>
          </a:p>
          <a:p>
            <a:endParaRPr lang="en-US" dirty="0" smtClean="0"/>
          </a:p>
          <a:p>
            <a:r>
              <a:rPr lang="en-US" dirty="0" smtClean="0"/>
              <a:t>51% of the group of 2,283 survey respondents indicated their “company had a policy dealing with how to respond to bullies and only 7% know of anyone who ever used that policy.”</a:t>
            </a:r>
          </a:p>
          <a:p>
            <a:r>
              <a:rPr lang="en-US" dirty="0" smtClean="0"/>
              <a:t>“Some 20% of survey responders reported … workplace bullying cost them upwards of seven (7) hours a week, which the study valued at $8,800 in lost annual wages.”</a:t>
            </a:r>
          </a:p>
          <a:p>
            <a:r>
              <a:rPr lang="en-US" dirty="0" smtClean="0"/>
              <a:t>As indicated by the Forbes article: “Silence is not gold-Silence is permission.”</a:t>
            </a:r>
          </a:p>
          <a:p>
            <a:r>
              <a:rPr lang="en-US" dirty="0" smtClean="0"/>
              <a:t>Construct policies against workplace violence, train staff on the policy and use it when necessary!</a:t>
            </a:r>
          </a:p>
          <a:p>
            <a:endParaRPr lang="en-US" dirty="0" smtClean="0"/>
          </a:p>
          <a:p>
            <a:r>
              <a:rPr lang="en-US" dirty="0" smtClean="0"/>
              <a:t>(“What Workplace Bullying Looks Like in 2014—And How To Intervene,” Forbes: http://www.forbes.com/sites.naomishaving/2014/06/25/what-workplace-bullying-looks-like)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2367282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Preventing Violence requires the input and involvement of your staff. They’re closest to situations which may</a:t>
            </a:r>
            <a:r>
              <a:rPr lang="en-US" baseline="0" dirty="0" smtClean="0"/>
              <a:t> </a:t>
            </a:r>
            <a:r>
              <a:rPr lang="en-US" dirty="0" smtClean="0"/>
              <a:t>breed workplace violence.</a:t>
            </a:r>
          </a:p>
          <a:p>
            <a:r>
              <a:rPr lang="en-US" dirty="0" smtClean="0"/>
              <a:t>Train each on hazard identification, stressful situations and past episodes where violence was actual or a real possibility.</a:t>
            </a:r>
          </a:p>
          <a:p>
            <a:r>
              <a:rPr lang="en-US" dirty="0" smtClean="0"/>
              <a:t>Determine means of workplace violence prevention and structure the administrative reporting system. As an example:</a:t>
            </a:r>
          </a:p>
          <a:p>
            <a:endParaRPr lang="en-US" dirty="0" smtClean="0"/>
          </a:p>
          <a:p>
            <a:r>
              <a:rPr lang="en-US" b="1" dirty="0" smtClean="0"/>
              <a:t>For a person shouting, swearing, and threatening</a:t>
            </a:r>
          </a:p>
          <a:p>
            <a:r>
              <a:rPr lang="en-US" dirty="0" smtClean="0"/>
              <a:t>Signal a coworker or supervisor that you need help </a:t>
            </a:r>
          </a:p>
          <a:p>
            <a:r>
              <a:rPr lang="en-US" dirty="0" smtClean="0"/>
              <a:t>Have someone call security personnel </a:t>
            </a:r>
          </a:p>
          <a:p>
            <a:r>
              <a:rPr lang="en-US" dirty="0" smtClean="0"/>
              <a:t>Do not make any calls yourself </a:t>
            </a:r>
          </a:p>
          <a:p>
            <a:r>
              <a:rPr lang="en-US" dirty="0" smtClean="0"/>
              <a:t>Avoid statements and/or behaviors that could escalate the individual's threatening statements/behavior </a:t>
            </a:r>
          </a:p>
          <a:p>
            <a:endParaRPr lang="en-US" dirty="0" smtClean="0"/>
          </a:p>
          <a:p>
            <a:r>
              <a:rPr lang="en-US" dirty="0" smtClean="0"/>
              <a:t>http://www.usgs.gov/humancapital/hr/wvhappendix1.html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4072412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Workplace Violence Prevention Training should include, at a minimum, the following topic areas:</a:t>
            </a:r>
          </a:p>
          <a:p>
            <a:pPr>
              <a:defRPr/>
            </a:pPr>
            <a:endParaRPr lang="en-US" dirty="0" smtClean="0"/>
          </a:p>
          <a:p>
            <a:pPr marL="228600" indent="-228600">
              <a:buFontTx/>
              <a:buAutoNum type="arabicPeriod"/>
              <a:defRPr/>
            </a:pPr>
            <a:r>
              <a:rPr lang="en-US" dirty="0" smtClean="0"/>
              <a:t>Facility’s relevant policies</a:t>
            </a:r>
          </a:p>
          <a:p>
            <a:pPr marL="228600" indent="-228600">
              <a:buFontTx/>
              <a:buAutoNum type="arabicPeriod"/>
              <a:defRPr/>
            </a:pPr>
            <a:r>
              <a:rPr lang="en-US" dirty="0" smtClean="0"/>
              <a:t>Techniques to de-escalate/minimize violent behavior</a:t>
            </a:r>
          </a:p>
          <a:p>
            <a:pPr marL="228600" indent="-228600">
              <a:buFontTx/>
              <a:buAutoNum type="arabicPeriod"/>
              <a:defRPr/>
            </a:pPr>
            <a:r>
              <a:rPr lang="en-US" dirty="0" smtClean="0"/>
              <a:t>Prohibited actions and consequences</a:t>
            </a:r>
          </a:p>
          <a:p>
            <a:pPr marL="228600" indent="-228600">
              <a:buFontTx/>
              <a:buAutoNum type="arabicPeriod"/>
              <a:defRPr/>
            </a:pPr>
            <a:r>
              <a:rPr lang="en-US" dirty="0" smtClean="0"/>
              <a:t>Reporting requirements and procedures</a:t>
            </a:r>
          </a:p>
          <a:p>
            <a:pPr marL="228600" indent="-228600">
              <a:buFontTx/>
              <a:buAutoNum type="arabicPeriod"/>
              <a:defRPr/>
            </a:pPr>
            <a:r>
              <a:rPr lang="en-US" dirty="0" smtClean="0"/>
              <a:t>Location and operation of safety deices</a:t>
            </a:r>
          </a:p>
          <a:p>
            <a:pPr marL="228600" indent="-228600">
              <a:buFontTx/>
              <a:buAutoNum type="arabicPeriod"/>
              <a:defRPr/>
            </a:pPr>
            <a:r>
              <a:rPr lang="en-US" dirty="0" smtClean="0"/>
              <a:t>Resources to copy with post-incidents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3924592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prevention strategies may include adopting engineered safeguards. For some establishments, the costs are often prohibitive</a:t>
            </a:r>
            <a:r>
              <a:rPr lang="en-US" b="1" dirty="0" smtClean="0"/>
              <a:t>.  </a:t>
            </a:r>
            <a:r>
              <a:rPr lang="en-US" dirty="0" smtClean="0"/>
              <a:t>Some engineered safeguards some businesses include in their physical plant would be:</a:t>
            </a:r>
          </a:p>
          <a:p>
            <a:endParaRPr lang="en-US" dirty="0" smtClean="0"/>
          </a:p>
          <a:p>
            <a:r>
              <a:rPr lang="en-US" dirty="0" smtClean="0"/>
              <a:t>1. Emergency alarms</a:t>
            </a:r>
          </a:p>
          <a:p>
            <a:r>
              <a:rPr lang="en-US" dirty="0" smtClean="0"/>
              <a:t>2. Signaling and monitoring systems</a:t>
            </a:r>
          </a:p>
          <a:p>
            <a:r>
              <a:rPr lang="en-US" dirty="0" smtClean="0"/>
              <a:t>3. Security devices such as cameras and metal detectors</a:t>
            </a:r>
          </a:p>
          <a:p>
            <a:r>
              <a:rPr lang="en-US" dirty="0" smtClean="0"/>
              <a:t>4. Better lighting, and</a:t>
            </a:r>
          </a:p>
          <a:p>
            <a:r>
              <a:rPr lang="en-US" dirty="0" smtClean="0"/>
              <a:t>5. Bulletproof or shatterproof glass enclosures at reception areas.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884580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engineered safeguards, individuals or groups depending upon the environment, time of day or seasonal conditions may consider :</a:t>
            </a:r>
          </a:p>
          <a:p>
            <a:endParaRPr lang="en-US" dirty="0" smtClean="0"/>
          </a:p>
          <a:p>
            <a:r>
              <a:rPr lang="en-US" dirty="0" smtClean="0"/>
              <a:t>Buddy systems ensure people aren’t vulnerable due to being alone.</a:t>
            </a:r>
          </a:p>
          <a:p>
            <a:r>
              <a:rPr lang="en-US" dirty="0" smtClean="0"/>
              <a:t>Restricting non-employee access on the premises to guard against physical contact as well as possible thefts.</a:t>
            </a:r>
          </a:p>
          <a:p>
            <a:r>
              <a:rPr lang="en-US" dirty="0" smtClean="0"/>
              <a:t>Counsel and provide training on security measures to reduce employee fear.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4146945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p>
          <a:p>
            <a:r>
              <a:rPr lang="en-US" dirty="0" smtClean="0"/>
              <a:t>Administrative controls construct and enforce a zero tolerance to workplace violence.</a:t>
            </a:r>
          </a:p>
          <a:p>
            <a:r>
              <a:rPr lang="en-US" dirty="0" smtClean="0"/>
              <a:t>Policies provide contact names and numbers should an event occur.</a:t>
            </a:r>
          </a:p>
          <a:p>
            <a:r>
              <a:rPr lang="en-US" dirty="0" smtClean="0"/>
              <a:t>Updating of the program should be done on a periodic or as-needed basis.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48410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Persons at risk to workplace violence is based on location, jobs which interact with the public, and the likelihood of opportunity.</a:t>
            </a:r>
          </a:p>
          <a:p>
            <a:pPr lvl="1"/>
            <a:r>
              <a:rPr lang="en-US" dirty="0" smtClean="0"/>
              <a:t>Some 2 million American workers are victims of workplace violence each year.  In particular:</a:t>
            </a:r>
          </a:p>
          <a:p>
            <a:pPr lvl="1"/>
            <a:r>
              <a:rPr lang="en-US" dirty="0" smtClean="0"/>
              <a:t>-Those who work in high crime areas,</a:t>
            </a:r>
            <a:r>
              <a:rPr lang="en-US" baseline="0" dirty="0" smtClean="0"/>
              <a:t> for example, </a:t>
            </a:r>
            <a:r>
              <a:rPr lang="en-US" dirty="0" smtClean="0"/>
              <a:t>groceries, pharmacies, gas stations)</a:t>
            </a:r>
          </a:p>
          <a:p>
            <a:endParaRPr lang="en-US" dirty="0" smtClean="0"/>
          </a:p>
          <a:p>
            <a:r>
              <a:rPr lang="en-US" dirty="0" smtClean="0"/>
              <a:t>“Bureau of Labor Statistics measured fatal and nonfatal statistics for 1992 to 2010. Of the 13,827 workplace homicide victims, the largest number occurred in 1994 (1,080) with the lowest number of 518 in 2010. From 2003 to 2010, over half of the workplace homicides occurred within three occupation classifications:</a:t>
            </a:r>
          </a:p>
          <a:p>
            <a:r>
              <a:rPr lang="en-US" dirty="0" smtClean="0"/>
              <a:t>Sales and related occupations (28%)</a:t>
            </a:r>
          </a:p>
          <a:p>
            <a:r>
              <a:rPr lang="en-US" dirty="0" smtClean="0"/>
              <a:t>Protective service occupations (17%) and</a:t>
            </a:r>
          </a:p>
          <a:p>
            <a:r>
              <a:rPr lang="en-US" dirty="0" smtClean="0"/>
              <a:t>Transportation and material moving occupations (13%)”</a:t>
            </a:r>
          </a:p>
          <a:p>
            <a:endParaRPr lang="en-US" dirty="0" smtClean="0"/>
          </a:p>
          <a:p>
            <a:r>
              <a:rPr lang="en-US" dirty="0" smtClean="0"/>
              <a:t>(http://www.cdc.gov/niosh/topics.violence/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2437194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your actions if approached or confronted with a possible workplace violence event;</a:t>
            </a:r>
          </a:p>
          <a:p>
            <a:endParaRPr lang="en-US" dirty="0" smtClean="0"/>
          </a:p>
          <a:p>
            <a:pPr>
              <a:buFont typeface="Wingdings" pitchFamily="2" charset="2"/>
              <a:buChar char="v"/>
            </a:pPr>
            <a:r>
              <a:rPr lang="en-US" dirty="0" smtClean="0"/>
              <a:t> Present a calm, caring attitude</a:t>
            </a:r>
          </a:p>
          <a:p>
            <a:pPr>
              <a:buFont typeface="Wingdings" pitchFamily="2" charset="2"/>
              <a:buChar char="v"/>
            </a:pPr>
            <a:endParaRPr lang="en-US" dirty="0" smtClean="0"/>
          </a:p>
          <a:p>
            <a:pPr>
              <a:buFont typeface="Wingdings" pitchFamily="2" charset="2"/>
              <a:buChar char="v"/>
            </a:pPr>
            <a:r>
              <a:rPr lang="en-US" dirty="0" smtClean="0"/>
              <a:t> Don’t match the threat</a:t>
            </a:r>
          </a:p>
          <a:p>
            <a:endParaRPr lang="en-US" dirty="0" smtClean="0"/>
          </a:p>
          <a:p>
            <a:pPr>
              <a:buFont typeface="Wingdings" pitchFamily="2" charset="2"/>
              <a:buChar char="v"/>
            </a:pPr>
            <a:r>
              <a:rPr lang="en-US" dirty="0" smtClean="0"/>
              <a:t> Don’t give orders</a:t>
            </a:r>
          </a:p>
          <a:p>
            <a:pPr>
              <a:buFont typeface="Wingdings" pitchFamily="2" charset="2"/>
              <a:buChar char="v"/>
            </a:pPr>
            <a:endParaRPr lang="en-US" dirty="0" smtClean="0"/>
          </a:p>
          <a:p>
            <a:pPr>
              <a:buFont typeface="Wingdings" pitchFamily="2" charset="2"/>
              <a:buChar char="v"/>
            </a:pPr>
            <a:r>
              <a:rPr lang="en-US" dirty="0" smtClean="0"/>
              <a:t>Acknowledge what the person feels</a:t>
            </a:r>
          </a:p>
          <a:p>
            <a:pPr>
              <a:buFont typeface="Wingdings" pitchFamily="2" charset="2"/>
              <a:buChar char="v"/>
            </a:pPr>
            <a:endParaRPr lang="en-US" dirty="0" smtClean="0"/>
          </a:p>
          <a:p>
            <a:pPr>
              <a:buFont typeface="Wingdings" pitchFamily="2" charset="2"/>
              <a:buChar char="v"/>
            </a:pPr>
            <a:r>
              <a:rPr lang="en-US" dirty="0" smtClean="0"/>
              <a:t>Avoid aggressive behavior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1996165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Evaluate each situation</a:t>
            </a:r>
          </a:p>
          <a:p>
            <a:r>
              <a:rPr lang="en-US" b="1" dirty="0" smtClean="0"/>
              <a:t>Be vigilant and alert to your surroundings</a:t>
            </a:r>
          </a:p>
          <a:p>
            <a:r>
              <a:rPr lang="en-US" b="1" dirty="0" smtClean="0"/>
              <a:t>Do not isolate yourself-leave yourself a means of escape</a:t>
            </a:r>
          </a:p>
          <a:p>
            <a:endParaRPr lang="en-US" b="1" dirty="0" smtClean="0"/>
          </a:p>
          <a:p>
            <a:r>
              <a:rPr lang="en-US" b="1" dirty="0" smtClean="0"/>
              <a:t>Example:</a:t>
            </a:r>
          </a:p>
          <a:p>
            <a:r>
              <a:rPr lang="en-US" b="1" dirty="0" smtClean="0"/>
              <a:t>For an angry or hostile encounter</a:t>
            </a:r>
            <a:endParaRPr lang="en-US" dirty="0" smtClean="0"/>
          </a:p>
          <a:p>
            <a:r>
              <a:rPr lang="en-US" dirty="0" smtClean="0"/>
              <a:t>Stay calm by taking deep, slow breaths </a:t>
            </a:r>
          </a:p>
          <a:p>
            <a:r>
              <a:rPr lang="en-US" dirty="0" smtClean="0"/>
              <a:t>Listen attentively </a:t>
            </a:r>
          </a:p>
          <a:p>
            <a:r>
              <a:rPr lang="en-US" dirty="0" smtClean="0"/>
              <a:t>Maintain eye contact </a:t>
            </a:r>
          </a:p>
          <a:p>
            <a:r>
              <a:rPr lang="en-US" dirty="0" smtClean="0"/>
              <a:t>Be courteous and patient </a:t>
            </a:r>
          </a:p>
          <a:p>
            <a:r>
              <a:rPr lang="en-US" dirty="0" smtClean="0"/>
              <a:t>Keep the situation in your control </a:t>
            </a:r>
          </a:p>
          <a:p>
            <a:r>
              <a:rPr lang="en-US" dirty="0" smtClean="0"/>
              <a:t>Maintain a calm, quiet tone of voice </a:t>
            </a:r>
          </a:p>
          <a:p>
            <a:r>
              <a:rPr lang="en-US" dirty="0" smtClean="0"/>
              <a:t>Attempt to avoid arguing or making statements that might intensify the individual's angry</a:t>
            </a:r>
            <a:r>
              <a:rPr lang="en-US" baseline="0" dirty="0" smtClean="0"/>
              <a:t> or </a:t>
            </a:r>
            <a:r>
              <a:rPr lang="en-US" dirty="0" smtClean="0"/>
              <a:t>hostile demeanor</a:t>
            </a:r>
          </a:p>
          <a:p>
            <a:endParaRPr lang="en-US" dirty="0" smtClean="0"/>
          </a:p>
          <a:p>
            <a:r>
              <a:rPr lang="en-US" dirty="0" smtClean="0"/>
              <a:t>http://www.usgs.gov/humancapital/hr/wvhappendix1.html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599846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situation can’t be defused:</a:t>
            </a:r>
          </a:p>
          <a:p>
            <a:endParaRPr lang="en-US" dirty="0" smtClean="0"/>
          </a:p>
          <a:p>
            <a:r>
              <a:rPr lang="en-US" dirty="0" smtClean="0"/>
              <a:t>Remove yourself from the situation,</a:t>
            </a:r>
          </a:p>
          <a:p>
            <a:r>
              <a:rPr lang="en-US" dirty="0" smtClean="0"/>
              <a:t>Call security for help,</a:t>
            </a:r>
          </a:p>
          <a:p>
            <a:r>
              <a:rPr lang="en-US" dirty="0" smtClean="0"/>
              <a:t>Report any violent situations to management</a:t>
            </a:r>
          </a:p>
          <a:p>
            <a:endParaRPr lang="en-US" dirty="0" smtClean="0"/>
          </a:p>
          <a:p>
            <a:r>
              <a:rPr lang="en-US" b="1" dirty="0" smtClean="0"/>
              <a:t>For someone with a weapon</a:t>
            </a:r>
          </a:p>
          <a:p>
            <a:r>
              <a:rPr lang="en-US" dirty="0" smtClean="0"/>
              <a:t>Stay calm - Maintain eye contact </a:t>
            </a:r>
          </a:p>
          <a:p>
            <a:r>
              <a:rPr lang="en-US" dirty="0" smtClean="0"/>
              <a:t>Stall for time </a:t>
            </a:r>
          </a:p>
          <a:p>
            <a:r>
              <a:rPr lang="en-US" dirty="0" smtClean="0"/>
              <a:t>Keep talking...but follow instructions of the person with the weapon </a:t>
            </a:r>
          </a:p>
          <a:p>
            <a:r>
              <a:rPr lang="en-US" dirty="0" smtClean="0"/>
              <a:t>Don’t risk harm to yourself or others </a:t>
            </a:r>
          </a:p>
          <a:p>
            <a:r>
              <a:rPr lang="en-US" dirty="0" smtClean="0"/>
              <a:t>Never try to be a hero or try to grab a weapon</a:t>
            </a:r>
          </a:p>
          <a:p>
            <a:r>
              <a:rPr lang="en-US" dirty="0" smtClean="0"/>
              <a:t>Watch for an opportunity to escape safely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a:p>
        </p:txBody>
      </p:sp>
    </p:spTree>
    <p:extLst>
      <p:ext uri="{BB962C8B-B14F-4D97-AF65-F5344CB8AC3E}">
        <p14:creationId xmlns:p14="http://schemas.microsoft.com/office/powerpoint/2010/main" val="446166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references for workplace violence that you can</a:t>
            </a:r>
          </a:p>
          <a:p>
            <a:endParaRPr lang="en-US" dirty="0" smtClean="0"/>
          </a:p>
          <a:p>
            <a:pPr algn="l"/>
            <a:r>
              <a:rPr lang="en-US" dirty="0" smtClean="0">
                <a:solidFill>
                  <a:schemeClr val="tx1"/>
                </a:solidFill>
              </a:rPr>
              <a:t>Occupational Safety and Health Administration</a:t>
            </a:r>
          </a:p>
          <a:p>
            <a:pPr algn="l"/>
            <a:r>
              <a:rPr lang="en-US" dirty="0" smtClean="0"/>
              <a:t>	</a:t>
            </a:r>
            <a:r>
              <a:rPr lang="en-US" i="1" dirty="0" smtClean="0">
                <a:hlinkClick r:id="rId3"/>
              </a:rPr>
              <a:t>www.osha.gov</a:t>
            </a:r>
            <a:endParaRPr lang="en-US" i="1" dirty="0" smtClean="0"/>
          </a:p>
          <a:p>
            <a:pPr algn="l"/>
            <a:endParaRPr lang="en-US" dirty="0" smtClean="0"/>
          </a:p>
          <a:p>
            <a:pPr algn="l"/>
            <a:r>
              <a:rPr lang="en-US" dirty="0" smtClean="0">
                <a:solidFill>
                  <a:schemeClr val="tx1"/>
                </a:solidFill>
              </a:rPr>
              <a:t>Center for Disease Control/National Institute for Occupational Safety and Health</a:t>
            </a:r>
          </a:p>
          <a:p>
            <a:pPr algn="l"/>
            <a:r>
              <a:rPr lang="en-US" dirty="0" smtClean="0"/>
              <a:t>	</a:t>
            </a:r>
            <a:r>
              <a:rPr lang="en-US" i="1" dirty="0" smtClean="0">
                <a:hlinkClick r:id="rId4"/>
              </a:rPr>
              <a:t>www.cdc.gov</a:t>
            </a:r>
            <a:endParaRPr lang="en-US" i="1" dirty="0" smtClean="0"/>
          </a:p>
          <a:p>
            <a:pPr algn="l"/>
            <a:endParaRPr lang="en-US" dirty="0" smtClean="0"/>
          </a:p>
          <a:p>
            <a:pPr algn="l"/>
            <a:r>
              <a:rPr lang="en-US" dirty="0" smtClean="0">
                <a:solidFill>
                  <a:schemeClr val="tx1"/>
                </a:solidFill>
              </a:rPr>
              <a:t>National Safety Council</a:t>
            </a:r>
          </a:p>
          <a:p>
            <a:pPr algn="l"/>
            <a:r>
              <a:rPr lang="en-US" dirty="0" smtClean="0"/>
              <a:t>	</a:t>
            </a:r>
            <a:r>
              <a:rPr lang="en-US" i="1" dirty="0" smtClean="0">
                <a:hlinkClick r:id="rId5"/>
              </a:rPr>
              <a:t>www.nsc.org</a:t>
            </a:r>
            <a:endParaRPr lang="en-US" i="1" dirty="0" smtClean="0"/>
          </a:p>
          <a:p>
            <a:r>
              <a:rPr lang="en-US" dirty="0" smtClean="0"/>
              <a:t> use: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a:p>
        </p:txBody>
      </p:sp>
    </p:spTree>
    <p:extLst>
      <p:ext uri="{BB962C8B-B14F-4D97-AF65-F5344CB8AC3E}">
        <p14:creationId xmlns:p14="http://schemas.microsoft.com/office/powerpoint/2010/main" val="406396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references include:</a:t>
            </a:r>
          </a:p>
          <a:p>
            <a:endParaRPr lang="en-US" dirty="0" smtClean="0"/>
          </a:p>
          <a:p>
            <a:pPr marL="171450" indent="-171450" algn="l">
              <a:buFont typeface="Arial" pitchFamily="34" charset="0"/>
              <a:buChar char="•"/>
            </a:pPr>
            <a:r>
              <a:rPr lang="en-US" dirty="0" smtClean="0">
                <a:solidFill>
                  <a:schemeClr val="tx1"/>
                </a:solidFill>
              </a:rPr>
              <a:t>Commonwealth Management Directive 205.33</a:t>
            </a:r>
          </a:p>
          <a:p>
            <a:pPr marL="171450" indent="-171450" algn="l">
              <a:buFont typeface="Arial" pitchFamily="34" charset="0"/>
              <a:buChar char="•"/>
            </a:pPr>
            <a:endParaRPr lang="en-US" dirty="0" smtClean="0">
              <a:solidFill>
                <a:schemeClr val="tx1"/>
              </a:solidFill>
            </a:endParaRPr>
          </a:p>
          <a:p>
            <a:pPr marL="171450" indent="-171450" algn="l">
              <a:buFont typeface="Arial" pitchFamily="34" charset="0"/>
              <a:buChar char="•"/>
            </a:pPr>
            <a:r>
              <a:rPr lang="en-US" dirty="0" smtClean="0">
                <a:solidFill>
                  <a:schemeClr val="tx1"/>
                </a:solidFill>
              </a:rPr>
              <a:t>Building a Safe Workplace: Preventing Workplace Violence – United Behavioral Health &amp; The Commonwealth of PA</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a:p>
        </p:txBody>
      </p:sp>
    </p:spTree>
    <p:extLst>
      <p:ext uri="{BB962C8B-B14F-4D97-AF65-F5344CB8AC3E}">
        <p14:creationId xmlns:p14="http://schemas.microsoft.com/office/powerpoint/2010/main" val="210688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137,000 workers were treated in emergency departments for nonfatal assaults in 2009.”</a:t>
            </a:r>
          </a:p>
          <a:p>
            <a:endParaRPr lang="en-US" dirty="0" smtClean="0"/>
          </a:p>
          <a:p>
            <a:r>
              <a:rPr lang="en-US" dirty="0" smtClean="0"/>
              <a:t>The population grouping included:</a:t>
            </a:r>
          </a:p>
          <a:p>
            <a:r>
              <a:rPr lang="en-US" dirty="0" smtClean="0"/>
              <a:t>Community workers (utility, cable TV, telephone, mail carriers, taxi and bus drivers)</a:t>
            </a:r>
          </a:p>
          <a:p>
            <a:endParaRPr lang="en-US" dirty="0" smtClean="0"/>
          </a:p>
          <a:p>
            <a:endParaRPr lang="en-US" dirty="0" smtClean="0"/>
          </a:p>
          <a:p>
            <a:r>
              <a:rPr lang="en-US" dirty="0" smtClean="0"/>
              <a:t>http://www.cdc.gov/niosh/topics.violence/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243978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Others at risk are those who, by their duties, interact with the public during chaotic situations such as those interjecting themselves into incidents where strife and disagreement are already ongoing. This includes law enforcement, fire fighters,</a:t>
            </a:r>
            <a:r>
              <a:rPr lang="en-US" baseline="0" dirty="0" smtClean="0"/>
              <a:t> and </a:t>
            </a:r>
            <a:r>
              <a:rPr lang="en-US" dirty="0" smtClean="0"/>
              <a:t>ambulance personnel.</a:t>
            </a:r>
          </a:p>
          <a:p>
            <a:r>
              <a:rPr lang="en-US" dirty="0" smtClean="0"/>
              <a:t>Volunteers may become victimized by persons intruding into their work environment with bad attitudes, prejudices or political agendas.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401927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itchFamily="2" charset="2"/>
              <a:buNone/>
            </a:pPr>
            <a:r>
              <a:rPr lang="en-US" dirty="0" smtClean="0"/>
              <a:t>Men and women working in government have a greater number and higher rate of assaults than private sector employees.</a:t>
            </a:r>
          </a:p>
          <a:p>
            <a:pPr lvl="1">
              <a:buFont typeface="Wingdings" pitchFamily="2" charset="2"/>
              <a:buNone/>
            </a:pPr>
            <a:r>
              <a:rPr lang="en-US" dirty="0" smtClean="0"/>
              <a:t>Assaults against women working in state government is 8.6 times higher than women in the private sector. This may stem from the fact</a:t>
            </a:r>
          </a:p>
          <a:p>
            <a:pPr lvl="1">
              <a:buFont typeface="Wingdings" pitchFamily="2" charset="2"/>
              <a:buNone/>
            </a:pPr>
            <a:r>
              <a:rPr lang="en-US" dirty="0" smtClean="0"/>
              <a:t>that females may be seen as a weaker “target.”</a:t>
            </a:r>
          </a:p>
          <a:p>
            <a:endParaRPr lang="en-US" dirty="0" smtClean="0"/>
          </a:p>
          <a:p>
            <a:endParaRPr lang="en-US" dirty="0" smtClean="0"/>
          </a:p>
          <a:p>
            <a:r>
              <a:rPr lang="en-US" dirty="0" smtClean="0"/>
              <a:t>“National Crime Victimization Survey estimated the number of nonfatal violent crimes occurring against persons 16 or older while they were at work in 2009 at 572,000.”</a:t>
            </a:r>
          </a:p>
          <a:p>
            <a:endParaRPr lang="en-US" dirty="0" smtClean="0"/>
          </a:p>
          <a:p>
            <a:r>
              <a:rPr lang="en-US" dirty="0" smtClean="0"/>
              <a:t>http://www.cdc.gov/niosh/topics.violence/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49892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Stranger violence – has no business relationship with the workplace</a:t>
            </a:r>
          </a:p>
          <a:p>
            <a:r>
              <a:rPr lang="en-US" dirty="0" smtClean="0"/>
              <a:t>Criminal activity, crimes of opportunity, “rip and run” operations make it easier to victimize due to hours of operation, usually only 1 person is on duty and the neighborhoods where persons work.</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313059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Client/Customer violence may erupt due to misunderstandings, preconceived notions by a complainant of what is “owed to them” by the agency.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109288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Bullying can also be included in such violence. “Ninety-six % (96%) of American employees experience bullying in the workplace.”  </a:t>
            </a:r>
          </a:p>
          <a:p>
            <a:endParaRPr lang="en-US" dirty="0" smtClean="0"/>
          </a:p>
          <a:p>
            <a:r>
              <a:rPr lang="en-US" dirty="0" smtClean="0"/>
              <a:t>“Responses of 2,283 people and the results indicate:</a:t>
            </a:r>
          </a:p>
          <a:p>
            <a:r>
              <a:rPr lang="en-US" dirty="0" smtClean="0"/>
              <a:t>96% say they have experienced workplace bullying</a:t>
            </a:r>
          </a:p>
          <a:p>
            <a:r>
              <a:rPr lang="en-US" dirty="0" smtClean="0"/>
              <a:t>89% of those bullies have been at it for more than a year</a:t>
            </a:r>
          </a:p>
          <a:p>
            <a:r>
              <a:rPr lang="en-US" dirty="0" smtClean="0"/>
              <a:t>54% have been bullying for more than five (5) years</a:t>
            </a:r>
          </a:p>
          <a:p>
            <a:r>
              <a:rPr lang="en-US" dirty="0" smtClean="0"/>
              <a:t>80% of bullies affect five (5) or more people.”</a:t>
            </a:r>
          </a:p>
          <a:p>
            <a:endParaRPr lang="en-US" dirty="0" smtClean="0"/>
          </a:p>
          <a:p>
            <a:r>
              <a:rPr lang="en-US" dirty="0" smtClean="0"/>
              <a:t>(“What Workplace Bullying Looks Like in 2014—And How To Intervene,” Forbes: http://www.forbes.com/sites.naomishaving/2014/06/25/what-workplace-bullying-looks-like)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560697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D11621C-CB46-4799-AD2D-D46773746C11}" type="datetime1">
              <a:rPr lang="en-US"/>
              <a:pPr>
                <a:defRPr/>
              </a:pPr>
              <a:t>8/4/2015</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7E3434-6900-4E00-9B9B-091B04B772E4}" type="datetime1">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CD7B73-656E-486A-94F0-5BE5210935C1}" type="datetime1">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DACD11-9931-42E0-8189-361147A0C506}" type="datetime1">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2CF3A9-4C09-4294-8149-8808D8F8A1C9}" type="datetime1">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93ABEA-86FE-4E45-A4EF-33BF6CE199D5}" type="datetime1">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20F25-56E8-429F-AF11-69488B497EC7}" type="datetime1">
              <a:rPr lang="en-US"/>
              <a:pPr>
                <a:defRPr/>
              </a:pPr>
              <a:t>8/4/2015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B1A03A-0C7F-49E1-BF8E-D9AF69871A63}" type="datetime1">
              <a:rPr lang="en-US"/>
              <a:pPr>
                <a:defRPr/>
              </a:pPr>
              <a:t>8/4/2015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A93AF-D76E-40DC-BDFA-7FBEAEBE5102}" type="datetime1">
              <a:rPr lang="en-US"/>
              <a:pPr>
                <a:defRPr/>
              </a:pPr>
              <a:t>8/4/2015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D015CB-67A0-4EAD-9BDB-A0461F2D0F50}" type="datetime1">
              <a:rPr lang="en-US"/>
              <a:pPr>
                <a:defRPr/>
              </a:pPr>
              <a:t>8/4/2015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DF27A9-CFFE-4860-9E59-346EE159626A}" type="datetime1">
              <a:rPr lang="en-US"/>
              <a:pPr>
                <a:defRPr/>
              </a:pPr>
              <a:t>8/4/2015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610B4F-7319-4B23-9A19-63A768EE0B8D}" type="datetime1">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8BAE4C-6DC9-45F2-BB9B-77797720D8E1}" type="datetime1">
              <a:rPr lang="en-US"/>
              <a:pPr>
                <a:defRPr/>
              </a:pPr>
              <a:t>8/4/2015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8ABDBC-3EA6-4802-90D6-99D8491F1F0C}" type="datetime1">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8EF398-3F31-4454-9FDF-DA8C9FC5F88F}" type="datetime1">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D260F8-6E90-4F7E-B502-6FF720642986}" type="datetime1">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6E038D-4052-4DBF-8728-A9D8DCF356FE}" type="datetime1">
              <a:rPr lang="en-US"/>
              <a:pPr>
                <a:defRPr/>
              </a:pPr>
              <a:t>8/4/2015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AD3137-870A-4BAE-860B-4B87F398A10F}" type="datetime1">
              <a:rPr lang="en-US"/>
              <a:pPr>
                <a:defRPr/>
              </a:pPr>
              <a:t>8/4/2015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10D3BC-889B-4CDE-8359-44B4BB0BFF0B}" type="datetime1">
              <a:rPr lang="en-US"/>
              <a:pPr>
                <a:defRPr/>
              </a:pPr>
              <a:t>8/4/2015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7331EE-C456-4CA5-8536-6B30B3E6E828}" type="datetime1">
              <a:rPr lang="en-US"/>
              <a:pPr>
                <a:defRPr/>
              </a:pPr>
              <a:t>8/4/2015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840A8C-537B-460B-A72F-0BEAC52ADEBA}" type="datetime1">
              <a:rPr lang="en-US"/>
              <a:pPr>
                <a:defRPr/>
              </a:pPr>
              <a:t>8/4/2015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8E1306-387F-4D3D-A669-596DF03F0240}" type="datetime1">
              <a:rPr lang="en-US"/>
              <a:pPr>
                <a:defRPr/>
              </a:pPr>
              <a:t>8/4/2015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47104C-09FA-4389-88AA-D2D7A0D8CFDD}" type="datetime1">
              <a:rPr lang="en-US"/>
              <a:pPr>
                <a:defRPr/>
              </a:pPr>
              <a:t>8/4/2015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4B0819-E2D6-4E53-AE60-B177B9D69D27}" type="datetime1">
              <a:rPr lang="en-US"/>
              <a:pPr>
                <a:defRPr/>
              </a:pPr>
              <a:t>8/4/2015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33.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hyperlink" Target="http://www.nsc.org/" TargetMode="External"/><Relationship Id="rId4" Type="http://schemas.openxmlformats.org/officeDocument/2006/relationships/hyperlink" Target="http://www.cdc.go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forbes.com/sites.naomishaving/2014/06/25/what-workplace-bullying-looks-like" TargetMode="External"/><Relationship Id="rId2" Type="http://schemas.openxmlformats.org/officeDocument/2006/relationships/hyperlink" Target="http://workplaceviolenceawareness.org/"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b="1" dirty="0" smtClean="0">
                <a:solidFill>
                  <a:schemeClr val="bg1"/>
                </a:solidFill>
                <a:latin typeface="Verdana" pitchFamily="34" charset="0"/>
              </a:rPr>
              <a:t>WORKPLACE VIOLENCE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a:latin typeface="Verdana" pitchFamily="34" charset="0"/>
              </a:rPr>
              <a:t>Bureau of Workers’ Compensation </a:t>
            </a:r>
          </a:p>
          <a:p>
            <a:pPr algn="ctr" eaLnBrk="1" hangingPunct="1"/>
            <a:r>
              <a:rPr lang="en-US" sz="1100" i="1">
                <a:latin typeface="Verdana" pitchFamily="34" charset="0"/>
              </a:rPr>
              <a:t>PA Training for Health &amp; Safety                        (PATHS)</a:t>
            </a:r>
          </a:p>
        </p:txBody>
      </p:sp>
      <p:pic>
        <p:nvPicPr>
          <p:cNvPr id="7" name="Content Placeholder 5" descr="WPV pic 3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3160" y="1514475"/>
            <a:ext cx="44958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Types of Workplace Violence</a:t>
            </a:r>
          </a:p>
        </p:txBody>
      </p:sp>
      <p:sp>
        <p:nvSpPr>
          <p:cNvPr id="4099" name="Subtitle 2"/>
          <p:cNvSpPr>
            <a:spLocks noGrp="1"/>
          </p:cNvSpPr>
          <p:nvPr>
            <p:ph type="subTitle" idx="1"/>
          </p:nvPr>
        </p:nvSpPr>
        <p:spPr>
          <a:xfrm>
            <a:off x="609600" y="1447800"/>
            <a:ext cx="7924800" cy="1752600"/>
          </a:xfrm>
        </p:spPr>
        <p:txBody>
          <a:bodyPr/>
          <a:lstStyle/>
          <a:p>
            <a:pPr marL="342900" indent="-342900" algn="l">
              <a:buFont typeface="Arial" pitchFamily="34" charset="0"/>
              <a:buChar char="•"/>
            </a:pPr>
            <a:r>
              <a:rPr lang="en-US" dirty="0">
                <a:solidFill>
                  <a:schemeClr val="tx1"/>
                </a:solidFill>
              </a:rPr>
              <a:t>Domestic violence – related to employee (family member, spouse, or partner, significant other)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5" descr="Anger-Clenched Fi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048000"/>
            <a:ext cx="39481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227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Examples of Workplace Violence</a:t>
            </a:r>
          </a:p>
        </p:txBody>
      </p:sp>
      <p:sp>
        <p:nvSpPr>
          <p:cNvPr id="4099" name="Subtitle 2"/>
          <p:cNvSpPr>
            <a:spLocks noGrp="1"/>
          </p:cNvSpPr>
          <p:nvPr>
            <p:ph type="subTitle" idx="1"/>
          </p:nvPr>
        </p:nvSpPr>
        <p:spPr>
          <a:xfrm>
            <a:off x="609600" y="1295400"/>
            <a:ext cx="7924800" cy="4800600"/>
          </a:xfrm>
        </p:spPr>
        <p:txBody>
          <a:bodyPr/>
          <a:lstStyle/>
          <a:p>
            <a:pPr lvl="1" algn="l"/>
            <a:r>
              <a:rPr lang="en-US" u="sng" dirty="0">
                <a:solidFill>
                  <a:schemeClr val="tx1"/>
                </a:solidFill>
              </a:rPr>
              <a:t>Threats</a:t>
            </a:r>
            <a:r>
              <a:rPr lang="en-US" dirty="0">
                <a:solidFill>
                  <a:schemeClr val="tx1"/>
                </a:solidFill>
              </a:rPr>
              <a:t> – </a:t>
            </a:r>
            <a:r>
              <a:rPr lang="en-US" i="1" dirty="0">
                <a:solidFill>
                  <a:schemeClr val="tx1"/>
                </a:solidFill>
              </a:rPr>
              <a:t>intent to cause physical harm</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4" descr="C:\Documents and Settings\ccamacho\Local Settings\Temporary Internet Files\Content.IE5\34Z4MTOU\MP9002851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120" y="2362200"/>
            <a:ext cx="35226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WPV pic 2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 y="2362200"/>
            <a:ext cx="36941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83080" y="5575662"/>
            <a:ext cx="5974080"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 Verbal (in person or by telephone)</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91143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Examples of Workplace Violence</a:t>
            </a:r>
          </a:p>
        </p:txBody>
      </p:sp>
      <p:sp>
        <p:nvSpPr>
          <p:cNvPr id="4099" name="Subtitle 2"/>
          <p:cNvSpPr>
            <a:spLocks noGrp="1"/>
          </p:cNvSpPr>
          <p:nvPr>
            <p:ph type="subTitle" idx="1"/>
          </p:nvPr>
        </p:nvSpPr>
        <p:spPr>
          <a:xfrm>
            <a:off x="609600" y="1295400"/>
            <a:ext cx="7924800" cy="1828800"/>
          </a:xfrm>
        </p:spPr>
        <p:txBody>
          <a:bodyPr/>
          <a:lstStyle/>
          <a:p>
            <a:pPr marL="0" lvl="1" algn="l"/>
            <a:r>
              <a:rPr lang="en-US" u="sng" dirty="0" smtClean="0">
                <a:solidFill>
                  <a:schemeClr val="tx1"/>
                </a:solidFill>
              </a:rPr>
              <a:t>Threats</a:t>
            </a:r>
          </a:p>
          <a:p>
            <a:pPr marL="342900" lvl="1" indent="-342900" algn="l">
              <a:buFontTx/>
              <a:buChar char="•"/>
            </a:pPr>
            <a:endParaRPr lang="en-US" dirty="0">
              <a:solidFill>
                <a:schemeClr val="tx1"/>
              </a:solidFill>
            </a:endParaRPr>
          </a:p>
          <a:p>
            <a:pPr marL="342900" lvl="1" indent="-342900" algn="l">
              <a:buFontTx/>
              <a:buChar char="•"/>
            </a:pPr>
            <a:r>
              <a:rPr lang="en-US" dirty="0" smtClean="0">
                <a:solidFill>
                  <a:schemeClr val="tx1"/>
                </a:solidFill>
              </a:rPr>
              <a:t>Written </a:t>
            </a:r>
            <a:r>
              <a:rPr lang="en-US" dirty="0">
                <a:solidFill>
                  <a:schemeClr val="tx1"/>
                </a:solidFill>
              </a:rPr>
              <a:t>(by letter, by fax, or by e-mail)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7" name="Picture 4" descr="WPV pic 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00400"/>
            <a:ext cx="3538538"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28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Examples of Workplace Violence</a:t>
            </a:r>
          </a:p>
        </p:txBody>
      </p:sp>
      <p:sp>
        <p:nvSpPr>
          <p:cNvPr id="4099" name="Subtitle 2"/>
          <p:cNvSpPr>
            <a:spLocks noGrp="1"/>
          </p:cNvSpPr>
          <p:nvPr>
            <p:ph type="subTitle" idx="1"/>
          </p:nvPr>
        </p:nvSpPr>
        <p:spPr>
          <a:xfrm>
            <a:off x="609600" y="1295400"/>
            <a:ext cx="7924800" cy="4876800"/>
          </a:xfrm>
        </p:spPr>
        <p:txBody>
          <a:bodyPr/>
          <a:lstStyle/>
          <a:p>
            <a:pPr algn="l" eaLnBrk="1" hangingPunct="1"/>
            <a:r>
              <a:rPr lang="en-US" u="sng" dirty="0" smtClean="0">
                <a:solidFill>
                  <a:schemeClr val="tx1"/>
                </a:solidFill>
              </a:rPr>
              <a:t>Intimidation/Harassment</a:t>
            </a:r>
          </a:p>
          <a:p>
            <a:pPr algn="l" eaLnBrk="1" hangingPunct="1"/>
            <a:endParaRPr lang="en-US" dirty="0">
              <a:solidFill>
                <a:schemeClr val="tx1"/>
              </a:solidFill>
            </a:endParaRPr>
          </a:p>
          <a:p>
            <a:pPr algn="l"/>
            <a:r>
              <a:rPr lang="en-US" dirty="0">
                <a:solidFill>
                  <a:schemeClr val="tx1"/>
                </a:solidFill>
              </a:rPr>
              <a:t>Psychological – making statements that are</a:t>
            </a:r>
            <a:r>
              <a:rPr lang="en-US" dirty="0" smtClean="0">
                <a:solidFill>
                  <a:schemeClr val="tx1"/>
                </a:solidFill>
              </a:rPr>
              <a:t>:</a:t>
            </a:r>
          </a:p>
          <a:p>
            <a:pPr algn="l"/>
            <a:endParaRPr lang="en-US" dirty="0">
              <a:solidFill>
                <a:schemeClr val="tx1"/>
              </a:solidFill>
            </a:endParaRPr>
          </a:p>
          <a:p>
            <a:pPr algn="l"/>
            <a:r>
              <a:rPr lang="en-US" dirty="0" smtClean="0">
                <a:solidFill>
                  <a:schemeClr val="tx1"/>
                </a:solidFill>
              </a:rPr>
              <a:t>	- False		- Disrespectful</a:t>
            </a:r>
          </a:p>
          <a:p>
            <a:pPr algn="l"/>
            <a:r>
              <a:rPr lang="en-US" dirty="0" smtClean="0">
                <a:solidFill>
                  <a:schemeClr val="tx1"/>
                </a:solidFill>
              </a:rPr>
              <a:t>	- Malicious		- Abusive</a:t>
            </a:r>
          </a:p>
          <a:p>
            <a:pPr algn="l"/>
            <a:r>
              <a:rPr lang="en-US" dirty="0" smtClean="0">
                <a:solidFill>
                  <a:schemeClr val="tx1"/>
                </a:solidFill>
              </a:rPr>
              <a:t>	- Disparaging	- Obnoxious</a:t>
            </a:r>
          </a:p>
          <a:p>
            <a:pPr algn="l"/>
            <a:r>
              <a:rPr lang="en-US" dirty="0" smtClean="0">
                <a:solidFill>
                  <a:schemeClr val="tx1"/>
                </a:solidFill>
              </a:rPr>
              <a:t>	- Derogatory	- Insubordinate or</a:t>
            </a:r>
          </a:p>
          <a:p>
            <a:pPr algn="l"/>
            <a:r>
              <a:rPr lang="en-US" dirty="0" smtClean="0">
                <a:solidFill>
                  <a:schemeClr val="tx1"/>
                </a:solidFill>
              </a:rPr>
              <a:t>	- Rude		- With intent to hurt  </a:t>
            </a:r>
            <a:br>
              <a:rPr lang="en-US" dirty="0" smtClean="0">
                <a:solidFill>
                  <a:schemeClr val="tx1"/>
                </a:solidFill>
              </a:rPr>
            </a:br>
            <a:r>
              <a:rPr lang="en-US" dirty="0" smtClean="0">
                <a:solidFill>
                  <a:schemeClr val="tx1"/>
                </a:solidFill>
              </a:rPr>
              <a:t>                                     other’s reputation </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531464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Examples of Workplace Violence</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Intimidation/Harassment-Physical</a:t>
            </a:r>
            <a:endParaRPr lang="en-US" dirty="0">
              <a:solidFill>
                <a:schemeClr val="tx1"/>
              </a:solidFill>
            </a:endParaRPr>
          </a:p>
          <a:p>
            <a:pPr marL="342900" lvl="1" indent="-342900" algn="l"/>
            <a:endParaRPr lang="en-US" dirty="0">
              <a:solidFill>
                <a:schemeClr val="tx1"/>
              </a:solidFill>
            </a:endParaRPr>
          </a:p>
          <a:p>
            <a:pPr marL="342900" lvl="1" indent="-342900" algn="l">
              <a:buFontTx/>
              <a:buChar char="•"/>
            </a:pPr>
            <a:r>
              <a:rPr lang="en-US" dirty="0">
                <a:solidFill>
                  <a:schemeClr val="tx1"/>
                </a:solidFill>
              </a:rPr>
              <a:t>Holding </a:t>
            </a:r>
          </a:p>
          <a:p>
            <a:pPr marL="342900" lvl="1" indent="-342900" algn="l">
              <a:buFontTx/>
              <a:buChar char="•"/>
            </a:pPr>
            <a:r>
              <a:rPr lang="en-US" dirty="0">
                <a:solidFill>
                  <a:schemeClr val="tx1"/>
                </a:solidFill>
              </a:rPr>
              <a:t>Impeding </a:t>
            </a:r>
          </a:p>
          <a:p>
            <a:pPr marL="342900" lvl="1" indent="-342900" algn="l">
              <a:buFontTx/>
              <a:buChar char="•"/>
            </a:pPr>
            <a:r>
              <a:rPr lang="en-US" dirty="0">
                <a:solidFill>
                  <a:schemeClr val="tx1"/>
                </a:solidFill>
              </a:rPr>
              <a:t>Blocking one’s movement </a:t>
            </a:r>
          </a:p>
          <a:p>
            <a:pPr marL="342900" lvl="1" indent="-342900" algn="l">
              <a:buFontTx/>
              <a:buChar char="•"/>
            </a:pPr>
            <a:r>
              <a:rPr lang="en-US" dirty="0">
                <a:solidFill>
                  <a:schemeClr val="tx1"/>
                </a:solidFill>
              </a:rPr>
              <a:t>Following </a:t>
            </a:r>
          </a:p>
          <a:p>
            <a:pPr marL="342900" lvl="1" indent="-342900" algn="l">
              <a:buFontTx/>
              <a:buChar char="•"/>
            </a:pPr>
            <a:r>
              <a:rPr lang="en-US" dirty="0">
                <a:solidFill>
                  <a:schemeClr val="tx1"/>
                </a:solidFill>
              </a:rPr>
              <a:t>Stalking </a:t>
            </a:r>
          </a:p>
          <a:p>
            <a:pPr marL="342900" lvl="1" indent="-342900" algn="l">
              <a:buFontTx/>
              <a:buChar char="•"/>
            </a:pPr>
            <a:r>
              <a:rPr lang="en-US" dirty="0">
                <a:solidFill>
                  <a:schemeClr val="tx1"/>
                </a:solidFill>
              </a:rPr>
              <a:t>Touching  </a:t>
            </a:r>
          </a:p>
          <a:p>
            <a:pPr marL="342900" lvl="1" indent="-342900" algn="l">
              <a:buFontTx/>
              <a:buChar char="•"/>
            </a:pPr>
            <a:r>
              <a:rPr lang="en-US" dirty="0">
                <a:solidFill>
                  <a:schemeClr val="tx1"/>
                </a:solidFill>
              </a:rPr>
              <a:t>Any other inappropriate contact or advances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4" descr="WPV pic 2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41220"/>
            <a:ext cx="3505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015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Examples of Workplace Violence</a:t>
            </a:r>
          </a:p>
        </p:txBody>
      </p:sp>
      <p:sp>
        <p:nvSpPr>
          <p:cNvPr id="4099" name="Subtitle 2"/>
          <p:cNvSpPr>
            <a:spLocks noGrp="1"/>
          </p:cNvSpPr>
          <p:nvPr>
            <p:ph type="subTitle" idx="1"/>
          </p:nvPr>
        </p:nvSpPr>
        <p:spPr>
          <a:xfrm>
            <a:off x="609600" y="1295400"/>
            <a:ext cx="7924800" cy="1981200"/>
          </a:xfrm>
        </p:spPr>
        <p:txBody>
          <a:bodyPr/>
          <a:lstStyle/>
          <a:p>
            <a:pPr lvl="1" algn="l"/>
            <a:r>
              <a:rPr lang="en-US" u="sng" dirty="0">
                <a:solidFill>
                  <a:schemeClr val="tx1"/>
                </a:solidFill>
              </a:rPr>
              <a:t>Assault</a:t>
            </a:r>
            <a:r>
              <a:rPr lang="en-US" dirty="0">
                <a:solidFill>
                  <a:schemeClr val="tx1"/>
                </a:solidFill>
              </a:rPr>
              <a:t> – causing physical or emotional injury, pain, or distress:</a:t>
            </a:r>
          </a:p>
          <a:p>
            <a:pPr marL="914400" lvl="1" indent="-457200" algn="l">
              <a:buFont typeface="Arial" pitchFamily="34" charset="0"/>
              <a:buChar char="•"/>
            </a:pPr>
            <a:r>
              <a:rPr lang="en-US" dirty="0">
                <a:solidFill>
                  <a:schemeClr val="tx1"/>
                </a:solidFill>
              </a:rPr>
              <a:t>Hitting, slapping, punching, pushing, poking, and kicking</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7" descr="WPV pic 5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124200"/>
            <a:ext cx="2033588"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933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Examples of Workplace Violence</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Assaults</a:t>
            </a:r>
          </a:p>
          <a:p>
            <a:pPr marL="914400" lvl="1" indent="-457200" algn="l">
              <a:buFont typeface="Arial" pitchFamily="34" charset="0"/>
              <a:buChar char="•"/>
            </a:pPr>
            <a:r>
              <a:rPr lang="en-US" dirty="0">
                <a:solidFill>
                  <a:schemeClr val="tx1"/>
                </a:solidFill>
              </a:rPr>
              <a:t>Also shouting, name-calling, use of derogatory language</a:t>
            </a:r>
          </a:p>
          <a:p>
            <a:pPr marL="914400" lvl="1" indent="-457200" algn="l">
              <a:buFont typeface="Arial" pitchFamily="34" charset="0"/>
              <a:buChar char="•"/>
            </a:pPr>
            <a:r>
              <a:rPr lang="en-US" dirty="0">
                <a:solidFill>
                  <a:schemeClr val="tx1"/>
                </a:solidFill>
              </a:rPr>
              <a:t>May include use of a firearm, bomb</a:t>
            </a:r>
            <a:r>
              <a:rPr lang="en-US" dirty="0" smtClean="0">
                <a:solidFill>
                  <a:schemeClr val="tx1"/>
                </a:solidFill>
              </a:rPr>
              <a:t>, </a:t>
            </a:r>
            <a:r>
              <a:rPr lang="en-US" dirty="0">
                <a:solidFill>
                  <a:schemeClr val="tx1"/>
                </a:solidFill>
              </a:rPr>
              <a:t>or knife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5" descr="WPV pic 4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7147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WPV pic 4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546021"/>
            <a:ext cx="2590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426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Direct Effects of Violence</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Arial" pitchFamily="34" charset="0"/>
              <a:buChar char="•"/>
            </a:pPr>
            <a:r>
              <a:rPr lang="en-US" dirty="0">
                <a:solidFill>
                  <a:schemeClr val="tx1"/>
                </a:solidFill>
              </a:rPr>
              <a:t>Minor or major physical injuries</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Temporary or permanent physical disability</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Psychological trauma</a:t>
            </a:r>
          </a:p>
          <a:p>
            <a:pPr marL="342900" indent="-342900" algn="l">
              <a:buFont typeface="Arial" pitchFamily="34" charset="0"/>
              <a:buChar char="•"/>
            </a:pPr>
            <a:endParaRPr lang="en-US" dirty="0">
              <a:solidFill>
                <a:schemeClr val="tx1"/>
              </a:solidFill>
            </a:endParaRPr>
          </a:p>
          <a:p>
            <a:pPr marL="342900" indent="-342900" algn="l">
              <a:buFont typeface="Arial" pitchFamily="34" charset="0"/>
              <a:buChar char="•"/>
            </a:pPr>
            <a:r>
              <a:rPr lang="en-US" dirty="0">
                <a:solidFill>
                  <a:schemeClr val="tx1"/>
                </a:solidFill>
              </a:rPr>
              <a:t>Death</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5" descr="WPV pic 4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0"/>
            <a:ext cx="2209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721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Indirect Effects of Violence</a:t>
            </a:r>
          </a:p>
        </p:txBody>
      </p:sp>
      <p:sp>
        <p:nvSpPr>
          <p:cNvPr id="4099" name="Subtitle 2"/>
          <p:cNvSpPr>
            <a:spLocks noGrp="1"/>
          </p:cNvSpPr>
          <p:nvPr>
            <p:ph type="subTitle" idx="1"/>
          </p:nvPr>
        </p:nvSpPr>
        <p:spPr>
          <a:xfrm>
            <a:off x="1752600" y="1258207"/>
            <a:ext cx="4876800" cy="2057400"/>
          </a:xfrm>
        </p:spPr>
        <p:txBody>
          <a:bodyPr/>
          <a:lstStyle/>
          <a:p>
            <a:pPr algn="l">
              <a:buFont typeface="Wingdings" pitchFamily="2" charset="2"/>
              <a:buChar char="§"/>
            </a:pPr>
            <a:r>
              <a:rPr lang="en-US" dirty="0" smtClean="0">
                <a:solidFill>
                  <a:schemeClr val="tx1"/>
                </a:solidFill>
              </a:rPr>
              <a:t> Low </a:t>
            </a:r>
            <a:r>
              <a:rPr lang="en-US" dirty="0">
                <a:solidFill>
                  <a:schemeClr val="tx1"/>
                </a:solidFill>
              </a:rPr>
              <a:t>worker morale</a:t>
            </a:r>
          </a:p>
          <a:p>
            <a:pPr algn="l">
              <a:buFont typeface="Wingdings" pitchFamily="2" charset="2"/>
              <a:buChar char="§"/>
            </a:pPr>
            <a:endParaRPr lang="en-US" dirty="0">
              <a:solidFill>
                <a:schemeClr val="tx1"/>
              </a:solidFill>
            </a:endParaRPr>
          </a:p>
          <a:p>
            <a:pPr algn="l">
              <a:buFont typeface="Wingdings" pitchFamily="2" charset="2"/>
              <a:buChar char="§"/>
            </a:pPr>
            <a:r>
              <a:rPr lang="en-US" dirty="0" smtClean="0">
                <a:solidFill>
                  <a:schemeClr val="tx1"/>
                </a:solidFill>
              </a:rPr>
              <a:t> Increase </a:t>
            </a:r>
            <a:r>
              <a:rPr lang="en-US" dirty="0">
                <a:solidFill>
                  <a:schemeClr val="tx1"/>
                </a:solidFill>
              </a:rPr>
              <a:t>in job stress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4" descr="WPV pic 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82950"/>
            <a:ext cx="38100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WPV pic 1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352800"/>
            <a:ext cx="3200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278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Indirect Effects of Violence</a:t>
            </a:r>
          </a:p>
        </p:txBody>
      </p:sp>
      <p:sp>
        <p:nvSpPr>
          <p:cNvPr id="4099" name="Subtitle 2"/>
          <p:cNvSpPr>
            <a:spLocks noGrp="1"/>
          </p:cNvSpPr>
          <p:nvPr>
            <p:ph type="subTitle" idx="1"/>
          </p:nvPr>
        </p:nvSpPr>
        <p:spPr>
          <a:xfrm>
            <a:off x="609600" y="1463675"/>
            <a:ext cx="7924800" cy="3048000"/>
          </a:xfrm>
        </p:spPr>
        <p:txBody>
          <a:bodyPr/>
          <a:lstStyle/>
          <a:p>
            <a:pPr algn="l">
              <a:buFont typeface="Wingdings" pitchFamily="2" charset="2"/>
              <a:buChar char="§"/>
            </a:pPr>
            <a:r>
              <a:rPr lang="en-US" dirty="0" smtClean="0">
                <a:solidFill>
                  <a:schemeClr val="tx1"/>
                </a:solidFill>
              </a:rPr>
              <a:t> Increase </a:t>
            </a:r>
            <a:r>
              <a:rPr lang="en-US" dirty="0">
                <a:solidFill>
                  <a:schemeClr val="tx1"/>
                </a:solidFill>
              </a:rPr>
              <a:t>in worker turnover</a:t>
            </a:r>
          </a:p>
          <a:p>
            <a:pPr algn="l">
              <a:buFont typeface="Wingdings" pitchFamily="2" charset="2"/>
              <a:buChar char="§"/>
            </a:pPr>
            <a:r>
              <a:rPr lang="en-US" dirty="0" smtClean="0">
                <a:solidFill>
                  <a:schemeClr val="tx1"/>
                </a:solidFill>
              </a:rPr>
              <a:t> Reduced </a:t>
            </a:r>
            <a:r>
              <a:rPr lang="en-US" dirty="0">
                <a:solidFill>
                  <a:schemeClr val="tx1"/>
                </a:solidFill>
              </a:rPr>
              <a:t>trust of management/co-workers</a:t>
            </a:r>
          </a:p>
          <a:p>
            <a:pPr algn="l">
              <a:buFont typeface="Wingdings" pitchFamily="2" charset="2"/>
              <a:buChar char="§"/>
            </a:pPr>
            <a:r>
              <a:rPr lang="en-US" dirty="0" smtClean="0">
                <a:solidFill>
                  <a:schemeClr val="tx1"/>
                </a:solidFill>
              </a:rPr>
              <a:t> A </a:t>
            </a:r>
            <a:r>
              <a:rPr lang="en-US" dirty="0">
                <a:solidFill>
                  <a:schemeClr val="tx1"/>
                </a:solidFill>
              </a:rPr>
              <a:t>hostile work environment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6" descr="WPV pic 4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35052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WPV pic 4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8720" y="3276600"/>
            <a:ext cx="24384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035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Workplace Violence - Defined</a:t>
            </a:r>
          </a:p>
        </p:txBody>
      </p:sp>
      <p:sp>
        <p:nvSpPr>
          <p:cNvPr id="4099" name="Subtitle 2"/>
          <p:cNvSpPr>
            <a:spLocks noGrp="1"/>
          </p:cNvSpPr>
          <p:nvPr>
            <p:ph type="subTitle" idx="1"/>
          </p:nvPr>
        </p:nvSpPr>
        <p:spPr>
          <a:xfrm>
            <a:off x="555171" y="1828800"/>
            <a:ext cx="4953000" cy="3124200"/>
          </a:xfrm>
        </p:spPr>
        <p:txBody>
          <a:bodyPr/>
          <a:lstStyle/>
          <a:p>
            <a:pPr algn="l">
              <a:lnSpc>
                <a:spcPct val="90000"/>
              </a:lnSpc>
            </a:pPr>
            <a:r>
              <a:rPr lang="en-US" dirty="0">
                <a:solidFill>
                  <a:schemeClr val="tx1"/>
                </a:solidFill>
              </a:rPr>
              <a:t>A violent act (or acts) including physical </a:t>
            </a:r>
            <a:r>
              <a:rPr lang="en-US" dirty="0" smtClean="0">
                <a:solidFill>
                  <a:schemeClr val="tx1"/>
                </a:solidFill>
              </a:rPr>
              <a:t>assaults </a:t>
            </a:r>
            <a:r>
              <a:rPr lang="en-US" dirty="0">
                <a:solidFill>
                  <a:schemeClr val="tx1"/>
                </a:solidFill>
              </a:rPr>
              <a:t>and threats of assaults directed towards a person/persons at work or while on duty*</a:t>
            </a:r>
          </a:p>
          <a:p>
            <a:pPr algn="l">
              <a:lnSpc>
                <a:spcPct val="90000"/>
              </a:lnSpc>
            </a:pPr>
            <a:r>
              <a:rPr lang="en-US" dirty="0">
                <a:solidFill>
                  <a:schemeClr val="tx1"/>
                </a:solidFill>
              </a:rPr>
              <a:t>	</a:t>
            </a:r>
          </a:p>
          <a:p>
            <a:pPr algn="l">
              <a:lnSpc>
                <a:spcPct val="90000"/>
              </a:lnSpc>
            </a:pPr>
            <a:r>
              <a:rPr lang="en-US" dirty="0" smtClean="0">
                <a:solidFill>
                  <a:schemeClr val="tx1"/>
                </a:solidFill>
              </a:rPr>
              <a:t>*</a:t>
            </a:r>
            <a:r>
              <a:rPr lang="en-US" sz="2000" dirty="0">
                <a:solidFill>
                  <a:schemeClr val="tx1"/>
                </a:solidFill>
              </a:rPr>
              <a:t>CDC/NIOSH, Occupational Hazards, 2002</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7" name="Picture 5" descr="C:\Documents and Settings\ccamacho\My Documents\My Pictures\WPV 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00200"/>
            <a:ext cx="308610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855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Risk Factors</a:t>
            </a:r>
          </a:p>
        </p:txBody>
      </p:sp>
      <p:sp>
        <p:nvSpPr>
          <p:cNvPr id="4099" name="Subtitle 2"/>
          <p:cNvSpPr>
            <a:spLocks noGrp="1"/>
          </p:cNvSpPr>
          <p:nvPr>
            <p:ph type="subTitle" idx="1"/>
          </p:nvPr>
        </p:nvSpPr>
        <p:spPr>
          <a:xfrm>
            <a:off x="457200" y="4191000"/>
            <a:ext cx="7924800" cy="1752600"/>
          </a:xfrm>
        </p:spPr>
        <p:txBody>
          <a:bodyPr/>
          <a:lstStyle/>
          <a:p>
            <a:pPr marL="342900" indent="-342900" algn="l">
              <a:buFont typeface="Courier New" pitchFamily="49" charset="0"/>
              <a:buChar char="o"/>
            </a:pPr>
            <a:r>
              <a:rPr lang="en-US" dirty="0">
                <a:solidFill>
                  <a:schemeClr val="tx1"/>
                </a:solidFill>
              </a:rPr>
              <a:t>Working with volatile people (those under the influence of alcohol or drugs, have a history of violence, have been diagnosed as psychotic)</a:t>
            </a:r>
          </a:p>
          <a:p>
            <a:pPr marL="342900" indent="-342900" algn="l">
              <a:buFont typeface="Courier New" pitchFamily="49" charset="0"/>
              <a:buChar char="o"/>
            </a:pPr>
            <a:r>
              <a:rPr lang="en-US" dirty="0">
                <a:solidFill>
                  <a:schemeClr val="tx1"/>
                </a:solidFill>
              </a:rPr>
              <a:t>Working when understaffed/working alone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4" descr="WPV pic 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447800"/>
            <a:ext cx="2362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555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Risk Factors</a:t>
            </a:r>
          </a:p>
        </p:txBody>
      </p:sp>
      <p:sp>
        <p:nvSpPr>
          <p:cNvPr id="4099" name="Subtitle 2"/>
          <p:cNvSpPr>
            <a:spLocks noGrp="1"/>
          </p:cNvSpPr>
          <p:nvPr>
            <p:ph type="subTitle" idx="1"/>
          </p:nvPr>
        </p:nvSpPr>
        <p:spPr>
          <a:xfrm>
            <a:off x="609600" y="4800600"/>
            <a:ext cx="7924800" cy="1143000"/>
          </a:xfrm>
        </p:spPr>
        <p:txBody>
          <a:bodyPr/>
          <a:lstStyle/>
          <a:p>
            <a:pPr algn="l">
              <a:buFont typeface="Courier New" pitchFamily="49" charset="0"/>
              <a:buChar char="o"/>
            </a:pPr>
            <a:r>
              <a:rPr lang="en-US" dirty="0" smtClean="0">
                <a:solidFill>
                  <a:schemeClr val="tx1"/>
                </a:solidFill>
              </a:rPr>
              <a:t> Waiting </a:t>
            </a:r>
            <a:r>
              <a:rPr lang="en-US" dirty="0">
                <a:solidFill>
                  <a:schemeClr val="tx1"/>
                </a:solidFill>
              </a:rPr>
              <a:t>a long time for service </a:t>
            </a:r>
            <a:r>
              <a:rPr lang="en-US" dirty="0" smtClean="0">
                <a:solidFill>
                  <a:schemeClr val="tx1"/>
                </a:solidFill>
              </a:rPr>
              <a:t>(e.g. DMV</a:t>
            </a:r>
            <a:r>
              <a:rPr lang="en-US" dirty="0">
                <a:solidFill>
                  <a:schemeClr val="tx1"/>
                </a:solidFill>
              </a:rPr>
              <a:t>)</a:t>
            </a:r>
          </a:p>
          <a:p>
            <a:pPr algn="l">
              <a:buFont typeface="Courier New" pitchFamily="49" charset="0"/>
              <a:buChar char="o"/>
            </a:pPr>
            <a:r>
              <a:rPr lang="en-US" dirty="0" smtClean="0">
                <a:solidFill>
                  <a:schemeClr val="tx1"/>
                </a:solidFill>
              </a:rPr>
              <a:t> Overcrowded </a:t>
            </a:r>
            <a:r>
              <a:rPr lang="en-US" dirty="0">
                <a:solidFill>
                  <a:schemeClr val="tx1"/>
                </a:solidFill>
              </a:rPr>
              <a:t>waiting rooms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4" descr="WPV pic 4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76400"/>
            <a:ext cx="43830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40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Risk Factors</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Arial" pitchFamily="34" charset="0"/>
              <a:buChar char="•"/>
            </a:pPr>
            <a:r>
              <a:rPr lang="en-US" dirty="0">
                <a:solidFill>
                  <a:schemeClr val="tx1"/>
                </a:solidFill>
              </a:rPr>
              <a:t>Poorly lit areas (parking lots, corridors)</a:t>
            </a:r>
          </a:p>
          <a:p>
            <a:pPr marL="342900" indent="-342900" algn="l">
              <a:buFont typeface="Arial" pitchFamily="34" charset="0"/>
              <a:buChar char="•"/>
            </a:pPr>
            <a:r>
              <a:rPr lang="en-US" dirty="0">
                <a:solidFill>
                  <a:schemeClr val="tx1"/>
                </a:solidFill>
              </a:rPr>
              <a:t>Inadequate security</a:t>
            </a:r>
          </a:p>
          <a:p>
            <a:pPr marL="342900" indent="-342900" algn="l">
              <a:buFont typeface="Arial" pitchFamily="34" charset="0"/>
              <a:buChar char="•"/>
            </a:pPr>
            <a:r>
              <a:rPr lang="en-US" dirty="0">
                <a:solidFill>
                  <a:schemeClr val="tx1"/>
                </a:solidFill>
              </a:rPr>
              <a:t>Unrestricted movement of the public</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4" descr="WPV pic 4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971800"/>
            <a:ext cx="41148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376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Signals</a:t>
            </a:r>
          </a:p>
        </p:txBody>
      </p:sp>
      <p:sp>
        <p:nvSpPr>
          <p:cNvPr id="4099" name="Subtitle 2"/>
          <p:cNvSpPr>
            <a:spLocks noGrp="1"/>
          </p:cNvSpPr>
          <p:nvPr>
            <p:ph type="subTitle" idx="1"/>
          </p:nvPr>
        </p:nvSpPr>
        <p:spPr>
          <a:xfrm>
            <a:off x="609600" y="3048000"/>
            <a:ext cx="7924800" cy="3124200"/>
          </a:xfrm>
        </p:spPr>
        <p:txBody>
          <a:bodyPr/>
          <a:lstStyle/>
          <a:p>
            <a:pPr algn="l">
              <a:buFont typeface="Wingdings" pitchFamily="2" charset="2"/>
              <a:buChar char="Ø"/>
            </a:pPr>
            <a:r>
              <a:rPr lang="en-US" dirty="0" smtClean="0">
                <a:solidFill>
                  <a:schemeClr val="tx1"/>
                </a:solidFill>
              </a:rPr>
              <a:t> Verbally </a:t>
            </a:r>
            <a:r>
              <a:rPr lang="en-US" dirty="0">
                <a:solidFill>
                  <a:schemeClr val="tx1"/>
                </a:solidFill>
              </a:rPr>
              <a:t>expressed anger or frustration</a:t>
            </a:r>
          </a:p>
          <a:p>
            <a:pPr algn="l">
              <a:buFont typeface="Wingdings" pitchFamily="2" charset="2"/>
              <a:buChar char="Ø"/>
            </a:pPr>
            <a:endParaRPr lang="en-US" dirty="0">
              <a:solidFill>
                <a:schemeClr val="tx1"/>
              </a:solidFill>
            </a:endParaRPr>
          </a:p>
          <a:p>
            <a:pPr algn="l">
              <a:buFont typeface="Wingdings" pitchFamily="2" charset="2"/>
              <a:buChar char="Ø"/>
            </a:pPr>
            <a:r>
              <a:rPr lang="en-US" dirty="0" smtClean="0">
                <a:solidFill>
                  <a:schemeClr val="tx1"/>
                </a:solidFill>
              </a:rPr>
              <a:t> Body </a:t>
            </a:r>
            <a:r>
              <a:rPr lang="en-US" dirty="0">
                <a:solidFill>
                  <a:schemeClr val="tx1"/>
                </a:solidFill>
              </a:rPr>
              <a:t>language/threatening gestures</a:t>
            </a:r>
          </a:p>
          <a:p>
            <a:pPr algn="l">
              <a:buFont typeface="Wingdings" pitchFamily="2" charset="2"/>
              <a:buChar char="Ø"/>
            </a:pPr>
            <a:endParaRPr lang="en-US" dirty="0">
              <a:solidFill>
                <a:schemeClr val="tx1"/>
              </a:solidFill>
            </a:endParaRPr>
          </a:p>
          <a:p>
            <a:pPr algn="l">
              <a:buFont typeface="Wingdings" pitchFamily="2" charset="2"/>
              <a:buChar char="Ø"/>
            </a:pPr>
            <a:r>
              <a:rPr lang="en-US" dirty="0" smtClean="0">
                <a:solidFill>
                  <a:schemeClr val="tx1"/>
                </a:solidFill>
              </a:rPr>
              <a:t> Signs </a:t>
            </a:r>
            <a:r>
              <a:rPr lang="en-US" dirty="0">
                <a:solidFill>
                  <a:schemeClr val="tx1"/>
                </a:solidFill>
              </a:rPr>
              <a:t>of alcohol or drug use</a:t>
            </a:r>
          </a:p>
          <a:p>
            <a:pPr algn="l">
              <a:buFont typeface="Wingdings" pitchFamily="2" charset="2"/>
              <a:buChar char="Ø"/>
            </a:pPr>
            <a:endParaRPr lang="en-US" dirty="0">
              <a:solidFill>
                <a:schemeClr val="tx1"/>
              </a:solidFill>
            </a:endParaRPr>
          </a:p>
          <a:p>
            <a:pPr algn="l">
              <a:buFont typeface="Wingdings" pitchFamily="2" charset="2"/>
              <a:buChar char="Ø"/>
            </a:pPr>
            <a:r>
              <a:rPr lang="en-US" dirty="0" smtClean="0">
                <a:solidFill>
                  <a:schemeClr val="tx1"/>
                </a:solidFill>
              </a:rPr>
              <a:t> Presence </a:t>
            </a:r>
            <a:r>
              <a:rPr lang="en-US" dirty="0">
                <a:solidFill>
                  <a:schemeClr val="tx1"/>
                </a:solidFill>
              </a:rPr>
              <a:t>of a weapon (firearm, knife, etc.)</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4" descr="WPV pic 4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1219200"/>
            <a:ext cx="2601913"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959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How to Prevent Violence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p>
        </p:txBody>
      </p:sp>
      <p:sp>
        <p:nvSpPr>
          <p:cNvPr id="6" name="Content Placeholder 2"/>
          <p:cNvSpPr txBox="1">
            <a:spLocks/>
          </p:cNvSpPr>
          <p:nvPr/>
        </p:nvSpPr>
        <p:spPr bwMode="auto">
          <a:xfrm>
            <a:off x="404812" y="1447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Verdana"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r>
              <a:rPr lang="en-US" dirty="0" smtClean="0">
                <a:solidFill>
                  <a:schemeClr val="tx1"/>
                </a:solidFill>
              </a:rPr>
              <a:t>Develop a comprehensive prevention program, which includes:</a:t>
            </a:r>
          </a:p>
          <a:p>
            <a:pPr algn="l">
              <a:buFont typeface="Wingdings" pitchFamily="2" charset="2"/>
              <a:buChar char="ü"/>
            </a:pPr>
            <a:r>
              <a:rPr lang="en-US" dirty="0" smtClean="0">
                <a:solidFill>
                  <a:schemeClr val="tx1"/>
                </a:solidFill>
              </a:rPr>
              <a:t> Zero tolerance policy</a:t>
            </a:r>
          </a:p>
          <a:p>
            <a:pPr algn="l">
              <a:buFont typeface="Wingdings" pitchFamily="2" charset="2"/>
              <a:buChar char="ü"/>
            </a:pPr>
            <a:r>
              <a:rPr lang="en-US" dirty="0" smtClean="0">
                <a:solidFill>
                  <a:schemeClr val="tx1"/>
                </a:solidFill>
              </a:rPr>
              <a:t> Management commitment/enforcement</a:t>
            </a:r>
          </a:p>
          <a:p>
            <a:pPr>
              <a:buFont typeface="Wingdings" pitchFamily="2" charset="2"/>
              <a:buChar char="ü"/>
            </a:pPr>
            <a:endParaRPr lang="en-US" dirty="0" smtClean="0"/>
          </a:p>
        </p:txBody>
      </p:sp>
      <p:pic>
        <p:nvPicPr>
          <p:cNvPr id="7" name="Picture 4" descr="WPV pic 4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6971" y="3276600"/>
            <a:ext cx="21812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019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How to Prevent Violence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sp>
        <p:nvSpPr>
          <p:cNvPr id="6" name="Content Placeholder 2"/>
          <p:cNvSpPr txBox="1">
            <a:spLocks/>
          </p:cNvSpPr>
          <p:nvPr/>
        </p:nvSpPr>
        <p:spPr bwMode="auto">
          <a:xfrm>
            <a:off x="2895600" y="1554480"/>
            <a:ext cx="5562600" cy="240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Verdana"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itchFamily="2" charset="2"/>
              <a:buChar char="ü"/>
            </a:pPr>
            <a:r>
              <a:rPr lang="en-US" dirty="0" smtClean="0">
                <a:solidFill>
                  <a:schemeClr val="tx1"/>
                </a:solidFill>
              </a:rPr>
              <a:t> Employee participation</a:t>
            </a:r>
          </a:p>
          <a:p>
            <a:pPr algn="l">
              <a:buFont typeface="Wingdings" pitchFamily="2" charset="2"/>
              <a:buChar char="ü"/>
            </a:pPr>
            <a:r>
              <a:rPr lang="en-US" dirty="0" smtClean="0">
                <a:solidFill>
                  <a:schemeClr val="tx1"/>
                </a:solidFill>
              </a:rPr>
              <a:t> Hazard identification</a:t>
            </a:r>
          </a:p>
          <a:p>
            <a:pPr algn="l">
              <a:buFont typeface="Wingdings" pitchFamily="2" charset="2"/>
              <a:buChar char="ü"/>
            </a:pPr>
            <a:r>
              <a:rPr lang="en-US" dirty="0" smtClean="0">
                <a:solidFill>
                  <a:schemeClr val="tx1"/>
                </a:solidFill>
              </a:rPr>
              <a:t> Training</a:t>
            </a:r>
          </a:p>
          <a:p>
            <a:pPr algn="l">
              <a:buFont typeface="Wingdings" pitchFamily="2" charset="2"/>
              <a:buChar char="ü"/>
            </a:pPr>
            <a:r>
              <a:rPr lang="en-US" dirty="0" smtClean="0">
                <a:solidFill>
                  <a:schemeClr val="tx1"/>
                </a:solidFill>
              </a:rPr>
              <a:t> Hazard prevention</a:t>
            </a:r>
          </a:p>
          <a:p>
            <a:pPr algn="l">
              <a:buFont typeface="Wingdings" pitchFamily="2" charset="2"/>
              <a:buChar char="ü"/>
            </a:pPr>
            <a:r>
              <a:rPr lang="en-US" dirty="0" smtClean="0">
                <a:solidFill>
                  <a:schemeClr val="tx1"/>
                </a:solidFill>
              </a:rPr>
              <a:t> Accurate and timely reporting</a:t>
            </a:r>
          </a:p>
        </p:txBody>
      </p:sp>
      <p:pic>
        <p:nvPicPr>
          <p:cNvPr id="7" name="Picture 6" descr="Classro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3962400"/>
            <a:ext cx="35687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lephone Call-WomanJP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124200"/>
            <a:ext cx="19065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88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dissolv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dissolv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Workplace Violence</a:t>
            </a:r>
          </a:p>
        </p:txBody>
      </p:sp>
      <p:sp>
        <p:nvSpPr>
          <p:cNvPr id="4099" name="Subtitle 2"/>
          <p:cNvSpPr>
            <a:spLocks noGrp="1"/>
          </p:cNvSpPr>
          <p:nvPr>
            <p:ph type="subTitle" idx="1"/>
          </p:nvPr>
        </p:nvSpPr>
        <p:spPr>
          <a:xfrm>
            <a:off x="533400" y="1219200"/>
            <a:ext cx="7924800" cy="4800600"/>
          </a:xfrm>
        </p:spPr>
        <p:txBody>
          <a:bodyPr/>
          <a:lstStyle/>
          <a:p>
            <a:r>
              <a:rPr lang="en-US" dirty="0" smtClean="0">
                <a:solidFill>
                  <a:srgbClr val="FF0000"/>
                </a:solidFill>
              </a:rPr>
              <a:t>Prevention Training</a:t>
            </a:r>
          </a:p>
          <a:p>
            <a:endParaRPr lang="en-US" dirty="0"/>
          </a:p>
          <a:p>
            <a:pPr algn="l"/>
            <a:r>
              <a:rPr lang="en-US" dirty="0" smtClean="0">
                <a:solidFill>
                  <a:schemeClr val="tx1"/>
                </a:solidFill>
              </a:rPr>
              <a:t>Should </a:t>
            </a:r>
            <a:r>
              <a:rPr lang="en-US" dirty="0">
                <a:solidFill>
                  <a:schemeClr val="tx1"/>
                </a:solidFill>
              </a:rPr>
              <a:t>include the following</a:t>
            </a:r>
            <a:r>
              <a:rPr lang="en-US" dirty="0" smtClean="0">
                <a:solidFill>
                  <a:schemeClr val="tx1"/>
                </a:solidFill>
              </a:rPr>
              <a:t>:</a:t>
            </a:r>
          </a:p>
          <a:p>
            <a:pPr algn="l"/>
            <a:endParaRPr lang="en-US" dirty="0">
              <a:solidFill>
                <a:schemeClr val="tx1"/>
              </a:solidFill>
            </a:endParaRPr>
          </a:p>
          <a:p>
            <a:pPr marL="342900" indent="-342900" algn="l">
              <a:buFont typeface="Wingdings" pitchFamily="2" charset="2"/>
              <a:buChar char="§"/>
            </a:pPr>
            <a:r>
              <a:rPr lang="en-US" dirty="0">
                <a:solidFill>
                  <a:schemeClr val="tx1"/>
                </a:solidFill>
              </a:rPr>
              <a:t>Review of facility’s relevant policies</a:t>
            </a:r>
          </a:p>
          <a:p>
            <a:pPr marL="342900" indent="-342900" algn="l">
              <a:buFont typeface="Wingdings" pitchFamily="2" charset="2"/>
              <a:buChar char="§"/>
            </a:pPr>
            <a:r>
              <a:rPr lang="en-US" dirty="0">
                <a:solidFill>
                  <a:schemeClr val="tx1"/>
                </a:solidFill>
              </a:rPr>
              <a:t>Techniques to de-escalate/minimize </a:t>
            </a:r>
            <a:r>
              <a:rPr lang="en-US" dirty="0" smtClean="0">
                <a:solidFill>
                  <a:schemeClr val="tx1"/>
                </a:solidFill>
              </a:rPr>
              <a:t>violent </a:t>
            </a:r>
            <a:r>
              <a:rPr lang="en-US" dirty="0">
                <a:solidFill>
                  <a:schemeClr val="tx1"/>
                </a:solidFill>
              </a:rPr>
              <a:t>behavior</a:t>
            </a:r>
          </a:p>
          <a:p>
            <a:pPr marL="342900" indent="-342900" algn="l">
              <a:buFont typeface="Wingdings" pitchFamily="2" charset="2"/>
              <a:buChar char="§"/>
            </a:pPr>
            <a:r>
              <a:rPr lang="en-US" dirty="0">
                <a:solidFill>
                  <a:schemeClr val="tx1"/>
                </a:solidFill>
              </a:rPr>
              <a:t>Prohibited actions and consequences</a:t>
            </a:r>
          </a:p>
          <a:p>
            <a:pPr marL="342900" indent="-342900" algn="l">
              <a:buFont typeface="Wingdings" pitchFamily="2" charset="2"/>
              <a:buChar char="§"/>
            </a:pPr>
            <a:r>
              <a:rPr lang="en-US" dirty="0">
                <a:solidFill>
                  <a:schemeClr val="tx1"/>
                </a:solidFill>
              </a:rPr>
              <a:t>Reporting requirements/procedures</a:t>
            </a:r>
          </a:p>
          <a:p>
            <a:pPr marL="342900" indent="-342900" algn="l">
              <a:buFont typeface="Wingdings" pitchFamily="2" charset="2"/>
              <a:buChar char="§"/>
            </a:pPr>
            <a:r>
              <a:rPr lang="en-US" dirty="0">
                <a:solidFill>
                  <a:schemeClr val="tx1"/>
                </a:solidFill>
              </a:rPr>
              <a:t>Location/operation of safety devices</a:t>
            </a:r>
          </a:p>
          <a:p>
            <a:pPr marL="342900" indent="-342900" algn="l">
              <a:buFont typeface="Wingdings" pitchFamily="2" charset="2"/>
              <a:buChar char="§"/>
            </a:pPr>
            <a:r>
              <a:rPr lang="en-US" dirty="0">
                <a:solidFill>
                  <a:schemeClr val="tx1"/>
                </a:solidFill>
              </a:rPr>
              <a:t>Resources to cope with post-incidents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400" y="1219200"/>
            <a:ext cx="2336800" cy="1752600"/>
          </a:xfrm>
          <a:prstGeom prst="rect">
            <a:avLst/>
          </a:prstGeom>
        </p:spPr>
      </p:pic>
    </p:spTree>
    <p:extLst>
      <p:ext uri="{BB962C8B-B14F-4D97-AF65-F5344CB8AC3E}">
        <p14:creationId xmlns:p14="http://schemas.microsoft.com/office/powerpoint/2010/main" val="1475282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Prevention Strategies</a:t>
            </a:r>
          </a:p>
        </p:txBody>
      </p:sp>
      <p:sp>
        <p:nvSpPr>
          <p:cNvPr id="4099" name="Subtitle 2"/>
          <p:cNvSpPr>
            <a:spLocks noGrp="1"/>
          </p:cNvSpPr>
          <p:nvPr>
            <p:ph type="subTitle" idx="1"/>
          </p:nvPr>
        </p:nvSpPr>
        <p:spPr>
          <a:xfrm>
            <a:off x="533400" y="3124200"/>
            <a:ext cx="7924800" cy="3048000"/>
          </a:xfrm>
        </p:spPr>
        <p:txBody>
          <a:bodyPr/>
          <a:lstStyle/>
          <a:p>
            <a:pPr algn="l"/>
            <a:r>
              <a:rPr lang="en-US" dirty="0">
                <a:solidFill>
                  <a:schemeClr val="tx1"/>
                </a:solidFill>
              </a:rPr>
              <a:t>Engineering - Installation of:</a:t>
            </a:r>
          </a:p>
          <a:p>
            <a:pPr marL="342900" indent="-342900" algn="l">
              <a:buFont typeface="Wingdings" pitchFamily="2" charset="2"/>
              <a:buChar char="v"/>
            </a:pPr>
            <a:r>
              <a:rPr lang="en-US" dirty="0">
                <a:solidFill>
                  <a:schemeClr val="tx1"/>
                </a:solidFill>
              </a:rPr>
              <a:t>Emergency alarms </a:t>
            </a:r>
          </a:p>
          <a:p>
            <a:pPr marL="342900" indent="-342900" algn="l">
              <a:buFont typeface="Wingdings" pitchFamily="2" charset="2"/>
              <a:buChar char="v"/>
            </a:pPr>
            <a:r>
              <a:rPr lang="en-US" dirty="0">
                <a:solidFill>
                  <a:schemeClr val="tx1"/>
                </a:solidFill>
              </a:rPr>
              <a:t>Signaling and monitoring systems</a:t>
            </a:r>
          </a:p>
          <a:p>
            <a:pPr marL="342900" indent="-342900" algn="l">
              <a:buFont typeface="Wingdings" pitchFamily="2" charset="2"/>
              <a:buChar char="v"/>
            </a:pPr>
            <a:r>
              <a:rPr lang="en-US" dirty="0">
                <a:solidFill>
                  <a:schemeClr val="tx1"/>
                </a:solidFill>
              </a:rPr>
              <a:t>Security devices (metal detectors, cameras)</a:t>
            </a:r>
          </a:p>
          <a:p>
            <a:pPr marL="342900" indent="-342900" algn="l">
              <a:buFont typeface="Wingdings" pitchFamily="2" charset="2"/>
              <a:buChar char="v"/>
            </a:pPr>
            <a:r>
              <a:rPr lang="en-US" dirty="0">
                <a:solidFill>
                  <a:schemeClr val="tx1"/>
                </a:solidFill>
              </a:rPr>
              <a:t>Better lighting </a:t>
            </a:r>
          </a:p>
          <a:p>
            <a:pPr marL="342900" indent="-342900" algn="l">
              <a:buFont typeface="Wingdings" pitchFamily="2" charset="2"/>
              <a:buChar char="v"/>
            </a:pPr>
            <a:r>
              <a:rPr lang="en-US" dirty="0">
                <a:solidFill>
                  <a:schemeClr val="tx1"/>
                </a:solidFill>
              </a:rPr>
              <a:t>Bulletproof/shatterproof glass enclosures at  reception areas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5" descr="WPV pic 3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95400"/>
            <a:ext cx="32877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066800"/>
            <a:ext cx="1243355" cy="210127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9914" y="1333664"/>
            <a:ext cx="1798320" cy="1348740"/>
          </a:xfrm>
          <a:prstGeom prst="rect">
            <a:avLst/>
          </a:prstGeom>
        </p:spPr>
      </p:pic>
    </p:spTree>
    <p:extLst>
      <p:ext uri="{BB962C8B-B14F-4D97-AF65-F5344CB8AC3E}">
        <p14:creationId xmlns:p14="http://schemas.microsoft.com/office/powerpoint/2010/main" val="3865254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Prevention Strategies</a:t>
            </a:r>
          </a:p>
        </p:txBody>
      </p:sp>
      <p:sp>
        <p:nvSpPr>
          <p:cNvPr id="4099" name="Subtitle 2"/>
          <p:cNvSpPr>
            <a:spLocks noGrp="1"/>
          </p:cNvSpPr>
          <p:nvPr>
            <p:ph type="subTitle" idx="1"/>
          </p:nvPr>
        </p:nvSpPr>
        <p:spPr>
          <a:xfrm>
            <a:off x="533400" y="1203960"/>
            <a:ext cx="7924800" cy="685800"/>
          </a:xfrm>
        </p:spPr>
        <p:txBody>
          <a:bodyPr/>
          <a:lstStyle/>
          <a:p>
            <a:pPr eaLnBrk="1" hangingPunct="1"/>
            <a:r>
              <a:rPr lang="en-US" dirty="0" smtClean="0">
                <a:solidFill>
                  <a:srgbClr val="0070C0"/>
                </a:solidFill>
              </a:rPr>
              <a:t>Changing Behavior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sp>
        <p:nvSpPr>
          <p:cNvPr id="6" name="Content Placeholder 2"/>
          <p:cNvSpPr txBox="1">
            <a:spLocks/>
          </p:cNvSpPr>
          <p:nvPr/>
        </p:nvSpPr>
        <p:spPr bwMode="auto">
          <a:xfrm>
            <a:off x="685800" y="1447800"/>
            <a:ext cx="3810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Verdana"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r>
              <a:rPr lang="en-US" dirty="0" smtClean="0"/>
              <a:t>  </a:t>
            </a:r>
          </a:p>
          <a:p>
            <a:pPr marL="342900" indent="-342900" algn="l">
              <a:buFont typeface="Courier New" pitchFamily="49" charset="0"/>
              <a:buChar char="o"/>
            </a:pPr>
            <a:r>
              <a:rPr lang="en-US" dirty="0" smtClean="0">
                <a:solidFill>
                  <a:schemeClr val="tx1"/>
                </a:solidFill>
              </a:rPr>
              <a:t>Creating ”buddy system”</a:t>
            </a:r>
          </a:p>
          <a:p>
            <a:pPr marL="342900" indent="-342900" algn="l">
              <a:buFont typeface="Courier New" pitchFamily="49" charset="0"/>
              <a:buChar char="o"/>
            </a:pPr>
            <a:r>
              <a:rPr lang="en-US" dirty="0" smtClean="0">
                <a:solidFill>
                  <a:schemeClr val="tx1"/>
                </a:solidFill>
              </a:rPr>
              <a:t>Providing security escorts to parking lots </a:t>
            </a:r>
          </a:p>
          <a:p>
            <a:pPr marL="342900" indent="-342900" algn="l">
              <a:buFont typeface="Courier New" pitchFamily="49" charset="0"/>
              <a:buChar char="o"/>
            </a:pPr>
            <a:r>
              <a:rPr lang="en-US" dirty="0" smtClean="0">
                <a:solidFill>
                  <a:schemeClr val="tx1"/>
                </a:solidFill>
              </a:rPr>
              <a:t>Preventing personnel from working alone</a:t>
            </a:r>
          </a:p>
          <a:p>
            <a:pPr marL="342900" indent="-342900" algn="l">
              <a:buFont typeface="Courier New" pitchFamily="49" charset="0"/>
              <a:buChar char="o"/>
            </a:pPr>
            <a:r>
              <a:rPr lang="en-US" dirty="0" smtClean="0">
                <a:solidFill>
                  <a:schemeClr val="tx1"/>
                </a:solidFill>
              </a:rPr>
              <a:t>Restricting movement of public using controlled access cards </a:t>
            </a:r>
          </a:p>
        </p:txBody>
      </p:sp>
      <p:sp>
        <p:nvSpPr>
          <p:cNvPr id="7" name="Content Placeholder 3"/>
          <p:cNvSpPr txBox="1">
            <a:spLocks/>
          </p:cNvSpPr>
          <p:nvPr/>
        </p:nvSpPr>
        <p:spPr>
          <a:xfrm>
            <a:off x="4678680" y="1828800"/>
            <a:ext cx="3810000" cy="39624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sz="2400" dirty="0" smtClean="0">
                <a:latin typeface="Verdana" pitchFamily="34" charset="0"/>
                <a:ea typeface="Verdana" pitchFamily="34" charset="0"/>
                <a:cs typeface="Verdana" pitchFamily="34" charset="0"/>
              </a:rPr>
              <a:t>Training in hazard awareness, resolving conflicts, recognizing potential signs</a:t>
            </a:r>
          </a:p>
          <a:p>
            <a:pPr>
              <a:buFont typeface="Courier New" pitchFamily="49" charset="0"/>
              <a:buChar char="o"/>
            </a:pPr>
            <a:r>
              <a:rPr lang="en-US" sz="2400" dirty="0" smtClean="0">
                <a:latin typeface="Verdana" pitchFamily="34" charset="0"/>
                <a:ea typeface="Verdana" pitchFamily="34" charset="0"/>
                <a:cs typeface="Verdana" pitchFamily="34" charset="0"/>
              </a:rPr>
              <a:t>Make counseling available to reduce worker’s fear</a:t>
            </a:r>
          </a:p>
          <a:p>
            <a:pPr>
              <a:buFont typeface="Courier New" pitchFamily="49" charset="0"/>
              <a:buChar char="o"/>
            </a:pPr>
            <a:r>
              <a:rPr lang="en-US" sz="2400" dirty="0" smtClean="0">
                <a:latin typeface="Verdana" pitchFamily="34" charset="0"/>
                <a:ea typeface="Verdana" pitchFamily="34" charset="0"/>
                <a:cs typeface="Verdana" pitchFamily="34" charset="0"/>
              </a:rPr>
              <a:t>Having open communication with workers</a:t>
            </a:r>
          </a:p>
          <a:p>
            <a:pPr>
              <a:buFontTx/>
              <a:buNone/>
            </a:pPr>
            <a:endParaRPr lang="en-US" dirty="0" smtClean="0"/>
          </a:p>
          <a:p>
            <a:endParaRPr lang="en-US" dirty="0" smtClean="0"/>
          </a:p>
        </p:txBody>
      </p:sp>
    </p:spTree>
    <p:extLst>
      <p:ext uri="{BB962C8B-B14F-4D97-AF65-F5344CB8AC3E}">
        <p14:creationId xmlns:p14="http://schemas.microsoft.com/office/powerpoint/2010/main" val="72458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linds(horizontal)">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linds(horizontal)">
                                      <p:cBhvr>
                                        <p:cTn id="21" dur="500"/>
                                        <p:tgtEl>
                                          <p:spTgt spid="7">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linds(horizontal)">
                                      <p:cBhvr>
                                        <p:cTn id="24" dur="500"/>
                                        <p:tgtEl>
                                          <p:spTgt spid="7">
                                            <p:txEl>
                                              <p:pRg st="1" end="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linds(horizontal)">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Prevention Strategies</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rPr>
              <a:t>Administrative controls:</a:t>
            </a:r>
          </a:p>
          <a:p>
            <a:pPr algn="l"/>
            <a:endParaRPr lang="en-US" dirty="0">
              <a:solidFill>
                <a:schemeClr val="tx1"/>
              </a:solidFill>
            </a:endParaRPr>
          </a:p>
          <a:p>
            <a:pPr algn="l"/>
            <a:r>
              <a:rPr lang="en-US" dirty="0" smtClean="0">
                <a:solidFill>
                  <a:schemeClr val="tx1"/>
                </a:solidFill>
              </a:rPr>
              <a:t>Comprehensive </a:t>
            </a:r>
            <a:r>
              <a:rPr lang="en-US" dirty="0">
                <a:solidFill>
                  <a:schemeClr val="tx1"/>
                </a:solidFill>
              </a:rPr>
              <a:t>written procedures for reporting and for responding to occurrences</a:t>
            </a:r>
          </a:p>
          <a:p>
            <a:pPr algn="l"/>
            <a:endParaRPr lang="en-US" dirty="0">
              <a:solidFill>
                <a:schemeClr val="tx1"/>
              </a:solidFill>
            </a:endParaRPr>
          </a:p>
          <a:p>
            <a:pPr algn="l"/>
            <a:r>
              <a:rPr lang="en-US" dirty="0" smtClean="0">
                <a:solidFill>
                  <a:schemeClr val="tx1"/>
                </a:solidFill>
              </a:rPr>
              <a:t>Enforce </a:t>
            </a:r>
            <a:r>
              <a:rPr lang="en-US" dirty="0">
                <a:solidFill>
                  <a:schemeClr val="tx1"/>
                </a:solidFill>
              </a:rPr>
              <a:t>zero tolerance policy</a:t>
            </a:r>
          </a:p>
          <a:p>
            <a:pPr algn="l"/>
            <a:endParaRPr lang="en-US" dirty="0">
              <a:solidFill>
                <a:schemeClr val="tx1"/>
              </a:solidFill>
            </a:endParaRPr>
          </a:p>
          <a:p>
            <a:pPr algn="l"/>
            <a:r>
              <a:rPr lang="en-US" dirty="0">
                <a:solidFill>
                  <a:schemeClr val="tx1"/>
                </a:solidFill>
              </a:rPr>
              <a:t>	</a:t>
            </a:r>
          </a:p>
          <a:p>
            <a:pPr algn="l"/>
            <a:r>
              <a:rPr lang="en-US" dirty="0" smtClean="0">
                <a:solidFill>
                  <a:schemeClr val="tx1"/>
                </a:solidFill>
              </a:rPr>
              <a:t>Update </a:t>
            </a:r>
            <a:r>
              <a:rPr lang="en-US" dirty="0">
                <a:solidFill>
                  <a:schemeClr val="tx1"/>
                </a:solidFill>
              </a:rPr>
              <a:t>program as necessary </a:t>
            </a:r>
            <a:endParaRPr lang="en-US" dirty="0" smtClean="0">
              <a:solidFill>
                <a:schemeClr val="tx1"/>
              </a:solidFill>
            </a:endParaRPr>
          </a:p>
          <a:p>
            <a:pPr algn="l"/>
            <a:r>
              <a:rPr lang="en-US" dirty="0" smtClean="0">
                <a:solidFill>
                  <a:schemeClr val="tx1"/>
                </a:solidFill>
              </a:rPr>
              <a:t>(</a:t>
            </a:r>
            <a:r>
              <a:rPr lang="en-US" dirty="0">
                <a:solidFill>
                  <a:schemeClr val="tx1"/>
                </a:solidFill>
              </a:rPr>
              <a:t>continuous improvement)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4" descr="WPV pic 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856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Those at Risk</a:t>
            </a:r>
          </a:p>
        </p:txBody>
      </p:sp>
      <p:sp>
        <p:nvSpPr>
          <p:cNvPr id="4099" name="Subtitle 2"/>
          <p:cNvSpPr>
            <a:spLocks noGrp="1"/>
          </p:cNvSpPr>
          <p:nvPr>
            <p:ph type="subTitle" idx="1"/>
          </p:nvPr>
        </p:nvSpPr>
        <p:spPr>
          <a:xfrm>
            <a:off x="533400" y="1219200"/>
            <a:ext cx="7687944" cy="2057400"/>
          </a:xfrm>
        </p:spPr>
        <p:txBody>
          <a:bodyPr/>
          <a:lstStyle/>
          <a:p>
            <a:pPr lvl="1" algn="l"/>
            <a:r>
              <a:rPr lang="en-US" dirty="0" smtClean="0">
                <a:solidFill>
                  <a:schemeClr val="tx1"/>
                </a:solidFill>
              </a:rPr>
              <a:t>Some </a:t>
            </a:r>
            <a:r>
              <a:rPr lang="en-US" dirty="0">
                <a:solidFill>
                  <a:schemeClr val="tx1"/>
                </a:solidFill>
              </a:rPr>
              <a:t>2 million American workers are victims of workplace violence each year.  In particular:</a:t>
            </a:r>
          </a:p>
          <a:p>
            <a:pPr lvl="1" algn="l"/>
            <a:r>
              <a:rPr lang="en-US" dirty="0">
                <a:solidFill>
                  <a:schemeClr val="tx1"/>
                </a:solidFill>
              </a:rPr>
              <a:t>- Those who work in high crime areas (</a:t>
            </a:r>
            <a:r>
              <a:rPr lang="en-US" dirty="0" smtClean="0">
                <a:solidFill>
                  <a:schemeClr val="tx1"/>
                </a:solidFill>
              </a:rPr>
              <a:t>groceries, </a:t>
            </a:r>
            <a:br>
              <a:rPr lang="en-US" dirty="0" smtClean="0">
                <a:solidFill>
                  <a:schemeClr val="tx1"/>
                </a:solidFill>
              </a:rPr>
            </a:br>
            <a:r>
              <a:rPr lang="en-US" dirty="0" smtClean="0">
                <a:solidFill>
                  <a:schemeClr val="tx1"/>
                </a:solidFill>
              </a:rPr>
              <a:t>   pharmacies</a:t>
            </a:r>
            <a:r>
              <a:rPr lang="en-US" dirty="0">
                <a:solidFill>
                  <a:schemeClr val="tx1"/>
                </a:solidFill>
              </a:rPr>
              <a:t>, gas stations)</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5" descr="WPV pic 5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3200400"/>
            <a:ext cx="3832225"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496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What to Do</a:t>
            </a:r>
          </a:p>
        </p:txBody>
      </p:sp>
      <p:sp>
        <p:nvSpPr>
          <p:cNvPr id="4099" name="Subtitle 2"/>
          <p:cNvSpPr>
            <a:spLocks noGrp="1"/>
          </p:cNvSpPr>
          <p:nvPr>
            <p:ph type="subTitle" idx="1"/>
          </p:nvPr>
        </p:nvSpPr>
        <p:spPr>
          <a:xfrm>
            <a:off x="1219200" y="1600200"/>
            <a:ext cx="6172200" cy="4343400"/>
          </a:xfrm>
        </p:spPr>
        <p:txBody>
          <a:bodyPr/>
          <a:lstStyle/>
          <a:p>
            <a:pPr algn="l">
              <a:buFont typeface="Wingdings" pitchFamily="2" charset="2"/>
              <a:buChar char="v"/>
            </a:pPr>
            <a:r>
              <a:rPr lang="en-US" dirty="0" smtClean="0">
                <a:solidFill>
                  <a:schemeClr val="tx1"/>
                </a:solidFill>
              </a:rPr>
              <a:t> Present </a:t>
            </a:r>
            <a:r>
              <a:rPr lang="en-US" dirty="0">
                <a:solidFill>
                  <a:schemeClr val="tx1"/>
                </a:solidFill>
              </a:rPr>
              <a:t>a calm, caring attitude</a:t>
            </a:r>
          </a:p>
          <a:p>
            <a:pPr algn="l">
              <a:buFont typeface="Wingdings" pitchFamily="2" charset="2"/>
              <a:buChar char="v"/>
            </a:pPr>
            <a:endParaRPr lang="en-US" dirty="0">
              <a:solidFill>
                <a:schemeClr val="tx1"/>
              </a:solidFill>
            </a:endParaRPr>
          </a:p>
          <a:p>
            <a:pPr algn="l">
              <a:buFont typeface="Wingdings" pitchFamily="2" charset="2"/>
              <a:buChar char="v"/>
            </a:pPr>
            <a:r>
              <a:rPr lang="en-US" dirty="0" smtClean="0">
                <a:solidFill>
                  <a:schemeClr val="tx1"/>
                </a:solidFill>
              </a:rPr>
              <a:t> Don’t </a:t>
            </a:r>
            <a:r>
              <a:rPr lang="en-US" dirty="0">
                <a:solidFill>
                  <a:schemeClr val="tx1"/>
                </a:solidFill>
              </a:rPr>
              <a:t>match the threat</a:t>
            </a:r>
          </a:p>
          <a:p>
            <a:pPr algn="l"/>
            <a:endParaRPr lang="en-US" dirty="0">
              <a:solidFill>
                <a:schemeClr val="tx1"/>
              </a:solidFill>
            </a:endParaRPr>
          </a:p>
          <a:p>
            <a:pPr algn="l">
              <a:buFont typeface="Wingdings" pitchFamily="2" charset="2"/>
              <a:buChar char="v"/>
            </a:pPr>
            <a:r>
              <a:rPr lang="en-US" dirty="0" smtClean="0">
                <a:solidFill>
                  <a:schemeClr val="tx1"/>
                </a:solidFill>
              </a:rPr>
              <a:t> Don’t </a:t>
            </a:r>
            <a:r>
              <a:rPr lang="en-US" dirty="0">
                <a:solidFill>
                  <a:schemeClr val="tx1"/>
                </a:solidFill>
              </a:rPr>
              <a:t>give orders</a:t>
            </a:r>
          </a:p>
          <a:p>
            <a:pPr algn="l">
              <a:buFont typeface="Wingdings" pitchFamily="2" charset="2"/>
              <a:buChar char="v"/>
            </a:pPr>
            <a:endParaRPr lang="en-US" dirty="0">
              <a:solidFill>
                <a:schemeClr val="tx1"/>
              </a:solidFill>
            </a:endParaRPr>
          </a:p>
          <a:p>
            <a:pPr algn="l">
              <a:buFont typeface="Wingdings" pitchFamily="2" charset="2"/>
              <a:buChar char="v"/>
            </a:pPr>
            <a:r>
              <a:rPr lang="en-US" dirty="0" smtClean="0">
                <a:solidFill>
                  <a:schemeClr val="tx1"/>
                </a:solidFill>
              </a:rPr>
              <a:t> Acknowledge </a:t>
            </a:r>
            <a:r>
              <a:rPr lang="en-US" dirty="0">
                <a:solidFill>
                  <a:schemeClr val="tx1"/>
                </a:solidFill>
              </a:rPr>
              <a:t>what the person feels</a:t>
            </a:r>
          </a:p>
          <a:p>
            <a:pPr algn="l">
              <a:buFont typeface="Wingdings" pitchFamily="2" charset="2"/>
              <a:buChar char="v"/>
            </a:pPr>
            <a:endParaRPr lang="en-US" dirty="0">
              <a:solidFill>
                <a:schemeClr val="tx1"/>
              </a:solidFill>
            </a:endParaRPr>
          </a:p>
          <a:p>
            <a:pPr algn="l">
              <a:buFont typeface="Wingdings" pitchFamily="2" charset="2"/>
              <a:buChar char="v"/>
            </a:pPr>
            <a:r>
              <a:rPr lang="en-US" dirty="0" smtClean="0">
                <a:solidFill>
                  <a:schemeClr val="tx1"/>
                </a:solidFill>
              </a:rPr>
              <a:t> Avoid </a:t>
            </a:r>
            <a:r>
              <a:rPr lang="en-US" dirty="0">
                <a:solidFill>
                  <a:schemeClr val="tx1"/>
                </a:solidFill>
              </a:rPr>
              <a:t>aggressive behavior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81200"/>
            <a:ext cx="2667000" cy="2133600"/>
          </a:xfrm>
          <a:prstGeom prst="rect">
            <a:avLst/>
          </a:prstGeom>
        </p:spPr>
      </p:pic>
    </p:spTree>
    <p:extLst>
      <p:ext uri="{BB962C8B-B14F-4D97-AF65-F5344CB8AC3E}">
        <p14:creationId xmlns:p14="http://schemas.microsoft.com/office/powerpoint/2010/main" val="400845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Other Preventive Actions</a:t>
            </a:r>
          </a:p>
        </p:txBody>
      </p:sp>
      <p:sp>
        <p:nvSpPr>
          <p:cNvPr id="4099" name="Subtitle 2"/>
          <p:cNvSpPr>
            <a:spLocks noGrp="1"/>
          </p:cNvSpPr>
          <p:nvPr>
            <p:ph type="subTitle" idx="1"/>
          </p:nvPr>
        </p:nvSpPr>
        <p:spPr>
          <a:xfrm>
            <a:off x="1219200" y="1905000"/>
            <a:ext cx="6553200" cy="3733800"/>
          </a:xfrm>
        </p:spPr>
        <p:txBody>
          <a:bodyPr/>
          <a:lstStyle/>
          <a:p>
            <a:pPr marL="457200" indent="-457200" algn="l">
              <a:buFont typeface="Verdana" pitchFamily="34" charset="0"/>
              <a:buAutoNum type="arabicPeriod"/>
            </a:pPr>
            <a:r>
              <a:rPr lang="en-US" dirty="0">
                <a:solidFill>
                  <a:schemeClr val="tx1"/>
                </a:solidFill>
              </a:rPr>
              <a:t>Evaluate each situation</a:t>
            </a:r>
          </a:p>
          <a:p>
            <a:pPr marL="457200" indent="-457200" algn="l">
              <a:buFont typeface="Verdana" pitchFamily="34" charset="0"/>
              <a:buAutoNum type="arabicPeriod"/>
            </a:pPr>
            <a:endParaRPr lang="en-US" dirty="0">
              <a:solidFill>
                <a:schemeClr val="tx1"/>
              </a:solidFill>
            </a:endParaRPr>
          </a:p>
          <a:p>
            <a:pPr marL="457200" indent="-457200" algn="l">
              <a:buFont typeface="Verdana" pitchFamily="34" charset="0"/>
              <a:buAutoNum type="arabicPeriod"/>
            </a:pPr>
            <a:r>
              <a:rPr lang="en-US" dirty="0">
                <a:solidFill>
                  <a:schemeClr val="tx1"/>
                </a:solidFill>
              </a:rPr>
              <a:t>Be vigilant, alert of your surroundings</a:t>
            </a:r>
          </a:p>
          <a:p>
            <a:pPr marL="457200" indent="-457200" algn="l">
              <a:buFont typeface="Verdana" pitchFamily="34" charset="0"/>
              <a:buAutoNum type="arabicPeriod"/>
            </a:pPr>
            <a:endParaRPr lang="en-US" dirty="0">
              <a:solidFill>
                <a:schemeClr val="tx1"/>
              </a:solidFill>
            </a:endParaRPr>
          </a:p>
          <a:p>
            <a:pPr marL="457200" indent="-457200" algn="l">
              <a:buFont typeface="Verdana" pitchFamily="34" charset="0"/>
              <a:buAutoNum type="arabicPeriod"/>
            </a:pPr>
            <a:r>
              <a:rPr lang="en-US" dirty="0">
                <a:solidFill>
                  <a:schemeClr val="tx1"/>
                </a:solidFill>
              </a:rPr>
              <a:t>Do not isolate yourself</a:t>
            </a:r>
          </a:p>
          <a:p>
            <a:pPr marL="457200" indent="-457200" algn="l">
              <a:buFont typeface="Verdana" pitchFamily="34" charset="0"/>
              <a:buAutoNum type="arabicPeriod"/>
            </a:pPr>
            <a:endParaRPr lang="en-US" dirty="0">
              <a:solidFill>
                <a:schemeClr val="tx1"/>
              </a:solidFill>
            </a:endParaRPr>
          </a:p>
          <a:p>
            <a:pPr marL="457200" indent="-457200" algn="l">
              <a:buFont typeface="Verdana" pitchFamily="34" charset="0"/>
              <a:buAutoNum type="arabicPeriod"/>
            </a:pPr>
            <a:r>
              <a:rPr lang="en-US" dirty="0">
                <a:solidFill>
                  <a:schemeClr val="tx1"/>
                </a:solidFill>
              </a:rPr>
              <a:t>Always keep an open path for exiting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4254358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If Situation Can’t be Defused</a:t>
            </a:r>
          </a:p>
        </p:txBody>
      </p:sp>
      <p:sp>
        <p:nvSpPr>
          <p:cNvPr id="4099" name="Subtitle 2"/>
          <p:cNvSpPr>
            <a:spLocks noGrp="1"/>
          </p:cNvSpPr>
          <p:nvPr>
            <p:ph type="subTitle" idx="1"/>
          </p:nvPr>
        </p:nvSpPr>
        <p:spPr>
          <a:xfrm>
            <a:off x="381000" y="1143000"/>
            <a:ext cx="8305800" cy="4953000"/>
          </a:xfrm>
        </p:spPr>
        <p:txBody>
          <a:bodyPr/>
          <a:lstStyle/>
          <a:p>
            <a:pPr marL="342900" indent="-342900" algn="l">
              <a:spcBef>
                <a:spcPts val="0"/>
              </a:spcBef>
              <a:buFontTx/>
              <a:buChar char="-"/>
            </a:pPr>
            <a:r>
              <a:rPr lang="en-US" dirty="0" smtClean="0">
                <a:solidFill>
                  <a:schemeClr val="tx1"/>
                </a:solidFill>
              </a:rPr>
              <a:t>Remove </a:t>
            </a:r>
            <a:r>
              <a:rPr lang="en-US" dirty="0">
                <a:solidFill>
                  <a:schemeClr val="tx1"/>
                </a:solidFill>
              </a:rPr>
              <a:t>yourself from the </a:t>
            </a:r>
            <a:r>
              <a:rPr lang="en-US" dirty="0" smtClean="0">
                <a:solidFill>
                  <a:schemeClr val="tx1"/>
                </a:solidFill>
              </a:rPr>
              <a:t>situation</a:t>
            </a:r>
            <a:endParaRPr lang="en-US" dirty="0">
              <a:solidFill>
                <a:schemeClr val="tx1"/>
              </a:solidFill>
            </a:endParaRPr>
          </a:p>
          <a:p>
            <a:pPr marL="342900" indent="-342900" algn="l">
              <a:spcBef>
                <a:spcPts val="0"/>
              </a:spcBef>
              <a:buFontTx/>
              <a:buChar char="-"/>
            </a:pPr>
            <a:r>
              <a:rPr lang="en-US" dirty="0" smtClean="0">
                <a:solidFill>
                  <a:schemeClr val="tx1"/>
                </a:solidFill>
              </a:rPr>
              <a:t>Call </a:t>
            </a:r>
            <a:r>
              <a:rPr lang="en-US" dirty="0">
                <a:solidFill>
                  <a:schemeClr val="tx1"/>
                </a:solidFill>
              </a:rPr>
              <a:t>security for </a:t>
            </a:r>
            <a:r>
              <a:rPr lang="en-US" dirty="0" smtClean="0">
                <a:solidFill>
                  <a:schemeClr val="tx1"/>
                </a:solidFill>
              </a:rPr>
              <a:t>help</a:t>
            </a:r>
            <a:endParaRPr lang="en-US" dirty="0">
              <a:solidFill>
                <a:schemeClr val="tx1"/>
              </a:solidFill>
            </a:endParaRPr>
          </a:p>
          <a:p>
            <a:pPr marL="342900" indent="-342900" algn="l">
              <a:spcBef>
                <a:spcPts val="0"/>
              </a:spcBef>
              <a:buFontTx/>
              <a:buChar char="-"/>
            </a:pPr>
            <a:r>
              <a:rPr lang="en-US" dirty="0" smtClean="0">
                <a:solidFill>
                  <a:schemeClr val="tx1"/>
                </a:solidFill>
              </a:rPr>
              <a:t>Report </a:t>
            </a:r>
            <a:r>
              <a:rPr lang="en-US" dirty="0">
                <a:solidFill>
                  <a:schemeClr val="tx1"/>
                </a:solidFill>
              </a:rPr>
              <a:t>any violent situations to </a:t>
            </a:r>
            <a:r>
              <a:rPr lang="en-US" dirty="0" smtClean="0">
                <a:solidFill>
                  <a:schemeClr val="tx1"/>
                </a:solidFill>
              </a:rPr>
              <a:t>management</a:t>
            </a:r>
          </a:p>
          <a:p>
            <a:pPr marL="342900" indent="-342900" algn="l">
              <a:buFontTx/>
              <a:buChar char="-"/>
            </a:pPr>
            <a:endParaRPr lang="en-US" dirty="0" smtClean="0">
              <a:solidFill>
                <a:schemeClr val="tx1"/>
              </a:solidFill>
            </a:endParaRPr>
          </a:p>
          <a:p>
            <a:pPr lvl="0" algn="l" eaLnBrk="0" hangingPunct="0">
              <a:spcBef>
                <a:spcPct val="30000"/>
              </a:spcBef>
            </a:pPr>
            <a:r>
              <a:rPr lang="en-US" sz="2100" b="1" dirty="0">
                <a:solidFill>
                  <a:prstClr val="black"/>
                </a:solidFill>
                <a:ea typeface="Verdana" panose="020B0604030504040204" pitchFamily="34" charset="0"/>
                <a:cs typeface="Verdana" panose="020B0604030504040204" pitchFamily="34" charset="0"/>
              </a:rPr>
              <a:t>For someone with a </a:t>
            </a:r>
            <a:r>
              <a:rPr lang="en-US" sz="2100" b="1" dirty="0" smtClean="0">
                <a:solidFill>
                  <a:prstClr val="black"/>
                </a:solidFill>
                <a:ea typeface="Verdana" panose="020B0604030504040204" pitchFamily="34" charset="0"/>
                <a:cs typeface="Verdana" panose="020B0604030504040204" pitchFamily="34" charset="0"/>
              </a:rPr>
              <a:t>weapon:</a:t>
            </a:r>
            <a:endParaRPr lang="en-US" sz="2100" b="1" dirty="0">
              <a:solidFill>
                <a:prstClr val="black"/>
              </a:solidFill>
              <a:ea typeface="Verdana" panose="020B0604030504040204" pitchFamily="34" charset="0"/>
              <a:cs typeface="Verdana" panose="020B0604030504040204" pitchFamily="34" charset="0"/>
            </a:endParaRPr>
          </a:p>
          <a:p>
            <a:pPr marL="285750" lvl="0" indent="-285750" algn="l" eaLnBrk="0" hangingPunct="0">
              <a:spcBef>
                <a:spcPct val="30000"/>
              </a:spcBef>
              <a:buFont typeface="Arial" panose="020B0604020202020204" pitchFamily="34" charset="0"/>
              <a:buChar char="•"/>
            </a:pPr>
            <a:r>
              <a:rPr lang="en-US" sz="2100" dirty="0">
                <a:solidFill>
                  <a:prstClr val="black"/>
                </a:solidFill>
                <a:ea typeface="Verdana" panose="020B0604030504040204" pitchFamily="34" charset="0"/>
                <a:cs typeface="Verdana" panose="020B0604030504040204" pitchFamily="34" charset="0"/>
              </a:rPr>
              <a:t>Stay calm - Maintain eye contact </a:t>
            </a:r>
          </a:p>
          <a:p>
            <a:pPr marL="285750" lvl="0" indent="-285750" algn="l" eaLnBrk="0" hangingPunct="0">
              <a:spcBef>
                <a:spcPct val="30000"/>
              </a:spcBef>
              <a:buFont typeface="Arial" panose="020B0604020202020204" pitchFamily="34" charset="0"/>
              <a:buChar char="•"/>
            </a:pPr>
            <a:r>
              <a:rPr lang="en-US" sz="2100" dirty="0">
                <a:solidFill>
                  <a:prstClr val="black"/>
                </a:solidFill>
                <a:ea typeface="Verdana" panose="020B0604030504040204" pitchFamily="34" charset="0"/>
                <a:cs typeface="Verdana" panose="020B0604030504040204" pitchFamily="34" charset="0"/>
              </a:rPr>
              <a:t>Stall for time </a:t>
            </a:r>
          </a:p>
          <a:p>
            <a:pPr marL="285750" lvl="0" indent="-285750" algn="l" eaLnBrk="0" hangingPunct="0">
              <a:spcBef>
                <a:spcPct val="30000"/>
              </a:spcBef>
              <a:buFont typeface="Arial" panose="020B0604020202020204" pitchFamily="34" charset="0"/>
              <a:buChar char="•"/>
            </a:pPr>
            <a:r>
              <a:rPr lang="en-US" sz="2100" dirty="0">
                <a:solidFill>
                  <a:prstClr val="black"/>
                </a:solidFill>
                <a:ea typeface="Verdana" panose="020B0604030504040204" pitchFamily="34" charset="0"/>
                <a:cs typeface="Verdana" panose="020B0604030504040204" pitchFamily="34" charset="0"/>
              </a:rPr>
              <a:t>Keep talking...but follow instructions of the person with the weapon </a:t>
            </a:r>
          </a:p>
          <a:p>
            <a:pPr marL="285750" lvl="0" indent="-285750" algn="l" eaLnBrk="0" hangingPunct="0">
              <a:spcBef>
                <a:spcPct val="30000"/>
              </a:spcBef>
              <a:buFont typeface="Arial" panose="020B0604020202020204" pitchFamily="34" charset="0"/>
              <a:buChar char="•"/>
            </a:pPr>
            <a:r>
              <a:rPr lang="en-US" sz="2100" dirty="0">
                <a:solidFill>
                  <a:prstClr val="black"/>
                </a:solidFill>
                <a:ea typeface="Verdana" panose="020B0604030504040204" pitchFamily="34" charset="0"/>
                <a:cs typeface="Verdana" panose="020B0604030504040204" pitchFamily="34" charset="0"/>
              </a:rPr>
              <a:t>Don’t risk harm to yourself or others </a:t>
            </a:r>
          </a:p>
          <a:p>
            <a:pPr marL="285750" lvl="0" indent="-285750" algn="l" eaLnBrk="0" hangingPunct="0">
              <a:spcBef>
                <a:spcPct val="30000"/>
              </a:spcBef>
              <a:buFont typeface="Arial" panose="020B0604020202020204" pitchFamily="34" charset="0"/>
              <a:buChar char="•"/>
            </a:pPr>
            <a:r>
              <a:rPr lang="en-US" sz="2100" dirty="0">
                <a:solidFill>
                  <a:prstClr val="black"/>
                </a:solidFill>
                <a:ea typeface="Verdana" panose="020B0604030504040204" pitchFamily="34" charset="0"/>
                <a:cs typeface="Verdana" panose="020B0604030504040204" pitchFamily="34" charset="0"/>
              </a:rPr>
              <a:t>Never try to be a hero or try to grab a weapon</a:t>
            </a:r>
          </a:p>
          <a:p>
            <a:pPr marL="285750" lvl="0" indent="-285750" algn="l" eaLnBrk="0" hangingPunct="0">
              <a:spcBef>
                <a:spcPct val="30000"/>
              </a:spcBef>
              <a:buFont typeface="Arial" panose="020B0604020202020204" pitchFamily="34" charset="0"/>
              <a:buChar char="•"/>
            </a:pPr>
            <a:r>
              <a:rPr lang="en-US" sz="2100" dirty="0">
                <a:solidFill>
                  <a:prstClr val="black"/>
                </a:solidFill>
                <a:ea typeface="Verdana" panose="020B0604030504040204" pitchFamily="34" charset="0"/>
                <a:cs typeface="Verdana" panose="020B0604030504040204" pitchFamily="34" charset="0"/>
              </a:rPr>
              <a:t>Watch for an opportunity to escape safely </a:t>
            </a:r>
          </a:p>
          <a:p>
            <a:pPr lvl="0" algn="l" eaLnBrk="0" hangingPunct="0">
              <a:spcBef>
                <a:spcPct val="30000"/>
              </a:spcBef>
            </a:pPr>
            <a:endParaRPr lang="en-US" sz="2200" dirty="0">
              <a:solidFill>
                <a:prstClr val="black"/>
              </a:solidFill>
              <a:latin typeface="Calibri"/>
            </a:endParaRPr>
          </a:p>
          <a:p>
            <a:pPr algn="l"/>
            <a:endParaRPr lang="en-US" sz="2200"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200400"/>
            <a:ext cx="1945000" cy="89591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4572000"/>
            <a:ext cx="1720273" cy="1135380"/>
          </a:xfrm>
          <a:prstGeom prst="rect">
            <a:avLst/>
          </a:prstGeom>
        </p:spPr>
      </p:pic>
    </p:spTree>
    <p:extLst>
      <p:ext uri="{BB962C8B-B14F-4D97-AF65-F5344CB8AC3E}">
        <p14:creationId xmlns:p14="http://schemas.microsoft.com/office/powerpoint/2010/main" val="1337445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References</a:t>
            </a:r>
          </a:p>
        </p:txBody>
      </p:sp>
      <p:sp>
        <p:nvSpPr>
          <p:cNvPr id="4099" name="Subtitle 2"/>
          <p:cNvSpPr>
            <a:spLocks noGrp="1"/>
          </p:cNvSpPr>
          <p:nvPr>
            <p:ph type="subTitle" idx="1"/>
          </p:nvPr>
        </p:nvSpPr>
        <p:spPr>
          <a:xfrm>
            <a:off x="609600" y="1676400"/>
            <a:ext cx="7924800" cy="4038600"/>
          </a:xfrm>
        </p:spPr>
        <p:txBody>
          <a:bodyPr/>
          <a:lstStyle/>
          <a:p>
            <a:pPr algn="l"/>
            <a:r>
              <a:rPr lang="en-US" dirty="0">
                <a:solidFill>
                  <a:schemeClr val="tx1"/>
                </a:solidFill>
              </a:rPr>
              <a:t>Occupational Safety and Health Administration</a:t>
            </a:r>
          </a:p>
          <a:p>
            <a:pPr algn="l"/>
            <a:r>
              <a:rPr lang="en-US" dirty="0"/>
              <a:t>	</a:t>
            </a:r>
            <a:r>
              <a:rPr lang="en-US" i="1" dirty="0">
                <a:hlinkClick r:id="rId3"/>
              </a:rPr>
              <a:t>www.osha.gov</a:t>
            </a:r>
            <a:endParaRPr lang="en-US" i="1" dirty="0"/>
          </a:p>
          <a:p>
            <a:pPr algn="l"/>
            <a:endParaRPr lang="en-US" dirty="0"/>
          </a:p>
          <a:p>
            <a:pPr algn="l"/>
            <a:r>
              <a:rPr lang="en-US" dirty="0">
                <a:solidFill>
                  <a:schemeClr val="tx1"/>
                </a:solidFill>
              </a:rPr>
              <a:t>Center for Disease Control/National Institute </a:t>
            </a:r>
            <a:r>
              <a:rPr lang="en-US" dirty="0" smtClean="0">
                <a:solidFill>
                  <a:schemeClr val="tx1"/>
                </a:solidFill>
              </a:rPr>
              <a:t>for </a:t>
            </a:r>
            <a:r>
              <a:rPr lang="en-US" dirty="0">
                <a:solidFill>
                  <a:schemeClr val="tx1"/>
                </a:solidFill>
              </a:rPr>
              <a:t>Occupational Safety and Health</a:t>
            </a:r>
          </a:p>
          <a:p>
            <a:pPr algn="l"/>
            <a:r>
              <a:rPr lang="en-US" dirty="0"/>
              <a:t>	</a:t>
            </a:r>
            <a:r>
              <a:rPr lang="en-US" i="1" dirty="0">
                <a:hlinkClick r:id="rId4"/>
              </a:rPr>
              <a:t>www.cdc.gov</a:t>
            </a:r>
            <a:endParaRPr lang="en-US" i="1" dirty="0"/>
          </a:p>
          <a:p>
            <a:pPr algn="l"/>
            <a:endParaRPr lang="en-US" dirty="0"/>
          </a:p>
          <a:p>
            <a:pPr algn="l"/>
            <a:r>
              <a:rPr lang="en-US" dirty="0">
                <a:solidFill>
                  <a:schemeClr val="tx1"/>
                </a:solidFill>
              </a:rPr>
              <a:t>National Safety Council</a:t>
            </a:r>
          </a:p>
          <a:p>
            <a:pPr algn="l"/>
            <a:r>
              <a:rPr lang="en-US" dirty="0"/>
              <a:t>	</a:t>
            </a:r>
            <a:r>
              <a:rPr lang="en-US" i="1" dirty="0">
                <a:hlinkClick r:id="rId5"/>
              </a:rPr>
              <a:t>www.nsc.org</a:t>
            </a:r>
            <a:endParaRPr lang="en-US" i="1" dirty="0"/>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7800" y="4191000"/>
            <a:ext cx="1905000" cy="1905000"/>
          </a:xfrm>
          <a:prstGeom prst="rect">
            <a:avLst/>
          </a:prstGeom>
        </p:spPr>
      </p:pic>
    </p:spTree>
    <p:extLst>
      <p:ext uri="{BB962C8B-B14F-4D97-AF65-F5344CB8AC3E}">
        <p14:creationId xmlns:p14="http://schemas.microsoft.com/office/powerpoint/2010/main" val="2729965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References</a:t>
            </a:r>
          </a:p>
        </p:txBody>
      </p:sp>
      <p:sp>
        <p:nvSpPr>
          <p:cNvPr id="4099" name="Subtitle 2"/>
          <p:cNvSpPr>
            <a:spLocks noGrp="1"/>
          </p:cNvSpPr>
          <p:nvPr>
            <p:ph type="subTitle" idx="1"/>
          </p:nvPr>
        </p:nvSpPr>
        <p:spPr>
          <a:xfrm>
            <a:off x="533400" y="1981200"/>
            <a:ext cx="7924800" cy="2819400"/>
          </a:xfrm>
        </p:spPr>
        <p:txBody>
          <a:bodyPr/>
          <a:lstStyle/>
          <a:p>
            <a:pPr algn="l"/>
            <a:r>
              <a:rPr lang="en-US" dirty="0">
                <a:solidFill>
                  <a:schemeClr val="tx1"/>
                </a:solidFill>
              </a:rPr>
              <a:t>Commonwealth Management Directive 205.33</a:t>
            </a:r>
          </a:p>
          <a:p>
            <a:pPr algn="l"/>
            <a:endParaRPr lang="en-US" dirty="0">
              <a:solidFill>
                <a:schemeClr val="tx1"/>
              </a:solidFill>
            </a:endParaRPr>
          </a:p>
          <a:p>
            <a:pPr algn="l"/>
            <a:r>
              <a:rPr lang="en-US" dirty="0">
                <a:solidFill>
                  <a:schemeClr val="tx1"/>
                </a:solidFill>
              </a:rPr>
              <a:t>Building a Safe Workplace: Preventing Workplace Violence – United Behavioral Health &amp; The Commonwealth of PA</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928244"/>
            <a:ext cx="3384964" cy="2183540"/>
          </a:xfrm>
          <a:prstGeom prst="rect">
            <a:avLst/>
          </a:prstGeom>
        </p:spPr>
      </p:pic>
    </p:spTree>
    <p:extLst>
      <p:ext uri="{BB962C8B-B14F-4D97-AF65-F5344CB8AC3E}">
        <p14:creationId xmlns:p14="http://schemas.microsoft.com/office/powerpoint/2010/main" val="1100910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References</a:t>
            </a:r>
          </a:p>
        </p:txBody>
      </p:sp>
      <p:sp>
        <p:nvSpPr>
          <p:cNvPr id="4099" name="Subtitle 2"/>
          <p:cNvSpPr>
            <a:spLocks noGrp="1"/>
          </p:cNvSpPr>
          <p:nvPr>
            <p:ph type="subTitle" idx="1"/>
          </p:nvPr>
        </p:nvSpPr>
        <p:spPr>
          <a:xfrm>
            <a:off x="609600" y="1295400"/>
            <a:ext cx="7924800" cy="4800600"/>
          </a:xfrm>
        </p:spPr>
        <p:txBody>
          <a:bodyPr/>
          <a:lstStyle/>
          <a:p>
            <a:pPr algn="l"/>
            <a:r>
              <a:rPr lang="en-US" sz="2000" dirty="0">
                <a:hlinkClick r:id="rId2"/>
              </a:rPr>
              <a:t>http://workplaceviolenceawareness.org/</a:t>
            </a:r>
            <a:endParaRPr lang="en-US" sz="2000" dirty="0"/>
          </a:p>
          <a:p>
            <a:pPr algn="l"/>
            <a:endParaRPr lang="en-US" sz="2000" dirty="0"/>
          </a:p>
          <a:p>
            <a:pPr algn="l"/>
            <a:r>
              <a:rPr lang="en-US" sz="2000" dirty="0">
                <a:solidFill>
                  <a:schemeClr val="tx1"/>
                </a:solidFill>
              </a:rPr>
              <a:t>CDC/NIOSH, Occupational Hazards, 2002</a:t>
            </a:r>
          </a:p>
          <a:p>
            <a:pPr algn="l"/>
            <a:endParaRPr lang="en-US" sz="2000" dirty="0"/>
          </a:p>
          <a:p>
            <a:pPr algn="l"/>
            <a:r>
              <a:rPr lang="en-US" sz="2000" dirty="0">
                <a:solidFill>
                  <a:schemeClr val="tx1"/>
                </a:solidFill>
              </a:rPr>
              <a:t>“What Workplace Bullying Looks Like in 2014—And How To Intervene,” Forbes: </a:t>
            </a:r>
            <a:r>
              <a:rPr lang="en-US" sz="2000" dirty="0">
                <a:hlinkClick r:id="rId3"/>
              </a:rPr>
              <a:t>http://www.forbes.com/sites.naomishaving/2014/06/25/what-workplace-bullying-looks-like</a:t>
            </a:r>
            <a:endParaRPr lang="en-US" sz="2000" dirty="0"/>
          </a:p>
          <a:p>
            <a:pPr algn="l"/>
            <a:endParaRPr lang="en-US" sz="2000" dirty="0"/>
          </a:p>
          <a:p>
            <a:pPr algn="l"/>
            <a:r>
              <a:rPr lang="en-US" sz="2000" dirty="0">
                <a:solidFill>
                  <a:schemeClr val="tx1"/>
                </a:solidFill>
              </a:rPr>
              <a:t>http://www.usgs.gov/humancapital/hr/wvhappendix1.html</a:t>
            </a:r>
          </a:p>
          <a:p>
            <a:pPr algn="l"/>
            <a:r>
              <a:rPr lang="en-US" sz="2000" dirty="0">
                <a:solidFill>
                  <a:schemeClr val="tx1"/>
                </a:solidFill>
              </a:rPr>
              <a:t>(action checklist)</a:t>
            </a:r>
          </a:p>
          <a:p>
            <a:pPr algn="l"/>
            <a:endParaRPr lang="en-US" sz="2000" dirty="0">
              <a:solidFill>
                <a:schemeClr val="tx1"/>
              </a:solidFill>
            </a:endParaRPr>
          </a:p>
          <a:p>
            <a:pPr algn="l"/>
            <a:r>
              <a:rPr lang="en-US" sz="2000" dirty="0">
                <a:solidFill>
                  <a:schemeClr val="tx1"/>
                </a:solidFill>
              </a:rPr>
              <a:t>http://forms.uno.edu/PDF/Violence%20Checklist.pdf</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043547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924800" cy="2362200"/>
          </a:xfrm>
        </p:spPr>
        <p:txBody>
          <a:bodyPr/>
          <a:lstStyle/>
          <a:p>
            <a:pPr algn="l"/>
            <a:r>
              <a:rPr lang="en-US" b="1" dirty="0">
                <a:solidFill>
                  <a:srgbClr val="0070C0"/>
                </a:solidFill>
              </a:rPr>
              <a:t>Health &amp; Safety Training Specialists</a:t>
            </a:r>
          </a:p>
          <a:p>
            <a:pPr algn="l"/>
            <a:r>
              <a:rPr lang="en-US" b="1" dirty="0">
                <a:solidFill>
                  <a:srgbClr val="0070C0"/>
                </a:solidFill>
              </a:rPr>
              <a:t>1171 South Cameron Street, Room 324</a:t>
            </a:r>
          </a:p>
          <a:p>
            <a:pPr algn="l"/>
            <a:r>
              <a:rPr lang="en-US" b="1" dirty="0">
                <a:solidFill>
                  <a:srgbClr val="0070C0"/>
                </a:solidFill>
              </a:rPr>
              <a:t>Harrisburg, PA 17104-2501</a:t>
            </a:r>
          </a:p>
          <a:p>
            <a:pPr algn="l"/>
            <a:r>
              <a:rPr lang="en-US" b="1" dirty="0">
                <a:solidFill>
                  <a:srgbClr val="0070C0"/>
                </a:solidFill>
              </a:rPr>
              <a:t>(717) 772-1635</a:t>
            </a:r>
          </a:p>
          <a:p>
            <a:pPr algn="l"/>
            <a:r>
              <a:rPr lang="en-US" b="1" dirty="0">
                <a:solidFill>
                  <a:srgbClr val="0070C0"/>
                </a:solidFill>
              </a:rPr>
              <a:t>RA-LI-BWC-PATHS@pa.gov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77952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457200" y="411480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3"/>
              </a:rPr>
              <a:t>https://www.facebook.com/BWCPATHS</a:t>
            </a:r>
            <a:endParaRPr lang="en-US" dirty="0">
              <a:latin typeface="Verdana" pitchFamily="34" charset="0"/>
              <a:ea typeface="Verdana" pitchFamily="34" charset="0"/>
              <a:cs typeface="Verdana" pitchFamily="34" charset="0"/>
            </a:endParaRPr>
          </a:p>
        </p:txBody>
      </p:sp>
      <p:pic>
        <p:nvPicPr>
          <p:cNvPr id="8" name="Picture 10" descr="FaceBook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476091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609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3" descr="Question mar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57400"/>
            <a:ext cx="400685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78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Those at Risk</a:t>
            </a:r>
          </a:p>
        </p:txBody>
      </p:sp>
      <p:sp>
        <p:nvSpPr>
          <p:cNvPr id="4099" name="Subtitle 2"/>
          <p:cNvSpPr>
            <a:spLocks noGrp="1"/>
          </p:cNvSpPr>
          <p:nvPr>
            <p:ph type="subTitle" idx="1"/>
          </p:nvPr>
        </p:nvSpPr>
        <p:spPr>
          <a:xfrm>
            <a:off x="609600" y="1524000"/>
            <a:ext cx="7924800" cy="1066800"/>
          </a:xfrm>
        </p:spPr>
        <p:txBody>
          <a:bodyPr/>
          <a:lstStyle/>
          <a:p>
            <a:pPr marL="342900" indent="-342900" algn="l">
              <a:buFontTx/>
              <a:buChar char="-"/>
            </a:pPr>
            <a:r>
              <a:rPr lang="en-US" dirty="0" smtClean="0">
                <a:solidFill>
                  <a:schemeClr val="tx1"/>
                </a:solidFill>
              </a:rPr>
              <a:t>Community </a:t>
            </a:r>
            <a:r>
              <a:rPr lang="en-US" dirty="0">
                <a:solidFill>
                  <a:schemeClr val="tx1"/>
                </a:solidFill>
              </a:rPr>
              <a:t>workers (utility, cable TV, telephone, </a:t>
            </a:r>
            <a:r>
              <a:rPr lang="en-US" dirty="0" smtClean="0">
                <a:solidFill>
                  <a:schemeClr val="tx1"/>
                </a:solidFill>
              </a:rPr>
              <a:t>mail </a:t>
            </a:r>
            <a:r>
              <a:rPr lang="en-US" dirty="0">
                <a:solidFill>
                  <a:schemeClr val="tx1"/>
                </a:solidFill>
              </a:rPr>
              <a:t>carriers, taxi and bus drivers</a:t>
            </a:r>
            <a:r>
              <a:rPr lang="en-US" dirty="0"/>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7" descr="WPV pic 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018187"/>
            <a:ext cx="2463800" cy="197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WPV pic 4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3828" y="3886200"/>
            <a:ext cx="2139172" cy="22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9305" b="15641"/>
          <a:stretch/>
        </p:blipFill>
        <p:spPr>
          <a:xfrm>
            <a:off x="3225799" y="2743200"/>
            <a:ext cx="3227409" cy="1492702"/>
          </a:xfrm>
          <a:prstGeom prst="rect">
            <a:avLst/>
          </a:prstGeom>
        </p:spPr>
      </p:pic>
    </p:spTree>
    <p:extLst>
      <p:ext uri="{BB962C8B-B14F-4D97-AF65-F5344CB8AC3E}">
        <p14:creationId xmlns:p14="http://schemas.microsoft.com/office/powerpoint/2010/main" val="3867818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Those at Risk</a:t>
            </a:r>
          </a:p>
        </p:txBody>
      </p:sp>
      <p:sp>
        <p:nvSpPr>
          <p:cNvPr id="4099" name="Subtitle 2"/>
          <p:cNvSpPr>
            <a:spLocks noGrp="1"/>
          </p:cNvSpPr>
          <p:nvPr>
            <p:ph type="subTitle" idx="1"/>
          </p:nvPr>
        </p:nvSpPr>
        <p:spPr>
          <a:xfrm>
            <a:off x="533400" y="1219200"/>
            <a:ext cx="7924800" cy="2133600"/>
          </a:xfrm>
        </p:spPr>
        <p:txBody>
          <a:bodyPr/>
          <a:lstStyle/>
          <a:p>
            <a:pPr lvl="1" algn="l"/>
            <a:r>
              <a:rPr lang="en-US" dirty="0">
                <a:solidFill>
                  <a:schemeClr val="tx1"/>
                </a:solidFill>
              </a:rPr>
              <a:t>Others at risk include:</a:t>
            </a:r>
          </a:p>
          <a:p>
            <a:pPr lvl="1" algn="l"/>
            <a:endParaRPr lang="en-US" dirty="0">
              <a:solidFill>
                <a:schemeClr val="tx1"/>
              </a:solidFill>
            </a:endParaRPr>
          </a:p>
          <a:p>
            <a:pPr lvl="1" algn="l"/>
            <a:r>
              <a:rPr lang="en-US" dirty="0">
                <a:solidFill>
                  <a:schemeClr val="tx1"/>
                </a:solidFill>
              </a:rPr>
              <a:t>		- Emergency response personnel </a:t>
            </a:r>
          </a:p>
          <a:p>
            <a:pPr lvl="1" algn="l"/>
            <a:r>
              <a:rPr lang="en-US" dirty="0">
                <a:solidFill>
                  <a:schemeClr val="tx1"/>
                </a:solidFill>
              </a:rPr>
              <a:t>		  (police, fire, ambulance, volunteers)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4" descr="WPV pic 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 y="3657600"/>
            <a:ext cx="37338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WPV pic 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9160" y="3657600"/>
            <a:ext cx="38306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362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Data and Statistics</a:t>
            </a:r>
          </a:p>
        </p:txBody>
      </p:sp>
      <p:sp>
        <p:nvSpPr>
          <p:cNvPr id="4099" name="Subtitle 2"/>
          <p:cNvSpPr>
            <a:spLocks noGrp="1"/>
          </p:cNvSpPr>
          <p:nvPr>
            <p:ph type="subTitle" idx="1"/>
          </p:nvPr>
        </p:nvSpPr>
        <p:spPr>
          <a:xfrm>
            <a:off x="609600" y="1676400"/>
            <a:ext cx="7924800" cy="4038600"/>
          </a:xfrm>
        </p:spPr>
        <p:txBody>
          <a:bodyPr/>
          <a:lstStyle/>
          <a:p>
            <a:pPr lvl="1" algn="l">
              <a:buFont typeface="Wingdings" pitchFamily="2" charset="2"/>
              <a:buChar char="§"/>
            </a:pPr>
            <a:r>
              <a:rPr lang="en-US" dirty="0" smtClean="0">
                <a:solidFill>
                  <a:schemeClr val="tx1"/>
                </a:solidFill>
              </a:rPr>
              <a:t> Men </a:t>
            </a:r>
            <a:r>
              <a:rPr lang="en-US" dirty="0">
                <a:solidFill>
                  <a:schemeClr val="tx1"/>
                </a:solidFill>
              </a:rPr>
              <a:t>and women working in government </a:t>
            </a:r>
            <a:r>
              <a:rPr lang="en-US" dirty="0" smtClean="0">
                <a:solidFill>
                  <a:schemeClr val="tx1"/>
                </a:solidFill>
              </a:rPr>
              <a:t>have   </a:t>
            </a:r>
            <a:br>
              <a:rPr lang="en-US" dirty="0" smtClean="0">
                <a:solidFill>
                  <a:schemeClr val="tx1"/>
                </a:solidFill>
              </a:rPr>
            </a:br>
            <a:r>
              <a:rPr lang="en-US" dirty="0" smtClean="0">
                <a:solidFill>
                  <a:schemeClr val="tx1"/>
                </a:solidFill>
              </a:rPr>
              <a:t>   greater </a:t>
            </a:r>
            <a:r>
              <a:rPr lang="en-US" dirty="0">
                <a:solidFill>
                  <a:schemeClr val="tx1"/>
                </a:solidFill>
              </a:rPr>
              <a:t>number and higher rate of assaults than </a:t>
            </a:r>
            <a:r>
              <a:rPr lang="en-US" dirty="0" smtClean="0">
                <a:solidFill>
                  <a:schemeClr val="tx1"/>
                </a:solidFill>
              </a:rPr>
              <a:t/>
            </a:r>
            <a:br>
              <a:rPr lang="en-US" dirty="0" smtClean="0">
                <a:solidFill>
                  <a:schemeClr val="tx1"/>
                </a:solidFill>
              </a:rPr>
            </a:br>
            <a:r>
              <a:rPr lang="en-US" dirty="0" smtClean="0">
                <a:solidFill>
                  <a:schemeClr val="tx1"/>
                </a:solidFill>
              </a:rPr>
              <a:t>   private </a:t>
            </a:r>
            <a:r>
              <a:rPr lang="en-US" dirty="0">
                <a:solidFill>
                  <a:schemeClr val="tx1"/>
                </a:solidFill>
              </a:rPr>
              <a:t>sector employees</a:t>
            </a:r>
          </a:p>
          <a:p>
            <a:pPr lvl="1" algn="l">
              <a:buFont typeface="Wingdings" pitchFamily="2" charset="2"/>
              <a:buChar char="§"/>
            </a:pPr>
            <a:r>
              <a:rPr lang="en-US" dirty="0" smtClean="0">
                <a:solidFill>
                  <a:schemeClr val="tx1"/>
                </a:solidFill>
              </a:rPr>
              <a:t> Assaults </a:t>
            </a:r>
            <a:r>
              <a:rPr lang="en-US" dirty="0">
                <a:solidFill>
                  <a:schemeClr val="tx1"/>
                </a:solidFill>
              </a:rPr>
              <a:t>against women working in state </a:t>
            </a:r>
            <a:r>
              <a:rPr lang="en-US" dirty="0" smtClean="0">
                <a:solidFill>
                  <a:schemeClr val="tx1"/>
                </a:solidFill>
              </a:rPr>
              <a:t/>
            </a:r>
            <a:br>
              <a:rPr lang="en-US" dirty="0" smtClean="0">
                <a:solidFill>
                  <a:schemeClr val="tx1"/>
                </a:solidFill>
              </a:rPr>
            </a:br>
            <a:r>
              <a:rPr lang="en-US" dirty="0" smtClean="0">
                <a:solidFill>
                  <a:schemeClr val="tx1"/>
                </a:solidFill>
              </a:rPr>
              <a:t>   government </a:t>
            </a:r>
            <a:r>
              <a:rPr lang="en-US" dirty="0">
                <a:solidFill>
                  <a:schemeClr val="tx1"/>
                </a:solidFill>
              </a:rPr>
              <a:t>is 8.6 times higher than women </a:t>
            </a:r>
            <a:r>
              <a:rPr lang="en-US" dirty="0" smtClean="0">
                <a:solidFill>
                  <a:schemeClr val="tx1"/>
                </a:solidFill>
              </a:rPr>
              <a:t>in </a:t>
            </a:r>
            <a:br>
              <a:rPr lang="en-US" dirty="0" smtClean="0">
                <a:solidFill>
                  <a:schemeClr val="tx1"/>
                </a:solidFill>
              </a:rPr>
            </a:br>
            <a:r>
              <a:rPr lang="en-US" dirty="0" smtClean="0">
                <a:solidFill>
                  <a:schemeClr val="tx1"/>
                </a:solidFill>
              </a:rPr>
              <a:t>   the </a:t>
            </a:r>
            <a:r>
              <a:rPr lang="en-US" dirty="0">
                <a:solidFill>
                  <a:schemeClr val="tx1"/>
                </a:solidFill>
              </a:rPr>
              <a:t>private sector*</a:t>
            </a:r>
          </a:p>
          <a:p>
            <a:pPr lvl="1" algn="l"/>
            <a:endParaRPr lang="en-US" dirty="0">
              <a:solidFill>
                <a:schemeClr val="tx1"/>
              </a:solidFill>
            </a:endParaRPr>
          </a:p>
          <a:p>
            <a:pPr lvl="1" algn="l"/>
            <a:r>
              <a:rPr lang="en-US" dirty="0">
                <a:solidFill>
                  <a:schemeClr val="tx1"/>
                </a:solidFill>
              </a:rPr>
              <a:t>*National Crime Victimization Survey, </a:t>
            </a:r>
            <a:r>
              <a:rPr lang="en-US" dirty="0" smtClean="0">
                <a:solidFill>
                  <a:schemeClr val="tx1"/>
                </a:solidFill>
              </a:rPr>
              <a:t>BLS</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073855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Types of Workplace Violence</a:t>
            </a:r>
          </a:p>
        </p:txBody>
      </p:sp>
      <p:sp>
        <p:nvSpPr>
          <p:cNvPr id="4099" name="Subtitle 2"/>
          <p:cNvSpPr>
            <a:spLocks noGrp="1"/>
          </p:cNvSpPr>
          <p:nvPr>
            <p:ph type="subTitle" idx="1"/>
          </p:nvPr>
        </p:nvSpPr>
        <p:spPr>
          <a:xfrm>
            <a:off x="1066800" y="1295400"/>
            <a:ext cx="6858000" cy="1219200"/>
          </a:xfrm>
        </p:spPr>
        <p:txBody>
          <a:bodyPr/>
          <a:lstStyle/>
          <a:p>
            <a:pPr marL="342900" indent="-342900" algn="l">
              <a:buFont typeface="Arial" pitchFamily="34" charset="0"/>
              <a:buChar char="•"/>
            </a:pPr>
            <a:r>
              <a:rPr lang="en-US" dirty="0">
                <a:solidFill>
                  <a:schemeClr val="tx1"/>
                </a:solidFill>
              </a:rPr>
              <a:t>Stranger violence – has no business relationship with the workplace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4" descr="WPV pic 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760" y="2667000"/>
            <a:ext cx="41719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862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Types of Workplace Violence</a:t>
            </a:r>
          </a:p>
        </p:txBody>
      </p:sp>
      <p:sp>
        <p:nvSpPr>
          <p:cNvPr id="4099" name="Subtitle 2"/>
          <p:cNvSpPr>
            <a:spLocks noGrp="1"/>
          </p:cNvSpPr>
          <p:nvPr>
            <p:ph type="subTitle" idx="1"/>
          </p:nvPr>
        </p:nvSpPr>
        <p:spPr>
          <a:xfrm>
            <a:off x="610394" y="1524000"/>
            <a:ext cx="7924800" cy="1219200"/>
          </a:xfrm>
        </p:spPr>
        <p:txBody>
          <a:bodyPr/>
          <a:lstStyle/>
          <a:p>
            <a:pPr marL="342900" indent="-342900" algn="l">
              <a:buFont typeface="Arial" pitchFamily="34" charset="0"/>
              <a:buChar char="•"/>
            </a:pPr>
            <a:r>
              <a:rPr lang="en-US" dirty="0">
                <a:solidFill>
                  <a:schemeClr val="tx1"/>
                </a:solidFill>
              </a:rPr>
              <a:t>Client/Customer violence – recipient of, or providing a service to the workplace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4" descr="WPV pic 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971800"/>
            <a:ext cx="45735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659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Types of Workplace Violence</a:t>
            </a:r>
          </a:p>
        </p:txBody>
      </p:sp>
      <p:sp>
        <p:nvSpPr>
          <p:cNvPr id="4099" name="Subtitle 2"/>
          <p:cNvSpPr>
            <a:spLocks noGrp="1"/>
          </p:cNvSpPr>
          <p:nvPr>
            <p:ph type="subTitle" idx="1"/>
          </p:nvPr>
        </p:nvSpPr>
        <p:spPr>
          <a:xfrm>
            <a:off x="609600" y="1371600"/>
            <a:ext cx="7924800" cy="1676400"/>
          </a:xfrm>
        </p:spPr>
        <p:txBody>
          <a:bodyPr/>
          <a:lstStyle/>
          <a:p>
            <a:pPr marL="342900" indent="-342900" algn="l">
              <a:buFont typeface="Arial" pitchFamily="34" charset="0"/>
              <a:buChar char="•"/>
            </a:pPr>
            <a:r>
              <a:rPr lang="en-US" dirty="0">
                <a:solidFill>
                  <a:schemeClr val="tx1"/>
                </a:solidFill>
              </a:rPr>
              <a:t>Employee violence – related to the workplace (may also be ex-employee or associate of an employee)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PPT-047-01</a:t>
            </a:r>
            <a:endParaRPr lang="en-US" sz="1400" dirty="0">
              <a:solidFill>
                <a:schemeClr val="bg1"/>
              </a:solidFill>
              <a:latin typeface="Verdana" pitchFamily="34" charset="0"/>
            </a:endParaRPr>
          </a:p>
        </p:txBody>
      </p:sp>
      <p:pic>
        <p:nvPicPr>
          <p:cNvPr id="6" name="Picture 4" descr="WPV pic 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971800"/>
            <a:ext cx="449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149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02C1475-18A5-4B2B-BB64-4BA7251E38CF}"/>
</file>

<file path=customXml/itemProps2.xml><?xml version="1.0" encoding="utf-8"?>
<ds:datastoreItem xmlns:ds="http://schemas.openxmlformats.org/officeDocument/2006/customXml" ds:itemID="{1EF58911-57CD-457C-B2B0-CA56BDEE2C9C}"/>
</file>

<file path=customXml/itemProps3.xml><?xml version="1.0" encoding="utf-8"?>
<ds:datastoreItem xmlns:ds="http://schemas.openxmlformats.org/officeDocument/2006/customXml" ds:itemID="{70E387A0-A313-45F8-BCE0-A3E5D07D5F97}"/>
</file>

<file path=docProps/app.xml><?xml version="1.0" encoding="utf-8"?>
<Properties xmlns="http://schemas.openxmlformats.org/officeDocument/2006/extended-properties" xmlns:vt="http://schemas.openxmlformats.org/officeDocument/2006/docPropsVTypes">
  <Template>new slide format</Template>
  <TotalTime>358</TotalTime>
  <Words>3269</Words>
  <Application>Microsoft Office PowerPoint</Application>
  <PresentationFormat>On-screen Show (4:3)</PresentationFormat>
  <Paragraphs>527</Paragraphs>
  <Slides>37</Slides>
  <Notes>34</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new slide format</vt:lpstr>
      <vt:lpstr>Custom Design</vt:lpstr>
      <vt:lpstr>WORKPLACE VIOLENCE</vt:lpstr>
      <vt:lpstr>Workplace Violence - Defined</vt:lpstr>
      <vt:lpstr>Those at Risk</vt:lpstr>
      <vt:lpstr>Those at Risk</vt:lpstr>
      <vt:lpstr>Those at Risk</vt:lpstr>
      <vt:lpstr>Data and Statistics</vt:lpstr>
      <vt:lpstr>Types of Workplace Violence</vt:lpstr>
      <vt:lpstr>Types of Workplace Violence</vt:lpstr>
      <vt:lpstr>Types of Workplace Violence</vt:lpstr>
      <vt:lpstr>Types of Workplace Violence</vt:lpstr>
      <vt:lpstr>Examples of Workplace Violence</vt:lpstr>
      <vt:lpstr>Examples of Workplace Violence</vt:lpstr>
      <vt:lpstr>Examples of Workplace Violence</vt:lpstr>
      <vt:lpstr>Examples of Workplace Violence</vt:lpstr>
      <vt:lpstr>Examples of Workplace Violence</vt:lpstr>
      <vt:lpstr>Examples of Workplace Violence</vt:lpstr>
      <vt:lpstr>Direct Effects of Violence</vt:lpstr>
      <vt:lpstr>Indirect Effects of Violence</vt:lpstr>
      <vt:lpstr>Indirect Effects of Violence</vt:lpstr>
      <vt:lpstr>Risk Factors</vt:lpstr>
      <vt:lpstr>Risk Factors</vt:lpstr>
      <vt:lpstr>Risk Factors</vt:lpstr>
      <vt:lpstr>Signals</vt:lpstr>
      <vt:lpstr>How to Prevent Violence</vt:lpstr>
      <vt:lpstr>How to Prevent Violence</vt:lpstr>
      <vt:lpstr>Workplace Violence</vt:lpstr>
      <vt:lpstr>Prevention Strategies</vt:lpstr>
      <vt:lpstr>Prevention Strategies</vt:lpstr>
      <vt:lpstr>Prevention Strategies</vt:lpstr>
      <vt:lpstr>What to Do</vt:lpstr>
      <vt:lpstr>Other Preventive Actions</vt:lpstr>
      <vt:lpstr>If Situation Can’t be Defused</vt:lpstr>
      <vt:lpstr>References</vt:lpstr>
      <vt:lpstr>References</vt:lpstr>
      <vt:lpstr>References</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VIOLENCE</dc:title>
  <dc:creator>Stephen Lane</dc:creator>
  <cp:lastModifiedBy>Stephen Pakosh</cp:lastModifiedBy>
  <cp:revision>32</cp:revision>
  <dcterms:created xsi:type="dcterms:W3CDTF">2014-07-11T13:31:27Z</dcterms:created>
  <dcterms:modified xsi:type="dcterms:W3CDTF">2015-08-04T17:10:20Z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33800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