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3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39.xml" ContentType="application/vnd.openxmlformats-officedocument.presentationml.slide+xml"/>
  <Override PartName="/ppt/slides/slide8.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44.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9.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43.xml" ContentType="application/vnd.openxmlformats-officedocument.presentationml.notesSlide+xml"/>
  <Override PartName="/ppt/notesSlides/notesSlide3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6" r:id="rId3"/>
    <p:sldId id="257" r:id="rId4"/>
    <p:sldId id="259" r:id="rId5"/>
    <p:sldId id="260" r:id="rId6"/>
    <p:sldId id="262" r:id="rId7"/>
    <p:sldId id="261" r:id="rId8"/>
    <p:sldId id="263" r:id="rId9"/>
    <p:sldId id="264" r:id="rId10"/>
    <p:sldId id="258"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9" r:id="rId37"/>
    <p:sldId id="300" r:id="rId38"/>
    <p:sldId id="301" r:id="rId39"/>
    <p:sldId id="302" r:id="rId40"/>
    <p:sldId id="290" r:id="rId41"/>
    <p:sldId id="292" r:id="rId42"/>
    <p:sldId id="294" r:id="rId43"/>
    <p:sldId id="296" r:id="rId44"/>
    <p:sldId id="297" r:id="rId45"/>
    <p:sldId id="304" r:id="rId46"/>
    <p:sldId id="303" r:id="rId47"/>
    <p:sldId id="29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76005" autoAdjust="0"/>
  </p:normalViewPr>
  <p:slideViewPr>
    <p:cSldViewPr>
      <p:cViewPr>
        <p:scale>
          <a:sx n="60" d="100"/>
          <a:sy n="60" d="100"/>
        </p:scale>
        <p:origin x="-3090" y="-6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128DD-7629-49F8-B94D-6AD3550DEB6D}" type="datetimeFigureOut">
              <a:rPr lang="en-US" smtClean="0"/>
              <a:pPr/>
              <a:t>7/22/2015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0E478-7D71-4FA0-9891-7B1529666467}" type="slidenum">
              <a:rPr lang="en-US" smtClean="0"/>
              <a:pPr/>
              <a:t>‹#›</a:t>
            </a:fld>
            <a:endParaRPr lang="en-US"/>
          </a:p>
        </p:txBody>
      </p:sp>
    </p:spTree>
    <p:extLst>
      <p:ext uri="{BB962C8B-B14F-4D97-AF65-F5344CB8AC3E}">
        <p14:creationId xmlns:p14="http://schemas.microsoft.com/office/powerpoint/2010/main" val="48138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Roadway work zones are hazardous both for motorists who drive through the complex array of signs, barrels, and lane changes and for workers who build, repair, and maintain our Nation’s streets, bridges, and highways.  In a</a:t>
            </a:r>
            <a:r>
              <a:rPr lang="en-US" sz="1200" kern="1200" baseline="0" dirty="0" smtClean="0">
                <a:solidFill>
                  <a:schemeClr val="tx1"/>
                </a:solidFill>
                <a:effectLst/>
                <a:latin typeface="+mn-lt"/>
                <a:ea typeface="+mn-ea"/>
                <a:cs typeface="+mn-cs"/>
              </a:rPr>
              <a:t> recent eleven year period Pennsylvania ranked third in the U.S. for the number of workers killed in a work zone.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a:t>
            </a:fld>
            <a:endParaRPr lang="en-US"/>
          </a:p>
        </p:txBody>
      </p:sp>
    </p:spTree>
    <p:extLst>
      <p:ext uri="{BB962C8B-B14F-4D97-AF65-F5344CB8AC3E}">
        <p14:creationId xmlns:p14="http://schemas.microsoft.com/office/powerpoint/2010/main" val="2132743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To</a:t>
            </a:r>
            <a:r>
              <a:rPr lang="en-US" sz="1200" baseline="0" dirty="0" smtClean="0">
                <a:latin typeface="Verdana" panose="020B0604030504040204" pitchFamily="34" charset="0"/>
                <a:ea typeface="Verdana" panose="020B0604030504040204" pitchFamily="34" charset="0"/>
                <a:cs typeface="Verdana" panose="020B0604030504040204" pitchFamily="34" charset="0"/>
              </a:rPr>
              <a:t> ensure the safety of those working within a work zone some traffic control principles need to be adhered to:</a:t>
            </a:r>
          </a:p>
          <a:p>
            <a:pPr marL="342900" marR="0" lvl="0" indent="-342900" algn="l" defTabSz="914400" rtl="0" eaLnBrk="1" fontAlgn="auto" latinLnBrk="0" hangingPunct="1">
              <a:lnSpc>
                <a:spcPct val="80000"/>
              </a:lnSpc>
              <a:spcBef>
                <a:spcPct val="20000"/>
              </a:spcBef>
              <a:spcAft>
                <a:spcPts val="0"/>
              </a:spcAft>
              <a:buClrTx/>
              <a:buSzTx/>
              <a:buFontTx/>
              <a:buChar char="•"/>
              <a:tabLst/>
              <a:defRPr/>
            </a:pPr>
            <a:r>
              <a:rPr kumimoji="0" lang="en-US" sz="1200" b="0" i="0" u="none" strike="noStrike" kern="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 prepared detailed plan appropriate to the complexity of the work project or incident and understood by all responsible parties</a:t>
            </a: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1200" b="0" i="0" u="none" strike="noStrike" kern="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80000"/>
              </a:lnSpc>
              <a:spcBef>
                <a:spcPct val="20000"/>
              </a:spcBef>
              <a:spcAft>
                <a:spcPts val="0"/>
              </a:spcAft>
              <a:buClrTx/>
              <a:buSzTx/>
              <a:buFontTx/>
              <a:buChar char="•"/>
              <a:tabLst/>
              <a:defRPr/>
            </a:pPr>
            <a:r>
              <a:rPr kumimoji="0" lang="en-US" sz="1200" b="0" i="0" u="none" strike="noStrike" kern="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Individuals knowledgeable in principles of proper traffic control should be assigned responsibility for safety in the traffic control zone</a:t>
            </a: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1200" b="0" i="0" u="none" strike="noStrike" kern="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80000"/>
              </a:lnSpc>
              <a:spcBef>
                <a:spcPct val="20000"/>
              </a:spcBef>
              <a:spcAft>
                <a:spcPts val="0"/>
              </a:spcAft>
              <a:buClrTx/>
              <a:buSzTx/>
              <a:buFontTx/>
              <a:buChar char="•"/>
              <a:tabLst/>
              <a:defRPr/>
            </a:pPr>
            <a:r>
              <a:rPr kumimoji="0" lang="en-US" sz="1200" b="0" i="0" u="none" strike="noStrike" kern="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As the work progresses and conditions change, the traffic control should be modified to provide reasonably safe and efficient road user movement and worker safety </a:t>
            </a:r>
          </a:p>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10</a:t>
            </a:fld>
            <a:endParaRPr lang="en-US"/>
          </a:p>
        </p:txBody>
      </p:sp>
    </p:spTree>
    <p:extLst>
      <p:ext uri="{BB962C8B-B14F-4D97-AF65-F5344CB8AC3E}">
        <p14:creationId xmlns:p14="http://schemas.microsoft.com/office/powerpoint/2010/main" val="3562688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providing information for those who will be involved with traffic control information should be provided which will:</a:t>
            </a:r>
          </a:p>
          <a:p>
            <a:pPr marL="342900" indent="-342900" algn="l">
              <a:lnSpc>
                <a:spcPct val="90000"/>
              </a:lnSpc>
              <a:spcBef>
                <a:spcPct val="20000"/>
              </a:spcBef>
              <a:buFontTx/>
              <a:buChar char="•"/>
              <a:defRPr/>
            </a:pPr>
            <a:r>
              <a:rPr lang="en-US" sz="12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Cover the nature of the work when there’s equipment used to communicate with motorists and pedestrians</a:t>
            </a:r>
          </a:p>
          <a:p>
            <a:pPr algn="l">
              <a:lnSpc>
                <a:spcPct val="90000"/>
              </a:lnSpc>
              <a:spcBef>
                <a:spcPct val="20000"/>
              </a:spcBef>
              <a:defRPr/>
            </a:pPr>
            <a:endParaRPr lang="en-US" sz="12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lnSpc>
                <a:spcPct val="90000"/>
              </a:lnSpc>
              <a:spcBef>
                <a:spcPct val="20000"/>
              </a:spcBef>
              <a:buFontTx/>
              <a:buChar char="•"/>
              <a:defRPr/>
            </a:pPr>
            <a:r>
              <a:rPr lang="en-US" sz="12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Explain the duration of the project</a:t>
            </a:r>
          </a:p>
          <a:p>
            <a:pPr algn="l">
              <a:lnSpc>
                <a:spcPct val="90000"/>
              </a:lnSpc>
              <a:spcBef>
                <a:spcPct val="20000"/>
              </a:spcBef>
              <a:defRPr/>
            </a:pPr>
            <a:endParaRPr lang="en-US" sz="12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lnSpc>
                <a:spcPct val="90000"/>
              </a:lnSpc>
              <a:spcBef>
                <a:spcPct val="20000"/>
              </a:spcBef>
              <a:buFontTx/>
              <a:buChar char="•"/>
              <a:defRPr/>
            </a:pPr>
            <a:r>
              <a:rPr lang="en-US" sz="12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Address anticipated effects on road users</a:t>
            </a:r>
          </a:p>
          <a:p>
            <a:pPr algn="l">
              <a:lnSpc>
                <a:spcPct val="90000"/>
              </a:lnSpc>
              <a:spcBef>
                <a:spcPct val="20000"/>
              </a:spcBef>
              <a:defRPr/>
            </a:pPr>
            <a:endParaRPr lang="en-US" sz="12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lnSpc>
                <a:spcPct val="90000"/>
              </a:lnSpc>
              <a:spcBef>
                <a:spcPct val="20000"/>
              </a:spcBef>
              <a:buFontTx/>
              <a:buChar char="•"/>
              <a:defRPr/>
            </a:pPr>
            <a:r>
              <a:rPr lang="en-US" sz="12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Offer alternative routes of travel or modes of transportation</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11</a:t>
            </a:fld>
            <a:endParaRPr lang="en-US"/>
          </a:p>
        </p:txBody>
      </p:sp>
    </p:spTree>
    <p:extLst>
      <p:ext uri="{BB962C8B-B14F-4D97-AF65-F5344CB8AC3E}">
        <p14:creationId xmlns:p14="http://schemas.microsoft.com/office/powerpoint/2010/main" val="2328592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Traffic</a:t>
            </a:r>
            <a:r>
              <a:rPr lang="en-US" baseline="0" dirty="0" smtClean="0"/>
              <a:t> control:</a:t>
            </a:r>
          </a:p>
          <a:p>
            <a:pPr marL="342900" indent="-342900" algn="l">
              <a:spcBef>
                <a:spcPct val="20000"/>
              </a:spcBef>
              <a:buFontTx/>
              <a:buChar char="•"/>
              <a:defRPr/>
            </a:pPr>
            <a:r>
              <a:rPr lang="en-US" sz="12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Depends on the type of highway</a:t>
            </a:r>
          </a:p>
          <a:p>
            <a:pPr marL="342900" indent="-342900" algn="l">
              <a:spcBef>
                <a:spcPct val="20000"/>
              </a:spcBef>
              <a:buFontTx/>
              <a:buChar char="•"/>
              <a:defRPr/>
            </a:pPr>
            <a:r>
              <a:rPr lang="en-US" sz="12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Driving conditions</a:t>
            </a:r>
          </a:p>
          <a:p>
            <a:pPr marL="342900" indent="-342900" algn="l">
              <a:spcBef>
                <a:spcPct val="20000"/>
              </a:spcBef>
              <a:buFontTx/>
              <a:buChar char="•"/>
              <a:defRPr/>
            </a:pPr>
            <a:r>
              <a:rPr lang="en-US" sz="12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Duration of operation</a:t>
            </a:r>
          </a:p>
          <a:p>
            <a:pPr marL="342900" indent="-342900" algn="l">
              <a:spcBef>
                <a:spcPct val="20000"/>
              </a:spcBef>
              <a:buFontTx/>
              <a:buChar char="•"/>
              <a:defRPr/>
            </a:pPr>
            <a:r>
              <a:rPr lang="en-US" sz="12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Physical constraints</a:t>
            </a:r>
          </a:p>
          <a:p>
            <a:pPr marL="342900" indent="-342900" algn="l">
              <a:spcBef>
                <a:spcPct val="20000"/>
              </a:spcBef>
              <a:buFontTx/>
              <a:buChar char="•"/>
              <a:defRPr/>
            </a:pPr>
            <a:r>
              <a:rPr lang="en-US" sz="12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distance between the workspace and the drivers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12</a:t>
            </a:fld>
            <a:endParaRPr lang="en-US"/>
          </a:p>
        </p:txBody>
      </p:sp>
    </p:spTree>
    <p:extLst>
      <p:ext uri="{BB962C8B-B14F-4D97-AF65-F5344CB8AC3E}">
        <p14:creationId xmlns:p14="http://schemas.microsoft.com/office/powerpoint/2010/main" val="3949096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a:t>
            </a:r>
            <a:r>
              <a:rPr lang="en-US" baseline="0" dirty="0" smtClean="0"/>
              <a:t>ternal Control Plan (ITCP) involves:</a:t>
            </a:r>
          </a:p>
          <a:p>
            <a:endParaRPr lang="en-US" baseline="0" dirty="0" smtClean="0"/>
          </a:p>
          <a:p>
            <a:r>
              <a:rPr lang="en-US" baseline="0" dirty="0" smtClean="0"/>
              <a:t>A hazard assessment control element –</a:t>
            </a:r>
          </a:p>
          <a:p>
            <a:pPr eaLnBrk="1" hangingPunct="1">
              <a:lnSpc>
                <a:spcPct val="80000"/>
              </a:lnSpc>
              <a:defRPr/>
            </a:pPr>
            <a:r>
              <a:rPr lang="en-US" altLang="en-US" sz="1200" dirty="0" smtClean="0">
                <a:latin typeface="Verdana" pitchFamily="34" charset="0"/>
                <a:ea typeface="Verdana" pitchFamily="34" charset="0"/>
                <a:cs typeface="Verdana" pitchFamily="34" charset="0"/>
              </a:rPr>
              <a:t>Schematic diagrams depicting the movement of construction workers and vehicles within the work space </a:t>
            </a:r>
          </a:p>
          <a:p>
            <a:pPr marL="0" indent="0" eaLnBrk="1" hangingPunct="1">
              <a:lnSpc>
                <a:spcPct val="80000"/>
              </a:lnSpc>
              <a:buFontTx/>
              <a:buNone/>
              <a:defRPr/>
            </a:pPr>
            <a:endParaRPr lang="en-US" altLang="en-US" sz="1200" dirty="0" smtClean="0">
              <a:latin typeface="Verdana" pitchFamily="34" charset="0"/>
              <a:ea typeface="Verdana" pitchFamily="34" charset="0"/>
              <a:cs typeface="Verdana" pitchFamily="34" charset="0"/>
            </a:endParaRPr>
          </a:p>
          <a:p>
            <a:pPr eaLnBrk="1" hangingPunct="1">
              <a:lnSpc>
                <a:spcPct val="80000"/>
              </a:lnSpc>
              <a:defRPr/>
            </a:pPr>
            <a:r>
              <a:rPr lang="en-US" altLang="en-US" sz="1200" dirty="0" smtClean="0">
                <a:latin typeface="Verdana" pitchFamily="34" charset="0"/>
                <a:ea typeface="Verdana" pitchFamily="34" charset="0"/>
                <a:cs typeface="Verdana" pitchFamily="34" charset="0"/>
              </a:rPr>
              <a:t>A checklist of site-specific hazards with a description of how these hazards will be minimized, what procedures, safety equipment, and control strategies will be used</a:t>
            </a:r>
          </a:p>
          <a:p>
            <a:pPr marL="0" indent="0" eaLnBrk="1" hangingPunct="1">
              <a:lnSpc>
                <a:spcPct val="80000"/>
              </a:lnSpc>
              <a:buFontTx/>
              <a:buNone/>
              <a:defRPr/>
            </a:pPr>
            <a:endParaRPr lang="en-US" altLang="en-US" sz="1200" dirty="0" smtClean="0">
              <a:latin typeface="Verdana" pitchFamily="34" charset="0"/>
              <a:ea typeface="Verdana" pitchFamily="34" charset="0"/>
              <a:cs typeface="Verdana" pitchFamily="34" charset="0"/>
            </a:endParaRPr>
          </a:p>
          <a:p>
            <a:pPr eaLnBrk="1" hangingPunct="1">
              <a:lnSpc>
                <a:spcPct val="80000"/>
              </a:lnSpc>
              <a:defRPr/>
            </a:pPr>
            <a:r>
              <a:rPr lang="en-US" altLang="en-US" sz="1200" dirty="0" smtClean="0">
                <a:latin typeface="Verdana" pitchFamily="34" charset="0"/>
                <a:ea typeface="Verdana" pitchFamily="34" charset="0"/>
                <a:cs typeface="Verdana" pitchFamily="34" charset="0"/>
              </a:rPr>
              <a:t>A reporting system for all close-calls and incidents related to internal traffic control plan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13</a:t>
            </a:fld>
            <a:endParaRPr lang="en-US"/>
          </a:p>
        </p:txBody>
      </p:sp>
    </p:spTree>
    <p:extLst>
      <p:ext uri="{BB962C8B-B14F-4D97-AF65-F5344CB8AC3E}">
        <p14:creationId xmlns:p14="http://schemas.microsoft.com/office/powerpoint/2010/main" val="2961869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hazard assessment control element also addresses:</a:t>
            </a:r>
          </a:p>
          <a:p>
            <a:pPr marL="171450" indent="-171450" eaLnBrk="1" hangingPunct="1">
              <a:lnSpc>
                <a:spcPct val="80000"/>
              </a:lnSpc>
              <a:buFont typeface="Courier New" panose="02070309020205020404" pitchFamily="49" charset="0"/>
              <a:buChar char="o"/>
              <a:defRPr/>
            </a:pPr>
            <a:r>
              <a:rPr lang="en-US" altLang="en-US" sz="1200" dirty="0" smtClean="0">
                <a:latin typeface="Verdana" pitchFamily="34" charset="0"/>
                <a:ea typeface="Verdana" pitchFamily="34" charset="0"/>
                <a:cs typeface="Verdana" pitchFamily="34" charset="0"/>
              </a:rPr>
              <a:t>A plan for safely handling intermittent traffic stoppages; e.g., for equipment turn-around</a:t>
            </a:r>
          </a:p>
          <a:p>
            <a:pPr marL="171450" indent="-171450" eaLnBrk="1" hangingPunct="1">
              <a:lnSpc>
                <a:spcPct val="80000"/>
              </a:lnSpc>
              <a:buFont typeface="Courier New" panose="02070309020205020404" pitchFamily="49" charset="0"/>
              <a:buChar char="o"/>
              <a:defRPr/>
            </a:pPr>
            <a:r>
              <a:rPr lang="en-US" altLang="en-US" sz="1200" dirty="0" smtClean="0">
                <a:latin typeface="Verdana" pitchFamily="34" charset="0"/>
                <a:ea typeface="Verdana" pitchFamily="34" charset="0"/>
                <a:cs typeface="Verdana" pitchFamily="34" charset="0"/>
              </a:rPr>
              <a:t>Anticipated traffic volume and speed, as well as speed limit for operation within the work space</a:t>
            </a:r>
          </a:p>
          <a:p>
            <a:pPr marL="171450" indent="-171450" eaLnBrk="1" hangingPunct="1">
              <a:lnSpc>
                <a:spcPct val="80000"/>
              </a:lnSpc>
              <a:buFont typeface="Courier New" panose="02070309020205020404" pitchFamily="49" charset="0"/>
              <a:buChar char="o"/>
              <a:defRPr/>
            </a:pPr>
            <a:r>
              <a:rPr lang="en-US" altLang="en-US" sz="1200" dirty="0" smtClean="0">
                <a:latin typeface="Verdana" pitchFamily="34" charset="0"/>
                <a:ea typeface="Verdana" pitchFamily="34" charset="0"/>
                <a:cs typeface="Verdana" pitchFamily="34" charset="0"/>
              </a:rPr>
              <a:t>Specifications for lighting inside the work space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14</a:t>
            </a:fld>
            <a:endParaRPr lang="en-US"/>
          </a:p>
        </p:txBody>
      </p:sp>
    </p:spTree>
    <p:extLst>
      <p:ext uri="{BB962C8B-B14F-4D97-AF65-F5344CB8AC3E}">
        <p14:creationId xmlns:p14="http://schemas.microsoft.com/office/powerpoint/2010/main" val="2001152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developing</a:t>
            </a:r>
            <a:r>
              <a:rPr lang="en-US" baseline="0" dirty="0" smtClean="0"/>
              <a:t> a Temporary Traffic Control Plan (TTCP) there are four (4) areas to consider:</a:t>
            </a:r>
          </a:p>
          <a:p>
            <a:pPr marL="0" indent="0" algn="l">
              <a:spcBef>
                <a:spcPct val="20000"/>
              </a:spcBef>
              <a:buFont typeface="Wingdings" pitchFamily="2" charset="2"/>
              <a:buNone/>
              <a:defRPr/>
            </a:pPr>
            <a:r>
              <a:rPr lang="en-US" sz="12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1.  Advance warning area</a:t>
            </a:r>
          </a:p>
          <a:p>
            <a:pPr algn="l">
              <a:spcBef>
                <a:spcPct val="20000"/>
              </a:spcBef>
              <a:defRPr/>
            </a:pPr>
            <a:r>
              <a:rPr lang="en-US" sz="12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  Transition area</a:t>
            </a:r>
          </a:p>
          <a:p>
            <a:pPr marL="0" indent="0" algn="l">
              <a:spcBef>
                <a:spcPct val="20000"/>
              </a:spcBef>
              <a:buFontTx/>
              <a:buNone/>
              <a:defRPr/>
            </a:pPr>
            <a:r>
              <a:rPr lang="en-US" sz="12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3.</a:t>
            </a:r>
            <a:r>
              <a:rPr lang="en-US" sz="1200" kern="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Activity area</a:t>
            </a:r>
          </a:p>
          <a:p>
            <a:pPr algn="l">
              <a:spcBef>
                <a:spcPct val="20000"/>
              </a:spcBef>
              <a:defRPr/>
            </a:pPr>
            <a:r>
              <a:rPr lang="en-US" sz="12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4.  Termination area  </a:t>
            </a:r>
          </a:p>
          <a:p>
            <a:endParaRPr lang="en-US" baseline="0" dirty="0" smtClean="0"/>
          </a:p>
          <a:p>
            <a:pPr algn="l">
              <a:spcBef>
                <a:spcPct val="20000"/>
              </a:spcBef>
              <a:defRPr/>
            </a:pP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15</a:t>
            </a:fld>
            <a:endParaRPr lang="en-US"/>
          </a:p>
        </p:txBody>
      </p:sp>
    </p:spTree>
    <p:extLst>
      <p:ext uri="{BB962C8B-B14F-4D97-AF65-F5344CB8AC3E}">
        <p14:creationId xmlns:p14="http://schemas.microsoft.com/office/powerpoint/2010/main" val="693230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Temporary Traffic Control Plan should also:</a:t>
            </a:r>
          </a:p>
          <a:p>
            <a:pPr eaLnBrk="1" hangingPunct="1">
              <a:spcBef>
                <a:spcPct val="0"/>
              </a:spcBef>
              <a:buFontTx/>
              <a:buNone/>
            </a:pPr>
            <a:r>
              <a:rPr lang="en-US" altLang="en-US" sz="1200" dirty="0" smtClean="0">
                <a:latin typeface="Verdana" pitchFamily="34" charset="0"/>
                <a:ea typeface="Verdana" pitchFamily="34" charset="0"/>
                <a:cs typeface="Verdana" pitchFamily="34" charset="0"/>
              </a:rPr>
              <a:t>• Avoid abrupt lane changes</a:t>
            </a:r>
            <a:endParaRPr lang="en-US" altLang="en-US" sz="1050" dirty="0" smtClean="0">
              <a:latin typeface="Verdana" pitchFamily="34" charset="0"/>
              <a:ea typeface="Verdana" pitchFamily="34" charset="0"/>
              <a:cs typeface="Verdana" pitchFamily="34" charset="0"/>
            </a:endParaRPr>
          </a:p>
          <a:p>
            <a:pPr eaLnBrk="1" hangingPunct="1">
              <a:spcBef>
                <a:spcPct val="0"/>
              </a:spcBef>
              <a:buFontTx/>
              <a:buNone/>
            </a:pPr>
            <a:r>
              <a:rPr lang="en-US" altLang="en-US" sz="1200" dirty="0" smtClean="0">
                <a:latin typeface="Verdana" pitchFamily="34" charset="0"/>
                <a:ea typeface="Verdana" pitchFamily="34" charset="0"/>
                <a:cs typeface="Verdana" pitchFamily="34" charset="0"/>
              </a:rPr>
              <a:t>• Encourage alternate routes</a:t>
            </a:r>
            <a:endParaRPr lang="en-US" altLang="en-US" sz="1050" dirty="0" smtClean="0">
              <a:latin typeface="Verdana" pitchFamily="34" charset="0"/>
              <a:ea typeface="Verdana" pitchFamily="34" charset="0"/>
              <a:cs typeface="Verdana" pitchFamily="34" charset="0"/>
            </a:endParaRPr>
          </a:p>
          <a:p>
            <a:pPr eaLnBrk="1" hangingPunct="1">
              <a:spcBef>
                <a:spcPct val="0"/>
              </a:spcBef>
              <a:buFontTx/>
              <a:buNone/>
            </a:pPr>
            <a:r>
              <a:rPr lang="en-US" altLang="en-US" sz="1200" dirty="0" smtClean="0">
                <a:latin typeface="Verdana" pitchFamily="34" charset="0"/>
                <a:ea typeface="Verdana" pitchFamily="34" charset="0"/>
                <a:cs typeface="Verdana" pitchFamily="34" charset="0"/>
              </a:rPr>
              <a:t>• Schedule road work at night</a:t>
            </a:r>
            <a:endParaRPr lang="en-US" altLang="en-US" sz="1050" dirty="0" smtClean="0">
              <a:latin typeface="Verdana" pitchFamily="34" charset="0"/>
              <a:ea typeface="Verdana" pitchFamily="34" charset="0"/>
              <a:cs typeface="Verdana" pitchFamily="34" charset="0"/>
            </a:endParaRPr>
          </a:p>
          <a:p>
            <a:pPr eaLnBrk="1" hangingPunct="1">
              <a:spcBef>
                <a:spcPct val="0"/>
              </a:spcBef>
              <a:buFontTx/>
              <a:buNone/>
            </a:pPr>
            <a:r>
              <a:rPr lang="en-US" altLang="en-US" sz="1200" dirty="0" smtClean="0">
                <a:latin typeface="Verdana" pitchFamily="34" charset="0"/>
                <a:ea typeface="Verdana" pitchFamily="34" charset="0"/>
                <a:cs typeface="Verdana" pitchFamily="34" charset="0"/>
              </a:rPr>
              <a:t>• Provide adequate</a:t>
            </a:r>
            <a:r>
              <a:rPr lang="en-US" altLang="en-US" sz="1200" baseline="0" dirty="0" smtClean="0">
                <a:latin typeface="Verdana" pitchFamily="34" charset="0"/>
                <a:ea typeface="Verdana" pitchFamily="34" charset="0"/>
                <a:cs typeface="Verdana" pitchFamily="34" charset="0"/>
              </a:rPr>
              <a:t> </a:t>
            </a:r>
            <a:r>
              <a:rPr lang="en-US" altLang="en-US" sz="1200" dirty="0" smtClean="0">
                <a:latin typeface="Verdana" pitchFamily="34" charset="0"/>
                <a:ea typeface="Verdana" pitchFamily="34" charset="0"/>
                <a:cs typeface="Verdana" pitchFamily="34" charset="0"/>
              </a:rPr>
              <a:t>warning for motorists</a:t>
            </a:r>
            <a:endParaRPr lang="en-US" altLang="en-US" sz="1050" dirty="0" smtClean="0">
              <a:latin typeface="Verdana" pitchFamily="34" charset="0"/>
              <a:ea typeface="Verdana" pitchFamily="34" charset="0"/>
              <a:cs typeface="Verdana" pitchFamily="34" charset="0"/>
            </a:endParaRPr>
          </a:p>
          <a:p>
            <a:pPr eaLnBrk="1" hangingPunct="1">
              <a:spcBef>
                <a:spcPct val="0"/>
              </a:spcBef>
              <a:buFontTx/>
              <a:buNone/>
            </a:pPr>
            <a:r>
              <a:rPr lang="en-US" altLang="en-US" sz="1200" dirty="0" smtClean="0">
                <a:latin typeface="Verdana" pitchFamily="34" charset="0"/>
                <a:ea typeface="Verdana" pitchFamily="34" charset="0"/>
                <a:cs typeface="Verdana" pitchFamily="34" charset="0"/>
              </a:rPr>
              <a:t>• Use flagging to guide</a:t>
            </a:r>
            <a:r>
              <a:rPr lang="en-US" altLang="en-US" sz="1200" baseline="0" dirty="0" smtClean="0">
                <a:latin typeface="Verdana" pitchFamily="34" charset="0"/>
                <a:ea typeface="Verdana" pitchFamily="34" charset="0"/>
                <a:cs typeface="Verdana" pitchFamily="34" charset="0"/>
              </a:rPr>
              <a:t> </a:t>
            </a:r>
            <a:r>
              <a:rPr lang="en-US" altLang="en-US" sz="1200" dirty="0" smtClean="0">
                <a:latin typeface="Verdana" pitchFamily="34" charset="0"/>
                <a:ea typeface="Verdana" pitchFamily="34" charset="0"/>
                <a:cs typeface="Verdana" pitchFamily="34" charset="0"/>
              </a:rPr>
              <a:t>motorists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16</a:t>
            </a:fld>
            <a:endParaRPr lang="en-US"/>
          </a:p>
        </p:txBody>
      </p:sp>
    </p:spTree>
    <p:extLst>
      <p:ext uri="{BB962C8B-B14F-4D97-AF65-F5344CB8AC3E}">
        <p14:creationId xmlns:p14="http://schemas.microsoft.com/office/powerpoint/2010/main" val="2812566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setting up an advance warning area consideration should be given to sign placement.  The following</a:t>
            </a:r>
            <a:r>
              <a:rPr lang="en-US" baseline="0" dirty="0" smtClean="0"/>
              <a:t> procedures should be used:</a:t>
            </a: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Road users informed</a:t>
            </a:r>
            <a:r>
              <a:rPr lang="en-US" altLang="en-US" sz="1200" baseline="0" dirty="0" smtClean="0">
                <a:latin typeface="Verdana" pitchFamily="34" charset="0"/>
                <a:ea typeface="Verdana" pitchFamily="34" charset="0"/>
                <a:cs typeface="Verdana" pitchFamily="34" charset="0"/>
              </a:rPr>
              <a:t> </a:t>
            </a:r>
            <a:r>
              <a:rPr lang="en-US" altLang="en-US" sz="1200" dirty="0" smtClean="0">
                <a:latin typeface="Verdana" pitchFamily="34" charset="0"/>
                <a:ea typeface="Verdana" pitchFamily="34" charset="0"/>
                <a:cs typeface="Verdana" pitchFamily="34" charset="0"/>
              </a:rPr>
              <a:t>of work zone</a:t>
            </a:r>
          </a:p>
          <a:p>
            <a:pPr algn="l" eaLnBrk="1" hangingPunct="1">
              <a:spcBef>
                <a:spcPct val="0"/>
              </a:spcBef>
              <a:buFontTx/>
              <a:buNone/>
            </a:pPr>
            <a:endParaRPr lang="en-US" altLang="en-US" sz="8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Warning sign corridors are longer on freeways</a:t>
            </a:r>
          </a:p>
          <a:p>
            <a:pPr algn="l" eaLnBrk="1" hangingPunct="1">
              <a:spcBef>
                <a:spcPct val="0"/>
              </a:spcBef>
              <a:buFontTx/>
              <a:buNone/>
            </a:pPr>
            <a:endParaRPr lang="en-US" altLang="en-US" sz="8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a:t>
            </a:r>
            <a:r>
              <a:rPr lang="en-US" altLang="en-US" sz="1200" b="1" dirty="0" smtClean="0">
                <a:latin typeface="Verdana" pitchFamily="34" charset="0"/>
                <a:ea typeface="Verdana" pitchFamily="34" charset="0"/>
                <a:cs typeface="Verdana" pitchFamily="34" charset="0"/>
              </a:rPr>
              <a:t>Sign A—</a:t>
            </a: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1,000 feet from transition</a:t>
            </a:r>
          </a:p>
          <a:p>
            <a:pPr algn="l" eaLnBrk="1" hangingPunct="1">
              <a:spcBef>
                <a:spcPct val="0"/>
              </a:spcBef>
              <a:buFontTx/>
              <a:buNone/>
            </a:pPr>
            <a:endParaRPr lang="en-US" altLang="en-US" sz="8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a:t>
            </a:r>
            <a:r>
              <a:rPr lang="en-US" altLang="en-US" sz="1200" b="1" dirty="0" smtClean="0">
                <a:latin typeface="Verdana" pitchFamily="34" charset="0"/>
                <a:ea typeface="Verdana" pitchFamily="34" charset="0"/>
                <a:cs typeface="Verdana" pitchFamily="34" charset="0"/>
              </a:rPr>
              <a:t>Sign B—</a:t>
            </a: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1,500 feet from sign A</a:t>
            </a:r>
          </a:p>
          <a:p>
            <a:pPr algn="l" eaLnBrk="1" hangingPunct="1">
              <a:spcBef>
                <a:spcPct val="0"/>
              </a:spcBef>
              <a:buFontTx/>
              <a:buNone/>
            </a:pPr>
            <a:endParaRPr lang="en-US" altLang="en-US" sz="8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a:t>
            </a:r>
            <a:r>
              <a:rPr lang="en-US" altLang="en-US" sz="1200" b="1" dirty="0" smtClean="0">
                <a:latin typeface="Verdana" pitchFamily="34" charset="0"/>
                <a:ea typeface="Verdana" pitchFamily="34" charset="0"/>
                <a:cs typeface="Verdana" pitchFamily="34" charset="0"/>
              </a:rPr>
              <a:t>Sign C—</a:t>
            </a: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2,500 feet from sign B</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17</a:t>
            </a:fld>
            <a:endParaRPr lang="en-US"/>
          </a:p>
        </p:txBody>
      </p:sp>
    </p:spTree>
    <p:extLst>
      <p:ext uri="{BB962C8B-B14F-4D97-AF65-F5344CB8AC3E}">
        <p14:creationId xmlns:p14="http://schemas.microsoft.com/office/powerpoint/2010/main" val="114721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a:t>
            </a:r>
            <a:r>
              <a:rPr lang="en-US" baseline="0" dirty="0" smtClean="0"/>
              <a:t> a transition area from “active roadway” to work zone:</a:t>
            </a:r>
          </a:p>
          <a:p>
            <a:r>
              <a:rPr lang="en-US" sz="1200" dirty="0" smtClean="0">
                <a:latin typeface="Verdana" panose="020B0604030504040204" pitchFamily="34" charset="0"/>
                <a:ea typeface="Verdana" panose="020B0604030504040204" pitchFamily="34" charset="0"/>
                <a:cs typeface="Verdana" panose="020B0604030504040204" pitchFamily="34" charset="0"/>
              </a:rPr>
              <a:t>• Road users are redirected out of the normal path</a:t>
            </a:r>
          </a:p>
          <a:p>
            <a:endParaRPr lang="en-US" sz="1200" dirty="0" smtClean="0">
              <a:latin typeface="Verdana" panose="020B0604030504040204" pitchFamily="34" charset="0"/>
              <a:ea typeface="Verdana" panose="020B0604030504040204" pitchFamily="34" charset="0"/>
              <a:cs typeface="Verdana" panose="020B0604030504040204" pitchFamily="34" charset="0"/>
            </a:endParaRPr>
          </a:p>
          <a:p>
            <a:r>
              <a:rPr lang="en-US" sz="1200" dirty="0" smtClean="0">
                <a:latin typeface="Verdana" panose="020B0604030504040204" pitchFamily="34" charset="0"/>
                <a:ea typeface="Verdana" panose="020B0604030504040204" pitchFamily="34" charset="0"/>
                <a:cs typeface="Verdana" panose="020B0604030504040204" pitchFamily="34" charset="0"/>
              </a:rPr>
              <a:t>• Mobile operations— transition area moves</a:t>
            </a:r>
          </a:p>
          <a:p>
            <a:endParaRPr lang="en-US" sz="1200" dirty="0" smtClean="0">
              <a:latin typeface="Verdana" panose="020B0604030504040204" pitchFamily="34" charset="0"/>
              <a:ea typeface="Verdana" panose="020B0604030504040204" pitchFamily="34" charset="0"/>
              <a:cs typeface="Verdana" panose="020B0604030504040204" pitchFamily="34" charset="0"/>
            </a:endParaRPr>
          </a:p>
          <a:p>
            <a:r>
              <a:rPr lang="en-US" sz="1200" dirty="0" smtClean="0">
                <a:latin typeface="Verdana" panose="020B0604030504040204" pitchFamily="34" charset="0"/>
                <a:ea typeface="Verdana" panose="020B0604030504040204" pitchFamily="34" charset="0"/>
                <a:cs typeface="Verdana" panose="020B0604030504040204" pitchFamily="34" charset="0"/>
              </a:rPr>
              <a:t>• Tapers are used to transition traffic</a:t>
            </a:r>
          </a:p>
          <a:p>
            <a:endParaRPr lang="en-US" sz="1200" dirty="0" smtClean="0">
              <a:latin typeface="Verdana" panose="020B0604030504040204" pitchFamily="34" charset="0"/>
              <a:ea typeface="Verdana" panose="020B0604030504040204" pitchFamily="34" charset="0"/>
              <a:cs typeface="Verdana" panose="020B0604030504040204" pitchFamily="34" charset="0"/>
            </a:endParaRPr>
          </a:p>
          <a:p>
            <a:r>
              <a:rPr lang="en-US" sz="1200" dirty="0" smtClean="0">
                <a:latin typeface="Verdana" panose="020B0604030504040204" pitchFamily="34" charset="0"/>
                <a:ea typeface="Verdana" panose="020B0604030504040204" pitchFamily="34" charset="0"/>
                <a:cs typeface="Verdana" panose="020B0604030504040204" pitchFamily="34" charset="0"/>
              </a:rPr>
              <a:t>• Space taper devices properly    </a:t>
            </a:r>
          </a:p>
          <a:p>
            <a:endParaRPr lang="en-US" baseline="0" dirty="0" smtClean="0"/>
          </a:p>
        </p:txBody>
      </p:sp>
      <p:sp>
        <p:nvSpPr>
          <p:cNvPr id="4" name="Slide Number Placeholder 3"/>
          <p:cNvSpPr>
            <a:spLocks noGrp="1"/>
          </p:cNvSpPr>
          <p:nvPr>
            <p:ph type="sldNum" sz="quarter" idx="10"/>
          </p:nvPr>
        </p:nvSpPr>
        <p:spPr/>
        <p:txBody>
          <a:bodyPr/>
          <a:lstStyle/>
          <a:p>
            <a:fld id="{8CC0E478-7D71-4FA0-9891-7B1529666467}" type="slidenum">
              <a:rPr lang="en-US" smtClean="0"/>
              <a:pPr/>
              <a:t>18</a:t>
            </a:fld>
            <a:endParaRPr lang="en-US"/>
          </a:p>
        </p:txBody>
      </p:sp>
    </p:spTree>
    <p:extLst>
      <p:ext uri="{BB962C8B-B14F-4D97-AF65-F5344CB8AC3E}">
        <p14:creationId xmlns:p14="http://schemas.microsoft.com/office/powerpoint/2010/main" val="374972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an</a:t>
            </a:r>
            <a:r>
              <a:rPr lang="en-US" baseline="0" dirty="0" smtClean="0"/>
              <a:t> area where road work/construction activities are being performed:</a:t>
            </a:r>
          </a:p>
          <a:p>
            <a:r>
              <a:rPr lang="en-US" sz="1200" dirty="0" smtClean="0">
                <a:latin typeface="Verdana" panose="020B0604030504040204" pitchFamily="34" charset="0"/>
                <a:ea typeface="Verdana" panose="020B0604030504040204" pitchFamily="34" charset="0"/>
                <a:cs typeface="Verdana" panose="020B0604030504040204" pitchFamily="34" charset="0"/>
              </a:rPr>
              <a:t>• Work space is for workers, equipment, and material </a:t>
            </a:r>
          </a:p>
          <a:p>
            <a:endParaRPr lang="en-US" sz="1200" dirty="0" smtClean="0">
              <a:latin typeface="Verdana" panose="020B0604030504040204" pitchFamily="34" charset="0"/>
              <a:ea typeface="Verdana" panose="020B0604030504040204" pitchFamily="34" charset="0"/>
              <a:cs typeface="Verdana" panose="020B0604030504040204" pitchFamily="34" charset="0"/>
            </a:endParaRPr>
          </a:p>
          <a:p>
            <a:r>
              <a:rPr lang="en-US" sz="1200" dirty="0" smtClean="0">
                <a:latin typeface="Verdana" panose="020B0604030504040204" pitchFamily="34" charset="0"/>
                <a:ea typeface="Verdana" panose="020B0604030504040204" pitchFamily="34" charset="0"/>
                <a:cs typeface="Verdana" panose="020B0604030504040204" pitchFamily="34" charset="0"/>
              </a:rPr>
              <a:t>• Traffic space routes and road uses through activity</a:t>
            </a:r>
            <a:r>
              <a:rPr lang="en-US" sz="1200" baseline="0" dirty="0" smtClean="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area</a:t>
            </a:r>
          </a:p>
          <a:p>
            <a:endParaRPr lang="en-US" sz="1200" dirty="0" smtClean="0">
              <a:latin typeface="Verdana" panose="020B0604030504040204" pitchFamily="34" charset="0"/>
              <a:ea typeface="Verdana" panose="020B0604030504040204" pitchFamily="34" charset="0"/>
              <a:cs typeface="Verdana" panose="020B0604030504040204" pitchFamily="34" charset="0"/>
            </a:endParaRPr>
          </a:p>
          <a:p>
            <a:r>
              <a:rPr lang="en-US" sz="1200" dirty="0" smtClean="0">
                <a:latin typeface="Verdana" panose="020B0604030504040204" pitchFamily="34" charset="0"/>
                <a:ea typeface="Verdana" panose="020B0604030504040204" pitchFamily="34" charset="0"/>
                <a:cs typeface="Verdana" panose="020B0604030504040204" pitchFamily="34" charset="0"/>
              </a:rPr>
              <a:t>• Buffer space separates road user flow from work</a:t>
            </a:r>
            <a:r>
              <a:rPr lang="en-US" sz="1200" baseline="0" dirty="0" smtClean="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space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19</a:t>
            </a:fld>
            <a:endParaRPr lang="en-US"/>
          </a:p>
        </p:txBody>
      </p:sp>
    </p:spTree>
    <p:extLst>
      <p:ext uri="{BB962C8B-B14F-4D97-AF65-F5344CB8AC3E}">
        <p14:creationId xmlns:p14="http://schemas.microsoft.com/office/powerpoint/2010/main" val="154830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this session the following topics will be covered:</a:t>
            </a: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Recognizing the hazards of flagging</a:t>
            </a:r>
          </a:p>
          <a:p>
            <a:pPr algn="l" eaLnBrk="1" hangingPunct="1">
              <a:spcBef>
                <a:spcPct val="0"/>
              </a:spcBef>
              <a:buFontTx/>
              <a:buNone/>
            </a:pPr>
            <a:endParaRPr lang="en-US" altLang="en-US" sz="9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Identifying different sections of a temporary</a:t>
            </a:r>
            <a:r>
              <a:rPr lang="en-US" altLang="en-US" sz="1200" baseline="0" dirty="0" smtClean="0">
                <a:latin typeface="Verdana" pitchFamily="34" charset="0"/>
                <a:ea typeface="Verdana" pitchFamily="34" charset="0"/>
                <a:cs typeface="Verdana" pitchFamily="34" charset="0"/>
              </a:rPr>
              <a:t> </a:t>
            </a:r>
            <a:r>
              <a:rPr lang="en-US" altLang="en-US" sz="1200" dirty="0" smtClean="0">
                <a:latin typeface="Verdana" pitchFamily="34" charset="0"/>
                <a:ea typeface="Verdana" pitchFamily="34" charset="0"/>
                <a:cs typeface="Verdana" pitchFamily="34" charset="0"/>
              </a:rPr>
              <a:t>traffic control zone</a:t>
            </a:r>
          </a:p>
          <a:p>
            <a:pPr algn="l" eaLnBrk="1" hangingPunct="1">
              <a:spcBef>
                <a:spcPct val="0"/>
              </a:spcBef>
              <a:buFontTx/>
              <a:buNone/>
            </a:pPr>
            <a:endParaRPr lang="en-US" altLang="en-US" sz="9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Understanding the temporary traffic control</a:t>
            </a:r>
            <a:r>
              <a:rPr lang="en-US" altLang="en-US" sz="1200" baseline="0" dirty="0" smtClean="0">
                <a:latin typeface="Verdana" pitchFamily="34" charset="0"/>
                <a:ea typeface="Verdana" pitchFamily="34" charset="0"/>
                <a:cs typeface="Verdana" pitchFamily="34" charset="0"/>
              </a:rPr>
              <a:t> </a:t>
            </a:r>
            <a:r>
              <a:rPr lang="en-US" altLang="en-US" sz="1200" dirty="0" smtClean="0">
                <a:latin typeface="Verdana" pitchFamily="34" charset="0"/>
                <a:ea typeface="Verdana" pitchFamily="34" charset="0"/>
                <a:cs typeface="Verdana" pitchFamily="34" charset="0"/>
              </a:rPr>
              <a:t>plan and your responsibilities</a:t>
            </a:r>
          </a:p>
          <a:p>
            <a:pPr algn="l" eaLnBrk="1" hangingPunct="1">
              <a:spcBef>
                <a:spcPct val="0"/>
              </a:spcBef>
              <a:buFontTx/>
              <a:buNone/>
            </a:pPr>
            <a:endParaRPr lang="en-US" altLang="en-US" sz="9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Using signaling devices effectively</a:t>
            </a:r>
          </a:p>
          <a:p>
            <a:pPr algn="l" eaLnBrk="1" hangingPunct="1">
              <a:spcBef>
                <a:spcPct val="0"/>
              </a:spcBef>
              <a:buFontTx/>
              <a:buNone/>
            </a:pPr>
            <a:endParaRPr lang="en-US" altLang="en-US" sz="9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Positioning warning signs, tapers, and</a:t>
            </a:r>
            <a:r>
              <a:rPr lang="en-US" altLang="en-US" sz="1200" baseline="0" dirty="0" smtClean="0">
                <a:latin typeface="Verdana" pitchFamily="34" charset="0"/>
                <a:ea typeface="Verdana" pitchFamily="34" charset="0"/>
                <a:cs typeface="Verdana" pitchFamily="34" charset="0"/>
              </a:rPr>
              <a:t> </a:t>
            </a:r>
            <a:r>
              <a:rPr lang="en-US" altLang="en-US" sz="1200" dirty="0" smtClean="0">
                <a:latin typeface="Verdana" pitchFamily="34" charset="0"/>
                <a:ea typeface="Verdana" pitchFamily="34" charset="0"/>
                <a:cs typeface="Verdana" pitchFamily="34" charset="0"/>
              </a:rPr>
              <a:t>flagging stations safely</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a:t>
            </a:fld>
            <a:endParaRPr lang="en-US"/>
          </a:p>
        </p:txBody>
      </p:sp>
    </p:spTree>
    <p:extLst>
      <p:ext uri="{BB962C8B-B14F-4D97-AF65-F5344CB8AC3E}">
        <p14:creationId xmlns:p14="http://schemas.microsoft.com/office/powerpoint/2010/main" val="1653288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road work zone termination area:</a:t>
            </a: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Returns road users to normal path</a:t>
            </a:r>
          </a:p>
          <a:p>
            <a:pPr algn="l" eaLnBrk="1" hangingPunct="1">
              <a:spcBef>
                <a:spcPct val="0"/>
              </a:spcBef>
              <a:buFontTx/>
              <a:buNone/>
            </a:pPr>
            <a:endParaRPr lang="en-US" altLang="en-US" sz="12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“END ROAD WORK” sign</a:t>
            </a:r>
          </a:p>
          <a:p>
            <a:pPr algn="l" eaLnBrk="1" hangingPunct="1">
              <a:spcBef>
                <a:spcPct val="0"/>
              </a:spcBef>
              <a:buFontTx/>
              <a:buNone/>
            </a:pPr>
            <a:endParaRPr lang="en-US" altLang="en-US" sz="12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Longitudinal buffer and taper</a:t>
            </a:r>
            <a:endParaRPr lang="en-US" altLang="en-US" sz="12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20</a:t>
            </a:fld>
            <a:endParaRPr lang="en-US"/>
          </a:p>
        </p:txBody>
      </p:sp>
    </p:spTree>
    <p:extLst>
      <p:ext uri="{BB962C8B-B14F-4D97-AF65-F5344CB8AC3E}">
        <p14:creationId xmlns:p14="http://schemas.microsoft.com/office/powerpoint/2010/main" val="3428555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For three-lane roadways having a posted or statutory speed limit of 70 km/h (45 mph) or greater, the lane transition taper length should be computed by the formula L = 0.62 WS for speeds in km/h (L = WS for speeds in mph). For roadways where the posted or statutory speed limit is less than 70 km/h (45 mph), the formula L = WS</a:t>
            </a:r>
            <a:r>
              <a:rPr lang="en-US" sz="1400" kern="1200" baseline="300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2</a:t>
            </a: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/155 for speeds in km/h (L = WS</a:t>
            </a:r>
            <a:r>
              <a:rPr lang="en-US" sz="1400" kern="1200" baseline="300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2</a:t>
            </a: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/60 for speeds in mph) should be used to compute taper length. Under both formulas, L equals the taper length in meters (feet), W equals the width of the center lane or offset distance in meters (feet), and S equals the 85th-percentile speed or the posted or statutory speed limit, whichever is higher.</a:t>
            </a:r>
          </a:p>
          <a:p>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http://mutcd.fhwa.dot.gov/htm/2003r1r2/part3/part3b1.htm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21</a:t>
            </a:fld>
            <a:endParaRPr lang="en-US"/>
          </a:p>
        </p:txBody>
      </p:sp>
    </p:spTree>
    <p:extLst>
      <p:ext uri="{BB962C8B-B14F-4D97-AF65-F5344CB8AC3E}">
        <p14:creationId xmlns:p14="http://schemas.microsoft.com/office/powerpoint/2010/main" val="2248304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performing routine road/bridge inspections:</a:t>
            </a: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Implement the traffic control plan properly</a:t>
            </a:r>
          </a:p>
          <a:p>
            <a:pPr algn="l" eaLnBrk="1" hangingPunct="1">
              <a:spcBef>
                <a:spcPct val="0"/>
              </a:spcBef>
              <a:buFontTx/>
              <a:buNone/>
            </a:pPr>
            <a:endParaRPr lang="en-US" altLang="en-US" sz="12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Monitor the plan under varying conditions</a:t>
            </a:r>
          </a:p>
          <a:p>
            <a:pPr algn="l" eaLnBrk="1" hangingPunct="1">
              <a:spcBef>
                <a:spcPct val="0"/>
              </a:spcBef>
              <a:buFontTx/>
              <a:buNone/>
            </a:pPr>
            <a:endParaRPr lang="en-US" altLang="en-US" sz="12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Keep channelizing devices clean and reflective</a:t>
            </a:r>
          </a:p>
          <a:p>
            <a:pPr algn="l" eaLnBrk="1" hangingPunct="1">
              <a:spcBef>
                <a:spcPct val="0"/>
              </a:spcBef>
              <a:buFontTx/>
              <a:buNone/>
            </a:pPr>
            <a:endParaRPr lang="en-US" altLang="en-US" sz="12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Check for missing traffic control devices</a:t>
            </a:r>
          </a:p>
          <a:p>
            <a:pPr algn="l" eaLnBrk="1" hangingPunct="1">
              <a:spcBef>
                <a:spcPct val="0"/>
              </a:spcBef>
              <a:buFontTx/>
              <a:buNone/>
            </a:pPr>
            <a:endParaRPr lang="en-US" altLang="en-US" sz="12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Look for evidence of near misses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22</a:t>
            </a:fld>
            <a:endParaRPr lang="en-US"/>
          </a:p>
        </p:txBody>
      </p:sp>
    </p:spTree>
    <p:extLst>
      <p:ext uri="{BB962C8B-B14F-4D97-AF65-F5344CB8AC3E}">
        <p14:creationId xmlns:p14="http://schemas.microsoft.com/office/powerpoint/2010/main" val="637329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ensure the safety of all concerned a temporary traffic control zone should be set up and then inspected.  </a:t>
            </a:r>
          </a:p>
          <a:p>
            <a:r>
              <a:rPr lang="en-US" baseline="0" dirty="0" smtClean="0"/>
              <a:t>When setting up and inspecting these areas those involved should have an understanding of:</a:t>
            </a: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Advance warning areas, transition areas, activity areas, termination areas</a:t>
            </a:r>
          </a:p>
          <a:p>
            <a:pPr algn="l" eaLnBrk="1" hangingPunct="1">
              <a:spcBef>
                <a:spcPct val="0"/>
              </a:spcBef>
              <a:buFontTx/>
              <a:buNone/>
            </a:pPr>
            <a:endParaRPr lang="en-US" altLang="en-US" sz="12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Importance of routine inspections in temporary traffic control zones</a:t>
            </a:r>
          </a:p>
          <a:p>
            <a:pPr algn="l" eaLnBrk="1" hangingPunct="1">
              <a:spcBef>
                <a:spcPct val="0"/>
              </a:spcBef>
              <a:buFontTx/>
              <a:buNone/>
            </a:pPr>
            <a:endParaRPr lang="en-US" altLang="en-US" sz="12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What inspections should cover</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23</a:t>
            </a:fld>
            <a:endParaRPr lang="en-US"/>
          </a:p>
        </p:txBody>
      </p:sp>
    </p:spTree>
    <p:extLst>
      <p:ext uri="{BB962C8B-B14F-4D97-AF65-F5344CB8AC3E}">
        <p14:creationId xmlns:p14="http://schemas.microsoft.com/office/powerpoint/2010/main" val="595195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a:t>
            </a:r>
            <a:r>
              <a:rPr lang="en-US" baseline="0" dirty="0" smtClean="0"/>
              <a:t> assigned as a “flagger” within a work zone can be one of the most hazardous jobs an employee can perform. Employees serving as flaggers should remember the following information:</a:t>
            </a: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There is a risk from equipment and passing vehicles</a:t>
            </a:r>
          </a:p>
          <a:p>
            <a:pPr algn="l" eaLnBrk="1" hangingPunct="1">
              <a:spcBef>
                <a:spcPct val="0"/>
              </a:spcBef>
              <a:buFontTx/>
              <a:buNone/>
            </a:pPr>
            <a:endParaRPr lang="en-US" altLang="en-US" sz="12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Statistics support a high risk of injury</a:t>
            </a:r>
          </a:p>
          <a:p>
            <a:pPr algn="l" eaLnBrk="1" hangingPunct="1">
              <a:spcBef>
                <a:spcPct val="0"/>
              </a:spcBef>
              <a:buFontTx/>
              <a:buNone/>
            </a:pPr>
            <a:endParaRPr lang="en-US" altLang="en-US" sz="12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More than 100 workers killed and 20,000</a:t>
            </a:r>
            <a:r>
              <a:rPr lang="en-US" altLang="en-US" sz="1200" baseline="0" dirty="0" smtClean="0">
                <a:latin typeface="Verdana" pitchFamily="34" charset="0"/>
                <a:ea typeface="Verdana" pitchFamily="34" charset="0"/>
                <a:cs typeface="Verdana" pitchFamily="34" charset="0"/>
              </a:rPr>
              <a:t> </a:t>
            </a:r>
            <a:r>
              <a:rPr lang="en-US" altLang="en-US" sz="1200" dirty="0" smtClean="0">
                <a:latin typeface="Verdana" pitchFamily="34" charset="0"/>
                <a:ea typeface="Verdana" pitchFamily="34" charset="0"/>
                <a:cs typeface="Verdana" pitchFamily="34" charset="0"/>
              </a:rPr>
              <a:t>injured each year</a:t>
            </a:r>
          </a:p>
          <a:p>
            <a:pPr algn="l" eaLnBrk="1" hangingPunct="1">
              <a:spcBef>
                <a:spcPct val="0"/>
              </a:spcBef>
              <a:buFontTx/>
              <a:buNone/>
            </a:pPr>
            <a:endParaRPr lang="en-US" altLang="en-US" sz="1200" dirty="0" smtClean="0">
              <a:latin typeface="Verdana" pitchFamily="34" charset="0"/>
              <a:ea typeface="Verdana" pitchFamily="34" charset="0"/>
              <a:cs typeface="Verdana" pitchFamily="34" charset="0"/>
            </a:endParaRP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More motorists than workers killed or injured in temporary traffic control zones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24</a:t>
            </a:fld>
            <a:endParaRPr lang="en-US"/>
          </a:p>
        </p:txBody>
      </p:sp>
    </p:spTree>
    <p:extLst>
      <p:ext uri="{BB962C8B-B14F-4D97-AF65-F5344CB8AC3E}">
        <p14:creationId xmlns:p14="http://schemas.microsoft.com/office/powerpoint/2010/main" val="704616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responsibilities</a:t>
            </a:r>
            <a:r>
              <a:rPr lang="en-US" baseline="0" dirty="0" smtClean="0"/>
              <a:t> an employee has when serving as a flagger include but are not limited to:</a:t>
            </a:r>
          </a:p>
          <a:p>
            <a:pPr marL="342900" indent="-342900" algn="l" eaLnBrk="0" hangingPunct="0">
              <a:spcBef>
                <a:spcPct val="20000"/>
              </a:spcBef>
              <a:buFontTx/>
              <a:buChar char="-"/>
              <a:defRPr/>
            </a:pPr>
            <a:r>
              <a:rPr lang="en-US" sz="1200" kern="0" dirty="0" smtClean="0">
                <a:solidFill>
                  <a:schemeClr val="tx1"/>
                </a:solidFill>
                <a:latin typeface="Verdana" pitchFamily="34" charset="0"/>
              </a:rPr>
              <a:t>Stopping traffic</a:t>
            </a:r>
          </a:p>
          <a:p>
            <a:pPr marL="342900" indent="-342900" algn="l" eaLnBrk="0" hangingPunct="0">
              <a:spcBef>
                <a:spcPct val="20000"/>
              </a:spcBef>
              <a:buFontTx/>
              <a:buChar char="-"/>
              <a:defRPr/>
            </a:pPr>
            <a:r>
              <a:rPr lang="en-US" sz="1200" kern="0" dirty="0" smtClean="0">
                <a:solidFill>
                  <a:schemeClr val="tx1"/>
                </a:solidFill>
                <a:latin typeface="Verdana" pitchFamily="34" charset="0"/>
              </a:rPr>
              <a:t>Reducing the speed of and/or direct traffic through the work zone</a:t>
            </a:r>
          </a:p>
          <a:p>
            <a:pPr marL="342900" indent="-342900" algn="l" eaLnBrk="0" hangingPunct="0">
              <a:spcBef>
                <a:spcPct val="20000"/>
              </a:spcBef>
              <a:buFontTx/>
              <a:buChar char="-"/>
              <a:defRPr/>
            </a:pPr>
            <a:r>
              <a:rPr lang="en-US" sz="1200" kern="0" dirty="0" smtClean="0">
                <a:solidFill>
                  <a:schemeClr val="tx1"/>
                </a:solidFill>
                <a:latin typeface="Verdana" pitchFamily="34" charset="0"/>
              </a:rPr>
              <a:t>Protecting themselves, work crew, the general public, motorists and pedestrians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25</a:t>
            </a:fld>
            <a:endParaRPr lang="en-US"/>
          </a:p>
        </p:txBody>
      </p:sp>
    </p:spTree>
    <p:extLst>
      <p:ext uri="{BB962C8B-B14F-4D97-AF65-F5344CB8AC3E}">
        <p14:creationId xmlns:p14="http://schemas.microsoft.com/office/powerpoint/2010/main" val="3238912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a flagger is responsible for public safety they</a:t>
            </a:r>
            <a:r>
              <a:rPr lang="en-US" baseline="0" dirty="0" smtClean="0"/>
              <a:t> must:</a:t>
            </a:r>
          </a:p>
          <a:p>
            <a:pPr>
              <a:defRPr/>
            </a:pPr>
            <a:r>
              <a:rPr lang="en-US" sz="1200" dirty="0" smtClean="0">
                <a:latin typeface="Verdana" panose="020B0604030504040204" pitchFamily="34" charset="0"/>
                <a:ea typeface="Verdana" panose="020B0604030504040204" pitchFamily="34" charset="0"/>
                <a:cs typeface="Verdana" panose="020B0604030504040204" pitchFamily="34" charset="0"/>
              </a:rPr>
              <a:t>• Communicate instructions clearly</a:t>
            </a:r>
          </a:p>
          <a:p>
            <a:pPr>
              <a:defRPr/>
            </a:pPr>
            <a:r>
              <a:rPr lang="en-US" sz="1200" dirty="0" smtClean="0">
                <a:latin typeface="Verdana" panose="020B0604030504040204" pitchFamily="34" charset="0"/>
                <a:ea typeface="Verdana" panose="020B0604030504040204" pitchFamily="34" charset="0"/>
                <a:cs typeface="Verdana" panose="020B0604030504040204" pitchFamily="34" charset="0"/>
              </a:rPr>
              <a:t>• Maneuver quickly</a:t>
            </a:r>
          </a:p>
          <a:p>
            <a:pPr>
              <a:defRPr/>
            </a:pPr>
            <a:r>
              <a:rPr lang="en-US" sz="1200" dirty="0" smtClean="0">
                <a:latin typeface="Verdana" panose="020B0604030504040204" pitchFamily="34" charset="0"/>
                <a:ea typeface="Verdana" panose="020B0604030504040204" pitchFamily="34" charset="0"/>
                <a:cs typeface="Verdana" panose="020B0604030504040204" pitchFamily="34" charset="0"/>
              </a:rPr>
              <a:t>• Control signaling devices</a:t>
            </a:r>
          </a:p>
          <a:p>
            <a:pPr>
              <a:defRPr/>
            </a:pPr>
            <a:r>
              <a:rPr lang="en-US" sz="1200" dirty="0" smtClean="0">
                <a:latin typeface="Verdana" panose="020B0604030504040204" pitchFamily="34" charset="0"/>
                <a:ea typeface="Verdana" panose="020B0604030504040204" pitchFamily="34" charset="0"/>
                <a:cs typeface="Verdana" panose="020B0604030504040204" pitchFamily="34" charset="0"/>
              </a:rPr>
              <a:t>• Understand safety traffic control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26</a:t>
            </a:fld>
            <a:endParaRPr lang="en-US"/>
          </a:p>
        </p:txBody>
      </p:sp>
    </p:spTree>
    <p:extLst>
      <p:ext uri="{BB962C8B-B14F-4D97-AF65-F5344CB8AC3E}">
        <p14:creationId xmlns:p14="http://schemas.microsoft.com/office/powerpoint/2010/main" val="1180304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Flaggers must also:</a:t>
            </a:r>
          </a:p>
          <a:p>
            <a:pPr marL="171450" indent="-171450" algn="l" eaLnBrk="1" hangingPunct="1">
              <a:spcBef>
                <a:spcPct val="0"/>
              </a:spcBef>
              <a:buFont typeface="Courier New" panose="02070309020205020404" pitchFamily="49" charset="0"/>
              <a:buChar char="o"/>
            </a:pPr>
            <a:r>
              <a:rPr lang="en-US" altLang="en-US" sz="1200" dirty="0" smtClean="0">
                <a:latin typeface="Verdana" pitchFamily="34" charset="0"/>
                <a:ea typeface="Verdana" pitchFamily="34" charset="0"/>
                <a:cs typeface="Verdana" pitchFamily="34" charset="0"/>
              </a:rPr>
              <a:t>Recognize dangerous traffic situations</a:t>
            </a:r>
          </a:p>
          <a:p>
            <a:pPr marL="171450" indent="-171450" algn="l" eaLnBrk="1" hangingPunct="1">
              <a:spcBef>
                <a:spcPct val="0"/>
              </a:spcBef>
              <a:buFont typeface="Courier New" panose="02070309020205020404" pitchFamily="49" charset="0"/>
              <a:buChar char="o"/>
            </a:pPr>
            <a:r>
              <a:rPr lang="en-US" altLang="en-US" sz="1200" dirty="0" smtClean="0">
                <a:latin typeface="Verdana" pitchFamily="34" charset="0"/>
                <a:ea typeface="Verdana" pitchFamily="34" charset="0"/>
                <a:cs typeface="Verdana" pitchFamily="34" charset="0"/>
              </a:rPr>
              <a:t>Know the traffic control plan</a:t>
            </a:r>
          </a:p>
          <a:p>
            <a:pPr marL="171450" indent="-171450" algn="l" eaLnBrk="1" hangingPunct="1">
              <a:spcBef>
                <a:spcPct val="0"/>
              </a:spcBef>
              <a:buFont typeface="Courier New" panose="02070309020205020404" pitchFamily="49" charset="0"/>
              <a:buChar char="o"/>
            </a:pPr>
            <a:r>
              <a:rPr lang="en-US" altLang="en-US" sz="1200" dirty="0" smtClean="0">
                <a:latin typeface="Verdana" pitchFamily="34" charset="0"/>
                <a:ea typeface="Verdana" pitchFamily="34" charset="0"/>
                <a:cs typeface="Verdana" pitchFamily="34" charset="0"/>
              </a:rPr>
              <a:t>Be identified as flaggers by motorists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27</a:t>
            </a:fld>
            <a:endParaRPr lang="en-US"/>
          </a:p>
        </p:txBody>
      </p:sp>
    </p:spTree>
    <p:extLst>
      <p:ext uri="{BB962C8B-B14F-4D97-AF65-F5344CB8AC3E}">
        <p14:creationId xmlns:p14="http://schemas.microsoft.com/office/powerpoint/2010/main" val="566043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flagger has the authority to:</a:t>
            </a: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Monitor operations in the work area</a:t>
            </a: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Communicate with traffic control supervisor</a:t>
            </a: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Halt operations if hazard arises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28</a:t>
            </a:fld>
            <a:endParaRPr lang="en-US"/>
          </a:p>
        </p:txBody>
      </p:sp>
    </p:spTree>
    <p:extLst>
      <p:ext uri="{BB962C8B-B14F-4D97-AF65-F5344CB8AC3E}">
        <p14:creationId xmlns:p14="http://schemas.microsoft.com/office/powerpoint/2010/main" val="1259800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at their “station” a flagger should take into account their:</a:t>
            </a:r>
          </a:p>
          <a:p>
            <a:pPr algn="l" eaLnBrk="1" hangingPunct="1">
              <a:spcBef>
                <a:spcPct val="0"/>
              </a:spcBef>
              <a:buFontTx/>
              <a:buNone/>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  Position </a:t>
            </a:r>
          </a:p>
          <a:p>
            <a:pPr algn="l" eaLnBrk="1" hangingPunct="1">
              <a:spcBef>
                <a:spcPct val="0"/>
              </a:spcBef>
              <a:buFontTx/>
              <a:buNone/>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  Signals </a:t>
            </a:r>
          </a:p>
          <a:p>
            <a:pPr algn="l" eaLnBrk="1" hangingPunct="1">
              <a:spcBef>
                <a:spcPct val="0"/>
              </a:spcBef>
              <a:buFontTx/>
              <a:buNone/>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  Approaching the centerline</a:t>
            </a:r>
          </a:p>
          <a:p>
            <a:pPr algn="l" eaLnBrk="1" hangingPunct="1">
              <a:spcBef>
                <a:spcPct val="0"/>
              </a:spcBef>
              <a:buFontTx/>
              <a:buNone/>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  Release</a:t>
            </a:r>
          </a:p>
          <a:p>
            <a:pPr algn="l" eaLnBrk="1" hangingPunct="1">
              <a:spcBef>
                <a:spcPct val="0"/>
              </a:spcBef>
              <a:buFontTx/>
              <a:buNone/>
              <a:defRPr/>
            </a:pPr>
            <a:endParaRPr lang="en-US" altLang="en-US" sz="1200" dirty="0" smtClean="0">
              <a:latin typeface="Verdana" panose="020B0604030504040204" pitchFamily="34" charset="0"/>
              <a:ea typeface="Verdana" panose="020B0604030504040204" pitchFamily="34" charset="0"/>
              <a:cs typeface="Verdana" panose="020B0604030504040204" pitchFamily="34" charset="0"/>
            </a:endParaRPr>
          </a:p>
          <a:p>
            <a:pPr algn="l" eaLnBrk="1" hangingPunct="1">
              <a:spcBef>
                <a:spcPct val="0"/>
              </a:spcBef>
              <a:buNone/>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  Leaving</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29</a:t>
            </a:fld>
            <a:endParaRPr lang="en-US"/>
          </a:p>
        </p:txBody>
      </p:sp>
    </p:spTree>
    <p:extLst>
      <p:ext uri="{BB962C8B-B14F-4D97-AF65-F5344CB8AC3E}">
        <p14:creationId xmlns:p14="http://schemas.microsoft.com/office/powerpoint/2010/main" val="3574585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statistics listed are certainly</a:t>
            </a:r>
            <a:r>
              <a:rPr lang="en-US" baseline="0" dirty="0" smtClean="0"/>
              <a:t> something that employees within work zones as well as drivers going through those zones need to be aware of and keep in mind.  Injuries can occur very quickly and just one moment of reduced concentration can lead to a serious situation.</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a:t>
            </a:fld>
            <a:endParaRPr lang="en-US"/>
          </a:p>
        </p:txBody>
      </p:sp>
    </p:spTree>
    <p:extLst>
      <p:ext uri="{BB962C8B-B14F-4D97-AF65-F5344CB8AC3E}">
        <p14:creationId xmlns:p14="http://schemas.microsoft.com/office/powerpoint/2010/main" val="2649560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flagger</a:t>
            </a:r>
            <a:r>
              <a:rPr lang="en-US" baseline="0" dirty="0" smtClean="0"/>
              <a:t>s should also ensure: </a:t>
            </a:r>
          </a:p>
          <a:p>
            <a:pPr algn="l" eaLnBrk="1" hangingPunct="1">
              <a:spcBef>
                <a:spcPct val="0"/>
              </a:spcBef>
              <a:buFontTx/>
              <a:buNone/>
            </a:pPr>
            <a:r>
              <a:rPr lang="en-US" altLang="en-US" sz="1200" dirty="0" smtClean="0"/>
              <a:t>• That</a:t>
            </a:r>
            <a:r>
              <a:rPr lang="en-US" altLang="en-US" sz="1200" baseline="0" dirty="0" smtClean="0"/>
              <a:t> </a:t>
            </a:r>
            <a:r>
              <a:rPr lang="en-US" altLang="en-US" sz="1200" baseline="0" dirty="0" smtClean="0">
                <a:latin typeface="Verdana" pitchFamily="34" charset="0"/>
                <a:ea typeface="Verdana" pitchFamily="34" charset="0"/>
                <a:cs typeface="Verdana" pitchFamily="34" charset="0"/>
              </a:rPr>
              <a:t>r</a:t>
            </a:r>
            <a:r>
              <a:rPr lang="en-US" altLang="en-US" sz="1200" dirty="0" smtClean="0">
                <a:latin typeface="Verdana" pitchFamily="34" charset="0"/>
                <a:ea typeface="Verdana" pitchFamily="34" charset="0"/>
                <a:cs typeface="Verdana" pitchFamily="34" charset="0"/>
              </a:rPr>
              <a:t>oad users must have sufficient distance to stop</a:t>
            </a:r>
          </a:p>
          <a:p>
            <a:pPr algn="l" eaLnBrk="1" hangingPunct="1">
              <a:spcBef>
                <a:spcPct val="0"/>
              </a:spcBef>
              <a:buFontTx/>
              <a:buNone/>
            </a:pPr>
            <a:r>
              <a:rPr lang="en-US" altLang="en-US" sz="1200" dirty="0" smtClean="0"/>
              <a:t>• An </a:t>
            </a:r>
            <a:r>
              <a:rPr lang="en-US" altLang="en-US" sz="1200" dirty="0" smtClean="0">
                <a:latin typeface="Verdana" pitchFamily="34" charset="0"/>
                <a:ea typeface="Verdana" pitchFamily="34" charset="0"/>
                <a:cs typeface="Verdana" pitchFamily="34" charset="0"/>
              </a:rPr>
              <a:t>errant vehicle can stop before entering work space</a:t>
            </a:r>
            <a:endParaRPr lang="en-US" altLang="en-US" sz="1200" dirty="0" smtClean="0"/>
          </a:p>
          <a:p>
            <a:pPr algn="l" eaLnBrk="1" hangingPunct="1">
              <a:spcBef>
                <a:spcPct val="0"/>
              </a:spcBef>
              <a:buFontTx/>
              <a:buNone/>
            </a:pPr>
            <a:r>
              <a:rPr lang="en-US" altLang="en-US" sz="1200" dirty="0" smtClean="0"/>
              <a:t>• There</a:t>
            </a:r>
            <a:r>
              <a:rPr lang="en-US" altLang="en-US" sz="1200" baseline="0" dirty="0" smtClean="0"/>
              <a:t> are </a:t>
            </a:r>
            <a:r>
              <a:rPr lang="en-US" altLang="en-US" sz="1200" baseline="0" dirty="0" smtClean="0">
                <a:latin typeface="Verdana" pitchFamily="34" charset="0"/>
                <a:ea typeface="Verdana" pitchFamily="34" charset="0"/>
                <a:cs typeface="Verdana" pitchFamily="34" charset="0"/>
              </a:rPr>
              <a:t>a</a:t>
            </a:r>
            <a:r>
              <a:rPr lang="en-US" altLang="en-US" sz="1200" dirty="0" smtClean="0">
                <a:latin typeface="Verdana" pitchFamily="34" charset="0"/>
                <a:ea typeface="Verdana" pitchFamily="34" charset="0"/>
                <a:cs typeface="Verdana" pitchFamily="34" charset="0"/>
              </a:rPr>
              <a:t>dvanced warning signs in place</a:t>
            </a:r>
            <a:endParaRPr lang="en-US" altLang="en-US" sz="1200" dirty="0" smtClean="0"/>
          </a:p>
          <a:p>
            <a:pPr algn="l" eaLnBrk="1" hangingPunct="1">
              <a:spcBef>
                <a:spcPct val="0"/>
              </a:spcBef>
              <a:buFontTx/>
              <a:buNone/>
            </a:pPr>
            <a:r>
              <a:rPr lang="en-US" altLang="en-US" sz="1200" dirty="0" smtClean="0"/>
              <a:t>• The</a:t>
            </a:r>
            <a:r>
              <a:rPr lang="en-US" altLang="en-US" sz="1200" baseline="0" dirty="0" smtClean="0"/>
              <a:t> area is </a:t>
            </a:r>
            <a:r>
              <a:rPr lang="en-US" altLang="en-US" sz="1200" baseline="0" dirty="0" smtClean="0">
                <a:latin typeface="Verdana" pitchFamily="34" charset="0"/>
                <a:ea typeface="Verdana" pitchFamily="34" charset="0"/>
                <a:cs typeface="Verdana" pitchFamily="34" charset="0"/>
              </a:rPr>
              <a:t>l</a:t>
            </a:r>
            <a:r>
              <a:rPr lang="en-US" altLang="en-US" sz="1200" dirty="0" smtClean="0">
                <a:latin typeface="Verdana" pitchFamily="34" charset="0"/>
                <a:ea typeface="Verdana" pitchFamily="34" charset="0"/>
                <a:cs typeface="Verdana" pitchFamily="34" charset="0"/>
              </a:rPr>
              <a:t>ighted at night</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30</a:t>
            </a:fld>
            <a:endParaRPr lang="en-US"/>
          </a:p>
        </p:txBody>
      </p:sp>
    </p:spTree>
    <p:extLst>
      <p:ext uri="{BB962C8B-B14F-4D97-AF65-F5344CB8AC3E}">
        <p14:creationId xmlns:p14="http://schemas.microsoft.com/office/powerpoint/2010/main" val="2290425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flagger should also:</a:t>
            </a:r>
          </a:p>
          <a:p>
            <a:pPr marL="171450" indent="-171450" algn="l" eaLnBrk="1" hangingPunct="1">
              <a:spcBef>
                <a:spcPct val="0"/>
              </a:spcBef>
              <a:buFont typeface="Courier New" panose="02070309020205020404" pitchFamily="49" charset="0"/>
              <a:buChar char="o"/>
            </a:pPr>
            <a:r>
              <a:rPr lang="en-US" altLang="en-US" sz="1200" dirty="0" smtClean="0">
                <a:latin typeface="Verdana" pitchFamily="34" charset="0"/>
                <a:ea typeface="Verdana" pitchFamily="34" charset="0"/>
                <a:cs typeface="Verdana" pitchFamily="34" charset="0"/>
              </a:rPr>
              <a:t>Stand on shoulder next to road</a:t>
            </a:r>
          </a:p>
          <a:p>
            <a:pPr marL="171450" indent="-171450" algn="l" eaLnBrk="1" hangingPunct="1">
              <a:spcBef>
                <a:spcPct val="0"/>
              </a:spcBef>
              <a:buFont typeface="Courier New" panose="02070309020205020404" pitchFamily="49" charset="0"/>
              <a:buChar char="o"/>
            </a:pPr>
            <a:r>
              <a:rPr lang="en-US" altLang="en-US" sz="1200" dirty="0" smtClean="0">
                <a:latin typeface="Verdana" pitchFamily="34" charset="0"/>
                <a:ea typeface="Verdana" pitchFamily="34" charset="0"/>
                <a:cs typeface="Verdana" pitchFamily="34" charset="0"/>
              </a:rPr>
              <a:t>Enter road only after vehicles have stopped</a:t>
            </a:r>
          </a:p>
          <a:p>
            <a:pPr marL="171450" indent="-171450" algn="l" eaLnBrk="1" hangingPunct="1">
              <a:spcBef>
                <a:spcPct val="0"/>
              </a:spcBef>
              <a:buFont typeface="Courier New" panose="02070309020205020404" pitchFamily="49" charset="0"/>
              <a:buChar char="o"/>
            </a:pPr>
            <a:r>
              <a:rPr lang="en-US" altLang="en-US" sz="1200" dirty="0" smtClean="0">
                <a:latin typeface="Verdana" pitchFamily="34" charset="0"/>
                <a:ea typeface="Verdana" pitchFamily="34" charset="0"/>
                <a:cs typeface="Verdana" pitchFamily="34" charset="0"/>
              </a:rPr>
              <a:t>Be able to warn workers of danger</a:t>
            </a:r>
          </a:p>
          <a:p>
            <a:pPr marL="171450" indent="-171450" algn="l" eaLnBrk="1" hangingPunct="1">
              <a:spcBef>
                <a:spcPct val="0"/>
              </a:spcBef>
              <a:buFont typeface="Courier New" panose="02070309020205020404" pitchFamily="49" charset="0"/>
              <a:buChar char="o"/>
            </a:pPr>
            <a:r>
              <a:rPr lang="en-US" altLang="en-US" sz="1200" dirty="0" smtClean="0">
                <a:latin typeface="Verdana" pitchFamily="34" charset="0"/>
                <a:ea typeface="Verdana" pitchFamily="34" charset="0"/>
                <a:cs typeface="Verdana" pitchFamily="34" charset="0"/>
              </a:rPr>
              <a:t>Stand away from shade and shadows</a:t>
            </a:r>
          </a:p>
          <a:p>
            <a:pPr marL="171450" indent="-171450" algn="l" eaLnBrk="1" hangingPunct="1">
              <a:spcBef>
                <a:spcPct val="0"/>
              </a:spcBef>
              <a:buFont typeface="Courier New" panose="02070309020205020404" pitchFamily="49" charset="0"/>
              <a:buChar char="o"/>
            </a:pPr>
            <a:r>
              <a:rPr lang="en-US" altLang="en-US" sz="1200" dirty="0" smtClean="0">
                <a:latin typeface="Verdana" pitchFamily="34" charset="0"/>
                <a:ea typeface="Verdana" pitchFamily="34" charset="0"/>
                <a:cs typeface="Verdana" pitchFamily="34" charset="0"/>
              </a:rPr>
              <a:t>Keep workers away</a:t>
            </a:r>
          </a:p>
          <a:p>
            <a:pPr marL="171450" indent="-171450">
              <a:buFont typeface="Courier New" panose="02070309020205020404" pitchFamily="49" charset="0"/>
              <a:buChar char="o"/>
            </a:pP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31</a:t>
            </a:fld>
            <a:endParaRPr lang="en-US"/>
          </a:p>
        </p:txBody>
      </p:sp>
    </p:spTree>
    <p:extLst>
      <p:ext uri="{BB962C8B-B14F-4D97-AF65-F5344CB8AC3E}">
        <p14:creationId xmlns:p14="http://schemas.microsoft.com/office/powerpoint/2010/main" val="1788092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ensure the safety of all involved all workers must wear high visibility apparel and this apparel needs to be kept “clean and serviceable (e.g. in good repair).”</a:t>
            </a:r>
          </a:p>
          <a:p>
            <a:pPr algn="l" eaLnBrk="1" hangingPunct="1">
              <a:defRPr/>
            </a:pPr>
            <a:r>
              <a:rPr lang="en-US" altLang="en-US" sz="1200" dirty="0" smtClean="0">
                <a:latin typeface="Verdana" pitchFamily="34" charset="0"/>
                <a:ea typeface="Verdana" pitchFamily="34" charset="0"/>
                <a:cs typeface="Verdana" pitchFamily="34" charset="0"/>
              </a:rPr>
              <a:t>All workers should remember that their visibility during dawn or dusk conditions will be enhanced by fluorescent colored high-visibility apparel.</a:t>
            </a:r>
          </a:p>
          <a:p>
            <a:pPr algn="l" eaLnBrk="1" hangingPunct="1">
              <a:defRPr/>
            </a:pPr>
            <a:r>
              <a:rPr lang="en-US" altLang="en-US" sz="1200" dirty="0" smtClean="0">
                <a:latin typeface="Verdana" pitchFamily="34" charset="0"/>
                <a:ea typeface="Verdana" pitchFamily="34" charset="0"/>
                <a:cs typeface="Verdana" pitchFamily="34" charset="0"/>
              </a:rPr>
              <a:t>The use of colors such as yellow-green for worker apparel will help to differentiate the worker from the orange colored work vehicles, sign, drums, etc.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32</a:t>
            </a:fld>
            <a:endParaRPr lang="en-US"/>
          </a:p>
        </p:txBody>
      </p:sp>
    </p:spTree>
    <p:extLst>
      <p:ext uri="{BB962C8B-B14F-4D97-AF65-F5344CB8AC3E}">
        <p14:creationId xmlns:p14="http://schemas.microsoft.com/office/powerpoint/2010/main" val="733201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enhance worker safety and visibility use</a:t>
            </a:r>
            <a:r>
              <a:rPr lang="en-US" baseline="0" dirty="0" smtClean="0"/>
              <a:t> the following:</a:t>
            </a:r>
          </a:p>
          <a:p>
            <a:pPr marL="171450" indent="-171450" algn="l" eaLnBrk="1" hangingPunct="1">
              <a:buFont typeface="Wingdings" panose="05000000000000000000" pitchFamily="2" charset="2"/>
              <a:buChar char="§"/>
            </a:pPr>
            <a:r>
              <a:rPr lang="en-US" altLang="en-US" sz="1200" dirty="0" smtClean="0">
                <a:latin typeface="Verdana" pitchFamily="34" charset="0"/>
                <a:ea typeface="Verdana" pitchFamily="34" charset="0"/>
                <a:cs typeface="Verdana" pitchFamily="34" charset="0"/>
              </a:rPr>
              <a:t>High-visibility apparel </a:t>
            </a:r>
          </a:p>
          <a:p>
            <a:pPr marL="171450" indent="-171450" algn="l" eaLnBrk="1" hangingPunct="1">
              <a:buFont typeface="Wingdings" panose="05000000000000000000" pitchFamily="2" charset="2"/>
              <a:buChar char="§"/>
            </a:pPr>
            <a:r>
              <a:rPr lang="en-US" altLang="en-US" sz="1200" dirty="0" smtClean="0">
                <a:latin typeface="Verdana" pitchFamily="34" charset="0"/>
                <a:ea typeface="Verdana" pitchFamily="34" charset="0"/>
                <a:cs typeface="Verdana" pitchFamily="34" charset="0"/>
              </a:rPr>
              <a:t>Worker training </a:t>
            </a:r>
          </a:p>
          <a:p>
            <a:pPr marL="171450" indent="-171450" algn="l" eaLnBrk="1" hangingPunct="1">
              <a:buFont typeface="Wingdings" panose="05000000000000000000" pitchFamily="2" charset="2"/>
              <a:buChar char="§"/>
            </a:pPr>
            <a:r>
              <a:rPr lang="en-US" altLang="en-US" sz="1200" dirty="0" smtClean="0">
                <a:latin typeface="Verdana" pitchFamily="34" charset="0"/>
                <a:ea typeface="Verdana" pitchFamily="34" charset="0"/>
                <a:cs typeface="Verdana" pitchFamily="34" charset="0"/>
              </a:rPr>
              <a:t>Activity area planning </a:t>
            </a:r>
          </a:p>
          <a:p>
            <a:pPr marL="171450" indent="-171450" algn="l" eaLnBrk="1" hangingPunct="1">
              <a:buFont typeface="Wingdings" panose="05000000000000000000" pitchFamily="2" charset="2"/>
              <a:buChar char="§"/>
            </a:pPr>
            <a:r>
              <a:rPr lang="en-US" altLang="en-US" sz="1200" dirty="0" smtClean="0">
                <a:latin typeface="Verdana" pitchFamily="34" charset="0"/>
                <a:ea typeface="Verdana" pitchFamily="34" charset="0"/>
                <a:cs typeface="Verdana" pitchFamily="34" charset="0"/>
              </a:rPr>
              <a:t>Speed control </a:t>
            </a:r>
          </a:p>
          <a:p>
            <a:pPr marL="171450" indent="-171450" algn="l" eaLnBrk="1" hangingPunct="1">
              <a:buFont typeface="Wingdings" panose="05000000000000000000" pitchFamily="2" charset="2"/>
              <a:buChar char="§"/>
            </a:pPr>
            <a:r>
              <a:rPr lang="en-US" altLang="en-US" sz="1200" dirty="0" smtClean="0">
                <a:latin typeface="Verdana" pitchFamily="34" charset="0"/>
                <a:ea typeface="Verdana" pitchFamily="34" charset="0"/>
                <a:cs typeface="Verdana" pitchFamily="34" charset="0"/>
              </a:rPr>
              <a:t>Positive separation</a:t>
            </a:r>
          </a:p>
          <a:p>
            <a:pPr marL="171450" indent="-171450" algn="l" eaLnBrk="1" hangingPunct="1">
              <a:buFont typeface="Wingdings" panose="05000000000000000000" pitchFamily="2" charset="2"/>
              <a:buChar char="§"/>
            </a:pPr>
            <a:r>
              <a:rPr lang="en-US" altLang="en-US" sz="1200" dirty="0" smtClean="0">
                <a:latin typeface="Verdana" pitchFamily="34" charset="0"/>
                <a:ea typeface="Verdana" pitchFamily="34" charset="0"/>
                <a:cs typeface="Verdana" pitchFamily="34" charset="0"/>
              </a:rPr>
              <a:t>Lighting</a:t>
            </a:r>
          </a:p>
          <a:p>
            <a:pPr marL="171450" indent="-171450" algn="l" eaLnBrk="1" hangingPunct="1">
              <a:buFont typeface="Wingdings" panose="05000000000000000000" pitchFamily="2" charset="2"/>
              <a:buChar char="§"/>
            </a:pPr>
            <a:r>
              <a:rPr lang="en-US" altLang="en-US" sz="1200" dirty="0" smtClean="0">
                <a:latin typeface="Verdana" pitchFamily="34" charset="0"/>
                <a:ea typeface="Verdana" pitchFamily="34" charset="0"/>
                <a:cs typeface="Verdana" pitchFamily="34" charset="0"/>
              </a:rPr>
              <a:t>Worker safety planning</a:t>
            </a:r>
          </a:p>
          <a:p>
            <a:pPr marL="171450" indent="-171450" algn="l" eaLnBrk="1" hangingPunct="1">
              <a:buFont typeface="Wingdings" panose="05000000000000000000" pitchFamily="2" charset="2"/>
              <a:buChar char="§"/>
            </a:pPr>
            <a:r>
              <a:rPr lang="en-US" altLang="en-US" sz="1200" dirty="0" smtClean="0">
                <a:latin typeface="Verdana" pitchFamily="34" charset="0"/>
                <a:ea typeface="Verdana" pitchFamily="34" charset="0"/>
                <a:cs typeface="Verdana" pitchFamily="34" charset="0"/>
              </a:rPr>
              <a:t>Special devices</a:t>
            </a:r>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33</a:t>
            </a:fld>
            <a:endParaRPr lang="en-US"/>
          </a:p>
        </p:txBody>
      </p:sp>
    </p:spTree>
    <p:extLst>
      <p:ext uri="{BB962C8B-B14F-4D97-AF65-F5344CB8AC3E}">
        <p14:creationId xmlns:p14="http://schemas.microsoft.com/office/powerpoint/2010/main" val="164720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visibility apparel should:</a:t>
            </a: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a:t>
            </a:r>
            <a:r>
              <a:rPr lang="en-US" altLang="en-US" sz="1200" dirty="0" smtClean="0"/>
              <a:t> </a:t>
            </a:r>
            <a:r>
              <a:rPr lang="en-US" altLang="en-US" sz="1200" dirty="0" smtClean="0">
                <a:latin typeface="Verdana" pitchFamily="34" charset="0"/>
                <a:ea typeface="Verdana" pitchFamily="34" charset="0"/>
                <a:cs typeface="Verdana" pitchFamily="34" charset="0"/>
              </a:rPr>
              <a:t>Meet safety standards</a:t>
            </a: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Have a fluorescent background color</a:t>
            </a: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Be</a:t>
            </a:r>
            <a:r>
              <a:rPr lang="en-US" altLang="en-US" sz="1200" baseline="0" dirty="0" smtClean="0">
                <a:latin typeface="Verdana" pitchFamily="34" charset="0"/>
                <a:ea typeface="Verdana" pitchFamily="34" charset="0"/>
                <a:cs typeface="Verdana" pitchFamily="34" charset="0"/>
              </a:rPr>
              <a:t> r</a:t>
            </a:r>
            <a:r>
              <a:rPr lang="en-US" altLang="en-US" sz="1200" dirty="0" smtClean="0">
                <a:latin typeface="Verdana" pitchFamily="34" charset="0"/>
                <a:ea typeface="Verdana" pitchFamily="34" charset="0"/>
                <a:cs typeface="Verdana" pitchFamily="34" charset="0"/>
              </a:rPr>
              <a:t>eflective </a:t>
            </a: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Be designed to identify a person</a:t>
            </a: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Include high-visibility armbands, hats, vests, gloves</a:t>
            </a:r>
          </a:p>
          <a:p>
            <a:pPr algn="l" eaLnBrk="1" hangingPunct="1">
              <a:spcBef>
                <a:spcPct val="0"/>
              </a:spcBef>
              <a:buFontTx/>
              <a:buNone/>
            </a:pPr>
            <a:r>
              <a:rPr lang="en-US" altLang="en-US" sz="1200" dirty="0" smtClean="0">
                <a:latin typeface="Verdana" pitchFamily="34" charset="0"/>
                <a:ea typeface="Verdana" pitchFamily="34" charset="0"/>
                <a:cs typeface="Verdana" pitchFamily="34" charset="0"/>
              </a:rPr>
              <a:t>• Be inspected regularly (especially</a:t>
            </a:r>
            <a:r>
              <a:rPr lang="en-US" altLang="en-US" sz="1200" baseline="0" dirty="0" smtClean="0">
                <a:latin typeface="Verdana" pitchFamily="34" charset="0"/>
                <a:ea typeface="Verdana" pitchFamily="34" charset="0"/>
                <a:cs typeface="Verdana" pitchFamily="34" charset="0"/>
              </a:rPr>
              <a:t> to ensure it is still highly reflective)</a:t>
            </a:r>
            <a:endParaRPr lang="en-US" altLang="en-US" sz="1200" dirty="0" smtClean="0">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34</a:t>
            </a:fld>
            <a:endParaRPr lang="en-US"/>
          </a:p>
        </p:txBody>
      </p:sp>
    </p:spTree>
    <p:extLst>
      <p:ext uri="{BB962C8B-B14F-4D97-AF65-F5344CB8AC3E}">
        <p14:creationId xmlns:p14="http://schemas.microsoft.com/office/powerpoint/2010/main" val="3997382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Class 1 safety vests are for workers in low impact areas, where traffic flow does not exceed 25 mph and where personnel are working a good distance away from it. Parking service attendants, delivery vehicle drivers, and sidewalk or roadside maintenance workers are examples of jobs who would qualify for a class 1 safety vest. These vests should have a mandatory minimum of 155 square inches of reflective tape. Dimensions of the reflective tape can be either 6.46 linear feet of 2 inch tape or 9.39 linear feet of 1 3/8 inch tape. The reflective stripes should be around the middle in a 360º stripe and above each shoulder. Vests should be either a safety yellow or safety orange color.</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35</a:t>
            </a:fld>
            <a:endParaRPr lang="en-US"/>
          </a:p>
        </p:txBody>
      </p:sp>
    </p:spTree>
    <p:extLst>
      <p:ext uri="{BB962C8B-B14F-4D97-AF65-F5344CB8AC3E}">
        <p14:creationId xmlns:p14="http://schemas.microsoft.com/office/powerpoint/2010/main" val="2901718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Workers who are involved in jobs where there is heavier traffic are required to wear a Class 2 vest. Jobs that require workers to work in areas where there is poor visibility due to weather will also need a more reflective Class 2 safety vest. Class 2 vests will have a minimum of 201 square inches of reflective tape that is 2 inches in diameter. Dimensions of the reflective tape can be 8.373 linear feet of 2-inch tape or 12.2 linear feet of 1 3/3 inch tape. Examples of jobs that require Class 2 vests are airport baggage handlers and ground crew, forestry workers, high-volume parking or toll-gate personnel and law enforcement personnel. Reflective stripes will be over the shoulders and round the middle in either one or two 360º horizontal stripes.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36</a:t>
            </a:fld>
            <a:endParaRPr lang="en-US"/>
          </a:p>
        </p:txBody>
      </p:sp>
    </p:spTree>
    <p:extLst>
      <p:ext uri="{BB962C8B-B14F-4D97-AF65-F5344CB8AC3E}">
        <p14:creationId xmlns:p14="http://schemas.microsoft.com/office/powerpoint/2010/main" val="306781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Jobs that require workers to be the most visible are ones that put personnel in close contact with heavy traffic. High risk jobs include accident site investigators, emergency responders, railway workers, utility workers, and survey and flagging crews. These workers will often be close to traffic exceeding 50 miles an hour, so it is important for them to be as visible as possible. Class 3 safety vests and garments must have a minimum of 310 square inches of reflective tape that is 12.92 linear feet and 2-inches thick. Class 3 garments also provide more coverage to the arms and legs than do class 1 and class 2 safety vests.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37</a:t>
            </a:fld>
            <a:endParaRPr lang="en-US"/>
          </a:p>
        </p:txBody>
      </p:sp>
    </p:spTree>
    <p:extLst>
      <p:ext uri="{BB962C8B-B14F-4D97-AF65-F5344CB8AC3E}">
        <p14:creationId xmlns:p14="http://schemas.microsoft.com/office/powerpoint/2010/main" val="1726394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picture shows high-visibility apparel that is not very safe because it’s dirty and worn.  It should be replaced.</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38</a:t>
            </a:fld>
            <a:endParaRPr lang="en-US"/>
          </a:p>
        </p:txBody>
      </p:sp>
    </p:spTree>
    <p:extLst>
      <p:ext uri="{BB962C8B-B14F-4D97-AF65-F5344CB8AC3E}">
        <p14:creationId xmlns:p14="http://schemas.microsoft.com/office/powerpoint/2010/main" val="904059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a:t>
            </a:r>
            <a:r>
              <a:rPr lang="en-US" baseline="0" dirty="0" smtClean="0"/>
              <a:t> here may not seem that important, but one of the people on this inspection team is walking on the wrong side of the road. So what is the big deal about walking with your back to traffic? Because you can’t see traffic coming and will probably get run over! We are all guilty of overlooking our personal safety, if even for a few moments.  All it takes is a split second for something bad to happen, and it will change your life and your family’s lives forever. </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39</a:t>
            </a:fld>
            <a:endParaRPr lang="en-US"/>
          </a:p>
        </p:txBody>
      </p:sp>
    </p:spTree>
    <p:extLst>
      <p:ext uri="{BB962C8B-B14F-4D97-AF65-F5344CB8AC3E}">
        <p14:creationId xmlns:p14="http://schemas.microsoft.com/office/powerpoint/2010/main" val="3532648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more statistics to consider.</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a:t>
            </a:fld>
            <a:endParaRPr lang="en-US"/>
          </a:p>
        </p:txBody>
      </p:sp>
    </p:spTree>
    <p:extLst>
      <p:ext uri="{BB962C8B-B14F-4D97-AF65-F5344CB8AC3E}">
        <p14:creationId xmlns:p14="http://schemas.microsoft.com/office/powerpoint/2010/main" val="2517742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use of changeable message signs is increasing with the United States. There are many advantages to these signs since they are:</a:t>
            </a:r>
          </a:p>
          <a:p>
            <a:pPr marL="285750" indent="-285750">
              <a:buFont typeface="Courier New" pitchFamily="49" charset="0"/>
              <a:buChar char="o"/>
            </a:pPr>
            <a:r>
              <a:rPr lang="en-US" sz="1200" dirty="0" smtClean="0">
                <a:latin typeface="Verdana" pitchFamily="34" charset="0"/>
                <a:ea typeface="Verdana" pitchFamily="34" charset="0"/>
                <a:cs typeface="Verdana" pitchFamily="34" charset="0"/>
              </a:rPr>
              <a:t>Easy to read</a:t>
            </a:r>
          </a:p>
          <a:p>
            <a:pPr marL="285750" indent="-285750">
              <a:buFont typeface="Courier New" pitchFamily="49" charset="0"/>
              <a:buChar char="o"/>
            </a:pPr>
            <a:r>
              <a:rPr lang="en-US" sz="1200" dirty="0" smtClean="0">
                <a:latin typeface="Verdana" pitchFamily="34" charset="0"/>
                <a:ea typeface="Verdana" pitchFamily="34" charset="0"/>
                <a:cs typeface="Verdana" pitchFamily="34" charset="0"/>
              </a:rPr>
              <a:t>Readily changed </a:t>
            </a:r>
          </a:p>
          <a:p>
            <a:pPr marL="285750" indent="-285750">
              <a:buFont typeface="Courier New" pitchFamily="49" charset="0"/>
              <a:buChar char="o"/>
            </a:pPr>
            <a:r>
              <a:rPr lang="en-US" sz="1200" dirty="0" smtClean="0">
                <a:latin typeface="Verdana" pitchFamily="34" charset="0"/>
                <a:ea typeface="Verdana" pitchFamily="34" charset="0"/>
                <a:cs typeface="Verdana" pitchFamily="34" charset="0"/>
              </a:rPr>
              <a:t>Moved easily</a:t>
            </a:r>
          </a:p>
          <a:p>
            <a:pPr marL="0" indent="0">
              <a:buFont typeface="Courier New" pitchFamily="49" charset="0"/>
              <a:buNone/>
            </a:pPr>
            <a:r>
              <a:rPr lang="en-US" sz="1200" dirty="0" smtClean="0">
                <a:latin typeface="Verdana" pitchFamily="34" charset="0"/>
                <a:ea typeface="Verdana" pitchFamily="34" charset="0"/>
                <a:cs typeface="Verdana" pitchFamily="34" charset="0"/>
              </a:rPr>
              <a:t>However there is a downside to these signs – sometimes messages have</a:t>
            </a:r>
            <a:r>
              <a:rPr lang="en-US" sz="1200" baseline="0" dirty="0" smtClean="0">
                <a:latin typeface="Verdana" pitchFamily="34" charset="0"/>
                <a:ea typeface="Verdana" pitchFamily="34" charset="0"/>
                <a:cs typeface="Verdana" pitchFamily="34" charset="0"/>
              </a:rPr>
              <a:t> not been recently updated or cannot be read clearly due to bulbs/lighting devices being burned out.</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40</a:t>
            </a:fld>
            <a:endParaRPr lang="en-US"/>
          </a:p>
        </p:txBody>
      </p:sp>
    </p:spTree>
    <p:extLst>
      <p:ext uri="{BB962C8B-B14F-4D97-AF65-F5344CB8AC3E}">
        <p14:creationId xmlns:p14="http://schemas.microsoft.com/office/powerpoint/2010/main" val="2207344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what’s wrong with</a:t>
            </a:r>
            <a:r>
              <a:rPr lang="en-US" baseline="0" dirty="0" smtClean="0"/>
              <a:t> the picture! There could well be a list of problems: the flagger is stationed in the travel way, the flagger is sitting, the flagger has no escape route. However, there is another problem his vest is illegal.</a:t>
            </a:r>
          </a:p>
          <a:p>
            <a:r>
              <a:rPr lang="en-US" baseline="0" dirty="0" smtClean="0"/>
              <a:t>Flaggers are required to wear a vest that meets the requirements of ISEA’s high-visibility apparel and labeled as meeting the ANSI standard for Class 2 risk exposure. The Manual used to require that a flagger had to wear a vest, shirt or jacket (with some alternative colors to choose from) and that the garment had to be </a:t>
            </a:r>
            <a:r>
              <a:rPr lang="en-US" baseline="0" dirty="0" err="1" smtClean="0"/>
              <a:t>retroreflective</a:t>
            </a:r>
            <a:r>
              <a:rPr lang="en-US" baseline="0" dirty="0" smtClean="0"/>
              <a:t> for nighttime work. </a:t>
            </a:r>
          </a:p>
          <a:p>
            <a:r>
              <a:rPr lang="en-US" baseline="0" dirty="0" smtClean="0"/>
              <a:t>Vest are required to : </a:t>
            </a:r>
          </a:p>
          <a:p>
            <a:pPr marL="171450" indent="-171450">
              <a:buFont typeface="Arial" panose="020B0604020202020204" pitchFamily="34" charset="0"/>
              <a:buChar char="•"/>
            </a:pPr>
            <a:r>
              <a:rPr lang="en-US" baseline="0" dirty="0" smtClean="0"/>
              <a:t> incorporate at least 775 square inches of background material and 201 square inches of </a:t>
            </a:r>
            <a:r>
              <a:rPr lang="en-US" baseline="0" dirty="0" err="1" smtClean="0"/>
              <a:t>retroreflective</a:t>
            </a:r>
            <a:r>
              <a:rPr lang="en-US" baseline="0" dirty="0" smtClean="0"/>
              <a:t> material,</a:t>
            </a:r>
          </a:p>
          <a:p>
            <a:pPr marL="171450" indent="-171450">
              <a:buFont typeface="Arial" panose="020B0604020202020204" pitchFamily="34" charset="0"/>
              <a:buChar char="•"/>
            </a:pPr>
            <a:r>
              <a:rPr lang="en-US" baseline="0" dirty="0" smtClean="0"/>
              <a:t>the background material shall be either fluorescent orange-red or fluorescent yellow-green, and the </a:t>
            </a:r>
            <a:r>
              <a:rPr lang="en-US" baseline="0" dirty="0" err="1" smtClean="0"/>
              <a:t>retroreflective</a:t>
            </a:r>
            <a:r>
              <a:rPr lang="en-US" baseline="0" dirty="0" smtClean="0"/>
              <a:t> material shall be either orange, yellow, white, silver, yellow-green, or a fluorescent version of these colors, </a:t>
            </a:r>
          </a:p>
          <a:p>
            <a:pPr marL="171450" indent="-171450">
              <a:buFont typeface="Arial" panose="020B0604020202020204" pitchFamily="34" charset="0"/>
              <a:buChar char="•"/>
            </a:pPr>
            <a:r>
              <a:rPr lang="en-US" baseline="0" dirty="0" smtClean="0"/>
              <a:t>the </a:t>
            </a:r>
            <a:r>
              <a:rPr lang="en-US" baseline="0" dirty="0" err="1" smtClean="0"/>
              <a:t>retroreflective</a:t>
            </a:r>
            <a:r>
              <a:rPr lang="en-US" baseline="0" dirty="0" smtClean="0"/>
              <a:t> material must provide 360 degrees visibility of the wearer, and be designed to clearly identify the wearer as a person, and </a:t>
            </a:r>
          </a:p>
          <a:p>
            <a:pPr marL="171450" indent="-171450">
              <a:buFont typeface="Arial" panose="020B0604020202020204" pitchFamily="34" charset="0"/>
              <a:buChar char="•"/>
            </a:pPr>
            <a:r>
              <a:rPr lang="en-US" baseline="0" dirty="0" smtClean="0"/>
              <a:t>last, don’t forget that the vest must have a Class 2 tag.</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41</a:t>
            </a:fld>
            <a:endParaRPr lang="en-US"/>
          </a:p>
        </p:txBody>
      </p:sp>
    </p:spTree>
    <p:extLst>
      <p:ext uri="{BB962C8B-B14F-4D97-AF65-F5344CB8AC3E}">
        <p14:creationId xmlns:p14="http://schemas.microsoft.com/office/powerpoint/2010/main" val="2398442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picture that shows a situation that is not very safe.</a:t>
            </a:r>
            <a:r>
              <a:rPr lang="en-US" baseline="0" dirty="0" smtClean="0"/>
              <a:t> The issues with this situation are:</a:t>
            </a:r>
          </a:p>
          <a:p>
            <a:pPr marL="285750" indent="-285750">
              <a:buFont typeface="Arial" pitchFamily="34" charset="0"/>
              <a:buChar char="•"/>
            </a:pPr>
            <a:r>
              <a:rPr lang="en-US" sz="1200" dirty="0" smtClean="0">
                <a:latin typeface="Verdana" pitchFamily="34" charset="0"/>
                <a:ea typeface="Verdana" pitchFamily="34" charset="0"/>
                <a:cs typeface="Verdana" pitchFamily="34" charset="0"/>
              </a:rPr>
              <a:t>Flagger warning sign is obstructed by mailbox</a:t>
            </a:r>
          </a:p>
          <a:p>
            <a:pPr marL="285750" indent="-285750">
              <a:buFont typeface="Arial" pitchFamily="34" charset="0"/>
              <a:buChar char="•"/>
            </a:pPr>
            <a:r>
              <a:rPr lang="en-US" sz="1200" dirty="0" smtClean="0">
                <a:latin typeface="Verdana" pitchFamily="34" charset="0"/>
                <a:ea typeface="Verdana" pitchFamily="34" charset="0"/>
                <a:cs typeface="Verdana" pitchFamily="34" charset="0"/>
              </a:rPr>
              <a:t>Warning barrel not on roadway</a:t>
            </a:r>
          </a:p>
          <a:p>
            <a:pPr marL="285750" indent="-285750">
              <a:buFont typeface="Arial" pitchFamily="34" charset="0"/>
              <a:buChar char="•"/>
            </a:pPr>
            <a:r>
              <a:rPr lang="en-US" sz="1200" dirty="0" smtClean="0">
                <a:latin typeface="Verdana" pitchFamily="34" charset="0"/>
                <a:ea typeface="Verdana" pitchFamily="34" charset="0"/>
                <a:cs typeface="Verdana" pitchFamily="34" charset="0"/>
              </a:rPr>
              <a:t>No flaggers in area – construction finished?</a:t>
            </a:r>
          </a:p>
          <a:p>
            <a:endParaRPr lang="en-US" dirty="0" smtClean="0"/>
          </a:p>
        </p:txBody>
      </p:sp>
      <p:sp>
        <p:nvSpPr>
          <p:cNvPr id="4" name="Slide Number Placeholder 3"/>
          <p:cNvSpPr>
            <a:spLocks noGrp="1"/>
          </p:cNvSpPr>
          <p:nvPr>
            <p:ph type="sldNum" sz="quarter" idx="10"/>
          </p:nvPr>
        </p:nvSpPr>
        <p:spPr/>
        <p:txBody>
          <a:bodyPr/>
          <a:lstStyle/>
          <a:p>
            <a:fld id="{8CC0E478-7D71-4FA0-9891-7B1529666467}" type="slidenum">
              <a:rPr lang="en-US" smtClean="0"/>
              <a:pPr/>
              <a:t>42</a:t>
            </a:fld>
            <a:endParaRPr lang="en-US"/>
          </a:p>
        </p:txBody>
      </p:sp>
    </p:spTree>
    <p:extLst>
      <p:ext uri="{BB962C8B-B14F-4D97-AF65-F5344CB8AC3E}">
        <p14:creationId xmlns:p14="http://schemas.microsoft.com/office/powerpoint/2010/main" val="409548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situation that is</a:t>
            </a:r>
            <a:r>
              <a:rPr lang="en-US" baseline="0" dirty="0" smtClean="0"/>
              <a:t> definitely not safe!  Using non-reflective and non-standard devices is not a very good idea nor do they attract the attention of those who need to see them.</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43</a:t>
            </a:fld>
            <a:endParaRPr lang="en-US"/>
          </a:p>
        </p:txBody>
      </p:sp>
    </p:spTree>
    <p:extLst>
      <p:ext uri="{BB962C8B-B14F-4D97-AF65-F5344CB8AC3E}">
        <p14:creationId xmlns:p14="http://schemas.microsoft.com/office/powerpoint/2010/main" val="28302291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make sure employees in work zones are safe:</a:t>
            </a:r>
          </a:p>
          <a:p>
            <a:pPr marL="342900" indent="-342900">
              <a:buFont typeface="Courier New" pitchFamily="49" charset="0"/>
              <a:buChar char="o"/>
            </a:pPr>
            <a:r>
              <a:rPr lang="en-US" sz="1200" dirty="0" smtClean="0">
                <a:latin typeface="Verdana" pitchFamily="34" charset="0"/>
                <a:ea typeface="Verdana" pitchFamily="34" charset="0"/>
                <a:cs typeface="Verdana" pitchFamily="34" charset="0"/>
              </a:rPr>
              <a:t>Individuals within roadway work zones must use caution and be constantly aware of the hazards associated with moving vehicles and equipment</a:t>
            </a:r>
          </a:p>
          <a:p>
            <a:pPr marL="342900" indent="-342900">
              <a:buFont typeface="Courier New" pitchFamily="49" charset="0"/>
              <a:buChar char="o"/>
            </a:pPr>
            <a:r>
              <a:rPr lang="en-US" sz="1200" dirty="0" smtClean="0">
                <a:latin typeface="Verdana" pitchFamily="34" charset="0"/>
                <a:ea typeface="Verdana" pitchFamily="34" charset="0"/>
                <a:cs typeface="Verdana" pitchFamily="34" charset="0"/>
              </a:rPr>
              <a:t>Workers must wear the necessary Personal Protective Equipment (PPE) including and especially compliant traffic vests</a:t>
            </a:r>
          </a:p>
          <a:p>
            <a:pPr marL="342900" indent="-342900">
              <a:buFont typeface="Courier New" pitchFamily="49" charset="0"/>
              <a:buChar char="o"/>
            </a:pPr>
            <a:r>
              <a:rPr lang="en-US" sz="1200" dirty="0" smtClean="0">
                <a:latin typeface="Verdana" pitchFamily="34" charset="0"/>
                <a:ea typeface="Verdana" pitchFamily="34" charset="0"/>
                <a:cs typeface="Verdana" pitchFamily="34" charset="0"/>
              </a:rPr>
              <a:t>Necessary signage should be in place to warn drivers approaching a work zone</a:t>
            </a:r>
          </a:p>
          <a:p>
            <a:pPr marL="342900" indent="-342900">
              <a:buFont typeface="Courier New" pitchFamily="49" charset="0"/>
              <a:buChar char="o"/>
            </a:pPr>
            <a:r>
              <a:rPr lang="en-US" sz="1200" dirty="0" smtClean="0">
                <a:latin typeface="Verdana" pitchFamily="34" charset="0"/>
                <a:ea typeface="Verdana" pitchFamily="34" charset="0"/>
                <a:cs typeface="Verdana" pitchFamily="34" charset="0"/>
              </a:rPr>
              <a:t>A good communication system must be used between flaggers and equipment operators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44</a:t>
            </a:fld>
            <a:endParaRPr lang="en-US"/>
          </a:p>
        </p:txBody>
      </p:sp>
    </p:spTree>
    <p:extLst>
      <p:ext uri="{BB962C8B-B14F-4D97-AF65-F5344CB8AC3E}">
        <p14:creationId xmlns:p14="http://schemas.microsoft.com/office/powerpoint/2010/main" val="2521460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Passing motorists, construction vehicles and related equipment were frequent causes of</a:t>
            </a:r>
            <a:r>
              <a:rPr lang="en-US" baseline="0" dirty="0" smtClean="0">
                <a:latin typeface="Verdana" panose="020B0604030504040204" pitchFamily="34" charset="0"/>
                <a:ea typeface="Verdana" panose="020B0604030504040204" pitchFamily="34" charset="0"/>
                <a:cs typeface="Verdana" panose="020B0604030504040204" pitchFamily="34" charset="0"/>
              </a:rPr>
              <a:t> disabling injuries and fatalities during road work.</a:t>
            </a:r>
          </a:p>
          <a:p>
            <a:r>
              <a:rPr lang="en-US" sz="1200" kern="0" dirty="0" smtClean="0">
                <a:latin typeface="Verdana" pitchFamily="34" charset="0"/>
                <a:ea typeface="Verdana" panose="020B0604030504040204" pitchFamily="34" charset="0"/>
                <a:cs typeface="Verdana" panose="020B0604030504040204" pitchFamily="34" charset="0"/>
              </a:rPr>
              <a:t>According to </a:t>
            </a:r>
            <a:r>
              <a:rPr lang="en-US" sz="1200" kern="0" dirty="0" err="1" smtClean="0">
                <a:latin typeface="Verdana" pitchFamily="34" charset="0"/>
                <a:ea typeface="Verdana" panose="020B0604030504040204" pitchFamily="34" charset="0"/>
                <a:cs typeface="Verdana" panose="020B0604030504040204" pitchFamily="34" charset="0"/>
              </a:rPr>
              <a:t>PennDOT</a:t>
            </a:r>
            <a:r>
              <a:rPr lang="en-US" sz="1200" kern="0" dirty="0" smtClean="0">
                <a:latin typeface="Verdana" pitchFamily="34" charset="0"/>
                <a:ea typeface="Verdana" panose="020B0604030504040204" pitchFamily="34" charset="0"/>
                <a:cs typeface="Verdana" panose="020B0604030504040204" pitchFamily="34" charset="0"/>
              </a:rPr>
              <a:t>, there are approximately 1,800 work zone crashes resulting in 16 deaths and approximately 1,200 injuries each year </a:t>
            </a:r>
            <a:r>
              <a:rPr lang="en-US" sz="1200" kern="0" dirty="0" smtClean="0">
                <a:latin typeface="Verdana" pitchFamily="34" charset="0"/>
                <a:ea typeface="Verdana" panose="020B0604030504040204" pitchFamily="34" charset="0"/>
                <a:cs typeface="Verdana" panose="020B0604030504040204" pitchFamily="34" charset="0"/>
              </a:rPr>
              <a:t>within</a:t>
            </a:r>
            <a:r>
              <a:rPr lang="en-US" sz="1200" kern="0" baseline="0" dirty="0" smtClean="0">
                <a:latin typeface="Verdana" pitchFamily="34" charset="0"/>
                <a:ea typeface="Verdana" panose="020B0604030504040204" pitchFamily="34" charset="0"/>
                <a:cs typeface="Verdana" panose="020B0604030504040204" pitchFamily="34" charset="0"/>
              </a:rPr>
              <a:t> </a:t>
            </a:r>
            <a:r>
              <a:rPr lang="en-US" sz="1200" kern="0" dirty="0" smtClean="0">
                <a:latin typeface="Verdana" pitchFamily="34" charset="0"/>
                <a:ea typeface="Verdana" panose="020B0604030504040204" pitchFamily="34" charset="0"/>
                <a:cs typeface="Verdana" panose="020B0604030504040204" pitchFamily="34" charset="0"/>
              </a:rPr>
              <a:t>Pennsylvania</a:t>
            </a:r>
            <a:r>
              <a:rPr lang="en-US" sz="1200" kern="0" dirty="0" smtClean="0">
                <a:latin typeface="Verdana" pitchFamily="34" charset="0"/>
                <a:ea typeface="Verdana" panose="020B0604030504040204" pitchFamily="34" charset="0"/>
                <a:cs typeface="Verdana" panose="020B0604030504040204" pitchFamily="34" charset="0"/>
              </a:rPr>
              <a:t>.  Out</a:t>
            </a:r>
            <a:r>
              <a:rPr lang="en-US" sz="1200" kern="0" baseline="0" dirty="0" smtClean="0">
                <a:latin typeface="Verdana" pitchFamily="34" charset="0"/>
                <a:ea typeface="Verdana" panose="020B0604030504040204" pitchFamily="34" charset="0"/>
                <a:cs typeface="Verdana" panose="020B0604030504040204" pitchFamily="34" charset="0"/>
              </a:rPr>
              <a:t> of those numbers a</a:t>
            </a:r>
            <a:r>
              <a:rPr lang="en-US" sz="1200" kern="0" dirty="0" smtClean="0">
                <a:latin typeface="Verdana" pitchFamily="34" charset="0"/>
                <a:ea typeface="Verdana" panose="020B0604030504040204" pitchFamily="34" charset="0"/>
                <a:cs typeface="Verdana" panose="020B0604030504040204" pitchFamily="34" charset="0"/>
              </a:rPr>
              <a:t>pproximately 48% of work zone crashes resulted in deaths or injuries.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a:t>
            </a:fld>
            <a:endParaRPr lang="en-US"/>
          </a:p>
        </p:txBody>
      </p:sp>
    </p:spTree>
    <p:extLst>
      <p:ext uri="{BB962C8B-B14F-4D97-AF65-F5344CB8AC3E}">
        <p14:creationId xmlns:p14="http://schemas.microsoft.com/office/powerpoint/2010/main" val="1401538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Some</a:t>
            </a:r>
            <a:r>
              <a:rPr lang="en-US" baseline="0" dirty="0" smtClean="0">
                <a:latin typeface="Verdana" panose="020B0604030504040204" pitchFamily="34" charset="0"/>
                <a:ea typeface="Verdana" panose="020B0604030504040204" pitchFamily="34" charset="0"/>
                <a:cs typeface="Verdana" panose="020B0604030504040204" pitchFamily="34" charset="0"/>
              </a:rPr>
              <a:t> of the activities being performed when injuries or death occurred were:</a:t>
            </a:r>
          </a:p>
          <a:p>
            <a:pPr marL="171450" indent="-171450" algn="l" eaLnBrk="1" hangingPunct="1">
              <a:buFont typeface="Wingdings" panose="05000000000000000000" pitchFamily="2" charset="2"/>
              <a:buChar char="§"/>
            </a:pPr>
            <a:r>
              <a:rPr lang="en-US" altLang="en-US" sz="1200" dirty="0" smtClean="0">
                <a:latin typeface="Verdana" pitchFamily="34" charset="0"/>
                <a:ea typeface="Verdana" pitchFamily="34" charset="0"/>
                <a:cs typeface="Verdana" pitchFamily="34" charset="0"/>
              </a:rPr>
              <a:t>Constructing</a:t>
            </a:r>
          </a:p>
          <a:p>
            <a:pPr marL="171450" indent="-171450" algn="l" eaLnBrk="1" hangingPunct="1">
              <a:buFont typeface="Wingdings" panose="05000000000000000000" pitchFamily="2" charset="2"/>
              <a:buChar char="§"/>
            </a:pPr>
            <a:r>
              <a:rPr lang="en-US" altLang="en-US" sz="1200" dirty="0" smtClean="0">
                <a:latin typeface="Verdana" pitchFamily="34" charset="0"/>
                <a:ea typeface="Verdana" pitchFamily="34" charset="0"/>
                <a:cs typeface="Verdana" pitchFamily="34" charset="0"/>
              </a:rPr>
              <a:t>Repairing </a:t>
            </a:r>
          </a:p>
          <a:p>
            <a:pPr marL="171450" indent="-171450" algn="l" eaLnBrk="1" hangingPunct="1">
              <a:buFont typeface="Wingdings" panose="05000000000000000000" pitchFamily="2" charset="2"/>
              <a:buChar char="§"/>
            </a:pPr>
            <a:r>
              <a:rPr lang="en-US" altLang="en-US" sz="1200" dirty="0" smtClean="0">
                <a:latin typeface="Verdana" pitchFamily="34" charset="0"/>
                <a:ea typeface="Verdana" pitchFamily="34" charset="0"/>
                <a:cs typeface="Verdana" pitchFamily="34" charset="0"/>
              </a:rPr>
              <a:t>Cleaning </a:t>
            </a:r>
          </a:p>
          <a:p>
            <a:pPr marL="171450" indent="-171450" algn="l" eaLnBrk="1" hangingPunct="1">
              <a:buFont typeface="Wingdings" panose="05000000000000000000" pitchFamily="2" charset="2"/>
              <a:buChar char="§"/>
            </a:pPr>
            <a:r>
              <a:rPr lang="en-US" altLang="en-US" sz="1200" dirty="0" smtClean="0">
                <a:latin typeface="Verdana" pitchFamily="34" charset="0"/>
                <a:ea typeface="Verdana" pitchFamily="34" charset="0"/>
                <a:cs typeface="Verdana" pitchFamily="34" charset="0"/>
              </a:rPr>
              <a:t>Walking in or near a roadway</a:t>
            </a:r>
          </a:p>
          <a:p>
            <a:pPr marL="171450" indent="-171450" algn="l" eaLnBrk="1" hangingPunct="1">
              <a:buFont typeface="Wingdings" panose="05000000000000000000" pitchFamily="2" charset="2"/>
              <a:buChar char="§"/>
            </a:pPr>
            <a:r>
              <a:rPr lang="en-US" altLang="en-US" sz="1200" dirty="0" smtClean="0">
                <a:latin typeface="Verdana" pitchFamily="34" charset="0"/>
                <a:ea typeface="Verdana" pitchFamily="34" charset="0"/>
                <a:cs typeface="Verdana" pitchFamily="34" charset="0"/>
              </a:rPr>
              <a:t>Directing or flagging</a:t>
            </a:r>
          </a:p>
          <a:p>
            <a:pPr marL="171450" indent="-171450" algn="l" eaLnBrk="1" hangingPunct="1">
              <a:buFont typeface="Wingdings" panose="05000000000000000000" pitchFamily="2" charset="2"/>
              <a:buChar char="§"/>
            </a:pPr>
            <a:r>
              <a:rPr lang="en-US" altLang="en-US" sz="1200" dirty="0" smtClean="0">
                <a:latin typeface="Verdana" pitchFamily="34" charset="0"/>
                <a:ea typeface="Verdana" pitchFamily="34" charset="0"/>
                <a:cs typeface="Verdana" pitchFamily="34" charset="0"/>
              </a:rPr>
              <a:t>Resurfacing or blacktopping</a:t>
            </a:r>
          </a:p>
          <a:p>
            <a:pPr marL="171450" indent="-171450">
              <a:buFont typeface="Wingdings" panose="05000000000000000000" pitchFamily="2" charset="2"/>
              <a:buChar char="§"/>
            </a:pPr>
            <a:endParaRPr lang="en-US" baseline="0" dirty="0" smtClean="0"/>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6</a:t>
            </a:fld>
            <a:endParaRPr lang="en-US"/>
          </a:p>
        </p:txBody>
      </p:sp>
    </p:spTree>
    <p:extLst>
      <p:ext uri="{BB962C8B-B14F-4D97-AF65-F5344CB8AC3E}">
        <p14:creationId xmlns:p14="http://schemas.microsoft.com/office/powerpoint/2010/main" val="1462736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To prevent workers from being struck by objects an employer can:</a:t>
            </a:r>
          </a:p>
          <a:p>
            <a:pPr marL="171450" indent="-171450" algn="l" eaLnBrk="1" hangingPunct="1">
              <a:lnSpc>
                <a:spcPct val="90000"/>
              </a:lnSpc>
              <a:buFont typeface="Courier New" panose="02070309020205020404" pitchFamily="49" charset="0"/>
              <a:buChar char="o"/>
            </a:pPr>
            <a:r>
              <a:rPr lang="en-US" altLang="en-US" sz="1200" dirty="0" smtClean="0">
                <a:latin typeface="Verdana" pitchFamily="34" charset="0"/>
                <a:ea typeface="Verdana" pitchFamily="34" charset="0"/>
                <a:cs typeface="Verdana" pitchFamily="34" charset="0"/>
              </a:rPr>
              <a:t>Have policies that require mobile equipment operators to follow the safety instructions in the equipment operator’s manual </a:t>
            </a:r>
          </a:p>
          <a:p>
            <a:pPr algn="l" eaLnBrk="1" hangingPunct="1">
              <a:lnSpc>
                <a:spcPct val="90000"/>
              </a:lnSpc>
            </a:pPr>
            <a:endParaRPr lang="en-US" altLang="en-US" sz="1200" dirty="0" smtClean="0">
              <a:latin typeface="Verdana" pitchFamily="34" charset="0"/>
              <a:ea typeface="Verdana" pitchFamily="34" charset="0"/>
              <a:cs typeface="Verdana" pitchFamily="34" charset="0"/>
            </a:endParaRPr>
          </a:p>
          <a:p>
            <a:pPr marL="171450" indent="-171450" algn="l" eaLnBrk="1" hangingPunct="1">
              <a:lnSpc>
                <a:spcPct val="90000"/>
              </a:lnSpc>
              <a:buFont typeface="Courier New" panose="02070309020205020404" pitchFamily="49" charset="0"/>
              <a:buChar char="o"/>
            </a:pPr>
            <a:r>
              <a:rPr lang="en-US" altLang="en-US" sz="1200" dirty="0" smtClean="0">
                <a:latin typeface="Verdana" pitchFamily="34" charset="0"/>
                <a:ea typeface="Verdana" pitchFamily="34" charset="0"/>
                <a:cs typeface="Verdana" pitchFamily="34" charset="0"/>
              </a:rPr>
              <a:t>Conduct pre-work safety meetings each day to discuss the work on tap that day, the potential safety hazards, and safe work practices</a:t>
            </a:r>
          </a:p>
          <a:p>
            <a:pPr algn="l" eaLnBrk="1" hangingPunct="1">
              <a:lnSpc>
                <a:spcPct val="90000"/>
              </a:lnSpc>
            </a:pPr>
            <a:endParaRPr lang="en-US" altLang="en-US" sz="1200" dirty="0" smtClean="0">
              <a:latin typeface="Verdana" pitchFamily="34" charset="0"/>
              <a:ea typeface="Verdana" pitchFamily="34" charset="0"/>
              <a:cs typeface="Verdana" pitchFamily="34" charset="0"/>
            </a:endParaRPr>
          </a:p>
          <a:p>
            <a:pPr marL="171450" indent="-171450" algn="l" eaLnBrk="1" hangingPunct="1">
              <a:lnSpc>
                <a:spcPct val="90000"/>
              </a:lnSpc>
              <a:buFont typeface="Courier New" panose="02070309020205020404" pitchFamily="49" charset="0"/>
              <a:buChar char="o"/>
            </a:pPr>
            <a:r>
              <a:rPr lang="en-US" altLang="en-US" sz="1200" dirty="0" smtClean="0">
                <a:latin typeface="Verdana" pitchFamily="34" charset="0"/>
                <a:ea typeface="Verdana" pitchFamily="34" charset="0"/>
                <a:cs typeface="Verdana" pitchFamily="34" charset="0"/>
              </a:rPr>
              <a:t>Ensure that PPE such as high-visibility cloth is provided and used in accordance with company policy</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7</a:t>
            </a:fld>
            <a:endParaRPr lang="en-US"/>
          </a:p>
        </p:txBody>
      </p:sp>
    </p:spTree>
    <p:extLst>
      <p:ext uri="{BB962C8B-B14F-4D97-AF65-F5344CB8AC3E}">
        <p14:creationId xmlns:p14="http://schemas.microsoft.com/office/powerpoint/2010/main" val="3504652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In addition employers should</a:t>
            </a:r>
            <a:r>
              <a:rPr lang="en-US" sz="1200" baseline="0" dirty="0" smtClean="0">
                <a:latin typeface="Verdana" panose="020B0604030504040204" pitchFamily="34" charset="0"/>
                <a:ea typeface="Verdana" panose="020B0604030504040204" pitchFamily="34" charset="0"/>
                <a:cs typeface="Verdana" panose="020B0604030504040204" pitchFamily="34" charset="0"/>
              </a:rPr>
              <a:t> consider:</a:t>
            </a: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Planning for safe operations within work zones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Safe operation of construction vehicles and equipment in highway/roadway work zones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Providing for the safety of workers on foot around traffic vehicles and construction vehicles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Compliance with the Manual on Uniform Traffic Control Devices (MUTCD)</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Compliance with OSHA construction industry regulations (29CFR*1926, Subpart 0)</a:t>
            </a:r>
            <a:r>
              <a:rPr kumimoji="0" lang="en-US" altLang="en-US" sz="24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a:t>
            </a:r>
          </a:p>
          <a:p>
            <a:pPr marL="0" marR="0" lvl="0" indent="0" algn="ctr" defTabSz="914400" rtl="0" eaLnBrk="1" fontAlgn="auto" latinLnBrk="0" hangingPunct="1">
              <a:lnSpc>
                <a:spcPct val="90000"/>
              </a:lnSpc>
              <a:spcBef>
                <a:spcPts val="0"/>
              </a:spcBef>
              <a:spcAft>
                <a:spcPts val="0"/>
              </a:spcAft>
              <a:buClrTx/>
              <a:buSzTx/>
              <a:buFont typeface="Wingdings" pitchFamily="2" charset="2"/>
              <a:buNone/>
              <a:tabLst/>
              <a:defRPr/>
            </a:pPr>
            <a:r>
              <a:rPr kumimoji="0" lang="en-US" altLang="en-US" sz="24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8</a:t>
            </a:fld>
            <a:endParaRPr lang="en-US"/>
          </a:p>
        </p:txBody>
      </p:sp>
    </p:spTree>
    <p:extLst>
      <p:ext uri="{BB962C8B-B14F-4D97-AF65-F5344CB8AC3E}">
        <p14:creationId xmlns:p14="http://schemas.microsoft.com/office/powerpoint/2010/main" val="45966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things to think about when looking</a:t>
            </a:r>
            <a:r>
              <a:rPr lang="en-US" baseline="0" dirty="0" smtClean="0"/>
              <a:t> at safety within a work zone include but are not limited to:</a:t>
            </a:r>
          </a:p>
          <a:p>
            <a:pPr marL="171450" indent="-171450" algn="l" eaLnBrk="1" hangingPunct="1">
              <a:buFont typeface="Arial" panose="020B0604020202020204" pitchFamily="34" charset="0"/>
              <a:buChar char="•"/>
            </a:pPr>
            <a:r>
              <a:rPr lang="en-US" altLang="en-US" sz="1200" dirty="0" smtClean="0">
                <a:latin typeface="Verdana" pitchFamily="34" charset="0"/>
                <a:ea typeface="Verdana" pitchFamily="34" charset="0"/>
                <a:cs typeface="Verdana" pitchFamily="34" charset="0"/>
              </a:rPr>
              <a:t>Lighting</a:t>
            </a:r>
          </a:p>
          <a:p>
            <a:pPr marL="171450" indent="-171450" algn="l" eaLnBrk="1" hangingPunct="1">
              <a:buFont typeface="Arial" panose="020B0604020202020204" pitchFamily="34" charset="0"/>
              <a:buChar char="•"/>
            </a:pPr>
            <a:r>
              <a:rPr lang="en-US" altLang="en-US" sz="1200" dirty="0" smtClean="0">
                <a:latin typeface="Verdana" pitchFamily="34" charset="0"/>
                <a:ea typeface="Verdana" pitchFamily="34" charset="0"/>
                <a:cs typeface="Verdana" pitchFamily="34" charset="0"/>
              </a:rPr>
              <a:t>Visibility</a:t>
            </a:r>
          </a:p>
          <a:p>
            <a:pPr marL="171450" indent="-171450" algn="l" eaLnBrk="1" hangingPunct="1">
              <a:buFont typeface="Arial" panose="020B0604020202020204" pitchFamily="34" charset="0"/>
              <a:buChar char="•"/>
            </a:pPr>
            <a:r>
              <a:rPr lang="en-US" altLang="en-US" sz="1200" dirty="0" smtClean="0">
                <a:latin typeface="Verdana" pitchFamily="34" charset="0"/>
                <a:ea typeface="Verdana" pitchFamily="34" charset="0"/>
                <a:cs typeface="Verdana" pitchFamily="34" charset="0"/>
              </a:rPr>
              <a:t>Inclement weather</a:t>
            </a:r>
          </a:p>
          <a:p>
            <a:pPr marL="171450" indent="-171450" algn="l" eaLnBrk="1" hangingPunct="1">
              <a:buFont typeface="Arial" panose="020B0604020202020204" pitchFamily="34" charset="0"/>
              <a:buChar char="•"/>
            </a:pPr>
            <a:r>
              <a:rPr lang="en-US" altLang="en-US" sz="1200" dirty="0" smtClean="0">
                <a:latin typeface="Verdana" pitchFamily="34" charset="0"/>
                <a:ea typeface="Verdana" pitchFamily="34" charset="0"/>
                <a:cs typeface="Verdana" pitchFamily="34" charset="0"/>
              </a:rPr>
              <a:t>Congested areas</a:t>
            </a:r>
          </a:p>
          <a:p>
            <a:pPr marL="171450" indent="-171450" algn="l" eaLnBrk="1" hangingPunct="1">
              <a:buFont typeface="Arial" panose="020B0604020202020204" pitchFamily="34" charset="0"/>
              <a:buChar char="•"/>
            </a:pPr>
            <a:r>
              <a:rPr lang="en-US" altLang="en-US" sz="1200" dirty="0" smtClean="0">
                <a:latin typeface="Verdana" pitchFamily="34" charset="0"/>
                <a:ea typeface="Verdana" pitchFamily="34" charset="0"/>
                <a:cs typeface="Verdana" pitchFamily="34" charset="0"/>
              </a:rPr>
              <a:t>Constantly changing work conditions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9</a:t>
            </a:fld>
            <a:endParaRPr lang="en-US"/>
          </a:p>
        </p:txBody>
      </p:sp>
    </p:spTree>
    <p:extLst>
      <p:ext uri="{BB962C8B-B14F-4D97-AF65-F5344CB8AC3E}">
        <p14:creationId xmlns:p14="http://schemas.microsoft.com/office/powerpoint/2010/main" val="4091623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5AC07D-76F5-42CC-9EBE-5F198460B880}" type="datetime1">
              <a:rPr lang="en-US" smtClean="0"/>
              <a:t>7/22/2015</a:t>
            </a:fld>
            <a:endParaRPr lang="en-US"/>
          </a:p>
        </p:txBody>
      </p:sp>
      <p:sp>
        <p:nvSpPr>
          <p:cNvPr id="5" name="Footer Placeholder 4"/>
          <p:cNvSpPr>
            <a:spLocks noGrp="1"/>
          </p:cNvSpPr>
          <p:nvPr>
            <p:ph type="ftr" sz="quarter" idx="11"/>
          </p:nvPr>
        </p:nvSpPr>
        <p:spPr/>
        <p:txBody>
          <a:bodyPr/>
          <a:lstStyle/>
          <a:p>
            <a:r>
              <a:rPr lang="en-US" smtClean="0"/>
              <a:t>PPT-083-01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smtClean="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D0C13-8E23-4BF0-8436-14CB036B78B4}" type="datetime1">
              <a:rPr lang="en-US" smtClean="0"/>
              <a:t>7/22/2015</a:t>
            </a:fld>
            <a:endParaRPr lang="en-US"/>
          </a:p>
        </p:txBody>
      </p:sp>
      <p:sp>
        <p:nvSpPr>
          <p:cNvPr id="5" name="Footer Placeholder 4"/>
          <p:cNvSpPr>
            <a:spLocks noGrp="1"/>
          </p:cNvSpPr>
          <p:nvPr>
            <p:ph type="ftr" sz="quarter" idx="11"/>
          </p:nvPr>
        </p:nvSpPr>
        <p:spPr/>
        <p:txBody>
          <a:bodyPr/>
          <a:lstStyle/>
          <a:p>
            <a:r>
              <a:rPr lang="en-US" smtClean="0"/>
              <a:t>PPT-083-01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2BF5AE-9C93-4BC6-83D8-A5345A00675A}" type="datetime1">
              <a:rPr lang="en-US" smtClean="0"/>
              <a:t>7/22/2015</a:t>
            </a:fld>
            <a:endParaRPr lang="en-US"/>
          </a:p>
        </p:txBody>
      </p:sp>
      <p:sp>
        <p:nvSpPr>
          <p:cNvPr id="5" name="Footer Placeholder 4"/>
          <p:cNvSpPr>
            <a:spLocks noGrp="1"/>
          </p:cNvSpPr>
          <p:nvPr>
            <p:ph type="ftr" sz="quarter" idx="11"/>
          </p:nvPr>
        </p:nvSpPr>
        <p:spPr/>
        <p:txBody>
          <a:bodyPr/>
          <a:lstStyle/>
          <a:p>
            <a:r>
              <a:rPr lang="en-US" smtClean="0"/>
              <a:t>PPT-083-01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095E4E-C0C2-4695-BFB7-EBB2ED1E4B9B}" type="datetime1">
              <a:rPr lang="en-US" smtClean="0"/>
              <a:t>7/22/2015</a:t>
            </a:fld>
            <a:endParaRPr lang="en-US"/>
          </a:p>
        </p:txBody>
      </p:sp>
      <p:sp>
        <p:nvSpPr>
          <p:cNvPr id="5" name="Footer Placeholder 4"/>
          <p:cNvSpPr>
            <a:spLocks noGrp="1"/>
          </p:cNvSpPr>
          <p:nvPr>
            <p:ph type="ftr" sz="quarter" idx="11"/>
          </p:nvPr>
        </p:nvSpPr>
        <p:spPr/>
        <p:txBody>
          <a:bodyPr/>
          <a:lstStyle/>
          <a:p>
            <a:r>
              <a:rPr lang="en-US" smtClean="0"/>
              <a:t>PPT-083-01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CF2D35-C665-448C-B1AC-28B71EA2CDF4}" type="datetime1">
              <a:rPr lang="en-US" smtClean="0"/>
              <a:t>7/22/2015</a:t>
            </a:fld>
            <a:endParaRPr lang="en-US"/>
          </a:p>
        </p:txBody>
      </p:sp>
      <p:sp>
        <p:nvSpPr>
          <p:cNvPr id="5" name="Footer Placeholder 4"/>
          <p:cNvSpPr>
            <a:spLocks noGrp="1"/>
          </p:cNvSpPr>
          <p:nvPr>
            <p:ph type="ftr" sz="quarter" idx="11"/>
          </p:nvPr>
        </p:nvSpPr>
        <p:spPr/>
        <p:txBody>
          <a:bodyPr/>
          <a:lstStyle/>
          <a:p>
            <a:r>
              <a:rPr lang="en-US" smtClean="0"/>
              <a:t>PPT-083-01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C8B3E5-A2C0-4422-B4E2-E93F0E18D871}" type="datetime1">
              <a:rPr lang="en-US" smtClean="0"/>
              <a:t>7/22/2015</a:t>
            </a:fld>
            <a:endParaRPr lang="en-US"/>
          </a:p>
        </p:txBody>
      </p:sp>
      <p:sp>
        <p:nvSpPr>
          <p:cNvPr id="5" name="Footer Placeholder 4"/>
          <p:cNvSpPr>
            <a:spLocks noGrp="1"/>
          </p:cNvSpPr>
          <p:nvPr>
            <p:ph type="ftr" sz="quarter" idx="11"/>
          </p:nvPr>
        </p:nvSpPr>
        <p:spPr/>
        <p:txBody>
          <a:bodyPr/>
          <a:lstStyle/>
          <a:p>
            <a:r>
              <a:rPr lang="en-US" smtClean="0"/>
              <a:t>PPT-083-01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8F9351-88E4-4CE8-AC33-2FC685EA6C8E}" type="datetime1">
              <a:rPr lang="en-US" smtClean="0"/>
              <a:t>7/22/2015</a:t>
            </a:fld>
            <a:endParaRPr lang="en-US"/>
          </a:p>
        </p:txBody>
      </p:sp>
      <p:sp>
        <p:nvSpPr>
          <p:cNvPr id="6" name="Footer Placeholder 5"/>
          <p:cNvSpPr>
            <a:spLocks noGrp="1"/>
          </p:cNvSpPr>
          <p:nvPr>
            <p:ph type="ftr" sz="quarter" idx="11"/>
          </p:nvPr>
        </p:nvSpPr>
        <p:spPr/>
        <p:txBody>
          <a:bodyPr/>
          <a:lstStyle/>
          <a:p>
            <a:r>
              <a:rPr lang="en-US" smtClean="0"/>
              <a:t>PPT-083-01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33438F-4F53-4206-8951-490AD7AA8A97}" type="datetime1">
              <a:rPr lang="en-US" smtClean="0"/>
              <a:t>7/22/2015</a:t>
            </a:fld>
            <a:endParaRPr lang="en-US"/>
          </a:p>
        </p:txBody>
      </p:sp>
      <p:sp>
        <p:nvSpPr>
          <p:cNvPr id="8" name="Footer Placeholder 7"/>
          <p:cNvSpPr>
            <a:spLocks noGrp="1"/>
          </p:cNvSpPr>
          <p:nvPr>
            <p:ph type="ftr" sz="quarter" idx="11"/>
          </p:nvPr>
        </p:nvSpPr>
        <p:spPr/>
        <p:txBody>
          <a:bodyPr/>
          <a:lstStyle/>
          <a:p>
            <a:r>
              <a:rPr lang="en-US" smtClean="0"/>
              <a:t>PPT-083-01</a:t>
            </a:r>
            <a:endParaRPr lang="en-US"/>
          </a:p>
        </p:txBody>
      </p:sp>
      <p:sp>
        <p:nvSpPr>
          <p:cNvPr id="9" name="Slide Number Placeholder 8"/>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B80CE3-8104-48EF-BAFE-490CB0E94206}" type="datetime1">
              <a:rPr lang="en-US" smtClean="0"/>
              <a:t>7/22/2015</a:t>
            </a:fld>
            <a:endParaRPr lang="en-US"/>
          </a:p>
        </p:txBody>
      </p:sp>
      <p:sp>
        <p:nvSpPr>
          <p:cNvPr id="4" name="Footer Placeholder 3"/>
          <p:cNvSpPr>
            <a:spLocks noGrp="1"/>
          </p:cNvSpPr>
          <p:nvPr>
            <p:ph type="ftr" sz="quarter" idx="11"/>
          </p:nvPr>
        </p:nvSpPr>
        <p:spPr/>
        <p:txBody>
          <a:bodyPr/>
          <a:lstStyle/>
          <a:p>
            <a:r>
              <a:rPr lang="en-US" smtClean="0"/>
              <a:t>PPT-083-01</a:t>
            </a:r>
            <a:endParaRPr lang="en-US"/>
          </a:p>
        </p:txBody>
      </p:sp>
      <p:sp>
        <p:nvSpPr>
          <p:cNvPr id="5" name="Slide Number Placeholder 4"/>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E7ECE-6C73-404A-91DD-836202318000}" type="datetime1">
              <a:rPr lang="en-US" smtClean="0"/>
              <a:t>7/22/2015</a:t>
            </a:fld>
            <a:endParaRPr lang="en-US"/>
          </a:p>
        </p:txBody>
      </p:sp>
      <p:sp>
        <p:nvSpPr>
          <p:cNvPr id="3" name="Footer Placeholder 2"/>
          <p:cNvSpPr>
            <a:spLocks noGrp="1"/>
          </p:cNvSpPr>
          <p:nvPr>
            <p:ph type="ftr" sz="quarter" idx="11"/>
          </p:nvPr>
        </p:nvSpPr>
        <p:spPr/>
        <p:txBody>
          <a:bodyPr/>
          <a:lstStyle/>
          <a:p>
            <a:r>
              <a:rPr lang="en-US" smtClean="0"/>
              <a:t>PPT-083-01</a:t>
            </a:r>
            <a:endParaRPr lang="en-US"/>
          </a:p>
        </p:txBody>
      </p:sp>
      <p:sp>
        <p:nvSpPr>
          <p:cNvPr id="4" name="Slide Number Placeholder 3"/>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E643D-B7A7-44E6-8427-7F920F99A642}" type="datetime1">
              <a:rPr lang="en-US" smtClean="0"/>
              <a:t>7/22/2015</a:t>
            </a:fld>
            <a:endParaRPr lang="en-US"/>
          </a:p>
        </p:txBody>
      </p:sp>
      <p:sp>
        <p:nvSpPr>
          <p:cNvPr id="6" name="Footer Placeholder 5"/>
          <p:cNvSpPr>
            <a:spLocks noGrp="1"/>
          </p:cNvSpPr>
          <p:nvPr>
            <p:ph type="ftr" sz="quarter" idx="11"/>
          </p:nvPr>
        </p:nvSpPr>
        <p:spPr/>
        <p:txBody>
          <a:bodyPr/>
          <a:lstStyle/>
          <a:p>
            <a:r>
              <a:rPr lang="en-US" smtClean="0"/>
              <a:t>PPT-083-01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DDA63-D218-4F44-B5EA-5B850429CF7D}" type="datetime1">
              <a:rPr lang="en-US" smtClean="0"/>
              <a:t>7/22/2015</a:t>
            </a:fld>
            <a:endParaRPr lang="en-US"/>
          </a:p>
        </p:txBody>
      </p:sp>
      <p:sp>
        <p:nvSpPr>
          <p:cNvPr id="5" name="Footer Placeholder 4"/>
          <p:cNvSpPr>
            <a:spLocks noGrp="1"/>
          </p:cNvSpPr>
          <p:nvPr>
            <p:ph type="ftr" sz="quarter" idx="11"/>
          </p:nvPr>
        </p:nvSpPr>
        <p:spPr/>
        <p:txBody>
          <a:bodyPr/>
          <a:lstStyle/>
          <a:p>
            <a:r>
              <a:rPr lang="en-US" smtClean="0"/>
              <a:t>PPT-083-01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65B4D-6CAD-4A3D-81D7-AE3B1084CE07}" type="datetime1">
              <a:rPr lang="en-US" smtClean="0"/>
              <a:t>7/22/2015</a:t>
            </a:fld>
            <a:endParaRPr lang="en-US"/>
          </a:p>
        </p:txBody>
      </p:sp>
      <p:sp>
        <p:nvSpPr>
          <p:cNvPr id="6" name="Footer Placeholder 5"/>
          <p:cNvSpPr>
            <a:spLocks noGrp="1"/>
          </p:cNvSpPr>
          <p:nvPr>
            <p:ph type="ftr" sz="quarter" idx="11"/>
          </p:nvPr>
        </p:nvSpPr>
        <p:spPr/>
        <p:txBody>
          <a:bodyPr/>
          <a:lstStyle/>
          <a:p>
            <a:r>
              <a:rPr lang="en-US" smtClean="0"/>
              <a:t>PPT-083-01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6C705-A2AC-4DBF-A99E-72E3FEC1A2B2}" type="datetime1">
              <a:rPr lang="en-US" smtClean="0"/>
              <a:t>7/22/2015</a:t>
            </a:fld>
            <a:endParaRPr lang="en-US"/>
          </a:p>
        </p:txBody>
      </p:sp>
      <p:sp>
        <p:nvSpPr>
          <p:cNvPr id="5" name="Footer Placeholder 4"/>
          <p:cNvSpPr>
            <a:spLocks noGrp="1"/>
          </p:cNvSpPr>
          <p:nvPr>
            <p:ph type="ftr" sz="quarter" idx="11"/>
          </p:nvPr>
        </p:nvSpPr>
        <p:spPr/>
        <p:txBody>
          <a:bodyPr/>
          <a:lstStyle/>
          <a:p>
            <a:r>
              <a:rPr lang="en-US" smtClean="0"/>
              <a:t>PPT-083-01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934AC-9D8F-4AE9-B67E-C5CC3396B0E6}" type="datetime1">
              <a:rPr lang="en-US" smtClean="0"/>
              <a:t>7/22/2015</a:t>
            </a:fld>
            <a:endParaRPr lang="en-US"/>
          </a:p>
        </p:txBody>
      </p:sp>
      <p:sp>
        <p:nvSpPr>
          <p:cNvPr id="5" name="Footer Placeholder 4"/>
          <p:cNvSpPr>
            <a:spLocks noGrp="1"/>
          </p:cNvSpPr>
          <p:nvPr>
            <p:ph type="ftr" sz="quarter" idx="11"/>
          </p:nvPr>
        </p:nvSpPr>
        <p:spPr/>
        <p:txBody>
          <a:bodyPr/>
          <a:lstStyle/>
          <a:p>
            <a:r>
              <a:rPr lang="en-US" smtClean="0"/>
              <a:t>PPT-083-01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4C9151-1AA2-4BC2-8F38-CCEA2945DFD6}" type="datetime1">
              <a:rPr lang="en-US" smtClean="0"/>
              <a:t>7/22/2015</a:t>
            </a:fld>
            <a:endParaRPr lang="en-US"/>
          </a:p>
        </p:txBody>
      </p:sp>
      <p:sp>
        <p:nvSpPr>
          <p:cNvPr id="5" name="Footer Placeholder 4"/>
          <p:cNvSpPr>
            <a:spLocks noGrp="1"/>
          </p:cNvSpPr>
          <p:nvPr>
            <p:ph type="ftr" sz="quarter" idx="11"/>
          </p:nvPr>
        </p:nvSpPr>
        <p:spPr/>
        <p:txBody>
          <a:bodyPr/>
          <a:lstStyle/>
          <a:p>
            <a:r>
              <a:rPr lang="en-US" smtClean="0"/>
              <a:t>PPT-083-01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CA4D43-7972-4771-A0D3-54A68AC41B20}" type="datetime1">
              <a:rPr lang="en-US" smtClean="0"/>
              <a:t>7/22/2015</a:t>
            </a:fld>
            <a:endParaRPr lang="en-US"/>
          </a:p>
        </p:txBody>
      </p:sp>
      <p:sp>
        <p:nvSpPr>
          <p:cNvPr id="6" name="Footer Placeholder 5"/>
          <p:cNvSpPr>
            <a:spLocks noGrp="1"/>
          </p:cNvSpPr>
          <p:nvPr>
            <p:ph type="ftr" sz="quarter" idx="11"/>
          </p:nvPr>
        </p:nvSpPr>
        <p:spPr/>
        <p:txBody>
          <a:bodyPr/>
          <a:lstStyle/>
          <a:p>
            <a:r>
              <a:rPr lang="en-US" smtClean="0"/>
              <a:t>PPT-083-01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630AC9-4175-4AB8-941D-273E4EA1A8FF}" type="datetime1">
              <a:rPr lang="en-US" smtClean="0"/>
              <a:t>7/22/2015</a:t>
            </a:fld>
            <a:endParaRPr lang="en-US"/>
          </a:p>
        </p:txBody>
      </p:sp>
      <p:sp>
        <p:nvSpPr>
          <p:cNvPr id="8" name="Footer Placeholder 7"/>
          <p:cNvSpPr>
            <a:spLocks noGrp="1"/>
          </p:cNvSpPr>
          <p:nvPr>
            <p:ph type="ftr" sz="quarter" idx="11"/>
          </p:nvPr>
        </p:nvSpPr>
        <p:spPr/>
        <p:txBody>
          <a:bodyPr/>
          <a:lstStyle/>
          <a:p>
            <a:r>
              <a:rPr lang="en-US" smtClean="0"/>
              <a:t>PPT-083-01</a:t>
            </a:r>
            <a:endParaRPr lang="en-US"/>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63588E-D789-463C-9682-05CE93F80CDE}" type="datetime1">
              <a:rPr lang="en-US" smtClean="0"/>
              <a:t>7/22/2015</a:t>
            </a:fld>
            <a:endParaRPr lang="en-US"/>
          </a:p>
        </p:txBody>
      </p:sp>
      <p:sp>
        <p:nvSpPr>
          <p:cNvPr id="4" name="Footer Placeholder 3"/>
          <p:cNvSpPr>
            <a:spLocks noGrp="1"/>
          </p:cNvSpPr>
          <p:nvPr>
            <p:ph type="ftr" sz="quarter" idx="11"/>
          </p:nvPr>
        </p:nvSpPr>
        <p:spPr/>
        <p:txBody>
          <a:bodyPr/>
          <a:lstStyle/>
          <a:p>
            <a:r>
              <a:rPr lang="en-US" smtClean="0"/>
              <a:t>PPT-083-01</a:t>
            </a:r>
            <a:endParaRPr lang="en-US"/>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0F010-796B-4793-B219-ADE90B96A7D5}" type="datetime1">
              <a:rPr lang="en-US" smtClean="0"/>
              <a:t>7/22/2015</a:t>
            </a:fld>
            <a:endParaRPr lang="en-US"/>
          </a:p>
        </p:txBody>
      </p:sp>
      <p:sp>
        <p:nvSpPr>
          <p:cNvPr id="3" name="Footer Placeholder 2"/>
          <p:cNvSpPr>
            <a:spLocks noGrp="1"/>
          </p:cNvSpPr>
          <p:nvPr>
            <p:ph type="ftr" sz="quarter" idx="11"/>
          </p:nvPr>
        </p:nvSpPr>
        <p:spPr/>
        <p:txBody>
          <a:bodyPr/>
          <a:lstStyle/>
          <a:p>
            <a:r>
              <a:rPr lang="en-US" smtClean="0"/>
              <a:t>PPT-083-01</a:t>
            </a:r>
            <a:endParaRPr lang="en-US"/>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0FE7B-8BBF-4A73-BD7D-E547CA9F63F9}" type="datetime1">
              <a:rPr lang="en-US" smtClean="0"/>
              <a:t>7/22/2015</a:t>
            </a:fld>
            <a:endParaRPr lang="en-US"/>
          </a:p>
        </p:txBody>
      </p:sp>
      <p:sp>
        <p:nvSpPr>
          <p:cNvPr id="6" name="Footer Placeholder 5"/>
          <p:cNvSpPr>
            <a:spLocks noGrp="1"/>
          </p:cNvSpPr>
          <p:nvPr>
            <p:ph type="ftr" sz="quarter" idx="11"/>
          </p:nvPr>
        </p:nvSpPr>
        <p:spPr/>
        <p:txBody>
          <a:bodyPr/>
          <a:lstStyle/>
          <a:p>
            <a:r>
              <a:rPr lang="en-US" smtClean="0"/>
              <a:t>PPT-083-01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74962-3BC6-4920-B470-08215AEFD683}" type="datetime1">
              <a:rPr lang="en-US" smtClean="0"/>
              <a:t>7/22/2015</a:t>
            </a:fld>
            <a:endParaRPr lang="en-US"/>
          </a:p>
        </p:txBody>
      </p:sp>
      <p:sp>
        <p:nvSpPr>
          <p:cNvPr id="6" name="Footer Placeholder 5"/>
          <p:cNvSpPr>
            <a:spLocks noGrp="1"/>
          </p:cNvSpPr>
          <p:nvPr>
            <p:ph type="ftr" sz="quarter" idx="11"/>
          </p:nvPr>
        </p:nvSpPr>
        <p:spPr/>
        <p:txBody>
          <a:bodyPr/>
          <a:lstStyle/>
          <a:p>
            <a:r>
              <a:rPr lang="en-US" smtClean="0"/>
              <a:t>PPT-083-01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3DDC0-F7E2-4EB8-BB02-75843A40D692}" type="datetime1">
              <a:rPr lang="en-US" smtClean="0"/>
              <a:t>7/22/2015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PPT-083-01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020C6-8418-4ED9-9D7D-1D3B1DC185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6B060-F041-41E7-A0D8-21E938E2D394}" type="datetime1">
              <a:rPr lang="en-US" smtClean="0"/>
              <a:t>7/22/2015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PPT-083-01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E8A99-1F96-462D-9284-D4D965B40D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hyperlink" Target="https://www.facebook.com/BWCPATHS"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6" name="Rectangle 5"/>
          <p:cNvSpPr/>
          <p:nvPr/>
        </p:nvSpPr>
        <p:spPr>
          <a:xfrm>
            <a:off x="6400800" y="966316"/>
            <a:ext cx="2590800" cy="553998"/>
          </a:xfrm>
          <a:prstGeom prst="rect">
            <a:avLst/>
          </a:prstGeom>
        </p:spPr>
        <p:txBody>
          <a:bodyPr wrap="square">
            <a:spAutoFit/>
          </a:bodyPr>
          <a:lstStyle/>
          <a:p>
            <a:pPr algn="ctr"/>
            <a:r>
              <a:rPr lang="en-US" sz="1000" i="1" dirty="0">
                <a:latin typeface="Verdana" pitchFamily="34" charset="0"/>
              </a:rPr>
              <a:t>Bureau of Workers’ Compensation </a:t>
            </a:r>
          </a:p>
          <a:p>
            <a:pPr algn="ctr"/>
            <a:r>
              <a:rPr lang="en-US" sz="1000" i="1" dirty="0">
                <a:latin typeface="Verdana" pitchFamily="34" charset="0"/>
              </a:rPr>
              <a:t>PA Training for Health &amp; Safety                        (PATHS)</a:t>
            </a:r>
          </a:p>
        </p:txBody>
      </p:sp>
      <p:sp>
        <p:nvSpPr>
          <p:cNvPr id="8" name="Title 7"/>
          <p:cNvSpPr>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solidFill>
                  <a:schemeClr val="bg1"/>
                </a:solidFill>
                <a:latin typeface="Verdana" pitchFamily="34" charset="0"/>
                <a:ea typeface="Verdana" pitchFamily="34" charset="0"/>
                <a:cs typeface="Verdana" pitchFamily="34" charset="0"/>
              </a:rPr>
              <a:t>Work Zone Safety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85616"/>
            <a:ext cx="4114800" cy="27632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429000"/>
            <a:ext cx="3734218" cy="24993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10</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2"/>
          <p:cNvSpPr txBox="1">
            <a:spLocks noGrp="1" noChangeArrowheads="1"/>
          </p:cNvSpPr>
          <p:nvPr>
            <p:ph type="ctrTitle"/>
          </p:nvPr>
        </p:nvSpPr>
        <p:spPr>
          <a:xfrm>
            <a:off x="457200" y="381000"/>
            <a:ext cx="5334000" cy="533400"/>
          </a:xfrm>
          <a:prstGeom prst="rect">
            <a:avLst/>
          </a:prstGeom>
        </p:spPr>
        <p:txBody>
          <a:bodyPr/>
          <a:lstStyle/>
          <a:p>
            <a:pPr>
              <a:defRPr/>
            </a:pPr>
            <a:r>
              <a:rPr lang="en-US" sz="2800" kern="0" dirty="0">
                <a:solidFill>
                  <a:schemeClr val="bg1"/>
                </a:solidFill>
                <a:latin typeface="Verdana" panose="020B0604030504040204" pitchFamily="34" charset="0"/>
                <a:ea typeface="Verdana" panose="020B0604030504040204" pitchFamily="34" charset="0"/>
                <a:cs typeface="Verdana" panose="020B0604030504040204" pitchFamily="34" charset="0"/>
              </a:rPr>
              <a:t>Traffic Control Principles</a:t>
            </a:r>
          </a:p>
        </p:txBody>
      </p:sp>
      <p:sp>
        <p:nvSpPr>
          <p:cNvPr id="8" name="Rectangle 3"/>
          <p:cNvSpPr txBox="1">
            <a:spLocks noGrp="1" noChangeArrowheads="1"/>
          </p:cNvSpPr>
          <p:nvPr>
            <p:ph type="subTitle" idx="1"/>
          </p:nvPr>
        </p:nvSpPr>
        <p:spPr>
          <a:xfrm>
            <a:off x="609600" y="1600200"/>
            <a:ext cx="7924800" cy="4267200"/>
          </a:xfrm>
          <a:prstGeom prst="rect">
            <a:avLst/>
          </a:prstGeom>
        </p:spPr>
        <p:txBody>
          <a:bodyPr/>
          <a:lstStyle/>
          <a:p>
            <a:pPr marL="342900" indent="-342900" algn="l">
              <a:lnSpc>
                <a:spcPct val="80000"/>
              </a:lnSpc>
              <a:spcBef>
                <a:spcPct val="20000"/>
              </a:spcBef>
              <a:buFontTx/>
              <a:buChar char="•"/>
              <a:defRPr/>
            </a:pPr>
            <a:r>
              <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rPr>
              <a:t>A prepared detailed plan appropriate to the complexity of the work project or incident and understood by all responsible parties</a:t>
            </a:r>
          </a:p>
          <a:p>
            <a:pPr algn="l">
              <a:lnSpc>
                <a:spcPct val="80000"/>
              </a:lnSpc>
              <a:spcBef>
                <a:spcPct val="20000"/>
              </a:spcBef>
              <a:defRPr/>
            </a:pPr>
            <a:endPar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lnSpc>
                <a:spcPct val="80000"/>
              </a:lnSpc>
              <a:spcBef>
                <a:spcPct val="20000"/>
              </a:spcBef>
              <a:buFontTx/>
              <a:buChar char="•"/>
              <a:defRPr/>
            </a:pPr>
            <a:r>
              <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rPr>
              <a:t>Individuals knowledgeable in principles of proper traffic control should be assigned responsibility for safety in the traffic control zone</a:t>
            </a:r>
          </a:p>
          <a:p>
            <a:pPr algn="l">
              <a:lnSpc>
                <a:spcPct val="80000"/>
              </a:lnSpc>
              <a:spcBef>
                <a:spcPct val="20000"/>
              </a:spcBef>
              <a:defRPr/>
            </a:pPr>
            <a:endPar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lnSpc>
                <a:spcPct val="80000"/>
              </a:lnSpc>
              <a:spcBef>
                <a:spcPct val="20000"/>
              </a:spcBef>
              <a:buFontTx/>
              <a:buChar char="•"/>
              <a:defRPr/>
            </a:pPr>
            <a:r>
              <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rPr>
              <a:t>As the work progresses and conditions change, the traffic control should be modified to provide reasonably safe and efficient road user movement and worker safety </a:t>
            </a: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2"/>
          <p:cNvSpPr txBox="1">
            <a:spLocks noGrp="1" noChangeArrowheads="1"/>
          </p:cNvSpPr>
          <p:nvPr>
            <p:ph type="ctrTitle"/>
          </p:nvPr>
        </p:nvSpPr>
        <p:spPr>
          <a:xfrm>
            <a:off x="457200" y="381000"/>
            <a:ext cx="5334000" cy="533400"/>
          </a:xfrm>
          <a:prstGeom prst="rect">
            <a:avLst/>
          </a:prstGeom>
        </p:spPr>
        <p:txBody>
          <a:bodyPr/>
          <a:lstStyle/>
          <a:p>
            <a:pPr>
              <a:defRPr/>
            </a:pPr>
            <a:r>
              <a:rPr lang="en-US" sz="2800" kern="0" dirty="0">
                <a:solidFill>
                  <a:schemeClr val="bg1"/>
                </a:solidFill>
                <a:latin typeface="Verdana" panose="020B0604030504040204" pitchFamily="34" charset="0"/>
                <a:ea typeface="Verdana" panose="020B0604030504040204" pitchFamily="34" charset="0"/>
                <a:cs typeface="Verdana" panose="020B0604030504040204" pitchFamily="34" charset="0"/>
              </a:rPr>
              <a:t>Traffic Control Awareness</a:t>
            </a:r>
          </a:p>
        </p:txBody>
      </p:sp>
      <p:sp>
        <p:nvSpPr>
          <p:cNvPr id="8" name="Rectangle 3"/>
          <p:cNvSpPr txBox="1">
            <a:spLocks noGrp="1" noChangeArrowheads="1"/>
          </p:cNvSpPr>
          <p:nvPr>
            <p:ph type="subTitle" idx="1"/>
          </p:nvPr>
        </p:nvSpPr>
        <p:spPr>
          <a:xfrm>
            <a:off x="609600" y="1676400"/>
            <a:ext cx="7924800" cy="4313028"/>
          </a:xfrm>
          <a:prstGeom prst="rect">
            <a:avLst/>
          </a:prstGeom>
        </p:spPr>
        <p:txBody>
          <a:bodyPr/>
          <a:lstStyle/>
          <a:p>
            <a:pPr marL="342900" indent="-342900" algn="l">
              <a:lnSpc>
                <a:spcPct val="90000"/>
              </a:lnSpc>
              <a:spcBef>
                <a:spcPct val="20000"/>
              </a:spcBef>
              <a:buFontTx/>
              <a:buChar char="•"/>
              <a:defRPr/>
            </a:pPr>
            <a:r>
              <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rPr>
              <a:t>Cover the nature of the work when there’s equipment used to communicate with motorists and pedestrians</a:t>
            </a:r>
          </a:p>
          <a:p>
            <a:pPr algn="l">
              <a:lnSpc>
                <a:spcPct val="90000"/>
              </a:lnSpc>
              <a:spcBef>
                <a:spcPct val="20000"/>
              </a:spcBef>
              <a:defRPr/>
            </a:pPr>
            <a:endPar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lnSpc>
                <a:spcPct val="90000"/>
              </a:lnSpc>
              <a:spcBef>
                <a:spcPct val="20000"/>
              </a:spcBef>
              <a:buFontTx/>
              <a:buChar char="•"/>
              <a:defRPr/>
            </a:pPr>
            <a:r>
              <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rPr>
              <a:t>Explain the duration of the project</a:t>
            </a:r>
          </a:p>
          <a:p>
            <a:pPr algn="l">
              <a:lnSpc>
                <a:spcPct val="90000"/>
              </a:lnSpc>
              <a:spcBef>
                <a:spcPct val="20000"/>
              </a:spcBef>
              <a:defRPr/>
            </a:pPr>
            <a:endPar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lnSpc>
                <a:spcPct val="90000"/>
              </a:lnSpc>
              <a:spcBef>
                <a:spcPct val="20000"/>
              </a:spcBef>
              <a:buFontTx/>
              <a:buChar char="•"/>
              <a:defRPr/>
            </a:pPr>
            <a:r>
              <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rPr>
              <a:t>Address anticipated effects on road users</a:t>
            </a:r>
          </a:p>
          <a:p>
            <a:pPr algn="l">
              <a:lnSpc>
                <a:spcPct val="90000"/>
              </a:lnSpc>
              <a:spcBef>
                <a:spcPct val="20000"/>
              </a:spcBef>
              <a:defRPr/>
            </a:pPr>
            <a:endPar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lnSpc>
                <a:spcPct val="90000"/>
              </a:lnSpc>
              <a:spcBef>
                <a:spcPct val="20000"/>
              </a:spcBef>
              <a:buFontTx/>
              <a:buChar char="•"/>
              <a:defRPr/>
            </a:pPr>
            <a:r>
              <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rPr>
              <a:t>Offer alternative routes of travel or modes of transportation</a:t>
            </a:r>
          </a:p>
          <a:p>
            <a:pPr marL="342900" indent="-342900" algn="l">
              <a:lnSpc>
                <a:spcPct val="90000"/>
              </a:lnSpc>
              <a:spcBef>
                <a:spcPct val="20000"/>
              </a:spcBef>
              <a:buFontTx/>
              <a:buChar char="•"/>
              <a:defRPr/>
            </a:pPr>
            <a:endPar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ChangeArrowheads="1"/>
          </p:cNvSpPr>
          <p:nvPr>
            <p:ph type="ctrTitle"/>
          </p:nvPr>
        </p:nvSpPr>
        <p:spPr>
          <a:xfrm>
            <a:off x="457200" y="381000"/>
            <a:ext cx="5334000" cy="533400"/>
          </a:xfrm>
          <a:prstGeom prst="rect">
            <a:avLst/>
          </a:prstGeom>
        </p:spPr>
        <p:txBody>
          <a:bodyPr/>
          <a:lstStyle/>
          <a:p>
            <a:pPr>
              <a:defRPr/>
            </a:pPr>
            <a:r>
              <a:rPr lang="en-US" sz="2800" kern="0" dirty="0">
                <a:solidFill>
                  <a:schemeClr val="bg1"/>
                </a:solidFill>
                <a:latin typeface="Verdana" panose="020B0604030504040204" pitchFamily="34" charset="0"/>
                <a:ea typeface="Verdana" panose="020B0604030504040204" pitchFamily="34" charset="0"/>
                <a:cs typeface="Verdana" panose="020B0604030504040204" pitchFamily="34" charset="0"/>
              </a:rPr>
              <a:t>Traffic Control</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11" name="Rectangle 3"/>
          <p:cNvSpPr txBox="1">
            <a:spLocks noGrp="1" noChangeArrowheads="1"/>
          </p:cNvSpPr>
          <p:nvPr>
            <p:ph type="subTitle" idx="1"/>
          </p:nvPr>
        </p:nvSpPr>
        <p:spPr>
          <a:xfrm>
            <a:off x="533400" y="1752600"/>
            <a:ext cx="8153400" cy="4263514"/>
          </a:xfrm>
          <a:prstGeom prst="rect">
            <a:avLst/>
          </a:prstGeom>
        </p:spPr>
        <p:txBody>
          <a:bodyPr>
            <a:normAutofit lnSpcReduction="10000"/>
          </a:bodyPr>
          <a:lstStyle/>
          <a:p>
            <a:pPr marL="342900" indent="-342900" algn="l">
              <a:spcBef>
                <a:spcPct val="20000"/>
              </a:spcBef>
              <a:buFontTx/>
              <a:buChar char="•"/>
              <a:defRPr/>
            </a:pPr>
            <a:r>
              <a:rPr lang="en-US" sz="24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Depends on the type of highway</a:t>
            </a:r>
          </a:p>
          <a:p>
            <a:pPr algn="l">
              <a:spcBef>
                <a:spcPct val="20000"/>
              </a:spcBef>
              <a:defRPr/>
            </a:pPr>
            <a:endPar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spcBef>
                <a:spcPct val="20000"/>
              </a:spcBef>
              <a:buFontTx/>
              <a:buChar char="•"/>
              <a:defRPr/>
            </a:pPr>
            <a:r>
              <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rPr>
              <a:t>Driving conditions</a:t>
            </a:r>
          </a:p>
          <a:p>
            <a:pPr algn="l">
              <a:spcBef>
                <a:spcPct val="20000"/>
              </a:spcBef>
              <a:defRPr/>
            </a:pPr>
            <a:endPar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spcBef>
                <a:spcPct val="20000"/>
              </a:spcBef>
              <a:buFontTx/>
              <a:buChar char="•"/>
              <a:defRPr/>
            </a:pPr>
            <a:r>
              <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rPr>
              <a:t>Duration of operation</a:t>
            </a:r>
          </a:p>
          <a:p>
            <a:pPr algn="l">
              <a:spcBef>
                <a:spcPct val="20000"/>
              </a:spcBef>
              <a:defRPr/>
            </a:pPr>
            <a:r>
              <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342900" indent="-342900" algn="l">
              <a:spcBef>
                <a:spcPct val="20000"/>
              </a:spcBef>
              <a:buFontTx/>
              <a:buChar char="•"/>
              <a:defRPr/>
            </a:pPr>
            <a:r>
              <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rPr>
              <a:t>Physical constraints</a:t>
            </a:r>
          </a:p>
          <a:p>
            <a:pPr algn="l">
              <a:spcBef>
                <a:spcPct val="20000"/>
              </a:spcBef>
              <a:defRPr/>
            </a:pPr>
            <a:endPar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spcBef>
                <a:spcPct val="20000"/>
              </a:spcBef>
              <a:buFontTx/>
              <a:buChar char="•"/>
              <a:defRPr/>
            </a:pPr>
            <a:r>
              <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rPr>
              <a:t>The distance between the workspace and the drivers  </a:t>
            </a:r>
          </a:p>
          <a:p>
            <a:pPr marL="342900" indent="-342900" algn="l">
              <a:spcBef>
                <a:spcPct val="20000"/>
              </a:spcBef>
              <a:buFontTx/>
              <a:buChar char="•"/>
              <a:defRPr/>
            </a:pPr>
            <a:endPar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spcBef>
                <a:spcPct val="20000"/>
              </a:spcBef>
              <a:buFontTx/>
              <a:buChar char="•"/>
              <a:defRPr/>
            </a:pPr>
            <a:endPar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4600" y="2149543"/>
            <a:ext cx="1752600" cy="2610255"/>
          </a:xfrm>
          <a:prstGeom prst="rect">
            <a:avLst/>
          </a:prstGeom>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Title 6"/>
          <p:cNvSpPr>
            <a:spLocks noGrp="1"/>
          </p:cNvSpPr>
          <p:nvPr>
            <p:ph type="ctrTitle"/>
          </p:nvPr>
        </p:nvSpPr>
        <p:spPr>
          <a:xfrm>
            <a:off x="457200" y="424561"/>
            <a:ext cx="5334000" cy="446276"/>
          </a:xfrm>
          <a:prstGeom prst="rect">
            <a:avLst/>
          </a:prstGeom>
        </p:spPr>
        <p:txBody>
          <a:bodyPr>
            <a:spAutoFit/>
          </a:bodyPr>
          <a:lstStyle/>
          <a:p>
            <a:pPr algn="ctr">
              <a:defRPr/>
            </a:pPr>
            <a:r>
              <a:rPr lang="en-US" altLang="en-US" sz="2300"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Internal Traffic Control Plan (ITCP)</a:t>
            </a:r>
            <a:endParaRPr lang="en-US" altLang="en-US" sz="23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Subtitle 10"/>
          <p:cNvSpPr>
            <a:spLocks noGrp="1"/>
          </p:cNvSpPr>
          <p:nvPr>
            <p:ph type="subTitle" idx="1"/>
          </p:nvPr>
        </p:nvSpPr>
        <p:spPr>
          <a:xfrm>
            <a:off x="541973" y="1447800"/>
            <a:ext cx="8153400" cy="457200"/>
          </a:xfrm>
        </p:spPr>
        <p:txBody>
          <a:bodyPr/>
          <a:lstStyle/>
          <a:p>
            <a:pPr algn="l"/>
            <a:r>
              <a:rPr lang="en-US" dirty="0" smtClean="0">
                <a:solidFill>
                  <a:schemeClr val="tx1"/>
                </a:solidFill>
              </a:rPr>
              <a:t>Hazard Assessment Control Element</a:t>
            </a:r>
            <a:endParaRPr lang="en-US" dirty="0">
              <a:solidFill>
                <a:schemeClr val="tx1"/>
              </a:solidFill>
            </a:endParaRPr>
          </a:p>
        </p:txBody>
      </p:sp>
      <p:sp>
        <p:nvSpPr>
          <p:cNvPr id="13" name="Rectangle 3"/>
          <p:cNvSpPr txBox="1">
            <a:spLocks noChangeArrowheads="1"/>
          </p:cNvSpPr>
          <p:nvPr/>
        </p:nvSpPr>
        <p:spPr bwMode="auto">
          <a:xfrm>
            <a:off x="381000" y="2123440"/>
            <a:ext cx="8253413"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defRPr/>
            </a:pPr>
            <a:r>
              <a:rPr lang="en-US" altLang="en-US" sz="2400" dirty="0" smtClean="0">
                <a:latin typeface="Verdana" pitchFamily="34" charset="0"/>
                <a:ea typeface="Verdana" pitchFamily="34" charset="0"/>
                <a:cs typeface="Verdana" pitchFamily="34" charset="0"/>
              </a:rPr>
              <a:t>Schematic diagrams depicting the movement of construction workers and vehicles within the work space </a:t>
            </a:r>
          </a:p>
          <a:p>
            <a:pPr marL="0" indent="0" eaLnBrk="1" hangingPunct="1">
              <a:lnSpc>
                <a:spcPct val="80000"/>
              </a:lnSpc>
              <a:buFontTx/>
              <a:buNone/>
              <a:defRPr/>
            </a:pPr>
            <a:endParaRPr lang="en-US" altLang="en-US" sz="2400" dirty="0" smtClean="0">
              <a:latin typeface="Verdana" pitchFamily="34" charset="0"/>
              <a:ea typeface="Verdana" pitchFamily="34" charset="0"/>
              <a:cs typeface="Verdana" pitchFamily="34" charset="0"/>
            </a:endParaRPr>
          </a:p>
          <a:p>
            <a:pPr eaLnBrk="1" hangingPunct="1">
              <a:lnSpc>
                <a:spcPct val="80000"/>
              </a:lnSpc>
              <a:defRPr/>
            </a:pPr>
            <a:r>
              <a:rPr lang="en-US" altLang="en-US" sz="2400" dirty="0" smtClean="0">
                <a:latin typeface="Verdana" pitchFamily="34" charset="0"/>
                <a:ea typeface="Verdana" pitchFamily="34" charset="0"/>
                <a:cs typeface="Verdana" pitchFamily="34" charset="0"/>
              </a:rPr>
              <a:t>A checklist of site-specific hazards with a description of how these hazards will be minimized, what procedures, safety equipment, and control strategies will be used</a:t>
            </a:r>
          </a:p>
          <a:p>
            <a:pPr marL="0" indent="0" eaLnBrk="1" hangingPunct="1">
              <a:lnSpc>
                <a:spcPct val="80000"/>
              </a:lnSpc>
              <a:buFontTx/>
              <a:buNone/>
              <a:defRPr/>
            </a:pPr>
            <a:endParaRPr lang="en-US" altLang="en-US" sz="2400" dirty="0" smtClean="0">
              <a:latin typeface="Verdana" pitchFamily="34" charset="0"/>
              <a:ea typeface="Verdana" pitchFamily="34" charset="0"/>
              <a:cs typeface="Verdana" pitchFamily="34" charset="0"/>
            </a:endParaRPr>
          </a:p>
          <a:p>
            <a:pPr eaLnBrk="1" hangingPunct="1">
              <a:lnSpc>
                <a:spcPct val="80000"/>
              </a:lnSpc>
              <a:defRPr/>
            </a:pPr>
            <a:r>
              <a:rPr lang="en-US" altLang="en-US" sz="2400" dirty="0" smtClean="0">
                <a:latin typeface="Verdana" pitchFamily="34" charset="0"/>
                <a:ea typeface="Verdana" pitchFamily="34" charset="0"/>
                <a:cs typeface="Verdana" pitchFamily="34" charset="0"/>
              </a:rPr>
              <a:t>A reporting system for all close-calls and incidents related to internal traffic control plan</a:t>
            </a: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11" name="Subtitle 10"/>
          <p:cNvSpPr>
            <a:spLocks noGrp="1"/>
          </p:cNvSpPr>
          <p:nvPr>
            <p:ph type="subTitle" idx="1"/>
          </p:nvPr>
        </p:nvSpPr>
        <p:spPr>
          <a:xfrm>
            <a:off x="467359" y="1752600"/>
            <a:ext cx="6553200" cy="533400"/>
          </a:xfrm>
        </p:spPr>
        <p:txBody>
          <a:bodyPr/>
          <a:lstStyle/>
          <a:p>
            <a:pPr algn="l"/>
            <a:r>
              <a:rPr lang="en-US" dirty="0" smtClean="0">
                <a:solidFill>
                  <a:schemeClr val="tx1"/>
                </a:solidFill>
              </a:rPr>
              <a:t>Hazard Assessment Control Element</a:t>
            </a:r>
            <a:endParaRPr lang="en-US" dirty="0">
              <a:solidFill>
                <a:schemeClr val="tx1"/>
              </a:solidFill>
            </a:endParaRPr>
          </a:p>
        </p:txBody>
      </p:sp>
      <p:sp>
        <p:nvSpPr>
          <p:cNvPr id="12" name="Rectangle 3"/>
          <p:cNvSpPr txBox="1">
            <a:spLocks noChangeArrowheads="1"/>
          </p:cNvSpPr>
          <p:nvPr/>
        </p:nvSpPr>
        <p:spPr bwMode="auto">
          <a:xfrm>
            <a:off x="457199" y="2743200"/>
            <a:ext cx="825341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defRPr/>
            </a:pPr>
            <a:r>
              <a:rPr lang="en-US" altLang="en-US" sz="2400" dirty="0" smtClean="0">
                <a:latin typeface="Verdana" pitchFamily="34" charset="0"/>
                <a:ea typeface="Verdana" pitchFamily="34" charset="0"/>
                <a:cs typeface="Verdana" pitchFamily="34" charset="0"/>
              </a:rPr>
              <a:t>A plan for safely handling intermittent traffic stoppages; e.g., for equipment turn-around</a:t>
            </a:r>
          </a:p>
          <a:p>
            <a:pPr marL="0" indent="0" eaLnBrk="1" hangingPunct="1">
              <a:lnSpc>
                <a:spcPct val="80000"/>
              </a:lnSpc>
              <a:buFontTx/>
              <a:buNone/>
              <a:defRPr/>
            </a:pPr>
            <a:endParaRPr lang="en-US" altLang="en-US" sz="2400" dirty="0" smtClean="0">
              <a:latin typeface="Verdana" pitchFamily="34" charset="0"/>
              <a:ea typeface="Verdana" pitchFamily="34" charset="0"/>
              <a:cs typeface="Verdana" pitchFamily="34" charset="0"/>
            </a:endParaRPr>
          </a:p>
          <a:p>
            <a:pPr eaLnBrk="1" hangingPunct="1">
              <a:lnSpc>
                <a:spcPct val="80000"/>
              </a:lnSpc>
              <a:defRPr/>
            </a:pPr>
            <a:r>
              <a:rPr lang="en-US" altLang="en-US" sz="2400" dirty="0" smtClean="0">
                <a:latin typeface="Verdana" pitchFamily="34" charset="0"/>
                <a:ea typeface="Verdana" pitchFamily="34" charset="0"/>
                <a:cs typeface="Verdana" pitchFamily="34" charset="0"/>
              </a:rPr>
              <a:t>Anticipated traffic volume and speed, as well as speed limit for operation within the work space</a:t>
            </a:r>
          </a:p>
          <a:p>
            <a:pPr marL="0" indent="0" eaLnBrk="1" hangingPunct="1">
              <a:lnSpc>
                <a:spcPct val="80000"/>
              </a:lnSpc>
              <a:buFontTx/>
              <a:buNone/>
              <a:defRPr/>
            </a:pPr>
            <a:endParaRPr lang="en-US" altLang="en-US" sz="2400" dirty="0" smtClean="0">
              <a:latin typeface="Verdana" pitchFamily="34" charset="0"/>
              <a:ea typeface="Verdana" pitchFamily="34" charset="0"/>
              <a:cs typeface="Verdana" pitchFamily="34" charset="0"/>
            </a:endParaRPr>
          </a:p>
          <a:p>
            <a:pPr eaLnBrk="1" hangingPunct="1">
              <a:lnSpc>
                <a:spcPct val="80000"/>
              </a:lnSpc>
              <a:defRPr/>
            </a:pPr>
            <a:r>
              <a:rPr lang="en-US" altLang="en-US" sz="2400" dirty="0" smtClean="0">
                <a:latin typeface="Verdana" pitchFamily="34" charset="0"/>
                <a:ea typeface="Verdana" pitchFamily="34" charset="0"/>
                <a:cs typeface="Verdana" pitchFamily="34" charset="0"/>
              </a:rPr>
              <a:t>Specifications for lighting inside the work space </a:t>
            </a:r>
          </a:p>
        </p:txBody>
      </p:sp>
      <p:sp>
        <p:nvSpPr>
          <p:cNvPr id="8" name="Title 6"/>
          <p:cNvSpPr txBox="1">
            <a:spLocks/>
          </p:cNvSpPr>
          <p:nvPr/>
        </p:nvSpPr>
        <p:spPr>
          <a:xfrm>
            <a:off x="469899" y="381000"/>
            <a:ext cx="5334000" cy="446276"/>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2300"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Internal Traffic Control Plan (ITCP)</a:t>
            </a:r>
            <a:endParaRPr lang="en-US" altLang="en-US" sz="23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2"/>
          <p:cNvSpPr txBox="1">
            <a:spLocks noGrp="1" noChangeArrowheads="1"/>
          </p:cNvSpPr>
          <p:nvPr>
            <p:ph type="ctrTitle"/>
          </p:nvPr>
        </p:nvSpPr>
        <p:spPr>
          <a:xfrm>
            <a:off x="457200" y="304800"/>
            <a:ext cx="5334000" cy="609600"/>
          </a:xfrm>
          <a:prstGeom prst="rect">
            <a:avLst/>
          </a:prstGeom>
        </p:spPr>
        <p:txBody>
          <a:bodyPr>
            <a:noAutofit/>
          </a:bodyPr>
          <a:lstStyle/>
          <a:p>
            <a:pPr>
              <a:defRPr/>
            </a:pPr>
            <a:r>
              <a:rPr lang="en-US" sz="2000"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Temporary Traffic Control  Plan (TTCP)</a:t>
            </a:r>
            <a:endParaRPr lang="en-US" sz="20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3"/>
          <p:cNvSpPr txBox="1">
            <a:spLocks noGrp="1" noChangeArrowheads="1"/>
          </p:cNvSpPr>
          <p:nvPr>
            <p:ph type="subTitle" idx="1"/>
          </p:nvPr>
        </p:nvSpPr>
        <p:spPr>
          <a:xfrm>
            <a:off x="609600" y="1752600"/>
            <a:ext cx="7924800" cy="4114800"/>
          </a:xfrm>
          <a:prstGeom prst="rect">
            <a:avLst/>
          </a:prstGeom>
        </p:spPr>
        <p:txBody>
          <a:bodyPr>
            <a:normAutofit lnSpcReduction="10000"/>
          </a:bodyPr>
          <a:lstStyle/>
          <a:p>
            <a:pPr marL="609600" indent="-609600" algn="l">
              <a:spcBef>
                <a:spcPct val="20000"/>
              </a:spcBef>
              <a:buFont typeface="Wingdings" pitchFamily="2" charset="2"/>
              <a:buNone/>
              <a:defRPr/>
            </a:pPr>
            <a:r>
              <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rPr>
              <a:t>Four areas to consider:</a:t>
            </a:r>
          </a:p>
          <a:p>
            <a:pPr marL="609600" indent="-609600" algn="l">
              <a:spcBef>
                <a:spcPct val="20000"/>
              </a:spcBef>
              <a:buFont typeface="Wingdings" pitchFamily="2" charset="2"/>
              <a:buNone/>
              <a:defRPr/>
            </a:pPr>
            <a:endPar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609600" indent="-609600" algn="l">
              <a:spcBef>
                <a:spcPct val="20000"/>
              </a:spcBef>
              <a:buFont typeface="Wingdings" pitchFamily="2" charset="2"/>
              <a:buAutoNum type="arabicPeriod"/>
              <a:defRPr/>
            </a:pPr>
            <a:r>
              <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rPr>
              <a:t>Advance warning area</a:t>
            </a:r>
          </a:p>
          <a:p>
            <a:pPr algn="l">
              <a:spcBef>
                <a:spcPct val="20000"/>
              </a:spcBef>
              <a:defRPr/>
            </a:pPr>
            <a:endPar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spcBef>
                <a:spcPct val="20000"/>
              </a:spcBef>
              <a:defRPr/>
            </a:pPr>
            <a:r>
              <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rPr>
              <a:t>2.  Transition area</a:t>
            </a:r>
          </a:p>
          <a:p>
            <a:pPr marL="609600" indent="-609600" algn="l">
              <a:spcBef>
                <a:spcPct val="20000"/>
              </a:spcBef>
              <a:buFont typeface="Wingdings" pitchFamily="2" charset="2"/>
              <a:buAutoNum type="arabicPeriod"/>
              <a:defRPr/>
            </a:pPr>
            <a:endPar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indent="-457200" algn="l">
              <a:spcBef>
                <a:spcPct val="20000"/>
              </a:spcBef>
              <a:buFontTx/>
              <a:buAutoNum type="arabicPeriod" startAt="3"/>
              <a:defRPr/>
            </a:pPr>
            <a:r>
              <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rPr>
              <a:t> Activity area</a:t>
            </a:r>
          </a:p>
          <a:p>
            <a:pPr algn="l">
              <a:spcBef>
                <a:spcPct val="20000"/>
              </a:spcBef>
              <a:defRPr/>
            </a:pPr>
            <a:endPar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spcBef>
                <a:spcPct val="20000"/>
              </a:spcBef>
              <a:defRPr/>
            </a:pPr>
            <a:r>
              <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rPr>
              <a:t>4.  Termination area  </a:t>
            </a:r>
          </a:p>
          <a:p>
            <a:pPr marL="609600" indent="-609600" algn="l">
              <a:spcBef>
                <a:spcPct val="20000"/>
              </a:spcBef>
              <a:buFont typeface="Wingdings" pitchFamily="2" charset="2"/>
              <a:buNone/>
              <a:defRPr/>
            </a:pPr>
            <a:r>
              <a:rPr lang="en-US" sz="2400" kern="0" dirty="0">
                <a:solidFill>
                  <a:schemeClr val="tx1"/>
                </a:solidFill>
                <a:latin typeface="Verdana" panose="020B0604030504040204" pitchFamily="34" charset="0"/>
                <a:ea typeface="Verdana" panose="020B0604030504040204" pitchFamily="34" charset="0"/>
                <a:cs typeface="Verdana" panose="020B0604030504040204" pitchFamily="34" charset="0"/>
              </a:rPr>
              <a:t>    </a:t>
            </a:r>
          </a:p>
        </p:txBody>
      </p:sp>
      <p:pic>
        <p:nvPicPr>
          <p:cNvPr id="9" name="Picture 10" descr="Traffic travels through a work zone. The right side of the roadway is blocked off with barrels, while a sign with an arrow directs traffic to the left la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3034" y="2362200"/>
            <a:ext cx="362964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10" name="Rectangle 8"/>
          <p:cNvSpPr>
            <a:spLocks noChangeArrowheads="1"/>
          </p:cNvSpPr>
          <p:nvPr/>
        </p:nvSpPr>
        <p:spPr bwMode="auto">
          <a:xfrm>
            <a:off x="619759" y="1219200"/>
            <a:ext cx="8253413"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dirty="0">
                <a:latin typeface="Verdana" pitchFamily="34" charset="0"/>
                <a:ea typeface="Verdana" pitchFamily="34" charset="0"/>
                <a:cs typeface="Verdana" pitchFamily="34" charset="0"/>
              </a:rPr>
              <a:t>• Avoid abrupt </a:t>
            </a:r>
            <a:r>
              <a:rPr lang="en-US" altLang="en-US" sz="2400" dirty="0" smtClean="0">
                <a:latin typeface="Verdana" pitchFamily="34" charset="0"/>
                <a:ea typeface="Verdana" pitchFamily="34" charset="0"/>
                <a:cs typeface="Verdana" pitchFamily="34" charset="0"/>
              </a:rPr>
              <a:t>lane                                     </a:t>
            </a:r>
            <a:br>
              <a:rPr lang="en-US" altLang="en-US" sz="2400" dirty="0" smtClean="0">
                <a:latin typeface="Verdana" pitchFamily="34" charset="0"/>
                <a:ea typeface="Verdana" pitchFamily="34" charset="0"/>
                <a:cs typeface="Verdana" pitchFamily="34" charset="0"/>
              </a:rPr>
            </a:br>
            <a:r>
              <a:rPr lang="en-US" altLang="en-US" sz="2400" dirty="0" smtClean="0">
                <a:latin typeface="Verdana" pitchFamily="34" charset="0"/>
                <a:ea typeface="Verdana" pitchFamily="34" charset="0"/>
                <a:cs typeface="Verdana" pitchFamily="34" charset="0"/>
              </a:rPr>
              <a:t>  changes</a:t>
            </a:r>
          </a:p>
          <a:p>
            <a:pPr eaLnBrk="1" hangingPunct="1">
              <a:spcBef>
                <a:spcPct val="0"/>
              </a:spcBef>
              <a:buFontTx/>
              <a:buNone/>
            </a:pPr>
            <a:endParaRPr lang="en-US" altLang="en-US" sz="1800" dirty="0">
              <a:latin typeface="Verdana" pitchFamily="34" charset="0"/>
              <a:ea typeface="Verdana" pitchFamily="34" charset="0"/>
              <a:cs typeface="Verdana" pitchFamily="34" charset="0"/>
            </a:endParaRPr>
          </a:p>
          <a:p>
            <a:pPr eaLnBrk="1" hangingPunct="1">
              <a:spcBef>
                <a:spcPct val="0"/>
              </a:spcBef>
              <a:buFontTx/>
              <a:buNone/>
            </a:pPr>
            <a:r>
              <a:rPr lang="en-US" altLang="en-US" sz="2400" dirty="0">
                <a:latin typeface="Verdana" pitchFamily="34" charset="0"/>
                <a:ea typeface="Verdana" pitchFamily="34" charset="0"/>
                <a:cs typeface="Verdana" pitchFamily="34" charset="0"/>
              </a:rPr>
              <a:t>• Encourage </a:t>
            </a:r>
            <a:r>
              <a:rPr lang="en-US" altLang="en-US" sz="2400" dirty="0" smtClean="0">
                <a:latin typeface="Verdana" pitchFamily="34" charset="0"/>
                <a:ea typeface="Verdana" pitchFamily="34" charset="0"/>
                <a:cs typeface="Verdana" pitchFamily="34" charset="0"/>
              </a:rPr>
              <a:t>alternate                                     </a:t>
            </a:r>
            <a:br>
              <a:rPr lang="en-US" altLang="en-US" sz="2400" dirty="0" smtClean="0">
                <a:latin typeface="Verdana" pitchFamily="34" charset="0"/>
                <a:ea typeface="Verdana" pitchFamily="34" charset="0"/>
                <a:cs typeface="Verdana" pitchFamily="34" charset="0"/>
              </a:rPr>
            </a:br>
            <a:r>
              <a:rPr lang="en-US" altLang="en-US" sz="2400" dirty="0" smtClean="0">
                <a:latin typeface="Verdana" pitchFamily="34" charset="0"/>
                <a:ea typeface="Verdana" pitchFamily="34" charset="0"/>
                <a:cs typeface="Verdana" pitchFamily="34" charset="0"/>
              </a:rPr>
              <a:t>   routes</a:t>
            </a:r>
          </a:p>
          <a:p>
            <a:pPr eaLnBrk="1" hangingPunct="1">
              <a:spcBef>
                <a:spcPct val="0"/>
              </a:spcBef>
              <a:buFontTx/>
              <a:buNone/>
            </a:pPr>
            <a:endParaRPr lang="en-US" altLang="en-US" sz="1800" dirty="0">
              <a:latin typeface="Verdana" pitchFamily="34" charset="0"/>
              <a:ea typeface="Verdana" pitchFamily="34" charset="0"/>
              <a:cs typeface="Verdana" pitchFamily="34" charset="0"/>
            </a:endParaRPr>
          </a:p>
          <a:p>
            <a:pPr eaLnBrk="1" hangingPunct="1">
              <a:spcBef>
                <a:spcPct val="0"/>
              </a:spcBef>
              <a:buFontTx/>
              <a:buNone/>
            </a:pPr>
            <a:r>
              <a:rPr lang="en-US" altLang="en-US" sz="2400" dirty="0">
                <a:latin typeface="Verdana" pitchFamily="34" charset="0"/>
                <a:ea typeface="Verdana" pitchFamily="34" charset="0"/>
                <a:cs typeface="Verdana" pitchFamily="34" charset="0"/>
              </a:rPr>
              <a:t>• Schedule road </a:t>
            </a:r>
            <a:r>
              <a:rPr lang="en-US" altLang="en-US" sz="2400" dirty="0" smtClean="0">
                <a:latin typeface="Verdana" pitchFamily="34" charset="0"/>
                <a:ea typeface="Verdana" pitchFamily="34" charset="0"/>
                <a:cs typeface="Verdana" pitchFamily="34" charset="0"/>
              </a:rPr>
              <a:t>work                                            </a:t>
            </a:r>
            <a:br>
              <a:rPr lang="en-US" altLang="en-US" sz="2400" dirty="0" smtClean="0">
                <a:latin typeface="Verdana" pitchFamily="34" charset="0"/>
                <a:ea typeface="Verdana" pitchFamily="34" charset="0"/>
                <a:cs typeface="Verdana" pitchFamily="34" charset="0"/>
              </a:rPr>
            </a:br>
            <a:r>
              <a:rPr lang="en-US" altLang="en-US" sz="2400" dirty="0" smtClean="0">
                <a:latin typeface="Verdana" pitchFamily="34" charset="0"/>
                <a:ea typeface="Verdana" pitchFamily="34" charset="0"/>
                <a:cs typeface="Verdana" pitchFamily="34" charset="0"/>
              </a:rPr>
              <a:t>   at night</a:t>
            </a:r>
          </a:p>
          <a:p>
            <a:pPr eaLnBrk="1" hangingPunct="1">
              <a:spcBef>
                <a:spcPct val="0"/>
              </a:spcBef>
              <a:buFontTx/>
              <a:buNone/>
            </a:pPr>
            <a:endParaRPr lang="en-US" altLang="en-US" sz="1800" dirty="0">
              <a:latin typeface="Verdana" pitchFamily="34" charset="0"/>
              <a:ea typeface="Verdana" pitchFamily="34" charset="0"/>
              <a:cs typeface="Verdana" pitchFamily="34" charset="0"/>
            </a:endParaRPr>
          </a:p>
          <a:p>
            <a:pPr eaLnBrk="1" hangingPunct="1">
              <a:spcBef>
                <a:spcPct val="0"/>
              </a:spcBef>
              <a:buFontTx/>
              <a:buNone/>
            </a:pPr>
            <a:r>
              <a:rPr lang="en-US" altLang="en-US" sz="2400" dirty="0">
                <a:latin typeface="Verdana" pitchFamily="34" charset="0"/>
                <a:ea typeface="Verdana" pitchFamily="34" charset="0"/>
                <a:cs typeface="Verdana" pitchFamily="34" charset="0"/>
              </a:rPr>
              <a:t>• Provide </a:t>
            </a:r>
            <a:r>
              <a:rPr lang="en-US" altLang="en-US" sz="2400" dirty="0" smtClean="0">
                <a:latin typeface="Verdana" pitchFamily="34" charset="0"/>
                <a:ea typeface="Verdana" pitchFamily="34" charset="0"/>
                <a:cs typeface="Verdana" pitchFamily="34" charset="0"/>
              </a:rPr>
              <a:t>adequate                                       </a:t>
            </a:r>
            <a:br>
              <a:rPr lang="en-US" altLang="en-US" sz="2400" dirty="0" smtClean="0">
                <a:latin typeface="Verdana" pitchFamily="34" charset="0"/>
                <a:ea typeface="Verdana" pitchFamily="34" charset="0"/>
                <a:cs typeface="Verdana" pitchFamily="34" charset="0"/>
              </a:rPr>
            </a:br>
            <a:r>
              <a:rPr lang="en-US" altLang="en-US" sz="2400" dirty="0" smtClean="0">
                <a:latin typeface="Verdana" pitchFamily="34" charset="0"/>
                <a:ea typeface="Verdana" pitchFamily="34" charset="0"/>
                <a:cs typeface="Verdana" pitchFamily="34" charset="0"/>
              </a:rPr>
              <a:t>   warning </a:t>
            </a:r>
            <a:r>
              <a:rPr lang="en-US" altLang="en-US" sz="2400" dirty="0">
                <a:latin typeface="Verdana" pitchFamily="34" charset="0"/>
                <a:ea typeface="Verdana" pitchFamily="34" charset="0"/>
                <a:cs typeface="Verdana" pitchFamily="34" charset="0"/>
              </a:rPr>
              <a:t>for </a:t>
            </a:r>
            <a:r>
              <a:rPr lang="en-US" altLang="en-US" sz="2400" dirty="0" smtClean="0">
                <a:latin typeface="Verdana" pitchFamily="34" charset="0"/>
                <a:ea typeface="Verdana" pitchFamily="34" charset="0"/>
                <a:cs typeface="Verdana" pitchFamily="34" charset="0"/>
              </a:rPr>
              <a:t>motorists</a:t>
            </a:r>
          </a:p>
          <a:p>
            <a:pPr eaLnBrk="1" hangingPunct="1">
              <a:spcBef>
                <a:spcPct val="0"/>
              </a:spcBef>
              <a:buFontTx/>
              <a:buNone/>
            </a:pPr>
            <a:endParaRPr lang="en-US" altLang="en-US" sz="1800" dirty="0">
              <a:latin typeface="Verdana" pitchFamily="34" charset="0"/>
              <a:ea typeface="Verdana" pitchFamily="34" charset="0"/>
              <a:cs typeface="Verdana" pitchFamily="34" charset="0"/>
            </a:endParaRPr>
          </a:p>
          <a:p>
            <a:pPr eaLnBrk="1" hangingPunct="1">
              <a:spcBef>
                <a:spcPct val="0"/>
              </a:spcBef>
              <a:buFontTx/>
              <a:buNone/>
            </a:pPr>
            <a:r>
              <a:rPr lang="en-US" altLang="en-US" sz="2400" dirty="0">
                <a:latin typeface="Verdana" pitchFamily="34" charset="0"/>
                <a:ea typeface="Verdana" pitchFamily="34" charset="0"/>
                <a:cs typeface="Verdana" pitchFamily="34" charset="0"/>
              </a:rPr>
              <a:t>• </a:t>
            </a:r>
            <a:r>
              <a:rPr lang="en-US" altLang="en-US" sz="2400" dirty="0" smtClean="0">
                <a:latin typeface="Verdana" pitchFamily="34" charset="0"/>
                <a:ea typeface="Verdana" pitchFamily="34" charset="0"/>
                <a:cs typeface="Verdana" pitchFamily="34" charset="0"/>
              </a:rPr>
              <a:t>Use </a:t>
            </a:r>
            <a:r>
              <a:rPr lang="en-US" altLang="en-US" sz="2400" dirty="0">
                <a:latin typeface="Verdana" pitchFamily="34" charset="0"/>
                <a:ea typeface="Verdana" pitchFamily="34" charset="0"/>
                <a:cs typeface="Verdana" pitchFamily="34" charset="0"/>
              </a:rPr>
              <a:t>flagging to </a:t>
            </a:r>
            <a:r>
              <a:rPr lang="en-US" altLang="en-US" sz="2400" dirty="0" smtClean="0">
                <a:latin typeface="Verdana" pitchFamily="34" charset="0"/>
                <a:ea typeface="Verdana" pitchFamily="34" charset="0"/>
                <a:cs typeface="Verdana" pitchFamily="34" charset="0"/>
              </a:rPr>
              <a:t>guide                              </a:t>
            </a:r>
            <a:br>
              <a:rPr lang="en-US" altLang="en-US" sz="2400" dirty="0" smtClean="0">
                <a:latin typeface="Verdana" pitchFamily="34" charset="0"/>
                <a:ea typeface="Verdana" pitchFamily="34" charset="0"/>
                <a:cs typeface="Verdana" pitchFamily="34" charset="0"/>
              </a:rPr>
            </a:br>
            <a:r>
              <a:rPr lang="en-US" altLang="en-US" sz="2400" dirty="0" smtClean="0">
                <a:latin typeface="Verdana" pitchFamily="34" charset="0"/>
                <a:ea typeface="Verdana" pitchFamily="34" charset="0"/>
                <a:cs typeface="Verdana" pitchFamily="34" charset="0"/>
              </a:rPr>
              <a:t>   motorists</a:t>
            </a:r>
            <a:endParaRPr lang="en-US" altLang="en-US" sz="2400" dirty="0">
              <a:latin typeface="Verdana" pitchFamily="34" charset="0"/>
              <a:ea typeface="Verdana" pitchFamily="34" charset="0"/>
              <a:cs typeface="Verdana" pitchFamily="34" charset="0"/>
            </a:endParaRPr>
          </a:p>
        </p:txBody>
      </p:sp>
      <p:pic>
        <p:nvPicPr>
          <p:cNvPr id="11" name="Picture 11" descr="http://l.thumbs.canstockphoto.com/canstock080220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20574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457200" y="304800"/>
            <a:ext cx="533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000" kern="0" smtClean="0">
                <a:solidFill>
                  <a:schemeClr val="bg1"/>
                </a:solidFill>
                <a:latin typeface="Verdana" panose="020B0604030504040204" pitchFamily="34" charset="0"/>
                <a:ea typeface="Verdana" panose="020B0604030504040204" pitchFamily="34" charset="0"/>
                <a:cs typeface="Verdana" panose="020B0604030504040204" pitchFamily="34" charset="0"/>
              </a:rPr>
              <a:t>Temporary Traffic Control  Plan (TTCP)</a:t>
            </a:r>
            <a:endParaRPr lang="en-US" sz="20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578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1"/>
          <p:cNvSpPr>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solidFill>
                  <a:schemeClr val="bg1"/>
                </a:solidFill>
                <a:latin typeface="Verdana" pitchFamily="34" charset="0"/>
                <a:ea typeface="Verdana" pitchFamily="34" charset="0"/>
                <a:cs typeface="Verdana" pitchFamily="34" charset="0"/>
              </a:rPr>
              <a:t>Advance Warning Area</a:t>
            </a:r>
          </a:p>
        </p:txBody>
      </p:sp>
      <p:sp>
        <p:nvSpPr>
          <p:cNvPr id="8" name="Rectangle 8"/>
          <p:cNvSpPr>
            <a:spLocks noGrp="1" noChangeArrowheads="1"/>
          </p:cNvSpPr>
          <p:nvPr>
            <p:ph type="subTitle" idx="1"/>
          </p:nvPr>
        </p:nvSpPr>
        <p:spPr bwMode="auto">
          <a:xfrm>
            <a:off x="609600" y="1295400"/>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n-US" altLang="en-US" sz="2400" dirty="0">
                <a:latin typeface="Verdana" pitchFamily="34" charset="0"/>
                <a:ea typeface="Verdana" pitchFamily="34" charset="0"/>
                <a:cs typeface="Verdana" pitchFamily="34" charset="0"/>
              </a:rPr>
              <a:t>• Road users informed</a:t>
            </a:r>
          </a:p>
          <a:p>
            <a:pPr algn="l" eaLnBrk="1" hangingPunct="1">
              <a:spcBef>
                <a:spcPct val="0"/>
              </a:spcBef>
              <a:buFontTx/>
              <a:buNone/>
            </a:pPr>
            <a:r>
              <a:rPr lang="en-US" altLang="en-US" sz="2400" dirty="0">
                <a:latin typeface="Verdana" pitchFamily="34" charset="0"/>
                <a:ea typeface="Verdana" pitchFamily="34" charset="0"/>
                <a:cs typeface="Verdana" pitchFamily="34" charset="0"/>
              </a:rPr>
              <a:t>  of work </a:t>
            </a:r>
            <a:r>
              <a:rPr lang="en-US" altLang="en-US" sz="2400" dirty="0" smtClean="0">
                <a:latin typeface="Verdana" pitchFamily="34" charset="0"/>
                <a:ea typeface="Verdana" pitchFamily="34" charset="0"/>
                <a:cs typeface="Verdana" pitchFamily="34" charset="0"/>
              </a:rPr>
              <a:t>zone</a:t>
            </a:r>
          </a:p>
          <a:p>
            <a:pPr algn="l" eaLnBrk="1" hangingPunct="1">
              <a:spcBef>
                <a:spcPct val="0"/>
              </a:spcBef>
              <a:buFontTx/>
              <a:buNone/>
            </a:pPr>
            <a:endParaRPr lang="en-US" altLang="en-US" sz="12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Warning </a:t>
            </a:r>
            <a:r>
              <a:rPr lang="en-US" altLang="en-US" sz="2400" dirty="0" smtClean="0">
                <a:latin typeface="Verdana" pitchFamily="34" charset="0"/>
                <a:ea typeface="Verdana" pitchFamily="34" charset="0"/>
                <a:cs typeface="Verdana" pitchFamily="34" charset="0"/>
              </a:rPr>
              <a:t>sign corridors are </a:t>
            </a:r>
          </a:p>
          <a:p>
            <a:pPr algn="l" eaLnBrk="1" hangingPunct="1">
              <a:spcBef>
                <a:spcPct val="0"/>
              </a:spcBef>
              <a:buFontTx/>
              <a:buNone/>
            </a:pPr>
            <a:r>
              <a:rPr lang="en-US" altLang="en-US" sz="2400" dirty="0">
                <a:latin typeface="Verdana" pitchFamily="34" charset="0"/>
                <a:ea typeface="Verdana" pitchFamily="34" charset="0"/>
                <a:cs typeface="Verdana" pitchFamily="34" charset="0"/>
              </a:rPr>
              <a:t> </a:t>
            </a:r>
            <a:r>
              <a:rPr lang="en-US" altLang="en-US" sz="2400" dirty="0" smtClean="0">
                <a:latin typeface="Verdana" pitchFamily="34" charset="0"/>
                <a:ea typeface="Verdana" pitchFamily="34" charset="0"/>
                <a:cs typeface="Verdana" pitchFamily="34" charset="0"/>
              </a:rPr>
              <a:t>  longer on freeways</a:t>
            </a:r>
          </a:p>
          <a:p>
            <a:pPr algn="l" eaLnBrk="1" hangingPunct="1">
              <a:spcBef>
                <a:spcPct val="0"/>
              </a:spcBef>
              <a:buFontTx/>
              <a:buNone/>
            </a:pPr>
            <a:endParaRPr lang="en-US" altLang="en-US" sz="12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a:t>
            </a:r>
            <a:r>
              <a:rPr lang="en-US" altLang="en-US" sz="2400" b="1" dirty="0">
                <a:latin typeface="Verdana" pitchFamily="34" charset="0"/>
                <a:ea typeface="Verdana" pitchFamily="34" charset="0"/>
                <a:cs typeface="Verdana" pitchFamily="34" charset="0"/>
              </a:rPr>
              <a:t>Sign A—</a:t>
            </a:r>
          </a:p>
          <a:p>
            <a:pPr algn="l" eaLnBrk="1" hangingPunct="1">
              <a:spcBef>
                <a:spcPct val="0"/>
              </a:spcBef>
              <a:buFontTx/>
              <a:buNone/>
            </a:pPr>
            <a:r>
              <a:rPr lang="en-US" altLang="en-US" sz="2400" dirty="0">
                <a:latin typeface="Verdana" pitchFamily="34" charset="0"/>
                <a:ea typeface="Verdana" pitchFamily="34" charset="0"/>
                <a:cs typeface="Verdana" pitchFamily="34" charset="0"/>
              </a:rPr>
              <a:t>  1,000 feet from </a:t>
            </a:r>
            <a:r>
              <a:rPr lang="en-US" altLang="en-US" sz="2400" dirty="0" smtClean="0">
                <a:latin typeface="Verdana" pitchFamily="34" charset="0"/>
                <a:ea typeface="Verdana" pitchFamily="34" charset="0"/>
                <a:cs typeface="Verdana" pitchFamily="34" charset="0"/>
              </a:rPr>
              <a:t>transition</a:t>
            </a:r>
          </a:p>
          <a:p>
            <a:pPr algn="l" eaLnBrk="1" hangingPunct="1">
              <a:spcBef>
                <a:spcPct val="0"/>
              </a:spcBef>
              <a:buFontTx/>
              <a:buNone/>
            </a:pPr>
            <a:endParaRPr lang="en-US" altLang="en-US" sz="12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a:t>
            </a:r>
            <a:r>
              <a:rPr lang="en-US" altLang="en-US" sz="2400" b="1" dirty="0">
                <a:latin typeface="Verdana" pitchFamily="34" charset="0"/>
                <a:ea typeface="Verdana" pitchFamily="34" charset="0"/>
                <a:cs typeface="Verdana" pitchFamily="34" charset="0"/>
              </a:rPr>
              <a:t>Sign B—</a:t>
            </a:r>
          </a:p>
          <a:p>
            <a:pPr algn="l" eaLnBrk="1" hangingPunct="1">
              <a:spcBef>
                <a:spcPct val="0"/>
              </a:spcBef>
              <a:buFontTx/>
              <a:buNone/>
            </a:pPr>
            <a:r>
              <a:rPr lang="en-US" altLang="en-US" sz="2400" dirty="0">
                <a:latin typeface="Verdana" pitchFamily="34" charset="0"/>
                <a:ea typeface="Verdana" pitchFamily="34" charset="0"/>
                <a:cs typeface="Verdana" pitchFamily="34" charset="0"/>
              </a:rPr>
              <a:t>  1,500 feet from sign </a:t>
            </a:r>
            <a:r>
              <a:rPr lang="en-US" altLang="en-US" sz="2400" dirty="0" smtClean="0">
                <a:latin typeface="Verdana" pitchFamily="34" charset="0"/>
                <a:ea typeface="Verdana" pitchFamily="34" charset="0"/>
                <a:cs typeface="Verdana" pitchFamily="34" charset="0"/>
              </a:rPr>
              <a:t>A</a:t>
            </a:r>
          </a:p>
          <a:p>
            <a:pPr algn="l" eaLnBrk="1" hangingPunct="1">
              <a:spcBef>
                <a:spcPct val="0"/>
              </a:spcBef>
              <a:buFontTx/>
              <a:buNone/>
            </a:pPr>
            <a:endParaRPr lang="en-US" altLang="en-US" sz="12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a:t>
            </a:r>
            <a:r>
              <a:rPr lang="en-US" altLang="en-US" sz="2400" b="1" dirty="0">
                <a:latin typeface="Verdana" pitchFamily="34" charset="0"/>
                <a:ea typeface="Verdana" pitchFamily="34" charset="0"/>
                <a:cs typeface="Verdana" pitchFamily="34" charset="0"/>
              </a:rPr>
              <a:t>Sign C—</a:t>
            </a:r>
          </a:p>
          <a:p>
            <a:pPr algn="l" eaLnBrk="1" hangingPunct="1">
              <a:spcBef>
                <a:spcPct val="0"/>
              </a:spcBef>
              <a:buFontTx/>
              <a:buNone/>
            </a:pPr>
            <a:r>
              <a:rPr lang="en-US" altLang="en-US" sz="2400" dirty="0">
                <a:latin typeface="Verdana" pitchFamily="34" charset="0"/>
                <a:ea typeface="Verdana" pitchFamily="34" charset="0"/>
                <a:cs typeface="Verdana" pitchFamily="34" charset="0"/>
              </a:rPr>
              <a:t>  2,500 feet from sign B</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481" y="2438400"/>
            <a:ext cx="3276600" cy="2454287"/>
          </a:xfrm>
          <a:prstGeom prst="rect">
            <a:avLst/>
          </a:prstGeom>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1"/>
          <p:cNvSpPr>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800" dirty="0">
                <a:solidFill>
                  <a:schemeClr val="bg1"/>
                </a:solidFill>
                <a:latin typeface="Verdana" pitchFamily="34" charset="0"/>
                <a:ea typeface="Verdana" pitchFamily="34" charset="0"/>
                <a:cs typeface="Verdana" pitchFamily="34" charset="0"/>
              </a:rPr>
              <a:t>Transition Area</a:t>
            </a:r>
          </a:p>
        </p:txBody>
      </p:sp>
      <p:sp>
        <p:nvSpPr>
          <p:cNvPr id="10" name="Content Placeholder 12"/>
          <p:cNvSpPr txBox="1">
            <a:spLocks noGrp="1"/>
          </p:cNvSpPr>
          <p:nvPr>
            <p:ph type="subTitle" idx="1"/>
          </p:nvPr>
        </p:nvSpPr>
        <p:spPr bwMode="auto">
          <a:xfrm>
            <a:off x="609600" y="1295400"/>
            <a:ext cx="7924800" cy="48006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rPr>
              <a:t>   </a:t>
            </a:r>
          </a:p>
        </p:txBody>
      </p:sp>
      <p:sp>
        <p:nvSpPr>
          <p:cNvPr id="12" name="Content Placeholder 12"/>
          <p:cNvSpPr txBox="1">
            <a:spLocks/>
          </p:cNvSpPr>
          <p:nvPr/>
        </p:nvSpPr>
        <p:spPr bwMode="auto">
          <a:xfrm>
            <a:off x="544513" y="1371600"/>
            <a:ext cx="8229600" cy="4648200"/>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4" name="Content Placeholder 12"/>
          <p:cNvSpPr txBox="1">
            <a:spLocks/>
          </p:cNvSpPr>
          <p:nvPr/>
        </p:nvSpPr>
        <p:spPr bwMode="auto">
          <a:xfrm>
            <a:off x="419100" y="1371600"/>
            <a:ext cx="8355013" cy="4648200"/>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6" name="Content Placeholder 12"/>
          <p:cNvSpPr txBox="1">
            <a:spLocks/>
          </p:cNvSpPr>
          <p:nvPr/>
        </p:nvSpPr>
        <p:spPr bwMode="auto">
          <a:xfrm>
            <a:off x="636587" y="968871"/>
            <a:ext cx="8229600" cy="3936985"/>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8" name="Rectangle 8"/>
          <p:cNvSpPr>
            <a:spLocks noChangeArrowheads="1"/>
          </p:cNvSpPr>
          <p:nvPr/>
        </p:nvSpPr>
        <p:spPr bwMode="auto">
          <a:xfrm>
            <a:off x="481806" y="1520314"/>
            <a:ext cx="8330407" cy="3046988"/>
          </a:xfrm>
          <a:prstGeom prst="rect">
            <a:avLst/>
          </a:prstGeom>
          <a:noFill/>
          <a:ln w="9525">
            <a:noFill/>
            <a:miter lim="800000"/>
            <a:headEnd/>
            <a:tailEnd/>
          </a:ln>
        </p:spPr>
        <p:txBody>
          <a:bodyPr wrap="square">
            <a:spAutoFit/>
          </a:bodyPr>
          <a:lstStyle/>
          <a:p>
            <a:endParaRPr lang="en-US" sz="2400" b="1" dirty="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a:latin typeface="Verdana" panose="020B0604030504040204" pitchFamily="34" charset="0"/>
                <a:ea typeface="Verdana" panose="020B0604030504040204" pitchFamily="34" charset="0"/>
                <a:cs typeface="Verdana" panose="020B0604030504040204" pitchFamily="34" charset="0"/>
              </a:rPr>
              <a:t>Road users </a:t>
            </a:r>
            <a:r>
              <a:rPr lang="en-US" sz="2400" dirty="0" smtClean="0">
                <a:latin typeface="Verdana" panose="020B0604030504040204" pitchFamily="34" charset="0"/>
                <a:ea typeface="Verdana" panose="020B0604030504040204" pitchFamily="34" charset="0"/>
                <a:cs typeface="Verdana" panose="020B0604030504040204" pitchFamily="34" charset="0"/>
              </a:rPr>
              <a:t>are redirected </a:t>
            </a:r>
            <a:r>
              <a:rPr lang="en-US" sz="2400" dirty="0">
                <a:latin typeface="Verdana" panose="020B0604030504040204" pitchFamily="34" charset="0"/>
                <a:ea typeface="Verdana" panose="020B0604030504040204" pitchFamily="34" charset="0"/>
                <a:cs typeface="Verdana" panose="020B0604030504040204" pitchFamily="34" charset="0"/>
              </a:rPr>
              <a:t>out of </a:t>
            </a:r>
            <a:r>
              <a:rPr lang="en-US" sz="2400" dirty="0" smtClean="0">
                <a:latin typeface="Verdana" panose="020B0604030504040204" pitchFamily="34" charset="0"/>
                <a:ea typeface="Verdana" panose="020B0604030504040204" pitchFamily="34" charset="0"/>
                <a:cs typeface="Verdana" panose="020B0604030504040204" pitchFamily="34" charset="0"/>
              </a:rPr>
              <a:t>the normal path</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 Mobile operations</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a:latin typeface="Verdana" panose="020B0604030504040204" pitchFamily="34" charset="0"/>
                <a:ea typeface="Verdana" panose="020B0604030504040204" pitchFamily="34" charset="0"/>
                <a:cs typeface="Verdana" panose="020B0604030504040204" pitchFamily="34" charset="0"/>
              </a:rPr>
              <a:t>transition area </a:t>
            </a:r>
            <a:r>
              <a:rPr lang="en-US" sz="2400" dirty="0" smtClean="0">
                <a:latin typeface="Verdana" panose="020B0604030504040204" pitchFamily="34" charset="0"/>
                <a:ea typeface="Verdana" panose="020B0604030504040204" pitchFamily="34" charset="0"/>
                <a:cs typeface="Verdana" panose="020B0604030504040204" pitchFamily="34" charset="0"/>
              </a:rPr>
              <a:t>moves</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 Tapers are used </a:t>
            </a:r>
            <a:r>
              <a:rPr lang="en-US" sz="2400" dirty="0" smtClean="0">
                <a:latin typeface="Verdana" panose="020B0604030504040204" pitchFamily="34" charset="0"/>
                <a:ea typeface="Verdana" panose="020B0604030504040204" pitchFamily="34" charset="0"/>
                <a:cs typeface="Verdana" panose="020B0604030504040204" pitchFamily="34" charset="0"/>
              </a:rPr>
              <a:t>to </a:t>
            </a:r>
            <a:r>
              <a:rPr lang="en-US" sz="2400" dirty="0">
                <a:latin typeface="Verdana" panose="020B0604030504040204" pitchFamily="34" charset="0"/>
                <a:ea typeface="Verdana" panose="020B0604030504040204" pitchFamily="34" charset="0"/>
                <a:cs typeface="Verdana" panose="020B0604030504040204" pitchFamily="34" charset="0"/>
              </a:rPr>
              <a:t>transition </a:t>
            </a:r>
            <a:r>
              <a:rPr lang="en-US" sz="2400" dirty="0" smtClean="0">
                <a:latin typeface="Verdana" panose="020B0604030504040204" pitchFamily="34" charset="0"/>
                <a:ea typeface="Verdana" panose="020B0604030504040204" pitchFamily="34" charset="0"/>
                <a:cs typeface="Verdana" panose="020B0604030504040204" pitchFamily="34" charset="0"/>
              </a:rPr>
              <a:t>traffic</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 Space taper </a:t>
            </a:r>
            <a:r>
              <a:rPr lang="en-US" sz="2400" dirty="0" smtClean="0">
                <a:latin typeface="Verdana" panose="020B0604030504040204" pitchFamily="34" charset="0"/>
                <a:ea typeface="Verdana" panose="020B0604030504040204" pitchFamily="34" charset="0"/>
                <a:cs typeface="Verdana" panose="020B0604030504040204" pitchFamily="34" charset="0"/>
              </a:rPr>
              <a:t>devices properly    </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4286543"/>
            <a:ext cx="2514600" cy="1876279"/>
          </a:xfrm>
          <a:prstGeom prst="rect">
            <a:avLst/>
          </a:prstGeom>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Activity Area</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9" name="Content Placeholder 12"/>
          <p:cNvSpPr txBox="1">
            <a:spLocks/>
          </p:cNvSpPr>
          <p:nvPr/>
        </p:nvSpPr>
        <p:spPr bwMode="auto">
          <a:xfrm>
            <a:off x="448379" y="1501775"/>
            <a:ext cx="8229600" cy="39624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rPr>
              <a:t>   </a:t>
            </a:r>
          </a:p>
        </p:txBody>
      </p:sp>
      <p:pic>
        <p:nvPicPr>
          <p:cNvPr id="13" name="Picture 14" descr="http://l.thumbs.canstockphoto.com/canstock2228691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400" y="4724400"/>
            <a:ext cx="1828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8"/>
          <p:cNvSpPr>
            <a:spLocks noChangeArrowheads="1"/>
          </p:cNvSpPr>
          <p:nvPr/>
        </p:nvSpPr>
        <p:spPr bwMode="auto">
          <a:xfrm>
            <a:off x="401548" y="1677412"/>
            <a:ext cx="8323262" cy="3046988"/>
          </a:xfrm>
          <a:prstGeom prst="rect">
            <a:avLst/>
          </a:prstGeom>
          <a:noFill/>
          <a:ln w="9525">
            <a:noFill/>
            <a:miter lim="800000"/>
            <a:headEnd/>
            <a:tailEnd/>
          </a:ln>
        </p:spPr>
        <p:txBody>
          <a:bodyPr wrap="square">
            <a:sp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a:latin typeface="Verdana" panose="020B0604030504040204" pitchFamily="34" charset="0"/>
                <a:ea typeface="Verdana" panose="020B0604030504040204" pitchFamily="34" charset="0"/>
                <a:cs typeface="Verdana" panose="020B0604030504040204" pitchFamily="34" charset="0"/>
              </a:rPr>
              <a:t>Work space is </a:t>
            </a:r>
            <a:r>
              <a:rPr lang="en-US" sz="2400" dirty="0" smtClean="0">
                <a:latin typeface="Verdana" panose="020B0604030504040204" pitchFamily="34" charset="0"/>
                <a:ea typeface="Verdana" panose="020B0604030504040204" pitchFamily="34" charset="0"/>
                <a:cs typeface="Verdana" panose="020B0604030504040204" pitchFamily="34" charset="0"/>
              </a:rPr>
              <a:t>for workers</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equipment, and </a:t>
            </a:r>
          </a:p>
          <a:p>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  material </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 Traffic space </a:t>
            </a:r>
            <a:r>
              <a:rPr lang="en-US" sz="2400" dirty="0" smtClean="0">
                <a:latin typeface="Verdana" panose="020B0604030504040204" pitchFamily="34" charset="0"/>
                <a:ea typeface="Verdana" panose="020B0604030504040204" pitchFamily="34" charset="0"/>
                <a:cs typeface="Verdana" panose="020B0604030504040204" pitchFamily="34" charset="0"/>
              </a:rPr>
              <a:t>routes and road </a:t>
            </a:r>
            <a:r>
              <a:rPr lang="en-US" sz="2400" dirty="0">
                <a:latin typeface="Verdana" panose="020B0604030504040204" pitchFamily="34" charset="0"/>
                <a:ea typeface="Verdana" panose="020B0604030504040204" pitchFamily="34" charset="0"/>
                <a:cs typeface="Verdana" panose="020B0604030504040204" pitchFamily="34" charset="0"/>
              </a:rPr>
              <a:t>uses </a:t>
            </a:r>
            <a:r>
              <a:rPr lang="en-US" sz="2400" dirty="0" smtClean="0">
                <a:latin typeface="Verdana" panose="020B0604030504040204" pitchFamily="34" charset="0"/>
                <a:ea typeface="Verdana" panose="020B0604030504040204" pitchFamily="34" charset="0"/>
                <a:cs typeface="Verdana" panose="020B0604030504040204" pitchFamily="34" charset="0"/>
              </a:rPr>
              <a:t>through activity</a:t>
            </a:r>
          </a:p>
          <a:p>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  area</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 Buffer </a:t>
            </a:r>
            <a:r>
              <a:rPr lang="en-US" sz="2400" dirty="0" smtClean="0">
                <a:latin typeface="Verdana" panose="020B0604030504040204" pitchFamily="34" charset="0"/>
                <a:ea typeface="Verdana" panose="020B0604030504040204" pitchFamily="34" charset="0"/>
                <a:cs typeface="Verdana" panose="020B0604030504040204" pitchFamily="34" charset="0"/>
              </a:rPr>
              <a:t>space separates </a:t>
            </a:r>
            <a:r>
              <a:rPr lang="en-US" sz="2400" dirty="0">
                <a:latin typeface="Verdana" panose="020B0604030504040204" pitchFamily="34" charset="0"/>
                <a:ea typeface="Verdana" panose="020B0604030504040204" pitchFamily="34" charset="0"/>
                <a:cs typeface="Verdana" panose="020B0604030504040204" pitchFamily="34" charset="0"/>
              </a:rPr>
              <a:t>road </a:t>
            </a:r>
            <a:r>
              <a:rPr lang="en-US" sz="2400" dirty="0" smtClean="0">
                <a:latin typeface="Verdana" panose="020B0604030504040204" pitchFamily="34" charset="0"/>
                <a:ea typeface="Verdana" panose="020B0604030504040204" pitchFamily="34" charset="0"/>
                <a:cs typeface="Verdana" panose="020B0604030504040204" pitchFamily="34" charset="0"/>
              </a:rPr>
              <a:t>user flow </a:t>
            </a:r>
            <a:r>
              <a:rPr lang="en-US" sz="2400" dirty="0">
                <a:latin typeface="Verdana" panose="020B0604030504040204" pitchFamily="34" charset="0"/>
                <a:ea typeface="Verdana" panose="020B0604030504040204" pitchFamily="34" charset="0"/>
                <a:cs typeface="Verdana" panose="020B0604030504040204" pitchFamily="34" charset="0"/>
              </a:rPr>
              <a:t>from work</a:t>
            </a:r>
          </a:p>
          <a:p>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 space</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1"/>
          <p:cNvSpPr>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dirty="0">
                <a:solidFill>
                  <a:schemeClr val="bg1"/>
                </a:solidFill>
                <a:latin typeface="Verdana" pitchFamily="34" charset="0"/>
                <a:ea typeface="Verdana" pitchFamily="34" charset="0"/>
                <a:cs typeface="Verdana" pitchFamily="34" charset="0"/>
              </a:rPr>
              <a:t>Session Objectives</a:t>
            </a:r>
          </a:p>
        </p:txBody>
      </p:sp>
      <p:sp>
        <p:nvSpPr>
          <p:cNvPr id="8" name="Rectangle 8"/>
          <p:cNvSpPr>
            <a:spLocks noGrp="1" noChangeArrowheads="1"/>
          </p:cNvSpPr>
          <p:nvPr>
            <p:ph type="subTitle" idx="1"/>
          </p:nvPr>
        </p:nvSpPr>
        <p:spPr bwMode="auto">
          <a:xfrm>
            <a:off x="685800" y="1295400"/>
            <a:ext cx="76962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n-US" altLang="en-US" sz="2400" dirty="0">
                <a:latin typeface="Verdana" pitchFamily="34" charset="0"/>
                <a:ea typeface="Verdana" pitchFamily="34" charset="0"/>
                <a:cs typeface="Verdana" pitchFamily="34" charset="0"/>
              </a:rPr>
              <a:t>You will be able to:</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Recognize the hazards of </a:t>
            </a:r>
            <a:r>
              <a:rPr lang="en-US" altLang="en-US" sz="2400" dirty="0" smtClean="0">
                <a:latin typeface="Verdana" pitchFamily="34" charset="0"/>
                <a:ea typeface="Verdana" pitchFamily="34" charset="0"/>
                <a:cs typeface="Verdana" pitchFamily="34" charset="0"/>
              </a:rPr>
              <a:t>flagging</a:t>
            </a:r>
          </a:p>
          <a:p>
            <a:pPr algn="l" eaLnBrk="1" hangingPunct="1">
              <a:spcBef>
                <a:spcPct val="0"/>
              </a:spcBef>
              <a:buFontTx/>
              <a:buNone/>
            </a:pPr>
            <a:endParaRPr lang="en-US" altLang="en-US" sz="1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Identify different sections of a temporary</a:t>
            </a:r>
          </a:p>
          <a:p>
            <a:pPr algn="l" eaLnBrk="1" hangingPunct="1">
              <a:spcBef>
                <a:spcPct val="0"/>
              </a:spcBef>
              <a:buFontTx/>
              <a:buNone/>
            </a:pPr>
            <a:r>
              <a:rPr lang="en-US" altLang="en-US" sz="2400" dirty="0">
                <a:latin typeface="Verdana" pitchFamily="34" charset="0"/>
                <a:ea typeface="Verdana" pitchFamily="34" charset="0"/>
                <a:cs typeface="Verdana" pitchFamily="34" charset="0"/>
              </a:rPr>
              <a:t>   traffic control </a:t>
            </a:r>
            <a:r>
              <a:rPr lang="en-US" altLang="en-US" sz="2400" dirty="0" smtClean="0">
                <a:latin typeface="Verdana" pitchFamily="34" charset="0"/>
                <a:ea typeface="Verdana" pitchFamily="34" charset="0"/>
                <a:cs typeface="Verdana" pitchFamily="34" charset="0"/>
              </a:rPr>
              <a:t>zone</a:t>
            </a:r>
          </a:p>
          <a:p>
            <a:pPr algn="l" eaLnBrk="1" hangingPunct="1">
              <a:spcBef>
                <a:spcPct val="0"/>
              </a:spcBef>
              <a:buFontTx/>
              <a:buNone/>
            </a:pPr>
            <a:endParaRPr lang="en-US" altLang="en-US" sz="1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Understand the temporary traffic control</a:t>
            </a:r>
          </a:p>
          <a:p>
            <a:pPr algn="l" eaLnBrk="1" hangingPunct="1">
              <a:spcBef>
                <a:spcPct val="0"/>
              </a:spcBef>
              <a:buFontTx/>
              <a:buNone/>
            </a:pPr>
            <a:r>
              <a:rPr lang="en-US" altLang="en-US" sz="2400" dirty="0">
                <a:latin typeface="Verdana" pitchFamily="34" charset="0"/>
                <a:ea typeface="Verdana" pitchFamily="34" charset="0"/>
                <a:cs typeface="Verdana" pitchFamily="34" charset="0"/>
              </a:rPr>
              <a:t>   plan and your </a:t>
            </a:r>
            <a:r>
              <a:rPr lang="en-US" altLang="en-US" sz="2400" dirty="0" smtClean="0">
                <a:latin typeface="Verdana" pitchFamily="34" charset="0"/>
                <a:ea typeface="Verdana" pitchFamily="34" charset="0"/>
                <a:cs typeface="Verdana" pitchFamily="34" charset="0"/>
              </a:rPr>
              <a:t>responsibilities</a:t>
            </a:r>
          </a:p>
          <a:p>
            <a:pPr algn="l" eaLnBrk="1" hangingPunct="1">
              <a:spcBef>
                <a:spcPct val="0"/>
              </a:spcBef>
              <a:buFontTx/>
              <a:buNone/>
            </a:pPr>
            <a:endParaRPr lang="en-US" altLang="en-US" sz="1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Use signaling devices </a:t>
            </a:r>
            <a:r>
              <a:rPr lang="en-US" altLang="en-US" sz="2400" dirty="0" smtClean="0">
                <a:latin typeface="Verdana" pitchFamily="34" charset="0"/>
                <a:ea typeface="Verdana" pitchFamily="34" charset="0"/>
                <a:cs typeface="Verdana" pitchFamily="34" charset="0"/>
              </a:rPr>
              <a:t>effectively</a:t>
            </a:r>
          </a:p>
          <a:p>
            <a:pPr algn="l" eaLnBrk="1" hangingPunct="1">
              <a:spcBef>
                <a:spcPct val="0"/>
              </a:spcBef>
              <a:buFontTx/>
              <a:buNone/>
            </a:pPr>
            <a:endParaRPr lang="en-US" altLang="en-US" sz="1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Position warning signs, tapers, and</a:t>
            </a:r>
          </a:p>
          <a:p>
            <a:pPr algn="l" eaLnBrk="1" hangingPunct="1">
              <a:spcBef>
                <a:spcPct val="0"/>
              </a:spcBef>
              <a:buFontTx/>
              <a:buNone/>
            </a:pPr>
            <a:r>
              <a:rPr lang="en-US" altLang="en-US" sz="2400" dirty="0">
                <a:latin typeface="Verdana" pitchFamily="34" charset="0"/>
                <a:ea typeface="Verdana" pitchFamily="34" charset="0"/>
                <a:cs typeface="Verdana" pitchFamily="34" charset="0"/>
              </a:rPr>
              <a:t>   flagging stations safely</a:t>
            </a: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20</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1"/>
          <p:cNvSpPr>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solidFill>
                  <a:schemeClr val="bg1"/>
                </a:solidFill>
                <a:latin typeface="Verdana" pitchFamily="34" charset="0"/>
                <a:ea typeface="Verdana" pitchFamily="34" charset="0"/>
                <a:cs typeface="Verdana" pitchFamily="34" charset="0"/>
              </a:rPr>
              <a:t>Termination Area</a:t>
            </a:r>
          </a:p>
        </p:txBody>
      </p:sp>
      <p:sp>
        <p:nvSpPr>
          <p:cNvPr id="8" name="Rectangle 8"/>
          <p:cNvSpPr>
            <a:spLocks noGrp="1" noChangeArrowheads="1"/>
          </p:cNvSpPr>
          <p:nvPr>
            <p:ph type="subTitle" idx="1"/>
          </p:nvPr>
        </p:nvSpPr>
        <p:spPr bwMode="auto">
          <a:xfrm>
            <a:off x="647700" y="1600200"/>
            <a:ext cx="7924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n-US" altLang="en-US" sz="2400" dirty="0">
                <a:latin typeface="Verdana" pitchFamily="34" charset="0"/>
                <a:ea typeface="Verdana" pitchFamily="34" charset="0"/>
                <a:cs typeface="Verdana" pitchFamily="34" charset="0"/>
              </a:rPr>
              <a:t>• Returns road users to normal path</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“END ROAD WORK” sign</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Longitudinal buffer and taper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880" y="3962400"/>
            <a:ext cx="3779520" cy="1889760"/>
          </a:xfrm>
          <a:prstGeom prst="rect">
            <a:avLst/>
          </a:prstGeom>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1"/>
          <p:cNvSpPr>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solidFill>
                  <a:schemeClr val="bg1"/>
                </a:solidFill>
                <a:latin typeface="Verdana" pitchFamily="34" charset="0"/>
                <a:ea typeface="Verdana" pitchFamily="34" charset="0"/>
                <a:cs typeface="Verdana" pitchFamily="34" charset="0"/>
              </a:rPr>
              <a:t>Traffic Tapers</a:t>
            </a:r>
          </a:p>
        </p:txBody>
      </p:sp>
      <p:sp>
        <p:nvSpPr>
          <p:cNvPr id="8" name="Rectangle 8"/>
          <p:cNvSpPr>
            <a:spLocks noGrp="1" noChangeArrowheads="1"/>
          </p:cNvSpPr>
          <p:nvPr>
            <p:ph type="subTitle" idx="1"/>
          </p:nvPr>
        </p:nvSpPr>
        <p:spPr bwMode="auto">
          <a:xfrm>
            <a:off x="609600" y="2209800"/>
            <a:ext cx="7924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n-US" altLang="en-US" sz="2400" dirty="0">
                <a:latin typeface="Verdana" pitchFamily="34" charset="0"/>
                <a:ea typeface="Verdana" pitchFamily="34" charset="0"/>
                <a:cs typeface="Verdana" pitchFamily="34" charset="0"/>
              </a:rPr>
              <a:t>• Minimum taper length: L = WS</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Merging taper requires longest distance</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Shifting taper is used where shoulder is closed</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Downstream taper is used in termination area</a:t>
            </a: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1"/>
          <p:cNvSpPr>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solidFill>
                  <a:schemeClr val="bg1"/>
                </a:solidFill>
                <a:latin typeface="Verdana" pitchFamily="34" charset="0"/>
                <a:ea typeface="Verdana" pitchFamily="34" charset="0"/>
                <a:cs typeface="Verdana" pitchFamily="34" charset="0"/>
              </a:rPr>
              <a:t>Routine Inspections</a:t>
            </a:r>
          </a:p>
        </p:txBody>
      </p:sp>
      <p:sp>
        <p:nvSpPr>
          <p:cNvPr id="8" name="Rectangle 8"/>
          <p:cNvSpPr>
            <a:spLocks noGrp="1" noChangeArrowheads="1"/>
          </p:cNvSpPr>
          <p:nvPr>
            <p:ph type="subTitle" idx="1"/>
          </p:nvPr>
        </p:nvSpPr>
        <p:spPr bwMode="auto">
          <a:xfrm>
            <a:off x="609600" y="1905000"/>
            <a:ext cx="7924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n-US" altLang="en-US" sz="2400" dirty="0">
                <a:latin typeface="Verdana" pitchFamily="34" charset="0"/>
                <a:ea typeface="Verdana" pitchFamily="34" charset="0"/>
                <a:cs typeface="Verdana" pitchFamily="34" charset="0"/>
              </a:rPr>
              <a:t>• Implement traffic control plan properly</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Monitor plan under varying conditions</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Keep channelizing devices clean and reflective</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Check for missing traffic control devices</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Look for evidence of near misses</a:t>
            </a: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1"/>
          <p:cNvSpPr>
            <a:spLocks noGrp="1" noChangeArrowheads="1"/>
          </p:cNvSpPr>
          <p:nvPr>
            <p:ph type="ctrTitle"/>
          </p:nvPr>
        </p:nvSpPr>
        <p:spPr bwMode="auto">
          <a:xfrm>
            <a:off x="457200" y="409173"/>
            <a:ext cx="5334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500" dirty="0" smtClean="0">
                <a:solidFill>
                  <a:schemeClr val="bg1"/>
                </a:solidFill>
                <a:latin typeface="Verdana" pitchFamily="34" charset="0"/>
                <a:ea typeface="Verdana" pitchFamily="34" charset="0"/>
                <a:cs typeface="Verdana" pitchFamily="34" charset="0"/>
              </a:rPr>
              <a:t>Temporary Traffic Control Zones</a:t>
            </a:r>
            <a:endParaRPr lang="en-US" altLang="en-US" sz="2500" dirty="0">
              <a:solidFill>
                <a:schemeClr val="bg1"/>
              </a:solidFill>
              <a:latin typeface="Verdana" pitchFamily="34" charset="0"/>
              <a:ea typeface="Verdana" pitchFamily="34" charset="0"/>
              <a:cs typeface="Verdana" pitchFamily="34" charset="0"/>
            </a:endParaRPr>
          </a:p>
        </p:txBody>
      </p:sp>
      <p:sp>
        <p:nvSpPr>
          <p:cNvPr id="8" name="Rectangle 8"/>
          <p:cNvSpPr>
            <a:spLocks noGrp="1" noChangeArrowheads="1"/>
          </p:cNvSpPr>
          <p:nvPr>
            <p:ph type="subTitle" idx="1"/>
          </p:nvPr>
        </p:nvSpPr>
        <p:spPr bwMode="auto">
          <a:xfrm>
            <a:off x="685800" y="2133600"/>
            <a:ext cx="8077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n-US" altLang="en-US" sz="2400" dirty="0" smtClean="0">
                <a:latin typeface="Verdana" pitchFamily="34" charset="0"/>
                <a:ea typeface="Verdana" pitchFamily="34" charset="0"/>
                <a:cs typeface="Verdana" pitchFamily="34" charset="0"/>
              </a:rPr>
              <a:t>Need to understand</a:t>
            </a:r>
            <a:r>
              <a:rPr lang="en-US" altLang="en-US" sz="2400" dirty="0">
                <a:latin typeface="Verdana" pitchFamily="34" charset="0"/>
                <a:ea typeface="Verdana" pitchFamily="34" charset="0"/>
                <a:cs typeface="Verdana" pitchFamily="34" charset="0"/>
              </a:rPr>
              <a:t>:</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a:t>
            </a:r>
            <a:r>
              <a:rPr lang="en-US" altLang="en-US" sz="2400" dirty="0" smtClean="0">
                <a:latin typeface="Verdana" pitchFamily="34" charset="0"/>
                <a:ea typeface="Verdana" pitchFamily="34" charset="0"/>
                <a:cs typeface="Verdana" pitchFamily="34" charset="0"/>
              </a:rPr>
              <a:t> Advance warning area</a:t>
            </a:r>
            <a:r>
              <a:rPr lang="en-US" altLang="en-US" sz="2400" dirty="0">
                <a:latin typeface="Verdana" pitchFamily="34" charset="0"/>
                <a:ea typeface="Verdana" pitchFamily="34" charset="0"/>
                <a:cs typeface="Verdana" pitchFamily="34" charset="0"/>
              </a:rPr>
              <a:t>, transition area, activity </a:t>
            </a:r>
            <a:r>
              <a:rPr lang="en-US" altLang="en-US" sz="2400" dirty="0" smtClean="0">
                <a:latin typeface="Verdana" pitchFamily="34" charset="0"/>
                <a:ea typeface="Verdana" pitchFamily="34" charset="0"/>
                <a:cs typeface="Verdana" pitchFamily="34" charset="0"/>
              </a:rPr>
              <a:t/>
            </a:r>
            <a:br>
              <a:rPr lang="en-US" altLang="en-US" sz="2400" dirty="0" smtClean="0">
                <a:latin typeface="Verdana" pitchFamily="34" charset="0"/>
                <a:ea typeface="Verdana" pitchFamily="34" charset="0"/>
                <a:cs typeface="Verdana" pitchFamily="34" charset="0"/>
              </a:rPr>
            </a:br>
            <a:r>
              <a:rPr lang="en-US" altLang="en-US" sz="2400" dirty="0" smtClean="0">
                <a:latin typeface="Verdana" pitchFamily="34" charset="0"/>
                <a:ea typeface="Verdana" pitchFamily="34" charset="0"/>
                <a:cs typeface="Verdana" pitchFamily="34" charset="0"/>
              </a:rPr>
              <a:t>   area</a:t>
            </a:r>
            <a:r>
              <a:rPr lang="en-US" altLang="en-US" sz="2400" dirty="0">
                <a:latin typeface="Verdana" pitchFamily="34" charset="0"/>
                <a:ea typeface="Verdana" pitchFamily="34" charset="0"/>
                <a:cs typeface="Verdana" pitchFamily="34" charset="0"/>
              </a:rPr>
              <a:t>, </a:t>
            </a:r>
            <a:r>
              <a:rPr lang="en-US" altLang="en-US" sz="2400" dirty="0" smtClean="0">
                <a:latin typeface="Verdana" pitchFamily="34" charset="0"/>
                <a:ea typeface="Verdana" pitchFamily="34" charset="0"/>
                <a:cs typeface="Verdana" pitchFamily="34" charset="0"/>
              </a:rPr>
              <a:t>termination area</a:t>
            </a: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I</a:t>
            </a:r>
            <a:r>
              <a:rPr lang="en-US" altLang="en-US" sz="2400" dirty="0" smtClean="0">
                <a:latin typeface="Verdana" pitchFamily="34" charset="0"/>
                <a:ea typeface="Verdana" pitchFamily="34" charset="0"/>
                <a:cs typeface="Verdana" pitchFamily="34" charset="0"/>
              </a:rPr>
              <a:t>mportance </a:t>
            </a:r>
            <a:r>
              <a:rPr lang="en-US" altLang="en-US" sz="2400" dirty="0">
                <a:latin typeface="Verdana" pitchFamily="34" charset="0"/>
                <a:ea typeface="Verdana" pitchFamily="34" charset="0"/>
                <a:cs typeface="Verdana" pitchFamily="34" charset="0"/>
              </a:rPr>
              <a:t>of routine inspections in </a:t>
            </a:r>
            <a:r>
              <a:rPr lang="en-US" altLang="en-US" sz="2400" dirty="0" smtClean="0">
                <a:latin typeface="Verdana" pitchFamily="34" charset="0"/>
                <a:ea typeface="Verdana" pitchFamily="34" charset="0"/>
                <a:cs typeface="Verdana" pitchFamily="34" charset="0"/>
              </a:rPr>
              <a:t>temporary </a:t>
            </a:r>
            <a:br>
              <a:rPr lang="en-US" altLang="en-US" sz="2400" dirty="0" smtClean="0">
                <a:latin typeface="Verdana" pitchFamily="34" charset="0"/>
                <a:ea typeface="Verdana" pitchFamily="34" charset="0"/>
                <a:cs typeface="Verdana" pitchFamily="34" charset="0"/>
              </a:rPr>
            </a:br>
            <a:r>
              <a:rPr lang="en-US" altLang="en-US" sz="2400" dirty="0" smtClean="0">
                <a:latin typeface="Verdana" pitchFamily="34" charset="0"/>
                <a:ea typeface="Verdana" pitchFamily="34" charset="0"/>
                <a:cs typeface="Verdana" pitchFamily="34" charset="0"/>
              </a:rPr>
              <a:t>   traffic </a:t>
            </a:r>
            <a:r>
              <a:rPr lang="en-US" altLang="en-US" sz="2400" dirty="0">
                <a:latin typeface="Verdana" pitchFamily="34" charset="0"/>
                <a:ea typeface="Verdana" pitchFamily="34" charset="0"/>
                <a:cs typeface="Verdana" pitchFamily="34" charset="0"/>
              </a:rPr>
              <a:t>control </a:t>
            </a:r>
            <a:r>
              <a:rPr lang="en-US" altLang="en-US" sz="2400" dirty="0" smtClean="0">
                <a:latin typeface="Verdana" pitchFamily="34" charset="0"/>
                <a:ea typeface="Verdana" pitchFamily="34" charset="0"/>
                <a:cs typeface="Verdana" pitchFamily="34" charset="0"/>
              </a:rPr>
              <a:t>zones</a:t>
            </a: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What inspections should </a:t>
            </a:r>
            <a:r>
              <a:rPr lang="en-US" altLang="en-US" sz="2400" dirty="0" smtClean="0">
                <a:latin typeface="Verdana" pitchFamily="34" charset="0"/>
                <a:ea typeface="Verdana" pitchFamily="34" charset="0"/>
                <a:cs typeface="Verdana" pitchFamily="34" charset="0"/>
              </a:rPr>
              <a:t>cover</a:t>
            </a:r>
            <a:endParaRPr lang="en-US" altLang="en-US" sz="2400" dirty="0">
              <a:latin typeface="Verdana" pitchFamily="34" charset="0"/>
              <a:ea typeface="Verdana" pitchFamily="34" charset="0"/>
              <a:cs typeface="Verdana" pitchFamily="34" charset="0"/>
            </a:endParaRPr>
          </a:p>
        </p:txBody>
      </p:sp>
      <p:sp>
        <p:nvSpPr>
          <p:cNvPr id="2" name="TextBox 1"/>
          <p:cNvSpPr txBox="1"/>
          <p:nvPr/>
        </p:nvSpPr>
        <p:spPr>
          <a:xfrm>
            <a:off x="2667000" y="1371600"/>
            <a:ext cx="3886200"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Setup and Inspection</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2"/>
          <p:cNvSpPr>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buFontTx/>
              <a:buNone/>
            </a:pPr>
            <a:r>
              <a:rPr lang="en-US" altLang="en-US" sz="2800" dirty="0">
                <a:solidFill>
                  <a:schemeClr val="bg1"/>
                </a:solidFill>
                <a:latin typeface="Verdana" pitchFamily="34" charset="0"/>
                <a:ea typeface="Verdana" pitchFamily="34" charset="0"/>
                <a:cs typeface="Verdana" pitchFamily="34" charset="0"/>
              </a:rPr>
              <a:t>Hazards of Flagging </a:t>
            </a:r>
          </a:p>
        </p:txBody>
      </p:sp>
      <p:sp>
        <p:nvSpPr>
          <p:cNvPr id="8" name="Rectangle 8"/>
          <p:cNvSpPr>
            <a:spLocks noGrp="1" noChangeArrowheads="1"/>
          </p:cNvSpPr>
          <p:nvPr>
            <p:ph type="subTitle" idx="1"/>
          </p:nvPr>
        </p:nvSpPr>
        <p:spPr bwMode="auto">
          <a:xfrm>
            <a:off x="685800" y="1905000"/>
            <a:ext cx="7924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n-US" altLang="en-US" sz="2400" dirty="0">
                <a:latin typeface="Verdana" pitchFamily="34" charset="0"/>
                <a:ea typeface="Verdana" pitchFamily="34" charset="0"/>
                <a:cs typeface="Verdana" pitchFamily="34" charset="0"/>
              </a:rPr>
              <a:t>• Risk from equipment and passing vehicles</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Statistics support high risk of injury</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More than 100 workers killed and 20,000</a:t>
            </a:r>
          </a:p>
          <a:p>
            <a:pPr algn="l" eaLnBrk="1" hangingPunct="1">
              <a:spcBef>
                <a:spcPct val="0"/>
              </a:spcBef>
              <a:buFontTx/>
              <a:buNone/>
            </a:pPr>
            <a:r>
              <a:rPr lang="en-US" altLang="en-US" sz="2400" dirty="0">
                <a:latin typeface="Verdana" pitchFamily="34" charset="0"/>
                <a:ea typeface="Verdana" pitchFamily="34" charset="0"/>
                <a:cs typeface="Verdana" pitchFamily="34" charset="0"/>
              </a:rPr>
              <a:t>   injured each year</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More motorists than workers killed or injured </a:t>
            </a:r>
            <a:r>
              <a:rPr lang="en-US" altLang="en-US" sz="2400" dirty="0" smtClean="0">
                <a:latin typeface="Verdana" pitchFamily="34" charset="0"/>
                <a:ea typeface="Verdana" pitchFamily="34" charset="0"/>
                <a:cs typeface="Verdana" pitchFamily="34" charset="0"/>
              </a:rPr>
              <a:t>  </a:t>
            </a:r>
            <a:br>
              <a:rPr lang="en-US" altLang="en-US" sz="2400" dirty="0" smtClean="0">
                <a:latin typeface="Verdana" pitchFamily="34" charset="0"/>
                <a:ea typeface="Verdana" pitchFamily="34" charset="0"/>
                <a:cs typeface="Verdana" pitchFamily="34" charset="0"/>
              </a:rPr>
            </a:br>
            <a:r>
              <a:rPr lang="en-US" altLang="en-US" sz="2400" dirty="0" smtClean="0">
                <a:latin typeface="Verdana" pitchFamily="34" charset="0"/>
                <a:ea typeface="Verdana" pitchFamily="34" charset="0"/>
                <a:cs typeface="Verdana" pitchFamily="34" charset="0"/>
              </a:rPr>
              <a:t>   in</a:t>
            </a:r>
            <a:r>
              <a:rPr lang="en-US" altLang="en-US" sz="2400" dirty="0">
                <a:latin typeface="Verdana" pitchFamily="34" charset="0"/>
                <a:ea typeface="Verdana" pitchFamily="34" charset="0"/>
                <a:cs typeface="Verdana" pitchFamily="34" charset="0"/>
              </a:rPr>
              <a:t> </a:t>
            </a:r>
            <a:r>
              <a:rPr lang="en-US" altLang="en-US" sz="2400" dirty="0" smtClean="0">
                <a:latin typeface="Verdana" pitchFamily="34" charset="0"/>
                <a:ea typeface="Verdana" pitchFamily="34" charset="0"/>
                <a:cs typeface="Verdana" pitchFamily="34" charset="0"/>
              </a:rPr>
              <a:t>temporary </a:t>
            </a:r>
            <a:r>
              <a:rPr lang="en-US" altLang="en-US" sz="2400" dirty="0">
                <a:latin typeface="Verdana" pitchFamily="34" charset="0"/>
                <a:ea typeface="Verdana" pitchFamily="34" charset="0"/>
                <a:cs typeface="Verdana" pitchFamily="34" charset="0"/>
              </a:rPr>
              <a:t>traffic control zones</a:t>
            </a: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Title 6"/>
          <p:cNvSpPr>
            <a:spLocks noGrp="1"/>
          </p:cNvSpPr>
          <p:nvPr>
            <p:ph type="ctrTitle"/>
          </p:nvPr>
        </p:nvSpPr>
        <p:spPr>
          <a:xfrm>
            <a:off x="457200" y="381000"/>
            <a:ext cx="5334000" cy="533400"/>
          </a:xfrm>
          <a:prstGeom prst="rect">
            <a:avLst/>
          </a:prstGeom>
        </p:spPr>
        <p:txBody>
          <a:bodyPr>
            <a:spAutoFit/>
          </a:bodyPr>
          <a:lstStyle/>
          <a:p>
            <a:pPr eaLnBrk="0" hangingPunct="0">
              <a:spcBef>
                <a:spcPct val="20000"/>
              </a:spcBef>
              <a:defRPr/>
            </a:pPr>
            <a:r>
              <a:rPr lang="en-US" sz="2800" kern="0" dirty="0">
                <a:solidFill>
                  <a:schemeClr val="bg1"/>
                </a:solidFill>
                <a:latin typeface="Verdana" pitchFamily="34" charset="0"/>
              </a:rPr>
              <a:t>Flagger Responsibilities</a:t>
            </a:r>
          </a:p>
        </p:txBody>
      </p:sp>
      <p:sp>
        <p:nvSpPr>
          <p:cNvPr id="8" name="Content Placeholder 12"/>
          <p:cNvSpPr txBox="1">
            <a:spLocks noGrp="1"/>
          </p:cNvSpPr>
          <p:nvPr>
            <p:ph type="subTitle" idx="1"/>
          </p:nvPr>
        </p:nvSpPr>
        <p:spPr bwMode="auto">
          <a:xfrm>
            <a:off x="609600" y="2286000"/>
            <a:ext cx="7924800" cy="3429000"/>
          </a:xfrm>
          <a:prstGeom prst="rect">
            <a:avLst/>
          </a:prstGeom>
          <a:noFill/>
          <a:ln w="9525">
            <a:noFill/>
            <a:miter lim="800000"/>
            <a:headEnd/>
            <a:tailEnd/>
          </a:ln>
        </p:spPr>
        <p:txBody>
          <a:bodyPr/>
          <a:lstStyle/>
          <a:p>
            <a:pPr marL="342900" indent="-342900" algn="l" eaLnBrk="0" hangingPunct="0">
              <a:spcBef>
                <a:spcPct val="20000"/>
              </a:spcBef>
              <a:buFontTx/>
              <a:buChar char="-"/>
              <a:defRPr/>
            </a:pPr>
            <a:r>
              <a:rPr lang="en-US" sz="2400" kern="0" dirty="0">
                <a:solidFill>
                  <a:schemeClr val="tx1"/>
                </a:solidFill>
                <a:latin typeface="Verdana" pitchFamily="34" charset="0"/>
              </a:rPr>
              <a:t>Stop traffic</a:t>
            </a:r>
          </a:p>
          <a:p>
            <a:pPr algn="l" eaLnBrk="0" hangingPunct="0">
              <a:spcBef>
                <a:spcPct val="20000"/>
              </a:spcBef>
              <a:defRPr/>
            </a:pPr>
            <a:endParaRPr lang="en-US" sz="2400" kern="0" dirty="0">
              <a:solidFill>
                <a:schemeClr val="tx1"/>
              </a:solidFill>
              <a:latin typeface="Verdana" pitchFamily="34" charset="0"/>
            </a:endParaRPr>
          </a:p>
          <a:p>
            <a:pPr marL="342900" indent="-342900" algn="l" eaLnBrk="0" hangingPunct="0">
              <a:spcBef>
                <a:spcPct val="20000"/>
              </a:spcBef>
              <a:buFontTx/>
              <a:buChar char="-"/>
              <a:defRPr/>
            </a:pPr>
            <a:r>
              <a:rPr lang="en-US" sz="2400" kern="0" dirty="0">
                <a:solidFill>
                  <a:schemeClr val="tx1"/>
                </a:solidFill>
                <a:latin typeface="Verdana" pitchFamily="34" charset="0"/>
              </a:rPr>
              <a:t>Reduce the speed of and/or direct traffic through the work zone</a:t>
            </a:r>
          </a:p>
          <a:p>
            <a:pPr algn="l" eaLnBrk="0" hangingPunct="0">
              <a:spcBef>
                <a:spcPct val="20000"/>
              </a:spcBef>
              <a:defRPr/>
            </a:pPr>
            <a:endParaRPr lang="en-US" sz="2400" kern="0" dirty="0">
              <a:solidFill>
                <a:schemeClr val="tx1"/>
              </a:solidFill>
              <a:latin typeface="Verdana" pitchFamily="34" charset="0"/>
            </a:endParaRPr>
          </a:p>
          <a:p>
            <a:pPr marL="342900" indent="-342900" algn="l" eaLnBrk="0" hangingPunct="0">
              <a:spcBef>
                <a:spcPct val="20000"/>
              </a:spcBef>
              <a:buFontTx/>
              <a:buChar char="-"/>
              <a:defRPr/>
            </a:pPr>
            <a:r>
              <a:rPr lang="en-US" sz="2400" kern="0" dirty="0">
                <a:solidFill>
                  <a:schemeClr val="tx1"/>
                </a:solidFill>
                <a:latin typeface="Verdana" pitchFamily="34" charset="0"/>
              </a:rPr>
              <a:t>Protect yourself, work crew, the general public, motorists and pedestrians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35114" y="1219200"/>
            <a:ext cx="1363532" cy="1931670"/>
          </a:xfrm>
          <a:prstGeom prst="rect">
            <a:avLst/>
          </a:prstGeom>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1"/>
          <p:cNvSpPr>
            <a:spLocks noGrp="1" noChangeArrowheads="1"/>
          </p:cNvSpPr>
          <p:nvPr>
            <p:ph type="subTitle" idx="1"/>
          </p:nvPr>
        </p:nvSpPr>
        <p:spPr bwMode="auto">
          <a:xfrm>
            <a:off x="609600" y="129540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chemeClr val="bg1"/>
                </a:solidFill>
                <a:latin typeface="Verdana" pitchFamily="34" charset="0"/>
                <a:ea typeface="Verdana" pitchFamily="34" charset="0"/>
                <a:cs typeface="Verdana" pitchFamily="34" charset="0"/>
              </a:rPr>
              <a:t>Criteria for Flaggers</a:t>
            </a:r>
          </a:p>
        </p:txBody>
      </p:sp>
      <p:sp>
        <p:nvSpPr>
          <p:cNvPr id="8" name="Rectangle 1"/>
          <p:cNvSpPr>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chemeClr val="bg1"/>
                </a:solidFill>
                <a:latin typeface="Verdana" pitchFamily="34" charset="0"/>
                <a:ea typeface="Verdana" pitchFamily="34" charset="0"/>
                <a:cs typeface="Verdana" pitchFamily="34" charset="0"/>
              </a:rPr>
              <a:t>Criteria for Flaggers</a:t>
            </a:r>
          </a:p>
        </p:txBody>
      </p:sp>
      <p:sp>
        <p:nvSpPr>
          <p:cNvPr id="9" name="Rectangle 8"/>
          <p:cNvSpPr>
            <a:spLocks noChangeArrowheads="1"/>
          </p:cNvSpPr>
          <p:nvPr/>
        </p:nvSpPr>
        <p:spPr bwMode="auto">
          <a:xfrm>
            <a:off x="457200" y="1524000"/>
            <a:ext cx="8253413" cy="4154488"/>
          </a:xfrm>
          <a:prstGeom prst="rect">
            <a:avLst/>
          </a:prstGeom>
          <a:noFill/>
          <a:ln w="9525">
            <a:noFill/>
            <a:miter lim="800000"/>
            <a:headEnd/>
            <a:tailEnd/>
          </a:ln>
        </p:spPr>
        <p:txBody>
          <a:bodyPr>
            <a:spAutoFit/>
          </a:bodyPr>
          <a:lstStyle/>
          <a:p>
            <a:pPr>
              <a:defRPr/>
            </a:pPr>
            <a:endParaRPr lang="en-US" sz="2400" b="1" dirty="0">
              <a:latin typeface="Verdana" panose="020B0604030504040204" pitchFamily="34" charset="0"/>
              <a:ea typeface="Verdana" panose="020B0604030504040204" pitchFamily="34" charset="0"/>
              <a:cs typeface="Verdana" panose="020B0604030504040204" pitchFamily="34" charset="0"/>
            </a:endParaRPr>
          </a:p>
          <a:p>
            <a:pPr>
              <a:defRPr/>
            </a:pPr>
            <a:r>
              <a:rPr lang="en-US" sz="2400" dirty="0">
                <a:latin typeface="Verdana" panose="020B0604030504040204" pitchFamily="34" charset="0"/>
                <a:ea typeface="Verdana" panose="020B0604030504040204" pitchFamily="34" charset="0"/>
                <a:cs typeface="Verdana" panose="020B0604030504040204" pitchFamily="34" charset="0"/>
              </a:rPr>
              <a:t>You are responsible for public safety and must:</a:t>
            </a:r>
          </a:p>
          <a:p>
            <a:pPr>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a:defRPr/>
            </a:pPr>
            <a:r>
              <a:rPr lang="en-US" sz="2400" dirty="0">
                <a:latin typeface="Verdana" panose="020B0604030504040204" pitchFamily="34" charset="0"/>
                <a:ea typeface="Verdana" panose="020B0604030504040204" pitchFamily="34" charset="0"/>
                <a:cs typeface="Verdana" panose="020B0604030504040204" pitchFamily="34" charset="0"/>
              </a:rPr>
              <a:t>• Communicate instructions clearly</a:t>
            </a:r>
          </a:p>
          <a:p>
            <a:pPr>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a:defRPr/>
            </a:pPr>
            <a:r>
              <a:rPr lang="en-US" sz="2400" dirty="0">
                <a:latin typeface="Verdana" panose="020B0604030504040204" pitchFamily="34" charset="0"/>
                <a:ea typeface="Verdana" panose="020B0604030504040204" pitchFamily="34" charset="0"/>
                <a:cs typeface="Verdana" panose="020B0604030504040204" pitchFamily="34" charset="0"/>
              </a:rPr>
              <a:t>• Maneuver quickly</a:t>
            </a:r>
          </a:p>
          <a:p>
            <a:pPr>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a:defRPr/>
            </a:pPr>
            <a:r>
              <a:rPr lang="en-US" sz="2400" dirty="0">
                <a:latin typeface="Verdana" panose="020B0604030504040204" pitchFamily="34" charset="0"/>
                <a:ea typeface="Verdana" panose="020B0604030504040204" pitchFamily="34" charset="0"/>
                <a:cs typeface="Verdana" panose="020B0604030504040204" pitchFamily="34" charset="0"/>
              </a:rPr>
              <a:t>• Control signaling devices</a:t>
            </a:r>
          </a:p>
          <a:p>
            <a:pPr>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a:defRPr/>
            </a:pP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Understand </a:t>
            </a:r>
            <a:r>
              <a:rPr lang="en-US" sz="2400" dirty="0">
                <a:latin typeface="Verdana" panose="020B0604030504040204" pitchFamily="34" charset="0"/>
                <a:ea typeface="Verdana" panose="020B0604030504040204" pitchFamily="34" charset="0"/>
                <a:cs typeface="Verdana" panose="020B0604030504040204" pitchFamily="34" charset="0"/>
              </a:rPr>
              <a:t>safety traffic control</a:t>
            </a:r>
          </a:p>
          <a:p>
            <a:pPr>
              <a:defRPr/>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2861817"/>
            <a:ext cx="1905000" cy="2327290"/>
          </a:xfrm>
          <a:prstGeom prst="rect">
            <a:avLst/>
          </a:prstGeom>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1"/>
          <p:cNvSpPr>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chemeClr val="bg1"/>
                </a:solidFill>
                <a:latin typeface="Verdana" pitchFamily="34" charset="0"/>
                <a:ea typeface="Verdana" pitchFamily="34" charset="0"/>
                <a:cs typeface="Verdana" pitchFamily="34" charset="0"/>
              </a:rPr>
              <a:t>Criteria for </a:t>
            </a:r>
            <a:r>
              <a:rPr lang="en-US" altLang="en-US" sz="2800" dirty="0" smtClean="0">
                <a:solidFill>
                  <a:schemeClr val="bg1"/>
                </a:solidFill>
                <a:latin typeface="Verdana" pitchFamily="34" charset="0"/>
                <a:ea typeface="Verdana" pitchFamily="34" charset="0"/>
                <a:cs typeface="Verdana" pitchFamily="34" charset="0"/>
              </a:rPr>
              <a:t>Flaggers</a:t>
            </a:r>
            <a:endParaRPr lang="en-US" altLang="en-US" sz="2800" dirty="0">
              <a:solidFill>
                <a:schemeClr val="bg1"/>
              </a:solidFill>
              <a:latin typeface="Verdana" pitchFamily="34" charset="0"/>
              <a:ea typeface="Verdana" pitchFamily="34" charset="0"/>
              <a:cs typeface="Verdana" pitchFamily="34" charset="0"/>
            </a:endParaRPr>
          </a:p>
        </p:txBody>
      </p:sp>
      <p:sp>
        <p:nvSpPr>
          <p:cNvPr id="8" name="Rectangle 8"/>
          <p:cNvSpPr>
            <a:spLocks noGrp="1" noChangeArrowheads="1"/>
          </p:cNvSpPr>
          <p:nvPr>
            <p:ph type="subTitle" idx="1"/>
          </p:nvPr>
        </p:nvSpPr>
        <p:spPr bwMode="auto">
          <a:xfrm>
            <a:off x="457200" y="1676400"/>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pPr>
            <a:r>
              <a:rPr lang="en-US" altLang="en-US" sz="2400" dirty="0">
                <a:latin typeface="Verdana" pitchFamily="34" charset="0"/>
                <a:ea typeface="Verdana" pitchFamily="34" charset="0"/>
                <a:cs typeface="Verdana" pitchFamily="34" charset="0"/>
              </a:rPr>
              <a:t> Recognize dangerous traffic </a:t>
            </a:r>
            <a:r>
              <a:rPr lang="en-US" altLang="en-US" sz="2400" dirty="0" smtClean="0">
                <a:latin typeface="Verdana" pitchFamily="34" charset="0"/>
                <a:ea typeface="Verdana" pitchFamily="34" charset="0"/>
                <a:cs typeface="Verdana" pitchFamily="34" charset="0"/>
              </a:rPr>
              <a:t>situations</a:t>
            </a: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pPr>
            <a:r>
              <a:rPr lang="en-US" altLang="en-US" sz="2400" dirty="0">
                <a:latin typeface="Verdana" pitchFamily="34" charset="0"/>
                <a:ea typeface="Verdana" pitchFamily="34" charset="0"/>
                <a:cs typeface="Verdana" pitchFamily="34" charset="0"/>
              </a:rPr>
              <a:t> Know the traffic control plan</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pPr>
            <a:r>
              <a:rPr lang="en-US" altLang="en-US" sz="2400" dirty="0">
                <a:latin typeface="Verdana" pitchFamily="34" charset="0"/>
                <a:ea typeface="Verdana" pitchFamily="34" charset="0"/>
                <a:cs typeface="Verdana" pitchFamily="34" charset="0"/>
              </a:rPr>
              <a:t> Be identified as flaggers by motorists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47373" y="4114800"/>
            <a:ext cx="2907592" cy="1927860"/>
          </a:xfrm>
          <a:prstGeom prst="rect">
            <a:avLst/>
          </a:prstGeom>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1"/>
          <p:cNvSpPr>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chemeClr val="bg1"/>
                </a:solidFill>
                <a:latin typeface="Verdana" pitchFamily="34" charset="0"/>
                <a:ea typeface="Verdana" pitchFamily="34" charset="0"/>
                <a:cs typeface="Verdana" pitchFamily="34" charset="0"/>
              </a:rPr>
              <a:t>Flagger Authority</a:t>
            </a:r>
          </a:p>
        </p:txBody>
      </p:sp>
      <p:sp>
        <p:nvSpPr>
          <p:cNvPr id="8" name="Rectangle 8"/>
          <p:cNvSpPr>
            <a:spLocks noGrp="1" noChangeArrowheads="1"/>
          </p:cNvSpPr>
          <p:nvPr>
            <p:ph type="subTitle" idx="1"/>
          </p:nvPr>
        </p:nvSpPr>
        <p:spPr bwMode="auto">
          <a:xfrm>
            <a:off x="533400" y="1676400"/>
            <a:ext cx="7924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en-US" altLang="en-US" sz="2400" dirty="0">
                <a:latin typeface="Verdana" pitchFamily="34" charset="0"/>
                <a:ea typeface="Verdana" pitchFamily="34" charset="0"/>
                <a:cs typeface="Verdana" pitchFamily="34" charset="0"/>
              </a:rPr>
              <a:t>• Monitor operations in the work area</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Communicate with traffic control supervisor</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Halt operations if hazard arises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3723039"/>
            <a:ext cx="1828800" cy="2441542"/>
          </a:xfrm>
          <a:prstGeom prst="rect">
            <a:avLst/>
          </a:prstGeom>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1"/>
          <p:cNvSpPr>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chemeClr val="bg1"/>
                </a:solidFill>
                <a:latin typeface="Verdana" pitchFamily="34" charset="0"/>
                <a:ea typeface="Verdana" pitchFamily="34" charset="0"/>
                <a:cs typeface="Verdana" pitchFamily="34" charset="0"/>
              </a:rPr>
              <a:t>Flagger Stations</a:t>
            </a:r>
          </a:p>
        </p:txBody>
      </p:sp>
      <p:sp>
        <p:nvSpPr>
          <p:cNvPr id="11" name="Rectangle 8"/>
          <p:cNvSpPr>
            <a:spLocks noGrp="1" noChangeArrowheads="1"/>
          </p:cNvSpPr>
          <p:nvPr>
            <p:ph type="subTitle" idx="1"/>
          </p:nvPr>
        </p:nvSpPr>
        <p:spPr bwMode="auto">
          <a:xfrm>
            <a:off x="609600" y="1905000"/>
            <a:ext cx="7924800" cy="3416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defRPr/>
            </a:pPr>
            <a:r>
              <a:rPr lang="en-US" altLang="en-US" sz="2400" dirty="0" smtClean="0">
                <a:latin typeface="Verdana" panose="020B0604030504040204" pitchFamily="34" charset="0"/>
                <a:ea typeface="Verdana" panose="020B0604030504040204" pitchFamily="34" charset="0"/>
                <a:cs typeface="Verdana" panose="020B0604030504040204" pitchFamily="34" charset="0"/>
              </a:rPr>
              <a:t>•  Position </a:t>
            </a:r>
          </a:p>
          <a:p>
            <a:pPr algn="l" eaLnBrk="1" hangingPunct="1">
              <a:spcBef>
                <a:spcPct val="0"/>
              </a:spcBef>
              <a:buFontTx/>
              <a:buNone/>
              <a:defRPr/>
            </a:pP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pPr algn="l" eaLnBrk="1" hangingPunct="1">
              <a:spcBef>
                <a:spcPct val="0"/>
              </a:spcBef>
              <a:buFontTx/>
              <a:buNone/>
              <a:defRPr/>
            </a:pPr>
            <a:r>
              <a:rPr lang="en-US" altLang="en-US" sz="2400" dirty="0" smtClean="0">
                <a:latin typeface="Verdana" panose="020B0604030504040204" pitchFamily="34" charset="0"/>
                <a:ea typeface="Verdana" panose="020B0604030504040204" pitchFamily="34" charset="0"/>
                <a:cs typeface="Verdana" panose="020B0604030504040204" pitchFamily="34" charset="0"/>
              </a:rPr>
              <a:t>•  Signals </a:t>
            </a:r>
          </a:p>
          <a:p>
            <a:pPr algn="l" eaLnBrk="1" hangingPunct="1">
              <a:spcBef>
                <a:spcPct val="0"/>
              </a:spcBef>
              <a:buFontTx/>
              <a:buNone/>
              <a:defRPr/>
            </a:pP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pPr algn="l" eaLnBrk="1" hangingPunct="1">
              <a:spcBef>
                <a:spcPct val="0"/>
              </a:spcBef>
              <a:buFontTx/>
              <a:buNone/>
              <a:defRPr/>
            </a:pPr>
            <a:r>
              <a:rPr lang="en-US" altLang="en-US" sz="2400" dirty="0" smtClean="0">
                <a:latin typeface="Verdana" panose="020B0604030504040204" pitchFamily="34" charset="0"/>
                <a:ea typeface="Verdana" panose="020B0604030504040204" pitchFamily="34" charset="0"/>
                <a:cs typeface="Verdana" panose="020B0604030504040204" pitchFamily="34" charset="0"/>
              </a:rPr>
              <a:t>•  Approaching the centerline</a:t>
            </a:r>
          </a:p>
          <a:p>
            <a:pPr algn="l" eaLnBrk="1" hangingPunct="1">
              <a:spcBef>
                <a:spcPct val="0"/>
              </a:spcBef>
              <a:buFontTx/>
              <a:buNone/>
              <a:defRPr/>
            </a:pP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pPr algn="l" eaLnBrk="1" hangingPunct="1">
              <a:spcBef>
                <a:spcPct val="0"/>
              </a:spcBef>
              <a:buFontTx/>
              <a:buNone/>
              <a:defRPr/>
            </a:pPr>
            <a:r>
              <a:rPr lang="en-US" altLang="en-US" sz="2400" dirty="0" smtClean="0">
                <a:latin typeface="Verdana" panose="020B0604030504040204" pitchFamily="34" charset="0"/>
                <a:ea typeface="Verdana" panose="020B0604030504040204" pitchFamily="34" charset="0"/>
                <a:cs typeface="Verdana" panose="020B0604030504040204" pitchFamily="34" charset="0"/>
              </a:rPr>
              <a:t>•  Release</a:t>
            </a:r>
          </a:p>
          <a:p>
            <a:pPr algn="l" eaLnBrk="1" hangingPunct="1">
              <a:spcBef>
                <a:spcPct val="0"/>
              </a:spcBef>
              <a:buFontTx/>
              <a:buNone/>
              <a:defRPr/>
            </a:pP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pPr algn="l" eaLnBrk="1" hangingPunct="1">
              <a:spcBef>
                <a:spcPct val="0"/>
              </a:spcBef>
              <a:buNone/>
              <a:defRPr/>
            </a:pPr>
            <a:r>
              <a:rPr lang="en-US" altLang="en-US" sz="2400" dirty="0">
                <a:latin typeface="Verdana" panose="020B0604030504040204" pitchFamily="34" charset="0"/>
                <a:ea typeface="Verdana" panose="020B0604030504040204" pitchFamily="34" charset="0"/>
                <a:cs typeface="Verdana" panose="020B0604030504040204" pitchFamily="34" charset="0"/>
              </a:rPr>
              <a:t>•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Leaving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5000" y="2362200"/>
            <a:ext cx="2473569" cy="2679700"/>
          </a:xfrm>
          <a:prstGeom prst="rect">
            <a:avLst/>
          </a:prstGeom>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2"/>
          <p:cNvSpPr txBox="1">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defRPr/>
            </a:pPr>
            <a:r>
              <a:rPr lang="en-US" altLang="en-US" sz="2800"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Work Zone Safety Statistics </a:t>
            </a:r>
          </a:p>
        </p:txBody>
      </p:sp>
      <p:sp>
        <p:nvSpPr>
          <p:cNvPr id="8" name="Rectangle 3"/>
          <p:cNvSpPr txBox="1">
            <a:spLocks noGrp="1" noChangeArrowheads="1"/>
          </p:cNvSpPr>
          <p:nvPr>
            <p:ph type="subTitle" idx="1"/>
          </p:nvPr>
        </p:nvSpPr>
        <p:spPr bwMode="auto">
          <a:xfrm>
            <a:off x="608805" y="1143000"/>
            <a:ext cx="7924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lnSpc>
                <a:spcPct val="90000"/>
              </a:lnSpc>
              <a:buFontTx/>
              <a:buNone/>
            </a:pPr>
            <a:r>
              <a:rPr lang="en-US" altLang="en-US" sz="2400" dirty="0" smtClean="0">
                <a:latin typeface="Verdana" pitchFamily="34" charset="0"/>
                <a:ea typeface="Verdana" pitchFamily="34" charset="0"/>
                <a:cs typeface="Verdana" pitchFamily="34" charset="0"/>
              </a:rPr>
              <a:t> </a:t>
            </a:r>
            <a:endParaRPr lang="en-US" altLang="en-US" sz="2400" dirty="0">
              <a:latin typeface="Verdana" pitchFamily="34" charset="0"/>
              <a:ea typeface="Verdana" pitchFamily="34" charset="0"/>
              <a:cs typeface="Verdana" pitchFamily="34" charset="0"/>
            </a:endParaRPr>
          </a:p>
          <a:p>
            <a:pPr algn="l" eaLnBrk="1" hangingPunct="1">
              <a:lnSpc>
                <a:spcPct val="90000"/>
              </a:lnSpc>
            </a:pPr>
            <a:r>
              <a:rPr lang="en-US" altLang="en-US" sz="2400" dirty="0">
                <a:latin typeface="Verdana" pitchFamily="34" charset="0"/>
                <a:ea typeface="Verdana" pitchFamily="34" charset="0"/>
                <a:cs typeface="Verdana" pitchFamily="34" charset="0"/>
              </a:rPr>
              <a:t>More than 40,000 people are hurt in work zone crashes per year</a:t>
            </a:r>
          </a:p>
          <a:p>
            <a:pPr algn="l" eaLnBrk="1" hangingPunct="1">
              <a:lnSpc>
                <a:spcPct val="90000"/>
              </a:lnSpc>
              <a:buFontTx/>
              <a:buNone/>
            </a:pPr>
            <a:endParaRPr lang="en-US" altLang="en-US" sz="2400" dirty="0">
              <a:latin typeface="Verdana" pitchFamily="34" charset="0"/>
              <a:ea typeface="Verdana" pitchFamily="34" charset="0"/>
              <a:cs typeface="Verdana" pitchFamily="34" charset="0"/>
            </a:endParaRPr>
          </a:p>
          <a:p>
            <a:pPr algn="l" eaLnBrk="1" hangingPunct="1">
              <a:lnSpc>
                <a:spcPct val="90000"/>
              </a:lnSpc>
            </a:pPr>
            <a:r>
              <a:rPr lang="en-US" altLang="en-US" sz="2400" dirty="0">
                <a:latin typeface="Verdana" pitchFamily="34" charset="0"/>
                <a:ea typeface="Verdana" pitchFamily="34" charset="0"/>
                <a:cs typeface="Verdana" pitchFamily="34" charset="0"/>
              </a:rPr>
              <a:t>There are almost three deaths per day that occur within work zones </a:t>
            </a:r>
          </a:p>
          <a:p>
            <a:pPr algn="l" eaLnBrk="1" hangingPunct="1">
              <a:lnSpc>
                <a:spcPct val="90000"/>
              </a:lnSpc>
              <a:buFontTx/>
              <a:buNone/>
            </a:pPr>
            <a:endParaRPr lang="en-US" altLang="en-US" sz="2400" dirty="0">
              <a:latin typeface="Verdana" pitchFamily="34" charset="0"/>
              <a:ea typeface="Verdana" pitchFamily="34" charset="0"/>
              <a:cs typeface="Verdana" pitchFamily="34" charset="0"/>
            </a:endParaRPr>
          </a:p>
          <a:p>
            <a:pPr algn="l" eaLnBrk="1" hangingPunct="1">
              <a:lnSpc>
                <a:spcPct val="90000"/>
              </a:lnSpc>
              <a:buFontTx/>
              <a:buNone/>
            </a:pPr>
            <a:endParaRPr lang="en-US" altLang="en-US" sz="2200" dirty="0">
              <a:latin typeface="Verdana" pitchFamily="34" charset="0"/>
              <a:ea typeface="Verdana" pitchFamily="34" charset="0"/>
              <a:cs typeface="Verdana" pitchFamily="34" charset="0"/>
            </a:endParaRPr>
          </a:p>
        </p:txBody>
      </p:sp>
      <p:pic>
        <p:nvPicPr>
          <p:cNvPr id="1026" name="Picture 2" descr="Work zone cr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012" y="3657600"/>
            <a:ext cx="3354387" cy="251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30</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1"/>
          <p:cNvSpPr>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chemeClr val="bg1"/>
                </a:solidFill>
                <a:latin typeface="Verdana" pitchFamily="34" charset="0"/>
                <a:ea typeface="Verdana" pitchFamily="34" charset="0"/>
                <a:cs typeface="Verdana" pitchFamily="34" charset="0"/>
              </a:rPr>
              <a:t>Flagger Stations</a:t>
            </a:r>
          </a:p>
        </p:txBody>
      </p:sp>
      <p:sp>
        <p:nvSpPr>
          <p:cNvPr id="8" name="Rectangle 8"/>
          <p:cNvSpPr>
            <a:spLocks noGrp="1" noChangeArrowheads="1"/>
          </p:cNvSpPr>
          <p:nvPr>
            <p:ph type="subTitle" idx="1"/>
          </p:nvPr>
        </p:nvSpPr>
        <p:spPr bwMode="auto">
          <a:xfrm>
            <a:off x="457200" y="1905000"/>
            <a:ext cx="8305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en-US" altLang="en-US" sz="2400" dirty="0"/>
              <a:t>• </a:t>
            </a:r>
            <a:r>
              <a:rPr lang="en-US" altLang="en-US" sz="2400" dirty="0">
                <a:latin typeface="Verdana" pitchFamily="34" charset="0"/>
                <a:ea typeface="Verdana" pitchFamily="34" charset="0"/>
                <a:cs typeface="Verdana" pitchFamily="34" charset="0"/>
              </a:rPr>
              <a:t>Road users must have sufficient distance to stop</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t>• </a:t>
            </a:r>
            <a:r>
              <a:rPr lang="en-US" altLang="en-US" sz="2400" dirty="0">
                <a:latin typeface="Verdana" pitchFamily="34" charset="0"/>
                <a:ea typeface="Verdana" pitchFamily="34" charset="0"/>
                <a:cs typeface="Verdana" pitchFamily="34" charset="0"/>
              </a:rPr>
              <a:t>Errant vehicle can stop before entering work space</a:t>
            </a:r>
          </a:p>
          <a:p>
            <a:pPr algn="l" eaLnBrk="1" hangingPunct="1">
              <a:spcBef>
                <a:spcPct val="0"/>
              </a:spcBef>
              <a:buFontTx/>
              <a:buNone/>
            </a:pPr>
            <a:endParaRPr lang="en-US" altLang="en-US" sz="2400" dirty="0"/>
          </a:p>
          <a:p>
            <a:pPr algn="l" eaLnBrk="1" hangingPunct="1">
              <a:spcBef>
                <a:spcPct val="0"/>
              </a:spcBef>
              <a:buFontTx/>
              <a:buNone/>
            </a:pPr>
            <a:r>
              <a:rPr lang="en-US" altLang="en-US" sz="2400" dirty="0"/>
              <a:t>• </a:t>
            </a:r>
            <a:r>
              <a:rPr lang="en-US" altLang="en-US" sz="2400" dirty="0">
                <a:latin typeface="Verdana" pitchFamily="34" charset="0"/>
                <a:ea typeface="Verdana" pitchFamily="34" charset="0"/>
                <a:cs typeface="Verdana" pitchFamily="34" charset="0"/>
              </a:rPr>
              <a:t>Advanced warning signs</a:t>
            </a:r>
          </a:p>
          <a:p>
            <a:pPr algn="l" eaLnBrk="1" hangingPunct="1">
              <a:spcBef>
                <a:spcPct val="0"/>
              </a:spcBef>
              <a:buFontTx/>
              <a:buNone/>
            </a:pPr>
            <a:endParaRPr lang="en-US" altLang="en-US" sz="2400" dirty="0"/>
          </a:p>
          <a:p>
            <a:pPr algn="l" eaLnBrk="1" hangingPunct="1">
              <a:spcBef>
                <a:spcPct val="0"/>
              </a:spcBef>
              <a:buFontTx/>
              <a:buNone/>
            </a:pPr>
            <a:r>
              <a:rPr lang="en-US" altLang="en-US" sz="2400" dirty="0"/>
              <a:t>• </a:t>
            </a:r>
            <a:r>
              <a:rPr lang="en-US" altLang="en-US" sz="2400" dirty="0">
                <a:latin typeface="Verdana" pitchFamily="34" charset="0"/>
                <a:ea typeface="Verdana" pitchFamily="34" charset="0"/>
                <a:cs typeface="Verdana" pitchFamily="34" charset="0"/>
              </a:rPr>
              <a:t>Lighted at night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6645" y="3276600"/>
            <a:ext cx="2193755" cy="132588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7000" y="4800600"/>
            <a:ext cx="2194560" cy="1409700"/>
          </a:xfrm>
          <a:prstGeom prst="rect">
            <a:avLst/>
          </a:prstGeom>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1"/>
          <p:cNvSpPr>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chemeClr val="bg1"/>
                </a:solidFill>
                <a:latin typeface="Verdana" pitchFamily="34" charset="0"/>
                <a:ea typeface="Verdana" pitchFamily="34" charset="0"/>
                <a:cs typeface="Verdana" pitchFamily="34" charset="0"/>
              </a:rPr>
              <a:t>Flagger Stations </a:t>
            </a:r>
          </a:p>
        </p:txBody>
      </p:sp>
      <p:sp>
        <p:nvSpPr>
          <p:cNvPr id="8" name="Rectangle 9"/>
          <p:cNvSpPr>
            <a:spLocks noGrp="1" noChangeArrowheads="1"/>
          </p:cNvSpPr>
          <p:nvPr>
            <p:ph type="subTitle" idx="1"/>
          </p:nvPr>
        </p:nvSpPr>
        <p:spPr bwMode="auto">
          <a:xfrm>
            <a:off x="609600" y="1524000"/>
            <a:ext cx="7924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pPr>
            <a:r>
              <a:rPr lang="en-US" altLang="en-US" sz="2400" dirty="0">
                <a:latin typeface="Verdana" pitchFamily="34" charset="0"/>
                <a:ea typeface="Verdana" pitchFamily="34" charset="0"/>
                <a:cs typeface="Verdana" pitchFamily="34" charset="0"/>
              </a:rPr>
              <a:t> Stand on shoulder next to road</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pPr>
            <a:r>
              <a:rPr lang="en-US" altLang="en-US" sz="2400" dirty="0">
                <a:latin typeface="Verdana" pitchFamily="34" charset="0"/>
                <a:ea typeface="Verdana" pitchFamily="34" charset="0"/>
                <a:cs typeface="Verdana" pitchFamily="34" charset="0"/>
              </a:rPr>
              <a:t> Enter road only after vehicles have stopped</a:t>
            </a:r>
          </a:p>
          <a:p>
            <a:pPr algn="l" eaLnBrk="1" hangingPunct="1">
              <a:spcBef>
                <a:spcPct val="0"/>
              </a:spcBef>
            </a:pPr>
            <a:endParaRPr lang="en-US" altLang="en-US" sz="2400" dirty="0">
              <a:latin typeface="Verdana" pitchFamily="34" charset="0"/>
              <a:ea typeface="Verdana" pitchFamily="34" charset="0"/>
              <a:cs typeface="Verdana" pitchFamily="34" charset="0"/>
            </a:endParaRPr>
          </a:p>
          <a:p>
            <a:pPr algn="l" eaLnBrk="1" hangingPunct="1">
              <a:spcBef>
                <a:spcPct val="0"/>
              </a:spcBef>
            </a:pPr>
            <a:r>
              <a:rPr lang="en-US" altLang="en-US" sz="2400" dirty="0">
                <a:latin typeface="Verdana" pitchFamily="34" charset="0"/>
                <a:ea typeface="Verdana" pitchFamily="34" charset="0"/>
                <a:cs typeface="Verdana" pitchFamily="34" charset="0"/>
              </a:rPr>
              <a:t> Be able to warn workers of danger</a:t>
            </a:r>
          </a:p>
          <a:p>
            <a:pPr algn="l" eaLnBrk="1" hangingPunct="1">
              <a:spcBef>
                <a:spcPct val="0"/>
              </a:spcBef>
            </a:pPr>
            <a:endParaRPr lang="en-US" altLang="en-US" sz="2400" dirty="0">
              <a:latin typeface="Verdana" pitchFamily="34" charset="0"/>
              <a:ea typeface="Verdana" pitchFamily="34" charset="0"/>
              <a:cs typeface="Verdana" pitchFamily="34" charset="0"/>
            </a:endParaRPr>
          </a:p>
          <a:p>
            <a:pPr algn="l" eaLnBrk="1" hangingPunct="1">
              <a:spcBef>
                <a:spcPct val="0"/>
              </a:spcBef>
            </a:pPr>
            <a:r>
              <a:rPr lang="en-US" altLang="en-US" sz="2400" dirty="0">
                <a:latin typeface="Verdana" pitchFamily="34" charset="0"/>
                <a:ea typeface="Verdana" pitchFamily="34" charset="0"/>
                <a:cs typeface="Verdana" pitchFamily="34" charset="0"/>
              </a:rPr>
              <a:t> Stand away from shade and shadows</a:t>
            </a:r>
          </a:p>
          <a:p>
            <a:pPr algn="l" eaLnBrk="1" hangingPunct="1">
              <a:spcBef>
                <a:spcPct val="0"/>
              </a:spcBef>
              <a:buFontTx/>
              <a:buNone/>
            </a:pPr>
            <a:endParaRPr lang="en-US" altLang="en-US" sz="2400" dirty="0">
              <a:latin typeface="Verdana" pitchFamily="34" charset="0"/>
              <a:ea typeface="Verdana" pitchFamily="34" charset="0"/>
              <a:cs typeface="Verdana" pitchFamily="34" charset="0"/>
            </a:endParaRPr>
          </a:p>
          <a:p>
            <a:pPr algn="l" eaLnBrk="1" hangingPunct="1">
              <a:spcBef>
                <a:spcPct val="0"/>
              </a:spcBef>
            </a:pPr>
            <a:r>
              <a:rPr lang="en-US" altLang="en-US" sz="2400" dirty="0">
                <a:latin typeface="Verdana" pitchFamily="34" charset="0"/>
                <a:ea typeface="Verdana" pitchFamily="34" charset="0"/>
                <a:cs typeface="Verdana" pitchFamily="34" charset="0"/>
              </a:rPr>
              <a:t> Keep workers away</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381943"/>
            <a:ext cx="2430780" cy="1820738"/>
          </a:xfrm>
          <a:prstGeom prst="rect">
            <a:avLst/>
          </a:prstGeom>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2"/>
          <p:cNvSpPr txBox="1">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defRPr/>
            </a:pPr>
            <a:r>
              <a:rPr lang="en-US" altLang="en-US" sz="2800"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High-Visibility Apparel</a:t>
            </a:r>
          </a:p>
        </p:txBody>
      </p:sp>
      <p:sp>
        <p:nvSpPr>
          <p:cNvPr id="8" name="Rectangle 3"/>
          <p:cNvSpPr txBox="1">
            <a:spLocks noGrp="1" noChangeArrowheads="1"/>
          </p:cNvSpPr>
          <p:nvPr>
            <p:ph type="subTitle"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defRPr/>
            </a:pPr>
            <a:r>
              <a:rPr lang="en-US" altLang="en-US" sz="2400" dirty="0" smtClean="0">
                <a:latin typeface="Verdana" pitchFamily="34" charset="0"/>
                <a:ea typeface="Verdana" pitchFamily="34" charset="0"/>
                <a:cs typeface="Verdana" pitchFamily="34" charset="0"/>
              </a:rPr>
              <a:t>All workers must wear high visibility apparel</a:t>
            </a:r>
          </a:p>
          <a:p>
            <a:pPr marL="0" indent="0" algn="l" eaLnBrk="1" hangingPunct="1">
              <a:buFontTx/>
              <a:buNone/>
              <a:defRPr/>
            </a:pPr>
            <a:endParaRPr lang="en-US" altLang="en-US" sz="2400" dirty="0" smtClean="0">
              <a:latin typeface="Verdana" pitchFamily="34" charset="0"/>
              <a:ea typeface="Verdana" pitchFamily="34" charset="0"/>
              <a:cs typeface="Verdana" pitchFamily="34" charset="0"/>
            </a:endParaRPr>
          </a:p>
          <a:p>
            <a:pPr algn="l" eaLnBrk="1" hangingPunct="1">
              <a:defRPr/>
            </a:pPr>
            <a:r>
              <a:rPr lang="en-US" altLang="en-US" sz="2400" dirty="0" smtClean="0">
                <a:latin typeface="Verdana" pitchFamily="34" charset="0"/>
                <a:ea typeface="Verdana" pitchFamily="34" charset="0"/>
                <a:cs typeface="Verdana" pitchFamily="34" charset="0"/>
              </a:rPr>
              <a:t>Worker visibility during dawn or dusk conditions will be enhanced by fluorescent colored high-visibility apparel</a:t>
            </a:r>
          </a:p>
          <a:p>
            <a:pPr marL="0" indent="0" algn="l" eaLnBrk="1" hangingPunct="1">
              <a:buFontTx/>
              <a:buNone/>
              <a:defRPr/>
            </a:pPr>
            <a:endParaRPr lang="en-US" altLang="en-US" sz="2400" dirty="0" smtClean="0">
              <a:latin typeface="Verdana" pitchFamily="34" charset="0"/>
              <a:ea typeface="Verdana" pitchFamily="34" charset="0"/>
              <a:cs typeface="Verdana" pitchFamily="34" charset="0"/>
            </a:endParaRPr>
          </a:p>
          <a:p>
            <a:pPr algn="l" eaLnBrk="1" hangingPunct="1">
              <a:defRPr/>
            </a:pPr>
            <a:r>
              <a:rPr lang="en-US" altLang="en-US" sz="2400" dirty="0" smtClean="0">
                <a:latin typeface="Verdana" pitchFamily="34" charset="0"/>
                <a:ea typeface="Verdana" pitchFamily="34" charset="0"/>
                <a:cs typeface="Verdana" pitchFamily="34" charset="0"/>
              </a:rPr>
              <a:t>The use of colors such as yellow-green for the worker apparel will help to differentiate the worker from the orange colored work vehicles, sign, drums, etc. </a:t>
            </a: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2"/>
          <p:cNvSpPr txBox="1">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defRPr/>
            </a:pPr>
            <a:r>
              <a:rPr lang="en-US" altLang="en-US" sz="2800"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Worker Safety and Visibility</a:t>
            </a:r>
          </a:p>
        </p:txBody>
      </p:sp>
      <p:sp>
        <p:nvSpPr>
          <p:cNvPr id="8" name="Rectangle 3"/>
          <p:cNvSpPr txBox="1">
            <a:spLocks noGrp="1" noChangeArrowheads="1"/>
          </p:cNvSpPr>
          <p:nvPr>
            <p:ph type="subTitle" idx="1"/>
          </p:nvPr>
        </p:nvSpPr>
        <p:spPr bwMode="auto">
          <a:xfrm>
            <a:off x="457200" y="18288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r>
              <a:rPr lang="en-US" altLang="en-US" sz="2400" dirty="0">
                <a:latin typeface="Verdana" pitchFamily="34" charset="0"/>
                <a:ea typeface="Verdana" pitchFamily="34" charset="0"/>
                <a:cs typeface="Verdana" pitchFamily="34" charset="0"/>
              </a:rPr>
              <a:t>High-visibility apparel </a:t>
            </a:r>
          </a:p>
          <a:p>
            <a:pPr algn="l" eaLnBrk="1" hangingPunct="1"/>
            <a:r>
              <a:rPr lang="en-US" altLang="en-US" sz="2400" dirty="0">
                <a:latin typeface="Verdana" pitchFamily="34" charset="0"/>
                <a:ea typeface="Verdana" pitchFamily="34" charset="0"/>
                <a:cs typeface="Verdana" pitchFamily="34" charset="0"/>
              </a:rPr>
              <a:t>Worker training </a:t>
            </a:r>
          </a:p>
          <a:p>
            <a:pPr algn="l" eaLnBrk="1" hangingPunct="1"/>
            <a:r>
              <a:rPr lang="en-US" altLang="en-US" sz="2400" dirty="0">
                <a:latin typeface="Verdana" pitchFamily="34" charset="0"/>
                <a:ea typeface="Verdana" pitchFamily="34" charset="0"/>
                <a:cs typeface="Verdana" pitchFamily="34" charset="0"/>
              </a:rPr>
              <a:t>Activity area planning </a:t>
            </a:r>
          </a:p>
          <a:p>
            <a:pPr algn="l" eaLnBrk="1" hangingPunct="1"/>
            <a:r>
              <a:rPr lang="en-US" altLang="en-US" sz="2400" dirty="0">
                <a:latin typeface="Verdana" pitchFamily="34" charset="0"/>
                <a:ea typeface="Verdana" pitchFamily="34" charset="0"/>
                <a:cs typeface="Verdana" pitchFamily="34" charset="0"/>
              </a:rPr>
              <a:t>Speed control </a:t>
            </a:r>
          </a:p>
          <a:p>
            <a:pPr algn="l" eaLnBrk="1" hangingPunct="1"/>
            <a:r>
              <a:rPr lang="en-US" altLang="en-US" sz="2400" dirty="0">
                <a:latin typeface="Verdana" pitchFamily="34" charset="0"/>
                <a:ea typeface="Verdana" pitchFamily="34" charset="0"/>
                <a:cs typeface="Verdana" pitchFamily="34" charset="0"/>
              </a:rPr>
              <a:t>Positive separation</a:t>
            </a:r>
          </a:p>
          <a:p>
            <a:pPr algn="l" eaLnBrk="1" hangingPunct="1"/>
            <a:r>
              <a:rPr lang="en-US" altLang="en-US" sz="2400" dirty="0">
                <a:latin typeface="Verdana" pitchFamily="34" charset="0"/>
                <a:ea typeface="Verdana" pitchFamily="34" charset="0"/>
                <a:cs typeface="Verdana" pitchFamily="34" charset="0"/>
              </a:rPr>
              <a:t>Lighting</a:t>
            </a:r>
          </a:p>
          <a:p>
            <a:pPr algn="l" eaLnBrk="1" hangingPunct="1"/>
            <a:r>
              <a:rPr lang="en-US" altLang="en-US" sz="2400" dirty="0">
                <a:latin typeface="Verdana" pitchFamily="34" charset="0"/>
                <a:ea typeface="Verdana" pitchFamily="34" charset="0"/>
                <a:cs typeface="Verdana" pitchFamily="34" charset="0"/>
              </a:rPr>
              <a:t>Worker safety planning</a:t>
            </a:r>
          </a:p>
          <a:p>
            <a:pPr algn="l" eaLnBrk="1" hangingPunct="1"/>
            <a:r>
              <a:rPr lang="en-US" altLang="en-US" sz="2400" dirty="0">
                <a:latin typeface="Verdana" pitchFamily="34" charset="0"/>
                <a:ea typeface="Verdana" pitchFamily="34" charset="0"/>
                <a:cs typeface="Verdana" pitchFamily="34" charset="0"/>
              </a:rPr>
              <a:t>Special devices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29200" y="2362200"/>
            <a:ext cx="3206228" cy="2133600"/>
          </a:xfrm>
          <a:prstGeom prst="rect">
            <a:avLst/>
          </a:prstGeom>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1"/>
          <p:cNvSpPr>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chemeClr val="bg1"/>
                </a:solidFill>
              </a:rPr>
              <a:t>High-Visibility Apparel</a:t>
            </a:r>
          </a:p>
        </p:txBody>
      </p:sp>
      <p:sp>
        <p:nvSpPr>
          <p:cNvPr id="8" name="Rectangle 8"/>
          <p:cNvSpPr>
            <a:spLocks noGrp="1" noChangeArrowheads="1"/>
          </p:cNvSpPr>
          <p:nvPr>
            <p:ph type="subTitle" idx="1"/>
          </p:nvPr>
        </p:nvSpPr>
        <p:spPr bwMode="auto">
          <a:xfrm>
            <a:off x="533400" y="1371600"/>
            <a:ext cx="8153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en-US" altLang="en-US" sz="2400" dirty="0">
                <a:latin typeface="Verdana" pitchFamily="34" charset="0"/>
                <a:ea typeface="Verdana" pitchFamily="34" charset="0"/>
                <a:cs typeface="Verdana" pitchFamily="34" charset="0"/>
              </a:rPr>
              <a:t>•</a:t>
            </a:r>
            <a:r>
              <a:rPr lang="en-US" altLang="en-US" sz="2400" dirty="0"/>
              <a:t> </a:t>
            </a:r>
            <a:r>
              <a:rPr lang="en-US" altLang="en-US" sz="2400" dirty="0">
                <a:latin typeface="Verdana" pitchFamily="34" charset="0"/>
                <a:ea typeface="Verdana" pitchFamily="34" charset="0"/>
                <a:cs typeface="Verdana" pitchFamily="34" charset="0"/>
              </a:rPr>
              <a:t>Clothing </a:t>
            </a:r>
            <a:r>
              <a:rPr lang="en-US" altLang="en-US" sz="2400" dirty="0" smtClean="0">
                <a:latin typeface="Verdana" pitchFamily="34" charset="0"/>
                <a:ea typeface="Verdana" pitchFamily="34" charset="0"/>
                <a:cs typeface="Verdana" pitchFamily="34" charset="0"/>
              </a:rPr>
              <a:t>meets safety </a:t>
            </a:r>
            <a:r>
              <a:rPr lang="en-US" altLang="en-US" sz="2400" dirty="0">
                <a:latin typeface="Verdana" pitchFamily="34" charset="0"/>
                <a:ea typeface="Verdana" pitchFamily="34" charset="0"/>
                <a:cs typeface="Verdana" pitchFamily="34" charset="0"/>
              </a:rPr>
              <a:t>standards</a:t>
            </a:r>
          </a:p>
          <a:p>
            <a:pPr algn="l" eaLnBrk="1" hangingPunct="1">
              <a:spcBef>
                <a:spcPct val="0"/>
              </a:spcBef>
              <a:buFontTx/>
              <a:buNone/>
            </a:pPr>
            <a:r>
              <a:rPr lang="en-US" altLang="en-US" sz="2400" dirty="0">
                <a:latin typeface="Verdana" pitchFamily="34" charset="0"/>
                <a:ea typeface="Verdana" pitchFamily="34" charset="0"/>
                <a:cs typeface="Verdana" pitchFamily="34" charset="0"/>
              </a:rPr>
              <a:t>• </a:t>
            </a:r>
            <a:r>
              <a:rPr lang="en-US" altLang="en-US" sz="2400" dirty="0" smtClean="0">
                <a:latin typeface="Verdana" pitchFamily="34" charset="0"/>
                <a:ea typeface="Verdana" pitchFamily="34" charset="0"/>
                <a:cs typeface="Verdana" pitchFamily="34" charset="0"/>
              </a:rPr>
              <a:t>Fluorescent background </a:t>
            </a:r>
            <a:r>
              <a:rPr lang="en-US" altLang="en-US" sz="2400" dirty="0">
                <a:latin typeface="Verdana" pitchFamily="34" charset="0"/>
                <a:ea typeface="Verdana" pitchFamily="34" charset="0"/>
                <a:cs typeface="Verdana" pitchFamily="34" charset="0"/>
              </a:rPr>
              <a:t>color</a:t>
            </a:r>
          </a:p>
          <a:p>
            <a:pPr algn="l" eaLnBrk="1" hangingPunct="1">
              <a:spcBef>
                <a:spcPct val="0"/>
              </a:spcBef>
              <a:buFontTx/>
              <a:buNone/>
            </a:pPr>
            <a:r>
              <a:rPr lang="en-US" altLang="en-US" sz="2400" dirty="0">
                <a:latin typeface="Verdana" pitchFamily="34" charset="0"/>
                <a:ea typeface="Verdana" pitchFamily="34" charset="0"/>
                <a:cs typeface="Verdana" pitchFamily="34" charset="0"/>
              </a:rPr>
              <a:t>• Reflective materials</a:t>
            </a:r>
          </a:p>
          <a:p>
            <a:pPr algn="l" eaLnBrk="1" hangingPunct="1">
              <a:spcBef>
                <a:spcPct val="0"/>
              </a:spcBef>
              <a:buFontTx/>
              <a:buNone/>
            </a:pPr>
            <a:r>
              <a:rPr lang="en-US" altLang="en-US" sz="2400" dirty="0">
                <a:latin typeface="Verdana" pitchFamily="34" charset="0"/>
                <a:ea typeface="Verdana" pitchFamily="34" charset="0"/>
                <a:cs typeface="Verdana" pitchFamily="34" charset="0"/>
              </a:rPr>
              <a:t>• Designed to </a:t>
            </a:r>
            <a:r>
              <a:rPr lang="en-US" altLang="en-US" sz="2400" dirty="0" smtClean="0">
                <a:latin typeface="Verdana" pitchFamily="34" charset="0"/>
                <a:ea typeface="Verdana" pitchFamily="34" charset="0"/>
                <a:cs typeface="Verdana" pitchFamily="34" charset="0"/>
              </a:rPr>
              <a:t>identify a </a:t>
            </a:r>
            <a:r>
              <a:rPr lang="en-US" altLang="en-US" sz="2400" dirty="0">
                <a:latin typeface="Verdana" pitchFamily="34" charset="0"/>
                <a:ea typeface="Verdana" pitchFamily="34" charset="0"/>
                <a:cs typeface="Verdana" pitchFamily="34" charset="0"/>
              </a:rPr>
              <a:t>person</a:t>
            </a:r>
          </a:p>
          <a:p>
            <a:pPr algn="l" eaLnBrk="1" hangingPunct="1">
              <a:spcBef>
                <a:spcPct val="0"/>
              </a:spcBef>
              <a:buFontTx/>
              <a:buNone/>
            </a:pPr>
            <a:r>
              <a:rPr lang="en-US" altLang="en-US" sz="2400" dirty="0">
                <a:latin typeface="Verdana" pitchFamily="34" charset="0"/>
                <a:ea typeface="Verdana" pitchFamily="34" charset="0"/>
                <a:cs typeface="Verdana" pitchFamily="34" charset="0"/>
              </a:rPr>
              <a:t>• High-visibility </a:t>
            </a:r>
            <a:r>
              <a:rPr lang="en-US" altLang="en-US" sz="2400" dirty="0" smtClean="0">
                <a:latin typeface="Verdana" pitchFamily="34" charset="0"/>
                <a:ea typeface="Verdana" pitchFamily="34" charset="0"/>
                <a:cs typeface="Verdana" pitchFamily="34" charset="0"/>
              </a:rPr>
              <a:t>armbands, hats</a:t>
            </a:r>
            <a:r>
              <a:rPr lang="en-US" altLang="en-US" sz="2400" dirty="0">
                <a:latin typeface="Verdana" pitchFamily="34" charset="0"/>
                <a:ea typeface="Verdana" pitchFamily="34" charset="0"/>
                <a:cs typeface="Verdana" pitchFamily="34" charset="0"/>
              </a:rPr>
              <a:t>, vests, </a:t>
            </a:r>
            <a:r>
              <a:rPr lang="en-US" altLang="en-US" sz="2400" dirty="0" smtClean="0">
                <a:latin typeface="Verdana" pitchFamily="34" charset="0"/>
                <a:ea typeface="Verdana" pitchFamily="34" charset="0"/>
                <a:cs typeface="Verdana" pitchFamily="34" charset="0"/>
              </a:rPr>
              <a:t>gloves</a:t>
            </a:r>
            <a:endParaRPr lang="en-US" altLang="en-US" sz="2400" dirty="0">
              <a:latin typeface="Verdana" pitchFamily="34" charset="0"/>
              <a:ea typeface="Verdana" pitchFamily="34" charset="0"/>
              <a:cs typeface="Verdana" pitchFamily="34" charset="0"/>
            </a:endParaRPr>
          </a:p>
          <a:p>
            <a:pPr algn="l" eaLnBrk="1" hangingPunct="1">
              <a:spcBef>
                <a:spcPct val="0"/>
              </a:spcBef>
              <a:buFontTx/>
              <a:buNone/>
            </a:pPr>
            <a:r>
              <a:rPr lang="en-US" altLang="en-US" sz="2400" dirty="0">
                <a:latin typeface="Verdana" pitchFamily="34" charset="0"/>
                <a:ea typeface="Verdana" pitchFamily="34" charset="0"/>
                <a:cs typeface="Verdana" pitchFamily="34" charset="0"/>
              </a:rPr>
              <a:t>• Inspect </a:t>
            </a:r>
            <a:r>
              <a:rPr lang="en-US" altLang="en-US" sz="2400" dirty="0" smtClean="0">
                <a:latin typeface="Verdana" pitchFamily="34" charset="0"/>
                <a:ea typeface="Verdana" pitchFamily="34" charset="0"/>
                <a:cs typeface="Verdana" pitchFamily="34" charset="0"/>
              </a:rPr>
              <a:t>reflective material </a:t>
            </a:r>
            <a:r>
              <a:rPr lang="en-US" altLang="en-US" sz="2400" dirty="0">
                <a:latin typeface="Verdana" pitchFamily="34" charset="0"/>
                <a:ea typeface="Verdana" pitchFamily="34" charset="0"/>
                <a:cs typeface="Verdana" pitchFamily="34" charset="0"/>
              </a:rPr>
              <a:t>regularly</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3963251"/>
            <a:ext cx="1676400" cy="2178469"/>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7600" y="4267200"/>
            <a:ext cx="1638300" cy="16383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48400" y="4094074"/>
            <a:ext cx="1437640" cy="1811426"/>
          </a:xfrm>
          <a:prstGeom prst="rect">
            <a:avLst/>
          </a:prstGeom>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5334000" cy="609601"/>
          </a:xfrm>
        </p:spPr>
        <p:txBody>
          <a:bodyPr>
            <a:normAutofit/>
          </a:bodyPr>
          <a:lstStyle/>
          <a:p>
            <a:r>
              <a:rPr lang="en-US" sz="2800" dirty="0" smtClean="0">
                <a:solidFill>
                  <a:schemeClr val="bg1"/>
                </a:solidFill>
                <a:latin typeface="Verdana" pitchFamily="34" charset="0"/>
              </a:rPr>
              <a:t>Class 1</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pic>
        <p:nvPicPr>
          <p:cNvPr id="1026" name="Picture 2" descr="Photo of a safety vest with labels identifying the background material, the retroreflective material, and the combined performance materi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1940560"/>
            <a:ext cx="4800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pic>
        <p:nvPicPr>
          <p:cNvPr id="2050" name="Picture 2" descr="Photo of a performance class 2 ve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9400" y="2265680"/>
            <a:ext cx="3200400" cy="27432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457200" y="381000"/>
            <a:ext cx="5334000" cy="533400"/>
          </a:xfrm>
        </p:spPr>
        <p:txBody>
          <a:bodyPr>
            <a:normAutofit/>
          </a:bodyPr>
          <a:lstStyle/>
          <a:p>
            <a:r>
              <a:rPr lang="en-US" sz="2800" dirty="0" smtClean="0">
                <a:solidFill>
                  <a:schemeClr val="bg1"/>
                </a:solidFill>
                <a:latin typeface="Verdana" pitchFamily="34" charset="0"/>
              </a:rPr>
              <a:t>Class 2</a:t>
            </a:r>
            <a:endParaRPr lang="en-US" sz="2800" dirty="0">
              <a:solidFill>
                <a:schemeClr val="bg1"/>
              </a:solidFill>
              <a:latin typeface="Verdana" pitchFamily="34" charset="0"/>
            </a:endParaRP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pic>
        <p:nvPicPr>
          <p:cNvPr id="3074" name="Picture 2" descr="Photo of a reflective garment for the upper body that covers shoulders, chest and back down to the waist, and has sleev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2057400"/>
            <a:ext cx="3782291"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457200" y="381000"/>
            <a:ext cx="5334000" cy="533400"/>
          </a:xfrm>
        </p:spPr>
        <p:txBody>
          <a:bodyPr>
            <a:normAutofit/>
          </a:bodyPr>
          <a:lstStyle/>
          <a:p>
            <a:r>
              <a:rPr lang="en-US" sz="2800" dirty="0" smtClean="0">
                <a:solidFill>
                  <a:schemeClr val="bg1"/>
                </a:solidFill>
                <a:latin typeface="Verdana" pitchFamily="34" charset="0"/>
              </a:rPr>
              <a:t>Class 3</a:t>
            </a:r>
            <a:endParaRPr lang="en-US" sz="2800" dirty="0">
              <a:solidFill>
                <a:schemeClr val="bg1"/>
              </a:solidFill>
              <a:latin typeface="Verdana" pitchFamily="34" charset="0"/>
            </a:endParaRPr>
          </a:p>
        </p:txBody>
      </p:sp>
    </p:spTree>
    <p:extLst>
      <p:ext uri="{BB962C8B-B14F-4D97-AF65-F5344CB8AC3E}">
        <p14:creationId xmlns:p14="http://schemas.microsoft.com/office/powerpoint/2010/main" val="19152363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2133600"/>
            <a:ext cx="304800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Is this Apparel </a:t>
            </a: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A</a:t>
            </a: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cceptable?</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6781800" y="3451582"/>
            <a:ext cx="762000" cy="369332"/>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No!</a:t>
            </a:r>
            <a:endParaRPr lang="en-US" dirty="0">
              <a:latin typeface="Verdana" pitchFamily="34" charset="0"/>
              <a:ea typeface="Verdana" pitchFamily="34" charset="0"/>
              <a:cs typeface="Verdana" pitchFamily="34" charset="0"/>
            </a:endParaRPr>
          </a:p>
        </p:txBody>
      </p:sp>
      <p:sp>
        <p:nvSpPr>
          <p:cNvPr id="7" name="TextBox 6"/>
          <p:cNvSpPr txBox="1"/>
          <p:nvPr/>
        </p:nvSpPr>
        <p:spPr>
          <a:xfrm>
            <a:off x="685800" y="3451582"/>
            <a:ext cx="1752600" cy="369332"/>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Worn, dirty</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0295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Safety Issue</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1"/>
          <p:cNvSpPr>
            <a:spLocks noGrp="1" noChangeArrowheads="1"/>
          </p:cNvSpPr>
          <p:nvPr>
            <p:ph type="subTitle" idx="1"/>
          </p:nvPr>
        </p:nvSpPr>
        <p:spPr bwMode="auto">
          <a:xfrm>
            <a:off x="2347277" y="1295400"/>
            <a:ext cx="441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smtClean="0">
                <a:latin typeface="Verdana" pitchFamily="34" charset="0"/>
                <a:ea typeface="Verdana" pitchFamily="34" charset="0"/>
                <a:cs typeface="Verdana" pitchFamily="34" charset="0"/>
              </a:rPr>
              <a:t>Anything wrong</a:t>
            </a:r>
            <a:r>
              <a:rPr lang="en-US" altLang="en-US" sz="2400" dirty="0">
                <a:latin typeface="Verdana" pitchFamily="34" charset="0"/>
                <a:ea typeface="Verdana" pitchFamily="34" charset="0"/>
                <a:cs typeface="Verdana" pitchFamily="34" charset="0"/>
              </a:rPr>
              <a:t>?</a:t>
            </a:r>
          </a:p>
        </p:txBody>
      </p:sp>
      <p:pic>
        <p:nvPicPr>
          <p:cNvPr id="8" name="Picture 13" descr="http://www.itre.ncsu.edu/HWY/techAsst/get-picture/images/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18640" y="1967388"/>
            <a:ext cx="5476875"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0477" y="5715000"/>
            <a:ext cx="6553200" cy="338554"/>
          </a:xfrm>
          <a:prstGeom prst="rect">
            <a:avLst/>
          </a:prstGeom>
          <a:noFill/>
        </p:spPr>
        <p:txBody>
          <a:bodyPr wrap="square" rtlCol="0">
            <a:spAutoFit/>
          </a:bodyPr>
          <a:lstStyle/>
          <a:p>
            <a:pPr algn="ctr"/>
            <a:r>
              <a:rPr lang="en-US" sz="1600" dirty="0" smtClean="0">
                <a:latin typeface="Verdana" pitchFamily="34" charset="0"/>
                <a:ea typeface="Verdana" pitchFamily="34" charset="0"/>
                <a:cs typeface="Verdana" pitchFamily="34" charset="0"/>
              </a:rPr>
              <a:t>Yes, individual walking with back to oncoming traffic</a:t>
            </a:r>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Title 6"/>
          <p:cNvSpPr>
            <a:spLocks noGrp="1"/>
          </p:cNvSpPr>
          <p:nvPr>
            <p:ph type="ctrTitle"/>
          </p:nvPr>
        </p:nvSpPr>
        <p:spPr>
          <a:xfrm>
            <a:off x="457200" y="381000"/>
            <a:ext cx="5334000" cy="533400"/>
          </a:xfrm>
          <a:prstGeom prst="rect">
            <a:avLst/>
          </a:prstGeom>
        </p:spPr>
        <p:txBody>
          <a:bodyPr>
            <a:spAutoFit/>
          </a:bodyPr>
          <a:lstStyle/>
          <a:p>
            <a:pPr>
              <a:defRPr/>
            </a:pPr>
            <a:r>
              <a:rPr lang="en-US" altLang="en-US" sz="2800" kern="0" dirty="0">
                <a:solidFill>
                  <a:schemeClr val="bg1"/>
                </a:solidFill>
                <a:latin typeface="Verdana" panose="020B0604030504040204" pitchFamily="34" charset="0"/>
                <a:ea typeface="Verdana" panose="020B0604030504040204" pitchFamily="34" charset="0"/>
                <a:cs typeface="Verdana" panose="020B0604030504040204" pitchFamily="34" charset="0"/>
              </a:rPr>
              <a:t>Roadway </a:t>
            </a:r>
            <a:r>
              <a:rPr lang="en-US" altLang="en-US" sz="2800"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Workers’ </a:t>
            </a:r>
            <a:r>
              <a:rPr lang="en-US" altLang="en-US" sz="2800" kern="0" dirty="0">
                <a:solidFill>
                  <a:schemeClr val="bg1"/>
                </a:solidFill>
                <a:latin typeface="Verdana" panose="020B0604030504040204" pitchFamily="34" charset="0"/>
                <a:ea typeface="Verdana" panose="020B0604030504040204" pitchFamily="34" charset="0"/>
                <a:cs typeface="Verdana" panose="020B0604030504040204" pitchFamily="34" charset="0"/>
              </a:rPr>
              <a:t>Deaths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1027"/>
          <p:cNvSpPr txBox="1">
            <a:spLocks noGrp="1" noChangeArrowheads="1"/>
          </p:cNvSpPr>
          <p:nvPr>
            <p:ph type="subTitle" idx="1"/>
          </p:nvPr>
        </p:nvSpPr>
        <p:spPr bwMode="auto">
          <a:xfrm>
            <a:off x="609600" y="1530474"/>
            <a:ext cx="792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r>
              <a:rPr lang="en-US" altLang="en-US" sz="2400" dirty="0">
                <a:latin typeface="Verdana" pitchFamily="34" charset="0"/>
                <a:ea typeface="Verdana" pitchFamily="34" charset="0"/>
                <a:cs typeface="Verdana" pitchFamily="34" charset="0"/>
              </a:rPr>
              <a:t>54% of fatalities occurred due to the worker being struck by a </a:t>
            </a:r>
            <a:r>
              <a:rPr lang="en-US" altLang="en-US" sz="2400" dirty="0" smtClean="0">
                <a:latin typeface="Verdana" pitchFamily="34" charset="0"/>
                <a:ea typeface="Verdana" pitchFamily="34" charset="0"/>
                <a:cs typeface="Verdana" pitchFamily="34" charset="0"/>
              </a:rPr>
              <a:t>truck</a:t>
            </a:r>
          </a:p>
          <a:p>
            <a:pPr algn="l" eaLnBrk="1" hangingPunct="1"/>
            <a:endParaRPr lang="en-US" altLang="en-US" sz="2400" dirty="0">
              <a:latin typeface="Verdana" pitchFamily="34" charset="0"/>
              <a:ea typeface="Verdana" pitchFamily="34" charset="0"/>
              <a:cs typeface="Verdana" pitchFamily="34" charset="0"/>
            </a:endParaRPr>
          </a:p>
          <a:p>
            <a:pPr algn="l" eaLnBrk="1" hangingPunct="1"/>
            <a:r>
              <a:rPr lang="en-US" altLang="en-US" sz="2400" dirty="0">
                <a:latin typeface="Verdana" pitchFamily="34" charset="0"/>
                <a:ea typeface="Verdana" pitchFamily="34" charset="0"/>
                <a:cs typeface="Verdana" pitchFamily="34" charset="0"/>
              </a:rPr>
              <a:t>36% were dump </a:t>
            </a:r>
            <a:r>
              <a:rPr lang="en-US" altLang="en-US" sz="2400" dirty="0" smtClean="0">
                <a:latin typeface="Verdana" pitchFamily="34" charset="0"/>
                <a:ea typeface="Verdana" pitchFamily="34" charset="0"/>
                <a:cs typeface="Verdana" pitchFamily="34" charset="0"/>
              </a:rPr>
              <a:t>trucks</a:t>
            </a:r>
          </a:p>
          <a:p>
            <a:pPr algn="l" eaLnBrk="1" hangingPunct="1"/>
            <a:endParaRPr lang="en-US" altLang="en-US" sz="2400" dirty="0">
              <a:latin typeface="Verdana" pitchFamily="34" charset="0"/>
              <a:ea typeface="Verdana" pitchFamily="34" charset="0"/>
              <a:cs typeface="Verdana" pitchFamily="34" charset="0"/>
            </a:endParaRPr>
          </a:p>
          <a:p>
            <a:pPr algn="l" eaLnBrk="1" hangingPunct="1"/>
            <a:r>
              <a:rPr lang="en-US" altLang="en-US" sz="2400" dirty="0">
                <a:latin typeface="Verdana" pitchFamily="34" charset="0"/>
                <a:ea typeface="Verdana" pitchFamily="34" charset="0"/>
                <a:cs typeface="Verdana" pitchFamily="34" charset="0"/>
              </a:rPr>
              <a:t>21% were pickup </a:t>
            </a:r>
            <a:r>
              <a:rPr lang="en-US" altLang="en-US" sz="2400" dirty="0" smtClean="0">
                <a:latin typeface="Verdana" pitchFamily="34" charset="0"/>
                <a:ea typeface="Verdana" pitchFamily="34" charset="0"/>
                <a:cs typeface="Verdana" pitchFamily="34" charset="0"/>
              </a:rPr>
              <a:t>trucks</a:t>
            </a:r>
          </a:p>
          <a:p>
            <a:pPr algn="l" eaLnBrk="1" hangingPunct="1"/>
            <a:endParaRPr lang="en-US" altLang="en-US" sz="2400" dirty="0">
              <a:latin typeface="Verdana" pitchFamily="34" charset="0"/>
              <a:ea typeface="Verdana" pitchFamily="34" charset="0"/>
              <a:cs typeface="Verdana" pitchFamily="34" charset="0"/>
            </a:endParaRPr>
          </a:p>
          <a:p>
            <a:pPr algn="l" eaLnBrk="1" hangingPunct="1"/>
            <a:r>
              <a:rPr lang="en-US" altLang="en-US" sz="2400" dirty="0" smtClean="0">
                <a:latin typeface="Verdana" pitchFamily="34" charset="0"/>
                <a:ea typeface="Verdana" pitchFamily="34" charset="0"/>
                <a:cs typeface="Verdana" pitchFamily="34" charset="0"/>
              </a:rPr>
              <a:t>17% </a:t>
            </a:r>
            <a:r>
              <a:rPr lang="en-US" altLang="en-US" sz="2400" dirty="0">
                <a:latin typeface="Verdana" pitchFamily="34" charset="0"/>
                <a:ea typeface="Verdana" pitchFamily="34" charset="0"/>
                <a:cs typeface="Verdana" pitchFamily="34" charset="0"/>
              </a:rPr>
              <a:t>were semi-trailer, tractor trailer, or trailer </a:t>
            </a:r>
            <a:r>
              <a:rPr lang="en-US" altLang="en-US" sz="2400" dirty="0" smtClean="0">
                <a:latin typeface="Verdana" pitchFamily="34" charset="0"/>
                <a:ea typeface="Verdana" pitchFamily="34" charset="0"/>
                <a:cs typeface="Verdana" pitchFamily="34" charset="0"/>
              </a:rPr>
              <a:t>trucks</a:t>
            </a:r>
          </a:p>
          <a:p>
            <a:pPr algn="l" eaLnBrk="1" hangingPunct="1"/>
            <a:endParaRPr lang="en-US" altLang="en-US" sz="2400" dirty="0">
              <a:latin typeface="Verdana" pitchFamily="34" charset="0"/>
              <a:ea typeface="Verdana" pitchFamily="34" charset="0"/>
              <a:cs typeface="Verdana" pitchFamily="34" charset="0"/>
            </a:endParaRPr>
          </a:p>
          <a:p>
            <a:pPr algn="l" eaLnBrk="1" hangingPunct="1"/>
            <a:r>
              <a:rPr lang="en-US" altLang="en-US" sz="2400" dirty="0" smtClean="0">
                <a:latin typeface="Verdana" pitchFamily="34" charset="0"/>
                <a:ea typeface="Verdana" pitchFamily="34" charset="0"/>
                <a:cs typeface="Verdana" pitchFamily="34" charset="0"/>
              </a:rPr>
              <a:t>26% </a:t>
            </a:r>
            <a:r>
              <a:rPr lang="en-US" altLang="en-US" sz="2400" dirty="0">
                <a:latin typeface="Verdana" pitchFamily="34" charset="0"/>
                <a:ea typeface="Verdana" pitchFamily="34" charset="0"/>
                <a:cs typeface="Verdana" pitchFamily="34" charset="0"/>
              </a:rPr>
              <a:t>were automobiles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5000" y="2095941"/>
            <a:ext cx="2590800" cy="1940600"/>
          </a:xfrm>
          <a:prstGeom prst="rect">
            <a:avLst/>
          </a:prstGeom>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Changeable Message Sign</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40</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pic>
        <p:nvPicPr>
          <p:cNvPr id="7" name="Picture 8" descr="http://www.itre.ncsu.edu/HWY/techAsst/get-picture/images/1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1" y="1596728"/>
            <a:ext cx="5638798" cy="420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441440" y="2576152"/>
            <a:ext cx="2362200" cy="2554545"/>
          </a:xfrm>
          <a:prstGeom prst="rect">
            <a:avLst/>
          </a:prstGeom>
          <a:noFill/>
        </p:spPr>
        <p:txBody>
          <a:bodyPr wrap="square" rtlCol="0">
            <a:spAutoFit/>
          </a:bodyPr>
          <a:lstStyle/>
          <a:p>
            <a:r>
              <a:rPr lang="en-US" sz="1600" dirty="0" smtClean="0">
                <a:latin typeface="Verdana" pitchFamily="34" charset="0"/>
                <a:ea typeface="Verdana" pitchFamily="34" charset="0"/>
                <a:cs typeface="Verdana" pitchFamily="34" charset="0"/>
              </a:rPr>
              <a:t>Message signs are being used more and more:</a:t>
            </a:r>
          </a:p>
          <a:p>
            <a:pPr marL="285750" indent="-285750">
              <a:buFont typeface="Courier New" pitchFamily="49" charset="0"/>
              <a:buChar char="o"/>
            </a:pPr>
            <a:r>
              <a:rPr lang="en-US" sz="1600" dirty="0" smtClean="0">
                <a:latin typeface="Verdana" pitchFamily="34" charset="0"/>
                <a:ea typeface="Verdana" pitchFamily="34" charset="0"/>
                <a:cs typeface="Verdana" pitchFamily="34" charset="0"/>
              </a:rPr>
              <a:t>Easy to read</a:t>
            </a:r>
          </a:p>
          <a:p>
            <a:pPr marL="285750" indent="-285750">
              <a:buFont typeface="Courier New" pitchFamily="49" charset="0"/>
              <a:buChar char="o"/>
            </a:pPr>
            <a:r>
              <a:rPr lang="en-US" sz="1600" dirty="0" smtClean="0">
                <a:latin typeface="Verdana" pitchFamily="34" charset="0"/>
                <a:ea typeface="Verdana" pitchFamily="34" charset="0"/>
                <a:cs typeface="Verdana" pitchFamily="34" charset="0"/>
              </a:rPr>
              <a:t>Readily changed </a:t>
            </a:r>
          </a:p>
          <a:p>
            <a:pPr marL="285750" indent="-285750">
              <a:buFont typeface="Courier New" pitchFamily="49" charset="0"/>
              <a:buChar char="o"/>
            </a:pPr>
            <a:r>
              <a:rPr lang="en-US" sz="1600" dirty="0" smtClean="0">
                <a:latin typeface="Verdana" pitchFamily="34" charset="0"/>
                <a:ea typeface="Verdana" pitchFamily="34" charset="0"/>
                <a:cs typeface="Verdana" pitchFamily="34" charset="0"/>
              </a:rPr>
              <a:t>Moved easily </a:t>
            </a:r>
          </a:p>
          <a:p>
            <a:pPr marL="285750" indent="-285750">
              <a:buFont typeface="Courier New" pitchFamily="49" charset="0"/>
              <a:buChar char="o"/>
            </a:pPr>
            <a:r>
              <a:rPr lang="en-US" sz="1600" dirty="0" smtClean="0">
                <a:latin typeface="Verdana" pitchFamily="34" charset="0"/>
                <a:ea typeface="Verdana" pitchFamily="34" charset="0"/>
                <a:cs typeface="Verdana" pitchFamily="34" charset="0"/>
              </a:rPr>
              <a:t>Downside: Sometimes  messages </a:t>
            </a:r>
            <a:r>
              <a:rPr lang="en-US" sz="1600" dirty="0">
                <a:latin typeface="Verdana" pitchFamily="34" charset="0"/>
                <a:ea typeface="Verdana" pitchFamily="34" charset="0"/>
                <a:cs typeface="Verdana" pitchFamily="34" charset="0"/>
              </a:rPr>
              <a:t>not  </a:t>
            </a:r>
            <a:r>
              <a:rPr lang="en-US" sz="1600" dirty="0" smtClean="0">
                <a:latin typeface="Verdana" pitchFamily="34" charset="0"/>
                <a:ea typeface="Verdana" pitchFamily="34" charset="0"/>
                <a:cs typeface="Verdana" pitchFamily="34" charset="0"/>
              </a:rPr>
              <a:t>recently updated</a:t>
            </a:r>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Flagger </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pic>
        <p:nvPicPr>
          <p:cNvPr id="7" name="Picture 9" descr="http://www.itre.ncsu.edu/HWY/techAsst/get-picture/images/1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520314"/>
            <a:ext cx="54768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355080" y="2209800"/>
            <a:ext cx="2133600" cy="646331"/>
          </a:xfrm>
          <a:prstGeom prst="rect">
            <a:avLst/>
          </a:prstGeom>
        </p:spPr>
        <p:txBody>
          <a:bodyPr wrap="square">
            <a:spAutoFit/>
          </a:bodyPr>
          <a:lstStyle/>
          <a:p>
            <a:pPr lvl="0" algn="ctr">
              <a:spcBef>
                <a:spcPct val="0"/>
              </a:spcBef>
            </a:pPr>
            <a:r>
              <a:rPr lang="en-US" altLang="en-US" i="1" dirty="0">
                <a:latin typeface="Verdana" pitchFamily="34" charset="0"/>
                <a:ea typeface="Verdana" pitchFamily="34" charset="0"/>
                <a:cs typeface="Verdana" pitchFamily="34" charset="0"/>
              </a:rPr>
              <a:t>What are the issues here</a:t>
            </a:r>
            <a:r>
              <a:rPr lang="en-US" altLang="en-US" dirty="0">
                <a:latin typeface="Verdana" pitchFamily="34" charset="0"/>
                <a:ea typeface="Verdana" pitchFamily="34" charset="0"/>
                <a:cs typeface="Verdana" pitchFamily="34" charset="0"/>
              </a:rPr>
              <a:t>?</a:t>
            </a:r>
          </a:p>
        </p:txBody>
      </p:sp>
      <p:sp>
        <p:nvSpPr>
          <p:cNvPr id="8" name="TextBox 7"/>
          <p:cNvSpPr txBox="1"/>
          <p:nvPr/>
        </p:nvSpPr>
        <p:spPr>
          <a:xfrm>
            <a:off x="6477000" y="3037840"/>
            <a:ext cx="2133600" cy="2308324"/>
          </a:xfrm>
          <a:prstGeom prst="rect">
            <a:avLst/>
          </a:prstGeom>
          <a:noFill/>
        </p:spPr>
        <p:txBody>
          <a:bodyPr wrap="square" rtlCol="0">
            <a:spAutoFit/>
          </a:bodyPr>
          <a:lstStyle/>
          <a:p>
            <a:pPr marL="285750" indent="-285750">
              <a:buFont typeface="Arial" pitchFamily="34" charset="0"/>
              <a:buChar char="•"/>
            </a:pPr>
            <a:r>
              <a:rPr lang="en-US" sz="1600" dirty="0" smtClean="0">
                <a:latin typeface="Verdana" pitchFamily="34" charset="0"/>
                <a:ea typeface="Verdana" pitchFamily="34" charset="0"/>
                <a:cs typeface="Verdana" pitchFamily="34" charset="0"/>
              </a:rPr>
              <a:t>Flagger stationed </a:t>
            </a:r>
            <a:r>
              <a:rPr lang="en-US" sz="1600" dirty="0">
                <a:latin typeface="Verdana" pitchFamily="34" charset="0"/>
                <a:ea typeface="Verdana" pitchFamily="34" charset="0"/>
                <a:cs typeface="Verdana" pitchFamily="34" charset="0"/>
              </a:rPr>
              <a:t>in the travel </a:t>
            </a:r>
            <a:r>
              <a:rPr lang="en-US" sz="1600" dirty="0" smtClean="0">
                <a:latin typeface="Verdana" pitchFamily="34" charset="0"/>
                <a:ea typeface="Verdana" pitchFamily="34" charset="0"/>
                <a:cs typeface="Verdana" pitchFamily="34" charset="0"/>
              </a:rPr>
              <a:t>way</a:t>
            </a:r>
          </a:p>
          <a:p>
            <a:pPr marL="285750" indent="-285750">
              <a:buFont typeface="Arial" pitchFamily="34" charset="0"/>
              <a:buChar char="•"/>
            </a:pPr>
            <a:r>
              <a:rPr lang="en-US" sz="1600" dirty="0" smtClean="0">
                <a:latin typeface="Verdana" pitchFamily="34" charset="0"/>
                <a:ea typeface="Verdana" pitchFamily="34" charset="0"/>
                <a:cs typeface="Verdana" pitchFamily="34" charset="0"/>
              </a:rPr>
              <a:t>Flagger </a:t>
            </a:r>
            <a:r>
              <a:rPr lang="en-US" sz="1600" dirty="0">
                <a:latin typeface="Verdana" pitchFamily="34" charset="0"/>
                <a:ea typeface="Verdana" pitchFamily="34" charset="0"/>
                <a:cs typeface="Verdana" pitchFamily="34" charset="0"/>
              </a:rPr>
              <a:t>is </a:t>
            </a:r>
            <a:r>
              <a:rPr lang="en-US" sz="1600" dirty="0" smtClean="0">
                <a:latin typeface="Verdana" pitchFamily="34" charset="0"/>
                <a:ea typeface="Verdana" pitchFamily="34" charset="0"/>
                <a:cs typeface="Verdana" pitchFamily="34" charset="0"/>
              </a:rPr>
              <a:t>sitting</a:t>
            </a:r>
          </a:p>
          <a:p>
            <a:pPr marL="285750" indent="-285750">
              <a:buFont typeface="Arial" pitchFamily="34" charset="0"/>
              <a:buChar char="•"/>
            </a:pPr>
            <a:r>
              <a:rPr lang="en-US" sz="1600" dirty="0" smtClean="0">
                <a:latin typeface="Verdana" pitchFamily="34" charset="0"/>
                <a:ea typeface="Verdana" pitchFamily="34" charset="0"/>
                <a:cs typeface="Verdana" pitchFamily="34" charset="0"/>
              </a:rPr>
              <a:t>Flagger </a:t>
            </a:r>
            <a:r>
              <a:rPr lang="en-US" sz="1600" dirty="0">
                <a:latin typeface="Verdana" pitchFamily="34" charset="0"/>
                <a:ea typeface="Verdana" pitchFamily="34" charset="0"/>
                <a:cs typeface="Verdana" pitchFamily="34" charset="0"/>
              </a:rPr>
              <a:t>has no escape </a:t>
            </a:r>
            <a:r>
              <a:rPr lang="en-US" sz="1600" dirty="0" smtClean="0">
                <a:latin typeface="Verdana" pitchFamily="34" charset="0"/>
                <a:ea typeface="Verdana" pitchFamily="34" charset="0"/>
                <a:cs typeface="Verdana" pitchFamily="34" charset="0"/>
              </a:rPr>
              <a:t>route</a:t>
            </a:r>
          </a:p>
          <a:p>
            <a:pPr marL="285750" indent="-285750">
              <a:buFont typeface="Arial" pitchFamily="34" charset="0"/>
              <a:buChar char="•"/>
            </a:pPr>
            <a:r>
              <a:rPr lang="en-US" sz="1600" dirty="0" smtClean="0">
                <a:latin typeface="Verdana" pitchFamily="34" charset="0"/>
                <a:ea typeface="Verdana" pitchFamily="34" charset="0"/>
                <a:cs typeface="Verdana" pitchFamily="34" charset="0"/>
              </a:rPr>
              <a:t>Traffic vest illegal</a:t>
            </a:r>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Flagger Symbol Sign</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pic>
        <p:nvPicPr>
          <p:cNvPr id="7" name="Picture 10" descr="http://www.itre.ncsu.edu/HWY/techAsst/get-picture/images/3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598" y="1752600"/>
            <a:ext cx="54768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7"/>
          <p:cNvSpPr>
            <a:spLocks noGrp="1"/>
          </p:cNvSpPr>
          <p:nvPr>
            <p:ph type="subTitle" idx="1"/>
          </p:nvPr>
        </p:nvSpPr>
        <p:spPr>
          <a:xfrm>
            <a:off x="609600" y="1295400"/>
            <a:ext cx="7924800" cy="904863"/>
          </a:xfrm>
          <a:prstGeom prst="rect">
            <a:avLst/>
          </a:prstGeom>
        </p:spPr>
        <p:txBody>
          <a:bodyPr>
            <a:spAutoFit/>
          </a:bodyPr>
          <a:lstStyle/>
          <a:p>
            <a:pPr>
              <a:defRPr/>
            </a:pPr>
            <a:r>
              <a:rPr lang="en-US" sz="2400" i="1" dirty="0" smtClean="0">
                <a:solidFill>
                  <a:srgbClr val="000000"/>
                </a:solidFill>
              </a:rPr>
              <a:t> </a:t>
            </a:r>
            <a:endParaRPr lang="en-US" sz="2400" kern="0" dirty="0">
              <a:latin typeface="Verdana" pitchFamily="34" charset="0"/>
            </a:endParaRPr>
          </a:p>
          <a:p>
            <a:pPr>
              <a:defRPr/>
            </a:pPr>
            <a:r>
              <a:rPr lang="en-US" sz="2400" i="1" dirty="0">
                <a:solidFill>
                  <a:srgbClr val="000000"/>
                </a:solidFill>
              </a:rPr>
              <a:t> </a:t>
            </a:r>
            <a:endParaRPr lang="en-US" dirty="0"/>
          </a:p>
        </p:txBody>
      </p:sp>
      <p:sp>
        <p:nvSpPr>
          <p:cNvPr id="9" name="Rectangle 8"/>
          <p:cNvSpPr/>
          <p:nvPr/>
        </p:nvSpPr>
        <p:spPr>
          <a:xfrm>
            <a:off x="815974" y="5410200"/>
            <a:ext cx="5064125" cy="400110"/>
          </a:xfrm>
          <a:prstGeom prst="rect">
            <a:avLst/>
          </a:prstGeom>
        </p:spPr>
        <p:txBody>
          <a:bodyPr wrap="square">
            <a:spAutoFit/>
          </a:bodyPr>
          <a:lstStyle/>
          <a:p>
            <a:pPr lvl="0" algn="ctr">
              <a:spcBef>
                <a:spcPct val="20000"/>
              </a:spcBef>
              <a:defRPr/>
            </a:pPr>
            <a:r>
              <a:rPr lang="en-US" sz="2000" i="1" dirty="0">
                <a:solidFill>
                  <a:srgbClr val="000000"/>
                </a:solidFill>
                <a:latin typeface="Verdana" pitchFamily="34" charset="0"/>
              </a:rPr>
              <a:t>Can you identify what's </a:t>
            </a:r>
            <a:r>
              <a:rPr lang="en-US" sz="2000" i="1" dirty="0" smtClean="0">
                <a:solidFill>
                  <a:srgbClr val="000000"/>
                </a:solidFill>
                <a:latin typeface="Verdana" pitchFamily="34" charset="0"/>
              </a:rPr>
              <a:t>wrong?</a:t>
            </a:r>
            <a:endParaRPr lang="en-US" sz="2000" dirty="0">
              <a:solidFill>
                <a:prstClr val="black">
                  <a:tint val="75000"/>
                </a:prstClr>
              </a:solidFill>
              <a:latin typeface="Verdana" pitchFamily="34" charset="0"/>
            </a:endParaRPr>
          </a:p>
        </p:txBody>
      </p:sp>
      <p:sp>
        <p:nvSpPr>
          <p:cNvPr id="3" name="TextBox 2"/>
          <p:cNvSpPr txBox="1"/>
          <p:nvPr/>
        </p:nvSpPr>
        <p:spPr>
          <a:xfrm>
            <a:off x="6233160" y="2443985"/>
            <a:ext cx="2590800" cy="2062103"/>
          </a:xfrm>
          <a:prstGeom prst="rect">
            <a:avLst/>
          </a:prstGeom>
          <a:noFill/>
        </p:spPr>
        <p:txBody>
          <a:bodyPr wrap="square" rtlCol="0">
            <a:spAutoFit/>
          </a:bodyPr>
          <a:lstStyle/>
          <a:p>
            <a:pPr marL="285750" indent="-285750">
              <a:buFont typeface="Arial" pitchFamily="34" charset="0"/>
              <a:buChar char="•"/>
            </a:pPr>
            <a:r>
              <a:rPr lang="en-US" sz="1600" dirty="0" smtClean="0">
                <a:latin typeface="Verdana" pitchFamily="34" charset="0"/>
                <a:ea typeface="Verdana" pitchFamily="34" charset="0"/>
                <a:cs typeface="Verdana" pitchFamily="34" charset="0"/>
              </a:rPr>
              <a:t>Flagger warning sign is obstructed by mailbox</a:t>
            </a:r>
          </a:p>
          <a:p>
            <a:pPr marL="285750" indent="-285750">
              <a:buFont typeface="Arial" pitchFamily="34" charset="0"/>
              <a:buChar char="•"/>
            </a:pPr>
            <a:r>
              <a:rPr lang="en-US" sz="1600" dirty="0" smtClean="0">
                <a:latin typeface="Verdana" pitchFamily="34" charset="0"/>
                <a:ea typeface="Verdana" pitchFamily="34" charset="0"/>
                <a:cs typeface="Verdana" pitchFamily="34" charset="0"/>
              </a:rPr>
              <a:t>Warning barrel not on roadway</a:t>
            </a:r>
          </a:p>
          <a:p>
            <a:pPr marL="285750" indent="-285750">
              <a:buFont typeface="Arial" pitchFamily="34" charset="0"/>
              <a:buChar char="•"/>
            </a:pPr>
            <a:r>
              <a:rPr lang="en-US" sz="1600" dirty="0" smtClean="0">
                <a:latin typeface="Verdana" pitchFamily="34" charset="0"/>
                <a:ea typeface="Verdana" pitchFamily="34" charset="0"/>
                <a:cs typeface="Verdana" pitchFamily="34" charset="0"/>
              </a:rPr>
              <a:t>No flaggers in area – construction finished?</a:t>
            </a:r>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Unsafe Situation</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pic>
        <p:nvPicPr>
          <p:cNvPr id="7" name="Picture 9" descr="http://www.itre.ncsu.edu/HWY/techAsst/get-picture/images/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601788"/>
            <a:ext cx="52482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238240" y="3192759"/>
            <a:ext cx="2196435" cy="461665"/>
          </a:xfrm>
          <a:prstGeom prst="rect">
            <a:avLst/>
          </a:prstGeom>
        </p:spPr>
        <p:txBody>
          <a:bodyPr wrap="none">
            <a:spAutoFit/>
          </a:bodyPr>
          <a:lstStyle/>
          <a:p>
            <a:pPr lvl="0" algn="ctr">
              <a:spcBef>
                <a:spcPct val="0"/>
              </a:spcBef>
            </a:pPr>
            <a:r>
              <a:rPr lang="en-US" altLang="en-US" sz="2400" dirty="0">
                <a:latin typeface="Verdana" pitchFamily="34" charset="0"/>
                <a:ea typeface="Verdana" pitchFamily="34" charset="0"/>
                <a:cs typeface="Verdana" pitchFamily="34" charset="0"/>
              </a:rPr>
              <a:t>Enough said!</a:t>
            </a: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Summary</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3" name="TextBox 2"/>
          <p:cNvSpPr txBox="1"/>
          <p:nvPr/>
        </p:nvSpPr>
        <p:spPr>
          <a:xfrm>
            <a:off x="609600" y="1524000"/>
            <a:ext cx="7696200" cy="4154984"/>
          </a:xfrm>
          <a:prstGeom prst="rect">
            <a:avLst/>
          </a:prstGeom>
          <a:noFill/>
        </p:spPr>
        <p:txBody>
          <a:bodyPr wrap="square" rtlCol="0">
            <a:spAutoFit/>
          </a:bodyPr>
          <a:lstStyle/>
          <a:p>
            <a:pPr marL="342900" indent="-342900">
              <a:buFont typeface="Courier New" pitchFamily="49" charset="0"/>
              <a:buChar char="o"/>
            </a:pPr>
            <a:r>
              <a:rPr lang="en-US" sz="2400" dirty="0" smtClean="0">
                <a:latin typeface="Verdana" pitchFamily="34" charset="0"/>
                <a:ea typeface="Verdana" pitchFamily="34" charset="0"/>
                <a:cs typeface="Verdana" pitchFamily="34" charset="0"/>
              </a:rPr>
              <a:t>Individuals within roadway work zones must use caution and be constantly aware of the hazards associated with moving vehicles and equipment</a:t>
            </a:r>
          </a:p>
          <a:p>
            <a:pPr marL="342900" indent="-342900">
              <a:buFont typeface="Courier New" pitchFamily="49" charset="0"/>
              <a:buChar char="o"/>
            </a:pPr>
            <a:r>
              <a:rPr lang="en-US" sz="2400" dirty="0" smtClean="0">
                <a:latin typeface="Verdana" pitchFamily="34" charset="0"/>
                <a:ea typeface="Verdana" pitchFamily="34" charset="0"/>
                <a:cs typeface="Verdana" pitchFamily="34" charset="0"/>
              </a:rPr>
              <a:t>Workers must wear the necessary Personal Protective Equipment (PPE) including and especially compliant traffic vests</a:t>
            </a:r>
          </a:p>
          <a:p>
            <a:pPr marL="342900" indent="-342900">
              <a:buFont typeface="Courier New" pitchFamily="49" charset="0"/>
              <a:buChar char="o"/>
            </a:pPr>
            <a:r>
              <a:rPr lang="en-US" sz="2400" dirty="0" smtClean="0">
                <a:latin typeface="Verdana" pitchFamily="34" charset="0"/>
                <a:ea typeface="Verdana" pitchFamily="34" charset="0"/>
                <a:cs typeface="Verdana" pitchFamily="34" charset="0"/>
              </a:rPr>
              <a:t>Necessary signage should be in place to warn drivers approaching a work zone</a:t>
            </a:r>
          </a:p>
          <a:p>
            <a:pPr marL="342900" indent="-342900">
              <a:buFont typeface="Courier New" pitchFamily="49" charset="0"/>
              <a:buChar char="o"/>
            </a:pPr>
            <a:r>
              <a:rPr lang="en-US" sz="2400" dirty="0" smtClean="0">
                <a:latin typeface="Verdana" pitchFamily="34" charset="0"/>
                <a:ea typeface="Verdana" pitchFamily="34" charset="0"/>
                <a:cs typeface="Verdana" pitchFamily="34" charset="0"/>
              </a:rPr>
              <a:t>A good communication system must be used between flaggers and equipment operators</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4798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9" name="Rectangle 2"/>
          <p:cNvSpPr>
            <a:spLocks noGrp="1" noChangeArrowheads="1"/>
          </p:cNvSpPr>
          <p:nvPr>
            <p:ph type="ctrTitle"/>
          </p:nvPr>
        </p:nvSpPr>
        <p:spPr>
          <a:xfrm>
            <a:off x="457200" y="381000"/>
            <a:ext cx="5334000" cy="533400"/>
          </a:xfrm>
        </p:spPr>
        <p:txBody>
          <a:bodyPr/>
          <a:lstStyle/>
          <a:p>
            <a:r>
              <a:rPr lang="en-US" altLang="en-US" sz="2800" dirty="0">
                <a:solidFill>
                  <a:schemeClr val="bg1"/>
                </a:solidFill>
                <a:latin typeface="Verdana" pitchFamily="34" charset="0"/>
              </a:rPr>
              <a:t>Contact Information</a:t>
            </a:r>
            <a:endParaRPr lang="en-US" altLang="en-US" sz="2800" dirty="0" smtClean="0">
              <a:solidFill>
                <a:schemeClr val="bg1"/>
              </a:solidFill>
              <a:latin typeface="Verdana" pitchFamily="34" charset="0"/>
            </a:endParaRPr>
          </a:p>
        </p:txBody>
      </p:sp>
      <p:sp>
        <p:nvSpPr>
          <p:cNvPr id="3" name="Rectangle 2"/>
          <p:cNvSpPr/>
          <p:nvPr/>
        </p:nvSpPr>
        <p:spPr>
          <a:xfrm>
            <a:off x="990600" y="1371600"/>
            <a:ext cx="7162800" cy="1938992"/>
          </a:xfrm>
          <a:prstGeom prst="rect">
            <a:avLst/>
          </a:prstGeom>
        </p:spPr>
        <p:txBody>
          <a:bodyPr wrap="square">
            <a:spAutoFit/>
          </a:bodyPr>
          <a:lstStyle/>
          <a:p>
            <a:r>
              <a:rPr lang="en-US" sz="2400" b="1" dirty="0">
                <a:solidFill>
                  <a:srgbClr val="0070C0"/>
                </a:solidFill>
                <a:latin typeface="Verdana" pitchFamily="34" charset="0"/>
                <a:ea typeface="Verdana" pitchFamily="34" charset="0"/>
                <a:cs typeface="Verdana" pitchFamily="34" charset="0"/>
              </a:rPr>
              <a:t>Health &amp; Safety Training Specialists</a:t>
            </a:r>
          </a:p>
          <a:p>
            <a:r>
              <a:rPr lang="en-US" sz="2400" b="1" dirty="0">
                <a:solidFill>
                  <a:srgbClr val="0070C0"/>
                </a:solidFill>
                <a:latin typeface="Verdana" pitchFamily="34" charset="0"/>
                <a:ea typeface="Verdana" pitchFamily="34" charset="0"/>
                <a:cs typeface="Verdana" pitchFamily="34" charset="0"/>
              </a:rPr>
              <a:t>1171 South Cameron Street, Room 324</a:t>
            </a:r>
          </a:p>
          <a:p>
            <a:r>
              <a:rPr lang="en-US" sz="2400" b="1" dirty="0">
                <a:solidFill>
                  <a:srgbClr val="0070C0"/>
                </a:solidFill>
                <a:latin typeface="Verdana" pitchFamily="34" charset="0"/>
                <a:ea typeface="Verdana" pitchFamily="34" charset="0"/>
                <a:cs typeface="Verdana" pitchFamily="34" charset="0"/>
              </a:rPr>
              <a:t>Harrisburg, PA 17104-2501</a:t>
            </a:r>
          </a:p>
          <a:p>
            <a:r>
              <a:rPr lang="en-US" sz="2400" b="1" dirty="0">
                <a:solidFill>
                  <a:srgbClr val="0070C0"/>
                </a:solidFill>
                <a:latin typeface="Verdana" pitchFamily="34" charset="0"/>
                <a:ea typeface="Verdana" pitchFamily="34" charset="0"/>
                <a:cs typeface="Verdana" pitchFamily="34" charset="0"/>
              </a:rPr>
              <a:t>(717) 772-1635</a:t>
            </a:r>
          </a:p>
          <a:p>
            <a:r>
              <a:rPr lang="en-US" sz="2400" b="1" dirty="0">
                <a:solidFill>
                  <a:srgbClr val="0070C0"/>
                </a:solidFill>
                <a:latin typeface="Verdana" pitchFamily="34" charset="0"/>
                <a:ea typeface="Verdana" pitchFamily="34" charset="0"/>
                <a:cs typeface="Verdana" pitchFamily="34" charset="0"/>
              </a:rPr>
              <a:t>RA-LI-BWC-PATHS@pa.gov </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3605102"/>
            <a:ext cx="3532186" cy="235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descr="FaceBook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476091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457200" y="4114800"/>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4"/>
              </a:rPr>
              <a:t>https://www.facebook.com/BWCPATHS</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619453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pic>
        <p:nvPicPr>
          <p:cNvPr id="7" name="Picture 16" descr="http://ts1.mm.bing.net/th?id=H.4570352840672124&amp;pid=15.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0314"/>
            <a:ext cx="18097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8"/>
          <p:cNvSpPr>
            <a:spLocks noGrp="1" noChangeArrowheads="1" noChangeShapeType="1" noTextEdit="1"/>
          </p:cNvSpPr>
          <p:nvPr>
            <p:ph type="subTitle" idx="1"/>
          </p:nvPr>
        </p:nvSpPr>
        <p:spPr bwMode="auto">
          <a:xfrm>
            <a:off x="645160" y="1280269"/>
            <a:ext cx="7924800" cy="4800600"/>
          </a:xfrm>
          <a:prstGeom prst="rect">
            <a:avLst/>
          </a:prstGeom>
        </p:spPr>
        <p:txBody>
          <a:bodyPr wrap="none" fromWordArt="1">
            <a:prstTxWarp prst="textSlantUp">
              <a:avLst>
                <a:gd name="adj" fmla="val 44444"/>
              </a:avLst>
            </a:prstTxWarp>
          </a:bodyPr>
          <a:lstStyle/>
          <a:p>
            <a:pPr algn="ctr"/>
            <a:r>
              <a:rPr lang="en-US" sz="4000" b="1" kern="10" dirty="0" smtClean="0">
                <a:ln w="9525">
                  <a:solidFill>
                    <a:srgbClr val="000000"/>
                  </a:solidFill>
                  <a:miter lim="800000"/>
                  <a:headEnd/>
                  <a:tailEnd/>
                </a:ln>
                <a:solidFill>
                  <a:schemeClr val="tx2"/>
                </a:solidFill>
                <a:latin typeface="Verdana"/>
                <a:ea typeface="Verdana"/>
                <a:cs typeface="Verdana"/>
              </a:rPr>
              <a:t>   ?????  </a:t>
            </a:r>
            <a:endParaRPr lang="en-US" sz="4000" b="1" kern="10" dirty="0">
              <a:ln w="9525">
                <a:solidFill>
                  <a:srgbClr val="000000"/>
                </a:solidFill>
                <a:miter lim="800000"/>
                <a:headEnd/>
                <a:tailEnd/>
              </a:ln>
              <a:solidFill>
                <a:schemeClr val="tx2"/>
              </a:solidFill>
              <a:latin typeface="Verdana"/>
              <a:ea typeface="Verdana"/>
              <a:cs typeface="Verdana"/>
            </a:endParaRPr>
          </a:p>
          <a:p>
            <a:pPr algn="ctr"/>
            <a:r>
              <a:rPr lang="en-US" sz="4000" b="1" kern="10" dirty="0">
                <a:ln w="9525">
                  <a:solidFill>
                    <a:srgbClr val="000000"/>
                  </a:solidFill>
                  <a:miter lim="800000"/>
                  <a:headEnd/>
                  <a:tailEnd/>
                </a:ln>
                <a:solidFill>
                  <a:schemeClr val="tx2"/>
                </a:solidFill>
                <a:latin typeface="Verdana"/>
                <a:ea typeface="Verdana"/>
                <a:cs typeface="Verdana"/>
              </a:rPr>
              <a:t>Questions </a:t>
            </a:r>
          </a:p>
          <a:p>
            <a:pPr algn="ctr"/>
            <a:r>
              <a:rPr lang="en-US" sz="4000" b="1" kern="10" dirty="0">
                <a:ln w="9525">
                  <a:solidFill>
                    <a:srgbClr val="000000"/>
                  </a:solidFill>
                  <a:miter lim="800000"/>
                  <a:headEnd/>
                  <a:tailEnd/>
                </a:ln>
                <a:solidFill>
                  <a:schemeClr val="tx2"/>
                </a:solidFill>
                <a:latin typeface="Verdana"/>
                <a:ea typeface="Verdana"/>
                <a:cs typeface="Verdana"/>
              </a:rPr>
              <a:t>&amp;</a:t>
            </a:r>
          </a:p>
          <a:p>
            <a:pPr algn="ctr"/>
            <a:r>
              <a:rPr lang="en-US" sz="4000" b="1" kern="10" dirty="0">
                <a:ln w="9525">
                  <a:solidFill>
                    <a:srgbClr val="000000"/>
                  </a:solidFill>
                  <a:miter lim="800000"/>
                  <a:headEnd/>
                  <a:tailEnd/>
                </a:ln>
                <a:solidFill>
                  <a:schemeClr val="tx2"/>
                </a:solidFill>
                <a:latin typeface="Verdana"/>
                <a:ea typeface="Verdana"/>
                <a:cs typeface="Verdana"/>
              </a:rPr>
              <a:t>Answers</a:t>
            </a:r>
          </a:p>
        </p:txBody>
      </p:sp>
      <p:sp>
        <p:nvSpPr>
          <p:cNvPr id="9" name="Rectangle 2"/>
          <p:cNvSpPr>
            <a:spLocks noGrp="1" noChangeArrowheads="1"/>
          </p:cNvSpPr>
          <p:nvPr>
            <p:ph type="ctrTitle"/>
          </p:nvPr>
        </p:nvSpPr>
        <p:spPr>
          <a:xfrm>
            <a:off x="457200" y="381000"/>
            <a:ext cx="5334000" cy="533400"/>
          </a:xfrm>
        </p:spPr>
        <p:txBody>
          <a:bodyPr/>
          <a:lstStyle/>
          <a:p>
            <a:pPr eaLnBrk="1" hangingPunct="1"/>
            <a:r>
              <a:rPr lang="en-US" altLang="en-US" sz="2800" dirty="0" smtClean="0">
                <a:solidFill>
                  <a:schemeClr val="bg1"/>
                </a:solidFill>
                <a:latin typeface="Verdana" pitchFamily="34" charset="0"/>
                <a:cs typeface="Times New Roman" pitchFamily="18" charset="0"/>
              </a:rPr>
              <a:t>Questions</a:t>
            </a:r>
            <a:endParaRPr lang="en-US" altLang="en-US" sz="2800" dirty="0" smtClean="0">
              <a:solidFill>
                <a:schemeClr val="bg1"/>
              </a:solidFill>
              <a:latin typeface="Verdana" pitchFamily="34" charset="0"/>
            </a:endParaRP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2"/>
          <p:cNvSpPr txBox="1">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defRPr/>
            </a:pPr>
            <a:r>
              <a:rPr lang="en-US" altLang="en-US" sz="2800"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Struck By Objects</a:t>
            </a:r>
          </a:p>
        </p:txBody>
      </p:sp>
      <p:sp>
        <p:nvSpPr>
          <p:cNvPr id="8" name="Rectangle 3"/>
          <p:cNvSpPr txBox="1">
            <a:spLocks noGrp="1" noChangeArrowheads="1"/>
          </p:cNvSpPr>
          <p:nvPr>
            <p:ph type="subTitle" idx="1"/>
          </p:nvPr>
        </p:nvSpPr>
        <p:spPr bwMode="auto">
          <a:xfrm>
            <a:off x="533400" y="1905000"/>
            <a:ext cx="8001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marL="609600" indent="-609600" algn="l" eaLnBrk="1" hangingPunct="1">
              <a:lnSpc>
                <a:spcPct val="90000"/>
              </a:lnSpc>
              <a:buFont typeface="Wingdings" pitchFamily="2" charset="2"/>
              <a:buNone/>
              <a:defRPr/>
            </a:pPr>
            <a:r>
              <a:rPr lang="en-US" altLang="en-US" sz="2400" kern="0" dirty="0" smtClean="0">
                <a:latin typeface="Verdana" panose="020B0604030504040204" pitchFamily="34" charset="0"/>
                <a:ea typeface="Verdana" panose="020B0604030504040204" pitchFamily="34" charset="0"/>
                <a:cs typeface="Verdana" panose="020B0604030504040204" pitchFamily="34" charset="0"/>
              </a:rPr>
              <a:t>A frequent cause of disabling injuries and </a:t>
            </a:r>
          </a:p>
          <a:p>
            <a:pPr indent="-609600" algn="l" eaLnBrk="1" hangingPunct="1">
              <a:lnSpc>
                <a:spcPct val="90000"/>
              </a:lnSpc>
              <a:spcBef>
                <a:spcPts val="0"/>
              </a:spcBef>
              <a:spcAft>
                <a:spcPts val="0"/>
              </a:spcAft>
              <a:buFont typeface="Wingdings" pitchFamily="2" charset="2"/>
              <a:buNone/>
              <a:defRPr/>
            </a:pPr>
            <a:r>
              <a:rPr lang="en-US" altLang="en-US" sz="2400" kern="0" dirty="0" smtClean="0">
                <a:latin typeface="Verdana" panose="020B0604030504040204" pitchFamily="34" charset="0"/>
                <a:ea typeface="Verdana" panose="020B0604030504040204" pitchFamily="34" charset="0"/>
                <a:cs typeface="Verdana" panose="020B0604030504040204" pitchFamily="34" charset="0"/>
              </a:rPr>
              <a:t>fatalities in the road construction industry      occur when workers are struck by:</a:t>
            </a:r>
          </a:p>
          <a:p>
            <a:pPr marL="609600" indent="-609600" algn="l" eaLnBrk="1" hangingPunct="1">
              <a:lnSpc>
                <a:spcPct val="90000"/>
              </a:lnSpc>
              <a:buFont typeface="Wingdings" pitchFamily="2" charset="2"/>
              <a:buNone/>
              <a:defRPr/>
            </a:pPr>
            <a:endParaRPr lang="en-US" altLang="en-US" sz="2400" kern="0" dirty="0" smtClean="0">
              <a:latin typeface="Verdana" panose="020B0604030504040204" pitchFamily="34" charset="0"/>
              <a:ea typeface="Verdana" panose="020B0604030504040204" pitchFamily="34" charset="0"/>
              <a:cs typeface="Verdana" panose="020B0604030504040204" pitchFamily="34" charset="0"/>
            </a:endParaRPr>
          </a:p>
          <a:p>
            <a:pPr marL="609600" indent="-609600" algn="l" eaLnBrk="1" hangingPunct="1">
              <a:lnSpc>
                <a:spcPct val="90000"/>
              </a:lnSpc>
              <a:buFont typeface="Wingdings" pitchFamily="2" charset="2"/>
              <a:buAutoNum type="arabicPeriod"/>
              <a:defRPr/>
            </a:pPr>
            <a:r>
              <a:rPr lang="en-US" altLang="en-US" sz="2400" kern="0" dirty="0" smtClean="0">
                <a:latin typeface="Verdana" panose="020B0604030504040204" pitchFamily="34" charset="0"/>
                <a:ea typeface="Verdana" panose="020B0604030504040204" pitchFamily="34" charset="0"/>
                <a:cs typeface="Verdana" panose="020B0604030504040204" pitchFamily="34" charset="0"/>
              </a:rPr>
              <a:t>Passing motorists </a:t>
            </a:r>
          </a:p>
          <a:p>
            <a:pPr algn="l" eaLnBrk="1" hangingPunct="1">
              <a:lnSpc>
                <a:spcPct val="90000"/>
              </a:lnSpc>
              <a:defRPr/>
            </a:pPr>
            <a:endParaRPr lang="en-US" altLang="en-US" sz="2400" kern="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l" eaLnBrk="1" hangingPunct="1">
              <a:lnSpc>
                <a:spcPct val="90000"/>
              </a:lnSpc>
              <a:buFontTx/>
              <a:buAutoNum type="arabicPeriod" startAt="2"/>
              <a:defRPr/>
            </a:pPr>
            <a:r>
              <a:rPr lang="en-US" altLang="en-US" sz="2400" kern="0" dirty="0" smtClean="0">
                <a:latin typeface="Verdana" panose="020B0604030504040204" pitchFamily="34" charset="0"/>
                <a:ea typeface="Verdana" panose="020B0604030504040204" pitchFamily="34" charset="0"/>
                <a:cs typeface="Verdana" panose="020B0604030504040204" pitchFamily="34" charset="0"/>
              </a:rPr>
              <a:t> Construction vehicles</a:t>
            </a:r>
          </a:p>
          <a:p>
            <a:pPr algn="l" eaLnBrk="1" hangingPunct="1">
              <a:lnSpc>
                <a:spcPct val="90000"/>
              </a:lnSpc>
              <a:defRPr/>
            </a:pPr>
            <a:endParaRPr lang="en-US" altLang="en-US" sz="2400" kern="0" dirty="0" smtClean="0">
              <a:latin typeface="Verdana" panose="020B0604030504040204" pitchFamily="34" charset="0"/>
              <a:ea typeface="Verdana" panose="020B0604030504040204" pitchFamily="34" charset="0"/>
              <a:cs typeface="Verdana" panose="020B0604030504040204" pitchFamily="34" charset="0"/>
            </a:endParaRPr>
          </a:p>
          <a:p>
            <a:pPr algn="l" eaLnBrk="1" hangingPunct="1">
              <a:lnSpc>
                <a:spcPct val="90000"/>
              </a:lnSpc>
              <a:defRPr/>
            </a:pPr>
            <a:r>
              <a:rPr lang="en-US" altLang="en-US" sz="2400" kern="0" dirty="0" smtClean="0">
                <a:latin typeface="Verdana" panose="020B0604030504040204" pitchFamily="34" charset="0"/>
                <a:ea typeface="Verdana" panose="020B0604030504040204" pitchFamily="34" charset="0"/>
                <a:cs typeface="Verdana" panose="020B0604030504040204" pitchFamily="34" charset="0"/>
              </a:rPr>
              <a:t>3.   Equipment  </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3000" y="3276600"/>
            <a:ext cx="3836323" cy="2164080"/>
          </a:xfrm>
          <a:prstGeom prst="rect">
            <a:avLst/>
          </a:prstGeom>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2"/>
          <p:cNvSpPr txBox="1">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defRPr/>
            </a:pPr>
            <a:r>
              <a:rPr lang="en-US" altLang="en-US" sz="2800"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Activity Being Performed</a:t>
            </a:r>
          </a:p>
        </p:txBody>
      </p:sp>
      <p:sp>
        <p:nvSpPr>
          <p:cNvPr id="8" name="Rectangle 3"/>
          <p:cNvSpPr txBox="1">
            <a:spLocks noGrp="1" noChangeArrowheads="1"/>
          </p:cNvSpPr>
          <p:nvPr>
            <p:ph type="subTitle" idx="1"/>
          </p:nvPr>
        </p:nvSpPr>
        <p:spPr bwMode="auto">
          <a:xfrm>
            <a:off x="609600" y="13716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r>
              <a:rPr lang="en-US" altLang="en-US" sz="2400" dirty="0" smtClean="0">
                <a:latin typeface="Verdana" pitchFamily="34" charset="0"/>
                <a:ea typeface="Verdana" pitchFamily="34" charset="0"/>
                <a:cs typeface="Verdana" pitchFamily="34" charset="0"/>
              </a:rPr>
              <a:t>Constructing</a:t>
            </a:r>
          </a:p>
          <a:p>
            <a:pPr marL="0" indent="0" algn="l" eaLnBrk="1" hangingPunct="1">
              <a:buNone/>
            </a:pPr>
            <a:endParaRPr lang="en-US" altLang="en-US" sz="2400" dirty="0">
              <a:latin typeface="Verdana" pitchFamily="34" charset="0"/>
              <a:ea typeface="Verdana" pitchFamily="34" charset="0"/>
              <a:cs typeface="Verdana" pitchFamily="34" charset="0"/>
            </a:endParaRPr>
          </a:p>
          <a:p>
            <a:pPr algn="l" eaLnBrk="1" hangingPunct="1"/>
            <a:r>
              <a:rPr lang="en-US" altLang="en-US" sz="2400" dirty="0">
                <a:latin typeface="Verdana" pitchFamily="34" charset="0"/>
                <a:ea typeface="Verdana" pitchFamily="34" charset="0"/>
                <a:cs typeface="Verdana" pitchFamily="34" charset="0"/>
              </a:rPr>
              <a:t>Repairing </a:t>
            </a:r>
            <a:endParaRPr lang="en-US" altLang="en-US" sz="2400" dirty="0" smtClean="0">
              <a:latin typeface="Verdana" pitchFamily="34" charset="0"/>
              <a:ea typeface="Verdana" pitchFamily="34" charset="0"/>
              <a:cs typeface="Verdana" pitchFamily="34" charset="0"/>
            </a:endParaRPr>
          </a:p>
          <a:p>
            <a:pPr algn="l" eaLnBrk="1" hangingPunct="1"/>
            <a:endParaRPr lang="en-US" altLang="en-US" sz="2400" dirty="0">
              <a:latin typeface="Verdana" pitchFamily="34" charset="0"/>
              <a:ea typeface="Verdana" pitchFamily="34" charset="0"/>
              <a:cs typeface="Verdana" pitchFamily="34" charset="0"/>
            </a:endParaRPr>
          </a:p>
          <a:p>
            <a:pPr algn="l" eaLnBrk="1" hangingPunct="1"/>
            <a:r>
              <a:rPr lang="en-US" altLang="en-US" sz="2400" dirty="0">
                <a:latin typeface="Verdana" pitchFamily="34" charset="0"/>
                <a:ea typeface="Verdana" pitchFamily="34" charset="0"/>
                <a:cs typeface="Verdana" pitchFamily="34" charset="0"/>
              </a:rPr>
              <a:t>Cleaning </a:t>
            </a:r>
            <a:endParaRPr lang="en-US" altLang="en-US" sz="2400" dirty="0" smtClean="0">
              <a:latin typeface="Verdana" pitchFamily="34" charset="0"/>
              <a:ea typeface="Verdana" pitchFamily="34" charset="0"/>
              <a:cs typeface="Verdana" pitchFamily="34" charset="0"/>
            </a:endParaRPr>
          </a:p>
          <a:p>
            <a:pPr algn="l" eaLnBrk="1" hangingPunct="1"/>
            <a:endParaRPr lang="en-US" altLang="en-US" sz="2400" dirty="0">
              <a:latin typeface="Verdana" pitchFamily="34" charset="0"/>
              <a:ea typeface="Verdana" pitchFamily="34" charset="0"/>
              <a:cs typeface="Verdana" pitchFamily="34" charset="0"/>
            </a:endParaRPr>
          </a:p>
          <a:p>
            <a:pPr algn="l" eaLnBrk="1" hangingPunct="1"/>
            <a:r>
              <a:rPr lang="en-US" altLang="en-US" sz="2400" dirty="0">
                <a:latin typeface="Verdana" pitchFamily="34" charset="0"/>
                <a:ea typeface="Verdana" pitchFamily="34" charset="0"/>
                <a:cs typeface="Verdana" pitchFamily="34" charset="0"/>
              </a:rPr>
              <a:t>Walking in or near a </a:t>
            </a:r>
            <a:r>
              <a:rPr lang="en-US" altLang="en-US" sz="2400" dirty="0" smtClean="0">
                <a:latin typeface="Verdana" pitchFamily="34" charset="0"/>
                <a:ea typeface="Verdana" pitchFamily="34" charset="0"/>
                <a:cs typeface="Verdana" pitchFamily="34" charset="0"/>
              </a:rPr>
              <a:t>roadway</a:t>
            </a:r>
          </a:p>
          <a:p>
            <a:pPr algn="l" eaLnBrk="1" hangingPunct="1"/>
            <a:endParaRPr lang="en-US" altLang="en-US" sz="2400" dirty="0">
              <a:latin typeface="Verdana" pitchFamily="34" charset="0"/>
              <a:ea typeface="Verdana" pitchFamily="34" charset="0"/>
              <a:cs typeface="Verdana" pitchFamily="34" charset="0"/>
            </a:endParaRPr>
          </a:p>
          <a:p>
            <a:pPr algn="l" eaLnBrk="1" hangingPunct="1"/>
            <a:r>
              <a:rPr lang="en-US" altLang="en-US" sz="2400" dirty="0">
                <a:latin typeface="Verdana" pitchFamily="34" charset="0"/>
                <a:ea typeface="Verdana" pitchFamily="34" charset="0"/>
                <a:cs typeface="Verdana" pitchFamily="34" charset="0"/>
              </a:rPr>
              <a:t>Directing or </a:t>
            </a:r>
            <a:r>
              <a:rPr lang="en-US" altLang="en-US" sz="2400" dirty="0" smtClean="0">
                <a:latin typeface="Verdana" pitchFamily="34" charset="0"/>
                <a:ea typeface="Verdana" pitchFamily="34" charset="0"/>
                <a:cs typeface="Verdana" pitchFamily="34" charset="0"/>
              </a:rPr>
              <a:t>flagging</a:t>
            </a:r>
          </a:p>
          <a:p>
            <a:pPr algn="l" eaLnBrk="1" hangingPunct="1"/>
            <a:endParaRPr lang="en-US" altLang="en-US" sz="2400" dirty="0">
              <a:latin typeface="Verdana" pitchFamily="34" charset="0"/>
              <a:ea typeface="Verdana" pitchFamily="34" charset="0"/>
              <a:cs typeface="Verdana" pitchFamily="34" charset="0"/>
            </a:endParaRPr>
          </a:p>
          <a:p>
            <a:pPr algn="l" eaLnBrk="1" hangingPunct="1"/>
            <a:r>
              <a:rPr lang="en-US" altLang="en-US" sz="2400" dirty="0">
                <a:latin typeface="Verdana" pitchFamily="34" charset="0"/>
                <a:ea typeface="Verdana" pitchFamily="34" charset="0"/>
                <a:cs typeface="Verdana" pitchFamily="34" charset="0"/>
              </a:rPr>
              <a:t>Resurfacing or blacktopping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87800" y="1550794"/>
            <a:ext cx="2489200" cy="18565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19800" y="3962400"/>
            <a:ext cx="2514600" cy="1883523"/>
          </a:xfrm>
          <a:prstGeom prst="rect">
            <a:avLst/>
          </a:prstGeom>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2"/>
          <p:cNvSpPr txBox="1">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defRPr/>
            </a:pPr>
            <a:r>
              <a:rPr lang="en-US" altLang="en-US" sz="2600"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Struck By Objects Prevention</a:t>
            </a:r>
          </a:p>
        </p:txBody>
      </p:sp>
      <p:sp>
        <p:nvSpPr>
          <p:cNvPr id="8" name="Rectangle 3"/>
          <p:cNvSpPr txBox="1">
            <a:spLocks noGrp="1" noChangeArrowheads="1"/>
          </p:cNvSpPr>
          <p:nvPr>
            <p:ph type="subTitle" idx="1"/>
          </p:nvPr>
        </p:nvSpPr>
        <p:spPr bwMode="auto">
          <a:xfrm>
            <a:off x="609600" y="1600200"/>
            <a:ext cx="7848600" cy="411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lnSpc>
                <a:spcPct val="90000"/>
              </a:lnSpc>
            </a:pPr>
            <a:r>
              <a:rPr lang="en-US" altLang="en-US" sz="2400" dirty="0">
                <a:latin typeface="Verdana" pitchFamily="34" charset="0"/>
                <a:ea typeface="Verdana" pitchFamily="34" charset="0"/>
                <a:cs typeface="Verdana" pitchFamily="34" charset="0"/>
              </a:rPr>
              <a:t>Have policies that require mobile equipment operators to follow the safety instructions in the equipment operator’s manual </a:t>
            </a:r>
          </a:p>
          <a:p>
            <a:pPr algn="l" eaLnBrk="1" hangingPunct="1">
              <a:lnSpc>
                <a:spcPct val="90000"/>
              </a:lnSpc>
            </a:pPr>
            <a:endParaRPr lang="en-US" altLang="en-US" sz="2400" dirty="0">
              <a:latin typeface="Verdana" pitchFamily="34" charset="0"/>
              <a:ea typeface="Verdana" pitchFamily="34" charset="0"/>
              <a:cs typeface="Verdana" pitchFamily="34" charset="0"/>
            </a:endParaRPr>
          </a:p>
          <a:p>
            <a:pPr algn="l" eaLnBrk="1" hangingPunct="1">
              <a:lnSpc>
                <a:spcPct val="90000"/>
              </a:lnSpc>
            </a:pPr>
            <a:r>
              <a:rPr lang="en-US" altLang="en-US" sz="2400" dirty="0">
                <a:latin typeface="Verdana" pitchFamily="34" charset="0"/>
                <a:ea typeface="Verdana" pitchFamily="34" charset="0"/>
                <a:cs typeface="Verdana" pitchFamily="34" charset="0"/>
              </a:rPr>
              <a:t>Conduct pre-work safety meetings each day to discuss the work on tap that day, the potential safety </a:t>
            </a:r>
            <a:r>
              <a:rPr lang="en-US" altLang="en-US" sz="2400" dirty="0" smtClean="0">
                <a:latin typeface="Verdana" pitchFamily="34" charset="0"/>
                <a:ea typeface="Verdana" pitchFamily="34" charset="0"/>
                <a:cs typeface="Verdana" pitchFamily="34" charset="0"/>
              </a:rPr>
              <a:t>hazards, </a:t>
            </a:r>
            <a:r>
              <a:rPr lang="en-US" altLang="en-US" sz="2400" dirty="0">
                <a:latin typeface="Verdana" pitchFamily="34" charset="0"/>
                <a:ea typeface="Verdana" pitchFamily="34" charset="0"/>
                <a:cs typeface="Verdana" pitchFamily="34" charset="0"/>
              </a:rPr>
              <a:t>and safe work practices</a:t>
            </a:r>
          </a:p>
          <a:p>
            <a:pPr algn="l" eaLnBrk="1" hangingPunct="1">
              <a:lnSpc>
                <a:spcPct val="90000"/>
              </a:lnSpc>
            </a:pPr>
            <a:endParaRPr lang="en-US" altLang="en-US" sz="2400" dirty="0">
              <a:latin typeface="Verdana" pitchFamily="34" charset="0"/>
              <a:ea typeface="Verdana" pitchFamily="34" charset="0"/>
              <a:cs typeface="Verdana" pitchFamily="34" charset="0"/>
            </a:endParaRPr>
          </a:p>
          <a:p>
            <a:pPr algn="l" eaLnBrk="1" hangingPunct="1">
              <a:lnSpc>
                <a:spcPct val="90000"/>
              </a:lnSpc>
            </a:pPr>
            <a:r>
              <a:rPr lang="en-US" altLang="en-US" sz="2400" dirty="0">
                <a:latin typeface="Verdana" pitchFamily="34" charset="0"/>
                <a:ea typeface="Verdana" pitchFamily="34" charset="0"/>
                <a:cs typeface="Verdana" pitchFamily="34" charset="0"/>
              </a:rPr>
              <a:t>Ensure that PPE such as high-visibility cloth is provided and used in accordance with company </a:t>
            </a:r>
            <a:r>
              <a:rPr lang="en-US" altLang="en-US" sz="2400" dirty="0" smtClean="0">
                <a:latin typeface="Verdana" pitchFamily="34" charset="0"/>
                <a:ea typeface="Verdana" pitchFamily="34" charset="0"/>
                <a:cs typeface="Verdana" pitchFamily="34" charset="0"/>
              </a:rPr>
              <a:t>policy</a:t>
            </a:r>
            <a:endParaRPr lang="en-US" alt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2"/>
          <p:cNvSpPr txBox="1">
            <a:spLocks noGrp="1" noChangeArrowheads="1"/>
          </p:cNvSpPr>
          <p:nvPr>
            <p:ph type="subTitle" idx="1"/>
          </p:nvPr>
        </p:nvSpPr>
        <p:spPr bwMode="auto">
          <a:xfrm>
            <a:off x="609600" y="129540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defRPr/>
            </a:pPr>
            <a:r>
              <a:rPr lang="en-US" altLang="en-US" sz="2400"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Struck By Objects Prevention</a:t>
            </a:r>
          </a:p>
        </p:txBody>
      </p:sp>
      <p:sp>
        <p:nvSpPr>
          <p:cNvPr id="8" name="Rectangle 2"/>
          <p:cNvSpPr txBox="1">
            <a:spLocks noGrp="1" noChangeArrowheads="1"/>
          </p:cNvSpPr>
          <p:nvPr>
            <p:ph type="ctrTitle"/>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defRPr/>
            </a:pPr>
            <a:r>
              <a:rPr lang="en-US" altLang="en-US" sz="2600"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Struck By Objects Prevention</a:t>
            </a:r>
          </a:p>
        </p:txBody>
      </p:sp>
      <p:sp>
        <p:nvSpPr>
          <p:cNvPr id="9" name="Rectangle 3"/>
          <p:cNvSpPr txBox="1">
            <a:spLocks noChangeArrowheads="1"/>
          </p:cNvSpPr>
          <p:nvPr/>
        </p:nvSpPr>
        <p:spPr bwMode="auto">
          <a:xfrm>
            <a:off x="512763" y="1219200"/>
            <a:ext cx="81978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pPr>
            <a:r>
              <a:rPr lang="en-US" altLang="en-US" sz="2400" dirty="0">
                <a:latin typeface="Verdana" pitchFamily="34" charset="0"/>
                <a:ea typeface="Verdana" pitchFamily="34" charset="0"/>
                <a:cs typeface="Verdana" pitchFamily="34" charset="0"/>
              </a:rPr>
              <a:t>Planning for safe operations within work zones </a:t>
            </a:r>
            <a:endParaRPr lang="en-US" altLang="en-US" sz="2400" dirty="0" smtClean="0">
              <a:latin typeface="Verdana" pitchFamily="34" charset="0"/>
              <a:ea typeface="Verdana" pitchFamily="34" charset="0"/>
              <a:cs typeface="Verdana" pitchFamily="34" charset="0"/>
            </a:endParaRPr>
          </a:p>
          <a:p>
            <a:pPr eaLnBrk="1" hangingPunct="1">
              <a:lnSpc>
                <a:spcPct val="90000"/>
              </a:lnSpc>
            </a:pPr>
            <a:endParaRPr lang="en-US" altLang="en-US" sz="2000" dirty="0">
              <a:latin typeface="Verdana" pitchFamily="34" charset="0"/>
              <a:ea typeface="Verdana" pitchFamily="34" charset="0"/>
              <a:cs typeface="Verdana" pitchFamily="34" charset="0"/>
            </a:endParaRPr>
          </a:p>
          <a:p>
            <a:pPr eaLnBrk="1" hangingPunct="1">
              <a:lnSpc>
                <a:spcPct val="90000"/>
              </a:lnSpc>
            </a:pPr>
            <a:r>
              <a:rPr lang="en-US" altLang="en-US" sz="2400" dirty="0">
                <a:latin typeface="Verdana" pitchFamily="34" charset="0"/>
                <a:ea typeface="Verdana" pitchFamily="34" charset="0"/>
                <a:cs typeface="Verdana" pitchFamily="34" charset="0"/>
              </a:rPr>
              <a:t>Safe operation of construction vehicles and equipment in highway/roadway work </a:t>
            </a:r>
            <a:r>
              <a:rPr lang="en-US" altLang="en-US" sz="2400" dirty="0" smtClean="0">
                <a:latin typeface="Verdana" pitchFamily="34" charset="0"/>
                <a:ea typeface="Verdana" pitchFamily="34" charset="0"/>
                <a:cs typeface="Verdana" pitchFamily="34" charset="0"/>
              </a:rPr>
              <a:t>zones</a:t>
            </a:r>
          </a:p>
          <a:p>
            <a:pPr eaLnBrk="1" hangingPunct="1">
              <a:lnSpc>
                <a:spcPct val="90000"/>
              </a:lnSpc>
            </a:pPr>
            <a:endParaRPr lang="en-US" altLang="en-US" sz="2000" dirty="0">
              <a:latin typeface="Verdana" pitchFamily="34" charset="0"/>
              <a:ea typeface="Verdana" pitchFamily="34" charset="0"/>
              <a:cs typeface="Verdana" pitchFamily="34" charset="0"/>
            </a:endParaRPr>
          </a:p>
          <a:p>
            <a:pPr eaLnBrk="1" hangingPunct="1">
              <a:lnSpc>
                <a:spcPct val="90000"/>
              </a:lnSpc>
            </a:pPr>
            <a:r>
              <a:rPr lang="en-US" altLang="en-US" sz="2400" dirty="0" smtClean="0">
                <a:latin typeface="Verdana" pitchFamily="34" charset="0"/>
                <a:ea typeface="Verdana" pitchFamily="34" charset="0"/>
                <a:cs typeface="Verdana" pitchFamily="34" charset="0"/>
              </a:rPr>
              <a:t>Providing </a:t>
            </a:r>
            <a:r>
              <a:rPr lang="en-US" altLang="en-US" sz="2400" dirty="0">
                <a:latin typeface="Verdana" pitchFamily="34" charset="0"/>
                <a:ea typeface="Verdana" pitchFamily="34" charset="0"/>
                <a:cs typeface="Verdana" pitchFamily="34" charset="0"/>
              </a:rPr>
              <a:t>for the safety of workers on foot around traffic vehicles and construction </a:t>
            </a:r>
            <a:r>
              <a:rPr lang="en-US" altLang="en-US" sz="2400" dirty="0" smtClean="0">
                <a:latin typeface="Verdana" pitchFamily="34" charset="0"/>
                <a:ea typeface="Verdana" pitchFamily="34" charset="0"/>
                <a:cs typeface="Verdana" pitchFamily="34" charset="0"/>
              </a:rPr>
              <a:t>vehicles</a:t>
            </a:r>
          </a:p>
          <a:p>
            <a:pPr eaLnBrk="1" hangingPunct="1">
              <a:lnSpc>
                <a:spcPct val="90000"/>
              </a:lnSpc>
            </a:pPr>
            <a:endParaRPr lang="en-US" altLang="en-US" sz="2000" dirty="0">
              <a:latin typeface="Verdana" pitchFamily="34" charset="0"/>
              <a:ea typeface="Verdana" pitchFamily="34" charset="0"/>
              <a:cs typeface="Verdana" pitchFamily="34" charset="0"/>
            </a:endParaRPr>
          </a:p>
          <a:p>
            <a:pPr eaLnBrk="1" hangingPunct="1">
              <a:lnSpc>
                <a:spcPct val="90000"/>
              </a:lnSpc>
            </a:pPr>
            <a:r>
              <a:rPr lang="en-US" altLang="en-US" sz="2400" dirty="0">
                <a:latin typeface="Verdana" pitchFamily="34" charset="0"/>
                <a:ea typeface="Verdana" pitchFamily="34" charset="0"/>
                <a:cs typeface="Verdana" pitchFamily="34" charset="0"/>
              </a:rPr>
              <a:t>Compliance with the Manual on Uniform Traffic Control </a:t>
            </a:r>
            <a:r>
              <a:rPr lang="en-US" altLang="en-US" sz="2400" dirty="0" smtClean="0">
                <a:latin typeface="Verdana" pitchFamily="34" charset="0"/>
                <a:ea typeface="Verdana" pitchFamily="34" charset="0"/>
                <a:cs typeface="Verdana" pitchFamily="34" charset="0"/>
              </a:rPr>
              <a:t>Devices </a:t>
            </a:r>
            <a:r>
              <a:rPr lang="en-US" altLang="en-US" sz="2400" dirty="0">
                <a:latin typeface="Verdana" pitchFamily="34" charset="0"/>
                <a:ea typeface="Verdana" pitchFamily="34" charset="0"/>
                <a:cs typeface="Verdana" pitchFamily="34" charset="0"/>
              </a:rPr>
              <a:t>(MUTCD</a:t>
            </a:r>
            <a:r>
              <a:rPr lang="en-US" altLang="en-US" sz="2400" dirty="0" smtClean="0">
                <a:latin typeface="Verdana" pitchFamily="34" charset="0"/>
                <a:ea typeface="Verdana" pitchFamily="34" charset="0"/>
                <a:cs typeface="Verdana" pitchFamily="34" charset="0"/>
              </a:rPr>
              <a:t>)</a:t>
            </a:r>
          </a:p>
          <a:p>
            <a:pPr eaLnBrk="1" hangingPunct="1">
              <a:lnSpc>
                <a:spcPct val="90000"/>
              </a:lnSpc>
            </a:pPr>
            <a:endParaRPr lang="en-US" altLang="en-US" sz="2000" dirty="0">
              <a:latin typeface="Verdana" pitchFamily="34" charset="0"/>
              <a:ea typeface="Verdana" pitchFamily="34" charset="0"/>
              <a:cs typeface="Verdana" pitchFamily="34" charset="0"/>
            </a:endParaRPr>
          </a:p>
          <a:p>
            <a:pPr eaLnBrk="1" hangingPunct="1">
              <a:lnSpc>
                <a:spcPct val="90000"/>
              </a:lnSpc>
            </a:pPr>
            <a:r>
              <a:rPr lang="en-US" altLang="en-US" sz="2400" dirty="0">
                <a:latin typeface="Verdana" pitchFamily="34" charset="0"/>
                <a:ea typeface="Verdana" pitchFamily="34" charset="0"/>
                <a:cs typeface="Verdana" pitchFamily="34" charset="0"/>
              </a:rPr>
              <a:t>Compliance with OSHA construction industry regulations (29CFR*1926, Subpart 0) </a:t>
            </a:r>
          </a:p>
          <a:p>
            <a:pPr algn="ctr" eaLnBrk="1" hangingPunct="1">
              <a:lnSpc>
                <a:spcPct val="90000"/>
              </a:lnSpc>
              <a:buFont typeface="Wingdings" pitchFamily="2" charset="2"/>
              <a:buNone/>
            </a:pPr>
            <a:r>
              <a:rPr lang="en-US" altLang="en-US" sz="2400" dirty="0">
                <a:latin typeface="Verdana" pitchFamily="34" charset="0"/>
                <a:ea typeface="Verdana" pitchFamily="34" charset="0"/>
                <a:cs typeface="Verdana" pitchFamily="34" charset="0"/>
              </a:rPr>
              <a:t> </a:t>
            </a:r>
          </a:p>
        </p:txBody>
      </p:sp>
    </p:spTree>
    <p:extLst>
      <p:ext uri="{BB962C8B-B14F-4D97-AF65-F5344CB8AC3E}">
        <p14:creationId xmlns:p14="http://schemas.microsoft.com/office/powerpoint/2010/main" val="292578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PPT-083-01</a:t>
            </a:r>
            <a:endParaRPr lang="en-US" sz="1400" dirty="0">
              <a:solidFill>
                <a:schemeClr val="bg1"/>
              </a:solidFill>
              <a:latin typeface="Verdana" pitchFamily="34" charset="0"/>
            </a:endParaRPr>
          </a:p>
        </p:txBody>
      </p:sp>
      <p:sp>
        <p:nvSpPr>
          <p:cNvPr id="7" name="Rectangle 1026"/>
          <p:cNvSpPr txBox="1">
            <a:spLocks noGrp="1" noChangeArrowheads="1"/>
          </p:cNvSpPr>
          <p:nvPr>
            <p:ph type="ctrTitle"/>
          </p:nvPr>
        </p:nvSpPr>
        <p:spPr bwMode="auto">
          <a:xfrm>
            <a:off x="457200" y="609600"/>
            <a:ext cx="5334000" cy="38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defRPr/>
            </a:pPr>
            <a:r>
              <a:rPr lang="en-US" altLang="en-US" sz="2400"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Work Zone Safety Considerations </a:t>
            </a:r>
            <a:br>
              <a:rPr lang="en-US" altLang="en-US" sz="2400"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altLang="en-US" sz="2400" kern="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1027"/>
          <p:cNvSpPr txBox="1">
            <a:spLocks noGrp="1" noChangeArrowheads="1"/>
          </p:cNvSpPr>
          <p:nvPr>
            <p:ph type="subTitle" idx="1"/>
          </p:nvPr>
        </p:nvSpPr>
        <p:spPr bwMode="auto">
          <a:xfrm>
            <a:off x="609600" y="16764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r>
              <a:rPr lang="en-US" altLang="en-US" sz="2400" dirty="0">
                <a:latin typeface="Verdana" pitchFamily="34" charset="0"/>
                <a:ea typeface="Verdana" pitchFamily="34" charset="0"/>
                <a:cs typeface="Verdana" pitchFamily="34" charset="0"/>
              </a:rPr>
              <a:t>Lighting</a:t>
            </a:r>
          </a:p>
          <a:p>
            <a:pPr algn="l" eaLnBrk="1" hangingPunct="1">
              <a:buFontTx/>
              <a:buNone/>
            </a:pPr>
            <a:endParaRPr lang="en-US" altLang="en-US" sz="2400" dirty="0">
              <a:latin typeface="Verdana" pitchFamily="34" charset="0"/>
              <a:ea typeface="Verdana" pitchFamily="34" charset="0"/>
              <a:cs typeface="Verdana" pitchFamily="34" charset="0"/>
            </a:endParaRPr>
          </a:p>
          <a:p>
            <a:pPr algn="l" eaLnBrk="1" hangingPunct="1"/>
            <a:r>
              <a:rPr lang="en-US" altLang="en-US" sz="2400" dirty="0">
                <a:latin typeface="Verdana" pitchFamily="34" charset="0"/>
                <a:ea typeface="Verdana" pitchFamily="34" charset="0"/>
                <a:cs typeface="Verdana" pitchFamily="34" charset="0"/>
              </a:rPr>
              <a:t>Visibility</a:t>
            </a:r>
          </a:p>
          <a:p>
            <a:pPr algn="l" eaLnBrk="1" hangingPunct="1"/>
            <a:endParaRPr lang="en-US" altLang="en-US" sz="2400" dirty="0">
              <a:latin typeface="Verdana" pitchFamily="34" charset="0"/>
              <a:ea typeface="Verdana" pitchFamily="34" charset="0"/>
              <a:cs typeface="Verdana" pitchFamily="34" charset="0"/>
            </a:endParaRPr>
          </a:p>
          <a:p>
            <a:pPr algn="l" eaLnBrk="1" hangingPunct="1"/>
            <a:r>
              <a:rPr lang="en-US" altLang="en-US" sz="2400" dirty="0">
                <a:latin typeface="Verdana" pitchFamily="34" charset="0"/>
                <a:ea typeface="Verdana" pitchFamily="34" charset="0"/>
                <a:cs typeface="Verdana" pitchFamily="34" charset="0"/>
              </a:rPr>
              <a:t>Inclement weather</a:t>
            </a:r>
          </a:p>
          <a:p>
            <a:pPr marL="0" indent="0" algn="l" eaLnBrk="1" hangingPunct="1">
              <a:buNone/>
            </a:pPr>
            <a:r>
              <a:rPr lang="en-US" altLang="en-US" sz="2400" dirty="0">
                <a:latin typeface="Verdana" pitchFamily="34" charset="0"/>
                <a:ea typeface="Verdana" pitchFamily="34" charset="0"/>
                <a:cs typeface="Verdana" pitchFamily="34" charset="0"/>
              </a:rPr>
              <a:t> </a:t>
            </a:r>
          </a:p>
          <a:p>
            <a:pPr algn="l" eaLnBrk="1" hangingPunct="1"/>
            <a:r>
              <a:rPr lang="en-US" altLang="en-US" sz="2400" dirty="0">
                <a:latin typeface="Verdana" pitchFamily="34" charset="0"/>
                <a:ea typeface="Verdana" pitchFamily="34" charset="0"/>
                <a:cs typeface="Verdana" pitchFamily="34" charset="0"/>
              </a:rPr>
              <a:t>Congested areas</a:t>
            </a:r>
          </a:p>
          <a:p>
            <a:pPr algn="l" eaLnBrk="1" hangingPunct="1"/>
            <a:endParaRPr lang="en-US" altLang="en-US" sz="2400" dirty="0">
              <a:latin typeface="Verdana" pitchFamily="34" charset="0"/>
              <a:ea typeface="Verdana" pitchFamily="34" charset="0"/>
              <a:cs typeface="Verdana" pitchFamily="34" charset="0"/>
            </a:endParaRPr>
          </a:p>
          <a:p>
            <a:pPr algn="l" eaLnBrk="1" hangingPunct="1"/>
            <a:r>
              <a:rPr lang="en-US" altLang="en-US" sz="2400" dirty="0">
                <a:latin typeface="Verdana" pitchFamily="34" charset="0"/>
                <a:ea typeface="Verdana" pitchFamily="34" charset="0"/>
                <a:cs typeface="Verdana" pitchFamily="34" charset="0"/>
              </a:rPr>
              <a:t>Constantly changing work conditions</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13960" y="1717040"/>
            <a:ext cx="2819400" cy="3054350"/>
          </a:xfrm>
          <a:prstGeom prst="rect">
            <a:avLst/>
          </a:prstGeom>
        </p:spPr>
      </p:pic>
    </p:spTree>
    <p:extLst>
      <p:ext uri="{BB962C8B-B14F-4D97-AF65-F5344CB8AC3E}">
        <p14:creationId xmlns:p14="http://schemas.microsoft.com/office/powerpoint/2010/main" val="2925789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488894E-C47C-4C09-B4FB-30ECEBAD56DC}"/>
</file>

<file path=customXml/itemProps2.xml><?xml version="1.0" encoding="utf-8"?>
<ds:datastoreItem xmlns:ds="http://schemas.openxmlformats.org/officeDocument/2006/customXml" ds:itemID="{FBA9C915-B052-4E2C-894B-3D1BEDA8E8B9}"/>
</file>

<file path=customXml/itemProps3.xml><?xml version="1.0" encoding="utf-8"?>
<ds:datastoreItem xmlns:ds="http://schemas.openxmlformats.org/officeDocument/2006/customXml" ds:itemID="{D63B0811-504C-4279-A61D-0FFC99812C6C}"/>
</file>

<file path=docProps/app.xml><?xml version="1.0" encoding="utf-8"?>
<Properties xmlns="http://schemas.openxmlformats.org/officeDocument/2006/extended-properties" xmlns:vt="http://schemas.openxmlformats.org/officeDocument/2006/docPropsVTypes">
  <Template>Presentation1</Template>
  <TotalTime>1008</TotalTime>
  <Words>4104</Words>
  <Application>Microsoft Office PowerPoint</Application>
  <PresentationFormat>On-screen Show (4:3)</PresentationFormat>
  <Paragraphs>711</Paragraphs>
  <Slides>46</Slides>
  <Notes>44</Notes>
  <HiddenSlides>1</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Presentation1</vt:lpstr>
      <vt:lpstr>Custom Design</vt:lpstr>
      <vt:lpstr>Work Zone Safety </vt:lpstr>
      <vt:lpstr>Session Objectives</vt:lpstr>
      <vt:lpstr>Work Zone Safety Statistics </vt:lpstr>
      <vt:lpstr>Roadway Workers’ Deaths</vt:lpstr>
      <vt:lpstr>Struck By Objects</vt:lpstr>
      <vt:lpstr>Activity Being Performed</vt:lpstr>
      <vt:lpstr>Struck By Objects Prevention</vt:lpstr>
      <vt:lpstr>Struck By Objects Prevention</vt:lpstr>
      <vt:lpstr>Work Zone Safety Considerations  </vt:lpstr>
      <vt:lpstr>Traffic Control Principles</vt:lpstr>
      <vt:lpstr>Traffic Control Awareness</vt:lpstr>
      <vt:lpstr>Traffic Control</vt:lpstr>
      <vt:lpstr>Internal Traffic Control Plan (ITCP)</vt:lpstr>
      <vt:lpstr>PowerPoint Presentation</vt:lpstr>
      <vt:lpstr>Temporary Traffic Control  Plan (TTCP)</vt:lpstr>
      <vt:lpstr>PowerPoint Presentation</vt:lpstr>
      <vt:lpstr>Advance Warning Area</vt:lpstr>
      <vt:lpstr>Transition Area</vt:lpstr>
      <vt:lpstr>Activity Area</vt:lpstr>
      <vt:lpstr>Termination Area</vt:lpstr>
      <vt:lpstr>Traffic Tapers</vt:lpstr>
      <vt:lpstr>Routine Inspections</vt:lpstr>
      <vt:lpstr>Temporary Traffic Control Zones</vt:lpstr>
      <vt:lpstr>Hazards of Flagging </vt:lpstr>
      <vt:lpstr>Flagger Responsibilities</vt:lpstr>
      <vt:lpstr>Criteria for Flaggers</vt:lpstr>
      <vt:lpstr>Criteria for Flaggers</vt:lpstr>
      <vt:lpstr>Flagger Authority</vt:lpstr>
      <vt:lpstr>Flagger Stations</vt:lpstr>
      <vt:lpstr>Flagger Stations</vt:lpstr>
      <vt:lpstr>Flagger Stations </vt:lpstr>
      <vt:lpstr>High-Visibility Apparel</vt:lpstr>
      <vt:lpstr>Worker Safety and Visibility</vt:lpstr>
      <vt:lpstr>High-Visibility Apparel</vt:lpstr>
      <vt:lpstr>Class 1</vt:lpstr>
      <vt:lpstr>Class 2</vt:lpstr>
      <vt:lpstr>Class 3</vt:lpstr>
      <vt:lpstr>Is this Apparel Acceptable?</vt:lpstr>
      <vt:lpstr>Safety Issue</vt:lpstr>
      <vt:lpstr>Changeable Message Sign</vt:lpstr>
      <vt:lpstr>Flagger </vt:lpstr>
      <vt:lpstr>Flagger Symbol Sign</vt:lpstr>
      <vt:lpstr>Unsafe Situation</vt:lpstr>
      <vt:lpstr>Summary</vt:lpstr>
      <vt:lpstr>Contact Information</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 E. Helton</dc:creator>
  <cp:lastModifiedBy>Stephen Lane</cp:lastModifiedBy>
  <cp:revision>94</cp:revision>
  <cp:lastPrinted>2014-12-04T16:21:17Z</cp:lastPrinted>
  <dcterms:created xsi:type="dcterms:W3CDTF">2014-08-08T17:45:55Z</dcterms:created>
  <dcterms:modified xsi:type="dcterms:W3CDTF">2015-07-22T19:13:25Z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32700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