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2" r:id="rId27"/>
    <p:sldId id="280"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52" autoAdjust="0"/>
  </p:normalViewPr>
  <p:slideViewPr>
    <p:cSldViewPr>
      <p:cViewPr varScale="1">
        <p:scale>
          <a:sx n="47" d="100"/>
          <a:sy n="47" d="100"/>
        </p:scale>
        <p:origin x="222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3F2E778A-8C5A-461B-BDE0-29373D21F029}" type="datetimeFigureOut">
              <a:rPr lang="en-US"/>
              <a:pPr>
                <a:defRPr/>
              </a:pPr>
              <a:t>3/7/2017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92580A6-0191-4463-9227-F3877DCD405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D963E56D-AEDB-4F75-961A-430CCE728BB9}" type="datetimeFigureOut">
              <a:rPr lang="en-US"/>
              <a:pPr>
                <a:defRPr/>
              </a:pPr>
              <a:t>3/7/2017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61DB44F-CEC9-45CB-9E5B-AEE81704379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solidFill>
                  <a:schemeClr val="tx1">
                    <a:lumMod val="95000"/>
                    <a:lumOff val="5000"/>
                  </a:schemeClr>
                </a:solidFill>
                <a:latin typeface="Verdana" pitchFamily="34" charset="0"/>
                <a:ea typeface="Verdana" pitchFamily="34" charset="0"/>
                <a:cs typeface="Verdana" pitchFamily="34" charset="0"/>
              </a:rPr>
              <a:t>West Nile Virus </a:t>
            </a:r>
            <a:r>
              <a:rPr lang="en-US" dirty="0">
                <a:latin typeface="Verdana" pitchFamily="34" charset="0"/>
                <a:ea typeface="Verdana" pitchFamily="34" charset="0"/>
                <a:cs typeface="Verdana" pitchFamily="34" charset="0"/>
              </a:rPr>
              <a:t>causes an infection that is spread by certain kinds of</a:t>
            </a:r>
            <a:r>
              <a:rPr lang="en-US" dirty="0">
                <a:solidFill>
                  <a:schemeClr val="tx1">
                    <a:lumMod val="95000"/>
                    <a:lumOff val="5000"/>
                  </a:schemeClr>
                </a:solidFill>
                <a:latin typeface="Verdana" pitchFamily="34" charset="0"/>
                <a:ea typeface="Verdana" pitchFamily="34" charset="0"/>
                <a:cs typeface="Verdana" pitchFamily="34" charset="0"/>
              </a:rPr>
              <a:t> mosquitoes</a:t>
            </a:r>
            <a:r>
              <a:rPr lang="en-US" dirty="0">
                <a:latin typeface="Verdana" pitchFamily="34" charset="0"/>
                <a:ea typeface="Verdana" pitchFamily="34" charset="0"/>
                <a:cs typeface="Verdana" pitchFamily="34" charset="0"/>
              </a:rPr>
              <a:t>. Most often, mosquitoes get infected when they bite infected birds. Then the mosquitoes spread the virus when they bite people or other animals, such as horses. West Nile cannot spread from these animals to people or from person to person through casual contact.</a:t>
            </a:r>
          </a:p>
          <a:p>
            <a:pPr>
              <a:defRPr/>
            </a:pPr>
            <a:endParaRPr lang="en-US" dirty="0">
              <a:latin typeface="Verdana" pitchFamily="34" charset="0"/>
              <a:ea typeface="Verdana" pitchFamily="34" charset="0"/>
              <a:cs typeface="Verdana" pitchFamily="34" charset="0"/>
            </a:endParaRPr>
          </a:p>
          <a:p>
            <a:pPr>
              <a:defRPr/>
            </a:pPr>
            <a:r>
              <a:rPr lang="en-US" dirty="0">
                <a:latin typeface="Verdana" pitchFamily="34" charset="0"/>
                <a:ea typeface="Verdana" pitchFamily="34" charset="0"/>
                <a:cs typeface="Verdana" pitchFamily="34" charset="0"/>
              </a:rPr>
              <a:t>http://www.webmd.com/a-to-z-guides/west-nile-virus-topic-overview</a:t>
            </a:r>
          </a:p>
          <a:p>
            <a:pPr>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17C7FC-2A57-41C6-971E-1628B95F1308}"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latin typeface="Verdana" pitchFamily="34" charset="0"/>
                <a:ea typeface="Verdana" pitchFamily="34" charset="0"/>
                <a:cs typeface="Verdana" pitchFamily="34" charset="0"/>
              </a:rPr>
              <a:t>About 80 out of 100 people who have West Nile have no symptoms and only about 1 out of 150 people infected develops serious illness. When symptoms do appear, they begin 3 to 14 days after the mosquito bite. </a:t>
            </a:r>
          </a:p>
          <a:p>
            <a:pPr>
              <a:defRPr/>
            </a:pPr>
            <a:endParaRPr lang="en-US" dirty="0">
              <a:latin typeface="Verdana" pitchFamily="34" charset="0"/>
              <a:ea typeface="Verdana" pitchFamily="34" charset="0"/>
              <a:cs typeface="Verdana" pitchFamily="34" charset="0"/>
            </a:endParaRPr>
          </a:p>
          <a:p>
            <a:pPr marL="171450" indent="-171450">
              <a:buFont typeface="Wingdings" pitchFamily="2" charset="2"/>
              <a:buChar char="§"/>
              <a:defRPr/>
            </a:pPr>
            <a:r>
              <a:rPr lang="en-US" dirty="0">
                <a:latin typeface="Verdana" pitchFamily="34" charset="0"/>
                <a:ea typeface="Verdana" pitchFamily="34" charset="0"/>
                <a:cs typeface="Verdana" pitchFamily="34" charset="0"/>
              </a:rPr>
              <a:t>Mild symptoms include:</a:t>
            </a:r>
          </a:p>
          <a:p>
            <a:pPr marL="171450" indent="-171450">
              <a:buFont typeface="Wingdings" pitchFamily="2" charset="2"/>
              <a:buChar char="§"/>
              <a:defRPr/>
            </a:pPr>
            <a:r>
              <a:rPr lang="en-US" dirty="0">
                <a:latin typeface="Verdana" pitchFamily="34" charset="0"/>
                <a:ea typeface="Verdana" pitchFamily="34" charset="0"/>
                <a:cs typeface="Verdana" pitchFamily="34" charset="0"/>
              </a:rPr>
              <a:t>A fever.</a:t>
            </a:r>
          </a:p>
          <a:p>
            <a:pPr marL="171450" indent="-171450">
              <a:buFont typeface="Wingdings" pitchFamily="2" charset="2"/>
              <a:buChar char="§"/>
              <a:defRPr/>
            </a:pPr>
            <a:r>
              <a:rPr lang="en-US" dirty="0">
                <a:solidFill>
                  <a:schemeClr val="tx1">
                    <a:lumMod val="95000"/>
                    <a:lumOff val="5000"/>
                  </a:schemeClr>
                </a:solidFill>
                <a:latin typeface="Verdana" pitchFamily="34" charset="0"/>
                <a:ea typeface="Verdana" pitchFamily="34" charset="0"/>
                <a:cs typeface="Verdana" pitchFamily="34" charset="0"/>
              </a:rPr>
              <a:t>Headaches</a:t>
            </a:r>
            <a:r>
              <a:rPr lang="en-US" dirty="0">
                <a:latin typeface="Verdana" pitchFamily="34" charset="0"/>
                <a:ea typeface="Verdana" pitchFamily="34" charset="0"/>
                <a:cs typeface="Verdana" pitchFamily="34" charset="0"/>
              </a:rPr>
              <a:t>, body aches, or pain in your </a:t>
            </a:r>
            <a:r>
              <a:rPr lang="en-US" dirty="0">
                <a:solidFill>
                  <a:schemeClr val="tx1">
                    <a:lumMod val="95000"/>
                    <a:lumOff val="5000"/>
                  </a:schemeClr>
                </a:solidFill>
                <a:latin typeface="Verdana" pitchFamily="34" charset="0"/>
                <a:ea typeface="Verdana" pitchFamily="34" charset="0"/>
                <a:cs typeface="Verdana" pitchFamily="34" charset="0"/>
              </a:rPr>
              <a:t>eyes.</a:t>
            </a:r>
          </a:p>
          <a:p>
            <a:pPr marL="171450" indent="-171450">
              <a:buFont typeface="Wingdings" pitchFamily="2" charset="2"/>
              <a:buChar char="§"/>
              <a:defRPr/>
            </a:pPr>
            <a:r>
              <a:rPr lang="en-US" dirty="0">
                <a:latin typeface="Verdana" pitchFamily="34" charset="0"/>
                <a:ea typeface="Verdana" pitchFamily="34" charset="0"/>
                <a:cs typeface="Verdana" pitchFamily="34" charset="0"/>
              </a:rPr>
              <a:t>A </a:t>
            </a:r>
            <a:r>
              <a:rPr lang="en-US" dirty="0">
                <a:solidFill>
                  <a:schemeClr val="tx1">
                    <a:lumMod val="95000"/>
                    <a:lumOff val="5000"/>
                  </a:schemeClr>
                </a:solidFill>
                <a:latin typeface="Verdana" pitchFamily="34" charset="0"/>
                <a:ea typeface="Verdana" pitchFamily="34" charset="0"/>
                <a:cs typeface="Verdana" pitchFamily="34" charset="0"/>
              </a:rPr>
              <a:t>rash,</a:t>
            </a:r>
            <a:r>
              <a:rPr lang="en-US" dirty="0">
                <a:latin typeface="Verdana" pitchFamily="34" charset="0"/>
                <a:ea typeface="Verdana" pitchFamily="34" charset="0"/>
                <a:cs typeface="Verdana" pitchFamily="34" charset="0"/>
              </a:rPr>
              <a:t> usually on the chest, back, and arms.</a:t>
            </a:r>
          </a:p>
          <a:p>
            <a:pPr marL="171450" indent="-171450">
              <a:buFont typeface="Wingdings" pitchFamily="2" charset="2"/>
              <a:buChar char="§"/>
              <a:defRPr/>
            </a:pPr>
            <a:r>
              <a:rPr lang="en-US" dirty="0">
                <a:latin typeface="Verdana" pitchFamily="34" charset="0"/>
                <a:ea typeface="Verdana" pitchFamily="34" charset="0"/>
                <a:cs typeface="Verdana" pitchFamily="34" charset="0"/>
              </a:rPr>
              <a:t>Feeling very tired.</a:t>
            </a:r>
          </a:p>
          <a:p>
            <a:pPr marL="171450" indent="-171450">
              <a:buFont typeface="Wingdings" pitchFamily="2" charset="2"/>
              <a:buChar char="§"/>
              <a:defRPr/>
            </a:pPr>
            <a:r>
              <a:rPr lang="en-US" dirty="0">
                <a:latin typeface="Verdana" pitchFamily="34" charset="0"/>
                <a:ea typeface="Verdana" pitchFamily="34" charset="0"/>
                <a:cs typeface="Verdana" pitchFamily="34" charset="0"/>
              </a:rPr>
              <a:t>Not feeling hungry.</a:t>
            </a:r>
          </a:p>
          <a:p>
            <a:pPr marL="171450" indent="-171450">
              <a:buFont typeface="Wingdings" pitchFamily="2" charset="2"/>
              <a:buChar char="§"/>
              <a:defRPr/>
            </a:pPr>
            <a:r>
              <a:rPr lang="en-US" dirty="0">
                <a:latin typeface="Verdana" pitchFamily="34" charset="0"/>
                <a:ea typeface="Verdana" pitchFamily="34" charset="0"/>
                <a:cs typeface="Verdana" pitchFamily="34" charset="0"/>
              </a:rPr>
              <a:t>Feeling sick to your </a:t>
            </a:r>
            <a:r>
              <a:rPr lang="en-US" dirty="0">
                <a:solidFill>
                  <a:schemeClr val="tx1">
                    <a:lumMod val="95000"/>
                    <a:lumOff val="5000"/>
                  </a:schemeClr>
                </a:solidFill>
                <a:latin typeface="Verdana" pitchFamily="34" charset="0"/>
                <a:ea typeface="Verdana" pitchFamily="34" charset="0"/>
                <a:cs typeface="Verdana" pitchFamily="34" charset="0"/>
              </a:rPr>
              <a:t>stomach</a:t>
            </a:r>
            <a:r>
              <a:rPr lang="en-US" dirty="0">
                <a:latin typeface="Verdana" pitchFamily="34" charset="0"/>
                <a:ea typeface="Verdana" pitchFamily="34" charset="0"/>
                <a:cs typeface="Verdana" pitchFamily="34" charset="0"/>
              </a:rPr>
              <a:t> or throwing up.</a:t>
            </a:r>
          </a:p>
          <a:p>
            <a:pPr marL="171450" indent="-171450">
              <a:buFont typeface="Wingdings" pitchFamily="2" charset="2"/>
              <a:buChar char="§"/>
              <a:defRPr/>
            </a:pPr>
            <a:r>
              <a:rPr lang="en-US" dirty="0">
                <a:solidFill>
                  <a:schemeClr val="tx1">
                    <a:lumMod val="95000"/>
                    <a:lumOff val="5000"/>
                  </a:schemeClr>
                </a:solidFill>
                <a:latin typeface="Verdana" pitchFamily="34" charset="0"/>
                <a:ea typeface="Verdana" pitchFamily="34" charset="0"/>
                <a:cs typeface="Verdana" pitchFamily="34" charset="0"/>
              </a:rPr>
              <a:t>Swollen glands </a:t>
            </a:r>
            <a:r>
              <a:rPr lang="en-US" dirty="0">
                <a:latin typeface="Verdana" pitchFamily="34" charset="0"/>
                <a:ea typeface="Verdana" pitchFamily="34" charset="0"/>
                <a:cs typeface="Verdana" pitchFamily="34" charset="0"/>
              </a:rPr>
              <a:t>(</a:t>
            </a:r>
            <a:r>
              <a:rPr lang="en-US" dirty="0">
                <a:solidFill>
                  <a:schemeClr val="tx1">
                    <a:lumMod val="95000"/>
                    <a:lumOff val="5000"/>
                  </a:schemeClr>
                </a:solidFill>
                <a:latin typeface="Verdana" pitchFamily="34" charset="0"/>
                <a:ea typeface="Verdana" pitchFamily="34" charset="0"/>
                <a:cs typeface="Verdana" pitchFamily="34" charset="0"/>
              </a:rPr>
              <a:t>lymph nodes</a:t>
            </a:r>
            <a:r>
              <a:rPr lang="en-US" dirty="0">
                <a:latin typeface="Verdana" pitchFamily="34" charset="0"/>
                <a:ea typeface="Verdana" pitchFamily="34" charset="0"/>
                <a:cs typeface="Verdana" pitchFamily="34" charset="0"/>
              </a:rPr>
              <a:t>), in rare cases. </a:t>
            </a:r>
          </a:p>
          <a:p>
            <a:pPr>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41BC77-8301-4553-BF61-0D057126552E}"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a:defRPr/>
            </a:pPr>
            <a:r>
              <a:rPr lang="en-US" dirty="0">
                <a:latin typeface="Verdana" pitchFamily="34" charset="0"/>
                <a:ea typeface="Verdana" pitchFamily="34" charset="0"/>
                <a:cs typeface="Verdana" pitchFamily="34" charset="0"/>
              </a:rPr>
              <a:t>If the following symptoms occur-seek medical attention:</a:t>
            </a:r>
          </a:p>
          <a:p>
            <a:pPr>
              <a:defRPr/>
            </a:pPr>
            <a:endParaRPr lang="en-US"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In mild cases (20 percent), called West Nile </a:t>
            </a:r>
            <a:r>
              <a:rPr lang="en-US" u="sng" kern="0" dirty="0">
                <a:latin typeface="Verdana" pitchFamily="34" charset="0"/>
                <a:ea typeface="Verdana" pitchFamily="34" charset="0"/>
                <a:cs typeface="Verdana" pitchFamily="34" charset="0"/>
              </a:rPr>
              <a:t>fever</a:t>
            </a:r>
            <a:r>
              <a:rPr lang="en-US" kern="0" dirty="0">
                <a:latin typeface="Verdana" pitchFamily="34" charset="0"/>
                <a:ea typeface="Verdana" pitchFamily="34" charset="0"/>
                <a:cs typeface="Verdana" pitchFamily="34" charset="0"/>
              </a:rPr>
              <a:t>, symptoms usually last 3 to 6 days</a:t>
            </a:r>
          </a:p>
          <a:p>
            <a:pPr>
              <a:spcBef>
                <a:spcPts val="0"/>
              </a:spcBef>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In severe cases (about one in 150), called West Nile </a:t>
            </a:r>
            <a:r>
              <a:rPr lang="en-US" u="sng" kern="0" dirty="0">
                <a:latin typeface="Verdana" pitchFamily="34" charset="0"/>
                <a:ea typeface="Verdana" pitchFamily="34" charset="0"/>
                <a:cs typeface="Verdana" pitchFamily="34" charset="0"/>
              </a:rPr>
              <a:t>encephalitis</a:t>
            </a:r>
            <a:r>
              <a:rPr lang="en-US" kern="0" dirty="0">
                <a:latin typeface="Verdana" pitchFamily="34" charset="0"/>
                <a:ea typeface="Verdana" pitchFamily="34" charset="0"/>
                <a:cs typeface="Verdana" pitchFamily="34" charset="0"/>
              </a:rPr>
              <a:t>, the following symptoms may also occur:</a:t>
            </a:r>
          </a:p>
          <a:p>
            <a:pPr>
              <a:spcBef>
                <a:spcPts val="0"/>
              </a:spcBef>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Confusion or change in ability to think clearly</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Loss of consciousness or coma</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Muscle weakness</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Stiff neck</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Weakness of one arm or leg</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C55E3F-5DCA-40B7-B59C-E6A68BBC27CB}"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spcBef>
                <a:spcPct val="20000"/>
              </a:spcBef>
              <a:buFont typeface="Arial" pitchFamily="34" charset="0"/>
              <a:buChar char="•"/>
              <a:defRPr/>
            </a:pPr>
            <a:r>
              <a:rPr lang="en-US" kern="0" dirty="0">
                <a:latin typeface="Verdana" pitchFamily="34" charset="0"/>
                <a:ea typeface="Verdana" pitchFamily="34" charset="0"/>
                <a:cs typeface="Verdana" pitchFamily="34" charset="0"/>
              </a:rPr>
              <a:t> Tests to diagnose West Nile Virus include:</a:t>
            </a:r>
          </a:p>
          <a:p>
            <a:pPr>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Complete blood count (CBC)</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Head CT scan</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Head MRI scan</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 Lumbar puncture and cerebrospinal fluid testing (CSF)</a:t>
            </a: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Serology test, which checks the blood or CSF sample for </a:t>
            </a:r>
          </a:p>
          <a:p>
            <a:pPr lvl="1">
              <a:spcBef>
                <a:spcPts val="0"/>
              </a:spcBef>
              <a:defRPr/>
            </a:pPr>
            <a:r>
              <a:rPr lang="en-US" kern="0" dirty="0">
                <a:latin typeface="Verdana" pitchFamily="34" charset="0"/>
                <a:ea typeface="Verdana" pitchFamily="34" charset="0"/>
                <a:cs typeface="Verdana" pitchFamily="34" charset="0"/>
              </a:rPr>
              <a:t>  antibodies against the virus</a:t>
            </a:r>
          </a:p>
          <a:p>
            <a:pPr lvl="1">
              <a:spcBef>
                <a:spcPts val="0"/>
              </a:spcBef>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Because illness is not caused by bacteria, antibiotics do not help treat the West Nile Virus infection</a:t>
            </a:r>
          </a:p>
          <a:p>
            <a:pPr>
              <a:spcBef>
                <a:spcPts val="0"/>
              </a:spcBef>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Standard hospital care may help decrease the risk of complications in severe cases</a:t>
            </a:r>
          </a:p>
          <a:p>
            <a:pPr>
              <a:defRPr/>
            </a:pPr>
            <a:endParaRPr 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A4E37-26EA-49CE-8348-6C62681D329A}"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a:spcBef>
                <a:spcPts val="0"/>
              </a:spcBef>
              <a:buFont typeface="Arial" pitchFamily="34" charset="0"/>
              <a:buChar char="•"/>
              <a:defRPr/>
            </a:pPr>
            <a:r>
              <a:rPr lang="en-US" kern="0" dirty="0">
                <a:latin typeface="Verdana" pitchFamily="34" charset="0"/>
                <a:ea typeface="Verdana" pitchFamily="34" charset="0"/>
                <a:cs typeface="Verdana" pitchFamily="34" charset="0"/>
              </a:rPr>
              <a:t> In mild cases (West Nile fever), most recover within a week</a:t>
            </a:r>
          </a:p>
          <a:p>
            <a:pPr>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In more severe cases (West Nile encephalitis), complications may lead to:</a:t>
            </a:r>
          </a:p>
          <a:p>
            <a:pPr>
              <a:spcBef>
                <a:spcPts val="0"/>
              </a:spcBef>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Brain damage</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Permanent muscle weakness</a:t>
            </a: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Death</a:t>
            </a:r>
          </a:p>
          <a:p>
            <a:pPr lvl="1">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About 10 percent of patients with brain inflammation </a:t>
            </a:r>
            <a:r>
              <a:rPr lang="en-US" u="sng" kern="0" dirty="0">
                <a:latin typeface="Verdana" pitchFamily="34" charset="0"/>
                <a:ea typeface="Verdana" pitchFamily="34" charset="0"/>
                <a:cs typeface="Verdana" pitchFamily="34" charset="0"/>
              </a:rPr>
              <a:t>do not</a:t>
            </a:r>
            <a:r>
              <a:rPr lang="en-US" kern="0" dirty="0">
                <a:latin typeface="Verdana" pitchFamily="34" charset="0"/>
                <a:ea typeface="Verdana" pitchFamily="34" charset="0"/>
                <a:cs typeface="Verdana" pitchFamily="34" charset="0"/>
              </a:rPr>
              <a:t> survive</a:t>
            </a:r>
          </a:p>
          <a:p>
            <a:pPr>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91D487-AE3C-4A10-9031-47110EBACDFE}" type="slidenum">
              <a:rPr lang="en-US" altLang="en-US"/>
              <a:pPr eaLnBrk="1" hangingPunct="1"/>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a:spcBef>
                <a:spcPts val="0"/>
              </a:spcBef>
              <a:buFont typeface="Arial" pitchFamily="34" charset="0"/>
              <a:buChar char="•"/>
              <a:defRPr/>
            </a:pPr>
            <a:r>
              <a:rPr lang="en-US" kern="0" dirty="0">
                <a:latin typeface="Verdana" pitchFamily="34" charset="0"/>
                <a:ea typeface="Verdana" pitchFamily="34" charset="0"/>
                <a:cs typeface="Verdana" pitchFamily="34" charset="0"/>
              </a:rPr>
              <a:t> Repellents are an important tool to assist people in protecting themselves from mosquito-borne diseases</a:t>
            </a:r>
          </a:p>
          <a:p>
            <a:pPr>
              <a:spcBef>
                <a:spcPts val="0"/>
              </a:spcBef>
              <a:defRPr/>
            </a:pPr>
            <a:endParaRPr lang="en-US" kern="0"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ea typeface="Verdana" pitchFamily="34" charset="0"/>
                <a:cs typeface="Verdana" pitchFamily="34" charset="0"/>
              </a:rPr>
              <a:t> Use insect repellent with EPA-registered active ingredient, such as: </a:t>
            </a:r>
          </a:p>
          <a:p>
            <a:pPr>
              <a:spcBef>
                <a:spcPts val="0"/>
              </a:spcBef>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DEET</a:t>
            </a:r>
          </a:p>
          <a:p>
            <a:pPr lvl="1">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err="1">
                <a:latin typeface="Verdana" pitchFamily="34" charset="0"/>
                <a:ea typeface="Verdana" pitchFamily="34" charset="0"/>
                <a:cs typeface="Verdana" pitchFamily="34" charset="0"/>
              </a:rPr>
              <a:t>Picaridin</a:t>
            </a: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Oil of Lemon Eucalyptus</a:t>
            </a:r>
          </a:p>
          <a:p>
            <a:pPr lvl="1">
              <a:spcBef>
                <a:spcPct val="20000"/>
              </a:spcBef>
              <a:buFont typeface="Arial" pitchFamily="34" charset="0"/>
              <a:buChar char="•"/>
              <a:defRPr/>
            </a:pPr>
            <a:endParaRPr lang="en-US" kern="0" dirty="0">
              <a:latin typeface="Verdana" pitchFamily="34" charset="0"/>
              <a:ea typeface="Verdana" pitchFamily="34" charset="0"/>
              <a:cs typeface="Verdana" pitchFamily="34" charset="0"/>
            </a:endParaRPr>
          </a:p>
          <a:p>
            <a:pPr lvl="1">
              <a:spcBef>
                <a:spcPct val="20000"/>
              </a:spcBef>
              <a:buFont typeface="Arial" pitchFamily="34" charset="0"/>
              <a:buChar char="•"/>
              <a:defRPr/>
            </a:pPr>
            <a:r>
              <a:rPr lang="en-US" kern="0" dirty="0">
                <a:latin typeface="Verdana" pitchFamily="34" charset="0"/>
                <a:ea typeface="Verdana" pitchFamily="34" charset="0"/>
                <a:cs typeface="Verdana" pitchFamily="34" charset="0"/>
              </a:rPr>
              <a:t>IR3535</a:t>
            </a:r>
          </a:p>
          <a:p>
            <a:pPr lvl="1">
              <a:spcBef>
                <a:spcPct val="20000"/>
              </a:spcBef>
              <a:buFont typeface="Arial" pitchFamily="34" charset="0"/>
              <a:buNone/>
              <a:defRPr/>
            </a:pPr>
            <a:endParaRPr lang="en-US" kern="0" dirty="0">
              <a:latin typeface="Verdana" pitchFamily="34" charset="0"/>
              <a:ea typeface="Verdana" pitchFamily="34" charset="0"/>
              <a:cs typeface="Verdana" pitchFamily="34" charset="0"/>
            </a:endParaRPr>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50856F-73B2-4163-9A97-68967405F046}" type="slidenum">
              <a:rPr lang="en-US" altLang="en-US"/>
              <a:pPr eaLnBrk="1" hangingPunct="1"/>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buFont typeface="Arial" pitchFamily="34" charset="0"/>
              <a:buChar char="•"/>
              <a:defRPr/>
            </a:pPr>
            <a:r>
              <a:rPr lang="en-US" kern="0" dirty="0">
                <a:latin typeface="Verdana" pitchFamily="34" charset="0"/>
              </a:rPr>
              <a:t>Read and follow manufacturer’s directions for use of repellent</a:t>
            </a:r>
          </a:p>
          <a:p>
            <a:pPr>
              <a:spcBef>
                <a:spcPts val="0"/>
              </a:spcBef>
              <a:defRPr/>
            </a:pPr>
            <a:endParaRPr lang="en-US" sz="800" kern="0" dirty="0"/>
          </a:p>
          <a:p>
            <a:pPr>
              <a:spcBef>
                <a:spcPct val="20000"/>
              </a:spcBef>
              <a:buFont typeface="Arial" pitchFamily="34" charset="0"/>
              <a:buChar char="•"/>
              <a:defRPr/>
            </a:pPr>
            <a:r>
              <a:rPr lang="en-US" kern="0" dirty="0"/>
              <a:t> </a:t>
            </a:r>
            <a:r>
              <a:rPr lang="en-US" kern="0" dirty="0">
                <a:latin typeface="Verdana" pitchFamily="34" charset="0"/>
              </a:rPr>
              <a:t>Do not allow children to apply repellent to themselves </a:t>
            </a:r>
          </a:p>
          <a:p>
            <a:pPr>
              <a:defRPr/>
            </a:pPr>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66D487-DCEA-4B67-AE7C-D6EF4D8813A2}" type="slidenum">
              <a:rPr lang="en-US" altLang="en-US"/>
              <a:pPr eaLnBrk="1" hangingPunct="1"/>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spcBef>
                <a:spcPct val="20000"/>
              </a:spcBef>
              <a:buFont typeface="Arial" pitchFamily="34" charset="0"/>
              <a:buChar char="•"/>
              <a:defRPr/>
            </a:pPr>
            <a:r>
              <a:rPr lang="en-US" kern="0" dirty="0">
                <a:latin typeface="Verdana" pitchFamily="34" charset="0"/>
                <a:ea typeface="Verdana" pitchFamily="34" charset="0"/>
                <a:cs typeface="Verdana" pitchFamily="34" charset="0"/>
              </a:rPr>
              <a:t>Other precautions when using repellents:</a:t>
            </a:r>
          </a:p>
          <a:p>
            <a:pPr>
              <a:spcBef>
                <a:spcPct val="20000"/>
              </a:spcBef>
              <a:defRPr/>
            </a:pPr>
            <a:endParaRPr lang="en-US"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Apply only to exposed skin and/or clothing, </a:t>
            </a:r>
            <a:r>
              <a:rPr lang="en-US" i="1" kern="0" dirty="0">
                <a:latin typeface="Verdana" pitchFamily="34" charset="0"/>
                <a:ea typeface="Verdana" pitchFamily="34" charset="0"/>
                <a:cs typeface="Verdana" pitchFamily="34" charset="0"/>
              </a:rPr>
              <a:t>do not apply under clothing</a:t>
            </a:r>
          </a:p>
          <a:p>
            <a:pPr lvl="1">
              <a:spcBef>
                <a:spcPts val="0"/>
              </a:spcBef>
              <a:defRPr/>
            </a:pPr>
            <a:endParaRPr lang="en-US" i="1"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Never use over cuts, wounds, or irritated skin</a:t>
            </a:r>
          </a:p>
          <a:p>
            <a:pPr lvl="1">
              <a:spcBef>
                <a:spcPts val="0"/>
              </a:spcBef>
              <a:buFont typeface="Arial" pitchFamily="34" charset="0"/>
              <a:buChar char="•"/>
              <a:defRPr/>
            </a:pPr>
            <a:endParaRPr lang="en-US"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Do not apply to eyes or mouth (spray on hands first, then apply to face)</a:t>
            </a:r>
          </a:p>
          <a:p>
            <a:pPr lvl="1">
              <a:spcBef>
                <a:spcPts val="0"/>
              </a:spcBef>
              <a:defRPr/>
            </a:pPr>
            <a:endParaRPr lang="en-US"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When using on children, apply to your own hands first, then put on child (</a:t>
            </a:r>
            <a:r>
              <a:rPr lang="en-US" i="1" kern="0" dirty="0">
                <a:latin typeface="Verdana" pitchFamily="34" charset="0"/>
                <a:ea typeface="Verdana" pitchFamily="34" charset="0"/>
                <a:cs typeface="Verdana" pitchFamily="34" charset="0"/>
              </a:rPr>
              <a:t>do not apply on children’s hands)</a:t>
            </a:r>
          </a:p>
          <a:p>
            <a:pPr lvl="1">
              <a:spcBef>
                <a:spcPts val="0"/>
              </a:spcBef>
              <a:defRPr/>
            </a:pPr>
            <a:endParaRPr lang="en-US" i="1"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After returning indoors, wash treated skin with soap and water or bathe; wash treated clothing before wearing it again</a:t>
            </a:r>
          </a:p>
          <a:p>
            <a:pPr lvl="1">
              <a:spcBef>
                <a:spcPts val="0"/>
              </a:spcBef>
              <a:defRPr/>
            </a:pPr>
            <a:endParaRPr lang="en-US" kern="0" dirty="0">
              <a:latin typeface="Verdana" pitchFamily="34" charset="0"/>
              <a:ea typeface="Verdana" pitchFamily="34" charset="0"/>
              <a:cs typeface="Verdana" pitchFamily="34" charset="0"/>
            </a:endParaRPr>
          </a:p>
          <a:p>
            <a:pPr lvl="1">
              <a:spcBef>
                <a:spcPts val="0"/>
              </a:spcBef>
              <a:buFont typeface="Arial" pitchFamily="34" charset="0"/>
              <a:buChar char="•"/>
              <a:defRPr/>
            </a:pPr>
            <a:r>
              <a:rPr lang="en-US" kern="0" dirty="0">
                <a:latin typeface="Verdana" pitchFamily="34" charset="0"/>
                <a:ea typeface="Verdana" pitchFamily="34" charset="0"/>
                <a:cs typeface="Verdana" pitchFamily="34" charset="0"/>
              </a:rPr>
              <a:t> If rash/bad reaction from repellent: wash repellent off with soap and water, take repellent with you to a health care provider (HCP)</a:t>
            </a:r>
          </a:p>
          <a:p>
            <a:pPr>
              <a:defRPr/>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00E5FF-7F2A-415F-9EEE-8CA35E20BF14}" type="slidenum">
              <a:rPr lang="en-US" altLang="en-US"/>
              <a:pPr eaLnBrk="1" hangingPunct="1"/>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Cover exposed skin when outdoors. This mandates you</a:t>
            </a:r>
          </a:p>
          <a:p>
            <a:pPr>
              <a:defRPr/>
            </a:pPr>
            <a:endParaRPr lang="en-US" dirty="0">
              <a:latin typeface="Verdana" pitchFamily="34" charset="0"/>
              <a:ea typeface="Verdana" pitchFamily="34" charset="0"/>
              <a:cs typeface="Verdana" pitchFamily="34" charset="0"/>
            </a:endParaRPr>
          </a:p>
          <a:p>
            <a:pPr marL="228600" indent="-228600">
              <a:buFont typeface="+mj-lt"/>
              <a:buAutoNum type="arabicPeriod"/>
              <a:defRPr/>
            </a:pPr>
            <a:r>
              <a:rPr lang="en-US" dirty="0">
                <a:latin typeface="Verdana" pitchFamily="34" charset="0"/>
                <a:ea typeface="Verdana" pitchFamily="34" charset="0"/>
                <a:cs typeface="Verdana" pitchFamily="34" charset="0"/>
              </a:rPr>
              <a:t>Wear shoes</a:t>
            </a:r>
          </a:p>
          <a:p>
            <a:pPr marL="228600" indent="-228600">
              <a:buFont typeface="+mj-lt"/>
              <a:buAutoNum type="arabicPeriod"/>
              <a:defRPr/>
            </a:pPr>
            <a:r>
              <a:rPr lang="en-US" dirty="0">
                <a:latin typeface="Verdana" pitchFamily="34" charset="0"/>
                <a:ea typeface="Verdana" pitchFamily="34" charset="0"/>
                <a:cs typeface="Verdana" pitchFamily="34" charset="0"/>
              </a:rPr>
              <a:t>Long pants</a:t>
            </a:r>
          </a:p>
          <a:p>
            <a:pPr marL="228600" indent="-228600">
              <a:buFont typeface="+mj-lt"/>
              <a:buAutoNum type="arabicPeriod"/>
              <a:defRPr/>
            </a:pPr>
            <a:r>
              <a:rPr lang="en-US" dirty="0">
                <a:latin typeface="Verdana" pitchFamily="34" charset="0"/>
                <a:ea typeface="Verdana" pitchFamily="34" charset="0"/>
                <a:cs typeface="Verdana" pitchFamily="34" charset="0"/>
              </a:rPr>
              <a:t>Long-sleeve shirt</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3B8301-E4C0-4703-ACD6-4F99803ABB79}" type="slidenum">
              <a:rPr lang="en-US" altLang="en-US"/>
              <a:pPr eaLnBrk="1" hangingPunct="1"/>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Inspect your home and make sure necessary repairs are made to “tighten” the home.</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All doors and windows and window covers such as screens should fit tightly and not allow entry points for mosquitoes.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C76790-F04F-4022-90F2-CE2420132436}" type="slidenum">
              <a:rPr lang="en-US" altLang="en-US"/>
              <a:pPr eaLnBrk="1" hangingPunct="1"/>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latin typeface="Verdana" panose="020B0604030504040204" pitchFamily="34" charset="0"/>
                <a:ea typeface="Verdana" panose="020B0604030504040204" pitchFamily="34" charset="0"/>
                <a:cs typeface="Verdana" panose="020B0604030504040204" pitchFamily="34" charset="0"/>
              </a:rPr>
              <a:t>Bti for Home Use</a:t>
            </a:r>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State DEP and county mosquito control professionals have been using Bti, a naturally occurring bacteria, to kill mosquito larvae for years. This material is now becoming widely available for you to buy and use yourself at home.</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Bti can be purchased in small, donut-shaped form, often called "mosquito dunks", which are useful in small areas of standing water, such as a birdbath or small puddle of water that may gather in a low spot on your property. A granular form of Bti is available, and effective for larger areas, such as backyard ponds.</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Bti can be purchased in many lawn and garden, outdoor supply, and home improvement stores. The great thing about this bacteria is that it kills only mosquito and black fly larvae. It is not harmful to people, pets, aquatic life (such as fish) or plants.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10F11D-69CD-4E83-869A-ED1CB593FC78}" type="slidenum">
              <a:rPr lang="en-US" altLang="en-US"/>
              <a:pPr eaLnBrk="1" hangingPunct="1"/>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latin typeface="Verdana" pitchFamily="34" charset="0"/>
                <a:ea typeface="Verdana" pitchFamily="34" charset="0"/>
                <a:cs typeface="Verdana" pitchFamily="34" charset="0"/>
              </a:rPr>
              <a:t>West Nile can spread through an </a:t>
            </a:r>
            <a:r>
              <a:rPr lang="en-US" dirty="0">
                <a:solidFill>
                  <a:schemeClr val="tx1">
                    <a:lumMod val="95000"/>
                    <a:lumOff val="5000"/>
                  </a:schemeClr>
                </a:solidFill>
                <a:latin typeface="Verdana" pitchFamily="34" charset="0"/>
                <a:ea typeface="Verdana" pitchFamily="34" charset="0"/>
                <a:cs typeface="Verdana" pitchFamily="34" charset="0"/>
              </a:rPr>
              <a:t>organ transplant </a:t>
            </a:r>
            <a:r>
              <a:rPr lang="en-US" dirty="0">
                <a:latin typeface="Verdana" pitchFamily="34" charset="0"/>
                <a:ea typeface="Verdana" pitchFamily="34" charset="0"/>
                <a:cs typeface="Verdana" pitchFamily="34" charset="0"/>
              </a:rPr>
              <a:t>or a </a:t>
            </a:r>
            <a:r>
              <a:rPr lang="en-US" dirty="0">
                <a:solidFill>
                  <a:schemeClr val="tx1">
                    <a:lumMod val="95000"/>
                    <a:lumOff val="5000"/>
                  </a:schemeClr>
                </a:solidFill>
                <a:latin typeface="Verdana" pitchFamily="34" charset="0"/>
                <a:ea typeface="Verdana" pitchFamily="34" charset="0"/>
                <a:cs typeface="Verdana" pitchFamily="34" charset="0"/>
              </a:rPr>
              <a:t>blood</a:t>
            </a:r>
            <a:r>
              <a:rPr lang="en-US" dirty="0">
                <a:latin typeface="Verdana" pitchFamily="34" charset="0"/>
                <a:ea typeface="Verdana" pitchFamily="34" charset="0"/>
                <a:cs typeface="Verdana" pitchFamily="34" charset="0"/>
              </a:rPr>
              <a:t> transfusion. So all donated blood in the United States is screened to see if the virus is present. Some evidence suggests that West Nile can spread from a mom to her baby during </a:t>
            </a:r>
            <a:r>
              <a:rPr lang="en-US" dirty="0">
                <a:solidFill>
                  <a:schemeClr val="tx1">
                    <a:lumMod val="95000"/>
                    <a:lumOff val="5000"/>
                  </a:schemeClr>
                </a:solidFill>
                <a:latin typeface="Verdana" pitchFamily="34" charset="0"/>
                <a:ea typeface="Verdana" pitchFamily="34" charset="0"/>
                <a:cs typeface="Verdana" pitchFamily="34" charset="0"/>
              </a:rPr>
              <a:t>pregnancy</a:t>
            </a:r>
            <a:r>
              <a:rPr lang="en-US" dirty="0">
                <a:latin typeface="Verdana" pitchFamily="34" charset="0"/>
                <a:ea typeface="Verdana" pitchFamily="34" charset="0"/>
                <a:cs typeface="Verdana" pitchFamily="34" charset="0"/>
              </a:rPr>
              <a:t>, at birth, or through breast milk. Signs and symptoms of West Nile fever usually last a few days, but signs and symptoms of encephalitis or meningitis can linger for weeks, and certain neurological effects, such as muscle weakness, may be permanent. </a:t>
            </a:r>
          </a:p>
          <a:p>
            <a:pPr>
              <a:defRPr/>
            </a:pPr>
            <a:endParaRPr lang="en-US" dirty="0">
              <a:latin typeface="Verdana" pitchFamily="34" charset="0"/>
              <a:ea typeface="Verdana" pitchFamily="34" charset="0"/>
              <a:cs typeface="Verdana" pitchFamily="34" charset="0"/>
            </a:endParaRPr>
          </a:p>
          <a:p>
            <a:pPr>
              <a:defRPr/>
            </a:pPr>
            <a:r>
              <a:rPr lang="en-US" dirty="0">
                <a:latin typeface="Verdana" pitchFamily="34" charset="0"/>
                <a:ea typeface="Verdana" pitchFamily="34" charset="0"/>
                <a:cs typeface="Verdana" pitchFamily="34" charset="0"/>
              </a:rPr>
              <a:t>http://www.mayoclinic.org/diseases-conditions/west-nile-virus/basics/symptoms/CON-20023076</a:t>
            </a:r>
          </a:p>
          <a:p>
            <a:pPr>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E3F298-E7DD-4774-9A1E-9D3BA9552D55}" type="slidenum">
              <a:rPr lang="en-US" altLang="en-US"/>
              <a:pPr eaLnBrk="1" hangingPunct="1"/>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rPr>
              <a:t>Be aware of increased sightings of dead birds in your area and contact local health department if necessary</a:t>
            </a:r>
          </a:p>
          <a:p>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7A5162-4123-4368-8A49-A6331A9EBB62}" type="slidenum">
              <a:rPr lang="en-US" altLang="en-US"/>
              <a:pPr eaLnBrk="1" hangingPunct="1"/>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Remove or close water receptacles; buckets, swimming pools, small ornamental lawn ponds where water may serve as a breeding ground for mosquitoes.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B984DC-CFC7-4EBF-981A-E3DC631FADB7}" type="slidenum">
              <a:rPr lang="en-US" altLang="en-US"/>
              <a:pPr eaLnBrk="1" hangingPunct="1"/>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For swimming pools, you can</a:t>
            </a:r>
          </a:p>
          <a:p>
            <a:pPr>
              <a:defRPr/>
            </a:pPr>
            <a:endParaRPr lang="en-US" dirty="0"/>
          </a:p>
          <a:p>
            <a:pPr>
              <a:spcBef>
                <a:spcPts val="0"/>
              </a:spcBef>
              <a:buFont typeface="Arial" pitchFamily="34" charset="0"/>
              <a:buChar char="•"/>
              <a:defRPr/>
            </a:pPr>
            <a:r>
              <a:rPr lang="en-US" kern="0" dirty="0">
                <a:latin typeface="Verdana" pitchFamily="34" charset="0"/>
              </a:rPr>
              <a:t> Clean and chlorinate swimming pools, outdoor saunas and hot tubs </a:t>
            </a:r>
          </a:p>
          <a:p>
            <a:pPr>
              <a:spcBef>
                <a:spcPct val="20000"/>
              </a:spcBef>
              <a:defRPr/>
            </a:pPr>
            <a:endParaRPr lang="en-US" kern="0" dirty="0">
              <a:latin typeface="Verdana" pitchFamily="34" charset="0"/>
            </a:endParaRPr>
          </a:p>
          <a:p>
            <a:pPr>
              <a:spcBef>
                <a:spcPts val="0"/>
              </a:spcBef>
              <a:buFont typeface="Arial" pitchFamily="34" charset="0"/>
              <a:buChar char="•"/>
              <a:defRPr/>
            </a:pPr>
            <a:r>
              <a:rPr lang="en-US" kern="0" dirty="0">
                <a:latin typeface="Verdana" pitchFamily="34" charset="0"/>
              </a:rPr>
              <a:t> Keep empty and covered when not in use</a:t>
            </a:r>
          </a:p>
          <a:p>
            <a:pPr>
              <a:spcBef>
                <a:spcPct val="20000"/>
              </a:spcBef>
              <a:defRPr/>
            </a:pPr>
            <a:endParaRPr lang="en-US" kern="0" dirty="0">
              <a:latin typeface="Verdana" pitchFamily="34" charset="0"/>
            </a:endParaRPr>
          </a:p>
          <a:p>
            <a:pPr>
              <a:spcBef>
                <a:spcPts val="0"/>
              </a:spcBef>
              <a:buFont typeface="Arial" pitchFamily="34" charset="0"/>
              <a:buChar char="•"/>
              <a:defRPr/>
            </a:pPr>
            <a:r>
              <a:rPr lang="en-US" kern="0" dirty="0">
                <a:latin typeface="Verdana" pitchFamily="34" charset="0"/>
              </a:rPr>
              <a:t> Keep roof gutters clear and draining properly</a:t>
            </a:r>
          </a:p>
          <a:p>
            <a:pPr>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949184-F803-45F9-A538-4B8756FB24C2}" type="slidenum">
              <a:rPr lang="en-US" altLang="en-US"/>
              <a:pPr eaLnBrk="1" hangingPunct="1"/>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rPr>
              <a:t>Remove standing water from lawn and property since mosquitoes breed in standing water.</a:t>
            </a:r>
          </a:p>
          <a:p>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C09A9B-4228-4265-81ED-9D1EBA33DB1D}" type="slidenum">
              <a:rPr lang="en-US" altLang="en-US"/>
              <a:pPr eaLnBrk="1" hangingPunct="1"/>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The above are resources to assist you and provide additional information on this topic.</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07B796-DF30-468A-A6F9-C66724CB123B}" type="slidenum">
              <a:rPr lang="en-US" altLang="en-US"/>
              <a:pPr eaLnBrk="1" hangingPunct="1"/>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The above are resources to assist you and provide additional information on this topic.</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513465-9025-43DC-86A8-9C0DA190072B}" type="slidenum">
              <a:rPr lang="en-US" altLang="en-US"/>
              <a:pPr eaLnBrk="1" hangingPunct="1"/>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We invite you to contact us for additional information concerning available free training.</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700C5-25A7-4679-8788-69033DD2E3B8}" type="slidenum">
              <a:rPr lang="en-US" altLang="en-US"/>
              <a:pPr eaLnBrk="1" hangingPunct="1"/>
              <a:t>26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buFont typeface="Arial" pitchFamily="34" charset="0"/>
              <a:buChar char="•"/>
              <a:defRPr/>
            </a:pPr>
            <a:r>
              <a:rPr lang="en-US" kern="0" dirty="0"/>
              <a:t> </a:t>
            </a:r>
            <a:r>
              <a:rPr lang="en-US" kern="0" dirty="0">
                <a:latin typeface="Verdana" pitchFamily="34" charset="0"/>
              </a:rPr>
              <a:t>First identified in 1937 in Uganda in the eastern region of Africa; outbreaks spread to Europe, Asia, and the Middle East</a:t>
            </a:r>
          </a:p>
          <a:p>
            <a:pPr>
              <a:spcBef>
                <a:spcPts val="0"/>
              </a:spcBef>
              <a:defRPr/>
            </a:pPr>
            <a:endParaRPr lang="en-US" sz="800" kern="0" dirty="0"/>
          </a:p>
          <a:p>
            <a:pPr>
              <a:spcBef>
                <a:spcPts val="0"/>
              </a:spcBef>
              <a:buFont typeface="Arial" pitchFamily="34" charset="0"/>
              <a:buChar char="•"/>
              <a:defRPr/>
            </a:pPr>
            <a:r>
              <a:rPr lang="en-US" kern="0" dirty="0"/>
              <a:t> </a:t>
            </a:r>
            <a:r>
              <a:rPr lang="en-US" kern="0" dirty="0">
                <a:latin typeface="Verdana" pitchFamily="34" charset="0"/>
              </a:rPr>
              <a:t>Virus is spread when a mosquito bites an infected bird and then bites a person</a:t>
            </a:r>
          </a:p>
          <a:p>
            <a:pPr>
              <a:spcBef>
                <a:spcPct val="20000"/>
              </a:spcBef>
              <a:buFont typeface="Arial" pitchFamily="34" charset="0"/>
              <a:buNone/>
              <a:defRPr/>
            </a:pPr>
            <a:endParaRPr lang="en-US" kern="0" dirty="0"/>
          </a:p>
          <a:p>
            <a:pPr>
              <a:spcBef>
                <a:spcPts val="0"/>
              </a:spcBef>
              <a:buFont typeface="Arial" pitchFamily="34" charset="0"/>
              <a:buChar char="•"/>
              <a:defRPr/>
            </a:pPr>
            <a:r>
              <a:rPr lang="en-US" kern="0" dirty="0"/>
              <a:t> </a:t>
            </a:r>
            <a:r>
              <a:rPr lang="en-US" kern="0" dirty="0">
                <a:latin typeface="Verdana" pitchFamily="34" charset="0"/>
              </a:rPr>
              <a:t>Mosquitoes carry highest amount of the virus during early fall (late August to early September)</a:t>
            </a:r>
          </a:p>
          <a:p>
            <a:pPr>
              <a:defRPr/>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1469A2-E718-40E4-95B3-EF8E8507BFB6}"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a:latin typeface="Verdana" panose="020B0604030504040204" pitchFamily="34" charset="0"/>
              </a:rPr>
              <a:t>West Nile Virus was first found in the United States in 1999, reported in 46 states</a:t>
            </a:r>
          </a:p>
          <a:p>
            <a:endParaRPr lang="en-US" altLang="en-US" sz="1000"/>
          </a:p>
          <a:p>
            <a:pPr>
              <a:buFontTx/>
              <a:buChar char="•"/>
            </a:pPr>
            <a:r>
              <a:rPr lang="en-US" altLang="en-US"/>
              <a:t> </a:t>
            </a:r>
            <a:r>
              <a:rPr lang="en-US" altLang="en-US">
                <a:latin typeface="Verdana" panose="020B0604030504040204" pitchFamily="34" charset="0"/>
              </a:rPr>
              <a:t>In 2007, was responsible for 115 deaths in the United States (CDC)</a:t>
            </a:r>
          </a:p>
          <a:p>
            <a:pPr>
              <a:buFontTx/>
              <a:buChar char="•"/>
            </a:pPr>
            <a:endParaRPr lang="en-US" altLang="en-US">
              <a:latin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In 2000, West Nile virus appeared for the first time in Pennsylvania in birds, mosquitoes and a horse. To combat the spread of West Nile virus, which is transmitted by mosquitoes, Pennsylvania has developed a comprehensive network. This network, which covers 40 counties, includes trapping mosquitoes, collecting dead birds and monitoring horses, people and, in past years, sentinel chickens. </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http://www.westnile.state.pa.us/</a:t>
            </a:r>
          </a:p>
          <a:p>
            <a:pPr>
              <a:buFontTx/>
              <a:buChar char="•"/>
            </a:pPr>
            <a:endParaRPr lang="en-US" altLang="en-US">
              <a:latin typeface="Verdana" panose="020B0604030504040204" pitchFamily="34" charset="0"/>
            </a:endParaRPr>
          </a:p>
          <a:p>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1CE115-13C6-496B-B69A-66E8DAAA1FD7}"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latin typeface="Verdana" pitchFamily="34" charset="0"/>
                <a:ea typeface="Verdana" pitchFamily="34" charset="0"/>
                <a:cs typeface="Verdana" pitchFamily="34" charset="0"/>
              </a:rPr>
              <a:t>Those at risk who have less ability to combat the disease are:</a:t>
            </a:r>
          </a:p>
          <a:p>
            <a:pPr>
              <a:defRPr/>
            </a:pPr>
            <a:endParaRPr lang="en-US" dirty="0">
              <a:latin typeface="Verdana" pitchFamily="34" charset="0"/>
              <a:ea typeface="Verdana" pitchFamily="34" charset="0"/>
              <a:cs typeface="Verdana" pitchFamily="34" charset="0"/>
            </a:endParaRPr>
          </a:p>
          <a:p>
            <a:pPr>
              <a:defRPr/>
            </a:pPr>
            <a:r>
              <a:rPr lang="en-US" dirty="0">
                <a:latin typeface="Verdana" pitchFamily="34" charset="0"/>
                <a:ea typeface="Verdana" pitchFamily="34" charset="0"/>
                <a:cs typeface="Verdana" pitchFamily="34" charset="0"/>
              </a:rPr>
              <a:t>People over age 50</a:t>
            </a:r>
          </a:p>
          <a:p>
            <a:pPr>
              <a:defRPr/>
            </a:pPr>
            <a:r>
              <a:rPr lang="en-US" dirty="0">
                <a:latin typeface="Verdana" pitchFamily="34" charset="0"/>
                <a:ea typeface="Verdana" pitchFamily="34" charset="0"/>
                <a:cs typeface="Verdana" pitchFamily="34" charset="0"/>
              </a:rPr>
              <a:t>Young children</a:t>
            </a:r>
          </a:p>
          <a:p>
            <a:pPr>
              <a:defRPr/>
            </a:pPr>
            <a:endParaRPr lang="en-US" dirty="0">
              <a:latin typeface="Verdana" pitchFamily="34" charset="0"/>
              <a:ea typeface="Verdana" pitchFamily="34" charset="0"/>
              <a:cs typeface="Verdana" pitchFamily="34" charset="0"/>
            </a:endParaRPr>
          </a:p>
          <a:p>
            <a:pPr>
              <a:defRPr/>
            </a:pPr>
            <a:r>
              <a:rPr lang="en-US" dirty="0">
                <a:latin typeface="Verdana" pitchFamily="34" charset="0"/>
                <a:ea typeface="Verdana" pitchFamily="34" charset="0"/>
                <a:cs typeface="Verdana" pitchFamily="34" charset="0"/>
              </a:rPr>
              <a:t>Anyone who is bitten by a mosquito may get West Nile. Most of the time people fully recover from it. But permanent problems such as </a:t>
            </a:r>
            <a:r>
              <a:rPr lang="en-US" dirty="0">
                <a:solidFill>
                  <a:schemeClr val="tx1">
                    <a:lumMod val="95000"/>
                    <a:lumOff val="5000"/>
                  </a:schemeClr>
                </a:solidFill>
                <a:latin typeface="Verdana" pitchFamily="34" charset="0"/>
                <a:ea typeface="Verdana" pitchFamily="34" charset="0"/>
                <a:cs typeface="Verdana" pitchFamily="34" charset="0"/>
              </a:rPr>
              <a:t>seizures, memory loss</a:t>
            </a:r>
            <a:r>
              <a:rPr lang="en-US" dirty="0">
                <a:latin typeface="Verdana" pitchFamily="34" charset="0"/>
                <a:ea typeface="Verdana" pitchFamily="34" charset="0"/>
                <a:cs typeface="Verdana" pitchFamily="34" charset="0"/>
              </a:rPr>
              <a:t>, and </a:t>
            </a:r>
            <a:r>
              <a:rPr lang="en-US" dirty="0">
                <a:solidFill>
                  <a:schemeClr val="tx1">
                    <a:lumMod val="95000"/>
                    <a:lumOff val="5000"/>
                  </a:schemeClr>
                </a:solidFill>
                <a:latin typeface="Verdana" pitchFamily="34" charset="0"/>
                <a:ea typeface="Verdana" pitchFamily="34" charset="0"/>
                <a:cs typeface="Verdana" pitchFamily="34" charset="0"/>
              </a:rPr>
              <a:t>brain damage </a:t>
            </a:r>
            <a:r>
              <a:rPr lang="en-US" dirty="0">
                <a:latin typeface="Verdana" pitchFamily="34" charset="0"/>
                <a:ea typeface="Verdana" pitchFamily="34" charset="0"/>
                <a:cs typeface="Verdana" pitchFamily="34" charset="0"/>
              </a:rPr>
              <a:t>can occur, especially in children and older people. As you get older, you have a higher risk for getting </a:t>
            </a:r>
            <a:r>
              <a:rPr lang="en-US" dirty="0">
                <a:solidFill>
                  <a:schemeClr val="tx1">
                    <a:lumMod val="95000"/>
                    <a:lumOff val="5000"/>
                  </a:schemeClr>
                </a:solidFill>
                <a:latin typeface="Verdana" pitchFamily="34" charset="0"/>
                <a:ea typeface="Verdana" pitchFamily="34" charset="0"/>
                <a:cs typeface="Verdana" pitchFamily="34" charset="0"/>
              </a:rPr>
              <a:t>encephalitis</a:t>
            </a:r>
            <a:r>
              <a:rPr lang="en-US" dirty="0">
                <a:latin typeface="Verdana" pitchFamily="34" charset="0"/>
                <a:ea typeface="Verdana" pitchFamily="34" charset="0"/>
                <a:cs typeface="Verdana" pitchFamily="34" charset="0"/>
              </a:rPr>
              <a:t> and other serious problems from West Nile. In a few cases, West Nile can be fatal.</a:t>
            </a:r>
          </a:p>
          <a:p>
            <a:pPr>
              <a:defRPr/>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E615F7-ED38-4306-AB34-431599398473}"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Others at risk include:</a:t>
            </a:r>
          </a:p>
          <a:p>
            <a:pPr>
              <a:defRPr/>
            </a:pPr>
            <a:endParaRPr lang="en-US" dirty="0"/>
          </a:p>
          <a:p>
            <a:pPr>
              <a:spcBef>
                <a:spcPct val="20000"/>
              </a:spcBef>
              <a:buFont typeface="Arial" pitchFamily="34" charset="0"/>
              <a:buChar char="•"/>
              <a:defRPr/>
            </a:pPr>
            <a:r>
              <a:rPr lang="en-US" kern="0" dirty="0">
                <a:latin typeface="Verdana" pitchFamily="34" charset="0"/>
              </a:rPr>
              <a:t>Pregnant women</a:t>
            </a:r>
          </a:p>
          <a:p>
            <a:pPr>
              <a:spcBef>
                <a:spcPct val="20000"/>
              </a:spcBef>
              <a:buFont typeface="Arial" pitchFamily="34" charset="0"/>
              <a:buNone/>
              <a:defRPr/>
            </a:pPr>
            <a:endParaRPr lang="en-US" kern="0" dirty="0"/>
          </a:p>
          <a:p>
            <a:pPr>
              <a:spcBef>
                <a:spcPts val="0"/>
              </a:spcBef>
              <a:buFont typeface="Arial" pitchFamily="34" charset="0"/>
              <a:buChar char="•"/>
              <a:defRPr/>
            </a:pPr>
            <a:r>
              <a:rPr lang="en-US" dirty="0"/>
              <a:t> </a:t>
            </a:r>
            <a:r>
              <a:rPr lang="en-US" dirty="0">
                <a:latin typeface="Verdana" pitchFamily="34" charset="0"/>
              </a:rPr>
              <a:t>Those who have conditions that compromise their immune system (HIV, organ transplants, chemotherapy)</a:t>
            </a:r>
          </a:p>
          <a:p>
            <a:pPr>
              <a:defRPr/>
            </a:pP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E718F4-6A5C-4F04-9353-F348D73E7923}"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solidFill>
                  <a:schemeClr val="tx1">
                    <a:lumMod val="95000"/>
                    <a:lumOff val="5000"/>
                  </a:schemeClr>
                </a:solidFill>
                <a:latin typeface="Verdana" pitchFamily="34" charset="0"/>
                <a:ea typeface="Verdana" pitchFamily="34" charset="0"/>
                <a:cs typeface="Verdana" pitchFamily="34" charset="0"/>
              </a:rPr>
              <a:t>Most people who have West Nile have no symptoms. Or the symptoms may be so mild that people may not even realize that they have the virus. </a:t>
            </a:r>
          </a:p>
          <a:p>
            <a:pPr>
              <a:defRPr/>
            </a:pPr>
            <a:r>
              <a:rPr lang="en-US" dirty="0">
                <a:solidFill>
                  <a:schemeClr val="tx1">
                    <a:lumMod val="95000"/>
                    <a:lumOff val="5000"/>
                  </a:schemeClr>
                </a:solidFill>
                <a:latin typeface="Verdana" pitchFamily="34" charset="0"/>
                <a:ea typeface="Verdana" pitchFamily="34" charset="0"/>
                <a:cs typeface="Verdana" pitchFamily="34" charset="0"/>
              </a:rPr>
              <a:t>In rare cases, West Nile can lead to swelling of the brain (encephalitis), swelling of the spinal cord (myelitis), or swelling of the tissues around the brain and spinal cord (meningitis). </a:t>
            </a:r>
          </a:p>
          <a:p>
            <a:pPr>
              <a:defRPr/>
            </a:pPr>
            <a:endParaRPr lang="en-US" dirty="0">
              <a:solidFill>
                <a:schemeClr val="tx1">
                  <a:lumMod val="95000"/>
                  <a:lumOff val="5000"/>
                </a:schemeClr>
              </a:solidFill>
              <a:latin typeface="Verdana" pitchFamily="34" charset="0"/>
              <a:ea typeface="Verdana" pitchFamily="34" charset="0"/>
              <a:cs typeface="Verdana" pitchFamily="34" charset="0"/>
            </a:endParaRPr>
          </a:p>
          <a:p>
            <a:pPr>
              <a:defRPr/>
            </a:pPr>
            <a:r>
              <a:rPr lang="en-US" dirty="0">
                <a:solidFill>
                  <a:schemeClr val="tx1">
                    <a:lumMod val="95000"/>
                    <a:lumOff val="5000"/>
                  </a:schemeClr>
                </a:solidFill>
                <a:latin typeface="Verdana" pitchFamily="34" charset="0"/>
                <a:ea typeface="Verdana" pitchFamily="34" charset="0"/>
                <a:cs typeface="Verdana" pitchFamily="34" charset="0"/>
              </a:rPr>
              <a:t>But very few people with West Nile will get a severe illness that affects the brain or spinal cord.</a:t>
            </a:r>
          </a:p>
          <a:p>
            <a:pPr>
              <a:defRPr/>
            </a:pPr>
            <a:endParaRPr lang="en-US" dirty="0"/>
          </a:p>
          <a:p>
            <a:pPr>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F300DC-7142-4BA2-9076-ECC90FFF12B5}"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dirty="0">
                <a:latin typeface="Verdana" pitchFamily="34" charset="0"/>
                <a:ea typeface="Verdana" pitchFamily="34" charset="0"/>
                <a:cs typeface="Verdana" pitchFamily="34" charset="0"/>
              </a:rPr>
              <a:t>In mild cases of West Nile, symptoms usually last for 3 to 6 days. If you get a more severe case of West Nile, symptoms can last for weeks or months. Severe cases that involve problems with the brain and spinal cord are rare, but they may cause:</a:t>
            </a:r>
          </a:p>
          <a:p>
            <a:pPr>
              <a:defRPr/>
            </a:pPr>
            <a:endParaRPr lang="en-US" dirty="0">
              <a:latin typeface="Verdana" pitchFamily="34" charset="0"/>
              <a:ea typeface="Verdana" pitchFamily="34" charset="0"/>
              <a:cs typeface="Verdana" pitchFamily="34" charset="0"/>
            </a:endParaRPr>
          </a:p>
          <a:p>
            <a:pPr marL="171450" indent="-171450">
              <a:buFont typeface="Wingdings" pitchFamily="2" charset="2"/>
              <a:buChar char="§"/>
              <a:defRPr/>
            </a:pPr>
            <a:r>
              <a:rPr lang="en-US" dirty="0">
                <a:latin typeface="Verdana" pitchFamily="34" charset="0"/>
                <a:ea typeface="Verdana" pitchFamily="34" charset="0"/>
                <a:cs typeface="Verdana" pitchFamily="34" charset="0"/>
              </a:rPr>
              <a:t>Headaches.</a:t>
            </a:r>
          </a:p>
          <a:p>
            <a:pPr marL="171450" indent="-171450">
              <a:buFont typeface="Wingdings" pitchFamily="2" charset="2"/>
              <a:buChar char="§"/>
              <a:defRPr/>
            </a:pPr>
            <a:r>
              <a:rPr lang="en-US" dirty="0">
                <a:latin typeface="Verdana" pitchFamily="34" charset="0"/>
                <a:ea typeface="Verdana" pitchFamily="34" charset="0"/>
                <a:cs typeface="Verdana" pitchFamily="34" charset="0"/>
              </a:rPr>
              <a:t>A </a:t>
            </a:r>
            <a:r>
              <a:rPr lang="en-US" dirty="0">
                <a:solidFill>
                  <a:schemeClr val="tx1">
                    <a:lumMod val="95000"/>
                    <a:lumOff val="5000"/>
                  </a:schemeClr>
                </a:solidFill>
                <a:latin typeface="Verdana" pitchFamily="34" charset="0"/>
                <a:ea typeface="Verdana" pitchFamily="34" charset="0"/>
                <a:cs typeface="Verdana" pitchFamily="34" charset="0"/>
              </a:rPr>
              <a:t>high fever</a:t>
            </a:r>
            <a:r>
              <a:rPr lang="en-US" dirty="0">
                <a:latin typeface="Verdana" pitchFamily="34" charset="0"/>
                <a:ea typeface="Verdana" pitchFamily="34" charset="0"/>
                <a:cs typeface="Verdana" pitchFamily="34" charset="0"/>
              </a:rPr>
              <a:t>. </a:t>
            </a:r>
          </a:p>
          <a:p>
            <a:pPr marL="171450" indent="-171450">
              <a:buFont typeface="Wingdings" pitchFamily="2" charset="2"/>
              <a:buChar char="§"/>
              <a:defRPr/>
            </a:pPr>
            <a:r>
              <a:rPr lang="en-US" dirty="0">
                <a:latin typeface="Verdana" pitchFamily="34" charset="0"/>
                <a:ea typeface="Verdana" pitchFamily="34" charset="0"/>
                <a:cs typeface="Verdana" pitchFamily="34" charset="0"/>
              </a:rPr>
              <a:t>A stiff neck or paralysis. </a:t>
            </a:r>
          </a:p>
          <a:p>
            <a:pPr marL="171450" indent="-171450">
              <a:buFont typeface="Wingdings" pitchFamily="2" charset="2"/>
              <a:buChar char="§"/>
              <a:defRPr/>
            </a:pPr>
            <a:r>
              <a:rPr lang="en-US" dirty="0">
                <a:latin typeface="Verdana" pitchFamily="34" charset="0"/>
                <a:ea typeface="Verdana" pitchFamily="34" charset="0"/>
                <a:cs typeface="Verdana" pitchFamily="34" charset="0"/>
              </a:rPr>
              <a:t>Confusion. </a:t>
            </a:r>
          </a:p>
          <a:p>
            <a:pPr marL="171450" indent="-171450">
              <a:buFont typeface="Wingdings" pitchFamily="2" charset="2"/>
              <a:buChar char="§"/>
              <a:defRPr/>
            </a:pPr>
            <a:r>
              <a:rPr lang="en-US" dirty="0">
                <a:latin typeface="Verdana" pitchFamily="34" charset="0"/>
                <a:ea typeface="Verdana" pitchFamily="34" charset="0"/>
                <a:cs typeface="Verdana" pitchFamily="34" charset="0"/>
              </a:rPr>
              <a:t>Reduced attention to surroundings. </a:t>
            </a:r>
          </a:p>
          <a:p>
            <a:pPr marL="171450" indent="-171450">
              <a:buFont typeface="Wingdings" pitchFamily="2" charset="2"/>
              <a:buChar char="§"/>
              <a:defRPr/>
            </a:pPr>
            <a:r>
              <a:rPr lang="en-US" dirty="0">
                <a:latin typeface="Verdana" pitchFamily="34" charset="0"/>
                <a:ea typeface="Verdana" pitchFamily="34" charset="0"/>
                <a:cs typeface="Verdana" pitchFamily="34" charset="0"/>
              </a:rPr>
              <a:t>Tremors, convulsions, or muscle weakness.</a:t>
            </a:r>
          </a:p>
          <a:p>
            <a:pPr marL="171450" indent="-171450">
              <a:buFont typeface="Wingdings" pitchFamily="2" charset="2"/>
              <a:buChar char="§"/>
              <a:defRPr/>
            </a:pPr>
            <a:r>
              <a:rPr lang="en-US" dirty="0">
                <a:latin typeface="Verdana" pitchFamily="34" charset="0"/>
                <a:ea typeface="Verdana" pitchFamily="34" charset="0"/>
                <a:cs typeface="Verdana" pitchFamily="34" charset="0"/>
              </a:rPr>
              <a:t>A </a:t>
            </a:r>
            <a:r>
              <a:rPr lang="en-US" dirty="0">
                <a:solidFill>
                  <a:schemeClr val="tx1">
                    <a:lumMod val="95000"/>
                    <a:lumOff val="5000"/>
                  </a:schemeClr>
                </a:solidFill>
                <a:latin typeface="Verdana" pitchFamily="34" charset="0"/>
                <a:ea typeface="Verdana" pitchFamily="34" charset="0"/>
                <a:cs typeface="Verdana" pitchFamily="34" charset="0"/>
              </a:rPr>
              <a:t>coma</a:t>
            </a:r>
            <a:r>
              <a:rPr lang="en-US" dirty="0">
                <a:latin typeface="Verdana" pitchFamily="34" charset="0"/>
                <a:ea typeface="Verdana" pitchFamily="34" charset="0"/>
                <a:cs typeface="Verdana" pitchFamily="34" charset="0"/>
              </a:rPr>
              <a:t>.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021277-06FC-4367-84CC-94241CCDA769}"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latin typeface="Verdana" pitchFamily="34" charset="0"/>
                <a:ea typeface="Verdana" pitchFamily="34" charset="0"/>
                <a:cs typeface="Verdana" pitchFamily="34" charset="0"/>
              </a:rPr>
              <a:t>Serious  symptoms.</a:t>
            </a:r>
          </a:p>
          <a:p>
            <a:pPr>
              <a:defRPr/>
            </a:pPr>
            <a:endParaRPr lang="en-US" dirty="0">
              <a:latin typeface="Verdana" pitchFamily="34" charset="0"/>
              <a:ea typeface="Verdana" pitchFamily="34" charset="0"/>
              <a:cs typeface="Verdana" pitchFamily="34" charset="0"/>
            </a:endParaRPr>
          </a:p>
          <a:p>
            <a:pPr>
              <a:defRPr/>
            </a:pPr>
            <a:r>
              <a:rPr lang="en-US" dirty="0">
                <a:latin typeface="Verdana" pitchFamily="34" charset="0"/>
                <a:ea typeface="Verdana" pitchFamily="34" charset="0"/>
                <a:cs typeface="Verdana" pitchFamily="34" charset="0"/>
              </a:rPr>
              <a:t>In less than 1 percent of infected people, the virus causes a serious neurological infection. Such infection may include inflammation of the brain (encephalitis) or of both the brain and surrounding membranes (</a:t>
            </a:r>
            <a:r>
              <a:rPr lang="en-US" dirty="0" err="1">
                <a:latin typeface="Verdana" pitchFamily="34" charset="0"/>
                <a:ea typeface="Verdana" pitchFamily="34" charset="0"/>
                <a:cs typeface="Verdana" pitchFamily="34" charset="0"/>
              </a:rPr>
              <a:t>meningoencephalitis</a:t>
            </a:r>
            <a:r>
              <a:rPr lang="en-US" dirty="0">
                <a:latin typeface="Verdana" pitchFamily="34" charset="0"/>
                <a:ea typeface="Verdana" pitchFamily="34" charset="0"/>
                <a:cs typeface="Verdana" pitchFamily="34" charset="0"/>
              </a:rPr>
              <a:t>). Serious infection may also include infection and inflammation of the membranes surrounding the brain and spinal cord (meningitis), inflammation of the spinal cord (West Nile poliomyelitis) and acute flaccid paralysis — a sudden weakness in your arms, legs or breathing muscles. </a:t>
            </a:r>
          </a:p>
          <a:p>
            <a:pPr>
              <a:defRPr/>
            </a:pPr>
            <a:endParaRPr lang="en-US" dirty="0">
              <a:latin typeface="Verdana" pitchFamily="34" charset="0"/>
              <a:ea typeface="Verdana" pitchFamily="34" charset="0"/>
              <a:cs typeface="Verdana" pitchFamily="34" charset="0"/>
            </a:endParaRPr>
          </a:p>
          <a:p>
            <a:pPr>
              <a:defRPr/>
            </a:pPr>
            <a:r>
              <a:rPr lang="en-US" dirty="0">
                <a:solidFill>
                  <a:schemeClr val="tx1">
                    <a:lumMod val="95000"/>
                    <a:lumOff val="5000"/>
                  </a:schemeClr>
                </a:solidFill>
              </a:rPr>
              <a:t>http://www.mayoclinic.org/diseases-conditions/west-nile-virus/basics/symptoms/CON-20023076</a:t>
            </a:r>
          </a:p>
          <a:p>
            <a:pPr>
              <a:defRPr/>
            </a:pPr>
            <a:endParaRPr lang="en-US" dirty="0">
              <a:latin typeface="Verdana" pitchFamily="34" charset="0"/>
              <a:ea typeface="Verdana" pitchFamily="34" charset="0"/>
              <a:cs typeface="Verdana"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D8AD7F-BEDA-41B0-BD98-536D865F6AA5}"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5A18169-AAFE-447E-AD0C-F2F8D654DAF2}" type="slidenum">
              <a:rPr lang="en-US" altLang="en-US"/>
              <a:pPr/>
              <a:t>‹#›</a:t>
            </a:fld>
            <a:endParaRPr lang="en-US" altLang="en-US"/>
          </a:p>
        </p:txBody>
      </p:sp>
    </p:spTree>
    <p:extLst>
      <p:ext uri="{BB962C8B-B14F-4D97-AF65-F5344CB8AC3E}">
        <p14:creationId xmlns:p14="http://schemas.microsoft.com/office/powerpoint/2010/main" val="191347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2C2015-B2C7-483D-974F-A87F11F5B9D9}" type="slidenum">
              <a:rPr lang="en-US" altLang="en-US"/>
              <a:pPr/>
              <a:t>‹#›</a:t>
            </a:fld>
            <a:endParaRPr lang="en-US" altLang="en-US"/>
          </a:p>
        </p:txBody>
      </p:sp>
    </p:spTree>
    <p:extLst>
      <p:ext uri="{BB962C8B-B14F-4D97-AF65-F5344CB8AC3E}">
        <p14:creationId xmlns:p14="http://schemas.microsoft.com/office/powerpoint/2010/main" val="5510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B18BC5-C8A2-4E82-A82A-7509D736575E}" type="slidenum">
              <a:rPr lang="en-US" altLang="en-US"/>
              <a:pPr/>
              <a:t>‹#›</a:t>
            </a:fld>
            <a:endParaRPr lang="en-US" altLang="en-US"/>
          </a:p>
        </p:txBody>
      </p:sp>
    </p:spTree>
    <p:extLst>
      <p:ext uri="{BB962C8B-B14F-4D97-AF65-F5344CB8AC3E}">
        <p14:creationId xmlns:p14="http://schemas.microsoft.com/office/powerpoint/2010/main" val="408146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C74C85A-0A0F-4BDF-B574-429D51C5DAA1}" type="slidenum">
              <a:rPr lang="en-US" altLang="en-US"/>
              <a:pPr/>
              <a:t>‹#›</a:t>
            </a:fld>
            <a:endParaRPr lang="en-US" altLang="en-US"/>
          </a:p>
        </p:txBody>
      </p:sp>
    </p:spTree>
    <p:extLst>
      <p:ext uri="{BB962C8B-B14F-4D97-AF65-F5344CB8AC3E}">
        <p14:creationId xmlns:p14="http://schemas.microsoft.com/office/powerpoint/2010/main" val="341054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2DA112C-7EE2-40E8-994E-6ABB1E1BF193}" type="slidenum">
              <a:rPr lang="en-US" altLang="en-US"/>
              <a:pPr/>
              <a:t>‹#›</a:t>
            </a:fld>
            <a:endParaRPr lang="en-US" altLang="en-US"/>
          </a:p>
        </p:txBody>
      </p:sp>
    </p:spTree>
    <p:extLst>
      <p:ext uri="{BB962C8B-B14F-4D97-AF65-F5344CB8AC3E}">
        <p14:creationId xmlns:p14="http://schemas.microsoft.com/office/powerpoint/2010/main" val="99909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37B67D-7961-485E-9621-89B298BBE97C}" type="slidenum">
              <a:rPr lang="en-US" altLang="en-US"/>
              <a:pPr/>
              <a:t>‹#›</a:t>
            </a:fld>
            <a:endParaRPr lang="en-US" altLang="en-US"/>
          </a:p>
        </p:txBody>
      </p:sp>
    </p:spTree>
    <p:extLst>
      <p:ext uri="{BB962C8B-B14F-4D97-AF65-F5344CB8AC3E}">
        <p14:creationId xmlns:p14="http://schemas.microsoft.com/office/powerpoint/2010/main" val="150008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65E301F-F8BB-430F-B38B-888CC7E63FC5}" type="slidenum">
              <a:rPr lang="en-US" altLang="en-US"/>
              <a:pPr/>
              <a:t>‹#›</a:t>
            </a:fld>
            <a:endParaRPr lang="en-US" altLang="en-US"/>
          </a:p>
        </p:txBody>
      </p:sp>
    </p:spTree>
    <p:extLst>
      <p:ext uri="{BB962C8B-B14F-4D97-AF65-F5344CB8AC3E}">
        <p14:creationId xmlns:p14="http://schemas.microsoft.com/office/powerpoint/2010/main" val="113851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5741B62-D722-42D0-A5EA-75112973CC79}" type="slidenum">
              <a:rPr lang="en-US" altLang="en-US"/>
              <a:pPr/>
              <a:t>‹#›</a:t>
            </a:fld>
            <a:endParaRPr lang="en-US" altLang="en-US"/>
          </a:p>
        </p:txBody>
      </p:sp>
    </p:spTree>
    <p:extLst>
      <p:ext uri="{BB962C8B-B14F-4D97-AF65-F5344CB8AC3E}">
        <p14:creationId xmlns:p14="http://schemas.microsoft.com/office/powerpoint/2010/main" val="349753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FC6298D-213D-4A3C-9583-E2F88A142F02}" type="slidenum">
              <a:rPr lang="en-US" altLang="en-US"/>
              <a:pPr/>
              <a:t>‹#›</a:t>
            </a:fld>
            <a:endParaRPr lang="en-US" altLang="en-US"/>
          </a:p>
        </p:txBody>
      </p:sp>
    </p:spTree>
    <p:extLst>
      <p:ext uri="{BB962C8B-B14F-4D97-AF65-F5344CB8AC3E}">
        <p14:creationId xmlns:p14="http://schemas.microsoft.com/office/powerpoint/2010/main" val="366873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B034CA1-A91A-4EB7-A6CC-AC77C48708DF}" type="slidenum">
              <a:rPr lang="en-US" altLang="en-US"/>
              <a:pPr/>
              <a:t>‹#›</a:t>
            </a:fld>
            <a:endParaRPr lang="en-US" altLang="en-US"/>
          </a:p>
        </p:txBody>
      </p:sp>
    </p:spTree>
    <p:extLst>
      <p:ext uri="{BB962C8B-B14F-4D97-AF65-F5344CB8AC3E}">
        <p14:creationId xmlns:p14="http://schemas.microsoft.com/office/powerpoint/2010/main" val="3084039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29A07A-9238-42BA-9B35-A9886DC0EB49}" type="slidenum">
              <a:rPr lang="en-US" altLang="en-US"/>
              <a:pPr/>
              <a:t>‹#›</a:t>
            </a:fld>
            <a:endParaRPr lang="en-US" altLang="en-US"/>
          </a:p>
        </p:txBody>
      </p:sp>
    </p:spTree>
    <p:extLst>
      <p:ext uri="{BB962C8B-B14F-4D97-AF65-F5344CB8AC3E}">
        <p14:creationId xmlns:p14="http://schemas.microsoft.com/office/powerpoint/2010/main" val="64952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6B52904-56E2-4DFF-BEB6-D9EBA4EC6B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0.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8.jpe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www.mayoclinic.org/diseases-conditions/west-nile-virus/basics/symptoms/CON-20023076" TargetMode="External"/><Relationship Id="rId5" Type="http://schemas.openxmlformats.org/officeDocument/2006/relationships/hyperlink" Target="http://www.webmd.com/a-to-z-guides/west-nile-virus-topic-overview"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0.jpe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facebook.com/BWCPATHS" TargetMode="External"/><Relationship Id="rId5" Type="http://schemas.openxmlformats.org/officeDocument/2006/relationships/image" Target="../media/image29.jpe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1.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ctrTitle"/>
          </p:nvPr>
        </p:nvSpPr>
        <p:spPr>
          <a:xfrm>
            <a:off x="381000" y="381000"/>
            <a:ext cx="5334000" cy="457200"/>
          </a:xfrm>
        </p:spPr>
        <p:txBody>
          <a:bodyPr/>
          <a:lstStyle/>
          <a:p>
            <a:pPr eaLnBrk="1" hangingPunct="1"/>
            <a:r>
              <a:rPr lang="en-US" altLang="en-US" sz="2400" b="1">
                <a:solidFill>
                  <a:schemeClr val="bg1"/>
                </a:solidFill>
                <a:latin typeface="Verdana" panose="020B0604030504040204" pitchFamily="34" charset="0"/>
              </a:rPr>
              <a:t>West Nile Virus Awareness</a:t>
            </a:r>
            <a:endParaRPr lang="en-US" altLang="en-US" sz="2400">
              <a:solidFill>
                <a:schemeClr val="bg1"/>
              </a:solidFill>
              <a:latin typeface="Verdana" panose="020B0604030504040204" pitchFamily="34" charset="0"/>
            </a:endParaRPr>
          </a:p>
        </p:txBody>
      </p:sp>
      <p:sp>
        <p:nvSpPr>
          <p:cNvPr id="205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054" name="Rectangle 19"/>
          <p:cNvSpPr>
            <a:spLocks noChangeArrowheads="1"/>
          </p:cNvSpPr>
          <p:nvPr/>
        </p:nvSpPr>
        <p:spPr bwMode="auto">
          <a:xfrm>
            <a:off x="7543800" y="59436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2055" name="Content Placeholder 3" descr="WNV pic 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981200"/>
            <a:ext cx="5080000" cy="35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324600" y="914400"/>
            <a:ext cx="2590800" cy="577850"/>
          </a:xfrm>
          <a:prstGeom prst="rect">
            <a:avLst/>
          </a:prstGeom>
          <a:noFill/>
        </p:spPr>
        <p:txBody>
          <a:bodyPr>
            <a:spAutoFit/>
          </a:bodyPr>
          <a:lstStyle/>
          <a:p>
            <a:pPr algn="ctr">
              <a:defRPr/>
            </a:pPr>
            <a:r>
              <a:rPr lang="en-US" sz="1050" i="1" dirty="0">
                <a:latin typeface="Verdana" pitchFamily="34" charset="0"/>
              </a:rPr>
              <a:t>Bureau of Workers’ Comp</a:t>
            </a:r>
          </a:p>
          <a:p>
            <a:pPr algn="ctr">
              <a:defRPr/>
            </a:pPr>
            <a:r>
              <a:rPr lang="en-US" sz="1050" i="1" dirty="0">
                <a:latin typeface="Verdana" pitchFamily="34" charset="0"/>
              </a:rPr>
              <a:t>PA Training for Health &amp; Safety </a:t>
            </a:r>
            <a:br>
              <a:rPr lang="en-US" sz="1050" i="1" dirty="0">
                <a:latin typeface="Verdana" pitchFamily="34" charset="0"/>
              </a:rPr>
            </a:br>
            <a:r>
              <a:rPr lang="en-US" sz="1050" i="1" dirty="0">
                <a:latin typeface="Verdana" pitchFamily="34" charset="0"/>
              </a:rPr>
              <a:t>(PATHS)</a:t>
            </a:r>
          </a:p>
        </p:txBody>
      </p:sp>
      <p:sp>
        <p:nvSpPr>
          <p:cNvPr id="2057" name="Slide Number Placeholder 8"/>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latin typeface="Verdana" panose="020B0604030504040204" pitchFamily="34" charset="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Symptoms</a:t>
            </a:r>
          </a:p>
        </p:txBody>
      </p:sp>
      <p:sp>
        <p:nvSpPr>
          <p:cNvPr id="1126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127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3" name="Content Placeholder 2"/>
          <p:cNvSpPr txBox="1">
            <a:spLocks/>
          </p:cNvSpPr>
          <p:nvPr/>
        </p:nvSpPr>
        <p:spPr bwMode="auto">
          <a:xfrm>
            <a:off x="533400" y="1600200"/>
            <a:ext cx="5029200" cy="40386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Chills</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Muscle aches, pains, stiffness</a:t>
            </a:r>
          </a:p>
          <a:p>
            <a:pPr eaLnBrk="0" hangingPunct="0">
              <a:spcBef>
                <a:spcPct val="20000"/>
              </a:spcBef>
              <a:buFont typeface="Arial" pitchFamily="34" charset="0"/>
              <a:buChar char="•"/>
              <a:defRPr/>
            </a:pPr>
            <a:endParaRPr lang="en-US" sz="2400" kern="0" dirty="0">
              <a:latin typeface="+mn-lt"/>
            </a:endParaRPr>
          </a:p>
          <a:p>
            <a:pPr algn="ctr" eaLnBrk="0" hangingPunct="0">
              <a:spcBef>
                <a:spcPct val="20000"/>
              </a:spcBef>
              <a:defRPr/>
            </a:pPr>
            <a:endParaRPr lang="en-US" sz="2400" kern="0" dirty="0">
              <a:latin typeface="+mn-lt"/>
            </a:endParaRPr>
          </a:p>
          <a:p>
            <a:pPr algn="ctr" eaLnBrk="0" hangingPunct="0">
              <a:spcBef>
                <a:spcPct val="20000"/>
              </a:spcBef>
              <a:defRPr/>
            </a:pPr>
            <a:endParaRPr lang="en-US" sz="3200" kern="0" dirty="0">
              <a:latin typeface="+mn-lt"/>
            </a:endParaRPr>
          </a:p>
        </p:txBody>
      </p:sp>
      <p:pic>
        <p:nvPicPr>
          <p:cNvPr id="11272" name="Picture 4" descr="WNV pic 23.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1447800"/>
            <a:ext cx="17526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3" descr="sprains pic 2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886200"/>
            <a:ext cx="2743200"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Slide Number Placeholder 9"/>
          <p:cNvSpPr>
            <a:spLocks noGrp="1"/>
          </p:cNvSpPr>
          <p:nvPr>
            <p:ph type="sldNum" sz="quarter" idx="12"/>
          </p:nvPr>
        </p:nvSpPr>
        <p:spPr>
          <a:xfrm>
            <a:off x="7620000" y="6096000"/>
            <a:ext cx="10668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1E6486-02FE-4BED-A04B-8F003311CF07}" type="slidenum">
              <a:rPr lang="en-US" altLang="en-US">
                <a:solidFill>
                  <a:schemeClr val="bg1"/>
                </a:solidFill>
                <a:latin typeface="Verdana" panose="020B0604030504040204" pitchFamily="34" charset="0"/>
              </a:rPr>
              <a:pPr eaLnBrk="1" hangingPunct="1"/>
              <a:t>10</a:t>
            </a:fld>
            <a:endParaRPr lang="en-US" altLang="en-US">
              <a:solidFill>
                <a:schemeClr val="bg1"/>
              </a:solidFill>
              <a:latin typeface="Verdan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Symptoms</a:t>
            </a:r>
          </a:p>
        </p:txBody>
      </p:sp>
      <p:sp>
        <p:nvSpPr>
          <p:cNvPr id="1229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229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0" name="Content Placeholder 2"/>
          <p:cNvSpPr txBox="1">
            <a:spLocks/>
          </p:cNvSpPr>
          <p:nvPr/>
        </p:nvSpPr>
        <p:spPr bwMode="auto">
          <a:xfrm>
            <a:off x="609600" y="1295400"/>
            <a:ext cx="8305800" cy="46482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200" kern="0" dirty="0">
                <a:latin typeface="+mn-lt"/>
              </a:rPr>
              <a:t> </a:t>
            </a:r>
            <a:r>
              <a:rPr lang="en-US" sz="2200" kern="0" dirty="0">
                <a:latin typeface="Verdana" pitchFamily="34" charset="0"/>
              </a:rPr>
              <a:t>Must seek medical attention if these conditions exist</a:t>
            </a:r>
          </a:p>
          <a:p>
            <a:pPr eaLnBrk="0" hangingPunct="0">
              <a:spcBef>
                <a:spcPct val="20000"/>
              </a:spcBef>
              <a:buFont typeface="Arial" pitchFamily="34" charset="0"/>
              <a:buChar char="•"/>
              <a:defRPr/>
            </a:pPr>
            <a:endParaRPr lang="en-US" sz="1200" kern="0" dirty="0">
              <a:latin typeface="+mn-lt"/>
            </a:endParaRPr>
          </a:p>
          <a:p>
            <a:pPr eaLnBrk="0" hangingPunct="0">
              <a:spcBef>
                <a:spcPts val="0"/>
              </a:spcBef>
              <a:buFont typeface="Arial" pitchFamily="34" charset="0"/>
              <a:buChar char="•"/>
              <a:defRPr/>
            </a:pPr>
            <a:r>
              <a:rPr lang="en-US" sz="2200" kern="0" dirty="0">
                <a:latin typeface="+mn-lt"/>
              </a:rPr>
              <a:t> </a:t>
            </a:r>
            <a:r>
              <a:rPr lang="en-US" sz="2200" kern="0" dirty="0">
                <a:latin typeface="Verdana" pitchFamily="34" charset="0"/>
              </a:rPr>
              <a:t>In mild cases (20 percent), called West Nile </a:t>
            </a:r>
            <a:r>
              <a:rPr lang="en-US" sz="2200" u="sng" kern="0" dirty="0">
                <a:latin typeface="Verdana" pitchFamily="34" charset="0"/>
              </a:rPr>
              <a:t>fever</a:t>
            </a:r>
            <a:r>
              <a:rPr lang="en-US" sz="2200" kern="0" dirty="0">
                <a:latin typeface="Verdana" pitchFamily="34" charset="0"/>
              </a:rPr>
              <a:t>, </a:t>
            </a:r>
            <a:br>
              <a:rPr lang="en-US" sz="2200" kern="0" dirty="0">
                <a:latin typeface="Verdana" pitchFamily="34" charset="0"/>
              </a:rPr>
            </a:br>
            <a:r>
              <a:rPr lang="en-US" sz="2200" kern="0" dirty="0">
                <a:latin typeface="Verdana" pitchFamily="34" charset="0"/>
              </a:rPr>
              <a:t>  symptoms usually last 3 to 6 days</a:t>
            </a:r>
          </a:p>
          <a:p>
            <a:pPr eaLnBrk="0" hangingPunct="0">
              <a:spcBef>
                <a:spcPts val="0"/>
              </a:spcBef>
              <a:defRPr/>
            </a:pPr>
            <a:endParaRPr lang="en-US" sz="1200" kern="0" dirty="0">
              <a:latin typeface="+mn-lt"/>
            </a:endParaRPr>
          </a:p>
          <a:p>
            <a:pPr eaLnBrk="0" hangingPunct="0">
              <a:spcBef>
                <a:spcPts val="0"/>
              </a:spcBef>
              <a:buFont typeface="Arial" pitchFamily="34" charset="0"/>
              <a:buChar char="•"/>
              <a:defRPr/>
            </a:pPr>
            <a:r>
              <a:rPr lang="en-US" sz="2200" kern="0" dirty="0">
                <a:latin typeface="+mn-lt"/>
              </a:rPr>
              <a:t> </a:t>
            </a:r>
            <a:r>
              <a:rPr lang="en-US" sz="2200" kern="0" dirty="0">
                <a:latin typeface="Verdana" pitchFamily="34" charset="0"/>
              </a:rPr>
              <a:t>In severe cases (about one in 150), called West Nile </a:t>
            </a:r>
          </a:p>
          <a:p>
            <a:pPr eaLnBrk="0" hangingPunct="0">
              <a:spcBef>
                <a:spcPts val="0"/>
              </a:spcBef>
              <a:defRPr/>
            </a:pPr>
            <a:r>
              <a:rPr lang="en-US" sz="2200" kern="0" dirty="0">
                <a:latin typeface="+mn-lt"/>
              </a:rPr>
              <a:t>  </a:t>
            </a:r>
            <a:r>
              <a:rPr lang="en-US" sz="2200" u="sng" kern="0" dirty="0">
                <a:latin typeface="Verdana" pitchFamily="34" charset="0"/>
              </a:rPr>
              <a:t>encephalitis</a:t>
            </a:r>
            <a:r>
              <a:rPr lang="en-US" sz="2200" kern="0" dirty="0">
                <a:latin typeface="Verdana" pitchFamily="34" charset="0"/>
              </a:rPr>
              <a:t>, the following symptoms may also occur:</a:t>
            </a:r>
          </a:p>
          <a:p>
            <a:pPr eaLnBrk="0" hangingPunct="0">
              <a:spcBef>
                <a:spcPts val="0"/>
              </a:spcBef>
              <a:defRPr/>
            </a:pPr>
            <a:endParaRPr lang="en-US" sz="800" kern="0" dirty="0">
              <a:latin typeface="+mn-lt"/>
            </a:endParaRPr>
          </a:p>
          <a:p>
            <a:pPr lvl="1" eaLnBrk="0" hangingPunct="0">
              <a:spcBef>
                <a:spcPct val="20000"/>
              </a:spcBef>
              <a:buFont typeface="Arial" pitchFamily="34" charset="0"/>
              <a:buChar char="•"/>
              <a:defRPr/>
            </a:pPr>
            <a:r>
              <a:rPr lang="en-US" sz="2200" kern="0" dirty="0">
                <a:latin typeface="+mn-lt"/>
              </a:rPr>
              <a:t> </a:t>
            </a:r>
            <a:r>
              <a:rPr lang="en-US" sz="2200" kern="0" dirty="0">
                <a:latin typeface="Verdana" pitchFamily="34" charset="0"/>
              </a:rPr>
              <a:t>Confusion or change in ability to think clearly</a:t>
            </a:r>
          </a:p>
          <a:p>
            <a:pPr lvl="1" eaLnBrk="0" hangingPunct="0">
              <a:spcBef>
                <a:spcPct val="20000"/>
              </a:spcBef>
              <a:buFont typeface="Arial" pitchFamily="34" charset="0"/>
              <a:buChar char="•"/>
              <a:defRPr/>
            </a:pPr>
            <a:r>
              <a:rPr lang="en-US" sz="2200" kern="0" dirty="0">
                <a:latin typeface="Verdana" pitchFamily="34" charset="0"/>
              </a:rPr>
              <a:t> Loss of consciousness or coma</a:t>
            </a:r>
          </a:p>
          <a:p>
            <a:pPr lvl="1" eaLnBrk="0" hangingPunct="0">
              <a:spcBef>
                <a:spcPct val="20000"/>
              </a:spcBef>
              <a:buFont typeface="Arial" pitchFamily="34" charset="0"/>
              <a:buChar char="•"/>
              <a:defRPr/>
            </a:pPr>
            <a:r>
              <a:rPr lang="en-US" sz="2200" kern="0" dirty="0">
                <a:latin typeface="+mn-lt"/>
              </a:rPr>
              <a:t> </a:t>
            </a:r>
            <a:r>
              <a:rPr lang="en-US" sz="2200" kern="0" dirty="0">
                <a:latin typeface="Verdana" pitchFamily="34" charset="0"/>
              </a:rPr>
              <a:t>Muscle weakness</a:t>
            </a:r>
          </a:p>
          <a:p>
            <a:pPr lvl="1" eaLnBrk="0" hangingPunct="0">
              <a:spcBef>
                <a:spcPct val="20000"/>
              </a:spcBef>
              <a:buFont typeface="Arial" pitchFamily="34" charset="0"/>
              <a:buChar char="•"/>
              <a:defRPr/>
            </a:pPr>
            <a:r>
              <a:rPr lang="en-US" sz="2200" kern="0" dirty="0">
                <a:latin typeface="Verdana" pitchFamily="34" charset="0"/>
              </a:rPr>
              <a:t> Stiff neck</a:t>
            </a:r>
          </a:p>
          <a:p>
            <a:pPr lvl="1" eaLnBrk="0" hangingPunct="0">
              <a:spcBef>
                <a:spcPct val="20000"/>
              </a:spcBef>
              <a:buFont typeface="Arial" pitchFamily="34" charset="0"/>
              <a:buChar char="•"/>
              <a:defRPr/>
            </a:pPr>
            <a:r>
              <a:rPr lang="en-US" sz="2200" kern="0" dirty="0">
                <a:latin typeface="Verdana" pitchFamily="34" charset="0"/>
              </a:rPr>
              <a:t> Weakness of one arm or leg</a:t>
            </a:r>
          </a:p>
          <a:p>
            <a:pPr algn="ctr" eaLnBrk="0" hangingPunct="0">
              <a:spcBef>
                <a:spcPct val="20000"/>
              </a:spcBef>
              <a:defRPr/>
            </a:pPr>
            <a:endParaRPr lang="en-US" sz="2200" kern="0" dirty="0">
              <a:latin typeface="+mn-lt"/>
            </a:endParaRPr>
          </a:p>
        </p:txBody>
      </p:sp>
      <p:sp>
        <p:nvSpPr>
          <p:cNvPr id="12296" name="Slide Number Placeholder 7"/>
          <p:cNvSpPr>
            <a:spLocks noGrp="1"/>
          </p:cNvSpPr>
          <p:nvPr>
            <p:ph type="sldNum" sz="quarter" idx="12"/>
          </p:nvPr>
        </p:nvSpPr>
        <p:spPr>
          <a:xfrm>
            <a:off x="7620000" y="60198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8883F9-5607-4C7F-B2EC-A87FF05B3319}" type="slidenum">
              <a:rPr lang="en-US" altLang="en-US">
                <a:solidFill>
                  <a:schemeClr val="bg1"/>
                </a:solidFill>
                <a:latin typeface="Verdana" panose="020B0604030504040204" pitchFamily="34" charset="0"/>
              </a:rPr>
              <a:pPr eaLnBrk="1" hangingPunct="1"/>
              <a:t>11</a:t>
            </a:fld>
            <a:endParaRPr lang="en-US" altLang="en-US">
              <a:solidFill>
                <a:schemeClr val="bg1"/>
              </a:solidFill>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animEffect transition="in" filter="wipe(down)">
                                      <p:cBhvr>
                                        <p:cTn id="7" dur="500"/>
                                        <p:tgtEl>
                                          <p:spTgt spid="10">
                                            <p:txEl>
                                              <p:pRg st="7" end="7"/>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8" end="8"/>
                                            </p:txEl>
                                          </p:spTgt>
                                        </p:tgtEl>
                                        <p:attrNameLst>
                                          <p:attrName>style.visibility</p:attrName>
                                        </p:attrNameLst>
                                      </p:cBhvr>
                                      <p:to>
                                        <p:strVal val="visible"/>
                                      </p:to>
                                    </p:set>
                                    <p:animEffect transition="in" filter="wipe(down)">
                                      <p:cBhvr>
                                        <p:cTn id="12" dur="500"/>
                                        <p:tgtEl>
                                          <p:spTgt spid="10">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9" end="9"/>
                                            </p:txEl>
                                          </p:spTgt>
                                        </p:tgtEl>
                                        <p:attrNameLst>
                                          <p:attrName>style.visibility</p:attrName>
                                        </p:attrNameLst>
                                      </p:cBhvr>
                                      <p:to>
                                        <p:strVal val="visible"/>
                                      </p:to>
                                    </p:set>
                                    <p:animEffect transition="in" filter="wipe(down)">
                                      <p:cBhvr>
                                        <p:cTn id="17" dur="500"/>
                                        <p:tgtEl>
                                          <p:spTgt spid="10">
                                            <p:txEl>
                                              <p:pRg st="9" end="9"/>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xEl>
                                              <p:pRg st="10" end="10"/>
                                            </p:txEl>
                                          </p:spTgt>
                                        </p:tgtEl>
                                        <p:attrNameLst>
                                          <p:attrName>style.visibility</p:attrName>
                                        </p:attrNameLst>
                                      </p:cBhvr>
                                      <p:to>
                                        <p:strVal val="visible"/>
                                      </p:to>
                                    </p:set>
                                    <p:animEffect transition="in" filter="wipe(down)">
                                      <p:cBhvr>
                                        <p:cTn id="22" dur="500"/>
                                        <p:tgtEl>
                                          <p:spTgt spid="10">
                                            <p:txEl>
                                              <p:pRg st="10" end="1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xEl>
                                              <p:pRg st="11" end="11"/>
                                            </p:txEl>
                                          </p:spTgt>
                                        </p:tgtEl>
                                        <p:attrNameLst>
                                          <p:attrName>style.visibility</p:attrName>
                                        </p:attrNameLst>
                                      </p:cBhvr>
                                      <p:to>
                                        <p:strVal val="visible"/>
                                      </p:to>
                                    </p:set>
                                    <p:animEffect transition="in" filter="wipe(down)">
                                      <p:cBhvr>
                                        <p:cTn id="27"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Testing for the Virus</a:t>
            </a:r>
          </a:p>
        </p:txBody>
      </p:sp>
      <p:sp>
        <p:nvSpPr>
          <p:cNvPr id="1331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331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8" name="Content Placeholder 2"/>
          <p:cNvSpPr txBox="1">
            <a:spLocks/>
          </p:cNvSpPr>
          <p:nvPr/>
        </p:nvSpPr>
        <p:spPr bwMode="auto">
          <a:xfrm>
            <a:off x="457200" y="1066800"/>
            <a:ext cx="8305800" cy="47244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Tests to diagnose West Nile Virus include:</a:t>
            </a:r>
          </a:p>
          <a:p>
            <a:pPr eaLnBrk="0" hangingPunct="0">
              <a:spcBef>
                <a:spcPct val="20000"/>
              </a:spcBef>
              <a:buFont typeface="Arial" pitchFamily="34" charset="0"/>
              <a:buChar char="•"/>
              <a:defRPr/>
            </a:pPr>
            <a:endParaRPr lang="en-US" sz="800" kern="0" dirty="0">
              <a:latin typeface="+mn-lt"/>
            </a:endParaRPr>
          </a:p>
          <a:p>
            <a:pPr lvl="1" eaLnBrk="0" hangingPunct="0">
              <a:spcBef>
                <a:spcPct val="20000"/>
              </a:spcBef>
              <a:buFont typeface="Arial" pitchFamily="34" charset="0"/>
              <a:buChar char="•"/>
              <a:defRPr/>
            </a:pPr>
            <a:r>
              <a:rPr lang="en-US" sz="2000" kern="0" dirty="0">
                <a:latin typeface="+mn-lt"/>
              </a:rPr>
              <a:t> </a:t>
            </a:r>
            <a:r>
              <a:rPr lang="en-US" sz="2000" kern="0" dirty="0">
                <a:latin typeface="Verdana" pitchFamily="34" charset="0"/>
              </a:rPr>
              <a:t>Complete blood count (CBC)</a:t>
            </a:r>
          </a:p>
          <a:p>
            <a:pPr lvl="1" eaLnBrk="0" hangingPunct="0">
              <a:spcBef>
                <a:spcPct val="20000"/>
              </a:spcBef>
              <a:buFont typeface="Arial" pitchFamily="34" charset="0"/>
              <a:buChar char="•"/>
              <a:defRPr/>
            </a:pPr>
            <a:r>
              <a:rPr lang="en-US" sz="2000" kern="0" dirty="0">
                <a:latin typeface="Verdana" pitchFamily="34" charset="0"/>
              </a:rPr>
              <a:t> Head CT scan</a:t>
            </a:r>
          </a:p>
          <a:p>
            <a:pPr lvl="1" eaLnBrk="0" hangingPunct="0">
              <a:spcBef>
                <a:spcPct val="20000"/>
              </a:spcBef>
              <a:buFont typeface="Arial" pitchFamily="34" charset="0"/>
              <a:buChar char="•"/>
              <a:defRPr/>
            </a:pPr>
            <a:r>
              <a:rPr lang="en-US" sz="2000" kern="0" dirty="0">
                <a:latin typeface="Verdana" pitchFamily="34" charset="0"/>
              </a:rPr>
              <a:t> Head MRI scan</a:t>
            </a:r>
          </a:p>
          <a:p>
            <a:pPr lvl="1" eaLnBrk="0" hangingPunct="0">
              <a:spcBef>
                <a:spcPct val="20000"/>
              </a:spcBef>
              <a:buFont typeface="Arial" pitchFamily="34" charset="0"/>
              <a:buChar char="•"/>
              <a:defRPr/>
            </a:pPr>
            <a:r>
              <a:rPr lang="en-US" sz="2000" kern="0" dirty="0">
                <a:latin typeface="Verdana" pitchFamily="34" charset="0"/>
              </a:rPr>
              <a:t> Lumbar puncture and cerebrospinal fluid testing (CSF)</a:t>
            </a:r>
          </a:p>
          <a:p>
            <a:pPr lvl="1" eaLnBrk="0" hangingPunct="0">
              <a:spcBef>
                <a:spcPts val="0"/>
              </a:spcBef>
              <a:buFont typeface="Arial" pitchFamily="34" charset="0"/>
              <a:buChar char="•"/>
              <a:defRPr/>
            </a:pPr>
            <a:r>
              <a:rPr lang="en-US" sz="2000" kern="0" dirty="0">
                <a:latin typeface="Verdana" pitchFamily="34" charset="0"/>
              </a:rPr>
              <a:t> Serology test, which checks the blood or CSF sample for </a:t>
            </a:r>
          </a:p>
          <a:p>
            <a:pPr lvl="1" eaLnBrk="0" hangingPunct="0">
              <a:spcBef>
                <a:spcPts val="0"/>
              </a:spcBef>
              <a:defRPr/>
            </a:pPr>
            <a:r>
              <a:rPr lang="en-US" sz="2000" kern="0" dirty="0">
                <a:latin typeface="Verdana" pitchFamily="34" charset="0"/>
              </a:rPr>
              <a:t>  antibodies against the virus</a:t>
            </a:r>
          </a:p>
          <a:p>
            <a:pPr lvl="1" eaLnBrk="0" hangingPunct="0">
              <a:spcBef>
                <a:spcPts val="0"/>
              </a:spcBef>
              <a:defRPr/>
            </a:pPr>
            <a:endParaRPr lang="en-US" sz="10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Because illness is not caused by bacteria, </a:t>
            </a:r>
            <a:br>
              <a:rPr lang="en-US" sz="2400" kern="0" dirty="0">
                <a:latin typeface="Verdana" pitchFamily="34" charset="0"/>
              </a:rPr>
            </a:br>
            <a:r>
              <a:rPr lang="en-US" sz="2400" kern="0" dirty="0">
                <a:latin typeface="Verdana" pitchFamily="34" charset="0"/>
              </a:rPr>
              <a:t>  antibiotics do not help treat the West Nile Virus </a:t>
            </a:r>
            <a:br>
              <a:rPr lang="en-US" sz="2400" kern="0" dirty="0">
                <a:latin typeface="Verdana" pitchFamily="34" charset="0"/>
              </a:rPr>
            </a:br>
            <a:r>
              <a:rPr lang="en-US" sz="2400" kern="0" dirty="0">
                <a:latin typeface="Verdana" pitchFamily="34" charset="0"/>
              </a:rPr>
              <a:t>  infection</a:t>
            </a:r>
          </a:p>
          <a:p>
            <a:pPr eaLnBrk="0" hangingPunct="0">
              <a:spcBef>
                <a:spcPts val="0"/>
              </a:spcBef>
              <a:defRPr/>
            </a:pPr>
            <a:endParaRPr lang="en-US" sz="10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Standard hospital care may help decrease the risk </a:t>
            </a:r>
            <a:br>
              <a:rPr lang="en-US" sz="2400" kern="0" dirty="0">
                <a:latin typeface="Verdana" pitchFamily="34" charset="0"/>
              </a:rPr>
            </a:br>
            <a:r>
              <a:rPr lang="en-US" sz="2400" kern="0" dirty="0">
                <a:latin typeface="Verdana" pitchFamily="34" charset="0"/>
              </a:rPr>
              <a:t>  of complications in severe cases</a:t>
            </a:r>
          </a:p>
        </p:txBody>
      </p:sp>
      <p:sp>
        <p:nvSpPr>
          <p:cNvPr id="13320" name="Slide Number Placeholder 8"/>
          <p:cNvSpPr>
            <a:spLocks noGrp="1"/>
          </p:cNvSpPr>
          <p:nvPr>
            <p:ph type="sldNum" sz="quarter" idx="12"/>
          </p:nvPr>
        </p:nvSpPr>
        <p:spPr>
          <a:xfrm>
            <a:off x="7620000" y="6019800"/>
            <a:ext cx="10668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684E21-3E9E-4918-B8A1-90C3B5ED9E81}" type="slidenum">
              <a:rPr lang="en-US" altLang="en-US">
                <a:solidFill>
                  <a:schemeClr val="bg1"/>
                </a:solidFill>
                <a:latin typeface="Verdana" panose="020B0604030504040204" pitchFamily="34" charset="0"/>
              </a:rPr>
              <a:pPr eaLnBrk="1" hangingPunct="1"/>
              <a:t>12</a:t>
            </a:fld>
            <a:endParaRPr lang="en-US" altLang="en-US">
              <a:solidFill>
                <a:schemeClr val="bg1"/>
              </a:solidFill>
              <a:latin typeface="Verdan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Prognosis and Expectations</a:t>
            </a:r>
          </a:p>
        </p:txBody>
      </p:sp>
      <p:sp>
        <p:nvSpPr>
          <p:cNvPr id="1434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434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9" name="Content Placeholder 2"/>
          <p:cNvSpPr txBox="1">
            <a:spLocks/>
          </p:cNvSpPr>
          <p:nvPr/>
        </p:nvSpPr>
        <p:spPr bwMode="auto">
          <a:xfrm>
            <a:off x="685800" y="1295400"/>
            <a:ext cx="8229600" cy="43434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In mild cases (West Nile fever), most recover </a:t>
            </a:r>
            <a:br>
              <a:rPr lang="en-US" sz="2400" kern="0" dirty="0">
                <a:latin typeface="Verdana" pitchFamily="34" charset="0"/>
              </a:rPr>
            </a:br>
            <a:r>
              <a:rPr lang="en-US" sz="2400" kern="0" dirty="0">
                <a:latin typeface="Verdana" pitchFamily="34" charset="0"/>
              </a:rPr>
              <a:t>  within a week</a:t>
            </a:r>
          </a:p>
          <a:p>
            <a:pPr eaLnBrk="0" hangingPunct="0">
              <a:spcBef>
                <a:spcPct val="20000"/>
              </a:spcBef>
              <a:buFont typeface="Arial" pitchFamily="34" charset="0"/>
              <a:buChar char="•"/>
              <a:defRPr/>
            </a:pPr>
            <a:endParaRPr lang="en-US" sz="24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In more severe cases (West Nile encephalitis), </a:t>
            </a:r>
          </a:p>
          <a:p>
            <a:pPr eaLnBrk="0" hangingPunct="0">
              <a:spcBef>
                <a:spcPts val="0"/>
              </a:spcBef>
              <a:defRPr/>
            </a:pPr>
            <a:r>
              <a:rPr lang="en-US" sz="2400" kern="0" dirty="0">
                <a:latin typeface="Verdana" pitchFamily="34" charset="0"/>
              </a:rPr>
              <a:t>  complications may lead to:</a:t>
            </a:r>
          </a:p>
          <a:p>
            <a:pPr eaLnBrk="0" hangingPunct="0">
              <a:spcBef>
                <a:spcPts val="0"/>
              </a:spcBef>
              <a:defRPr/>
            </a:pPr>
            <a:endParaRPr lang="en-US" sz="800" kern="0" dirty="0">
              <a:latin typeface="+mn-lt"/>
            </a:endParaRPr>
          </a:p>
          <a:p>
            <a:pPr lvl="1" eaLnBrk="0" hangingPunct="0">
              <a:spcBef>
                <a:spcPct val="20000"/>
              </a:spcBef>
              <a:buFont typeface="Arial" pitchFamily="34" charset="0"/>
              <a:buChar char="•"/>
              <a:defRPr/>
            </a:pPr>
            <a:r>
              <a:rPr lang="en-US" sz="2000" kern="0" dirty="0">
                <a:latin typeface="Verdana" pitchFamily="34" charset="0"/>
              </a:rPr>
              <a:t>Brain damage</a:t>
            </a:r>
          </a:p>
          <a:p>
            <a:pPr lvl="1" eaLnBrk="0" hangingPunct="0">
              <a:spcBef>
                <a:spcPct val="20000"/>
              </a:spcBef>
              <a:buFont typeface="Arial" pitchFamily="34" charset="0"/>
              <a:buChar char="•"/>
              <a:defRPr/>
            </a:pPr>
            <a:r>
              <a:rPr lang="en-US" sz="2000" kern="0" dirty="0">
                <a:latin typeface="Verdana" pitchFamily="34" charset="0"/>
              </a:rPr>
              <a:t>Permanent muscle weakness</a:t>
            </a:r>
          </a:p>
          <a:p>
            <a:pPr lvl="1" eaLnBrk="0" hangingPunct="0">
              <a:spcBef>
                <a:spcPct val="20000"/>
              </a:spcBef>
              <a:buFont typeface="Arial" pitchFamily="34" charset="0"/>
              <a:buChar char="•"/>
              <a:defRPr/>
            </a:pPr>
            <a:r>
              <a:rPr lang="en-US" sz="2000" kern="0" dirty="0">
                <a:latin typeface="Verdana" pitchFamily="34" charset="0"/>
              </a:rPr>
              <a:t>Death</a:t>
            </a:r>
          </a:p>
          <a:p>
            <a:pPr lvl="1" eaLnBrk="0" hangingPunct="0">
              <a:spcBef>
                <a:spcPct val="20000"/>
              </a:spcBef>
              <a:buFont typeface="Arial" pitchFamily="34" charset="0"/>
              <a:buChar char="•"/>
              <a:defRPr/>
            </a:pPr>
            <a:endParaRPr lang="en-US" sz="20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About 10 percent of patients with brain </a:t>
            </a:r>
            <a:br>
              <a:rPr lang="en-US" sz="2400" kern="0" dirty="0">
                <a:latin typeface="Verdana" pitchFamily="34" charset="0"/>
              </a:rPr>
            </a:br>
            <a:r>
              <a:rPr lang="en-US" sz="2400" kern="0" dirty="0">
                <a:latin typeface="Verdana" pitchFamily="34" charset="0"/>
              </a:rPr>
              <a:t>  inflammation </a:t>
            </a:r>
            <a:r>
              <a:rPr lang="en-US" sz="2400" u="sng" kern="0" dirty="0">
                <a:latin typeface="Verdana" pitchFamily="34" charset="0"/>
              </a:rPr>
              <a:t>do not</a:t>
            </a:r>
            <a:r>
              <a:rPr lang="en-US" sz="2400" kern="0" dirty="0">
                <a:latin typeface="Verdana" pitchFamily="34" charset="0"/>
              </a:rPr>
              <a:t> survive</a:t>
            </a:r>
          </a:p>
        </p:txBody>
      </p:sp>
      <p:sp>
        <p:nvSpPr>
          <p:cNvPr id="14344" name="Slide Number Placeholder 7"/>
          <p:cNvSpPr>
            <a:spLocks noGrp="1"/>
          </p:cNvSpPr>
          <p:nvPr>
            <p:ph type="sldNum" sz="quarter" idx="12"/>
          </p:nvPr>
        </p:nvSpPr>
        <p:spPr>
          <a:xfrm>
            <a:off x="7696200" y="60198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25EAC0-399E-441A-8084-869556D2EED4}" type="slidenum">
              <a:rPr lang="en-US" altLang="en-US">
                <a:solidFill>
                  <a:schemeClr val="bg1"/>
                </a:solidFill>
                <a:latin typeface="Verdana" panose="020B0604030504040204" pitchFamily="34" charset="0"/>
              </a:rPr>
              <a:pPr eaLnBrk="1" hangingPunct="1"/>
              <a:t>13</a:t>
            </a:fld>
            <a:endParaRPr lang="en-US" altLang="en-US">
              <a:solidFill>
                <a:schemeClr val="bg1"/>
              </a:solidFill>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1536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536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8" name="Content Placeholder 2"/>
          <p:cNvSpPr txBox="1">
            <a:spLocks/>
          </p:cNvSpPr>
          <p:nvPr/>
        </p:nvSpPr>
        <p:spPr bwMode="auto">
          <a:xfrm>
            <a:off x="304800" y="1143000"/>
            <a:ext cx="8458200" cy="47244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Repellents are an important tool to assist people    </a:t>
            </a:r>
            <a:br>
              <a:rPr lang="en-US" sz="2400" kern="0" dirty="0">
                <a:latin typeface="Verdana" pitchFamily="34" charset="0"/>
              </a:rPr>
            </a:br>
            <a:r>
              <a:rPr lang="en-US" sz="2400" kern="0" dirty="0">
                <a:latin typeface="Verdana" pitchFamily="34" charset="0"/>
              </a:rPr>
              <a:t>  in protecting themselves from mosquito-borne </a:t>
            </a:r>
            <a:br>
              <a:rPr lang="en-US" sz="2400" kern="0" dirty="0">
                <a:latin typeface="Verdana" pitchFamily="34" charset="0"/>
              </a:rPr>
            </a:br>
            <a:r>
              <a:rPr lang="en-US" sz="2400" kern="0" dirty="0">
                <a:latin typeface="Verdana" pitchFamily="34" charset="0"/>
              </a:rPr>
              <a:t>  diseases</a:t>
            </a:r>
          </a:p>
          <a:p>
            <a:pPr eaLnBrk="0" hangingPunct="0">
              <a:spcBef>
                <a:spcPts val="0"/>
              </a:spcBef>
              <a:defRPr/>
            </a:pPr>
            <a:endParaRPr lang="en-US" sz="10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Use insect repellent with EPA-registered active </a:t>
            </a:r>
            <a:br>
              <a:rPr lang="en-US" sz="2400" kern="0" dirty="0">
                <a:latin typeface="Verdana" pitchFamily="34" charset="0"/>
              </a:rPr>
            </a:br>
            <a:r>
              <a:rPr lang="en-US" sz="2400" kern="0" dirty="0">
                <a:latin typeface="Verdana" pitchFamily="34" charset="0"/>
              </a:rPr>
              <a:t>  ingredient, such as: </a:t>
            </a:r>
          </a:p>
          <a:p>
            <a:pPr eaLnBrk="0" hangingPunct="0">
              <a:spcBef>
                <a:spcPts val="0"/>
              </a:spcBef>
              <a:defRPr/>
            </a:pPr>
            <a:endParaRPr lang="en-US" sz="1000" kern="0" dirty="0">
              <a:latin typeface="+mn-lt"/>
            </a:endParaRPr>
          </a:p>
          <a:p>
            <a:pPr lvl="1" eaLnBrk="0" hangingPunct="0">
              <a:spcBef>
                <a:spcPct val="20000"/>
              </a:spcBef>
              <a:buFont typeface="Arial" pitchFamily="34" charset="0"/>
              <a:buChar char="•"/>
              <a:defRPr/>
            </a:pPr>
            <a:r>
              <a:rPr lang="en-US" sz="2000" kern="0" dirty="0">
                <a:latin typeface="Verdana" pitchFamily="34" charset="0"/>
              </a:rPr>
              <a:t>DEET</a:t>
            </a:r>
          </a:p>
          <a:p>
            <a:pPr lvl="1" eaLnBrk="0" hangingPunct="0">
              <a:spcBef>
                <a:spcPct val="20000"/>
              </a:spcBef>
              <a:buFont typeface="Arial" pitchFamily="34" charset="0"/>
              <a:buChar char="•"/>
              <a:defRPr/>
            </a:pPr>
            <a:endParaRPr lang="en-US" sz="2000" kern="0" dirty="0">
              <a:latin typeface="+mn-lt"/>
            </a:endParaRPr>
          </a:p>
          <a:p>
            <a:pPr lvl="1" eaLnBrk="0" hangingPunct="0">
              <a:spcBef>
                <a:spcPct val="20000"/>
              </a:spcBef>
              <a:buFont typeface="Arial" pitchFamily="34" charset="0"/>
              <a:buChar char="•"/>
              <a:defRPr/>
            </a:pPr>
            <a:r>
              <a:rPr lang="en-US" sz="2000" kern="0" dirty="0" err="1">
                <a:latin typeface="Verdana" pitchFamily="34" charset="0"/>
              </a:rPr>
              <a:t>Picaridin</a:t>
            </a:r>
            <a:endParaRPr lang="en-US" sz="2000" kern="0" dirty="0">
              <a:latin typeface="Verdana" pitchFamily="34" charset="0"/>
            </a:endParaRPr>
          </a:p>
          <a:p>
            <a:pPr lvl="1" eaLnBrk="0" hangingPunct="0">
              <a:spcBef>
                <a:spcPct val="20000"/>
              </a:spcBef>
              <a:buFont typeface="Arial" pitchFamily="34" charset="0"/>
              <a:buChar char="•"/>
              <a:defRPr/>
            </a:pPr>
            <a:endParaRPr lang="en-US" sz="2000" kern="0" dirty="0">
              <a:latin typeface="+mn-lt"/>
            </a:endParaRPr>
          </a:p>
          <a:p>
            <a:pPr lvl="1" eaLnBrk="0" hangingPunct="0">
              <a:spcBef>
                <a:spcPct val="20000"/>
              </a:spcBef>
              <a:buFont typeface="Arial" pitchFamily="34" charset="0"/>
              <a:buChar char="•"/>
              <a:defRPr/>
            </a:pPr>
            <a:r>
              <a:rPr lang="en-US" sz="2000" kern="0" dirty="0">
                <a:latin typeface="Verdana" pitchFamily="34" charset="0"/>
              </a:rPr>
              <a:t>Oil of Lemon Eucalyptus</a:t>
            </a:r>
          </a:p>
          <a:p>
            <a:pPr lvl="1" eaLnBrk="0" hangingPunct="0">
              <a:spcBef>
                <a:spcPct val="20000"/>
              </a:spcBef>
              <a:buFont typeface="Arial" pitchFamily="34" charset="0"/>
              <a:buChar char="•"/>
              <a:defRPr/>
            </a:pPr>
            <a:endParaRPr lang="en-US" sz="2000" kern="0" dirty="0">
              <a:latin typeface="+mn-lt"/>
            </a:endParaRPr>
          </a:p>
          <a:p>
            <a:pPr lvl="1" eaLnBrk="0" hangingPunct="0">
              <a:spcBef>
                <a:spcPct val="20000"/>
              </a:spcBef>
              <a:buFont typeface="Arial" pitchFamily="34" charset="0"/>
              <a:buChar char="•"/>
              <a:defRPr/>
            </a:pPr>
            <a:r>
              <a:rPr lang="en-US" sz="2000" kern="0" dirty="0">
                <a:latin typeface="Verdana" pitchFamily="34" charset="0"/>
              </a:rPr>
              <a:t>IR3535</a:t>
            </a:r>
          </a:p>
        </p:txBody>
      </p:sp>
      <p:pic>
        <p:nvPicPr>
          <p:cNvPr id="15368" name="Picture 7" descr="Insect Repellent-DEET-REPEL.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2819400"/>
            <a:ext cx="7969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Slide Number Placeholder 8"/>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9C4348-1B0D-40AA-9B97-7E15A3492D06}" type="slidenum">
              <a:rPr lang="en-US" altLang="en-US">
                <a:solidFill>
                  <a:schemeClr val="bg1"/>
                </a:solidFill>
                <a:latin typeface="Verdana" panose="020B0604030504040204" pitchFamily="34" charset="0"/>
              </a:rPr>
              <a:pPr eaLnBrk="1" hangingPunct="1"/>
              <a:t>14</a:t>
            </a:fld>
            <a:endParaRPr lang="en-US" altLang="en-US">
              <a:solidFill>
                <a:schemeClr val="bg1"/>
              </a:solidFill>
              <a:latin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1638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639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9" name="Content Placeholder 2"/>
          <p:cNvSpPr txBox="1">
            <a:spLocks/>
          </p:cNvSpPr>
          <p:nvPr/>
        </p:nvSpPr>
        <p:spPr bwMode="auto">
          <a:xfrm>
            <a:off x="533400" y="1295400"/>
            <a:ext cx="7772400" cy="19812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Read and follow manufacturer’s directions for </a:t>
            </a:r>
            <a:br>
              <a:rPr lang="en-US" sz="2400" kern="0" dirty="0">
                <a:latin typeface="Verdana" pitchFamily="34" charset="0"/>
              </a:rPr>
            </a:br>
            <a:r>
              <a:rPr lang="en-US" sz="2400" kern="0" dirty="0">
                <a:latin typeface="Verdana" pitchFamily="34" charset="0"/>
              </a:rPr>
              <a:t>  use of repellent</a:t>
            </a:r>
          </a:p>
          <a:p>
            <a:pPr eaLnBrk="0" hangingPunct="0">
              <a:spcBef>
                <a:spcPts val="0"/>
              </a:spcBef>
              <a:defRPr/>
            </a:pPr>
            <a:endParaRPr lang="en-US" sz="10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Do not allow children to apply repellent to </a:t>
            </a:r>
            <a:br>
              <a:rPr lang="en-US" sz="2400" kern="0" dirty="0">
                <a:latin typeface="Verdana" pitchFamily="34" charset="0"/>
              </a:rPr>
            </a:br>
            <a:r>
              <a:rPr lang="en-US" sz="2400" kern="0" dirty="0">
                <a:latin typeface="Verdana" pitchFamily="34" charset="0"/>
              </a:rPr>
              <a:t>  themselves </a:t>
            </a:r>
          </a:p>
        </p:txBody>
      </p:sp>
      <p:pic>
        <p:nvPicPr>
          <p:cNvPr id="16392" name="Picture 6" descr="Insect Repellent-Woman Applying.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743200"/>
            <a:ext cx="25304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Slide Number Placeholder 9"/>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24B703-9A9B-4AC3-90A0-C6A7C243B10C}" type="slidenum">
              <a:rPr lang="en-US" altLang="en-US">
                <a:solidFill>
                  <a:schemeClr val="bg1"/>
                </a:solidFill>
                <a:latin typeface="Verdana" panose="020B0604030504040204" pitchFamily="34" charset="0"/>
              </a:rPr>
              <a:pPr eaLnBrk="1" hangingPunct="1"/>
              <a:t>15</a:t>
            </a:fld>
            <a:endParaRPr lang="en-US" altLang="en-US">
              <a:solidFill>
                <a:schemeClr val="bg1"/>
              </a:solidFill>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1741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741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0" name="Content Placeholder 2"/>
          <p:cNvSpPr txBox="1">
            <a:spLocks/>
          </p:cNvSpPr>
          <p:nvPr/>
        </p:nvSpPr>
        <p:spPr bwMode="auto">
          <a:xfrm>
            <a:off x="685800" y="990600"/>
            <a:ext cx="8153400" cy="50292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200" kern="0" dirty="0">
                <a:latin typeface="Verdana" pitchFamily="34" charset="0"/>
              </a:rPr>
              <a:t>Precautions when using repellents:</a:t>
            </a:r>
          </a:p>
          <a:p>
            <a:pPr eaLnBrk="0" hangingPunct="0">
              <a:spcBef>
                <a:spcPct val="20000"/>
              </a:spcBef>
              <a:defRPr/>
            </a:pPr>
            <a:endParaRPr lang="en-US" sz="800" kern="0" dirty="0">
              <a:latin typeface="+mn-lt"/>
            </a:endParaRPr>
          </a:p>
          <a:p>
            <a:pPr lvl="1" eaLnBrk="0" hangingPunct="0">
              <a:spcBef>
                <a:spcPts val="0"/>
              </a:spcBef>
              <a:buFont typeface="Arial" pitchFamily="34" charset="0"/>
              <a:buChar char="•"/>
              <a:defRPr/>
            </a:pPr>
            <a:r>
              <a:rPr lang="en-US" sz="2000" kern="0" dirty="0">
                <a:latin typeface="+mn-lt"/>
              </a:rPr>
              <a:t> </a:t>
            </a:r>
            <a:r>
              <a:rPr lang="en-US" sz="1600" kern="0" dirty="0">
                <a:latin typeface="Verdana" pitchFamily="34" charset="0"/>
              </a:rPr>
              <a:t>Apply only to exposed skin and/or clothing, </a:t>
            </a:r>
            <a:r>
              <a:rPr lang="en-US" sz="1600" i="1" kern="0" dirty="0">
                <a:latin typeface="Verdana" pitchFamily="34" charset="0"/>
              </a:rPr>
              <a:t>do not apply </a:t>
            </a:r>
            <a:br>
              <a:rPr lang="en-US" sz="1600" i="1" kern="0" dirty="0">
                <a:latin typeface="Verdana" pitchFamily="34" charset="0"/>
              </a:rPr>
            </a:br>
            <a:r>
              <a:rPr lang="en-US" sz="1600" i="1" kern="0" dirty="0">
                <a:latin typeface="Verdana" pitchFamily="34" charset="0"/>
              </a:rPr>
              <a:t>  under clothing</a:t>
            </a:r>
          </a:p>
          <a:p>
            <a:pPr lvl="1" eaLnBrk="0" hangingPunct="0">
              <a:spcBef>
                <a:spcPts val="0"/>
              </a:spcBef>
              <a:defRPr/>
            </a:pPr>
            <a:endParaRPr lang="en-US" sz="1600" i="1" kern="0" dirty="0">
              <a:latin typeface="+mn-lt"/>
            </a:endParaRPr>
          </a:p>
          <a:p>
            <a:pPr lvl="1" eaLnBrk="0" hangingPunct="0">
              <a:spcBef>
                <a:spcPts val="0"/>
              </a:spcBef>
              <a:buFont typeface="Arial" pitchFamily="34" charset="0"/>
              <a:buChar char="•"/>
              <a:defRPr/>
            </a:pPr>
            <a:r>
              <a:rPr lang="en-US" sz="1600" kern="0" dirty="0">
                <a:latin typeface="+mn-lt"/>
              </a:rPr>
              <a:t> </a:t>
            </a:r>
            <a:r>
              <a:rPr lang="en-US" sz="1600" kern="0" dirty="0">
                <a:latin typeface="Verdana" pitchFamily="34" charset="0"/>
              </a:rPr>
              <a:t>Never use over cuts, wounds, or irritated skin</a:t>
            </a:r>
          </a:p>
          <a:p>
            <a:pPr lvl="1" eaLnBrk="0" hangingPunct="0">
              <a:spcBef>
                <a:spcPts val="0"/>
              </a:spcBef>
              <a:buFont typeface="Arial" pitchFamily="34" charset="0"/>
              <a:buChar char="•"/>
              <a:defRPr/>
            </a:pPr>
            <a:endParaRPr lang="en-US" sz="1600" kern="0" dirty="0">
              <a:latin typeface="+mn-lt"/>
            </a:endParaRPr>
          </a:p>
          <a:p>
            <a:pPr lvl="1" eaLnBrk="0" hangingPunct="0">
              <a:spcBef>
                <a:spcPts val="0"/>
              </a:spcBef>
              <a:buFont typeface="Arial" pitchFamily="34" charset="0"/>
              <a:buChar char="•"/>
              <a:defRPr/>
            </a:pPr>
            <a:r>
              <a:rPr lang="en-US" sz="1600" kern="0" dirty="0">
                <a:latin typeface="+mn-lt"/>
              </a:rPr>
              <a:t> </a:t>
            </a:r>
            <a:r>
              <a:rPr lang="en-US" sz="1600" kern="0" dirty="0">
                <a:latin typeface="Verdana" pitchFamily="34" charset="0"/>
              </a:rPr>
              <a:t>Do not apply to eyes or mouth (spray on hands first, then </a:t>
            </a:r>
            <a:br>
              <a:rPr lang="en-US" sz="1600" kern="0" dirty="0">
                <a:latin typeface="Verdana" pitchFamily="34" charset="0"/>
              </a:rPr>
            </a:br>
            <a:r>
              <a:rPr lang="en-US" sz="1600" kern="0" dirty="0">
                <a:latin typeface="Verdana" pitchFamily="34" charset="0"/>
              </a:rPr>
              <a:t>  apply to face)</a:t>
            </a:r>
          </a:p>
          <a:p>
            <a:pPr lvl="1" eaLnBrk="0" hangingPunct="0">
              <a:spcBef>
                <a:spcPts val="0"/>
              </a:spcBef>
              <a:defRPr/>
            </a:pPr>
            <a:endParaRPr lang="en-US" sz="1600" kern="0" dirty="0">
              <a:latin typeface="+mn-lt"/>
            </a:endParaRPr>
          </a:p>
          <a:p>
            <a:pPr lvl="1" eaLnBrk="0" hangingPunct="0">
              <a:spcBef>
                <a:spcPts val="0"/>
              </a:spcBef>
              <a:buFont typeface="Arial" pitchFamily="34" charset="0"/>
              <a:buChar char="•"/>
              <a:defRPr/>
            </a:pPr>
            <a:r>
              <a:rPr lang="en-US" sz="1600" kern="0" dirty="0">
                <a:latin typeface="+mn-lt"/>
              </a:rPr>
              <a:t> </a:t>
            </a:r>
            <a:r>
              <a:rPr lang="en-US" sz="1600" kern="0" dirty="0">
                <a:latin typeface="Verdana" pitchFamily="34" charset="0"/>
              </a:rPr>
              <a:t>When using on children, apply to your own hands first, </a:t>
            </a:r>
            <a:br>
              <a:rPr lang="en-US" sz="1600" kern="0" dirty="0">
                <a:latin typeface="Verdana" pitchFamily="34" charset="0"/>
              </a:rPr>
            </a:br>
            <a:r>
              <a:rPr lang="en-US" sz="1600" kern="0" dirty="0">
                <a:latin typeface="Verdana" pitchFamily="34" charset="0"/>
              </a:rPr>
              <a:t>  then put on child (</a:t>
            </a:r>
            <a:r>
              <a:rPr lang="en-US" sz="1600" i="1" kern="0" dirty="0">
                <a:latin typeface="Verdana" pitchFamily="34" charset="0"/>
              </a:rPr>
              <a:t>do not apply on children’s hands)</a:t>
            </a:r>
          </a:p>
          <a:p>
            <a:pPr lvl="1" eaLnBrk="0" hangingPunct="0">
              <a:spcBef>
                <a:spcPts val="0"/>
              </a:spcBef>
              <a:defRPr/>
            </a:pPr>
            <a:endParaRPr lang="en-US" sz="1600" i="1" kern="0" dirty="0">
              <a:latin typeface="+mn-lt"/>
            </a:endParaRPr>
          </a:p>
          <a:p>
            <a:pPr lvl="1" eaLnBrk="0" hangingPunct="0">
              <a:spcBef>
                <a:spcPts val="0"/>
              </a:spcBef>
              <a:buFont typeface="Arial" pitchFamily="34" charset="0"/>
              <a:buChar char="•"/>
              <a:defRPr/>
            </a:pPr>
            <a:r>
              <a:rPr lang="en-US" sz="1600" kern="0" dirty="0">
                <a:latin typeface="+mn-lt"/>
              </a:rPr>
              <a:t> </a:t>
            </a:r>
            <a:r>
              <a:rPr lang="en-US" sz="1600" kern="0" dirty="0">
                <a:latin typeface="Verdana" pitchFamily="34" charset="0"/>
              </a:rPr>
              <a:t>After returning indoors, wash treated skin with soap and </a:t>
            </a:r>
            <a:br>
              <a:rPr lang="en-US" sz="1600" kern="0" dirty="0">
                <a:latin typeface="Verdana" pitchFamily="34" charset="0"/>
              </a:rPr>
            </a:br>
            <a:r>
              <a:rPr lang="en-US" sz="1600" kern="0" dirty="0">
                <a:latin typeface="Verdana" pitchFamily="34" charset="0"/>
              </a:rPr>
              <a:t>  water or bathe; wash treated clothing before wearing it </a:t>
            </a:r>
            <a:br>
              <a:rPr lang="en-US" sz="1600" kern="0" dirty="0">
                <a:latin typeface="Verdana" pitchFamily="34" charset="0"/>
              </a:rPr>
            </a:br>
            <a:r>
              <a:rPr lang="en-US" sz="1600" kern="0" dirty="0">
                <a:latin typeface="Verdana" pitchFamily="34" charset="0"/>
              </a:rPr>
              <a:t>  again</a:t>
            </a:r>
          </a:p>
          <a:p>
            <a:pPr lvl="1" eaLnBrk="0" hangingPunct="0">
              <a:spcBef>
                <a:spcPts val="0"/>
              </a:spcBef>
              <a:defRPr/>
            </a:pPr>
            <a:endParaRPr lang="en-US" sz="1600" kern="0" dirty="0">
              <a:latin typeface="+mn-lt"/>
            </a:endParaRPr>
          </a:p>
          <a:p>
            <a:pPr lvl="1" eaLnBrk="0" hangingPunct="0">
              <a:spcBef>
                <a:spcPts val="0"/>
              </a:spcBef>
              <a:buFont typeface="Arial" pitchFamily="34" charset="0"/>
              <a:buChar char="•"/>
              <a:defRPr/>
            </a:pPr>
            <a:r>
              <a:rPr lang="en-US" sz="1600" kern="0" dirty="0">
                <a:latin typeface="+mn-lt"/>
              </a:rPr>
              <a:t> </a:t>
            </a:r>
            <a:r>
              <a:rPr lang="en-US" sz="1600" kern="0" dirty="0">
                <a:latin typeface="Verdana" pitchFamily="34" charset="0"/>
              </a:rPr>
              <a:t>If rash/bad reaction from repellent: wash repellent off </a:t>
            </a:r>
            <a:br>
              <a:rPr lang="en-US" sz="1600" kern="0" dirty="0">
                <a:latin typeface="Verdana" pitchFamily="34" charset="0"/>
              </a:rPr>
            </a:br>
            <a:r>
              <a:rPr lang="en-US" sz="1600" kern="0" dirty="0">
                <a:latin typeface="Verdana" pitchFamily="34" charset="0"/>
              </a:rPr>
              <a:t>  with soap and water, take repellent with you to a health </a:t>
            </a:r>
            <a:br>
              <a:rPr lang="en-US" sz="1600" kern="0" dirty="0">
                <a:latin typeface="Verdana" pitchFamily="34" charset="0"/>
              </a:rPr>
            </a:br>
            <a:r>
              <a:rPr lang="en-US" sz="1600" kern="0" dirty="0">
                <a:latin typeface="Verdana" pitchFamily="34" charset="0"/>
              </a:rPr>
              <a:t>  care provider (HCP)</a:t>
            </a:r>
          </a:p>
          <a:p>
            <a:pPr lvl="1" algn="ctr" eaLnBrk="0" hangingPunct="0">
              <a:spcBef>
                <a:spcPct val="20000"/>
              </a:spcBef>
              <a:defRPr/>
            </a:pPr>
            <a:endParaRPr lang="en-US" sz="1600" kern="0" dirty="0">
              <a:latin typeface="+mn-lt"/>
            </a:endParaRPr>
          </a:p>
        </p:txBody>
      </p:sp>
      <p:sp>
        <p:nvSpPr>
          <p:cNvPr id="17416" name="Slide Number Placeholder 7"/>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B7D529-D3A9-4B61-AE84-8B5699C8B2AE}" type="slidenum">
              <a:rPr lang="en-US" altLang="en-US">
                <a:solidFill>
                  <a:schemeClr val="bg1"/>
                </a:solidFill>
                <a:latin typeface="Verdana" panose="020B0604030504040204" pitchFamily="34" charset="0"/>
              </a:rPr>
              <a:pPr eaLnBrk="1" hangingPunct="1"/>
              <a:t>16</a:t>
            </a:fld>
            <a:endParaRPr lang="en-US" altLang="en-US">
              <a:solidFill>
                <a:schemeClr val="bg1"/>
              </a:solidFill>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1843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843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18439" name="Picture 3" descr="WNV pic 18.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295400"/>
            <a:ext cx="35052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609600" y="1905000"/>
            <a:ext cx="3505200" cy="29718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Take cover!</a:t>
            </a:r>
          </a:p>
          <a:p>
            <a:pPr eaLnBrk="0" hangingPunct="0">
              <a:spcBef>
                <a:spcPct val="20000"/>
              </a:spcBef>
              <a:buFont typeface="Arial" pitchFamily="34" charset="0"/>
              <a:buChar char="•"/>
              <a:defRPr/>
            </a:pPr>
            <a:endParaRPr lang="en-US" sz="2400" kern="0" dirty="0">
              <a:latin typeface="+mn-lt"/>
            </a:endParaRPr>
          </a:p>
          <a:p>
            <a:pPr lvl="1" eaLnBrk="0" hangingPunct="0">
              <a:spcBef>
                <a:spcPct val="20000"/>
              </a:spcBef>
              <a:buFont typeface="Arial" pitchFamily="34" charset="0"/>
              <a:buChar char="•"/>
              <a:defRPr/>
            </a:pPr>
            <a:r>
              <a:rPr lang="en-US" sz="2000" kern="0" dirty="0">
                <a:latin typeface="+mn-lt"/>
              </a:rPr>
              <a:t> </a:t>
            </a:r>
            <a:r>
              <a:rPr lang="en-US" sz="2000" kern="0" dirty="0">
                <a:latin typeface="Verdana" pitchFamily="34" charset="0"/>
              </a:rPr>
              <a:t>Wear shoes</a:t>
            </a:r>
          </a:p>
          <a:p>
            <a:pPr lvl="1" eaLnBrk="0" hangingPunct="0">
              <a:spcBef>
                <a:spcPct val="20000"/>
              </a:spcBef>
              <a:buFont typeface="Arial" pitchFamily="34" charset="0"/>
              <a:buChar char="•"/>
              <a:defRPr/>
            </a:pPr>
            <a:endParaRPr lang="en-US" sz="2000" kern="0" dirty="0">
              <a:latin typeface="+mn-lt"/>
            </a:endParaRPr>
          </a:p>
          <a:p>
            <a:pPr lvl="1" eaLnBrk="0" hangingPunct="0">
              <a:spcBef>
                <a:spcPct val="20000"/>
              </a:spcBef>
              <a:buFont typeface="Arial" pitchFamily="34" charset="0"/>
              <a:buChar char="•"/>
              <a:defRPr/>
            </a:pPr>
            <a:r>
              <a:rPr lang="en-US" sz="2000" kern="0" dirty="0">
                <a:latin typeface="+mn-lt"/>
              </a:rPr>
              <a:t> </a:t>
            </a:r>
            <a:r>
              <a:rPr lang="en-US" sz="2000" kern="0" dirty="0">
                <a:latin typeface="Verdana" pitchFamily="34" charset="0"/>
              </a:rPr>
              <a:t>Long pants</a:t>
            </a:r>
          </a:p>
          <a:p>
            <a:pPr lvl="1" eaLnBrk="0" hangingPunct="0">
              <a:spcBef>
                <a:spcPct val="20000"/>
              </a:spcBef>
              <a:buFont typeface="Arial" pitchFamily="34" charset="0"/>
              <a:buChar char="•"/>
              <a:defRPr/>
            </a:pPr>
            <a:endParaRPr lang="en-US" sz="2000" kern="0" dirty="0">
              <a:latin typeface="+mn-lt"/>
            </a:endParaRPr>
          </a:p>
          <a:p>
            <a:pPr lvl="1" eaLnBrk="0" hangingPunct="0">
              <a:spcBef>
                <a:spcPct val="20000"/>
              </a:spcBef>
              <a:buFont typeface="Arial" pitchFamily="34" charset="0"/>
              <a:buChar char="•"/>
              <a:defRPr/>
            </a:pPr>
            <a:r>
              <a:rPr lang="en-US" sz="2000" kern="0" dirty="0">
                <a:latin typeface="+mn-lt"/>
              </a:rPr>
              <a:t> </a:t>
            </a:r>
            <a:r>
              <a:rPr lang="en-US" sz="2000" kern="0" dirty="0">
                <a:latin typeface="Verdana" pitchFamily="34" charset="0"/>
              </a:rPr>
              <a:t>Long-sleeve shirt</a:t>
            </a:r>
          </a:p>
          <a:p>
            <a:pPr eaLnBrk="0" hangingPunct="0">
              <a:spcBef>
                <a:spcPct val="20000"/>
              </a:spcBef>
              <a:buFont typeface="Arial" pitchFamily="34" charset="0"/>
              <a:buChar char="•"/>
              <a:defRPr/>
            </a:pPr>
            <a:endParaRPr lang="en-US" sz="3200" kern="0" dirty="0">
              <a:latin typeface="+mn-lt"/>
            </a:endParaRPr>
          </a:p>
        </p:txBody>
      </p:sp>
      <p:sp>
        <p:nvSpPr>
          <p:cNvPr id="18441" name="Slide Number Placeholder 9"/>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1EE62D-C5AA-48D0-95E2-CB532B2C2293}" type="slidenum">
              <a:rPr lang="en-US" altLang="en-US">
                <a:solidFill>
                  <a:schemeClr val="bg1"/>
                </a:solidFill>
                <a:latin typeface="Verdana" panose="020B0604030504040204" pitchFamily="34" charset="0"/>
              </a:rPr>
              <a:pPr eaLnBrk="1" hangingPunct="1"/>
              <a:t>17</a:t>
            </a:fld>
            <a:endParaRPr lang="en-US" altLang="en-US">
              <a:solidFill>
                <a:schemeClr val="bg1"/>
              </a:solidFill>
              <a:latin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1946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9462" name="Rectangle 19"/>
          <p:cNvSpPr>
            <a:spLocks noChangeArrowheads="1"/>
          </p:cNvSpPr>
          <p:nvPr/>
        </p:nvSpPr>
        <p:spPr bwMode="auto">
          <a:xfrm>
            <a:off x="7620000" y="64770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&gt;</a:t>
            </a:r>
          </a:p>
        </p:txBody>
      </p:sp>
      <p:pic>
        <p:nvPicPr>
          <p:cNvPr id="19463" name="Picture 3" descr="WNV pic 19.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133600"/>
            <a:ext cx="429260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bwMode="auto">
          <a:xfrm>
            <a:off x="457200" y="1447800"/>
            <a:ext cx="8153400" cy="7620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Make sure window screens fit tightly and are in </a:t>
            </a:r>
            <a:br>
              <a:rPr lang="en-US" sz="2400" kern="0" dirty="0">
                <a:latin typeface="Verdana" pitchFamily="34" charset="0"/>
              </a:rPr>
            </a:br>
            <a:r>
              <a:rPr lang="en-US" sz="2400" kern="0" dirty="0">
                <a:latin typeface="Verdana" pitchFamily="34" charset="0"/>
              </a:rPr>
              <a:t>  good repair</a:t>
            </a:r>
          </a:p>
          <a:p>
            <a:pPr algn="ctr" eaLnBrk="0" hangingPunct="0">
              <a:spcBef>
                <a:spcPct val="20000"/>
              </a:spcBef>
              <a:defRPr/>
            </a:pPr>
            <a:endParaRPr lang="en-US" sz="3200" kern="0" dirty="0">
              <a:latin typeface="+mn-lt"/>
            </a:endParaRPr>
          </a:p>
        </p:txBody>
      </p:sp>
      <p:sp>
        <p:nvSpPr>
          <p:cNvPr id="19465" name="Slide Number Placeholder 8"/>
          <p:cNvSpPr>
            <a:spLocks noGrp="1"/>
          </p:cNvSpPr>
          <p:nvPr>
            <p:ph type="sldNum" sz="quarter" idx="12"/>
          </p:nvPr>
        </p:nvSpPr>
        <p:spPr>
          <a:xfrm>
            <a:off x="7696200" y="6096000"/>
            <a:ext cx="9906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92BACA-3FB1-41D9-84B0-F0212FF68D5D}" type="slidenum">
              <a:rPr lang="en-US" altLang="en-US">
                <a:solidFill>
                  <a:schemeClr val="bg1"/>
                </a:solidFill>
                <a:latin typeface="Verdana" panose="020B0604030504040204" pitchFamily="34" charset="0"/>
              </a:rPr>
              <a:pPr eaLnBrk="1" hangingPunct="1"/>
              <a:t>18</a:t>
            </a:fld>
            <a:endParaRPr lang="en-US" altLang="en-US">
              <a:solidFill>
                <a:schemeClr val="bg1"/>
              </a:solidFill>
              <a:latin typeface="Verdan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2048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048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20487" name="Picture 3" descr="WNV pic 20.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981200"/>
            <a:ext cx="508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8" name="Rectangle 11"/>
          <p:cNvSpPr>
            <a:spLocks noChangeArrowheads="1"/>
          </p:cNvSpPr>
          <p:nvPr/>
        </p:nvSpPr>
        <p:spPr bwMode="auto">
          <a:xfrm>
            <a:off x="533400" y="1295400"/>
            <a:ext cx="822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Monitor the news for current insect conditions</a:t>
            </a:r>
          </a:p>
        </p:txBody>
      </p:sp>
      <p:sp>
        <p:nvSpPr>
          <p:cNvPr id="20489" name="Slide Number Placeholder 8"/>
          <p:cNvSpPr>
            <a:spLocks noGrp="1"/>
          </p:cNvSpPr>
          <p:nvPr>
            <p:ph type="sldNum" sz="quarter" idx="12"/>
          </p:nvPr>
        </p:nvSpPr>
        <p:spPr>
          <a:xfrm>
            <a:off x="7620000" y="6096000"/>
            <a:ext cx="9906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E1B8AC-4919-4E61-91EA-818B5B5576BF}" type="slidenum">
              <a:rPr lang="en-US" altLang="en-US">
                <a:solidFill>
                  <a:schemeClr val="bg1"/>
                </a:solidFill>
                <a:latin typeface="Verdana" panose="020B0604030504040204" pitchFamily="34" charset="0"/>
              </a:rPr>
              <a:pPr eaLnBrk="1" hangingPunct="1"/>
              <a:t>19</a:t>
            </a:fld>
            <a:endParaRPr lang="en-US" altLang="en-US">
              <a:solidFill>
                <a:schemeClr val="bg1"/>
              </a:solidFill>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ctrTitle"/>
          </p:nvPr>
        </p:nvSpPr>
        <p:spPr>
          <a:xfrm>
            <a:off x="457200" y="457200"/>
            <a:ext cx="5257800" cy="381000"/>
          </a:xfrm>
        </p:spPr>
        <p:txBody>
          <a:bodyPr/>
          <a:lstStyle/>
          <a:p>
            <a:pPr eaLnBrk="1" hangingPunct="1"/>
            <a:r>
              <a:rPr lang="en-US" altLang="en-US" sz="2400">
                <a:solidFill>
                  <a:schemeClr val="bg1"/>
                </a:solidFill>
                <a:latin typeface="Verdana" panose="020B0604030504040204" pitchFamily="34" charset="0"/>
              </a:rPr>
              <a:t>West Nile Virus </a:t>
            </a:r>
          </a:p>
        </p:txBody>
      </p:sp>
      <p:sp>
        <p:nvSpPr>
          <p:cNvPr id="307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307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3079" name="Picture 3" descr="WNV pic 26.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048000"/>
            <a:ext cx="37147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9"/>
          <p:cNvSpPr>
            <a:spLocks noChangeArrowheads="1"/>
          </p:cNvSpPr>
          <p:nvPr/>
        </p:nvSpPr>
        <p:spPr bwMode="auto">
          <a:xfrm>
            <a:off x="1219200" y="1524000"/>
            <a:ext cx="7086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Strain of encephalitis (an inflammation </a:t>
            </a:r>
            <a:br>
              <a:rPr lang="en-US" altLang="en-US" sz="2400">
                <a:latin typeface="Verdana" panose="020B0604030504040204" pitchFamily="34" charset="0"/>
              </a:rPr>
            </a:br>
            <a:r>
              <a:rPr lang="en-US" altLang="en-US" sz="2400">
                <a:latin typeface="Verdana" panose="020B0604030504040204" pitchFamily="34" charset="0"/>
              </a:rPr>
              <a:t>  of the brain): serious and deadly disease  </a:t>
            </a:r>
            <a:br>
              <a:rPr lang="en-US" altLang="en-US" sz="2400">
                <a:latin typeface="Verdana" panose="020B0604030504040204" pitchFamily="34" charset="0"/>
              </a:rPr>
            </a:br>
            <a:r>
              <a:rPr lang="en-US" altLang="en-US" sz="2400">
                <a:latin typeface="Verdana" panose="020B0604030504040204" pitchFamily="34" charset="0"/>
              </a:rPr>
              <a:t>  that can be carried by some mosquitoes</a:t>
            </a:r>
          </a:p>
        </p:txBody>
      </p:sp>
      <p:sp>
        <p:nvSpPr>
          <p:cNvPr id="3081" name="Slide Number Placeholder 8"/>
          <p:cNvSpPr>
            <a:spLocks noGrp="1"/>
          </p:cNvSpPr>
          <p:nvPr>
            <p:ph type="sldNum" sz="quarter" idx="12"/>
          </p:nvPr>
        </p:nvSpPr>
        <p:spPr>
          <a:xfrm>
            <a:off x="7696200" y="6019800"/>
            <a:ext cx="990600" cy="38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B04161-05CF-4823-A7BD-F44CD4596459}" type="slidenum">
              <a:rPr lang="en-US" altLang="en-US">
                <a:solidFill>
                  <a:schemeClr val="bg1"/>
                </a:solidFill>
                <a:latin typeface="Verdana" panose="020B0604030504040204" pitchFamily="34" charset="0"/>
              </a:rPr>
              <a:pPr eaLnBrk="1" hangingPunct="1"/>
              <a:t>2</a:t>
            </a:fld>
            <a:endParaRPr lang="en-US" altLang="en-US">
              <a:solidFill>
                <a:schemeClr val="bg1"/>
              </a:solidFill>
              <a:latin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Prevention Tips</a:t>
            </a:r>
          </a:p>
        </p:txBody>
      </p:sp>
      <p:sp>
        <p:nvSpPr>
          <p:cNvPr id="2150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151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21511" name="Picture 3" descr="WNV pic 10.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819400"/>
            <a:ext cx="42291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Rectangle 10"/>
          <p:cNvSpPr>
            <a:spLocks noChangeArrowheads="1"/>
          </p:cNvSpPr>
          <p:nvPr/>
        </p:nvSpPr>
        <p:spPr bwMode="auto">
          <a:xfrm>
            <a:off x="381000" y="1371600"/>
            <a:ext cx="830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Be aware of increased sightings of dead birds in </a:t>
            </a:r>
            <a:br>
              <a:rPr lang="en-US" altLang="en-US" sz="2400">
                <a:latin typeface="Verdana" panose="020B0604030504040204" pitchFamily="34" charset="0"/>
              </a:rPr>
            </a:br>
            <a:r>
              <a:rPr lang="en-US" altLang="en-US" sz="2400">
                <a:latin typeface="Verdana" panose="020B0604030504040204" pitchFamily="34" charset="0"/>
              </a:rPr>
              <a:t>  your area and contact local health department if </a:t>
            </a:r>
            <a:br>
              <a:rPr lang="en-US" altLang="en-US" sz="2400">
                <a:latin typeface="Verdana" panose="020B0604030504040204" pitchFamily="34" charset="0"/>
              </a:rPr>
            </a:br>
            <a:r>
              <a:rPr lang="en-US" altLang="en-US" sz="2400">
                <a:latin typeface="Verdana" panose="020B0604030504040204" pitchFamily="34" charset="0"/>
              </a:rPr>
              <a:t>  necessary</a:t>
            </a:r>
          </a:p>
        </p:txBody>
      </p:sp>
      <p:sp>
        <p:nvSpPr>
          <p:cNvPr id="21513" name="Slide Number Placeholder 8"/>
          <p:cNvSpPr>
            <a:spLocks noGrp="1"/>
          </p:cNvSpPr>
          <p:nvPr>
            <p:ph type="sldNum" sz="quarter" idx="12"/>
          </p:nvPr>
        </p:nvSpPr>
        <p:spPr>
          <a:xfrm>
            <a:off x="76200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C4678B-DE9C-412B-8ABD-13BE9CC1A879}" type="slidenum">
              <a:rPr lang="en-US" altLang="en-US">
                <a:solidFill>
                  <a:schemeClr val="bg1"/>
                </a:solidFill>
                <a:latin typeface="Verdana" panose="020B0604030504040204" pitchFamily="34" charset="0"/>
              </a:rPr>
              <a:pPr eaLnBrk="1" hangingPunct="1"/>
              <a:t>20</a:t>
            </a:fld>
            <a:endParaRPr lang="en-US" altLang="en-US">
              <a:solidFill>
                <a:schemeClr val="bg1"/>
              </a:solidFill>
              <a:latin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Tips to Prevent Breeding</a:t>
            </a:r>
          </a:p>
        </p:txBody>
      </p:sp>
      <p:sp>
        <p:nvSpPr>
          <p:cNvPr id="2253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253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9" name="Content Placeholder 2"/>
          <p:cNvSpPr txBox="1">
            <a:spLocks/>
          </p:cNvSpPr>
          <p:nvPr/>
        </p:nvSpPr>
        <p:spPr bwMode="auto">
          <a:xfrm>
            <a:off x="609600" y="1219200"/>
            <a:ext cx="7772400" cy="36576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Empty buckets, cans and other receptacles to </a:t>
            </a:r>
            <a:br>
              <a:rPr lang="en-US" sz="2400" kern="0" dirty="0">
                <a:latin typeface="Verdana" pitchFamily="34" charset="0"/>
              </a:rPr>
            </a:br>
            <a:r>
              <a:rPr lang="en-US" sz="2400" kern="0" dirty="0">
                <a:latin typeface="Verdana" pitchFamily="34" charset="0"/>
              </a:rPr>
              <a:t>  prevent water from collecting</a:t>
            </a:r>
          </a:p>
          <a:p>
            <a:pPr eaLnBrk="0" hangingPunct="0">
              <a:spcBef>
                <a:spcPct val="20000"/>
              </a:spcBef>
              <a:defRPr/>
            </a:pPr>
            <a:endParaRPr lang="en-US" sz="2400" kern="0" dirty="0">
              <a:latin typeface="+mn-lt"/>
            </a:endParaRPr>
          </a:p>
          <a:p>
            <a:pPr eaLnBrk="0" hangingPunct="0">
              <a:spcBef>
                <a:spcPct val="20000"/>
              </a:spcBef>
              <a:defRPr/>
            </a:pPr>
            <a:endParaRPr lang="en-US" sz="2400" kern="0" dirty="0">
              <a:latin typeface="+mn-lt"/>
            </a:endParaRPr>
          </a:p>
          <a:p>
            <a:pPr eaLnBrk="0" hangingPunct="0">
              <a:spcBef>
                <a:spcPct val="20000"/>
              </a:spcBef>
              <a:defRPr/>
            </a:pPr>
            <a:endParaRPr lang="en-US" sz="2400" kern="0" dirty="0">
              <a:latin typeface="+mn-lt"/>
            </a:endParaRPr>
          </a:p>
          <a:p>
            <a:pPr eaLnBrk="0" hangingPunct="0">
              <a:spcBef>
                <a:spcPct val="20000"/>
              </a:spcBef>
              <a:defRPr/>
            </a:pPr>
            <a:endParaRPr lang="en-US" sz="24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Cover wading pools, drain water from pool </a:t>
            </a:r>
            <a:br>
              <a:rPr lang="en-US" sz="2400" kern="0" dirty="0">
                <a:latin typeface="Verdana" pitchFamily="34" charset="0"/>
              </a:rPr>
            </a:br>
            <a:r>
              <a:rPr lang="en-US" sz="2400" kern="0" dirty="0">
                <a:latin typeface="Verdana" pitchFamily="34" charset="0"/>
              </a:rPr>
              <a:t>  covers</a:t>
            </a:r>
          </a:p>
        </p:txBody>
      </p:sp>
      <p:pic>
        <p:nvPicPr>
          <p:cNvPr id="22536" name="Picture 3" descr="WNV pic 39.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1676400"/>
            <a:ext cx="21336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4" descr="WNV pic 41.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4267200"/>
            <a:ext cx="216535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Slide Number Placeholder 9"/>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CA410E-BA87-4965-BF66-3F60DD36AAEE}" type="slidenum">
              <a:rPr lang="en-US" altLang="en-US">
                <a:solidFill>
                  <a:schemeClr val="bg1"/>
                </a:solidFill>
                <a:latin typeface="Verdana" panose="020B0604030504040204" pitchFamily="34" charset="0"/>
              </a:rPr>
              <a:pPr eaLnBrk="1" hangingPunct="1"/>
              <a:t>21</a:t>
            </a:fld>
            <a:endParaRPr lang="en-US" altLang="en-US">
              <a:solidFill>
                <a:schemeClr val="bg1"/>
              </a:solidFill>
              <a:latin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Tips to Prevent Breeding</a:t>
            </a:r>
          </a:p>
        </p:txBody>
      </p:sp>
      <p:sp>
        <p:nvSpPr>
          <p:cNvPr id="2355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355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0" name="Content Placeholder 2"/>
          <p:cNvSpPr txBox="1">
            <a:spLocks/>
          </p:cNvSpPr>
          <p:nvPr/>
        </p:nvSpPr>
        <p:spPr bwMode="auto">
          <a:xfrm>
            <a:off x="457200" y="1219200"/>
            <a:ext cx="4876800" cy="4495800"/>
          </a:xfrm>
          <a:prstGeom prst="rect">
            <a:avLst/>
          </a:prstGeom>
          <a:noFill/>
          <a:ln w="9525">
            <a:noFill/>
            <a:miter lim="800000"/>
            <a:headEnd/>
            <a:tailEnd/>
          </a:ln>
        </p:spPr>
        <p:txBody>
          <a:bodyPr/>
          <a:lstStyle/>
          <a:p>
            <a:pPr algn="ctr" eaLnBrk="0" hangingPunct="0">
              <a:spcBef>
                <a:spcPct val="20000"/>
              </a:spcBef>
              <a:defRPr/>
            </a:pPr>
            <a:endParaRPr lang="en-US" sz="2400" kern="0" dirty="0">
              <a:latin typeface="Verdana" pitchFamily="34" charset="0"/>
            </a:endParaRPr>
          </a:p>
          <a:p>
            <a:pPr eaLnBrk="0" hangingPunct="0">
              <a:spcBef>
                <a:spcPts val="0"/>
              </a:spcBef>
              <a:buFont typeface="Arial" pitchFamily="34" charset="0"/>
              <a:buChar char="•"/>
              <a:defRPr/>
            </a:pPr>
            <a:r>
              <a:rPr lang="en-US" sz="2400" kern="0" dirty="0">
                <a:latin typeface="Verdana" pitchFamily="34" charset="0"/>
              </a:rPr>
              <a:t> Clean and chlorinate </a:t>
            </a:r>
            <a:br>
              <a:rPr lang="en-US" sz="2400" kern="0" dirty="0">
                <a:latin typeface="Verdana" pitchFamily="34" charset="0"/>
              </a:rPr>
            </a:br>
            <a:r>
              <a:rPr lang="en-US" sz="2400" kern="0" dirty="0">
                <a:latin typeface="Verdana" pitchFamily="34" charset="0"/>
              </a:rPr>
              <a:t>  swimming pools, outdoor </a:t>
            </a:r>
            <a:br>
              <a:rPr lang="en-US" sz="2400" kern="0" dirty="0">
                <a:latin typeface="Verdana" pitchFamily="34" charset="0"/>
              </a:rPr>
            </a:br>
            <a:r>
              <a:rPr lang="en-US" sz="2400" kern="0" dirty="0">
                <a:latin typeface="Verdana" pitchFamily="34" charset="0"/>
              </a:rPr>
              <a:t>  saunas and hot tubs </a:t>
            </a:r>
          </a:p>
          <a:p>
            <a:pPr eaLnBrk="0" hangingPunct="0">
              <a:spcBef>
                <a:spcPct val="20000"/>
              </a:spcBef>
              <a:defRPr/>
            </a:pPr>
            <a:endParaRPr lang="en-US" sz="2400" kern="0" dirty="0">
              <a:latin typeface="Verdana" pitchFamily="34" charset="0"/>
            </a:endParaRPr>
          </a:p>
          <a:p>
            <a:pPr eaLnBrk="0" hangingPunct="0">
              <a:spcBef>
                <a:spcPts val="0"/>
              </a:spcBef>
              <a:buFont typeface="Arial" pitchFamily="34" charset="0"/>
              <a:buChar char="•"/>
              <a:defRPr/>
            </a:pPr>
            <a:r>
              <a:rPr lang="en-US" sz="2400" kern="0" dirty="0">
                <a:latin typeface="Verdana" pitchFamily="34" charset="0"/>
              </a:rPr>
              <a:t> Keep empty and covered </a:t>
            </a:r>
            <a:br>
              <a:rPr lang="en-US" sz="2400" kern="0" dirty="0">
                <a:latin typeface="Verdana" pitchFamily="34" charset="0"/>
              </a:rPr>
            </a:br>
            <a:r>
              <a:rPr lang="en-US" sz="2400" kern="0" dirty="0">
                <a:latin typeface="Verdana" pitchFamily="34" charset="0"/>
              </a:rPr>
              <a:t>  when not in use</a:t>
            </a:r>
          </a:p>
          <a:p>
            <a:pPr eaLnBrk="0" hangingPunct="0">
              <a:spcBef>
                <a:spcPct val="20000"/>
              </a:spcBef>
              <a:defRPr/>
            </a:pPr>
            <a:endParaRPr lang="en-US" sz="2400" kern="0" dirty="0">
              <a:latin typeface="Verdana" pitchFamily="34" charset="0"/>
            </a:endParaRPr>
          </a:p>
          <a:p>
            <a:pPr eaLnBrk="0" hangingPunct="0">
              <a:spcBef>
                <a:spcPts val="0"/>
              </a:spcBef>
              <a:buFont typeface="Arial" pitchFamily="34" charset="0"/>
              <a:buChar char="•"/>
              <a:defRPr/>
            </a:pPr>
            <a:r>
              <a:rPr lang="en-US" sz="2400" kern="0" dirty="0">
                <a:latin typeface="Verdana" pitchFamily="34" charset="0"/>
              </a:rPr>
              <a:t> Keep roof gutters clear and </a:t>
            </a:r>
          </a:p>
          <a:p>
            <a:pPr eaLnBrk="0" hangingPunct="0">
              <a:spcBef>
                <a:spcPts val="0"/>
              </a:spcBef>
              <a:defRPr/>
            </a:pPr>
            <a:r>
              <a:rPr lang="en-US" sz="2400" kern="0" dirty="0">
                <a:latin typeface="Verdana" pitchFamily="34" charset="0"/>
              </a:rPr>
              <a:t>  draining properly</a:t>
            </a:r>
          </a:p>
          <a:p>
            <a:pPr eaLnBrk="0" hangingPunct="0">
              <a:spcBef>
                <a:spcPct val="20000"/>
              </a:spcBef>
              <a:buFont typeface="Arial" pitchFamily="34" charset="0"/>
              <a:buChar char="•"/>
              <a:defRPr/>
            </a:pPr>
            <a:endParaRPr lang="en-US" sz="3200" kern="0" dirty="0">
              <a:latin typeface="Verdana" pitchFamily="34" charset="0"/>
            </a:endParaRPr>
          </a:p>
        </p:txBody>
      </p:sp>
      <p:pic>
        <p:nvPicPr>
          <p:cNvPr id="23560" name="Picture 3" descr="WNV pic 37.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1752600"/>
            <a:ext cx="2813050"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Slide Number Placeholder 8"/>
          <p:cNvSpPr>
            <a:spLocks noGrp="1"/>
          </p:cNvSpPr>
          <p:nvPr>
            <p:ph type="sldNum" sz="quarter" idx="12"/>
          </p:nvPr>
        </p:nvSpPr>
        <p:spPr>
          <a:xfrm>
            <a:off x="76200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03359C-125B-4E76-AB9E-6E34612DCD81}" type="slidenum">
              <a:rPr lang="en-US" altLang="en-US">
                <a:solidFill>
                  <a:schemeClr val="bg1"/>
                </a:solidFill>
                <a:latin typeface="Verdana" panose="020B0604030504040204" pitchFamily="34" charset="0"/>
              </a:rPr>
              <a:pPr eaLnBrk="1" hangingPunct="1"/>
              <a:t>22</a:t>
            </a:fld>
            <a:endParaRPr lang="en-US" altLang="en-US">
              <a:solidFill>
                <a:schemeClr val="bg1"/>
              </a:solidFill>
              <a:latin typeface="Verdana" panose="020B0604030504040204" pitchFamily="34" charset="0"/>
            </a:endParaRPr>
          </a:p>
        </p:txBody>
      </p:sp>
      <p:pic>
        <p:nvPicPr>
          <p:cNvPr id="23562" name="Picture 4" descr="WNV pic 40.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886200"/>
            <a:ext cx="28194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Tips to Prevent Breeding</a:t>
            </a:r>
          </a:p>
        </p:txBody>
      </p:sp>
      <p:sp>
        <p:nvSpPr>
          <p:cNvPr id="2458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458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24583" name="Picture 3" descr="WNV pic 34.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286000"/>
            <a:ext cx="3276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Rectangle 12"/>
          <p:cNvSpPr>
            <a:spLocks noChangeArrowheads="1"/>
          </p:cNvSpPr>
          <p:nvPr/>
        </p:nvSpPr>
        <p:spPr bwMode="auto">
          <a:xfrm>
            <a:off x="1371600" y="1295400"/>
            <a:ext cx="662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Remove standing water from lawn, </a:t>
            </a:r>
            <a:br>
              <a:rPr lang="en-US" altLang="en-US" sz="2400">
                <a:latin typeface="Verdana" panose="020B0604030504040204" pitchFamily="34" charset="0"/>
              </a:rPr>
            </a:br>
            <a:r>
              <a:rPr lang="en-US" altLang="en-US" sz="2400">
                <a:latin typeface="Verdana" panose="020B0604030504040204" pitchFamily="34" charset="0"/>
              </a:rPr>
              <a:t>  property</a:t>
            </a:r>
          </a:p>
        </p:txBody>
      </p:sp>
      <p:sp>
        <p:nvSpPr>
          <p:cNvPr id="24585" name="Rectangle 13"/>
          <p:cNvSpPr>
            <a:spLocks noChangeArrowheads="1"/>
          </p:cNvSpPr>
          <p:nvPr/>
        </p:nvSpPr>
        <p:spPr bwMode="auto">
          <a:xfrm>
            <a:off x="1143000" y="53340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latin typeface="Verdana" panose="020B0604030504040204" pitchFamily="34" charset="0"/>
              </a:rPr>
              <a:t>NOTE: Mosquitoes breed in standing water!</a:t>
            </a:r>
          </a:p>
        </p:txBody>
      </p:sp>
      <p:sp>
        <p:nvSpPr>
          <p:cNvPr id="24586" name="Slide Number Placeholder 9"/>
          <p:cNvSpPr>
            <a:spLocks noGrp="1"/>
          </p:cNvSpPr>
          <p:nvPr>
            <p:ph type="sldNum" sz="quarter" idx="12"/>
          </p:nvPr>
        </p:nvSpPr>
        <p:spPr>
          <a:xfrm>
            <a:off x="76200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F70620-4B5D-4BAB-B554-D2108125A4C2}" type="slidenum">
              <a:rPr lang="en-US" altLang="en-US">
                <a:solidFill>
                  <a:schemeClr val="bg1"/>
                </a:solidFill>
                <a:latin typeface="Verdana" panose="020B0604030504040204" pitchFamily="34" charset="0"/>
              </a:rPr>
              <a:pPr eaLnBrk="1" hangingPunct="1"/>
              <a:t>23</a:t>
            </a:fld>
            <a:endParaRPr lang="en-US" altLang="en-US">
              <a:solidFill>
                <a:schemeClr val="bg1"/>
              </a:solidFill>
              <a:latin typeface="Verdan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Resources</a:t>
            </a:r>
          </a:p>
        </p:txBody>
      </p:sp>
      <p:sp>
        <p:nvSpPr>
          <p:cNvPr id="2560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560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0" name="Content Placeholder 2"/>
          <p:cNvSpPr txBox="1">
            <a:spLocks/>
          </p:cNvSpPr>
          <p:nvPr/>
        </p:nvSpPr>
        <p:spPr bwMode="auto">
          <a:xfrm>
            <a:off x="1219200" y="1143000"/>
            <a:ext cx="7848600" cy="48006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Centers for Disease Control and Prevention</a:t>
            </a:r>
          </a:p>
          <a:p>
            <a:pPr eaLnBrk="0" hangingPunct="0">
              <a:spcBef>
                <a:spcPct val="20000"/>
              </a:spcBef>
              <a:defRPr/>
            </a:pPr>
            <a:r>
              <a:rPr lang="en-US" sz="2400" kern="0" dirty="0">
                <a:solidFill>
                  <a:srgbClr val="0070C0"/>
                </a:solidFill>
                <a:latin typeface="Verdana" pitchFamily="34" charset="0"/>
              </a:rPr>
              <a:t>  www.cdc.gov</a:t>
            </a:r>
          </a:p>
          <a:p>
            <a:pPr eaLnBrk="0" hangingPunct="0">
              <a:spcBef>
                <a:spcPct val="20000"/>
              </a:spcBef>
              <a:buFont typeface="Arial" pitchFamily="34" charset="0"/>
              <a:buChar char="•"/>
              <a:defRPr/>
            </a:pPr>
            <a:endParaRPr lang="en-US" sz="2400" kern="0" dirty="0">
              <a:solidFill>
                <a:schemeClr val="accent2"/>
              </a:solidFill>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Consumer Specialty Products Association</a:t>
            </a:r>
          </a:p>
          <a:p>
            <a:pPr eaLnBrk="0" hangingPunct="0">
              <a:spcBef>
                <a:spcPct val="20000"/>
              </a:spcBef>
              <a:defRPr/>
            </a:pPr>
            <a:r>
              <a:rPr lang="en-US" sz="2400" kern="0" dirty="0">
                <a:solidFill>
                  <a:srgbClr val="0070C0"/>
                </a:solidFill>
                <a:latin typeface="Verdana" pitchFamily="34" charset="0"/>
              </a:rPr>
              <a:t>  www.aboutbugsbugsbugs.com</a:t>
            </a:r>
          </a:p>
          <a:p>
            <a:pPr eaLnBrk="0" hangingPunct="0">
              <a:spcBef>
                <a:spcPct val="20000"/>
              </a:spcBef>
              <a:buFont typeface="Arial" pitchFamily="34" charset="0"/>
              <a:buChar char="•"/>
              <a:defRPr/>
            </a:pPr>
            <a:endParaRPr lang="en-US" sz="2400" kern="0" dirty="0">
              <a:solidFill>
                <a:schemeClr val="accent2"/>
              </a:solidFill>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Alliance for Consumer Education</a:t>
            </a:r>
          </a:p>
          <a:p>
            <a:pPr eaLnBrk="0" hangingPunct="0">
              <a:spcBef>
                <a:spcPct val="20000"/>
              </a:spcBef>
              <a:defRPr/>
            </a:pPr>
            <a:r>
              <a:rPr lang="en-US" sz="2400" kern="0" dirty="0">
                <a:solidFill>
                  <a:srgbClr val="0070C0"/>
                </a:solidFill>
                <a:latin typeface="Verdana" pitchFamily="34" charset="0"/>
              </a:rPr>
              <a:t>  www.stopgerms.org </a:t>
            </a:r>
          </a:p>
          <a:p>
            <a:pPr eaLnBrk="0" hangingPunct="0">
              <a:spcBef>
                <a:spcPct val="20000"/>
              </a:spcBef>
              <a:buFont typeface="Arial" pitchFamily="34" charset="0"/>
              <a:buChar char="•"/>
              <a:defRPr/>
            </a:pPr>
            <a:endParaRPr lang="en-US" sz="2400" kern="0" dirty="0">
              <a:solidFill>
                <a:schemeClr val="accent2"/>
              </a:solidFill>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U.S. Environmental Protection Agency</a:t>
            </a:r>
          </a:p>
          <a:p>
            <a:pPr eaLnBrk="0" hangingPunct="0">
              <a:spcBef>
                <a:spcPts val="0"/>
              </a:spcBef>
              <a:defRPr/>
            </a:pPr>
            <a:r>
              <a:rPr lang="en-US" sz="2400" kern="0" dirty="0">
                <a:solidFill>
                  <a:srgbClr val="0070C0"/>
                </a:solidFill>
                <a:latin typeface="Verdana" pitchFamily="34" charset="0"/>
              </a:rPr>
              <a:t>  www.epa.gov </a:t>
            </a:r>
          </a:p>
        </p:txBody>
      </p:sp>
      <p:sp>
        <p:nvSpPr>
          <p:cNvPr id="25608" name="Slide Number Placeholder 7"/>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1CC802-685E-4525-807B-2E7A066AD6E4}" type="slidenum">
              <a:rPr lang="en-US" altLang="en-US">
                <a:solidFill>
                  <a:schemeClr val="bg1"/>
                </a:solidFill>
                <a:latin typeface="Verdana" panose="020B0604030504040204" pitchFamily="34" charset="0"/>
              </a:rPr>
              <a:pPr eaLnBrk="1" hangingPunct="1"/>
              <a:t>24</a:t>
            </a:fld>
            <a:endParaRPr lang="en-US" altLang="en-US">
              <a:solidFill>
                <a:schemeClr val="bg1"/>
              </a:solidFill>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Resources</a:t>
            </a:r>
          </a:p>
        </p:txBody>
      </p:sp>
      <p:sp>
        <p:nvSpPr>
          <p:cNvPr id="2662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663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26631" name="Content Placeholder 2"/>
          <p:cNvSpPr txBox="1">
            <a:spLocks/>
          </p:cNvSpPr>
          <p:nvPr/>
        </p:nvSpPr>
        <p:spPr bwMode="auto">
          <a:xfrm>
            <a:off x="457200" y="11430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hlinkClick r:id="rId5"/>
              </a:rPr>
              <a:t>http://www.webmd.com/a-to-z-guides/west-nile-virus-topic-overview</a:t>
            </a:r>
            <a:endParaRPr lang="en-US" altLang="en-US" sz="2400"/>
          </a:p>
          <a:p>
            <a:pPr eaLnBrk="1" hangingPunct="1"/>
            <a:endParaRPr lang="en-US" altLang="en-US" sz="2400"/>
          </a:p>
          <a:p>
            <a:pPr eaLnBrk="1" hangingPunct="1"/>
            <a:r>
              <a:rPr lang="en-US" altLang="en-US" sz="2400">
                <a:hlinkClick r:id="rId6"/>
              </a:rPr>
              <a:t>http://www.mayoclinic.org/diseases-conditions/west-nile-virus/basics/symptoms/CON-20023076</a:t>
            </a:r>
            <a:endParaRPr lang="en-US" altLang="en-US" sz="2400"/>
          </a:p>
          <a:p>
            <a:pPr eaLnBrk="1" hangingPunct="1"/>
            <a:endParaRPr lang="en-US" altLang="en-US" sz="2400"/>
          </a:p>
          <a:p>
            <a:pPr eaLnBrk="1" hangingPunct="1"/>
            <a:r>
              <a:rPr lang="en-US" altLang="en-US" sz="2400"/>
              <a:t>http://www.westnile.state.pa.us/</a:t>
            </a:r>
          </a:p>
          <a:p>
            <a:pPr eaLnBrk="1" hangingPunct="1"/>
            <a:endParaRPr lang="en-US" altLang="en-US" sz="2400"/>
          </a:p>
          <a:p>
            <a:pPr eaLnBrk="1" hangingPunct="1"/>
            <a:endParaRPr lang="en-US" altLang="en-US" sz="2400"/>
          </a:p>
        </p:txBody>
      </p:sp>
      <p:sp>
        <p:nvSpPr>
          <p:cNvPr id="26632" name="Slide Number Placeholder 7"/>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55EDD1-2742-402B-B7D6-5E31EFF817D4}" type="slidenum">
              <a:rPr lang="en-US" altLang="en-US">
                <a:solidFill>
                  <a:schemeClr val="bg1"/>
                </a:solidFill>
                <a:latin typeface="Verdana" panose="020B0604030504040204" pitchFamily="34" charset="0"/>
              </a:rPr>
              <a:pPr eaLnBrk="1" hangingPunct="1"/>
              <a:t>25</a:t>
            </a:fld>
            <a:endParaRPr lang="en-US" altLang="en-US">
              <a:solidFill>
                <a:schemeClr val="bg1"/>
              </a:solidFill>
              <a:latin typeface="Verdan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2"/>
          <p:cNvSpPr>
            <a:spLocks noGrp="1" noChangeArrowheads="1"/>
          </p:cNvSpPr>
          <p:nvPr>
            <p:ph type="ctrTitle"/>
          </p:nvPr>
        </p:nvSpPr>
        <p:spPr>
          <a:xfrm>
            <a:off x="457200" y="381000"/>
            <a:ext cx="5257800" cy="457200"/>
          </a:xfrm>
        </p:spPr>
        <p:txBody>
          <a:bodyPr/>
          <a:lstStyle/>
          <a:p>
            <a:pPr eaLnBrk="1" hangingPunct="1"/>
            <a:r>
              <a:rPr lang="en-US" altLang="en-US" sz="2800">
                <a:solidFill>
                  <a:schemeClr val="bg1"/>
                </a:solidFill>
                <a:latin typeface="Verdana" panose="020B0604030504040204" pitchFamily="34" charset="0"/>
              </a:rPr>
              <a:t>Contact Information</a:t>
            </a:r>
          </a:p>
        </p:txBody>
      </p:sp>
      <p:sp>
        <p:nvSpPr>
          <p:cNvPr id="2765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7654" name="Rectangle 19"/>
          <p:cNvSpPr>
            <a:spLocks noChangeArrowheads="1"/>
          </p:cNvSpPr>
          <p:nvPr/>
        </p:nvSpPr>
        <p:spPr bwMode="auto">
          <a:xfrm>
            <a:off x="7543800" y="64770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&gt;</a:t>
            </a:r>
          </a:p>
        </p:txBody>
      </p:sp>
      <p:sp>
        <p:nvSpPr>
          <p:cNvPr id="27655" name="Slide Number Placeholder 7"/>
          <p:cNvSpPr>
            <a:spLocks noGrp="1"/>
          </p:cNvSpPr>
          <p:nvPr>
            <p:ph type="sldNum" sz="quarter" idx="12"/>
          </p:nvPr>
        </p:nvSpPr>
        <p:spPr>
          <a:xfrm>
            <a:off x="7696200" y="6096000"/>
            <a:ext cx="9906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973D0C-2826-4A8E-B30B-66F140C3A946}" type="slidenum">
              <a:rPr lang="en-US" altLang="en-US">
                <a:solidFill>
                  <a:schemeClr val="bg1"/>
                </a:solidFill>
                <a:latin typeface="Verdana" panose="020B0604030504040204" pitchFamily="34" charset="0"/>
              </a:rPr>
              <a:pPr eaLnBrk="1" hangingPunct="1"/>
              <a:t>26</a:t>
            </a:fld>
            <a:endParaRPr lang="en-US" altLang="en-US">
              <a:solidFill>
                <a:schemeClr val="bg1"/>
              </a:solidFill>
              <a:latin typeface="Verdana" panose="020B0604030504040204" pitchFamily="34" charset="0"/>
            </a:endParaRPr>
          </a:p>
        </p:txBody>
      </p:sp>
      <p:sp>
        <p:nvSpPr>
          <p:cNvPr id="27656" name="Rectangle 1"/>
          <p:cNvSpPr>
            <a:spLocks noChangeArrowheads="1"/>
          </p:cNvSpPr>
          <p:nvPr/>
        </p:nvSpPr>
        <p:spPr bwMode="auto">
          <a:xfrm>
            <a:off x="457200" y="1371600"/>
            <a:ext cx="7315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Health &amp; Safety Training Specialists</a:t>
            </a:r>
          </a:p>
          <a:p>
            <a:pPr eaLnBrk="1" hangingPunct="1"/>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1171 South Cameron Street, Room 324</a:t>
            </a:r>
          </a:p>
          <a:p>
            <a:pPr eaLnBrk="1" hangingPunct="1"/>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Harrisburg, PA 17104-2501</a:t>
            </a:r>
          </a:p>
          <a:p>
            <a:pPr eaLnBrk="1" hangingPunct="1"/>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(717) 772-1635</a:t>
            </a:r>
          </a:p>
          <a:p>
            <a:pPr eaLnBrk="1" hangingPunct="1"/>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RA-LI-BWC-PATHS@pa.gov           </a:t>
            </a:r>
          </a:p>
        </p:txBody>
      </p:sp>
      <p:pic>
        <p:nvPicPr>
          <p:cNvPr id="27657"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5052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8" name="Rectangle 1"/>
          <p:cNvSpPr>
            <a:spLocks noChangeArrowheads="1"/>
          </p:cNvSpPr>
          <p:nvPr/>
        </p:nvSpPr>
        <p:spPr bwMode="auto">
          <a:xfrm>
            <a:off x="457200" y="4114800"/>
            <a:ext cx="480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latin typeface="Verdana" panose="020B0604030504040204" pitchFamily="34" charset="0"/>
                <a:ea typeface="Verdana" panose="020B0604030504040204" pitchFamily="34" charset="0"/>
                <a:cs typeface="Verdana" panose="020B0604030504040204" pitchFamily="34" charset="0"/>
              </a:rPr>
              <a:t>Like us on Facebook!</a:t>
            </a:r>
            <a:r>
              <a:rPr lang="en-US" altLang="en-US">
                <a:latin typeface="Verdana" panose="020B0604030504040204" pitchFamily="34" charset="0"/>
                <a:ea typeface="Verdana" panose="020B0604030504040204" pitchFamily="34" charset="0"/>
                <a:cs typeface="Verdana" panose="020B0604030504040204" pitchFamily="34" charset="0"/>
              </a:rPr>
              <a:t>  - </a:t>
            </a:r>
            <a:r>
              <a:rPr lang="en-US" altLang="en-US" u="sng">
                <a:latin typeface="Verdana" panose="020B0604030504040204" pitchFamily="34" charset="0"/>
                <a:ea typeface="Verdana" panose="020B0604030504040204" pitchFamily="34" charset="0"/>
                <a:cs typeface="Verdana" panose="020B0604030504040204" pitchFamily="34" charset="0"/>
                <a:hlinkClick r:id="rId6"/>
              </a:rPr>
              <a:t>https://www.facebook.com/BWCPATHS</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pic>
        <p:nvPicPr>
          <p:cNvPr id="27659" name="Picture 10" descr="FaceBook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438" y="47609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6" descr="L&amp;I logo 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22" descr="blue bottom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Questions</a:t>
            </a:r>
          </a:p>
        </p:txBody>
      </p:sp>
      <p:sp>
        <p:nvSpPr>
          <p:cNvPr id="2867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28678" name="Rectangle 19"/>
          <p:cNvSpPr>
            <a:spLocks noChangeArrowheads="1"/>
          </p:cNvSpPr>
          <p:nvPr/>
        </p:nvSpPr>
        <p:spPr bwMode="auto">
          <a:xfrm>
            <a:off x="7543800" y="64770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&gt;</a:t>
            </a:r>
          </a:p>
        </p:txBody>
      </p:sp>
      <p:sp>
        <p:nvSpPr>
          <p:cNvPr id="28679" name="Slide Number Placeholder 7"/>
          <p:cNvSpPr>
            <a:spLocks noGrp="1"/>
          </p:cNvSpPr>
          <p:nvPr>
            <p:ph type="sldNum" sz="quarter" idx="12"/>
          </p:nvPr>
        </p:nvSpPr>
        <p:spPr>
          <a:xfrm>
            <a:off x="7696200" y="6096000"/>
            <a:ext cx="9906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D3FE1F-91EA-4B41-9C63-578A31C1961E}" type="slidenum">
              <a:rPr lang="en-US" altLang="en-US">
                <a:solidFill>
                  <a:schemeClr val="bg1"/>
                </a:solidFill>
                <a:latin typeface="Verdana" panose="020B0604030504040204" pitchFamily="34" charset="0"/>
              </a:rPr>
              <a:pPr eaLnBrk="1" hangingPunct="1"/>
              <a:t>27</a:t>
            </a:fld>
            <a:endParaRPr lang="en-US" altLang="en-US">
              <a:solidFill>
                <a:schemeClr val="bg1"/>
              </a:solidFill>
              <a:latin typeface="Verdana" panose="020B0604030504040204" pitchFamily="34" charset="0"/>
            </a:endParaRPr>
          </a:p>
        </p:txBody>
      </p:sp>
      <p:pic>
        <p:nvPicPr>
          <p:cNvPr id="28680" name="Picture 12" descr="C:\Documents and Settings\stlane\My Documents\My Pictures\question mar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14600"/>
            <a:ext cx="311467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West Nile Virus </a:t>
            </a:r>
          </a:p>
        </p:txBody>
      </p:sp>
      <p:sp>
        <p:nvSpPr>
          <p:cNvPr id="410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410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1" name="Content Placeholder 2"/>
          <p:cNvSpPr txBox="1">
            <a:spLocks/>
          </p:cNvSpPr>
          <p:nvPr/>
        </p:nvSpPr>
        <p:spPr bwMode="auto">
          <a:xfrm>
            <a:off x="304800" y="1371600"/>
            <a:ext cx="8382000" cy="4572000"/>
          </a:xfrm>
          <a:prstGeom prst="rect">
            <a:avLst/>
          </a:prstGeom>
          <a:noFill/>
          <a:ln w="9525">
            <a:noFill/>
            <a:miter lim="800000"/>
            <a:headEnd/>
            <a:tailEnd/>
          </a:ln>
        </p:spPr>
        <p:txBody>
          <a:bodyPr/>
          <a:lstStyle/>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First identified in 1937 in Uganda in the eastern </a:t>
            </a:r>
            <a:br>
              <a:rPr lang="en-US" sz="2400" kern="0" dirty="0">
                <a:latin typeface="Verdana" pitchFamily="34" charset="0"/>
              </a:rPr>
            </a:br>
            <a:r>
              <a:rPr lang="en-US" sz="2400" kern="0" dirty="0">
                <a:latin typeface="Verdana" pitchFamily="34" charset="0"/>
              </a:rPr>
              <a:t>  region of Africa; outbreaks spread to Europe, Asia, </a:t>
            </a:r>
            <a:br>
              <a:rPr lang="en-US" sz="2400" kern="0" dirty="0">
                <a:latin typeface="Verdana" pitchFamily="34" charset="0"/>
              </a:rPr>
            </a:br>
            <a:r>
              <a:rPr lang="en-US" sz="2400" kern="0" dirty="0">
                <a:latin typeface="Verdana" pitchFamily="34" charset="0"/>
              </a:rPr>
              <a:t>  and the Middle East</a:t>
            </a:r>
          </a:p>
          <a:p>
            <a:pPr eaLnBrk="0" hangingPunct="0">
              <a:spcBef>
                <a:spcPts val="0"/>
              </a:spcBef>
              <a:defRPr/>
            </a:pPr>
            <a:endParaRPr lang="en-US" sz="10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Virus is spread when a mosquito bites an infected </a:t>
            </a:r>
            <a:br>
              <a:rPr lang="en-US" sz="2400" kern="0" dirty="0">
                <a:latin typeface="Verdana" pitchFamily="34" charset="0"/>
              </a:rPr>
            </a:br>
            <a:r>
              <a:rPr lang="en-US" sz="2400" kern="0" dirty="0">
                <a:latin typeface="Verdana" pitchFamily="34" charset="0"/>
              </a:rPr>
              <a:t>  bird and then bites a person</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ts val="0"/>
              </a:spcBef>
              <a:buFont typeface="Arial" pitchFamily="34" charset="0"/>
              <a:buChar char="•"/>
              <a:defRPr/>
            </a:pPr>
            <a:r>
              <a:rPr lang="en-US" sz="2400" kern="0" dirty="0">
                <a:latin typeface="+mn-lt"/>
              </a:rPr>
              <a:t> </a:t>
            </a:r>
            <a:r>
              <a:rPr lang="en-US" sz="2400" kern="0" dirty="0">
                <a:latin typeface="Verdana" pitchFamily="34" charset="0"/>
              </a:rPr>
              <a:t>Mosquitoes carry highest amount of the virus </a:t>
            </a:r>
            <a:br>
              <a:rPr lang="en-US" sz="2400" kern="0" dirty="0">
                <a:latin typeface="Verdana" pitchFamily="34" charset="0"/>
              </a:rPr>
            </a:br>
            <a:r>
              <a:rPr lang="en-US" sz="2400" kern="0" dirty="0">
                <a:latin typeface="Verdana" pitchFamily="34" charset="0"/>
              </a:rPr>
              <a:t>  during early fall (late August to early September)</a:t>
            </a:r>
          </a:p>
          <a:p>
            <a:pPr algn="ctr" eaLnBrk="0" hangingPunct="0">
              <a:spcBef>
                <a:spcPct val="20000"/>
              </a:spcBef>
              <a:defRPr/>
            </a:pPr>
            <a:endParaRPr lang="en-US" sz="3200" kern="0" dirty="0">
              <a:latin typeface="+mn-lt"/>
            </a:endParaRPr>
          </a:p>
        </p:txBody>
      </p:sp>
      <p:pic>
        <p:nvPicPr>
          <p:cNvPr id="4104" name="Picture 3" descr="WNV pic 27.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232150"/>
            <a:ext cx="23241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Slide Number Placeholder 8"/>
          <p:cNvSpPr>
            <a:spLocks noGrp="1"/>
          </p:cNvSpPr>
          <p:nvPr>
            <p:ph type="sldNum" sz="quarter" idx="12"/>
          </p:nvPr>
        </p:nvSpPr>
        <p:spPr>
          <a:xfrm>
            <a:off x="7696200" y="6019800"/>
            <a:ext cx="990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052148-FD31-4FCA-A085-614C74C8B852}" type="slidenum">
              <a:rPr lang="en-US" altLang="en-US">
                <a:solidFill>
                  <a:schemeClr val="bg1"/>
                </a:solidFill>
                <a:latin typeface="Verdana" panose="020B0604030504040204" pitchFamily="34" charset="0"/>
              </a:rPr>
              <a:pPr eaLnBrk="1" hangingPunct="1"/>
              <a:t>3</a:t>
            </a:fld>
            <a:endParaRPr lang="en-US" altLang="en-US">
              <a:solidFill>
                <a:schemeClr val="bg1"/>
              </a:solidFill>
              <a:latin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West Nile Virus </a:t>
            </a:r>
          </a:p>
        </p:txBody>
      </p:sp>
      <p:sp>
        <p:nvSpPr>
          <p:cNvPr id="512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5126" name="Rectangle 19"/>
          <p:cNvSpPr>
            <a:spLocks noChangeArrowheads="1"/>
          </p:cNvSpPr>
          <p:nvPr/>
        </p:nvSpPr>
        <p:spPr bwMode="auto">
          <a:xfrm>
            <a:off x="7543800" y="59436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5127" name="Picture 6" descr="West Nile Virus-Map 201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352800"/>
            <a:ext cx="424338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2"/>
          <p:cNvSpPr>
            <a:spLocks noChangeArrowheads="1"/>
          </p:cNvSpPr>
          <p:nvPr/>
        </p:nvSpPr>
        <p:spPr bwMode="auto">
          <a:xfrm>
            <a:off x="533400" y="1371600"/>
            <a:ext cx="8153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West Nile Virus was first found in the United </a:t>
            </a:r>
            <a:br>
              <a:rPr lang="en-US" altLang="en-US" sz="2400">
                <a:latin typeface="Verdana" panose="020B0604030504040204" pitchFamily="34" charset="0"/>
              </a:rPr>
            </a:br>
            <a:r>
              <a:rPr lang="en-US" altLang="en-US" sz="2400">
                <a:latin typeface="Verdana" panose="020B0604030504040204" pitchFamily="34" charset="0"/>
              </a:rPr>
              <a:t>  States in 1999, reported in 46 states</a:t>
            </a:r>
          </a:p>
          <a:p>
            <a:pPr eaLnBrk="1" hangingPunct="1"/>
            <a:endParaRPr lang="en-US" altLang="en-US" sz="1600"/>
          </a:p>
          <a:p>
            <a:pPr eaLnBrk="1" hangingPunct="1">
              <a:buFont typeface="Arial" panose="020B0604020202020204" pitchFamily="34" charset="0"/>
              <a:buChar char="•"/>
            </a:pPr>
            <a:r>
              <a:rPr lang="en-US" altLang="en-US" sz="2400"/>
              <a:t> </a:t>
            </a:r>
            <a:r>
              <a:rPr lang="en-US" altLang="en-US" sz="2400">
                <a:latin typeface="Verdana" panose="020B0604030504040204" pitchFamily="34" charset="0"/>
              </a:rPr>
              <a:t>In 2007, was responsible for 115 deaths in the </a:t>
            </a:r>
            <a:br>
              <a:rPr lang="en-US" altLang="en-US" sz="2400">
                <a:latin typeface="Verdana" panose="020B0604030504040204" pitchFamily="34" charset="0"/>
              </a:rPr>
            </a:br>
            <a:r>
              <a:rPr lang="en-US" altLang="en-US" sz="2400">
                <a:latin typeface="Verdana" panose="020B0604030504040204" pitchFamily="34" charset="0"/>
              </a:rPr>
              <a:t>  United States (CDC)</a:t>
            </a:r>
          </a:p>
        </p:txBody>
      </p:sp>
      <p:sp>
        <p:nvSpPr>
          <p:cNvPr id="5129" name="TextBox 8"/>
          <p:cNvSpPr txBox="1">
            <a:spLocks noChangeArrowheads="1"/>
          </p:cNvSpPr>
          <p:nvPr/>
        </p:nvSpPr>
        <p:spPr bwMode="auto">
          <a:xfrm>
            <a:off x="4267200" y="2895600"/>
            <a:ext cx="4343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300"/>
              <a:t> </a:t>
            </a:r>
            <a:r>
              <a:rPr lang="en-US" altLang="en-US" sz="1200">
                <a:latin typeface="Verdana" panose="020B0604030504040204" pitchFamily="34" charset="0"/>
              </a:rPr>
              <a:t>Final West Nile virus (WNV) Neuroinvasive      Disease Incidence by state, 2011</a:t>
            </a:r>
          </a:p>
        </p:txBody>
      </p:sp>
      <p:sp>
        <p:nvSpPr>
          <p:cNvPr id="5130" name="Slide Number Placeholder 9"/>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EF3F04-DBB4-4D06-855F-34C539547FD2}" type="slidenum">
              <a:rPr lang="en-US" altLang="en-US">
                <a:solidFill>
                  <a:schemeClr val="bg1"/>
                </a:solidFill>
                <a:latin typeface="Verdana" panose="020B0604030504040204" pitchFamily="34" charset="0"/>
              </a:rPr>
              <a:pPr eaLnBrk="1" hangingPunct="1"/>
              <a:t>4</a:t>
            </a:fld>
            <a:endParaRPr lang="en-US" altLang="en-US">
              <a:solidFill>
                <a:schemeClr val="bg1"/>
              </a:solidFill>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2"/>
          <p:cNvSpPr>
            <a:spLocks noGrp="1" noChangeArrowheads="1"/>
          </p:cNvSpPr>
          <p:nvPr>
            <p:ph type="ctrTitle"/>
          </p:nvPr>
        </p:nvSpPr>
        <p:spPr>
          <a:xfrm>
            <a:off x="457200" y="457200"/>
            <a:ext cx="5334000" cy="381000"/>
          </a:xfrm>
        </p:spPr>
        <p:txBody>
          <a:bodyPr/>
          <a:lstStyle/>
          <a:p>
            <a:pPr eaLnBrk="1" hangingPunct="1"/>
            <a:r>
              <a:rPr lang="en-US" altLang="en-US" sz="2400">
                <a:solidFill>
                  <a:schemeClr val="bg1"/>
                </a:solidFill>
                <a:latin typeface="Verdana" panose="020B0604030504040204" pitchFamily="34" charset="0"/>
              </a:rPr>
              <a:t>At Risk</a:t>
            </a:r>
          </a:p>
        </p:txBody>
      </p:sp>
      <p:sp>
        <p:nvSpPr>
          <p:cNvPr id="614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6150" name="Rectangle 19"/>
          <p:cNvSpPr>
            <a:spLocks noChangeArrowheads="1"/>
          </p:cNvSpPr>
          <p:nvPr/>
        </p:nvSpPr>
        <p:spPr bwMode="auto">
          <a:xfrm>
            <a:off x="7696200" y="6019800"/>
            <a:ext cx="99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6151" name="Picture 8" descr="Man-Old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1219200"/>
            <a:ext cx="1598613"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7" descr="Children.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810000"/>
            <a:ext cx="2843213"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ntent Placeholder 2"/>
          <p:cNvSpPr txBox="1">
            <a:spLocks/>
          </p:cNvSpPr>
          <p:nvPr/>
        </p:nvSpPr>
        <p:spPr bwMode="auto">
          <a:xfrm>
            <a:off x="762000" y="1447800"/>
            <a:ext cx="4572000" cy="32004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People over the age of 50</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Young children</a:t>
            </a:r>
          </a:p>
          <a:p>
            <a:pPr eaLnBrk="0" hangingPunct="0">
              <a:spcBef>
                <a:spcPct val="20000"/>
              </a:spcBef>
              <a:buFont typeface="Arial" pitchFamily="34" charset="0"/>
              <a:buChar char="•"/>
              <a:defRPr/>
            </a:pPr>
            <a:endParaRPr lang="en-US" sz="2400" kern="0" dirty="0">
              <a:latin typeface="+mn-lt"/>
            </a:endParaRPr>
          </a:p>
        </p:txBody>
      </p:sp>
      <p:sp>
        <p:nvSpPr>
          <p:cNvPr id="6154" name="Slide Number Placeholder 9"/>
          <p:cNvSpPr>
            <a:spLocks noGrp="1"/>
          </p:cNvSpPr>
          <p:nvPr>
            <p:ph type="sldNum" sz="quarter" idx="12"/>
          </p:nvPr>
        </p:nvSpPr>
        <p:spPr>
          <a:xfrm>
            <a:off x="7620000" y="6019800"/>
            <a:ext cx="1066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84C0E6-D50C-42D4-9DA8-47957140A058}" type="slidenum">
              <a:rPr lang="en-US" altLang="en-US">
                <a:solidFill>
                  <a:schemeClr val="bg1"/>
                </a:solidFill>
                <a:latin typeface="Verdana" panose="020B0604030504040204" pitchFamily="34" charset="0"/>
              </a:rPr>
              <a:pPr eaLnBrk="1" hangingPunct="1"/>
              <a:t>5</a:t>
            </a:fld>
            <a:endParaRPr lang="en-US" altLang="en-US">
              <a:solidFill>
                <a:schemeClr val="bg1"/>
              </a:solidFill>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ctrTitle"/>
          </p:nvPr>
        </p:nvSpPr>
        <p:spPr>
          <a:xfrm>
            <a:off x="457200" y="457200"/>
            <a:ext cx="5257800" cy="381000"/>
          </a:xfrm>
        </p:spPr>
        <p:txBody>
          <a:bodyPr/>
          <a:lstStyle/>
          <a:p>
            <a:pPr eaLnBrk="1" hangingPunct="1"/>
            <a:r>
              <a:rPr lang="en-US" altLang="en-US" sz="2400">
                <a:solidFill>
                  <a:schemeClr val="bg1"/>
                </a:solidFill>
                <a:latin typeface="Verdana" panose="020B0604030504040204" pitchFamily="34" charset="0"/>
              </a:rPr>
              <a:t>At Risk</a:t>
            </a:r>
          </a:p>
        </p:txBody>
      </p:sp>
      <p:sp>
        <p:nvSpPr>
          <p:cNvPr id="717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717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5" name="Content Placeholder 2"/>
          <p:cNvSpPr txBox="1">
            <a:spLocks/>
          </p:cNvSpPr>
          <p:nvPr/>
        </p:nvSpPr>
        <p:spPr bwMode="auto">
          <a:xfrm>
            <a:off x="381000" y="1447800"/>
            <a:ext cx="6781800" cy="4114800"/>
          </a:xfrm>
          <a:prstGeom prst="rect">
            <a:avLst/>
          </a:prstGeom>
          <a:noFill/>
          <a:ln w="9525">
            <a:noFill/>
            <a:miter lim="800000"/>
            <a:headEnd/>
            <a:tailEnd/>
          </a:ln>
        </p:spPr>
        <p:txBody>
          <a:bodyPr/>
          <a:lstStyle/>
          <a:p>
            <a:pPr eaLnBrk="0" hangingPunct="0">
              <a:spcBef>
                <a:spcPct val="20000"/>
              </a:spcBef>
              <a:defRPr/>
            </a:pPr>
            <a:endParaRPr lang="en-US" sz="24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Pregnant women</a:t>
            </a:r>
          </a:p>
          <a:p>
            <a:pPr eaLnBrk="0" hangingPunct="0">
              <a:spcBef>
                <a:spcPct val="20000"/>
              </a:spcBef>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ts val="0"/>
              </a:spcBef>
              <a:buFont typeface="Arial" pitchFamily="34" charset="0"/>
              <a:buChar char="•"/>
              <a:defRPr/>
            </a:pPr>
            <a:r>
              <a:rPr lang="en-US" sz="2400" dirty="0">
                <a:latin typeface="Arial" charset="0"/>
              </a:rPr>
              <a:t> </a:t>
            </a:r>
            <a:r>
              <a:rPr lang="en-US" sz="2400" dirty="0">
                <a:latin typeface="Verdana" pitchFamily="34" charset="0"/>
              </a:rPr>
              <a:t>Those who have conditions </a:t>
            </a:r>
          </a:p>
          <a:p>
            <a:pPr eaLnBrk="0" hangingPunct="0">
              <a:spcBef>
                <a:spcPts val="0"/>
              </a:spcBef>
              <a:defRPr/>
            </a:pPr>
            <a:r>
              <a:rPr lang="en-US" sz="2400" dirty="0">
                <a:latin typeface="Verdana" pitchFamily="34" charset="0"/>
              </a:rPr>
              <a:t>  that compromise their </a:t>
            </a:r>
            <a:br>
              <a:rPr lang="en-US" sz="2400" dirty="0">
                <a:latin typeface="Verdana" pitchFamily="34" charset="0"/>
              </a:rPr>
            </a:br>
            <a:r>
              <a:rPr lang="en-US" sz="2400" dirty="0">
                <a:latin typeface="Verdana" pitchFamily="34" charset="0"/>
              </a:rPr>
              <a:t>  immune system (HIV, organ      </a:t>
            </a:r>
            <a:br>
              <a:rPr lang="en-US" sz="2400" dirty="0">
                <a:latin typeface="Verdana" pitchFamily="34" charset="0"/>
              </a:rPr>
            </a:br>
            <a:r>
              <a:rPr lang="en-US" sz="2400" dirty="0">
                <a:latin typeface="Verdana" pitchFamily="34" charset="0"/>
              </a:rPr>
              <a:t>  transplants, chemotherapy)</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p:txBody>
      </p:sp>
      <p:pic>
        <p:nvPicPr>
          <p:cNvPr id="7176" name="Picture 3" descr="WNV pic 28.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447800"/>
            <a:ext cx="1981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4" descr="WNV pic 3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886200"/>
            <a:ext cx="2346325"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lide Number Placeholder 9"/>
          <p:cNvSpPr>
            <a:spLocks noGrp="1"/>
          </p:cNvSpPr>
          <p:nvPr>
            <p:ph type="sldNum" sz="quarter" idx="12"/>
          </p:nvPr>
        </p:nvSpPr>
        <p:spPr>
          <a:xfrm>
            <a:off x="7696200" y="60960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086823-CD93-4485-B164-E3B912C9767C}" type="slidenum">
              <a:rPr lang="en-US" altLang="en-US">
                <a:solidFill>
                  <a:schemeClr val="bg1"/>
                </a:solidFill>
                <a:latin typeface="Verdana" panose="020B0604030504040204" pitchFamily="34" charset="0"/>
              </a:rPr>
              <a:pPr eaLnBrk="1" hangingPunct="1"/>
              <a:t>6</a:t>
            </a:fld>
            <a:endParaRPr lang="en-US" altLang="en-US">
              <a:solidFill>
                <a:schemeClr val="bg1"/>
              </a:solidFill>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Symptoms</a:t>
            </a:r>
          </a:p>
        </p:txBody>
      </p:sp>
      <p:sp>
        <p:nvSpPr>
          <p:cNvPr id="819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819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1" name="Content Placeholder 2"/>
          <p:cNvSpPr txBox="1">
            <a:spLocks/>
          </p:cNvSpPr>
          <p:nvPr/>
        </p:nvSpPr>
        <p:spPr bwMode="auto">
          <a:xfrm>
            <a:off x="533400" y="1447800"/>
            <a:ext cx="6477000" cy="990600"/>
          </a:xfrm>
          <a:prstGeom prst="rect">
            <a:avLst/>
          </a:prstGeom>
          <a:noFill/>
          <a:ln w="9525">
            <a:noFill/>
            <a:miter lim="800000"/>
            <a:headEnd/>
            <a:tailEnd/>
          </a:ln>
        </p:spPr>
        <p:txBody>
          <a:bodyPr/>
          <a:lstStyle/>
          <a:p>
            <a:pPr>
              <a:buFont typeface="Arial" pitchFamily="34" charset="0"/>
              <a:buChar char="•"/>
              <a:defRPr/>
            </a:pPr>
            <a:r>
              <a:rPr lang="en-US" sz="2400" dirty="0">
                <a:latin typeface="Arial" charset="0"/>
              </a:rPr>
              <a:t> </a:t>
            </a:r>
            <a:r>
              <a:rPr lang="en-US" sz="2400" dirty="0">
                <a:latin typeface="Verdana" pitchFamily="34" charset="0"/>
              </a:rPr>
              <a:t>Usually appear between five to 15 days </a:t>
            </a:r>
            <a:br>
              <a:rPr lang="en-US" sz="2400" dirty="0">
                <a:latin typeface="Verdana" pitchFamily="34" charset="0"/>
              </a:rPr>
            </a:br>
            <a:r>
              <a:rPr lang="en-US" sz="2400" dirty="0">
                <a:latin typeface="Verdana" pitchFamily="34" charset="0"/>
              </a:rPr>
              <a:t>  after being bitten</a:t>
            </a:r>
          </a:p>
          <a:p>
            <a:pPr>
              <a:buFont typeface="Arial" pitchFamily="34" charset="0"/>
              <a:buChar char="•"/>
              <a:defRPr/>
            </a:pPr>
            <a:endParaRPr lang="en-US" sz="2400" dirty="0">
              <a:latin typeface="Arial" charset="0"/>
            </a:endParaRPr>
          </a:p>
          <a:p>
            <a:pPr>
              <a:buFont typeface="Arial" pitchFamily="34" charset="0"/>
              <a:buChar char="•"/>
              <a:defRPr/>
            </a:pPr>
            <a:endParaRPr lang="en-US" sz="2400" dirty="0">
              <a:latin typeface="Arial" charset="0"/>
            </a:endParaRPr>
          </a:p>
          <a:p>
            <a:pPr>
              <a:buFont typeface="Arial" pitchFamily="34" charset="0"/>
              <a:buChar char="•"/>
              <a:defRPr/>
            </a:pPr>
            <a:endParaRPr lang="en-US" sz="2400" dirty="0">
              <a:latin typeface="Arial" charset="0"/>
            </a:endParaRPr>
          </a:p>
          <a:p>
            <a:pPr>
              <a:buFont typeface="Arial" pitchFamily="34" charset="0"/>
              <a:buChar char="•"/>
              <a:defRPr/>
            </a:pPr>
            <a:r>
              <a:rPr lang="en-US" sz="2400" dirty="0">
                <a:latin typeface="Arial" charset="0"/>
              </a:rPr>
              <a:t> </a:t>
            </a:r>
            <a:r>
              <a:rPr lang="en-US" sz="2400" dirty="0">
                <a:latin typeface="Verdana" pitchFamily="34" charset="0"/>
              </a:rPr>
              <a:t>Severe headaches</a:t>
            </a:r>
          </a:p>
          <a:p>
            <a:pPr eaLnBrk="0" hangingPunct="0">
              <a:spcBef>
                <a:spcPct val="20000"/>
              </a:spcBef>
              <a:defRPr/>
            </a:pPr>
            <a:endParaRPr lang="en-US" sz="2400" kern="0" dirty="0">
              <a:latin typeface="+mn-lt"/>
            </a:endParaRPr>
          </a:p>
          <a:p>
            <a:pPr eaLnBrk="0" hangingPunct="0">
              <a:spcBef>
                <a:spcPct val="20000"/>
              </a:spcBef>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algn="ctr" eaLnBrk="0" hangingPunct="0">
              <a:spcBef>
                <a:spcPct val="20000"/>
              </a:spcBef>
              <a:defRPr/>
            </a:pPr>
            <a:endParaRPr lang="en-US" sz="2400" kern="0" dirty="0">
              <a:latin typeface="+mn-lt"/>
            </a:endParaRPr>
          </a:p>
        </p:txBody>
      </p:sp>
      <p:pic>
        <p:nvPicPr>
          <p:cNvPr id="8200" name="Picture 3" descr="WNV pic 15.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819400"/>
            <a:ext cx="4383088"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Slide Number Placeholder 8"/>
          <p:cNvSpPr>
            <a:spLocks noGrp="1"/>
          </p:cNvSpPr>
          <p:nvPr>
            <p:ph type="sldNum" sz="quarter" idx="12"/>
          </p:nvPr>
        </p:nvSpPr>
        <p:spPr>
          <a:xfrm>
            <a:off x="7620000" y="60198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9CF32C-74CC-496E-9806-AF648DC3E72B}" type="slidenum">
              <a:rPr lang="en-US" altLang="en-US">
                <a:solidFill>
                  <a:schemeClr val="bg1"/>
                </a:solidFill>
                <a:latin typeface="Verdana" panose="020B0604030504040204" pitchFamily="34" charset="0"/>
              </a:rPr>
              <a:pPr eaLnBrk="1" hangingPunct="1"/>
              <a:t>7</a:t>
            </a:fld>
            <a:endParaRPr lang="en-US" altLang="en-US">
              <a:solidFill>
                <a:schemeClr val="bg1"/>
              </a:solidFill>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2"/>
          <p:cNvSpPr>
            <a:spLocks noGrp="1" noChangeArrowheads="1"/>
          </p:cNvSpPr>
          <p:nvPr>
            <p:ph type="ctrTitle"/>
          </p:nvPr>
        </p:nvSpPr>
        <p:spPr>
          <a:xfrm>
            <a:off x="457200" y="304800"/>
            <a:ext cx="5257800" cy="533400"/>
          </a:xfrm>
        </p:spPr>
        <p:txBody>
          <a:bodyPr/>
          <a:lstStyle/>
          <a:p>
            <a:pPr eaLnBrk="1" hangingPunct="1"/>
            <a:r>
              <a:rPr lang="en-US" altLang="en-US" sz="2400">
                <a:solidFill>
                  <a:schemeClr val="bg1"/>
                </a:solidFill>
                <a:latin typeface="Verdana" panose="020B0604030504040204" pitchFamily="34" charset="0"/>
              </a:rPr>
              <a:t>Symptoms</a:t>
            </a:r>
          </a:p>
        </p:txBody>
      </p:sp>
      <p:sp>
        <p:nvSpPr>
          <p:cNvPr id="922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922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sp>
        <p:nvSpPr>
          <p:cNvPr id="11" name="Content Placeholder 2"/>
          <p:cNvSpPr txBox="1">
            <a:spLocks/>
          </p:cNvSpPr>
          <p:nvPr/>
        </p:nvSpPr>
        <p:spPr bwMode="auto">
          <a:xfrm>
            <a:off x="1219200" y="1447800"/>
            <a:ext cx="2438400" cy="9906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Fever</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algn="ctr" eaLnBrk="0" hangingPunct="0">
              <a:spcBef>
                <a:spcPct val="20000"/>
              </a:spcBef>
              <a:defRPr/>
            </a:pPr>
            <a:endParaRPr lang="en-US" sz="2400" kern="0" dirty="0">
              <a:latin typeface="+mn-lt"/>
            </a:endParaRPr>
          </a:p>
        </p:txBody>
      </p:sp>
      <p:pic>
        <p:nvPicPr>
          <p:cNvPr id="9224" name="Picture 5" descr="WNV pic 24.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124200"/>
            <a:ext cx="35464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3" descr="WNV pic 13.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133600"/>
            <a:ext cx="2452688"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Slide Number Placeholder 9"/>
          <p:cNvSpPr>
            <a:spLocks noGrp="1"/>
          </p:cNvSpPr>
          <p:nvPr>
            <p:ph type="sldNum" sz="quarter" idx="12"/>
          </p:nvPr>
        </p:nvSpPr>
        <p:spPr>
          <a:xfrm>
            <a:off x="7620000" y="60198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F837DE-5897-401B-A702-D7C5C73C377D}" type="slidenum">
              <a:rPr lang="en-US" altLang="en-US">
                <a:solidFill>
                  <a:schemeClr val="bg1"/>
                </a:solidFill>
                <a:latin typeface="Verdana" panose="020B0604030504040204" pitchFamily="34" charset="0"/>
              </a:rPr>
              <a:pPr eaLnBrk="1" hangingPunct="1"/>
              <a:t>8</a:t>
            </a:fld>
            <a:endParaRPr lang="en-US" altLang="en-US">
              <a:solidFill>
                <a:schemeClr val="bg1"/>
              </a:solidFill>
              <a:latin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
          <p:cNvSpPr>
            <a:spLocks noGrp="1" noChangeArrowheads="1"/>
          </p:cNvSpPr>
          <p:nvPr>
            <p:ph type="ctrTitle"/>
          </p:nvPr>
        </p:nvSpPr>
        <p:spPr>
          <a:xfrm>
            <a:off x="457200" y="381000"/>
            <a:ext cx="5257800" cy="457200"/>
          </a:xfrm>
        </p:spPr>
        <p:txBody>
          <a:bodyPr/>
          <a:lstStyle/>
          <a:p>
            <a:pPr eaLnBrk="1" hangingPunct="1"/>
            <a:r>
              <a:rPr lang="en-US" altLang="en-US" sz="2400">
                <a:solidFill>
                  <a:schemeClr val="bg1"/>
                </a:solidFill>
                <a:latin typeface="Verdana" panose="020B0604030504040204" pitchFamily="34" charset="0"/>
              </a:rPr>
              <a:t>Symptoms</a:t>
            </a:r>
          </a:p>
        </p:txBody>
      </p:sp>
      <p:sp>
        <p:nvSpPr>
          <p:cNvPr id="1024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PPT-052-01</a:t>
            </a:r>
          </a:p>
        </p:txBody>
      </p:sp>
      <p:sp>
        <p:nvSpPr>
          <p:cNvPr id="1024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latin typeface="Verdana" panose="020B0604030504040204" pitchFamily="34" charset="0"/>
              </a:rPr>
              <a:t> </a:t>
            </a:r>
          </a:p>
        </p:txBody>
      </p:sp>
      <p:pic>
        <p:nvPicPr>
          <p:cNvPr id="10247" name="Picture 6" descr="WNV pic 2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1447800"/>
            <a:ext cx="32067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WNV pic 25.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3810000"/>
            <a:ext cx="3200400"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p:cNvSpPr txBox="1">
            <a:spLocks/>
          </p:cNvSpPr>
          <p:nvPr/>
        </p:nvSpPr>
        <p:spPr bwMode="auto">
          <a:xfrm>
            <a:off x="685800" y="1524000"/>
            <a:ext cx="3962400" cy="4038600"/>
          </a:xfrm>
          <a:prstGeom prst="rect">
            <a:avLst/>
          </a:prstGeom>
          <a:noFill/>
          <a:ln w="9525">
            <a:noFill/>
            <a:miter lim="800000"/>
            <a:headEnd/>
            <a:tailEnd/>
          </a:ln>
        </p:spPr>
        <p:txBody>
          <a:bodyPr/>
          <a:lstStyle/>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Nausea and vomiting</a:t>
            </a: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endParaRPr lang="en-US" sz="2400" kern="0" dirty="0">
              <a:latin typeface="+mn-lt"/>
            </a:endParaRPr>
          </a:p>
          <a:p>
            <a:pPr eaLnBrk="0" hangingPunct="0">
              <a:spcBef>
                <a:spcPct val="20000"/>
              </a:spcBef>
              <a:buFont typeface="Arial" pitchFamily="34" charset="0"/>
              <a:buChar char="•"/>
              <a:defRPr/>
            </a:pPr>
            <a:r>
              <a:rPr lang="en-US" sz="2400" kern="0" dirty="0">
                <a:latin typeface="+mn-lt"/>
              </a:rPr>
              <a:t> </a:t>
            </a:r>
            <a:r>
              <a:rPr lang="en-US" sz="2400" kern="0" dirty="0">
                <a:latin typeface="Verdana" pitchFamily="34" charset="0"/>
              </a:rPr>
              <a:t>Rash</a:t>
            </a:r>
          </a:p>
          <a:p>
            <a:pPr eaLnBrk="0" hangingPunct="0">
              <a:spcBef>
                <a:spcPct val="20000"/>
              </a:spcBef>
              <a:buFont typeface="Arial" pitchFamily="34" charset="0"/>
              <a:buChar char="•"/>
              <a:defRPr/>
            </a:pPr>
            <a:endParaRPr lang="en-US" sz="2400" kern="0" dirty="0">
              <a:latin typeface="+mn-lt"/>
            </a:endParaRPr>
          </a:p>
          <a:p>
            <a:pPr algn="ctr" eaLnBrk="0" hangingPunct="0">
              <a:spcBef>
                <a:spcPct val="20000"/>
              </a:spcBef>
              <a:defRPr/>
            </a:pPr>
            <a:endParaRPr lang="en-US" sz="2400" kern="0" dirty="0">
              <a:latin typeface="+mn-lt"/>
            </a:endParaRPr>
          </a:p>
          <a:p>
            <a:pPr algn="ctr" eaLnBrk="0" hangingPunct="0">
              <a:spcBef>
                <a:spcPct val="20000"/>
              </a:spcBef>
              <a:defRPr/>
            </a:pPr>
            <a:endParaRPr lang="en-US" sz="3200" kern="0" dirty="0">
              <a:latin typeface="+mn-lt"/>
            </a:endParaRPr>
          </a:p>
        </p:txBody>
      </p:sp>
      <p:sp>
        <p:nvSpPr>
          <p:cNvPr id="10250" name="Slide Number Placeholder 9"/>
          <p:cNvSpPr>
            <a:spLocks noGrp="1"/>
          </p:cNvSpPr>
          <p:nvPr>
            <p:ph type="sldNum" sz="quarter" idx="12"/>
          </p:nvPr>
        </p:nvSpPr>
        <p:spPr>
          <a:xfrm>
            <a:off x="7696200" y="6019800"/>
            <a:ext cx="990600" cy="30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D5F8D8-077E-41DE-9EF4-914F2AD8304F}" type="slidenum">
              <a:rPr lang="en-US" altLang="en-US">
                <a:solidFill>
                  <a:schemeClr val="bg1"/>
                </a:solidFill>
                <a:latin typeface="Verdana" panose="020B0604030504040204" pitchFamily="34" charset="0"/>
              </a:rPr>
              <a:pPr eaLnBrk="1" hangingPunct="1"/>
              <a:t>9</a:t>
            </a:fld>
            <a:endParaRPr lang="en-US" altLang="en-US">
              <a:solidFill>
                <a:schemeClr val="bg1"/>
              </a:solidFill>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E01AD03-CA1D-46D7-9EDC-8713963720F0}"/>
</file>

<file path=customXml/itemProps2.xml><?xml version="1.0" encoding="utf-8"?>
<ds:datastoreItem xmlns:ds="http://schemas.openxmlformats.org/officeDocument/2006/customXml" ds:itemID="{85CF0DF0-5934-4541-9038-623F53AB93E2}"/>
</file>

<file path=customXml/itemProps3.xml><?xml version="1.0" encoding="utf-8"?>
<ds:datastoreItem xmlns:ds="http://schemas.openxmlformats.org/officeDocument/2006/customXml" ds:itemID="{706C64B4-9E83-4AA5-9B47-835F63FD7ACB}"/>
</file>

<file path=docProps/app.xml><?xml version="1.0" encoding="utf-8"?>
<Properties xmlns="http://schemas.openxmlformats.org/officeDocument/2006/extended-properties" xmlns:vt="http://schemas.openxmlformats.org/officeDocument/2006/docPropsVTypes">
  <TotalTime>473</TotalTime>
  <Words>2093</Words>
  <Application>Microsoft Office PowerPoint</Application>
  <PresentationFormat>On-screen Show (4:3)</PresentationFormat>
  <Paragraphs>437</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Verdana</vt:lpstr>
      <vt:lpstr>Wingdings</vt:lpstr>
      <vt:lpstr>Default Design</vt:lpstr>
      <vt:lpstr>West Nile Virus Awareness</vt:lpstr>
      <vt:lpstr>West Nile Virus </vt:lpstr>
      <vt:lpstr>West Nile Virus </vt:lpstr>
      <vt:lpstr>West Nile Virus </vt:lpstr>
      <vt:lpstr>At Risk</vt:lpstr>
      <vt:lpstr>At Risk</vt:lpstr>
      <vt:lpstr>Symptoms</vt:lpstr>
      <vt:lpstr>Symptoms</vt:lpstr>
      <vt:lpstr>Symptoms</vt:lpstr>
      <vt:lpstr>Symptoms</vt:lpstr>
      <vt:lpstr>Symptoms</vt:lpstr>
      <vt:lpstr>Testing for the Virus</vt:lpstr>
      <vt:lpstr>Prognosis and Expectations</vt:lpstr>
      <vt:lpstr>Prevention Tips</vt:lpstr>
      <vt:lpstr>Prevention Tips</vt:lpstr>
      <vt:lpstr>Prevention Tips</vt:lpstr>
      <vt:lpstr>Prevention Tips</vt:lpstr>
      <vt:lpstr>Prevention Tips</vt:lpstr>
      <vt:lpstr>Prevention Tips</vt:lpstr>
      <vt:lpstr>Prevention Tips</vt:lpstr>
      <vt:lpstr>Tips to Prevent Breeding</vt:lpstr>
      <vt:lpstr>Tips to Prevent Breeding</vt:lpstr>
      <vt:lpstr>Tips to Prevent Breeding</vt:lpstr>
      <vt:lpstr>Resources</vt:lpstr>
      <vt:lpstr>Resources</vt:lpstr>
      <vt:lpstr>Contact Information</vt:lpstr>
      <vt:lpstr>Questions</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Tanyia Miller</cp:lastModifiedBy>
  <cp:revision>85</cp:revision>
  <dcterms:created xsi:type="dcterms:W3CDTF">2011-11-29T20:35:02Z</dcterms:created>
  <dcterms:modified xsi:type="dcterms:W3CDTF">2017-03-07T18:58:44Z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32500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