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37.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47.xml" ContentType="application/vnd.openxmlformats-officedocument.presentationml.notesSlide+xml"/>
  <Override PartName="/ppt/slideLayouts/slideLayout10.xml" ContentType="application/vnd.openxmlformats-officedocument.presentationml.slideLayout+xml"/>
  <Override PartName="/ppt/notesSlides/notesSlide46.xml" ContentType="application/vnd.openxmlformats-officedocument.presentationml.notesSlide+xml"/>
  <Override PartName="/ppt/slideLayouts/slideLayout11.xml" ContentType="application/vnd.openxmlformats-officedocument.presentationml.slideLayout+xml"/>
  <Override PartName="/ppt/notesSlides/notesSlide3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48.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1.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53"/>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808" autoAdjust="0"/>
  </p:normalViewPr>
  <p:slideViewPr>
    <p:cSldViewPr>
      <p:cViewPr varScale="1">
        <p:scale>
          <a:sx n="62" d="100"/>
          <a:sy n="62" d="100"/>
        </p:scale>
        <p:origin x="18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BFAE25A-E439-40C1-9A9F-071D083FDF65}"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B00D8BC-2E4E-4A99-B4CB-BD4030D489C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While working in the theatre can be fun and exciting, it can also be dangerous due to the types of hazards that may be encountered.</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81B90A-9002-42B6-A27A-62E7984ED87A}" type="slidenum">
              <a:rPr lang="en-US" altLang="en-US">
                <a:solidFill>
                  <a:srgbClr val="000000"/>
                </a:solidFill>
                <a:latin typeface="Arial" panose="020B0604020202020204" pitchFamily="34" charset="0"/>
              </a:rPr>
              <a:pPr eaLnBrk="1" hangingPunct="1">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Courier New" pitchFamily="49"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A </a:t>
            </a:r>
            <a:r>
              <a:rPr lang="en-US" sz="1400" b="1" dirty="0">
                <a:latin typeface="Verdana" panose="020B0604030504040204" pitchFamily="34" charset="0"/>
                <a:ea typeface="Verdana" panose="020B0604030504040204" pitchFamily="34" charset="0"/>
                <a:cs typeface="Verdana" panose="020B0604030504040204" pitchFamily="34" charset="0"/>
              </a:rPr>
              <a:t>fly or rigging system </a:t>
            </a:r>
            <a:r>
              <a:rPr lang="en-US" sz="1400" dirty="0">
                <a:latin typeface="Verdana" panose="020B0604030504040204" pitchFamily="34" charset="0"/>
                <a:ea typeface="Verdana" panose="020B0604030504040204" pitchFamily="34" charset="0"/>
                <a:cs typeface="Verdana" panose="020B0604030504040204" pitchFamily="34" charset="0"/>
              </a:rPr>
              <a:t>allows safe support and quick change scenery and lighting used in theatres.</a:t>
            </a:r>
          </a:p>
          <a:p>
            <a:pPr marL="285750" indent="-285750" eaLnBrk="1" hangingPunct="1">
              <a:spcBef>
                <a:spcPct val="0"/>
              </a:spcBef>
              <a:buFont typeface="Courier New" pitchFamily="49" charset="0"/>
              <a:buChar char="o"/>
              <a:defRPr/>
            </a:pPr>
            <a:r>
              <a:rPr lang="en-US" sz="1400" dirty="0">
                <a:solidFill>
                  <a:srgbClr val="000000"/>
                </a:solidFill>
                <a:latin typeface="Verdana"/>
              </a:rPr>
              <a:t>Today the main system is rarely a rope system; but often included auxiliary system.</a:t>
            </a:r>
          </a:p>
          <a:p>
            <a:pPr marL="285750" indent="-285750" eaLnBrk="1" hangingPunct="1">
              <a:spcBef>
                <a:spcPct val="0"/>
              </a:spcBef>
              <a:buFont typeface="Courier New" pitchFamily="49" charset="0"/>
              <a:buChar char="o"/>
              <a:defRPr/>
            </a:pPr>
            <a:r>
              <a:rPr lang="en-US" sz="1400" dirty="0">
                <a:solidFill>
                  <a:srgbClr val="000000"/>
                </a:solidFill>
                <a:latin typeface="Verdana"/>
              </a:rPr>
              <a:t>Used for temporary or custom rigging; rope systems easier to adapt  than counterweight or winch systems.</a:t>
            </a:r>
          </a:p>
          <a:p>
            <a:pPr marL="285750" indent="-285750" eaLnBrk="1" hangingPunct="1">
              <a:spcBef>
                <a:spcPct val="0"/>
              </a:spcBef>
              <a:buFont typeface="Courier New" pitchFamily="49" charset="0"/>
              <a:buChar char="o"/>
              <a:defRPr/>
            </a:pPr>
            <a:r>
              <a:rPr lang="en-US" sz="1400" dirty="0">
                <a:solidFill>
                  <a:srgbClr val="000000"/>
                </a:solidFill>
                <a:latin typeface="Verdana"/>
              </a:rPr>
              <a:t>Well equipped theatre, often a </a:t>
            </a:r>
            <a:r>
              <a:rPr lang="en-US" sz="1400" dirty="0" err="1">
                <a:solidFill>
                  <a:srgbClr val="000000"/>
                </a:solidFill>
                <a:latin typeface="Verdana"/>
              </a:rPr>
              <a:t>flyrail</a:t>
            </a:r>
            <a:r>
              <a:rPr lang="en-US" sz="1400" dirty="0">
                <a:solidFill>
                  <a:srgbClr val="000000"/>
                </a:solidFill>
                <a:latin typeface="Verdana"/>
              </a:rPr>
              <a:t> on both stage left and right.</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838045-AC08-47AF-814B-B8869215175B}" type="slidenum">
              <a:rPr lang="en-US" altLang="en-US">
                <a:solidFill>
                  <a:srgbClr val="000000"/>
                </a:solidFill>
                <a:latin typeface="Arial" panose="020B0604020202020204" pitchFamily="34" charset="0"/>
              </a:rPr>
              <a:pPr eaLnBrk="1" hangingPunct="1">
                <a:spcBef>
                  <a:spcPct val="0"/>
                </a:spcBef>
              </a:pPr>
              <a:t>10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a:solidFill>
                  <a:srgbClr val="000000"/>
                </a:solidFill>
                <a:latin typeface="Verdana" panose="020B0604030504040204" pitchFamily="34" charset="0"/>
              </a:rPr>
              <a:t>Counterweights</a:t>
            </a:r>
            <a:r>
              <a:rPr lang="en-US" altLang="en-US" sz="1400">
                <a:solidFill>
                  <a:srgbClr val="000000"/>
                </a:solidFill>
                <a:latin typeface="Verdana" panose="020B0604030504040204" pitchFamily="34" charset="0"/>
              </a:rPr>
              <a:t> are usually iron or steel, cast or flame cut from heavy plate.</a:t>
            </a:r>
          </a:p>
          <a:p>
            <a:pPr eaLnBrk="1" hangingPunct="1">
              <a:spcBef>
                <a:spcPct val="0"/>
              </a:spcBef>
            </a:pPr>
            <a:r>
              <a:rPr lang="en-US" altLang="en-US" sz="1400">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Verdana" panose="020B0604030504040204" pitchFamily="34" charset="0"/>
              </a:rPr>
              <a:t>Counterweights are often referred to as "bricks" or as "pigs" (for pig irons). </a:t>
            </a:r>
            <a:br>
              <a:rPr lang="en-US" altLang="en-US" sz="1400">
                <a:solidFill>
                  <a:srgbClr val="000000"/>
                </a:solidFill>
                <a:latin typeface="Verdana" panose="020B0604030504040204" pitchFamily="34" charset="0"/>
              </a:rPr>
            </a:br>
            <a:r>
              <a:rPr lang="en-US" altLang="en-US" sz="1400">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Verdana" panose="020B0604030504040204" pitchFamily="34" charset="0"/>
              </a:rPr>
              <a:t>Come in semi-standard sizes, e.g. 10, 20, 30, and 50 lbs. </a:t>
            </a:r>
            <a:br>
              <a:rPr lang="en-US" altLang="en-US" sz="1400">
                <a:solidFill>
                  <a:srgbClr val="000000"/>
                </a:solidFill>
                <a:latin typeface="Verdana" panose="020B0604030504040204" pitchFamily="34" charset="0"/>
              </a:rPr>
            </a:br>
            <a:r>
              <a:rPr lang="en-US" altLang="en-US" sz="1400">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Verdana" panose="020B0604030504040204" pitchFamily="34" charset="0"/>
              </a:rPr>
              <a:t>Cast weights usually made to an actual weight. </a:t>
            </a:r>
          </a:p>
          <a:p>
            <a:pPr eaLnBrk="1" hangingPunct="1">
              <a:spcBef>
                <a:spcPct val="0"/>
              </a:spcBef>
            </a:pPr>
            <a:r>
              <a:rPr lang="en-US" altLang="en-US" sz="1400">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Verdana" panose="020B0604030504040204" pitchFamily="34" charset="0"/>
              </a:rPr>
              <a:t>Cut weights may be uneven size, such as 26 or 38 lb.</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9A9AA3-82DE-406D-94E6-FC371C5FA482}" type="slidenum">
              <a:rPr lang="en-US" altLang="en-US">
                <a:solidFill>
                  <a:srgbClr val="000000"/>
                </a:solidFill>
                <a:latin typeface="Arial" panose="020B0604020202020204" pitchFamily="34" charset="0"/>
              </a:rPr>
              <a:pPr eaLnBrk="1" hangingPunct="1">
                <a:spcBef>
                  <a:spcPct val="0"/>
                </a:spcBef>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proper procedure for loading battens should ALWAYS be followed when remotely possible.</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The following rigging safety procedures should be followed:</a:t>
            </a:r>
          </a:p>
          <a:p>
            <a:pPr marL="342900" indent="-342900">
              <a:spcBef>
                <a:spcPct val="20000"/>
              </a:spcBef>
              <a:buFontTx/>
              <a:buChar char="•"/>
              <a:defRPr/>
            </a:pPr>
            <a:r>
              <a:rPr lang="en-US" sz="1400" kern="0" dirty="0">
                <a:solidFill>
                  <a:srgbClr val="000000"/>
                </a:solidFill>
                <a:latin typeface="Verdana"/>
              </a:rPr>
              <a:t>Send loading crew to loading gallery (rail). </a:t>
            </a:r>
          </a:p>
          <a:p>
            <a:pPr marL="342900" indent="-342900">
              <a:spcBef>
                <a:spcPct val="20000"/>
              </a:spcBef>
              <a:buFontTx/>
              <a:buChar char="•"/>
              <a:defRPr/>
            </a:pPr>
            <a:r>
              <a:rPr lang="en-US" sz="1400" kern="0" dirty="0" err="1">
                <a:solidFill>
                  <a:srgbClr val="000000"/>
                </a:solidFill>
                <a:latin typeface="Verdana"/>
              </a:rPr>
              <a:t>Flyman</a:t>
            </a:r>
            <a:r>
              <a:rPr lang="en-US" sz="1400" kern="0" dirty="0">
                <a:solidFill>
                  <a:srgbClr val="000000"/>
                </a:solidFill>
                <a:latin typeface="Verdana"/>
              </a:rPr>
              <a:t> calls "Heads Up" loudly and lowers empty batten to floor. </a:t>
            </a:r>
          </a:p>
          <a:p>
            <a:pPr marL="342900" indent="-342900">
              <a:spcBef>
                <a:spcPct val="20000"/>
              </a:spcBef>
              <a:buFontTx/>
              <a:buChar char="•"/>
              <a:defRPr/>
            </a:pPr>
            <a:r>
              <a:rPr lang="en-US" sz="1400" kern="0" dirty="0" err="1">
                <a:solidFill>
                  <a:srgbClr val="000000"/>
                </a:solidFill>
                <a:latin typeface="Verdana"/>
              </a:rPr>
              <a:t>Flyman</a:t>
            </a:r>
            <a:r>
              <a:rPr lang="en-US" sz="1400" kern="0" dirty="0">
                <a:solidFill>
                  <a:srgbClr val="000000"/>
                </a:solidFill>
                <a:latin typeface="Verdana"/>
              </a:rPr>
              <a:t> gives clearance to deck crew to hang load on batten. </a:t>
            </a:r>
          </a:p>
          <a:p>
            <a:pPr marL="342900" indent="-342900">
              <a:spcBef>
                <a:spcPct val="20000"/>
              </a:spcBef>
              <a:buFontTx/>
              <a:buChar char="•"/>
              <a:defRPr/>
            </a:pPr>
            <a:r>
              <a:rPr lang="en-US" sz="1400" kern="0" dirty="0">
                <a:solidFill>
                  <a:srgbClr val="000000"/>
                </a:solidFill>
                <a:latin typeface="Verdana"/>
              </a:rPr>
              <a:t>Crew loads the batten. </a:t>
            </a:r>
          </a:p>
          <a:p>
            <a:pPr marL="342900" indent="-342900">
              <a:spcBef>
                <a:spcPct val="20000"/>
              </a:spcBef>
              <a:buFontTx/>
              <a:buChar char="•"/>
              <a:defRPr/>
            </a:pPr>
            <a:r>
              <a:rPr lang="en-US" sz="1400" kern="0" dirty="0">
                <a:solidFill>
                  <a:srgbClr val="000000"/>
                </a:solidFill>
                <a:latin typeface="Verdana"/>
              </a:rPr>
              <a:t>AFTER load is on batten, </a:t>
            </a:r>
            <a:r>
              <a:rPr lang="en-US" sz="1400" kern="0" dirty="0" err="1">
                <a:solidFill>
                  <a:srgbClr val="000000"/>
                </a:solidFill>
                <a:latin typeface="Verdana"/>
              </a:rPr>
              <a:t>flyman</a:t>
            </a:r>
            <a:r>
              <a:rPr lang="en-US" sz="1400" kern="0" dirty="0">
                <a:solidFill>
                  <a:srgbClr val="000000"/>
                </a:solidFill>
                <a:latin typeface="Verdana"/>
              </a:rPr>
              <a:t> estimates weight and calls up command to the loading gallery to load the arbor with appropriate weights to equal the load. </a:t>
            </a:r>
          </a:p>
          <a:p>
            <a:pPr marL="342900" indent="-342900">
              <a:spcBef>
                <a:spcPct val="20000"/>
              </a:spcBef>
              <a:buFontTx/>
              <a:buChar char="•"/>
              <a:defRPr/>
            </a:pPr>
            <a:r>
              <a:rPr lang="en-US" sz="1400" kern="0" dirty="0">
                <a:solidFill>
                  <a:srgbClr val="000000"/>
                </a:solidFill>
                <a:latin typeface="Verdana"/>
              </a:rPr>
              <a:t>Loaders raise and secure locknuts and spreader plates, leaving one plate on top of the batten weight, and add the required number of bricks. </a:t>
            </a:r>
          </a:p>
          <a:p>
            <a:pPr marL="342900" indent="-342900">
              <a:spcBef>
                <a:spcPct val="20000"/>
              </a:spcBef>
              <a:buFontTx/>
              <a:buChar char="•"/>
              <a:defRPr/>
            </a:pPr>
            <a:r>
              <a:rPr lang="en-US" sz="1400" kern="0" dirty="0">
                <a:solidFill>
                  <a:srgbClr val="000000"/>
                </a:solidFill>
                <a:latin typeface="Verdana"/>
              </a:rPr>
              <a:t>If many bricks are needed, another spreader plate should be slid down between the bricks about every two feet or so. </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7DAA95-3404-4280-9F70-BD168409E20E}" type="slidenum">
              <a:rPr lang="en-US" altLang="en-US">
                <a:solidFill>
                  <a:srgbClr val="000000"/>
                </a:solidFill>
                <a:latin typeface="Arial" panose="020B0604020202020204" pitchFamily="34" charset="0"/>
              </a:rPr>
              <a:pPr eaLnBrk="1" hangingPunct="1">
                <a:spcBef>
                  <a:spcPct val="0"/>
                </a:spcBef>
              </a:pPr>
              <a:t>12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Rigging safety procedures also include:</a:t>
            </a:r>
          </a:p>
          <a:p>
            <a:pPr marL="342900" indent="-342900">
              <a:spcBef>
                <a:spcPct val="20000"/>
              </a:spcBef>
              <a:buFontTx/>
              <a:buChar char="•"/>
              <a:defRPr/>
            </a:pPr>
            <a:r>
              <a:rPr lang="en-US" sz="1400" kern="0" dirty="0">
                <a:solidFill>
                  <a:srgbClr val="000000"/>
                </a:solidFill>
                <a:latin typeface="Verdana"/>
              </a:rPr>
              <a:t>When weights are on, loaders slide down remaining plates and lower and lock off lock nuts, and call down that the arbor is locked and secured. </a:t>
            </a:r>
          </a:p>
          <a:p>
            <a:pPr marL="342900" indent="-342900">
              <a:spcBef>
                <a:spcPct val="20000"/>
              </a:spcBef>
              <a:buFontTx/>
              <a:buChar char="•"/>
              <a:defRPr/>
            </a:pPr>
            <a:endParaRPr lang="en-US" sz="1400" kern="0" dirty="0">
              <a:solidFill>
                <a:srgbClr val="000000"/>
              </a:solidFill>
              <a:latin typeface="Verdana"/>
            </a:endParaRPr>
          </a:p>
          <a:p>
            <a:pPr marL="342900" indent="-342900">
              <a:spcBef>
                <a:spcPct val="20000"/>
              </a:spcBef>
              <a:buFontTx/>
              <a:buChar char="•"/>
              <a:defRPr/>
            </a:pPr>
            <a:r>
              <a:rPr lang="en-US" sz="1400" kern="0" dirty="0" err="1">
                <a:solidFill>
                  <a:srgbClr val="000000"/>
                </a:solidFill>
                <a:latin typeface="Verdana"/>
              </a:rPr>
              <a:t>Flyman</a:t>
            </a:r>
            <a:r>
              <a:rPr lang="en-US" sz="1400" kern="0" dirty="0">
                <a:solidFill>
                  <a:srgbClr val="000000"/>
                </a:solidFill>
                <a:latin typeface="Verdana"/>
              </a:rPr>
              <a:t> calls to deck to "Clear the batten", then carefully unlocks rope and tries to fly goods to see if it is heavy or light. </a:t>
            </a:r>
          </a:p>
          <a:p>
            <a:pPr marL="342900" indent="-342900">
              <a:spcBef>
                <a:spcPct val="20000"/>
              </a:spcBef>
              <a:buFontTx/>
              <a:buChar char="•"/>
              <a:defRPr/>
            </a:pPr>
            <a:endParaRPr lang="en-US" sz="1400" kern="0" dirty="0">
              <a:solidFill>
                <a:srgbClr val="000000"/>
              </a:solidFill>
              <a:latin typeface="Verdana"/>
            </a:endParaRPr>
          </a:p>
          <a:p>
            <a:pPr marL="342900" indent="-342900">
              <a:spcBef>
                <a:spcPct val="20000"/>
              </a:spcBef>
              <a:buFontTx/>
              <a:buChar char="•"/>
              <a:defRPr/>
            </a:pPr>
            <a:r>
              <a:rPr lang="en-US" sz="1400" kern="0" dirty="0">
                <a:solidFill>
                  <a:srgbClr val="000000"/>
                </a:solidFill>
                <a:latin typeface="Verdana"/>
              </a:rPr>
              <a:t>If weights are off, </a:t>
            </a:r>
            <a:r>
              <a:rPr lang="en-US" sz="1400" kern="0" dirty="0" err="1">
                <a:solidFill>
                  <a:srgbClr val="000000"/>
                </a:solidFill>
                <a:latin typeface="Verdana"/>
              </a:rPr>
              <a:t>flyman</a:t>
            </a:r>
            <a:r>
              <a:rPr lang="en-US" sz="1400" kern="0" dirty="0">
                <a:solidFill>
                  <a:srgbClr val="000000"/>
                </a:solidFill>
                <a:latin typeface="Verdana"/>
              </a:rPr>
              <a:t> calls corrections up to the loading rail, who follow above procedure to adjust weight to suit. </a:t>
            </a:r>
          </a:p>
          <a:p>
            <a:pPr marL="342900" indent="-342900">
              <a:spcBef>
                <a:spcPct val="20000"/>
              </a:spcBef>
              <a:buFontTx/>
              <a:buChar char="•"/>
              <a:defRPr/>
            </a:pPr>
            <a:endParaRPr lang="en-US" sz="1400" kern="0" dirty="0">
              <a:solidFill>
                <a:srgbClr val="000000"/>
              </a:solidFill>
              <a:latin typeface="Verdana"/>
            </a:endParaRPr>
          </a:p>
          <a:p>
            <a:pPr marL="342900" indent="-342900">
              <a:spcBef>
                <a:spcPct val="20000"/>
              </a:spcBef>
              <a:buFontTx/>
              <a:buChar char="•"/>
              <a:defRPr/>
            </a:pPr>
            <a:r>
              <a:rPr lang="en-US" sz="1400" kern="0" dirty="0">
                <a:solidFill>
                  <a:srgbClr val="000000"/>
                </a:solidFill>
                <a:latin typeface="Verdana"/>
              </a:rPr>
              <a:t>Once weight is correct, </a:t>
            </a:r>
            <a:r>
              <a:rPr lang="en-US" sz="1400" kern="0" dirty="0" err="1">
                <a:solidFill>
                  <a:srgbClr val="000000"/>
                </a:solidFill>
                <a:latin typeface="Verdana"/>
              </a:rPr>
              <a:t>flyman</a:t>
            </a:r>
            <a:r>
              <a:rPr lang="en-US" sz="1400" kern="0" dirty="0">
                <a:solidFill>
                  <a:srgbClr val="000000"/>
                </a:solidFill>
                <a:latin typeface="Verdana"/>
              </a:rPr>
              <a:t> calls "clear the batten" and flies batten out to trim, locking </a:t>
            </a:r>
            <a:r>
              <a:rPr lang="en-US" sz="1400" kern="0" dirty="0" err="1">
                <a:solidFill>
                  <a:srgbClr val="000000"/>
                </a:solidFill>
                <a:latin typeface="Verdana"/>
              </a:rPr>
              <a:t>ropelock</a:t>
            </a:r>
            <a:r>
              <a:rPr lang="en-US" sz="1400" kern="0" dirty="0">
                <a:solidFill>
                  <a:srgbClr val="000000"/>
                </a:solidFill>
                <a:latin typeface="Verdana"/>
              </a:rPr>
              <a:t> and securing handle with keeper ring. </a:t>
            </a:r>
          </a:p>
          <a:p>
            <a:pP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349775-B76A-46BD-A99D-527FC4CE69DC}" type="slidenum">
              <a:rPr lang="en-US" altLang="en-US">
                <a:solidFill>
                  <a:srgbClr val="000000"/>
                </a:solidFill>
                <a:latin typeface="Arial" panose="020B0604020202020204" pitchFamily="34" charset="0"/>
              </a:rPr>
              <a:pPr eaLnBrk="1" hangingPunct="1">
                <a:spcBef>
                  <a:spcPct val="0"/>
                </a:spcBef>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defRPr/>
            </a:pPr>
            <a:r>
              <a:rPr lang="en-US" sz="1400" b="1" kern="0" dirty="0">
                <a:solidFill>
                  <a:srgbClr val="3333CC"/>
                </a:solidFill>
                <a:latin typeface="Verdana"/>
              </a:rPr>
              <a:t>To unload, reverse the procedure:</a:t>
            </a:r>
          </a:p>
          <a:p>
            <a:pPr marL="342900" indent="-342900">
              <a:spcBef>
                <a:spcPct val="20000"/>
              </a:spcBef>
              <a:defRPr/>
            </a:pPr>
            <a:endParaRPr lang="en-US" sz="1400" b="1" kern="0" dirty="0">
              <a:solidFill>
                <a:srgbClr val="3333CC"/>
              </a:solidFill>
              <a:latin typeface="Verdana"/>
            </a:endParaRPr>
          </a:p>
          <a:p>
            <a:pPr marL="342900" indent="-342900">
              <a:spcBef>
                <a:spcPct val="20000"/>
              </a:spcBef>
              <a:buFontTx/>
              <a:buChar char="•"/>
              <a:defRPr/>
            </a:pPr>
            <a:r>
              <a:rPr lang="en-US" sz="1400" kern="0" dirty="0">
                <a:solidFill>
                  <a:srgbClr val="000000"/>
                </a:solidFill>
                <a:latin typeface="Verdana"/>
              </a:rPr>
              <a:t>Bring in batten, unload counterweights to batten weight, THEN unload the goods from the batten. </a:t>
            </a:r>
          </a:p>
          <a:p>
            <a:pPr marL="342900" indent="-342900">
              <a:spcBef>
                <a:spcPct val="20000"/>
              </a:spcBef>
              <a:buFontTx/>
              <a:buChar char="•"/>
              <a:defRPr/>
            </a:pPr>
            <a:endParaRPr lang="en-US" sz="1400" kern="0" dirty="0">
              <a:solidFill>
                <a:srgbClr val="000000"/>
              </a:solidFill>
              <a:latin typeface="Verdana"/>
            </a:endParaRPr>
          </a:p>
          <a:p>
            <a:pPr marL="342900" indent="-342900">
              <a:spcBef>
                <a:spcPct val="20000"/>
              </a:spcBef>
              <a:buFontTx/>
              <a:buChar char="•"/>
              <a:defRPr/>
            </a:pPr>
            <a:r>
              <a:rPr lang="en-US" sz="1400" kern="0" dirty="0">
                <a:solidFill>
                  <a:srgbClr val="000000"/>
                </a:solidFill>
                <a:latin typeface="Verdana"/>
              </a:rPr>
              <a:t>Always call "Heads Up" when flying things in and "Clear" when flying things out.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CBA284-C7D3-4C85-89A7-1DAC62F6F7FA}" type="slidenum">
              <a:rPr lang="en-US" altLang="en-US">
                <a:solidFill>
                  <a:srgbClr val="000000"/>
                </a:solidFill>
                <a:latin typeface="Arial" panose="020B0604020202020204" pitchFamily="34" charset="0"/>
              </a:rPr>
              <a:pPr eaLnBrk="1" hangingPunct="1">
                <a:spcBef>
                  <a:spcPct val="0"/>
                </a:spcBef>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When using electricity and lighting equipment:</a:t>
            </a:r>
          </a:p>
          <a:p>
            <a:pPr marL="342900" indent="-342900" eaLnBrk="1" hangingPunct="1">
              <a:spcBef>
                <a:spcPct val="20000"/>
              </a:spcBef>
              <a:buFontTx/>
              <a:buChar char="-"/>
              <a:defRPr/>
            </a:pPr>
            <a:r>
              <a:rPr lang="en-US" sz="1400" kern="0" dirty="0">
                <a:solidFill>
                  <a:srgbClr val="000000"/>
                </a:solidFill>
                <a:latin typeface="Verdana"/>
              </a:rPr>
              <a:t>Only use properly grounded tools.</a:t>
            </a:r>
          </a:p>
          <a:p>
            <a:pPr marL="342900" indent="-342900" eaLnBrk="1" hangingPunct="1">
              <a:spcBef>
                <a:spcPct val="20000"/>
              </a:spcBef>
              <a:buFontTx/>
              <a:buChar char="-"/>
              <a:defRPr/>
            </a:pPr>
            <a:r>
              <a:rPr lang="en-US" sz="1400" kern="0" dirty="0">
                <a:solidFill>
                  <a:srgbClr val="000000"/>
                </a:solidFill>
                <a:latin typeface="Verdana"/>
              </a:rPr>
              <a:t>Only use electrical cords in good condition.</a:t>
            </a:r>
          </a:p>
          <a:p>
            <a:pPr marL="342900" indent="-342900" eaLnBrk="1" hangingPunct="1">
              <a:spcBef>
                <a:spcPct val="20000"/>
              </a:spcBef>
              <a:buFontTx/>
              <a:buChar char="-"/>
              <a:defRPr/>
            </a:pPr>
            <a:r>
              <a:rPr lang="en-US" sz="1400" kern="0" dirty="0">
                <a:solidFill>
                  <a:srgbClr val="000000"/>
                </a:solidFill>
                <a:latin typeface="Verdana"/>
              </a:rPr>
              <a:t>Do not overload extension cords or circuits – </a:t>
            </a:r>
            <a:r>
              <a:rPr lang="en-US" sz="1400" i="1" kern="0" dirty="0">
                <a:solidFill>
                  <a:srgbClr val="000000"/>
                </a:solidFill>
                <a:latin typeface="Verdana"/>
              </a:rPr>
              <a:t>overloading is a hazard!</a:t>
            </a:r>
          </a:p>
          <a:p>
            <a:pPr marL="342900" indent="-342900" eaLnBrk="1" hangingPunct="1">
              <a:spcBef>
                <a:spcPct val="20000"/>
              </a:spcBef>
              <a:buFontTx/>
              <a:buChar char="-"/>
              <a:defRPr/>
            </a:pPr>
            <a:r>
              <a:rPr lang="en-US" sz="1400" kern="0" dirty="0">
                <a:solidFill>
                  <a:srgbClr val="000000"/>
                </a:solidFill>
                <a:latin typeface="Verdana"/>
              </a:rPr>
              <a:t>Inspect all electrical equipment and cords to ensure they are not damaged.</a:t>
            </a:r>
          </a:p>
          <a:p>
            <a:pPr marL="342900" indent="-342900" eaLnBrk="1" hangingPunct="1">
              <a:spcBef>
                <a:spcPct val="20000"/>
              </a:spcBef>
              <a:buFontTx/>
              <a:buChar char="-"/>
              <a:defRPr/>
            </a:pPr>
            <a:r>
              <a:rPr lang="en-US" sz="1400" kern="0" dirty="0">
                <a:solidFill>
                  <a:srgbClr val="000000"/>
                </a:solidFill>
                <a:latin typeface="Verdana"/>
              </a:rPr>
              <a:t>Wait until lamps cool; unplug them prior to changing.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D334D91-8FFE-4EB3-AB95-36614EE91789}" type="slidenum">
              <a:rPr lang="en-US" altLang="en-US">
                <a:solidFill>
                  <a:srgbClr val="000000"/>
                </a:solidFill>
                <a:latin typeface="Arial" panose="020B0604020202020204" pitchFamily="34" charset="0"/>
              </a:rPr>
              <a:pPr eaLnBrk="1" hangingPunct="1">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Are there any safety issues in this picture?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77EDF2-B28C-4C8F-86EC-61D5ED594F77}" type="slidenum">
              <a:rPr lang="en-US" altLang="en-US">
                <a:solidFill>
                  <a:srgbClr val="000000"/>
                </a:solidFill>
                <a:latin typeface="Arial" panose="020B0604020202020204" pitchFamily="34" charset="0"/>
              </a:rPr>
              <a:pPr eaLnBrk="1" hangingPunct="1">
                <a:spcBef>
                  <a:spcPct val="0"/>
                </a:spcBef>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When there are low light levels, excessive noise or obstructions:</a:t>
            </a:r>
          </a:p>
          <a:p>
            <a:pPr>
              <a:defRPr/>
            </a:pPr>
            <a:endParaRPr lang="en-US" sz="1400" dirty="0"/>
          </a:p>
          <a:p>
            <a:pPr marL="342900" indent="-342900">
              <a:buFont typeface="Arial" pitchFamily="34" charset="0"/>
              <a:buChar char="•"/>
              <a:defRPr/>
            </a:pPr>
            <a:r>
              <a:rPr lang="en-US" sz="1400" kern="0" dirty="0">
                <a:solidFill>
                  <a:srgbClr val="000000"/>
                </a:solidFill>
                <a:latin typeface="Verdana"/>
              </a:rPr>
              <a:t>Use caution in low light situations.</a:t>
            </a:r>
          </a:p>
          <a:p>
            <a:pPr marL="342900" indent="-342900" eaLnBrk="1" hangingPunct="1">
              <a:spcBef>
                <a:spcPct val="20000"/>
              </a:spcBef>
              <a:buFont typeface="Arial" pitchFamily="34" charset="0"/>
              <a:buChar char="•"/>
              <a:defRPr/>
            </a:pPr>
            <a:endParaRPr lang="en-US" sz="1400" kern="0" dirty="0">
              <a:solidFill>
                <a:srgbClr val="000000"/>
              </a:solidFill>
              <a:latin typeface="Verdana"/>
            </a:endParaRPr>
          </a:p>
          <a:p>
            <a:pPr marL="342900" indent="-342900" eaLnBrk="1" hangingPunct="1">
              <a:spcBef>
                <a:spcPct val="20000"/>
              </a:spcBef>
              <a:buFont typeface="Arial" pitchFamily="34" charset="0"/>
              <a:buChar char="•"/>
              <a:defRPr/>
            </a:pPr>
            <a:r>
              <a:rPr lang="en-US" sz="1400" kern="0" dirty="0">
                <a:solidFill>
                  <a:srgbClr val="000000"/>
                </a:solidFill>
                <a:latin typeface="Verdana"/>
              </a:rPr>
              <a:t>Use a flashlight when necessary.</a:t>
            </a:r>
          </a:p>
          <a:p>
            <a:pPr eaLnBrk="1" hangingPunct="1">
              <a:spcBef>
                <a:spcPct val="20000"/>
              </a:spcBef>
              <a:buFont typeface="Arial" pitchFamily="34" charset="0"/>
              <a:buNone/>
              <a:defRPr/>
            </a:pPr>
            <a:r>
              <a:rPr lang="en-US" sz="1400" kern="0" dirty="0">
                <a:solidFill>
                  <a:srgbClr val="000000"/>
                </a:solidFill>
                <a:latin typeface="Verdana"/>
              </a:rPr>
              <a:t>       </a:t>
            </a:r>
          </a:p>
          <a:p>
            <a:pPr marL="342900" indent="-342900" eaLnBrk="1" hangingPunct="1">
              <a:spcBef>
                <a:spcPct val="20000"/>
              </a:spcBef>
              <a:buFont typeface="Arial" pitchFamily="34" charset="0"/>
              <a:buChar char="•"/>
              <a:defRPr/>
            </a:pPr>
            <a:r>
              <a:rPr lang="en-US" sz="1400" kern="0" dirty="0">
                <a:solidFill>
                  <a:srgbClr val="000000"/>
                </a:solidFill>
                <a:latin typeface="Verdana"/>
              </a:rPr>
              <a:t>Wear appropriate hearing protection.    </a:t>
            </a:r>
          </a:p>
          <a:p>
            <a:pPr marL="342900" indent="-342900" eaLnBrk="1" hangingPunct="1">
              <a:spcBef>
                <a:spcPct val="20000"/>
              </a:spcBef>
              <a:buFont typeface="Arial" pitchFamily="34" charset="0"/>
              <a:buChar char="•"/>
              <a:defRPr/>
            </a:pPr>
            <a:endParaRPr lang="en-US" sz="1400" kern="0" dirty="0">
              <a:solidFill>
                <a:srgbClr val="000000"/>
              </a:solidFill>
              <a:latin typeface="Verdana"/>
            </a:endParaRPr>
          </a:p>
          <a:p>
            <a:pPr marL="342900" indent="-342900" eaLnBrk="1" hangingPunct="1">
              <a:spcBef>
                <a:spcPct val="20000"/>
              </a:spcBef>
              <a:buFont typeface="Arial" pitchFamily="34" charset="0"/>
              <a:buChar char="•"/>
              <a:defRPr/>
            </a:pPr>
            <a:r>
              <a:rPr lang="en-US" sz="1400" kern="0" dirty="0">
                <a:solidFill>
                  <a:srgbClr val="000000"/>
                </a:solidFill>
                <a:latin typeface="Verdana"/>
              </a:rPr>
              <a:t>Do not block aisles, hallways, fire exits, doorways, fire extinguishers, or electrical panels.</a:t>
            </a:r>
          </a:p>
          <a:p>
            <a:pPr marL="171450" indent="-171450">
              <a:buFont typeface="Arial" pitchFamily="34" charset="0"/>
              <a:buChar cha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A75F8E-BAF1-43E6-9703-E8D1E0D92397}" type="slidenum">
              <a:rPr lang="en-US" altLang="en-US">
                <a:solidFill>
                  <a:srgbClr val="000000"/>
                </a:solidFill>
                <a:latin typeface="Arial" panose="020B0604020202020204" pitchFamily="34" charset="0"/>
              </a:rPr>
              <a:pPr eaLnBrk="1" hangingPunct="1">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 you see any safety issues in this picture?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45CBC5-A5E5-4163-800D-4CF23D7C1A59}" type="slidenum">
              <a:rPr lang="en-US" altLang="en-US">
                <a:solidFill>
                  <a:srgbClr val="000000"/>
                </a:solidFill>
                <a:latin typeface="Arial" panose="020B0604020202020204" pitchFamily="34" charset="0"/>
              </a:rPr>
              <a:pPr eaLnBrk="1" hangingPunct="1">
                <a:spcBef>
                  <a:spcPct val="0"/>
                </a:spcBef>
              </a:pPr>
              <a:t>18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When using ladders and personnel lifts:</a:t>
            </a:r>
          </a:p>
          <a:p>
            <a:pPr marL="342900" indent="-342900" eaLnBrk="1" hangingPunct="1">
              <a:spcBef>
                <a:spcPct val="20000"/>
              </a:spcBef>
              <a:defRPr/>
            </a:pPr>
            <a:r>
              <a:rPr lang="en-US" sz="1400" kern="0" dirty="0">
                <a:solidFill>
                  <a:srgbClr val="000000"/>
                </a:solidFill>
                <a:latin typeface="Verdana"/>
                <a:cs typeface="Arial" charset="0"/>
              </a:rPr>
              <a:t>▪  Inspect ladders for defects/damage before using; remove it from service if defects/damage.</a:t>
            </a:r>
          </a:p>
          <a:p>
            <a:pPr marL="342900" indent="-342900" eaLnBrk="1" hangingPunct="1">
              <a:spcBef>
                <a:spcPct val="20000"/>
              </a:spcBef>
              <a:defRPr/>
            </a:pPr>
            <a:r>
              <a:rPr lang="en-US" sz="1400" kern="0" dirty="0">
                <a:solidFill>
                  <a:srgbClr val="000000"/>
                </a:solidFill>
                <a:latin typeface="Verdana"/>
                <a:cs typeface="Arial" charset="0"/>
              </a:rPr>
              <a:t>▪  Always face a ladder when climbing up or down and maintain “3 points of contact.”</a:t>
            </a:r>
          </a:p>
          <a:p>
            <a:pPr marL="342900" indent="-342900" eaLnBrk="1" hangingPunct="1">
              <a:spcBef>
                <a:spcPct val="20000"/>
              </a:spcBef>
              <a:defRPr/>
            </a:pPr>
            <a:r>
              <a:rPr lang="en-US" sz="1400" kern="0" dirty="0">
                <a:solidFill>
                  <a:srgbClr val="000000"/>
                </a:solidFill>
                <a:latin typeface="Verdana"/>
                <a:cs typeface="Arial" charset="0"/>
              </a:rPr>
              <a:t>▪  Only one person on a ladder at a time.</a:t>
            </a:r>
          </a:p>
          <a:p>
            <a:pPr marL="342900" indent="-342900" eaLnBrk="1" hangingPunct="1">
              <a:spcBef>
                <a:spcPct val="20000"/>
              </a:spcBef>
              <a:defRPr/>
            </a:pPr>
            <a:r>
              <a:rPr lang="en-US" sz="1400" kern="0" dirty="0">
                <a:solidFill>
                  <a:srgbClr val="000000"/>
                </a:solidFill>
                <a:latin typeface="Verdana"/>
                <a:cs typeface="Arial" charset="0"/>
              </a:rPr>
              <a:t>▪  Ensure personnel lifts are on level/even ground before raising; ensure outriggers are in place.</a:t>
            </a:r>
          </a:p>
          <a:p>
            <a:pPr marL="342900" indent="-342900" eaLnBrk="1" hangingPunct="1">
              <a:spcBef>
                <a:spcPct val="20000"/>
              </a:spcBef>
              <a:defRPr/>
            </a:pPr>
            <a:r>
              <a:rPr lang="en-US" sz="1400" kern="0" dirty="0">
                <a:solidFill>
                  <a:srgbClr val="000000"/>
                </a:solidFill>
                <a:latin typeface="Verdana"/>
                <a:cs typeface="Arial" charset="0"/>
              </a:rPr>
              <a:t>▪  Do not stand on the railings of the lift to do work.</a:t>
            </a:r>
            <a:endParaRPr lang="en-US" sz="1400" kern="0" dirty="0">
              <a:solidFill>
                <a:srgbClr val="000000"/>
              </a:solidFill>
              <a:latin typeface="Verdana"/>
            </a:endParaRPr>
          </a:p>
          <a:p>
            <a:pP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C23B6D-C793-487E-8CCD-2A6093EB546C}" type="slidenum">
              <a:rPr lang="en-US" altLang="en-US">
                <a:solidFill>
                  <a:srgbClr val="000000"/>
                </a:solidFill>
                <a:latin typeface="Arial" panose="020B0604020202020204" pitchFamily="34" charset="0"/>
              </a:rPr>
              <a:pPr eaLnBrk="1" hangingPunct="1">
                <a:spcBef>
                  <a:spcPct val="0"/>
                </a:spcBef>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This presentation will discuss:</a:t>
            </a:r>
          </a:p>
          <a:p>
            <a:r>
              <a:rPr lang="en-US" altLang="en-US" sz="1400">
                <a:latin typeface="Verdana" panose="020B0604030504040204" pitchFamily="34" charset="0"/>
                <a:ea typeface="Verdana" panose="020B0604030504040204" pitchFamily="34" charset="0"/>
                <a:cs typeface="Verdana" panose="020B0604030504040204" pitchFamily="34" charset="0"/>
              </a:rPr>
              <a:t>Basic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Maintenance &amp; Set Up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Personal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Emergency Plan &amp; Fire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Confined Spaces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Chemical Safety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8F28F1-6C08-45A2-9E70-9A81A6B3FA28}" type="slidenum">
              <a:rPr lang="en-US" altLang="en-US">
                <a:solidFill>
                  <a:srgbClr val="000000"/>
                </a:solidFill>
                <a:latin typeface="Arial" panose="020B0604020202020204" pitchFamily="34" charset="0"/>
              </a:rPr>
              <a:pPr eaLnBrk="1" hangingPunct="1">
                <a:spcBef>
                  <a:spcPct val="0"/>
                </a:spcBef>
              </a:pPr>
              <a:t>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Here are additional safety tips when using ladders or personnel lifts:</a:t>
            </a:r>
          </a:p>
          <a:p>
            <a:pPr marL="342900" indent="-342900" eaLnBrk="1" hangingPunct="1">
              <a:spcBef>
                <a:spcPct val="20000"/>
              </a:spcBef>
              <a:defRPr/>
            </a:pPr>
            <a:r>
              <a:rPr lang="en-US" sz="1400" kern="0" dirty="0">
                <a:solidFill>
                  <a:srgbClr val="000000"/>
                </a:solidFill>
                <a:latin typeface="Verdana"/>
                <a:cs typeface="Arial" charset="0"/>
              </a:rPr>
              <a:t>▪  Do not stand on the top rung/step of a ladder.</a:t>
            </a:r>
          </a:p>
          <a:p>
            <a:pPr marL="342900" indent="-342900" eaLnBrk="1" hangingPunct="1">
              <a:spcBef>
                <a:spcPct val="20000"/>
              </a:spcBef>
              <a:defRPr/>
            </a:pPr>
            <a:r>
              <a:rPr lang="en-US" sz="1400" kern="0" dirty="0">
                <a:solidFill>
                  <a:srgbClr val="000000"/>
                </a:solidFill>
                <a:latin typeface="Verdana"/>
                <a:cs typeface="Arial" charset="0"/>
              </a:rPr>
              <a:t>▪  Do not lean or overreach while on a ladder or in a personnel lift.</a:t>
            </a:r>
          </a:p>
          <a:p>
            <a:pPr marL="342900" indent="-342900" eaLnBrk="1" hangingPunct="1">
              <a:spcBef>
                <a:spcPct val="20000"/>
              </a:spcBef>
              <a:defRPr/>
            </a:pPr>
            <a:r>
              <a:rPr lang="en-US" sz="1400" kern="0" dirty="0">
                <a:solidFill>
                  <a:srgbClr val="000000"/>
                </a:solidFill>
                <a:latin typeface="Verdana"/>
                <a:cs typeface="Arial" charset="0"/>
              </a:rPr>
              <a:t>▪  Make sure the ladder is firmly in place before climbing.</a:t>
            </a:r>
          </a:p>
          <a:p>
            <a:pPr marL="342900" indent="-342900" eaLnBrk="1" hangingPunct="1">
              <a:spcBef>
                <a:spcPct val="20000"/>
              </a:spcBef>
              <a:defRPr/>
            </a:pPr>
            <a:r>
              <a:rPr lang="en-US" sz="1400" kern="0" dirty="0">
                <a:solidFill>
                  <a:srgbClr val="000000"/>
                </a:solidFill>
                <a:latin typeface="Verdana"/>
                <a:cs typeface="Arial" charset="0"/>
              </a:rPr>
              <a:t>▪  Never move a ladder or lift while someone is on it.</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A70945E-5114-4C38-87B4-F860C01E6047}" type="slidenum">
              <a:rPr lang="en-US" altLang="en-US">
                <a:solidFill>
                  <a:srgbClr val="000000"/>
                </a:solidFill>
                <a:latin typeface="Arial" panose="020B0604020202020204" pitchFamily="34" charset="0"/>
              </a:rPr>
              <a:pPr eaLnBrk="1" hangingPunct="1">
                <a:spcBef>
                  <a:spcPct val="0"/>
                </a:spcBef>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Are there any safety issues with the ladder pictured?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C53E6F9-954A-4C47-8209-03B9323D9287}" type="slidenum">
              <a:rPr lang="en-US" altLang="en-US">
                <a:solidFill>
                  <a:srgbClr val="000000"/>
                </a:solidFill>
                <a:latin typeface="Arial" panose="020B0604020202020204" pitchFamily="34" charset="0"/>
              </a:rPr>
              <a:pPr eaLnBrk="1" hangingPunct="1">
                <a:spcBef>
                  <a:spcPct val="0"/>
                </a:spcBef>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What safety problems can be observed with this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567E97-3154-40AE-B014-81D44D701CE2}" type="slidenum">
              <a:rPr lang="en-US" altLang="en-US">
                <a:solidFill>
                  <a:srgbClr val="000000"/>
                </a:solidFill>
                <a:latin typeface="Arial" panose="020B0604020202020204" pitchFamily="34" charset="0"/>
              </a:rPr>
              <a:pPr eaLnBrk="1" hangingPunct="1">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What safety issues do you see in this picture?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EE781D-671C-48ED-B89A-2EC8725778B1}" type="slidenum">
              <a:rPr lang="en-US" altLang="en-US">
                <a:solidFill>
                  <a:srgbClr val="000000"/>
                </a:solidFill>
                <a:latin typeface="Arial" panose="020B0604020202020204" pitchFamily="34" charset="0"/>
              </a:rPr>
              <a:pPr eaLnBrk="1" hangingPunct="1">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In order to work in a theatre setting and avoid an injury keep the following in mind:</a:t>
            </a:r>
          </a:p>
          <a:p>
            <a:pPr marL="342900" indent="-342900" eaLnBrk="1" hangingPunct="1">
              <a:spcBef>
                <a:spcPct val="20000"/>
              </a:spcBef>
              <a:buFontTx/>
              <a:buChar char="•"/>
              <a:defRPr/>
            </a:pPr>
            <a:r>
              <a:rPr lang="en-US" sz="1400" kern="0" dirty="0">
                <a:solidFill>
                  <a:srgbClr val="000000"/>
                </a:solidFill>
                <a:latin typeface="Verdana"/>
              </a:rPr>
              <a:t>Lift an object using your legs, not your back.</a:t>
            </a:r>
          </a:p>
          <a:p>
            <a:pPr marL="342900" indent="-342900" eaLnBrk="1" hangingPunct="1">
              <a:spcBef>
                <a:spcPct val="20000"/>
              </a:spcBef>
              <a:buFontTx/>
              <a:buChar char="•"/>
              <a:defRPr/>
            </a:pPr>
            <a:r>
              <a:rPr lang="en-US" sz="1400" kern="0" dirty="0">
                <a:solidFill>
                  <a:srgbClr val="000000"/>
                </a:solidFill>
                <a:latin typeface="Verdana"/>
              </a:rPr>
              <a:t>Squat to pick something up, don’t bend at waist.</a:t>
            </a:r>
          </a:p>
          <a:p>
            <a:pPr marL="342900" indent="-342900" eaLnBrk="1" hangingPunct="1">
              <a:spcBef>
                <a:spcPct val="20000"/>
              </a:spcBef>
              <a:buFontTx/>
              <a:buChar char="•"/>
              <a:defRPr/>
            </a:pPr>
            <a:r>
              <a:rPr lang="en-US" sz="1400" kern="0" dirty="0">
                <a:solidFill>
                  <a:srgbClr val="000000"/>
                </a:solidFill>
                <a:latin typeface="Verdana"/>
              </a:rPr>
              <a:t>Avoid reaching forward over a long distance.</a:t>
            </a:r>
          </a:p>
          <a:p>
            <a:pPr marL="342900" indent="-342900" eaLnBrk="1" hangingPunct="1">
              <a:spcBef>
                <a:spcPct val="20000"/>
              </a:spcBef>
              <a:buFontTx/>
              <a:buChar char="•"/>
              <a:defRPr/>
            </a:pPr>
            <a:r>
              <a:rPr lang="en-US" sz="1400" kern="0" dirty="0">
                <a:solidFill>
                  <a:srgbClr val="000000"/>
                </a:solidFill>
                <a:latin typeface="Verdana"/>
              </a:rPr>
              <a:t>Avoid bending backward to reach for something.</a:t>
            </a:r>
          </a:p>
          <a:p>
            <a:pPr marL="342900" indent="-342900" eaLnBrk="1" hangingPunct="1">
              <a:spcBef>
                <a:spcPct val="20000"/>
              </a:spcBef>
              <a:buFontTx/>
              <a:buChar char="•"/>
              <a:defRPr/>
            </a:pPr>
            <a:r>
              <a:rPr lang="en-US" sz="1400" kern="0" dirty="0">
                <a:solidFill>
                  <a:srgbClr val="000000"/>
                </a:solidFill>
                <a:latin typeface="Verdana"/>
              </a:rPr>
              <a:t>Clean up spilled liquids immediately.</a:t>
            </a:r>
          </a:p>
          <a:p>
            <a:pPr marL="342900" indent="-342900" eaLnBrk="1" hangingPunct="1">
              <a:spcBef>
                <a:spcPct val="20000"/>
              </a:spcBef>
              <a:buFontTx/>
              <a:buChar char="•"/>
              <a:defRPr/>
            </a:pPr>
            <a:r>
              <a:rPr lang="en-US" sz="1400" kern="0" dirty="0">
                <a:solidFill>
                  <a:srgbClr val="000000"/>
                </a:solidFill>
                <a:latin typeface="Verdana"/>
              </a:rPr>
              <a:t>Do not use a tool/equipment unless you’ve been trained on its proper operation.</a:t>
            </a:r>
          </a:p>
          <a:p>
            <a:pPr>
              <a:defRPr/>
            </a:pPr>
            <a:endParaRPr lang="en-US" sz="1400" dirty="0">
              <a:latin typeface="Verdana" pitchFamily="34" charset="0"/>
              <a:ea typeface="Verdana" pitchFamily="34" charset="0"/>
              <a:cs typeface="Verdana"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5F7797-0223-48DB-9554-51A3DEEC7D7F}" type="slidenum">
              <a:rPr lang="en-US" altLang="en-US">
                <a:solidFill>
                  <a:srgbClr val="000000"/>
                </a:solidFill>
                <a:latin typeface="Arial" panose="020B0604020202020204" pitchFamily="34" charset="0"/>
              </a:rPr>
              <a:pPr eaLnBrk="1" hangingPunct="1">
                <a:spcBef>
                  <a:spcPct val="0"/>
                </a:spcBef>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Additional safety tips include:</a:t>
            </a:r>
          </a:p>
          <a:p>
            <a:pPr marL="342900" indent="-342900" eaLnBrk="1" hangingPunct="1">
              <a:spcBef>
                <a:spcPct val="20000"/>
              </a:spcBef>
              <a:buFontTx/>
              <a:buChar char="•"/>
              <a:defRPr/>
            </a:pPr>
            <a:r>
              <a:rPr lang="en-US" sz="1400" kern="0" dirty="0">
                <a:solidFill>
                  <a:srgbClr val="000000"/>
                </a:solidFill>
                <a:latin typeface="Verdana"/>
              </a:rPr>
              <a:t>Avoid wearing loose fitting clothing that may get caught in moving parts of machinery/equipment.</a:t>
            </a:r>
          </a:p>
          <a:p>
            <a:pPr marL="342900" indent="-342900" eaLnBrk="1" hangingPunct="1">
              <a:spcBef>
                <a:spcPct val="20000"/>
              </a:spcBef>
              <a:buFontTx/>
              <a:buChar char="•"/>
              <a:defRPr/>
            </a:pPr>
            <a:r>
              <a:rPr lang="en-US" sz="1400" kern="0" dirty="0">
                <a:solidFill>
                  <a:srgbClr val="000000"/>
                </a:solidFill>
                <a:latin typeface="Verdana"/>
              </a:rPr>
              <a:t>Wrist watches, rings, and necklaces should not be worn while operating power tools/machinery.</a:t>
            </a:r>
          </a:p>
          <a:p>
            <a:pPr marL="342900" indent="-342900" eaLnBrk="1" hangingPunct="1">
              <a:spcBef>
                <a:spcPct val="20000"/>
              </a:spcBef>
              <a:buFontTx/>
              <a:buChar char="•"/>
              <a:defRPr/>
            </a:pPr>
            <a:r>
              <a:rPr lang="en-US" sz="1400" kern="0" dirty="0">
                <a:solidFill>
                  <a:srgbClr val="000000"/>
                </a:solidFill>
                <a:latin typeface="Verdana"/>
              </a:rPr>
              <a:t>Long hair should be tied back when operating power tools/machinery.</a:t>
            </a:r>
          </a:p>
          <a:p>
            <a:pPr marL="342900" indent="-342900" eaLnBrk="1" hangingPunct="1">
              <a:spcBef>
                <a:spcPct val="20000"/>
              </a:spcBef>
              <a:buFontTx/>
              <a:buChar char="•"/>
              <a:defRPr/>
            </a:pPr>
            <a:r>
              <a:rPr lang="en-US" sz="1400" kern="0" dirty="0">
                <a:solidFill>
                  <a:srgbClr val="000000"/>
                </a:solidFill>
                <a:latin typeface="Verdana"/>
              </a:rPr>
              <a:t>Wear appropriate footwear when cutting, using power tools, lifting, etc.</a:t>
            </a:r>
          </a:p>
          <a:p>
            <a:pPr marL="342900" indent="-342900" eaLnBrk="1" hangingPunct="1">
              <a:spcBef>
                <a:spcPct val="20000"/>
              </a:spcBef>
              <a:buFontTx/>
              <a:buChar char="•"/>
              <a:defRPr/>
            </a:pPr>
            <a:r>
              <a:rPr lang="en-US" sz="1400" kern="0" dirty="0">
                <a:solidFill>
                  <a:srgbClr val="000000"/>
                </a:solidFill>
                <a:latin typeface="Verdana"/>
              </a:rPr>
              <a:t>Never leave machinery running when it is unattended.</a:t>
            </a:r>
          </a:p>
          <a:p>
            <a:pPr marL="342900" indent="-342900" eaLnBrk="1" hangingPunct="1">
              <a:spcBef>
                <a:spcPct val="20000"/>
              </a:spcBef>
              <a:buFontTx/>
              <a:buChar char="•"/>
              <a:defRPr/>
            </a:pPr>
            <a:r>
              <a:rPr lang="en-US" sz="1400" kern="0" dirty="0">
                <a:solidFill>
                  <a:srgbClr val="000000"/>
                </a:solidFill>
                <a:latin typeface="Verdana"/>
              </a:rPr>
              <a:t>Use the proper tool for the job/task.</a:t>
            </a:r>
          </a:p>
          <a:p>
            <a:pPr>
              <a:defRPr/>
            </a:pPr>
            <a:endParaRPr lang="en-US" sz="1400" dirty="0">
              <a:latin typeface="Verdana" pitchFamily="34" charset="0"/>
              <a:ea typeface="Verdana" pitchFamily="34" charset="0"/>
              <a:cs typeface="Verdana"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18AC86-5B7B-4531-B83B-54ADC0903E0A}" type="slidenum">
              <a:rPr lang="en-US" altLang="en-US">
                <a:solidFill>
                  <a:srgbClr val="000000"/>
                </a:solidFill>
                <a:latin typeface="Arial" panose="020B0604020202020204" pitchFamily="34" charset="0"/>
              </a:rPr>
              <a:pPr eaLnBrk="1" hangingPunct="1">
                <a:spcBef>
                  <a:spcPct val="0"/>
                </a:spcBef>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What shoes are safer in a work environment?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1B47F4E-DB3B-4D8E-8E67-0A1F8D2E6BF8}" type="slidenum">
              <a:rPr lang="en-US" altLang="en-US">
                <a:solidFill>
                  <a:srgbClr val="000000"/>
                </a:solidFill>
                <a:latin typeface="Arial" panose="020B0604020202020204" pitchFamily="34" charset="0"/>
              </a:rPr>
              <a:pPr eaLnBrk="1" hangingPunct="1">
                <a:spcBef>
                  <a:spcPct val="0"/>
                </a:spcBef>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Here are more theatre safety tips:</a:t>
            </a:r>
          </a:p>
          <a:p>
            <a:pPr marL="342900" indent="-342900" eaLnBrk="1" hangingPunct="1">
              <a:spcBef>
                <a:spcPct val="20000"/>
              </a:spcBef>
              <a:buFontTx/>
              <a:buChar char="•"/>
              <a:defRPr/>
            </a:pPr>
            <a:r>
              <a:rPr lang="en-US" sz="1400" kern="0" dirty="0">
                <a:solidFill>
                  <a:srgbClr val="000000"/>
                </a:solidFill>
                <a:latin typeface="Verdana"/>
              </a:rPr>
              <a:t>Avoid running electrical or other cords across walkways–if unavoidable, tape down or place in a rubber or plastic channel.</a:t>
            </a:r>
          </a:p>
          <a:p>
            <a:pPr marL="342900" indent="-342900" eaLnBrk="1" hangingPunct="1">
              <a:spcBef>
                <a:spcPct val="20000"/>
              </a:spcBef>
              <a:buFontTx/>
              <a:buChar char="•"/>
              <a:defRPr/>
            </a:pPr>
            <a:r>
              <a:rPr lang="en-US" sz="1400" kern="0" dirty="0">
                <a:solidFill>
                  <a:srgbClr val="000000"/>
                </a:solidFill>
                <a:latin typeface="Verdana"/>
              </a:rPr>
              <a:t>Inspect hand tools before using to ensure they are not defective/damaged.</a:t>
            </a:r>
          </a:p>
          <a:p>
            <a:pPr marL="342900" indent="-342900" eaLnBrk="1" hangingPunct="1">
              <a:spcBef>
                <a:spcPct val="20000"/>
              </a:spcBef>
              <a:buFontTx/>
              <a:buChar char="•"/>
              <a:defRPr/>
            </a:pPr>
            <a:r>
              <a:rPr lang="en-US" sz="1400" kern="0" dirty="0">
                <a:solidFill>
                  <a:srgbClr val="000000"/>
                </a:solidFill>
                <a:latin typeface="Verdana"/>
              </a:rPr>
              <a:t>Inspect ropes/cables to ensure they are not frayed or otherwise damaged.</a:t>
            </a:r>
          </a:p>
          <a:p>
            <a:pPr marL="342900" indent="-342900" eaLnBrk="1" hangingPunct="1">
              <a:spcBef>
                <a:spcPct val="20000"/>
              </a:spcBef>
              <a:buFontTx/>
              <a:buChar char="•"/>
              <a:defRPr/>
            </a:pPr>
            <a:r>
              <a:rPr lang="en-US" sz="1400" kern="0" dirty="0">
                <a:solidFill>
                  <a:srgbClr val="000000"/>
                </a:solidFill>
                <a:latin typeface="Verdana"/>
              </a:rPr>
              <a:t>Use handrails while going up/down stairs.</a:t>
            </a:r>
          </a:p>
          <a:p>
            <a:pPr>
              <a:defRPr/>
            </a:pPr>
            <a:endParaRPr lang="en-US" sz="1400" dirty="0">
              <a:latin typeface="Verdana" pitchFamily="34" charset="0"/>
              <a:ea typeface="Verdana" pitchFamily="34" charset="0"/>
              <a:cs typeface="Verdana"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EDB83F2-A08E-418B-B763-9EDACB4A65FC}" type="slidenum">
              <a:rPr lang="en-US" altLang="en-US">
                <a:solidFill>
                  <a:srgbClr val="000000"/>
                </a:solidFill>
                <a:latin typeface="Arial" panose="020B0604020202020204" pitchFamily="34" charset="0"/>
              </a:rPr>
              <a:pPr eaLnBrk="1" hangingPunct="1">
                <a:spcBef>
                  <a:spcPct val="0"/>
                </a:spcBef>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The tool pictured is not safe and should not be used whether in the theatre or at home.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95284E-EF0F-4BB0-B11E-086377510B9A}" type="slidenum">
              <a:rPr lang="en-US" altLang="en-US">
                <a:solidFill>
                  <a:srgbClr val="000000"/>
                </a:solidFill>
                <a:latin typeface="Arial" panose="020B0604020202020204" pitchFamily="34" charset="0"/>
              </a:rPr>
              <a:pPr eaLnBrk="1" hangingPunct="1">
                <a:spcBef>
                  <a:spcPct val="0"/>
                </a:spcBef>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There are many signs in use within buildings and especially in theatres. All theatre workers should pay attention to any and all signs and in particular any safety related signs as these signs could literally safe someone’s life!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D78FCD-0630-4B1E-A290-B2CBCF02BA7A}" type="slidenum">
              <a:rPr lang="en-US" altLang="en-US">
                <a:solidFill>
                  <a:srgbClr val="000000"/>
                </a:solidFill>
                <a:latin typeface="Arial" panose="020B0604020202020204" pitchFamily="34" charset="0"/>
              </a:rPr>
              <a:pPr eaLnBrk="1" hangingPunct="1">
                <a:spcBef>
                  <a:spcPct val="0"/>
                </a:spcBef>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Theatre work can be very hard but yet rewarding, however the amount and type of hazards present can lead to injuries, some even serious, if those involved aren’t working safely.</a:t>
            </a:r>
          </a:p>
          <a:p>
            <a:r>
              <a:rPr lang="en-US" altLang="en-US" sz="1400">
                <a:latin typeface="Verdana" panose="020B0604030504040204" pitchFamily="34" charset="0"/>
                <a:ea typeface="Verdana" panose="020B0604030504040204" pitchFamily="34" charset="0"/>
                <a:cs typeface="Verdana" panose="020B0604030504040204" pitchFamily="34" charset="0"/>
              </a:rPr>
              <a:t>The teamwork involved in planning for, producing and putting on a show must also be used to ensure everyone’s safety as well as the safety of those viewing the show.</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AC6C94-3854-4F23-8885-7F6D1E22ABC0}" type="slidenum">
              <a:rPr lang="en-US" altLang="en-US">
                <a:solidFill>
                  <a:srgbClr val="000000"/>
                </a:solidFill>
                <a:latin typeface="Arial" panose="020B0604020202020204" pitchFamily="34" charset="0"/>
              </a:rPr>
              <a:pPr eaLnBrk="1" hangingPunct="1">
                <a:spcBef>
                  <a:spcPct val="0"/>
                </a:spcBef>
              </a:pPr>
              <a:t>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Safety during shows and performances should be given a top priority!  The ensure the safety of all concerned the following should be observed:</a:t>
            </a:r>
          </a:p>
          <a:p>
            <a:pPr marL="342900" indent="-342900" eaLnBrk="1" hangingPunct="1">
              <a:spcBef>
                <a:spcPct val="20000"/>
              </a:spcBef>
              <a:buFontTx/>
              <a:buChar char="•"/>
              <a:defRPr/>
            </a:pPr>
            <a:r>
              <a:rPr lang="en-US" sz="1400" kern="0" dirty="0">
                <a:solidFill>
                  <a:srgbClr val="000000"/>
                </a:solidFill>
                <a:latin typeface="Verdana"/>
              </a:rPr>
              <a:t>Ensure appropriate lighting is in place to prevent accidents.</a:t>
            </a:r>
          </a:p>
          <a:p>
            <a:pPr marL="342900" indent="-342900" eaLnBrk="1" hangingPunct="1">
              <a:spcBef>
                <a:spcPct val="20000"/>
              </a:spcBef>
              <a:buFontTx/>
              <a:buChar char="•"/>
              <a:defRPr/>
            </a:pPr>
            <a:r>
              <a:rPr lang="en-US" sz="1400" kern="0" dirty="0">
                <a:solidFill>
                  <a:srgbClr val="000000"/>
                </a:solidFill>
                <a:latin typeface="Verdana"/>
              </a:rPr>
              <a:t>Never turn off or dim exit signs, stair lights, or hall lights.</a:t>
            </a:r>
          </a:p>
          <a:p>
            <a:pPr marL="342900" indent="-342900" eaLnBrk="1" hangingPunct="1">
              <a:spcBef>
                <a:spcPct val="20000"/>
              </a:spcBef>
              <a:buFontTx/>
              <a:buChar char="•"/>
              <a:defRPr/>
            </a:pPr>
            <a:r>
              <a:rPr lang="en-US" sz="1400" kern="0" dirty="0">
                <a:solidFill>
                  <a:srgbClr val="000000"/>
                </a:solidFill>
                <a:latin typeface="Verdana"/>
              </a:rPr>
              <a:t>Ensure fire protection equipment is not compromised.</a:t>
            </a:r>
          </a:p>
          <a:p>
            <a:pPr marL="342900" indent="-342900" eaLnBrk="1" hangingPunct="1">
              <a:spcBef>
                <a:spcPct val="20000"/>
              </a:spcBef>
              <a:buFontTx/>
              <a:buChar char="•"/>
              <a:defRPr/>
            </a:pPr>
            <a:r>
              <a:rPr lang="en-US" sz="1400" kern="0" dirty="0">
                <a:solidFill>
                  <a:srgbClr val="000000"/>
                </a:solidFill>
                <a:latin typeface="Verdana"/>
              </a:rPr>
              <a:t>At no time should a fire exit be obstructed, blocked, or locked!</a:t>
            </a:r>
          </a:p>
          <a:p>
            <a:pPr>
              <a:defRPr/>
            </a:pPr>
            <a:endParaRPr lang="en-US" sz="1400" dirty="0">
              <a:latin typeface="Verdana" pitchFamily="34" charset="0"/>
              <a:ea typeface="Verdana" pitchFamily="34" charset="0"/>
              <a:cs typeface="Verdana"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F8C2B7-100D-4E19-A4F8-46F090A0A18C}" type="slidenum">
              <a:rPr lang="en-US" altLang="en-US">
                <a:solidFill>
                  <a:srgbClr val="000000"/>
                </a:solidFill>
                <a:latin typeface="Arial" panose="020B0604020202020204" pitchFamily="34" charset="0"/>
              </a:rPr>
              <a:pPr eaLnBrk="1" hangingPunct="1">
                <a:spcBef>
                  <a:spcPct val="0"/>
                </a:spcBef>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Rocking chair obstructs exit access/corridor width. Would interfere with safe exit of building occupants.  </a:t>
            </a:r>
            <a:r>
              <a:rPr lang="en-US" altLang="en-US" sz="1400" i="1"/>
              <a:t>Unsafe condition.</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9FFB30-AFC4-48FA-8584-9D2724E03C99}" type="slidenum">
              <a:rPr lang="en-US" altLang="en-US">
                <a:solidFill>
                  <a:srgbClr val="000000"/>
                </a:solidFill>
                <a:latin typeface="Arial" panose="020B0604020202020204" pitchFamily="34" charset="0"/>
              </a:rPr>
              <a:pPr eaLnBrk="1" hangingPunct="1">
                <a:spcBef>
                  <a:spcPct val="0"/>
                </a:spcBef>
              </a:pPr>
              <a:t>31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In many instances workers take shortcuts when completing tasks.  Just because a person has been doing something a certain way and has never been injured does not make their actions safe.  Safety should always be given top priority whether completing tasks at work or at home.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A8079A-3410-4D54-A2F7-D39C93EA8884}" type="slidenum">
              <a:rPr lang="en-US" altLang="en-US">
                <a:solidFill>
                  <a:srgbClr val="000000"/>
                </a:solidFill>
                <a:latin typeface="Arial" panose="020B0604020202020204" pitchFamily="34" charset="0"/>
              </a:rPr>
              <a:pPr eaLnBrk="1" hangingPunct="1">
                <a:spcBef>
                  <a:spcPct val="0"/>
                </a:spcBef>
              </a:pPr>
              <a:t>32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To prepare for emergencies that can occur all workers need to:</a:t>
            </a:r>
          </a:p>
          <a:p>
            <a:pPr marL="342900" indent="-342900" eaLnBrk="1" hangingPunct="1">
              <a:spcBef>
                <a:spcPct val="20000"/>
              </a:spcBef>
              <a:buFontTx/>
              <a:buChar char="•"/>
              <a:defRPr/>
            </a:pPr>
            <a:r>
              <a:rPr lang="en-US" sz="1400" kern="0" dirty="0">
                <a:solidFill>
                  <a:srgbClr val="000000"/>
                </a:solidFill>
                <a:latin typeface="Verdana"/>
              </a:rPr>
              <a:t>Know where first aid kits are located.</a:t>
            </a:r>
          </a:p>
          <a:p>
            <a:pPr marL="342900" indent="-342900" eaLnBrk="1" hangingPunct="1">
              <a:spcBef>
                <a:spcPct val="20000"/>
              </a:spcBef>
              <a:buFontTx/>
              <a:buChar char="•"/>
              <a:defRPr/>
            </a:pPr>
            <a:r>
              <a:rPr lang="en-US" sz="1400" kern="0" dirty="0">
                <a:solidFill>
                  <a:srgbClr val="000000"/>
                </a:solidFill>
                <a:latin typeface="Verdana"/>
              </a:rPr>
              <a:t>Know the location of the nearest Automated External Defibrillator - AED (if available).</a:t>
            </a:r>
          </a:p>
          <a:p>
            <a:pPr marL="342900" indent="-342900" eaLnBrk="1" hangingPunct="1">
              <a:spcBef>
                <a:spcPct val="20000"/>
              </a:spcBef>
              <a:buFontTx/>
              <a:buChar char="•"/>
              <a:defRPr/>
            </a:pPr>
            <a:r>
              <a:rPr lang="en-US" sz="1400" kern="0" dirty="0">
                <a:solidFill>
                  <a:srgbClr val="000000"/>
                </a:solidFill>
                <a:latin typeface="Verdana"/>
              </a:rPr>
              <a:t>Know who to contact during an emergency (911, on-site Security/Police, etc.).</a:t>
            </a:r>
          </a:p>
          <a:p>
            <a:pPr marL="342900" indent="-342900" eaLnBrk="1" hangingPunct="1">
              <a:spcBef>
                <a:spcPct val="20000"/>
              </a:spcBef>
              <a:buFontTx/>
              <a:buChar char="•"/>
              <a:defRPr/>
            </a:pPr>
            <a:r>
              <a:rPr lang="en-US" sz="1400" kern="0" dirty="0">
                <a:solidFill>
                  <a:srgbClr val="000000"/>
                </a:solidFill>
                <a:latin typeface="Verdana"/>
              </a:rPr>
              <a:t>Know what actions to take during an emergency.</a:t>
            </a:r>
          </a:p>
          <a:p>
            <a:pPr marL="342900" indent="-342900" eaLnBrk="1" hangingPunct="1">
              <a:spcBef>
                <a:spcPct val="20000"/>
              </a:spcBef>
              <a:buFontTx/>
              <a:buChar char="•"/>
              <a:defRPr/>
            </a:pPr>
            <a:r>
              <a:rPr lang="en-US" sz="1400" kern="0" dirty="0">
                <a:solidFill>
                  <a:srgbClr val="000000"/>
                </a:solidFill>
                <a:latin typeface="Verdana"/>
              </a:rPr>
              <a:t>Know where exits are located.</a:t>
            </a:r>
          </a:p>
          <a:p>
            <a:pPr>
              <a:defRPr/>
            </a:pPr>
            <a:endParaRPr lang="en-US" sz="1400" dirty="0">
              <a:latin typeface="Verdana" pitchFamily="34" charset="0"/>
              <a:ea typeface="Verdana" pitchFamily="34" charset="0"/>
              <a:cs typeface="Verdana" pitchFamily="34"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043791-26D9-4A88-9E4F-F8AFD8B35654}" type="slidenum">
              <a:rPr lang="en-US" altLang="en-US">
                <a:solidFill>
                  <a:srgbClr val="000000"/>
                </a:solidFill>
                <a:latin typeface="Arial" panose="020B0604020202020204" pitchFamily="34" charset="0"/>
              </a:rPr>
              <a:pPr eaLnBrk="1" hangingPunct="1">
                <a:spcBef>
                  <a:spcPct val="0"/>
                </a:spcBef>
              </a:pPr>
              <a:t>33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In addition, everyone involved should:</a:t>
            </a:r>
          </a:p>
          <a:p>
            <a:pPr marL="342900" indent="-342900" eaLnBrk="1" hangingPunct="1">
              <a:spcBef>
                <a:spcPct val="20000"/>
              </a:spcBef>
              <a:buFontTx/>
              <a:buChar char="•"/>
              <a:defRPr/>
            </a:pPr>
            <a:r>
              <a:rPr lang="en-US" sz="1400" kern="0" dirty="0">
                <a:solidFill>
                  <a:srgbClr val="000000"/>
                </a:solidFill>
                <a:latin typeface="Verdana"/>
              </a:rPr>
              <a:t>Know the locations of fire alarm pull boxes and fire extinguishers and how to use them.</a:t>
            </a:r>
          </a:p>
          <a:p>
            <a:pPr marL="342900" indent="-342900" eaLnBrk="1" hangingPunct="1">
              <a:spcBef>
                <a:spcPct val="20000"/>
              </a:spcBef>
              <a:buFontTx/>
              <a:buChar char="•"/>
              <a:defRPr/>
            </a:pPr>
            <a:r>
              <a:rPr lang="en-US" sz="1400" kern="0" dirty="0">
                <a:solidFill>
                  <a:srgbClr val="000000"/>
                </a:solidFill>
                <a:latin typeface="Verdana"/>
              </a:rPr>
              <a:t>Know where “safe areas” are located to direct audience or crews during an emergency.</a:t>
            </a:r>
          </a:p>
          <a:p>
            <a:pPr marL="342900" indent="-342900" eaLnBrk="1" hangingPunct="1">
              <a:spcBef>
                <a:spcPct val="20000"/>
              </a:spcBef>
              <a:buFontTx/>
              <a:buChar char="•"/>
              <a:defRPr/>
            </a:pPr>
            <a:r>
              <a:rPr lang="en-US" sz="1400" kern="0" dirty="0">
                <a:solidFill>
                  <a:srgbClr val="000000"/>
                </a:solidFill>
                <a:latin typeface="Verdana"/>
              </a:rPr>
              <a:t>Know your “designated meeting place” after evacuation.</a:t>
            </a:r>
          </a:p>
          <a:p>
            <a:pPr marL="342900" indent="-342900" eaLnBrk="1" hangingPunct="1">
              <a:spcBef>
                <a:spcPct val="20000"/>
              </a:spcBef>
              <a:buFontTx/>
              <a:buChar char="•"/>
              <a:defRPr/>
            </a:pPr>
            <a:r>
              <a:rPr lang="en-US" sz="1400" kern="0" dirty="0">
                <a:solidFill>
                  <a:srgbClr val="000000"/>
                </a:solidFill>
                <a:latin typeface="Verdana"/>
              </a:rPr>
              <a:t>Know the local forecast and be alert for drastic changes in weather.</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05D3CA7-1F76-4F9B-9FBD-9FCBBB7A5D84}" type="slidenum">
              <a:rPr lang="en-US" altLang="en-US">
                <a:solidFill>
                  <a:srgbClr val="000000"/>
                </a:solidFill>
                <a:latin typeface="Arial" panose="020B0604020202020204" pitchFamily="34" charset="0"/>
              </a:rPr>
              <a:pPr eaLnBrk="1" hangingPunct="1">
                <a:spcBef>
                  <a:spcPct val="0"/>
                </a:spcBef>
              </a:pPr>
              <a:t>34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When considering fire safety within a theatre the basic “Fire Triangle” and “Fire Tetrahedron” need to be kept in mind.  </a:t>
            </a:r>
          </a:p>
          <a:p>
            <a:r>
              <a:rPr lang="en-US" altLang="en-US" sz="1400"/>
              <a:t>The Fire Triangle consists of the three basic elements, oxygen, heat and fuel, that come together to allow for optimum conditions for a fire to occur. </a:t>
            </a:r>
          </a:p>
          <a:p>
            <a:r>
              <a:rPr lang="en-US" altLang="en-US" sz="1400"/>
              <a:t>The Fire Tetrahedron adds a “chemical chain reaction” to the equation.</a:t>
            </a:r>
          </a:p>
          <a:p>
            <a:r>
              <a:rPr lang="en-US" altLang="en-US" sz="1400"/>
              <a:t>Removing any of the basic elements will allow the fire to eventually go out.</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0F9AB1-BDA9-40E4-9931-5E29B251A352}" type="slidenum">
              <a:rPr lang="en-US" altLang="en-US">
                <a:solidFill>
                  <a:srgbClr val="000000"/>
                </a:solidFill>
                <a:latin typeface="Arial" panose="020B0604020202020204" pitchFamily="34" charset="0"/>
              </a:rPr>
              <a:pPr eaLnBrk="1" hangingPunct="1">
                <a:spcBef>
                  <a:spcPct val="0"/>
                </a:spcBef>
              </a:pPr>
              <a:t>35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Fires are put into classes which relate to the types of materials that burn.</a:t>
            </a:r>
          </a:p>
          <a:p>
            <a:r>
              <a:rPr lang="en-US" altLang="en-US" sz="1400"/>
              <a:t>The four basic classes are A, B, C and D and are broken down as follows:</a:t>
            </a:r>
          </a:p>
          <a:p>
            <a:r>
              <a:rPr lang="en-US" altLang="en-US" sz="1400"/>
              <a:t>Class A = Materials that leave an ash when burned such as wood, paper, and cloth</a:t>
            </a:r>
          </a:p>
          <a:p>
            <a:r>
              <a:rPr lang="en-US" altLang="en-US" sz="1400"/>
              <a:t>Class B = Involve flammable and combustible liquids and gases such as gasoline and methane</a:t>
            </a:r>
          </a:p>
          <a:p>
            <a:r>
              <a:rPr lang="en-US" altLang="en-US" sz="1400"/>
              <a:t>Class C = Include fires that involve energized electrical equipment (i.e. “plugged in” – electrical power going to)</a:t>
            </a:r>
          </a:p>
          <a:p>
            <a:r>
              <a:rPr lang="en-US" altLang="en-US" sz="1400"/>
              <a:t>Class D = Fires in combustible metals such as aluminum (these fires are rare in a normal work setting)</a:t>
            </a:r>
          </a:p>
          <a:p>
            <a:r>
              <a:rPr lang="en-US" altLang="en-US" sz="1400"/>
              <a:t>There is a fifth class of fires, Class K, that involve cooking equipment.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FC46C3-D3F6-4895-BDCB-A32F58A7B154}" type="slidenum">
              <a:rPr lang="en-US" altLang="en-US">
                <a:solidFill>
                  <a:srgbClr val="000000"/>
                </a:solidFill>
                <a:latin typeface="Arial" panose="020B0604020202020204" pitchFamily="34" charset="0"/>
              </a:rPr>
              <a:pPr eaLnBrk="1" hangingPunct="1">
                <a:spcBef>
                  <a:spcPct val="0"/>
                </a:spcBef>
              </a:pPr>
              <a:t>36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Most fire extinguishers in the workplace have a picture type label that indicates what class of fires they can be used on. It’s a very good idea to become familiar with these labels which will assist in identifying what types of fire extinguishers are in the area.</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2EEA9D-6432-4376-BB81-7CE1723832D4}" type="slidenum">
              <a:rPr lang="en-US" altLang="en-US">
                <a:solidFill>
                  <a:srgbClr val="000000"/>
                </a:solidFill>
                <a:latin typeface="Arial" panose="020B0604020202020204" pitchFamily="34" charset="0"/>
              </a:rPr>
              <a:pPr eaLnBrk="1" hangingPunct="1">
                <a:spcBef>
                  <a:spcPct val="0"/>
                </a:spcBef>
              </a:pPr>
              <a:t>37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To properly use a fire extinguisher the word “PASS” should be kept in mind which stands for:</a:t>
            </a:r>
          </a:p>
          <a:p>
            <a:endParaRPr lang="en-US" altLang="en-US" sz="1400"/>
          </a:p>
          <a:p>
            <a:r>
              <a:rPr lang="en-US" altLang="en-US" sz="1400"/>
              <a:t>P = Pull the Pin</a:t>
            </a:r>
          </a:p>
          <a:p>
            <a:endParaRPr lang="en-US" altLang="en-US" sz="1400"/>
          </a:p>
          <a:p>
            <a:r>
              <a:rPr lang="en-US" altLang="en-US" sz="1400"/>
              <a:t>A = Aim the nozzle-horn at the “base” of  the fire</a:t>
            </a:r>
          </a:p>
          <a:p>
            <a:endParaRPr lang="en-US" altLang="en-US" sz="1400"/>
          </a:p>
          <a:p>
            <a:r>
              <a:rPr lang="en-US" altLang="en-US" sz="1400"/>
              <a:t>S = Squeeze the handles together</a:t>
            </a:r>
          </a:p>
          <a:p>
            <a:endParaRPr lang="en-US" altLang="en-US" sz="1400"/>
          </a:p>
          <a:p>
            <a:r>
              <a:rPr lang="en-US" altLang="en-US" sz="1400"/>
              <a:t>S = Sweep the extinguisher from side to side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98FEE6-288B-42BF-A1E7-5A2E01F59E0F}" type="slidenum">
              <a:rPr lang="en-US" altLang="en-US">
                <a:solidFill>
                  <a:srgbClr val="000000"/>
                </a:solidFill>
                <a:latin typeface="Arial" panose="020B0604020202020204" pitchFamily="34" charset="0"/>
              </a:rPr>
              <a:pPr eaLnBrk="1" hangingPunct="1">
                <a:spcBef>
                  <a:spcPct val="0"/>
                </a:spcBef>
              </a:pPr>
              <a:t>38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There are more confined spaces in buildings than most workers realize, and safety while entering or working within a confined space should always be practiced.</a:t>
            </a:r>
          </a:p>
          <a:p>
            <a:pPr>
              <a:defRPr/>
            </a:pPr>
            <a:r>
              <a:rPr lang="en-US" sz="1400" dirty="0"/>
              <a:t>A confined space is one that:</a:t>
            </a:r>
          </a:p>
          <a:p>
            <a:pPr marL="342900" indent="-342900" eaLnBrk="1" hangingPunct="1">
              <a:spcBef>
                <a:spcPct val="20000"/>
              </a:spcBef>
              <a:defRPr/>
            </a:pPr>
            <a:r>
              <a:rPr lang="en-US" sz="1400" kern="0" dirty="0">
                <a:solidFill>
                  <a:srgbClr val="000000"/>
                </a:solidFill>
                <a:latin typeface="Verdana"/>
              </a:rPr>
              <a:t>•  Is large enough and so configured that an employee can bodily enter and perform assigned work;</a:t>
            </a:r>
          </a:p>
          <a:p>
            <a:pPr marL="342900" indent="-342900" eaLnBrk="1" hangingPunct="1">
              <a:spcBef>
                <a:spcPct val="20000"/>
              </a:spcBef>
              <a:defRPr/>
            </a:pPr>
            <a:r>
              <a:rPr lang="en-US" sz="1400" kern="0" dirty="0">
                <a:solidFill>
                  <a:srgbClr val="000000"/>
                </a:solidFill>
                <a:latin typeface="Verdana"/>
              </a:rPr>
              <a:t>•  Has a limited means for entrance and exit;</a:t>
            </a:r>
          </a:p>
          <a:p>
            <a:pPr marL="342900" indent="-342900" eaLnBrk="1" hangingPunct="1">
              <a:spcBef>
                <a:spcPct val="20000"/>
              </a:spcBef>
              <a:defRPr/>
            </a:pPr>
            <a:r>
              <a:rPr lang="en-US" sz="1400" kern="0" dirty="0">
                <a:solidFill>
                  <a:srgbClr val="000000"/>
                </a:solidFill>
                <a:latin typeface="Verdana"/>
              </a:rPr>
              <a:t>•  Is not designed for continuous employee occupancy</a:t>
            </a:r>
            <a:endParaRPr lang="en-US" sz="1400" dirty="0">
              <a:latin typeface="Verdana" pitchFamily="34" charset="0"/>
              <a:ea typeface="Verdana" pitchFamily="34" charset="0"/>
              <a:cs typeface="Verdana" pitchFamily="34"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9C1263-5A30-438B-96B2-D929E013CB02}" type="slidenum">
              <a:rPr lang="en-US" altLang="en-US">
                <a:solidFill>
                  <a:srgbClr val="000000"/>
                </a:solidFill>
                <a:latin typeface="Arial" panose="020B0604020202020204" pitchFamily="34" charset="0"/>
              </a:rPr>
              <a:pPr eaLnBrk="1" hangingPunct="1">
                <a:spcBef>
                  <a:spcPct val="0"/>
                </a:spcBef>
              </a:pPr>
              <a:t>39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There are many things to consider when getting ready for and giving a show such as:</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Basic Stage Safety.</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Elevated platforms and workspaces.</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Scaffolds and Ladders.</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Stage Preparation.</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Possibly long hours.</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Excessive heat due to lights.</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Equipment can be awkward and heavy.</a:t>
            </a:r>
          </a:p>
          <a:p>
            <a:pPr marL="171450" indent="-171450">
              <a:buFont typeface="Courier New"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Chemical Safety.</a:t>
            </a:r>
          </a:p>
          <a:p>
            <a:pPr marL="171450" indent="-171450">
              <a:buFont typeface="Courier New" pitchFamily="49" charset="0"/>
              <a:buChar char="o"/>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553837-9978-433A-A399-3EB4C0F16B52}" type="slidenum">
              <a:rPr lang="en-US" altLang="en-US">
                <a:solidFill>
                  <a:srgbClr val="000000"/>
                </a:solidFill>
                <a:latin typeface="Arial" panose="020B0604020202020204" pitchFamily="34" charset="0"/>
              </a:rPr>
              <a:pPr eaLnBrk="1" hangingPunct="1">
                <a:spcBef>
                  <a:spcPct val="0"/>
                </a:spcBef>
              </a:pPr>
              <a:t>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A Permit Required Confined Space (PRCS) takes special training and consideration to enter.  </a:t>
            </a:r>
          </a:p>
          <a:p>
            <a:pPr>
              <a:defRPr/>
            </a:pPr>
            <a:r>
              <a:rPr lang="en-US" sz="1400" dirty="0"/>
              <a:t>A PRCS has one or more of the following characteristics:</a:t>
            </a:r>
          </a:p>
          <a:p>
            <a:pPr marL="342900" indent="-342900">
              <a:spcBef>
                <a:spcPct val="20000"/>
              </a:spcBef>
              <a:buFontTx/>
              <a:buChar char="•"/>
              <a:defRPr/>
            </a:pPr>
            <a:r>
              <a:rPr lang="en-US" sz="1400" kern="0" dirty="0">
                <a:solidFill>
                  <a:srgbClr val="000000"/>
                </a:solidFill>
                <a:latin typeface="Verdana"/>
              </a:rPr>
              <a:t>Contains or has potential to contain a hazardous atmosphere (i.e. atmosphere that may expose employees to the risk of injury or death, ability to self-rescue, or acute illness). </a:t>
            </a:r>
          </a:p>
          <a:p>
            <a:pPr marL="342900" indent="-342900">
              <a:spcBef>
                <a:spcPct val="20000"/>
              </a:spcBef>
              <a:buFontTx/>
              <a:buChar char="•"/>
              <a:defRPr/>
            </a:pPr>
            <a:r>
              <a:rPr lang="en-US" sz="1400" kern="0" dirty="0">
                <a:solidFill>
                  <a:srgbClr val="000000"/>
                </a:solidFill>
                <a:latin typeface="Verdana"/>
              </a:rPr>
              <a:t>Contains a material that has the potential for engulfing an entrant. </a:t>
            </a:r>
          </a:p>
          <a:p>
            <a:pPr>
              <a:defRPr/>
            </a:pPr>
            <a:endParaRPr lang="en-US" sz="1400" dirty="0">
              <a:latin typeface="Verdana" pitchFamily="34" charset="0"/>
              <a:ea typeface="Verdana" pitchFamily="34" charset="0"/>
              <a:cs typeface="Verdana"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2094DE-7FEF-4FAC-A2C4-1D79F0659AF2}" type="slidenum">
              <a:rPr lang="en-US" altLang="en-US">
                <a:solidFill>
                  <a:srgbClr val="000000"/>
                </a:solidFill>
                <a:latin typeface="Arial" panose="020B0604020202020204" pitchFamily="34" charset="0"/>
              </a:rPr>
              <a:pPr eaLnBrk="1" hangingPunct="1">
                <a:spcBef>
                  <a:spcPct val="0"/>
                </a:spcBef>
              </a:pPr>
              <a:t>40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In addition to those already listed, a Permit Required Confined Space can also have one or more of the following characteristics:</a:t>
            </a:r>
          </a:p>
          <a:p>
            <a:pPr marL="342900" indent="-342900">
              <a:spcBef>
                <a:spcPct val="20000"/>
              </a:spcBef>
              <a:buFontTx/>
              <a:buChar char="•"/>
              <a:defRPr/>
            </a:pPr>
            <a:r>
              <a:rPr lang="en-US" sz="1400" kern="0" dirty="0">
                <a:solidFill>
                  <a:srgbClr val="000000"/>
                </a:solidFill>
                <a:latin typeface="Verdana"/>
              </a:rPr>
              <a:t>Entrant could become trapped/asphyxiated by inwardly converging walls or a floor that slopes downward and tapers to a smaller cross section. </a:t>
            </a:r>
          </a:p>
          <a:p>
            <a:pPr marL="342900" indent="-342900">
              <a:spcBef>
                <a:spcPct val="20000"/>
              </a:spcBef>
              <a:buFontTx/>
              <a:buChar char="•"/>
              <a:defRPr/>
            </a:pPr>
            <a:r>
              <a:rPr lang="en-US" sz="1400" kern="0" dirty="0">
                <a:solidFill>
                  <a:srgbClr val="000000"/>
                </a:solidFill>
                <a:latin typeface="Verdana"/>
              </a:rPr>
              <a:t>Contains any other recognized serious safety or health hazard. </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1D3FA6-4844-46AD-A162-D5569D901FD6}" type="slidenum">
              <a:rPr lang="en-US" altLang="en-US">
                <a:solidFill>
                  <a:srgbClr val="000000"/>
                </a:solidFill>
                <a:latin typeface="Arial" panose="020B0604020202020204" pitchFamily="34" charset="0"/>
              </a:rPr>
              <a:pPr eaLnBrk="1" hangingPunct="1">
                <a:spcBef>
                  <a:spcPct val="0"/>
                </a:spcBef>
              </a:pPr>
              <a:t>41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defRPr/>
            </a:pPr>
            <a:r>
              <a:rPr lang="en-US" sz="1400" kern="0" dirty="0">
                <a:solidFill>
                  <a:srgbClr val="FF0000"/>
                </a:solidFill>
                <a:latin typeface="Verdana"/>
              </a:rPr>
              <a:t>ONLY INDIVIDUALS WITH PROPER TRAINING AND PERSONAL PROTECTIVE EQUIPMENT SHOULD ENTER PERMIT REQUIRED CONFINED SPACES!</a:t>
            </a:r>
          </a:p>
          <a:p>
            <a:pPr>
              <a:spcBef>
                <a:spcPct val="20000"/>
              </a:spcBef>
              <a:defRPr/>
            </a:pPr>
            <a:r>
              <a:rPr lang="en-US" sz="1400" kern="0" dirty="0">
                <a:solidFill>
                  <a:srgbClr val="000000"/>
                </a:solidFill>
                <a:latin typeface="Verdana"/>
              </a:rPr>
              <a:t>If entry to a Permit Required Confined Space is necessary, contact the appropriate department for assistance!</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F7100D-5B81-40B8-9EF5-4BB03955085D}" type="slidenum">
              <a:rPr lang="en-US" altLang="en-US">
                <a:solidFill>
                  <a:srgbClr val="000000"/>
                </a:solidFill>
                <a:latin typeface="Arial" panose="020B0604020202020204" pitchFamily="34" charset="0"/>
              </a:rPr>
              <a:pPr eaLnBrk="1" hangingPunct="1">
                <a:spcBef>
                  <a:spcPct val="0"/>
                </a:spcBef>
              </a:pPr>
              <a:t>42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There are many chemicals in use within a theatre and some can be considered hazardous even though many can and are used at home. A hazardous chemical/material is any element, chemical compound or mixture of elements and/or compounds that can produce adverse effects on humans. These adverse effects include physical and health hazards.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7576BB-DA0A-45AB-8323-C108BF2726FB}" type="slidenum">
              <a:rPr lang="en-US" altLang="en-US">
                <a:solidFill>
                  <a:srgbClr val="000000"/>
                </a:solidFill>
                <a:latin typeface="Arial" panose="020B0604020202020204" pitchFamily="34" charset="0"/>
              </a:rPr>
              <a:pPr eaLnBrk="1" hangingPunct="1">
                <a:spcBef>
                  <a:spcPct val="0"/>
                </a:spcBef>
              </a:pPr>
              <a:t>43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Safety should be given top priority when using any chemical and includes:</a:t>
            </a:r>
          </a:p>
          <a:p>
            <a:pPr marL="342900" indent="-342900">
              <a:spcBef>
                <a:spcPct val="20000"/>
              </a:spcBef>
              <a:buFontTx/>
              <a:buChar char="•"/>
              <a:defRPr/>
            </a:pPr>
            <a:r>
              <a:rPr lang="en-US" sz="1400" kern="0" dirty="0">
                <a:solidFill>
                  <a:srgbClr val="000000"/>
                </a:solidFill>
                <a:latin typeface="Verdana"/>
              </a:rPr>
              <a:t>Ensuring all hazardous materials (e.g. paints, solvents, epoxy, etc.) are properly labeled  and stored.</a:t>
            </a:r>
          </a:p>
          <a:p>
            <a:pPr marL="342900" indent="-342900">
              <a:spcBef>
                <a:spcPct val="20000"/>
              </a:spcBef>
              <a:buFontTx/>
              <a:buChar char="•"/>
              <a:defRPr/>
            </a:pPr>
            <a:r>
              <a:rPr lang="en-US" sz="1400" kern="0" dirty="0">
                <a:solidFill>
                  <a:srgbClr val="000000"/>
                </a:solidFill>
                <a:latin typeface="Verdana"/>
              </a:rPr>
              <a:t>Choosing water or latex based paints, inks, etc. when possible.</a:t>
            </a:r>
          </a:p>
          <a:p>
            <a:pPr marL="342900" indent="-342900">
              <a:spcBef>
                <a:spcPct val="20000"/>
              </a:spcBef>
              <a:buFontTx/>
              <a:buChar char="•"/>
              <a:defRPr/>
            </a:pPr>
            <a:r>
              <a:rPr lang="en-US" sz="1400" kern="0" dirty="0">
                <a:solidFill>
                  <a:srgbClr val="000000"/>
                </a:solidFill>
                <a:latin typeface="Verdana"/>
              </a:rPr>
              <a:t>Asking the vendor for Safety Data Sheet (SDS) for reference.</a:t>
            </a:r>
          </a:p>
          <a:p>
            <a:pPr marL="342900" indent="-342900">
              <a:spcBef>
                <a:spcPct val="20000"/>
              </a:spcBef>
              <a:buFontTx/>
              <a:buChar char="•"/>
              <a:defRPr/>
            </a:pPr>
            <a:r>
              <a:rPr lang="en-US" sz="1400" kern="0" dirty="0">
                <a:solidFill>
                  <a:srgbClr val="000000"/>
                </a:solidFill>
                <a:latin typeface="Verdana"/>
              </a:rPr>
              <a:t>Ensuring lids are securely fastened when product not in use.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512457-4187-48B4-B789-A3CB2AD7B393}" type="slidenum">
              <a:rPr lang="en-US" altLang="en-US">
                <a:solidFill>
                  <a:srgbClr val="000000"/>
                </a:solidFill>
                <a:latin typeface="Arial" panose="020B0604020202020204" pitchFamily="34" charset="0"/>
              </a:rPr>
              <a:pPr eaLnBrk="1" hangingPunct="1">
                <a:spcBef>
                  <a:spcPct val="0"/>
                </a:spcBef>
              </a:pPr>
              <a:t>44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Chemical safety also involves the following:</a:t>
            </a:r>
          </a:p>
          <a:p>
            <a:pPr marL="342900" indent="-342900">
              <a:spcBef>
                <a:spcPct val="20000"/>
              </a:spcBef>
              <a:buFontTx/>
              <a:buChar char="•"/>
              <a:defRPr/>
            </a:pPr>
            <a:r>
              <a:rPr lang="en-US" sz="1400" kern="0" dirty="0">
                <a:solidFill>
                  <a:srgbClr val="000000"/>
                </a:solidFill>
                <a:latin typeface="Verdana"/>
              </a:rPr>
              <a:t>If a solvent must be used, check threshold limit values, evaporation rates, and any other health and safety information on the label when choosing.</a:t>
            </a:r>
          </a:p>
          <a:p>
            <a:pPr marL="342900" indent="-342900">
              <a:spcBef>
                <a:spcPct val="20000"/>
              </a:spcBef>
              <a:buFontTx/>
              <a:buChar char="•"/>
              <a:defRPr/>
            </a:pPr>
            <a:r>
              <a:rPr lang="en-US" sz="1400" kern="0" dirty="0">
                <a:solidFill>
                  <a:srgbClr val="000000"/>
                </a:solidFill>
                <a:latin typeface="Verdana"/>
              </a:rPr>
              <a:t>Avoid products that create dust or mist such as aerosol and never use them in an enclosed space. </a:t>
            </a:r>
          </a:p>
          <a:p>
            <a:pPr marL="342900" indent="-342900">
              <a:spcBef>
                <a:spcPct val="20000"/>
              </a:spcBef>
              <a:buFontTx/>
              <a:buChar char="•"/>
              <a:defRPr/>
            </a:pPr>
            <a:r>
              <a:rPr lang="en-US" sz="1400" kern="0" dirty="0">
                <a:solidFill>
                  <a:srgbClr val="000000"/>
                </a:solidFill>
                <a:latin typeface="Verdana"/>
              </a:rPr>
              <a:t>Avoid anything with known cancer-causing chemicals.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AD4861-BC17-408B-A430-AA14ABF726F4}" type="slidenum">
              <a:rPr lang="en-US" altLang="en-US">
                <a:solidFill>
                  <a:srgbClr val="000000"/>
                </a:solidFill>
                <a:latin typeface="Arial" panose="020B0604020202020204" pitchFamily="34" charset="0"/>
              </a:rPr>
              <a:pPr eaLnBrk="1" hangingPunct="1">
                <a:spcBef>
                  <a:spcPct val="0"/>
                </a:spcBef>
              </a:pPr>
              <a:t>45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On the job injuries can and do occur, especially when individuals are working quickly and not safely. If an employee is injured on the job they should:</a:t>
            </a:r>
          </a:p>
          <a:p>
            <a:pPr marL="342900" indent="-342900">
              <a:spcBef>
                <a:spcPct val="20000"/>
              </a:spcBef>
              <a:buFontTx/>
              <a:buChar char="•"/>
              <a:defRPr/>
            </a:pPr>
            <a:r>
              <a:rPr lang="en-US" sz="1400" kern="0" dirty="0">
                <a:solidFill>
                  <a:srgbClr val="000000"/>
                </a:solidFill>
                <a:latin typeface="Verdana"/>
              </a:rPr>
              <a:t>Notify their Supervisor immediately!</a:t>
            </a:r>
          </a:p>
          <a:p>
            <a:pPr marL="342900" indent="-342900">
              <a:spcBef>
                <a:spcPct val="20000"/>
              </a:spcBef>
              <a:buFontTx/>
              <a:buChar char="•"/>
              <a:defRPr/>
            </a:pPr>
            <a:r>
              <a:rPr lang="en-US" sz="1400" kern="0" dirty="0">
                <a:solidFill>
                  <a:srgbClr val="000000"/>
                </a:solidFill>
                <a:latin typeface="Verdana"/>
              </a:rPr>
              <a:t>Get medical attention (if necessary).</a:t>
            </a:r>
          </a:p>
          <a:p>
            <a:pPr marL="342900" indent="-342900">
              <a:spcBef>
                <a:spcPct val="20000"/>
              </a:spcBef>
              <a:buFontTx/>
              <a:buChar char="•"/>
              <a:defRPr/>
            </a:pPr>
            <a:r>
              <a:rPr lang="en-US" sz="1400" kern="0" dirty="0">
                <a:solidFill>
                  <a:srgbClr val="000000"/>
                </a:solidFill>
                <a:latin typeface="Verdana"/>
              </a:rPr>
              <a:t>Ensure an appropriate “Injury Report” is completed.</a:t>
            </a:r>
          </a:p>
          <a:p>
            <a:pPr marL="342900" indent="-342900">
              <a:spcBef>
                <a:spcPct val="20000"/>
              </a:spcBef>
              <a:buFontTx/>
              <a:buChar char="•"/>
              <a:defRPr/>
            </a:pPr>
            <a:r>
              <a:rPr lang="en-US" sz="1400" kern="0" dirty="0">
                <a:solidFill>
                  <a:srgbClr val="000000"/>
                </a:solidFill>
                <a:latin typeface="Verdana"/>
              </a:rPr>
              <a:t>Report hazards associated with the injury to the appropriate person for correction</a:t>
            </a:r>
            <a:r>
              <a:rPr lang="en-US" sz="1600" kern="0" dirty="0">
                <a:solidFill>
                  <a:srgbClr val="000000"/>
                </a:solidFill>
                <a:latin typeface="Verdana"/>
              </a:rPr>
              <a:t>.</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D9105E-B195-49CC-BF59-ED8C2D24D612}" type="slidenum">
              <a:rPr lang="en-US" altLang="en-US">
                <a:solidFill>
                  <a:srgbClr val="000000"/>
                </a:solidFill>
                <a:latin typeface="Arial" panose="020B0604020202020204" pitchFamily="34" charset="0"/>
              </a:rPr>
              <a:pPr eaLnBrk="1" hangingPunct="1">
                <a:spcBef>
                  <a:spcPct val="0"/>
                </a:spcBef>
              </a:pPr>
              <a:t>46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In summary:</a:t>
            </a:r>
          </a:p>
          <a:p>
            <a:pPr marL="342900" indent="-342900" eaLnBrk="1" hangingPunct="1">
              <a:spcBef>
                <a:spcPct val="20000"/>
              </a:spcBef>
              <a:buFontTx/>
              <a:buChar char="•"/>
              <a:defRPr/>
            </a:pPr>
            <a:r>
              <a:rPr lang="en-US" sz="1400" kern="0" dirty="0">
                <a:solidFill>
                  <a:srgbClr val="000000"/>
                </a:solidFill>
                <a:latin typeface="Verdana"/>
              </a:rPr>
              <a:t>Be aware of your surroundings.</a:t>
            </a:r>
          </a:p>
          <a:p>
            <a:pPr marL="342900" indent="-342900" eaLnBrk="1" hangingPunct="1">
              <a:spcBef>
                <a:spcPct val="20000"/>
              </a:spcBef>
              <a:buFontTx/>
              <a:buChar char="•"/>
              <a:defRPr/>
            </a:pPr>
            <a:r>
              <a:rPr lang="en-US" sz="1400" kern="0" dirty="0">
                <a:solidFill>
                  <a:srgbClr val="000000"/>
                </a:solidFill>
                <a:latin typeface="Verdana"/>
              </a:rPr>
              <a:t>Good housekeeping is important for preventing accidents.</a:t>
            </a:r>
          </a:p>
          <a:p>
            <a:pPr marL="342900" indent="-342900" eaLnBrk="1" hangingPunct="1">
              <a:spcBef>
                <a:spcPct val="20000"/>
              </a:spcBef>
              <a:buFontTx/>
              <a:buChar char="•"/>
              <a:defRPr/>
            </a:pPr>
            <a:r>
              <a:rPr lang="en-US" sz="1400" kern="0" dirty="0">
                <a:solidFill>
                  <a:srgbClr val="000000"/>
                </a:solidFill>
                <a:latin typeface="Verdana"/>
              </a:rPr>
              <a:t>Replace all tools and supplies after use.</a:t>
            </a:r>
          </a:p>
          <a:p>
            <a:pPr marL="342900" indent="-342900" eaLnBrk="1" hangingPunct="1">
              <a:spcBef>
                <a:spcPct val="20000"/>
              </a:spcBef>
              <a:buFontTx/>
              <a:buChar char="•"/>
              <a:defRPr/>
            </a:pPr>
            <a:r>
              <a:rPr lang="en-US" sz="1400" kern="0" dirty="0">
                <a:solidFill>
                  <a:srgbClr val="000000"/>
                </a:solidFill>
                <a:latin typeface="Verdana"/>
              </a:rPr>
              <a:t>Stretch to limber up before working.</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0C7EFA-6ACD-4E3D-BDFF-0A6F654171D1}" type="slidenum">
              <a:rPr lang="en-US" altLang="en-US">
                <a:solidFill>
                  <a:srgbClr val="000000"/>
                </a:solidFill>
                <a:latin typeface="Arial" panose="020B0604020202020204" pitchFamily="34" charset="0"/>
              </a:rPr>
              <a:pPr eaLnBrk="1" hangingPunct="1">
                <a:spcBef>
                  <a:spcPct val="0"/>
                </a:spcBef>
              </a:pPr>
              <a:t>47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Remember:</a:t>
            </a:r>
          </a:p>
          <a:p>
            <a:pPr marL="342900" indent="-342900" eaLnBrk="1" hangingPunct="1">
              <a:spcBef>
                <a:spcPct val="20000"/>
              </a:spcBef>
              <a:defRPr/>
            </a:pPr>
            <a:r>
              <a:rPr lang="en-US" sz="1400" kern="0" dirty="0">
                <a:solidFill>
                  <a:srgbClr val="3333CC"/>
                </a:solidFill>
                <a:latin typeface="Verdana"/>
              </a:rPr>
              <a:t>SAFETY IS EVERYBODY’S RESPONSIBILITY</a:t>
            </a:r>
          </a:p>
          <a:p>
            <a:pPr marL="342900" indent="-342900" eaLnBrk="1" hangingPunct="1">
              <a:spcBef>
                <a:spcPct val="20000"/>
              </a:spcBef>
              <a:defRPr/>
            </a:pPr>
            <a:endParaRPr lang="en-US" sz="1400" kern="0" dirty="0">
              <a:solidFill>
                <a:srgbClr val="3333CC"/>
              </a:solidFill>
              <a:latin typeface="Verdana"/>
            </a:endParaRPr>
          </a:p>
          <a:p>
            <a:pPr marL="342900" indent="-342900" eaLnBrk="1" hangingPunct="1">
              <a:spcBef>
                <a:spcPct val="20000"/>
              </a:spcBef>
              <a:defRPr/>
            </a:pPr>
            <a:r>
              <a:rPr lang="en-US" sz="1400" kern="0" dirty="0">
                <a:solidFill>
                  <a:srgbClr val="3333CC"/>
                </a:solidFill>
                <a:latin typeface="Verdana"/>
              </a:rPr>
              <a:t>DON’T TAKE SHORTCUTS WHEN IT COMES TO SAFETY</a:t>
            </a:r>
          </a:p>
          <a:p>
            <a:pPr marL="342900" indent="-342900" eaLnBrk="1" hangingPunct="1">
              <a:spcBef>
                <a:spcPct val="20000"/>
              </a:spcBef>
              <a:defRPr/>
            </a:pPr>
            <a:endParaRPr lang="en-US" sz="1400" kern="0" dirty="0">
              <a:solidFill>
                <a:srgbClr val="3333CC"/>
              </a:solidFill>
              <a:latin typeface="Verdana"/>
            </a:endParaRPr>
          </a:p>
          <a:p>
            <a:pPr marL="342900" indent="-342900" eaLnBrk="1" hangingPunct="1">
              <a:spcBef>
                <a:spcPct val="20000"/>
              </a:spcBef>
              <a:defRPr/>
            </a:pPr>
            <a:r>
              <a:rPr lang="en-US" sz="1400" kern="0" dirty="0">
                <a:solidFill>
                  <a:srgbClr val="3333CC"/>
                </a:solidFill>
                <a:latin typeface="Verdana"/>
              </a:rPr>
              <a:t>WORK SAFELY ALL THE TIME, EVERY TIME</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2417F9-7717-4267-B193-4E059A144508}" type="slidenum">
              <a:rPr lang="en-US" altLang="en-US">
                <a:solidFill>
                  <a:srgbClr val="000000"/>
                </a:solidFill>
                <a:latin typeface="Arial" panose="020B0604020202020204" pitchFamily="34" charset="0"/>
              </a:rPr>
              <a:pPr eaLnBrk="1" hangingPunct="1">
                <a:spcBef>
                  <a:spcPct val="0"/>
                </a:spcBef>
              </a:pPr>
              <a:t>48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E2EF81-7D41-42B8-9174-54A51AC3CAFF}" type="slidenum">
              <a:rPr lang="en-US" altLang="en-US">
                <a:solidFill>
                  <a:srgbClr val="000000"/>
                </a:solidFill>
                <a:latin typeface="Arial" panose="020B0604020202020204" pitchFamily="34" charset="0"/>
              </a:rPr>
              <a:pPr eaLnBrk="1" hangingPunct="1">
                <a:spcBef>
                  <a:spcPct val="0"/>
                </a:spcBef>
              </a:pPr>
              <a:t>49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Everyone should be responsible for their own safety!  While the overall employer is responsible to ensure a safe and hazard free work area, everyone involved should be concerned with safety while preparing for and putting on a show.</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D5BAE0-BD83-4735-B83F-640071B68E59}" type="slidenum">
              <a:rPr lang="en-US" altLang="en-US">
                <a:solidFill>
                  <a:srgbClr val="000000"/>
                </a:solidFill>
                <a:latin typeface="Arial" panose="020B0604020202020204" pitchFamily="34" charset="0"/>
              </a:rPr>
              <a:pPr eaLnBrk="1" hangingPunct="1">
                <a:spcBef>
                  <a:spcPct val="0"/>
                </a:spcBef>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F392DE-978E-4D4C-99D4-57E3B36791C7}" type="slidenum">
              <a:rPr lang="en-US" altLang="en-US">
                <a:solidFill>
                  <a:srgbClr val="000000"/>
                </a:solidFill>
                <a:latin typeface="Arial" panose="020B0604020202020204" pitchFamily="34" charset="0"/>
              </a:rPr>
              <a:pPr eaLnBrk="1" hangingPunct="1">
                <a:spcBef>
                  <a:spcPct val="0"/>
                </a:spcBef>
              </a:pPr>
              <a:t>50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CC6C9C-521D-4F26-A1E7-EF24207FB658}" type="slidenum">
              <a:rPr lang="en-US" altLang="en-US">
                <a:solidFill>
                  <a:srgbClr val="000000"/>
                </a:solidFill>
                <a:latin typeface="Arial" panose="020B0604020202020204" pitchFamily="34" charset="0"/>
              </a:rPr>
              <a:pPr eaLnBrk="1" hangingPunct="1">
                <a:spcBef>
                  <a:spcPct val="0"/>
                </a:spcBef>
              </a:pPr>
              <a:t>51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t>To ensure the safety of all involved some basic safety rules should be followed such as:</a:t>
            </a:r>
          </a:p>
          <a:p>
            <a:pPr marL="342900" indent="-342900" eaLnBrk="1" hangingPunct="1">
              <a:spcBef>
                <a:spcPct val="20000"/>
              </a:spcBef>
              <a:buFontTx/>
              <a:buChar char="•"/>
              <a:defRPr/>
            </a:pPr>
            <a:r>
              <a:rPr lang="en-US" sz="1400" kern="0" dirty="0">
                <a:solidFill>
                  <a:srgbClr val="000000"/>
                </a:solidFill>
                <a:latin typeface="Verdana"/>
              </a:rPr>
              <a:t>Keep mechanical guards in place.</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Wear proper clothing and footwear.</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Use personal protective equipment (PPE).</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No smoking within buildings.</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Maintain good housekeeping.</a:t>
            </a:r>
          </a:p>
          <a:p>
            <a:pP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E09DC0-0E1A-4D0A-83AD-7A10BF84E23C}" type="slidenum">
              <a:rPr lang="en-US" altLang="en-US">
                <a:solidFill>
                  <a:srgbClr val="000000"/>
                </a:solidFill>
                <a:latin typeface="Arial" panose="020B0604020202020204" pitchFamily="34" charset="0"/>
              </a:rPr>
              <a:pPr eaLnBrk="1" hangingPunct="1">
                <a:spcBef>
                  <a:spcPct val="0"/>
                </a:spcBef>
              </a:pPr>
              <a:t>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t>More basic safety rules to follow include:</a:t>
            </a:r>
          </a:p>
          <a:p>
            <a:pPr marL="342900" indent="-342900" eaLnBrk="1" hangingPunct="1">
              <a:spcBef>
                <a:spcPct val="20000"/>
              </a:spcBef>
              <a:buFontTx/>
              <a:buChar char="•"/>
              <a:defRPr/>
            </a:pPr>
            <a:r>
              <a:rPr lang="en-US" sz="1400" kern="0" dirty="0">
                <a:solidFill>
                  <a:srgbClr val="000000"/>
                </a:solidFill>
                <a:latin typeface="Verdana"/>
              </a:rPr>
              <a:t>Keep exits and aisles unobstructed.</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No horseplay.</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Practice fire prevention.</a:t>
            </a:r>
          </a:p>
          <a:p>
            <a:pPr marL="342900" indent="-342900" eaLnBrk="1" hangingPunct="1">
              <a:spcBef>
                <a:spcPct val="20000"/>
              </a:spcBef>
              <a:buFontTx/>
              <a:buChar char="•"/>
              <a:defRPr/>
            </a:pPr>
            <a:endParaRPr lang="en-US" sz="1400" kern="0" dirty="0">
              <a:solidFill>
                <a:srgbClr val="000000"/>
              </a:solidFill>
              <a:latin typeface="Verdana"/>
            </a:endParaRPr>
          </a:p>
          <a:p>
            <a:pPr marL="342900" indent="-342900" eaLnBrk="1" hangingPunct="1">
              <a:spcBef>
                <a:spcPct val="20000"/>
              </a:spcBef>
              <a:buFontTx/>
              <a:buChar char="•"/>
              <a:defRPr/>
            </a:pPr>
            <a:r>
              <a:rPr lang="en-US" sz="1400" kern="0" dirty="0">
                <a:solidFill>
                  <a:srgbClr val="000000"/>
                </a:solidFill>
                <a:latin typeface="Verdana"/>
              </a:rPr>
              <a:t>Maintain proper storage.</a:t>
            </a:r>
          </a:p>
          <a:p>
            <a:pP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0CA374D-CFB8-4460-9F21-FA696C8A6306}" type="slidenum">
              <a:rPr lang="en-US" altLang="en-US">
                <a:solidFill>
                  <a:srgbClr val="000000"/>
                </a:solidFill>
                <a:latin typeface="Arial" panose="020B0604020202020204" pitchFamily="34" charset="0"/>
              </a:rPr>
              <a:pPr eaLnBrk="1" hangingPunct="1">
                <a:spcBef>
                  <a:spcPct val="0"/>
                </a:spcBef>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two types of job related safety rules involve maintenance and set up.</a:t>
            </a:r>
          </a:p>
          <a:p>
            <a:r>
              <a:rPr lang="en-US" altLang="en-US" sz="1400">
                <a:latin typeface="Verdana" panose="020B0604030504040204" pitchFamily="34" charset="0"/>
                <a:ea typeface="Verdana" panose="020B0604030504040204" pitchFamily="34" charset="0"/>
                <a:cs typeface="Verdana" panose="020B0604030504040204" pitchFamily="34" charset="0"/>
              </a:rPr>
              <a:t>It is understood that there are times during a performance when complying with related OSHA regulations may be difficult due to the effects desired, however safety should always be given top priority.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C06A66-F9FB-4E90-9948-4D288100C76D}" type="slidenum">
              <a:rPr lang="en-US" altLang="en-US">
                <a:solidFill>
                  <a:srgbClr val="000000"/>
                </a:solidFill>
                <a:latin typeface="Arial" panose="020B0604020202020204" pitchFamily="34" charset="0"/>
              </a:rPr>
              <a:pPr eaLnBrk="1" hangingPunct="1">
                <a:spcBef>
                  <a:spcPct val="0"/>
                </a:spcBef>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Safety while working with fly rails, arbor weighting and rigging involves:</a:t>
            </a:r>
          </a:p>
          <a:p>
            <a:pPr marL="342900" indent="-342900" eaLnBrk="1" hangingPunct="1">
              <a:spcBef>
                <a:spcPct val="20000"/>
              </a:spcBef>
              <a:defRPr/>
            </a:pPr>
            <a:r>
              <a:rPr lang="en-US" sz="1400" kern="0" dirty="0">
                <a:solidFill>
                  <a:srgbClr val="000000"/>
                </a:solidFill>
                <a:latin typeface="Verdana"/>
              </a:rPr>
              <a:t>→ Not loading or unloading pipes until given the okay.</a:t>
            </a:r>
          </a:p>
          <a:p>
            <a:pPr marL="342900" indent="-342900" eaLnBrk="1" hangingPunct="1">
              <a:spcBef>
                <a:spcPct val="20000"/>
              </a:spcBef>
              <a:defRPr/>
            </a:pPr>
            <a:r>
              <a:rPr lang="en-US" sz="1400" kern="0" dirty="0">
                <a:solidFill>
                  <a:srgbClr val="000000"/>
                </a:solidFill>
                <a:latin typeface="Verdana"/>
              </a:rPr>
              <a:t>→ Calling “Heads up” if there are falling objects or flying battens.</a:t>
            </a:r>
          </a:p>
          <a:p>
            <a:pPr marL="342900" indent="-342900" eaLnBrk="1" hangingPunct="1">
              <a:spcBef>
                <a:spcPct val="20000"/>
              </a:spcBef>
              <a:defRPr/>
            </a:pPr>
            <a:r>
              <a:rPr lang="en-US" sz="1400" kern="0" dirty="0">
                <a:solidFill>
                  <a:srgbClr val="000000"/>
                </a:solidFill>
                <a:latin typeface="Verdana"/>
              </a:rPr>
              <a:t>→ Knowing who you are answering to (e.g. Master Carpenter, Master Electrician, Master Fly).</a:t>
            </a:r>
          </a:p>
          <a:p>
            <a:pPr marL="342900" indent="-342900" eaLnBrk="1" hangingPunct="1">
              <a:spcBef>
                <a:spcPct val="20000"/>
              </a:spcBef>
              <a:defRPr/>
            </a:pPr>
            <a:r>
              <a:rPr lang="en-US" sz="1400" kern="0" dirty="0">
                <a:solidFill>
                  <a:srgbClr val="000000"/>
                </a:solidFill>
                <a:latin typeface="Verdana"/>
              </a:rPr>
              <a:t>→ Being alert and paying attention!</a:t>
            </a:r>
          </a:p>
          <a:p>
            <a:pPr>
              <a:defRPr/>
            </a:pPr>
            <a:endParaRPr lang="en-US" sz="1400" dirty="0"/>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F40339-42AE-4A0B-9A2F-D5315FE60627}" type="slidenum">
              <a:rPr lang="en-US" altLang="en-US">
                <a:solidFill>
                  <a:srgbClr val="000000"/>
                </a:solidFill>
                <a:latin typeface="Arial" panose="020B0604020202020204" pitchFamily="34" charset="0"/>
              </a:rPr>
              <a:pPr eaLnBrk="1" hangingPunct="1">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512FA04-DB9A-4542-AFFF-8BE15FB7F30E}"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PPT-035-04</a:t>
            </a:r>
          </a:p>
        </p:txBody>
      </p:sp>
      <p:sp>
        <p:nvSpPr>
          <p:cNvPr id="8" name="Slide Number Placeholder 5"/>
          <p:cNvSpPr>
            <a:spLocks noGrp="1"/>
          </p:cNvSpPr>
          <p:nvPr>
            <p:ph type="sldNum" sz="quarter" idx="12"/>
          </p:nvPr>
        </p:nvSpPr>
        <p:spPr/>
        <p:txBody>
          <a:bodyPr/>
          <a:lstStyle>
            <a:lvl1pPr>
              <a:defRPr/>
            </a:lvl1pPr>
          </a:lstStyle>
          <a:p>
            <a:fld id="{9E4FE330-4CC8-4840-B04D-36D12F757F01}" type="slidenum">
              <a:rPr lang="en-US" altLang="en-US"/>
              <a:pPr/>
              <a:t>‹#›</a:t>
            </a:fld>
            <a:endParaRPr lang="en-US" altLang="en-US"/>
          </a:p>
        </p:txBody>
      </p:sp>
    </p:spTree>
    <p:extLst>
      <p:ext uri="{BB962C8B-B14F-4D97-AF65-F5344CB8AC3E}">
        <p14:creationId xmlns:p14="http://schemas.microsoft.com/office/powerpoint/2010/main" val="107346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99B8D6-FDBC-4A1D-9510-B20CD049F024}"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PPT-035-04</a:t>
            </a:r>
          </a:p>
        </p:txBody>
      </p:sp>
      <p:sp>
        <p:nvSpPr>
          <p:cNvPr id="6" name="Slide Number Placeholder 5"/>
          <p:cNvSpPr>
            <a:spLocks noGrp="1"/>
          </p:cNvSpPr>
          <p:nvPr>
            <p:ph type="sldNum" sz="quarter" idx="12"/>
          </p:nvPr>
        </p:nvSpPr>
        <p:spPr/>
        <p:txBody>
          <a:bodyPr/>
          <a:lstStyle>
            <a:lvl1pPr>
              <a:defRPr/>
            </a:lvl1pPr>
          </a:lstStyle>
          <a:p>
            <a:fld id="{09748C05-2B67-47A2-A8B5-50F253783443}" type="slidenum">
              <a:rPr lang="en-US" altLang="en-US"/>
              <a:pPr/>
              <a:t>‹#›</a:t>
            </a:fld>
            <a:endParaRPr lang="en-US" altLang="en-US"/>
          </a:p>
        </p:txBody>
      </p:sp>
    </p:spTree>
    <p:extLst>
      <p:ext uri="{BB962C8B-B14F-4D97-AF65-F5344CB8AC3E}">
        <p14:creationId xmlns:p14="http://schemas.microsoft.com/office/powerpoint/2010/main" val="401705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EC121D-4326-46C2-8852-25E879E66222}"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PPT-035-04</a:t>
            </a:r>
          </a:p>
        </p:txBody>
      </p:sp>
      <p:sp>
        <p:nvSpPr>
          <p:cNvPr id="6" name="Slide Number Placeholder 5"/>
          <p:cNvSpPr>
            <a:spLocks noGrp="1"/>
          </p:cNvSpPr>
          <p:nvPr>
            <p:ph type="sldNum" sz="quarter" idx="12"/>
          </p:nvPr>
        </p:nvSpPr>
        <p:spPr/>
        <p:txBody>
          <a:bodyPr/>
          <a:lstStyle>
            <a:lvl1pPr>
              <a:defRPr/>
            </a:lvl1pPr>
          </a:lstStyle>
          <a:p>
            <a:fld id="{124C73F4-44DF-4540-9C57-154575FDE58F}" type="slidenum">
              <a:rPr lang="en-US" altLang="en-US"/>
              <a:pPr/>
              <a:t>‹#›</a:t>
            </a:fld>
            <a:endParaRPr lang="en-US" altLang="en-US"/>
          </a:p>
        </p:txBody>
      </p:sp>
    </p:spTree>
    <p:extLst>
      <p:ext uri="{BB962C8B-B14F-4D97-AF65-F5344CB8AC3E}">
        <p14:creationId xmlns:p14="http://schemas.microsoft.com/office/powerpoint/2010/main" val="205271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E010DB-5CDC-4970-87BA-B4124D681BE5}"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PPT-035-04</a:t>
            </a:r>
          </a:p>
        </p:txBody>
      </p:sp>
      <p:sp>
        <p:nvSpPr>
          <p:cNvPr id="6" name="Slide Number Placeholder 5"/>
          <p:cNvSpPr>
            <a:spLocks noGrp="1"/>
          </p:cNvSpPr>
          <p:nvPr>
            <p:ph type="sldNum" sz="quarter" idx="12"/>
          </p:nvPr>
        </p:nvSpPr>
        <p:spPr/>
        <p:txBody>
          <a:bodyPr/>
          <a:lstStyle>
            <a:lvl1pPr>
              <a:defRPr/>
            </a:lvl1pPr>
          </a:lstStyle>
          <a:p>
            <a:fld id="{F97314C3-EC7B-41D2-9E2B-2017A7DEF5C0}" type="slidenum">
              <a:rPr lang="en-US" altLang="en-US"/>
              <a:pPr/>
              <a:t>‹#›</a:t>
            </a:fld>
            <a:endParaRPr lang="en-US" altLang="en-US"/>
          </a:p>
        </p:txBody>
      </p:sp>
    </p:spTree>
    <p:extLst>
      <p:ext uri="{BB962C8B-B14F-4D97-AF65-F5344CB8AC3E}">
        <p14:creationId xmlns:p14="http://schemas.microsoft.com/office/powerpoint/2010/main" val="32027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BA129D-144D-416D-8161-D63A05A700E0}"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PPT-035-04</a:t>
            </a:r>
          </a:p>
        </p:txBody>
      </p:sp>
      <p:sp>
        <p:nvSpPr>
          <p:cNvPr id="6" name="Slide Number Placeholder 5"/>
          <p:cNvSpPr>
            <a:spLocks noGrp="1"/>
          </p:cNvSpPr>
          <p:nvPr>
            <p:ph type="sldNum" sz="quarter" idx="12"/>
          </p:nvPr>
        </p:nvSpPr>
        <p:spPr/>
        <p:txBody>
          <a:bodyPr/>
          <a:lstStyle>
            <a:lvl1pPr>
              <a:defRPr/>
            </a:lvl1pPr>
          </a:lstStyle>
          <a:p>
            <a:fld id="{A3EE8F4B-DB7B-47E7-8D27-6DAA7D8B8611}" type="slidenum">
              <a:rPr lang="en-US" altLang="en-US"/>
              <a:pPr/>
              <a:t>‹#›</a:t>
            </a:fld>
            <a:endParaRPr lang="en-US" altLang="en-US"/>
          </a:p>
        </p:txBody>
      </p:sp>
    </p:spTree>
    <p:extLst>
      <p:ext uri="{BB962C8B-B14F-4D97-AF65-F5344CB8AC3E}">
        <p14:creationId xmlns:p14="http://schemas.microsoft.com/office/powerpoint/2010/main" val="374316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351F9-188B-453E-AE01-423A188C7EFA}"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PPT-035-04</a:t>
            </a:r>
          </a:p>
        </p:txBody>
      </p:sp>
      <p:sp>
        <p:nvSpPr>
          <p:cNvPr id="7" name="Slide Number Placeholder 5"/>
          <p:cNvSpPr>
            <a:spLocks noGrp="1"/>
          </p:cNvSpPr>
          <p:nvPr>
            <p:ph type="sldNum" sz="quarter" idx="12"/>
          </p:nvPr>
        </p:nvSpPr>
        <p:spPr/>
        <p:txBody>
          <a:bodyPr/>
          <a:lstStyle>
            <a:lvl1pPr>
              <a:defRPr/>
            </a:lvl1pPr>
          </a:lstStyle>
          <a:p>
            <a:fld id="{168A048C-F948-4FB9-AAD4-B0AB328DAC99}" type="slidenum">
              <a:rPr lang="en-US" altLang="en-US"/>
              <a:pPr/>
              <a:t>‹#›</a:t>
            </a:fld>
            <a:endParaRPr lang="en-US" altLang="en-US"/>
          </a:p>
        </p:txBody>
      </p:sp>
    </p:spTree>
    <p:extLst>
      <p:ext uri="{BB962C8B-B14F-4D97-AF65-F5344CB8AC3E}">
        <p14:creationId xmlns:p14="http://schemas.microsoft.com/office/powerpoint/2010/main" val="426186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300C0C-CB9C-4292-84ED-A7CCA5FEDC04}"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PPT-035-04</a:t>
            </a:r>
          </a:p>
        </p:txBody>
      </p:sp>
      <p:sp>
        <p:nvSpPr>
          <p:cNvPr id="9" name="Slide Number Placeholder 5"/>
          <p:cNvSpPr>
            <a:spLocks noGrp="1"/>
          </p:cNvSpPr>
          <p:nvPr>
            <p:ph type="sldNum" sz="quarter" idx="12"/>
          </p:nvPr>
        </p:nvSpPr>
        <p:spPr/>
        <p:txBody>
          <a:bodyPr/>
          <a:lstStyle>
            <a:lvl1pPr>
              <a:defRPr/>
            </a:lvl1pPr>
          </a:lstStyle>
          <a:p>
            <a:fld id="{6D189209-C464-4E63-8D71-FC78A2F6125C}" type="slidenum">
              <a:rPr lang="en-US" altLang="en-US"/>
              <a:pPr/>
              <a:t>‹#›</a:t>
            </a:fld>
            <a:endParaRPr lang="en-US" altLang="en-US"/>
          </a:p>
        </p:txBody>
      </p:sp>
    </p:spTree>
    <p:extLst>
      <p:ext uri="{BB962C8B-B14F-4D97-AF65-F5344CB8AC3E}">
        <p14:creationId xmlns:p14="http://schemas.microsoft.com/office/powerpoint/2010/main" val="424663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AF38E6-EA9E-4C0F-8758-18B6AC5DC861}"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PPT-035-04</a:t>
            </a:r>
          </a:p>
        </p:txBody>
      </p:sp>
      <p:sp>
        <p:nvSpPr>
          <p:cNvPr id="5" name="Slide Number Placeholder 5"/>
          <p:cNvSpPr>
            <a:spLocks noGrp="1"/>
          </p:cNvSpPr>
          <p:nvPr>
            <p:ph type="sldNum" sz="quarter" idx="12"/>
          </p:nvPr>
        </p:nvSpPr>
        <p:spPr/>
        <p:txBody>
          <a:bodyPr/>
          <a:lstStyle>
            <a:lvl1pPr>
              <a:defRPr/>
            </a:lvl1pPr>
          </a:lstStyle>
          <a:p>
            <a:fld id="{96901E70-F0ED-4F4B-AC64-539FBC277132}" type="slidenum">
              <a:rPr lang="en-US" altLang="en-US"/>
              <a:pPr/>
              <a:t>‹#›</a:t>
            </a:fld>
            <a:endParaRPr lang="en-US" altLang="en-US"/>
          </a:p>
        </p:txBody>
      </p:sp>
    </p:spTree>
    <p:extLst>
      <p:ext uri="{BB962C8B-B14F-4D97-AF65-F5344CB8AC3E}">
        <p14:creationId xmlns:p14="http://schemas.microsoft.com/office/powerpoint/2010/main" val="145793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208947-E7EB-48D1-A19B-A99D092B3CF7}"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PPT-035-04</a:t>
            </a:r>
          </a:p>
        </p:txBody>
      </p:sp>
      <p:sp>
        <p:nvSpPr>
          <p:cNvPr id="4" name="Slide Number Placeholder 5"/>
          <p:cNvSpPr>
            <a:spLocks noGrp="1"/>
          </p:cNvSpPr>
          <p:nvPr>
            <p:ph type="sldNum" sz="quarter" idx="12"/>
          </p:nvPr>
        </p:nvSpPr>
        <p:spPr/>
        <p:txBody>
          <a:bodyPr/>
          <a:lstStyle>
            <a:lvl1pPr>
              <a:defRPr/>
            </a:lvl1pPr>
          </a:lstStyle>
          <a:p>
            <a:fld id="{83CF30D3-475E-45F1-9DD3-59BA601494C7}" type="slidenum">
              <a:rPr lang="en-US" altLang="en-US"/>
              <a:pPr/>
              <a:t>‹#›</a:t>
            </a:fld>
            <a:endParaRPr lang="en-US" altLang="en-US"/>
          </a:p>
        </p:txBody>
      </p:sp>
    </p:spTree>
    <p:extLst>
      <p:ext uri="{BB962C8B-B14F-4D97-AF65-F5344CB8AC3E}">
        <p14:creationId xmlns:p14="http://schemas.microsoft.com/office/powerpoint/2010/main" val="16130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60AE9A-9ABA-405B-A87D-289CED6AAB36}"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PPT-035-04</a:t>
            </a:r>
          </a:p>
        </p:txBody>
      </p:sp>
      <p:sp>
        <p:nvSpPr>
          <p:cNvPr id="7" name="Slide Number Placeholder 5"/>
          <p:cNvSpPr>
            <a:spLocks noGrp="1"/>
          </p:cNvSpPr>
          <p:nvPr>
            <p:ph type="sldNum" sz="quarter" idx="12"/>
          </p:nvPr>
        </p:nvSpPr>
        <p:spPr/>
        <p:txBody>
          <a:bodyPr/>
          <a:lstStyle>
            <a:lvl1pPr>
              <a:defRPr/>
            </a:lvl1pPr>
          </a:lstStyle>
          <a:p>
            <a:fld id="{258E4043-833D-4095-BA9F-A2540027E7FA}" type="slidenum">
              <a:rPr lang="en-US" altLang="en-US"/>
              <a:pPr/>
              <a:t>‹#›</a:t>
            </a:fld>
            <a:endParaRPr lang="en-US" altLang="en-US"/>
          </a:p>
        </p:txBody>
      </p:sp>
    </p:spTree>
    <p:extLst>
      <p:ext uri="{BB962C8B-B14F-4D97-AF65-F5344CB8AC3E}">
        <p14:creationId xmlns:p14="http://schemas.microsoft.com/office/powerpoint/2010/main" val="228199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362F3D-F9DC-4D0A-94BF-0741AE4F3924}"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PPT-035-04</a:t>
            </a:r>
          </a:p>
        </p:txBody>
      </p:sp>
      <p:sp>
        <p:nvSpPr>
          <p:cNvPr id="7" name="Slide Number Placeholder 5"/>
          <p:cNvSpPr>
            <a:spLocks noGrp="1"/>
          </p:cNvSpPr>
          <p:nvPr>
            <p:ph type="sldNum" sz="quarter" idx="12"/>
          </p:nvPr>
        </p:nvSpPr>
        <p:spPr/>
        <p:txBody>
          <a:bodyPr/>
          <a:lstStyle>
            <a:lvl1pPr>
              <a:defRPr/>
            </a:lvl1pPr>
          </a:lstStyle>
          <a:p>
            <a:fld id="{9C36E5C4-AB75-4FE8-B75D-A9B6C2168CF3}" type="slidenum">
              <a:rPr lang="en-US" altLang="en-US"/>
              <a:pPr/>
              <a:t>‹#›</a:t>
            </a:fld>
            <a:endParaRPr lang="en-US" altLang="en-US"/>
          </a:p>
        </p:txBody>
      </p:sp>
    </p:spTree>
    <p:extLst>
      <p:ext uri="{BB962C8B-B14F-4D97-AF65-F5344CB8AC3E}">
        <p14:creationId xmlns:p14="http://schemas.microsoft.com/office/powerpoint/2010/main" val="338150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2116241-6C7B-4572-9B0C-7F648DBCEC10}"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PPT-035-04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6CBF3D7-8502-4E79-BA66-490B4FDDF5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3"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Theatre Safety</a:t>
            </a:r>
          </a:p>
        </p:txBody>
      </p:sp>
      <p:sp>
        <p:nvSpPr>
          <p:cNvPr id="30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87058F6-C172-4B58-AEA0-C08D78E55BC1}" type="slidenum">
              <a:rPr lang="en-US" altLang="en-US" sz="1400">
                <a:solidFill>
                  <a:srgbClr val="FFFFFF"/>
                </a:solidFill>
                <a:latin typeface="Verdana" panose="020B0604030504040204" pitchFamily="34" charset="0"/>
              </a:rPr>
              <a:pPr algn="ctr" eaLnBrk="1" hangingPunct="1">
                <a:spcBef>
                  <a:spcPct val="0"/>
                </a:spcBef>
                <a:buFontTx/>
                <a:buNone/>
              </a:pPr>
              <a:t>1</a:t>
            </a:fld>
            <a:endParaRPr lang="en-US" altLang="en-US" sz="1400">
              <a:solidFill>
                <a:srgbClr val="FFFFFF"/>
              </a:solidFill>
              <a:latin typeface="Verdana" panose="020B0604030504040204" pitchFamily="34" charset="0"/>
            </a:endParaRPr>
          </a:p>
        </p:txBody>
      </p:sp>
      <p:sp>
        <p:nvSpPr>
          <p:cNvPr id="30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3077"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Bureau of Workers’ Compensation </a:t>
            </a:r>
          </a:p>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PA Training for Health &amp; Safety                        (PATHS)</a:t>
            </a:r>
          </a:p>
        </p:txBody>
      </p:sp>
      <p:pic>
        <p:nvPicPr>
          <p:cNvPr id="3078" name="Picture 7" descr="Theat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71600"/>
            <a:ext cx="3468687"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Theatre-Seats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2819400"/>
            <a:ext cx="39020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Rigging Safety</a:t>
            </a:r>
          </a:p>
        </p:txBody>
      </p:sp>
      <p:sp>
        <p:nvSpPr>
          <p:cNvPr id="12291" name="Subtitle 2"/>
          <p:cNvSpPr>
            <a:spLocks noGrp="1"/>
          </p:cNvSpPr>
          <p:nvPr>
            <p:ph type="subTitle" idx="1"/>
          </p:nvPr>
        </p:nvSpPr>
        <p:spPr>
          <a:xfrm>
            <a:off x="381000" y="1143000"/>
            <a:ext cx="8534400" cy="2514600"/>
          </a:xfrm>
        </p:spPr>
        <p:txBody>
          <a:bodyPr/>
          <a:lstStyle/>
          <a:p>
            <a:pPr algn="l" eaLnBrk="1" hangingPunct="1"/>
            <a:r>
              <a:rPr lang="en-US" altLang="en-US" sz="1500" b="1">
                <a:solidFill>
                  <a:schemeClr val="tx1"/>
                </a:solidFill>
              </a:rPr>
              <a:t>Fly or rigging system:</a:t>
            </a:r>
            <a:r>
              <a:rPr lang="en-US" altLang="en-US" sz="1500">
                <a:solidFill>
                  <a:schemeClr val="tx1"/>
                </a:solidFill>
              </a:rPr>
              <a:t> allows safe support and quick change scenery and lighting used in theatres</a:t>
            </a:r>
          </a:p>
          <a:p>
            <a:pPr algn="l" eaLnBrk="1" hangingPunct="1"/>
            <a:r>
              <a:rPr lang="en-US" altLang="en-US" sz="2600">
                <a:solidFill>
                  <a:schemeClr val="tx1"/>
                </a:solidFill>
                <a:cs typeface="Times New Roman" panose="02020603050405020304" pitchFamily="18" charset="0"/>
              </a:rPr>
              <a:t>◦</a:t>
            </a:r>
            <a:r>
              <a:rPr lang="en-US" altLang="en-US" sz="1400">
                <a:solidFill>
                  <a:schemeClr val="tx1"/>
                </a:solidFill>
                <a:latin typeface="Times New Roman" panose="02020603050405020304" pitchFamily="18" charset="0"/>
                <a:cs typeface="Times New Roman" panose="02020603050405020304" pitchFamily="18" charset="0"/>
              </a:rPr>
              <a:t>  </a:t>
            </a:r>
            <a:r>
              <a:rPr lang="en-US" altLang="en-US" sz="1500">
                <a:solidFill>
                  <a:schemeClr val="tx1"/>
                </a:solidFill>
              </a:rPr>
              <a:t>Today the main system is rarely a rope system; but often included</a:t>
            </a:r>
          </a:p>
          <a:p>
            <a:pPr algn="l" eaLnBrk="1" hangingPunct="1"/>
            <a:r>
              <a:rPr lang="en-US" altLang="en-US" sz="1500">
                <a:solidFill>
                  <a:schemeClr val="tx1"/>
                </a:solidFill>
              </a:rPr>
              <a:t>    auxiliary system.</a:t>
            </a:r>
          </a:p>
          <a:p>
            <a:pPr algn="l" eaLnBrk="1" hangingPunct="1"/>
            <a:r>
              <a:rPr lang="en-US" altLang="en-US" sz="2600">
                <a:solidFill>
                  <a:schemeClr val="tx1"/>
                </a:solidFill>
                <a:cs typeface="Times New Roman" panose="02020603050405020304" pitchFamily="18" charset="0"/>
              </a:rPr>
              <a:t>◦ </a:t>
            </a:r>
            <a:r>
              <a:rPr lang="en-US" altLang="en-US" sz="1500">
                <a:solidFill>
                  <a:schemeClr val="tx1"/>
                </a:solidFill>
              </a:rPr>
              <a:t>Used for temporary or custom rigging; rope systems easier to adapt  </a:t>
            </a:r>
          </a:p>
          <a:p>
            <a:pPr algn="l" eaLnBrk="1" hangingPunct="1"/>
            <a:r>
              <a:rPr lang="en-US" altLang="en-US" sz="1500">
                <a:solidFill>
                  <a:schemeClr val="tx1"/>
                </a:solidFill>
              </a:rPr>
              <a:t>    than counterweight or winch systems.</a:t>
            </a:r>
          </a:p>
          <a:p>
            <a:pPr algn="l" eaLnBrk="1" hangingPunct="1"/>
            <a:r>
              <a:rPr lang="en-US" altLang="en-US" sz="2600">
                <a:solidFill>
                  <a:schemeClr val="tx1"/>
                </a:solidFill>
                <a:cs typeface="Times New Roman" panose="02020603050405020304" pitchFamily="18" charset="0"/>
              </a:rPr>
              <a:t>◦ </a:t>
            </a:r>
            <a:r>
              <a:rPr lang="en-US" altLang="en-US" sz="1500">
                <a:solidFill>
                  <a:schemeClr val="tx1"/>
                </a:solidFill>
              </a:rPr>
              <a:t>Well equipped theatre, often a flyrail on both stage left and right.</a:t>
            </a:r>
          </a:p>
          <a:p>
            <a:pPr algn="l" eaLnBrk="1" hangingPunct="1"/>
            <a:endParaRPr lang="en-US" altLang="en-US" sz="1500">
              <a:solidFill>
                <a:schemeClr val="tx1"/>
              </a:solidFill>
            </a:endParaRPr>
          </a:p>
        </p:txBody>
      </p:sp>
      <p:sp>
        <p:nvSpPr>
          <p:cNvPr id="122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54CA23D-5298-4383-9C75-FCB33294DBFC}" type="slidenum">
              <a:rPr lang="en-US" altLang="en-US" sz="1400">
                <a:solidFill>
                  <a:srgbClr val="FFFFFF"/>
                </a:solidFill>
                <a:latin typeface="Verdana" panose="020B0604030504040204" pitchFamily="34" charset="0"/>
              </a:rPr>
              <a:pPr algn="ctr" eaLnBrk="1" hangingPunct="1">
                <a:spcBef>
                  <a:spcPct val="0"/>
                </a:spcBef>
                <a:buFontTx/>
                <a:buNone/>
              </a:pPr>
              <a:t>10</a:t>
            </a:fld>
            <a:endParaRPr lang="en-US" altLang="en-US" sz="1400">
              <a:solidFill>
                <a:srgbClr val="FFFFFF"/>
              </a:solidFill>
              <a:latin typeface="Verdana" panose="020B0604030504040204" pitchFamily="34" charset="0"/>
            </a:endParaRPr>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12294" name="Content Placeholder 5" descr="Rope System-Theat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59200"/>
            <a:ext cx="48006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Rigging Safety</a:t>
            </a:r>
          </a:p>
        </p:txBody>
      </p:sp>
      <p:sp>
        <p:nvSpPr>
          <p:cNvPr id="4099" name="Subtitle 2"/>
          <p:cNvSpPr>
            <a:spLocks noGrp="1"/>
          </p:cNvSpPr>
          <p:nvPr>
            <p:ph type="subTitle" idx="1"/>
          </p:nvPr>
        </p:nvSpPr>
        <p:spPr>
          <a:xfrm>
            <a:off x="381000" y="1143000"/>
            <a:ext cx="8153400" cy="4953000"/>
          </a:xfrm>
        </p:spPr>
        <p:txBody>
          <a:bodyPr/>
          <a:lstStyle/>
          <a:p>
            <a:pPr algn="l" eaLnBrk="1" hangingPunct="1">
              <a:buFont typeface="Arial" charset="0"/>
              <a:buNone/>
              <a:defRPr/>
            </a:pPr>
            <a:r>
              <a:rPr lang="en-US" sz="1600" b="1" dirty="0">
                <a:solidFill>
                  <a:schemeClr val="tx1"/>
                </a:solidFill>
                <a:ea typeface="Verdana" panose="020B0604030504040204" pitchFamily="34" charset="0"/>
                <a:cs typeface="Verdana" panose="020B0604030504040204" pitchFamily="34" charset="0"/>
              </a:rPr>
              <a:t>Counterweights</a:t>
            </a:r>
            <a:r>
              <a:rPr lang="en-US" sz="1600" dirty="0">
                <a:solidFill>
                  <a:schemeClr val="tx1"/>
                </a:solidFill>
                <a:ea typeface="Verdana" panose="020B0604030504040204" pitchFamily="34" charset="0"/>
                <a:cs typeface="Verdana" panose="020B0604030504040204" pitchFamily="34" charset="0"/>
              </a:rPr>
              <a:t> are usually iron or steel, cast or flame cut from heavy plate.</a:t>
            </a:r>
          </a:p>
          <a:p>
            <a:pPr marL="285750" indent="-285750" algn="l" eaLnBrk="1" hangingPunct="1">
              <a:buFont typeface="Courier New" panose="02070309020205020404" pitchFamily="49" charset="0"/>
              <a:buChar char="o"/>
              <a:defRPr/>
            </a:pPr>
            <a:r>
              <a:rPr lang="en-US" sz="1600" dirty="0">
                <a:solidFill>
                  <a:schemeClr val="tx1"/>
                </a:solidFill>
                <a:ea typeface="Verdana" panose="020B0604030504040204" pitchFamily="34" charset="0"/>
                <a:cs typeface="Verdana" panose="020B0604030504040204" pitchFamily="34" charset="0"/>
              </a:rPr>
              <a:t>Counterweights are often referred to as "bricks" or as "pigs" (for pig irons). </a:t>
            </a:r>
          </a:p>
          <a:p>
            <a:pPr marL="285750" indent="-285750" algn="l" eaLnBrk="1" hangingPunct="1">
              <a:buFont typeface="Courier New" panose="02070309020205020404" pitchFamily="49" charset="0"/>
              <a:buChar char="o"/>
              <a:defRPr/>
            </a:pPr>
            <a:r>
              <a:rPr lang="en-US" sz="1600" dirty="0">
                <a:solidFill>
                  <a:schemeClr val="tx1"/>
                </a:solidFill>
                <a:ea typeface="Verdana" panose="020B0604030504040204" pitchFamily="34" charset="0"/>
                <a:cs typeface="Verdana" panose="020B0604030504040204" pitchFamily="34" charset="0"/>
              </a:rPr>
              <a:t>Come in semi-standard sizes, e.g. 10, 20, 30, and 50 lbs.  </a:t>
            </a:r>
          </a:p>
          <a:p>
            <a:pPr marL="285750" indent="-285750" algn="l" eaLnBrk="1" hangingPunct="1">
              <a:buFont typeface="Courier New" panose="02070309020205020404" pitchFamily="49" charset="0"/>
              <a:buChar char="o"/>
              <a:defRPr/>
            </a:pPr>
            <a:r>
              <a:rPr lang="en-US" sz="1600" dirty="0">
                <a:solidFill>
                  <a:schemeClr val="tx1"/>
                </a:solidFill>
                <a:ea typeface="Verdana" panose="020B0604030504040204" pitchFamily="34" charset="0"/>
                <a:cs typeface="Verdana" panose="020B0604030504040204" pitchFamily="34" charset="0"/>
              </a:rPr>
              <a:t>Cast weights usually made to an actual weight.                   </a:t>
            </a:r>
          </a:p>
          <a:p>
            <a:pPr marL="285750" indent="-285750" algn="l" eaLnBrk="1" hangingPunct="1">
              <a:buFont typeface="Courier New" panose="02070309020205020404" pitchFamily="49" charset="0"/>
              <a:buChar char="o"/>
              <a:defRPr/>
            </a:pPr>
            <a:r>
              <a:rPr lang="en-US" sz="1600" dirty="0">
                <a:solidFill>
                  <a:schemeClr val="tx1"/>
                </a:solidFill>
                <a:ea typeface="Verdana" panose="020B0604030504040204" pitchFamily="34" charset="0"/>
                <a:cs typeface="Verdana" panose="020B0604030504040204" pitchFamily="34" charset="0"/>
              </a:rPr>
              <a:t>Cut weights may be uneven size, such as 26 or 38 lb.</a:t>
            </a:r>
          </a:p>
          <a:p>
            <a:pPr algn="l" eaLnBrk="1" hangingPunct="1">
              <a:buFont typeface="Arial" charset="0"/>
              <a:buNone/>
              <a:defRPr/>
            </a:pPr>
            <a:endParaRPr lang="en-US" dirty="0">
              <a:solidFill>
                <a:schemeClr val="tx1"/>
              </a:solidFill>
            </a:endParaRPr>
          </a:p>
        </p:txBody>
      </p:sp>
      <p:sp>
        <p:nvSpPr>
          <p:cNvPr id="133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6A8722A-81AF-4DDD-8EA8-580308F4ACA1}" type="slidenum">
              <a:rPr lang="en-US" altLang="en-US" sz="1400">
                <a:solidFill>
                  <a:srgbClr val="FFFFFF"/>
                </a:solidFill>
                <a:latin typeface="Verdana" panose="020B0604030504040204" pitchFamily="34" charset="0"/>
              </a:rPr>
              <a:pPr algn="ctr" eaLnBrk="1" hangingPunct="1">
                <a:spcBef>
                  <a:spcPct val="0"/>
                </a:spcBef>
                <a:buFontTx/>
                <a:buNone/>
              </a:pPr>
              <a:t>11</a:t>
            </a:fld>
            <a:endParaRPr lang="en-US" altLang="en-US" sz="1400">
              <a:solidFill>
                <a:srgbClr val="FFFFFF"/>
              </a:solidFill>
              <a:latin typeface="Verdana" panose="020B0604030504040204" pitchFamily="34" charset="0"/>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13318" name="Content Placeholder 5" descr="Counterweight System-Theat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7375"/>
            <a:ext cx="50292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Rigging Safety</a:t>
            </a:r>
          </a:p>
        </p:txBody>
      </p:sp>
      <p:sp>
        <p:nvSpPr>
          <p:cNvPr id="4099" name="Subtitle 2"/>
          <p:cNvSpPr>
            <a:spLocks noGrp="1"/>
          </p:cNvSpPr>
          <p:nvPr>
            <p:ph type="subTitle" idx="1"/>
          </p:nvPr>
        </p:nvSpPr>
        <p:spPr>
          <a:xfrm>
            <a:off x="457200" y="1219200"/>
            <a:ext cx="8305800" cy="4953000"/>
          </a:xfrm>
        </p:spPr>
        <p:txBody>
          <a:bodyPr/>
          <a:lstStyle/>
          <a:p>
            <a:pPr algn="l" eaLnBrk="1" hangingPunct="1">
              <a:buFont typeface="Arial" charset="0"/>
              <a:buNone/>
              <a:defRPr/>
            </a:pPr>
            <a:r>
              <a:rPr lang="en-US" altLang="en-US" sz="1800" b="1" dirty="0">
                <a:solidFill>
                  <a:schemeClr val="accent2"/>
                </a:solidFill>
              </a:rPr>
              <a:t>Proper procedure for loading battens should ALWAYS  be followed when remotely possible.</a:t>
            </a:r>
          </a:p>
          <a:p>
            <a:pPr algn="l" eaLnBrk="1" hangingPunct="1">
              <a:buFont typeface="Arial" charset="0"/>
              <a:buNone/>
              <a:defRPr/>
            </a:pPr>
            <a:endParaRPr lang="en-US" altLang="en-US" sz="1800" b="1" dirty="0">
              <a:solidFill>
                <a:schemeClr val="accent2"/>
              </a:solidFill>
            </a:endParaRPr>
          </a:p>
          <a:p>
            <a:pPr marL="285750" indent="-285750" algn="l" eaLnBrk="1" hangingPunct="1">
              <a:buFont typeface="Courier New" panose="02070309020205020404" pitchFamily="49" charset="0"/>
              <a:buChar char="o"/>
              <a:defRPr/>
            </a:pPr>
            <a:r>
              <a:rPr lang="en-US" altLang="en-US" sz="1800" dirty="0">
                <a:solidFill>
                  <a:schemeClr val="tx1"/>
                </a:solidFill>
              </a:rPr>
              <a:t>Send loading crew to loading gallery (rail). </a:t>
            </a:r>
          </a:p>
          <a:p>
            <a:pPr marL="285750" indent="-285750" algn="l" eaLnBrk="1" hangingPunct="1">
              <a:buFont typeface="Courier New" panose="02070309020205020404" pitchFamily="49" charset="0"/>
              <a:buChar char="o"/>
              <a:defRPr/>
            </a:pPr>
            <a:r>
              <a:rPr lang="en-US" altLang="en-US" sz="1800" dirty="0" err="1">
                <a:solidFill>
                  <a:schemeClr val="tx1"/>
                </a:solidFill>
              </a:rPr>
              <a:t>Flyman</a:t>
            </a:r>
            <a:r>
              <a:rPr lang="en-US" altLang="en-US" sz="1800" dirty="0">
                <a:solidFill>
                  <a:schemeClr val="tx1"/>
                </a:solidFill>
              </a:rPr>
              <a:t> calls "Heads Up" loudly and lowers empty batten to floor. </a:t>
            </a:r>
          </a:p>
          <a:p>
            <a:pPr marL="285750" indent="-285750" algn="l" eaLnBrk="1" hangingPunct="1">
              <a:buFont typeface="Courier New" panose="02070309020205020404" pitchFamily="49" charset="0"/>
              <a:buChar char="o"/>
              <a:defRPr/>
            </a:pPr>
            <a:r>
              <a:rPr lang="en-US" altLang="en-US" sz="1800" dirty="0" err="1">
                <a:solidFill>
                  <a:schemeClr val="tx1"/>
                </a:solidFill>
              </a:rPr>
              <a:t>Flyman</a:t>
            </a:r>
            <a:r>
              <a:rPr lang="en-US" altLang="en-US" sz="1800" dirty="0">
                <a:solidFill>
                  <a:schemeClr val="tx1"/>
                </a:solidFill>
              </a:rPr>
              <a:t> gives clearance to deck crew to hang load on batten. </a:t>
            </a:r>
          </a:p>
          <a:p>
            <a:pPr marL="285750" indent="-285750" algn="l" eaLnBrk="1" hangingPunct="1">
              <a:buFont typeface="Courier New" panose="02070309020205020404" pitchFamily="49" charset="0"/>
              <a:buChar char="o"/>
              <a:defRPr/>
            </a:pPr>
            <a:r>
              <a:rPr lang="en-US" altLang="en-US" sz="1800" dirty="0">
                <a:solidFill>
                  <a:schemeClr val="tx1"/>
                </a:solidFill>
              </a:rPr>
              <a:t>Crew loads the batten. </a:t>
            </a:r>
          </a:p>
          <a:p>
            <a:pPr marL="285750" indent="-285750" algn="l" eaLnBrk="1" hangingPunct="1">
              <a:buFont typeface="Courier New" panose="02070309020205020404" pitchFamily="49" charset="0"/>
              <a:buChar char="o"/>
              <a:defRPr/>
            </a:pPr>
            <a:r>
              <a:rPr lang="en-US" altLang="en-US" sz="1800" dirty="0">
                <a:solidFill>
                  <a:schemeClr val="tx1"/>
                </a:solidFill>
              </a:rPr>
              <a:t>AFTER load is on batten, </a:t>
            </a:r>
            <a:r>
              <a:rPr lang="en-US" altLang="en-US" sz="1800" dirty="0" err="1">
                <a:solidFill>
                  <a:schemeClr val="tx1"/>
                </a:solidFill>
              </a:rPr>
              <a:t>flyman</a:t>
            </a:r>
            <a:r>
              <a:rPr lang="en-US" altLang="en-US" sz="1800" dirty="0">
                <a:solidFill>
                  <a:schemeClr val="tx1"/>
                </a:solidFill>
              </a:rPr>
              <a:t> estimates weight and calls up command to the loading gallery to load the arbor with appropriate weights to equal the load. </a:t>
            </a:r>
          </a:p>
          <a:p>
            <a:pPr marL="285750" indent="-285750" algn="l" eaLnBrk="1" hangingPunct="1">
              <a:buFont typeface="Courier New" panose="02070309020205020404" pitchFamily="49" charset="0"/>
              <a:buChar char="o"/>
              <a:defRPr/>
            </a:pPr>
            <a:r>
              <a:rPr lang="en-US" altLang="en-US" sz="1800" dirty="0">
                <a:solidFill>
                  <a:schemeClr val="tx1"/>
                </a:solidFill>
              </a:rPr>
              <a:t>Loaders raise and secure locknuts and spreader plates, leaving one plate on top of the batten weight, and add the required number of bricks. </a:t>
            </a:r>
          </a:p>
          <a:p>
            <a:pPr marL="285750" indent="-285750" algn="l" eaLnBrk="1" hangingPunct="1">
              <a:buFont typeface="Courier New" panose="02070309020205020404" pitchFamily="49" charset="0"/>
              <a:buChar char="o"/>
              <a:defRPr/>
            </a:pPr>
            <a:r>
              <a:rPr lang="en-US" altLang="en-US" sz="1800" dirty="0">
                <a:solidFill>
                  <a:schemeClr val="tx1"/>
                </a:solidFill>
              </a:rPr>
              <a:t>If many bricks are needed, another spreader plate should be slid down between the bricks about every two feet or so. </a:t>
            </a:r>
            <a:endParaRPr lang="en-US" sz="1800" dirty="0">
              <a:solidFill>
                <a:schemeClr val="tx1"/>
              </a:solidFill>
            </a:endParaRPr>
          </a:p>
        </p:txBody>
      </p:sp>
      <p:sp>
        <p:nvSpPr>
          <p:cNvPr id="143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B2426E-C11A-4C5B-AF53-901D8E044A57}" type="slidenum">
              <a:rPr lang="en-US" altLang="en-US" sz="1400">
                <a:solidFill>
                  <a:srgbClr val="FFFFFF"/>
                </a:solidFill>
                <a:latin typeface="Verdana" panose="020B0604030504040204" pitchFamily="34" charset="0"/>
              </a:rPr>
              <a:pPr algn="ctr" eaLnBrk="1" hangingPunct="1">
                <a:spcBef>
                  <a:spcPct val="0"/>
                </a:spcBef>
                <a:buFontTx/>
                <a:buNone/>
              </a:pPr>
              <a:t>12</a:t>
            </a:fld>
            <a:endParaRPr lang="en-US" altLang="en-US" sz="1400">
              <a:solidFill>
                <a:srgbClr val="FFFFFF"/>
              </a:solidFill>
              <a:latin typeface="Verdana" panose="020B0604030504040204" pitchFamily="34" charset="0"/>
            </a:endParaRPr>
          </a:p>
        </p:txBody>
      </p:sp>
      <p:sp>
        <p:nvSpPr>
          <p:cNvPr id="14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Rigging Safety</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Courier New" panose="02070309020205020404" pitchFamily="49" charset="0"/>
              <a:buChar char="o"/>
              <a:defRPr/>
            </a:pPr>
            <a:r>
              <a:rPr lang="en-US" altLang="en-US" sz="1900" dirty="0">
                <a:solidFill>
                  <a:schemeClr val="tx1"/>
                </a:solidFill>
              </a:rPr>
              <a:t>When weights are on, loaders slide down remaining plates and lower and lock off lock nuts, and call down that the arbor is locked and secured. </a:t>
            </a:r>
          </a:p>
          <a:p>
            <a:pPr marL="342900" indent="-342900" algn="l" eaLnBrk="1" hangingPunct="1">
              <a:buFont typeface="Wingdings" panose="05000000000000000000" pitchFamily="2" charset="2"/>
              <a:buChar char="§"/>
              <a:defRPr/>
            </a:pPr>
            <a:endParaRPr lang="en-US" altLang="en-US" sz="1900" dirty="0">
              <a:solidFill>
                <a:schemeClr val="tx1"/>
              </a:solidFill>
            </a:endParaRPr>
          </a:p>
          <a:p>
            <a:pPr marL="342900" indent="-342900" algn="l" eaLnBrk="1" hangingPunct="1">
              <a:buFont typeface="Courier New" panose="02070309020205020404" pitchFamily="49" charset="0"/>
              <a:buChar char="o"/>
              <a:defRPr/>
            </a:pPr>
            <a:r>
              <a:rPr lang="en-US" altLang="en-US" sz="1900" dirty="0" err="1">
                <a:solidFill>
                  <a:schemeClr val="tx1"/>
                </a:solidFill>
              </a:rPr>
              <a:t>Flyman</a:t>
            </a:r>
            <a:r>
              <a:rPr lang="en-US" altLang="en-US" sz="1900" dirty="0">
                <a:solidFill>
                  <a:schemeClr val="tx1"/>
                </a:solidFill>
              </a:rPr>
              <a:t> calls to deck to "Clear the batten", then carefully unlocks rope and tries to fly goods to see if it is heavy or light. </a:t>
            </a:r>
          </a:p>
          <a:p>
            <a:pPr marL="342900" indent="-342900" algn="l" eaLnBrk="1" hangingPunct="1">
              <a:buFont typeface="Wingdings" panose="05000000000000000000" pitchFamily="2" charset="2"/>
              <a:buChar char="§"/>
              <a:defRPr/>
            </a:pPr>
            <a:endParaRPr lang="en-US" altLang="en-US" sz="1900" dirty="0">
              <a:solidFill>
                <a:schemeClr val="tx1"/>
              </a:solidFill>
            </a:endParaRPr>
          </a:p>
          <a:p>
            <a:pPr marL="342900" indent="-342900" algn="l" eaLnBrk="1" hangingPunct="1">
              <a:buFont typeface="Courier New" panose="02070309020205020404" pitchFamily="49" charset="0"/>
              <a:buChar char="o"/>
              <a:defRPr/>
            </a:pPr>
            <a:r>
              <a:rPr lang="en-US" altLang="en-US" sz="1900" dirty="0">
                <a:solidFill>
                  <a:schemeClr val="tx1"/>
                </a:solidFill>
              </a:rPr>
              <a:t>If weights are off, </a:t>
            </a:r>
            <a:r>
              <a:rPr lang="en-US" altLang="en-US" sz="1900" dirty="0" err="1">
                <a:solidFill>
                  <a:schemeClr val="tx1"/>
                </a:solidFill>
              </a:rPr>
              <a:t>flyman</a:t>
            </a:r>
            <a:r>
              <a:rPr lang="en-US" altLang="en-US" sz="1900" dirty="0">
                <a:solidFill>
                  <a:schemeClr val="tx1"/>
                </a:solidFill>
              </a:rPr>
              <a:t> calls corrections up to the loading rail, who follow above procedure to adjust weight to suit. </a:t>
            </a:r>
          </a:p>
          <a:p>
            <a:pPr marL="342900" indent="-342900" algn="l" eaLnBrk="1" hangingPunct="1">
              <a:buFont typeface="Wingdings" panose="05000000000000000000" pitchFamily="2" charset="2"/>
              <a:buChar char="§"/>
              <a:defRPr/>
            </a:pPr>
            <a:endParaRPr lang="en-US" altLang="en-US" sz="1900" dirty="0">
              <a:solidFill>
                <a:schemeClr val="tx1"/>
              </a:solidFill>
            </a:endParaRPr>
          </a:p>
          <a:p>
            <a:pPr marL="342900" indent="-342900" algn="l" eaLnBrk="1" hangingPunct="1">
              <a:buFont typeface="Courier New" panose="02070309020205020404" pitchFamily="49" charset="0"/>
              <a:buChar char="o"/>
              <a:defRPr/>
            </a:pPr>
            <a:r>
              <a:rPr lang="en-US" altLang="en-US" sz="1900" dirty="0">
                <a:solidFill>
                  <a:schemeClr val="tx1"/>
                </a:solidFill>
              </a:rPr>
              <a:t>Once weight is correct, </a:t>
            </a:r>
            <a:r>
              <a:rPr lang="en-US" altLang="en-US" sz="1900" dirty="0" err="1">
                <a:solidFill>
                  <a:schemeClr val="tx1"/>
                </a:solidFill>
              </a:rPr>
              <a:t>flyman</a:t>
            </a:r>
            <a:r>
              <a:rPr lang="en-US" altLang="en-US" sz="1900" dirty="0">
                <a:solidFill>
                  <a:schemeClr val="tx1"/>
                </a:solidFill>
              </a:rPr>
              <a:t> calls "clear the batten" and flies batten out to trim, locking </a:t>
            </a:r>
            <a:r>
              <a:rPr lang="en-US" altLang="en-US" sz="1900" dirty="0" err="1">
                <a:solidFill>
                  <a:schemeClr val="tx1"/>
                </a:solidFill>
              </a:rPr>
              <a:t>ropelock</a:t>
            </a:r>
            <a:r>
              <a:rPr lang="en-US" altLang="en-US" sz="1900" dirty="0">
                <a:solidFill>
                  <a:schemeClr val="tx1"/>
                </a:solidFill>
              </a:rPr>
              <a:t> and securing handle with keeper ring. </a:t>
            </a:r>
          </a:p>
          <a:p>
            <a:pPr algn="l" eaLnBrk="1" hangingPunct="1">
              <a:buFont typeface="Arial" charset="0"/>
              <a:buNone/>
              <a:defRPr/>
            </a:pPr>
            <a:endParaRPr lang="en-US" dirty="0">
              <a:solidFill>
                <a:schemeClr val="tx1"/>
              </a:solidFill>
            </a:endParaRPr>
          </a:p>
        </p:txBody>
      </p:sp>
      <p:sp>
        <p:nvSpPr>
          <p:cNvPr id="153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8238F95-3EB7-4BF4-A045-6E75ABBA1869}" type="slidenum">
              <a:rPr lang="en-US" altLang="en-US" sz="1400">
                <a:solidFill>
                  <a:srgbClr val="FFFFFF"/>
                </a:solidFill>
                <a:latin typeface="Verdana" panose="020B0604030504040204" pitchFamily="34" charset="0"/>
              </a:rPr>
              <a:pPr algn="ctr" eaLnBrk="1" hangingPunct="1">
                <a:spcBef>
                  <a:spcPct val="0"/>
                </a:spcBef>
                <a:buFontTx/>
                <a:buNone/>
              </a:pPr>
              <a:t>13</a:t>
            </a:fld>
            <a:endParaRPr lang="en-US" altLang="en-US" sz="1400">
              <a:solidFill>
                <a:srgbClr val="FFFFFF"/>
              </a:solidFill>
              <a:latin typeface="Verdana" panose="020B0604030504040204" pitchFamily="34"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Rigging Safety</a:t>
            </a:r>
          </a:p>
        </p:txBody>
      </p:sp>
      <p:sp>
        <p:nvSpPr>
          <p:cNvPr id="4099" name="Subtitle 2"/>
          <p:cNvSpPr>
            <a:spLocks noGrp="1"/>
          </p:cNvSpPr>
          <p:nvPr>
            <p:ph type="subTitle" idx="1"/>
          </p:nvPr>
        </p:nvSpPr>
        <p:spPr>
          <a:xfrm>
            <a:off x="609600" y="1905000"/>
            <a:ext cx="7924800" cy="3581400"/>
          </a:xfrm>
        </p:spPr>
        <p:txBody>
          <a:bodyPr/>
          <a:lstStyle/>
          <a:p>
            <a:pPr algn="l" eaLnBrk="1" hangingPunct="1">
              <a:buFont typeface="Arial" charset="0"/>
              <a:buNone/>
              <a:defRPr/>
            </a:pPr>
            <a:r>
              <a:rPr lang="en-US" altLang="en-US" b="1" dirty="0">
                <a:solidFill>
                  <a:srgbClr val="FF0000"/>
                </a:solidFill>
              </a:rPr>
              <a:t>To unload, reverse the procedure:</a:t>
            </a:r>
          </a:p>
          <a:p>
            <a:pPr algn="l" eaLnBrk="1" hangingPunct="1">
              <a:buFont typeface="Arial" charset="0"/>
              <a:buNone/>
              <a:defRPr/>
            </a:pPr>
            <a:endParaRPr lang="en-US" altLang="en-US" b="1"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Bring in batten, unload counterweights to batten weight, THEN unload the goods from the batten. </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Always call "Heads Up" when flying things in and "Clear" when flying things out. </a:t>
            </a:r>
          </a:p>
          <a:p>
            <a:pPr marL="342900" indent="-342900" algn="l" eaLnBrk="1" hangingPunct="1">
              <a:buFont typeface="Courier New" panose="02070309020205020404" pitchFamily="49" charset="0"/>
              <a:buChar char="o"/>
              <a:defRPr/>
            </a:pPr>
            <a:endParaRPr lang="en-US" dirty="0">
              <a:solidFill>
                <a:schemeClr val="tx1"/>
              </a:solidFill>
            </a:endParaRPr>
          </a:p>
        </p:txBody>
      </p:sp>
      <p:sp>
        <p:nvSpPr>
          <p:cNvPr id="163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7F1A5D2-65D9-4264-A46C-6B2D7246CB76}" type="slidenum">
              <a:rPr lang="en-US" altLang="en-US" sz="1400">
                <a:solidFill>
                  <a:srgbClr val="FFFFFF"/>
                </a:solidFill>
                <a:latin typeface="Verdana" panose="020B0604030504040204" pitchFamily="34" charset="0"/>
              </a:rPr>
              <a:pPr algn="ctr" eaLnBrk="1" hangingPunct="1">
                <a:spcBef>
                  <a:spcPct val="0"/>
                </a:spcBef>
                <a:buFontTx/>
                <a:buNone/>
              </a:pPr>
              <a:t>14</a:t>
            </a:fld>
            <a:endParaRPr lang="en-US" altLang="en-US" sz="1400">
              <a:solidFill>
                <a:srgbClr val="FFFFFF"/>
              </a:solidFill>
              <a:latin typeface="Verdana" panose="020B0604030504040204" pitchFamily="34" charset="0"/>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Maintenance &amp; Set Up Safety</a:t>
            </a:r>
          </a:p>
        </p:txBody>
      </p:sp>
      <p:sp>
        <p:nvSpPr>
          <p:cNvPr id="4099" name="Subtitle 2"/>
          <p:cNvSpPr>
            <a:spLocks noGrp="1"/>
          </p:cNvSpPr>
          <p:nvPr>
            <p:ph type="subTitle" idx="1"/>
          </p:nvPr>
        </p:nvSpPr>
        <p:spPr>
          <a:xfrm>
            <a:off x="381000" y="1143000"/>
            <a:ext cx="8305800" cy="4800600"/>
          </a:xfrm>
        </p:spPr>
        <p:txBody>
          <a:bodyPr/>
          <a:lstStyle/>
          <a:p>
            <a:pPr algn="l" eaLnBrk="1" hangingPunct="1">
              <a:buFont typeface="Arial" charset="0"/>
              <a:buNone/>
              <a:defRPr/>
            </a:pPr>
            <a:r>
              <a:rPr lang="en-US" altLang="en-US" b="1" u="sng" dirty="0">
                <a:solidFill>
                  <a:schemeClr val="tx1"/>
                </a:solidFill>
              </a:rPr>
              <a:t>Electricity and Lighting Equipment</a:t>
            </a:r>
            <a:r>
              <a:rPr lang="en-US" altLang="en-US" b="1" dirty="0">
                <a:solidFill>
                  <a:schemeClr val="tx1"/>
                </a:solidFill>
              </a:rPr>
              <a:t>:</a:t>
            </a:r>
          </a:p>
          <a:p>
            <a:pPr marL="342900" indent="-342900" algn="l" eaLnBrk="1" hangingPunct="1">
              <a:buFont typeface="Courier New" panose="02070309020205020404" pitchFamily="49" charset="0"/>
              <a:buChar char="o"/>
              <a:defRPr/>
            </a:pPr>
            <a:r>
              <a:rPr lang="en-US" altLang="en-US" dirty="0">
                <a:solidFill>
                  <a:schemeClr val="tx1"/>
                </a:solidFill>
              </a:rPr>
              <a:t>Only use properly grounded tools.</a:t>
            </a:r>
          </a:p>
          <a:p>
            <a:pPr marL="342900" indent="-342900" algn="l" eaLnBrk="1" hangingPunct="1">
              <a:buFont typeface="Courier New" panose="02070309020205020404" pitchFamily="49" charset="0"/>
              <a:buChar char="o"/>
              <a:defRPr/>
            </a:pPr>
            <a:r>
              <a:rPr lang="en-US" altLang="en-US" dirty="0">
                <a:solidFill>
                  <a:schemeClr val="tx1"/>
                </a:solidFill>
              </a:rPr>
              <a:t>Only use electrical cords in good condition.</a:t>
            </a:r>
          </a:p>
          <a:p>
            <a:pPr marL="342900" indent="-342900" algn="l" eaLnBrk="1" hangingPunct="1">
              <a:buFont typeface="Courier New" panose="02070309020205020404" pitchFamily="49" charset="0"/>
              <a:buChar char="o"/>
              <a:defRPr/>
            </a:pPr>
            <a:r>
              <a:rPr lang="en-US" altLang="en-US" dirty="0">
                <a:solidFill>
                  <a:schemeClr val="tx1"/>
                </a:solidFill>
              </a:rPr>
              <a:t>Do not overload extension cords or circuits – </a:t>
            </a:r>
            <a:r>
              <a:rPr lang="en-US" altLang="en-US" i="1" dirty="0">
                <a:solidFill>
                  <a:schemeClr val="tx1"/>
                </a:solidFill>
              </a:rPr>
              <a:t>overloading is a hazard!</a:t>
            </a:r>
          </a:p>
          <a:p>
            <a:pPr marL="342900" indent="-342900" algn="l" eaLnBrk="1" hangingPunct="1">
              <a:buFont typeface="Courier New" panose="02070309020205020404" pitchFamily="49" charset="0"/>
              <a:buChar char="o"/>
              <a:defRPr/>
            </a:pPr>
            <a:r>
              <a:rPr lang="en-US" altLang="en-US" dirty="0">
                <a:solidFill>
                  <a:schemeClr val="tx1"/>
                </a:solidFill>
              </a:rPr>
              <a:t>Inspect all electrical equipment and cords to ensure they are not damaged.</a:t>
            </a:r>
          </a:p>
          <a:p>
            <a:pPr marL="342900" indent="-342900" algn="l" eaLnBrk="1" hangingPunct="1">
              <a:buFont typeface="Courier New" panose="02070309020205020404" pitchFamily="49" charset="0"/>
              <a:buChar char="o"/>
              <a:defRPr/>
            </a:pPr>
            <a:r>
              <a:rPr lang="en-US" altLang="en-US" dirty="0">
                <a:solidFill>
                  <a:schemeClr val="tx1"/>
                </a:solidFill>
              </a:rPr>
              <a:t>Wait until lamps cool; unplug them prior to changing.</a:t>
            </a:r>
          </a:p>
          <a:p>
            <a:pPr algn="l" eaLnBrk="1" hangingPunct="1">
              <a:buFont typeface="Arial" charset="0"/>
              <a:buNone/>
              <a:defRPr/>
            </a:pPr>
            <a:endParaRPr lang="en-US" dirty="0">
              <a:solidFill>
                <a:schemeClr val="tx1"/>
              </a:solidFill>
            </a:endParaRPr>
          </a:p>
        </p:txBody>
      </p:sp>
      <p:sp>
        <p:nvSpPr>
          <p:cNvPr id="174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F31A4DE-91A6-4EC0-812C-D036C5774E23}" type="slidenum">
              <a:rPr lang="en-US" altLang="en-US" sz="1400">
                <a:solidFill>
                  <a:srgbClr val="FFFFFF"/>
                </a:solidFill>
                <a:latin typeface="Verdana" panose="020B0604030504040204" pitchFamily="34" charset="0"/>
              </a:rPr>
              <a:pPr algn="ctr" eaLnBrk="1" hangingPunct="1">
                <a:spcBef>
                  <a:spcPct val="0"/>
                </a:spcBef>
                <a:buFontTx/>
                <a:buNone/>
              </a:pPr>
              <a:t>15</a:t>
            </a:fld>
            <a:endParaRPr lang="en-US" altLang="en-US" sz="1400">
              <a:solidFill>
                <a:srgbClr val="FFFFFF"/>
              </a:solidFill>
              <a:latin typeface="Verdana" panose="020B0604030504040204" pitchFamily="34"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17414" name="Picture 7" descr="Spotl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244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Electrical-Plugging 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767263"/>
            <a:ext cx="1905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Any Safety Issues?</a:t>
            </a:r>
          </a:p>
        </p:txBody>
      </p:sp>
      <p:sp>
        <p:nvSpPr>
          <p:cNvPr id="1843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09A8AA3-4173-4D27-BB0F-DBBC5932ACE5}" type="slidenum">
              <a:rPr lang="en-US" altLang="en-US" sz="1400">
                <a:solidFill>
                  <a:srgbClr val="FFFFFF"/>
                </a:solidFill>
                <a:latin typeface="Verdana" panose="020B0604030504040204" pitchFamily="34" charset="0"/>
              </a:rPr>
              <a:pPr algn="ctr" eaLnBrk="1" hangingPunct="1">
                <a:spcBef>
                  <a:spcPct val="0"/>
                </a:spcBef>
                <a:buFontTx/>
                <a:buNone/>
              </a:pPr>
              <a:t>16</a:t>
            </a:fld>
            <a:endParaRPr lang="en-US" altLang="en-US" sz="1400">
              <a:solidFill>
                <a:srgbClr val="FFFFFF"/>
              </a:solidFill>
              <a:latin typeface="Verdana" panose="020B0604030504040204" pitchFamily="34" charset="0"/>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18437" name="Content Placeholder 3" descr="Gratz College Safety Inspection 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324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724400" y="54864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Cords across walkway</a:t>
            </a:r>
          </a:p>
        </p:txBody>
      </p:sp>
      <p:sp>
        <p:nvSpPr>
          <p:cNvPr id="3" name="Rectangle 2"/>
          <p:cNvSpPr>
            <a:spLocks noChangeArrowheads="1"/>
          </p:cNvSpPr>
          <p:nvPr/>
        </p:nvSpPr>
        <p:spPr bwMode="auto">
          <a:xfrm>
            <a:off x="7400925" y="1676400"/>
            <a:ext cx="175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FF0000"/>
                </a:solidFill>
                <a:latin typeface="Verdana" panose="020B0604030504040204" pitchFamily="34" charset="0"/>
                <a:ea typeface="Verdana" panose="020B0604030504040204" pitchFamily="34" charset="0"/>
                <a:cs typeface="Verdana" panose="020B0604030504040204" pitchFamily="34" charset="0"/>
              </a:rPr>
              <a:t>Extension cord plugged into “tap” – possible overload</a:t>
            </a:r>
          </a:p>
        </p:txBody>
      </p:sp>
      <p:cxnSp>
        <p:nvCxnSpPr>
          <p:cNvPr id="9" name="Straight Arrow Connector 8"/>
          <p:cNvCxnSpPr/>
          <p:nvPr/>
        </p:nvCxnSpPr>
        <p:spPr>
          <a:xfrm rot="10800000" flipV="1">
            <a:off x="5181600" y="2743200"/>
            <a:ext cx="2514600" cy="1066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Maintenance &amp; Set Up Safety</a:t>
            </a:r>
          </a:p>
        </p:txBody>
      </p:sp>
      <p:sp>
        <p:nvSpPr>
          <p:cNvPr id="4099"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b="1" u="sng" dirty="0">
                <a:solidFill>
                  <a:schemeClr val="tx1"/>
                </a:solidFill>
              </a:rPr>
              <a:t>Low light levels, noise levels, obstructions</a:t>
            </a:r>
            <a:r>
              <a:rPr lang="en-US" altLang="en-US" dirty="0">
                <a:solidFill>
                  <a:schemeClr val="tx1"/>
                </a:solidFill>
              </a:rPr>
              <a:t>:</a:t>
            </a:r>
          </a:p>
          <a:p>
            <a:pPr algn="l" eaLnBrk="1" hangingPunct="1">
              <a:buFont typeface="Arial" charset="0"/>
              <a:buNone/>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Use caution in low light situations.</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Use a flashlight when necessary.</a:t>
            </a:r>
          </a:p>
          <a:p>
            <a:pPr algn="l" eaLnBrk="1" hangingPunct="1">
              <a:buFont typeface="Arial" charset="0"/>
              <a:buNone/>
              <a:defRPr/>
            </a:pPr>
            <a:r>
              <a:rPr lang="en-US" altLang="en-US" dirty="0">
                <a:solidFill>
                  <a:schemeClr val="tx1"/>
                </a:solidFill>
              </a:rPr>
              <a:t>     </a:t>
            </a:r>
          </a:p>
          <a:p>
            <a:pPr marL="342900" indent="-342900" algn="l" eaLnBrk="1" hangingPunct="1">
              <a:buFont typeface="Courier New" panose="02070309020205020404" pitchFamily="49" charset="0"/>
              <a:buChar char="o"/>
              <a:defRPr/>
            </a:pPr>
            <a:r>
              <a:rPr lang="en-US" altLang="en-US" dirty="0">
                <a:solidFill>
                  <a:schemeClr val="tx1"/>
                </a:solidFill>
              </a:rPr>
              <a:t>Wear appropriate hearing protection.    </a:t>
            </a:r>
          </a:p>
          <a:p>
            <a:pPr marL="342900" indent="-342900" algn="l" eaLnBrk="1" hangingPunct="1">
              <a:buFont typeface="Wingdings" panose="05000000000000000000"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Do not block aisles, hallways, fire exits,     doorways, fire extinguishers, or electrical panels.</a:t>
            </a:r>
          </a:p>
          <a:p>
            <a:pPr algn="l" eaLnBrk="1" hangingPunct="1">
              <a:buFont typeface="Arial" charset="0"/>
              <a:buNone/>
              <a:defRPr/>
            </a:pPr>
            <a:endParaRPr lang="en-US" dirty="0">
              <a:solidFill>
                <a:schemeClr val="tx1"/>
              </a:solidFill>
            </a:endParaRPr>
          </a:p>
        </p:txBody>
      </p:sp>
      <p:sp>
        <p:nvSpPr>
          <p:cNvPr id="194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E2D5C02-8C1F-4945-89FE-F4DB390AE0A3}" type="slidenum">
              <a:rPr lang="en-US" altLang="en-US" sz="1400">
                <a:solidFill>
                  <a:srgbClr val="FFFFFF"/>
                </a:solidFill>
                <a:latin typeface="Verdana" panose="020B0604030504040204" pitchFamily="34" charset="0"/>
              </a:rPr>
              <a:pPr algn="ctr" eaLnBrk="1" hangingPunct="1">
                <a:spcBef>
                  <a:spcPct val="0"/>
                </a:spcBef>
                <a:buFontTx/>
                <a:buNone/>
              </a:pPr>
              <a:t>17</a:t>
            </a:fld>
            <a:endParaRPr lang="en-US" altLang="en-US" sz="1400">
              <a:solidFill>
                <a:srgbClr val="FFFFFF"/>
              </a:solidFill>
              <a:latin typeface="Verdana" panose="020B0604030504040204" pitchFamily="34" charset="0"/>
            </a:endParaRPr>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Situation?</a:t>
            </a:r>
          </a:p>
        </p:txBody>
      </p:sp>
      <p:sp>
        <p:nvSpPr>
          <p:cNvPr id="2048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3262899-76C3-4109-A20C-0E72BEE484CF}" type="slidenum">
              <a:rPr lang="en-US" altLang="en-US" sz="1400">
                <a:solidFill>
                  <a:srgbClr val="FFFFFF"/>
                </a:solidFill>
                <a:latin typeface="Verdana" panose="020B0604030504040204" pitchFamily="34" charset="0"/>
              </a:rPr>
              <a:pPr algn="ctr" eaLnBrk="1" hangingPunct="1">
                <a:spcBef>
                  <a:spcPct val="0"/>
                </a:spcBef>
                <a:buFontTx/>
                <a:buNone/>
              </a:pPr>
              <a:t>18</a:t>
            </a:fld>
            <a:endParaRPr lang="en-US" altLang="en-US" sz="1400">
              <a:solidFill>
                <a:srgbClr val="FFFFFF"/>
              </a:solidFill>
              <a:latin typeface="Verdana" panose="020B0604030504040204" pitchFamily="34" charset="0"/>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0485" name="Content Placeholder 3" descr="Harrisburg Academy 2-15-08 0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1447800"/>
            <a:ext cx="6097587"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chemeClr val="bg1"/>
                </a:solidFill>
                <a:latin typeface="Arial" panose="020B0604020202020204" pitchFamily="34" charset="0"/>
              </a:rPr>
              <a:t>NO!  Storage in Mechanical Room not allowed;  also, items against electrical panels</a:t>
            </a: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Maintenance &amp; Set Up Safety</a:t>
            </a:r>
          </a:p>
        </p:txBody>
      </p:sp>
      <p:sp>
        <p:nvSpPr>
          <p:cNvPr id="4099" name="Subtitle 2"/>
          <p:cNvSpPr>
            <a:spLocks noGrp="1"/>
          </p:cNvSpPr>
          <p:nvPr>
            <p:ph type="subTitle" idx="1"/>
          </p:nvPr>
        </p:nvSpPr>
        <p:spPr>
          <a:xfrm>
            <a:off x="609600" y="1219200"/>
            <a:ext cx="7924800" cy="4800600"/>
          </a:xfrm>
        </p:spPr>
        <p:txBody>
          <a:bodyPr/>
          <a:lstStyle/>
          <a:p>
            <a:pPr algn="l" eaLnBrk="1" hangingPunct="1">
              <a:buFont typeface="Arial" charset="0"/>
              <a:buNone/>
              <a:defRPr/>
            </a:pPr>
            <a:r>
              <a:rPr lang="en-US" altLang="en-US" b="1" u="sng" dirty="0">
                <a:solidFill>
                  <a:schemeClr val="tx1"/>
                </a:solidFill>
              </a:rPr>
              <a:t>Ladders &amp; Personnel Lifts</a:t>
            </a:r>
            <a:r>
              <a:rPr lang="en-US" altLang="en-US" b="1" dirty="0">
                <a:solidFill>
                  <a:schemeClr val="tx1"/>
                </a:solidFill>
              </a:rPr>
              <a:t>:</a:t>
            </a:r>
          </a:p>
          <a:p>
            <a:pPr algn="l" eaLnBrk="1" hangingPunct="1">
              <a:buFont typeface="Arial" charset="0"/>
              <a:buNone/>
              <a:defRPr/>
            </a:pPr>
            <a:endParaRPr lang="en-US" altLang="en-US" dirty="0">
              <a:solidFill>
                <a:schemeClr val="tx1"/>
              </a:solidFill>
              <a:cs typeface="Arial" charset="0"/>
            </a:endParaRPr>
          </a:p>
          <a:p>
            <a:pPr marL="342900" indent="-342900" algn="l" eaLnBrk="1" hangingPunct="1">
              <a:buFont typeface="Courier New" panose="02070309020205020404" pitchFamily="49" charset="0"/>
              <a:buChar char="o"/>
              <a:defRPr/>
            </a:pPr>
            <a:r>
              <a:rPr lang="en-US" altLang="en-US" dirty="0">
                <a:solidFill>
                  <a:schemeClr val="tx1"/>
                </a:solidFill>
                <a:cs typeface="Arial" charset="0"/>
              </a:rPr>
              <a:t>Inspect ladders for defects/damage before using; remove it from service if defects/damage.</a:t>
            </a:r>
          </a:p>
          <a:p>
            <a:pPr marL="342900" indent="-342900" algn="l" eaLnBrk="1" hangingPunct="1">
              <a:buFont typeface="Courier New" panose="02070309020205020404" pitchFamily="49" charset="0"/>
              <a:buChar char="o"/>
              <a:defRPr/>
            </a:pPr>
            <a:r>
              <a:rPr lang="en-US" altLang="en-US" dirty="0">
                <a:solidFill>
                  <a:schemeClr val="tx1"/>
                </a:solidFill>
                <a:cs typeface="Arial" charset="0"/>
              </a:rPr>
              <a:t>Always face a ladder when climbing up or down and maintain “3 points of contact.”</a:t>
            </a:r>
          </a:p>
          <a:p>
            <a:pPr marL="342900" indent="-342900" algn="l" eaLnBrk="1" hangingPunct="1">
              <a:buFont typeface="Courier New" panose="02070309020205020404" pitchFamily="49" charset="0"/>
              <a:buChar char="o"/>
              <a:defRPr/>
            </a:pPr>
            <a:r>
              <a:rPr lang="en-US" altLang="en-US" dirty="0">
                <a:solidFill>
                  <a:schemeClr val="tx1"/>
                </a:solidFill>
                <a:cs typeface="Arial" charset="0"/>
              </a:rPr>
              <a:t>Only one person on a ladder at a time.</a:t>
            </a:r>
          </a:p>
          <a:p>
            <a:pPr marL="342900" indent="-342900" algn="l" eaLnBrk="1" hangingPunct="1">
              <a:buFont typeface="Courier New" panose="02070309020205020404" pitchFamily="49" charset="0"/>
              <a:buChar char="o"/>
              <a:defRPr/>
            </a:pPr>
            <a:r>
              <a:rPr lang="en-US" altLang="en-US" dirty="0">
                <a:solidFill>
                  <a:schemeClr val="tx1"/>
                </a:solidFill>
                <a:cs typeface="Arial" charset="0"/>
              </a:rPr>
              <a:t>Ensure personnel lifts are on level/even ground before raising; ensure outriggers are in place.</a:t>
            </a:r>
          </a:p>
          <a:p>
            <a:pPr marL="342900" indent="-342900" algn="l" eaLnBrk="1" hangingPunct="1">
              <a:buFont typeface="Courier New" panose="02070309020205020404" pitchFamily="49" charset="0"/>
              <a:buChar char="o"/>
              <a:defRPr/>
            </a:pPr>
            <a:r>
              <a:rPr lang="en-US" altLang="en-US" dirty="0">
                <a:solidFill>
                  <a:schemeClr val="tx1"/>
                </a:solidFill>
                <a:cs typeface="Arial" charset="0"/>
              </a:rPr>
              <a:t>Do not stand on the railings of the lift to do work</a:t>
            </a:r>
            <a:endParaRPr lang="en-US" dirty="0">
              <a:solidFill>
                <a:schemeClr val="tx1"/>
              </a:solidFill>
            </a:endParaRPr>
          </a:p>
        </p:txBody>
      </p:sp>
      <p:sp>
        <p:nvSpPr>
          <p:cNvPr id="215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7742AA6-B3BF-4B52-8641-B70EB1C622F7}" type="slidenum">
              <a:rPr lang="en-US" altLang="en-US" sz="1400">
                <a:solidFill>
                  <a:srgbClr val="FFFFFF"/>
                </a:solidFill>
                <a:latin typeface="Verdana" panose="020B0604030504040204" pitchFamily="34" charset="0"/>
              </a:rPr>
              <a:pPr algn="ctr" eaLnBrk="1" hangingPunct="1">
                <a:spcBef>
                  <a:spcPct val="0"/>
                </a:spcBef>
                <a:buFontTx/>
                <a:buNone/>
              </a:pPr>
              <a:t>19</a:t>
            </a:fld>
            <a:endParaRPr lang="en-US" altLang="en-US" sz="1400">
              <a:solidFill>
                <a:srgbClr val="FFFFFF"/>
              </a:solidFill>
              <a:latin typeface="Verdana" panose="020B0604030504040204" pitchFamily="34" charset="0"/>
            </a:endParaRPr>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We’ll Talk About</a:t>
            </a:r>
          </a:p>
        </p:txBody>
      </p:sp>
      <p:sp>
        <p:nvSpPr>
          <p:cNvPr id="4099" name="Subtitle 2"/>
          <p:cNvSpPr>
            <a:spLocks noGrp="1"/>
          </p:cNvSpPr>
          <p:nvPr>
            <p:ph type="subTitle" idx="1"/>
          </p:nvPr>
        </p:nvSpPr>
        <p:spPr>
          <a:xfrm>
            <a:off x="1905000" y="1219200"/>
            <a:ext cx="5257800" cy="48768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Basic Safety</a:t>
            </a:r>
          </a:p>
          <a:p>
            <a:pPr marL="342900" indent="-342900" algn="l" eaLnBrk="1" hangingPunct="1">
              <a:buFont typeface="Courier New" panose="02070309020205020404" pitchFamily="49" charset="0"/>
              <a:buChar char="o"/>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Maintenance &amp; Set Up Safety</a:t>
            </a:r>
          </a:p>
          <a:p>
            <a:pPr marL="342900" indent="-342900" algn="l" eaLnBrk="1" hangingPunct="1">
              <a:buFont typeface="Courier New" panose="02070309020205020404" pitchFamily="49" charset="0"/>
              <a:buChar char="o"/>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Personal Safety</a:t>
            </a:r>
          </a:p>
          <a:p>
            <a:pPr marL="342900" indent="-342900" algn="l" eaLnBrk="1" hangingPunct="1">
              <a:buFont typeface="Courier New" panose="02070309020205020404" pitchFamily="49" charset="0"/>
              <a:buChar char="o"/>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Emergency Plan &amp; Fire Safety</a:t>
            </a:r>
          </a:p>
          <a:p>
            <a:pPr marL="342900" indent="-342900" algn="l" eaLnBrk="1" hangingPunct="1">
              <a:buFont typeface="Courier New" panose="02070309020205020404" pitchFamily="49" charset="0"/>
              <a:buChar char="o"/>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Confined Spaces</a:t>
            </a:r>
          </a:p>
          <a:p>
            <a:pPr marL="342900" indent="-342900" algn="l" eaLnBrk="1" hangingPunct="1">
              <a:buFont typeface="Courier New" panose="02070309020205020404" pitchFamily="49" charset="0"/>
              <a:buChar char="o"/>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Chemical Safety</a:t>
            </a:r>
          </a:p>
          <a:p>
            <a:pPr algn="l" eaLnBrk="1" hangingPunct="1">
              <a:buFont typeface="Arial" charset="0"/>
              <a:buNone/>
              <a:defRP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1F060C1-E96B-4F9B-AA13-161E62492384}" type="slidenum">
              <a:rPr lang="en-US" altLang="en-US" sz="1400">
                <a:solidFill>
                  <a:srgbClr val="FFFFFF"/>
                </a:solidFill>
                <a:latin typeface="Verdana" panose="020B0604030504040204" pitchFamily="34" charset="0"/>
              </a:rPr>
              <a:pPr algn="ctr" eaLnBrk="1" hangingPunct="1">
                <a:spcBef>
                  <a:spcPct val="0"/>
                </a:spcBef>
                <a:buFontTx/>
                <a:buNone/>
              </a:pPr>
              <a:t>2</a:t>
            </a:fld>
            <a:endParaRPr lang="en-US" altLang="en-US" sz="1400">
              <a:solidFill>
                <a:srgbClr val="FFFFFF"/>
              </a:solidFill>
              <a:latin typeface="Verdana" panose="020B0604030504040204" pitchFamily="34" charset="0"/>
            </a:endParaRPr>
          </a:p>
        </p:txBody>
      </p:sp>
      <p:sp>
        <p:nvSpPr>
          <p:cNvPr id="4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Maintenance &amp; Set Up Safety</a:t>
            </a:r>
          </a:p>
        </p:txBody>
      </p:sp>
      <p:sp>
        <p:nvSpPr>
          <p:cNvPr id="2253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6C53862-D899-47F5-8D7D-C885ECA65053}" type="slidenum">
              <a:rPr lang="en-US" altLang="en-US" sz="1400">
                <a:solidFill>
                  <a:srgbClr val="FFFFFF"/>
                </a:solidFill>
                <a:latin typeface="Verdana" panose="020B0604030504040204" pitchFamily="34" charset="0"/>
              </a:rPr>
              <a:pPr algn="ctr" eaLnBrk="1" hangingPunct="1">
                <a:spcBef>
                  <a:spcPct val="0"/>
                </a:spcBef>
                <a:buFontTx/>
                <a:buNone/>
              </a:pPr>
              <a:t>20</a:t>
            </a:fld>
            <a:endParaRPr lang="en-US" altLang="en-US" sz="1400">
              <a:solidFill>
                <a:srgbClr val="FFFFFF"/>
              </a:solidFill>
              <a:latin typeface="Verdana" panose="020B0604030504040204" pitchFamily="34" charset="0"/>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22533" name="Content Placeholder 2"/>
          <p:cNvSpPr txBox="1">
            <a:spLocks/>
          </p:cNvSpPr>
          <p:nvPr/>
        </p:nvSpPr>
        <p:spPr bwMode="auto">
          <a:xfrm>
            <a:off x="457200" y="1439863"/>
            <a:ext cx="609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400" b="1" u="sng"/>
              <a:t>Ladders &amp; Personnel Lifts</a:t>
            </a:r>
            <a:r>
              <a:rPr lang="en-US" altLang="en-US" sz="2400" b="1"/>
              <a:t>:</a:t>
            </a:r>
          </a:p>
          <a:p>
            <a:pPr eaLnBrk="1" hangingPunct="1">
              <a:buFont typeface="Courier New" panose="02070309020205020404" pitchFamily="49" charset="0"/>
              <a:buChar char="o"/>
            </a:pPr>
            <a:r>
              <a:rPr lang="en-US" altLang="en-US" sz="2400">
                <a:cs typeface="Arial" panose="020B0604020202020204" pitchFamily="34" charset="0"/>
              </a:rPr>
              <a:t>Do not stand on the top rung/step of   ladder.</a:t>
            </a:r>
          </a:p>
          <a:p>
            <a:pPr eaLnBrk="1" hangingPunct="1">
              <a:buFont typeface="Courier New" panose="02070309020205020404" pitchFamily="49" charset="0"/>
              <a:buChar char="o"/>
            </a:pPr>
            <a:r>
              <a:rPr lang="en-US" altLang="en-US" sz="2400">
                <a:cs typeface="Arial" panose="020B0604020202020204" pitchFamily="34" charset="0"/>
              </a:rPr>
              <a:t>Do not lean or overreach while on a ladder or in a personnel lift.</a:t>
            </a:r>
          </a:p>
          <a:p>
            <a:pPr eaLnBrk="1" hangingPunct="1">
              <a:buFont typeface="Courier New" panose="02070309020205020404" pitchFamily="49" charset="0"/>
              <a:buChar char="o"/>
            </a:pPr>
            <a:r>
              <a:rPr lang="en-US" altLang="en-US" sz="2400">
                <a:cs typeface="Arial" panose="020B0604020202020204" pitchFamily="34" charset="0"/>
              </a:rPr>
              <a:t>Make sure the ladder is firmly in place before climbing.</a:t>
            </a:r>
          </a:p>
          <a:p>
            <a:pPr eaLnBrk="1" hangingPunct="1">
              <a:buFont typeface="Courier New" panose="02070309020205020404" pitchFamily="49" charset="0"/>
              <a:buChar char="o"/>
            </a:pPr>
            <a:r>
              <a:rPr lang="en-US" altLang="en-US" sz="2400">
                <a:cs typeface="Arial" panose="020B0604020202020204" pitchFamily="34" charset="0"/>
              </a:rPr>
              <a:t>Never move a ladder or lift while someone is on it.</a:t>
            </a:r>
          </a:p>
          <a:p>
            <a:pPr eaLnBrk="1" hangingPunct="1">
              <a:buFontTx/>
              <a:buNone/>
            </a:pPr>
            <a:endParaRPr lang="en-US" altLang="en-US" sz="2400"/>
          </a:p>
        </p:txBody>
      </p:sp>
      <p:pic>
        <p:nvPicPr>
          <p:cNvPr id="22534" name="Picture 6" descr="Ladder-3 Points of Contac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0463"/>
            <a:ext cx="2154238"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05200" y="5402263"/>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rPr>
              <a:t>Employee is maintaining three   points of contact while working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See Any Problems?</a:t>
            </a:r>
          </a:p>
        </p:txBody>
      </p:sp>
      <p:sp>
        <p:nvSpPr>
          <p:cNvPr id="235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ECAAE85-542D-497F-B7BC-1608216976B7}" type="slidenum">
              <a:rPr lang="en-US" altLang="en-US" sz="1400">
                <a:solidFill>
                  <a:srgbClr val="FFFFFF"/>
                </a:solidFill>
                <a:latin typeface="Verdana" panose="020B0604030504040204" pitchFamily="34" charset="0"/>
              </a:rPr>
              <a:pPr algn="ctr" eaLnBrk="1" hangingPunct="1">
                <a:spcBef>
                  <a:spcPct val="0"/>
                </a:spcBef>
                <a:buFontTx/>
                <a:buNone/>
              </a:pPr>
              <a:t>21</a:t>
            </a:fld>
            <a:endParaRPr lang="en-US" altLang="en-US" sz="1400">
              <a:solidFill>
                <a:srgbClr val="FFFFFF"/>
              </a:solidFill>
              <a:latin typeface="Verdana" panose="020B0604030504040204" pitchFamily="34" charset="0"/>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3557" name="Content Placeholder 3" descr="Harrisburg Academy 2-15-08 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1737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a:off x="2514600" y="3571875"/>
            <a:ext cx="5181600" cy="1539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2057400" y="2209800"/>
            <a:ext cx="1524000" cy="1371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7696200" y="318770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Arial" panose="020B0604020202020204" pitchFamily="34" charset="0"/>
              </a:rPr>
              <a:t>Ladder bent, damaged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 About Here?</a:t>
            </a:r>
          </a:p>
        </p:txBody>
      </p:sp>
      <p:sp>
        <p:nvSpPr>
          <p:cNvPr id="245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71E7AAD-7230-49C9-A85D-3FC38C3E47EB}" type="slidenum">
              <a:rPr lang="en-US" altLang="en-US" sz="1400">
                <a:solidFill>
                  <a:srgbClr val="FFFFFF"/>
                </a:solidFill>
                <a:latin typeface="Verdana" panose="020B0604030504040204" pitchFamily="34" charset="0"/>
              </a:rPr>
              <a:pPr algn="ctr" eaLnBrk="1" hangingPunct="1">
                <a:spcBef>
                  <a:spcPct val="0"/>
                </a:spcBef>
                <a:buFontTx/>
                <a:buNone/>
              </a:pPr>
              <a:t>22</a:t>
            </a:fld>
            <a:endParaRPr lang="en-US" altLang="en-US" sz="1400">
              <a:solidFill>
                <a:srgbClr val="FFFFFF"/>
              </a:solidFill>
              <a:latin typeface="Verdana" panose="020B060403050404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4581" name="Content Placeholder 5" descr="Ladder-Hinge Pin Ou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286000"/>
            <a:ext cx="5286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420813" y="2819400"/>
            <a:ext cx="1423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Verdana" panose="020B0604030504040204" pitchFamily="34" charset="0"/>
              </a:rPr>
              <a:t>Pin Loose- Coming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And This?</a:t>
            </a:r>
          </a:p>
        </p:txBody>
      </p:sp>
      <p:sp>
        <p:nvSpPr>
          <p:cNvPr id="2560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480394E-873A-4E76-A77E-2710B84EA895}" type="slidenum">
              <a:rPr lang="en-US" altLang="en-US" sz="1400">
                <a:solidFill>
                  <a:srgbClr val="FFFFFF"/>
                </a:solidFill>
                <a:latin typeface="Verdana" panose="020B0604030504040204" pitchFamily="34" charset="0"/>
              </a:rPr>
              <a:pPr algn="ctr" eaLnBrk="1" hangingPunct="1">
                <a:spcBef>
                  <a:spcPct val="0"/>
                </a:spcBef>
                <a:buFontTx/>
                <a:buNone/>
              </a:pPr>
              <a:t>23</a:t>
            </a:fld>
            <a:endParaRPr lang="en-US" altLang="en-US" sz="1400">
              <a:solidFill>
                <a:srgbClr val="FFFFFF"/>
              </a:solidFill>
              <a:latin typeface="Verdana" panose="020B0604030504040204" pitchFamily="34" charset="0"/>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5605" name="Content Placeholder 9" descr="photo2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5067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noChangeArrowheads="1"/>
          </p:cNvSpPr>
          <p:nvPr/>
        </p:nvSpPr>
        <p:spPr bwMode="auto">
          <a:xfrm>
            <a:off x="2041525" y="5756275"/>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Is this an accident waiting to happen?</a:t>
            </a:r>
          </a:p>
        </p:txBody>
      </p:sp>
      <p:sp>
        <p:nvSpPr>
          <p:cNvPr id="3" name="Rectangle 2"/>
          <p:cNvSpPr>
            <a:spLocks noChangeArrowheads="1"/>
          </p:cNvSpPr>
          <p:nvPr/>
        </p:nvSpPr>
        <p:spPr bwMode="auto">
          <a:xfrm>
            <a:off x="6781800" y="2062163"/>
            <a:ext cx="2124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Man standing on bucket on top step of ladder</a:t>
            </a:r>
          </a:p>
        </p:txBody>
      </p:sp>
      <p:sp>
        <p:nvSpPr>
          <p:cNvPr id="4" name="Rectangle 3"/>
          <p:cNvSpPr>
            <a:spLocks noChangeArrowheads="1"/>
          </p:cNvSpPr>
          <p:nvPr/>
        </p:nvSpPr>
        <p:spPr bwMode="auto">
          <a:xfrm>
            <a:off x="6781800" y="3505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Other man holding bucket   and standing on two step ladders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Personal Safety</a:t>
            </a:r>
          </a:p>
        </p:txBody>
      </p:sp>
      <p:sp>
        <p:nvSpPr>
          <p:cNvPr id="266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56A83BD-FCA8-4B35-8BD5-F9561005CC09}" type="slidenum">
              <a:rPr lang="en-US" altLang="en-US" sz="1400">
                <a:solidFill>
                  <a:srgbClr val="FFFFFF"/>
                </a:solidFill>
                <a:latin typeface="Verdana" panose="020B0604030504040204" pitchFamily="34" charset="0"/>
              </a:rPr>
              <a:pPr algn="ctr" eaLnBrk="1" hangingPunct="1">
                <a:spcBef>
                  <a:spcPct val="0"/>
                </a:spcBef>
                <a:buFontTx/>
                <a:buNone/>
              </a:pPr>
              <a:t>24</a:t>
            </a:fld>
            <a:endParaRPr lang="en-US" altLang="en-US" sz="1400">
              <a:solidFill>
                <a:srgbClr val="FFFFFF"/>
              </a:solidFill>
              <a:latin typeface="Verdana" panose="020B0604030504040204" pitchFamily="34" charset="0"/>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2"/>
          <p:cNvSpPr txBox="1">
            <a:spLocks/>
          </p:cNvSpPr>
          <p:nvPr/>
        </p:nvSpPr>
        <p:spPr bwMode="auto">
          <a:xfrm>
            <a:off x="914400" y="1381125"/>
            <a:ext cx="762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Courier New" panose="02070309020205020404" pitchFamily="49" charset="0"/>
              <a:buChar char="o"/>
            </a:pPr>
            <a:r>
              <a:rPr lang="en-US" altLang="en-US" sz="2200"/>
              <a:t>Lift an object using your legs, not your back.</a:t>
            </a:r>
          </a:p>
          <a:p>
            <a:pPr eaLnBrk="1" hangingPunct="1">
              <a:buFont typeface="Courier New" panose="02070309020205020404" pitchFamily="49" charset="0"/>
              <a:buChar char="o"/>
            </a:pPr>
            <a:r>
              <a:rPr lang="en-US" altLang="en-US" sz="2200"/>
              <a:t>Squat to pick something up, don’t bend at waist.</a:t>
            </a:r>
          </a:p>
          <a:p>
            <a:pPr eaLnBrk="1" hangingPunct="1">
              <a:buFont typeface="Courier New" panose="02070309020205020404" pitchFamily="49" charset="0"/>
              <a:buChar char="o"/>
            </a:pPr>
            <a:r>
              <a:rPr lang="en-US" altLang="en-US" sz="2200"/>
              <a:t>Avoid reaching forward over a long distance.</a:t>
            </a:r>
          </a:p>
          <a:p>
            <a:pPr eaLnBrk="1" hangingPunct="1">
              <a:buFont typeface="Courier New" panose="02070309020205020404" pitchFamily="49" charset="0"/>
              <a:buChar char="o"/>
            </a:pPr>
            <a:r>
              <a:rPr lang="en-US" altLang="en-US" sz="2200"/>
              <a:t>Avoid bending backward to reach for something.</a:t>
            </a:r>
          </a:p>
          <a:p>
            <a:pPr eaLnBrk="1" hangingPunct="1">
              <a:buFont typeface="Courier New" panose="02070309020205020404" pitchFamily="49" charset="0"/>
              <a:buChar char="o"/>
            </a:pPr>
            <a:r>
              <a:rPr lang="en-US" altLang="en-US" sz="2200"/>
              <a:t>Clean up spilled liquids immediately.</a:t>
            </a:r>
          </a:p>
          <a:p>
            <a:pPr eaLnBrk="1" hangingPunct="1">
              <a:buFont typeface="Courier New" panose="02070309020205020404" pitchFamily="49" charset="0"/>
              <a:buChar char="o"/>
            </a:pPr>
            <a:r>
              <a:rPr lang="en-US" altLang="en-US" sz="2200"/>
              <a:t>Do not use a tool/equipment unless you’ve been trained on           its proper operation.</a:t>
            </a:r>
          </a:p>
        </p:txBody>
      </p:sp>
      <p:pic>
        <p:nvPicPr>
          <p:cNvPr id="26630" name="Picture 6" descr="Man Hamme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38600"/>
            <a:ext cx="15224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Personal Safety</a:t>
            </a:r>
          </a:p>
        </p:txBody>
      </p:sp>
      <p:sp>
        <p:nvSpPr>
          <p:cNvPr id="31747" name="Subtitle 2"/>
          <p:cNvSpPr>
            <a:spLocks noGrp="1"/>
          </p:cNvSpPr>
          <p:nvPr>
            <p:ph type="subTitle" idx="1"/>
          </p:nvPr>
        </p:nvSpPr>
        <p:spPr>
          <a:xfrm>
            <a:off x="609600" y="1447800"/>
            <a:ext cx="7924800" cy="4114800"/>
          </a:xfrm>
        </p:spPr>
        <p:txBody>
          <a:bodyPr/>
          <a:lstStyle/>
          <a:p>
            <a:pPr marL="342900" indent="-342900" algn="l" eaLnBrk="1" hangingPunct="1">
              <a:buFont typeface="Courier New" panose="02070309020205020404" pitchFamily="49" charset="0"/>
              <a:buChar char="o"/>
              <a:defRPr/>
            </a:pPr>
            <a:r>
              <a:rPr lang="en-US" altLang="en-US" sz="2200" dirty="0">
                <a:solidFill>
                  <a:schemeClr val="tx1"/>
                </a:solidFill>
              </a:rPr>
              <a:t>Avoid wearing loose fitting clothing that may get caught in moving parts of machinery/equipment.</a:t>
            </a:r>
          </a:p>
          <a:p>
            <a:pPr marL="342900" indent="-342900" algn="l" eaLnBrk="1" hangingPunct="1">
              <a:buFont typeface="Courier New" panose="02070309020205020404" pitchFamily="49" charset="0"/>
              <a:buChar char="o"/>
              <a:defRPr/>
            </a:pPr>
            <a:r>
              <a:rPr lang="en-US" altLang="en-US" sz="2200" dirty="0">
                <a:solidFill>
                  <a:schemeClr val="tx1"/>
                </a:solidFill>
              </a:rPr>
              <a:t>Wrist watches, rings, and necklaces should not be worn while operating power tools/machinery.</a:t>
            </a:r>
          </a:p>
          <a:p>
            <a:pPr marL="342900" indent="-342900" algn="l" eaLnBrk="1" hangingPunct="1">
              <a:buFont typeface="Courier New" panose="02070309020205020404" pitchFamily="49" charset="0"/>
              <a:buChar char="o"/>
              <a:defRPr/>
            </a:pPr>
            <a:r>
              <a:rPr lang="en-US" altLang="en-US" sz="2200" dirty="0">
                <a:solidFill>
                  <a:schemeClr val="tx1"/>
                </a:solidFill>
              </a:rPr>
              <a:t>Long hair should be tied back when operating power tools/machinery.</a:t>
            </a:r>
          </a:p>
          <a:p>
            <a:pPr marL="342900" indent="-342900" algn="l" eaLnBrk="1" hangingPunct="1">
              <a:buFont typeface="Courier New" panose="02070309020205020404" pitchFamily="49" charset="0"/>
              <a:buChar char="o"/>
              <a:defRPr/>
            </a:pPr>
            <a:r>
              <a:rPr lang="en-US" altLang="en-US" sz="2200" dirty="0">
                <a:solidFill>
                  <a:schemeClr val="tx1"/>
                </a:solidFill>
              </a:rPr>
              <a:t>Wear appropriate footwear when cutting, using power tools, lifting, etc.</a:t>
            </a:r>
          </a:p>
          <a:p>
            <a:pPr marL="342900" indent="-342900" algn="l" eaLnBrk="1" hangingPunct="1">
              <a:buFont typeface="Courier New" panose="02070309020205020404" pitchFamily="49" charset="0"/>
              <a:buChar char="o"/>
              <a:defRPr/>
            </a:pPr>
            <a:r>
              <a:rPr lang="en-US" altLang="en-US" sz="2200" dirty="0">
                <a:solidFill>
                  <a:schemeClr val="tx1"/>
                </a:solidFill>
              </a:rPr>
              <a:t>Never leave machinery running when it is unattended.</a:t>
            </a:r>
          </a:p>
          <a:p>
            <a:pPr marL="342900" indent="-342900" algn="l" eaLnBrk="1" hangingPunct="1">
              <a:buFont typeface="Courier New" panose="02070309020205020404" pitchFamily="49" charset="0"/>
              <a:buChar char="o"/>
              <a:defRPr/>
            </a:pPr>
            <a:r>
              <a:rPr lang="en-US" altLang="en-US" sz="2200" dirty="0">
                <a:solidFill>
                  <a:schemeClr val="tx1"/>
                </a:solidFill>
              </a:rPr>
              <a:t>Use the proper tool for the job/task.</a:t>
            </a:r>
          </a:p>
          <a:p>
            <a:pPr algn="l" eaLnBrk="1" hangingPunct="1">
              <a:buFont typeface="Arial" charset="0"/>
              <a:buNone/>
              <a:defRPr/>
            </a:pPr>
            <a:endParaRPr lang="en-US" dirty="0">
              <a:solidFill>
                <a:schemeClr val="tx1"/>
              </a:solidFill>
            </a:endParaRP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2DD625C-9301-43EF-9F3F-180A9C06766C}" type="slidenum">
              <a:rPr lang="en-US" altLang="en-US" sz="1400">
                <a:solidFill>
                  <a:srgbClr val="FFFFFF"/>
                </a:solidFill>
                <a:latin typeface="Verdana" panose="020B0604030504040204" pitchFamily="34" charset="0"/>
              </a:rPr>
              <a:pPr algn="ctr" eaLnBrk="1" hangingPunct="1">
                <a:spcBef>
                  <a:spcPct val="0"/>
                </a:spcBef>
                <a:buFontTx/>
                <a:buNone/>
              </a:pPr>
              <a:t>25</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Which is Safer for Work?</a:t>
            </a:r>
          </a:p>
        </p:txBody>
      </p:sp>
      <p:sp>
        <p:nvSpPr>
          <p:cNvPr id="286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1C10ACD-B7C3-4E9B-AC8E-410C3682E3DF}" type="slidenum">
              <a:rPr lang="en-US" altLang="en-US" sz="1400">
                <a:solidFill>
                  <a:srgbClr val="FFFFFF"/>
                </a:solidFill>
                <a:latin typeface="Verdana" panose="020B0604030504040204" pitchFamily="34" charset="0"/>
              </a:rPr>
              <a:pPr algn="ctr" eaLnBrk="1" hangingPunct="1">
                <a:spcBef>
                  <a:spcPct val="0"/>
                </a:spcBef>
                <a:buFontTx/>
                <a:buNone/>
              </a:pPr>
              <a:t>26</a:t>
            </a:fld>
            <a:endParaRPr lang="en-US" altLang="en-US" sz="1400">
              <a:solidFill>
                <a:srgbClr val="FFFFFF"/>
              </a:solidFill>
              <a:latin typeface="Verdana" panose="020B0604030504040204" pitchFamily="34" charset="0"/>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8677" name="Content Placeholder 3" descr="Flip Flop Sho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33525"/>
            <a:ext cx="3457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Men's Slip Resistant Sho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28925"/>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High Heeled Shoes-R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667125"/>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260975" y="1958975"/>
            <a:ext cx="316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These shoes are much safer!</a:t>
            </a:r>
          </a:p>
        </p:txBody>
      </p:sp>
      <p:cxnSp>
        <p:nvCxnSpPr>
          <p:cNvPr id="10" name="Straight Arrow Connector 9"/>
          <p:cNvCxnSpPr/>
          <p:nvPr/>
        </p:nvCxnSpPr>
        <p:spPr>
          <a:xfrm flipH="1">
            <a:off x="6691313" y="2328863"/>
            <a:ext cx="471487" cy="6429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Personal Safety</a:t>
            </a:r>
          </a:p>
        </p:txBody>
      </p:sp>
      <p:sp>
        <p:nvSpPr>
          <p:cNvPr id="29699" name="Subtitle 2"/>
          <p:cNvSpPr>
            <a:spLocks noGrp="1"/>
          </p:cNvSpPr>
          <p:nvPr>
            <p:ph type="subTitle" idx="1"/>
          </p:nvPr>
        </p:nvSpPr>
        <p:spPr>
          <a:xfrm>
            <a:off x="609600" y="1828800"/>
            <a:ext cx="7924800" cy="3581400"/>
          </a:xfrm>
        </p:spPr>
        <p:txBody>
          <a:bodyPr/>
          <a:lstStyle/>
          <a:p>
            <a:pPr marL="342900" indent="-342900" algn="l" eaLnBrk="1" hangingPunct="1">
              <a:buFont typeface="Courier New" panose="02070309020205020404" pitchFamily="49" charset="0"/>
              <a:buChar char="o"/>
            </a:pPr>
            <a:r>
              <a:rPr lang="en-US" altLang="en-US">
                <a:solidFill>
                  <a:schemeClr val="tx1"/>
                </a:solidFill>
              </a:rPr>
              <a:t>Avoid running electrical or other cords across walkways–if unavoidable, tape down or place in a rubber or plastic channel.</a:t>
            </a:r>
          </a:p>
          <a:p>
            <a:pPr marL="342900" indent="-342900" algn="l" eaLnBrk="1" hangingPunct="1">
              <a:buFont typeface="Courier New" panose="02070309020205020404" pitchFamily="49" charset="0"/>
              <a:buChar char="o"/>
            </a:pPr>
            <a:r>
              <a:rPr lang="en-US" altLang="en-US">
                <a:solidFill>
                  <a:schemeClr val="tx1"/>
                </a:solidFill>
              </a:rPr>
              <a:t>Inspect hand tools before using to ensure they are not defective/damaged.</a:t>
            </a:r>
          </a:p>
          <a:p>
            <a:pPr marL="342900" indent="-342900" algn="l" eaLnBrk="1" hangingPunct="1">
              <a:buFont typeface="Courier New" panose="02070309020205020404" pitchFamily="49" charset="0"/>
              <a:buChar char="o"/>
            </a:pPr>
            <a:r>
              <a:rPr lang="en-US" altLang="en-US">
                <a:solidFill>
                  <a:schemeClr val="tx1"/>
                </a:solidFill>
              </a:rPr>
              <a:t>Inspect ropes/cables to ensure they are not frayed or otherwise damaged.</a:t>
            </a:r>
          </a:p>
          <a:p>
            <a:pPr marL="342900" indent="-342900" algn="l" eaLnBrk="1" hangingPunct="1">
              <a:buFont typeface="Courier New" panose="02070309020205020404" pitchFamily="49" charset="0"/>
              <a:buChar char="o"/>
            </a:pPr>
            <a:r>
              <a:rPr lang="en-US" altLang="en-US">
                <a:solidFill>
                  <a:schemeClr val="tx1"/>
                </a:solidFill>
              </a:rPr>
              <a:t>Use handrails while going up/down stairs.</a:t>
            </a:r>
          </a:p>
          <a:p>
            <a:pPr marL="342900" indent="-342900" algn="l" eaLnBrk="1" hangingPunct="1">
              <a:buFont typeface="Courier New" panose="02070309020205020404" pitchFamily="49" charset="0"/>
              <a:buChar char="o"/>
            </a:pPr>
            <a:endParaRPr lang="en-US" altLang="en-US">
              <a:solidFill>
                <a:schemeClr val="tx1"/>
              </a:solidFill>
            </a:endParaRPr>
          </a:p>
        </p:txBody>
      </p:sp>
      <p:sp>
        <p:nvSpPr>
          <p:cNvPr id="297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E81B2DC-4839-4AE9-9CDF-AB311D3B5819}" type="slidenum">
              <a:rPr lang="en-US" altLang="en-US" sz="1400">
                <a:solidFill>
                  <a:srgbClr val="FFFFFF"/>
                </a:solidFill>
                <a:latin typeface="Verdana" panose="020B0604030504040204" pitchFamily="34" charset="0"/>
              </a:rPr>
              <a:pPr algn="ctr" eaLnBrk="1" hangingPunct="1">
                <a:spcBef>
                  <a:spcPct val="0"/>
                </a:spcBef>
                <a:buFontTx/>
                <a:buNone/>
              </a:pPr>
              <a:t>27</a:t>
            </a:fld>
            <a:endParaRPr lang="en-US" altLang="en-US" sz="1400">
              <a:solidFill>
                <a:srgbClr val="FFFFFF"/>
              </a:solidFill>
              <a:latin typeface="Verdana" panose="020B0604030504040204" pitchFamily="34" charset="0"/>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Would You Use This Tool?</a:t>
            </a:r>
          </a:p>
        </p:txBody>
      </p:sp>
      <p:sp>
        <p:nvSpPr>
          <p:cNvPr id="3072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3CD2348-DBA4-4E65-AAD7-09108B0F8E9E}" type="slidenum">
              <a:rPr lang="en-US" altLang="en-US" sz="1400">
                <a:solidFill>
                  <a:srgbClr val="FFFFFF"/>
                </a:solidFill>
                <a:latin typeface="Verdana" panose="020B0604030504040204" pitchFamily="34" charset="0"/>
              </a:rPr>
              <a:pPr algn="ctr" eaLnBrk="1" hangingPunct="1">
                <a:spcBef>
                  <a:spcPct val="0"/>
                </a:spcBef>
                <a:buFontTx/>
                <a:buNone/>
              </a:pPr>
              <a:t>28</a:t>
            </a:fld>
            <a:endParaRPr lang="en-US" altLang="en-US" sz="1400">
              <a:solidFill>
                <a:srgbClr val="FFFFFF"/>
              </a:solidFill>
              <a:latin typeface="Verdana" panose="020B0604030504040204" pitchFamily="34" charset="0"/>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0725" name="Content Placeholder 3" descr="Hammer with bad hand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971800" y="4452938"/>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FF0000"/>
                </a:solidFill>
                <a:latin typeface="Verdana" panose="020B0604030504040204" pitchFamily="34" charset="0"/>
              </a:rPr>
              <a:t>Hopefully not!  Handle unsafe,  needs to be replaced.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Pay Attention to Signs!</a:t>
            </a:r>
          </a:p>
        </p:txBody>
      </p:sp>
      <p:sp>
        <p:nvSpPr>
          <p:cNvPr id="3174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4AF9D66-6106-4EAF-A6C1-C7398B81205E}" type="slidenum">
              <a:rPr lang="en-US" altLang="en-US" sz="1400">
                <a:solidFill>
                  <a:srgbClr val="FFFFFF"/>
                </a:solidFill>
                <a:latin typeface="Verdana" panose="020B0604030504040204" pitchFamily="34" charset="0"/>
              </a:rPr>
              <a:pPr algn="ctr" eaLnBrk="1" hangingPunct="1">
                <a:spcBef>
                  <a:spcPct val="0"/>
                </a:spcBef>
                <a:buFontTx/>
                <a:buNone/>
              </a:pPr>
              <a:t>29</a:t>
            </a:fld>
            <a:endParaRPr lang="en-US" altLang="en-US" sz="1400">
              <a:solidFill>
                <a:srgbClr val="FFFFFF"/>
              </a:solidFill>
              <a:latin typeface="Verdana" panose="020B0604030504040204" pitchFamily="34" charset="0"/>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1749" name="Content Placeholder 5" descr="Floor Slippery Sig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Use Handrail Sig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478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Tripping Hazard Sig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006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Step Down Sig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8006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Sign-Funny.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676400"/>
            <a:ext cx="2746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700">
                <a:solidFill>
                  <a:schemeClr val="bg1"/>
                </a:solidFill>
                <a:latin typeface="Verdana" panose="020B0604030504040204" pitchFamily="34" charset="0"/>
              </a:rPr>
              <a:t>Understanding Your Business</a:t>
            </a:r>
          </a:p>
        </p:txBody>
      </p:sp>
      <p:sp>
        <p:nvSpPr>
          <p:cNvPr id="5123" name="Subtitle 2"/>
          <p:cNvSpPr>
            <a:spLocks noGrp="1"/>
          </p:cNvSpPr>
          <p:nvPr>
            <p:ph type="subTitle" idx="1"/>
          </p:nvPr>
        </p:nvSpPr>
        <p:spPr>
          <a:xfrm>
            <a:off x="609600" y="1676400"/>
            <a:ext cx="7924800" cy="3962400"/>
          </a:xfrm>
        </p:spPr>
        <p:txBody>
          <a:bodyPr/>
          <a:lstStyle/>
          <a:p>
            <a:pPr marL="342900" indent="-342900" algn="l" eaLnBrk="1" hangingPunct="1">
              <a:buFont typeface="Courier New" panose="02070309020205020404" pitchFamily="49" charset="0"/>
              <a:buChar char="o"/>
            </a:pPr>
            <a:r>
              <a:rPr lang="en-US" altLang="en-US">
                <a:solidFill>
                  <a:schemeClr val="tx1"/>
                </a:solidFill>
              </a:rPr>
              <a:t>Technical Theatre is hard work and takes effort and training!</a:t>
            </a:r>
          </a:p>
          <a:p>
            <a:pPr marL="342900" indent="-342900" algn="l" eaLnBrk="1" hangingPunct="1">
              <a:buFont typeface="Courier New" panose="02070309020205020404" pitchFamily="49" charset="0"/>
              <a:buChar char="o"/>
            </a:pPr>
            <a:r>
              <a:rPr lang="en-US" altLang="en-US">
                <a:solidFill>
                  <a:schemeClr val="tx1"/>
                </a:solidFill>
              </a:rPr>
              <a:t>Just by the nature of the work there are many hazards present; anyone can be injured if they are not working safely.</a:t>
            </a:r>
          </a:p>
          <a:p>
            <a:pPr marL="342900" indent="-342900" algn="l" eaLnBrk="1" hangingPunct="1">
              <a:buFont typeface="Courier New" panose="02070309020205020404" pitchFamily="49" charset="0"/>
              <a:buChar char="o"/>
            </a:pPr>
            <a:r>
              <a:rPr lang="en-US" altLang="en-US">
                <a:solidFill>
                  <a:schemeClr val="tx1"/>
                </a:solidFill>
              </a:rPr>
              <a:t>Theatre work can be very challenging and stressful, but also fun and rewarding as well!</a:t>
            </a:r>
          </a:p>
          <a:p>
            <a:pPr marL="342900" indent="-342900" algn="l" eaLnBrk="1" hangingPunct="1">
              <a:buFont typeface="Courier New" panose="02070309020205020404" pitchFamily="49" charset="0"/>
              <a:buChar char="o"/>
            </a:pPr>
            <a:r>
              <a:rPr lang="en-US" altLang="en-US">
                <a:solidFill>
                  <a:schemeClr val="tx1"/>
                </a:solidFill>
              </a:rPr>
              <a:t>The teamwork it takes to produce a show must also be used to ensure everyone’s safety.</a:t>
            </a:r>
          </a:p>
        </p:txBody>
      </p:sp>
      <p:sp>
        <p:nvSpPr>
          <p:cNvPr id="51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CC6BDF4-6AEE-450A-A91B-F0ECEE58F183}" type="slidenum">
              <a:rPr lang="en-US" altLang="en-US" sz="1400">
                <a:solidFill>
                  <a:srgbClr val="FFFFFF"/>
                </a:solidFill>
                <a:latin typeface="Verdana" panose="020B0604030504040204" pitchFamily="34" charset="0"/>
              </a:rPr>
              <a:pPr algn="ctr" eaLnBrk="1" hangingPunct="1">
                <a:spcBef>
                  <a:spcPct val="0"/>
                </a:spcBef>
                <a:buFontTx/>
                <a:buNone/>
              </a:pPr>
              <a:t>3</a:t>
            </a:fld>
            <a:endParaRPr lang="en-US" altLang="en-US" sz="1400">
              <a:solidFill>
                <a:srgbClr val="FFFFFF"/>
              </a:solidFill>
              <a:latin typeface="Verdana" panose="020B0604030504040204" pitchFamily="34" charset="0"/>
            </a:endParaRPr>
          </a:p>
        </p:txBody>
      </p:sp>
      <p:sp>
        <p:nvSpPr>
          <p:cNvPr id="51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Show &amp; Performance Safety</a:t>
            </a:r>
          </a:p>
        </p:txBody>
      </p:sp>
      <p:sp>
        <p:nvSpPr>
          <p:cNvPr id="37891" name="Subtitle 2"/>
          <p:cNvSpPr>
            <a:spLocks noGrp="1"/>
          </p:cNvSpPr>
          <p:nvPr>
            <p:ph type="subTitle" idx="1"/>
          </p:nvPr>
        </p:nvSpPr>
        <p:spPr>
          <a:xfrm>
            <a:off x="609600" y="1752600"/>
            <a:ext cx="7924800" cy="3733800"/>
          </a:xfrm>
        </p:spPr>
        <p:txBody>
          <a:bodyPr/>
          <a:lstStyle/>
          <a:p>
            <a:pPr marL="342900" indent="-342900" algn="l" eaLnBrk="1" hangingPunct="1">
              <a:buFont typeface="Courier New" panose="02070309020205020404" pitchFamily="49" charset="0"/>
              <a:buChar char="o"/>
              <a:defRPr/>
            </a:pPr>
            <a:r>
              <a:rPr lang="en-US" altLang="en-US" dirty="0">
                <a:solidFill>
                  <a:srgbClr val="FF0000"/>
                </a:solidFill>
              </a:rPr>
              <a:t>SAFETY FIRST – ALWAYS! </a:t>
            </a:r>
          </a:p>
          <a:p>
            <a:pPr marL="342900" indent="-342900" algn="l" eaLnBrk="1" hangingPunct="1">
              <a:buFont typeface="Courier New" panose="02070309020205020404" pitchFamily="49" charset="0"/>
              <a:buChar char="o"/>
              <a:defRPr/>
            </a:pPr>
            <a:r>
              <a:rPr lang="en-US" altLang="en-US" dirty="0">
                <a:solidFill>
                  <a:schemeClr val="tx1"/>
                </a:solidFill>
              </a:rPr>
              <a:t>Ensure appropriate lighting is in place to   prevent accidents.</a:t>
            </a:r>
          </a:p>
          <a:p>
            <a:pPr marL="342900" indent="-342900" algn="l" eaLnBrk="1" hangingPunct="1">
              <a:buFont typeface="Courier New" panose="02070309020205020404" pitchFamily="49" charset="0"/>
              <a:buChar char="o"/>
              <a:defRPr/>
            </a:pPr>
            <a:r>
              <a:rPr lang="en-US" altLang="en-US" dirty="0">
                <a:solidFill>
                  <a:schemeClr val="tx1"/>
                </a:solidFill>
              </a:rPr>
              <a:t>Never turn off or dim exit signs, stair lights,      or hall lights.</a:t>
            </a:r>
          </a:p>
          <a:p>
            <a:pPr marL="342900" indent="-342900" algn="l" eaLnBrk="1" hangingPunct="1">
              <a:buFont typeface="Courier New" panose="02070309020205020404" pitchFamily="49" charset="0"/>
              <a:buChar char="o"/>
              <a:defRPr/>
            </a:pPr>
            <a:r>
              <a:rPr lang="en-US" altLang="en-US" dirty="0">
                <a:solidFill>
                  <a:schemeClr val="tx1"/>
                </a:solidFill>
              </a:rPr>
              <a:t>Ensure fire protection equipment is not compromised.</a:t>
            </a:r>
          </a:p>
          <a:p>
            <a:pPr marL="342900" indent="-342900" algn="l" eaLnBrk="1" hangingPunct="1">
              <a:buFont typeface="Courier New" panose="02070309020205020404" pitchFamily="49" charset="0"/>
              <a:buChar char="o"/>
              <a:defRPr/>
            </a:pPr>
            <a:r>
              <a:rPr lang="en-US" altLang="en-US" dirty="0">
                <a:solidFill>
                  <a:schemeClr val="tx1"/>
                </a:solidFill>
              </a:rPr>
              <a:t>At no time should a fire exit be obstructed, blocked, or locked!</a:t>
            </a:r>
          </a:p>
          <a:p>
            <a:pPr algn="l" eaLnBrk="1" hangingPunct="1">
              <a:buFont typeface="Arial" charset="0"/>
              <a:buNone/>
              <a:defRPr/>
            </a:pPr>
            <a:endParaRPr lang="en-US" dirty="0">
              <a:solidFill>
                <a:schemeClr val="tx1"/>
              </a:solidFill>
            </a:endParaRPr>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00FB2AE-C8A2-44DD-B591-F4D2A2866D4A}" type="slidenum">
              <a:rPr lang="en-US" altLang="en-US" sz="1400">
                <a:solidFill>
                  <a:srgbClr val="FFFFFF"/>
                </a:solidFill>
                <a:latin typeface="Verdana" panose="020B0604030504040204" pitchFamily="34" charset="0"/>
              </a:rPr>
              <a:pPr algn="ctr" eaLnBrk="1" hangingPunct="1">
                <a:spcBef>
                  <a:spcPct val="0"/>
                </a:spcBef>
                <a:buFontTx/>
                <a:buNone/>
              </a:pPr>
              <a:t>30</a:t>
            </a:fld>
            <a:endParaRPr lang="en-US" altLang="en-US" sz="1400">
              <a:solidFill>
                <a:srgbClr val="FFFFFF"/>
              </a:solidFill>
              <a:latin typeface="Verdana" panose="020B0604030504040204" pitchFamily="34" charset="0"/>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What’s the Hazard?</a:t>
            </a:r>
          </a:p>
        </p:txBody>
      </p:sp>
      <p:sp>
        <p:nvSpPr>
          <p:cNvPr id="3379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466BC66-4F9B-4251-85DC-DA21017C6E68}" type="slidenum">
              <a:rPr lang="en-US" altLang="en-US" sz="1400">
                <a:solidFill>
                  <a:srgbClr val="FFFFFF"/>
                </a:solidFill>
                <a:latin typeface="Verdana" panose="020B0604030504040204" pitchFamily="34" charset="0"/>
              </a:rPr>
              <a:pPr algn="ctr" eaLnBrk="1" hangingPunct="1">
                <a:spcBef>
                  <a:spcPct val="0"/>
                </a:spcBef>
                <a:buFontTx/>
                <a:buNone/>
              </a:pPr>
              <a:t>31</a:t>
            </a:fld>
            <a:endParaRPr lang="en-US" altLang="en-US" sz="1400">
              <a:solidFill>
                <a:srgbClr val="FFFFFF"/>
              </a:solidFill>
              <a:latin typeface="Verdana" panose="020B0604030504040204" pitchFamily="34" charset="0"/>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3797" name="Content Placeholder 3" descr="Bucknell-Niche-Exit Access Obstruct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29761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
          <p:cNvSpPr>
            <a:spLocks noChangeArrowheads="1"/>
          </p:cNvSpPr>
          <p:nvPr/>
        </p:nvSpPr>
        <p:spPr bwMode="auto">
          <a:xfrm>
            <a:off x="1392238" y="2819400"/>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latin typeface="Verdana" panose="020B0604030504040204" pitchFamily="34" charset="0"/>
              </a:rPr>
              <a:t>Chair &amp; trash can obstruct exit access.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Concerns?</a:t>
            </a:r>
          </a:p>
        </p:txBody>
      </p:sp>
      <p:sp>
        <p:nvSpPr>
          <p:cNvPr id="3481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AFB9BC2-C564-4510-A6BF-4DA3756D9133}" type="slidenum">
              <a:rPr lang="en-US" altLang="en-US" sz="1400">
                <a:solidFill>
                  <a:srgbClr val="FFFFFF"/>
                </a:solidFill>
                <a:latin typeface="Verdana" panose="020B0604030504040204" pitchFamily="34" charset="0"/>
              </a:rPr>
              <a:pPr algn="ctr" eaLnBrk="1" hangingPunct="1">
                <a:spcBef>
                  <a:spcPct val="0"/>
                </a:spcBef>
                <a:buFontTx/>
                <a:buNone/>
              </a:pPr>
              <a:t>32</a:t>
            </a:fld>
            <a:endParaRPr lang="en-US" altLang="en-US" sz="1400">
              <a:solidFill>
                <a:srgbClr val="FFFFFF"/>
              </a:solidFill>
              <a:latin typeface="Verdana" panose="020B0604030504040204" pitchFamily="34" charset="0"/>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4821" name="Picture 13" descr="photo1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09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Emergency Plan</a:t>
            </a:r>
          </a:p>
        </p:txBody>
      </p:sp>
      <p:sp>
        <p:nvSpPr>
          <p:cNvPr id="3584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761778E-985B-49F4-AAAA-2D42FE82DCB1}" type="slidenum">
              <a:rPr lang="en-US" altLang="en-US" sz="1400">
                <a:solidFill>
                  <a:srgbClr val="FFFFFF"/>
                </a:solidFill>
                <a:latin typeface="Verdana" panose="020B0604030504040204" pitchFamily="34" charset="0"/>
              </a:rPr>
              <a:pPr algn="ctr" eaLnBrk="1" hangingPunct="1">
                <a:spcBef>
                  <a:spcPct val="0"/>
                </a:spcBef>
                <a:buFontTx/>
                <a:buNone/>
              </a:pPr>
              <a:t>33</a:t>
            </a:fld>
            <a:endParaRPr lang="en-US" altLang="en-US" sz="1400">
              <a:solidFill>
                <a:srgbClr val="FFFFFF"/>
              </a:solidFill>
              <a:latin typeface="Verdana" panose="020B0604030504040204" pitchFamily="34" charset="0"/>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35845" name="Content Placeholder 2"/>
          <p:cNvSpPr txBox="1">
            <a:spLocks/>
          </p:cNvSpPr>
          <p:nvPr/>
        </p:nvSpPr>
        <p:spPr bwMode="auto">
          <a:xfrm>
            <a:off x="3810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Courier New" panose="02070309020205020404" pitchFamily="49" charset="0"/>
              <a:buChar char="o"/>
            </a:pPr>
            <a:r>
              <a:rPr lang="en-US" altLang="en-US" sz="2400"/>
              <a:t>Know where first aid kits are located.</a:t>
            </a:r>
          </a:p>
          <a:p>
            <a:pPr eaLnBrk="1" hangingPunct="1">
              <a:buFont typeface="Courier New" panose="02070309020205020404" pitchFamily="49" charset="0"/>
              <a:buChar char="o"/>
            </a:pPr>
            <a:r>
              <a:rPr lang="en-US" altLang="en-US" sz="2400"/>
              <a:t>Know the location of the nearest Automated External Defibrillator - AED (if available).</a:t>
            </a:r>
          </a:p>
          <a:p>
            <a:pPr eaLnBrk="1" hangingPunct="1">
              <a:buFont typeface="Courier New" panose="02070309020205020404" pitchFamily="49" charset="0"/>
              <a:buChar char="o"/>
            </a:pPr>
            <a:r>
              <a:rPr lang="en-US" altLang="en-US" sz="2400"/>
              <a:t>Know who to contact during an emergency (911, on-site Security/Police, etc.).</a:t>
            </a:r>
          </a:p>
          <a:p>
            <a:pPr eaLnBrk="1" hangingPunct="1">
              <a:buFont typeface="Courier New" panose="02070309020205020404" pitchFamily="49" charset="0"/>
              <a:buChar char="o"/>
            </a:pPr>
            <a:r>
              <a:rPr lang="en-US" altLang="en-US" sz="2400"/>
              <a:t>Know what actions to take during an emergency.</a:t>
            </a:r>
          </a:p>
          <a:p>
            <a:pPr eaLnBrk="1" hangingPunct="1">
              <a:buFont typeface="Courier New" panose="02070309020205020404" pitchFamily="49" charset="0"/>
              <a:buChar char="o"/>
            </a:pPr>
            <a:r>
              <a:rPr lang="en-US" altLang="en-US" sz="2400"/>
              <a:t>Know where exits are located.</a:t>
            </a:r>
          </a:p>
          <a:p>
            <a:pPr eaLnBrk="1" hangingPunct="1"/>
            <a:endParaRPr lang="en-US" altLang="en-US"/>
          </a:p>
        </p:txBody>
      </p:sp>
      <p:pic>
        <p:nvPicPr>
          <p:cNvPr id="35846" name="Picture 6" descr="Fire-Fully Involv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Emergency Plan</a:t>
            </a:r>
          </a:p>
        </p:txBody>
      </p:sp>
      <p:sp>
        <p:nvSpPr>
          <p:cNvPr id="46083" name="Subtitle 2"/>
          <p:cNvSpPr>
            <a:spLocks noGrp="1"/>
          </p:cNvSpPr>
          <p:nvPr>
            <p:ph type="subTitle" idx="1"/>
          </p:nvPr>
        </p:nvSpPr>
        <p:spPr>
          <a:xfrm>
            <a:off x="533400" y="1143000"/>
            <a:ext cx="7924800" cy="48006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Know the locations of fire alarm pull boxes      and fire extinguishers and how to use them.</a:t>
            </a:r>
          </a:p>
          <a:p>
            <a:pPr marL="342900" indent="-342900" algn="l" eaLnBrk="1" hangingPunct="1">
              <a:buFont typeface="Courier New" panose="02070309020205020404" pitchFamily="49" charset="0"/>
              <a:buChar char="o"/>
              <a:defRPr/>
            </a:pPr>
            <a:r>
              <a:rPr lang="en-US" altLang="en-US" dirty="0">
                <a:solidFill>
                  <a:schemeClr val="tx1"/>
                </a:solidFill>
              </a:rPr>
              <a:t>Know where “safe areas” are located to direct audience or crews during an emergency.</a:t>
            </a:r>
          </a:p>
          <a:p>
            <a:pPr marL="342900" indent="-342900" algn="l" eaLnBrk="1" hangingPunct="1">
              <a:buFont typeface="Courier New" panose="02070309020205020404" pitchFamily="49" charset="0"/>
              <a:buChar char="o"/>
              <a:defRPr/>
            </a:pPr>
            <a:r>
              <a:rPr lang="en-US" altLang="en-US" dirty="0">
                <a:solidFill>
                  <a:schemeClr val="tx1"/>
                </a:solidFill>
              </a:rPr>
              <a:t>Know your “designated meeting place” after evacuation.</a:t>
            </a:r>
          </a:p>
          <a:p>
            <a:pPr marL="342900" indent="-342900" algn="l" eaLnBrk="1" hangingPunct="1">
              <a:buFont typeface="Courier New" panose="02070309020205020404" pitchFamily="49" charset="0"/>
              <a:buChar char="o"/>
              <a:defRPr/>
            </a:pPr>
            <a:r>
              <a:rPr lang="en-US" altLang="en-US" dirty="0">
                <a:solidFill>
                  <a:schemeClr val="tx1"/>
                </a:solidFill>
              </a:rPr>
              <a:t>Know the local forecast and be alert for drastic changes in weather.</a:t>
            </a:r>
          </a:p>
          <a:p>
            <a:pPr algn="l" eaLnBrk="1" hangingPunct="1">
              <a:buFont typeface="Arial" charset="0"/>
              <a:buNone/>
              <a:defRPr/>
            </a:pPr>
            <a:endParaRPr lang="en-US" dirty="0">
              <a:solidFill>
                <a:schemeClr val="tx1"/>
              </a:solidFill>
            </a:endParaRP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99F208C-A360-44B7-A674-8DC0ABC362BE}" type="slidenum">
              <a:rPr lang="en-US" altLang="en-US" sz="1400">
                <a:solidFill>
                  <a:srgbClr val="FFFFFF"/>
                </a:solidFill>
                <a:latin typeface="Verdana" panose="020B0604030504040204" pitchFamily="34" charset="0"/>
              </a:rPr>
              <a:pPr algn="ctr" eaLnBrk="1" hangingPunct="1">
                <a:spcBef>
                  <a:spcPct val="0"/>
                </a:spcBef>
                <a:buFontTx/>
                <a:buNone/>
              </a:pPr>
              <a:t>34</a:t>
            </a:fld>
            <a:endParaRPr lang="en-US" altLang="en-US" sz="1400">
              <a:solidFill>
                <a:srgbClr val="FFFFFF"/>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6870" name="Picture 4" descr="C:\Documents and Settings\Steve\Local Settings\Temporary Internet Files\Content.IE5\1C22J5ZI\MPj040756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2859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Fire Safety</a:t>
            </a:r>
          </a:p>
        </p:txBody>
      </p:sp>
      <p:sp>
        <p:nvSpPr>
          <p:cNvPr id="3789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FD98B9A-33ED-4120-910C-6081B8194977}" type="slidenum">
              <a:rPr lang="en-US" altLang="en-US" sz="1400">
                <a:solidFill>
                  <a:srgbClr val="FFFFFF"/>
                </a:solidFill>
                <a:latin typeface="Verdana" panose="020B0604030504040204" pitchFamily="34" charset="0"/>
              </a:rPr>
              <a:pPr algn="ctr" eaLnBrk="1" hangingPunct="1">
                <a:spcBef>
                  <a:spcPct val="0"/>
                </a:spcBef>
                <a:buFontTx/>
                <a:buNone/>
              </a:pPr>
              <a:t>35</a:t>
            </a:fld>
            <a:endParaRPr lang="en-US" altLang="en-US" sz="1400">
              <a:solidFill>
                <a:srgbClr val="FFFFFF"/>
              </a:solidFill>
              <a:latin typeface="Verdana" panose="020B0604030504040204" pitchFamily="34" charset="0"/>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7893" name="Content Placeholder 3" descr="Fire Triangle-Tetrahed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1524000"/>
            <a:ext cx="56737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
          <p:cNvSpPr>
            <a:spLocks noChangeArrowheads="1"/>
          </p:cNvSpPr>
          <p:nvPr/>
        </p:nvSpPr>
        <p:spPr bwMode="auto">
          <a:xfrm>
            <a:off x="2306638" y="52578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Basic elements necessary for combustion – remove one and fire eventually goes out.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Fire Safety</a:t>
            </a:r>
          </a:p>
        </p:txBody>
      </p:sp>
      <p:sp>
        <p:nvSpPr>
          <p:cNvPr id="38915" name="Subtitle 2"/>
          <p:cNvSpPr>
            <a:spLocks noGrp="1"/>
          </p:cNvSpPr>
          <p:nvPr>
            <p:ph type="subTitle" idx="1"/>
          </p:nvPr>
        </p:nvSpPr>
        <p:spPr>
          <a:xfrm>
            <a:off x="609600" y="1295400"/>
            <a:ext cx="7924800" cy="4800600"/>
          </a:xfrm>
        </p:spPr>
        <p:txBody>
          <a:bodyPr/>
          <a:lstStyle/>
          <a:p>
            <a:pPr eaLnBrk="1" hangingPunct="1"/>
            <a:r>
              <a:rPr lang="en-US" altLang="en-US" u="sng">
                <a:solidFill>
                  <a:schemeClr val="tx1"/>
                </a:solidFill>
              </a:rPr>
              <a:t>Class of fires</a:t>
            </a:r>
            <a:r>
              <a:rPr lang="en-US" altLang="en-US">
                <a:solidFill>
                  <a:schemeClr val="tx1"/>
                </a:solidFill>
              </a:rPr>
              <a:t>:</a:t>
            </a:r>
          </a:p>
          <a:p>
            <a:pPr algn="l" eaLnBrk="1" hangingPunct="1"/>
            <a:endParaRPr lang="en-US" altLang="en-US">
              <a:solidFill>
                <a:schemeClr val="tx1"/>
              </a:solidFill>
            </a:endParaRPr>
          </a:p>
          <a:p>
            <a:pPr algn="l" eaLnBrk="1" hangingPunct="1"/>
            <a:r>
              <a:rPr lang="en-US" altLang="en-US">
                <a:solidFill>
                  <a:schemeClr val="tx1"/>
                </a:solidFill>
              </a:rPr>
              <a:t>              Wood, paper, cloth</a:t>
            </a:r>
          </a:p>
          <a:p>
            <a:pPr algn="l" eaLnBrk="1" hangingPunct="1"/>
            <a:endParaRPr lang="en-US" altLang="en-US">
              <a:solidFill>
                <a:schemeClr val="tx1"/>
              </a:solidFill>
            </a:endParaRPr>
          </a:p>
          <a:p>
            <a:pPr algn="l" eaLnBrk="1" hangingPunct="1"/>
            <a:r>
              <a:rPr lang="en-US" altLang="en-US">
                <a:solidFill>
                  <a:schemeClr val="tx1"/>
                </a:solidFill>
              </a:rPr>
              <a:t>              Gasoline, Kerosene</a:t>
            </a:r>
          </a:p>
          <a:p>
            <a:pPr algn="l" eaLnBrk="1" hangingPunct="1"/>
            <a:endParaRPr lang="en-US" altLang="en-US">
              <a:solidFill>
                <a:schemeClr val="tx1"/>
              </a:solidFill>
            </a:endParaRPr>
          </a:p>
          <a:p>
            <a:pPr algn="l" eaLnBrk="1" hangingPunct="1"/>
            <a:r>
              <a:rPr lang="en-US" altLang="en-US">
                <a:solidFill>
                  <a:schemeClr val="tx1"/>
                </a:solidFill>
              </a:rPr>
              <a:t>              Energized electrical equipment</a:t>
            </a:r>
          </a:p>
          <a:p>
            <a:pPr algn="l" eaLnBrk="1" hangingPunct="1"/>
            <a:endParaRPr lang="en-US" altLang="en-US">
              <a:solidFill>
                <a:schemeClr val="tx1"/>
              </a:solidFill>
            </a:endParaRPr>
          </a:p>
          <a:p>
            <a:pPr algn="l" eaLnBrk="1" hangingPunct="1"/>
            <a:r>
              <a:rPr lang="en-US" altLang="en-US">
                <a:solidFill>
                  <a:schemeClr val="tx1"/>
                </a:solidFill>
              </a:rPr>
              <a:t>              Titanium, Aluminum</a:t>
            </a: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4A5CC36-1650-46F7-9DBB-BCE177BEF698}" type="slidenum">
              <a:rPr lang="en-US" altLang="en-US" sz="1400">
                <a:solidFill>
                  <a:srgbClr val="FFFFFF"/>
                </a:solidFill>
                <a:latin typeface="Verdana" panose="020B0604030504040204" pitchFamily="34" charset="0"/>
              </a:rPr>
              <a:pPr algn="ctr" eaLnBrk="1" hangingPunct="1">
                <a:spcBef>
                  <a:spcPct val="0"/>
                </a:spcBef>
                <a:buFontTx/>
                <a:buNone/>
              </a:pPr>
              <a:t>36</a:t>
            </a:fld>
            <a:endParaRPr lang="en-US" altLang="en-US" sz="1400">
              <a:solidFill>
                <a:srgbClr val="FFFFFF"/>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8918" name="Picture 3" descr="Class A Symbo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2133600"/>
            <a:ext cx="666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descr="Class B Symbo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3048000"/>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Class C Symbo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3886200"/>
            <a:ext cx="638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descr="Class D-Combustible Metals Symbo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47244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Portable Extinguisher Picture Labels</a:t>
            </a:r>
          </a:p>
        </p:txBody>
      </p:sp>
      <p:sp>
        <p:nvSpPr>
          <p:cNvPr id="39939" name="Subtitle 2"/>
          <p:cNvSpPr>
            <a:spLocks noGrp="1"/>
          </p:cNvSpPr>
          <p:nvPr>
            <p:ph type="subTitle" idx="1"/>
          </p:nvPr>
        </p:nvSpPr>
        <p:spPr>
          <a:xfrm>
            <a:off x="5257800" y="1295400"/>
            <a:ext cx="1981200" cy="4800600"/>
          </a:xfrm>
        </p:spPr>
        <p:txBody>
          <a:bodyPr/>
          <a:lstStyle/>
          <a:p>
            <a:pPr algn="l" eaLnBrk="1" hangingPunct="1"/>
            <a:endParaRPr lang="en-US" altLang="en-US">
              <a:solidFill>
                <a:schemeClr val="tx1"/>
              </a:solidFill>
            </a:endParaRPr>
          </a:p>
          <a:p>
            <a:pPr algn="l" eaLnBrk="1" hangingPunct="1"/>
            <a:r>
              <a:rPr lang="en-US" altLang="en-US">
                <a:solidFill>
                  <a:schemeClr val="tx1"/>
                </a:solidFill>
              </a:rPr>
              <a:t>Class A</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Class BC</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Class ABC</a:t>
            </a: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1C0087F-1428-4A11-83E1-2B47D1F924CF}" type="slidenum">
              <a:rPr lang="en-US" altLang="en-US" sz="1400">
                <a:solidFill>
                  <a:srgbClr val="FFFFFF"/>
                </a:solidFill>
                <a:latin typeface="Verdana" panose="020B0604030504040204" pitchFamily="34" charset="0"/>
              </a:rPr>
              <a:pPr algn="ctr" eaLnBrk="1" hangingPunct="1">
                <a:spcBef>
                  <a:spcPct val="0"/>
                </a:spcBef>
                <a:buFontTx/>
                <a:buNone/>
              </a:pPr>
              <a:t>37</a:t>
            </a:fld>
            <a:endParaRPr lang="en-US" altLang="en-US" sz="1400">
              <a:solidFill>
                <a:srgbClr val="FFFFFF"/>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39942" name="Content Placeholder 5" descr="Fire-Extinguisher-Label Class 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35052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Fire-Extinguisher Label-Class-BC.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19400"/>
            <a:ext cx="35052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Fire-Extinguisher Label-Class-A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419600"/>
            <a:ext cx="35528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Fire Safety</a:t>
            </a:r>
          </a:p>
        </p:txBody>
      </p:sp>
      <p:sp>
        <p:nvSpPr>
          <p:cNvPr id="4096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178B501-FD7C-4EFE-904D-C13E3F67671F}" type="slidenum">
              <a:rPr lang="en-US" altLang="en-US" sz="1400">
                <a:solidFill>
                  <a:srgbClr val="FFFFFF"/>
                </a:solidFill>
                <a:latin typeface="Verdana" panose="020B0604030504040204" pitchFamily="34" charset="0"/>
              </a:rPr>
              <a:pPr algn="ctr" eaLnBrk="1" hangingPunct="1">
                <a:spcBef>
                  <a:spcPct val="0"/>
                </a:spcBef>
                <a:buFontTx/>
                <a:buNone/>
              </a:pPr>
              <a:t>38</a:t>
            </a:fld>
            <a:endParaRPr lang="en-US" altLang="en-US" sz="1400">
              <a:solidFill>
                <a:srgbClr val="FFFFFF"/>
              </a:solidFill>
              <a:latin typeface="Verdana" panose="020B0604030504040204" pitchFamily="34" charset="0"/>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40965" name="Content Placeholder 1"/>
          <p:cNvSpPr txBox="1">
            <a:spLocks/>
          </p:cNvSpPr>
          <p:nvPr/>
        </p:nvSpPr>
        <p:spPr bwMode="auto">
          <a:xfrm>
            <a:off x="609600" y="1503363"/>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400"/>
              <a:t>     </a:t>
            </a:r>
            <a:r>
              <a:rPr lang="en-US" altLang="en-US" sz="2400">
                <a:latin typeface="Verdana" panose="020B0604030504040204" pitchFamily="34" charset="0"/>
                <a:ea typeface="Verdana" panose="020B0604030504040204" pitchFamily="34" charset="0"/>
                <a:cs typeface="Verdana" panose="020B0604030504040204" pitchFamily="34" charset="0"/>
              </a:rPr>
              <a:t>Fire Extinguisher Use:</a:t>
            </a:r>
          </a:p>
          <a:p>
            <a:pPr algn="ctr" eaLnBrk="1" hangingPunct="1">
              <a:buFontTx/>
              <a:buNone/>
            </a:pPr>
            <a:endParaRPr lang="en-US" altLang="en-US" sz="2400"/>
          </a:p>
          <a:p>
            <a:pPr algn="ctr" eaLnBrk="1" hangingPunct="1">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P.A.S.S.    </a:t>
            </a:r>
          </a:p>
          <a:p>
            <a:pPr eaLnBrk="1" hangingPunct="1">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P</a:t>
            </a:r>
            <a:r>
              <a:rPr lang="en-US" altLang="en-US" sz="2400">
                <a:latin typeface="Verdana" panose="020B0604030504040204" pitchFamily="34" charset="0"/>
                <a:ea typeface="Verdana" panose="020B0604030504040204" pitchFamily="34" charset="0"/>
                <a:cs typeface="Verdana" panose="020B0604030504040204" pitchFamily="34" charset="0"/>
              </a:rPr>
              <a:t> = Pull the Pin</a:t>
            </a:r>
          </a:p>
          <a:p>
            <a:pPr eaLnBrk="1" hangingPunct="1">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A</a:t>
            </a:r>
            <a:r>
              <a:rPr lang="en-US" altLang="en-US" sz="2400">
                <a:latin typeface="Verdana" panose="020B0604030504040204" pitchFamily="34" charset="0"/>
                <a:ea typeface="Verdana" panose="020B0604030504040204" pitchFamily="34" charset="0"/>
                <a:cs typeface="Verdana" panose="020B0604030504040204" pitchFamily="34" charset="0"/>
              </a:rPr>
              <a:t> = Aim the nozzle-horn at the “base” of  the fire</a:t>
            </a:r>
          </a:p>
          <a:p>
            <a:pPr eaLnBrk="1" hangingPunct="1">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S</a:t>
            </a:r>
            <a:r>
              <a:rPr lang="en-US" altLang="en-US" sz="2400">
                <a:latin typeface="Verdana" panose="020B0604030504040204" pitchFamily="34" charset="0"/>
                <a:ea typeface="Verdana" panose="020B0604030504040204" pitchFamily="34" charset="0"/>
                <a:cs typeface="Verdana" panose="020B0604030504040204" pitchFamily="34" charset="0"/>
              </a:rPr>
              <a:t> = Squeeze the handles together</a:t>
            </a:r>
          </a:p>
          <a:p>
            <a:pPr eaLnBrk="1" hangingPunct="1">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400" b="1">
                <a:latin typeface="Verdana" panose="020B0604030504040204" pitchFamily="34" charset="0"/>
                <a:ea typeface="Verdana" panose="020B0604030504040204" pitchFamily="34" charset="0"/>
                <a:cs typeface="Verdana" panose="020B0604030504040204" pitchFamily="34" charset="0"/>
              </a:rPr>
              <a:t>S</a:t>
            </a:r>
            <a:r>
              <a:rPr lang="en-US" altLang="en-US" sz="2400">
                <a:latin typeface="Verdana" panose="020B0604030504040204" pitchFamily="34" charset="0"/>
                <a:ea typeface="Verdana" panose="020B0604030504040204" pitchFamily="34" charset="0"/>
                <a:cs typeface="Verdana" panose="020B0604030504040204" pitchFamily="34" charset="0"/>
              </a:rPr>
              <a:t> = Sweep the extinguisher from side to side</a:t>
            </a:r>
          </a:p>
        </p:txBody>
      </p:sp>
      <p:pic>
        <p:nvPicPr>
          <p:cNvPr id="40966" name="Picture 6" descr="Fire Extinguisher-AB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98563"/>
            <a:ext cx="126047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Confined Spaces</a:t>
            </a:r>
          </a:p>
        </p:txBody>
      </p:sp>
      <p:sp>
        <p:nvSpPr>
          <p:cNvPr id="4198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211228-FF11-4229-8181-BCC557FFD9A0}" type="slidenum">
              <a:rPr lang="en-US" altLang="en-US" sz="1400">
                <a:solidFill>
                  <a:srgbClr val="FFFFFF"/>
                </a:solidFill>
                <a:latin typeface="Verdana" panose="020B0604030504040204" pitchFamily="34" charset="0"/>
              </a:rPr>
              <a:pPr algn="ctr" eaLnBrk="1" hangingPunct="1">
                <a:spcBef>
                  <a:spcPct val="0"/>
                </a:spcBef>
                <a:buFontTx/>
                <a:buNone/>
              </a:pPr>
              <a:t>39</a:t>
            </a:fld>
            <a:endParaRPr lang="en-US" altLang="en-US" sz="1400">
              <a:solidFill>
                <a:srgbClr val="FFFFFF"/>
              </a:solidFill>
              <a:latin typeface="Verdana" panose="020B0604030504040204" pitchFamily="34" charset="0"/>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41989" name="Content Placeholder 1"/>
          <p:cNvSpPr txBox="1">
            <a:spLocks/>
          </p:cNvSpPr>
          <p:nvPr/>
        </p:nvSpPr>
        <p:spPr bwMode="auto">
          <a:xfrm>
            <a:off x="609600" y="1447800"/>
            <a:ext cx="82296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400"/>
              <a:t>A confined space is defined as a space that:</a:t>
            </a:r>
          </a:p>
          <a:p>
            <a:pPr eaLnBrk="1" hangingPunct="1">
              <a:buFont typeface="Courier New" panose="02070309020205020404" pitchFamily="49" charset="0"/>
              <a:buChar char="o"/>
            </a:pPr>
            <a:r>
              <a:rPr lang="en-US" altLang="en-US" sz="2400"/>
              <a:t>Is large enough and so configured that an employee can bodily enter and perform assigned work;</a:t>
            </a:r>
          </a:p>
          <a:p>
            <a:pPr eaLnBrk="1" hangingPunct="1">
              <a:buFont typeface="Courier New" panose="02070309020205020404" pitchFamily="49" charset="0"/>
              <a:buChar char="o"/>
            </a:pPr>
            <a:r>
              <a:rPr lang="en-US" altLang="en-US" sz="2400"/>
              <a:t>Has a limited means for entrance and exit;</a:t>
            </a:r>
          </a:p>
          <a:p>
            <a:pPr eaLnBrk="1" hangingPunct="1">
              <a:buFont typeface="Courier New" panose="02070309020205020404" pitchFamily="49" charset="0"/>
              <a:buChar char="o"/>
            </a:pPr>
            <a:r>
              <a:rPr lang="en-US" altLang="en-US" sz="2400"/>
              <a:t>Is not designed for continuous employee occupancy.</a:t>
            </a:r>
          </a:p>
          <a:p>
            <a:pPr eaLnBrk="1" hangingPunct="1">
              <a:buFont typeface="Courier New" panose="02070309020205020404" pitchFamily="49" charset="0"/>
              <a:buChar char="o"/>
            </a:pPr>
            <a:endParaRPr lang="en-US" altLang="en-US"/>
          </a:p>
        </p:txBody>
      </p:sp>
      <p:pic>
        <p:nvPicPr>
          <p:cNvPr id="419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78263"/>
            <a:ext cx="338613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7826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Nature of Work</a:t>
            </a:r>
          </a:p>
        </p:txBody>
      </p:sp>
      <p:sp>
        <p:nvSpPr>
          <p:cNvPr id="4099" name="Subtitle 2"/>
          <p:cNvSpPr>
            <a:spLocks noGrp="1"/>
          </p:cNvSpPr>
          <p:nvPr>
            <p:ph type="subTitle" idx="1"/>
          </p:nvPr>
        </p:nvSpPr>
        <p:spPr>
          <a:xfrm>
            <a:off x="1143000" y="1676400"/>
            <a:ext cx="6629400" cy="3733800"/>
          </a:xfrm>
        </p:spPr>
        <p:txBody>
          <a:bodyPr/>
          <a:lstStyle/>
          <a:p>
            <a:pPr marL="342900" indent="-342900" algn="l" eaLnBrk="1" hangingPunct="1">
              <a:buFont typeface="Courier New" panose="02070309020205020404" pitchFamily="49" charset="0"/>
              <a:buChar char="o"/>
              <a:defRPr/>
            </a:pPr>
            <a:r>
              <a:rPr lang="en-US" altLang="en-US" dirty="0">
                <a:solidFill>
                  <a:schemeClr val="tx1"/>
                </a:solidFill>
              </a:rPr>
              <a:t>Basic Stage Safety.</a:t>
            </a:r>
          </a:p>
          <a:p>
            <a:pPr marL="342900" indent="-342900" algn="l" eaLnBrk="1" hangingPunct="1">
              <a:buFont typeface="Courier New" panose="02070309020205020404" pitchFamily="49" charset="0"/>
              <a:buChar char="o"/>
              <a:defRPr/>
            </a:pPr>
            <a:r>
              <a:rPr lang="en-US" altLang="en-US" dirty="0">
                <a:solidFill>
                  <a:schemeClr val="tx1"/>
                </a:solidFill>
              </a:rPr>
              <a:t>Elevated platforms and workspaces.</a:t>
            </a:r>
          </a:p>
          <a:p>
            <a:pPr marL="342900" indent="-342900" algn="l" eaLnBrk="1" hangingPunct="1">
              <a:buFont typeface="Courier New" panose="02070309020205020404" pitchFamily="49" charset="0"/>
              <a:buChar char="o"/>
              <a:defRPr/>
            </a:pPr>
            <a:r>
              <a:rPr lang="en-US" altLang="en-US" dirty="0">
                <a:solidFill>
                  <a:schemeClr val="tx1"/>
                </a:solidFill>
              </a:rPr>
              <a:t>Scaffolds and Ladders.</a:t>
            </a:r>
          </a:p>
          <a:p>
            <a:pPr marL="342900" indent="-342900" algn="l" eaLnBrk="1" hangingPunct="1">
              <a:buFont typeface="Courier New" panose="02070309020205020404" pitchFamily="49" charset="0"/>
              <a:buChar char="o"/>
              <a:defRPr/>
            </a:pPr>
            <a:r>
              <a:rPr lang="en-US" altLang="en-US" dirty="0">
                <a:solidFill>
                  <a:schemeClr val="tx1"/>
                </a:solidFill>
              </a:rPr>
              <a:t>Stage Preparation.</a:t>
            </a:r>
          </a:p>
          <a:p>
            <a:pPr marL="342900" indent="-342900" algn="l" eaLnBrk="1" hangingPunct="1">
              <a:buFont typeface="Courier New" panose="02070309020205020404" pitchFamily="49" charset="0"/>
              <a:buChar char="o"/>
              <a:defRPr/>
            </a:pPr>
            <a:r>
              <a:rPr lang="en-US" altLang="en-US" dirty="0">
                <a:solidFill>
                  <a:schemeClr val="tx1"/>
                </a:solidFill>
              </a:rPr>
              <a:t>Possibly long hours.</a:t>
            </a:r>
          </a:p>
          <a:p>
            <a:pPr marL="342900" indent="-342900" algn="l" eaLnBrk="1" hangingPunct="1">
              <a:buFont typeface="Courier New" panose="02070309020205020404" pitchFamily="49" charset="0"/>
              <a:buChar char="o"/>
              <a:defRPr/>
            </a:pPr>
            <a:r>
              <a:rPr lang="en-US" altLang="en-US" dirty="0">
                <a:solidFill>
                  <a:schemeClr val="tx1"/>
                </a:solidFill>
              </a:rPr>
              <a:t>Excessive heat due to lights.</a:t>
            </a:r>
          </a:p>
          <a:p>
            <a:pPr marL="342900" indent="-342900" algn="l" eaLnBrk="1" hangingPunct="1">
              <a:buFont typeface="Courier New" panose="02070309020205020404" pitchFamily="49" charset="0"/>
              <a:buChar char="o"/>
              <a:defRPr/>
            </a:pPr>
            <a:r>
              <a:rPr lang="en-US" altLang="en-US" dirty="0">
                <a:solidFill>
                  <a:schemeClr val="tx1"/>
                </a:solidFill>
              </a:rPr>
              <a:t>Equipment can be awkward and heavy.</a:t>
            </a:r>
          </a:p>
          <a:p>
            <a:pPr marL="342900" indent="-342900" algn="l" eaLnBrk="1" hangingPunct="1">
              <a:buFont typeface="Courier New" panose="02070309020205020404" pitchFamily="49" charset="0"/>
              <a:buChar char="o"/>
              <a:defRPr/>
            </a:pPr>
            <a:r>
              <a:rPr lang="en-US" altLang="en-US" dirty="0">
                <a:solidFill>
                  <a:schemeClr val="tx1"/>
                </a:solidFill>
              </a:rPr>
              <a:t>Chemical Safety.</a:t>
            </a:r>
          </a:p>
          <a:p>
            <a:pPr algn="l" eaLnBrk="1" hangingPunct="1">
              <a:buFont typeface="Arial" charset="0"/>
              <a:buNone/>
              <a:defRPr/>
            </a:pPr>
            <a:endParaRPr lang="en-US" dirty="0">
              <a:solidFill>
                <a:schemeClr val="tx1"/>
              </a:solidFill>
            </a:endParaRPr>
          </a:p>
        </p:txBody>
      </p:sp>
      <p:sp>
        <p:nvSpPr>
          <p:cNvPr id="61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6AB8C8A-E140-4D25-8165-F122455CEA5F}" type="slidenum">
              <a:rPr lang="en-US" altLang="en-US" sz="1400">
                <a:solidFill>
                  <a:srgbClr val="FFFFFF"/>
                </a:solidFill>
                <a:latin typeface="Verdana" panose="020B0604030504040204" pitchFamily="34" charset="0"/>
              </a:rPr>
              <a:pPr algn="ctr" eaLnBrk="1" hangingPunct="1">
                <a:spcBef>
                  <a:spcPct val="0"/>
                </a:spcBef>
                <a:buFontTx/>
                <a:buNone/>
              </a:pPr>
              <a:t>4</a:t>
            </a:fld>
            <a:endParaRPr lang="en-US" altLang="en-US" sz="1400">
              <a:solidFill>
                <a:srgbClr val="FFFFFF"/>
              </a:solidFill>
              <a:latin typeface="Verdana" panose="020B0604030504040204" pitchFamily="34" charset="0"/>
            </a:endParaRPr>
          </a:p>
        </p:txBody>
      </p:sp>
      <p:sp>
        <p:nvSpPr>
          <p:cNvPr id="61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Permit Required Confined Space</a:t>
            </a:r>
          </a:p>
        </p:txBody>
      </p:sp>
      <p:sp>
        <p:nvSpPr>
          <p:cNvPr id="4301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6B7BED5-E2FD-481C-8AC5-9985D9054C20}" type="slidenum">
              <a:rPr lang="en-US" altLang="en-US" sz="1400">
                <a:solidFill>
                  <a:srgbClr val="FFFFFF"/>
                </a:solidFill>
                <a:latin typeface="Verdana" panose="020B0604030504040204" pitchFamily="34" charset="0"/>
              </a:rPr>
              <a:pPr algn="ctr" eaLnBrk="1" hangingPunct="1">
                <a:spcBef>
                  <a:spcPct val="0"/>
                </a:spcBef>
                <a:buFontTx/>
                <a:buNone/>
              </a:pPr>
              <a:t>40</a:t>
            </a:fld>
            <a:endParaRPr lang="en-US" altLang="en-US" sz="1400">
              <a:solidFill>
                <a:srgbClr val="FFFFFF"/>
              </a:solidFill>
              <a:latin typeface="Verdana" panose="020B0604030504040204" pitchFamily="34" charset="0"/>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1"/>
          <p:cNvSpPr txBox="1">
            <a:spLocks/>
          </p:cNvSpPr>
          <p:nvPr/>
        </p:nvSpPr>
        <p:spPr bwMode="auto">
          <a:xfrm>
            <a:off x="381000" y="1219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a:t>   </a:t>
            </a:r>
            <a:r>
              <a:rPr lang="en-US" altLang="en-US" sz="2400">
                <a:latin typeface="Verdana" panose="020B0604030504040204" pitchFamily="34" charset="0"/>
                <a:ea typeface="Verdana" panose="020B0604030504040204" pitchFamily="34" charset="0"/>
                <a:cs typeface="Verdana" panose="020B0604030504040204" pitchFamily="34" charset="0"/>
              </a:rPr>
              <a:t>Is a confined space with </a:t>
            </a:r>
            <a:r>
              <a:rPr lang="en-US" altLang="en-US" sz="2400" b="1" i="1" u="sng">
                <a:latin typeface="Verdana" panose="020B0604030504040204" pitchFamily="34" charset="0"/>
                <a:ea typeface="Verdana" panose="020B0604030504040204" pitchFamily="34" charset="0"/>
                <a:cs typeface="Verdana" panose="020B0604030504040204" pitchFamily="34" charset="0"/>
              </a:rPr>
              <a:t>one or more</a:t>
            </a:r>
            <a:r>
              <a:rPr lang="en-US" altLang="en-US" sz="2400" b="1" i="1">
                <a:latin typeface="Verdana" panose="020B0604030504040204" pitchFamily="34" charset="0"/>
                <a:ea typeface="Verdana" panose="020B0604030504040204" pitchFamily="34" charset="0"/>
                <a:cs typeface="Verdana" panose="020B0604030504040204" pitchFamily="34" charset="0"/>
              </a:rPr>
              <a:t> </a:t>
            </a:r>
            <a:r>
              <a:rPr lang="en-US" altLang="en-US" sz="2400">
                <a:latin typeface="Verdana" panose="020B0604030504040204" pitchFamily="34" charset="0"/>
                <a:ea typeface="Verdana" panose="020B0604030504040204" pitchFamily="34" charset="0"/>
                <a:cs typeface="Verdana" panose="020B0604030504040204" pitchFamily="34" charset="0"/>
              </a:rPr>
              <a:t>of the following characteristics: </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Contains or has potential to contain a hazardous atmosphere (i.e. atmosphere that may expose employees to the risk of injury or death, ability      to self-rescue, or acute illness). </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Contains a material that has the potential for engulfing an entrant. </a:t>
            </a:r>
          </a:p>
          <a:p>
            <a:pPr>
              <a:buFontTx/>
              <a:buNone/>
            </a:pPr>
            <a:endParaRPr lang="en-US" altLang="en-US"/>
          </a:p>
        </p:txBody>
      </p:sp>
      <p:pic>
        <p:nvPicPr>
          <p:cNvPr id="43014" name="Picture 5" descr="Confined Space Sign-Yellow&amp;Blac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91000"/>
            <a:ext cx="26670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Permit Required Confined Space</a:t>
            </a:r>
          </a:p>
        </p:txBody>
      </p:sp>
      <p:sp>
        <p:nvSpPr>
          <p:cNvPr id="4403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1CF494D-67C9-477E-A763-A8E6ACB58DF5}" type="slidenum">
              <a:rPr lang="en-US" altLang="en-US" sz="1400">
                <a:solidFill>
                  <a:srgbClr val="FFFFFF"/>
                </a:solidFill>
                <a:latin typeface="Verdana" panose="020B0604030504040204" pitchFamily="34" charset="0"/>
              </a:rPr>
              <a:pPr algn="ctr" eaLnBrk="1" hangingPunct="1">
                <a:spcBef>
                  <a:spcPct val="0"/>
                </a:spcBef>
                <a:buFontTx/>
                <a:buNone/>
              </a:pPr>
              <a:t>41</a:t>
            </a:fld>
            <a:endParaRPr lang="en-US" altLang="en-US" sz="1400">
              <a:solidFill>
                <a:srgbClr val="FFFFFF"/>
              </a:solidFill>
              <a:latin typeface="Verdana" panose="020B0604030504040204" pitchFamily="34" charset="0"/>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44037" name="Content Placeholder 1"/>
          <p:cNvSpPr txBox="1">
            <a:spLocks/>
          </p:cNvSpPr>
          <p:nvPr/>
        </p:nvSpPr>
        <p:spPr bwMode="auto">
          <a:xfrm>
            <a:off x="441325"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Entrant could become trapped/asphyxiated by inwardly converging walls or a floor that slopes downward and tapers to a smaller cross section. </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Contains any other recognized serious safety or health hazard. </a:t>
            </a:r>
          </a:p>
          <a:p>
            <a:pPr>
              <a:buFontTx/>
              <a:buNone/>
            </a:pPr>
            <a:endParaRPr lang="en-US" altLang="en-US"/>
          </a:p>
          <a:p>
            <a:endParaRPr lang="en-US" altLang="en-US"/>
          </a:p>
        </p:txBody>
      </p:sp>
      <p:pic>
        <p:nvPicPr>
          <p:cNvPr id="44038" name="Picture 7" descr="confined spacer esc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70263"/>
            <a:ext cx="30289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Entry of PRCS</a:t>
            </a:r>
          </a:p>
        </p:txBody>
      </p:sp>
      <p:sp>
        <p:nvSpPr>
          <p:cNvPr id="4505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0FA86DC-BF62-4DBD-B08B-295DBA443B00}" type="slidenum">
              <a:rPr lang="en-US" altLang="en-US" sz="1400">
                <a:solidFill>
                  <a:srgbClr val="FFFFFF"/>
                </a:solidFill>
                <a:latin typeface="Verdana" panose="020B0604030504040204" pitchFamily="34" charset="0"/>
              </a:rPr>
              <a:pPr algn="ctr" eaLnBrk="1" hangingPunct="1">
                <a:spcBef>
                  <a:spcPct val="0"/>
                </a:spcBef>
                <a:buFontTx/>
                <a:buNone/>
              </a:pPr>
              <a:t>42</a:t>
            </a:fld>
            <a:endParaRPr lang="en-US" altLang="en-US" sz="1400">
              <a:solidFill>
                <a:srgbClr val="FFFFFF"/>
              </a:solidFill>
              <a:latin typeface="Verdana" panose="020B0604030504040204" pitchFamily="34" charset="0"/>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45061" name="Content Placeholder 1"/>
          <p:cNvSpPr txBox="1">
            <a:spLocks/>
          </p:cNvSpPr>
          <p:nvPr/>
        </p:nvSpPr>
        <p:spPr bwMode="auto">
          <a:xfrm>
            <a:off x="3810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Courier New" panose="02070309020205020404" pitchFamily="49" charset="0"/>
              <a:buChar char="o"/>
            </a:pPr>
            <a:r>
              <a:rPr lang="en-US" altLang="en-US" sz="2400">
                <a:solidFill>
                  <a:srgbClr val="FF0000"/>
                </a:solidFill>
                <a:latin typeface="Verdana" panose="020B0604030504040204" pitchFamily="34" charset="0"/>
                <a:ea typeface="Verdana" panose="020B0604030504040204" pitchFamily="34" charset="0"/>
                <a:cs typeface="Verdana" panose="020B0604030504040204" pitchFamily="34" charset="0"/>
              </a:rPr>
              <a:t>ONLY INDIVIDUALS WITH PROPER TRAINING AND PERSONAL PROTECTIVE EQUIPMENT SHOULD ENTER PERMIT REQUIRED CONFINED SPACES!</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IF ENTRY IS NECESSARY CONTACT APPROPRIATE DEPARTMENT FOR ASSISTANCE!</a:t>
            </a:r>
          </a:p>
          <a:p>
            <a:pPr>
              <a:buFontTx/>
              <a:buNone/>
            </a:pPr>
            <a:endParaRPr lang="en-US" altLang="en-US"/>
          </a:p>
        </p:txBody>
      </p:sp>
      <p:pic>
        <p:nvPicPr>
          <p:cNvPr id="45062" name="Picture 3" descr="Tripo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3733800"/>
            <a:ext cx="19478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4608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30F49C4-208A-412F-95AF-824733962B84}" type="slidenum">
              <a:rPr lang="en-US" altLang="en-US" sz="1400">
                <a:solidFill>
                  <a:srgbClr val="FFFFFF"/>
                </a:solidFill>
                <a:latin typeface="Verdana" panose="020B0604030504040204" pitchFamily="34" charset="0"/>
              </a:rPr>
              <a:pPr algn="ctr" eaLnBrk="1" hangingPunct="1">
                <a:spcBef>
                  <a:spcPct val="0"/>
                </a:spcBef>
                <a:buFontTx/>
                <a:buNone/>
              </a:pPr>
              <a:t>43</a:t>
            </a:fld>
            <a:endParaRPr lang="en-US" altLang="en-US" sz="1400">
              <a:solidFill>
                <a:srgbClr val="FFFFFF"/>
              </a:solidFill>
              <a:latin typeface="Verdana" panose="020B0604030504040204" pitchFamily="34" charset="0"/>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1"/>
          <p:cNvSpPr txBox="1">
            <a:spLocks/>
          </p:cNvSpPr>
          <p:nvPr/>
        </p:nvSpPr>
        <p:spPr bwMode="auto">
          <a:xfrm>
            <a:off x="457200" y="1295400"/>
            <a:ext cx="822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Hazardous chemical/material = any element, chemical compound or mixture of elements and/or compounds, which can produce adverse effects on humans. </a:t>
            </a:r>
          </a:p>
          <a:p>
            <a:pPr>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 </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Includes both physical and health hazards.</a:t>
            </a:r>
          </a:p>
        </p:txBody>
      </p:sp>
      <p:pic>
        <p:nvPicPr>
          <p:cNvPr id="46086" name="Picture 7" descr="Cleaning Stuf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27432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Paint Thinn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10000"/>
            <a:ext cx="2286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1" descr="Painting-Brus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962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47107" name="Subtitle 2"/>
          <p:cNvSpPr>
            <a:spLocks noGrp="1"/>
          </p:cNvSpPr>
          <p:nvPr>
            <p:ph type="subTitle" idx="1"/>
          </p:nvPr>
        </p:nvSpPr>
        <p:spPr>
          <a:xfrm>
            <a:off x="609600" y="1752600"/>
            <a:ext cx="7924800" cy="4038600"/>
          </a:xfrm>
        </p:spPr>
        <p:txBody>
          <a:bodyPr/>
          <a:lstStyle/>
          <a:p>
            <a:pPr marL="342900" indent="-342900" algn="l">
              <a:buFont typeface="Courier New" panose="02070309020205020404" pitchFamily="49" charset="0"/>
              <a:buChar char="o"/>
            </a:pPr>
            <a:r>
              <a:rPr lang="en-US" altLang="en-US">
                <a:solidFill>
                  <a:schemeClr val="tx1"/>
                </a:solidFill>
              </a:rPr>
              <a:t>Ensure all hazardous materials (e.g. paints, solvents, epoxy, etc.) are properly labeled  and stored.</a:t>
            </a:r>
          </a:p>
          <a:p>
            <a:pPr marL="342900" indent="-342900" algn="l">
              <a:buFont typeface="Courier New" panose="02070309020205020404" pitchFamily="49" charset="0"/>
              <a:buChar char="o"/>
            </a:pPr>
            <a:r>
              <a:rPr lang="en-US" altLang="en-US">
                <a:solidFill>
                  <a:schemeClr val="tx1"/>
                </a:solidFill>
              </a:rPr>
              <a:t>Choose water or latex based paints, inks, etc. when possible.</a:t>
            </a:r>
          </a:p>
          <a:p>
            <a:pPr marL="342900" indent="-342900" algn="l">
              <a:buFont typeface="Courier New" panose="02070309020205020404" pitchFamily="49" charset="0"/>
              <a:buChar char="o"/>
            </a:pPr>
            <a:r>
              <a:rPr lang="en-US" altLang="en-US">
                <a:solidFill>
                  <a:schemeClr val="tx1"/>
                </a:solidFill>
              </a:rPr>
              <a:t>Ask vendor for Safety Data Sheet (SDS) for reference.</a:t>
            </a:r>
          </a:p>
          <a:p>
            <a:pPr marL="342900" indent="-342900" algn="l">
              <a:buFont typeface="Courier New" panose="02070309020205020404" pitchFamily="49" charset="0"/>
              <a:buChar char="o"/>
            </a:pPr>
            <a:r>
              <a:rPr lang="en-US" altLang="en-US">
                <a:solidFill>
                  <a:schemeClr val="tx1"/>
                </a:solidFill>
              </a:rPr>
              <a:t>Ensure lids are securely fastened when product not in use.</a:t>
            </a:r>
          </a:p>
        </p:txBody>
      </p:sp>
      <p:sp>
        <p:nvSpPr>
          <p:cNvPr id="471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E3831BB-773C-4786-A774-405D6D6CB6CD}" type="slidenum">
              <a:rPr lang="en-US" altLang="en-US" sz="1400">
                <a:solidFill>
                  <a:srgbClr val="FFFFFF"/>
                </a:solidFill>
                <a:latin typeface="Verdana" panose="020B0604030504040204" pitchFamily="34" charset="0"/>
              </a:rPr>
              <a:pPr algn="ctr" eaLnBrk="1" hangingPunct="1">
                <a:spcBef>
                  <a:spcPct val="0"/>
                </a:spcBef>
                <a:buFontTx/>
                <a:buNone/>
              </a:pPr>
              <a:t>44</a:t>
            </a:fld>
            <a:endParaRPr lang="en-US" altLang="en-US" sz="1400">
              <a:solidFill>
                <a:srgbClr val="FFFFFF"/>
              </a:solidFill>
              <a:latin typeface="Verdana" panose="020B0604030504040204" pitchFamily="34" charset="0"/>
            </a:endParaRP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4813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4CAF95C-397F-4B61-8ADD-A9C3699BAA56}" type="slidenum">
              <a:rPr lang="en-US" altLang="en-US" sz="1400">
                <a:solidFill>
                  <a:srgbClr val="FFFFFF"/>
                </a:solidFill>
                <a:latin typeface="Verdana" panose="020B0604030504040204" pitchFamily="34" charset="0"/>
              </a:rPr>
              <a:pPr algn="ctr" eaLnBrk="1" hangingPunct="1">
                <a:spcBef>
                  <a:spcPct val="0"/>
                </a:spcBef>
                <a:buFontTx/>
                <a:buNone/>
              </a:pPr>
              <a:t>45</a:t>
            </a:fld>
            <a:endParaRPr lang="en-US" altLang="en-US" sz="1400">
              <a:solidFill>
                <a:srgbClr val="FFFFFF"/>
              </a:solidFill>
              <a:latin typeface="Verdana" panose="020B0604030504040204" pitchFamily="34" charset="0"/>
            </a:endParaRPr>
          </a:p>
        </p:txBody>
      </p:sp>
      <p:sp>
        <p:nvSpPr>
          <p:cNvPr id="481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1"/>
          <p:cNvSpPr txBox="1">
            <a:spLocks/>
          </p:cNvSpPr>
          <p:nvPr/>
        </p:nvSpPr>
        <p:spPr bwMode="auto">
          <a:xfrm>
            <a:off x="381000" y="12604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If solvent must be used, check threshold limit values, evaporation rates, and any other health and safety information on the label when choosing.</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Avoid products that create dust or mist such as aerosol and never use them in an enclosed space. </a:t>
            </a:r>
          </a:p>
          <a:p>
            <a:pPr>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Avoid anything with known cancer-causing chemicals.</a:t>
            </a:r>
          </a:p>
        </p:txBody>
      </p:sp>
      <p:pic>
        <p:nvPicPr>
          <p:cNvPr id="48134" name="Picture 8" descr="Solv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67200"/>
            <a:ext cx="28003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On the Job Injuries/Accidents</a:t>
            </a:r>
          </a:p>
        </p:txBody>
      </p:sp>
      <p:sp>
        <p:nvSpPr>
          <p:cNvPr id="491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5F8478-8174-4620-AD50-45A39E3C91D2}" type="slidenum">
              <a:rPr lang="en-US" altLang="en-US" sz="1400">
                <a:solidFill>
                  <a:srgbClr val="FFFFFF"/>
                </a:solidFill>
                <a:latin typeface="Verdana" panose="020B0604030504040204" pitchFamily="34" charset="0"/>
              </a:rPr>
              <a:pPr algn="ctr" eaLnBrk="1" hangingPunct="1">
                <a:spcBef>
                  <a:spcPct val="0"/>
                </a:spcBef>
                <a:buFontTx/>
                <a:buNone/>
              </a:pPr>
              <a:t>46</a:t>
            </a:fld>
            <a:endParaRPr lang="en-US" altLang="en-US" sz="1400">
              <a:solidFill>
                <a:srgbClr val="FFFFFF"/>
              </a:solidFill>
              <a:latin typeface="Verdana" panose="020B0604030504040204" pitchFamily="34" charset="0"/>
            </a:endParaRPr>
          </a:p>
        </p:txBody>
      </p:sp>
      <p:sp>
        <p:nvSpPr>
          <p:cNvPr id="491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49157" name="Content Placeholder 1"/>
          <p:cNvSpPr txBox="1">
            <a:spLocks/>
          </p:cNvSpPr>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If you are injured while working you should  notify your Supervisor immediately!</a:t>
            </a:r>
          </a:p>
          <a:p>
            <a:pPr>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Get medical attention (if necessary).</a:t>
            </a:r>
          </a:p>
          <a:p>
            <a:pPr>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Ensure an appropriate “Injury Report” is completed.</a:t>
            </a:r>
          </a:p>
          <a:p>
            <a:pPr marL="91440">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Report hazards associated with your injury to the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appropriate person for correction.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t>
            </a:r>
            <a:endParaRPr lang="en-US" altLang="en-US" dirty="0">
              <a:latin typeface="Verdana" pitchFamily="34" charset="0"/>
              <a:ea typeface="Verdana" pitchFamily="34" charset="0"/>
              <a:cs typeface="Verdana" pitchFamily="34" charset="0"/>
            </a:endParaRPr>
          </a:p>
        </p:txBody>
      </p:sp>
      <p:pic>
        <p:nvPicPr>
          <p:cNvPr id="49158" name="Picture 6" descr="First Aid K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4191000"/>
            <a:ext cx="2667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Protect Your Best Asset-YOU!</a:t>
            </a:r>
          </a:p>
        </p:txBody>
      </p:sp>
      <p:sp>
        <p:nvSpPr>
          <p:cNvPr id="501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2916AB-9896-4E21-BC39-4F221AE71DB4}" type="slidenum">
              <a:rPr lang="en-US" altLang="en-US" sz="1400">
                <a:solidFill>
                  <a:srgbClr val="FFFFFF"/>
                </a:solidFill>
                <a:latin typeface="Verdana" panose="020B0604030504040204" pitchFamily="34" charset="0"/>
              </a:rPr>
              <a:pPr algn="ctr" eaLnBrk="1" hangingPunct="1">
                <a:spcBef>
                  <a:spcPct val="0"/>
                </a:spcBef>
                <a:buFontTx/>
                <a:buNone/>
              </a:pPr>
              <a:t>47</a:t>
            </a:fld>
            <a:endParaRPr lang="en-US" altLang="en-US" sz="1400">
              <a:solidFill>
                <a:srgbClr val="FFFFFF"/>
              </a:solidFill>
              <a:latin typeface="Verdana" panose="020B0604030504040204" pitchFamily="34" charset="0"/>
            </a:endParaRP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50181" name="Content Placeholder 4"/>
          <p:cNvSpPr txBox="1">
            <a:spLocks/>
          </p:cNvSpPr>
          <p:nvPr/>
        </p:nvSpPr>
        <p:spPr bwMode="auto">
          <a:xfrm>
            <a:off x="533400" y="18288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Be aware of your surroundings.</a:t>
            </a:r>
          </a:p>
          <a:p>
            <a:pPr eaLnBrk="1" hangingPunct="1">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Good housekeeping      is important for preventing accidents.</a:t>
            </a:r>
          </a:p>
          <a:p>
            <a:pPr eaLnBrk="1" hangingPunct="1">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Replace all tools and supplies after use.</a:t>
            </a:r>
          </a:p>
          <a:p>
            <a:pPr eaLnBrk="1" hangingPunct="1">
              <a:buFont typeface="Courier New" panose="02070309020205020404" pitchFamily="49" charset="0"/>
              <a:buChar char="o"/>
            </a:pPr>
            <a:r>
              <a:rPr lang="en-US" altLang="en-US" sz="2400">
                <a:latin typeface="Verdana" panose="020B0604030504040204" pitchFamily="34" charset="0"/>
                <a:ea typeface="Verdana" panose="020B0604030504040204" pitchFamily="34" charset="0"/>
                <a:cs typeface="Verdana" panose="020B0604030504040204" pitchFamily="34" charset="0"/>
              </a:rPr>
              <a:t>Stretch to limber up before working.</a:t>
            </a:r>
          </a:p>
        </p:txBody>
      </p:sp>
      <p:pic>
        <p:nvPicPr>
          <p:cNvPr id="50182" name="Picture 7" descr="Play-Robin Hoo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78301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Remember</a:t>
            </a:r>
          </a:p>
        </p:txBody>
      </p:sp>
      <p:sp>
        <p:nvSpPr>
          <p:cNvPr id="5120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259CF25-432A-4655-9766-E14831C05E5E}" type="slidenum">
              <a:rPr lang="en-US" altLang="en-US" sz="1400">
                <a:solidFill>
                  <a:srgbClr val="FFFFFF"/>
                </a:solidFill>
                <a:latin typeface="Verdana" panose="020B0604030504040204" pitchFamily="34" charset="0"/>
              </a:rPr>
              <a:pPr algn="ctr" eaLnBrk="1" hangingPunct="1">
                <a:spcBef>
                  <a:spcPct val="0"/>
                </a:spcBef>
                <a:buFontTx/>
                <a:buNone/>
              </a:pPr>
              <a:t>48</a:t>
            </a:fld>
            <a:endParaRPr lang="en-US" altLang="en-US" sz="1400">
              <a:solidFill>
                <a:srgbClr val="FFFFFF"/>
              </a:solidFill>
              <a:latin typeface="Verdana" panose="020B0604030504040204" pitchFamily="34" charset="0"/>
            </a:endParaRPr>
          </a:p>
        </p:txBody>
      </p:sp>
      <p:sp>
        <p:nvSpPr>
          <p:cNvPr id="512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2"/>
          <p:cNvSpPr txBox="1">
            <a:spLocks/>
          </p:cNvSpPr>
          <p:nvPr/>
        </p:nvSpPr>
        <p:spPr bwMode="auto">
          <a:xfrm>
            <a:off x="533400" y="17526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SAFETY IS EVERYBODY’S</a:t>
            </a: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RESPONSIBILITY</a:t>
            </a:r>
          </a:p>
          <a:p>
            <a:pPr eaLnBrk="1" hangingPunct="1">
              <a:buFontTx/>
              <a:buNone/>
            </a:pPr>
            <a:endParaRPr lang="en-US" altLang="en-US" sz="220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DON’T TAKE SHORTCUTS               </a:t>
            </a: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WHEN IT COMES TO</a:t>
            </a: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SAFETY</a:t>
            </a:r>
          </a:p>
          <a:p>
            <a:pPr eaLnBrk="1" hangingPunct="1">
              <a:buFontTx/>
              <a:buNone/>
            </a:pPr>
            <a:endParaRPr lang="en-US" altLang="en-US" sz="220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WORK SAFELY ALL THE      </a:t>
            </a:r>
          </a:p>
          <a:p>
            <a:pPr eaLnBrk="1" hangingPunct="1">
              <a:buFontTx/>
              <a:buNone/>
            </a:pPr>
            <a:r>
              <a:rPr lang="en-US" altLang="en-US" sz="2200">
                <a:solidFill>
                  <a:srgbClr val="FF0000"/>
                </a:solidFill>
                <a:latin typeface="Verdana" panose="020B0604030504040204" pitchFamily="34" charset="0"/>
                <a:ea typeface="Verdana" panose="020B0604030504040204" pitchFamily="34" charset="0"/>
                <a:cs typeface="Verdana" panose="020B0604030504040204" pitchFamily="34" charset="0"/>
              </a:rPr>
              <a:t>TIME, EVERY TIME</a:t>
            </a:r>
          </a:p>
          <a:p>
            <a:pPr eaLnBrk="1" hangingPunct="1">
              <a:buFontTx/>
              <a:buNone/>
            </a:pPr>
            <a:endParaRPr lang="en-US" altLang="en-US" sz="2200"/>
          </a:p>
          <a:p>
            <a:pPr eaLnBrk="1" hangingPunct="1">
              <a:buFontTx/>
              <a:buNone/>
            </a:pPr>
            <a:r>
              <a:rPr lang="en-US" altLang="en-US" sz="2200"/>
              <a:t>   </a:t>
            </a:r>
          </a:p>
        </p:txBody>
      </p:sp>
      <p:pic>
        <p:nvPicPr>
          <p:cNvPr id="51206" name="Picture 4" descr="Man Bending over l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0259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20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2000"/>
                                        <p:tgtEl>
                                          <p:spTgt spid="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20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Thank You for Attending!</a:t>
            </a:r>
          </a:p>
        </p:txBody>
      </p:sp>
      <p:sp>
        <p:nvSpPr>
          <p:cNvPr id="522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7D5FE35-77A8-4DD7-A032-2B28E0ED497B}" type="slidenum">
              <a:rPr lang="en-US" altLang="en-US" sz="1400">
                <a:solidFill>
                  <a:srgbClr val="FFFFFF"/>
                </a:solidFill>
                <a:latin typeface="Verdana" panose="020B0604030504040204" pitchFamily="34" charset="0"/>
              </a:rPr>
              <a:pPr algn="ctr" eaLnBrk="1" hangingPunct="1">
                <a:spcBef>
                  <a:spcPct val="0"/>
                </a:spcBef>
                <a:buFontTx/>
                <a:buNone/>
              </a:pPr>
              <a:t>49</a:t>
            </a:fld>
            <a:endParaRPr lang="en-US" altLang="en-US" sz="1400">
              <a:solidFill>
                <a:srgbClr val="FFFFFF"/>
              </a:solidFill>
              <a:latin typeface="Verdana" panose="020B0604030504040204" pitchFamily="34" charset="0"/>
            </a:endParaRP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52229" name="Picture 5" descr="Theatre-Movie Sc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65238"/>
            <a:ext cx="5886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1"/>
          <p:cNvSpPr>
            <a:spLocks noChangeArrowheads="1"/>
          </p:cNvSpPr>
          <p:nvPr/>
        </p:nvSpPr>
        <p:spPr bwMode="auto">
          <a:xfrm>
            <a:off x="3581400" y="213360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THE END!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Who’s Responsible for Safety?</a:t>
            </a:r>
          </a:p>
        </p:txBody>
      </p:sp>
      <p:sp>
        <p:nvSpPr>
          <p:cNvPr id="717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FC131EC-F04C-4068-A996-C8978506FADA}" type="slidenum">
              <a:rPr lang="en-US" altLang="en-US" sz="1400">
                <a:solidFill>
                  <a:srgbClr val="FFFFFF"/>
                </a:solidFill>
                <a:latin typeface="Verdana" panose="020B0604030504040204" pitchFamily="34" charset="0"/>
              </a:rPr>
              <a:pPr algn="ctr" eaLnBrk="1" hangingPunct="1">
                <a:spcBef>
                  <a:spcPct val="0"/>
                </a:spcBef>
                <a:buFontTx/>
                <a:buNone/>
              </a:pPr>
              <a:t>5</a:t>
            </a:fld>
            <a:endParaRPr lang="en-US" altLang="en-US" sz="1400">
              <a:solidFill>
                <a:srgbClr val="FFFFFF"/>
              </a:solidFill>
              <a:latin typeface="Verdana" panose="020B0604030504040204" pitchFamily="34" charset="0"/>
            </a:endParaRPr>
          </a:p>
        </p:txBody>
      </p:sp>
      <p:sp>
        <p:nvSpPr>
          <p:cNvPr id="71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6" name="Content Placeholder 2"/>
          <p:cNvSpPr txBox="1">
            <a:spLocks/>
          </p:cNvSpPr>
          <p:nvPr/>
        </p:nvSpPr>
        <p:spPr bwMode="auto">
          <a:xfrm>
            <a:off x="5334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altLang="en-US" sz="2400" dirty="0">
                <a:latin typeface="Verdana" panose="020B0604030504040204" pitchFamily="34" charset="0"/>
                <a:ea typeface="Verdana" panose="020B0604030504040204" pitchFamily="34" charset="0"/>
                <a:cs typeface="Verdana" panose="020B0604030504040204" pitchFamily="34" charset="0"/>
              </a:rPr>
              <a:t>Who’s Responsible for YOUR Safety?</a:t>
            </a:r>
            <a:br>
              <a:rPr lang="en-US" altLang="en-US" sz="2400" dirty="0">
                <a:latin typeface="Verdana" panose="020B0604030504040204" pitchFamily="34" charset="0"/>
                <a:ea typeface="Verdana" panose="020B0604030504040204" pitchFamily="34" charset="0"/>
                <a:cs typeface="Verdana" panose="020B0604030504040204" pitchFamily="34" charset="0"/>
              </a:rPr>
            </a:b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defRPr/>
            </a:pPr>
            <a:r>
              <a:rPr lang="en-US" altLang="en-US" sz="2400" dirty="0">
                <a:latin typeface="Verdana" panose="020B0604030504040204" pitchFamily="34" charset="0"/>
                <a:ea typeface="Verdana" panose="020B0604030504040204" pitchFamily="34" charset="0"/>
                <a:cs typeface="Verdana" panose="020B0604030504040204" pitchFamily="34" charset="0"/>
              </a:rPr>
              <a:t>First = YOU!!!</a:t>
            </a:r>
          </a:p>
          <a:p>
            <a:pPr>
              <a:buFont typeface="Courier New" panose="02070309020205020404" pitchFamily="49" charset="0"/>
              <a:buChar char="o"/>
              <a:defRPr/>
            </a:pPr>
            <a:r>
              <a:rPr lang="en-US" altLang="en-US" sz="2400" dirty="0">
                <a:latin typeface="Verdana" panose="020B0604030504040204" pitchFamily="34" charset="0"/>
                <a:ea typeface="Verdana" panose="020B0604030504040204" pitchFamily="34" charset="0"/>
                <a:cs typeface="Verdana" panose="020B0604030504040204" pitchFamily="34" charset="0"/>
              </a:rPr>
              <a:t>Next = Your employer, to provide a safe    workplace free from hazards.</a:t>
            </a:r>
          </a:p>
          <a:p>
            <a:pPr>
              <a:buFont typeface="Courier New" panose="02070309020205020404" pitchFamily="49" charset="0"/>
              <a:buChar char="o"/>
              <a:defRPr/>
            </a:pPr>
            <a:r>
              <a:rPr lang="en-US" altLang="en-US" sz="2400" dirty="0">
                <a:latin typeface="Verdana" panose="020B0604030504040204" pitchFamily="34" charset="0"/>
                <a:ea typeface="Verdana" panose="020B0604030504040204" pitchFamily="34" charset="0"/>
                <a:cs typeface="Verdana" panose="020B0604030504040204" pitchFamily="34" charset="0"/>
              </a:rPr>
              <a:t>Finally = Your fellow employees,                    to ensure they are working safely.</a:t>
            </a:r>
          </a:p>
          <a:p>
            <a:pPr>
              <a:buFontTx/>
              <a:buNone/>
              <a:defRPr/>
            </a:pPr>
            <a:endParaRPr lang="en-US" altLang="en-US" sz="2400" dirty="0"/>
          </a:p>
          <a:p>
            <a:pPr>
              <a:defRPr/>
            </a:pPr>
            <a:endParaRPr lang="en-US" altLang="en-US" dirty="0"/>
          </a:p>
        </p:txBody>
      </p:sp>
      <p:pic>
        <p:nvPicPr>
          <p:cNvPr id="7174" name="Picture 6" descr="Wet Floor Con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0"/>
            <a:ext cx="2116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53251" name="Subtitle 2"/>
          <p:cNvSpPr>
            <a:spLocks noGrp="1"/>
          </p:cNvSpPr>
          <p:nvPr>
            <p:ph type="subTitle" idx="1"/>
          </p:nvPr>
        </p:nvSpPr>
        <p:spPr>
          <a:xfrm>
            <a:off x="609600" y="1295400"/>
            <a:ext cx="7924800" cy="2362200"/>
          </a:xfrm>
        </p:spPr>
        <p:txBody>
          <a:bodyPr/>
          <a:lstStyle/>
          <a:p>
            <a:pPr algn="l"/>
            <a:r>
              <a:rPr lang="en-US" altLang="en-US" b="1">
                <a:solidFill>
                  <a:srgbClr val="0070C0"/>
                </a:solidFill>
                <a:ea typeface="Verdana" panose="020B0604030504040204" pitchFamily="34" charset="0"/>
                <a:cs typeface="Verdana" panose="020B0604030504040204" pitchFamily="34" charset="0"/>
              </a:rPr>
              <a:t>Health &amp; Safety Training Specialists</a:t>
            </a:r>
          </a:p>
          <a:p>
            <a:pPr algn="l"/>
            <a:r>
              <a:rPr lang="en-US" altLang="en-US" b="1">
                <a:solidFill>
                  <a:srgbClr val="0070C0"/>
                </a:solidFill>
                <a:ea typeface="Verdana" panose="020B0604030504040204" pitchFamily="34" charset="0"/>
                <a:cs typeface="Verdana" panose="020B0604030504040204" pitchFamily="34" charset="0"/>
              </a:rPr>
              <a:t>1171 South Cameron Street, Room 324</a:t>
            </a:r>
          </a:p>
          <a:p>
            <a:pPr algn="l"/>
            <a:r>
              <a:rPr lang="en-US" altLang="en-US" b="1">
                <a:solidFill>
                  <a:srgbClr val="0070C0"/>
                </a:solidFill>
                <a:ea typeface="Verdana" panose="020B0604030504040204" pitchFamily="34" charset="0"/>
                <a:cs typeface="Verdana" panose="020B0604030504040204" pitchFamily="34" charset="0"/>
              </a:rPr>
              <a:t>Harrisburg, PA 17104-2501</a:t>
            </a:r>
          </a:p>
          <a:p>
            <a:pPr algn="l"/>
            <a:r>
              <a:rPr lang="en-US" altLang="en-US" b="1">
                <a:solidFill>
                  <a:srgbClr val="0070C0"/>
                </a:solidFill>
                <a:ea typeface="Verdana" panose="020B0604030504040204" pitchFamily="34" charset="0"/>
                <a:cs typeface="Verdana" panose="020B0604030504040204" pitchFamily="34" charset="0"/>
              </a:rPr>
              <a:t>(717) 772-1635</a:t>
            </a:r>
          </a:p>
          <a:p>
            <a:pPr algn="l"/>
            <a:r>
              <a:rPr lang="en-US" altLang="en-US" b="1">
                <a:solidFill>
                  <a:srgbClr val="0070C0"/>
                </a:solidFill>
                <a:ea typeface="Verdana" panose="020B0604030504040204" pitchFamily="34" charset="0"/>
                <a:cs typeface="Verdana" panose="020B0604030504040204" pitchFamily="34" charset="0"/>
              </a:rPr>
              <a:t>RA-LI-BWC-PATHS@pa.gov           </a:t>
            </a:r>
          </a:p>
          <a:p>
            <a:pPr algn="l" eaLnBrk="1" hangingPunct="1"/>
            <a:endParaRPr lang="en-US" altLang="en-US">
              <a:solidFill>
                <a:schemeClr val="tx1"/>
              </a:solidFill>
            </a:endParaRPr>
          </a:p>
        </p:txBody>
      </p:sp>
      <p:sp>
        <p:nvSpPr>
          <p:cNvPr id="532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671E0BE-28FB-4296-A79D-6261A3A4898D}" type="slidenum">
              <a:rPr lang="en-US" altLang="en-US" sz="1400">
                <a:solidFill>
                  <a:srgbClr val="FFFFFF"/>
                </a:solidFill>
                <a:latin typeface="Verdana" panose="020B0604030504040204" pitchFamily="34" charset="0"/>
              </a:rPr>
              <a:pPr algn="ctr" eaLnBrk="1" hangingPunct="1">
                <a:spcBef>
                  <a:spcPct val="0"/>
                </a:spcBef>
                <a:buFontTx/>
                <a:buNone/>
              </a:pPr>
              <a:t>50</a:t>
            </a:fld>
            <a:endParaRPr lang="en-US" altLang="en-US" sz="1400">
              <a:solidFill>
                <a:srgbClr val="FFFFFF"/>
              </a:solidFill>
              <a:latin typeface="Verdana" panose="020B0604030504040204" pitchFamily="34" charset="0"/>
            </a:endParaRPr>
          </a:p>
        </p:txBody>
      </p:sp>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
        <p:nvSpPr>
          <p:cNvPr id="53254" name="Rectangle 1"/>
          <p:cNvSpPr>
            <a:spLocks noChangeArrowheads="1"/>
          </p:cNvSpPr>
          <p:nvPr/>
        </p:nvSpPr>
        <p:spPr bwMode="auto">
          <a:xfrm>
            <a:off x="609600" y="35814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3"/>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3255"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62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5427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9BA2255-D2B2-47C6-8976-6E1C7A88E48B}" type="slidenum">
              <a:rPr lang="en-US" altLang="en-US" sz="1400">
                <a:solidFill>
                  <a:srgbClr val="FFFFFF"/>
                </a:solidFill>
                <a:latin typeface="Verdana" panose="020B0604030504040204" pitchFamily="34" charset="0"/>
              </a:rPr>
              <a:pPr algn="ctr" eaLnBrk="1" hangingPunct="1">
                <a:spcBef>
                  <a:spcPct val="0"/>
                </a:spcBef>
                <a:buFontTx/>
                <a:buNone/>
              </a:pPr>
              <a:t>51</a:t>
            </a:fld>
            <a:endParaRPr lang="en-US" altLang="en-US" sz="1400">
              <a:solidFill>
                <a:srgbClr val="FFFFFF"/>
              </a:solidFill>
              <a:latin typeface="Verdana" panose="020B0604030504040204" pitchFamily="34" charset="0"/>
            </a:endParaRPr>
          </a:p>
        </p:txBody>
      </p:sp>
      <p:sp>
        <p:nvSpPr>
          <p:cNvPr id="542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54277" name="Picture 5" descr="Question Mark-cardboard peop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31641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Basic Safety Rules</a:t>
            </a:r>
          </a:p>
        </p:txBody>
      </p:sp>
      <p:sp>
        <p:nvSpPr>
          <p:cNvPr id="8195" name="Subtitle 2"/>
          <p:cNvSpPr>
            <a:spLocks noGrp="1"/>
          </p:cNvSpPr>
          <p:nvPr>
            <p:ph type="subTitle" idx="1"/>
          </p:nvPr>
        </p:nvSpPr>
        <p:spPr>
          <a:xfrm>
            <a:off x="457200" y="1371600"/>
            <a:ext cx="6934200" cy="4419600"/>
          </a:xfrm>
        </p:spPr>
        <p:txBody>
          <a:bodyPr/>
          <a:lstStyle/>
          <a:p>
            <a:pPr marL="342900" indent="-342900" algn="l" eaLnBrk="1" hangingPunct="1">
              <a:buFont typeface="Courier New" panose="02070309020205020404" pitchFamily="49" charset="0"/>
              <a:buChar char="o"/>
            </a:pPr>
            <a:r>
              <a:rPr lang="en-US" altLang="en-US">
                <a:solidFill>
                  <a:schemeClr val="tx1"/>
                </a:solidFill>
              </a:rPr>
              <a:t>Keep mechanical guards in place.</a:t>
            </a:r>
          </a:p>
          <a:p>
            <a:pPr marL="342900" indent="-342900" algn="l" eaLnBrk="1" hangingPunct="1">
              <a:buFont typeface="Courier New" panose="02070309020205020404" pitchFamily="49" charset="0"/>
              <a:buChar char="o"/>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Wear proper clothing and footwear.</a:t>
            </a:r>
          </a:p>
          <a:p>
            <a:pPr marL="342900" indent="-342900" algn="l" eaLnBrk="1" hangingPunct="1">
              <a:buFont typeface="Courier New" panose="02070309020205020404" pitchFamily="49" charset="0"/>
              <a:buChar char="o"/>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Use personal protective equipment (PPE).</a:t>
            </a:r>
          </a:p>
          <a:p>
            <a:pPr marL="342900" indent="-342900" algn="l" eaLnBrk="1" hangingPunct="1">
              <a:buFont typeface="Courier New" panose="02070309020205020404" pitchFamily="49" charset="0"/>
              <a:buChar char="o"/>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No smoking within buildings.</a:t>
            </a:r>
          </a:p>
          <a:p>
            <a:pPr marL="342900" indent="-342900" algn="l" eaLnBrk="1" hangingPunct="1">
              <a:buFont typeface="Courier New" panose="02070309020205020404" pitchFamily="49" charset="0"/>
              <a:buChar char="o"/>
            </a:pPr>
            <a:endParaRPr lang="en-US" altLang="en-US">
              <a:solidFill>
                <a:schemeClr val="tx1"/>
              </a:solidFill>
            </a:endParaRPr>
          </a:p>
          <a:p>
            <a:pPr marL="342900" indent="-342900" algn="l" eaLnBrk="1" hangingPunct="1">
              <a:buFont typeface="Courier New" panose="02070309020205020404" pitchFamily="49" charset="0"/>
              <a:buChar char="o"/>
            </a:pPr>
            <a:r>
              <a:rPr lang="en-US" altLang="en-US">
                <a:solidFill>
                  <a:schemeClr val="tx1"/>
                </a:solidFill>
              </a:rPr>
              <a:t>Maintain good housekeeping.</a:t>
            </a:r>
          </a:p>
          <a:p>
            <a:pPr marL="342900" indent="-342900" algn="l" eaLnBrk="1" hangingPunct="1">
              <a:buFont typeface="Courier New" panose="02070309020205020404" pitchFamily="49" charset="0"/>
              <a:buChar char="o"/>
            </a:pPr>
            <a:endParaRPr lang="en-US" altLang="en-US">
              <a:solidFill>
                <a:schemeClr val="tx1"/>
              </a:solidFill>
            </a:endParaRPr>
          </a:p>
        </p:txBody>
      </p:sp>
      <p:sp>
        <p:nvSpPr>
          <p:cNvPr id="81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BBDAC39-F0FD-4E10-834F-7A97724ABE4C}" type="slidenum">
              <a:rPr lang="en-US" altLang="en-US" sz="1400">
                <a:solidFill>
                  <a:srgbClr val="FFFFFF"/>
                </a:solidFill>
                <a:latin typeface="Verdana" panose="020B0604030504040204" pitchFamily="34" charset="0"/>
              </a:rPr>
              <a:pPr algn="ctr" eaLnBrk="1" hangingPunct="1">
                <a:spcBef>
                  <a:spcPct val="0"/>
                </a:spcBef>
                <a:buFontTx/>
                <a:buNone/>
              </a:pPr>
              <a:t>6</a:t>
            </a:fld>
            <a:endParaRPr lang="en-US" altLang="en-US" sz="1400">
              <a:solidFill>
                <a:srgbClr val="FFFFFF"/>
              </a:solidFill>
              <a:latin typeface="Verdana" panose="020B0604030504040204" pitchFamily="34" charset="0"/>
            </a:endParaRPr>
          </a:p>
        </p:txBody>
      </p:sp>
      <p:sp>
        <p:nvSpPr>
          <p:cNvPr id="81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81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24250"/>
            <a:ext cx="2209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Basic Safety Rules</a:t>
            </a:r>
          </a:p>
        </p:txBody>
      </p:sp>
      <p:sp>
        <p:nvSpPr>
          <p:cNvPr id="9219" name="Subtitle 2"/>
          <p:cNvSpPr>
            <a:spLocks noGrp="1"/>
          </p:cNvSpPr>
          <p:nvPr>
            <p:ph type="subTitle" idx="1"/>
          </p:nvPr>
        </p:nvSpPr>
        <p:spPr>
          <a:xfrm>
            <a:off x="914400" y="1752600"/>
            <a:ext cx="6019800" cy="3505200"/>
          </a:xfrm>
        </p:spPr>
        <p:txBody>
          <a:bodyPr/>
          <a:lstStyle/>
          <a:p>
            <a:pPr marL="457200" indent="-457200" algn="l" eaLnBrk="1" hangingPunct="1">
              <a:buFont typeface="Courier New" panose="02070309020205020404" pitchFamily="49" charset="0"/>
              <a:buChar char="o"/>
              <a:defRPr/>
            </a:pPr>
            <a:r>
              <a:rPr lang="en-US" altLang="en-US" dirty="0">
                <a:solidFill>
                  <a:schemeClr val="tx1"/>
                </a:solidFill>
              </a:rPr>
              <a:t>Keep exits and aisles unobstructed.</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 No horseplay.</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 Practice fire prevention.</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Courier New" panose="02070309020205020404" pitchFamily="49" charset="0"/>
              <a:buChar char="o"/>
              <a:defRPr/>
            </a:pPr>
            <a:r>
              <a:rPr lang="en-US" altLang="en-US" dirty="0">
                <a:solidFill>
                  <a:schemeClr val="tx1"/>
                </a:solidFill>
              </a:rPr>
              <a:t> Maintain proper storage.</a:t>
            </a:r>
          </a:p>
        </p:txBody>
      </p:sp>
      <p:sp>
        <p:nvSpPr>
          <p:cNvPr id="92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75EB348-9284-444B-813A-31D84B7E3104}" type="slidenum">
              <a:rPr lang="en-US" altLang="en-US" sz="1400">
                <a:solidFill>
                  <a:srgbClr val="FFFFFF"/>
                </a:solidFill>
                <a:latin typeface="Verdana" panose="020B0604030504040204" pitchFamily="34" charset="0"/>
              </a:rPr>
              <a:pPr algn="ctr" eaLnBrk="1" hangingPunct="1">
                <a:spcBef>
                  <a:spcPct val="0"/>
                </a:spcBef>
                <a:buFontTx/>
                <a:buNone/>
              </a:pPr>
              <a:t>7</a:t>
            </a:fld>
            <a:endParaRPr lang="en-US" altLang="en-US" sz="1400">
              <a:solidFill>
                <a:srgbClr val="FFFFFF"/>
              </a:solidFill>
              <a:latin typeface="Verdana" panose="020B0604030504040204" pitchFamily="34" charset="0"/>
            </a:endParaRPr>
          </a:p>
        </p:txBody>
      </p:sp>
      <p:sp>
        <p:nvSpPr>
          <p:cNvPr id="92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2362200"/>
            <a:ext cx="32639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Job Related Safety Rules</a:t>
            </a:r>
          </a:p>
        </p:txBody>
      </p:sp>
      <p:sp>
        <p:nvSpPr>
          <p:cNvPr id="4099" name="Subtitle 2"/>
          <p:cNvSpPr>
            <a:spLocks noGrp="1"/>
          </p:cNvSpPr>
          <p:nvPr>
            <p:ph type="subTitle" idx="1"/>
          </p:nvPr>
        </p:nvSpPr>
        <p:spPr>
          <a:xfrm>
            <a:off x="609600" y="1371600"/>
            <a:ext cx="7924800" cy="4800600"/>
          </a:xfrm>
        </p:spPr>
        <p:txBody>
          <a:bodyPr/>
          <a:lstStyle/>
          <a:p>
            <a:pPr eaLnBrk="1" hangingPunct="1">
              <a:buFont typeface="Arial" charset="0"/>
              <a:buNone/>
              <a:defRPr/>
            </a:pPr>
            <a:r>
              <a:rPr lang="en-US" altLang="en-US" u="sng" dirty="0">
                <a:solidFill>
                  <a:schemeClr val="tx1"/>
                </a:solidFill>
              </a:rPr>
              <a:t>TWO KINDS</a:t>
            </a:r>
            <a:r>
              <a:rPr lang="en-US" altLang="en-US" dirty="0">
                <a:solidFill>
                  <a:schemeClr val="tx1"/>
                </a:solidFill>
              </a:rPr>
              <a:t>:</a:t>
            </a:r>
          </a:p>
          <a:p>
            <a:pPr algn="l" eaLnBrk="1" hangingPunct="1">
              <a:buFont typeface="Arial" charset="0"/>
              <a:buNone/>
              <a:defRPr/>
            </a:pPr>
            <a:r>
              <a:rPr lang="en-US" altLang="en-US" dirty="0">
                <a:solidFill>
                  <a:schemeClr val="tx1"/>
                </a:solidFill>
              </a:rPr>
              <a:t>                        ◦ Maintenance</a:t>
            </a:r>
          </a:p>
          <a:p>
            <a:pPr algn="l" eaLnBrk="1" hangingPunct="1">
              <a:buFont typeface="Arial" charset="0"/>
              <a:buNone/>
              <a:defRPr/>
            </a:pPr>
            <a:r>
              <a:rPr lang="en-US" altLang="en-US" dirty="0">
                <a:solidFill>
                  <a:schemeClr val="tx1"/>
                </a:solidFill>
              </a:rPr>
              <a:t>                        ◦ Set up</a:t>
            </a: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                      </a:t>
            </a:r>
            <a:r>
              <a:rPr lang="en-US" altLang="en-US" u="sng" dirty="0">
                <a:solidFill>
                  <a:schemeClr val="tx1"/>
                </a:solidFill>
              </a:rPr>
              <a:t>PERFORMANCE</a:t>
            </a:r>
            <a:r>
              <a:rPr lang="en-US" altLang="en-US" dirty="0">
                <a:solidFill>
                  <a:schemeClr val="tx1"/>
                </a:solidFill>
              </a:rPr>
              <a:t>:</a:t>
            </a:r>
          </a:p>
          <a:p>
            <a:pPr algn="l" eaLnBrk="1" hangingPunct="1">
              <a:buFont typeface="Arial" charset="0"/>
              <a:buNone/>
              <a:defRPr/>
            </a:pPr>
            <a:r>
              <a:rPr lang="en-US" altLang="en-US" dirty="0">
                <a:solidFill>
                  <a:schemeClr val="tx1"/>
                </a:solidFill>
              </a:rPr>
              <a:t>Sometimes total compliance with OSHA standards may be difficult to achieve during performances (due to effects desired)               </a:t>
            </a:r>
          </a:p>
          <a:p>
            <a:pPr algn="l" eaLnBrk="1" hangingPunct="1">
              <a:buFont typeface="Arial" charset="0"/>
              <a:buNone/>
              <a:defRPr/>
            </a:pPr>
            <a:endParaRPr lang="en-US" altLang="en-US" dirty="0"/>
          </a:p>
          <a:p>
            <a:pPr algn="l" eaLnBrk="1" hangingPunct="1">
              <a:buFont typeface="Arial" charset="0"/>
              <a:buNone/>
              <a:defRPr/>
            </a:pPr>
            <a:r>
              <a:rPr lang="en-US" altLang="en-US" dirty="0">
                <a:solidFill>
                  <a:srgbClr val="FF0000"/>
                </a:solidFill>
              </a:rPr>
              <a:t>   Safety should always be the #1 priority!</a:t>
            </a:r>
          </a:p>
          <a:p>
            <a:pPr algn="l" eaLnBrk="1" hangingPunct="1">
              <a:buFont typeface="Arial" charset="0"/>
              <a:buNone/>
              <a:defRPr/>
            </a:pPr>
            <a:endParaRPr lang="en-US" dirty="0">
              <a:solidFill>
                <a:schemeClr val="tx1"/>
              </a:solidFill>
            </a:endParaRPr>
          </a:p>
        </p:txBody>
      </p:sp>
      <p:sp>
        <p:nvSpPr>
          <p:cNvPr id="102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5DA8E4C-77A6-42AB-8847-0C3F58941894}" type="slidenum">
              <a:rPr lang="en-US" altLang="en-US" sz="1400">
                <a:solidFill>
                  <a:srgbClr val="FFFFFF"/>
                </a:solidFill>
                <a:latin typeface="Verdana" panose="020B0604030504040204" pitchFamily="34" charset="0"/>
              </a:rPr>
              <a:pPr algn="ctr" eaLnBrk="1" hangingPunct="1">
                <a:spcBef>
                  <a:spcPct val="0"/>
                </a:spcBef>
                <a:buFontTx/>
                <a:buNone/>
              </a:pPr>
              <a:t>8</a:t>
            </a:fld>
            <a:endParaRPr lang="en-US" altLang="en-US" sz="1400">
              <a:solidFill>
                <a:srgbClr val="FFFFFF"/>
              </a:solidFill>
              <a:latin typeface="Verdana" panose="020B0604030504040204" pitchFamily="34" charset="0"/>
            </a:endParaRPr>
          </a:p>
        </p:txBody>
      </p:sp>
      <p:sp>
        <p:nvSpPr>
          <p:cNvPr id="10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Maintenance &amp; Set-up Safety</a:t>
            </a:r>
          </a:p>
        </p:txBody>
      </p:sp>
      <p:sp>
        <p:nvSpPr>
          <p:cNvPr id="11267" name="Subtitle 2"/>
          <p:cNvSpPr>
            <a:spLocks noGrp="1"/>
          </p:cNvSpPr>
          <p:nvPr>
            <p:ph type="subTitle" idx="1"/>
          </p:nvPr>
        </p:nvSpPr>
        <p:spPr>
          <a:xfrm>
            <a:off x="609600" y="1295400"/>
            <a:ext cx="7924800" cy="3124200"/>
          </a:xfrm>
        </p:spPr>
        <p:txBody>
          <a:bodyPr/>
          <a:lstStyle/>
          <a:p>
            <a:pPr algn="l" eaLnBrk="1" hangingPunct="1">
              <a:buFont typeface="Arial" charset="0"/>
              <a:buNone/>
              <a:defRPr/>
            </a:pPr>
            <a:r>
              <a:rPr lang="en-US" altLang="en-US" b="1" u="sng" dirty="0">
                <a:solidFill>
                  <a:schemeClr val="tx1"/>
                </a:solidFill>
              </a:rPr>
              <a:t>Fly rail, batten &amp; arbor weighting and rigging</a:t>
            </a:r>
            <a:r>
              <a:rPr lang="en-US" altLang="en-US" b="1" dirty="0">
                <a:solidFill>
                  <a:schemeClr val="tx1"/>
                </a:solidFill>
              </a:rPr>
              <a:t>:</a:t>
            </a:r>
          </a:p>
          <a:p>
            <a:pPr marL="342900" indent="-342900" algn="l" eaLnBrk="1" hangingPunct="1">
              <a:buFont typeface="Courier New" panose="02070309020205020404" pitchFamily="49" charset="0"/>
              <a:buChar char="o"/>
              <a:defRPr/>
            </a:pPr>
            <a:r>
              <a:rPr lang="en-US" altLang="en-US" dirty="0">
                <a:solidFill>
                  <a:schemeClr val="tx1"/>
                </a:solidFill>
              </a:rPr>
              <a:t>Don’t load or unload pipes until given okay.</a:t>
            </a:r>
          </a:p>
          <a:p>
            <a:pPr marL="342900" indent="-342900" algn="l" eaLnBrk="1" hangingPunct="1">
              <a:buFont typeface="Courier New" panose="02070309020205020404" pitchFamily="49" charset="0"/>
              <a:buChar char="o"/>
              <a:defRPr/>
            </a:pPr>
            <a:r>
              <a:rPr lang="en-US" altLang="en-US" dirty="0">
                <a:solidFill>
                  <a:schemeClr val="tx1"/>
                </a:solidFill>
              </a:rPr>
              <a:t>“Heads up” call – falling objects, flying battens.</a:t>
            </a:r>
          </a:p>
          <a:p>
            <a:pPr marL="342900" indent="-342900" algn="l" eaLnBrk="1" hangingPunct="1">
              <a:buFont typeface="Courier New" panose="02070309020205020404" pitchFamily="49" charset="0"/>
              <a:buChar char="o"/>
              <a:defRPr/>
            </a:pPr>
            <a:r>
              <a:rPr lang="en-US" altLang="en-US" dirty="0">
                <a:solidFill>
                  <a:schemeClr val="tx1"/>
                </a:solidFill>
              </a:rPr>
              <a:t>Know who you are answering to (e.g. Master Carpenter, Master Electrician, Master Fly).</a:t>
            </a:r>
          </a:p>
          <a:p>
            <a:pPr marL="342900" indent="-342900" algn="l" eaLnBrk="1" hangingPunct="1">
              <a:buFont typeface="Courier New" panose="02070309020205020404" pitchFamily="49" charset="0"/>
              <a:buChar char="o"/>
              <a:defRPr/>
            </a:pPr>
            <a:r>
              <a:rPr lang="en-US" altLang="en-US" dirty="0">
                <a:solidFill>
                  <a:schemeClr val="tx1"/>
                </a:solidFill>
              </a:rPr>
              <a:t>Be alert, pay attention!</a:t>
            </a:r>
          </a:p>
          <a:p>
            <a:pPr algn="l" eaLnBrk="1" hangingPunct="1">
              <a:buFont typeface="Arial" charset="0"/>
              <a:buNone/>
              <a:defRPr/>
            </a:pPr>
            <a:endParaRPr lang="en-US" altLang="en-US" dirty="0">
              <a:solidFill>
                <a:schemeClr val="tx1"/>
              </a:solidFill>
            </a:endParaRPr>
          </a:p>
        </p:txBody>
      </p:sp>
      <p:sp>
        <p:nvSpPr>
          <p:cNvPr id="112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BC5793E-9D5F-48F9-AD1B-55703440D68B}" type="slidenum">
              <a:rPr lang="en-US" altLang="en-US" sz="1400">
                <a:solidFill>
                  <a:srgbClr val="FFFFFF"/>
                </a:solidFill>
                <a:latin typeface="Verdana" panose="020B0604030504040204" pitchFamily="34" charset="0"/>
              </a:rPr>
              <a:pPr algn="ctr" eaLnBrk="1" hangingPunct="1">
                <a:spcBef>
                  <a:spcPct val="0"/>
                </a:spcBef>
                <a:buFontTx/>
                <a:buNone/>
              </a:pPr>
              <a:t>9</a:t>
            </a:fld>
            <a:endParaRPr lang="en-US" altLang="en-US" sz="1400">
              <a:solidFill>
                <a:srgbClr val="FFFFFF"/>
              </a:solidFill>
              <a:latin typeface="Verdana" panose="020B0604030504040204" pitchFamily="34" charset="0"/>
            </a:endParaRPr>
          </a:p>
        </p:txBody>
      </p:sp>
      <p:sp>
        <p:nvSpPr>
          <p:cNvPr id="112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PPT-035-04</a:t>
            </a:r>
          </a:p>
        </p:txBody>
      </p:sp>
      <p:pic>
        <p:nvPicPr>
          <p:cNvPr id="11270" name="Picture 6" descr="Megaphone-Man Us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4648200"/>
            <a:ext cx="1473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6858000" y="4191000"/>
            <a:ext cx="1371600" cy="762000"/>
          </a:xfrm>
          <a:prstGeom prst="wedgeEllipseCallout">
            <a:avLst>
              <a:gd name="adj1" fmla="val -63910"/>
              <a:gd name="adj2" fmla="val 719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“Heads Up!”</a:t>
            </a:r>
          </a:p>
        </p:txBody>
      </p:sp>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7DE4A9-F849-4357-B116-0DA5DC9320C7}"/>
</file>

<file path=customXml/itemProps2.xml><?xml version="1.0" encoding="utf-8"?>
<ds:datastoreItem xmlns:ds="http://schemas.openxmlformats.org/officeDocument/2006/customXml" ds:itemID="{E9F2EA4B-B08C-48C5-94A6-5053479F4972}"/>
</file>

<file path=customXml/itemProps3.xml><?xml version="1.0" encoding="utf-8"?>
<ds:datastoreItem xmlns:ds="http://schemas.openxmlformats.org/officeDocument/2006/customXml" ds:itemID="{1D9192C0-437D-4BD3-999D-C06CD9E27726}"/>
</file>

<file path=docProps/app.xml><?xml version="1.0" encoding="utf-8"?>
<Properties xmlns="http://schemas.openxmlformats.org/officeDocument/2006/extended-properties" xmlns:vt="http://schemas.openxmlformats.org/officeDocument/2006/docPropsVTypes">
  <Template/>
  <TotalTime>1832</TotalTime>
  <Words>4721</Words>
  <Application>Microsoft Office PowerPoint</Application>
  <PresentationFormat>On-screen Show (4:3)</PresentationFormat>
  <Paragraphs>651</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Verdana</vt:lpstr>
      <vt:lpstr>Courier New</vt:lpstr>
      <vt:lpstr>Wingdings</vt:lpstr>
      <vt:lpstr>Times New Roman</vt:lpstr>
      <vt:lpstr>new ppt template</vt:lpstr>
      <vt:lpstr>Theatre Safety</vt:lpstr>
      <vt:lpstr>What We’ll Talk About</vt:lpstr>
      <vt:lpstr>Understanding Your Business</vt:lpstr>
      <vt:lpstr>Nature of Work</vt:lpstr>
      <vt:lpstr>Who’s Responsible for Safety?</vt:lpstr>
      <vt:lpstr>Basic Safety Rules</vt:lpstr>
      <vt:lpstr>Basic Safety Rules</vt:lpstr>
      <vt:lpstr>Job Related Safety Rules</vt:lpstr>
      <vt:lpstr>Maintenance &amp; Set-up Safety</vt:lpstr>
      <vt:lpstr>Rigging Safety</vt:lpstr>
      <vt:lpstr>Rigging Safety</vt:lpstr>
      <vt:lpstr>Rigging Safety</vt:lpstr>
      <vt:lpstr>Rigging Safety</vt:lpstr>
      <vt:lpstr>Rigging Safety</vt:lpstr>
      <vt:lpstr>Maintenance &amp; Set Up Safety</vt:lpstr>
      <vt:lpstr>Any Safety Issues?</vt:lpstr>
      <vt:lpstr>Maintenance &amp; Set Up Safety</vt:lpstr>
      <vt:lpstr>Safe Situation?</vt:lpstr>
      <vt:lpstr>Maintenance &amp; Set Up Safety</vt:lpstr>
      <vt:lpstr>Maintenance &amp; Set Up Safety</vt:lpstr>
      <vt:lpstr>See Any Problems?</vt:lpstr>
      <vt:lpstr>What About Here?</vt:lpstr>
      <vt:lpstr>And This?</vt:lpstr>
      <vt:lpstr>Personal Safety</vt:lpstr>
      <vt:lpstr>Personal Safety</vt:lpstr>
      <vt:lpstr>Which is Safer for Work?</vt:lpstr>
      <vt:lpstr>Personal Safety</vt:lpstr>
      <vt:lpstr>Would You Use This Tool?</vt:lpstr>
      <vt:lpstr>Pay Attention to Signs!</vt:lpstr>
      <vt:lpstr>Show &amp; Performance Safety</vt:lpstr>
      <vt:lpstr>What’s the Hazard?</vt:lpstr>
      <vt:lpstr>Safety Concerns?</vt:lpstr>
      <vt:lpstr>Emergency Plan</vt:lpstr>
      <vt:lpstr>Emergency Plan</vt:lpstr>
      <vt:lpstr>Fire Safety</vt:lpstr>
      <vt:lpstr>Fire Safety</vt:lpstr>
      <vt:lpstr>Portable Extinguisher Picture Labels</vt:lpstr>
      <vt:lpstr>Fire Safety</vt:lpstr>
      <vt:lpstr>Confined Spaces</vt:lpstr>
      <vt:lpstr>Permit Required Confined Space</vt:lpstr>
      <vt:lpstr>Permit Required Confined Space</vt:lpstr>
      <vt:lpstr>Entry of PRCS</vt:lpstr>
      <vt:lpstr>Chemical Safety</vt:lpstr>
      <vt:lpstr>Chemical Safety</vt:lpstr>
      <vt:lpstr>Chemical Safety</vt:lpstr>
      <vt:lpstr>On the Job Injuries/Accidents</vt:lpstr>
      <vt:lpstr>Protect Your Best Asset-YOU!</vt:lpstr>
      <vt:lpstr>Remember</vt:lpstr>
      <vt:lpstr>Thank You for Attending!</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PPT-33-01</dc:title>
  <dc:creator>Pakosh, Stephen</dc:creator>
  <cp:lastModifiedBy>Tanyia Miller</cp:lastModifiedBy>
  <cp:revision>182</cp:revision>
  <dcterms:created xsi:type="dcterms:W3CDTF">2008-02-25T20:51:35Z</dcterms:created>
  <dcterms:modified xsi:type="dcterms:W3CDTF">2017-03-07T18:55:44Z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