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49.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39.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1.xml" ContentType="application/vnd.openxmlformats-officedocument.presentationml.slideLayout+xml"/>
  <Override PartName="/ppt/notesSlides/notesSlide13.xml" ContentType="application/vnd.openxmlformats-officedocument.presentationml.notesSlide+xml"/>
  <Override PartName="/ppt/slideLayouts/slideLayout25.xml" ContentType="application/vnd.openxmlformats-officedocument.presentationml.slideLayout+xml"/>
  <Override PartName="/ppt/notesSlides/notesSlide12.xml" ContentType="application/vnd.openxmlformats-officedocument.presentationml.notesSlide+xml"/>
  <Override PartName="/ppt/slideLayouts/slideLayout26.xml" ContentType="application/vnd.openxmlformats-officedocument.presentationml.slideLayout+xml"/>
  <Override PartName="/ppt/notesSlides/notesSlide11.xml" ContentType="application/vnd.openxmlformats-officedocument.presentationml.notesSlide+xml"/>
  <Override PartName="/ppt/slideLayouts/slideLayout27.xml" ContentType="application/vnd.openxmlformats-officedocument.presentationml.slideLayout+xml"/>
  <Override PartName="/ppt/notesSlides/notesSlide10.xml" ContentType="application/vnd.openxmlformats-officedocument.presentationml.notesSlide+xml"/>
  <Override PartName="/ppt/slideLayouts/slideLayout28.xml" ContentType="application/vnd.openxmlformats-officedocument.presentationml.slideLayout+xml"/>
  <Override PartName="/ppt/notesSlides/notesSlide9.xml" ContentType="application/vnd.openxmlformats-officedocument.presentationml.notesSlide+xml"/>
  <Override PartName="/ppt/slideLayouts/slideLayout24.xml" ContentType="application/vnd.openxmlformats-officedocument.presentationml.slideLayout+xml"/>
  <Override PartName="/ppt/notesSlides/notesSlide14.xml" ContentType="application/vnd.openxmlformats-officedocument.presentationml.notesSlide+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29.xml" ContentType="application/vnd.openxmlformats-officedocument.presentationml.slideLayout+xml"/>
  <Override PartName="/ppt/notesSlides/notesSlide8.xml" ContentType="application/vnd.openxmlformats-officedocument.presentationml.notesSlide+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notesSlides/notesSlide2.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notesSlides/notesSlide7.xml" ContentType="application/vnd.openxmlformats-officedocument.presentationml.notesSlide+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4.xml" ContentType="application/vnd.openxmlformats-officedocument.presentationml.slideLayout+xml"/>
  <Override PartName="/ppt/slideLayouts/slideLayout40.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40.xml" ContentType="application/vnd.openxmlformats-officedocument.presentationml.notesSlide+xml"/>
  <Override PartName="/ppt/slideLayouts/slideLayout9.xml" ContentType="application/vnd.openxmlformats-officedocument.presentationml.slideLayout+xml"/>
  <Override PartName="/ppt/notesSlides/notesSlide39.xml" ContentType="application/vnd.openxmlformats-officedocument.presentationml.notesSlide+xml"/>
  <Override PartName="/ppt/slideLayouts/slideLayout10.xml" ContentType="application/vnd.openxmlformats-officedocument.presentationml.slideLayout+xml"/>
  <Override PartName="/ppt/notesSlides/notesSlide3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8.xml" ContentType="application/vnd.openxmlformats-officedocument.presentationml.slideLayout+xml"/>
  <Override PartName="/ppt/notesSlides/notesSlide4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3.xml" ContentType="application/vnd.openxmlformats-officedocument.presentationml.notesSlide+xml"/>
  <Override PartName="/ppt/slideLayouts/slideLayout6.xml" ContentType="application/vnd.openxmlformats-officedocument.presentationml.slideLayout+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34.xml" ContentType="application/vnd.openxmlformats-officedocument.presentationml.notesSlide+xml"/>
  <Override PartName="/ppt/slideLayouts/slideLayout16.xml" ContentType="application/vnd.openxmlformats-officedocument.presentationml.slideLayout+xml"/>
  <Override PartName="/ppt/notesSlides/notesSlide27.xml" ContentType="application/vnd.openxmlformats-officedocument.presentationml.notesSlide+xml"/>
  <Override PartName="/ppt/slideLayouts/slideLayout17.xml" ContentType="application/vnd.openxmlformats-officedocument.presentationml.slideLayout+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14.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 id="2147483730" r:id="rId4"/>
  </p:sldMasterIdLst>
  <p:notesMasterIdLst>
    <p:notesMasterId r:id="rId54"/>
  </p:notesMasterIdLst>
  <p:sldIdLst>
    <p:sldId id="256" r:id="rId5"/>
    <p:sldId id="257" r:id="rId6"/>
    <p:sldId id="258" r:id="rId7"/>
    <p:sldId id="259" r:id="rId8"/>
    <p:sldId id="260" r:id="rId9"/>
    <p:sldId id="261" r:id="rId10"/>
    <p:sldId id="262" r:id="rId11"/>
    <p:sldId id="263" r:id="rId12"/>
    <p:sldId id="268" r:id="rId13"/>
    <p:sldId id="269" r:id="rId14"/>
    <p:sldId id="362" r:id="rId15"/>
    <p:sldId id="361" r:id="rId16"/>
    <p:sldId id="270" r:id="rId17"/>
    <p:sldId id="264" r:id="rId18"/>
    <p:sldId id="274" r:id="rId19"/>
    <p:sldId id="275" r:id="rId20"/>
    <p:sldId id="273" r:id="rId21"/>
    <p:sldId id="267" r:id="rId22"/>
    <p:sldId id="276" r:id="rId23"/>
    <p:sldId id="363" r:id="rId24"/>
    <p:sldId id="277" r:id="rId25"/>
    <p:sldId id="278" r:id="rId26"/>
    <p:sldId id="279" r:id="rId27"/>
    <p:sldId id="280" r:id="rId28"/>
    <p:sldId id="281" r:id="rId29"/>
    <p:sldId id="283" r:id="rId30"/>
    <p:sldId id="282" r:id="rId31"/>
    <p:sldId id="377" r:id="rId32"/>
    <p:sldId id="381" r:id="rId33"/>
    <p:sldId id="289" r:id="rId34"/>
    <p:sldId id="378" r:id="rId35"/>
    <p:sldId id="379" r:id="rId36"/>
    <p:sldId id="380" r:id="rId37"/>
    <p:sldId id="383" r:id="rId38"/>
    <p:sldId id="285" r:id="rId39"/>
    <p:sldId id="373" r:id="rId40"/>
    <p:sldId id="374" r:id="rId41"/>
    <p:sldId id="286" r:id="rId42"/>
    <p:sldId id="375" r:id="rId43"/>
    <p:sldId id="376" r:id="rId44"/>
    <p:sldId id="287" r:id="rId45"/>
    <p:sldId id="288" r:id="rId46"/>
    <p:sldId id="351" r:id="rId47"/>
    <p:sldId id="356" r:id="rId48"/>
    <p:sldId id="357" r:id="rId49"/>
    <p:sldId id="358" r:id="rId50"/>
    <p:sldId id="360" r:id="rId51"/>
    <p:sldId id="364" r:id="rId52"/>
    <p:sldId id="359"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43" autoAdjust="0"/>
    <p:restoredTop sz="80237" autoAdjust="0"/>
  </p:normalViewPr>
  <p:slideViewPr>
    <p:cSldViewPr>
      <p:cViewPr varScale="1">
        <p:scale>
          <a:sx n="61" d="100"/>
          <a:sy n="61" d="100"/>
        </p:scale>
        <p:origin x="12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0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customXml" Target="../customXml/item3.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3/7/2017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c.gov/niosh/docs/99-101/default.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Although we don’t like to admit it, stress is a part of our everyday life. You can face it, avoid it or transfer it. Most of us have to face it.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Pictures:</a:t>
            </a:r>
          </a:p>
          <a:p>
            <a:r>
              <a:rPr lang="en-US" sz="1400" dirty="0">
                <a:latin typeface="Verdana" panose="020B0604030504040204" pitchFamily="34" charset="0"/>
                <a:ea typeface="Verdana" panose="020B0604030504040204" pitchFamily="34" charset="0"/>
                <a:cs typeface="Verdana" panose="020B0604030504040204" pitchFamily="34" charset="0"/>
              </a:rPr>
              <a:t>tweakyourbiz.com</a:t>
            </a:r>
          </a:p>
          <a:p>
            <a:r>
              <a:rPr lang="en-US" sz="1400" dirty="0">
                <a:latin typeface="Verdana" panose="020B0604030504040204" pitchFamily="34" charset="0"/>
                <a:ea typeface="Verdana" panose="020B0604030504040204" pitchFamily="34" charset="0"/>
                <a:cs typeface="Verdana" panose="020B0604030504040204" pitchFamily="34" charset="0"/>
              </a:rPr>
              <a:t>and</a:t>
            </a:r>
          </a:p>
          <a:p>
            <a:r>
              <a:rPr lang="en-US" sz="1400" dirty="0">
                <a:latin typeface="Verdana" panose="020B0604030504040204" pitchFamily="34" charset="0"/>
                <a:ea typeface="Verdana" panose="020B0604030504040204" pitchFamily="34" charset="0"/>
                <a:cs typeface="Verdana" panose="020B0604030504040204" pitchFamily="34" charset="0"/>
              </a:rPr>
              <a:t>trendsupdates.com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topics of these 4 slides can</a:t>
            </a:r>
            <a:r>
              <a:rPr lang="en-US" sz="1400" baseline="0" dirty="0">
                <a:latin typeface="Verdana" panose="020B0604030504040204" pitchFamily="34" charset="0"/>
                <a:ea typeface="Verdana" panose="020B0604030504040204" pitchFamily="34" charset="0"/>
                <a:cs typeface="Verdana" panose="020B0604030504040204" pitchFamily="34" charset="0"/>
              </a:rPr>
              <a:t> be used to</a:t>
            </a:r>
            <a:r>
              <a:rPr lang="en-US" sz="1400" dirty="0">
                <a:latin typeface="Verdana" panose="020B0604030504040204" pitchFamily="34" charset="0"/>
                <a:ea typeface="Verdana" panose="020B0604030504040204" pitchFamily="34" charset="0"/>
                <a:cs typeface="Verdana" panose="020B0604030504040204" pitchFamily="34" charset="0"/>
              </a:rPr>
              <a:t> create a personal checklist.</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Picture: ianbrownlee.wordpress.com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Any or all of the twenty-five</a:t>
            </a:r>
            <a:r>
              <a:rPr lang="en-US" sz="1400" baseline="0" dirty="0">
                <a:latin typeface="Verdana" panose="020B0604030504040204" pitchFamily="34" charset="0"/>
                <a:ea typeface="Verdana" panose="020B0604030504040204" pitchFamily="34" charset="0"/>
                <a:cs typeface="Verdana" panose="020B0604030504040204" pitchFamily="34" charset="0"/>
              </a:rPr>
              <a:t> listed items could be a warning sign of an individual suffering from stress.</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Job disruption. Older studies indicated that you would need 30 minutes to regain your train of thought on a project if you were disrupted. This, of course, depended on the amount of concentration from which you were disrupted. Too much stress may also lead to health issues.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Each of the above may lead to additional stressors. Your situation is thereby compounded. Stress can ultimately lead to Burn-Out.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telegraph.co.uk</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Burn-out is due to compounding issues leading to exhaustion. The resulting fatigue may be due to overwork, unrealistic project schedules, and conflicts between job and personal agendas.</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Stress</a:t>
            </a:r>
            <a:r>
              <a:rPr lang="en-US" sz="1400" baseline="0" dirty="0">
                <a:latin typeface="Verdana" panose="020B0604030504040204" pitchFamily="34" charset="0"/>
                <a:ea typeface="Verdana" panose="020B0604030504040204" pitchFamily="34" charset="0"/>
                <a:cs typeface="Verdana" panose="020B0604030504040204" pitchFamily="34" charset="0"/>
              </a:rPr>
              <a:t> is not only inherent to the United States as evidenced by this report in </a:t>
            </a:r>
            <a:r>
              <a:rPr lang="en-US" sz="1400" dirty="0">
                <a:latin typeface="Verdana" panose="020B0604030504040204" pitchFamily="34" charset="0"/>
                <a:ea typeface="Verdana" panose="020B0604030504040204" pitchFamily="34" charset="0"/>
                <a:cs typeface="Verdana" panose="020B0604030504040204" pitchFamily="34" charset="0"/>
              </a:rPr>
              <a:t>International Safety: New Report Highlights Dangerous Coping Responses for Work Stress, Sandy Smith, Thu, 2008-07-17.</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International Safety: New Report Highlights Dangerous Coping Responses for Work Stress, Sandy Smith, Thu, 2008-07-17.</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stressaffect.com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International Safety: New Report Highlights Dangerous Coping Responses for Work Stress, Sandy Smith, Thu, 2008-07-17</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Monster</a:t>
            </a:r>
            <a:r>
              <a:rPr lang="en-US" sz="1400" baseline="0" dirty="0">
                <a:latin typeface="Verdana" panose="020B0604030504040204" pitchFamily="34" charset="0"/>
                <a:ea typeface="Verdana" panose="020B0604030504040204" pitchFamily="34" charset="0"/>
                <a:cs typeface="Verdana" panose="020B0604030504040204" pitchFamily="34" charset="0"/>
              </a:rPr>
              <a:t> is </a:t>
            </a:r>
            <a:r>
              <a:rPr lang="en-US" sz="1400" dirty="0">
                <a:latin typeface="Verdana" panose="020B0604030504040204" pitchFamily="34" charset="0"/>
                <a:ea typeface="Verdana" panose="020B0604030504040204" pitchFamily="34" charset="0"/>
                <a:cs typeface="Verdana" panose="020B0604030504040204" pitchFamily="34" charset="0"/>
              </a:rPr>
              <a:t>the worldwide leader in successfully connecting people to job opportunities.</a:t>
            </a:r>
          </a:p>
          <a:p>
            <a:r>
              <a:rPr lang="en-US" sz="1400" dirty="0">
                <a:latin typeface="Verdana" panose="020B0604030504040204" pitchFamily="34" charset="0"/>
                <a:ea typeface="Verdana" panose="020B0604030504040204" pitchFamily="34" charset="0"/>
                <a:cs typeface="Verdana" panose="020B0604030504040204" pitchFamily="34" charset="0"/>
              </a:rPr>
              <a:t>Monster’s “Workplace Stress” study surveyed nearly 1,000 job seekers on the Monster database via an online survey. The survey ran from March 12, 2014 to March 18, 2014.</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Monster’s “Workplace Stress” study surveyed nearly 1,000 job seekers on the Monster database via an online survey. The survey ran from March 12, 2014 to March 18, 2014. Above is result of 900 of the surveyed.</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By the very nature of its definition, “stress” impacts on us physically and mentally.</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galleryhip.com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Here</a:t>
            </a:r>
            <a:r>
              <a:rPr lang="en-US" sz="1400" baseline="0" dirty="0">
                <a:latin typeface="Verdana" panose="020B0604030504040204" pitchFamily="34" charset="0"/>
                <a:ea typeface="Verdana" panose="020B0604030504040204" pitchFamily="34" charset="0"/>
                <a:cs typeface="Verdana" panose="020B0604030504040204" pitchFamily="34" charset="0"/>
              </a:rPr>
              <a:t> is additional information from 900 responses. </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a:t>
            </a:r>
            <a:r>
              <a:rPr lang="en-US" sz="1400" baseline="0" dirty="0">
                <a:latin typeface="Verdana" panose="020B0604030504040204" pitchFamily="34" charset="0"/>
                <a:ea typeface="Verdana" panose="020B0604030504040204" pitchFamily="34" charset="0"/>
                <a:cs typeface="Verdana" panose="020B0604030504040204" pitchFamily="34" charset="0"/>
              </a:rPr>
              <a:t> results listed are from the Monster study conducted.</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trendsupdates.com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Monster</a:t>
            </a:r>
            <a:r>
              <a:rPr lang="en-US" sz="1400" baseline="0" dirty="0">
                <a:latin typeface="Verdana" panose="020B0604030504040204" pitchFamily="34" charset="0"/>
                <a:ea typeface="Verdana" panose="020B0604030504040204" pitchFamily="34" charset="0"/>
                <a:cs typeface="Verdana" panose="020B0604030504040204" pitchFamily="34" charset="0"/>
              </a:rPr>
              <a:t> study found that people in the U.S. use different methods to cope with stress.</a:t>
            </a:r>
          </a:p>
          <a:p>
            <a:endParaRPr lang="en-US" sz="1400" baseline="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Are your coping methods different than</a:t>
            </a:r>
            <a:r>
              <a:rPr lang="en-US" sz="1400" baseline="0" dirty="0">
                <a:latin typeface="Verdana" panose="020B0604030504040204" pitchFamily="34" charset="0"/>
                <a:ea typeface="Verdana" panose="020B0604030504040204" pitchFamily="34" charset="0"/>
                <a:cs typeface="Verdana" panose="020B0604030504040204" pitchFamily="34" charset="0"/>
              </a:rPr>
              <a:t> those listed</a:t>
            </a:r>
            <a:r>
              <a:rPr lang="en-US" sz="1400" dirty="0">
                <a:latin typeface="Verdana" panose="020B0604030504040204" pitchFamily="34" charset="0"/>
                <a:ea typeface="Verdana" panose="020B0604030504040204" pitchFamily="34" charset="0"/>
                <a:cs typeface="Verdana" panose="020B0604030504040204" pitchFamily="34" charset="0"/>
              </a:rPr>
              <a:t>? How do you cope?</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thedigeratilife.com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Could job stress be handled differently toward a positive outcome by your and other agencies?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Pictures: pinterest.com</a:t>
            </a:r>
          </a:p>
          <a:p>
            <a:r>
              <a:rPr lang="en-US" sz="1400" dirty="0">
                <a:latin typeface="Verdana" panose="020B0604030504040204" pitchFamily="34" charset="0"/>
                <a:ea typeface="Verdana" panose="020B0604030504040204" pitchFamily="34" charset="0"/>
                <a:cs typeface="Verdana" panose="020B0604030504040204" pitchFamily="34" charset="0"/>
              </a:rPr>
              <a:t>and</a:t>
            </a:r>
          </a:p>
          <a:p>
            <a:r>
              <a:rPr lang="en-US" sz="1400" dirty="0">
                <a:latin typeface="Verdana" panose="020B0604030504040204" pitchFamily="34" charset="0"/>
                <a:ea typeface="Verdana" panose="020B0604030504040204" pitchFamily="34" charset="0"/>
                <a:cs typeface="Verdana" panose="020B0604030504040204" pitchFamily="34" charset="0"/>
              </a:rPr>
              <a:t>suggestkeyword.com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Note: According to data from the Bureau of Labor Statistics, workers who must take time off work because of stress, anxiety, or a</a:t>
            </a:r>
          </a:p>
          <a:p>
            <a:r>
              <a:rPr lang="en-US" sz="1400" dirty="0">
                <a:latin typeface="Verdana" panose="020B0604030504040204" pitchFamily="34" charset="0"/>
                <a:ea typeface="Verdana" panose="020B0604030504040204" pitchFamily="34" charset="0"/>
                <a:cs typeface="Verdana" panose="020B0604030504040204" pitchFamily="34" charset="0"/>
              </a:rPr>
              <a:t>related disorder will be off the job for about 20 days.</a:t>
            </a:r>
          </a:p>
          <a:p>
            <a:r>
              <a:rPr lang="en-US" sz="1400" i="1" dirty="0">
                <a:latin typeface="Verdana" panose="020B0604030504040204" pitchFamily="34" charset="0"/>
                <a:ea typeface="Verdana" panose="020B0604030504040204" pitchFamily="34" charset="0"/>
                <a:cs typeface="Verdana" panose="020B0604030504040204" pitchFamily="34" charset="0"/>
              </a:rPr>
              <a:t>-Bureau of Labor Statistics</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Stress at Work, DHHS (NIOSH) Publication Number 99-101, 1999 </a:t>
            </a:r>
            <a:r>
              <a:rPr lang="en-US" sz="1400" dirty="0">
                <a:latin typeface="Verdana" panose="020B0604030504040204" pitchFamily="34" charset="0"/>
                <a:ea typeface="Verdana" panose="020B0604030504040204" pitchFamily="34" charset="0"/>
                <a:cs typeface="Verdana" panose="020B0604030504040204" pitchFamily="34" charset="0"/>
                <a:hlinkClick r:id="rId3"/>
              </a:rPr>
              <a:t>http://www.cdc.gov/niosh/docs/99-101/default.html</a:t>
            </a:r>
            <a:endParaRPr lang="en-US" sz="1400" dirty="0">
              <a:latin typeface="Verdana" panose="020B0604030504040204" pitchFamily="34" charset="0"/>
              <a:ea typeface="Verdana" panose="020B0604030504040204" pitchFamily="34" charset="0"/>
              <a:cs typeface="Verdana" panose="020B0604030504040204" pitchFamily="34" charset="0"/>
            </a:endParaRPr>
          </a:p>
          <a:p>
            <a:pPr defTabSz="931774">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Working conditions had a major impact on stress in this study.</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Some of these ailments and diseases are the result of long-term impact; cardiovascular disease and psychological disorders.</a:t>
            </a:r>
          </a:p>
          <a:p>
            <a:r>
              <a:rPr lang="en-US" sz="1400" dirty="0">
                <a:latin typeface="Verdana" panose="020B0604030504040204" pitchFamily="34" charset="0"/>
                <a:ea typeface="Verdana" panose="020B0604030504040204" pitchFamily="34" charset="0"/>
                <a:cs typeface="Verdana" panose="020B0604030504040204" pitchFamily="34" charset="0"/>
              </a:rPr>
              <a:t>Some are the result of short-term (by comparison) impacts; MSD disorders and workplace injury.</a:t>
            </a:r>
          </a:p>
          <a:p>
            <a:r>
              <a:rPr lang="en-US" sz="1400" i="1" dirty="0">
                <a:latin typeface="Verdana" panose="020B0604030504040204" pitchFamily="34" charset="0"/>
                <a:ea typeface="Verdana" panose="020B0604030504040204" pitchFamily="34" charset="0"/>
                <a:cs typeface="Verdana" panose="020B0604030504040204" pitchFamily="34" charset="0"/>
              </a:rPr>
              <a:t>Picture: </a:t>
            </a:r>
            <a:r>
              <a:rPr lang="en-US" sz="1400" dirty="0">
                <a:latin typeface="Verdana" panose="020B0604030504040204" pitchFamily="34" charset="0"/>
                <a:ea typeface="Verdana" panose="020B0604030504040204" pitchFamily="34" charset="0"/>
                <a:cs typeface="Verdana" panose="020B0604030504040204" pitchFamily="34" charset="0"/>
              </a:rPr>
              <a:t>centerforanxiety.org</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In one study, the frequency of medication errors declined by 50% after prevention activities were implemented in a 700-bed hospital. In a second study, there was a 70% reduction in malpractice claims in 22 hospitals that implemented stress prevention activities. In contrast, there was no reduction in claims in a matched group of 22 hospitals that did not implement stress prevention activities.</a:t>
            </a:r>
          </a:p>
          <a:p>
            <a:r>
              <a:rPr lang="en-US" sz="1400" i="1" dirty="0">
                <a:latin typeface="Verdana" panose="020B0604030504040204" pitchFamily="34" charset="0"/>
                <a:ea typeface="Verdana" panose="020B0604030504040204" pitchFamily="34" charset="0"/>
                <a:cs typeface="Verdana" panose="020B0604030504040204" pitchFamily="34" charset="0"/>
              </a:rPr>
              <a:t>-Journal of Applied Psychology</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superworkingmum.com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1999 DHHS (NIOSH) Publication Number 99-101</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executivecoachingpsychologist.com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1999 DHHS (NIOSH) Publication Number 99-101</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sigma-re.com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impacts causing stress may be small or large; short- or long-duration; actual or imagined. They are usually a result of the work demands placed on us and our considerations of the consequences if we don’t succeed (failure may result in job loss).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experiencelife.com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There are many stress reduction programs</a:t>
            </a:r>
            <a:r>
              <a:rPr lang="en-US" sz="1400" baseline="0" dirty="0">
                <a:latin typeface="Verdana" panose="020B0604030504040204" pitchFamily="34" charset="0"/>
                <a:ea typeface="Verdana" panose="020B0604030504040204" pitchFamily="34" charset="0"/>
                <a:cs typeface="Verdana" panose="020B0604030504040204" pitchFamily="34" charset="0"/>
              </a:rPr>
              <a:t> available through professional organizations and these can be tailored to a specific company’s needs.</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businessnewsdaily.com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The best method to explore the scope and source of a suspected stress problem in an organization depends partly on the size of the organization and the available resources. Group discussions among managers, labor representatives, and employees can provide rich sources of information. Such discussions may be all that</a:t>
            </a:r>
          </a:p>
          <a:p>
            <a:r>
              <a:rPr lang="en-US" sz="1400" dirty="0">
                <a:latin typeface="Verdana" panose="020B0604030504040204" pitchFamily="34" charset="0"/>
                <a:ea typeface="Verdana" panose="020B0604030504040204" pitchFamily="34" charset="0"/>
                <a:cs typeface="Verdana" panose="020B0604030504040204" pitchFamily="34" charset="0"/>
              </a:rPr>
              <a:t>is needed to track down and remedy stress problems in a small company. In a larger organization, such discussions can be used to help design formal surveys for gathering input about stressful job conditions from large numbers of employees.</a:t>
            </a:r>
          </a:p>
          <a:p>
            <a:r>
              <a:rPr lang="en-US" sz="1400" dirty="0">
                <a:latin typeface="Verdana" panose="020B0604030504040204" pitchFamily="34" charset="0"/>
                <a:ea typeface="Verdana" panose="020B0604030504040204" pitchFamily="34" charset="0"/>
                <a:cs typeface="Verdana" panose="020B0604030504040204" pitchFamily="34" charset="0"/>
              </a:rPr>
              <a:t>Regardless of the method used to collect data, information should be obtained about employee perceptions of their job conditions and perceived levels of stress.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“Stress at Work,” DHHS (NIOSH) Publication Number 99-101, 1999 </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Once the sources of stress at work have been identified and the scope of the problem is understood, the stage is set for design and implementation of an intervention strategy.</a:t>
            </a:r>
          </a:p>
          <a:p>
            <a:r>
              <a:rPr lang="en-US" sz="1400" dirty="0">
                <a:latin typeface="Verdana" panose="020B0604030504040204" pitchFamily="34" charset="0"/>
                <a:ea typeface="Verdana" panose="020B0604030504040204" pitchFamily="34" charset="0"/>
                <a:cs typeface="Verdana" panose="020B0604030504040204" pitchFamily="34" charset="0"/>
              </a:rPr>
              <a:t>In small organizations, the informal discussions that helped identify stress problems may also produce fruitful ideas for prevention. In large organizations, a more formal process may be needed. Frequently, a team is asked to develop recommendations based on analysis of data from Step 1 and consultation with outside experts</a:t>
            </a:r>
            <a:r>
              <a:rPr lang="en-US" dirty="0"/>
              <a:t>.</a:t>
            </a:r>
          </a:p>
          <a:p>
            <a:endParaRPr lang="en-US" dirty="0"/>
          </a:p>
          <a:p>
            <a:r>
              <a:rPr lang="en-US" sz="1400" dirty="0">
                <a:latin typeface="Verdana" panose="020B0604030504040204" pitchFamily="34" charset="0"/>
                <a:ea typeface="Verdana" panose="020B0604030504040204" pitchFamily="34" charset="0"/>
                <a:cs typeface="Verdana" panose="020B0604030504040204" pitchFamily="34" charset="0"/>
              </a:rPr>
              <a:t>“Stress at Work,” DHHS (NIOSH) Publication Number 99-101, 1999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Evaluation is an essential step in the intervention process. </a:t>
            </a:r>
          </a:p>
          <a:p>
            <a:r>
              <a:rPr lang="en-US" sz="1400" dirty="0">
                <a:latin typeface="Verdana" panose="020B0604030504040204" pitchFamily="34" charset="0"/>
                <a:ea typeface="Verdana" panose="020B0604030504040204" pitchFamily="34" charset="0"/>
                <a:cs typeface="Verdana" panose="020B0604030504040204" pitchFamily="34" charset="0"/>
              </a:rPr>
              <a:t>Evaluation is necessary to determine whether the intervention is producing desired effects and whether changes in direction are needed.</a:t>
            </a:r>
          </a:p>
          <a:p>
            <a:r>
              <a:rPr lang="en-US" sz="1400" dirty="0">
                <a:latin typeface="Verdana" panose="020B0604030504040204" pitchFamily="34" charset="0"/>
                <a:ea typeface="Verdana" panose="020B0604030504040204" pitchFamily="34" charset="0"/>
                <a:cs typeface="Verdana" panose="020B0604030504040204" pitchFamily="34" charset="0"/>
              </a:rPr>
              <a:t>Time frames for evaluating interventions should be established.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“Stress at Work,” DHHS (NIOSH) Publication Number 99-101, 1999 </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defRPr/>
            </a:pPr>
            <a:r>
              <a:rPr lang="en-US" sz="1400" kern="0" dirty="0">
                <a:latin typeface="Verdana" panose="020B0604030504040204" pitchFamily="34" charset="0"/>
                <a:ea typeface="Verdana" panose="020B0604030504040204" pitchFamily="34" charset="0"/>
                <a:cs typeface="Verdana" panose="020B0604030504040204" pitchFamily="34" charset="0"/>
              </a:rPr>
              <a:t>Several means for Reducing Stress which have worked for others include:</a:t>
            </a:r>
          </a:p>
          <a:p>
            <a:pPr>
              <a:spcBef>
                <a:spcPct val="20000"/>
              </a:spcBef>
              <a:defRPr/>
            </a:pPr>
            <a:endParaRPr lang="en-US" sz="1400" kern="0" dirty="0">
              <a:latin typeface="Verdana" panose="020B0604030504040204" pitchFamily="34" charset="0"/>
              <a:ea typeface="Verdana" panose="020B0604030504040204" pitchFamily="34" charset="0"/>
              <a:cs typeface="Verdana" panose="020B0604030504040204" pitchFamily="34" charset="0"/>
            </a:endParaRP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Starting a healthful life style</a:t>
            </a: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Compartmentalizing work/home life</a:t>
            </a: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Getting physical exercise</a:t>
            </a: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Discussing problems with spouse or friends or peers at work</a:t>
            </a: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Changing to non-work activity</a:t>
            </a: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Changing the strategy to work tasks</a:t>
            </a:r>
          </a:p>
          <a:p>
            <a:pPr>
              <a:spcBef>
                <a:spcPct val="20000"/>
              </a:spcBef>
              <a:buFont typeface="Wingdings" pitchFamily="2" charset="2"/>
              <a:buChar char="§"/>
              <a:defRPr/>
            </a:pPr>
            <a:r>
              <a:rPr lang="en-US" sz="1400" kern="0" dirty="0">
                <a:latin typeface="Verdana" panose="020B0604030504040204" pitchFamily="34" charset="0"/>
                <a:ea typeface="Verdana" panose="020B0604030504040204" pitchFamily="34" charset="0"/>
                <a:cs typeface="Verdana" panose="020B0604030504040204" pitchFamily="34" charset="0"/>
              </a:rPr>
              <a:t> Develop positive coping skills</a:t>
            </a:r>
          </a:p>
          <a:p>
            <a:pP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latin typeface="Verdana" pitchFamily="34" charset="0"/>
                <a:ea typeface="Verdana" pitchFamily="34" charset="0"/>
                <a:cs typeface="Verdana" pitchFamily="34" charset="0"/>
              </a:rPr>
              <a:t>Exercises at the workplace can help relieve strain and pain due to being stressed.</a:t>
            </a:r>
          </a:p>
          <a:p>
            <a:endParaRPr lang="en-US" altLang="en-US" sz="1400" dirty="0">
              <a:latin typeface="Verdana" pitchFamily="34" charset="0"/>
              <a:ea typeface="Verdana" pitchFamily="34" charset="0"/>
              <a:cs typeface="Verdana" pitchFamily="34" charset="0"/>
            </a:endParaRPr>
          </a:p>
          <a:p>
            <a:r>
              <a:rPr lang="en-US" altLang="en-US" sz="1400" u="sng" dirty="0">
                <a:latin typeface="Verdana" pitchFamily="34" charset="0"/>
                <a:ea typeface="Verdana" pitchFamily="34" charset="0"/>
                <a:cs typeface="Verdana" pitchFamily="34" charset="0"/>
              </a:rPr>
              <a:t>The Knee Hug</a:t>
            </a:r>
            <a:r>
              <a:rPr lang="en-US" altLang="en-US" sz="1400" u="sng" baseline="0" dirty="0">
                <a:latin typeface="Verdana" pitchFamily="34" charset="0"/>
                <a:ea typeface="Verdana" pitchFamily="34" charset="0"/>
                <a:cs typeface="Verdana" pitchFamily="34" charset="0"/>
              </a:rPr>
              <a:t> Stretch</a:t>
            </a:r>
            <a:r>
              <a:rPr lang="en-US" altLang="en-US" sz="1400" dirty="0">
                <a:latin typeface="Verdana" pitchFamily="34" charset="0"/>
                <a:ea typeface="Verdana" pitchFamily="34" charset="0"/>
                <a:cs typeface="Verdana" pitchFamily="34" charset="0"/>
              </a:rPr>
              <a:t> is one such exercise you can do at your desk.</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While seated, pull one leg to your chest, grasp with both hands and hold for a count of five. </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Repeat with the opposite leg. </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blog.studeo55.ca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Exercise- </a:t>
            </a:r>
            <a:r>
              <a:rPr lang="en-US" sz="1400" u="sng" dirty="0">
                <a:latin typeface="Verdana" pitchFamily="34" charset="0"/>
                <a:ea typeface="Verdana" pitchFamily="34" charset="0"/>
                <a:cs typeface="Verdana" pitchFamily="34" charset="0"/>
              </a:rPr>
              <a:t>Windmill</a:t>
            </a:r>
          </a:p>
          <a:p>
            <a:pPr>
              <a:defRPr/>
            </a:pPr>
            <a:endParaRPr lang="en-US" sz="1400" dirty="0">
              <a:latin typeface="Verdana" pitchFamily="34" charset="0"/>
              <a:ea typeface="Verdana" pitchFamily="34" charset="0"/>
              <a:cs typeface="Verdana" pitchFamily="34" charset="0"/>
            </a:endParaRPr>
          </a:p>
          <a:p>
            <a:pPr marL="342881" indent="-165091">
              <a:buFontTx/>
              <a:buChar char="-"/>
              <a:defRPr/>
            </a:pPr>
            <a:r>
              <a:rPr lang="en-US" sz="1400" dirty="0">
                <a:latin typeface="Verdana" pitchFamily="34" charset="0"/>
                <a:ea typeface="Verdana" pitchFamily="34" charset="0"/>
                <a:cs typeface="Verdana" pitchFamily="34" charset="0"/>
              </a:rPr>
              <a:t>While seated, place your feet apart on the floor.</a:t>
            </a:r>
          </a:p>
          <a:p>
            <a:pPr marL="342881" indent="-165091">
              <a:buFontTx/>
              <a:buChar char="-"/>
              <a:defRPr/>
            </a:pPr>
            <a:endParaRPr lang="en-US" sz="1400" dirty="0">
              <a:latin typeface="Verdana" pitchFamily="34" charset="0"/>
              <a:ea typeface="Verdana" pitchFamily="34" charset="0"/>
              <a:cs typeface="Verdana" pitchFamily="34" charset="0"/>
            </a:endParaRPr>
          </a:p>
          <a:p>
            <a:pPr marL="342881" indent="-165091">
              <a:buFontTx/>
              <a:buChar char="-"/>
              <a:defRPr/>
            </a:pPr>
            <a:r>
              <a:rPr lang="en-US" sz="1400" dirty="0">
                <a:latin typeface="Verdana" pitchFamily="34" charset="0"/>
                <a:ea typeface="Verdana" pitchFamily="34" charset="0"/>
                <a:cs typeface="Verdana" pitchFamily="34" charset="0"/>
              </a:rPr>
              <a:t>Bend over and touch your right hand to your left foot, with your left arm up. </a:t>
            </a:r>
          </a:p>
          <a:p>
            <a:pPr marL="342881" indent="-165091">
              <a:buFontTx/>
              <a:buChar char="-"/>
              <a:defRPr/>
            </a:pPr>
            <a:endParaRPr lang="en-US" sz="1400" dirty="0">
              <a:latin typeface="Verdana" pitchFamily="34" charset="0"/>
              <a:ea typeface="Verdana" pitchFamily="34" charset="0"/>
              <a:cs typeface="Verdana" pitchFamily="34" charset="0"/>
            </a:endParaRPr>
          </a:p>
          <a:p>
            <a:pPr marL="342881" indent="-165091">
              <a:buFontTx/>
              <a:buChar char="-"/>
              <a:defRPr/>
            </a:pPr>
            <a:r>
              <a:rPr lang="en-US" sz="1400" dirty="0">
                <a:latin typeface="Verdana" pitchFamily="34" charset="0"/>
                <a:ea typeface="Verdana" pitchFamily="34" charset="0"/>
                <a:cs typeface="Verdana" pitchFamily="34" charset="0"/>
              </a:rPr>
              <a:t>Repeat with opposite arm.</a:t>
            </a:r>
          </a:p>
          <a:p>
            <a:pPr marL="177790" indent="0">
              <a:buFontTx/>
              <a:buNone/>
              <a:defRPr/>
            </a:pPr>
            <a:endParaRPr lang="en-US" sz="1400" dirty="0">
              <a:latin typeface="Verdana" pitchFamily="34" charset="0"/>
              <a:ea typeface="Verdana" pitchFamily="34" charset="0"/>
              <a:cs typeface="Verdana" pitchFamily="34" charset="0"/>
            </a:endParaRPr>
          </a:p>
          <a:p>
            <a:pPr marL="177790" indent="0">
              <a:buFontTx/>
              <a:buNone/>
              <a:defRPr/>
            </a:pPr>
            <a:r>
              <a:rPr lang="en-US" sz="1400" dirty="0">
                <a:latin typeface="Verdana" pitchFamily="34" charset="0"/>
                <a:ea typeface="Verdana" pitchFamily="34" charset="0"/>
                <a:cs typeface="Verdana" pitchFamily="34" charset="0"/>
              </a:rPr>
              <a:t>Picture:</a:t>
            </a:r>
            <a:r>
              <a:rPr lang="en-US" sz="1400" baseline="0" dirty="0">
                <a:latin typeface="Verdana" pitchFamily="34" charset="0"/>
                <a:ea typeface="Verdana" pitchFamily="34" charset="0"/>
                <a:cs typeface="Verdana" pitchFamily="34" charset="0"/>
              </a:rPr>
              <a:t> styleontheside.com</a:t>
            </a:r>
            <a:endParaRPr lang="en-US" sz="1400" dirty="0">
              <a:latin typeface="Verdana" pitchFamily="34" charset="0"/>
              <a:ea typeface="Verdana" pitchFamily="34" charset="0"/>
              <a:cs typeface="Verdana" pitchFamily="34" charset="0"/>
            </a:endParaRP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latin typeface="Verdana" pitchFamily="34" charset="0"/>
                <a:ea typeface="Verdana" pitchFamily="34" charset="0"/>
                <a:cs typeface="Verdana" pitchFamily="34" charset="0"/>
              </a:rPr>
              <a:t>Exercise - </a:t>
            </a:r>
            <a:r>
              <a:rPr lang="en-US" altLang="en-US" sz="1400" u="sng" dirty="0">
                <a:latin typeface="Verdana" pitchFamily="34" charset="0"/>
                <a:ea typeface="Verdana" pitchFamily="34" charset="0"/>
                <a:cs typeface="Verdana" pitchFamily="34" charset="0"/>
              </a:rPr>
              <a:t>Back Relaxer</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While seated, bend down between your knees for as long as you can.</a:t>
            </a:r>
          </a:p>
          <a:p>
            <a:r>
              <a:rPr lang="en-US" altLang="en-US" sz="1400" dirty="0">
                <a:latin typeface="Verdana" pitchFamily="34" charset="0"/>
                <a:ea typeface="Verdana" pitchFamily="34" charset="0"/>
                <a:cs typeface="Verdana" pitchFamily="34" charset="0"/>
              </a:rPr>
              <a:t>- Return to upright position, straighten, and relax.</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Picture: pinterest.com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latin typeface="Verdana" pitchFamily="34" charset="0"/>
                <a:ea typeface="Verdana" pitchFamily="34" charset="0"/>
                <a:cs typeface="Verdana" pitchFamily="34" charset="0"/>
              </a:rPr>
              <a:t>Exercise – </a:t>
            </a:r>
            <a:r>
              <a:rPr lang="en-US" altLang="en-US" sz="1400" u="sng" dirty="0">
                <a:latin typeface="Verdana" pitchFamily="34" charset="0"/>
                <a:ea typeface="Verdana" pitchFamily="34" charset="0"/>
                <a:cs typeface="Verdana" pitchFamily="34" charset="0"/>
              </a:rPr>
              <a:t>Pectoral Stretch</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While seated, grasp your hands behind your neck and press your elbows back as far as you can.</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Return to starting position, then drop your arms and relax.</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Relax.</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Picture: mypurush.wordpress.com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latin typeface="Verdana" pitchFamily="34" charset="0"/>
                <a:ea typeface="Verdana" pitchFamily="34" charset="0"/>
                <a:cs typeface="Verdana" pitchFamily="34" charset="0"/>
              </a:rPr>
              <a:t>Exercise – </a:t>
            </a:r>
            <a:r>
              <a:rPr lang="en-US" altLang="en-US" sz="1400" u="sng" dirty="0">
                <a:latin typeface="Verdana" pitchFamily="34" charset="0"/>
                <a:ea typeface="Verdana" pitchFamily="34" charset="0"/>
                <a:cs typeface="Verdana" pitchFamily="34" charset="0"/>
              </a:rPr>
              <a:t>Middle/Upper Back Stretch</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While seated, raise your right arm and grasp it below the elbow with your left hand.</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Gently pull your right elbow toward your left shoulder as you feel the stretch.</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Hold for five seconds.</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Repeat for left side. </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Picture: ehow.co.uk</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Some stressors may be viewed as positives. They allow us to react to protect our safety, i.e. jumping from in front of a speeding car; leaving an area where we detect aggressive behavior.</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chiro2u.com.au</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a:latin typeface="Verdana" pitchFamily="34" charset="0"/>
                <a:ea typeface="Verdana" pitchFamily="34" charset="0"/>
                <a:cs typeface="Verdana" pitchFamily="34" charset="0"/>
              </a:rPr>
              <a:t>Exercise – </a:t>
            </a:r>
            <a:r>
              <a:rPr lang="en-US" sz="1400" u="sng" dirty="0">
                <a:latin typeface="Verdana" pitchFamily="34" charset="0"/>
                <a:ea typeface="Verdana" pitchFamily="34" charset="0"/>
                <a:cs typeface="Verdana" pitchFamily="34" charset="0"/>
              </a:rPr>
              <a:t>Side Stretch</a:t>
            </a:r>
          </a:p>
          <a:p>
            <a:pPr>
              <a:defRPr/>
            </a:pPr>
            <a:endParaRPr lang="en-US" sz="1400" dirty="0">
              <a:latin typeface="Verdana" pitchFamily="34" charset="0"/>
              <a:ea typeface="Verdana" pitchFamily="34" charset="0"/>
              <a:cs typeface="Verdana" pitchFamily="34" charset="0"/>
            </a:endParaRPr>
          </a:p>
          <a:p>
            <a:pPr marL="171441" indent="-171441">
              <a:buFont typeface="Wingdings" pitchFamily="2" charset="2"/>
              <a:buChar char="§"/>
              <a:defRPr/>
            </a:pPr>
            <a:r>
              <a:rPr lang="en-US" sz="1400" dirty="0">
                <a:latin typeface="Verdana" pitchFamily="34" charset="0"/>
                <a:ea typeface="Verdana" pitchFamily="34" charset="0"/>
                <a:cs typeface="Verdana" pitchFamily="34" charset="0"/>
              </a:rPr>
              <a:t>While seated, interlace your fingers and lift your arms over your head, keeping your elbows straight.</a:t>
            </a:r>
          </a:p>
          <a:p>
            <a:pPr marL="171441" indent="-171441">
              <a:buFont typeface="Wingdings" pitchFamily="2" charset="2"/>
              <a:buChar char="§"/>
              <a:defRPr/>
            </a:pPr>
            <a:endParaRPr lang="en-US" sz="1400" dirty="0">
              <a:latin typeface="Verdana" pitchFamily="34" charset="0"/>
              <a:ea typeface="Verdana" pitchFamily="34" charset="0"/>
              <a:cs typeface="Verdana" pitchFamily="34" charset="0"/>
            </a:endParaRPr>
          </a:p>
          <a:p>
            <a:pPr marL="171441" indent="-171441">
              <a:buFont typeface="Wingdings" pitchFamily="2" charset="2"/>
              <a:buChar char="§"/>
              <a:defRPr/>
            </a:pPr>
            <a:r>
              <a:rPr lang="en-US" sz="1400" dirty="0">
                <a:latin typeface="Verdana" pitchFamily="34" charset="0"/>
                <a:ea typeface="Verdana" pitchFamily="34" charset="0"/>
                <a:cs typeface="Verdana" pitchFamily="34" charset="0"/>
              </a:rPr>
              <a:t>Press your arms backward as far as you can.</a:t>
            </a:r>
          </a:p>
          <a:p>
            <a:pPr marL="171441" indent="-171441">
              <a:buFont typeface="Wingdings" pitchFamily="2" charset="2"/>
              <a:buChar char="§"/>
              <a:defRPr/>
            </a:pPr>
            <a:endParaRPr lang="en-US" sz="1400" dirty="0">
              <a:latin typeface="Verdana" pitchFamily="34" charset="0"/>
              <a:ea typeface="Verdana" pitchFamily="34" charset="0"/>
              <a:cs typeface="Verdana" pitchFamily="34" charset="0"/>
            </a:endParaRPr>
          </a:p>
          <a:p>
            <a:pPr marL="171441" indent="-171441">
              <a:buFont typeface="Wingdings" pitchFamily="2" charset="2"/>
              <a:buChar char="§"/>
              <a:defRPr/>
            </a:pPr>
            <a:r>
              <a:rPr lang="en-US" sz="1400" dirty="0">
                <a:latin typeface="Verdana" pitchFamily="34" charset="0"/>
                <a:ea typeface="Verdana" pitchFamily="34" charset="0"/>
                <a:cs typeface="Verdana" pitchFamily="34" charset="0"/>
              </a:rPr>
              <a:t>Slowly lean to the left, and then to the right until you can feel the stretching.</a:t>
            </a:r>
          </a:p>
          <a:p>
            <a:pPr marL="171441" indent="-171441">
              <a:buFont typeface="Wingdings" pitchFamily="2" charset="2"/>
              <a:buChar char="§"/>
              <a:defRPr/>
            </a:pPr>
            <a:endParaRPr lang="en-US" sz="1400" dirty="0">
              <a:latin typeface="Verdana" pitchFamily="34" charset="0"/>
              <a:ea typeface="Verdana" pitchFamily="34" charset="0"/>
              <a:cs typeface="Verdana" pitchFamily="34" charset="0"/>
            </a:endParaRPr>
          </a:p>
          <a:p>
            <a:pPr marL="0" indent="0">
              <a:buFont typeface="Wingdings" pitchFamily="2" charset="2"/>
              <a:buNone/>
              <a:defRPr/>
            </a:pPr>
            <a:r>
              <a:rPr lang="en-US" sz="1400" dirty="0">
                <a:latin typeface="Verdana" pitchFamily="34" charset="0"/>
                <a:ea typeface="Verdana" pitchFamily="34" charset="0"/>
                <a:cs typeface="Verdana" pitchFamily="34" charset="0"/>
              </a:rPr>
              <a:t>Picture: goodeveningworld.com</a:t>
            </a:r>
          </a:p>
          <a:p>
            <a:endParaRPr lang="en-US" sz="14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latin typeface="Verdana" pitchFamily="34" charset="0"/>
                <a:ea typeface="Verdana" pitchFamily="34" charset="0"/>
                <a:cs typeface="Verdana" pitchFamily="34" charset="0"/>
              </a:rPr>
              <a:t>Exercise – </a:t>
            </a:r>
            <a:r>
              <a:rPr lang="en-US" altLang="en-US" sz="1400" u="sng" dirty="0">
                <a:latin typeface="Verdana" pitchFamily="34" charset="0"/>
                <a:ea typeface="Verdana" pitchFamily="34" charset="0"/>
                <a:cs typeface="Verdana" pitchFamily="34" charset="0"/>
              </a:rPr>
              <a:t>Finger Stretch</a:t>
            </a:r>
          </a:p>
          <a:p>
            <a:endParaRPr lang="en-US" altLang="en-US" sz="1400" dirty="0">
              <a:latin typeface="Verdana" pitchFamily="34" charset="0"/>
              <a:ea typeface="Verdana" pitchFamily="34" charset="0"/>
              <a:cs typeface="Verdana" pitchFamily="34" charset="0"/>
            </a:endParaRPr>
          </a:p>
          <a:p>
            <a:r>
              <a:rPr lang="en-US" altLang="en-US" sz="1400" b="1" dirty="0">
                <a:latin typeface="Verdana" pitchFamily="34" charset="0"/>
                <a:ea typeface="Verdana" pitchFamily="34" charset="0"/>
                <a:cs typeface="Verdana" pitchFamily="34" charset="0"/>
              </a:rPr>
              <a:t> </a:t>
            </a:r>
            <a:r>
              <a:rPr lang="en-US" altLang="en-US" sz="1400" dirty="0">
                <a:latin typeface="Verdana" pitchFamily="34" charset="0"/>
                <a:ea typeface="Verdana" pitchFamily="34" charset="0"/>
                <a:cs typeface="Verdana" pitchFamily="34" charset="0"/>
              </a:rPr>
              <a:t>- While seated, with palms down, spread your fingers apart as far as you can.</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Hold for the count of five.</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 Relax and then repeat. </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Picture: webmd.com</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latin typeface="Verdana" pitchFamily="34" charset="0"/>
                <a:ea typeface="Verdana" pitchFamily="34" charset="0"/>
                <a:cs typeface="Verdana" pitchFamily="34" charset="0"/>
              </a:rPr>
              <a:t>Exercise – </a:t>
            </a:r>
            <a:r>
              <a:rPr lang="en-US" altLang="en-US" sz="1400" u="sng" dirty="0">
                <a:latin typeface="Verdana" pitchFamily="34" charset="0"/>
                <a:ea typeface="Verdana" pitchFamily="34" charset="0"/>
                <a:cs typeface="Verdana" pitchFamily="34" charset="0"/>
              </a:rPr>
              <a:t>Shoulder Roll</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While seated, slowly roll your shoulders forward five times in a circular motion using your full range of motion.</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 Then roll your shoulders backward five times  with the same circular motion.</a:t>
            </a:r>
          </a:p>
          <a:p>
            <a:endParaRPr lang="en-US" altLang="en-US" sz="1400" dirty="0">
              <a:latin typeface="Verdana" pitchFamily="34" charset="0"/>
              <a:ea typeface="Verdana" pitchFamily="34" charset="0"/>
              <a:cs typeface="Verdana" pitchFamily="34" charset="0"/>
            </a:endParaRPr>
          </a:p>
          <a:p>
            <a:r>
              <a:rPr lang="en-US" altLang="en-US" sz="1400" dirty="0">
                <a:latin typeface="Verdana" pitchFamily="34" charset="0"/>
                <a:ea typeface="Verdana" pitchFamily="34" charset="0"/>
                <a:cs typeface="Verdana" pitchFamily="34" charset="0"/>
              </a:rPr>
              <a:t>Picture: physicaltherapydatabase.blogspot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Stress</a:t>
            </a:r>
            <a:r>
              <a:rPr lang="en-US" sz="1400" baseline="0" dirty="0">
                <a:latin typeface="Verdana" panose="020B0604030504040204" pitchFamily="34" charset="0"/>
                <a:ea typeface="Verdana" panose="020B0604030504040204" pitchFamily="34" charset="0"/>
                <a:cs typeface="Verdana" panose="020B0604030504040204" pitchFamily="34" charset="0"/>
              </a:rPr>
              <a:t> can be good or bad and most times depending on how it is deal with it makes it good or bad for a person.</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Some stressors we’ve learned to anticipate and have developed coping mechanisms. Examples might be driving in a safe and courteous manner; being low-key with coworkers and bosses. Other intrusive events may be anticipated but may not be seriously thought to be a potential stressor, i.e. active shooters or a terroristic attack on you or your building. Still, we must practice situational awareness and consider actions we would take if necessary.</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Pictures: rjwestmore.com.jpg</a:t>
            </a:r>
          </a:p>
          <a:p>
            <a:r>
              <a:rPr lang="en-US" sz="1400" dirty="0">
                <a:latin typeface="Verdana" panose="020B0604030504040204" pitchFamily="34" charset="0"/>
                <a:ea typeface="Verdana" panose="020B0604030504040204" pitchFamily="34" charset="0"/>
                <a:cs typeface="Verdana" panose="020B0604030504040204" pitchFamily="34" charset="0"/>
              </a:rPr>
              <a:t>And</a:t>
            </a:r>
          </a:p>
          <a:p>
            <a:r>
              <a:rPr lang="en-US" sz="1400" dirty="0">
                <a:latin typeface="Verdana" panose="020B0604030504040204" pitchFamily="34" charset="0"/>
                <a:ea typeface="Verdana" panose="020B0604030504040204" pitchFamily="34" charset="0"/>
                <a:cs typeface="Verdana" panose="020B0604030504040204" pitchFamily="34" charset="0"/>
              </a:rPr>
              <a:t>isrj.org</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Lif</a:t>
            </a:r>
            <a:r>
              <a:rPr lang="en-US" sz="1400" baseline="0" dirty="0">
                <a:latin typeface="Verdana" panose="020B0604030504040204" pitchFamily="34" charset="0"/>
                <a:ea typeface="Verdana" panose="020B0604030504040204" pitchFamily="34" charset="0"/>
                <a:cs typeface="Verdana" panose="020B0604030504040204" pitchFamily="34" charset="0"/>
              </a:rPr>
              <a:t>e Change Units were developed </a:t>
            </a:r>
            <a:r>
              <a:rPr lang="en-US" sz="1400" baseline="0" dirty="0">
                <a:effectLst/>
                <a:latin typeface="ProximaNova"/>
                <a:ea typeface="+mn-ea"/>
                <a:cs typeface="+mn-cs"/>
              </a:rPr>
              <a:t>i</a:t>
            </a:r>
            <a:r>
              <a:rPr lang="en-US" sz="1400" dirty="0">
                <a:effectLst/>
                <a:latin typeface="ProximaNova"/>
              </a:rPr>
              <a:t>n 1967</a:t>
            </a:r>
            <a:r>
              <a:rPr lang="en-US" sz="1400" baseline="0" dirty="0">
                <a:effectLst/>
                <a:latin typeface="ProximaNova"/>
              </a:rPr>
              <a:t> by </a:t>
            </a:r>
            <a:r>
              <a:rPr lang="en-US" sz="1400" dirty="0">
                <a:effectLst/>
                <a:latin typeface="ProximaNova"/>
              </a:rPr>
              <a:t>psychiatrists Thomas Holmes and Richard Rahe.</a:t>
            </a:r>
            <a:r>
              <a:rPr lang="en-US" sz="1400" baseline="0" dirty="0">
                <a:effectLst/>
                <a:latin typeface="ProximaNova"/>
              </a:rPr>
              <a:t> </a:t>
            </a:r>
            <a:r>
              <a:rPr lang="en-US" sz="1400" dirty="0">
                <a:effectLst/>
                <a:latin typeface="ProximaNova"/>
              </a:rPr>
              <a:t>They surveyed more than 5,000 medical patients and asked them to say whether they had experience any of a series of 43 life events in the previous two years. *</a:t>
            </a:r>
          </a:p>
          <a:p>
            <a:endParaRPr lang="en-US" sz="1400" dirty="0">
              <a:effectLst/>
              <a:latin typeface="ProximaNova"/>
              <a:ea typeface="Verdana" panose="020B0604030504040204" pitchFamily="34" charset="0"/>
              <a:cs typeface="Verdana" panose="020B0604030504040204" pitchFamily="34" charset="0"/>
            </a:endParaRPr>
          </a:p>
          <a:p>
            <a:r>
              <a:rPr lang="en-US" sz="1400" dirty="0">
                <a:effectLst/>
                <a:latin typeface="ProximaNova"/>
              </a:rPr>
              <a:t>Each event, called a Life Change Unit (LCU), had a different "weight" for stress. The more events the patient added up, the higher the score. The higher the score, and the larger the weight of each event, the more likely the patient was to become ill. *</a:t>
            </a:r>
          </a:p>
          <a:p>
            <a:endParaRPr lang="en-US" sz="1400" dirty="0">
              <a:effectLst/>
              <a:latin typeface="ProximaNova"/>
            </a:endParaRPr>
          </a:p>
          <a:p>
            <a:r>
              <a:rPr lang="en-US" sz="1400" dirty="0">
                <a:effectLst/>
                <a:latin typeface="ProximaNova"/>
              </a:rPr>
              <a:t>*</a:t>
            </a:r>
            <a:r>
              <a:rPr lang="en-US" sz="1400" baseline="0" dirty="0">
                <a:effectLst/>
                <a:latin typeface="ProximaNova"/>
              </a:rPr>
              <a:t> Taken </a:t>
            </a:r>
            <a:r>
              <a:rPr lang="en-US" sz="1400" dirty="0">
                <a:effectLst/>
                <a:latin typeface="ProximaNova"/>
              </a:rPr>
              <a:t>from an article in “MindTools.”</a:t>
            </a:r>
            <a:endParaRPr lang="en-US" sz="1400" dirty="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instacalmhypnosis.com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Each of the above may be a stressor to varying degrees.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trendsupdates.com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Verdana" panose="020B0604030504040204" pitchFamily="34" charset="0"/>
                <a:ea typeface="Verdana" panose="020B0604030504040204" pitchFamily="34" charset="0"/>
                <a:cs typeface="Verdana" panose="020B0604030504040204" pitchFamily="34" charset="0"/>
              </a:rPr>
              <a:t>Pay attention to these warning signs not only in yourself but in coworkers. They may presage future events.</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huffingtonpost.com</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latin typeface="Verdana" panose="020B0604030504040204" pitchFamily="34" charset="0"/>
                <a:ea typeface="Verdana" panose="020B0604030504040204" pitchFamily="34" charset="0"/>
                <a:cs typeface="Verdana" panose="020B0604030504040204" pitchFamily="34" charset="0"/>
              </a:rPr>
              <a:t>A memo to "All Regional Flight Surgeons," from the US Department of Transportation in 1984, provided a checklist of warning signs of employee distress. This list was a modified version of one used by the supervisors of Bell Laboratories in New Jersey and is still</a:t>
            </a:r>
            <a:r>
              <a:rPr lang="en-US" sz="1400" baseline="0" dirty="0">
                <a:latin typeface="Verdana" panose="020B0604030504040204" pitchFamily="34" charset="0"/>
                <a:ea typeface="Verdana" panose="020B0604030504040204" pitchFamily="34" charset="0"/>
                <a:cs typeface="Verdana" panose="020B0604030504040204" pitchFamily="34" charset="0"/>
              </a:rPr>
              <a:t> relevant today</a:t>
            </a:r>
            <a:r>
              <a:rPr lang="en-US" sz="1400" dirty="0">
                <a:latin typeface="Verdana" panose="020B0604030504040204" pitchFamily="34" charset="0"/>
                <a:ea typeface="Verdana" panose="020B0604030504040204" pitchFamily="34" charset="0"/>
                <a:cs typeface="Verdana" panose="020B0604030504040204" pitchFamily="34" charset="0"/>
              </a:rPr>
              <a:t>.</a:t>
            </a:r>
          </a:p>
          <a:p>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Picture: blog.airgeorgian.ca</a:t>
            </a: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101744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0E5496A4-BF56-4335-A0E7-1BB818EA8303}" type="datetime1">
              <a:rPr lang="en-US" smtClean="0"/>
              <a:t>3/7/2017</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PPT-153-01</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C4A4FC-5F94-486F-8C4E-73343D6D2378}"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2A8DFB0-A68D-4572-8887-50F06068B9CF}"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DCFB1E-32EE-416A-A20F-90ABF90CEAC3}"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9F3C823-D228-4485-82FF-FE5F7ABC562D}"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D06601C-E0CC-4F6B-91C2-57E70D299450}"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BE5BF1-F4A1-4EDD-B18F-01F115E10DFD}" type="datetime1">
              <a:rPr lang="en-US" smtClean="0"/>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PPT-153-01</a:t>
            </a:r>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631302D-A897-4B7D-82F0-7AAFF4254C5B}" type="datetime1">
              <a:rPr lang="en-US" smtClean="0"/>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PPT-153-01</a:t>
            </a:r>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1657829-E3BA-4027-8E82-33FBF39C0DF4}" type="datetime1">
              <a:rPr lang="en-US" smtClean="0"/>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PPT-153-01</a:t>
            </a:r>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379B69-751A-4CE2-B9FF-5ADA0EEE9837}" type="datetime1">
              <a:rPr lang="en-US" smtClean="0"/>
              <a:t>3/7/2017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PPT-153-01</a:t>
            </a:r>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9118CA-AC74-4939-9F87-F9E4BFCBDD35}" type="datetime1">
              <a:rPr lang="en-US" smtClean="0"/>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PPT-153-01</a:t>
            </a:r>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10E3F5-1872-4056-8759-AE844706E043}"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CF2386-3CAD-45A7-AD30-F5DB92D17807}" type="datetime1">
              <a:rPr lang="en-US" smtClean="0"/>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PPT-153-01</a:t>
            </a:r>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989F74-00DD-400B-B5B5-858709693810}"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1EF0E0-F0A9-4785-860E-60BA85CA2A0E}"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C05A216-5052-4EE9-8ED9-BCA46539805F}" type="datetime1">
              <a:rPr lang="en-US" smtClean="0">
                <a:solidFill>
                  <a:prstClr val="black">
                    <a:tint val="75000"/>
                  </a:prstClr>
                </a:solidFill>
              </a:rPr>
              <a:t>3/7/2017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062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E27135-5314-420F-BBCA-83FDCEE2F78C}"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1192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D6C9914-B9D2-4DDB-9FF3-BAB5CE69F1AE}"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21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8D2287-95A6-4C74-88E8-31F65FE30E5C}" type="datetime1">
              <a:rPr lang="en-US" smtClean="0">
                <a:solidFill>
                  <a:prstClr val="black">
                    <a:tint val="75000"/>
                  </a:prstClr>
                </a:solidFill>
              </a:rPr>
              <a:t>3/7/2017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3441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F9AE03-7C13-41EB-BA72-B6F054A24EA0}" type="datetime1">
              <a:rPr lang="en-US" smtClean="0">
                <a:solidFill>
                  <a:prstClr val="black">
                    <a:tint val="75000"/>
                  </a:prstClr>
                </a:solidFill>
              </a:rPr>
              <a:t>3/7/2017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6481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3CC19AD-C1A5-4A65-B90C-5D064AF6A840}" type="datetime1">
              <a:rPr lang="en-US" smtClean="0">
                <a:solidFill>
                  <a:prstClr val="black">
                    <a:tint val="75000"/>
                  </a:prstClr>
                </a:solidFill>
              </a:rPr>
              <a:t>3/7/2017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80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02A202-8180-4DC2-8C3F-43D8159215A1}" type="datetime1">
              <a:rPr lang="en-US" smtClean="0">
                <a:solidFill>
                  <a:prstClr val="black">
                    <a:tint val="75000"/>
                  </a:prstClr>
                </a:solidFill>
              </a:rPr>
              <a:t>3/7/2017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983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C02395-9857-4753-8350-2F6204575577}" type="datetime1">
              <a:rPr lang="en-US" smtClean="0"/>
              <a:t>3/7/2017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PPT-153-01</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54B34-897C-4AA7-B033-55D958AD38E7}" type="datetime1">
              <a:rPr lang="en-US" smtClean="0">
                <a:solidFill>
                  <a:prstClr val="black">
                    <a:tint val="75000"/>
                  </a:prstClr>
                </a:solidFill>
              </a:rPr>
              <a:t>3/7/2017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1291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CACBD7E-B1A9-4E20-B7F4-5EBD0B2B16E7}" type="datetime1">
              <a:rPr lang="en-US" smtClean="0">
                <a:solidFill>
                  <a:prstClr val="black">
                    <a:tint val="75000"/>
                  </a:prstClr>
                </a:solidFill>
              </a:rPr>
              <a:t>3/7/2017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1231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FFE900-3EEA-4DC6-9AEE-1070483A6A6C}"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8851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249A1B-A197-4FA3-9C09-96811022949F}"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1426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A61B948-5A21-48B6-A55B-BCF64FE50113}" type="datetime1">
              <a:rPr lang="en-US" smtClean="0">
                <a:solidFill>
                  <a:prstClr val="black">
                    <a:tint val="75000"/>
                  </a:prstClr>
                </a:solidFill>
              </a:rPr>
              <a:t>3/7/2017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5676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E57CB6-DA4D-4FF9-9C60-5556DF8B0954}"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1257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E466749-D02F-4496-813B-0FA71A184735}"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3966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340065E-3D93-4CF7-A394-2E4A66C8F8BC}" type="datetime1">
              <a:rPr lang="en-US" smtClean="0">
                <a:solidFill>
                  <a:prstClr val="black">
                    <a:tint val="75000"/>
                  </a:prstClr>
                </a:solidFill>
              </a:rPr>
              <a:t>3/7/2017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8182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DF11CF9-2415-4B3D-B737-7C566A84747A}" type="datetime1">
              <a:rPr lang="en-US" smtClean="0">
                <a:solidFill>
                  <a:prstClr val="black">
                    <a:tint val="75000"/>
                  </a:prstClr>
                </a:solidFill>
              </a:rPr>
              <a:t>3/7/2017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00760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5069F2A-EEF5-45FC-BC4B-D10D57460D1F}" type="datetime1">
              <a:rPr lang="en-US" smtClean="0">
                <a:solidFill>
                  <a:prstClr val="black">
                    <a:tint val="75000"/>
                  </a:prstClr>
                </a:solidFill>
              </a:rPr>
              <a:t>3/7/2017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153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D5AB41-1FFB-49A9-B71B-38E19C98079A}" type="datetime1">
              <a:rPr lang="en-US" smtClean="0"/>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PPT-153-01</a:t>
            </a: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4D75D0-DBA0-432A-8964-092EAC51AEFD}" type="datetime1">
              <a:rPr lang="en-US" smtClean="0">
                <a:solidFill>
                  <a:prstClr val="black">
                    <a:tint val="75000"/>
                  </a:prstClr>
                </a:solidFill>
              </a:rPr>
              <a:t>3/7/2017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6641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81E0BE-37B5-4CB9-BB38-A9C2291735D9}" type="datetime1">
              <a:rPr lang="en-US" smtClean="0">
                <a:solidFill>
                  <a:prstClr val="black">
                    <a:tint val="75000"/>
                  </a:prstClr>
                </a:solidFill>
              </a:rPr>
              <a:t>3/7/2017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5560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805E02-1B8F-4C4D-A9B2-2B42AF1EF242}" type="datetime1">
              <a:rPr lang="en-US" smtClean="0">
                <a:solidFill>
                  <a:prstClr val="black">
                    <a:tint val="75000"/>
                  </a:prstClr>
                </a:solidFill>
              </a:rPr>
              <a:t>3/7/2017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877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990483-7C51-46C7-BB45-565ECA0215F9}"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845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50C3BF-DD67-4B17-B082-48D7CA25E1C3}"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885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A8991DE-F889-495A-BB36-E0252298746A}" type="datetime1">
              <a:rPr lang="en-US" smtClean="0"/>
              <a:t>3/7/2017</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PPT-153-01</a:t>
            </a: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ABD8420-3BEA-4D7B-B7D2-07D81119267E}" type="datetime1">
              <a:rPr lang="en-US" smtClean="0"/>
              <a:t>3/7/2017</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PPT-153-01</a:t>
            </a: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A63047-0157-4453-822F-3F08A7E7A5F5}" type="datetime1">
              <a:rPr lang="en-US" smtClean="0"/>
              <a:t>3/7/2017</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PPT-153-01</a:t>
            </a: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BCAF6A-7191-49E4-8472-074F3D2AD229}" type="datetime1">
              <a:rPr lang="en-US" smtClean="0"/>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PPT-153-01</a:t>
            </a: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7B364F-9E48-42DF-9A6C-E3473DE6BEFC}" type="datetime1">
              <a:rPr lang="en-US" smtClean="0"/>
              <a:t>3/7/2017</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PPT-153-01</a:t>
            </a: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1B1003F-B9DA-4555-BE37-3EAF20C315F5}" type="datetime1">
              <a:rPr lang="en-US" smtClean="0"/>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PPT-153-01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8CB9DF-CE5D-4543-95B6-F86BA0139A79}" type="datetime1">
              <a:rPr lang="en-US" smtClean="0"/>
              <a:t>3/7/2017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PPT-153-01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028EB30-2D92-4718-9B1A-25A390A46A42}"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883109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2BD1FBE-2593-4CFC-8480-3FF7596FEEAE}" type="datetime1">
              <a:rPr lang="en-US" smtClean="0">
                <a:solidFill>
                  <a:prstClr val="black">
                    <a:tint val="75000"/>
                  </a:prstClr>
                </a:solidFill>
              </a:rPr>
              <a:t>3/7/2017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solidFill>
                  <a:prstClr val="black">
                    <a:tint val="75000"/>
                  </a:prstClr>
                </a:solidFill>
              </a:rPr>
              <a:t>PPT-153-01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05384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3.xml"/><Relationship Id="rId4" Type="http://schemas.openxmlformats.org/officeDocument/2006/relationships/hyperlink" Target="https://www.facebook.com/BWCPATHS"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hyperlink" Target="mailto:Deepika.Murty@monster.com" TargetMode="External"/><Relationship Id="rId2" Type="http://schemas.openxmlformats.org/officeDocument/2006/relationships/hyperlink" Target="http://ehstoday.com/author/sandy-smith" TargetMode="Externa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hyperlink" Target="http://www.cdc.gov/niosh/docs/99-101/default.html" TargetMode="Externa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hyperlink" Target="http://www.businesswire.com/news/home/20140416005091/en/Dangerously-Stressful-Work-Environments-Force-Workers-Seek" TargetMode="Externa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and Worker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xfrm>
            <a:off x="3104577" y="6324600"/>
            <a:ext cx="2895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dirty="0">
                <a:latin typeface="Verdana" pitchFamily="34" charset="0"/>
              </a:rPr>
              <a:t>Bureau of Workers’ Compensation </a:t>
            </a:r>
          </a:p>
          <a:p>
            <a:pPr algn="ctr" eaLnBrk="1" hangingPunct="1"/>
            <a:r>
              <a:rPr lang="en-US" sz="1100" i="1" dirty="0">
                <a:latin typeface="Verdana" pitchFamily="34" charset="0"/>
              </a:rPr>
              <a:t>PA Training for Health &amp; Safety                        (PATHS)</a:t>
            </a:r>
          </a:p>
        </p:txBody>
      </p:sp>
      <p:pic>
        <p:nvPicPr>
          <p:cNvPr id="1026" name="Picture 2" descr="C:\Users\stlane\Pictures\x stress\tweakyourbiz.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438400"/>
            <a:ext cx="3048000" cy="2033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lane\Pictures\x stress\3 trendsupdates.c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2377" y="1981200"/>
            <a:ext cx="3544445" cy="353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Warning Checklist</a:t>
            </a:r>
          </a:p>
        </p:txBody>
      </p:sp>
      <p:sp>
        <p:nvSpPr>
          <p:cNvPr id="4099" name="Subtitle 2"/>
          <p:cNvSpPr>
            <a:spLocks noGrp="1"/>
          </p:cNvSpPr>
          <p:nvPr>
            <p:ph type="subTitle" idx="1"/>
          </p:nvPr>
        </p:nvSpPr>
        <p:spPr>
          <a:xfrm>
            <a:off x="457200" y="1600200"/>
            <a:ext cx="5486400" cy="3198839"/>
          </a:xfrm>
        </p:spPr>
        <p:txBody>
          <a:bodyPr/>
          <a:lstStyle/>
          <a:p>
            <a:pPr marL="457200" indent="-457200" algn="l">
              <a:buAutoNum type="arabicPeriod" startAt="7"/>
            </a:pPr>
            <a:r>
              <a:rPr lang="en-US" dirty="0">
                <a:solidFill>
                  <a:schemeClr val="tx1"/>
                </a:solidFill>
              </a:rPr>
              <a:t>Complaints of Fatigue</a:t>
            </a:r>
          </a:p>
          <a:p>
            <a:pPr marL="457200" indent="-457200" algn="l">
              <a:buAutoNum type="arabicPeriod" startAt="7"/>
            </a:pPr>
            <a:endParaRPr lang="en-US" sz="1000" dirty="0">
              <a:solidFill>
                <a:schemeClr val="tx1"/>
              </a:solidFill>
            </a:endParaRPr>
          </a:p>
          <a:p>
            <a:pPr marL="457200" indent="-457200" algn="l">
              <a:buAutoNum type="arabicPeriod" startAt="8"/>
            </a:pPr>
            <a:r>
              <a:rPr lang="en-US" dirty="0">
                <a:solidFill>
                  <a:schemeClr val="tx1"/>
                </a:solidFill>
              </a:rPr>
              <a:t>Lowered Productivity</a:t>
            </a:r>
          </a:p>
          <a:p>
            <a:pPr marL="457200" indent="-457200" algn="l">
              <a:buAutoNum type="arabicPeriod" startAt="8"/>
            </a:pPr>
            <a:endParaRPr lang="en-US" sz="1000" dirty="0">
              <a:solidFill>
                <a:schemeClr val="tx1"/>
              </a:solidFill>
            </a:endParaRPr>
          </a:p>
          <a:p>
            <a:pPr marL="457200" indent="-457200" algn="l">
              <a:buAutoNum type="arabicPeriod" startAt="9"/>
            </a:pPr>
            <a:r>
              <a:rPr lang="en-US" dirty="0">
                <a:solidFill>
                  <a:schemeClr val="tx1"/>
                </a:solidFill>
              </a:rPr>
              <a:t>Loss of Interest in Promotions</a:t>
            </a:r>
          </a:p>
          <a:p>
            <a:pPr marL="457200" indent="-457200" algn="l">
              <a:buAutoNum type="arabicPeriod" startAt="9"/>
            </a:pPr>
            <a:endParaRPr lang="en-US" sz="1000" dirty="0">
              <a:solidFill>
                <a:schemeClr val="tx1"/>
              </a:solidFill>
            </a:endParaRPr>
          </a:p>
          <a:p>
            <a:pPr marL="457200" indent="-457200" algn="l">
              <a:buAutoNum type="arabicPeriod" startAt="10"/>
            </a:pPr>
            <a:r>
              <a:rPr lang="en-US" dirty="0">
                <a:solidFill>
                  <a:schemeClr val="tx1"/>
                </a:solidFill>
              </a:rPr>
              <a:t> Performance Deficiencies</a:t>
            </a:r>
          </a:p>
          <a:p>
            <a:pPr marL="457200" indent="-457200" algn="l">
              <a:buAutoNum type="arabicPeriod" startAt="10"/>
            </a:pPr>
            <a:endParaRPr lang="en-US" sz="1000" dirty="0">
              <a:solidFill>
                <a:schemeClr val="tx1"/>
              </a:solidFill>
            </a:endParaRPr>
          </a:p>
          <a:p>
            <a:pPr marL="457200" indent="-457200" algn="l">
              <a:buAutoNum type="arabicPeriod" startAt="11"/>
            </a:pPr>
            <a:r>
              <a:rPr lang="en-US" dirty="0">
                <a:solidFill>
                  <a:schemeClr val="tx1"/>
                </a:solidFill>
              </a:rPr>
              <a:t> Apathy</a:t>
            </a:r>
          </a:p>
          <a:p>
            <a:pPr marL="457200" indent="-457200" algn="l">
              <a:buAutoNum type="arabicPeriod" startAt="11"/>
            </a:pPr>
            <a:endParaRPr lang="en-US" sz="1000" dirty="0">
              <a:solidFill>
                <a:schemeClr val="tx1"/>
              </a:solidFill>
            </a:endParaRPr>
          </a:p>
          <a:p>
            <a:pPr algn="l"/>
            <a:r>
              <a:rPr lang="en-US" dirty="0">
                <a:solidFill>
                  <a:schemeClr val="tx1"/>
                </a:solidFill>
              </a:rPr>
              <a:t>12. Poor Concentration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0242" name="Picture 2" descr="C:\Users\stlane\Pictures\angry public\0x6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697" r="20960"/>
          <a:stretch/>
        </p:blipFill>
        <p:spPr bwMode="auto">
          <a:xfrm>
            <a:off x="5867400" y="1752600"/>
            <a:ext cx="3078480" cy="334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17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Warning Checklist</a:t>
            </a:r>
          </a:p>
        </p:txBody>
      </p:sp>
      <p:sp>
        <p:nvSpPr>
          <p:cNvPr id="4099" name="Subtitle 2"/>
          <p:cNvSpPr>
            <a:spLocks noGrp="1"/>
          </p:cNvSpPr>
          <p:nvPr>
            <p:ph type="subTitle" idx="1"/>
          </p:nvPr>
        </p:nvSpPr>
        <p:spPr>
          <a:xfrm>
            <a:off x="533400" y="1905000"/>
            <a:ext cx="5486400" cy="3962400"/>
          </a:xfrm>
        </p:spPr>
        <p:txBody>
          <a:bodyPr/>
          <a:lstStyle/>
          <a:p>
            <a:pPr marL="457200" indent="-457200" algn="l">
              <a:buAutoNum type="arabicPeriod" startAt="13"/>
            </a:pPr>
            <a:r>
              <a:rPr lang="en-US" dirty="0">
                <a:solidFill>
                  <a:schemeClr val="tx1"/>
                </a:solidFill>
              </a:rPr>
              <a:t> Irritability</a:t>
            </a:r>
          </a:p>
          <a:p>
            <a:pPr marL="457200" indent="-457200" algn="l">
              <a:buAutoNum type="arabicPeriod" startAt="13"/>
            </a:pPr>
            <a:endParaRPr lang="en-US" sz="1000" dirty="0">
              <a:solidFill>
                <a:schemeClr val="tx1"/>
              </a:solidFill>
            </a:endParaRPr>
          </a:p>
          <a:p>
            <a:pPr marL="457200" indent="-457200" algn="l">
              <a:buAutoNum type="arabicPeriod" startAt="14"/>
            </a:pPr>
            <a:r>
              <a:rPr lang="en-US" dirty="0">
                <a:solidFill>
                  <a:schemeClr val="tx1"/>
                </a:solidFill>
              </a:rPr>
              <a:t> Taking Needless Risks</a:t>
            </a:r>
          </a:p>
          <a:p>
            <a:pPr marL="457200" indent="-457200" algn="l">
              <a:buAutoNum type="arabicPeriod" startAt="14"/>
            </a:pPr>
            <a:endParaRPr lang="en-US" sz="1000" dirty="0">
              <a:solidFill>
                <a:schemeClr val="tx1"/>
              </a:solidFill>
            </a:endParaRPr>
          </a:p>
          <a:p>
            <a:pPr marL="457200" indent="-457200" algn="l">
              <a:buAutoNum type="arabicPeriod" startAt="15"/>
            </a:pPr>
            <a:r>
              <a:rPr lang="en-US" dirty="0">
                <a:solidFill>
                  <a:schemeClr val="tx1"/>
                </a:solidFill>
              </a:rPr>
              <a:t> Vague Complaints of Illness</a:t>
            </a:r>
          </a:p>
          <a:p>
            <a:pPr marL="457200" indent="-457200" algn="l">
              <a:buAutoNum type="arabicPeriod" startAt="15"/>
            </a:pPr>
            <a:endParaRPr lang="en-US" sz="1000" dirty="0">
              <a:solidFill>
                <a:schemeClr val="tx1"/>
              </a:solidFill>
            </a:endParaRPr>
          </a:p>
          <a:p>
            <a:pPr marL="457200" indent="-457200" algn="l">
              <a:buAutoNum type="arabicPeriod" startAt="16"/>
            </a:pPr>
            <a:r>
              <a:rPr lang="en-US" dirty="0">
                <a:solidFill>
                  <a:schemeClr val="tx1"/>
                </a:solidFill>
              </a:rPr>
              <a:t> Carelessness</a:t>
            </a:r>
          </a:p>
          <a:p>
            <a:pPr marL="457200" indent="-457200" algn="l">
              <a:buAutoNum type="arabicPeriod" startAt="16"/>
            </a:pPr>
            <a:endParaRPr lang="en-US" sz="1000" dirty="0">
              <a:solidFill>
                <a:schemeClr val="tx1"/>
              </a:solidFill>
            </a:endParaRPr>
          </a:p>
          <a:p>
            <a:pPr marL="457200" indent="-457200" algn="l">
              <a:buAutoNum type="arabicPeriod" startAt="17"/>
            </a:pPr>
            <a:r>
              <a:rPr lang="en-US" dirty="0">
                <a:solidFill>
                  <a:schemeClr val="tx1"/>
                </a:solidFill>
              </a:rPr>
              <a:t> Extended Lunch Breaks</a:t>
            </a:r>
          </a:p>
          <a:p>
            <a:pPr marL="457200" indent="-457200" algn="l">
              <a:buAutoNum type="arabicPeriod" startAt="17"/>
            </a:pPr>
            <a:endParaRPr lang="en-US" sz="1000" dirty="0">
              <a:solidFill>
                <a:schemeClr val="tx1"/>
              </a:solidFill>
            </a:endParaRPr>
          </a:p>
          <a:p>
            <a:pPr algn="l"/>
            <a:r>
              <a:rPr lang="en-US" dirty="0">
                <a:solidFill>
                  <a:schemeClr val="tx1"/>
                </a:solidFill>
              </a:rPr>
              <a:t>18. High Accident Rate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1266" name="Picture 2" descr="C:\Users\stlane\Pictures\x stress\ianbrownlee.wordpress.com.jpg"/>
          <p:cNvPicPr>
            <a:picLocks noChangeAspect="1" noChangeArrowheads="1"/>
          </p:cNvPicPr>
          <p:nvPr/>
        </p:nvPicPr>
        <p:blipFill rotWithShape="1">
          <a:blip r:embed="rId3">
            <a:extLst>
              <a:ext uri="{28A0092B-C50C-407E-A947-70E740481C1C}">
                <a14:useLocalDpi xmlns:a14="http://schemas.microsoft.com/office/drawing/2010/main"/>
              </a:ext>
            </a:extLst>
          </a:blip>
          <a:srcRect l="6335" t="6228" r="3282" b="10343"/>
          <a:stretch/>
        </p:blipFill>
        <p:spPr bwMode="auto">
          <a:xfrm>
            <a:off x="5943600" y="2133600"/>
            <a:ext cx="276018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1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Warning Checklist</a:t>
            </a:r>
          </a:p>
        </p:txBody>
      </p:sp>
      <p:sp>
        <p:nvSpPr>
          <p:cNvPr id="4099" name="Subtitle 2"/>
          <p:cNvSpPr>
            <a:spLocks noGrp="1"/>
          </p:cNvSpPr>
          <p:nvPr>
            <p:ph type="subTitle" idx="1"/>
          </p:nvPr>
        </p:nvSpPr>
        <p:spPr>
          <a:xfrm>
            <a:off x="533400" y="1371600"/>
            <a:ext cx="7772400" cy="4648200"/>
          </a:xfrm>
        </p:spPr>
        <p:txBody>
          <a:bodyPr/>
          <a:lstStyle/>
          <a:p>
            <a:pPr algn="l"/>
            <a:r>
              <a:rPr lang="en-US" dirty="0">
                <a:solidFill>
                  <a:schemeClr val="tx1"/>
                </a:solidFill>
              </a:rPr>
              <a:t>19. Complaints of Personal and Family Problems</a:t>
            </a:r>
          </a:p>
          <a:p>
            <a:pPr algn="l"/>
            <a:endParaRPr lang="en-US" sz="1000" dirty="0">
              <a:solidFill>
                <a:schemeClr val="tx1"/>
              </a:solidFill>
            </a:endParaRPr>
          </a:p>
          <a:p>
            <a:pPr marL="457200" indent="-457200" algn="l">
              <a:buAutoNum type="arabicPeriod" startAt="20"/>
            </a:pPr>
            <a:r>
              <a:rPr lang="en-US" dirty="0">
                <a:solidFill>
                  <a:schemeClr val="tx1"/>
                </a:solidFill>
              </a:rPr>
              <a:t> Unexplained Disappearances from the Work    </a:t>
            </a:r>
            <a:br>
              <a:rPr lang="en-US" dirty="0">
                <a:solidFill>
                  <a:schemeClr val="tx1"/>
                </a:solidFill>
              </a:rPr>
            </a:br>
            <a:r>
              <a:rPr lang="en-US" dirty="0">
                <a:solidFill>
                  <a:schemeClr val="tx1"/>
                </a:solidFill>
              </a:rPr>
              <a:t>  Place</a:t>
            </a:r>
          </a:p>
          <a:p>
            <a:pPr marL="457200" indent="-457200" algn="l">
              <a:buAutoNum type="arabicPeriod" startAt="20"/>
            </a:pPr>
            <a:endParaRPr lang="en-US" sz="1000" dirty="0">
              <a:solidFill>
                <a:schemeClr val="tx1"/>
              </a:solidFill>
            </a:endParaRPr>
          </a:p>
          <a:p>
            <a:pPr marL="457200" indent="-457200" algn="l">
              <a:buAutoNum type="arabicPeriod" startAt="21"/>
            </a:pPr>
            <a:r>
              <a:rPr lang="en-US" dirty="0">
                <a:solidFill>
                  <a:schemeClr val="tx1"/>
                </a:solidFill>
              </a:rPr>
              <a:t> Sporadic Work Pace</a:t>
            </a:r>
          </a:p>
          <a:p>
            <a:pPr marL="457200" indent="-457200" algn="l">
              <a:buAutoNum type="arabicPeriod" startAt="21"/>
            </a:pPr>
            <a:endParaRPr lang="en-US" sz="1000" dirty="0">
              <a:solidFill>
                <a:schemeClr val="tx1"/>
              </a:solidFill>
            </a:endParaRPr>
          </a:p>
          <a:p>
            <a:pPr marL="457200" indent="-457200" algn="l">
              <a:buAutoNum type="arabicPeriod" startAt="22"/>
            </a:pPr>
            <a:r>
              <a:rPr lang="en-US" dirty="0">
                <a:solidFill>
                  <a:schemeClr val="tx1"/>
                </a:solidFill>
              </a:rPr>
              <a:t> Inconsistent Work Quality</a:t>
            </a:r>
          </a:p>
          <a:p>
            <a:pPr marL="457200" indent="-457200" algn="l">
              <a:buAutoNum type="arabicPeriod" startAt="22"/>
            </a:pPr>
            <a:endParaRPr lang="en-US" sz="1000" dirty="0">
              <a:solidFill>
                <a:schemeClr val="tx1"/>
              </a:solidFill>
            </a:endParaRPr>
          </a:p>
          <a:p>
            <a:pPr marL="457200" indent="-457200" algn="l">
              <a:buAutoNum type="arabicPeriod" startAt="23"/>
            </a:pPr>
            <a:r>
              <a:rPr lang="en-US" dirty="0">
                <a:solidFill>
                  <a:schemeClr val="tx1"/>
                </a:solidFill>
              </a:rPr>
              <a:t> Increased Lateness</a:t>
            </a:r>
          </a:p>
          <a:p>
            <a:pPr marL="457200" indent="-457200" algn="l">
              <a:buAutoNum type="arabicPeriod" startAt="23"/>
            </a:pPr>
            <a:endParaRPr lang="en-US" sz="1000" dirty="0">
              <a:solidFill>
                <a:schemeClr val="tx1"/>
              </a:solidFill>
            </a:endParaRPr>
          </a:p>
          <a:p>
            <a:pPr marL="457200" indent="-457200" algn="l">
              <a:buAutoNum type="arabicPeriod" startAt="24"/>
            </a:pPr>
            <a:r>
              <a:rPr lang="en-US" dirty="0">
                <a:solidFill>
                  <a:schemeClr val="tx1"/>
                </a:solidFill>
              </a:rPr>
              <a:t> Increased Absenteeism</a:t>
            </a:r>
          </a:p>
          <a:p>
            <a:pPr marL="457200" indent="-457200" algn="l">
              <a:buAutoNum type="arabicPeriod" startAt="24"/>
            </a:pPr>
            <a:endParaRPr lang="en-US" sz="1000" dirty="0">
              <a:solidFill>
                <a:schemeClr val="tx1"/>
              </a:solidFill>
            </a:endParaRPr>
          </a:p>
          <a:p>
            <a:pPr algn="l"/>
            <a:r>
              <a:rPr lang="en-US" dirty="0">
                <a:solidFill>
                  <a:schemeClr val="tx1"/>
                </a:solidFill>
              </a:rPr>
              <a:t>25. Loss of Driving License</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8434" name="Picture 2" descr="C:\Users\stlane\Pictures\angry public\Workplace-Harassmen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598" r="5813" b="5294"/>
          <a:stretch/>
        </p:blipFill>
        <p:spPr bwMode="auto">
          <a:xfrm>
            <a:off x="5638800" y="2971800"/>
            <a:ext cx="3327400" cy="235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12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Effects of Stress</a:t>
            </a:r>
          </a:p>
        </p:txBody>
      </p:sp>
      <p:sp>
        <p:nvSpPr>
          <p:cNvPr id="4099" name="Subtitle 2"/>
          <p:cNvSpPr>
            <a:spLocks noGrp="1"/>
          </p:cNvSpPr>
          <p:nvPr>
            <p:ph type="subTitle" idx="1"/>
          </p:nvPr>
        </p:nvSpPr>
        <p:spPr>
          <a:xfrm>
            <a:off x="512135" y="1600200"/>
            <a:ext cx="4800600" cy="4343400"/>
          </a:xfrm>
        </p:spPr>
        <p:txBody>
          <a:bodyPr/>
          <a:lstStyle/>
          <a:p>
            <a:pPr marL="342900" indent="-342900" algn="l">
              <a:buFont typeface="Wingdings" panose="05000000000000000000" pitchFamily="2" charset="2"/>
              <a:buChar char="§"/>
            </a:pPr>
            <a:r>
              <a:rPr lang="en-US" dirty="0">
                <a:solidFill>
                  <a:schemeClr val="tx1"/>
                </a:solidFill>
              </a:rPr>
              <a:t>Job concentration disrupted</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Self-initiative reduced</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Trust in others diminished</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Resentment</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Depression</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Health problems: stroke</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Burn-out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2290" name="Picture 2" descr="C:\Users\stlane\Pictures\x stress\telegraph.co.u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678" t="6072" r="4064" b="8553"/>
          <a:stretch/>
        </p:blipFill>
        <p:spPr bwMode="auto">
          <a:xfrm>
            <a:off x="5334000" y="2590187"/>
            <a:ext cx="3464560" cy="230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048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Burn-Out Defined</a:t>
            </a:r>
          </a:p>
        </p:txBody>
      </p:sp>
      <p:sp>
        <p:nvSpPr>
          <p:cNvPr id="4099" name="Subtitle 2"/>
          <p:cNvSpPr>
            <a:spLocks noGrp="1"/>
          </p:cNvSpPr>
          <p:nvPr>
            <p:ph type="subTitle" idx="1"/>
          </p:nvPr>
        </p:nvSpPr>
        <p:spPr>
          <a:xfrm>
            <a:off x="609600" y="1295400"/>
            <a:ext cx="7924800" cy="4800600"/>
          </a:xfrm>
        </p:spPr>
        <p:txBody>
          <a:bodyPr/>
          <a:lstStyle/>
          <a:p>
            <a:pPr algn="l"/>
            <a:r>
              <a:rPr lang="en-US" b="1" dirty="0">
                <a:solidFill>
                  <a:srgbClr val="2909E7"/>
                </a:solidFill>
              </a:rPr>
              <a:t>Burn-Out</a:t>
            </a:r>
            <a:r>
              <a:rPr lang="en-US" dirty="0">
                <a:solidFill>
                  <a:schemeClr val="tx1"/>
                </a:solidFill>
              </a:rPr>
              <a:t> is a mental and physical fatigue resulting from the constancy of dedication and effort to a project.</a:t>
            </a:r>
          </a:p>
          <a:p>
            <a:pPr algn="l"/>
            <a:endParaRPr lang="en-US" sz="1400" dirty="0">
              <a:solidFill>
                <a:schemeClr val="tx1"/>
              </a:solidFill>
            </a:endParaRPr>
          </a:p>
          <a:p>
            <a:pPr algn="l"/>
            <a:r>
              <a:rPr lang="en-US" dirty="0">
                <a:solidFill>
                  <a:schemeClr val="tx1"/>
                </a:solidFill>
              </a:rPr>
              <a:t>Symptoms of Burn-Out:</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Emotional exhaustion</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Cutting back involvement with others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Depersonalization</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Feeling reduced personal accomplishment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3314" name="Picture 2" descr="C:\Users\stlane\Pictures\angry public\picturesofstre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2490" b="13333"/>
          <a:stretch/>
        </p:blipFill>
        <p:spPr bwMode="auto">
          <a:xfrm>
            <a:off x="6415121" y="2133600"/>
            <a:ext cx="2019265" cy="184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6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United Kingdom Study</a:t>
            </a:r>
          </a:p>
        </p:txBody>
      </p:sp>
      <p:sp>
        <p:nvSpPr>
          <p:cNvPr id="4099" name="Subtitle 2"/>
          <p:cNvSpPr>
            <a:spLocks noGrp="1"/>
          </p:cNvSpPr>
          <p:nvPr>
            <p:ph type="subTitle" idx="1"/>
          </p:nvPr>
        </p:nvSpPr>
        <p:spPr>
          <a:xfrm>
            <a:off x="533400" y="1143000"/>
            <a:ext cx="8382000" cy="5105400"/>
          </a:xfrm>
        </p:spPr>
        <p:txBody>
          <a:bodyPr/>
          <a:lstStyle/>
          <a:p>
            <a:pPr algn="l"/>
            <a:r>
              <a:rPr lang="en-US" dirty="0">
                <a:solidFill>
                  <a:schemeClr val="tx1"/>
                </a:solidFill>
              </a:rPr>
              <a:t>Most stressful working environments found to be:</a:t>
            </a:r>
          </a:p>
          <a:p>
            <a:pPr algn="l"/>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Recruitment Consultants		82%</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Legal profession			78%</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Education				73%</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Marketing				71%</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Health					70%</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Finance					68%</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Housewives				64%</a:t>
            </a:r>
          </a:p>
          <a:p>
            <a:pPr algn="l"/>
            <a:endParaRPr lang="en-US" sz="800" dirty="0">
              <a:solidFill>
                <a:schemeClr val="tx1"/>
              </a:solidFill>
            </a:endParaRPr>
          </a:p>
          <a:p>
            <a:pPr algn="l"/>
            <a:r>
              <a:rPr lang="en-US" dirty="0">
                <a:solidFill>
                  <a:schemeClr val="tx1"/>
                </a:solidFill>
              </a:rPr>
              <a:t>73% of UK workforce felt stress was a result of work</a:t>
            </a: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160793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UK Study Coping Methods</a:t>
            </a:r>
          </a:p>
        </p:txBody>
      </p:sp>
      <p:sp>
        <p:nvSpPr>
          <p:cNvPr id="4099" name="Subtitle 2"/>
          <p:cNvSpPr>
            <a:spLocks noGrp="1"/>
          </p:cNvSpPr>
          <p:nvPr>
            <p:ph type="subTitle" idx="1"/>
          </p:nvPr>
        </p:nvSpPr>
        <p:spPr>
          <a:xfrm>
            <a:off x="609600" y="1676400"/>
            <a:ext cx="7924800" cy="4038600"/>
          </a:xfrm>
        </p:spPr>
        <p:txBody>
          <a:bodyPr/>
          <a:lstStyle/>
          <a:p>
            <a:pPr algn="l" eaLnBrk="1" hangingPunct="1"/>
            <a:r>
              <a:rPr lang="en-US" dirty="0">
                <a:solidFill>
                  <a:schemeClr val="tx1"/>
                </a:solidFill>
              </a:rPr>
              <a:t>Methods found for dealing with stress:</a:t>
            </a:r>
          </a:p>
          <a:p>
            <a:pPr algn="l" eaLnBrk="1" hangingPunct="1"/>
            <a:endParaRPr lang="en-US" sz="1400"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Get angry			47%</a:t>
            </a:r>
          </a:p>
          <a:p>
            <a:pPr marL="342900" indent="-342900" algn="l" eaLnBrk="1" hangingPunct="1">
              <a:buFont typeface="Wingdings" panose="05000000000000000000" pitchFamily="2" charset="2"/>
              <a:buChar char="§"/>
            </a:pPr>
            <a:endParaRPr lang="en-US" sz="1000"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Eat more				43%</a:t>
            </a:r>
          </a:p>
          <a:p>
            <a:pPr marL="342900" indent="-342900" algn="l" eaLnBrk="1" hangingPunct="1">
              <a:buFont typeface="Wingdings" panose="05000000000000000000" pitchFamily="2" charset="2"/>
              <a:buChar char="§"/>
            </a:pPr>
            <a:endParaRPr lang="en-US" sz="1000"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Cry					38%</a:t>
            </a:r>
          </a:p>
          <a:p>
            <a:pPr marL="342900" indent="-342900" algn="l" eaLnBrk="1" hangingPunct="1">
              <a:buFont typeface="Wingdings" panose="05000000000000000000" pitchFamily="2" charset="2"/>
              <a:buChar char="§"/>
            </a:pPr>
            <a:endParaRPr lang="en-US" sz="1000"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Drink more			34%</a:t>
            </a:r>
          </a:p>
          <a:p>
            <a:pPr marL="342900" indent="-342900" algn="l" eaLnBrk="1" hangingPunct="1">
              <a:buFont typeface="Wingdings" panose="05000000000000000000" pitchFamily="2" charset="2"/>
              <a:buChar char="§"/>
            </a:pPr>
            <a:endParaRPr lang="en-US" sz="1000" dirty="0">
              <a:solidFill>
                <a:schemeClr val="tx1"/>
              </a:solidFill>
            </a:endParaRPr>
          </a:p>
          <a:p>
            <a:pPr marL="342900" indent="-342900" algn="l" eaLnBrk="1" hangingPunct="1">
              <a:buFont typeface="Wingdings" panose="05000000000000000000" pitchFamily="2" charset="2"/>
              <a:buChar char="§"/>
            </a:pPr>
            <a:r>
              <a:rPr lang="en-US" dirty="0">
                <a:solidFill>
                  <a:schemeClr val="tx1"/>
                </a:solidFill>
              </a:rPr>
              <a:t>Smoke more			23%</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4338" name="Picture 2" descr="C:\Users\stlane\Pictures\x stress\2 stressaffect.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3346354"/>
            <a:ext cx="2271712" cy="246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23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Dangerous Coping Methods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a:solidFill>
                  <a:schemeClr val="tx1"/>
                </a:solidFill>
              </a:rPr>
              <a:t>Stroke in Business Report, 2008, UK</a:t>
            </a:r>
          </a:p>
          <a:p>
            <a:pPr algn="l" eaLnBrk="1" hangingPunct="1"/>
            <a:endParaRPr lang="en-US" dirty="0">
              <a:solidFill>
                <a:schemeClr val="tx1"/>
              </a:solidFill>
            </a:endParaRPr>
          </a:p>
          <a:p>
            <a:pPr algn="l" eaLnBrk="1" hangingPunct="1"/>
            <a:r>
              <a:rPr lang="en-US" dirty="0">
                <a:solidFill>
                  <a:schemeClr val="tx1"/>
                </a:solidFill>
              </a:rPr>
              <a:t>People turned to alcohol, smoking and comfort eating, each which can lead to high blood pressure and possibly a stroke.</a:t>
            </a:r>
          </a:p>
          <a:p>
            <a:pPr algn="l" eaLnBrk="1" hangingPunct="1"/>
            <a:endParaRPr lang="en-US" dirty="0">
              <a:solidFill>
                <a:schemeClr val="tx1"/>
              </a:solidFill>
            </a:endParaRPr>
          </a:p>
          <a:p>
            <a:pPr algn="l" eaLnBrk="1" hangingPunct="1"/>
            <a:r>
              <a:rPr lang="en-US" dirty="0">
                <a:solidFill>
                  <a:schemeClr val="tx1"/>
                </a:solidFill>
              </a:rPr>
              <a:t>Most likely to drink more (59%) and eat more (59%) although the group most likely to exercise (18%) to reduce stress.</a:t>
            </a:r>
          </a:p>
          <a:p>
            <a:pPr algn="l" eaLnBrk="1" hangingPunct="1"/>
            <a:endParaRPr lang="en-US" dirty="0">
              <a:solidFill>
                <a:schemeClr val="tx1"/>
              </a:solidFill>
            </a:endParaRPr>
          </a:p>
          <a:p>
            <a:pPr algn="l" eaLnBrk="1" hangingPunct="1"/>
            <a:r>
              <a:rPr lang="en-US" dirty="0">
                <a:solidFill>
                  <a:schemeClr val="tx1"/>
                </a:solidFill>
              </a:rPr>
              <a:t>(Stroke is the third highest killer in the UK)</a:t>
            </a:r>
          </a:p>
          <a:p>
            <a:pPr algn="l" eaLnBrk="1" hangingPunct="1"/>
            <a:endParaRPr lang="en-US" dirty="0">
              <a:solidFill>
                <a:schemeClr val="tx1"/>
              </a:solidFill>
            </a:endParaRPr>
          </a:p>
          <a:p>
            <a:pPr algn="l" eaLnBrk="1" hangingPunct="1"/>
            <a:r>
              <a:rPr 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219313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 Stress Study</a:t>
            </a:r>
          </a:p>
        </p:txBody>
      </p:sp>
      <p:sp>
        <p:nvSpPr>
          <p:cNvPr id="4099" name="Subtitle 2"/>
          <p:cNvSpPr>
            <a:spLocks noGrp="1"/>
          </p:cNvSpPr>
          <p:nvPr>
            <p:ph type="subTitle" idx="1"/>
          </p:nvPr>
        </p:nvSpPr>
        <p:spPr>
          <a:xfrm>
            <a:off x="381000" y="1143000"/>
            <a:ext cx="8153400" cy="4953000"/>
          </a:xfrm>
        </p:spPr>
        <p:txBody>
          <a:bodyPr/>
          <a:lstStyle/>
          <a:p>
            <a:pPr algn="l"/>
            <a:r>
              <a:rPr lang="en-US" dirty="0">
                <a:solidFill>
                  <a:schemeClr val="tx1"/>
                </a:solidFill>
              </a:rPr>
              <a:t>“Has stress from work ever driven you to a job change?” 6,700 U.S. responses found:</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42% of respondents answered “I have purposely changed jobs due to a stressful work environment”</a:t>
            </a:r>
          </a:p>
          <a:p>
            <a:pPr algn="l"/>
            <a:r>
              <a:rPr lang="en-US" sz="1000" dirty="0">
                <a:solidFill>
                  <a:schemeClr val="tx1"/>
                </a:solidFill>
              </a:rPr>
              <a:t> </a:t>
            </a:r>
          </a:p>
          <a:p>
            <a:pPr marL="342900" indent="-342900" algn="l">
              <a:buFont typeface="Wingdings" panose="05000000000000000000" pitchFamily="2" charset="2"/>
              <a:buChar char="§"/>
            </a:pPr>
            <a:r>
              <a:rPr lang="en-US" dirty="0">
                <a:solidFill>
                  <a:schemeClr val="tx1"/>
                </a:solidFill>
              </a:rPr>
              <a:t>35% of respondents answered “I thought about changing my job because of a stressful work environment”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23% of respondents answered “I have never changed my job specifically due to a stressful work environment”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1519494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 Stress Study</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a:solidFill>
                  <a:schemeClr val="tx1"/>
                </a:solidFill>
              </a:rPr>
              <a:t>From 900 responses:</a:t>
            </a:r>
          </a:p>
          <a:p>
            <a:pPr algn="l" eaLnBrk="1" hangingPunct="1"/>
            <a:endParaRPr lang="en-US" sz="1400" dirty="0">
              <a:solidFill>
                <a:schemeClr val="tx1"/>
              </a:solidFill>
            </a:endParaRPr>
          </a:p>
          <a:p>
            <a:pPr algn="l"/>
            <a:r>
              <a:rPr lang="en-US" dirty="0">
                <a:solidFill>
                  <a:schemeClr val="tx1"/>
                </a:solidFill>
              </a:rPr>
              <a:t>The most commonly reported workplace stressors</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Supervisor relationship 		(40%)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Amount of work 			(39%)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Work-life balance 			(34%)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Coworker relationships 		(31%)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79852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Defined</a:t>
            </a:r>
          </a:p>
        </p:txBody>
      </p:sp>
      <p:sp>
        <p:nvSpPr>
          <p:cNvPr id="4099" name="Subtitle 2"/>
          <p:cNvSpPr>
            <a:spLocks noGrp="1"/>
          </p:cNvSpPr>
          <p:nvPr>
            <p:ph type="subTitle" idx="1"/>
          </p:nvPr>
        </p:nvSpPr>
        <p:spPr>
          <a:xfrm>
            <a:off x="457200" y="1371600"/>
            <a:ext cx="8077200" cy="4724400"/>
          </a:xfrm>
        </p:spPr>
        <p:txBody>
          <a:bodyPr/>
          <a:lstStyle/>
          <a:p>
            <a:pPr algn="l"/>
            <a:r>
              <a:rPr lang="en-US" dirty="0">
                <a:solidFill>
                  <a:schemeClr val="tx1"/>
                </a:solidFill>
              </a:rPr>
              <a:t>“A state resulting from a stress, especially: one of bodily or mental tension resulting from factors that tend to alter an existent equilibrium.”</a:t>
            </a:r>
          </a:p>
          <a:p>
            <a:pPr algn="l"/>
            <a:r>
              <a:rPr lang="en-US" b="1" dirty="0">
                <a:solidFill>
                  <a:schemeClr val="tx1"/>
                </a:solidFill>
              </a:rPr>
              <a:t> </a:t>
            </a:r>
            <a:endParaRPr lang="en-US" dirty="0">
              <a:solidFill>
                <a:schemeClr val="tx1"/>
              </a:solidFill>
            </a:endParaRPr>
          </a:p>
          <a:p>
            <a:pPr algn="l"/>
            <a:r>
              <a:rPr lang="en-US" b="1" dirty="0">
                <a:solidFill>
                  <a:schemeClr val="tx1"/>
                </a:solidFill>
              </a:rPr>
              <a:t>Stressed-out:</a:t>
            </a:r>
            <a:endParaRPr lang="en-US" dirty="0">
              <a:solidFill>
                <a:schemeClr val="tx1"/>
              </a:solidFill>
            </a:endParaRPr>
          </a:p>
          <a:p>
            <a:pPr algn="l"/>
            <a:r>
              <a:rPr lang="en-US" dirty="0">
                <a:solidFill>
                  <a:schemeClr val="tx1"/>
                </a:solidFill>
              </a:rPr>
              <a:t>“Suffering from high levels </a:t>
            </a:r>
          </a:p>
          <a:p>
            <a:pPr algn="l"/>
            <a:r>
              <a:rPr lang="en-US" dirty="0">
                <a:solidFill>
                  <a:schemeClr val="tx1"/>
                </a:solidFill>
              </a:rPr>
              <a:t>of physical or especially </a:t>
            </a:r>
          </a:p>
          <a:p>
            <a:pPr algn="l"/>
            <a:r>
              <a:rPr lang="en-US" dirty="0">
                <a:solidFill>
                  <a:schemeClr val="tx1"/>
                </a:solidFill>
              </a:rPr>
              <a:t>psychological stress.”</a:t>
            </a:r>
          </a:p>
          <a:p>
            <a:pPr algn="l"/>
            <a:r>
              <a:rPr lang="en-US" dirty="0">
                <a:solidFill>
                  <a:schemeClr val="tx1"/>
                </a:solidFill>
              </a:rPr>
              <a:t> </a:t>
            </a:r>
          </a:p>
          <a:p>
            <a:pPr algn="l"/>
            <a:r>
              <a:rPr lang="en-US" sz="1400" dirty="0">
                <a:solidFill>
                  <a:schemeClr val="tx1"/>
                </a:solidFill>
              </a:rPr>
              <a:t>Merriam Webster’s Collegiate Dictionary.</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050" name="Picture 2" descr="C:\Users\stlane\Pictures\x stress\galleryhip.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999" r="18167" b="7500"/>
          <a:stretch/>
        </p:blipFill>
        <p:spPr bwMode="auto">
          <a:xfrm>
            <a:off x="4953000" y="2783840"/>
            <a:ext cx="387315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7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 Stress Study</a:t>
            </a:r>
          </a:p>
        </p:txBody>
      </p:sp>
      <p:sp>
        <p:nvSpPr>
          <p:cNvPr id="4099" name="Subtitle 2"/>
          <p:cNvSpPr>
            <a:spLocks noGrp="1"/>
          </p:cNvSpPr>
          <p:nvPr>
            <p:ph type="subTitle" idx="1"/>
          </p:nvPr>
        </p:nvSpPr>
        <p:spPr>
          <a:xfrm>
            <a:off x="609600" y="1676400"/>
            <a:ext cx="8229600" cy="4191000"/>
          </a:xfrm>
        </p:spPr>
        <p:txBody>
          <a:bodyPr/>
          <a:lstStyle/>
          <a:p>
            <a:pPr algn="l" eaLnBrk="1" hangingPunct="1"/>
            <a:r>
              <a:rPr lang="en-US" dirty="0">
                <a:solidFill>
                  <a:schemeClr val="tx1"/>
                </a:solidFill>
              </a:rPr>
              <a:t>From 900 responses:</a:t>
            </a:r>
          </a:p>
          <a:p>
            <a:pPr algn="l" eaLnBrk="1" hangingPunct="1"/>
            <a:endParaRPr lang="en-US" dirty="0">
              <a:solidFill>
                <a:schemeClr val="tx1"/>
              </a:solidFill>
            </a:endParaRPr>
          </a:p>
          <a:p>
            <a:pPr algn="l"/>
            <a:r>
              <a:rPr lang="en-US" dirty="0">
                <a:solidFill>
                  <a:schemeClr val="tx1"/>
                </a:solidFill>
              </a:rPr>
              <a:t>61% of respondents believe that workplace stress has been the cause of an illness </a:t>
            </a:r>
          </a:p>
          <a:p>
            <a:pPr algn="l"/>
            <a:endParaRPr lang="en-US" dirty="0">
              <a:solidFill>
                <a:schemeClr val="tx1"/>
              </a:solidFill>
            </a:endParaRPr>
          </a:p>
          <a:p>
            <a:pPr algn="l"/>
            <a:r>
              <a:rPr lang="en-US" dirty="0">
                <a:solidFill>
                  <a:schemeClr val="tx1"/>
                </a:solidFill>
              </a:rPr>
              <a:t>46% of respondents have missed time at work due to work-related stress</a:t>
            </a:r>
          </a:p>
          <a:p>
            <a:pPr algn="l"/>
            <a:endParaRPr lang="en-US" dirty="0">
              <a:solidFill>
                <a:schemeClr val="tx1"/>
              </a:solidFill>
            </a:endParaRPr>
          </a:p>
          <a:p>
            <a:pPr algn="l"/>
            <a:r>
              <a:rPr lang="en-US" dirty="0">
                <a:solidFill>
                  <a:schemeClr val="tx1"/>
                </a:solidFill>
              </a:rPr>
              <a:t>7% report illness so severe it caused hospitalization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199993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 Stress Study</a:t>
            </a:r>
          </a:p>
        </p:txBody>
      </p:sp>
      <p:sp>
        <p:nvSpPr>
          <p:cNvPr id="4099" name="Subtitle 2"/>
          <p:cNvSpPr>
            <a:spLocks noGrp="1"/>
          </p:cNvSpPr>
          <p:nvPr>
            <p:ph type="subTitle" idx="1"/>
          </p:nvPr>
        </p:nvSpPr>
        <p:spPr>
          <a:xfrm>
            <a:off x="457200" y="1371600"/>
            <a:ext cx="8077200" cy="4876800"/>
          </a:xfrm>
        </p:spPr>
        <p:txBody>
          <a:bodyPr/>
          <a:lstStyle/>
          <a:p>
            <a:pPr algn="l"/>
            <a:r>
              <a:rPr lang="en-US" dirty="0">
                <a:solidFill>
                  <a:schemeClr val="tx1"/>
                </a:solidFill>
              </a:rPr>
              <a:t>84% of respondents claim that their stressful job    </a:t>
            </a:r>
            <a:br>
              <a:rPr lang="en-US" dirty="0">
                <a:solidFill>
                  <a:schemeClr val="tx1"/>
                </a:solidFill>
              </a:rPr>
            </a:br>
            <a:r>
              <a:rPr lang="en-US" dirty="0">
                <a:solidFill>
                  <a:schemeClr val="tx1"/>
                </a:solidFill>
              </a:rPr>
              <a:t>        has impacted their personal lives </a:t>
            </a:r>
          </a:p>
          <a:p>
            <a:pPr algn="l"/>
            <a:endParaRPr lang="en-US" dirty="0">
              <a:solidFill>
                <a:schemeClr val="tx1"/>
              </a:solidFill>
            </a:endParaRPr>
          </a:p>
          <a:p>
            <a:pPr algn="l"/>
            <a:r>
              <a:rPr lang="en-US" dirty="0">
                <a:solidFill>
                  <a:schemeClr val="tx1"/>
                </a:solidFill>
              </a:rPr>
              <a:t>26% report sleepless nights </a:t>
            </a:r>
          </a:p>
          <a:p>
            <a:pPr algn="l"/>
            <a:endParaRPr lang="en-US" dirty="0">
              <a:solidFill>
                <a:schemeClr val="tx1"/>
              </a:solidFill>
            </a:endParaRPr>
          </a:p>
          <a:p>
            <a:pPr algn="l"/>
            <a:r>
              <a:rPr lang="en-US" dirty="0">
                <a:solidFill>
                  <a:schemeClr val="tx1"/>
                </a:solidFill>
              </a:rPr>
              <a:t>24% report depression </a:t>
            </a:r>
          </a:p>
          <a:p>
            <a:pPr algn="l"/>
            <a:endParaRPr lang="en-US" dirty="0">
              <a:solidFill>
                <a:schemeClr val="tx1"/>
              </a:solidFill>
            </a:endParaRPr>
          </a:p>
          <a:p>
            <a:pPr algn="l"/>
            <a:r>
              <a:rPr lang="en-US" dirty="0">
                <a:solidFill>
                  <a:schemeClr val="tx1"/>
                </a:solidFill>
              </a:rPr>
              <a:t>21% report family or relationship issues </a:t>
            </a:r>
          </a:p>
          <a:p>
            <a:pPr algn="l"/>
            <a:endParaRPr lang="en-US" dirty="0">
              <a:solidFill>
                <a:schemeClr val="tx1"/>
              </a:solidFill>
            </a:endParaRPr>
          </a:p>
          <a:p>
            <a:pPr algn="l"/>
            <a:r>
              <a:rPr lang="en-US" dirty="0">
                <a:solidFill>
                  <a:schemeClr val="tx1"/>
                </a:solidFill>
              </a:rPr>
              <a:t>19% report physical ailments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0482" name="Picture 2" descr="C:\Users\stlane\Pictures\x stress\2 trendsupdates.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5185" t="5742" r="4074" b="10768"/>
          <a:stretch/>
        </p:blipFill>
        <p:spPr bwMode="auto">
          <a:xfrm>
            <a:off x="5791200" y="2438400"/>
            <a:ext cx="2590800" cy="177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196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 Coping Methods</a:t>
            </a:r>
          </a:p>
        </p:txBody>
      </p:sp>
      <p:sp>
        <p:nvSpPr>
          <p:cNvPr id="4099" name="Subtitle 2"/>
          <p:cNvSpPr>
            <a:spLocks noGrp="1"/>
          </p:cNvSpPr>
          <p:nvPr>
            <p:ph type="subTitle" idx="1"/>
          </p:nvPr>
        </p:nvSpPr>
        <p:spPr>
          <a:xfrm>
            <a:off x="609600" y="1371600"/>
            <a:ext cx="7924800" cy="4876800"/>
          </a:xfrm>
        </p:spPr>
        <p:txBody>
          <a:bodyPr/>
          <a:lstStyle/>
          <a:p>
            <a:pPr algn="l"/>
            <a:r>
              <a:rPr lang="en-US" dirty="0">
                <a:solidFill>
                  <a:schemeClr val="tx1"/>
                </a:solidFill>
              </a:rPr>
              <a:t>The most common methods of coping with work-related stress include: </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Talking to a friend/colleague/spouse (55%)</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Exercising (40%)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Eating (35%)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Stepping away from work (35%)</a:t>
            </a:r>
          </a:p>
          <a:p>
            <a:pPr algn="l"/>
            <a:r>
              <a:rPr lang="en-US" sz="1000" dirty="0">
                <a:solidFill>
                  <a:schemeClr val="tx1"/>
                </a:solidFill>
              </a:rPr>
              <a:t> </a:t>
            </a:r>
          </a:p>
          <a:p>
            <a:pPr marL="342900" indent="-342900" algn="l">
              <a:buFont typeface="Wingdings" panose="05000000000000000000" pitchFamily="2" charset="2"/>
              <a:buChar char="§"/>
            </a:pPr>
            <a:r>
              <a:rPr lang="en-US" dirty="0">
                <a:solidFill>
                  <a:schemeClr val="tx1"/>
                </a:solidFill>
              </a:rPr>
              <a:t>Taking a day off (32%)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Drinking after work (24%) </a:t>
            </a:r>
          </a:p>
          <a:p>
            <a:pPr algn="l"/>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5362" name="Picture 2" descr="C:\Users\stlane\Pictures\x stress\thedigeratilife.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569" r="10926"/>
          <a:stretch/>
        </p:blipFill>
        <p:spPr bwMode="auto">
          <a:xfrm>
            <a:off x="6248400" y="3733800"/>
            <a:ext cx="2575560" cy="220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81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US Coping Methods</a:t>
            </a:r>
          </a:p>
        </p:txBody>
      </p:sp>
      <p:sp>
        <p:nvSpPr>
          <p:cNvPr id="4099" name="Subtitle 2"/>
          <p:cNvSpPr>
            <a:spLocks noGrp="1"/>
          </p:cNvSpPr>
          <p:nvPr>
            <p:ph type="subTitle" idx="1"/>
          </p:nvPr>
        </p:nvSpPr>
        <p:spPr>
          <a:xfrm>
            <a:off x="609600" y="1524000"/>
            <a:ext cx="6019800" cy="3810000"/>
          </a:xfrm>
        </p:spPr>
        <p:txBody>
          <a:bodyPr/>
          <a:lstStyle/>
          <a:p>
            <a:pPr algn="l"/>
            <a:r>
              <a:rPr lang="en-US" dirty="0">
                <a:solidFill>
                  <a:schemeClr val="tx1"/>
                </a:solidFill>
              </a:rPr>
              <a:t>When asked “What does your </a:t>
            </a:r>
            <a:br>
              <a:rPr lang="en-US" dirty="0">
                <a:solidFill>
                  <a:schemeClr val="tx1"/>
                </a:solidFill>
              </a:rPr>
            </a:br>
            <a:r>
              <a:rPr lang="en-US" dirty="0">
                <a:solidFill>
                  <a:schemeClr val="tx1"/>
                </a:solidFill>
              </a:rPr>
              <a:t>office do to help alleviate stress </a:t>
            </a:r>
            <a:br>
              <a:rPr lang="en-US" dirty="0">
                <a:solidFill>
                  <a:schemeClr val="tx1"/>
                </a:solidFill>
              </a:rPr>
            </a:br>
            <a:r>
              <a:rPr lang="en-US" dirty="0">
                <a:solidFill>
                  <a:schemeClr val="tx1"/>
                </a:solidFill>
              </a:rPr>
              <a:t>in the workplace?” </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13% “extra time-off”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11% “ability to work from home” </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66% answered “nothing.”</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2530" name="Picture 2" descr="C:\Users\stlane\Pictures\x stress\pinterest.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133" b="10800"/>
          <a:stretch/>
        </p:blipFill>
        <p:spPr bwMode="auto">
          <a:xfrm>
            <a:off x="6096000" y="1371600"/>
            <a:ext cx="225729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tlane\Pictures\x stress\suggestkeyword.com.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3765" r="13554" b="12882"/>
          <a:stretch/>
        </p:blipFill>
        <p:spPr bwMode="auto">
          <a:xfrm>
            <a:off x="6248400" y="3657599"/>
            <a:ext cx="2306320" cy="213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7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Job Stress Defined</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rgbClr val="2909E7"/>
                </a:solidFill>
              </a:rPr>
              <a:t>Job stress </a:t>
            </a:r>
          </a:p>
          <a:p>
            <a:pPr algn="l"/>
            <a:endParaRPr lang="en-US" dirty="0">
              <a:solidFill>
                <a:schemeClr val="tx1"/>
              </a:solidFill>
            </a:endParaRPr>
          </a:p>
          <a:p>
            <a:pPr marL="342900" indent="-342900" algn="l">
              <a:buFont typeface="Wingdings" pitchFamily="2" charset="2"/>
              <a:buChar char="§"/>
            </a:pPr>
            <a:r>
              <a:rPr lang="en-US" dirty="0">
                <a:solidFill>
                  <a:schemeClr val="tx1"/>
                </a:solidFill>
              </a:rPr>
              <a:t>Harmful physical and emotional responses that occur when the requirements of the job do not match the capabilities, resources, or needs of the worker.</a:t>
            </a:r>
          </a:p>
          <a:p>
            <a:pPr marL="342900" indent="-342900" algn="l">
              <a:buFont typeface="Wingdings" pitchFamily="2" charset="2"/>
              <a:buChar char="§"/>
            </a:pPr>
            <a:endParaRPr lang="en-US" dirty="0">
              <a:solidFill>
                <a:schemeClr val="tx1"/>
              </a:solidFill>
            </a:endParaRPr>
          </a:p>
          <a:p>
            <a:pPr algn="l"/>
            <a:r>
              <a:rPr lang="en-US" dirty="0">
                <a:solidFill>
                  <a:schemeClr val="tx1"/>
                </a:solidFill>
              </a:rPr>
              <a:t>According to the Bureau of Labor Statistics, workers who must take time off work because of stress, anxiety, or a related disorder will be off the job for about 20 days.</a:t>
            </a:r>
          </a:p>
          <a:p>
            <a:pPr marL="342900" indent="-342900" algn="l">
              <a:buFont typeface="Wingdings" pitchFamily="2" charset="2"/>
              <a:buChar char="§"/>
            </a:pPr>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387189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Job Stress</a:t>
            </a:r>
          </a:p>
        </p:txBody>
      </p:sp>
      <p:sp>
        <p:nvSpPr>
          <p:cNvPr id="4099" name="Subtitle 2"/>
          <p:cNvSpPr>
            <a:spLocks noGrp="1"/>
          </p:cNvSpPr>
          <p:nvPr>
            <p:ph type="subTitle" idx="1"/>
          </p:nvPr>
        </p:nvSpPr>
        <p:spPr>
          <a:xfrm>
            <a:off x="609600" y="1447800"/>
            <a:ext cx="7924800" cy="4419600"/>
          </a:xfrm>
        </p:spPr>
        <p:txBody>
          <a:bodyPr/>
          <a:lstStyle/>
          <a:p>
            <a:pPr algn="l"/>
            <a:r>
              <a:rPr lang="en-US" b="1" i="1" dirty="0">
                <a:solidFill>
                  <a:srgbClr val="2909E7"/>
                </a:solidFill>
              </a:rPr>
              <a:t>Worker Characteristics </a:t>
            </a:r>
            <a:r>
              <a:rPr lang="en-US" dirty="0">
                <a:solidFill>
                  <a:srgbClr val="2909E7"/>
                </a:solidFill>
              </a:rPr>
              <a:t>versus </a:t>
            </a:r>
            <a:r>
              <a:rPr lang="en-US" b="1" i="1" dirty="0">
                <a:solidFill>
                  <a:srgbClr val="2909E7"/>
                </a:solidFill>
              </a:rPr>
              <a:t>Working Conditions</a:t>
            </a:r>
          </a:p>
          <a:p>
            <a:pPr algn="l"/>
            <a:endParaRPr lang="en-US" sz="1400" dirty="0">
              <a:solidFill>
                <a:schemeClr val="tx1"/>
              </a:solidFill>
            </a:endParaRPr>
          </a:p>
          <a:p>
            <a:pPr algn="l"/>
            <a:r>
              <a:rPr lang="en-US" dirty="0">
                <a:solidFill>
                  <a:schemeClr val="tx1"/>
                </a:solidFill>
              </a:rPr>
              <a:t>Reducing the effects of stressful working </a:t>
            </a:r>
          </a:p>
          <a:p>
            <a:pPr algn="l"/>
            <a:r>
              <a:rPr lang="en-US" dirty="0">
                <a:solidFill>
                  <a:schemeClr val="tx1"/>
                </a:solidFill>
              </a:rPr>
              <a:t>conditions include the following:</a:t>
            </a:r>
          </a:p>
          <a:p>
            <a:pPr algn="l"/>
            <a:r>
              <a:rPr lang="en-US" dirty="0">
                <a:solidFill>
                  <a:schemeClr val="tx1"/>
                </a:solidFill>
              </a:rPr>
              <a:t> </a:t>
            </a:r>
          </a:p>
          <a:p>
            <a:pPr marL="342900" indent="-342900" algn="l">
              <a:buFont typeface="Wingdings" pitchFamily="2" charset="2"/>
              <a:buChar char="§"/>
            </a:pPr>
            <a:r>
              <a:rPr lang="en-US" dirty="0">
                <a:solidFill>
                  <a:schemeClr val="tx1"/>
                </a:solidFill>
              </a:rPr>
              <a:t>Balance between work and family or personal life</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A support network of friends and coworkers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A relaxed and positive outlook</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947975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Results of Job Stress</a:t>
            </a:r>
          </a:p>
        </p:txBody>
      </p:sp>
      <p:sp>
        <p:nvSpPr>
          <p:cNvPr id="4099" name="Subtitle 2"/>
          <p:cNvSpPr>
            <a:spLocks noGrp="1"/>
          </p:cNvSpPr>
          <p:nvPr>
            <p:ph type="subTitle" idx="1"/>
          </p:nvPr>
        </p:nvSpPr>
        <p:spPr>
          <a:xfrm>
            <a:off x="457200" y="1905000"/>
            <a:ext cx="4724400" cy="3429000"/>
          </a:xfrm>
        </p:spPr>
        <p:txBody>
          <a:bodyPr/>
          <a:lstStyle/>
          <a:p>
            <a:pPr marL="342900" indent="-342900" algn="l">
              <a:buFont typeface="Wingdings" pitchFamily="2" charset="2"/>
              <a:buChar char="§"/>
            </a:pPr>
            <a:r>
              <a:rPr lang="en-US" dirty="0">
                <a:solidFill>
                  <a:schemeClr val="tx1"/>
                </a:solidFill>
              </a:rPr>
              <a:t>Cardiovascular Disease</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MSD disorders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Psychological disorders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Workplace injury</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Suicide, Cancer, ulcers, impaired immune function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6386" name="Picture 2" descr="C:\Users\stlane\Pictures\x stress\centerforanxiety.or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4256" y="2209800"/>
            <a:ext cx="3484562" cy="260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046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Job Stress Reduction</a:t>
            </a:r>
          </a:p>
        </p:txBody>
      </p:sp>
      <p:sp>
        <p:nvSpPr>
          <p:cNvPr id="4099" name="Subtitle 2"/>
          <p:cNvSpPr>
            <a:spLocks noGrp="1"/>
          </p:cNvSpPr>
          <p:nvPr>
            <p:ph type="subTitle" idx="1"/>
          </p:nvPr>
        </p:nvSpPr>
        <p:spPr>
          <a:xfrm>
            <a:off x="457200" y="1939039"/>
            <a:ext cx="8082280" cy="3124200"/>
          </a:xfrm>
        </p:spPr>
        <p:txBody>
          <a:bodyPr/>
          <a:lstStyle/>
          <a:p>
            <a:pPr marL="342900" indent="-342900" algn="l">
              <a:buFont typeface="Wingdings" pitchFamily="2" charset="2"/>
              <a:buChar char="§"/>
            </a:pPr>
            <a:r>
              <a:rPr lang="en-US" dirty="0">
                <a:solidFill>
                  <a:schemeClr val="tx1"/>
                </a:solidFill>
              </a:rPr>
              <a:t>Design of work tasks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Management styles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Interpersonal relationships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Workloads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Career concerns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Environmental conditions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3074" name="Picture 2" descr="C:\Users\stlane\Pictures\x stress\superworkingmum.com.jpg"/>
          <p:cNvPicPr>
            <a:picLocks noChangeAspect="1" noChangeArrowheads="1"/>
          </p:cNvPicPr>
          <p:nvPr/>
        </p:nvPicPr>
        <p:blipFill rotWithShape="1">
          <a:blip r:embed="rId3">
            <a:extLst>
              <a:ext uri="{28A0092B-C50C-407E-A947-70E740481C1C}">
                <a14:useLocalDpi xmlns:a14="http://schemas.microsoft.com/office/drawing/2010/main"/>
              </a:ext>
            </a:extLst>
          </a:blip>
          <a:srcRect t="12992"/>
          <a:stretch/>
        </p:blipFill>
        <p:spPr bwMode="auto">
          <a:xfrm>
            <a:off x="5357037" y="2658140"/>
            <a:ext cx="3427562" cy="198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84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Dealing with Job Stress</a:t>
            </a:r>
          </a:p>
        </p:txBody>
      </p:sp>
      <p:sp>
        <p:nvSpPr>
          <p:cNvPr id="4099" name="Subtitle 2"/>
          <p:cNvSpPr>
            <a:spLocks noGrp="1"/>
          </p:cNvSpPr>
          <p:nvPr>
            <p:ph type="subTitle" idx="1"/>
          </p:nvPr>
        </p:nvSpPr>
        <p:spPr>
          <a:xfrm>
            <a:off x="304800" y="1295400"/>
            <a:ext cx="8229600" cy="3276600"/>
          </a:xfrm>
        </p:spPr>
        <p:txBody>
          <a:bodyPr/>
          <a:lstStyle/>
          <a:p>
            <a:pPr marL="342900" indent="-342900" algn="l">
              <a:buFont typeface="Wingdings" pitchFamily="2" charset="2"/>
              <a:buChar char="§"/>
            </a:pPr>
            <a:r>
              <a:rPr lang="en-US" dirty="0">
                <a:solidFill>
                  <a:schemeClr val="tx1"/>
                </a:solidFill>
              </a:rPr>
              <a:t>Stress Management Programs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Organizational change</a:t>
            </a:r>
          </a:p>
          <a:p>
            <a:pPr algn="l"/>
            <a:endParaRPr lang="en-US" sz="1400" dirty="0">
              <a:solidFill>
                <a:schemeClr val="tx1"/>
              </a:solidFill>
            </a:endParaRPr>
          </a:p>
          <a:p>
            <a:pPr marL="342900" indent="-342900" algn="l">
              <a:buFont typeface="Wingdings" panose="05000000000000000000" pitchFamily="2" charset="2"/>
              <a:buChar char="ü"/>
            </a:pPr>
            <a:r>
              <a:rPr lang="en-US" dirty="0">
                <a:solidFill>
                  <a:schemeClr val="tx1"/>
                </a:solidFill>
              </a:rPr>
              <a:t>Workload in line with workers‘ capabilities and resources.</a:t>
            </a:r>
          </a:p>
          <a:p>
            <a:pPr marL="342900" indent="-342900" algn="l">
              <a:buFont typeface="Wingdings" panose="05000000000000000000" pitchFamily="2" charset="2"/>
              <a:buChar char="ü"/>
            </a:pPr>
            <a:endParaRPr lang="en-US" sz="1000" dirty="0">
              <a:solidFill>
                <a:schemeClr val="tx1"/>
              </a:solidFill>
            </a:endParaRPr>
          </a:p>
          <a:p>
            <a:pPr marL="342900" indent="-342900" algn="l">
              <a:buFont typeface="Wingdings" panose="05000000000000000000" pitchFamily="2" charset="2"/>
              <a:buChar char="ü"/>
            </a:pPr>
            <a:r>
              <a:rPr lang="en-US" dirty="0">
                <a:solidFill>
                  <a:schemeClr val="tx1"/>
                </a:solidFill>
              </a:rPr>
              <a:t>Design jobs to provide meaning, stimulation, and opportunities</a:t>
            </a:r>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026" name="Picture 2" descr="C:\Users\stlane\Pictures\x stress\executivecoachingpsychologist.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4267200"/>
            <a:ext cx="2694940" cy="178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716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Dealing with Job Stress</a:t>
            </a:r>
          </a:p>
        </p:txBody>
      </p:sp>
      <p:sp>
        <p:nvSpPr>
          <p:cNvPr id="4099" name="Subtitle 2"/>
          <p:cNvSpPr>
            <a:spLocks noGrp="1"/>
          </p:cNvSpPr>
          <p:nvPr>
            <p:ph type="subTitle" idx="1"/>
          </p:nvPr>
        </p:nvSpPr>
        <p:spPr>
          <a:xfrm>
            <a:off x="533400" y="1219200"/>
            <a:ext cx="8229600" cy="5029200"/>
          </a:xfrm>
        </p:spPr>
        <p:txBody>
          <a:bodyPr/>
          <a:lstStyle/>
          <a:p>
            <a:pPr marL="342900" indent="-342900" algn="l">
              <a:buFont typeface="Wingdings" pitchFamily="2" charset="2"/>
              <a:buChar char="§"/>
            </a:pPr>
            <a:r>
              <a:rPr lang="en-US" dirty="0">
                <a:solidFill>
                  <a:schemeClr val="tx1"/>
                </a:solidFill>
              </a:rPr>
              <a:t>Organizational change</a:t>
            </a:r>
          </a:p>
          <a:p>
            <a:pPr algn="l"/>
            <a:endParaRPr lang="en-US" sz="1400" dirty="0">
              <a:solidFill>
                <a:schemeClr val="tx1"/>
              </a:solidFill>
            </a:endParaRPr>
          </a:p>
          <a:p>
            <a:pPr marL="342900" indent="-342900" algn="l">
              <a:buFont typeface="Wingdings" panose="05000000000000000000" pitchFamily="2" charset="2"/>
              <a:buChar char="ü"/>
            </a:pPr>
            <a:r>
              <a:rPr lang="en-US" dirty="0">
                <a:solidFill>
                  <a:schemeClr val="tx1"/>
                </a:solidFill>
              </a:rPr>
              <a:t>Clearly define roles and responsibilities</a:t>
            </a:r>
          </a:p>
          <a:p>
            <a:pPr marL="342900" indent="-342900" algn="l">
              <a:buFont typeface="Wingdings" panose="05000000000000000000" pitchFamily="2" charset="2"/>
              <a:buChar char="ü"/>
            </a:pPr>
            <a:r>
              <a:rPr lang="en-US" dirty="0">
                <a:solidFill>
                  <a:schemeClr val="tx1"/>
                </a:solidFill>
              </a:rPr>
              <a:t>Workers participate in decisions affecting their jobs</a:t>
            </a:r>
          </a:p>
          <a:p>
            <a:pPr marL="342900" indent="-342900" algn="l">
              <a:buFont typeface="Wingdings" panose="05000000000000000000" pitchFamily="2" charset="2"/>
              <a:buChar char="ü"/>
            </a:pPr>
            <a:r>
              <a:rPr lang="en-US" dirty="0">
                <a:solidFill>
                  <a:schemeClr val="tx1"/>
                </a:solidFill>
              </a:rPr>
              <a:t>Improved communications to reduce job stress</a:t>
            </a:r>
          </a:p>
          <a:p>
            <a:pPr marL="342900" indent="-342900" algn="l">
              <a:buFont typeface="Wingdings" panose="05000000000000000000" pitchFamily="2" charset="2"/>
              <a:buChar char="ü"/>
            </a:pPr>
            <a:r>
              <a:rPr lang="en-US" dirty="0">
                <a:solidFill>
                  <a:schemeClr val="tx1"/>
                </a:solidFill>
              </a:rPr>
              <a:t>Social interaction among workers</a:t>
            </a:r>
          </a:p>
          <a:p>
            <a:pPr marL="342900" indent="-342900" algn="l">
              <a:buFont typeface="Wingdings" panose="05000000000000000000" pitchFamily="2" charset="2"/>
              <a:buChar char="ü"/>
            </a:pPr>
            <a:r>
              <a:rPr lang="en-US" dirty="0">
                <a:solidFill>
                  <a:schemeClr val="tx1"/>
                </a:solidFill>
              </a:rPr>
              <a:t>Compatible work schedules</a:t>
            </a:r>
          </a:p>
          <a:p>
            <a:endParaRPr lang="en-US" dirty="0"/>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050" name="Picture 2" descr="C:\Users\stlane\Pictures\x stress\sigma-re.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6204"/>
          <a:stretch/>
        </p:blipFill>
        <p:spPr bwMode="auto">
          <a:xfrm>
            <a:off x="3276600" y="4572000"/>
            <a:ext cx="2971800" cy="1652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4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Bad Stressors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a:solidFill>
                  <a:schemeClr val="tx1"/>
                </a:solidFill>
              </a:rPr>
              <a:t>Internal and external impacts. Things we can not confront or refuse to confront.</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Broken Promises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Overburdening workloads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Hectic schedules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Angry verbal exchanges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Abusive Management</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Things outside your control</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 name="Picture 2" descr="C:\Users\stlane\Pictures\x stress\experiencelife.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942" t="10534" r="4133" b="3534"/>
          <a:stretch/>
        </p:blipFill>
        <p:spPr bwMode="auto">
          <a:xfrm>
            <a:off x="5449147" y="2667001"/>
            <a:ext cx="3235089" cy="197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84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Reduction Programs</a:t>
            </a:r>
          </a:p>
        </p:txBody>
      </p:sp>
      <p:sp>
        <p:nvSpPr>
          <p:cNvPr id="4099" name="Subtitle 2"/>
          <p:cNvSpPr>
            <a:spLocks noGrp="1"/>
          </p:cNvSpPr>
          <p:nvPr>
            <p:ph type="subTitle" idx="1"/>
          </p:nvPr>
        </p:nvSpPr>
        <p:spPr>
          <a:xfrm>
            <a:off x="457200" y="1524000"/>
            <a:ext cx="8305800" cy="2514600"/>
          </a:xfrm>
        </p:spPr>
        <p:txBody>
          <a:bodyPr/>
          <a:lstStyle/>
          <a:p>
            <a:pPr algn="l" eaLnBrk="1" hangingPunct="1"/>
            <a:r>
              <a:rPr lang="en-US" dirty="0">
                <a:solidFill>
                  <a:schemeClr val="tx1"/>
                </a:solidFill>
              </a:rPr>
              <a:t>There are a variety of stress reduction programs conducted by professional organizations</a:t>
            </a:r>
          </a:p>
          <a:p>
            <a:pPr algn="l" eaLnBrk="1" hangingPunct="1"/>
            <a:endParaRPr lang="en-US" dirty="0">
              <a:solidFill>
                <a:schemeClr val="tx1"/>
              </a:solidFill>
            </a:endParaRPr>
          </a:p>
          <a:p>
            <a:pPr algn="l" eaLnBrk="1" hangingPunct="1"/>
            <a:r>
              <a:rPr lang="en-US" dirty="0">
                <a:solidFill>
                  <a:schemeClr val="tx1"/>
                </a:solidFill>
              </a:rPr>
              <a:t>Explore them to determine applicability to your needs</a:t>
            </a:r>
          </a:p>
          <a:p>
            <a:pPr algn="l" eaLnBrk="1" hangingPunct="1"/>
            <a:endParaRPr lang="en-US" dirty="0">
              <a:solidFill>
                <a:schemeClr val="tx1"/>
              </a:solidFill>
            </a:endParaRPr>
          </a:p>
          <a:p>
            <a:pPr algn="l" eaLnBrk="1" hangingPunct="1"/>
            <a:r>
              <a:rPr lang="en-US" dirty="0">
                <a:solidFill>
                  <a:schemeClr val="tx1"/>
                </a:solidFill>
              </a:rPr>
              <a:t>Or devise your own program</a:t>
            </a:r>
          </a:p>
          <a:p>
            <a:pPr algn="l" eaLnBrk="1" hangingPunct="1"/>
            <a:endParaRPr lang="en-US" dirty="0">
              <a:solidFill>
                <a:schemeClr val="tx1"/>
              </a:solidFill>
            </a:endParaRP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7410" name="Picture 2" descr="C:\Users\stlane\Pictures\x stress\businessnewsdaily.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3505200"/>
            <a:ext cx="354053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65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Your Program</a:t>
            </a:r>
          </a:p>
        </p:txBody>
      </p:sp>
      <p:sp>
        <p:nvSpPr>
          <p:cNvPr id="4099" name="Subtitle 2"/>
          <p:cNvSpPr>
            <a:spLocks noGrp="1"/>
          </p:cNvSpPr>
          <p:nvPr>
            <p:ph type="subTitle" idx="1"/>
          </p:nvPr>
        </p:nvSpPr>
        <p:spPr>
          <a:xfrm>
            <a:off x="609600" y="1295400"/>
            <a:ext cx="8001000" cy="4800600"/>
          </a:xfrm>
        </p:spPr>
        <p:txBody>
          <a:bodyPr/>
          <a:lstStyle/>
          <a:p>
            <a:pPr algn="l"/>
            <a:r>
              <a:rPr lang="en-US" dirty="0">
                <a:solidFill>
                  <a:schemeClr val="tx1"/>
                </a:solidFill>
              </a:rPr>
              <a:t>Step 1 — Identify the Problem</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Hold group discussions with employees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Design an employee survey</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Measure employee perceptions of job conditions, stress, health, and satisfaction</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Collect objective data</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Analyze data to identify problem locations and stressful job conditions</a:t>
            </a:r>
          </a:p>
          <a:p>
            <a:pPr algn="l"/>
            <a:r>
              <a:rPr 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1671099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Your Program</a:t>
            </a:r>
          </a:p>
        </p:txBody>
      </p:sp>
      <p:sp>
        <p:nvSpPr>
          <p:cNvPr id="4099" name="Subtitle 2"/>
          <p:cNvSpPr>
            <a:spLocks noGrp="1"/>
          </p:cNvSpPr>
          <p:nvPr>
            <p:ph type="subTitle" idx="1"/>
          </p:nvPr>
        </p:nvSpPr>
        <p:spPr>
          <a:xfrm>
            <a:off x="609600" y="1905000"/>
            <a:ext cx="8001000" cy="3352800"/>
          </a:xfrm>
        </p:spPr>
        <p:txBody>
          <a:bodyPr/>
          <a:lstStyle/>
          <a:p>
            <a:pPr algn="l"/>
            <a:r>
              <a:rPr lang="en-US" dirty="0">
                <a:solidFill>
                  <a:schemeClr val="tx1"/>
                </a:solidFill>
              </a:rPr>
              <a:t>Step 2 — Design and Implement Interventions</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Target source of stress for change</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Propose and prioritize intervention strategies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Communicate planned interventions to employees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Implement Interventions</a:t>
            </a: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302139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Your Program</a:t>
            </a:r>
          </a:p>
        </p:txBody>
      </p:sp>
      <p:sp>
        <p:nvSpPr>
          <p:cNvPr id="4099" name="Subtitle 2"/>
          <p:cNvSpPr>
            <a:spLocks noGrp="1"/>
          </p:cNvSpPr>
          <p:nvPr>
            <p:ph type="subTitle" idx="1"/>
          </p:nvPr>
        </p:nvSpPr>
        <p:spPr>
          <a:xfrm>
            <a:off x="609600" y="1447800"/>
            <a:ext cx="8001000" cy="4800600"/>
          </a:xfrm>
        </p:spPr>
        <p:txBody>
          <a:bodyPr/>
          <a:lstStyle/>
          <a:p>
            <a:pPr algn="l"/>
            <a:r>
              <a:rPr lang="en-US" dirty="0">
                <a:solidFill>
                  <a:schemeClr val="tx1"/>
                </a:solidFill>
              </a:rPr>
              <a:t>Step 3 — Evaluate the Interventions</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Conduct both short- and long-term evaluations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Measure employee perceptions of job conditions, stress, health, and satisfaction</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Measure employee perceptions of job conditions, stress, health, and satisfaction</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Include objective measures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Refine the intervention strategy and return to Step 1</a:t>
            </a:r>
          </a:p>
          <a:p>
            <a:pPr algn="l"/>
            <a:r>
              <a:rPr 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2938438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Reducing Stress</a:t>
            </a:r>
          </a:p>
        </p:txBody>
      </p:sp>
      <p:sp>
        <p:nvSpPr>
          <p:cNvPr id="4099" name="Subtitle 2"/>
          <p:cNvSpPr>
            <a:spLocks noGrp="1"/>
          </p:cNvSpPr>
          <p:nvPr>
            <p:ph type="subTitle" idx="1"/>
          </p:nvPr>
        </p:nvSpPr>
        <p:spPr>
          <a:xfrm>
            <a:off x="381000" y="1371600"/>
            <a:ext cx="8305800" cy="5029200"/>
          </a:xfrm>
        </p:spPr>
        <p:txBody>
          <a:bodyPr/>
          <a:lstStyle/>
          <a:p>
            <a:pPr algn="l" eaLnBrk="0" hangingPunct="0">
              <a:defRPr/>
            </a:pPr>
            <a:r>
              <a:rPr lang="en-US" kern="0" dirty="0">
                <a:solidFill>
                  <a:schemeClr val="tx1"/>
                </a:solidFill>
              </a:rPr>
              <a:t>Start a healthful life style</a:t>
            </a:r>
          </a:p>
          <a:p>
            <a:pPr algn="l" eaLnBrk="0" hangingPunct="0">
              <a:defRPr/>
            </a:pPr>
            <a:endParaRPr lang="en-US" sz="1400" kern="0" dirty="0">
              <a:solidFill>
                <a:schemeClr val="tx1"/>
              </a:solidFill>
            </a:endParaRPr>
          </a:p>
          <a:p>
            <a:pPr marL="342900" indent="-342900" algn="l" eaLnBrk="0" hangingPunct="0">
              <a:buFont typeface="Wingdings" panose="05000000000000000000" pitchFamily="2" charset="2"/>
              <a:buChar char="§"/>
              <a:defRPr/>
            </a:pPr>
            <a:r>
              <a:rPr lang="en-US" kern="0" dirty="0">
                <a:solidFill>
                  <a:schemeClr val="tx1"/>
                </a:solidFill>
              </a:rPr>
              <a:t>Compartmentalize work/home life</a:t>
            </a:r>
          </a:p>
          <a:p>
            <a:pPr marL="342900" indent="-342900" algn="l" eaLnBrk="0" hangingPunct="0">
              <a:buFont typeface="Wingdings" panose="05000000000000000000" pitchFamily="2" charset="2"/>
              <a:buChar char="§"/>
              <a:defRPr/>
            </a:pPr>
            <a:endParaRPr lang="en-US" sz="1000" kern="0" dirty="0">
              <a:solidFill>
                <a:schemeClr val="tx1"/>
              </a:solidFill>
            </a:endParaRPr>
          </a:p>
          <a:p>
            <a:pPr marL="342900" indent="-342900" algn="l" eaLnBrk="0" hangingPunct="0">
              <a:buFont typeface="Wingdings" panose="05000000000000000000" pitchFamily="2" charset="2"/>
              <a:buChar char="§"/>
              <a:defRPr/>
            </a:pPr>
            <a:r>
              <a:rPr lang="en-US" kern="0" dirty="0">
                <a:solidFill>
                  <a:schemeClr val="tx1"/>
                </a:solidFill>
              </a:rPr>
              <a:t>Get physical exercise</a:t>
            </a:r>
          </a:p>
          <a:p>
            <a:pPr marL="342900" indent="-342900" algn="l" eaLnBrk="0" hangingPunct="0">
              <a:buFont typeface="Wingdings" panose="05000000000000000000" pitchFamily="2" charset="2"/>
              <a:buChar char="§"/>
              <a:defRPr/>
            </a:pPr>
            <a:endParaRPr lang="en-US" sz="1000" kern="0" dirty="0">
              <a:solidFill>
                <a:schemeClr val="tx1"/>
              </a:solidFill>
            </a:endParaRPr>
          </a:p>
          <a:p>
            <a:pPr marL="342900" indent="-342900" algn="l" eaLnBrk="0" hangingPunct="0">
              <a:buFont typeface="Wingdings" panose="05000000000000000000" pitchFamily="2" charset="2"/>
              <a:buChar char="§"/>
              <a:defRPr/>
            </a:pPr>
            <a:r>
              <a:rPr lang="en-US" kern="0" dirty="0">
                <a:solidFill>
                  <a:schemeClr val="tx1"/>
                </a:solidFill>
              </a:rPr>
              <a:t>Discuss problems with spouse or friends or     </a:t>
            </a:r>
            <a:br>
              <a:rPr lang="en-US" kern="0" dirty="0">
                <a:solidFill>
                  <a:schemeClr val="tx1"/>
                </a:solidFill>
              </a:rPr>
            </a:br>
            <a:r>
              <a:rPr lang="en-US" kern="0" dirty="0">
                <a:solidFill>
                  <a:schemeClr val="tx1"/>
                </a:solidFill>
              </a:rPr>
              <a:t>peers at work</a:t>
            </a:r>
          </a:p>
          <a:p>
            <a:pPr marL="342900" indent="-342900" algn="l" eaLnBrk="0" hangingPunct="0">
              <a:buFont typeface="Wingdings" panose="05000000000000000000" pitchFamily="2" charset="2"/>
              <a:buChar char="§"/>
              <a:defRPr/>
            </a:pPr>
            <a:endParaRPr lang="en-US" sz="1000" kern="0" dirty="0">
              <a:solidFill>
                <a:schemeClr val="tx1"/>
              </a:solidFill>
            </a:endParaRPr>
          </a:p>
          <a:p>
            <a:pPr marL="342900" indent="-342900" algn="l" eaLnBrk="0" hangingPunct="0">
              <a:buFont typeface="Wingdings" panose="05000000000000000000" pitchFamily="2" charset="2"/>
              <a:buChar char="§"/>
              <a:defRPr/>
            </a:pPr>
            <a:r>
              <a:rPr lang="en-US" kern="0" dirty="0">
                <a:solidFill>
                  <a:schemeClr val="tx1"/>
                </a:solidFill>
              </a:rPr>
              <a:t>Change to non-work activity</a:t>
            </a:r>
          </a:p>
          <a:p>
            <a:pPr marL="342900" indent="-342900" algn="l" eaLnBrk="0" hangingPunct="0">
              <a:buFont typeface="Wingdings" panose="05000000000000000000" pitchFamily="2" charset="2"/>
              <a:buChar char="§"/>
              <a:defRPr/>
            </a:pPr>
            <a:endParaRPr lang="en-US" sz="1000" kern="0" dirty="0">
              <a:solidFill>
                <a:schemeClr val="tx1"/>
              </a:solidFill>
            </a:endParaRPr>
          </a:p>
          <a:p>
            <a:pPr marL="342900" indent="-342900" algn="l" eaLnBrk="0" hangingPunct="0">
              <a:buFont typeface="Wingdings" panose="05000000000000000000" pitchFamily="2" charset="2"/>
              <a:buChar char="§"/>
              <a:defRPr/>
            </a:pPr>
            <a:r>
              <a:rPr lang="en-US" kern="0" dirty="0">
                <a:solidFill>
                  <a:schemeClr val="tx1"/>
                </a:solidFill>
              </a:rPr>
              <a:t>Change strategy to work tasks</a:t>
            </a:r>
          </a:p>
          <a:p>
            <a:pPr marL="342900" indent="-342900" algn="l" eaLnBrk="0" hangingPunct="0">
              <a:buFont typeface="Wingdings" panose="05000000000000000000" pitchFamily="2" charset="2"/>
              <a:buChar char="§"/>
              <a:defRPr/>
            </a:pPr>
            <a:endParaRPr lang="en-US" sz="1000" kern="0" dirty="0">
              <a:solidFill>
                <a:schemeClr val="tx1"/>
              </a:solidFill>
            </a:endParaRPr>
          </a:p>
          <a:p>
            <a:pPr marL="342900" indent="-342900" algn="l" eaLnBrk="0" hangingPunct="0">
              <a:buFont typeface="Wingdings" panose="05000000000000000000" pitchFamily="2" charset="2"/>
              <a:buChar char="§"/>
              <a:defRPr/>
            </a:pPr>
            <a:r>
              <a:rPr lang="en-US" kern="0" dirty="0">
                <a:solidFill>
                  <a:schemeClr val="tx1"/>
                </a:solidFill>
              </a:rPr>
              <a:t>Develop Positive Coping Skills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4114800"/>
            <a:ext cx="2590800" cy="1570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42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Knee Hug Stretch*</a:t>
            </a:r>
          </a:p>
        </p:txBody>
      </p:sp>
      <p:sp>
        <p:nvSpPr>
          <p:cNvPr id="4099" name="Subtitle 2"/>
          <p:cNvSpPr>
            <a:spLocks noGrp="1"/>
          </p:cNvSpPr>
          <p:nvPr>
            <p:ph type="subTitle" idx="1"/>
          </p:nvPr>
        </p:nvSpPr>
        <p:spPr>
          <a:xfrm>
            <a:off x="685800" y="1676400"/>
            <a:ext cx="7924800" cy="4114800"/>
          </a:xfrm>
        </p:spPr>
        <p:txBody>
          <a:bodyPr/>
          <a:lstStyle/>
          <a:p>
            <a:pPr marL="342900" indent="-342900" algn="l">
              <a:buFont typeface="Wingdings" panose="05000000000000000000" pitchFamily="2" charset="2"/>
              <a:buChar char="§"/>
            </a:pPr>
            <a:r>
              <a:rPr lang="en-US" altLang="en-US" dirty="0">
                <a:solidFill>
                  <a:schemeClr val="tx1"/>
                </a:solidFill>
                <a:cs typeface="Times New Roman" pitchFamily="18" charset="0"/>
              </a:rPr>
              <a:t>Pull one leg to your chest, grasp with both hands and hold for a count of five. </a:t>
            </a:r>
          </a:p>
          <a:p>
            <a:pPr algn="l"/>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Repeat with the opposite leg.</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algn="l"/>
            <a:endParaRPr lang="en-US" altLang="en-US" dirty="0">
              <a:solidFill>
                <a:schemeClr val="tx1"/>
              </a:solidFill>
              <a:cs typeface="Times New Roman" pitchFamily="18" charset="0"/>
            </a:endParaRP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algn="l"/>
            <a:r>
              <a:rPr lang="en-US" altLang="en-US" sz="1800" dirty="0">
                <a:solidFill>
                  <a:schemeClr val="tx1"/>
                </a:solidFill>
                <a:cs typeface="Times New Roman" pitchFamily="18" charset="0"/>
              </a:rPr>
              <a:t>*Remember to always check with                                  your  </a:t>
            </a:r>
            <a:br>
              <a:rPr lang="en-US" altLang="en-US" sz="1800" dirty="0">
                <a:solidFill>
                  <a:schemeClr val="tx1"/>
                </a:solidFill>
                <a:cs typeface="Times New Roman" pitchFamily="18" charset="0"/>
              </a:rPr>
            </a:br>
            <a:r>
              <a:rPr lang="en-US" altLang="en-US" sz="1800" dirty="0">
                <a:solidFill>
                  <a:schemeClr val="tx1"/>
                </a:solidFill>
                <a:cs typeface="Times New Roman" pitchFamily="18" charset="0"/>
              </a:rPr>
              <a:t>  doctor before beginning attempting                          any  </a:t>
            </a:r>
            <a:br>
              <a:rPr lang="en-US" altLang="en-US" sz="1800" dirty="0">
                <a:solidFill>
                  <a:schemeClr val="tx1"/>
                </a:solidFill>
                <a:cs typeface="Times New Roman" pitchFamily="18" charset="0"/>
              </a:rPr>
            </a:br>
            <a:r>
              <a:rPr lang="en-US" altLang="en-US" sz="1800" dirty="0">
                <a:solidFill>
                  <a:schemeClr val="tx1"/>
                </a:solidFill>
                <a:cs typeface="Times New Roman" pitchFamily="18" charset="0"/>
              </a:rPr>
              <a:t>  exercises to ensure you’re physically                         capable </a:t>
            </a:r>
            <a:endParaRPr lang="en-US" sz="1800"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026" name="Picture 2" descr="C:\Users\stlane\Pictures\35 blog.studeo55.ca.jpg"/>
          <p:cNvPicPr>
            <a:picLocks noChangeAspect="1" noChangeArrowheads="1"/>
          </p:cNvPicPr>
          <p:nvPr/>
        </p:nvPicPr>
        <p:blipFill rotWithShape="1">
          <a:blip r:embed="rId3">
            <a:extLst>
              <a:ext uri="{28A0092B-C50C-407E-A947-70E740481C1C}">
                <a14:useLocalDpi xmlns:a14="http://schemas.microsoft.com/office/drawing/2010/main" val="0"/>
              </a:ext>
            </a:extLst>
          </a:blip>
          <a:srcRect l="12464" t="25497" r="8993"/>
          <a:stretch/>
        </p:blipFill>
        <p:spPr bwMode="auto">
          <a:xfrm>
            <a:off x="6019800" y="2590800"/>
            <a:ext cx="2682693" cy="340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37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Windmill</a:t>
            </a:r>
          </a:p>
        </p:txBody>
      </p:sp>
      <p:sp>
        <p:nvSpPr>
          <p:cNvPr id="4099" name="Subtitle 2"/>
          <p:cNvSpPr>
            <a:spLocks noGrp="1"/>
          </p:cNvSpPr>
          <p:nvPr>
            <p:ph type="subTitle" idx="1"/>
          </p:nvPr>
        </p:nvSpPr>
        <p:spPr>
          <a:xfrm>
            <a:off x="609600" y="1562100"/>
            <a:ext cx="7924800" cy="3429000"/>
          </a:xfrm>
        </p:spPr>
        <p:txBody>
          <a:bodyPr/>
          <a:lstStyle/>
          <a:p>
            <a:pPr marL="520700" indent="-342900" algn="l">
              <a:buFont typeface="Wingdings" panose="05000000000000000000" pitchFamily="2" charset="2"/>
              <a:buChar char="§"/>
              <a:defRPr/>
            </a:pPr>
            <a:r>
              <a:rPr lang="en-US" dirty="0">
                <a:solidFill>
                  <a:srgbClr val="000000"/>
                </a:solidFill>
                <a:cs typeface="Times New Roman" pitchFamily="18" charset="0"/>
              </a:rPr>
              <a:t> Place your feet apart on the floor.</a:t>
            </a:r>
          </a:p>
          <a:p>
            <a:pPr marL="520700" indent="-342900" algn="l">
              <a:buFont typeface="Wingdings" panose="05000000000000000000" pitchFamily="2" charset="2"/>
              <a:buChar char="§"/>
              <a:defRPr/>
            </a:pPr>
            <a:endParaRPr lang="en-US" dirty="0">
              <a:solidFill>
                <a:srgbClr val="000000"/>
              </a:solidFill>
              <a:cs typeface="Times New Roman" pitchFamily="18" charset="0"/>
            </a:endParaRPr>
          </a:p>
          <a:p>
            <a:pPr marL="520700" indent="-342900" algn="l">
              <a:buFont typeface="Wingdings" panose="05000000000000000000" pitchFamily="2" charset="2"/>
              <a:buChar char="§"/>
              <a:defRPr/>
            </a:pPr>
            <a:r>
              <a:rPr lang="en-US" dirty="0">
                <a:solidFill>
                  <a:srgbClr val="000000"/>
                </a:solidFill>
                <a:cs typeface="Times New Roman" pitchFamily="18" charset="0"/>
              </a:rPr>
              <a:t> Bend over and touch your right  </a:t>
            </a:r>
            <a:br>
              <a:rPr lang="en-US" dirty="0">
                <a:solidFill>
                  <a:srgbClr val="000000"/>
                </a:solidFill>
                <a:cs typeface="Times New Roman" pitchFamily="18" charset="0"/>
              </a:rPr>
            </a:br>
            <a:r>
              <a:rPr lang="en-US" dirty="0">
                <a:solidFill>
                  <a:srgbClr val="000000"/>
                </a:solidFill>
                <a:cs typeface="Times New Roman" pitchFamily="18" charset="0"/>
              </a:rPr>
              <a:t> hand to your left foot, with your </a:t>
            </a:r>
            <a:br>
              <a:rPr lang="en-US" dirty="0">
                <a:solidFill>
                  <a:srgbClr val="000000"/>
                </a:solidFill>
                <a:cs typeface="Times New Roman" pitchFamily="18" charset="0"/>
              </a:rPr>
            </a:br>
            <a:r>
              <a:rPr lang="en-US" dirty="0">
                <a:solidFill>
                  <a:srgbClr val="000000"/>
                </a:solidFill>
                <a:cs typeface="Times New Roman" pitchFamily="18" charset="0"/>
              </a:rPr>
              <a:t> left arm up. </a:t>
            </a:r>
          </a:p>
          <a:p>
            <a:pPr marL="520700" indent="-342900" algn="l">
              <a:buFont typeface="Wingdings" panose="05000000000000000000" pitchFamily="2" charset="2"/>
              <a:buChar char="§"/>
              <a:defRPr/>
            </a:pPr>
            <a:endParaRPr lang="en-US" dirty="0">
              <a:solidFill>
                <a:srgbClr val="000000"/>
              </a:solidFill>
              <a:cs typeface="Times New Roman" pitchFamily="18" charset="0"/>
            </a:endParaRPr>
          </a:p>
          <a:p>
            <a:pPr marL="520700" indent="-342900" algn="l">
              <a:buFont typeface="Wingdings" panose="05000000000000000000" pitchFamily="2" charset="2"/>
              <a:buChar char="§"/>
              <a:defRPr/>
            </a:pPr>
            <a:r>
              <a:rPr lang="en-US" dirty="0">
                <a:solidFill>
                  <a:srgbClr val="000000"/>
                </a:solidFill>
                <a:cs typeface="Times New Roman" pitchFamily="18" charset="0"/>
              </a:rPr>
              <a:t> Repeat with opposite arm.</a:t>
            </a:r>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050" name="Picture 2" descr="C:\Users\stlane\Pictures\36 styleontheside.c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352800"/>
            <a:ext cx="2133600" cy="249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841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Back Relaxer</a:t>
            </a:r>
          </a:p>
        </p:txBody>
      </p:sp>
      <p:sp>
        <p:nvSpPr>
          <p:cNvPr id="4099" name="Subtitle 2"/>
          <p:cNvSpPr>
            <a:spLocks noGrp="1"/>
          </p:cNvSpPr>
          <p:nvPr>
            <p:ph type="subTitle" idx="1"/>
          </p:nvPr>
        </p:nvSpPr>
        <p:spPr>
          <a:xfrm>
            <a:off x="609600" y="1295400"/>
            <a:ext cx="7924800" cy="2209800"/>
          </a:xfrm>
        </p:spPr>
        <p:txBody>
          <a:bodyPr/>
          <a:lstStyle/>
          <a:p>
            <a:pPr marL="342900" indent="-342900" algn="l">
              <a:buFont typeface="Wingdings" panose="05000000000000000000" pitchFamily="2" charset="2"/>
              <a:buChar char="§"/>
            </a:pPr>
            <a:r>
              <a:rPr lang="en-US" altLang="en-US" dirty="0">
                <a:solidFill>
                  <a:schemeClr val="tx1"/>
                </a:solidFill>
                <a:cs typeface="Times New Roman" pitchFamily="18" charset="0"/>
              </a:rPr>
              <a:t>Bend down between your knees for as long as you can.</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Return to upright position, straighten, and relax.</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3074" name="Picture 2" descr="C:\Users\stlane\Pictures\37 pinterest.com.jpg"/>
          <p:cNvPicPr>
            <a:picLocks noChangeAspect="1" noChangeArrowheads="1"/>
          </p:cNvPicPr>
          <p:nvPr/>
        </p:nvPicPr>
        <p:blipFill rotWithShape="1">
          <a:blip r:embed="rId3">
            <a:extLst>
              <a:ext uri="{28A0092B-C50C-407E-A947-70E740481C1C}">
                <a14:useLocalDpi xmlns:a14="http://schemas.microsoft.com/office/drawing/2010/main" val="0"/>
              </a:ext>
            </a:extLst>
          </a:blip>
          <a:srcRect t="18470" b="16414"/>
          <a:stretch/>
        </p:blipFill>
        <p:spPr bwMode="auto">
          <a:xfrm>
            <a:off x="4909832" y="3200400"/>
            <a:ext cx="3078498" cy="3012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689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Pectoral Stretch</a:t>
            </a:r>
          </a:p>
        </p:txBody>
      </p:sp>
      <p:sp>
        <p:nvSpPr>
          <p:cNvPr id="4099" name="Subtitle 2"/>
          <p:cNvSpPr>
            <a:spLocks noGrp="1"/>
          </p:cNvSpPr>
          <p:nvPr>
            <p:ph type="subTitle" idx="1"/>
          </p:nvPr>
        </p:nvSpPr>
        <p:spPr>
          <a:xfrm>
            <a:off x="533400" y="1295400"/>
            <a:ext cx="4876800" cy="4800600"/>
          </a:xfrm>
        </p:spPr>
        <p:txBody>
          <a:bodyPr/>
          <a:lstStyle/>
          <a:p>
            <a:pPr marL="342900" indent="-342900" algn="l">
              <a:buFont typeface="Wingdings" panose="05000000000000000000" pitchFamily="2" charset="2"/>
              <a:buChar char="§"/>
            </a:pPr>
            <a:r>
              <a:rPr lang="en-US" altLang="en-US" dirty="0">
                <a:solidFill>
                  <a:schemeClr val="tx1"/>
                </a:solidFill>
                <a:cs typeface="Times New Roman" pitchFamily="18" charset="0"/>
              </a:rPr>
              <a:t>Grasp your hands behind your neck and press your elbows back as far as you can.</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Return to starting position, then drop your arms and relax.</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Relax.</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2" name="Picture 2" descr="C:\Users\stlane\Pictures\38 mypurush.wordpress.com.jpg"/>
          <p:cNvPicPr>
            <a:picLocks noChangeAspect="1" noChangeArrowheads="1"/>
          </p:cNvPicPr>
          <p:nvPr/>
        </p:nvPicPr>
        <p:blipFill rotWithShape="1">
          <a:blip r:embed="rId3">
            <a:extLst>
              <a:ext uri="{28A0092B-C50C-407E-A947-70E740481C1C}">
                <a14:useLocalDpi xmlns:a14="http://schemas.microsoft.com/office/drawing/2010/main" val="0"/>
              </a:ext>
            </a:extLst>
          </a:blip>
          <a:srcRect r="25881"/>
          <a:stretch/>
        </p:blipFill>
        <p:spPr bwMode="auto">
          <a:xfrm>
            <a:off x="5334000" y="3805840"/>
            <a:ext cx="3206435" cy="228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775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Middle/Upper Back Stretch</a:t>
            </a:r>
          </a:p>
        </p:txBody>
      </p:sp>
      <p:sp>
        <p:nvSpPr>
          <p:cNvPr id="4099" name="Subtitle 2"/>
          <p:cNvSpPr>
            <a:spLocks noGrp="1"/>
          </p:cNvSpPr>
          <p:nvPr>
            <p:ph type="subTitle" idx="1"/>
          </p:nvPr>
        </p:nvSpPr>
        <p:spPr>
          <a:xfrm>
            <a:off x="609600" y="1295400"/>
            <a:ext cx="5486400" cy="4876800"/>
          </a:xfrm>
        </p:spPr>
        <p:txBody>
          <a:bodyPr/>
          <a:lstStyle/>
          <a:p>
            <a:pPr marL="342900" indent="-342900" algn="l">
              <a:buFont typeface="Wingdings" panose="05000000000000000000" pitchFamily="2" charset="2"/>
              <a:buChar char="§"/>
            </a:pPr>
            <a:r>
              <a:rPr lang="en-US" altLang="en-US" dirty="0">
                <a:solidFill>
                  <a:schemeClr val="tx1"/>
                </a:solidFill>
                <a:cs typeface="Times New Roman" pitchFamily="18" charset="0"/>
              </a:rPr>
              <a:t>Raise your right arm and grasp it below the  elbow with your left hand.</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Gently pull your right elbow toward your left shoulder as you feel the stretch.</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Hold for five seconds.</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Repeat for left side.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5122" name="Picture 2" descr="C:\Users\stlane\Pictures\39 ehow.co.uk.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81" t="5473" r="41209"/>
          <a:stretch/>
        </p:blipFill>
        <p:spPr bwMode="auto">
          <a:xfrm>
            <a:off x="5943600" y="2651051"/>
            <a:ext cx="2667476" cy="313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1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Good Stressors</a:t>
            </a:r>
          </a:p>
        </p:txBody>
      </p:sp>
      <p:sp>
        <p:nvSpPr>
          <p:cNvPr id="4099" name="Subtitle 2"/>
          <p:cNvSpPr>
            <a:spLocks noGrp="1"/>
          </p:cNvSpPr>
          <p:nvPr>
            <p:ph type="subTitle" idx="1"/>
          </p:nvPr>
        </p:nvSpPr>
        <p:spPr>
          <a:xfrm>
            <a:off x="609600" y="1295400"/>
            <a:ext cx="7924800" cy="4800600"/>
          </a:xfrm>
        </p:spPr>
        <p:txBody>
          <a:bodyPr/>
          <a:lstStyle/>
          <a:p>
            <a:pPr algn="l"/>
            <a:r>
              <a:rPr lang="en-US" b="1" dirty="0">
                <a:solidFill>
                  <a:srgbClr val="2909E7"/>
                </a:solidFill>
              </a:rPr>
              <a:t>Positive reactions</a:t>
            </a:r>
            <a:r>
              <a:rPr lang="en-US" dirty="0">
                <a:solidFill>
                  <a:srgbClr val="2909E7"/>
                </a:solidFill>
              </a:rPr>
              <a:t>:</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Ability to react to events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Managing schedules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Situational awareness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Dealing with people: staff and clients</a:t>
            </a:r>
          </a:p>
          <a:p>
            <a:pPr algn="l"/>
            <a:endParaRPr lang="en-US" dirty="0">
              <a:solidFill>
                <a:schemeClr val="tx1"/>
              </a:solidFill>
            </a:endParaRPr>
          </a:p>
          <a:p>
            <a:pPr algn="l"/>
            <a:r>
              <a:rPr lang="en-US" dirty="0">
                <a:solidFill>
                  <a:schemeClr val="tx1"/>
                </a:solidFill>
              </a:rPr>
              <a:t>Short term stress can be a means for you to react successfully to a situation to promote your safety</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5122" name="Picture 2" descr="C:\Users\stlane\Pictures\x stress\chiro2u.com.a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295399"/>
            <a:ext cx="3048000" cy="20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363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Side Stretch</a:t>
            </a:r>
          </a:p>
        </p:txBody>
      </p:sp>
      <p:sp>
        <p:nvSpPr>
          <p:cNvPr id="4099" name="Subtitle 2"/>
          <p:cNvSpPr>
            <a:spLocks noGrp="1"/>
          </p:cNvSpPr>
          <p:nvPr>
            <p:ph type="subTitle" idx="1"/>
          </p:nvPr>
        </p:nvSpPr>
        <p:spPr>
          <a:xfrm>
            <a:off x="533400" y="1295400"/>
            <a:ext cx="5486400" cy="4800600"/>
          </a:xfrm>
        </p:spPr>
        <p:txBody>
          <a:bodyPr/>
          <a:lstStyle/>
          <a:p>
            <a:pPr marL="342900" indent="-342900" algn="l">
              <a:buFont typeface="Wingdings" panose="05000000000000000000" pitchFamily="2" charset="2"/>
              <a:buChar char="§"/>
              <a:defRPr/>
            </a:pPr>
            <a:r>
              <a:rPr lang="en-US" dirty="0">
                <a:solidFill>
                  <a:schemeClr val="tx1"/>
                </a:solidFill>
                <a:ea typeface="Verdana" pitchFamily="34" charset="0"/>
                <a:cs typeface="Verdana" pitchFamily="34" charset="0"/>
              </a:rPr>
              <a:t>While seated, interlace your fingers and lift your arms over your head, keeping your elbows straight.</a:t>
            </a:r>
          </a:p>
          <a:p>
            <a:pPr marL="342900" indent="-342900" algn="l">
              <a:buFont typeface="Wingdings" panose="05000000000000000000" pitchFamily="2" charset="2"/>
              <a:buChar char="§"/>
              <a:defRPr/>
            </a:pPr>
            <a:endParaRPr lang="en-US" dirty="0">
              <a:solidFill>
                <a:schemeClr val="tx1"/>
              </a:solidFill>
              <a:ea typeface="Verdana" pitchFamily="34" charset="0"/>
              <a:cs typeface="Verdana" pitchFamily="34" charset="0"/>
            </a:endParaRPr>
          </a:p>
          <a:p>
            <a:pPr marL="342900" indent="-342900" algn="l">
              <a:buFont typeface="Wingdings" panose="05000000000000000000" pitchFamily="2" charset="2"/>
              <a:buChar char="§"/>
              <a:defRPr/>
            </a:pPr>
            <a:r>
              <a:rPr lang="en-US" dirty="0">
                <a:solidFill>
                  <a:schemeClr val="tx1"/>
                </a:solidFill>
                <a:ea typeface="Verdana" pitchFamily="34" charset="0"/>
                <a:cs typeface="Verdana" pitchFamily="34" charset="0"/>
              </a:rPr>
              <a:t>Press your arms backward as far as you can.</a:t>
            </a:r>
          </a:p>
          <a:p>
            <a:pPr marL="342900" indent="-342900" algn="l">
              <a:buFont typeface="Wingdings" panose="05000000000000000000" pitchFamily="2" charset="2"/>
              <a:buChar char="§"/>
              <a:defRPr/>
            </a:pPr>
            <a:endParaRPr lang="en-US" dirty="0">
              <a:solidFill>
                <a:schemeClr val="tx1"/>
              </a:solidFill>
              <a:ea typeface="Verdana" pitchFamily="34" charset="0"/>
              <a:cs typeface="Verdana" pitchFamily="34" charset="0"/>
            </a:endParaRPr>
          </a:p>
          <a:p>
            <a:pPr marL="342900" indent="-342900" algn="l">
              <a:buFont typeface="Wingdings" panose="05000000000000000000" pitchFamily="2" charset="2"/>
              <a:buChar char="§"/>
              <a:defRPr/>
            </a:pPr>
            <a:r>
              <a:rPr lang="en-US" dirty="0">
                <a:solidFill>
                  <a:schemeClr val="tx1"/>
                </a:solidFill>
                <a:ea typeface="Verdana" pitchFamily="34" charset="0"/>
                <a:cs typeface="Verdana" pitchFamily="34" charset="0"/>
              </a:rPr>
              <a:t>Slowly lean to the left, and then to the right until you can feel the stretching.</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6146" name="Picture 2" descr="C:\Users\stlane\Pictures\40 goodeveningworld.com.jpg"/>
          <p:cNvPicPr>
            <a:picLocks noChangeAspect="1" noChangeArrowheads="1"/>
          </p:cNvPicPr>
          <p:nvPr/>
        </p:nvPicPr>
        <p:blipFill rotWithShape="1">
          <a:blip r:embed="rId3">
            <a:extLst>
              <a:ext uri="{28A0092B-C50C-407E-A947-70E740481C1C}">
                <a14:useLocalDpi xmlns:a14="http://schemas.microsoft.com/office/drawing/2010/main" val="0"/>
              </a:ext>
            </a:extLst>
          </a:blip>
          <a:srcRect l="8279"/>
          <a:stretch/>
        </p:blipFill>
        <p:spPr bwMode="auto">
          <a:xfrm>
            <a:off x="6223591" y="2166406"/>
            <a:ext cx="2468525" cy="2691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5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Finger Stretch</a:t>
            </a:r>
          </a:p>
        </p:txBody>
      </p:sp>
      <p:sp>
        <p:nvSpPr>
          <p:cNvPr id="4099" name="Subtitle 2"/>
          <p:cNvSpPr>
            <a:spLocks noGrp="1"/>
          </p:cNvSpPr>
          <p:nvPr>
            <p:ph type="subTitle" idx="1"/>
          </p:nvPr>
        </p:nvSpPr>
        <p:spPr>
          <a:xfrm>
            <a:off x="609600" y="1447800"/>
            <a:ext cx="7924800" cy="3733800"/>
          </a:xfrm>
        </p:spPr>
        <p:txBody>
          <a:bodyPr/>
          <a:lstStyle/>
          <a:p>
            <a:pPr marL="342900" indent="-342900" algn="l">
              <a:buFont typeface="Wingdings" panose="05000000000000000000" pitchFamily="2" charset="2"/>
              <a:buChar char="§"/>
            </a:pPr>
            <a:r>
              <a:rPr lang="en-US" altLang="en-US" dirty="0">
                <a:solidFill>
                  <a:schemeClr val="tx1"/>
                </a:solidFill>
                <a:cs typeface="Times New Roman" pitchFamily="18" charset="0"/>
              </a:rPr>
              <a:t>With palms down, spread your fingers apart      as far as you can.</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Hold for the count of five.</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Relax and then repeat.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7170" name="Picture 2" descr="C:\Users\stlane\Pictures\41 webmd.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44186"/>
            <a:ext cx="3354828" cy="22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38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Exercise: Shoulder Roll</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anose="05000000000000000000" pitchFamily="2" charset="2"/>
              <a:buChar char="§"/>
            </a:pPr>
            <a:r>
              <a:rPr lang="en-US" altLang="en-US" dirty="0">
                <a:solidFill>
                  <a:schemeClr val="tx1"/>
                </a:solidFill>
                <a:cs typeface="Times New Roman" pitchFamily="18" charset="0"/>
              </a:rPr>
              <a:t>Slowly roll your shoulders forward five times in a circular motion using your full range of motion.</a:t>
            </a:r>
          </a:p>
          <a:p>
            <a:pPr marL="342900" indent="-342900" algn="l">
              <a:buFont typeface="Wingdings" panose="05000000000000000000" pitchFamily="2" charset="2"/>
              <a:buChar char="§"/>
            </a:pPr>
            <a:endParaRPr lang="en-US" altLang="en-US" dirty="0">
              <a:solidFill>
                <a:schemeClr val="tx1"/>
              </a:solidFill>
              <a:cs typeface="Times New Roman" pitchFamily="18" charset="0"/>
            </a:endParaRPr>
          </a:p>
          <a:p>
            <a:pPr marL="342900" indent="-342900" algn="l">
              <a:buFont typeface="Wingdings" panose="05000000000000000000" pitchFamily="2" charset="2"/>
              <a:buChar char="§"/>
            </a:pPr>
            <a:r>
              <a:rPr lang="en-US" altLang="en-US" dirty="0">
                <a:solidFill>
                  <a:schemeClr val="tx1"/>
                </a:solidFill>
                <a:cs typeface="Times New Roman" pitchFamily="18" charset="0"/>
              </a:rPr>
              <a:t>Then roll your shoulders backward five times  with the same circular motion.</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8194" name="Picture 2" descr="C:\Users\stlane\Pictures\42 physicaltherapydatabase.blogsp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993" y="4038600"/>
            <a:ext cx="3429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41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Summary</a:t>
            </a:r>
          </a:p>
        </p:txBody>
      </p:sp>
      <p:sp>
        <p:nvSpPr>
          <p:cNvPr id="4099" name="Subtitle 2"/>
          <p:cNvSpPr>
            <a:spLocks noGrp="1"/>
          </p:cNvSpPr>
          <p:nvPr>
            <p:ph type="subTitle" idx="1"/>
          </p:nvPr>
        </p:nvSpPr>
        <p:spPr>
          <a:xfrm>
            <a:off x="457200" y="1295400"/>
            <a:ext cx="8077200" cy="4648200"/>
          </a:xfrm>
        </p:spPr>
        <p:txBody>
          <a:bodyPr/>
          <a:lstStyle/>
          <a:p>
            <a:pPr marL="342900" indent="-342900" algn="l" eaLnBrk="1" hangingPunct="1">
              <a:buFont typeface="Wingdings" panose="05000000000000000000" pitchFamily="2" charset="2"/>
              <a:buChar char="§"/>
            </a:pPr>
            <a:r>
              <a:rPr lang="en-US" dirty="0">
                <a:solidFill>
                  <a:schemeClr val="tx1"/>
                </a:solidFill>
              </a:rPr>
              <a:t>Each of us is stressed every day</a:t>
            </a:r>
          </a:p>
          <a:p>
            <a:pPr marL="342900" indent="-342900" algn="l" eaLnBrk="1" hangingPunct="1">
              <a:buFont typeface="Wingdings" panose="05000000000000000000" pitchFamily="2" charset="2"/>
              <a:buChar char="§"/>
            </a:pPr>
            <a:r>
              <a:rPr lang="en-US" dirty="0">
                <a:solidFill>
                  <a:schemeClr val="tx1"/>
                </a:solidFill>
              </a:rPr>
              <a:t>Some stressors are good; some bad</a:t>
            </a:r>
          </a:p>
          <a:p>
            <a:pPr marL="342900" indent="-342900" algn="l" eaLnBrk="1" hangingPunct="1">
              <a:buFont typeface="Wingdings" panose="05000000000000000000" pitchFamily="2" charset="2"/>
              <a:buChar char="§"/>
            </a:pPr>
            <a:r>
              <a:rPr lang="en-US" dirty="0">
                <a:solidFill>
                  <a:schemeClr val="tx1"/>
                </a:solidFill>
              </a:rPr>
              <a:t>We need to recognize and handle stress </a:t>
            </a:r>
          </a:p>
          <a:p>
            <a:pPr marL="342900" indent="-342900" algn="l" eaLnBrk="1" hangingPunct="1">
              <a:buFont typeface="Wingdings" panose="05000000000000000000" pitchFamily="2" charset="2"/>
              <a:buChar char="§"/>
            </a:pPr>
            <a:r>
              <a:rPr lang="en-US" dirty="0">
                <a:solidFill>
                  <a:schemeClr val="tx1"/>
                </a:solidFill>
              </a:rPr>
              <a:t>Rather than retreating from stress, we need to face it head-on</a:t>
            </a:r>
          </a:p>
          <a:p>
            <a:pPr marL="342900" indent="-342900" algn="l" eaLnBrk="1" hangingPunct="1">
              <a:buFont typeface="Wingdings" panose="05000000000000000000" pitchFamily="2" charset="2"/>
              <a:buChar char="§"/>
            </a:pPr>
            <a:r>
              <a:rPr lang="en-US" dirty="0">
                <a:solidFill>
                  <a:schemeClr val="tx1"/>
                </a:solidFill>
              </a:rPr>
              <a:t>Stress may be reduced by attending professional programs or your agency may create its own</a:t>
            </a:r>
          </a:p>
          <a:p>
            <a:pPr marL="342900" indent="-342900" algn="l" eaLnBrk="1" hangingPunct="1">
              <a:buFont typeface="Wingdings" panose="05000000000000000000" pitchFamily="2" charset="2"/>
              <a:buChar char="§"/>
            </a:pPr>
            <a:r>
              <a:rPr lang="en-US" dirty="0">
                <a:solidFill>
                  <a:schemeClr val="tx1"/>
                </a:solidFill>
              </a:rPr>
              <a:t>Various exercises may help reduce stress</a:t>
            </a:r>
          </a:p>
          <a:p>
            <a:pPr marL="342900" indent="-342900" algn="l" eaLnBrk="1" hangingPunct="1">
              <a:buFont typeface="Wingdings" panose="05000000000000000000" pitchFamily="2" charset="2"/>
              <a:buChar char="§"/>
            </a:pPr>
            <a:r>
              <a:rPr lang="en-US" dirty="0">
                <a:solidFill>
                  <a:schemeClr val="tx1"/>
                </a:solidFill>
              </a:rPr>
              <a:t>Whichever method is adopted, stress reduction must be achieved to reduce the wear and tear on people, productivity and safety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spTree>
    <p:extLst>
      <p:ext uri="{BB962C8B-B14F-4D97-AF65-F5344CB8AC3E}">
        <p14:creationId xmlns:p14="http://schemas.microsoft.com/office/powerpoint/2010/main" val="690029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altLang="en-US" b="1" dirty="0">
                <a:solidFill>
                  <a:srgbClr val="0070C0"/>
                </a:solidFill>
              </a:rPr>
              <a:t>Health &amp; Safety Training Specialists</a:t>
            </a:r>
          </a:p>
          <a:p>
            <a:pPr algn="l"/>
            <a:r>
              <a:rPr lang="en-US" altLang="en-US" b="1" dirty="0">
                <a:solidFill>
                  <a:srgbClr val="0070C0"/>
                </a:solidFill>
              </a:rPr>
              <a:t>1171 South Cameron Street, Room 324</a:t>
            </a:r>
          </a:p>
          <a:p>
            <a:pPr algn="l"/>
            <a:r>
              <a:rPr lang="en-US" altLang="en-US" b="1" dirty="0">
                <a:solidFill>
                  <a:srgbClr val="0070C0"/>
                </a:solidFill>
              </a:rPr>
              <a:t>Harrisburg, PA 17104-2501</a:t>
            </a:r>
          </a:p>
          <a:p>
            <a:pPr algn="l"/>
            <a:r>
              <a:rPr lang="en-US" altLang="en-US" b="1" dirty="0">
                <a:solidFill>
                  <a:srgbClr val="0070C0"/>
                </a:solidFill>
              </a:rPr>
              <a:t>(717) 772-1635</a:t>
            </a:r>
          </a:p>
          <a:p>
            <a:pPr algn="l"/>
            <a:r>
              <a:rPr lang="en-US" altLang="en-US" b="1" dirty="0">
                <a:solidFill>
                  <a:srgbClr val="0070C0"/>
                </a:solidFill>
              </a:rPr>
              <a:t>RA-LI-BWC-PATHS@pa.gov           </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44</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PPT-153-01</a:t>
            </a: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73130" y="369851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aceBookImag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prstClr val="black"/>
                </a:solidFill>
                <a:latin typeface="Verdana" pitchFamily="34" charset="0"/>
                <a:ea typeface="Verdana" pitchFamily="34" charset="0"/>
                <a:cs typeface="Verdana" pitchFamily="34" charset="0"/>
              </a:rPr>
              <a:t>Like us on Facebook!</a:t>
            </a:r>
            <a:r>
              <a:rPr lang="en-US" dirty="0">
                <a:solidFill>
                  <a:prstClr val="black"/>
                </a:solidFill>
                <a:latin typeface="Verdana" pitchFamily="34" charset="0"/>
                <a:ea typeface="Verdana" pitchFamily="34" charset="0"/>
                <a:cs typeface="Verdana" pitchFamily="34" charset="0"/>
              </a:rPr>
              <a:t>  - </a:t>
            </a:r>
            <a:r>
              <a:rPr lang="en-US" u="sng" dirty="0">
                <a:solidFill>
                  <a:prstClr val="black"/>
                </a:solidFill>
                <a:latin typeface="Verdana" pitchFamily="34" charset="0"/>
                <a:ea typeface="Verdana" pitchFamily="34" charset="0"/>
                <a:cs typeface="Verdana" pitchFamily="34" charset="0"/>
                <a:hlinkClick r:id="rId4"/>
              </a:rPr>
              <a:t>https://www.facebook.com/BWCPATHS</a:t>
            </a:r>
            <a:endParaRPr lang="en-US"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57017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45</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PPT-153-01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8922" y="1219200"/>
            <a:ext cx="5091546" cy="4667250"/>
          </a:xfrm>
          <a:prstGeom prst="rect">
            <a:avLst/>
          </a:prstGeom>
        </p:spPr>
      </p:pic>
    </p:spTree>
    <p:extLst>
      <p:ext uri="{BB962C8B-B14F-4D97-AF65-F5344CB8AC3E}">
        <p14:creationId xmlns:p14="http://schemas.microsoft.com/office/powerpoint/2010/main" val="17872481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219200"/>
            <a:ext cx="7924800" cy="4800600"/>
          </a:xfrm>
        </p:spPr>
        <p:txBody>
          <a:bodyPr/>
          <a:lstStyle/>
          <a:p>
            <a:pPr algn="l"/>
            <a:r>
              <a:rPr lang="en-US" dirty="0">
                <a:solidFill>
                  <a:schemeClr val="tx1"/>
                </a:solidFill>
              </a:rPr>
              <a:t>A Memo to "All Regional Flight Surgeons," from the US Department of Transportation in 1984</a:t>
            </a:r>
          </a:p>
          <a:p>
            <a:pPr algn="l"/>
            <a:endParaRPr lang="en-US" dirty="0">
              <a:solidFill>
                <a:schemeClr val="tx1"/>
              </a:solidFill>
            </a:endParaRPr>
          </a:p>
          <a:p>
            <a:pPr algn="l"/>
            <a:r>
              <a:rPr lang="en-US" dirty="0">
                <a:solidFill>
                  <a:schemeClr val="tx1"/>
                </a:solidFill>
              </a:rPr>
              <a:t>International Safety: New Report Highlights Dangerous Coping Responses for Work Stress </a:t>
            </a:r>
            <a:r>
              <a:rPr lang="en-US" u="sng" dirty="0">
                <a:solidFill>
                  <a:schemeClr val="tx1"/>
                </a:solidFill>
                <a:hlinkClick r:id="rId2"/>
              </a:rPr>
              <a:t>Sandy Smith</a:t>
            </a:r>
            <a:r>
              <a:rPr lang="en-US" dirty="0">
                <a:solidFill>
                  <a:schemeClr val="tx1"/>
                </a:solidFill>
              </a:rPr>
              <a:t> Thu, 2008-07-17 </a:t>
            </a:r>
          </a:p>
          <a:p>
            <a:pPr algn="l"/>
            <a:endParaRPr lang="en-US" dirty="0">
              <a:solidFill>
                <a:schemeClr val="tx1"/>
              </a:solidFill>
            </a:endParaRPr>
          </a:p>
          <a:p>
            <a:pPr algn="l"/>
            <a:r>
              <a:rPr lang="en-US" dirty="0">
                <a:solidFill>
                  <a:schemeClr val="tx1"/>
                </a:solidFill>
              </a:rPr>
              <a:t>Monster’s “Workplace Stress” study surveyed nearly 1,000 job seekers on the Monster database via an online survey. The survey ran from March 12, 2014 to March 18, 2014. </a:t>
            </a:r>
            <a:r>
              <a:rPr lang="en-US" dirty="0">
                <a:hlinkClick r:id="rId3"/>
              </a:rPr>
              <a:t>Deepika.Murty@monster.com</a:t>
            </a:r>
            <a:r>
              <a:rPr lang="en-US" dirty="0"/>
              <a:t> </a:t>
            </a:r>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46</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PPT-153-01</a:t>
            </a:r>
          </a:p>
        </p:txBody>
      </p:sp>
    </p:spTree>
    <p:extLst>
      <p:ext uri="{BB962C8B-B14F-4D97-AF65-F5344CB8AC3E}">
        <p14:creationId xmlns:p14="http://schemas.microsoft.com/office/powerpoint/2010/main" val="3494997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1447800"/>
            <a:ext cx="7924800" cy="4800600"/>
          </a:xfrm>
        </p:spPr>
        <p:txBody>
          <a:bodyPr/>
          <a:lstStyle/>
          <a:p>
            <a:pPr algn="l"/>
            <a:r>
              <a:rPr lang="en-US" dirty="0">
                <a:solidFill>
                  <a:schemeClr val="tx1"/>
                </a:solidFill>
              </a:rPr>
              <a:t>Bureau of Labor Statistics</a:t>
            </a:r>
          </a:p>
          <a:p>
            <a:pPr algn="l"/>
            <a:endParaRPr lang="en-US" dirty="0">
              <a:solidFill>
                <a:schemeClr val="tx1"/>
              </a:solidFill>
            </a:endParaRPr>
          </a:p>
          <a:p>
            <a:pPr algn="l"/>
            <a:r>
              <a:rPr lang="en-US" dirty="0">
                <a:solidFill>
                  <a:schemeClr val="tx1"/>
                </a:solidFill>
              </a:rPr>
              <a:t>Journal of Applied Psychology</a:t>
            </a:r>
          </a:p>
          <a:p>
            <a:pPr algn="l"/>
            <a:endParaRPr lang="en-US" dirty="0">
              <a:solidFill>
                <a:schemeClr val="tx1"/>
              </a:solidFill>
            </a:endParaRPr>
          </a:p>
          <a:p>
            <a:pPr algn="l"/>
            <a:r>
              <a:rPr lang="en-US" dirty="0">
                <a:solidFill>
                  <a:schemeClr val="tx1"/>
                </a:solidFill>
              </a:rPr>
              <a:t>“Stress at Work,” DHHS (NIOSH) Publication Number 99-101, 1999 </a:t>
            </a:r>
            <a:r>
              <a:rPr lang="en-US" dirty="0">
                <a:solidFill>
                  <a:schemeClr val="tx1"/>
                </a:solidFill>
                <a:hlinkClick r:id="rId2"/>
              </a:rPr>
              <a:t>http://www.cdc.gov/niosh/docs/99-101/default.html</a:t>
            </a:r>
            <a:endParaRPr lang="en-US" dirty="0">
              <a:solidFill>
                <a:schemeClr val="tx1"/>
              </a:solidFill>
            </a:endParaRPr>
          </a:p>
          <a:p>
            <a:pPr algn="l"/>
            <a:endParaRPr lang="en-US" dirty="0">
              <a:solidFill>
                <a:schemeClr val="tx1"/>
              </a:solidFill>
            </a:endParaRPr>
          </a:p>
          <a:p>
            <a:pPr algn="l"/>
            <a:r>
              <a:rPr lang="en-US" dirty="0">
                <a:solidFill>
                  <a:schemeClr val="tx1"/>
                </a:solidFill>
              </a:rPr>
              <a:t>Merriam Webster’s Collegiate Dictionary</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47</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PPT-153-01</a:t>
            </a:r>
          </a:p>
        </p:txBody>
      </p:sp>
    </p:spTree>
    <p:extLst>
      <p:ext uri="{BB962C8B-B14F-4D97-AF65-F5344CB8AC3E}">
        <p14:creationId xmlns:p14="http://schemas.microsoft.com/office/powerpoint/2010/main" val="253515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Bibliography</a:t>
            </a:r>
          </a:p>
        </p:txBody>
      </p:sp>
      <p:sp>
        <p:nvSpPr>
          <p:cNvPr id="4099" name="Subtitle 2"/>
          <p:cNvSpPr>
            <a:spLocks noGrp="1"/>
          </p:cNvSpPr>
          <p:nvPr>
            <p:ph type="subTitle" idx="1"/>
          </p:nvPr>
        </p:nvSpPr>
        <p:spPr>
          <a:xfrm>
            <a:off x="609600" y="2286000"/>
            <a:ext cx="7924800" cy="2895600"/>
          </a:xfrm>
        </p:spPr>
        <p:txBody>
          <a:bodyPr/>
          <a:lstStyle/>
          <a:p>
            <a:pPr algn="l"/>
            <a:r>
              <a:rPr lang="en-US" dirty="0">
                <a:solidFill>
                  <a:schemeClr val="tx1"/>
                </a:solidFill>
                <a:hlinkClick r:id="rId2"/>
              </a:rPr>
              <a:t>http://www.businesswire.com/news/home/20140416005091/en/Dangerously-Stressful-Work-Environments-Force-Workers-Seek</a:t>
            </a:r>
            <a:endParaRPr lang="en-US" dirty="0">
              <a:solidFill>
                <a:schemeClr val="tx1"/>
              </a:solidFill>
            </a:endParaRPr>
          </a:p>
          <a:p>
            <a:pPr algn="l"/>
            <a:endParaRPr lang="en-US" dirty="0">
              <a:solidFill>
                <a:schemeClr val="tx1"/>
              </a:solidFill>
            </a:endParaRPr>
          </a:p>
          <a:p>
            <a:pPr algn="l"/>
            <a:r>
              <a:rPr lang="en-US" dirty="0">
                <a:solidFill>
                  <a:schemeClr val="tx1"/>
                </a:solidFill>
              </a:rPr>
              <a:t>“Stress and Worker Safety,” Tom Musick, editor, Safety + Health Magazine, July, 2016</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48</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PPT-153-01</a:t>
            </a:r>
          </a:p>
        </p:txBody>
      </p:sp>
    </p:spTree>
    <p:extLst>
      <p:ext uri="{BB962C8B-B14F-4D97-AF65-F5344CB8AC3E}">
        <p14:creationId xmlns:p14="http://schemas.microsoft.com/office/powerpoint/2010/main" val="2613956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Other Suggested Programs</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a:solidFill>
                  <a:schemeClr val="tx1"/>
                </a:solidFill>
              </a:rPr>
              <a:t>The following presentations are also available to supplement your in-house program:</a:t>
            </a:r>
          </a:p>
          <a:p>
            <a:pPr algn="l" eaLnBrk="1" hangingPunct="1"/>
            <a:endParaRPr lang="en-US" dirty="0">
              <a:solidFill>
                <a:schemeClr val="tx1"/>
              </a:solidFill>
            </a:endParaRPr>
          </a:p>
          <a:p>
            <a:pPr marL="342900" indent="-342900" algn="l" eaLnBrk="1" hangingPunct="1">
              <a:buSzPct val="75000"/>
              <a:buFont typeface="Wingdings" panose="05000000000000000000" pitchFamily="2" charset="2"/>
              <a:buChar char="q"/>
            </a:pPr>
            <a:r>
              <a:rPr lang="en-US" dirty="0">
                <a:solidFill>
                  <a:schemeClr val="tx1"/>
                </a:solidFill>
              </a:rPr>
              <a:t>Difficult Coworkers</a:t>
            </a:r>
          </a:p>
          <a:p>
            <a:pPr marL="342900" indent="-342900" algn="l" eaLnBrk="1" hangingPunct="1">
              <a:buSzPct val="75000"/>
              <a:buFont typeface="Wingdings" panose="05000000000000000000" pitchFamily="2" charset="2"/>
              <a:buChar char="q"/>
            </a:pPr>
            <a:r>
              <a:rPr lang="en-US" dirty="0">
                <a:solidFill>
                  <a:schemeClr val="tx1"/>
                </a:solidFill>
              </a:rPr>
              <a:t>Dealing with Angry People</a:t>
            </a:r>
          </a:p>
          <a:p>
            <a:pPr marL="342900" indent="-342900" algn="l" eaLnBrk="1" hangingPunct="1">
              <a:buSzPct val="75000"/>
              <a:buFont typeface="Wingdings" panose="05000000000000000000" pitchFamily="2" charset="2"/>
              <a:buChar char="q"/>
            </a:pPr>
            <a:r>
              <a:rPr lang="en-US" dirty="0">
                <a:solidFill>
                  <a:schemeClr val="tx1"/>
                </a:solidFill>
              </a:rPr>
              <a:t>Ergonomics</a:t>
            </a:r>
          </a:p>
          <a:p>
            <a:pPr marL="342900" indent="-342900" algn="l" eaLnBrk="1" hangingPunct="1">
              <a:buSzPct val="75000"/>
              <a:buFont typeface="Wingdings" panose="05000000000000000000" pitchFamily="2" charset="2"/>
              <a:buChar char="q"/>
            </a:pPr>
            <a:r>
              <a:rPr lang="en-US" dirty="0">
                <a:solidFill>
                  <a:schemeClr val="tx1"/>
                </a:solidFill>
              </a:rPr>
              <a:t>Job Safety/Hazard Analysis</a:t>
            </a:r>
          </a:p>
          <a:p>
            <a:pPr algn="l" eaLnBrk="1" hangingPunct="1"/>
            <a:endParaRPr lang="en-US" dirty="0">
              <a:solidFill>
                <a:schemeClr val="tx1"/>
              </a:solidFill>
            </a:endParaRPr>
          </a:p>
          <a:p>
            <a:pPr algn="l" eaLnBrk="1" hangingPunct="1"/>
            <a:r>
              <a:rPr lang="en-US" dirty="0">
                <a:solidFill>
                  <a:schemeClr val="tx1"/>
                </a:solidFill>
              </a:rPr>
              <a:t>Please contact us for a full list of other programs available to you free of charge.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49</a:t>
            </a:fld>
            <a:endParaRPr lang="en-US" sz="1400" dirty="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prstClr val="white"/>
                </a:solidFill>
                <a:latin typeface="Verdana" pitchFamily="34" charset="0"/>
              </a:rPr>
              <a:t>PPT-153-01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438400"/>
            <a:ext cx="3314699" cy="1406236"/>
          </a:xfrm>
          <a:prstGeom prst="rect">
            <a:avLst/>
          </a:prstGeom>
        </p:spPr>
      </p:pic>
    </p:spTree>
    <p:extLst>
      <p:ext uri="{BB962C8B-B14F-4D97-AF65-F5344CB8AC3E}">
        <p14:creationId xmlns:p14="http://schemas.microsoft.com/office/powerpoint/2010/main" val="76829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Daily Stressors</a:t>
            </a:r>
          </a:p>
        </p:txBody>
      </p:sp>
      <p:sp>
        <p:nvSpPr>
          <p:cNvPr id="4099" name="Subtitle 2"/>
          <p:cNvSpPr>
            <a:spLocks noGrp="1"/>
          </p:cNvSpPr>
          <p:nvPr>
            <p:ph type="subTitle" idx="1"/>
          </p:nvPr>
        </p:nvSpPr>
        <p:spPr>
          <a:xfrm>
            <a:off x="609600" y="1371600"/>
            <a:ext cx="7924800" cy="4724400"/>
          </a:xfrm>
        </p:spPr>
        <p:txBody>
          <a:bodyPr/>
          <a:lstStyle/>
          <a:p>
            <a:pPr algn="l"/>
            <a:r>
              <a:rPr lang="en-US" dirty="0">
                <a:solidFill>
                  <a:schemeClr val="tx1"/>
                </a:solidFill>
              </a:rPr>
              <a:t>Things we are forced to consider daily:</a:t>
            </a:r>
          </a:p>
          <a:p>
            <a:pPr algn="l"/>
            <a:endParaRPr lang="en-US" sz="1400" dirty="0">
              <a:solidFill>
                <a:schemeClr val="tx1"/>
              </a:solidFill>
            </a:endParaRPr>
          </a:p>
          <a:p>
            <a:pPr marL="342900" indent="-342900" algn="l">
              <a:buFont typeface="Wingdings" panose="05000000000000000000" pitchFamily="2" charset="2"/>
              <a:buChar char="§"/>
            </a:pPr>
            <a:r>
              <a:rPr lang="en-US" dirty="0">
                <a:solidFill>
                  <a:schemeClr val="tx1"/>
                </a:solidFill>
              </a:rPr>
              <a:t>Driving hazards (people and road)</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Interactions with coworkers and public</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Sudden schedule changes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Lack of or poor communications</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Active Shooter possibility</a:t>
            </a:r>
          </a:p>
          <a:p>
            <a:pPr marL="342900" indent="-342900" algn="l">
              <a:buFont typeface="Wingdings" panose="05000000000000000000" pitchFamily="2" charset="2"/>
              <a:buChar char="§"/>
            </a:pPr>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Terrorist attacks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6146" name="Picture 2" descr="C:\Users\stlane\Pictures\x Active Shooter\1 rjwestmore.comjp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799" y="1600200"/>
            <a:ext cx="1390171" cy="2082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lane\Pictures\x stress\isrj.org.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4878" r="3731"/>
          <a:stretch/>
        </p:blipFill>
        <p:spPr bwMode="auto">
          <a:xfrm>
            <a:off x="5872716" y="4343400"/>
            <a:ext cx="2590799" cy="170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2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Causes of Stress</a:t>
            </a:r>
          </a:p>
        </p:txBody>
      </p:sp>
      <p:sp>
        <p:nvSpPr>
          <p:cNvPr id="4099" name="Subtitle 2"/>
          <p:cNvSpPr>
            <a:spLocks noGrp="1"/>
          </p:cNvSpPr>
          <p:nvPr>
            <p:ph type="subTitle" idx="1"/>
          </p:nvPr>
        </p:nvSpPr>
        <p:spPr>
          <a:xfrm>
            <a:off x="457200" y="1143000"/>
            <a:ext cx="8458200" cy="5105400"/>
          </a:xfrm>
        </p:spPr>
        <p:txBody>
          <a:bodyPr/>
          <a:lstStyle/>
          <a:p>
            <a:pPr algn="l"/>
            <a:r>
              <a:rPr lang="en-US" dirty="0">
                <a:solidFill>
                  <a:schemeClr val="tx1"/>
                </a:solidFill>
              </a:rPr>
              <a:t>Drs. Holmes and Rahe developed Life Change Units to determine the impact of stressors in a person’s life.</a:t>
            </a:r>
          </a:p>
          <a:p>
            <a:pPr algn="l"/>
            <a:r>
              <a:rPr lang="en-US" sz="1400" dirty="0">
                <a:solidFill>
                  <a:schemeClr val="tx1"/>
                </a:solidFill>
              </a:rPr>
              <a:t> </a:t>
            </a:r>
          </a:p>
          <a:p>
            <a:pPr algn="l"/>
            <a:r>
              <a:rPr lang="en-US" dirty="0">
                <a:solidFill>
                  <a:schemeClr val="tx1"/>
                </a:solidFill>
              </a:rPr>
              <a:t>Areas considered to impact a person and health risks assigned include the areas of:</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Work Events</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Personal Issues</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Financial State</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Social Condition</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Family Concerns</a:t>
            </a:r>
          </a:p>
          <a:p>
            <a:pPr marL="800100" lvl="1" indent="-342900" algn="l">
              <a:buFont typeface="Wingdings" panose="05000000000000000000" pitchFamily="2" charset="2"/>
              <a:buChar char="§"/>
            </a:pP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Current events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026" name="Picture 2" descr="C:\Users\stlane\Pictures\instacalmhypnosis.comjpg.jpg"/>
          <p:cNvPicPr>
            <a:picLocks noChangeAspect="1" noChangeArrowheads="1"/>
          </p:cNvPicPr>
          <p:nvPr/>
        </p:nvPicPr>
        <p:blipFill rotWithShape="1">
          <a:blip r:embed="rId3">
            <a:extLst>
              <a:ext uri="{28A0092B-C50C-407E-A947-70E740481C1C}">
                <a14:useLocalDpi xmlns:a14="http://schemas.microsoft.com/office/drawing/2010/main" val="0"/>
              </a:ext>
            </a:extLst>
          </a:blip>
          <a:srcRect l="5523" t="14466" r="10058"/>
          <a:stretch/>
        </p:blipFill>
        <p:spPr bwMode="auto">
          <a:xfrm>
            <a:off x="4827181" y="3581400"/>
            <a:ext cx="3581400" cy="242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9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Identifying Your Stressors</a:t>
            </a:r>
          </a:p>
        </p:txBody>
      </p:sp>
      <p:sp>
        <p:nvSpPr>
          <p:cNvPr id="4099" name="Subtitle 2"/>
          <p:cNvSpPr>
            <a:spLocks noGrp="1"/>
          </p:cNvSpPr>
          <p:nvPr>
            <p:ph type="subTitle" idx="1"/>
          </p:nvPr>
        </p:nvSpPr>
        <p:spPr>
          <a:xfrm>
            <a:off x="533400" y="1219200"/>
            <a:ext cx="8001000" cy="4876800"/>
          </a:xfrm>
        </p:spPr>
        <p:txBody>
          <a:bodyPr/>
          <a:lstStyle/>
          <a:p>
            <a:pPr algn="l"/>
            <a:r>
              <a:rPr lang="en-US" dirty="0">
                <a:solidFill>
                  <a:schemeClr val="tx1"/>
                </a:solidFill>
              </a:rPr>
              <a:t>Drs. Holmes and Rahe took the following impacts into account for their study. Over a 24 month period, these impacts were viewed.</a:t>
            </a:r>
          </a:p>
          <a:p>
            <a:pPr algn="l"/>
            <a:endParaRPr lang="en-US" sz="1400" dirty="0">
              <a:solidFill>
                <a:schemeClr val="tx1"/>
              </a:solidFill>
            </a:endParaRPr>
          </a:p>
          <a:p>
            <a:pPr marL="342900" indent="-342900" algn="l">
              <a:buFont typeface="Wingdings" pitchFamily="2" charset="2"/>
              <a:buChar char="§"/>
            </a:pPr>
            <a:r>
              <a:rPr lang="en-US" dirty="0">
                <a:solidFill>
                  <a:schemeClr val="tx1"/>
                </a:solidFill>
              </a:rPr>
              <a:t>Family</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Finances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Recreation</a:t>
            </a:r>
          </a:p>
          <a:p>
            <a:pPr algn="l"/>
            <a:r>
              <a:rPr lang="en-US" sz="1000" dirty="0">
                <a:solidFill>
                  <a:schemeClr val="tx1"/>
                </a:solidFill>
              </a:rPr>
              <a:t>   </a:t>
            </a:r>
          </a:p>
          <a:p>
            <a:pPr marL="342900" indent="-342900" algn="l">
              <a:buFont typeface="Wingdings" pitchFamily="2" charset="2"/>
              <a:buChar char="§"/>
            </a:pPr>
            <a:r>
              <a:rPr lang="en-US" dirty="0">
                <a:solidFill>
                  <a:schemeClr val="tx1"/>
                </a:solidFill>
              </a:rPr>
              <a:t>Physical reactions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Emotional reactions</a:t>
            </a:r>
          </a:p>
          <a:p>
            <a:pPr marL="342900" indent="-342900" algn="l">
              <a:buFont typeface="Wingdings" pitchFamily="2" charset="2"/>
              <a:buChar char="§"/>
            </a:pPr>
            <a:endParaRPr lang="en-US" sz="1000" dirty="0">
              <a:solidFill>
                <a:schemeClr val="tx1"/>
              </a:solidFill>
            </a:endParaRPr>
          </a:p>
          <a:p>
            <a:pPr marL="342900" indent="-342900" algn="l">
              <a:buFont typeface="Wingdings" pitchFamily="2" charset="2"/>
              <a:buChar char="§"/>
            </a:pPr>
            <a:r>
              <a:rPr lang="en-US" dirty="0">
                <a:solidFill>
                  <a:schemeClr val="tx1"/>
                </a:solidFill>
              </a:rPr>
              <a:t>Psychological reactions</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8194" name="Picture 2" descr="C:\Users\stlane\Pictures\x stress\trendsupdates.c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2971800"/>
            <a:ext cx="3810000"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Warning Signs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rPr>
              <a:t>Look for the following developing in yourself and co-workers:</a:t>
            </a:r>
          </a:p>
          <a:p>
            <a:pPr algn="l"/>
            <a:endParaRPr lang="en-US" sz="1000" dirty="0">
              <a:solidFill>
                <a:schemeClr val="tx1"/>
              </a:solidFill>
            </a:endParaRPr>
          </a:p>
          <a:p>
            <a:pPr marL="342900" indent="-342900" algn="l">
              <a:buFont typeface="Wingdings" panose="05000000000000000000" pitchFamily="2" charset="2"/>
              <a:buChar char="§"/>
            </a:pPr>
            <a:r>
              <a:rPr lang="en-US" dirty="0">
                <a:solidFill>
                  <a:schemeClr val="tx1"/>
                </a:solidFill>
              </a:rPr>
              <a:t>Isolation</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Deterioration of personal appearance</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Loss of interest</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Carelessness</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Poor work quality</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Increased absenteeism</a:t>
            </a:r>
          </a:p>
          <a:p>
            <a:pPr marL="342900" indent="-342900" algn="l">
              <a:buFont typeface="Wingdings" panose="05000000000000000000" pitchFamily="2" charset="2"/>
              <a:buChar char="§"/>
            </a:pPr>
            <a:endParaRPr lang="en-US" sz="800" dirty="0">
              <a:solidFill>
                <a:schemeClr val="tx1"/>
              </a:solidFill>
            </a:endParaRPr>
          </a:p>
          <a:p>
            <a:pPr marL="342900" indent="-342900" algn="l">
              <a:buFont typeface="Wingdings" panose="05000000000000000000" pitchFamily="2" charset="2"/>
              <a:buChar char="§"/>
            </a:pPr>
            <a:r>
              <a:rPr lang="en-US" dirty="0">
                <a:solidFill>
                  <a:schemeClr val="tx1"/>
                </a:solidFill>
              </a:rPr>
              <a:t>Lowered productivity</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9218" name="Picture 2" descr="C:\Users\stlane\Pictures\x stress\huffingtonpost.co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604"/>
          <a:stretch/>
        </p:blipFill>
        <p:spPr bwMode="auto">
          <a:xfrm>
            <a:off x="5638800" y="3581400"/>
            <a:ext cx="3169920" cy="239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76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a:solidFill>
                  <a:schemeClr val="bg1"/>
                </a:solidFill>
                <a:latin typeface="Verdana" pitchFamily="34" charset="0"/>
              </a:rPr>
              <a:t>Stress Warning Checklist</a:t>
            </a:r>
          </a:p>
        </p:txBody>
      </p:sp>
      <p:sp>
        <p:nvSpPr>
          <p:cNvPr id="4099" name="Subtitle 2"/>
          <p:cNvSpPr>
            <a:spLocks noGrp="1"/>
          </p:cNvSpPr>
          <p:nvPr>
            <p:ph type="subTitle" idx="1"/>
          </p:nvPr>
        </p:nvSpPr>
        <p:spPr>
          <a:xfrm>
            <a:off x="457200" y="1143000"/>
            <a:ext cx="8077200" cy="4876800"/>
          </a:xfrm>
        </p:spPr>
        <p:txBody>
          <a:bodyPr/>
          <a:lstStyle/>
          <a:p>
            <a:pPr algn="l" eaLnBrk="1" hangingPunct="1"/>
            <a:r>
              <a:rPr lang="en-US" dirty="0">
                <a:solidFill>
                  <a:schemeClr val="tx1"/>
                </a:solidFill>
              </a:rPr>
              <a:t>DOT memo to “All Regional Flight Surgeons”</a:t>
            </a:r>
          </a:p>
          <a:p>
            <a:pPr algn="l" eaLnBrk="1" hangingPunct="1"/>
            <a:endParaRPr lang="en-US" sz="1000" dirty="0">
              <a:solidFill>
                <a:schemeClr val="tx1"/>
              </a:solidFill>
            </a:endParaRPr>
          </a:p>
          <a:p>
            <a:pPr marL="457200" indent="-457200" algn="l">
              <a:buFont typeface="+mj-lt"/>
              <a:buAutoNum type="arabicPeriod"/>
            </a:pPr>
            <a:r>
              <a:rPr lang="en-US" dirty="0">
                <a:solidFill>
                  <a:schemeClr val="tx1"/>
                </a:solidFill>
              </a:rPr>
              <a:t>Deterioration of personal appearance	</a:t>
            </a:r>
          </a:p>
          <a:p>
            <a:pPr marL="457200" indent="-457200" algn="l">
              <a:buFont typeface="+mj-lt"/>
              <a:buAutoNum type="arabicPeriod"/>
            </a:pPr>
            <a:endParaRPr lang="en-US" sz="800" dirty="0">
              <a:solidFill>
                <a:schemeClr val="tx1"/>
              </a:solidFill>
            </a:endParaRPr>
          </a:p>
          <a:p>
            <a:pPr marL="457200" indent="-457200" algn="l">
              <a:buFont typeface="+mj-lt"/>
              <a:buAutoNum type="arabicPeriod"/>
            </a:pPr>
            <a:r>
              <a:rPr lang="en-US" dirty="0">
                <a:solidFill>
                  <a:schemeClr val="tx1"/>
                </a:solidFill>
              </a:rPr>
              <a:t>Self-Imposed Isolation</a:t>
            </a:r>
          </a:p>
          <a:p>
            <a:pPr marL="457200" indent="-457200" algn="l">
              <a:buFont typeface="+mj-lt"/>
              <a:buAutoNum type="arabicPeriod"/>
            </a:pPr>
            <a:endParaRPr lang="en-US" sz="800" dirty="0">
              <a:solidFill>
                <a:schemeClr val="tx1"/>
              </a:solidFill>
            </a:endParaRPr>
          </a:p>
          <a:p>
            <a:pPr marL="457200" indent="-457200" algn="l">
              <a:buFont typeface="+mj-lt"/>
              <a:buAutoNum type="arabicPeriod"/>
            </a:pPr>
            <a:r>
              <a:rPr lang="en-US" dirty="0">
                <a:solidFill>
                  <a:schemeClr val="tx1"/>
                </a:solidFill>
              </a:rPr>
              <a:t>Mood Swings</a:t>
            </a:r>
          </a:p>
          <a:p>
            <a:pPr marL="457200" indent="-457200" algn="l">
              <a:buFont typeface="+mj-lt"/>
              <a:buAutoNum type="arabicPeriod"/>
            </a:pPr>
            <a:endParaRPr lang="en-US" sz="800" dirty="0">
              <a:solidFill>
                <a:schemeClr val="tx1"/>
              </a:solidFill>
            </a:endParaRPr>
          </a:p>
          <a:p>
            <a:pPr marL="457200" indent="-457200" algn="l">
              <a:buFont typeface="+mj-lt"/>
              <a:buAutoNum type="arabicPeriod"/>
            </a:pPr>
            <a:r>
              <a:rPr lang="en-US" dirty="0">
                <a:solidFill>
                  <a:schemeClr val="tx1"/>
                </a:solidFill>
              </a:rPr>
              <a:t>Borrowing Money from Friends/Peers</a:t>
            </a:r>
          </a:p>
          <a:p>
            <a:pPr marL="457200" indent="-457200" algn="l">
              <a:buFont typeface="+mj-lt"/>
              <a:buAutoNum type="arabicPeriod"/>
            </a:pPr>
            <a:endParaRPr lang="en-US" sz="800" dirty="0">
              <a:solidFill>
                <a:schemeClr val="tx1"/>
              </a:solidFill>
            </a:endParaRPr>
          </a:p>
          <a:p>
            <a:pPr marL="457200" indent="-457200" algn="l">
              <a:buFont typeface="+mj-lt"/>
              <a:buAutoNum type="arabicPeriod"/>
            </a:pPr>
            <a:r>
              <a:rPr lang="en-US" dirty="0">
                <a:solidFill>
                  <a:schemeClr val="tx1"/>
                </a:solidFill>
              </a:rPr>
              <a:t>Radical Loss/Gain of Weight</a:t>
            </a:r>
          </a:p>
          <a:p>
            <a:pPr marL="457200" indent="-457200" algn="l">
              <a:buFont typeface="+mj-lt"/>
              <a:buAutoNum type="arabicPeriod"/>
            </a:pPr>
            <a:endParaRPr lang="en-US" sz="800" dirty="0">
              <a:solidFill>
                <a:schemeClr val="tx1"/>
              </a:solidFill>
            </a:endParaRPr>
          </a:p>
          <a:p>
            <a:pPr marL="457200" indent="-457200" algn="l">
              <a:buFont typeface="+mj-lt"/>
              <a:buAutoNum type="arabicPeriod"/>
            </a:pPr>
            <a:r>
              <a:rPr lang="en-US" dirty="0">
                <a:solidFill>
                  <a:schemeClr val="tx1"/>
                </a:solidFill>
              </a:rPr>
              <a:t>Deterioration of Morale</a:t>
            </a:r>
          </a:p>
          <a:p>
            <a:pPr marL="457200" indent="-457200" algn="l">
              <a:buAutoNum type="arabicPeriod" startAt="6"/>
            </a:pPr>
            <a:endParaRPr lang="en-US" dirty="0">
              <a:solidFill>
                <a:schemeClr val="tx1"/>
              </a:solidFill>
            </a:endParaRPr>
          </a:p>
          <a:p>
            <a:pPr algn="l"/>
            <a:r>
              <a:rPr lang="en-US" sz="1800" dirty="0">
                <a:solidFill>
                  <a:schemeClr val="tx1"/>
                </a:solidFill>
              </a:rPr>
              <a:t>(A 1984 memo which is still relevant)</a:t>
            </a:r>
          </a:p>
          <a:p>
            <a:pPr algn="l" eaLnBrk="1" hangingPunct="1"/>
            <a:endParaRPr lang="en-US" dirty="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PPT-153-01</a:t>
            </a:r>
          </a:p>
        </p:txBody>
      </p:sp>
      <p:pic>
        <p:nvPicPr>
          <p:cNvPr id="19458" name="Picture 2" descr="C:\Users\stlane\Pictures\x stress\blog.airgeorgian.c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944" r="6518" b="5262"/>
          <a:stretch/>
        </p:blipFill>
        <p:spPr bwMode="auto">
          <a:xfrm>
            <a:off x="6019800" y="4153786"/>
            <a:ext cx="2622982" cy="200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339439"/>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19F8CF-6CB8-4CC6-8662-81F865C9FD52}"/>
</file>

<file path=customXml/itemProps2.xml><?xml version="1.0" encoding="utf-8"?>
<ds:datastoreItem xmlns:ds="http://schemas.openxmlformats.org/officeDocument/2006/customXml" ds:itemID="{8CA2FFDB-4A6B-47F4-97CC-2318D88A93D1}"/>
</file>

<file path=customXml/itemProps3.xml><?xml version="1.0" encoding="utf-8"?>
<ds:datastoreItem xmlns:ds="http://schemas.openxmlformats.org/officeDocument/2006/customXml" ds:itemID="{B29BF273-012A-48CB-82E8-64C839D3D6B9}"/>
</file>

<file path=docProps/app.xml><?xml version="1.0" encoding="utf-8"?>
<Properties xmlns="http://schemas.openxmlformats.org/officeDocument/2006/extended-properties" xmlns:vt="http://schemas.openxmlformats.org/officeDocument/2006/docPropsVTypes">
  <Template>new ppt template</Template>
  <TotalTime>631</TotalTime>
  <Words>3562</Words>
  <Application>Microsoft Office PowerPoint</Application>
  <PresentationFormat>On-screen Show (4:3)</PresentationFormat>
  <Paragraphs>799</Paragraphs>
  <Slides>49</Slides>
  <Notes>43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49</vt:i4>
      </vt:variant>
    </vt:vector>
  </HeadingPairs>
  <TitlesOfParts>
    <vt:vector size="59" baseType="lpstr">
      <vt:lpstr>Arial</vt:lpstr>
      <vt:lpstr>Calibri</vt:lpstr>
      <vt:lpstr>ProximaNova</vt:lpstr>
      <vt:lpstr>Times New Roman</vt:lpstr>
      <vt:lpstr>Verdana</vt:lpstr>
      <vt:lpstr>Wingdings</vt:lpstr>
      <vt:lpstr>new ppt template</vt:lpstr>
      <vt:lpstr>Custom Design</vt:lpstr>
      <vt:lpstr>1_new PPT template</vt:lpstr>
      <vt:lpstr>2_new PPT template</vt:lpstr>
      <vt:lpstr>Stress and Worker Safety</vt:lpstr>
      <vt:lpstr>Stress Defined</vt:lpstr>
      <vt:lpstr>Bad Stressors</vt:lpstr>
      <vt:lpstr>Good Stressors</vt:lpstr>
      <vt:lpstr>Daily Stressors</vt:lpstr>
      <vt:lpstr>Causes of Stress</vt:lpstr>
      <vt:lpstr>Identifying Your Stressors</vt:lpstr>
      <vt:lpstr>Stress Warning Signs</vt:lpstr>
      <vt:lpstr>Stress Warning Checklist</vt:lpstr>
      <vt:lpstr>Stress Warning Checklist</vt:lpstr>
      <vt:lpstr>Stress Warning Checklist</vt:lpstr>
      <vt:lpstr>Stress Warning Checklist</vt:lpstr>
      <vt:lpstr>Effects of Stress</vt:lpstr>
      <vt:lpstr>Burn-Out Defined</vt:lpstr>
      <vt:lpstr>United Kingdom Study</vt:lpstr>
      <vt:lpstr>UK Study Coping Methods</vt:lpstr>
      <vt:lpstr>Dangerous Coping Methods</vt:lpstr>
      <vt:lpstr>US Stress Study</vt:lpstr>
      <vt:lpstr>US Stress Study</vt:lpstr>
      <vt:lpstr>US Stress Study</vt:lpstr>
      <vt:lpstr>US Stress Study</vt:lpstr>
      <vt:lpstr>U.S. Coping Methods</vt:lpstr>
      <vt:lpstr>US Coping Methods</vt:lpstr>
      <vt:lpstr>Job Stress Defined</vt:lpstr>
      <vt:lpstr>Job Stress</vt:lpstr>
      <vt:lpstr>Results of Job Stress</vt:lpstr>
      <vt:lpstr>Job Stress Reduction</vt:lpstr>
      <vt:lpstr>Dealing with Job Stress</vt:lpstr>
      <vt:lpstr>Dealing with Job Stress</vt:lpstr>
      <vt:lpstr>Stress Reduction Programs</vt:lpstr>
      <vt:lpstr>Your Program</vt:lpstr>
      <vt:lpstr>Your Program</vt:lpstr>
      <vt:lpstr>Your Program</vt:lpstr>
      <vt:lpstr>Reducing Stress</vt:lpstr>
      <vt:lpstr>Exercise: Knee Hug Stretch*</vt:lpstr>
      <vt:lpstr>Exercise: Windmill</vt:lpstr>
      <vt:lpstr>Exercise: Back Relaxer</vt:lpstr>
      <vt:lpstr>Exercise: Pectoral Stretch</vt:lpstr>
      <vt:lpstr>Middle/Upper Back Stretch</vt:lpstr>
      <vt:lpstr>Exercise: Side Stretch</vt:lpstr>
      <vt:lpstr>Exercise: Finger Stretch</vt:lpstr>
      <vt:lpstr>Exercise: Shoulder Roll</vt:lpstr>
      <vt:lpstr>Summary</vt:lpstr>
      <vt:lpstr>Contact Information</vt:lpstr>
      <vt:lpstr>Questions</vt:lpstr>
      <vt:lpstr>Bibliography</vt:lpstr>
      <vt:lpstr>Bibliography</vt:lpstr>
      <vt:lpstr>Bibliography</vt:lpstr>
      <vt:lpstr>Other Suggested Programs</vt:lpstr>
    </vt:vector>
  </TitlesOfParts>
  <Company>Labor &amp;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Tanyia Miller</cp:lastModifiedBy>
  <cp:revision>86</cp:revision>
  <cp:lastPrinted>2016-08-12T13:35:08Z</cp:lastPrinted>
  <dcterms:created xsi:type="dcterms:W3CDTF">2016-02-26T18:42:29Z</dcterms:created>
  <dcterms:modified xsi:type="dcterms:W3CDTF">2017-03-07T20:06:52Z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