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5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3.xml" ContentType="application/vnd.openxmlformats-officedocument.presentationml.slide+xml"/>
  <Override PartName="/ppt/slides/slide70.xml" ContentType="application/vnd.openxmlformats-officedocument.presentationml.slide+xml"/>
  <Override PartName="/ppt/slides/slide62.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66.xml" ContentType="application/vnd.openxmlformats-officedocument.presentationml.slide+xml"/>
  <Override PartName="/ppt/slides/slide64.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Masters/slideMaster2.xml" ContentType="application/vnd.openxmlformats-officedocument.presentationml.slideMaster+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slideMasters/slideMaster1.xml" ContentType="application/vnd.openxmlformats-officedocument.presentationml.slideMaster+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76.xml" ContentType="application/vnd.openxmlformats-officedocument.presentationml.notesSlide+xml"/>
  <Override PartName="/ppt/notesSlides/notesSlide79.xml" ContentType="application/vnd.openxmlformats-officedocument.presentationml.notesSlide+xml"/>
  <Override PartName="/ppt/notesSlides/notesSlide75.xml" ContentType="application/vnd.openxmlformats-officedocument.presentationml.notesSlide+xml"/>
  <Override PartName="/ppt/notesSlides/notesSlide9.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xml" ContentType="application/vnd.openxmlformats-officedocument.presentationml.notesSlide+xml"/>
  <Override PartName="/ppt/notesSlides/notesSlide55.xml" ContentType="application/vnd.openxmlformats-officedocument.presentationml.notesSlide+xml"/>
  <Override PartName="/ppt/notesSlides/notesSlide5.xml" ContentType="application/vnd.openxmlformats-officedocument.presentationml.notesSlide+xml"/>
  <Override PartName="/ppt/notesSlides/notesSlide52.xml" ContentType="application/vnd.openxmlformats-officedocument.presentationml.notesSlide+xml"/>
  <Override PartName="/ppt/notesSlides/notesSlide23.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37.xml" ContentType="application/vnd.openxmlformats-officedocument.presentationml.notesSlide+xml"/>
  <Override PartName="/ppt/notesSlides/notesSlide14.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17.xml" ContentType="application/vnd.openxmlformats-officedocument.presentationml.notesSlide+xml"/>
  <Override PartName="/ppt/notesSlides/notesSlide33.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57.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71.xml" ContentType="application/vnd.openxmlformats-officedocument.presentationml.notesSlide+xml"/>
  <Override PartName="/ppt/slideLayouts/slideLayout14.xml" ContentType="application/vnd.openxmlformats-officedocument.presentationml.slideLayout+xml"/>
  <Override PartName="/ppt/notesSlides/notesSlide72.xml" ContentType="application/vnd.openxmlformats-officedocument.presentationml.notesSlide+xml"/>
  <Override PartName="/ppt/slideLayouts/slideLayout17.xml" ContentType="application/vnd.openxmlformats-officedocument.presentationml.slideLayout+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slideLayouts/slideLayout21.xml" ContentType="application/vnd.openxmlformats-officedocument.presentationml.slideLayout+xml"/>
  <Override PartName="/ppt/notesSlides/notesSlide67.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6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7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66.xml" ContentType="application/vnd.openxmlformats-officedocument.presentationml.notesSlide+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notesSlides/notesSlide59.xml" ContentType="application/vnd.openxmlformats-officedocument.presentationml.notesSlide+xml"/>
  <Override PartName="/ppt/notesSlides/notesSlide64.xml" ContentType="application/vnd.openxmlformats-officedocument.presentationml.notesSlide+xml"/>
  <Override PartName="/ppt/notesSlides/notesSlide1.xml" ContentType="application/vnd.openxmlformats-officedocument.presentationml.notesSlide+xml"/>
  <Override PartName="/ppt/notesSlides/notesSlide6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slideLayouts/slideLayout22.xml" ContentType="application/vnd.openxmlformats-officedocument.presentationml.slideLayout+xml"/>
  <Override PartName="/ppt/notesSlides/notesSlide62.xml" ContentType="application/vnd.openxmlformats-officedocument.presentationml.notesSlide+xml"/>
  <Override PartName="/ppt/notesSlides/notesSlide2.xml" ContentType="application/vnd.openxmlformats-officedocument.presentationml.notesSlide+xml"/>
  <Override PartName="/ppt/notesSlides/notesSlide58.xml" ContentType="application/vnd.openxmlformats-officedocument.presentationml.notesSlide+xml"/>
  <Override PartName="/ppt/notesSlides/notesSlide65.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0"/>
  </p:notesMasterIdLst>
  <p:sldIdLst>
    <p:sldId id="256" r:id="rId3"/>
    <p:sldId id="257" r:id="rId4"/>
    <p:sldId id="258" r:id="rId5"/>
    <p:sldId id="355" r:id="rId6"/>
    <p:sldId id="368" r:id="rId7"/>
    <p:sldId id="357" r:id="rId8"/>
    <p:sldId id="358" r:id="rId9"/>
    <p:sldId id="356" r:id="rId10"/>
    <p:sldId id="361" r:id="rId11"/>
    <p:sldId id="359" r:id="rId12"/>
    <p:sldId id="384" r:id="rId13"/>
    <p:sldId id="260" r:id="rId14"/>
    <p:sldId id="381" r:id="rId15"/>
    <p:sldId id="262" r:id="rId16"/>
    <p:sldId id="263" r:id="rId17"/>
    <p:sldId id="264" r:id="rId18"/>
    <p:sldId id="265" r:id="rId19"/>
    <p:sldId id="266" r:id="rId20"/>
    <p:sldId id="382" r:id="rId21"/>
    <p:sldId id="259" r:id="rId22"/>
    <p:sldId id="261" r:id="rId23"/>
    <p:sldId id="362" r:id="rId24"/>
    <p:sldId id="267" r:id="rId25"/>
    <p:sldId id="268" r:id="rId26"/>
    <p:sldId id="269" r:id="rId27"/>
    <p:sldId id="270" r:id="rId28"/>
    <p:sldId id="271" r:id="rId29"/>
    <p:sldId id="369" r:id="rId30"/>
    <p:sldId id="272" r:id="rId31"/>
    <p:sldId id="273" r:id="rId32"/>
    <p:sldId id="366" r:id="rId33"/>
    <p:sldId id="274" r:id="rId34"/>
    <p:sldId id="275" r:id="rId35"/>
    <p:sldId id="276" r:id="rId36"/>
    <p:sldId id="353" r:id="rId37"/>
    <p:sldId id="277" r:id="rId38"/>
    <p:sldId id="278" r:id="rId39"/>
    <p:sldId id="285" r:id="rId40"/>
    <p:sldId id="290" r:id="rId41"/>
    <p:sldId id="354" r:id="rId42"/>
    <p:sldId id="279" r:id="rId43"/>
    <p:sldId id="367" r:id="rId44"/>
    <p:sldId id="289" r:id="rId45"/>
    <p:sldId id="383" r:id="rId46"/>
    <p:sldId id="280" r:id="rId47"/>
    <p:sldId id="281" r:id="rId48"/>
    <p:sldId id="282" r:id="rId49"/>
    <p:sldId id="380" r:id="rId50"/>
    <p:sldId id="283" r:id="rId51"/>
    <p:sldId id="364" r:id="rId52"/>
    <p:sldId id="286" r:id="rId53"/>
    <p:sldId id="284" r:id="rId54"/>
    <p:sldId id="288" r:id="rId55"/>
    <p:sldId id="374" r:id="rId56"/>
    <p:sldId id="291" r:id="rId57"/>
    <p:sldId id="302" r:id="rId58"/>
    <p:sldId id="303" r:id="rId59"/>
    <p:sldId id="375" r:id="rId60"/>
    <p:sldId id="298" r:id="rId61"/>
    <p:sldId id="299" r:id="rId62"/>
    <p:sldId id="304" r:id="rId63"/>
    <p:sldId id="305" r:id="rId64"/>
    <p:sldId id="306" r:id="rId65"/>
    <p:sldId id="363" r:id="rId66"/>
    <p:sldId id="376" r:id="rId67"/>
    <p:sldId id="307" r:id="rId68"/>
    <p:sldId id="308" r:id="rId69"/>
    <p:sldId id="311" r:id="rId70"/>
    <p:sldId id="385" r:id="rId71"/>
    <p:sldId id="312" r:id="rId72"/>
    <p:sldId id="313" r:id="rId73"/>
    <p:sldId id="310" r:id="rId74"/>
    <p:sldId id="314" r:id="rId75"/>
    <p:sldId id="309" r:id="rId76"/>
    <p:sldId id="320" r:id="rId77"/>
    <p:sldId id="319" r:id="rId78"/>
    <p:sldId id="315" r:id="rId79"/>
    <p:sldId id="317" r:id="rId80"/>
    <p:sldId id="318" r:id="rId81"/>
    <p:sldId id="301" r:id="rId82"/>
    <p:sldId id="343" r:id="rId83"/>
    <p:sldId id="377" r:id="rId84"/>
    <p:sldId id="379" r:id="rId85"/>
    <p:sldId id="378" r:id="rId86"/>
    <p:sldId id="344" r:id="rId87"/>
    <p:sldId id="372" r:id="rId88"/>
    <p:sldId id="373" r:id="rId8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1682" autoAdjust="0"/>
    <p:restoredTop sz="86699" autoAdjust="0"/>
  </p:normalViewPr>
  <p:slideViewPr>
    <p:cSldViewPr>
      <p:cViewPr varScale="1">
        <p:scale>
          <a:sx n="76" d="100"/>
          <a:sy n="76" d="100"/>
        </p:scale>
        <p:origin x="-150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9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customXml" Target="../customXml/item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ustomXml" Target="../customXml/item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5/7/2015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industrial setting, worker safety is contingent on the stability of the containment vessel as well as the integrity of processes.  Containers are closely regulated by various state and federal agencies</a:t>
            </a:r>
            <a:r>
              <a:rPr lang="en-US" baseline="0" dirty="0" smtClean="0"/>
              <a:t> concerning construction and markings.</a:t>
            </a:r>
            <a:r>
              <a:rPr lang="en-US" dirty="0" smtClean="0"/>
              <a:t>  Based on the history of events, these agencies have compiled results from testing of specific materials to insure that, under normal conditions, the substance named will not chemically weaken the container designed for the material.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However, occasionally, accidents happen.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384790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see our PPT program “Basic Air Monitoring.”</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193272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ALARA concerns exposure to persons, environment and equipment. </a:t>
            </a:r>
            <a:endParaRPr lang="en-US" baseline="0" dirty="0" smtClean="0"/>
          </a:p>
          <a:p>
            <a:pPr algn="l"/>
            <a:r>
              <a:rPr lang="en-US" dirty="0" smtClean="0">
                <a:solidFill>
                  <a:schemeClr val="tx1"/>
                </a:solidFill>
              </a:rPr>
              <a:t>Purpose:</a:t>
            </a:r>
          </a:p>
          <a:p>
            <a:pPr marL="342900" indent="-342900" algn="l">
              <a:buFont typeface="Wingdings" pitchFamily="2" charset="2"/>
              <a:buChar char="§"/>
            </a:pPr>
            <a:r>
              <a:rPr lang="en-US" dirty="0" smtClean="0">
                <a:solidFill>
                  <a:schemeClr val="tx1"/>
                </a:solidFill>
              </a:rPr>
              <a:t>Prevent contaminating surrounding areas</a:t>
            </a:r>
          </a:p>
          <a:p>
            <a:pPr marL="342900" indent="-342900" algn="l">
              <a:buFont typeface="Wingdings" pitchFamily="2" charset="2"/>
              <a:buChar char="§"/>
            </a:pPr>
            <a:r>
              <a:rPr lang="en-US" dirty="0" smtClean="0">
                <a:solidFill>
                  <a:schemeClr val="tx1"/>
                </a:solidFill>
              </a:rPr>
              <a:t>Prevent material entering sewers or waterways</a:t>
            </a:r>
          </a:p>
          <a:p>
            <a:pPr marL="342900" indent="-342900" algn="l">
              <a:buFont typeface="Wingdings" pitchFamily="2" charset="2"/>
              <a:buChar char="§"/>
            </a:pPr>
            <a:r>
              <a:rPr lang="en-US" dirty="0" smtClean="0">
                <a:solidFill>
                  <a:schemeClr val="tx1"/>
                </a:solidFill>
              </a:rPr>
              <a:t>Reduce contamination of adjacent chemicals</a:t>
            </a:r>
          </a:p>
          <a:p>
            <a:pPr marL="342900" indent="-342900" algn="l">
              <a:buFont typeface="Wingdings" pitchFamily="2" charset="2"/>
              <a:buChar char="§"/>
            </a:pPr>
            <a:r>
              <a:rPr lang="en-US" dirty="0" smtClean="0">
                <a:solidFill>
                  <a:schemeClr val="tx1"/>
                </a:solidFill>
              </a:rPr>
              <a:t>Reduce extent of hazard to human life</a:t>
            </a:r>
          </a:p>
          <a:p>
            <a:pPr marL="342900" indent="-342900" algn="l">
              <a:buFont typeface="Wingdings" pitchFamily="2" charset="2"/>
              <a:buChar char="§"/>
            </a:pPr>
            <a:r>
              <a:rPr lang="en-US" dirty="0" smtClean="0">
                <a:solidFill>
                  <a:schemeClr val="tx1"/>
                </a:solidFill>
              </a:rPr>
              <a:t>Ensure responders practice A.L.A.R.A. concept</a:t>
            </a:r>
            <a:r>
              <a:rPr lang="en-US" baseline="0" dirty="0" smtClean="0">
                <a:solidFill>
                  <a:schemeClr val="tx1"/>
                </a:solidFill>
              </a:rPr>
              <a:t> </a:t>
            </a:r>
            <a:r>
              <a:rPr lang="en-US" dirty="0" smtClean="0">
                <a:solidFill>
                  <a:schemeClr val="tx1"/>
                </a:solidFill>
              </a:rPr>
              <a:t>(As Low As Reasonably Achievable)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133903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This means that in all actions we should attempt to minimize exposure, contact, and contamination as well as the amount of waste generated by the control operation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414581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Factors contributing to the loss of containment include:</a:t>
            </a:r>
          </a:p>
          <a:p>
            <a:pPr algn="l"/>
            <a:endParaRPr lang="en-US" dirty="0" smtClean="0">
              <a:solidFill>
                <a:schemeClr val="tx1"/>
              </a:solidFill>
            </a:endParaRPr>
          </a:p>
          <a:p>
            <a:pPr marL="342900" indent="-342900" algn="l">
              <a:buFont typeface="Wingdings" pitchFamily="2" charset="2"/>
              <a:buChar char="q"/>
            </a:pPr>
            <a:r>
              <a:rPr lang="en-US" dirty="0" smtClean="0">
                <a:solidFill>
                  <a:schemeClr val="tx1"/>
                </a:solidFill>
              </a:rPr>
              <a:t>Mechanical damage, </a:t>
            </a:r>
          </a:p>
          <a:p>
            <a:pPr marL="342900" indent="-342900" algn="l">
              <a:buFont typeface="Wingdings" pitchFamily="2" charset="2"/>
              <a:buChar char="q"/>
            </a:pPr>
            <a:r>
              <a:rPr lang="en-US" dirty="0" smtClean="0">
                <a:solidFill>
                  <a:schemeClr val="tx1"/>
                </a:solidFill>
              </a:rPr>
              <a:t>Thermal damage, </a:t>
            </a:r>
          </a:p>
          <a:p>
            <a:pPr marL="342900" indent="-342900" algn="l">
              <a:buFont typeface="Wingdings" pitchFamily="2" charset="2"/>
              <a:buChar char="q"/>
            </a:pPr>
            <a:r>
              <a:rPr lang="en-US" dirty="0" smtClean="0">
                <a:solidFill>
                  <a:schemeClr val="tx1"/>
                </a:solidFill>
              </a:rPr>
              <a:t>Chemical reactions in the container. </a:t>
            </a:r>
          </a:p>
          <a:p>
            <a:pPr algn="l"/>
            <a:endParaRPr lang="en-US" dirty="0" smtClean="0">
              <a:solidFill>
                <a:schemeClr val="tx1"/>
              </a:solidFill>
            </a:endParaRPr>
          </a:p>
          <a:p>
            <a:pPr algn="l"/>
            <a:r>
              <a:rPr lang="en-US" dirty="0" smtClean="0">
                <a:solidFill>
                  <a:schemeClr val="tx1"/>
                </a:solidFill>
              </a:rPr>
              <a:t>Loss of containment requires proper response</a:t>
            </a:r>
            <a:r>
              <a:rPr lang="en-US" baseline="0" dirty="0" smtClean="0">
                <a:solidFill>
                  <a:schemeClr val="tx1"/>
                </a:solidFill>
              </a:rPr>
              <a:t> to minimize additional damage or injury.</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628938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Contaminants</a:t>
            </a:r>
            <a:r>
              <a:rPr lang="en-US" baseline="0" dirty="0" smtClean="0"/>
              <a:t> are defined as:</a:t>
            </a:r>
            <a:endParaRPr lang="en-US" dirty="0" smtClean="0"/>
          </a:p>
          <a:p>
            <a:pPr algn="l"/>
            <a:r>
              <a:rPr lang="en-US" dirty="0" smtClean="0">
                <a:solidFill>
                  <a:schemeClr val="tx1"/>
                </a:solidFill>
              </a:rPr>
              <a:t>Something which contaminates or “makes impure, unclean, or corrupt by contact; to corrupt; to pollute; to sully; to tarnish; to taint.” </a:t>
            </a:r>
          </a:p>
          <a:p>
            <a:pPr algn="l"/>
            <a:r>
              <a:rPr lang="en-US" dirty="0" smtClean="0">
                <a:solidFill>
                  <a:schemeClr val="tx1"/>
                </a:solidFill>
              </a:rPr>
              <a:t>Contaminants</a:t>
            </a:r>
            <a:r>
              <a:rPr lang="en-US" baseline="0" dirty="0" smtClean="0">
                <a:solidFill>
                  <a:schemeClr val="tx1"/>
                </a:solidFill>
              </a:rPr>
              <a:t> can </a:t>
            </a:r>
            <a:r>
              <a:rPr lang="en-US" dirty="0" smtClean="0">
                <a:solidFill>
                  <a:schemeClr val="tx1"/>
                </a:solidFill>
              </a:rPr>
              <a:t>come in various physical states.</a:t>
            </a:r>
          </a:p>
          <a:p>
            <a:pPr algn="l"/>
            <a:r>
              <a:rPr lang="en-US" dirty="0" smtClean="0">
                <a:solidFill>
                  <a:schemeClr val="tx1"/>
                </a:solidFill>
              </a:rPr>
              <a:t>Precautions are taken to minimize exposure:</a:t>
            </a:r>
          </a:p>
          <a:p>
            <a:pPr marL="342900" indent="-342900" algn="l">
              <a:buFont typeface="Wingdings" pitchFamily="2" charset="2"/>
              <a:buChar char="§"/>
            </a:pPr>
            <a:r>
              <a:rPr lang="en-US" dirty="0" smtClean="0">
                <a:solidFill>
                  <a:schemeClr val="tx1"/>
                </a:solidFill>
              </a:rPr>
              <a:t>Proper size-up of situation</a:t>
            </a:r>
          </a:p>
          <a:p>
            <a:pPr marL="342900" indent="-342900" algn="l">
              <a:buFont typeface="Wingdings" pitchFamily="2" charset="2"/>
              <a:buChar char="§"/>
            </a:pPr>
            <a:r>
              <a:rPr lang="en-US" dirty="0" smtClean="0">
                <a:solidFill>
                  <a:schemeClr val="tx1"/>
                </a:solidFill>
              </a:rPr>
              <a:t>Proper PPE</a:t>
            </a:r>
          </a:p>
          <a:p>
            <a:pPr marL="342900" indent="-342900" algn="l">
              <a:buFont typeface="Wingdings" pitchFamily="2" charset="2"/>
              <a:buChar char="§"/>
            </a:pPr>
            <a:r>
              <a:rPr lang="en-US" dirty="0" smtClean="0">
                <a:solidFill>
                  <a:schemeClr val="tx1"/>
                </a:solidFill>
              </a:rPr>
              <a:t>Understanding hazards of materials involved</a:t>
            </a:r>
          </a:p>
          <a:p>
            <a:pPr marL="342900" indent="-342900" algn="l">
              <a:buFont typeface="Wingdings" pitchFamily="2" charset="2"/>
              <a:buChar char="§"/>
            </a:pPr>
            <a:r>
              <a:rPr lang="en-US" dirty="0" smtClean="0">
                <a:solidFill>
                  <a:schemeClr val="tx1"/>
                </a:solidFill>
              </a:rPr>
              <a:t>Physical state of release and resulting complications.</a:t>
            </a:r>
          </a:p>
          <a:p>
            <a:pPr marL="342900" indent="-342900" algn="l">
              <a:buFont typeface="Wingdings" pitchFamily="2" charset="2"/>
              <a:buChar char="§"/>
            </a:pPr>
            <a:endParaRPr lang="en-US" dirty="0" smtClean="0">
              <a:solidFill>
                <a:schemeClr val="tx1"/>
              </a:solidFill>
            </a:endParaRPr>
          </a:p>
          <a:p>
            <a:r>
              <a:rPr lang="en-US" dirty="0" smtClean="0"/>
              <a:t>Check the TLVs (Threshold Limit Values) for chemicals with which you work as well as the PELs (Permissible Exposure Limits) for unprotected persons.</a:t>
            </a:r>
          </a:p>
          <a:p>
            <a:r>
              <a:rPr lang="en-US" dirty="0" smtClean="0"/>
              <a:t>Realize</a:t>
            </a:r>
            <a:r>
              <a:rPr lang="en-US" baseline="0" dirty="0" smtClean="0"/>
              <a:t> a release may permit more exposure which exceeds allowable limits. This would necessitate using PPE and monitoring.</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24904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solids, if moistened, will product various gases and/or uncontrolled reactions.  These could endanger responders.  Some materials can act as a catalyst, causing further dangers.</a:t>
            </a:r>
          </a:p>
          <a:p>
            <a:r>
              <a:rPr lang="en-US" dirty="0"/>
              <a:t>If incompatible liquids combine, violent reactions are possible.  Some are delayed while others are immediate and devastating.  Adding water to sulfuric acid causes an immediate reaction.  Some metals, reacting with acids evolve hydrogen gas which is explosive.  Acetylene mixing with chlorine gas will result in a large fire with toxic fumes being released</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423220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Liquid Release</a:t>
            </a:r>
          </a:p>
          <a:p>
            <a:pPr marL="171450" indent="-171450" algn="l" eaLnBrk="1" hangingPunct="1">
              <a:buFont typeface="Arial" pitchFamily="34" charset="0"/>
              <a:buChar char="•"/>
            </a:pPr>
            <a:r>
              <a:rPr lang="en-US" dirty="0" smtClean="0">
                <a:solidFill>
                  <a:schemeClr val="tx1"/>
                </a:solidFill>
              </a:rPr>
              <a:t>Complicated by amount of spilled material and inherent characteristics.</a:t>
            </a:r>
          </a:p>
          <a:p>
            <a:pPr marL="171450" indent="-171450" algn="l" eaLnBrk="1" hangingPunct="1">
              <a:buFont typeface="Arial" pitchFamily="34" charset="0"/>
              <a:buChar char="•"/>
            </a:pPr>
            <a:r>
              <a:rPr lang="en-US" dirty="0" smtClean="0">
                <a:solidFill>
                  <a:schemeClr val="tx1"/>
                </a:solidFill>
              </a:rPr>
              <a:t>Surfaces are contacted and vapors or gases produced.</a:t>
            </a:r>
          </a:p>
          <a:p>
            <a:pPr algn="l" eaLnBrk="1" hangingPunct="1"/>
            <a:endParaRPr lang="en-US" dirty="0" smtClean="0">
              <a:solidFill>
                <a:schemeClr val="tx1"/>
              </a:solidFill>
            </a:endParaRPr>
          </a:p>
          <a:p>
            <a:pPr algn="l" eaLnBrk="1" hangingPunct="1"/>
            <a:r>
              <a:rPr lang="en-US" dirty="0" smtClean="0">
                <a:solidFill>
                  <a:schemeClr val="tx1"/>
                </a:solidFill>
              </a:rPr>
              <a:t>Additionally;</a:t>
            </a:r>
          </a:p>
          <a:p>
            <a:pPr marL="171450" indent="-171450" algn="l" eaLnBrk="1" hangingPunct="1">
              <a:buFont typeface="Wingdings" pitchFamily="2" charset="2"/>
              <a:buChar char="§"/>
            </a:pPr>
            <a:r>
              <a:rPr lang="en-US" dirty="0" smtClean="0">
                <a:solidFill>
                  <a:schemeClr val="tx1"/>
                </a:solidFill>
              </a:rPr>
              <a:t>Vapors in confined areas may form explosive amounts, or</a:t>
            </a:r>
          </a:p>
          <a:p>
            <a:pPr marL="171450" indent="-171450" algn="l" eaLnBrk="1" hangingPunct="1">
              <a:buFont typeface="Wingdings" pitchFamily="2" charset="2"/>
              <a:buChar char="§"/>
            </a:pPr>
            <a:r>
              <a:rPr lang="en-US" dirty="0" smtClean="0">
                <a:solidFill>
                  <a:schemeClr val="tx1"/>
                </a:solidFill>
              </a:rPr>
              <a:t>Displace oxygen for breathing</a:t>
            </a:r>
          </a:p>
          <a:p>
            <a:pPr marL="171450" indent="-171450" algn="l" eaLnBrk="1" hangingPunct="1">
              <a:buFont typeface="Wingdings" pitchFamily="2" charset="2"/>
              <a:buChar char="§"/>
            </a:pPr>
            <a:r>
              <a:rPr lang="en-US" dirty="0" smtClean="0">
                <a:solidFill>
                  <a:schemeClr val="tx1"/>
                </a:solidFill>
              </a:rPr>
              <a:t>Terrain may aid spread; liquids follow the path of least resistance to storm drains, sewers or waterways. </a:t>
            </a:r>
          </a:p>
          <a:p>
            <a:pPr marL="171450" indent="-171450" algn="l" eaLnBrk="1" hangingPunct="1">
              <a:buFont typeface="Wingdings" pitchFamily="2" charset="2"/>
              <a:buChar char="§"/>
            </a:pPr>
            <a:r>
              <a:rPr lang="en-US" dirty="0" smtClean="0">
                <a:solidFill>
                  <a:schemeClr val="tx1"/>
                </a:solidFill>
              </a:rPr>
              <a:t>May also contaminate water strata.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188465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Releases</a:t>
            </a:r>
            <a:r>
              <a:rPr lang="en-US" baseline="0" dirty="0" smtClean="0"/>
              <a:t> may occur from cylinders or from processes.</a:t>
            </a:r>
            <a:endParaRPr lang="en-US" dirty="0" smtClean="0"/>
          </a:p>
          <a:p>
            <a:pPr algn="l" eaLnBrk="1" hangingPunct="1"/>
            <a:r>
              <a:rPr lang="en-US" dirty="0" smtClean="0">
                <a:solidFill>
                  <a:schemeClr val="tx1"/>
                </a:solidFill>
              </a:rPr>
              <a:t>Often compartments can not be tightly sealed</a:t>
            </a:r>
            <a:r>
              <a:rPr lang="en-US" baseline="0" dirty="0" smtClean="0">
                <a:solidFill>
                  <a:schemeClr val="tx1"/>
                </a:solidFill>
              </a:rPr>
              <a:t> in trucks.</a:t>
            </a:r>
            <a:endParaRPr lang="en-US" dirty="0" smtClean="0">
              <a:solidFill>
                <a:schemeClr val="tx1"/>
              </a:solidFill>
            </a:endParaRPr>
          </a:p>
          <a:p>
            <a:pPr algn="l"/>
            <a:r>
              <a:rPr lang="en-US" dirty="0" smtClean="0">
                <a:solidFill>
                  <a:schemeClr val="tx1"/>
                </a:solidFill>
              </a:rPr>
              <a:t>In engineered facilities, this attempt to “seal” the location is achieved to some degree by shutting-down ventilation and air exchange systems.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308050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damage causing releases include:</a:t>
            </a:r>
          </a:p>
          <a:p>
            <a:pPr marL="342900" indent="-342900" algn="l" eaLnBrk="1" hangingPunct="1">
              <a:buFont typeface="Wingdings" pitchFamily="2" charset="2"/>
              <a:buChar char="§"/>
            </a:pPr>
            <a:r>
              <a:rPr lang="en-US" dirty="0" smtClean="0">
                <a:solidFill>
                  <a:schemeClr val="tx1"/>
                </a:solidFill>
              </a:rPr>
              <a:t>Thermal: impinged upon by fire.</a:t>
            </a:r>
          </a:p>
          <a:p>
            <a:pPr marL="342900" indent="-342900" algn="l" eaLnBrk="1" hangingPunct="1">
              <a:buFont typeface="Wingdings" pitchFamily="2" charset="2"/>
              <a:buChar char="§"/>
            </a:pPr>
            <a:r>
              <a:rPr lang="en-US" dirty="0" smtClean="0">
                <a:solidFill>
                  <a:schemeClr val="tx1"/>
                </a:solidFill>
              </a:rPr>
              <a:t>Chemical reactions inside a container</a:t>
            </a:r>
            <a:r>
              <a:rPr lang="en-US" baseline="0" dirty="0" smtClean="0">
                <a:solidFill>
                  <a:schemeClr val="tx1"/>
                </a:solidFill>
              </a:rPr>
              <a:t> or by mixing with other materials upon release.</a:t>
            </a:r>
            <a:endParaRPr lang="en-US"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Mechanical due to punctures by forklifts or by being dropped</a:t>
            </a:r>
            <a:r>
              <a:rPr lang="en-US" baseline="0" dirty="0" smtClean="0">
                <a:solidFill>
                  <a:schemeClr val="tx1"/>
                </a:solidFill>
              </a:rPr>
              <a:t> in transit.</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3080502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goals include:</a:t>
            </a:r>
          </a:p>
          <a:p>
            <a:endParaRPr lang="en-US" dirty="0" smtClean="0"/>
          </a:p>
          <a:p>
            <a:pPr marL="171450" indent="-171450" algn="l">
              <a:buFont typeface="Arial" pitchFamily="34" charset="0"/>
              <a:buChar char="•"/>
            </a:pPr>
            <a:r>
              <a:rPr lang="en-US" dirty="0" smtClean="0">
                <a:solidFill>
                  <a:schemeClr val="tx1"/>
                </a:solidFill>
              </a:rPr>
              <a:t>Eliminate additional loss.</a:t>
            </a:r>
          </a:p>
          <a:p>
            <a:pPr marL="171450" indent="-171450" algn="l">
              <a:buFont typeface="Arial" pitchFamily="34" charset="0"/>
              <a:buChar char="•"/>
            </a:pPr>
            <a:r>
              <a:rPr lang="en-US" dirty="0" smtClean="0">
                <a:solidFill>
                  <a:schemeClr val="tx1"/>
                </a:solidFill>
              </a:rPr>
              <a:t>Prevent further contamination.</a:t>
            </a:r>
          </a:p>
          <a:p>
            <a:pPr marL="171450" indent="-171450" algn="l">
              <a:buFont typeface="Arial" pitchFamily="34" charset="0"/>
              <a:buChar char="•"/>
            </a:pPr>
            <a:r>
              <a:rPr lang="en-US" dirty="0" smtClean="0">
                <a:solidFill>
                  <a:schemeClr val="tx1"/>
                </a:solidFill>
              </a:rPr>
              <a:t>Avoid unnecessary exposure of workers.</a:t>
            </a:r>
          </a:p>
          <a:p>
            <a:pPr marL="171450" indent="-171450" algn="l">
              <a:buFont typeface="Arial" pitchFamily="34" charset="0"/>
              <a:buChar char="•"/>
            </a:pPr>
            <a:r>
              <a:rPr lang="en-US" dirty="0" smtClean="0">
                <a:solidFill>
                  <a:schemeClr val="tx1"/>
                </a:solidFill>
              </a:rPr>
              <a:t>Prevent contact with other chemicals. </a:t>
            </a:r>
          </a:p>
          <a:p>
            <a:pPr marL="171450" indent="-171450" algn="l">
              <a:buFont typeface="Arial" pitchFamily="34" charset="0"/>
              <a:buChar char="•"/>
            </a:pPr>
            <a:r>
              <a:rPr lang="en-US" dirty="0" smtClean="0">
                <a:solidFill>
                  <a:schemeClr val="tx1"/>
                </a:solidFill>
              </a:rPr>
              <a:t>Minimize down-time, loss of stocks, raw materials or finished product.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57270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The presence of chemicals in today’s society, be it manufacturing, storage, or use situations, may present hazards to persons upon its unplanned release from containment.</a:t>
            </a:r>
          </a:p>
          <a:p>
            <a:pPr algn="l"/>
            <a:endParaRPr lang="en-US" dirty="0" smtClean="0">
              <a:solidFill>
                <a:schemeClr val="tx1"/>
              </a:solidFill>
            </a:endParaRPr>
          </a:p>
          <a:p>
            <a:pPr algn="l"/>
            <a:r>
              <a:rPr lang="en-US" dirty="0" smtClean="0">
                <a:solidFill>
                  <a:schemeClr val="tx1"/>
                </a:solidFill>
              </a:rPr>
              <a:t>Even with the myriad regulations governing containers, shipping, and marking, the prudent firm must consider actions should hazardous materials be released. </a:t>
            </a:r>
          </a:p>
          <a:p>
            <a:endParaRPr lang="en-US" u="none"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952564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response requires the responder to:</a:t>
            </a:r>
          </a:p>
          <a:p>
            <a:endParaRPr lang="en-US" dirty="0" smtClean="0"/>
          </a:p>
          <a:p>
            <a:pPr marL="342900" indent="-342900" algn="l" eaLnBrk="1" hangingPunct="1">
              <a:buFont typeface="Wingdings" pitchFamily="2" charset="2"/>
              <a:buChar char="q"/>
            </a:pPr>
            <a:r>
              <a:rPr lang="en-US" dirty="0" smtClean="0">
                <a:solidFill>
                  <a:schemeClr val="tx1"/>
                </a:solidFill>
              </a:rPr>
              <a:t>Identify spilled material</a:t>
            </a:r>
          </a:p>
          <a:p>
            <a:pPr marL="342900" indent="-342900" algn="l" eaLnBrk="1" hangingPunct="1">
              <a:buFont typeface="Wingdings" pitchFamily="2" charset="2"/>
              <a:buChar char="q"/>
            </a:pPr>
            <a:r>
              <a:rPr lang="en-US" dirty="0" smtClean="0">
                <a:solidFill>
                  <a:schemeClr val="tx1"/>
                </a:solidFill>
              </a:rPr>
              <a:t>Size-up incident severity</a:t>
            </a:r>
          </a:p>
          <a:p>
            <a:pPr marL="342900" indent="-342900" algn="l" eaLnBrk="1" hangingPunct="1">
              <a:buFont typeface="Wingdings" pitchFamily="2" charset="2"/>
              <a:buChar char="q"/>
            </a:pPr>
            <a:r>
              <a:rPr lang="en-US" dirty="0" smtClean="0">
                <a:solidFill>
                  <a:schemeClr val="tx1"/>
                </a:solidFill>
              </a:rPr>
              <a:t>Determine mitigation methods</a:t>
            </a:r>
          </a:p>
          <a:p>
            <a:pPr marL="342900" indent="-342900" algn="l" eaLnBrk="1" hangingPunct="1">
              <a:buFont typeface="Wingdings" pitchFamily="2" charset="2"/>
              <a:buChar char="q"/>
            </a:pPr>
            <a:r>
              <a:rPr lang="en-US" dirty="0" smtClean="0">
                <a:solidFill>
                  <a:schemeClr val="tx1"/>
                </a:solidFill>
              </a:rPr>
              <a:t>Implement correct control/mitigation methods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80679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Decision Logics for the chemicals</a:t>
            </a:r>
            <a:r>
              <a:rPr lang="en-US" baseline="0" dirty="0" smtClean="0"/>
              <a:t> you have on-site. This will safely speed your response and can be used as a training tool.</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2339864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Zones determine what actions by which team members will take place in each zone.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1635118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Industrial and emergency services responders, for standardization during combined operations, call these the </a:t>
            </a:r>
            <a:r>
              <a:rPr lang="en-US" u="sng" dirty="0"/>
              <a:t>HOT, WARM, AND COLD ZONES</a:t>
            </a:r>
            <a:r>
              <a:rPr lang="en-US" dirty="0"/>
              <a:t>. (NFPA 471)</a:t>
            </a:r>
          </a:p>
          <a:p>
            <a:r>
              <a:rPr lang="en-US" dirty="0"/>
              <a:t>The EPA has other </a:t>
            </a:r>
            <a:r>
              <a:rPr lang="en-US" dirty="0" smtClean="0"/>
              <a:t>designations</a:t>
            </a:r>
            <a:r>
              <a:rPr lang="en-US" baseline="0" dirty="0" smtClean="0"/>
              <a:t> which may </a:t>
            </a:r>
            <a:r>
              <a:rPr lang="en-US" baseline="0" smtClean="0"/>
              <a:t>confuse responders.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3690967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persons shall be permitted in this zone without wearing the required level of PPE for that </a:t>
            </a:r>
            <a:r>
              <a:rPr lang="en-US" dirty="0" smtClean="0"/>
              <a:t>release.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217548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Emergency Response Guidebook indicates distances for certain materials which also include a safety factor.)</a:t>
            </a:r>
          </a:p>
          <a:p>
            <a:r>
              <a:rPr lang="en-US" dirty="0"/>
              <a:t>This zone also includes the </a:t>
            </a:r>
            <a:r>
              <a:rPr lang="en-US" u="sng" dirty="0"/>
              <a:t>entry corridor</a:t>
            </a:r>
            <a:r>
              <a:rPr lang="en-US" dirty="0"/>
              <a:t> for entry and rescue personnel (in the same level PPE as the entry party) as well as 				</a:t>
            </a:r>
          </a:p>
          <a:p>
            <a:r>
              <a:rPr lang="en-US" dirty="0"/>
              <a:t>the </a:t>
            </a:r>
            <a:r>
              <a:rPr lang="en-US" u="sng" dirty="0"/>
              <a:t>decontamination corridor</a:t>
            </a:r>
            <a:r>
              <a:rPr lang="en-US" dirty="0"/>
              <a:t>.  </a:t>
            </a:r>
            <a:r>
              <a:rPr lang="en-US" dirty="0" smtClean="0"/>
              <a:t>A Safe Haven is also established should entrants need to quickly go to a point of safety.</a:t>
            </a:r>
          </a:p>
          <a:p>
            <a:r>
              <a:rPr lang="en-US" dirty="0" smtClean="0"/>
              <a:t>Those </a:t>
            </a:r>
            <a:r>
              <a:rPr lang="en-US" dirty="0"/>
              <a:t>located in this zone may be evaluated as needing either the same level of PPE or one level </a:t>
            </a:r>
            <a:r>
              <a:rPr lang="en-US" dirty="0" smtClean="0"/>
              <a:t>less</a:t>
            </a:r>
            <a:r>
              <a:rPr lang="en-US" dirty="0"/>
              <a:t>.</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3204293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configuration or contour of these zones will depend upon the type of material and amount released, as well as topography and wind characteristics.</a:t>
            </a:r>
          </a:p>
          <a:p>
            <a:r>
              <a:rPr lang="en-US" dirty="0"/>
              <a:t> </a:t>
            </a:r>
          </a:p>
          <a:p>
            <a:r>
              <a:rPr lang="en-US" dirty="0"/>
              <a:t>Only after the area has been isolated and these zones established, should further containment measures begin</a:t>
            </a:r>
            <a:r>
              <a:rPr lang="en-US" dirty="0" smtClean="0"/>
              <a:t>.</a:t>
            </a:r>
          </a:p>
          <a:p>
            <a:r>
              <a:rPr lang="en-US" dirty="0" smtClean="0"/>
              <a:t>Those in this zone have the least chance of being contaminated by the event.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1621162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types of duties, by zone, are shown. Although configured as a circle, these</a:t>
            </a:r>
            <a:r>
              <a:rPr lang="en-US" baseline="0" dirty="0" smtClean="0"/>
              <a:t> zones may take on the configuration of your event. Example, there have been inside events where these configurations were square or rectangular making use of the “built environment” to include walls.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1621162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dirty="0" smtClean="0">
                <a:solidFill>
                  <a:schemeClr val="tx1"/>
                </a:solidFill>
              </a:rPr>
              <a:t>The method by which a substance, once released, is controlled by entry personnel</a:t>
            </a:r>
            <a:r>
              <a:rPr lang="en-US" baseline="0" dirty="0" smtClean="0">
                <a:solidFill>
                  <a:schemeClr val="tx1"/>
                </a:solidFill>
              </a:rPr>
              <a:t> are designated as either,</a:t>
            </a:r>
            <a:endParaRPr lang="en-US" dirty="0" smtClean="0">
              <a:solidFill>
                <a:schemeClr val="tx1"/>
              </a:solidFill>
            </a:endParaRPr>
          </a:p>
          <a:p>
            <a:pPr algn="l" eaLnBrk="1" hangingPunct="1"/>
            <a:endParaRPr lang="en-US" dirty="0" smtClean="0">
              <a:solidFill>
                <a:schemeClr val="tx1"/>
              </a:solidFill>
            </a:endParaRPr>
          </a:p>
          <a:p>
            <a:pPr marL="457200" indent="-457200" algn="l" eaLnBrk="1" hangingPunct="1">
              <a:buFont typeface="+mj-lt"/>
              <a:buAutoNum type="arabicPeriod"/>
            </a:pPr>
            <a:r>
              <a:rPr lang="en-US" dirty="0" smtClean="0">
                <a:solidFill>
                  <a:schemeClr val="tx1"/>
                </a:solidFill>
              </a:rPr>
              <a:t>Chemical Control, and/or</a:t>
            </a:r>
          </a:p>
          <a:p>
            <a:pPr marL="457200" indent="-457200" algn="l" eaLnBrk="1" hangingPunct="1">
              <a:buFont typeface="+mj-lt"/>
              <a:buAutoNum type="arabicPeriod"/>
            </a:pPr>
            <a:r>
              <a:rPr lang="en-US" dirty="0" smtClean="0">
                <a:solidFill>
                  <a:schemeClr val="tx1"/>
                </a:solidFill>
              </a:rPr>
              <a:t>Physical Control</a:t>
            </a:r>
          </a:p>
          <a:p>
            <a:pPr algn="l" eaLnBrk="1" hangingPunct="1"/>
            <a:endParaRPr lang="en-US" dirty="0" smtClean="0">
              <a:solidFill>
                <a:schemeClr val="tx1"/>
              </a:solidFill>
            </a:endParaRPr>
          </a:p>
          <a:p>
            <a:pPr algn="l" eaLnBrk="1" hangingPunct="1"/>
            <a:r>
              <a:rPr lang="en-US" dirty="0" smtClean="0">
                <a:solidFill>
                  <a:schemeClr val="tx1"/>
                </a:solidFill>
              </a:rPr>
              <a:t>Sometimes the easiest control method is to tighten the cap on the container.</a:t>
            </a:r>
          </a:p>
          <a:p>
            <a:pPr algn="l" eaLnBrk="1" hangingPunct="1"/>
            <a:endParaRPr lang="en-US" dirty="0" smtClean="0">
              <a:solidFill>
                <a:schemeClr val="tx1"/>
              </a:solidFill>
            </a:endParaRPr>
          </a:p>
          <a:p>
            <a:r>
              <a:rPr lang="en-US" dirty="0" smtClean="0"/>
              <a:t>Make sure you have the proper wrench to do the job.</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298413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control also involves Dilution.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Diluting</a:t>
            </a:r>
            <a:r>
              <a:rPr lang="en-US" baseline="0" dirty="0" smtClean="0">
                <a:solidFill>
                  <a:schemeClr val="tx1"/>
                </a:solidFill>
              </a:rPr>
              <a:t> involves </a:t>
            </a:r>
            <a:r>
              <a:rPr lang="en-US" dirty="0" smtClean="0">
                <a:solidFill>
                  <a:schemeClr val="tx1"/>
                </a:solidFill>
              </a:rPr>
              <a:t>mixing so many parts of a liquid (usually water) with the challenge liquid to reduce that chemical’s hazards. This can be done with alcohols and other chemicals to reduce their threat. Research those chemicals you work with which will permit this method. Caution: 1 gallon of a liquid usually generates</a:t>
            </a:r>
            <a:r>
              <a:rPr lang="en-US" baseline="0" dirty="0" smtClean="0">
                <a:solidFill>
                  <a:schemeClr val="tx1"/>
                </a:solidFill>
              </a:rPr>
              <a:t> a 20 square foot spill. If the required dilution is a 5:1 mix, you will end up with 5 gallons of water (100 square feet) added to the 1 gallon (20 square feet) of spill. This will result in a spill area of 120 square feet! Will this result in over riding the freeboard of your entrapment area? Will it create a larger hazardous waste concern? Perhaps absorbents would better work to your advantage.</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26214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 of container will be based on the material’s physical state,</a:t>
            </a:r>
            <a:r>
              <a:rPr lang="en-US" baseline="0" dirty="0" smtClean="0"/>
              <a:t> i.e. solid, liquid or gas as well as its pressure.</a:t>
            </a:r>
          </a:p>
          <a:p>
            <a:r>
              <a:rPr lang="en-US" baseline="0" dirty="0" smtClean="0"/>
              <a:t>Other characteristics, such as </a:t>
            </a:r>
            <a:r>
              <a:rPr lang="en-US" baseline="0" dirty="0" err="1" smtClean="0"/>
              <a:t>corrosivity</a:t>
            </a:r>
            <a:r>
              <a:rPr lang="en-US" baseline="0" dirty="0" smtClean="0"/>
              <a:t>, will dictate the container material.</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1937782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Premixed materials are available for this.</a:t>
            </a:r>
            <a:r>
              <a:rPr lang="en-US" baseline="0" dirty="0" smtClean="0"/>
              <a:t> </a:t>
            </a:r>
            <a:r>
              <a:rPr lang="en-US" dirty="0" smtClean="0"/>
              <a:t>Laboratories</a:t>
            </a:r>
            <a:r>
              <a:rPr lang="en-US" baseline="0" dirty="0" smtClean="0"/>
              <a:t> will generally have,</a:t>
            </a:r>
            <a:endParaRPr lang="en-US" dirty="0" smtClean="0"/>
          </a:p>
          <a:p>
            <a:pPr marL="171450" indent="-171450" defTabSz="931774">
              <a:buFont typeface="Wingdings" pitchFamily="2" charset="2"/>
              <a:buChar char="§"/>
              <a:defRPr/>
            </a:pPr>
            <a:r>
              <a:rPr lang="en-US" dirty="0" smtClean="0"/>
              <a:t>“A” kits used on Acid spills,</a:t>
            </a:r>
          </a:p>
          <a:p>
            <a:pPr marL="171450" indent="-171450" defTabSz="931774">
              <a:buFont typeface="Wingdings" pitchFamily="2" charset="2"/>
              <a:buChar char="§"/>
              <a:defRPr/>
            </a:pPr>
            <a:r>
              <a:rPr lang="en-US" dirty="0" smtClean="0"/>
              <a:t>“B” kits used on Basic (alkaline or caustic) spills,</a:t>
            </a:r>
            <a:r>
              <a:rPr lang="en-US" baseline="0" dirty="0" smtClean="0"/>
              <a:t> and</a:t>
            </a:r>
            <a:endParaRPr lang="en-US" dirty="0" smtClean="0"/>
          </a:p>
          <a:p>
            <a:pPr marL="171450" indent="-171450" defTabSz="931774">
              <a:buFont typeface="Wingdings" pitchFamily="2" charset="2"/>
              <a:buChar char="§"/>
              <a:defRPr/>
            </a:pPr>
            <a:r>
              <a:rPr lang="en-US" dirty="0" smtClean="0"/>
              <a:t>“Universal” kits used on either. </a:t>
            </a:r>
          </a:p>
          <a:p>
            <a:pPr defTabSz="931774">
              <a:defRPr/>
            </a:pPr>
            <a:r>
              <a:rPr lang="en-US" dirty="0" smtClean="0"/>
              <a:t>This method should only be accomplished by trained or qualified persons since this process will generate heat.</a:t>
            </a:r>
          </a:p>
          <a:p>
            <a:pPr defTabSz="931774">
              <a:defRPr/>
            </a:pPr>
            <a:r>
              <a:rPr lang="en-US" dirty="0" smtClean="0">
                <a:solidFill>
                  <a:schemeClr val="tx1"/>
                </a:solidFill>
              </a:rPr>
              <a:t>Neutralization should not be performed on human skin or on entry suits;</a:t>
            </a:r>
            <a:r>
              <a:rPr lang="en-US" baseline="0" dirty="0" smtClean="0">
                <a:solidFill>
                  <a:schemeClr val="tx1"/>
                </a:solidFill>
              </a:rPr>
              <a:t> skin can be chemically burned and suits may be degraded.</a:t>
            </a:r>
          </a:p>
          <a:p>
            <a:pPr marL="171450" indent="-171450" defTabSz="931774">
              <a:buFont typeface="Arial" pitchFamily="34" charset="0"/>
              <a:buChar char="•"/>
              <a:defRPr/>
            </a:pPr>
            <a:r>
              <a:rPr lang="en-US" baseline="0" dirty="0" smtClean="0">
                <a:solidFill>
                  <a:schemeClr val="tx1"/>
                </a:solidFill>
              </a:rPr>
              <a:t>pH of 1 to 6 is acidic;</a:t>
            </a:r>
          </a:p>
          <a:p>
            <a:pPr marL="171450" indent="-171450" defTabSz="931774">
              <a:buFont typeface="Arial" pitchFamily="34" charset="0"/>
              <a:buChar char="•"/>
              <a:defRPr/>
            </a:pPr>
            <a:r>
              <a:rPr lang="en-US" baseline="0" dirty="0" smtClean="0">
                <a:solidFill>
                  <a:schemeClr val="tx1"/>
                </a:solidFill>
              </a:rPr>
              <a:t>pH of 8 to 14 is basic (also called caustic or alkaline)</a:t>
            </a:r>
          </a:p>
          <a:p>
            <a:pPr marL="171450" indent="-171450" defTabSz="931774">
              <a:buFont typeface="Arial" pitchFamily="34" charset="0"/>
              <a:buChar char="•"/>
              <a:defRPr/>
            </a:pPr>
            <a:r>
              <a:rPr lang="en-US" baseline="0" dirty="0" smtClean="0">
                <a:solidFill>
                  <a:schemeClr val="tx1"/>
                </a:solidFill>
              </a:rPr>
              <a:t>pH of 7 is neutral which is sought during this process.</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26214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Physical</a:t>
            </a:r>
            <a:r>
              <a:rPr lang="en-US" baseline="0" dirty="0" smtClean="0"/>
              <a:t> control is u</a:t>
            </a:r>
            <a:r>
              <a:rPr lang="en-US" dirty="0" smtClean="0"/>
              <a:t>sing </a:t>
            </a:r>
            <a:r>
              <a:rPr lang="en-US" dirty="0"/>
              <a:t>materials or equipment to interrupt the flow of a liquid spill. Some methods can also be used on powdered material. Gas or vapor releases can </a:t>
            </a:r>
            <a:r>
              <a:rPr lang="en-US" dirty="0" smtClean="0"/>
              <a:t>be </a:t>
            </a:r>
            <a:r>
              <a:rPr lang="en-US" dirty="0"/>
              <a:t>reduced through physical means such as capping with specialty kits. Often, cylinders can be cooled thereby reducing their pressures and reducing their release.</a:t>
            </a:r>
          </a:p>
          <a:p>
            <a:pPr defTabSz="931774">
              <a:defRPr/>
            </a:pPr>
            <a:r>
              <a:rPr lang="en-US" dirty="0"/>
              <a:t>Some of these methods are labor-intensive and may require numbers of persons and types of equipment you should have available prior to an event</a:t>
            </a:r>
            <a:r>
              <a:rPr lang="en-US" dirty="0" smtClean="0"/>
              <a:t>.</a:t>
            </a:r>
          </a:p>
          <a:p>
            <a:pPr defTabSz="931774">
              <a:defRPr/>
            </a:pPr>
            <a:r>
              <a:rPr lang="en-US" dirty="0" smtClean="0"/>
              <a:t>Other methods are available</a:t>
            </a:r>
            <a:r>
              <a:rPr lang="en-US" baseline="0" dirty="0" smtClean="0"/>
              <a:t> from bioremediation, chemical dispersion, and biological degradation.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2732090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remote shut-offs exist outside the threatened area, this option should be considered during pre-planning and actual response.  Such an option will assist in personnel safety by prohibiting entry to the hot zone and permit additional time for the Incident Commander to size-up response options.  This option may also reduce the amount of material released thereby reducing the amount to be diluted, neutralized, or recovered.</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3534507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Fog is used for cooling containers to reduce vapor production or to keep cylinders cool thus reducing their </a:t>
            </a:r>
            <a:r>
              <a:rPr lang="en-US" dirty="0" smtClean="0"/>
              <a:t>internal pressure. </a:t>
            </a:r>
            <a:r>
              <a:rPr lang="en-US" dirty="0"/>
              <a:t>Liquid spills can be covered with compatible foam to reduce </a:t>
            </a:r>
            <a:r>
              <a:rPr lang="en-US" dirty="0" smtClean="0"/>
              <a:t>vapor</a:t>
            </a:r>
            <a:r>
              <a:rPr lang="en-US" baseline="0" dirty="0" smtClean="0"/>
              <a:t> production and spread.</a:t>
            </a:r>
            <a:r>
              <a:rPr lang="en-US" dirty="0" smtClean="0"/>
              <a:t> These</a:t>
            </a:r>
            <a:r>
              <a:rPr lang="en-US" baseline="0" dirty="0" smtClean="0"/>
              <a:t> 2 actions are u</a:t>
            </a:r>
            <a:r>
              <a:rPr lang="en-US" dirty="0" smtClean="0"/>
              <a:t>sually </a:t>
            </a:r>
            <a:r>
              <a:rPr lang="en-US" dirty="0"/>
              <a:t>accomplished by </a:t>
            </a:r>
            <a:r>
              <a:rPr lang="en-US" dirty="0" smtClean="0"/>
              <a:t>Fire </a:t>
            </a:r>
            <a:r>
              <a:rPr lang="en-US" dirty="0"/>
              <a:t>Personnel from a distance.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551641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Fog also disperses gases and vapor to keep the</a:t>
            </a:r>
            <a:r>
              <a:rPr lang="en-US" baseline="0" dirty="0" smtClean="0"/>
              <a:t> gas</a:t>
            </a:r>
            <a:r>
              <a:rPr lang="en-US" dirty="0" smtClean="0"/>
              <a:t> below its LEL % (Lower Explosive Limit). The potential threat of pressure vessel ruptures is understood in regulations which segregate materials as well as requirements for sprinkler protection to cool cylinders and adjacent exposures.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2551641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These are materials in a solid or granular form which can absorb a certain volume of liquid spill on a pound-per-pound basis. Once introduced to the Hot Zone, they need to be retrieved and disposed of as hazardous waste. When planning your response, plan for</a:t>
            </a:r>
            <a:r>
              <a:rPr lang="en-US" baseline="0" dirty="0" smtClean="0">
                <a:solidFill>
                  <a:schemeClr val="tx1"/>
                </a:solidFill>
              </a:rPr>
              <a:t> the safety of all involved, however, you should also consider economic  issues.</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1300449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Damming</a:t>
            </a:r>
            <a:r>
              <a:rPr lang="en-US" baseline="0" dirty="0" smtClean="0">
                <a:solidFill>
                  <a:schemeClr val="tx1"/>
                </a:solidFill>
              </a:rPr>
              <a:t> i</a:t>
            </a:r>
            <a:r>
              <a:rPr lang="en-US" dirty="0" smtClean="0">
                <a:solidFill>
                  <a:schemeClr val="tx1"/>
                </a:solidFill>
              </a:rPr>
              <a:t>nvolves constructing a downstream impediment to flow. The 2 most often used are the 1) overflow and 2) underflow dam depending on the Specific Gravity (SG) of the liquid flowing.</a:t>
            </a:r>
          </a:p>
          <a:p>
            <a:r>
              <a:rPr lang="en-US" dirty="0" smtClean="0"/>
              <a:t>You can also completely dam the flow of a moving product. This is difficult to</a:t>
            </a:r>
            <a:r>
              <a:rPr lang="en-US" baseline="0" dirty="0" smtClean="0"/>
              <a:t> do on streams and may increase the upstream hazard.</a:t>
            </a:r>
          </a:p>
          <a:p>
            <a:r>
              <a:rPr lang="en-US" baseline="0" dirty="0" smtClean="0"/>
              <a:t>Plan all the points on your facility where a spill could enter a waterway or storm drains. Make plans and provisions to impede or stop such intrusions.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1771728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The </a:t>
            </a:r>
            <a:r>
              <a:rPr lang="en-US" u="sng" dirty="0" smtClean="0">
                <a:solidFill>
                  <a:schemeClr val="tx1"/>
                </a:solidFill>
              </a:rPr>
              <a:t>Overflow dam</a:t>
            </a:r>
            <a:r>
              <a:rPr lang="en-US" dirty="0" smtClean="0">
                <a:solidFill>
                  <a:schemeClr val="tx1"/>
                </a:solidFill>
              </a:rPr>
              <a:t> permits water to flow over the dam when heavier-then-water materials will be trapped at the base of the dam. </a:t>
            </a:r>
          </a:p>
          <a:p>
            <a:pPr algn="l"/>
            <a:r>
              <a:rPr lang="en-US" dirty="0" smtClean="0">
                <a:solidFill>
                  <a:schemeClr val="tx1"/>
                </a:solidFill>
              </a:rPr>
              <a:t>If the SG is more than 1.0, the material is heavier than water necessitating the construction of an overflow dam.</a:t>
            </a:r>
          </a:p>
          <a:p>
            <a:pPr algn="l"/>
            <a:r>
              <a:rPr lang="en-US" dirty="0" smtClean="0">
                <a:solidFill>
                  <a:schemeClr val="tx1"/>
                </a:solidFill>
              </a:rPr>
              <a:t>When constructing an earthen dam, cover the dirt with plastic to eliminate erosion by upstream</a:t>
            </a:r>
            <a:r>
              <a:rPr lang="en-US" baseline="0" dirty="0" smtClean="0">
                <a:solidFill>
                  <a:schemeClr val="tx1"/>
                </a:solidFill>
              </a:rPr>
              <a:t> flowing water.</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1669296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during the analysis of the threat, one should know if the liquid flowing has a specific gravity less than 1.0 (which is assigned to water). Liquids with a SG less than 1.0 will float on the surface (necessitating the construction of an underflow dam). </a:t>
            </a:r>
            <a:r>
              <a:rPr lang="en-US" dirty="0" smtClean="0"/>
              <a:t>These dewater from beneath the floating material.</a:t>
            </a:r>
          </a:p>
          <a:p>
            <a:r>
              <a:rPr lang="en-US" dirty="0" smtClean="0"/>
              <a:t>You will note that these constructions can be labor-intensive, requiring many people delivering the dam material to the location.</a:t>
            </a:r>
          </a:p>
          <a:p>
            <a:r>
              <a:rPr lang="en-US" dirty="0" smtClean="0"/>
              <a:t>Some facilities anticipate where the spill will go and create</a:t>
            </a:r>
            <a:r>
              <a:rPr lang="en-US" baseline="0" dirty="0" smtClean="0"/>
              <a:t> interceptors within the course of travel. Pre-fabricated, fewer people are required to install them.</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981376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Another method to construct the Underflow dam</a:t>
            </a:r>
            <a:r>
              <a:rPr lang="en-US" baseline="0" dirty="0" smtClean="0">
                <a:solidFill>
                  <a:schemeClr val="tx1"/>
                </a:solidFill>
              </a:rPr>
              <a:t> and simultaneously absorb the floating contaminant.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Some materials may mix completely with water which means the flow may need to be stopped completely; impounded.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Research the control requirements for your on-site chemicals before an event occurs.</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98137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containers, such as tank cars and tank trucks,</a:t>
            </a:r>
            <a:r>
              <a:rPr lang="en-US" baseline="0" dirty="0" smtClean="0"/>
              <a:t> are used for economy to ship large volumes of materials. A spill from one of these conveyances can be extreme and require a large response effort of specialists and time to stabilize.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1636981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While barriers are created to impede a liquid flow, the responder should always be aware of potential vapors from the product.  The generation of vapors or gases may require additional steps such as spreading a compatible covering (tarp) or foam over the material.  This will serve as a vapor seal or blanket.</a:t>
            </a:r>
          </a:p>
          <a:p>
            <a:r>
              <a:rPr lang="en-US" dirty="0"/>
              <a:t>Liquid spills inside a building will follow the floor contours.  In industrial settings, floors are generally pitched toward the floor drains.  Also, doors may be elevated due to containment curbing constructed into the room or zone.  Further vapor travel will be dependent upon the vapor density of the material as well as engineered ventilation systems and air exchanges.  Other turbulences at doors, windows, and other openings may be the result of outside building contours and “drag” factors created due to the facility’s location and predominant wind factors or weather conditions.  Liquids, vapors, gases, and smoke will follow the path of least resistance</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2940878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rPr>
              <a:t>“U” Shaped Dike: used when you have enough time to plan the size of the dike.</a:t>
            </a:r>
          </a:p>
          <a:p>
            <a:pPr algn="l"/>
            <a:endParaRPr lang="en-US" dirty="0" smtClean="0">
              <a:solidFill>
                <a:schemeClr val="tx1"/>
              </a:solidFill>
            </a:endParaRPr>
          </a:p>
          <a:p>
            <a:pPr algn="l"/>
            <a:r>
              <a:rPr lang="en-US" dirty="0" smtClean="0">
                <a:solidFill>
                  <a:schemeClr val="tx1"/>
                </a:solidFill>
              </a:rPr>
              <a:t>“V” Shaped Dike: used on fast moving product which allows you to construct something immediately and if magnitude increases, you can extend the “wings” of the dike.</a:t>
            </a:r>
          </a:p>
          <a:p>
            <a:pPr defTabSz="931774">
              <a:defRPr/>
            </a:pPr>
            <a:endParaRPr lang="en-US" dirty="0" smtClean="0"/>
          </a:p>
          <a:p>
            <a:pPr defTabSz="931774">
              <a:defRPr/>
            </a:pPr>
            <a:r>
              <a:rPr lang="en-US" dirty="0" smtClean="0"/>
              <a:t>These types can be used in labs, loading docks and other surfaces. Exterior incidents</a:t>
            </a:r>
            <a:r>
              <a:rPr lang="en-US" baseline="0" dirty="0" smtClean="0"/>
              <a:t> may require they be constructed with dirt or gravel. This would necessitate digging equipment; shovels and tarps to construct the dike. As shown, pre-fabricated diking materials exist.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2940878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Control/removal considerations can be as particular as using sand in plastic bags for diking rather than loose sand. </a:t>
            </a:r>
          </a:p>
          <a:p>
            <a:r>
              <a:rPr lang="en-US" dirty="0" smtClean="0"/>
              <a:t>The </a:t>
            </a:r>
            <a:r>
              <a:rPr lang="en-US" dirty="0"/>
              <a:t>plastic bags would be exposed to the product, but not necessarily the sand. Therefore, rather than disposing of bulk contaminated sand, only the plastic bags would be treated as contaminated.  And, the plastic bags might be decontaminated and not included as waste!</a:t>
            </a:r>
          </a:p>
          <a:p>
            <a:r>
              <a:rPr lang="en-US" dirty="0" smtClean="0"/>
              <a:t>Commercial,</a:t>
            </a:r>
            <a:r>
              <a:rPr lang="en-US" baseline="0" dirty="0" smtClean="0"/>
              <a:t> pre-assembled </a:t>
            </a:r>
            <a:r>
              <a:rPr lang="en-US" dirty="0" smtClean="0"/>
              <a:t>damming products</a:t>
            </a:r>
            <a:r>
              <a:rPr lang="en-US" baseline="0" dirty="0" smtClean="0"/>
              <a:t> </a:t>
            </a:r>
            <a:r>
              <a:rPr lang="en-US" dirty="0" smtClean="0"/>
              <a:t>are </a:t>
            </a:r>
            <a:r>
              <a:rPr lang="en-US" dirty="0"/>
              <a:t>available from vendors</a:t>
            </a:r>
            <a:r>
              <a:rPr lang="en-US" dirty="0" smtClean="0"/>
              <a:t>. Many actions include,</a:t>
            </a:r>
          </a:p>
          <a:p>
            <a:pPr marL="171450" indent="-171450">
              <a:buFont typeface="Wingdings" pitchFamily="2" charset="2"/>
              <a:buChar char="§"/>
            </a:pPr>
            <a:r>
              <a:rPr lang="en-US" dirty="0" smtClean="0"/>
              <a:t>Cover the drain</a:t>
            </a:r>
            <a:r>
              <a:rPr lang="en-US" baseline="0" dirty="0" smtClean="0"/>
              <a:t> with plastic,</a:t>
            </a:r>
          </a:p>
          <a:p>
            <a:pPr marL="171450" indent="-171450">
              <a:buFont typeface="Wingdings" pitchFamily="2" charset="2"/>
              <a:buChar char="§"/>
            </a:pPr>
            <a:r>
              <a:rPr lang="en-US" baseline="0" dirty="0" smtClean="0"/>
              <a:t>Surround with a berm of absorbent materials,</a:t>
            </a:r>
          </a:p>
          <a:p>
            <a:pPr marL="171450" indent="-171450">
              <a:buFont typeface="Wingdings" pitchFamily="2" charset="2"/>
              <a:buChar char="§"/>
            </a:pPr>
            <a:r>
              <a:rPr lang="en-US" baseline="0" dirty="0" smtClean="0"/>
              <a:t>Divert spill away from drain.</a:t>
            </a:r>
          </a:p>
          <a:p>
            <a:pPr marL="0" indent="0">
              <a:buFont typeface="Wingdings" pitchFamily="2" charset="2"/>
              <a:buNone/>
            </a:pPr>
            <a:r>
              <a:rPr lang="en-US" baseline="0" dirty="0" smtClean="0"/>
              <a:t>If the liquid is lighter than water, some have put a water covering over the plastic. If the spill breaks through the diking material, it will flood on the water surface for retrieval.</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a:p>
        </p:txBody>
      </p:sp>
    </p:spTree>
    <p:extLst>
      <p:ext uri="{BB962C8B-B14F-4D97-AF65-F5344CB8AC3E}">
        <p14:creationId xmlns:p14="http://schemas.microsoft.com/office/powerpoint/2010/main" val="1656266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Left slide: a submersible pump is used to pump-off</a:t>
            </a:r>
            <a:r>
              <a:rPr lang="en-US" baseline="0" dirty="0" smtClean="0"/>
              <a:t> product before it inundates the dam.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Right slide: reinforce this drain with a plastic covering as well as diverting the spill away from the drain. Covering with sheet plastic works best with liquids that float on water. Some have put a water cover over the plastic that if any product breaches the dike, it will float on the water and not go down the drain.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know the flow schematic for the drain, go down range and use absorbent materials to limit the distance the spill travels in the piping network. (Create an interceptor system.)</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a:p>
        </p:txBody>
      </p:sp>
    </p:spTree>
    <p:extLst>
      <p:ext uri="{BB962C8B-B14F-4D97-AF65-F5344CB8AC3E}">
        <p14:creationId xmlns:p14="http://schemas.microsoft.com/office/powerpoint/2010/main" val="1656266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a decision is made to divert a product to a given location, actions must also be considered once it has arrived at that point.  Will you use absorbent materials?  Neutralizing agents?  Dilution techniques?  How accessible is the location to which you’ve diverted the </a:t>
            </a:r>
            <a:r>
              <a:rPr lang="en-US" dirty="0" smtClean="0"/>
              <a:t>product?</a:t>
            </a:r>
            <a:r>
              <a:rPr lang="en-US" baseline="0" dirty="0" smtClean="0"/>
              <a:t> W</a:t>
            </a:r>
            <a:r>
              <a:rPr lang="en-US" dirty="0" smtClean="0"/>
              <a:t>hat </a:t>
            </a:r>
            <a:r>
              <a:rPr lang="en-US" dirty="0"/>
              <a:t>hazard does it now pose to adjacent properties, products, or systems</a:t>
            </a:r>
            <a:r>
              <a:rPr lang="en-US" dirty="0" smtClean="0"/>
              <a:t>?</a:t>
            </a:r>
          </a:p>
          <a:p>
            <a:pPr marL="0" marR="0" indent="0" algn="l" defTabSz="931774"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Diverting of materials includes arranging a physical barrier to direct the product flow toward a desired location for control.  This control location may be an impoundment basin, chemical drain and sump system or low point on the facility.</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a:p>
        </p:txBody>
      </p:sp>
    </p:spTree>
    <p:extLst>
      <p:ext uri="{BB962C8B-B14F-4D97-AF65-F5344CB8AC3E}">
        <p14:creationId xmlns:p14="http://schemas.microsoft.com/office/powerpoint/2010/main" val="3137001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Transferring is the removal </a:t>
            </a:r>
            <a:r>
              <a:rPr lang="en-US" dirty="0" smtClean="0">
                <a:solidFill>
                  <a:schemeClr val="tx1"/>
                </a:solidFill>
              </a:rPr>
              <a:t>of product from its damaged containment to another containment or container. Possible hazards:</a:t>
            </a:r>
          </a:p>
          <a:p>
            <a:pPr algn="l"/>
            <a:r>
              <a:rPr lang="en-US" dirty="0" smtClean="0">
                <a:solidFill>
                  <a:schemeClr val="tx1"/>
                </a:solidFill>
              </a:rPr>
              <a:t> </a:t>
            </a:r>
          </a:p>
          <a:p>
            <a:pPr marL="342900" indent="-342900" algn="l">
              <a:buFont typeface="Wingdings" pitchFamily="2" charset="2"/>
              <a:buChar char="§"/>
            </a:pPr>
            <a:r>
              <a:rPr lang="en-US" dirty="0" smtClean="0">
                <a:solidFill>
                  <a:schemeClr val="tx1"/>
                </a:solidFill>
              </a:rPr>
              <a:t>Characteristics of the material being transferred, </a:t>
            </a:r>
          </a:p>
          <a:p>
            <a:pPr marL="342900" indent="-342900" algn="l">
              <a:buFont typeface="Wingdings" pitchFamily="2" charset="2"/>
              <a:buChar char="§"/>
            </a:pPr>
            <a:r>
              <a:rPr lang="en-US" dirty="0" smtClean="0">
                <a:solidFill>
                  <a:schemeClr val="tx1"/>
                </a:solidFill>
              </a:rPr>
              <a:t>Possibility of spillage, </a:t>
            </a:r>
          </a:p>
          <a:p>
            <a:pPr marL="342900" indent="-342900" algn="l">
              <a:buFont typeface="Wingdings" pitchFamily="2" charset="2"/>
              <a:buChar char="§"/>
            </a:pPr>
            <a:r>
              <a:rPr lang="en-US" dirty="0" smtClean="0">
                <a:solidFill>
                  <a:schemeClr val="tx1"/>
                </a:solidFill>
              </a:rPr>
              <a:t>Vapor production, and </a:t>
            </a:r>
          </a:p>
          <a:p>
            <a:pPr marL="342900" indent="-342900" algn="l">
              <a:buFont typeface="Wingdings" pitchFamily="2" charset="2"/>
              <a:buChar char="§"/>
            </a:pPr>
            <a:r>
              <a:rPr lang="en-US" dirty="0" smtClean="0">
                <a:solidFill>
                  <a:schemeClr val="tx1"/>
                </a:solidFill>
              </a:rPr>
              <a:t>Electrical ignition hazard</a:t>
            </a:r>
            <a:endParaRPr lang="en-US" dirty="0" smtClean="0"/>
          </a:p>
          <a:p>
            <a:pPr defTabSz="931774">
              <a:defRPr/>
            </a:pPr>
            <a:endParaRPr lang="en-US" dirty="0" smtClean="0"/>
          </a:p>
          <a:p>
            <a:pPr defTabSz="931774">
              <a:defRPr/>
            </a:pPr>
            <a:r>
              <a:rPr lang="en-US" dirty="0" smtClean="0"/>
              <a:t>Planning </a:t>
            </a:r>
            <a:r>
              <a:rPr lang="en-US" dirty="0"/>
              <a:t>should include the potential equipment needs to relocate the damaged container, pumps and siphoning equipment, protective diking around the container to be emptied and the new receiving container.  Also, a determination of grounding and bonding of containers should be made</a:t>
            </a:r>
            <a:r>
              <a:rPr lang="en-US" dirty="0" smtClean="0"/>
              <a:t>.</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a:p>
        </p:txBody>
      </p:sp>
    </p:spTree>
    <p:extLst>
      <p:ext uri="{BB962C8B-B14F-4D97-AF65-F5344CB8AC3E}">
        <p14:creationId xmlns:p14="http://schemas.microsoft.com/office/powerpoint/2010/main" val="2728670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Transfilling</a:t>
            </a:r>
            <a:r>
              <a:rPr lang="en-US" dirty="0" smtClean="0"/>
              <a:t> is </a:t>
            </a:r>
            <a:r>
              <a:rPr lang="en-US" dirty="0" smtClean="0">
                <a:solidFill>
                  <a:schemeClr val="tx1"/>
                </a:solidFill>
              </a:rPr>
              <a:t>used to move </a:t>
            </a:r>
            <a:r>
              <a:rPr lang="en-US" dirty="0" err="1" smtClean="0">
                <a:solidFill>
                  <a:schemeClr val="tx1"/>
                </a:solidFill>
              </a:rPr>
              <a:t>cylinderized</a:t>
            </a:r>
            <a:r>
              <a:rPr lang="en-US" dirty="0" smtClean="0">
                <a:solidFill>
                  <a:schemeClr val="tx1"/>
                </a:solidFill>
              </a:rPr>
              <a:t> product from one cylinder to another. </a:t>
            </a:r>
          </a:p>
          <a:p>
            <a:r>
              <a:rPr lang="en-US" dirty="0" smtClean="0"/>
              <a:t>Some </a:t>
            </a:r>
            <a:r>
              <a:rPr lang="en-US" dirty="0"/>
              <a:t>gas companies move leakers to a cubical and allow gas to vent up through filters and thus be “scrubbed.”</a:t>
            </a:r>
          </a:p>
          <a:p>
            <a:r>
              <a:rPr lang="en-US" dirty="0"/>
              <a:t>If </a:t>
            </a:r>
            <a:r>
              <a:rPr lang="en-US" dirty="0" smtClean="0"/>
              <a:t>a cylinder </a:t>
            </a:r>
            <a:r>
              <a:rPr lang="en-US" dirty="0"/>
              <a:t>is to be </a:t>
            </a:r>
            <a:r>
              <a:rPr lang="en-US" dirty="0" err="1"/>
              <a:t>transfilled</a:t>
            </a:r>
            <a:r>
              <a:rPr lang="en-US" dirty="0"/>
              <a:t>, drilling of leaking cylinder can be done</a:t>
            </a:r>
            <a:r>
              <a:rPr lang="en-US" dirty="0" smtClean="0"/>
              <a:t>.</a:t>
            </a:r>
          </a:p>
          <a:p>
            <a:endParaRPr lang="en-US" dirty="0" smtClean="0"/>
          </a:p>
          <a:p>
            <a:pPr algn="l"/>
            <a:r>
              <a:rPr lang="en-US" dirty="0" smtClean="0">
                <a:solidFill>
                  <a:schemeClr val="tx1"/>
                </a:solidFill>
              </a:rPr>
              <a:t>Set-up requires </a:t>
            </a:r>
          </a:p>
          <a:p>
            <a:pPr marL="342900" indent="-342900" algn="l">
              <a:buFont typeface="Wingdings" pitchFamily="2" charset="2"/>
              <a:buChar char="§"/>
            </a:pPr>
            <a:r>
              <a:rPr lang="en-US" dirty="0" smtClean="0">
                <a:solidFill>
                  <a:schemeClr val="tx1"/>
                </a:solidFill>
              </a:rPr>
              <a:t>receiving cylinders, </a:t>
            </a:r>
          </a:p>
          <a:p>
            <a:pPr marL="342900" indent="-342900" algn="l">
              <a:buFont typeface="Wingdings" pitchFamily="2" charset="2"/>
              <a:buChar char="§"/>
            </a:pPr>
            <a:r>
              <a:rPr lang="en-US" dirty="0" smtClean="0">
                <a:solidFill>
                  <a:schemeClr val="tx1"/>
                </a:solidFill>
              </a:rPr>
              <a:t>means to convey the contents from the leaking cylinder and </a:t>
            </a:r>
          </a:p>
          <a:p>
            <a:pPr marL="342900" indent="-342900" algn="l">
              <a:buFont typeface="Wingdings" pitchFamily="2" charset="2"/>
              <a:buChar char="§"/>
            </a:pPr>
            <a:r>
              <a:rPr lang="en-US" dirty="0" smtClean="0">
                <a:solidFill>
                  <a:schemeClr val="tx1"/>
                </a:solidFill>
              </a:rPr>
              <a:t>methods to cool the receiving cylinder. </a:t>
            </a:r>
          </a:p>
          <a:p>
            <a:pPr algn="l"/>
            <a:r>
              <a:rPr lang="en-US" dirty="0" smtClean="0">
                <a:solidFill>
                  <a:schemeClr val="tx1"/>
                </a:solidFill>
              </a:rPr>
              <a:t>A very involved method and only properly trained persons should initiate this.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a:p>
        </p:txBody>
      </p:sp>
    </p:spTree>
    <p:extLst>
      <p:ext uri="{BB962C8B-B14F-4D97-AF65-F5344CB8AC3E}">
        <p14:creationId xmlns:p14="http://schemas.microsoft.com/office/powerpoint/2010/main" val="51278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eaLnBrk="1" hangingPunct="1">
              <a:buFont typeface="Wingdings" pitchFamily="2" charset="2"/>
              <a:buChar char="§"/>
            </a:pPr>
            <a:r>
              <a:rPr lang="en-US" dirty="0" smtClean="0">
                <a:solidFill>
                  <a:schemeClr val="tx1"/>
                </a:solidFill>
              </a:rPr>
              <a:t>Cylinders may be controlled by turning the valve off</a:t>
            </a:r>
          </a:p>
          <a:p>
            <a:pPr marL="342900" indent="-342900" algn="l" eaLnBrk="1" hangingPunct="1">
              <a:buFont typeface="Wingdings" pitchFamily="2" charset="2"/>
              <a:buChar char="§"/>
            </a:pPr>
            <a:r>
              <a:rPr lang="en-US" dirty="0" smtClean="0">
                <a:solidFill>
                  <a:schemeClr val="tx1"/>
                </a:solidFill>
              </a:rPr>
              <a:t>The bonnet nut can be tightened</a:t>
            </a:r>
          </a:p>
          <a:p>
            <a:pPr marL="342900" indent="-342900" algn="l" eaLnBrk="1" hangingPunct="1">
              <a:buFont typeface="Wingdings" pitchFamily="2" charset="2"/>
              <a:buChar char="§"/>
            </a:pPr>
            <a:r>
              <a:rPr lang="en-US" dirty="0" smtClean="0">
                <a:solidFill>
                  <a:schemeClr val="tx1"/>
                </a:solidFill>
              </a:rPr>
              <a:t>The cylinder can be cooled to reduce internal pressure</a:t>
            </a:r>
          </a:p>
          <a:p>
            <a:pPr marL="0" indent="0" algn="l" eaLnBrk="1" hangingPunct="1">
              <a:buFont typeface="Wingdings" pitchFamily="2" charset="2"/>
              <a:buNone/>
            </a:pPr>
            <a:r>
              <a:rPr lang="en-US" dirty="0" smtClean="0">
                <a:solidFill>
                  <a:schemeClr val="tx1"/>
                </a:solidFill>
              </a:rPr>
              <a:t>Extreme caution is required when working around any pressure vessel.</a:t>
            </a:r>
          </a:p>
          <a:p>
            <a:pPr marL="0" indent="0" algn="l" eaLnBrk="1" hangingPunct="1">
              <a:buFont typeface="Wingdings" pitchFamily="2" charset="2"/>
              <a:buNone/>
            </a:pPr>
            <a:endParaRPr lang="en-US" dirty="0" smtClean="0">
              <a:solidFill>
                <a:schemeClr val="tx1"/>
              </a:solidFill>
            </a:endParaRPr>
          </a:p>
          <a:p>
            <a:r>
              <a:rPr lang="en-US" dirty="0" smtClean="0"/>
              <a:t>Commercial kits also exist to control</a:t>
            </a:r>
            <a:r>
              <a:rPr lang="en-US" baseline="0" dirty="0" smtClean="0"/>
              <a:t> </a:t>
            </a:r>
            <a:r>
              <a:rPr lang="en-US" baseline="0" dirty="0" err="1" smtClean="0"/>
              <a:t>cylinderized</a:t>
            </a:r>
            <a:r>
              <a:rPr lang="en-US" baseline="0" dirty="0" smtClean="0"/>
              <a:t> leaks. Special Chlorine kits rated “A”, “B” and “C” kits are for:</a:t>
            </a:r>
          </a:p>
          <a:p>
            <a:endParaRPr lang="en-US" baseline="0" dirty="0" smtClean="0"/>
          </a:p>
          <a:p>
            <a:r>
              <a:rPr lang="en-US" baseline="0" dirty="0" smtClean="0"/>
              <a:t>“A” for controlling cylinders up to 100 </a:t>
            </a:r>
            <a:r>
              <a:rPr lang="en-US" baseline="0" dirty="0" err="1" smtClean="0"/>
              <a:t>lbs</a:t>
            </a:r>
            <a:r>
              <a:rPr lang="en-US" baseline="0" dirty="0" smtClean="0"/>
              <a:t>;</a:t>
            </a:r>
          </a:p>
          <a:p>
            <a:r>
              <a:rPr lang="en-US" baseline="0" dirty="0" smtClean="0"/>
              <a:t>“B” for 1 ton cylinders, and</a:t>
            </a:r>
          </a:p>
          <a:p>
            <a:r>
              <a:rPr lang="en-US" baseline="0" dirty="0" smtClean="0"/>
              <a:t>“C” kits for tank car operations.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Pressurized gases can also be reduced (eliminated) by burning in-place, called “flaring.” This is very dangerous and requires specialized personnel.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a:p>
        </p:txBody>
      </p:sp>
    </p:spTree>
    <p:extLst>
      <p:ext uri="{BB962C8B-B14F-4D97-AF65-F5344CB8AC3E}">
        <p14:creationId xmlns:p14="http://schemas.microsoft.com/office/powerpoint/2010/main" val="1182420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operation is usually performed on non-pressurized drums or other containers. Before </a:t>
            </a:r>
            <a:r>
              <a:rPr lang="en-US" dirty="0"/>
              <a:t>plugging or patching, evaluate the container to determine the condition of the area around the leak.  If the leak is due to a chemical reaction weakening the shell, then plugging or patching may be a wasted effort due to the entire shell being affected.  If the leak is due to mechanical forces (puncture, tear, impact) then plugging or patching can be accomplished if enough of the original container shell is available to serve as an anchor point for the plug or </a:t>
            </a:r>
            <a:r>
              <a:rPr lang="en-US" dirty="0" smtClean="0"/>
              <a:t>patch.</a:t>
            </a:r>
          </a:p>
          <a:p>
            <a:r>
              <a:rPr lang="en-US" dirty="0" smtClean="0"/>
              <a:t>Remember: If you use plugs, you may have to saw them off as close to the damaged drum</a:t>
            </a:r>
            <a:r>
              <a:rPr lang="en-US" baseline="0" dirty="0" smtClean="0"/>
              <a:t> wall as possible so the damaged container will fit into the </a:t>
            </a:r>
            <a:r>
              <a:rPr lang="en-US" baseline="0" dirty="0" err="1" smtClean="0"/>
              <a:t>overpack</a:t>
            </a:r>
            <a:r>
              <a:rPr lang="en-US" baseline="0" dirty="0" smtClean="0"/>
              <a:t> drum.</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a:p>
        </p:txBody>
      </p:sp>
    </p:spTree>
    <p:extLst>
      <p:ext uri="{BB962C8B-B14F-4D97-AF65-F5344CB8AC3E}">
        <p14:creationId xmlns:p14="http://schemas.microsoft.com/office/powerpoint/2010/main" val="2629153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Wooden plugs and commercially available plugs in kits may not</a:t>
            </a:r>
            <a:r>
              <a:rPr lang="en-US" baseline="0" dirty="0" smtClean="0"/>
              <a:t> clear the interior side walls of recovery drums.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Ensure actions are coordinated for safety.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a:p>
        </p:txBody>
      </p:sp>
    </p:spTree>
    <p:extLst>
      <p:ext uri="{BB962C8B-B14F-4D97-AF65-F5344CB8AC3E}">
        <p14:creationId xmlns:p14="http://schemas.microsoft.com/office/powerpoint/2010/main" val="262915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Fiberboard and cardboard packaging can also contain hazardous materials.</a:t>
            </a:r>
          </a:p>
          <a:p>
            <a:r>
              <a:rPr lang="en-US" dirty="0" smtClean="0"/>
              <a:t>Each will be properly marked according to DOT requirements.</a:t>
            </a:r>
          </a:p>
          <a:p>
            <a:r>
              <a:rPr lang="en-US" dirty="0" smtClean="0"/>
              <a:t>An</a:t>
            </a:r>
            <a:r>
              <a:rPr lang="en-US" baseline="0" dirty="0" smtClean="0"/>
              <a:t> SDS may or may not accompany the shipment.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4043955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Commercial kits exist to make your control job easier.</a:t>
            </a:r>
          </a:p>
          <a:p>
            <a:pPr algn="l"/>
            <a:r>
              <a:rPr lang="en-US" sz="1200" dirty="0" smtClean="0"/>
              <a:t>Completely cover the leak area with a</a:t>
            </a:r>
            <a:r>
              <a:rPr lang="en-US" sz="1200" baseline="0" dirty="0" smtClean="0"/>
              <a:t> </a:t>
            </a:r>
            <a:r>
              <a:rPr lang="en-US" sz="1200" kern="1200" dirty="0" smtClean="0">
                <a:solidFill>
                  <a:schemeClr val="tx1"/>
                </a:solidFill>
                <a:effectLst/>
                <a:latin typeface="+mn-lt"/>
                <a:ea typeface="+mn-ea"/>
                <a:cs typeface="+mn-cs"/>
              </a:rPr>
              <a:t>patch which has</a:t>
            </a:r>
            <a:r>
              <a:rPr lang="en-US" sz="1200" kern="1200" baseline="0" dirty="0" smtClean="0">
                <a:solidFill>
                  <a:schemeClr val="tx1"/>
                </a:solidFill>
                <a:effectLst/>
                <a:latin typeface="+mn-lt"/>
                <a:ea typeface="+mn-ea"/>
                <a:cs typeface="+mn-cs"/>
              </a:rPr>
              <a:t> a 20% overage to extend well beyond the edges of the breech. </a:t>
            </a:r>
          </a:p>
          <a:p>
            <a:pPr algn="l"/>
            <a:r>
              <a:rPr lang="en-US" sz="1200" dirty="0" smtClean="0"/>
              <a:t>Before affixing a patching compound to the container, reduce the flow by </a:t>
            </a:r>
          </a:p>
          <a:p>
            <a:pPr marL="457200" indent="-457200">
              <a:buAutoNum type="alphaLcParenR"/>
            </a:pPr>
            <a:r>
              <a:rPr lang="en-US" sz="1200" dirty="0" smtClean="0"/>
              <a:t>rolling the container so the level of the material is below the leak area, or</a:t>
            </a:r>
          </a:p>
          <a:p>
            <a:pPr algn="l"/>
            <a:r>
              <a:rPr lang="en-US" sz="1200" dirty="0" smtClean="0"/>
              <a:t>b)</a:t>
            </a:r>
            <a:r>
              <a:rPr lang="en-US" sz="1200" baseline="0" dirty="0" smtClean="0"/>
              <a:t>         </a:t>
            </a:r>
            <a:r>
              <a:rPr lang="en-US" sz="1200" dirty="0" smtClean="0"/>
              <a:t>closing a valve to slow the flow.</a:t>
            </a:r>
          </a:p>
          <a:p>
            <a:pPr algn="l"/>
            <a:r>
              <a:rPr lang="en-US" sz="1200" b="1" dirty="0" smtClean="0"/>
              <a:t>DO NOT</a:t>
            </a:r>
            <a:r>
              <a:rPr lang="en-US" sz="1200" dirty="0" smtClean="0"/>
              <a:t> remove the bung or vent opening on a drum, it will allow product to more rapidly flow.</a:t>
            </a:r>
          </a:p>
          <a:p>
            <a:r>
              <a:rPr lang="en-US" sz="1200" dirty="0" smtClean="0"/>
              <a:t>If the material must be disposed, use an </a:t>
            </a:r>
            <a:r>
              <a:rPr lang="en-US" sz="1200" dirty="0" err="1" smtClean="0"/>
              <a:t>overpack</a:t>
            </a:r>
            <a:r>
              <a:rPr lang="en-US" sz="1200" dirty="0" smtClean="0"/>
              <a:t> drum and ensure it is properly labeled and segregated for disposal.  This requires enacting Hazardous Waste provisions for disposal</a:t>
            </a:r>
            <a:r>
              <a:rPr lang="en-US" sz="1200" baseline="0" dirty="0" smtClean="0"/>
              <a:t> </a:t>
            </a:r>
            <a:r>
              <a:rPr lang="en-US" sz="1200" dirty="0" smtClean="0"/>
              <a:t>in:</a:t>
            </a:r>
          </a:p>
          <a:p>
            <a:endParaRPr lang="en-US" sz="1200" dirty="0" smtClean="0"/>
          </a:p>
          <a:p>
            <a:pPr marL="171450" indent="-171450">
              <a:buFont typeface="Wingdings" pitchFamily="2" charset="2"/>
              <a:buChar char="§"/>
            </a:pPr>
            <a:r>
              <a:rPr lang="en-US" sz="1200" dirty="0" smtClean="0"/>
              <a:t>40 CFR Part 261-274</a:t>
            </a:r>
          </a:p>
          <a:p>
            <a:pPr marL="171450" indent="-171450">
              <a:buFont typeface="Wingdings" pitchFamily="2" charset="2"/>
              <a:buChar char="§"/>
            </a:pPr>
            <a:r>
              <a:rPr lang="en-US" sz="1200" dirty="0" smtClean="0"/>
              <a:t>49 CFR 171-173 or HM-181 for marking and transport</a:t>
            </a:r>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200" dirty="0" smtClean="0"/>
              <a:t>Check our </a:t>
            </a:r>
            <a:r>
              <a:rPr lang="en-US" sz="1200" dirty="0" err="1" smtClean="0"/>
              <a:t>ppt</a:t>
            </a:r>
            <a:r>
              <a:rPr lang="en-US" sz="1200" dirty="0" smtClean="0"/>
              <a:t> program “Hazardous Waste Management” for additional information</a:t>
            </a:r>
            <a:r>
              <a:rPr lang="en-US" sz="1200" baseline="0" dirty="0" smtClean="0"/>
              <a:t> pertaining to 1) </a:t>
            </a:r>
            <a:r>
              <a:rPr lang="en-US" sz="1200" kern="0" baseline="0" dirty="0" smtClean="0">
                <a:latin typeface="+mn-lt"/>
              </a:rPr>
              <a:t>c</a:t>
            </a:r>
            <a:r>
              <a:rPr lang="en-US" sz="1200" kern="0" dirty="0" smtClean="0">
                <a:latin typeface="+mn-lt"/>
              </a:rPr>
              <a:t>onditionally exempt small quantity generators,</a:t>
            </a:r>
          </a:p>
          <a:p>
            <a:pPr marL="0" indent="0">
              <a:buFont typeface="Wingdings" pitchFamily="2" charset="2"/>
              <a:buNone/>
            </a:pPr>
            <a:r>
              <a:rPr lang="en-US" sz="1200" baseline="0" dirty="0" smtClean="0"/>
              <a:t>2) small quantity generators and 3) large quantity generators.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51</a:t>
            </a:fld>
            <a:endParaRPr lang="en-US"/>
          </a:p>
        </p:txBody>
      </p:sp>
    </p:spTree>
    <p:extLst>
      <p:ext uri="{BB962C8B-B14F-4D97-AF65-F5344CB8AC3E}">
        <p14:creationId xmlns:p14="http://schemas.microsoft.com/office/powerpoint/2010/main" val="1182420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Booming spills on waterways must deal with not only trapping the spill but guiding it to a collection point on the pond, stream, creek or river bank. This may become a “2-sided” operation requiring one team working each bank</a:t>
            </a:r>
            <a:r>
              <a:rPr lang="en-US" baseline="0" dirty="0" smtClean="0">
                <a:solidFill>
                  <a:schemeClr val="tx1"/>
                </a:solidFill>
              </a:rPr>
              <a:t> of the stream or creek. If the spill is on a lake, boats may be required as well as personal flotation devices for responder safety.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tx1"/>
              </a:solidFill>
            </a:endParaRPr>
          </a:p>
          <a:p>
            <a:r>
              <a:rPr lang="en-US" dirty="0" smtClean="0"/>
              <a:t>These operations will require greater numbers of personnel and specialty equipment. They may</a:t>
            </a:r>
            <a:r>
              <a:rPr lang="en-US" baseline="0" dirty="0" smtClean="0"/>
              <a:t> </a:t>
            </a:r>
            <a:r>
              <a:rPr lang="en-US" dirty="0" smtClean="0"/>
              <a:t>also require hours, days or weeks to stabilize depending upon the material spilled.</a:t>
            </a:r>
          </a:p>
          <a:p>
            <a:r>
              <a:rPr lang="en-US" dirty="0" smtClean="0"/>
              <a:t>If your team will be required to create dams or dikes by</a:t>
            </a:r>
            <a:r>
              <a:rPr lang="en-US" baseline="0" dirty="0" smtClean="0"/>
              <a:t> shoveling dirt, gravel and other containment materials, consider pre-constructed control materials.</a:t>
            </a:r>
          </a:p>
          <a:p>
            <a:r>
              <a:rPr lang="en-US" baseline="0" dirty="0" smtClean="0"/>
              <a:t>Ask yourself; “How many shovels-full and people would be required to construct something that one person could deploy?”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This may well be a job for a professional contractor.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52</a:t>
            </a:fld>
            <a:endParaRPr lang="en-US"/>
          </a:p>
        </p:txBody>
      </p:sp>
    </p:spTree>
    <p:extLst>
      <p:ext uri="{BB962C8B-B14F-4D97-AF65-F5344CB8AC3E}">
        <p14:creationId xmlns:p14="http://schemas.microsoft.com/office/powerpoint/2010/main" val="5237873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Survey possible release types, direction of flow and destination. Provide access to these points for spill control teams and support equipment.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Some companies use skimmers</a:t>
            </a:r>
            <a:r>
              <a:rPr lang="en-US" baseline="0" dirty="0" smtClean="0">
                <a:solidFill>
                  <a:schemeClr val="tx1"/>
                </a:solidFill>
              </a:rPr>
              <a:t> which float on the surface and vacuum up the liquid spill.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For heavier than water materials, pumps can be used as well as weighted skimmers to extract material from the floor of the water source.</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53</a:t>
            </a:fld>
            <a:endParaRPr lang="en-US"/>
          </a:p>
        </p:txBody>
      </p:sp>
    </p:spTree>
    <p:extLst>
      <p:ext uri="{BB962C8B-B14F-4D97-AF65-F5344CB8AC3E}">
        <p14:creationId xmlns:p14="http://schemas.microsoft.com/office/powerpoint/2010/main" val="2483961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Small intrusions into water can be handled with booms and absorbent pads.</a:t>
            </a:r>
          </a:p>
          <a:p>
            <a:r>
              <a:rPr lang="en-US" dirty="0" smtClean="0"/>
              <a:t>Booms are made to overlap to contain the product. The ones shown have clips at each end to permit their locking together to shape the arrangement</a:t>
            </a:r>
            <a:r>
              <a:rPr lang="en-US" baseline="0" dirty="0" smtClean="0"/>
              <a:t> and minimize the material bypassing through the booms. They allow minimizing the spread and aid in “herding” the spill to a collection point.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concentrate on creating a major stop point, have a team construct smaller catchalls or stoppage points between this large stop point and the spill. This will help to minimize the total amount which could break through the major stop point.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54</a:t>
            </a:fld>
            <a:endParaRPr lang="en-US"/>
          </a:p>
        </p:txBody>
      </p:sp>
    </p:spTree>
    <p:extLst>
      <p:ext uri="{BB962C8B-B14F-4D97-AF65-F5344CB8AC3E}">
        <p14:creationId xmlns:p14="http://schemas.microsoft.com/office/powerpoint/2010/main" val="144854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pre-fabricated berm or collection pool</a:t>
            </a:r>
            <a:r>
              <a:rPr lang="en-US" baseline="0" dirty="0" smtClean="0"/>
              <a:t> to collect on-board product. The slide on the right shows a berm or pool to more specifically capture saddle (fuel) tank leaks.</a:t>
            </a:r>
          </a:p>
          <a:p>
            <a:r>
              <a:rPr lang="en-US" baseline="0" dirty="0" smtClean="0"/>
              <a:t>Whenever attempting to catch </a:t>
            </a:r>
            <a:r>
              <a:rPr lang="en-US" baseline="0" dirty="0" err="1" smtClean="0"/>
              <a:t>drippage</a:t>
            </a:r>
            <a:r>
              <a:rPr lang="en-US" baseline="0" dirty="0" smtClean="0"/>
              <a:t>, determine if static electricity could build up from the free falling fuel. This will require grounding and bonding to be enacted.</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55</a:t>
            </a:fld>
            <a:endParaRPr lang="en-US"/>
          </a:p>
        </p:txBody>
      </p:sp>
    </p:spTree>
    <p:extLst>
      <p:ext uri="{BB962C8B-B14F-4D97-AF65-F5344CB8AC3E}">
        <p14:creationId xmlns:p14="http://schemas.microsoft.com/office/powerpoint/2010/main" val="3921593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duties are delineated</a:t>
            </a:r>
            <a:r>
              <a:rPr lang="en-US" baseline="0" dirty="0" smtClean="0"/>
              <a:t> for each level of responder in NFPA Standard 472.</a:t>
            </a:r>
          </a:p>
          <a:p>
            <a:r>
              <a:rPr lang="en-US" baseline="0" dirty="0" smtClean="0"/>
              <a:t>When planning your response resources, if you wish to reinforce your plant’s team, many volunteer fire companies require their personnel to be certified in Level 2-Operations as a minimum to respond to </a:t>
            </a:r>
            <a:r>
              <a:rPr lang="en-US" baseline="0" dirty="0" err="1" smtClean="0"/>
              <a:t>HazMat</a:t>
            </a:r>
            <a:r>
              <a:rPr lang="en-US" baseline="0" dirty="0" smtClean="0"/>
              <a:t> events.</a:t>
            </a:r>
          </a:p>
          <a:p>
            <a:r>
              <a:rPr lang="en-US" baseline="0" dirty="0" smtClean="0"/>
              <a:t>Check the qualifications of the off-site responders who will assist you. If specialty training is required for them to assist you, consider providing this training.</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56</a:t>
            </a:fld>
            <a:endParaRPr lang="en-US"/>
          </a:p>
        </p:txBody>
      </p:sp>
    </p:spTree>
    <p:extLst>
      <p:ext uri="{BB962C8B-B14F-4D97-AF65-F5344CB8AC3E}">
        <p14:creationId xmlns:p14="http://schemas.microsoft.com/office/powerpoint/2010/main" val="699174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if you can put distance between the hazard and responders, this will have a bearing on the level of PPE which may be required.</a:t>
            </a:r>
          </a:p>
          <a:p>
            <a:endParaRPr lang="en-US" dirty="0" smtClean="0"/>
          </a:p>
          <a:p>
            <a:r>
              <a:rPr lang="en-US" dirty="0" smtClean="0"/>
              <a:t>Example: Your on-site team is told a spill will enter the on-site creek in 10 minutes and will hit the plant boundary in another 10 minutes. Your team will have 20 minutes (approximately) to construct damming and diking downstream at the plant boundary wearing their normal work uniform. As the spill gets closer to their location, they will need to withdraw to a safe location or wear the proper level of PPE to continue with their efforts.</a:t>
            </a:r>
          </a:p>
          <a:p>
            <a:r>
              <a:rPr lang="en-US" dirty="0" smtClean="0"/>
              <a:t>If such is elected, someone upstream should</a:t>
            </a:r>
            <a:r>
              <a:rPr lang="en-US" baseline="0" dirty="0" smtClean="0"/>
              <a:t> be monitoring to determine the material’s location to warn the damming or diking team when to withdraw.</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57</a:t>
            </a:fld>
            <a:endParaRPr lang="en-US"/>
          </a:p>
        </p:txBody>
      </p:sp>
    </p:spTree>
    <p:extLst>
      <p:ext uri="{BB962C8B-B14F-4D97-AF65-F5344CB8AC3E}">
        <p14:creationId xmlns:p14="http://schemas.microsoft.com/office/powerpoint/2010/main" val="4179818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also be done by Operations Level personnel if properly trained and equipped.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58</a:t>
            </a:fld>
            <a:endParaRPr lang="en-US"/>
          </a:p>
        </p:txBody>
      </p:sp>
    </p:spTree>
    <p:extLst>
      <p:ext uri="{BB962C8B-B14F-4D97-AF65-F5344CB8AC3E}">
        <p14:creationId xmlns:p14="http://schemas.microsoft.com/office/powerpoint/2010/main" val="806854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The level of PPE required for each response level will be dictated by the material’s hazard. Cite EPA charts and information on the SDS to determine proper types.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Indicate in your Action Plan which agency you’ve elected to follow; OSHA or NFPA. If you are regulated by OSHA, your question is already answered; you’ll comply with OSHA.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59</a:t>
            </a:fld>
            <a:endParaRPr lang="en-US"/>
          </a:p>
        </p:txBody>
      </p:sp>
    </p:spTree>
    <p:extLst>
      <p:ext uri="{BB962C8B-B14F-4D97-AF65-F5344CB8AC3E}">
        <p14:creationId xmlns:p14="http://schemas.microsoft.com/office/powerpoint/2010/main" val="275866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Some industries have their own levels of safety for general employees and response personnel.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above wallet card shows the determined work clothing required by this facility</a:t>
            </a:r>
            <a:r>
              <a:rPr lang="en-US" sz="1200" kern="1200" baseline="0" dirty="0" smtClean="0">
                <a:solidFill>
                  <a:schemeClr val="tx1"/>
                </a:solidFill>
                <a:effectLst/>
                <a:latin typeface="+mn-lt"/>
                <a:ea typeface="+mn-ea"/>
                <a:cs typeface="+mn-cs"/>
              </a:rPr>
              <a:t> based on the hazard of the material.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The “X” in the lower right column is usually used to direct staff to emergency requirements in PPE and actions for a material.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60</a:t>
            </a:fld>
            <a:endParaRPr lang="en-US"/>
          </a:p>
        </p:txBody>
      </p:sp>
    </p:spTree>
    <p:extLst>
      <p:ext uri="{BB962C8B-B14F-4D97-AF65-F5344CB8AC3E}">
        <p14:creationId xmlns:p14="http://schemas.microsoft.com/office/powerpoint/2010/main" val="239847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dirty="0" smtClean="0"/>
              <a:t>Containers </a:t>
            </a:r>
            <a:r>
              <a:rPr lang="en-US" dirty="0" smtClean="0">
                <a:solidFill>
                  <a:schemeClr val="tx1"/>
                </a:solidFill>
              </a:rPr>
              <a:t>can also be processes and vessels containing production materials.</a:t>
            </a:r>
          </a:p>
          <a:p>
            <a:pPr algn="l" eaLnBrk="1" hangingPunct="1"/>
            <a:endParaRPr lang="en-US" dirty="0" smtClean="0">
              <a:solidFill>
                <a:schemeClr val="tx1"/>
              </a:solidFill>
            </a:endParaRPr>
          </a:p>
          <a:p>
            <a:pPr algn="l" eaLnBrk="1" hangingPunct="1"/>
            <a:r>
              <a:rPr lang="en-US" dirty="0" smtClean="0">
                <a:solidFill>
                  <a:schemeClr val="tx1"/>
                </a:solidFill>
              </a:rPr>
              <a:t>Know the valve</a:t>
            </a:r>
            <a:r>
              <a:rPr lang="en-US" baseline="0" dirty="0" smtClean="0">
                <a:solidFill>
                  <a:schemeClr val="tx1"/>
                </a:solidFill>
              </a:rPr>
              <a:t> line-ups</a:t>
            </a:r>
            <a:r>
              <a:rPr lang="en-US" dirty="0" smtClean="0">
                <a:solidFill>
                  <a:schemeClr val="tx1"/>
                </a:solidFill>
              </a:rPr>
              <a:t> and shutdown logics for the plant’s processes</a:t>
            </a:r>
            <a:r>
              <a:rPr lang="en-US" baseline="0" dirty="0" smtClean="0">
                <a:solidFill>
                  <a:schemeClr val="tx1"/>
                </a:solidFill>
              </a:rPr>
              <a:t> to isolate leaks.</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35573386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1774"/>
            <a:r>
              <a:rPr lang="en-US" dirty="0" smtClean="0"/>
              <a:t>Incompatible materials will deteriorate the </a:t>
            </a:r>
            <a:r>
              <a:rPr lang="en-US" dirty="0" err="1" smtClean="0"/>
              <a:t>overpack</a:t>
            </a:r>
            <a:r>
              <a:rPr lang="en-US" dirty="0" smtClean="0"/>
              <a:t> drum shell and permit the product to escape the container.</a:t>
            </a:r>
          </a:p>
          <a:p>
            <a:pPr algn="l" defTabSz="931774"/>
            <a:endParaRPr lang="en-US" dirty="0" smtClean="0">
              <a:solidFill>
                <a:schemeClr val="tx1"/>
              </a:solidFill>
            </a:endParaRPr>
          </a:p>
          <a:p>
            <a:pPr algn="l"/>
            <a:r>
              <a:rPr lang="en-US" sz="1200" kern="1200" dirty="0" smtClean="0">
                <a:solidFill>
                  <a:schemeClr val="tx1"/>
                </a:solidFill>
                <a:effectLst/>
                <a:latin typeface="+mn-lt"/>
                <a:ea typeface="+mn-ea"/>
                <a:cs typeface="+mn-cs"/>
              </a:rPr>
              <a:t>Ensure the container to be </a:t>
            </a:r>
            <a:r>
              <a:rPr lang="en-US" sz="1200" kern="1200" dirty="0" err="1" smtClean="0">
                <a:solidFill>
                  <a:schemeClr val="tx1"/>
                </a:solidFill>
                <a:effectLst/>
                <a:latin typeface="+mn-lt"/>
                <a:ea typeface="+mn-ea"/>
                <a:cs typeface="+mn-cs"/>
              </a:rPr>
              <a:t>overpacked</a:t>
            </a:r>
            <a:r>
              <a:rPr lang="en-US" sz="1200" kern="1200" dirty="0" smtClean="0">
                <a:solidFill>
                  <a:schemeClr val="tx1"/>
                </a:solidFill>
                <a:effectLst/>
                <a:latin typeface="+mn-lt"/>
                <a:ea typeface="+mn-ea"/>
                <a:cs typeface="+mn-cs"/>
              </a:rPr>
              <a:t> has no protrusions that would obstruct </a:t>
            </a:r>
            <a:r>
              <a:rPr lang="en-US" sz="1200" kern="1200" dirty="0" err="1" smtClean="0">
                <a:solidFill>
                  <a:schemeClr val="tx1"/>
                </a:solidFill>
                <a:effectLst/>
                <a:latin typeface="+mn-lt"/>
                <a:ea typeface="+mn-ea"/>
                <a:cs typeface="+mn-cs"/>
              </a:rPr>
              <a:t>overpacking</a:t>
            </a:r>
            <a:r>
              <a:rPr lang="en-US" sz="1200" kern="1200" dirty="0" smtClean="0">
                <a:solidFill>
                  <a:schemeClr val="tx1"/>
                </a:solidFill>
                <a:effectLst/>
                <a:latin typeface="+mn-lt"/>
                <a:ea typeface="+mn-ea"/>
                <a:cs typeface="+mn-cs"/>
              </a:rPr>
              <a:t> or create damage to the plug or patch. </a:t>
            </a:r>
          </a:p>
          <a:p>
            <a:pPr algn="l"/>
            <a:endParaRPr lang="en-US" sz="1200" kern="1200" dirty="0" smtClean="0">
              <a:solidFill>
                <a:schemeClr val="tx1"/>
              </a:solidFill>
              <a:effectLst/>
              <a:latin typeface="+mn-lt"/>
              <a:ea typeface="+mn-ea"/>
              <a:cs typeface="+mn-cs"/>
            </a:endParaRPr>
          </a:p>
          <a:p>
            <a:pPr algn="l"/>
            <a:r>
              <a:rPr lang="en-US" sz="1200" kern="1200" dirty="0" smtClean="0">
                <a:solidFill>
                  <a:schemeClr val="tx1"/>
                </a:solidFill>
                <a:effectLst/>
                <a:latin typeface="+mn-lt"/>
                <a:ea typeface="+mn-ea"/>
                <a:cs typeface="+mn-cs"/>
              </a:rPr>
              <a:t>Determine if special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polyethylene liners are needed and available to insert into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prior to placing the leaking container inside.</a:t>
            </a:r>
          </a:p>
          <a:p>
            <a:pPr algn="l"/>
            <a:endParaRPr lang="en-US" sz="1200" kern="1200" dirty="0" smtClean="0">
              <a:solidFill>
                <a:schemeClr val="tx1"/>
              </a:solidFill>
              <a:effectLst/>
              <a:latin typeface="+mn-lt"/>
              <a:ea typeface="+mn-ea"/>
              <a:cs typeface="+mn-cs"/>
            </a:endParaRPr>
          </a:p>
          <a:p>
            <a:pPr algn="l"/>
            <a:r>
              <a:rPr lang="en-US" sz="1200" kern="1200" dirty="0" smtClean="0">
                <a:solidFill>
                  <a:schemeClr val="tx1"/>
                </a:solidFill>
                <a:effectLst/>
                <a:latin typeface="+mn-lt"/>
                <a:ea typeface="+mn-ea"/>
                <a:cs typeface="+mn-cs"/>
              </a:rPr>
              <a:t>Depending upon the specific gravity of the liquid and the drum’s volume, a drum may weigh between 450 and 740 pounds! Placing the damaged drum into an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may require</a:t>
            </a:r>
          </a:p>
          <a:p>
            <a:pPr marL="171450" indent="-171450" algn="l">
              <a:buFont typeface="Wingdings" pitchFamily="2" charset="2"/>
              <a:buChar char="§"/>
            </a:pPr>
            <a:r>
              <a:rPr lang="en-US" sz="1200" kern="1200" dirty="0" smtClean="0">
                <a:solidFill>
                  <a:schemeClr val="tx1"/>
                </a:solidFill>
                <a:effectLst/>
                <a:latin typeface="+mn-lt"/>
                <a:ea typeface="+mn-ea"/>
                <a:cs typeface="+mn-cs"/>
              </a:rPr>
              <a:t>rolling at an angle into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a:t>
            </a:r>
          </a:p>
          <a:p>
            <a:pPr marL="171450" indent="-171450" algn="l">
              <a:buFont typeface="Wingdings" pitchFamily="2" charset="2"/>
              <a:buChar char="§"/>
            </a:pPr>
            <a:r>
              <a:rPr lang="en-US" sz="1200" kern="1200" dirty="0" smtClean="0">
                <a:solidFill>
                  <a:schemeClr val="tx1"/>
                </a:solidFill>
                <a:effectLst/>
                <a:latin typeface="+mn-lt"/>
                <a:ea typeface="+mn-ea"/>
                <a:cs typeface="+mn-cs"/>
              </a:rPr>
              <a:t>using a forklift with drum gripper, grappler, or picker arrangement, or</a:t>
            </a:r>
          </a:p>
          <a:p>
            <a:pPr marL="171450" indent="-171450" algn="l">
              <a:buFont typeface="Wingdings" pitchFamily="2" charset="2"/>
              <a:buChar char="§"/>
            </a:pPr>
            <a:r>
              <a:rPr lang="en-US" sz="1200" kern="1200" dirty="0" smtClean="0">
                <a:solidFill>
                  <a:schemeClr val="tx1"/>
                </a:solidFill>
                <a:effectLst/>
                <a:latin typeface="+mn-lt"/>
                <a:ea typeface="+mn-ea"/>
                <a:cs typeface="+mn-cs"/>
              </a:rPr>
              <a:t>using a forklift to ease the drum into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a:t>
            </a:r>
          </a:p>
          <a:p>
            <a:pPr marL="0" indent="0" algn="l">
              <a:buFont typeface="Wingdings" pitchFamily="2" charset="2"/>
              <a:buNone/>
            </a:pPr>
            <a:r>
              <a:rPr lang="en-US" sz="1200" kern="1200" dirty="0" smtClean="0">
                <a:solidFill>
                  <a:schemeClr val="tx1"/>
                </a:solidFill>
                <a:effectLst/>
                <a:latin typeface="+mn-lt"/>
                <a:ea typeface="+mn-ea"/>
                <a:cs typeface="+mn-cs"/>
              </a:rPr>
              <a:t>Provide lifting equipment to eliminate strains and sprains in your team.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61</a:t>
            </a:fld>
            <a:endParaRPr lang="en-US"/>
          </a:p>
        </p:txBody>
      </p:sp>
    </p:spTree>
    <p:extLst>
      <p:ext uri="{BB962C8B-B14F-4D97-AF65-F5344CB8AC3E}">
        <p14:creationId xmlns:p14="http://schemas.microsoft.com/office/powerpoint/2010/main" val="15133529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q"/>
            </a:pPr>
            <a:r>
              <a:rPr lang="en-US" dirty="0" smtClean="0">
                <a:solidFill>
                  <a:schemeClr val="tx1"/>
                </a:solidFill>
              </a:rPr>
              <a:t>With two people in proper protection, invert the </a:t>
            </a:r>
            <a:r>
              <a:rPr lang="en-US" dirty="0" err="1" smtClean="0">
                <a:solidFill>
                  <a:schemeClr val="tx1"/>
                </a:solidFill>
              </a:rPr>
              <a:t>overpack</a:t>
            </a:r>
            <a:r>
              <a:rPr lang="en-US" dirty="0" smtClean="0">
                <a:solidFill>
                  <a:schemeClr val="tx1"/>
                </a:solidFill>
              </a:rPr>
              <a:t> drum slowly over the leaking drum.  </a:t>
            </a:r>
          </a:p>
          <a:p>
            <a:pPr marL="342900" indent="-342900" algn="l">
              <a:buFont typeface="Wingdings" pitchFamily="2" charset="2"/>
              <a:buChar char="q"/>
            </a:pPr>
            <a:endParaRPr lang="en-US" dirty="0" smtClean="0">
              <a:solidFill>
                <a:schemeClr val="tx1"/>
              </a:solidFill>
            </a:endParaRPr>
          </a:p>
          <a:p>
            <a:pPr marL="342900" indent="-342900" algn="l">
              <a:buFont typeface="Wingdings" pitchFamily="2" charset="2"/>
              <a:buChar char="q"/>
            </a:pPr>
            <a:r>
              <a:rPr lang="en-US" dirty="0" smtClean="0">
                <a:solidFill>
                  <a:schemeClr val="tx1"/>
                </a:solidFill>
              </a:rPr>
              <a:t>With the </a:t>
            </a:r>
            <a:r>
              <a:rPr lang="en-US" dirty="0" err="1" smtClean="0">
                <a:solidFill>
                  <a:schemeClr val="tx1"/>
                </a:solidFill>
              </a:rPr>
              <a:t>overpack</a:t>
            </a:r>
            <a:r>
              <a:rPr lang="en-US" dirty="0" smtClean="0">
                <a:solidFill>
                  <a:schemeClr val="tx1"/>
                </a:solidFill>
              </a:rPr>
              <a:t> drum completely covering the leaking container, slowly tilt the </a:t>
            </a:r>
            <a:r>
              <a:rPr lang="en-US" dirty="0" err="1" smtClean="0">
                <a:solidFill>
                  <a:schemeClr val="tx1"/>
                </a:solidFill>
              </a:rPr>
              <a:t>overpack</a:t>
            </a:r>
            <a:r>
              <a:rPr lang="en-US" dirty="0" smtClean="0">
                <a:solidFill>
                  <a:schemeClr val="tx1"/>
                </a:solidFill>
              </a:rPr>
              <a:t> to its side and up-right it. </a:t>
            </a:r>
          </a:p>
          <a:p>
            <a:pPr marL="0" indent="0" algn="l">
              <a:buFont typeface="Wingdings" pitchFamily="2" charset="2"/>
              <a:buNone/>
            </a:pPr>
            <a:r>
              <a:rPr lang="en-US" dirty="0" smtClean="0">
                <a:solidFill>
                  <a:schemeClr val="tx1"/>
                </a:solidFill>
              </a:rPr>
              <a:t> </a:t>
            </a:r>
          </a:p>
          <a:p>
            <a:pPr defTabSz="931774"/>
            <a:r>
              <a:rPr lang="en-US" b="1" dirty="0" smtClean="0">
                <a:solidFill>
                  <a:schemeClr val="tx1"/>
                </a:solidFill>
              </a:rPr>
              <a:t>This is NOT the preferred method!</a:t>
            </a:r>
            <a:r>
              <a:rPr lang="en-US" b="1" baseline="0" dirty="0" smtClean="0">
                <a:solidFill>
                  <a:schemeClr val="tx1"/>
                </a:solidFill>
              </a:rPr>
              <a:t> Hazardous materials waste remediation firms do NOT like receiving drums like this. It makes their job more difficult to extract and treat the </a:t>
            </a:r>
          </a:p>
          <a:p>
            <a:pPr defTabSz="931774"/>
            <a:r>
              <a:rPr lang="en-US" b="1" baseline="0" dirty="0" smtClean="0">
                <a:solidFill>
                  <a:schemeClr val="tx1"/>
                </a:solidFill>
              </a:rPr>
              <a:t>Hazardous Waste.</a:t>
            </a:r>
            <a:endParaRPr lang="en-US"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62</a:t>
            </a:fld>
            <a:endParaRPr lang="en-US"/>
          </a:p>
        </p:txBody>
      </p:sp>
    </p:spTree>
    <p:extLst>
      <p:ext uri="{BB962C8B-B14F-4D97-AF65-F5344CB8AC3E}">
        <p14:creationId xmlns:p14="http://schemas.microsoft.com/office/powerpoint/2010/main" val="2214704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Where space and equipment permit, special lifting devices can be attached to a forklift, lift, or crane.  Place the lifting device on the leaking drum and slowly lift it to a height above the top of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drum. Position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drum underneath the leaking drum.  Slowly lower the leaking drum into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drum.  Place compatible absorbent (shim) material into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between the leaking drum.   Seal, label, and remove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to a segregated storage point for disposal.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You only want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move the drum 1 time if possible</a:t>
            </a:r>
            <a:r>
              <a:rPr lang="en-US" sz="1200" kern="1200" baseline="0" dirty="0" smtClean="0">
                <a:solidFill>
                  <a:schemeClr val="tx1"/>
                </a:solidFill>
                <a:effectLst/>
                <a:latin typeface="+mn-lt"/>
                <a:ea typeface="+mn-ea"/>
                <a:cs typeface="+mn-cs"/>
              </a:rPr>
              <a:t> to solve your problem.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63</a:t>
            </a:fld>
            <a:endParaRPr lang="en-US"/>
          </a:p>
        </p:txBody>
      </p:sp>
    </p:spTree>
    <p:extLst>
      <p:ext uri="{BB962C8B-B14F-4D97-AF65-F5344CB8AC3E}">
        <p14:creationId xmlns:p14="http://schemas.microsoft.com/office/powerpoint/2010/main" val="4110864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
            </a:pPr>
            <a:r>
              <a:rPr lang="en-US" dirty="0" smtClean="0"/>
              <a:t>Mechanical lifting</a:t>
            </a:r>
            <a:r>
              <a:rPr lang="en-US" baseline="0" dirty="0" smtClean="0"/>
              <a:t> entails using a </a:t>
            </a:r>
            <a:r>
              <a:rPr lang="en-US" dirty="0" smtClean="0">
                <a:solidFill>
                  <a:schemeClr val="tx1"/>
                </a:solidFill>
              </a:rPr>
              <a:t>lifting device on a leaking drum and to slowly lift it to a height above the top of the </a:t>
            </a:r>
            <a:r>
              <a:rPr lang="en-US" dirty="0" err="1" smtClean="0">
                <a:solidFill>
                  <a:schemeClr val="tx1"/>
                </a:solidFill>
              </a:rPr>
              <a:t>overpack</a:t>
            </a:r>
            <a:r>
              <a:rPr lang="en-US" dirty="0" smtClean="0">
                <a:solidFill>
                  <a:schemeClr val="tx1"/>
                </a:solidFill>
              </a:rPr>
              <a:t> drum. </a:t>
            </a:r>
          </a:p>
          <a:p>
            <a:pPr marL="342900" indent="-342900" algn="l">
              <a:buFont typeface="Wingdings" pitchFamily="2" charset="2"/>
              <a:buChar char="§"/>
            </a:pPr>
            <a:r>
              <a:rPr lang="en-US" dirty="0" smtClean="0">
                <a:solidFill>
                  <a:schemeClr val="tx1"/>
                </a:solidFill>
              </a:rPr>
              <a:t>Position the </a:t>
            </a:r>
            <a:r>
              <a:rPr lang="en-US" dirty="0" err="1" smtClean="0">
                <a:solidFill>
                  <a:schemeClr val="tx1"/>
                </a:solidFill>
              </a:rPr>
              <a:t>overpack</a:t>
            </a:r>
            <a:r>
              <a:rPr lang="en-US" dirty="0" smtClean="0">
                <a:solidFill>
                  <a:schemeClr val="tx1"/>
                </a:solidFill>
              </a:rPr>
              <a:t> drum underneath the leaking drum.  </a:t>
            </a:r>
          </a:p>
          <a:p>
            <a:pPr marL="342900" indent="-342900" algn="l">
              <a:buFont typeface="Wingdings" pitchFamily="2" charset="2"/>
              <a:buChar char="§"/>
            </a:pPr>
            <a:r>
              <a:rPr lang="en-US" dirty="0" smtClean="0">
                <a:solidFill>
                  <a:schemeClr val="tx1"/>
                </a:solidFill>
              </a:rPr>
              <a:t>Slowly insert the damaged drum into the </a:t>
            </a:r>
            <a:r>
              <a:rPr lang="en-US" dirty="0" err="1" smtClean="0">
                <a:solidFill>
                  <a:schemeClr val="tx1"/>
                </a:solidFill>
              </a:rPr>
              <a:t>overpack</a:t>
            </a:r>
            <a:r>
              <a:rPr lang="en-US" dirty="0" smtClean="0">
                <a:solidFill>
                  <a:schemeClr val="tx1"/>
                </a:solidFill>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64</a:t>
            </a:fld>
            <a:endParaRPr lang="en-US"/>
          </a:p>
        </p:txBody>
      </p:sp>
    </p:spTree>
    <p:extLst>
      <p:ext uri="{BB962C8B-B14F-4D97-AF65-F5344CB8AC3E}">
        <p14:creationId xmlns:p14="http://schemas.microsoft.com/office/powerpoint/2010/main" val="17364338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itchFamily="2" charset="2"/>
              <a:buChar char="§"/>
            </a:pPr>
            <a:r>
              <a:rPr lang="en-US" dirty="0" smtClean="0">
                <a:solidFill>
                  <a:schemeClr val="tx1"/>
                </a:solidFill>
              </a:rPr>
              <a:t>Place compatible absorbent (shim) material into the </a:t>
            </a:r>
            <a:r>
              <a:rPr lang="en-US" dirty="0" err="1" smtClean="0">
                <a:solidFill>
                  <a:schemeClr val="tx1"/>
                </a:solidFill>
              </a:rPr>
              <a:t>overpack</a:t>
            </a:r>
            <a:r>
              <a:rPr lang="en-US" dirty="0" smtClean="0">
                <a:solidFill>
                  <a:schemeClr val="tx1"/>
                </a:solidFill>
              </a:rPr>
              <a:t> between the leaking drum.  This will cushion the internal drum and absorb whatever small amount of leakage may issue from the damaged drum.  </a:t>
            </a:r>
          </a:p>
          <a:p>
            <a:pPr marL="342900" indent="-342900" algn="l">
              <a:buFont typeface="Wingdings" pitchFamily="2" charset="2"/>
              <a:buChar char="§"/>
            </a:pPr>
            <a:r>
              <a:rPr lang="en-US" dirty="0" smtClean="0">
                <a:solidFill>
                  <a:schemeClr val="tx1"/>
                </a:solidFill>
              </a:rPr>
              <a:t>Seal, label, and remove the </a:t>
            </a:r>
            <a:r>
              <a:rPr lang="en-US" dirty="0" err="1" smtClean="0">
                <a:solidFill>
                  <a:schemeClr val="tx1"/>
                </a:solidFill>
              </a:rPr>
              <a:t>overpack</a:t>
            </a:r>
            <a:r>
              <a:rPr lang="en-US" dirty="0" smtClean="0">
                <a:solidFill>
                  <a:schemeClr val="tx1"/>
                </a:solidFill>
              </a:rPr>
              <a:t> to a segregated storage point for disposal.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65</a:t>
            </a:fld>
            <a:endParaRPr lang="en-US"/>
          </a:p>
        </p:txBody>
      </p:sp>
    </p:spTree>
    <p:extLst>
      <p:ext uri="{BB962C8B-B14F-4D97-AF65-F5344CB8AC3E}">
        <p14:creationId xmlns:p14="http://schemas.microsoft.com/office/powerpoint/2010/main" val="1295423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With both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drum and leaking drum on their sides, place the open end of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drum to face the bottom of the leaking drum.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With two people, slowly lift the leaking drum from the bottom and slide it inside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drum slightly.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While one persons holds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from sliding, the other person gently slides the leaking drum inside.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When it is completely inside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slowly upright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 A wedge of wood 2” x 4” can be used as a pivot.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Lay the wood perpendicular 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opening.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Roll the leaking drum onto the wood.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This will permit the leaking drum to sit above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lip.  </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sz="1200" kern="1200" dirty="0" smtClean="0">
                <a:solidFill>
                  <a:schemeClr val="tx1"/>
                </a:solidFill>
                <a:effectLst/>
                <a:latin typeface="+mn-lt"/>
                <a:ea typeface="+mn-ea"/>
                <a:cs typeface="+mn-cs"/>
              </a:rPr>
              <a:t>Match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opening to the bottom of the drum and slide it into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66</a:t>
            </a:fld>
            <a:endParaRPr lang="en-US"/>
          </a:p>
        </p:txBody>
      </p:sp>
    </p:spTree>
    <p:extLst>
      <p:ext uri="{BB962C8B-B14F-4D97-AF65-F5344CB8AC3E}">
        <p14:creationId xmlns:p14="http://schemas.microsoft.com/office/powerpoint/2010/main" val="22203847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wooden wedge may be initially required to get the leaking drum up into the </a:t>
            </a:r>
            <a:r>
              <a:rPr lang="en-US" dirty="0" err="1"/>
              <a:t>overpack</a:t>
            </a:r>
            <a:r>
              <a:rPr lang="en-US" dirty="0"/>
              <a:t>. </a:t>
            </a:r>
            <a:endParaRPr lang="en-US" dirty="0" smtClean="0"/>
          </a:p>
          <a:p>
            <a:endParaRPr lang="en-US" dirty="0" smtClean="0"/>
          </a:p>
          <a:p>
            <a:pPr marL="171450" indent="-171450" algn="l">
              <a:buFont typeface="Wingdings" pitchFamily="2" charset="2"/>
              <a:buChar char="§"/>
            </a:pPr>
            <a:r>
              <a:rPr lang="en-US" dirty="0" smtClean="0">
                <a:solidFill>
                  <a:schemeClr val="tx1"/>
                </a:solidFill>
              </a:rPr>
              <a:t>With both the </a:t>
            </a:r>
            <a:r>
              <a:rPr lang="en-US" dirty="0" err="1" smtClean="0">
                <a:solidFill>
                  <a:schemeClr val="tx1"/>
                </a:solidFill>
              </a:rPr>
              <a:t>overpack</a:t>
            </a:r>
            <a:r>
              <a:rPr lang="en-US" dirty="0" smtClean="0">
                <a:solidFill>
                  <a:schemeClr val="tx1"/>
                </a:solidFill>
              </a:rPr>
              <a:t> and leaking drum on their sides, position both drums at a 45 degree angle to each other.  </a:t>
            </a:r>
          </a:p>
          <a:p>
            <a:pPr marL="171450" indent="-171450" algn="l">
              <a:buFont typeface="Wingdings" pitchFamily="2" charset="2"/>
              <a:buChar char="§"/>
            </a:pPr>
            <a:r>
              <a:rPr lang="en-US" dirty="0" smtClean="0">
                <a:solidFill>
                  <a:schemeClr val="tx1"/>
                </a:solidFill>
              </a:rPr>
              <a:t>The open end of the </a:t>
            </a:r>
            <a:r>
              <a:rPr lang="en-US" dirty="0" err="1" smtClean="0">
                <a:solidFill>
                  <a:schemeClr val="tx1"/>
                </a:solidFill>
              </a:rPr>
              <a:t>overpack</a:t>
            </a:r>
            <a:r>
              <a:rPr lang="en-US" dirty="0" smtClean="0">
                <a:solidFill>
                  <a:schemeClr val="tx1"/>
                </a:solidFill>
              </a:rPr>
              <a:t> will face the bottom of the leaking drum. </a:t>
            </a:r>
            <a:endParaRPr lang="en-US" dirty="0" smtClean="0"/>
          </a:p>
          <a:p>
            <a:pPr marL="171450" indent="-171450">
              <a:buFont typeface="Wingdings" pitchFamily="2" charset="2"/>
              <a:buChar char="§"/>
            </a:pPr>
            <a:r>
              <a:rPr lang="en-US" dirty="0" smtClean="0"/>
              <a:t>Seal</a:t>
            </a:r>
            <a:r>
              <a:rPr lang="en-US" dirty="0"/>
              <a:t>, label and segregate the </a:t>
            </a:r>
            <a:r>
              <a:rPr lang="en-US" dirty="0" err="1"/>
              <a:t>overpack</a:t>
            </a:r>
            <a:r>
              <a:rPr lang="en-US" dirty="0" smtClean="0"/>
              <a:t>.</a:t>
            </a:r>
          </a:p>
          <a:p>
            <a:endParaRPr lang="en-US" dirty="0" smtClean="0"/>
          </a:p>
          <a:p>
            <a:pPr marL="171450" indent="-171450">
              <a:buFont typeface="Arial" pitchFamily="34" charset="0"/>
              <a:buChar char="•"/>
            </a:pPr>
            <a:r>
              <a:rPr lang="en-US" sz="1200" kern="1200" dirty="0" smtClean="0">
                <a:solidFill>
                  <a:schemeClr val="tx1"/>
                </a:solidFill>
                <a:effectLst/>
                <a:latin typeface="+mn-lt"/>
                <a:ea typeface="+mn-ea"/>
                <a:cs typeface="+mn-cs"/>
              </a:rPr>
              <a:t>Use compatible absorbent (shim) material between the leaking drum and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interior walls. </a:t>
            </a:r>
          </a:p>
          <a:p>
            <a:pPr marL="171450" indent="-171450">
              <a:buFont typeface="Arial" pitchFamily="34" charset="0"/>
              <a:buChar char="•"/>
            </a:pPr>
            <a:r>
              <a:rPr lang="en-US" sz="1200" kern="1200" dirty="0" smtClean="0">
                <a:solidFill>
                  <a:schemeClr val="tx1"/>
                </a:solidFill>
                <a:effectLst/>
                <a:latin typeface="+mn-lt"/>
                <a:ea typeface="+mn-ea"/>
                <a:cs typeface="+mn-cs"/>
              </a:rPr>
              <a:t>When placing the lid onto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ensure the gasket is in place and the ring contacts both the lid and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lip.  If there are bungs on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lid, it may be wise to loosen to relieve any pressure inside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a:t>
            </a:r>
          </a:p>
          <a:p>
            <a:pPr marL="171450" indent="-171450">
              <a:buFont typeface="Arial" pitchFamily="34" charset="0"/>
              <a:buChar char="•"/>
            </a:pPr>
            <a:r>
              <a:rPr lang="en-US" sz="1200" kern="1200" dirty="0" smtClean="0">
                <a:solidFill>
                  <a:schemeClr val="tx1"/>
                </a:solidFill>
                <a:effectLst/>
                <a:latin typeface="+mn-lt"/>
                <a:ea typeface="+mn-ea"/>
                <a:cs typeface="+mn-cs"/>
              </a:rPr>
              <a:t>Properly complete a hazardous waste label and affix it to the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Fulfill all other provisions required for the storage and transport of hazardous waste per salient laws and regulations.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67</a:t>
            </a:fld>
            <a:endParaRPr lang="en-US"/>
          </a:p>
        </p:txBody>
      </p:sp>
    </p:spTree>
    <p:extLst>
      <p:ext uri="{BB962C8B-B14F-4D97-AF65-F5344CB8AC3E}">
        <p14:creationId xmlns:p14="http://schemas.microsoft.com/office/powerpoint/2010/main" val="233205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Engineer Safeguards where you can to eliminate more costlier spills. These come in the form of prefabricated drum pallets all the way to constructing a room so the dimensions can hold one third of the product in the room. (Containment rooms.)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Example: a room of 55 gallon drums with a net cubic</a:t>
            </a:r>
            <a:r>
              <a:rPr lang="en-US" baseline="0" dirty="0" smtClean="0">
                <a:solidFill>
                  <a:schemeClr val="tx1"/>
                </a:solidFill>
              </a:rPr>
              <a:t> volume at grade, (measuring 20 </a:t>
            </a:r>
            <a:r>
              <a:rPr lang="en-US" baseline="0" dirty="0" err="1" smtClean="0">
                <a:solidFill>
                  <a:schemeClr val="tx1"/>
                </a:solidFill>
              </a:rPr>
              <a:t>ft</a:t>
            </a:r>
            <a:r>
              <a:rPr lang="en-US" baseline="0" dirty="0" smtClean="0">
                <a:solidFill>
                  <a:schemeClr val="tx1"/>
                </a:solidFill>
              </a:rPr>
              <a:t> by 20 </a:t>
            </a:r>
            <a:r>
              <a:rPr lang="en-US" baseline="0" dirty="0" err="1" smtClean="0">
                <a:solidFill>
                  <a:schemeClr val="tx1"/>
                </a:solidFill>
              </a:rPr>
              <a:t>ft</a:t>
            </a:r>
            <a:r>
              <a:rPr lang="en-US" baseline="0" dirty="0" smtClean="0">
                <a:solidFill>
                  <a:schemeClr val="tx1"/>
                </a:solidFill>
              </a:rPr>
              <a:t> with a 1 foot freeboard). This equals 20 x 20 x 1=400 cubic feet (gross volume).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Knowing there are 7.48 gallons per cubic foot, this room, at grade, should hold, 7.48 (round off to 7.5 gallons) 7.5 gallons per cubic foot  x 400 cubic feet= 3,000 gallons.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With a 55 gallon drum: 3,000 gallons / 55 gallons= 54.5 drums could be held in this room.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BUT, since the room’s gross volume is 400 cubic feet and the net volume is 20% of the gross, this leaves 80 cubic feet for spillage.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80 cu </a:t>
            </a:r>
            <a:r>
              <a:rPr lang="en-US" baseline="0" dirty="0" err="1" smtClean="0">
                <a:solidFill>
                  <a:schemeClr val="tx1"/>
                </a:solidFill>
              </a:rPr>
              <a:t>ft</a:t>
            </a:r>
            <a:r>
              <a:rPr lang="en-US" baseline="0" dirty="0" smtClean="0">
                <a:solidFill>
                  <a:schemeClr val="tx1"/>
                </a:solidFill>
              </a:rPr>
              <a:t> x 7.48 gals per cubic foot=598.4 gallons volume divided by 55 gallons = 10.8 drums capacity can be held by the net volume of the room.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If the room is protected by a sprinkler system, recalculate total volume that could be held based on number of sprinkler heads operating and the GPM per sprinkler head per minute.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The preplanning process can reveal those aspects which will work to your benefit during a spill or be detrimental.</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68</a:t>
            </a:fld>
            <a:endParaRPr lang="en-US"/>
          </a:p>
        </p:txBody>
      </p:sp>
    </p:spTree>
    <p:extLst>
      <p:ext uri="{BB962C8B-B14F-4D97-AF65-F5344CB8AC3E}">
        <p14:creationId xmlns:p14="http://schemas.microsoft.com/office/powerpoint/2010/main" val="3149665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Evaluate the possible future needs for your facility. Purchase (or some have constructed their own kits) as deemed</a:t>
            </a:r>
            <a:r>
              <a:rPr lang="en-US" baseline="0" dirty="0" smtClean="0"/>
              <a:t> necessary.</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69</a:t>
            </a:fld>
            <a:endParaRPr lang="en-US"/>
          </a:p>
        </p:txBody>
      </p:sp>
    </p:spTree>
    <p:extLst>
      <p:ext uri="{BB962C8B-B14F-4D97-AF65-F5344CB8AC3E}">
        <p14:creationId xmlns:p14="http://schemas.microsoft.com/office/powerpoint/2010/main" val="39215936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Kits are a result of pre-planning.</a:t>
            </a:r>
          </a:p>
          <a:p>
            <a:pPr algn="l" eaLnBrk="1" hangingPunct="1"/>
            <a:r>
              <a:rPr lang="en-US" dirty="0" smtClean="0">
                <a:solidFill>
                  <a:schemeClr val="tx1"/>
                </a:solidFill>
              </a:rPr>
              <a:t>Spill control kits are available for drum spills.</a:t>
            </a:r>
          </a:p>
          <a:p>
            <a:pPr algn="l" eaLnBrk="1" hangingPunct="1"/>
            <a:r>
              <a:rPr lang="en-US" dirty="0" smtClean="0">
                <a:solidFill>
                  <a:schemeClr val="tx1"/>
                </a:solidFill>
              </a:rPr>
              <a:t>Various gallon capacities are also available.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70</a:t>
            </a:fld>
            <a:endParaRPr lang="en-US"/>
          </a:p>
        </p:txBody>
      </p:sp>
    </p:spTree>
    <p:extLst>
      <p:ext uri="{BB962C8B-B14F-4D97-AF65-F5344CB8AC3E}">
        <p14:creationId xmlns:p14="http://schemas.microsoft.com/office/powerpoint/2010/main" val="372011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an emergency (although practicality dictates such identification should take place during pre-planning), hazards can be identified by markings, labels or shipping papers.</a:t>
            </a:r>
          </a:p>
          <a:p>
            <a:r>
              <a:rPr lang="en-US" dirty="0" smtClean="0"/>
              <a:t>The physical state may also be an indication; color of vapor-if such is produced</a:t>
            </a:r>
            <a:r>
              <a:rPr lang="en-US" baseline="0" dirty="0" smtClean="0"/>
              <a:t> or color of liquid spills.</a:t>
            </a:r>
          </a:p>
          <a:p>
            <a:r>
              <a:rPr lang="en-US" baseline="0" dirty="0" smtClean="0"/>
              <a:t>Labels as shown will provide product name, Danger or Warning indication, Precautionary and Hazard Statements as well as manufacturer information.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2854917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Lab kits exist for lab spills.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71</a:t>
            </a:fld>
            <a:endParaRPr lang="en-US"/>
          </a:p>
        </p:txBody>
      </p:sp>
    </p:spTree>
    <p:extLst>
      <p:ext uri="{BB962C8B-B14F-4D97-AF65-F5344CB8AC3E}">
        <p14:creationId xmlns:p14="http://schemas.microsoft.com/office/powerpoint/2010/main" val="28098411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 your policies </a:t>
            </a:r>
            <a:r>
              <a:rPr lang="en-US" dirty="0" smtClean="0">
                <a:solidFill>
                  <a:schemeClr val="tx1"/>
                </a:solidFill>
              </a:rPr>
              <a:t>be specific to your in-house and</a:t>
            </a:r>
            <a:r>
              <a:rPr lang="en-US" baseline="0" dirty="0" smtClean="0">
                <a:solidFill>
                  <a:schemeClr val="tx1"/>
                </a:solidFill>
              </a:rPr>
              <a:t> on-site </a:t>
            </a:r>
            <a:r>
              <a:rPr lang="en-US" dirty="0" smtClean="0">
                <a:solidFill>
                  <a:schemeClr val="tx1"/>
                </a:solidFill>
              </a:rPr>
              <a:t>hazards and use the policies for training.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Healthcare facilities find this especially helpful in training their staff.</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72</a:t>
            </a:fld>
            <a:endParaRPr lang="en-US"/>
          </a:p>
        </p:txBody>
      </p:sp>
    </p:spTree>
    <p:extLst>
      <p:ext uri="{BB962C8B-B14F-4D97-AF65-F5344CB8AC3E}">
        <p14:creationId xmlns:p14="http://schemas.microsoft.com/office/powerpoint/2010/main" val="5318715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these slides show a single individual performing</a:t>
            </a:r>
            <a:r>
              <a:rPr lang="en-US" baseline="0" dirty="0" smtClean="0"/>
              <a:t> control, teams should respond to provide support and respond to any accidents or injuries which may occur to team members.</a:t>
            </a:r>
          </a:p>
          <a:p>
            <a:r>
              <a:rPr lang="en-US" baseline="0" dirty="0" smtClean="0"/>
              <a:t>The left slide shows a small arrangement for retention of a spill.</a:t>
            </a:r>
          </a:p>
          <a:p>
            <a:r>
              <a:rPr lang="en-US" baseline="0" dirty="0" smtClean="0"/>
              <a:t>Right slide shows damming accomplished for a small nuisance spill to keep it out of the storm sewer.</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73</a:t>
            </a:fld>
            <a:endParaRPr lang="en-US"/>
          </a:p>
        </p:txBody>
      </p:sp>
    </p:spTree>
    <p:extLst>
      <p:ext uri="{BB962C8B-B14F-4D97-AF65-F5344CB8AC3E}">
        <p14:creationId xmlns:p14="http://schemas.microsoft.com/office/powerpoint/2010/main" val="39203307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Mercury spill control.</a:t>
            </a:r>
          </a:p>
          <a:p>
            <a:r>
              <a:rPr lang="en-US" dirty="0" smtClean="0"/>
              <a:t>Larger operations or</a:t>
            </a:r>
            <a:r>
              <a:rPr lang="en-US" baseline="0" dirty="0" smtClean="0"/>
              <a:t> materials creating a higher magnitude of hazard will require specialty response.</a:t>
            </a:r>
          </a:p>
          <a:p>
            <a:endParaRPr lang="en-US" baseline="0" dirty="0" smtClean="0"/>
          </a:p>
          <a:p>
            <a:r>
              <a:rPr lang="en-US" baseline="0" dirty="0" smtClean="0"/>
              <a:t>What if a liquid-carrying pipe is broken under 50 PSI pressure? How many gallons per minute will this 1 inch pipe contribute to the spill?</a:t>
            </a:r>
          </a:p>
          <a:p>
            <a:endParaRPr lang="en-US" baseline="0" dirty="0" smtClean="0"/>
          </a:p>
          <a:p>
            <a:r>
              <a:rPr lang="en-US" baseline="0" dirty="0" smtClean="0"/>
              <a:t>GPM= 30 c d</a:t>
            </a:r>
            <a:r>
              <a:rPr lang="en-US" baseline="30000" dirty="0" smtClean="0"/>
              <a:t>2</a:t>
            </a:r>
            <a:r>
              <a:rPr lang="en-US" baseline="0" dirty="0" smtClean="0"/>
              <a:t>  then times the square root of the Pressure.</a:t>
            </a:r>
          </a:p>
          <a:p>
            <a:endParaRPr lang="en-US" baseline="0" dirty="0" smtClean="0"/>
          </a:p>
          <a:p>
            <a:r>
              <a:rPr lang="en-US" baseline="0" dirty="0" smtClean="0"/>
              <a:t>GPM=  30 times the c or coefficient of discharge (assign .9)=</a:t>
            </a:r>
          </a:p>
          <a:p>
            <a:r>
              <a:rPr lang="en-US" baseline="0" dirty="0" smtClean="0"/>
              <a:t>30 x .9 x d, the diameter of the pipe squared;</a:t>
            </a:r>
          </a:p>
          <a:p>
            <a:r>
              <a:rPr lang="en-US" baseline="0" dirty="0" smtClean="0"/>
              <a:t>30 x .9 x 1 squared</a:t>
            </a:r>
          </a:p>
          <a:p>
            <a:r>
              <a:rPr lang="en-US" baseline="0" dirty="0" smtClean="0"/>
              <a:t>Then the square root of the pressure (50 PSI) is close to 7.</a:t>
            </a:r>
          </a:p>
          <a:p>
            <a:r>
              <a:rPr lang="en-US" baseline="0" dirty="0" smtClean="0"/>
              <a:t>30 x 9= 27 x 1</a:t>
            </a:r>
            <a:r>
              <a:rPr lang="en-US" baseline="30000" dirty="0" smtClean="0"/>
              <a:t>2</a:t>
            </a:r>
            <a:r>
              <a:rPr lang="en-US" baseline="0" dirty="0" smtClean="0"/>
              <a:t>= 27 x 7 = 189 gallons per minute.</a:t>
            </a:r>
          </a:p>
          <a:p>
            <a:r>
              <a:rPr lang="en-US" baseline="0" dirty="0" smtClean="0"/>
              <a:t>If this leak occurs for 30 minutes, it will introduce 30 x 189 gallons=5,670 gallons to the spill area. If this spill is not contained, it will create square feet area of 113,400. If pooled, this spill may well measure 336 x 336 feet.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74</a:t>
            </a:fld>
            <a:endParaRPr lang="en-US"/>
          </a:p>
        </p:txBody>
      </p:sp>
    </p:spTree>
    <p:extLst>
      <p:ext uri="{BB962C8B-B14F-4D97-AF65-F5344CB8AC3E}">
        <p14:creationId xmlns:p14="http://schemas.microsoft.com/office/powerpoint/2010/main" val="33464560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Clean-up operations after an event</a:t>
            </a:r>
            <a:r>
              <a:rPr lang="en-US" baseline="0" dirty="0" smtClean="0"/>
              <a:t> would be an example of a specialized control operation. It may require equipment you don’t have or even if you could rent it, would require special training for your site personnel.</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75</a:t>
            </a:fld>
            <a:endParaRPr lang="en-US"/>
          </a:p>
        </p:txBody>
      </p:sp>
    </p:spTree>
    <p:extLst>
      <p:ext uri="{BB962C8B-B14F-4D97-AF65-F5344CB8AC3E}">
        <p14:creationId xmlns:p14="http://schemas.microsoft.com/office/powerpoint/2010/main" val="4329188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dirty="0" smtClean="0">
                <a:solidFill>
                  <a:schemeClr val="tx1"/>
                </a:solidFill>
              </a:rPr>
              <a:t>Regulations may not permit you to let a leaking shipment leave your facility. So, you may end up responding to some one else’s incident. </a:t>
            </a:r>
          </a:p>
          <a:p>
            <a:pPr algn="l" eaLnBrk="1" hangingPunct="1"/>
            <a:r>
              <a:rPr lang="en-US" dirty="0" smtClean="0">
                <a:solidFill>
                  <a:schemeClr val="tx1"/>
                </a:solidFill>
              </a:rPr>
              <a:t>This has occurred where carriers (trucks</a:t>
            </a:r>
            <a:r>
              <a:rPr lang="en-US" baseline="0" dirty="0" smtClean="0">
                <a:solidFill>
                  <a:schemeClr val="tx1"/>
                </a:solidFill>
              </a:rPr>
              <a:t>) delivering to one client, found another client’s product leaking on the truck. Regulations generally only permit the movement of a truck to a safe distance on the facility.</a:t>
            </a:r>
            <a:endParaRPr lang="en-US" dirty="0" smtClean="0">
              <a:solidFill>
                <a:schemeClr val="tx1"/>
              </a:solidFill>
            </a:endParaRPr>
          </a:p>
          <a:p>
            <a:pPr algn="l" eaLnBrk="1" hangingPunct="1"/>
            <a:r>
              <a:rPr lang="en-US" dirty="0" smtClean="0">
                <a:solidFill>
                  <a:schemeClr val="tx1"/>
                </a:solidFill>
              </a:rPr>
              <a:t>Create team policies for such responses.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76</a:t>
            </a:fld>
            <a:endParaRPr lang="en-US"/>
          </a:p>
        </p:txBody>
      </p:sp>
    </p:spTree>
    <p:extLst>
      <p:ext uri="{BB962C8B-B14F-4D97-AF65-F5344CB8AC3E}">
        <p14:creationId xmlns:p14="http://schemas.microsoft.com/office/powerpoint/2010/main" val="40245519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r>
              <a:rPr lang="en-US" dirty="0" smtClean="0"/>
              <a:t>Removal and disposal of materials </a:t>
            </a:r>
            <a:r>
              <a:rPr lang="en-US" dirty="0" smtClean="0">
                <a:solidFill>
                  <a:schemeClr val="tx1"/>
                </a:solidFill>
              </a:rPr>
              <a:t>Includes </a:t>
            </a:r>
          </a:p>
          <a:p>
            <a:pPr marL="0" indent="0" algn="l">
              <a:buFont typeface="Wingdings" pitchFamily="2" charset="2"/>
              <a:buNone/>
            </a:pP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Recovery and disposal of a hazardous material (waste).  </a:t>
            </a:r>
          </a:p>
          <a:p>
            <a:pPr marL="342900" indent="-342900" algn="l">
              <a:buFont typeface="Wingdings" pitchFamily="2" charset="2"/>
              <a:buChar char="§"/>
            </a:pPr>
            <a:r>
              <a:rPr lang="en-US" dirty="0" smtClean="0">
                <a:solidFill>
                  <a:schemeClr val="tx1"/>
                </a:solidFill>
              </a:rPr>
              <a:t>This phase requires careful thought and planning.</a:t>
            </a:r>
            <a:r>
              <a:rPr lang="en-US" baseline="0" dirty="0" smtClean="0">
                <a:solidFill>
                  <a:schemeClr val="tx1"/>
                </a:solidFill>
              </a:rPr>
              <a:t> </a:t>
            </a:r>
            <a:r>
              <a:rPr lang="en-US" dirty="0" smtClean="0">
                <a:solidFill>
                  <a:schemeClr val="tx1"/>
                </a:solidFill>
              </a:rPr>
              <a:t>It must also be considered before actions are taken to clean-up a spill.  </a:t>
            </a:r>
          </a:p>
          <a:p>
            <a:pPr marL="342900" indent="-342900" algn="l">
              <a:buFont typeface="Wingdings" pitchFamily="2" charset="2"/>
              <a:buChar char="§"/>
            </a:pPr>
            <a:r>
              <a:rPr lang="en-US" dirty="0" smtClean="0">
                <a:solidFill>
                  <a:schemeClr val="tx1"/>
                </a:solidFill>
              </a:rPr>
              <a:t>Whatever is introduced to the spill area will then be included as hazardous waste.</a:t>
            </a:r>
          </a:p>
          <a:p>
            <a:pPr marL="0" indent="0" algn="l">
              <a:buFont typeface="Wingdings" pitchFamily="2" charset="2"/>
              <a:buNone/>
            </a:pPr>
            <a:endParaRPr lang="en-US" dirty="0" smtClean="0">
              <a:solidFill>
                <a:schemeClr val="tx1"/>
              </a:solidFill>
            </a:endParaRPr>
          </a:p>
          <a:p>
            <a:r>
              <a:rPr lang="en-US" dirty="0" smtClean="0"/>
              <a:t>You may wish to contract with a cleanup agency rather than to assume the</a:t>
            </a:r>
            <a:r>
              <a:rPr lang="en-US" baseline="0" dirty="0" smtClean="0"/>
              <a:t> costs and possible liabilities of such an event. If you assume the clean-up, you also assume any liabilities from damages or injuries occurring once you claim “ownership.”</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77</a:t>
            </a:fld>
            <a:endParaRPr lang="en-US"/>
          </a:p>
        </p:txBody>
      </p:sp>
    </p:spTree>
    <p:extLst>
      <p:ext uri="{BB962C8B-B14F-4D97-AF65-F5344CB8AC3E}">
        <p14:creationId xmlns:p14="http://schemas.microsoft.com/office/powerpoint/2010/main" val="41458115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 and level</a:t>
            </a:r>
            <a:r>
              <a:rPr lang="en-US" baseline="0" dirty="0" smtClean="0"/>
              <a:t> of </a:t>
            </a:r>
            <a:r>
              <a:rPr lang="en-US" baseline="0" dirty="0" err="1" smtClean="0"/>
              <a:t>decon</a:t>
            </a:r>
            <a:r>
              <a:rPr lang="en-US" baseline="0" dirty="0" smtClean="0"/>
              <a:t> will be hazard- or product-dependent.</a:t>
            </a:r>
          </a:p>
          <a:p>
            <a:endParaRPr lang="en-US" baseline="0" dirty="0" smtClean="0"/>
          </a:p>
          <a:p>
            <a:r>
              <a:rPr lang="en-US" dirty="0" smtClean="0"/>
              <a:t>Please see our PowerPoint program “Decontamination” on our website to supplement this program.</a:t>
            </a:r>
          </a:p>
          <a:p>
            <a:r>
              <a:rPr lang="en-US" dirty="0" smtClean="0"/>
              <a:t>PPT can be found at www.dli.state.pa.us/PATHS</a:t>
            </a:r>
            <a:r>
              <a:rPr lang="en-US" baseline="0" dirty="0" smtClean="0"/>
              <a:t> </a:t>
            </a:r>
            <a:r>
              <a:rPr lang="en-US" dirty="0" smtClean="0"/>
              <a:t>then on the left</a:t>
            </a:r>
            <a:r>
              <a:rPr lang="en-US" baseline="0" dirty="0" smtClean="0"/>
              <a:t> column, click Training Resources which will bring up our menu.</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78</a:t>
            </a:fld>
            <a:endParaRPr lang="en-US"/>
          </a:p>
        </p:txBody>
      </p:sp>
    </p:spTree>
    <p:extLst>
      <p:ext uri="{BB962C8B-B14F-4D97-AF65-F5344CB8AC3E}">
        <p14:creationId xmlns:p14="http://schemas.microsoft.com/office/powerpoint/2010/main" val="3538872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alternatives for the disposal of a hazardous waste must also be considered.  If the material is unchanged and not contaminated, the material might be reused in your regular process for that specific material.</a:t>
            </a:r>
          </a:p>
          <a:p>
            <a:r>
              <a:rPr lang="en-US" dirty="0"/>
              <a:t> </a:t>
            </a:r>
          </a:p>
          <a:p>
            <a:r>
              <a:rPr lang="en-US" dirty="0"/>
              <a:t>The key to all segments, including containment, is the establishment and compliance with your facility’s emergency response contingency plan</a:t>
            </a:r>
            <a:r>
              <a:rPr lang="en-US" dirty="0" smtClean="0"/>
              <a:t>.</a:t>
            </a:r>
          </a:p>
          <a:p>
            <a:endParaRPr lang="en-US" dirty="0" smtClean="0"/>
          </a:p>
          <a:p>
            <a:r>
              <a:rPr lang="en-US" dirty="0" smtClean="0"/>
              <a:t>Please see our PPT “Hazardous</a:t>
            </a:r>
            <a:r>
              <a:rPr lang="en-US" baseline="0" dirty="0" smtClean="0"/>
              <a:t> Waste Management,” for more information.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79</a:t>
            </a:fld>
            <a:endParaRPr lang="en-US"/>
          </a:p>
        </p:txBody>
      </p:sp>
    </p:spTree>
    <p:extLst>
      <p:ext uri="{BB962C8B-B14F-4D97-AF65-F5344CB8AC3E}">
        <p14:creationId xmlns:p14="http://schemas.microsoft.com/office/powerpoint/2010/main" val="2924567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recommendations may be found in the standard at</a:t>
            </a:r>
            <a:r>
              <a:rPr lang="en-US" baseline="0" dirty="0" smtClean="0"/>
              <a:t> 29 CFR 1910.120, Appendix E Training Curriculum Guidelines, C. Emergency response training, </a:t>
            </a:r>
            <a:r>
              <a:rPr lang="en-US" baseline="0" dirty="0" err="1" smtClean="0"/>
              <a:t>C,b</a:t>
            </a:r>
            <a:r>
              <a:rPr lang="en-US" baseline="0" dirty="0" smtClean="0"/>
              <a:t>, (1), (2), (3), (4) and (5)</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80</a:t>
            </a:fld>
            <a:endParaRPr lang="en-US"/>
          </a:p>
        </p:txBody>
      </p:sp>
    </p:spTree>
    <p:extLst>
      <p:ext uri="{BB962C8B-B14F-4D97-AF65-F5344CB8AC3E}">
        <p14:creationId xmlns:p14="http://schemas.microsoft.com/office/powerpoint/2010/main" val="194777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Once material is identified, other sources may be used to determine spill response actions.</a:t>
            </a:r>
          </a:p>
          <a:p>
            <a:r>
              <a:rPr lang="en-US" dirty="0" smtClean="0"/>
              <a:t>If you have an</a:t>
            </a:r>
            <a:r>
              <a:rPr lang="en-US" baseline="0" dirty="0" smtClean="0"/>
              <a:t> in-house spill response team, obtain an Emergency Response Guidebook for your Response Library. This indicates first-line defensive actions to promote safety for team members and other staff.</a:t>
            </a:r>
          </a:p>
          <a:p>
            <a:endParaRPr lang="en-US" baseline="0" dirty="0" smtClean="0"/>
          </a:p>
          <a:p>
            <a:r>
              <a:rPr lang="en-US" baseline="0" dirty="0" smtClean="0"/>
              <a:t>Please see our PPT, “Hazard Communication including GHS.”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156743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determinations for response,</a:t>
            </a:r>
            <a:r>
              <a:rPr lang="en-US" baseline="0" dirty="0" smtClean="0"/>
              <a:t> </a:t>
            </a:r>
            <a:r>
              <a:rPr lang="en-US" dirty="0" smtClean="0"/>
              <a:t>remember to promote safety first. If it is beyond your staff’s ability or</a:t>
            </a:r>
            <a:r>
              <a:rPr lang="en-US" baseline="0" dirty="0" smtClean="0"/>
              <a:t> too expensive to create your own team, establish who will be called to respond to your incidents.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82</a:t>
            </a:fld>
            <a:endParaRPr lang="en-US"/>
          </a:p>
        </p:txBody>
      </p:sp>
    </p:spTree>
    <p:extLst>
      <p:ext uri="{BB962C8B-B14F-4D97-AF65-F5344CB8AC3E}">
        <p14:creationId xmlns:p14="http://schemas.microsoft.com/office/powerpoint/2010/main" val="21786190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Verdana" pitchFamily="34" charset="0"/>
                <a:ea typeface="Verdana" pitchFamily="34" charset="0"/>
                <a:cs typeface="Verdana" pitchFamily="34" charset="0"/>
              </a:rPr>
              <a:t>For more information on webinars and free training at your location, we invite you to contact us.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5373" indent="-290528" eaLnBrk="0" hangingPunct="0">
              <a:defRPr>
                <a:solidFill>
                  <a:schemeClr val="tx1"/>
                </a:solidFill>
                <a:latin typeface="Times New Roman" pitchFamily="18" charset="0"/>
              </a:defRPr>
            </a:lvl2pPr>
            <a:lvl3pPr marL="1162112" indent="-232423" eaLnBrk="0" hangingPunct="0">
              <a:defRPr>
                <a:solidFill>
                  <a:schemeClr val="tx1"/>
                </a:solidFill>
                <a:latin typeface="Times New Roman" pitchFamily="18" charset="0"/>
              </a:defRPr>
            </a:lvl3pPr>
            <a:lvl4pPr marL="1626958" indent="-232423" eaLnBrk="0" hangingPunct="0">
              <a:defRPr>
                <a:solidFill>
                  <a:schemeClr val="tx1"/>
                </a:solidFill>
                <a:latin typeface="Times New Roman" pitchFamily="18" charset="0"/>
              </a:defRPr>
            </a:lvl4pPr>
            <a:lvl5pPr marL="2091803" indent="-232423" eaLnBrk="0" hangingPunct="0">
              <a:defRPr>
                <a:solidFill>
                  <a:schemeClr val="tx1"/>
                </a:solidFill>
                <a:latin typeface="Times New Roman" pitchFamily="18" charset="0"/>
              </a:defRPr>
            </a:lvl5pPr>
            <a:lvl6pPr marL="2556648" indent="-232423" eaLnBrk="0" fontAlgn="base" hangingPunct="0">
              <a:spcBef>
                <a:spcPct val="0"/>
              </a:spcBef>
              <a:spcAft>
                <a:spcPct val="0"/>
              </a:spcAft>
              <a:defRPr>
                <a:solidFill>
                  <a:schemeClr val="tx1"/>
                </a:solidFill>
                <a:latin typeface="Times New Roman" pitchFamily="18" charset="0"/>
              </a:defRPr>
            </a:lvl6pPr>
            <a:lvl7pPr marL="3021492" indent="-232423" eaLnBrk="0" fontAlgn="base" hangingPunct="0">
              <a:spcBef>
                <a:spcPct val="0"/>
              </a:spcBef>
              <a:spcAft>
                <a:spcPct val="0"/>
              </a:spcAft>
              <a:defRPr>
                <a:solidFill>
                  <a:schemeClr val="tx1"/>
                </a:solidFill>
                <a:latin typeface="Times New Roman" pitchFamily="18" charset="0"/>
              </a:defRPr>
            </a:lvl7pPr>
            <a:lvl8pPr marL="3486337" indent="-232423" eaLnBrk="0" fontAlgn="base" hangingPunct="0">
              <a:spcBef>
                <a:spcPct val="0"/>
              </a:spcBef>
              <a:spcAft>
                <a:spcPct val="0"/>
              </a:spcAft>
              <a:defRPr>
                <a:solidFill>
                  <a:schemeClr val="tx1"/>
                </a:solidFill>
                <a:latin typeface="Times New Roman" pitchFamily="18" charset="0"/>
              </a:defRPr>
            </a:lvl8pPr>
            <a:lvl9pPr marL="3951183" indent="-232423" eaLnBrk="0" fontAlgn="base" hangingPunct="0">
              <a:spcBef>
                <a:spcPct val="0"/>
              </a:spcBef>
              <a:spcAft>
                <a:spcPct val="0"/>
              </a:spcAft>
              <a:defRPr>
                <a:solidFill>
                  <a:schemeClr val="tx1"/>
                </a:solidFill>
                <a:latin typeface="Times New Roman" pitchFamily="18" charset="0"/>
              </a:defRPr>
            </a:lvl9pPr>
          </a:lstStyle>
          <a:p>
            <a:pPr eaLnBrk="1" hangingPunct="1"/>
            <a:fld id="{24FAC302-CC4B-43A8-874D-9B12520E515B}" type="slidenum">
              <a:rPr lang="en-US" altLang="en-US" smtClean="0"/>
              <a:pPr eaLnBrk="1" hangingPunct="1"/>
              <a:t>86</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Identification can also be made in the field with sampling and testing kits. This, however, is time-consuming.</a:t>
            </a:r>
          </a:p>
          <a:p>
            <a:r>
              <a:rPr lang="en-US" dirty="0" smtClean="0"/>
              <a:t>Often used by hazmat teams called to incidents</a:t>
            </a:r>
            <a:r>
              <a:rPr lang="en-US" baseline="0" dirty="0" smtClean="0"/>
              <a:t> presenting unknown materials.</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1932724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C8E5E1-1B75-4323-A9B4-670AE124BD0E}" type="datetime1">
              <a:rPr lang="en-US" smtClean="0"/>
              <a:t>5/7/2015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B5F18-2DBB-4B30-9A9E-3BCE192CFB01}"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C056F8-77A7-45AE-95B2-D087D46FDBBB}"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1D5382-71E9-4C54-B7D2-3E7FB31F9685}"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F366C-2926-4B8A-8954-B65C8DD56FDD}"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F4755-6C74-4A99-B0DF-0921B35DAF2F}"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DAFF02-3644-4EEF-B60A-9BA94ED3F5FA}" type="datetime1">
              <a:rPr lang="en-US" smtClean="0"/>
              <a:t>5/7/2015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D2E044-D6CD-4775-95CD-29086AAA8C3D}" type="datetime1">
              <a:rPr lang="en-US" smtClean="0"/>
              <a:t>5/7/2015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262FFA-2761-4E79-92CE-2C111B779DCB}" type="datetime1">
              <a:rPr lang="en-US" smtClean="0"/>
              <a:t>5/7/2015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EB842F-80FD-4C5C-AD06-68D3EAFB209D}" type="datetime1">
              <a:rPr lang="en-US" smtClean="0"/>
              <a:t>5/7/2015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92512B-5CD4-4207-A0EB-77475FE59182}" type="datetime1">
              <a:rPr lang="en-US" smtClean="0"/>
              <a:t>5/7/2015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7EB265-B86C-4E79-AA24-C92C885F4F73}"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ABEFE0-D6B8-4485-9856-779DA1ECCC06}" type="datetime1">
              <a:rPr lang="en-US" smtClean="0"/>
              <a:t>5/7/2015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C72C6E-1256-4B4B-840E-95D31D35553C}"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6D1964-E0FC-4F32-A5D4-316AA979B30D}"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0D8FD4-D421-4DDB-AF88-5919BE4F6C53}" type="datetime1">
              <a:rPr lang="en-US" smtClean="0"/>
              <a:t>5/7/2015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3A085C-1AF0-4324-887F-1E7C041F0594}" type="datetime1">
              <a:rPr lang="en-US" smtClean="0"/>
              <a:t>5/7/2015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F4EDB6-CB2C-44D8-86C9-38EF578FCEF4}" type="datetime1">
              <a:rPr lang="en-US" smtClean="0"/>
              <a:t>5/7/2015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8E3C39-342B-4036-8812-B0969698809F}" type="datetime1">
              <a:rPr lang="en-US" smtClean="0"/>
              <a:t>5/7/2015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1AEC83-1906-479D-AD98-33624BE0A751}" type="datetime1">
              <a:rPr lang="en-US" smtClean="0"/>
              <a:t>5/7/2015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3DFFE2-9F3C-4F70-BAB9-58C10291B5AF}" type="datetime1">
              <a:rPr lang="en-US" smtClean="0"/>
              <a:t>5/7/2015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865A00-25B1-497D-AB61-EABA56CA1794}" type="datetime1">
              <a:rPr lang="en-US" smtClean="0"/>
              <a:t>5/7/2015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4BBEC24-B625-4929-B668-FD68EDB4AB5C}" type="datetime1">
              <a:rPr lang="en-US" smtClean="0"/>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PPT-095-01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3B2C11-EBE1-42D9-9799-A32FE40A1C35}" type="datetime1">
              <a:rPr lang="en-US" smtClean="0"/>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PPT-095-01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5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88.jpeg"/></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92.jpeg"/><Relationship Id="rId4" Type="http://schemas.openxmlformats.org/officeDocument/2006/relationships/image" Target="../media/image91.jpeg"/></Relationships>
</file>

<file path=ppt/slides/_rels/slide7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94.jpeg"/></Relationships>
</file>

<file path=ppt/slides/_rels/slide7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104.png"/></Relationships>
</file>

<file path=ppt/slides/_rels/slide8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hyperlink" Target="http://www.dli.state.pa.us/PATH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Spill Control and Containment</a:t>
            </a:r>
          </a:p>
        </p:txBody>
      </p:sp>
      <p:sp>
        <p:nvSpPr>
          <p:cNvPr id="4099" name="Subtitle 2"/>
          <p:cNvSpPr>
            <a:spLocks noGrp="1"/>
          </p:cNvSpPr>
          <p:nvPr>
            <p:ph type="subTitle" idx="1"/>
          </p:nvPr>
        </p:nvSpPr>
        <p:spPr>
          <a:xfrm>
            <a:off x="609600" y="1468398"/>
            <a:ext cx="7924800" cy="1351002"/>
          </a:xfrm>
        </p:spPr>
        <p:txBody>
          <a:bodyPr/>
          <a:lstStyle/>
          <a:p>
            <a:pPr eaLnBrk="1" hangingPunct="1"/>
            <a:r>
              <a:rPr lang="en-US" dirty="0" smtClean="0">
                <a:solidFill>
                  <a:srgbClr val="C00000"/>
                </a:solidFill>
              </a:rPr>
              <a:t>Hazardous Waste Operations and Emergency Response</a:t>
            </a:r>
          </a:p>
          <a:p>
            <a:pPr eaLnBrk="1" hangingPunct="1"/>
            <a:r>
              <a:rPr lang="en-US" dirty="0" smtClean="0">
                <a:solidFill>
                  <a:srgbClr val="C00000"/>
                </a:solidFill>
              </a:rPr>
              <a:t>29 CFR 1910.120(q)</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
        <p:nvSpPr>
          <p:cNvPr id="4102" name="TextBox 5"/>
          <p:cNvSpPr txBox="1">
            <a:spLocks noChangeArrowheads="1"/>
          </p:cNvSpPr>
          <p:nvPr/>
        </p:nvSpPr>
        <p:spPr bwMode="auto">
          <a:xfrm>
            <a:off x="6324600" y="914400"/>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000" i="1" dirty="0">
                <a:latin typeface="Verdana" pitchFamily="34" charset="0"/>
              </a:rPr>
              <a:t>Bureau of Workers’ Compensation </a:t>
            </a:r>
          </a:p>
          <a:p>
            <a:pPr algn="ctr" eaLnBrk="1" hangingPunct="1"/>
            <a:r>
              <a:rPr lang="en-US" sz="1000" i="1" dirty="0">
                <a:latin typeface="Verdana" pitchFamily="34" charset="0"/>
              </a:rPr>
              <a:t>PA Training for Health &amp; Safety                        (PATHS)</a:t>
            </a:r>
          </a:p>
        </p:txBody>
      </p:sp>
      <p:pic>
        <p:nvPicPr>
          <p:cNvPr id="1026" name="Picture 2" descr="C:\Users\stlane\Pictures\WOPER Spill Control\1 bil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09" y="3048000"/>
            <a:ext cx="3964290" cy="2974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lane\Pictures\WOPER Spill Control\1 hazmatrele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46181"/>
            <a:ext cx="3956805" cy="2975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 Identification</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Identification can also be made in the field with sampling and testing kits. This, however, is time-consuming.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7410" name="Picture 2" descr="C:\Users\stlane\Pictures\WOPER Spill Control\2 chemical classifier str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stlane\Pictures\WOPER Spill Control\2 hazca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733800"/>
            <a:ext cx="36830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2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 Identification</a:t>
            </a:r>
          </a:p>
        </p:txBody>
      </p:sp>
      <p:sp>
        <p:nvSpPr>
          <p:cNvPr id="4099" name="Subtitle 2"/>
          <p:cNvSpPr>
            <a:spLocks noGrp="1"/>
          </p:cNvSpPr>
          <p:nvPr>
            <p:ph type="subTitle" idx="1"/>
          </p:nvPr>
        </p:nvSpPr>
        <p:spPr>
          <a:xfrm>
            <a:off x="609600" y="1295400"/>
            <a:ext cx="7924800" cy="1524000"/>
          </a:xfrm>
        </p:spPr>
        <p:txBody>
          <a:bodyPr/>
          <a:lstStyle/>
          <a:p>
            <a:pPr algn="l" eaLnBrk="1" hangingPunct="1"/>
            <a:r>
              <a:rPr lang="en-US" dirty="0" smtClean="0">
                <a:solidFill>
                  <a:schemeClr val="tx1"/>
                </a:solidFill>
              </a:rPr>
              <a:t>Once the material is identified, levels and amounts can be determined by using the correct air monitoring instruments.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074" name="Picture 2" descr="C:\Users\stlane\Pictures\air monitoring\cluster of detec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59464"/>
            <a:ext cx="2831307"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0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Containment: Defined</a:t>
            </a:r>
          </a:p>
        </p:txBody>
      </p:sp>
      <p:sp>
        <p:nvSpPr>
          <p:cNvPr id="4099" name="Subtitle 2"/>
          <p:cNvSpPr>
            <a:spLocks noGrp="1"/>
          </p:cNvSpPr>
          <p:nvPr>
            <p:ph type="subTitle" idx="1"/>
          </p:nvPr>
        </p:nvSpPr>
        <p:spPr>
          <a:xfrm>
            <a:off x="609600" y="1524000"/>
            <a:ext cx="7924800" cy="4572000"/>
          </a:xfrm>
        </p:spPr>
        <p:txBody>
          <a:bodyPr/>
          <a:lstStyle/>
          <a:p>
            <a:pPr algn="l"/>
            <a:r>
              <a:rPr lang="en-US" dirty="0">
                <a:solidFill>
                  <a:schemeClr val="tx1"/>
                </a:solidFill>
              </a:rPr>
              <a:t>A</a:t>
            </a:r>
            <a:r>
              <a:rPr lang="en-US" dirty="0" smtClean="0">
                <a:solidFill>
                  <a:schemeClr val="tx1"/>
                </a:solidFill>
              </a:rPr>
              <a:t>ct or </a:t>
            </a:r>
            <a:r>
              <a:rPr lang="en-US" dirty="0">
                <a:solidFill>
                  <a:schemeClr val="tx1"/>
                </a:solidFill>
              </a:rPr>
              <a:t>process of containing and/or preventing the expansion of a </a:t>
            </a:r>
            <a:r>
              <a:rPr lang="en-US" dirty="0" smtClean="0">
                <a:solidFill>
                  <a:schemeClr val="tx1"/>
                </a:solidFill>
              </a:rPr>
              <a:t>substance</a:t>
            </a:r>
            <a:r>
              <a:rPr lang="en-US" dirty="0">
                <a:solidFill>
                  <a:schemeClr val="tx1"/>
                </a:solidFill>
              </a:rPr>
              <a:t>.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Purpose:</a:t>
            </a:r>
          </a:p>
          <a:p>
            <a:pPr marL="342900" indent="-342900" algn="l">
              <a:buFont typeface="Wingdings" pitchFamily="2" charset="2"/>
              <a:buChar char="§"/>
            </a:pPr>
            <a:r>
              <a:rPr lang="en-US" dirty="0" smtClean="0">
                <a:solidFill>
                  <a:schemeClr val="tx1"/>
                </a:solidFill>
              </a:rPr>
              <a:t>Prevent contaminating surrounding areas</a:t>
            </a:r>
          </a:p>
          <a:p>
            <a:pPr marL="342900" indent="-342900" algn="l">
              <a:buFont typeface="Wingdings" pitchFamily="2" charset="2"/>
              <a:buChar char="§"/>
            </a:pPr>
            <a:r>
              <a:rPr lang="en-US" dirty="0" smtClean="0">
                <a:solidFill>
                  <a:schemeClr val="tx1"/>
                </a:solidFill>
              </a:rPr>
              <a:t>Prevent material entering sewers or waterways</a:t>
            </a:r>
          </a:p>
          <a:p>
            <a:pPr marL="342900" indent="-342900" algn="l">
              <a:buFont typeface="Wingdings" pitchFamily="2" charset="2"/>
              <a:buChar char="§"/>
            </a:pPr>
            <a:r>
              <a:rPr lang="en-US" dirty="0" smtClean="0">
                <a:solidFill>
                  <a:schemeClr val="tx1"/>
                </a:solidFill>
              </a:rPr>
              <a:t>Reduce contamination of adjacent chemicals</a:t>
            </a:r>
          </a:p>
          <a:p>
            <a:pPr marL="342900" indent="-342900" algn="l">
              <a:buFont typeface="Wingdings" pitchFamily="2" charset="2"/>
              <a:buChar char="§"/>
            </a:pPr>
            <a:r>
              <a:rPr lang="en-US" dirty="0" smtClean="0">
                <a:solidFill>
                  <a:schemeClr val="tx1"/>
                </a:solidFill>
              </a:rPr>
              <a:t>Reduce extent of hazard to human life</a:t>
            </a:r>
          </a:p>
          <a:p>
            <a:pPr marL="342900" indent="-342900" algn="l">
              <a:buFont typeface="Wingdings" pitchFamily="2" charset="2"/>
              <a:buChar char="§"/>
            </a:pPr>
            <a:r>
              <a:rPr lang="en-US" dirty="0" smtClean="0">
                <a:solidFill>
                  <a:schemeClr val="tx1"/>
                </a:solidFill>
              </a:rPr>
              <a:t>Ensure responders practice A.L.A.R.A. concept</a:t>
            </a:r>
          </a:p>
          <a:p>
            <a:pPr algn="l"/>
            <a:r>
              <a:rPr lang="en-US" dirty="0" smtClean="0">
                <a:solidFill>
                  <a:schemeClr val="tx1"/>
                </a:solidFill>
              </a:rPr>
              <a:t>   (As Low As Reasonably Achievable)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370999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A.L.A.R.A. Concept</a:t>
            </a:r>
          </a:p>
        </p:txBody>
      </p:sp>
      <p:sp>
        <p:nvSpPr>
          <p:cNvPr id="4099" name="Subtitle 2"/>
          <p:cNvSpPr>
            <a:spLocks noGrp="1"/>
          </p:cNvSpPr>
          <p:nvPr>
            <p:ph type="subTitle" idx="1"/>
          </p:nvPr>
        </p:nvSpPr>
        <p:spPr>
          <a:xfrm>
            <a:off x="609600" y="1600200"/>
            <a:ext cx="7924800" cy="4495800"/>
          </a:xfrm>
        </p:spPr>
        <p:txBody>
          <a:bodyPr/>
          <a:lstStyle/>
          <a:p>
            <a:pPr algn="l"/>
            <a:r>
              <a:rPr lang="en-US" dirty="0">
                <a:solidFill>
                  <a:schemeClr val="tx1"/>
                </a:solidFill>
              </a:rPr>
              <a:t>A concept used during control and clean-up is borrowed from the nuclear industry:  </a:t>
            </a:r>
            <a:endParaRPr lang="en-US" dirty="0" smtClean="0">
              <a:solidFill>
                <a:schemeClr val="tx1"/>
              </a:solidFill>
            </a:endParaRPr>
          </a:p>
          <a:p>
            <a:pPr algn="l"/>
            <a:endParaRPr lang="en-US" dirty="0" smtClean="0">
              <a:solidFill>
                <a:schemeClr val="tx1"/>
              </a:solidFill>
            </a:endParaRPr>
          </a:p>
          <a:p>
            <a:r>
              <a:rPr lang="en-US" b="1" dirty="0" smtClean="0">
                <a:solidFill>
                  <a:srgbClr val="0070C0"/>
                </a:solidFill>
              </a:rPr>
              <a:t>The A. L</a:t>
            </a:r>
            <a:r>
              <a:rPr lang="en-US" b="1" dirty="0">
                <a:solidFill>
                  <a:srgbClr val="0070C0"/>
                </a:solidFill>
              </a:rPr>
              <a:t>. A. R. A. </a:t>
            </a:r>
            <a:r>
              <a:rPr lang="en-US" b="1" dirty="0" smtClean="0">
                <a:solidFill>
                  <a:srgbClr val="0070C0"/>
                </a:solidFill>
              </a:rPr>
              <a:t>Concept - </a:t>
            </a:r>
            <a:r>
              <a:rPr lang="en-US" b="1" dirty="0">
                <a:solidFill>
                  <a:srgbClr val="0070C0"/>
                </a:solidFill>
              </a:rPr>
              <a:t>“As Low As Reasonably Achievable.”  </a:t>
            </a:r>
            <a:endParaRPr lang="en-US" b="1" dirty="0" smtClean="0">
              <a:solidFill>
                <a:srgbClr val="0070C0"/>
              </a:solidFill>
            </a:endParaRPr>
          </a:p>
          <a:p>
            <a:endParaRPr lang="en-US" dirty="0" smtClean="0">
              <a:solidFill>
                <a:schemeClr val="tx1"/>
              </a:solidFill>
            </a:endParaRPr>
          </a:p>
          <a:p>
            <a:pPr algn="l"/>
            <a:r>
              <a:rPr lang="en-US" dirty="0" smtClean="0">
                <a:solidFill>
                  <a:schemeClr val="tx1"/>
                </a:solidFill>
              </a:rPr>
              <a:t>This </a:t>
            </a:r>
            <a:r>
              <a:rPr lang="en-US" dirty="0">
                <a:solidFill>
                  <a:schemeClr val="tx1"/>
                </a:solidFill>
              </a:rPr>
              <a:t>means that in all actions we should attempt to minimize exposure, contact, and contamination as well as the amount of waste generated by the control operation</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288766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Loss of Containment</a:t>
            </a:r>
          </a:p>
        </p:txBody>
      </p:sp>
      <p:sp>
        <p:nvSpPr>
          <p:cNvPr id="4099" name="Subtitle 2"/>
          <p:cNvSpPr>
            <a:spLocks noGrp="1"/>
          </p:cNvSpPr>
          <p:nvPr>
            <p:ph type="subTitle" idx="1"/>
          </p:nvPr>
        </p:nvSpPr>
        <p:spPr>
          <a:xfrm>
            <a:off x="685800" y="1447800"/>
            <a:ext cx="4038600" cy="4800600"/>
          </a:xfrm>
        </p:spPr>
        <p:txBody>
          <a:bodyPr/>
          <a:lstStyle/>
          <a:p>
            <a:pPr algn="l"/>
            <a:r>
              <a:rPr lang="en-US" dirty="0" smtClean="0">
                <a:solidFill>
                  <a:schemeClr val="tx1"/>
                </a:solidFill>
              </a:rPr>
              <a:t>Factors contributing </a:t>
            </a:r>
            <a:r>
              <a:rPr lang="en-US" dirty="0">
                <a:solidFill>
                  <a:schemeClr val="tx1"/>
                </a:solidFill>
              </a:rPr>
              <a:t>to the loss of containment </a:t>
            </a:r>
            <a:r>
              <a:rPr lang="en-US" dirty="0" smtClean="0">
                <a:solidFill>
                  <a:schemeClr val="tx1"/>
                </a:solidFill>
              </a:rPr>
              <a:t>include:</a:t>
            </a:r>
          </a:p>
          <a:p>
            <a:pPr algn="l"/>
            <a:endParaRPr lang="en-US" sz="1600" dirty="0" smtClean="0">
              <a:solidFill>
                <a:schemeClr val="tx1"/>
              </a:solidFill>
            </a:endParaRPr>
          </a:p>
          <a:p>
            <a:pPr marL="342900" indent="-342900" algn="l">
              <a:buFont typeface="Wingdings" pitchFamily="2" charset="2"/>
              <a:buChar char="§"/>
            </a:pPr>
            <a:r>
              <a:rPr lang="en-US" dirty="0">
                <a:solidFill>
                  <a:schemeClr val="tx1"/>
                </a:solidFill>
              </a:rPr>
              <a:t>M</a:t>
            </a:r>
            <a:r>
              <a:rPr lang="en-US" dirty="0" smtClean="0">
                <a:solidFill>
                  <a:schemeClr val="tx1"/>
                </a:solidFill>
              </a:rPr>
              <a:t>echanical </a:t>
            </a:r>
            <a:r>
              <a:rPr lang="en-US" dirty="0">
                <a:solidFill>
                  <a:schemeClr val="tx1"/>
                </a:solidFill>
              </a:rPr>
              <a:t>damage, </a:t>
            </a:r>
            <a:endParaRPr lang="en-US" dirty="0" smtClean="0">
              <a:solidFill>
                <a:schemeClr val="tx1"/>
              </a:solidFill>
            </a:endParaRPr>
          </a:p>
          <a:p>
            <a:pPr marL="342900" indent="-342900" algn="l">
              <a:buFont typeface="Wingdings" pitchFamily="2" charset="2"/>
              <a:buChar char="§"/>
            </a:pPr>
            <a:r>
              <a:rPr lang="en-US" dirty="0">
                <a:solidFill>
                  <a:schemeClr val="tx1"/>
                </a:solidFill>
              </a:rPr>
              <a:t>T</a:t>
            </a:r>
            <a:r>
              <a:rPr lang="en-US" dirty="0" smtClean="0">
                <a:solidFill>
                  <a:schemeClr val="tx1"/>
                </a:solidFill>
              </a:rPr>
              <a:t>hermal </a:t>
            </a:r>
            <a:r>
              <a:rPr lang="en-US" dirty="0">
                <a:solidFill>
                  <a:schemeClr val="tx1"/>
                </a:solidFill>
              </a:rPr>
              <a:t>damage,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Chemical reactions in </a:t>
            </a:r>
            <a:r>
              <a:rPr lang="en-US" dirty="0">
                <a:solidFill>
                  <a:schemeClr val="tx1"/>
                </a:solidFill>
              </a:rPr>
              <a:t>the container. </a:t>
            </a:r>
            <a:endParaRPr lang="en-US" dirty="0" smtClean="0">
              <a:solidFill>
                <a:schemeClr val="tx1"/>
              </a:solidFill>
            </a:endParaRPr>
          </a:p>
          <a:p>
            <a:pPr algn="l"/>
            <a:endParaRPr lang="en-US" sz="1600" dirty="0">
              <a:solidFill>
                <a:schemeClr val="tx1"/>
              </a:solidFill>
            </a:endParaRPr>
          </a:p>
          <a:p>
            <a:pPr algn="l"/>
            <a:r>
              <a:rPr lang="en-US" dirty="0" smtClean="0">
                <a:solidFill>
                  <a:schemeClr val="tx1"/>
                </a:solidFill>
              </a:rPr>
              <a:t>Loss of containment requires proper response!</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026" name="Picture 2" descr="C:\Users\stlane\Pictures\WOPER Spill Control\mechanical da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9385" t="2769" r="5692" b="22615"/>
          <a:stretch/>
        </p:blipFill>
        <p:spPr bwMode="auto">
          <a:xfrm>
            <a:off x="6781800" y="1025769"/>
            <a:ext cx="2157046" cy="28428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lane\Pictures\WOPER Spill Control\therm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754" y="2667000"/>
            <a:ext cx="2133600" cy="1536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lane\Pictures\WOPER Spill Control\chemical spi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428" y="4331677"/>
            <a:ext cx="2748695" cy="17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9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Contaminants</a:t>
            </a:r>
          </a:p>
        </p:txBody>
      </p:sp>
      <p:sp>
        <p:nvSpPr>
          <p:cNvPr id="4099" name="Subtitle 2"/>
          <p:cNvSpPr>
            <a:spLocks noGrp="1"/>
          </p:cNvSpPr>
          <p:nvPr>
            <p:ph type="subTitle" idx="1"/>
          </p:nvPr>
        </p:nvSpPr>
        <p:spPr>
          <a:xfrm>
            <a:off x="609600" y="1524000"/>
            <a:ext cx="7924800" cy="4572000"/>
          </a:xfrm>
        </p:spPr>
        <p:txBody>
          <a:bodyPr/>
          <a:lstStyle/>
          <a:p>
            <a:pPr algn="l"/>
            <a:r>
              <a:rPr lang="en-US" dirty="0" smtClean="0">
                <a:solidFill>
                  <a:schemeClr val="tx1"/>
                </a:solidFill>
              </a:rPr>
              <a:t>Something which </a:t>
            </a:r>
            <a:r>
              <a:rPr lang="en-US" dirty="0">
                <a:solidFill>
                  <a:schemeClr val="tx1"/>
                </a:solidFill>
              </a:rPr>
              <a:t>contaminates or “makes impure, unclean, or corrupt by contact; to corrupt; to pollute; to sully; to tarnish; to taint.”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Precautions are taken to minimize exposure:</a:t>
            </a:r>
          </a:p>
          <a:p>
            <a:pPr marL="342900" indent="-342900" algn="l">
              <a:buFont typeface="Wingdings" pitchFamily="2" charset="2"/>
              <a:buChar char="§"/>
            </a:pPr>
            <a:r>
              <a:rPr lang="en-US" dirty="0" smtClean="0">
                <a:solidFill>
                  <a:schemeClr val="tx1"/>
                </a:solidFill>
              </a:rPr>
              <a:t>Proper size-up of situation</a:t>
            </a:r>
          </a:p>
          <a:p>
            <a:pPr marL="342900" indent="-342900" algn="l">
              <a:buFont typeface="Wingdings" pitchFamily="2" charset="2"/>
              <a:buChar char="§"/>
            </a:pPr>
            <a:r>
              <a:rPr lang="en-US" dirty="0" smtClean="0">
                <a:solidFill>
                  <a:schemeClr val="tx1"/>
                </a:solidFill>
              </a:rPr>
              <a:t>Proper PPE</a:t>
            </a:r>
          </a:p>
          <a:p>
            <a:pPr marL="342900" indent="-342900" algn="l">
              <a:buFont typeface="Wingdings" pitchFamily="2" charset="2"/>
              <a:buChar char="§"/>
            </a:pPr>
            <a:r>
              <a:rPr lang="en-US" dirty="0" smtClean="0">
                <a:solidFill>
                  <a:schemeClr val="tx1"/>
                </a:solidFill>
              </a:rPr>
              <a:t>Understanding hazards of materials involved</a:t>
            </a:r>
          </a:p>
          <a:p>
            <a:pPr marL="342900" indent="-342900" algn="l">
              <a:buFont typeface="Wingdings" pitchFamily="2" charset="2"/>
              <a:buChar char="§"/>
            </a:pPr>
            <a:r>
              <a:rPr lang="en-US" dirty="0" smtClean="0">
                <a:solidFill>
                  <a:schemeClr val="tx1"/>
                </a:solidFill>
              </a:rPr>
              <a:t>Physical state of release and resulting complications.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84520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Solid Release</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Arial" pitchFamily="34" charset="0"/>
              <a:buChar char="•"/>
            </a:pPr>
            <a:r>
              <a:rPr lang="en-US" dirty="0" smtClean="0">
                <a:solidFill>
                  <a:schemeClr val="tx1"/>
                </a:solidFill>
              </a:rPr>
              <a:t>Solid materials easy to recover if kept dry and air movement is minimized. Once wet or damp, adverse reactions may complicate containment.</a:t>
            </a:r>
          </a:p>
          <a:p>
            <a:pPr algn="l" eaLnBrk="1" hangingPunct="1"/>
            <a:endParaRPr lang="en-US" sz="1400" dirty="0">
              <a:solidFill>
                <a:schemeClr val="tx1"/>
              </a:solidFill>
            </a:endParaRPr>
          </a:p>
          <a:p>
            <a:pPr marL="342900" indent="-342900" algn="l" eaLnBrk="1" hangingPunct="1">
              <a:buFont typeface="Arial" pitchFamily="34" charset="0"/>
              <a:buChar char="•"/>
            </a:pPr>
            <a:r>
              <a:rPr lang="en-US" dirty="0" smtClean="0">
                <a:solidFill>
                  <a:schemeClr val="tx1"/>
                </a:solidFill>
              </a:rPr>
              <a:t>Cover with compatible material to minimize spread.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1746" name="Picture 2" descr="C:\Users\stlane\Pictures\WOPER Spill Control\thCARP9N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59550"/>
            <a:ext cx="30861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tlane\Pictures\WOPER Spill Control\covering solid with plastic.jpg"/>
          <p:cNvPicPr>
            <a:picLocks noChangeAspect="1" noChangeArrowheads="1"/>
          </p:cNvPicPr>
          <p:nvPr/>
        </p:nvPicPr>
        <p:blipFill rotWithShape="1">
          <a:blip r:embed="rId4">
            <a:extLst>
              <a:ext uri="{28A0092B-C50C-407E-A947-70E740481C1C}">
                <a14:useLocalDpi xmlns:a14="http://schemas.microsoft.com/office/drawing/2010/main" val="0"/>
              </a:ext>
            </a:extLst>
          </a:blip>
          <a:srcRect l="10921" r="21727" b="4474"/>
          <a:stretch/>
        </p:blipFill>
        <p:spPr bwMode="auto">
          <a:xfrm>
            <a:off x="5029200" y="3759550"/>
            <a:ext cx="3048000" cy="243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8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Liquid Release</a:t>
            </a:r>
          </a:p>
        </p:txBody>
      </p:sp>
      <p:sp>
        <p:nvSpPr>
          <p:cNvPr id="4099" name="Subtitle 2"/>
          <p:cNvSpPr>
            <a:spLocks noGrp="1"/>
          </p:cNvSpPr>
          <p:nvPr>
            <p:ph type="subTitle" idx="1"/>
          </p:nvPr>
        </p:nvSpPr>
        <p:spPr>
          <a:xfrm>
            <a:off x="533400" y="1066800"/>
            <a:ext cx="5562600" cy="5105400"/>
          </a:xfrm>
        </p:spPr>
        <p:txBody>
          <a:bodyPr/>
          <a:lstStyle/>
          <a:p>
            <a:pPr marL="342900" indent="-342900" algn="l" eaLnBrk="1" hangingPunct="1">
              <a:buFont typeface="Wingdings" pitchFamily="2" charset="2"/>
              <a:buChar char="§"/>
            </a:pPr>
            <a:r>
              <a:rPr lang="en-US" sz="2200" dirty="0" smtClean="0">
                <a:solidFill>
                  <a:schemeClr val="tx1"/>
                </a:solidFill>
              </a:rPr>
              <a:t>Complicated by amount of spilled material and inherent characteristics.</a:t>
            </a:r>
          </a:p>
          <a:p>
            <a:pPr marL="342900" indent="-342900" algn="l" eaLnBrk="1" hangingPunct="1">
              <a:buFont typeface="Wingdings" pitchFamily="2" charset="2"/>
              <a:buChar char="§"/>
            </a:pPr>
            <a:r>
              <a:rPr lang="en-US" sz="2200" dirty="0" smtClean="0">
                <a:solidFill>
                  <a:schemeClr val="tx1"/>
                </a:solidFill>
              </a:rPr>
              <a:t>Surfaces are contacted and vapors or gases produced.</a:t>
            </a:r>
          </a:p>
          <a:p>
            <a:pPr algn="l" eaLnBrk="1" hangingPunct="1"/>
            <a:r>
              <a:rPr lang="en-US" sz="2200" dirty="0" smtClean="0">
                <a:solidFill>
                  <a:schemeClr val="tx1"/>
                </a:solidFill>
              </a:rPr>
              <a:t>Additionally;</a:t>
            </a:r>
          </a:p>
          <a:p>
            <a:pPr marL="342900" indent="-342900" algn="l" eaLnBrk="1" hangingPunct="1">
              <a:buFont typeface="Wingdings" pitchFamily="2" charset="2"/>
              <a:buChar char="§"/>
            </a:pPr>
            <a:r>
              <a:rPr lang="en-US" sz="2200" dirty="0" smtClean="0">
                <a:solidFill>
                  <a:schemeClr val="tx1"/>
                </a:solidFill>
              </a:rPr>
              <a:t>Vapors in confined areas may form explosive amounts, or</a:t>
            </a:r>
          </a:p>
          <a:p>
            <a:pPr marL="342900" indent="-342900" algn="l" eaLnBrk="1" hangingPunct="1">
              <a:buFont typeface="Wingdings" pitchFamily="2" charset="2"/>
              <a:buChar char="§"/>
            </a:pPr>
            <a:r>
              <a:rPr lang="en-US" sz="2200" dirty="0" smtClean="0">
                <a:solidFill>
                  <a:schemeClr val="tx1"/>
                </a:solidFill>
              </a:rPr>
              <a:t>Displace oxygen for breathing</a:t>
            </a:r>
          </a:p>
          <a:p>
            <a:pPr marL="342900" indent="-342900" algn="l" eaLnBrk="1" hangingPunct="1">
              <a:buFont typeface="Wingdings" pitchFamily="2" charset="2"/>
              <a:buChar char="§"/>
            </a:pPr>
            <a:r>
              <a:rPr lang="en-US" sz="2200" dirty="0" smtClean="0">
                <a:solidFill>
                  <a:schemeClr val="tx1"/>
                </a:solidFill>
              </a:rPr>
              <a:t>Terrain may aid spread; liquids follow the path of least resistance to storm drains, sewers or waterways. </a:t>
            </a:r>
            <a:endParaRPr lang="en-US" sz="2200" dirty="0">
              <a:solidFill>
                <a:schemeClr val="tx1"/>
              </a:solidFill>
            </a:endParaRPr>
          </a:p>
          <a:p>
            <a:pPr marL="342900" indent="-342900" algn="l" eaLnBrk="1" hangingPunct="1">
              <a:buFont typeface="Wingdings" pitchFamily="2" charset="2"/>
              <a:buChar char="§"/>
            </a:pPr>
            <a:r>
              <a:rPr lang="en-US" sz="2200" dirty="0" smtClean="0">
                <a:solidFill>
                  <a:schemeClr val="tx1"/>
                </a:solidFill>
              </a:rPr>
              <a:t>May also contaminate water strata.</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0722" name="Picture 2" descr="C:\Users\stlane\Pictures\WOPER Spill Control\2b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14600"/>
            <a:ext cx="2614612" cy="261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41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Release</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Often compartments can not be tightly sealed.   In </a:t>
            </a:r>
            <a:r>
              <a:rPr lang="en-US" dirty="0">
                <a:solidFill>
                  <a:schemeClr val="tx1"/>
                </a:solidFill>
              </a:rPr>
              <a:t>engineered facilities, this attempt to “seal” the location is achieved to some degree by shutting-down ventilation and air exchange systems.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9698" name="Picture 2" descr="C:\Users\stlane\Pictures\WOPER Spill Control\3c vapor rel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49" y="3200401"/>
            <a:ext cx="4407349" cy="293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1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Damage</a:t>
            </a:r>
          </a:p>
        </p:txBody>
      </p:sp>
      <p:sp>
        <p:nvSpPr>
          <p:cNvPr id="4099" name="Subtitle 2"/>
          <p:cNvSpPr>
            <a:spLocks noGrp="1"/>
          </p:cNvSpPr>
          <p:nvPr>
            <p:ph type="subTitle" idx="1"/>
          </p:nvPr>
        </p:nvSpPr>
        <p:spPr>
          <a:xfrm>
            <a:off x="1351922" y="1297781"/>
            <a:ext cx="5080000" cy="4719637"/>
          </a:xfrm>
        </p:spPr>
        <p:txBody>
          <a:bodyPr/>
          <a:lstStyle/>
          <a:p>
            <a:pPr marL="342900" indent="-342900" algn="l" eaLnBrk="1" hangingPunct="1">
              <a:buFont typeface="Wingdings" pitchFamily="2" charset="2"/>
              <a:buChar char="§"/>
            </a:pPr>
            <a:r>
              <a:rPr lang="en-US" dirty="0" smtClean="0">
                <a:solidFill>
                  <a:schemeClr val="tx1"/>
                </a:solidFill>
              </a:rPr>
              <a:t>Thermal</a:t>
            </a:r>
          </a:p>
          <a:p>
            <a:pPr marL="342900" indent="-342900" algn="l" eaLnBrk="1" hangingPunct="1">
              <a:buFont typeface="Wingdings" pitchFamily="2" charset="2"/>
              <a:buChar char="§"/>
            </a:pPr>
            <a:endParaRPr lang="en-US"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Chemical</a:t>
            </a:r>
          </a:p>
          <a:p>
            <a:pPr marL="342900" indent="-342900" algn="l" eaLnBrk="1" hangingPunct="1">
              <a:buFont typeface="Wingdings" pitchFamily="2" charset="2"/>
              <a:buChar char="§"/>
            </a:pPr>
            <a:endParaRPr lang="en-US"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Mechanical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122" name="Picture 2" descr="C:\Users\stlane\Pictures\WOPER Spill Control\chemical sp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6363"/>
            <a:ext cx="3171825" cy="19898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lane\Pictures\WOPER Spill Control\P10200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6576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tlane\Pictures\WOPER Spill Control\mechanical da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00" y="3488543"/>
            <a:ext cx="17018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tlane\Pictures\WOPER Spill Control\therm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90760"/>
            <a:ext cx="3124200" cy="225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78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Introduction</a:t>
            </a:r>
          </a:p>
        </p:txBody>
      </p:sp>
      <p:sp>
        <p:nvSpPr>
          <p:cNvPr id="4099" name="Subtitle 2"/>
          <p:cNvSpPr>
            <a:spLocks noGrp="1"/>
          </p:cNvSpPr>
          <p:nvPr>
            <p:ph type="subTitle" idx="1"/>
          </p:nvPr>
        </p:nvSpPr>
        <p:spPr>
          <a:xfrm>
            <a:off x="609600" y="1676400"/>
            <a:ext cx="7924800" cy="4419600"/>
          </a:xfrm>
        </p:spPr>
        <p:txBody>
          <a:bodyPr/>
          <a:lstStyle/>
          <a:p>
            <a:pPr algn="l"/>
            <a:r>
              <a:rPr lang="en-US" dirty="0">
                <a:solidFill>
                  <a:schemeClr val="tx1"/>
                </a:solidFill>
              </a:rPr>
              <a:t>The presence of chemicals in today’s society, be it manufacturing, storage, or use situations, may present hazards to persons upon its unplanned release from containment</a:t>
            </a:r>
            <a:r>
              <a:rPr lang="en-US" dirty="0" smtClean="0">
                <a:solidFill>
                  <a:schemeClr val="tx1"/>
                </a:solidFill>
              </a:rPr>
              <a:t>.</a:t>
            </a:r>
          </a:p>
          <a:p>
            <a:pPr algn="l"/>
            <a:endParaRPr lang="en-US" dirty="0">
              <a:solidFill>
                <a:schemeClr val="tx1"/>
              </a:solidFill>
            </a:endParaRPr>
          </a:p>
          <a:p>
            <a:pPr algn="l"/>
            <a:r>
              <a:rPr lang="en-US" dirty="0">
                <a:solidFill>
                  <a:schemeClr val="tx1"/>
                </a:solidFill>
              </a:rPr>
              <a:t>Even with the myriad regulations governing containers, shipping, and marking, the prudent firm must consider actions should hazardous materials be released. </a:t>
            </a:r>
            <a:endParaRPr lang="en-US" dirty="0" smtClean="0">
              <a:solidFill>
                <a:schemeClr val="tx1"/>
              </a:solidFill>
            </a:endParaRP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28965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Response Actions</a:t>
            </a:r>
          </a:p>
        </p:txBody>
      </p:sp>
      <p:sp>
        <p:nvSpPr>
          <p:cNvPr id="4099" name="Subtitle 2"/>
          <p:cNvSpPr>
            <a:spLocks noGrp="1"/>
          </p:cNvSpPr>
          <p:nvPr>
            <p:ph type="subTitle" idx="1"/>
          </p:nvPr>
        </p:nvSpPr>
        <p:spPr>
          <a:xfrm>
            <a:off x="609600" y="1524000"/>
            <a:ext cx="7924800" cy="4572000"/>
          </a:xfrm>
        </p:spPr>
        <p:txBody>
          <a:bodyPr/>
          <a:lstStyle/>
          <a:p>
            <a:pPr algn="l"/>
            <a:r>
              <a:rPr lang="en-US" dirty="0" smtClean="0">
                <a:solidFill>
                  <a:schemeClr val="tx1"/>
                </a:solidFill>
              </a:rPr>
              <a:t>Goals of spill response are to:</a:t>
            </a:r>
          </a:p>
          <a:p>
            <a:pPr algn="l"/>
            <a:endParaRPr lang="en-US" sz="1400" dirty="0" smtClean="0">
              <a:solidFill>
                <a:schemeClr val="tx1"/>
              </a:solidFill>
            </a:endParaRPr>
          </a:p>
          <a:p>
            <a:pPr marL="457200" indent="-457200" algn="l">
              <a:buAutoNum type="arabicPeriod"/>
            </a:pPr>
            <a:r>
              <a:rPr lang="en-US" dirty="0" smtClean="0">
                <a:solidFill>
                  <a:schemeClr val="tx1"/>
                </a:solidFill>
              </a:rPr>
              <a:t>Eliminate additional loss.</a:t>
            </a:r>
          </a:p>
          <a:p>
            <a:pPr marL="457200" indent="-457200" algn="l">
              <a:buAutoNum type="arabicPeriod"/>
            </a:pPr>
            <a:endParaRPr lang="en-US" sz="1200" dirty="0">
              <a:solidFill>
                <a:schemeClr val="tx1"/>
              </a:solidFill>
            </a:endParaRPr>
          </a:p>
          <a:p>
            <a:pPr algn="l"/>
            <a:r>
              <a:rPr lang="en-US" dirty="0" smtClean="0">
                <a:solidFill>
                  <a:schemeClr val="tx1"/>
                </a:solidFill>
              </a:rPr>
              <a:t>2. Prevent further contamination.</a:t>
            </a:r>
          </a:p>
          <a:p>
            <a:pPr algn="l"/>
            <a:endParaRPr lang="en-US" sz="1200" dirty="0">
              <a:solidFill>
                <a:schemeClr val="tx1"/>
              </a:solidFill>
            </a:endParaRPr>
          </a:p>
          <a:p>
            <a:pPr algn="l"/>
            <a:r>
              <a:rPr lang="en-US" dirty="0" smtClean="0">
                <a:solidFill>
                  <a:schemeClr val="tx1"/>
                </a:solidFill>
              </a:rPr>
              <a:t>3. Avoid </a:t>
            </a:r>
            <a:r>
              <a:rPr lang="en-US" dirty="0">
                <a:solidFill>
                  <a:schemeClr val="tx1"/>
                </a:solidFill>
              </a:rPr>
              <a:t>unnecessary exposure of </a:t>
            </a:r>
            <a:r>
              <a:rPr lang="en-US" dirty="0" smtClean="0">
                <a:solidFill>
                  <a:schemeClr val="tx1"/>
                </a:solidFill>
              </a:rPr>
              <a:t>workers.</a:t>
            </a:r>
          </a:p>
          <a:p>
            <a:pPr algn="l"/>
            <a:endParaRPr lang="en-US" sz="1200" dirty="0">
              <a:solidFill>
                <a:schemeClr val="tx1"/>
              </a:solidFill>
            </a:endParaRPr>
          </a:p>
          <a:p>
            <a:pPr marL="457200" indent="-457200" algn="l">
              <a:buAutoNum type="arabicPeriod" startAt="4"/>
            </a:pPr>
            <a:r>
              <a:rPr lang="en-US" dirty="0" smtClean="0">
                <a:solidFill>
                  <a:schemeClr val="tx1"/>
                </a:solidFill>
              </a:rPr>
              <a:t>Prevent contact </a:t>
            </a:r>
            <a:r>
              <a:rPr lang="en-US" dirty="0">
                <a:solidFill>
                  <a:schemeClr val="tx1"/>
                </a:solidFill>
              </a:rPr>
              <a:t>with other </a:t>
            </a:r>
            <a:r>
              <a:rPr lang="en-US" dirty="0" smtClean="0">
                <a:solidFill>
                  <a:schemeClr val="tx1"/>
                </a:solidFill>
              </a:rPr>
              <a:t>chemicals</a:t>
            </a:r>
            <a:r>
              <a:rPr lang="en-US" dirty="0">
                <a:solidFill>
                  <a:schemeClr val="tx1"/>
                </a:solidFill>
              </a:rPr>
              <a:t>.</a:t>
            </a:r>
            <a:r>
              <a:rPr lang="en-US" dirty="0" smtClean="0">
                <a:solidFill>
                  <a:schemeClr val="tx1"/>
                </a:solidFill>
              </a:rPr>
              <a:t> </a:t>
            </a:r>
          </a:p>
          <a:p>
            <a:pPr marL="457200" indent="-457200" algn="l">
              <a:buAutoNum type="arabicPeriod" startAt="4"/>
            </a:pPr>
            <a:endParaRPr lang="en-US" sz="1200" dirty="0" smtClean="0">
              <a:solidFill>
                <a:schemeClr val="tx1"/>
              </a:solidFill>
            </a:endParaRPr>
          </a:p>
          <a:p>
            <a:pPr marL="457200" indent="-457200" algn="l">
              <a:buAutoNum type="arabicPeriod" startAt="4"/>
            </a:pPr>
            <a:r>
              <a:rPr lang="en-US" dirty="0" smtClean="0">
                <a:solidFill>
                  <a:schemeClr val="tx1"/>
                </a:solidFill>
              </a:rPr>
              <a:t>Minimize down-time, loss </a:t>
            </a:r>
            <a:r>
              <a:rPr lang="en-US" dirty="0">
                <a:solidFill>
                  <a:schemeClr val="tx1"/>
                </a:solidFill>
              </a:rPr>
              <a:t>of </a:t>
            </a:r>
            <a:r>
              <a:rPr lang="en-US" dirty="0" smtClean="0">
                <a:solidFill>
                  <a:schemeClr val="tx1"/>
                </a:solidFill>
              </a:rPr>
              <a:t>stocks</a:t>
            </a:r>
            <a:r>
              <a:rPr lang="en-US" dirty="0">
                <a:solidFill>
                  <a:schemeClr val="tx1"/>
                </a:solidFill>
              </a:rPr>
              <a:t>, raw </a:t>
            </a:r>
            <a:r>
              <a:rPr lang="en-US" dirty="0" smtClean="0">
                <a:solidFill>
                  <a:schemeClr val="tx1"/>
                </a:solidFill>
              </a:rPr>
              <a:t>materials </a:t>
            </a:r>
            <a:r>
              <a:rPr lang="en-US" dirty="0">
                <a:solidFill>
                  <a:schemeClr val="tx1"/>
                </a:solidFill>
              </a:rPr>
              <a:t>or finished </a:t>
            </a:r>
            <a:r>
              <a:rPr lang="en-US" dirty="0" smtClean="0">
                <a:solidFill>
                  <a:schemeClr val="tx1"/>
                </a:solidFill>
              </a:rPr>
              <a:t>product.</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11310"/>
            <a:ext cx="2743200" cy="1828800"/>
          </a:xfrm>
          <a:prstGeom prst="rect">
            <a:avLst/>
          </a:prstGeom>
        </p:spPr>
      </p:pic>
    </p:spTree>
    <p:extLst>
      <p:ext uri="{BB962C8B-B14F-4D97-AF65-F5344CB8AC3E}">
        <p14:creationId xmlns:p14="http://schemas.microsoft.com/office/powerpoint/2010/main" val="185306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Proper Response Steps</a:t>
            </a:r>
          </a:p>
        </p:txBody>
      </p:sp>
      <p:sp>
        <p:nvSpPr>
          <p:cNvPr id="4099" name="Subtitle 2"/>
          <p:cNvSpPr>
            <a:spLocks noGrp="1"/>
          </p:cNvSpPr>
          <p:nvPr>
            <p:ph type="subTitle" idx="1"/>
          </p:nvPr>
        </p:nvSpPr>
        <p:spPr>
          <a:xfrm>
            <a:off x="762000" y="1981200"/>
            <a:ext cx="7772400" cy="3505200"/>
          </a:xfrm>
        </p:spPr>
        <p:txBody>
          <a:bodyPr/>
          <a:lstStyle/>
          <a:p>
            <a:pPr marL="342900" indent="-342900" algn="l" eaLnBrk="1" hangingPunct="1">
              <a:buFont typeface="Wingdings" pitchFamily="2" charset="2"/>
              <a:buChar char="§"/>
            </a:pPr>
            <a:r>
              <a:rPr lang="en-US" dirty="0" smtClean="0">
                <a:solidFill>
                  <a:schemeClr val="tx1"/>
                </a:solidFill>
              </a:rPr>
              <a:t>Identify spilled material</a:t>
            </a:r>
          </a:p>
          <a:p>
            <a:pPr marL="342900" indent="-342900" algn="l" eaLnBrk="1" hangingPunct="1">
              <a:buFont typeface="Wingdings" pitchFamily="2" charset="2"/>
              <a:buChar char="§"/>
            </a:pPr>
            <a:endParaRPr lang="en-US"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Size-up incident severity</a:t>
            </a:r>
          </a:p>
          <a:p>
            <a:pPr marL="342900" indent="-342900" algn="l" eaLnBrk="1" hangingPunct="1">
              <a:buFont typeface="Wingdings" pitchFamily="2" charset="2"/>
              <a:buChar char="§"/>
            </a:pPr>
            <a:endParaRPr lang="en-US"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Determine mitigation methods</a:t>
            </a:r>
          </a:p>
          <a:p>
            <a:pPr marL="342900" indent="-342900" algn="l" eaLnBrk="1" hangingPunct="1">
              <a:buFont typeface="Wingdings" pitchFamily="2" charset="2"/>
              <a:buChar char="§"/>
            </a:pPr>
            <a:endParaRPr lang="en-US"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Implement methods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295400"/>
            <a:ext cx="2946400" cy="2209800"/>
          </a:xfrm>
          <a:prstGeom prst="rect">
            <a:avLst/>
          </a:prstGeom>
        </p:spPr>
      </p:pic>
    </p:spTree>
    <p:extLst>
      <p:ext uri="{BB962C8B-B14F-4D97-AF65-F5344CB8AC3E}">
        <p14:creationId xmlns:p14="http://schemas.microsoft.com/office/powerpoint/2010/main" val="757934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Proper Response Steps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9458" name="Picture 2" descr="C:\Users\stlane\Pictures\WOPER Spill Control\3a spills_logic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5" t="2996" r="1539" b="2286"/>
          <a:stretch/>
        </p:blipFill>
        <p:spPr bwMode="auto">
          <a:xfrm>
            <a:off x="1407695" y="1443789"/>
            <a:ext cx="6256421" cy="469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Emergency Response Zones</a:t>
            </a:r>
          </a:p>
        </p:txBody>
      </p:sp>
      <p:sp>
        <p:nvSpPr>
          <p:cNvPr id="4099" name="Subtitle 2"/>
          <p:cNvSpPr>
            <a:spLocks noGrp="1"/>
          </p:cNvSpPr>
          <p:nvPr>
            <p:ph type="subTitle" idx="1"/>
          </p:nvPr>
        </p:nvSpPr>
        <p:spPr>
          <a:xfrm>
            <a:off x="685800" y="1371600"/>
            <a:ext cx="7924800" cy="4724400"/>
          </a:xfrm>
        </p:spPr>
        <p:txBody>
          <a:bodyPr/>
          <a:lstStyle/>
          <a:p>
            <a:pPr algn="l" eaLnBrk="1" hangingPunct="1"/>
            <a:r>
              <a:rPr lang="en-US" b="1" dirty="0" smtClean="0">
                <a:solidFill>
                  <a:srgbClr val="C00000"/>
                </a:solidFill>
              </a:rPr>
              <a:t>Isolation</a:t>
            </a:r>
            <a:r>
              <a:rPr lang="en-US" dirty="0" smtClean="0">
                <a:solidFill>
                  <a:schemeClr val="tx1"/>
                </a:solidFill>
              </a:rPr>
              <a:t> </a:t>
            </a:r>
          </a:p>
          <a:p>
            <a:pPr algn="l" eaLnBrk="1" hangingPunct="1"/>
            <a:endParaRPr lang="en-US" sz="1200" dirty="0" smtClean="0">
              <a:solidFill>
                <a:schemeClr val="tx1"/>
              </a:solidFill>
            </a:endParaRPr>
          </a:p>
          <a:p>
            <a:pPr marL="342900" indent="-342900" algn="l">
              <a:buFont typeface="Wingdings" pitchFamily="2" charset="2"/>
              <a:buChar char="§"/>
            </a:pPr>
            <a:r>
              <a:rPr lang="en-US" dirty="0">
                <a:solidFill>
                  <a:schemeClr val="tx1"/>
                </a:solidFill>
              </a:rPr>
              <a:t>R</a:t>
            </a:r>
            <a:r>
              <a:rPr lang="en-US" dirty="0" smtClean="0">
                <a:solidFill>
                  <a:schemeClr val="tx1"/>
                </a:solidFill>
              </a:rPr>
              <a:t>elease </a:t>
            </a:r>
            <a:r>
              <a:rPr lang="en-US" dirty="0">
                <a:solidFill>
                  <a:schemeClr val="tx1"/>
                </a:solidFill>
              </a:rPr>
              <a:t>must be isolated against intrusion by unnecessary and untrained persons</a:t>
            </a:r>
            <a:r>
              <a:rPr lang="en-US" dirty="0" smtClean="0">
                <a:solidFill>
                  <a:schemeClr val="tx1"/>
                </a:solidFill>
              </a:rPr>
              <a:t>.</a:t>
            </a:r>
          </a:p>
          <a:p>
            <a:pPr algn="l"/>
            <a:r>
              <a:rPr lang="en-US" sz="800" dirty="0" smtClean="0">
                <a:solidFill>
                  <a:schemeClr val="tx1"/>
                </a:solidFill>
              </a:rPr>
              <a:t>  </a:t>
            </a:r>
          </a:p>
          <a:p>
            <a:pPr marL="342900" indent="-342900" algn="l">
              <a:buFont typeface="Wingdings" pitchFamily="2" charset="2"/>
              <a:buChar char="§"/>
            </a:pPr>
            <a:r>
              <a:rPr lang="en-US" dirty="0" smtClean="0">
                <a:solidFill>
                  <a:schemeClr val="tx1"/>
                </a:solidFill>
              </a:rPr>
              <a:t>During </a:t>
            </a:r>
            <a:r>
              <a:rPr lang="en-US" dirty="0">
                <a:solidFill>
                  <a:schemeClr val="tx1"/>
                </a:solidFill>
              </a:rPr>
              <a:t>containment operations, the Incident Commander should deny entry to the hazard zone to all but those required to conduct the control operations. </a:t>
            </a:r>
            <a:endParaRPr lang="en-US" dirty="0" smtClean="0">
              <a:solidFill>
                <a:schemeClr val="tx1"/>
              </a:solidFill>
            </a:endParaRPr>
          </a:p>
          <a:p>
            <a:pPr algn="l"/>
            <a:r>
              <a:rPr lang="en-US" sz="800" dirty="0" smtClean="0">
                <a:solidFill>
                  <a:schemeClr val="tx1"/>
                </a:solidFill>
              </a:rPr>
              <a:t> </a:t>
            </a:r>
          </a:p>
          <a:p>
            <a:pPr marL="342900" indent="-342900" algn="l">
              <a:buFont typeface="Wingdings" pitchFamily="2" charset="2"/>
              <a:buChar char="§"/>
            </a:pPr>
            <a:r>
              <a:rPr lang="en-US" dirty="0" smtClean="0">
                <a:solidFill>
                  <a:schemeClr val="tx1"/>
                </a:solidFill>
              </a:rPr>
              <a:t>Also</a:t>
            </a:r>
            <a:r>
              <a:rPr lang="en-US" dirty="0">
                <a:solidFill>
                  <a:schemeClr val="tx1"/>
                </a:solidFill>
              </a:rPr>
              <a:t>, such isolation is a guard against contamination of persons, vehicles, and equipment.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4140396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Emergency Response Zones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These are generally 3 in number:</a:t>
            </a:r>
          </a:p>
          <a:p>
            <a:pPr algn="l" eaLnBrk="1" hangingPunct="1"/>
            <a:endParaRPr lang="en-US" dirty="0" smtClean="0">
              <a:solidFill>
                <a:schemeClr val="tx1"/>
              </a:solidFill>
            </a:endParaRPr>
          </a:p>
          <a:p>
            <a:pPr algn="l" eaLnBrk="1" hangingPunct="1"/>
            <a:endParaRPr lang="en-US" dirty="0">
              <a:solidFill>
                <a:schemeClr val="tx1"/>
              </a:solidFill>
            </a:endParaRPr>
          </a:p>
          <a:p>
            <a:pPr marL="342900" indent="-342900" algn="l" eaLnBrk="1" hangingPunct="1">
              <a:buFont typeface="Arial" pitchFamily="34" charset="0"/>
              <a:buChar char="•"/>
            </a:pPr>
            <a:r>
              <a:rPr lang="en-US" dirty="0" smtClean="0">
                <a:solidFill>
                  <a:schemeClr val="tx1"/>
                </a:solidFill>
              </a:rPr>
              <a:t>Hot Zone</a:t>
            </a:r>
          </a:p>
          <a:p>
            <a:pPr marL="342900" indent="-342900" algn="l" eaLnBrk="1" hangingPunct="1">
              <a:buFont typeface="Arial" pitchFamily="34" charset="0"/>
              <a:buChar char="•"/>
            </a:pPr>
            <a:endParaRPr lang="en-US" dirty="0" smtClean="0">
              <a:solidFill>
                <a:schemeClr val="tx1"/>
              </a:solidFill>
            </a:endParaRPr>
          </a:p>
          <a:p>
            <a:pPr marL="342900" indent="-342900" algn="l" eaLnBrk="1" hangingPunct="1">
              <a:buFont typeface="Arial" pitchFamily="34" charset="0"/>
              <a:buChar char="•"/>
            </a:pPr>
            <a:r>
              <a:rPr lang="en-US" dirty="0" smtClean="0">
                <a:solidFill>
                  <a:schemeClr val="tx1"/>
                </a:solidFill>
              </a:rPr>
              <a:t>Warm Zone</a:t>
            </a:r>
          </a:p>
          <a:p>
            <a:pPr marL="342900" indent="-342900" algn="l" eaLnBrk="1" hangingPunct="1">
              <a:buFont typeface="Arial" pitchFamily="34" charset="0"/>
              <a:buChar char="•"/>
            </a:pPr>
            <a:endParaRPr lang="en-US" dirty="0" smtClean="0">
              <a:solidFill>
                <a:schemeClr val="tx1"/>
              </a:solidFill>
            </a:endParaRPr>
          </a:p>
          <a:p>
            <a:pPr marL="342900" indent="-342900" algn="l" eaLnBrk="1" hangingPunct="1">
              <a:buFont typeface="Arial" pitchFamily="34" charset="0"/>
              <a:buChar char="•"/>
            </a:pPr>
            <a:r>
              <a:rPr lang="en-US" dirty="0" smtClean="0">
                <a:solidFill>
                  <a:schemeClr val="tx1"/>
                </a:solidFill>
              </a:rPr>
              <a:t>Cold Zone</a:t>
            </a:r>
          </a:p>
          <a:p>
            <a:pPr algn="l" eaLnBrk="1" hangingPunct="1"/>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9154" name="Picture 2" descr="C:\Users\stlane\Pictures\WOPER decon\zone_w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81200"/>
            <a:ext cx="44831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5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Hot Zone</a:t>
            </a:r>
          </a:p>
        </p:txBody>
      </p:sp>
      <p:sp>
        <p:nvSpPr>
          <p:cNvPr id="4099" name="Subtitle 2"/>
          <p:cNvSpPr>
            <a:spLocks noGrp="1"/>
          </p:cNvSpPr>
          <p:nvPr>
            <p:ph type="subTitle" idx="1"/>
          </p:nvPr>
        </p:nvSpPr>
        <p:spPr>
          <a:xfrm>
            <a:off x="609600" y="1524000"/>
            <a:ext cx="7772400" cy="4724400"/>
          </a:xfrm>
        </p:spPr>
        <p:txBody>
          <a:bodyPr/>
          <a:lstStyle/>
          <a:p>
            <a:pPr algn="l"/>
            <a:r>
              <a:rPr lang="en-US" dirty="0">
                <a:solidFill>
                  <a:schemeClr val="tx1"/>
                </a:solidFill>
              </a:rPr>
              <a:t>Area immediately surrounding and including the </a:t>
            </a:r>
            <a:r>
              <a:rPr lang="en-US" dirty="0" smtClean="0">
                <a:solidFill>
                  <a:schemeClr val="tx1"/>
                </a:solidFill>
              </a:rPr>
              <a:t>contaminated </a:t>
            </a:r>
            <a:r>
              <a:rPr lang="en-US" dirty="0">
                <a:solidFill>
                  <a:schemeClr val="tx1"/>
                </a:solidFill>
              </a:rPr>
              <a:t>area.  Greatest hazard to life and/or property is </a:t>
            </a:r>
            <a:r>
              <a:rPr lang="en-US" dirty="0" smtClean="0">
                <a:solidFill>
                  <a:schemeClr val="tx1"/>
                </a:solidFill>
              </a:rPr>
              <a:t>located </a:t>
            </a:r>
            <a:r>
              <a:rPr lang="en-US" dirty="0">
                <a:solidFill>
                  <a:schemeClr val="tx1"/>
                </a:solidFill>
              </a:rPr>
              <a:t>here</a:t>
            </a:r>
            <a:r>
              <a:rPr lang="en-US" dirty="0" smtClean="0">
                <a:solidFill>
                  <a:schemeClr val="tx1"/>
                </a:solidFill>
              </a:rPr>
              <a:t>.</a:t>
            </a:r>
          </a:p>
          <a:p>
            <a:pPr algn="l"/>
            <a:endParaRPr lang="en-US" dirty="0">
              <a:solidFill>
                <a:schemeClr val="tx1"/>
              </a:solidFill>
            </a:endParaRPr>
          </a:p>
          <a:p>
            <a:pPr algn="l"/>
            <a:r>
              <a:rPr lang="en-US" dirty="0" smtClean="0">
                <a:solidFill>
                  <a:schemeClr val="tx1"/>
                </a:solidFill>
              </a:rPr>
              <a:t>When identifying this zone, view:</a:t>
            </a:r>
          </a:p>
          <a:p>
            <a:pPr algn="l"/>
            <a:endParaRPr lang="en-US" sz="1200" dirty="0" smtClean="0">
              <a:solidFill>
                <a:schemeClr val="tx1"/>
              </a:solidFill>
            </a:endParaRPr>
          </a:p>
          <a:p>
            <a:pPr marL="342900" indent="-342900" algn="l">
              <a:buFont typeface="Wingdings" pitchFamily="2" charset="2"/>
              <a:buChar char="§"/>
            </a:pPr>
            <a:r>
              <a:rPr lang="en-US" dirty="0" smtClean="0">
                <a:solidFill>
                  <a:schemeClr val="tx1"/>
                </a:solidFill>
              </a:rPr>
              <a:t>Wind direction and speed</a:t>
            </a:r>
          </a:p>
          <a:p>
            <a:pPr marL="342900" indent="-342900" algn="l">
              <a:buFont typeface="Wingdings" pitchFamily="2" charset="2"/>
              <a:buChar char="§"/>
            </a:pPr>
            <a:r>
              <a:rPr lang="en-US" dirty="0" smtClean="0">
                <a:solidFill>
                  <a:schemeClr val="tx1"/>
                </a:solidFill>
              </a:rPr>
              <a:t>Topography of land</a:t>
            </a:r>
          </a:p>
          <a:p>
            <a:pPr marL="342900" indent="-342900" algn="l">
              <a:buFont typeface="Wingdings" pitchFamily="2" charset="2"/>
              <a:buChar char="§"/>
            </a:pPr>
            <a:r>
              <a:rPr lang="en-US" dirty="0" smtClean="0">
                <a:solidFill>
                  <a:schemeClr val="tx1"/>
                </a:solidFill>
              </a:rPr>
              <a:t>Ventilation systems</a:t>
            </a:r>
          </a:p>
          <a:p>
            <a:pPr marL="342900" indent="-342900" algn="l">
              <a:buFont typeface="Wingdings" pitchFamily="2" charset="2"/>
              <a:buChar char="§"/>
            </a:pPr>
            <a:r>
              <a:rPr lang="en-US" dirty="0" smtClean="0">
                <a:solidFill>
                  <a:schemeClr val="tx1"/>
                </a:solidFill>
              </a:rPr>
              <a:t>Potential for release increasing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0"/>
            <a:ext cx="2711233" cy="1847850"/>
          </a:xfrm>
          <a:prstGeom prst="rect">
            <a:avLst/>
          </a:prstGeom>
        </p:spPr>
      </p:pic>
    </p:spTree>
    <p:extLst>
      <p:ext uri="{BB962C8B-B14F-4D97-AF65-F5344CB8AC3E}">
        <p14:creationId xmlns:p14="http://schemas.microsoft.com/office/powerpoint/2010/main" val="147625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Warm Zone</a:t>
            </a:r>
          </a:p>
        </p:txBody>
      </p:sp>
      <p:sp>
        <p:nvSpPr>
          <p:cNvPr id="4099" name="Subtitle 2"/>
          <p:cNvSpPr>
            <a:spLocks noGrp="1"/>
          </p:cNvSpPr>
          <p:nvPr>
            <p:ph type="subTitle" idx="1"/>
          </p:nvPr>
        </p:nvSpPr>
        <p:spPr>
          <a:xfrm>
            <a:off x="609600" y="1371600"/>
            <a:ext cx="7924800" cy="4724400"/>
          </a:xfrm>
        </p:spPr>
        <p:txBody>
          <a:bodyPr/>
          <a:lstStyle/>
          <a:p>
            <a:pPr algn="l"/>
            <a:r>
              <a:rPr lang="en-US" dirty="0">
                <a:solidFill>
                  <a:schemeClr val="tx1"/>
                </a:solidFill>
              </a:rPr>
              <a:t>Area immediately surrounding the hot zone.  A </a:t>
            </a:r>
            <a:r>
              <a:rPr lang="en-US" dirty="0" smtClean="0">
                <a:solidFill>
                  <a:schemeClr val="tx1"/>
                </a:solidFill>
              </a:rPr>
              <a:t>danger </a:t>
            </a:r>
            <a:r>
              <a:rPr lang="en-US" dirty="0">
                <a:solidFill>
                  <a:schemeClr val="tx1"/>
                </a:solidFill>
              </a:rPr>
              <a:t>of contamination still exists, however, the danger </a:t>
            </a:r>
            <a:r>
              <a:rPr lang="en-US" dirty="0" smtClean="0">
                <a:solidFill>
                  <a:schemeClr val="tx1"/>
                </a:solidFill>
              </a:rPr>
              <a:t>may be reduced </a:t>
            </a:r>
            <a:r>
              <a:rPr lang="en-US" dirty="0">
                <a:solidFill>
                  <a:schemeClr val="tx1"/>
                </a:solidFill>
              </a:rPr>
              <a:t>by the distance from the release. </a:t>
            </a:r>
            <a:endParaRPr lang="en-US" dirty="0" smtClean="0">
              <a:solidFill>
                <a:schemeClr val="tx1"/>
              </a:solidFill>
            </a:endParaRPr>
          </a:p>
          <a:p>
            <a:pPr algn="l"/>
            <a:endParaRPr lang="en-US" dirty="0">
              <a:solidFill>
                <a:schemeClr val="tx1"/>
              </a:solidFill>
            </a:endParaRPr>
          </a:p>
          <a:p>
            <a:pPr algn="l"/>
            <a:r>
              <a:rPr lang="en-US" dirty="0">
                <a:solidFill>
                  <a:schemeClr val="tx1"/>
                </a:solidFill>
              </a:rPr>
              <a:t>L</a:t>
            </a:r>
            <a:r>
              <a:rPr lang="en-US" dirty="0" smtClean="0">
                <a:solidFill>
                  <a:schemeClr val="tx1"/>
                </a:solidFill>
              </a:rPr>
              <a:t>ocated </a:t>
            </a:r>
            <a:r>
              <a:rPr lang="en-US" dirty="0">
                <a:solidFill>
                  <a:schemeClr val="tx1"/>
                </a:solidFill>
              </a:rPr>
              <a:t>in this </a:t>
            </a:r>
            <a:r>
              <a:rPr lang="en-US" dirty="0" smtClean="0">
                <a:solidFill>
                  <a:schemeClr val="tx1"/>
                </a:solidFill>
              </a:rPr>
              <a:t>zone:</a:t>
            </a:r>
          </a:p>
          <a:p>
            <a:pPr marL="342900" indent="-342900" algn="l">
              <a:buFont typeface="Wingdings" pitchFamily="2" charset="2"/>
              <a:buChar char="§"/>
            </a:pPr>
            <a:r>
              <a:rPr lang="en-US" dirty="0">
                <a:solidFill>
                  <a:schemeClr val="tx1"/>
                </a:solidFill>
              </a:rPr>
              <a:t>Team </a:t>
            </a:r>
            <a:r>
              <a:rPr lang="en-US" dirty="0" smtClean="0">
                <a:solidFill>
                  <a:schemeClr val="tx1"/>
                </a:solidFill>
              </a:rPr>
              <a:t>Leader </a:t>
            </a:r>
          </a:p>
          <a:p>
            <a:pPr marL="342900" indent="-342900" algn="l">
              <a:buFont typeface="Wingdings" pitchFamily="2" charset="2"/>
              <a:buChar char="§"/>
            </a:pPr>
            <a:r>
              <a:rPr lang="en-US" dirty="0" smtClean="0">
                <a:solidFill>
                  <a:schemeClr val="tx1"/>
                </a:solidFill>
              </a:rPr>
              <a:t>Safety </a:t>
            </a:r>
            <a:r>
              <a:rPr lang="en-US" dirty="0">
                <a:solidFill>
                  <a:schemeClr val="tx1"/>
                </a:solidFill>
              </a:rPr>
              <a:t>Officer,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Rescue </a:t>
            </a:r>
            <a:r>
              <a:rPr lang="en-US" dirty="0">
                <a:solidFill>
                  <a:schemeClr val="tx1"/>
                </a:solidFill>
              </a:rPr>
              <a:t>Team, </a:t>
            </a:r>
            <a:endParaRPr lang="en-US" dirty="0" smtClean="0">
              <a:solidFill>
                <a:schemeClr val="tx1"/>
              </a:solidFill>
            </a:endParaRPr>
          </a:p>
          <a:p>
            <a:pPr marL="342900" indent="-342900" algn="l">
              <a:buFont typeface="Wingdings" pitchFamily="2" charset="2"/>
              <a:buChar char="§"/>
            </a:pPr>
            <a:r>
              <a:rPr lang="en-US" dirty="0" err="1" smtClean="0">
                <a:solidFill>
                  <a:schemeClr val="tx1"/>
                </a:solidFill>
              </a:rPr>
              <a:t>Decon</a:t>
            </a:r>
            <a:r>
              <a:rPr lang="en-US" dirty="0" smtClean="0">
                <a:solidFill>
                  <a:schemeClr val="tx1"/>
                </a:solidFill>
              </a:rPr>
              <a:t> </a:t>
            </a:r>
            <a:r>
              <a:rPr lang="en-US" dirty="0">
                <a:solidFill>
                  <a:schemeClr val="tx1"/>
                </a:solidFill>
              </a:rPr>
              <a:t>Team,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Tool </a:t>
            </a:r>
            <a:r>
              <a:rPr lang="en-US" dirty="0">
                <a:solidFill>
                  <a:schemeClr val="tx1"/>
                </a:solidFill>
              </a:rPr>
              <a:t>Depot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152" y="3848644"/>
            <a:ext cx="3442224" cy="2080260"/>
          </a:xfrm>
          <a:prstGeom prst="rect">
            <a:avLst/>
          </a:prstGeom>
        </p:spPr>
      </p:pic>
    </p:spTree>
    <p:extLst>
      <p:ext uri="{BB962C8B-B14F-4D97-AF65-F5344CB8AC3E}">
        <p14:creationId xmlns:p14="http://schemas.microsoft.com/office/powerpoint/2010/main" val="347812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a:t>
            </a:r>
            <a:r>
              <a:rPr lang="en-US" sz="2400" dirty="0" smtClean="0">
                <a:solidFill>
                  <a:schemeClr val="bg1"/>
                </a:solidFill>
                <a:latin typeface="Verdana" pitchFamily="34" charset="0"/>
              </a:rPr>
              <a:t> Zone</a:t>
            </a:r>
          </a:p>
        </p:txBody>
      </p:sp>
      <p:sp>
        <p:nvSpPr>
          <p:cNvPr id="4099" name="Subtitle 2"/>
          <p:cNvSpPr>
            <a:spLocks noGrp="1"/>
          </p:cNvSpPr>
          <p:nvPr>
            <p:ph type="subTitle" idx="1"/>
          </p:nvPr>
        </p:nvSpPr>
        <p:spPr>
          <a:xfrm>
            <a:off x="609600" y="1295400"/>
            <a:ext cx="7924800" cy="4800600"/>
          </a:xfrm>
        </p:spPr>
        <p:txBody>
          <a:bodyPr/>
          <a:lstStyle/>
          <a:p>
            <a:pPr algn="l"/>
            <a:r>
              <a:rPr lang="en-US" dirty="0" smtClean="0">
                <a:solidFill>
                  <a:schemeClr val="tx1"/>
                </a:solidFill>
              </a:rPr>
              <a:t>Immediately </a:t>
            </a:r>
            <a:r>
              <a:rPr lang="en-US" dirty="0">
                <a:solidFill>
                  <a:schemeClr val="tx1"/>
                </a:solidFill>
              </a:rPr>
              <a:t>surrounds the Warm Zone.  Relatively </a:t>
            </a:r>
            <a:r>
              <a:rPr lang="en-US" dirty="0" smtClean="0">
                <a:solidFill>
                  <a:schemeClr val="tx1"/>
                </a:solidFill>
              </a:rPr>
              <a:t>no </a:t>
            </a:r>
            <a:r>
              <a:rPr lang="en-US" dirty="0">
                <a:solidFill>
                  <a:schemeClr val="tx1"/>
                </a:solidFill>
              </a:rPr>
              <a:t>danger of contamination or exposure.  This is also a buffer zone </a:t>
            </a:r>
            <a:r>
              <a:rPr lang="en-US" dirty="0" smtClean="0">
                <a:solidFill>
                  <a:schemeClr val="tx1"/>
                </a:solidFill>
              </a:rPr>
              <a:t>to </a:t>
            </a:r>
            <a:r>
              <a:rPr lang="en-US" dirty="0">
                <a:solidFill>
                  <a:schemeClr val="tx1"/>
                </a:solidFill>
              </a:rPr>
              <a:t>insure a safe barrier is maintained around the release</a:t>
            </a:r>
            <a:r>
              <a:rPr lang="en-US" dirty="0" smtClean="0">
                <a:solidFill>
                  <a:schemeClr val="tx1"/>
                </a:solidFill>
              </a:rPr>
              <a:t>.</a:t>
            </a:r>
          </a:p>
          <a:p>
            <a:pPr algn="l"/>
            <a:endParaRPr lang="en-US" sz="1200" dirty="0">
              <a:solidFill>
                <a:schemeClr val="tx1"/>
              </a:solidFill>
            </a:endParaRPr>
          </a:p>
          <a:p>
            <a:pPr algn="l"/>
            <a:r>
              <a:rPr lang="en-US" dirty="0">
                <a:solidFill>
                  <a:schemeClr val="tx1"/>
                </a:solidFill>
              </a:rPr>
              <a:t>Personnel in this area generally are not required to wear PPE. </a:t>
            </a:r>
            <a:endParaRPr lang="en-US" dirty="0" smtClean="0">
              <a:solidFill>
                <a:schemeClr val="tx1"/>
              </a:solidFill>
            </a:endParaRPr>
          </a:p>
          <a:p>
            <a:pPr algn="l"/>
            <a:endParaRPr lang="en-US" sz="1000" dirty="0" smtClean="0">
              <a:solidFill>
                <a:schemeClr val="tx1"/>
              </a:solidFill>
            </a:endParaRPr>
          </a:p>
          <a:p>
            <a:pPr algn="l"/>
            <a:r>
              <a:rPr lang="en-US" dirty="0" smtClean="0">
                <a:solidFill>
                  <a:schemeClr val="tx1"/>
                </a:solidFill>
              </a:rPr>
              <a:t>Located in this zone:</a:t>
            </a:r>
          </a:p>
          <a:p>
            <a:pPr marL="342900" indent="-342900" algn="l">
              <a:buFont typeface="Wingdings" pitchFamily="2" charset="2"/>
              <a:buChar char="§"/>
            </a:pPr>
            <a:r>
              <a:rPr lang="en-US" dirty="0" smtClean="0">
                <a:solidFill>
                  <a:schemeClr val="tx1"/>
                </a:solidFill>
              </a:rPr>
              <a:t>Command Post and Incident Commander</a:t>
            </a:r>
          </a:p>
          <a:p>
            <a:pPr marL="342900" indent="-342900" algn="l">
              <a:buFont typeface="Wingdings" pitchFamily="2" charset="2"/>
              <a:buChar char="§"/>
            </a:pPr>
            <a:r>
              <a:rPr lang="en-US" dirty="0" smtClean="0">
                <a:solidFill>
                  <a:schemeClr val="tx1"/>
                </a:solidFill>
              </a:rPr>
              <a:t>Support Services and Agencies</a:t>
            </a:r>
          </a:p>
          <a:p>
            <a:pPr marL="342900" indent="-342900" algn="l">
              <a:buFont typeface="Wingdings" pitchFamily="2" charset="2"/>
              <a:buChar char="§"/>
            </a:pPr>
            <a:r>
              <a:rPr lang="en-US" dirty="0" smtClean="0">
                <a:solidFill>
                  <a:schemeClr val="tx1"/>
                </a:solidFill>
              </a:rPr>
              <a:t>Staging Area for resources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4226864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Duties by Zone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6" name="Picture 4" descr="ifsta hm 050"/>
          <p:cNvPicPr>
            <a:picLocks noChangeAspect="1" noChangeArrowheads="1"/>
          </p:cNvPicPr>
          <p:nvPr/>
        </p:nvPicPr>
        <p:blipFill rotWithShape="1">
          <a:blip r:embed="rId3">
            <a:extLst>
              <a:ext uri="{28A0092B-C50C-407E-A947-70E740481C1C}">
                <a14:useLocalDpi xmlns:a14="http://schemas.microsoft.com/office/drawing/2010/main" val="0"/>
              </a:ext>
            </a:extLst>
          </a:blip>
          <a:srcRect l="12129" t="2227" r="5086" b="1507"/>
          <a:stretch/>
        </p:blipFill>
        <p:spPr bwMode="auto">
          <a:xfrm>
            <a:off x="2057400" y="1309208"/>
            <a:ext cx="5257800" cy="465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0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Mitigation Techniques</a:t>
            </a:r>
          </a:p>
        </p:txBody>
      </p:sp>
      <p:sp>
        <p:nvSpPr>
          <p:cNvPr id="4099" name="Subtitle 2"/>
          <p:cNvSpPr>
            <a:spLocks noGrp="1"/>
          </p:cNvSpPr>
          <p:nvPr>
            <p:ph type="subTitle" idx="1"/>
          </p:nvPr>
        </p:nvSpPr>
        <p:spPr>
          <a:xfrm>
            <a:off x="609600" y="1295400"/>
            <a:ext cx="5791200" cy="4876800"/>
          </a:xfrm>
        </p:spPr>
        <p:txBody>
          <a:bodyPr/>
          <a:lstStyle/>
          <a:p>
            <a:pPr algn="l" eaLnBrk="1" hangingPunct="1"/>
            <a:r>
              <a:rPr lang="en-US" dirty="0" smtClean="0">
                <a:solidFill>
                  <a:schemeClr val="tx1"/>
                </a:solidFill>
              </a:rPr>
              <a:t>The method by which a substance, once released, is controlled by entry personnel. These are:</a:t>
            </a:r>
          </a:p>
          <a:p>
            <a:pPr algn="l" eaLnBrk="1" hangingPunct="1"/>
            <a:endParaRPr lang="en-US" dirty="0">
              <a:solidFill>
                <a:schemeClr val="tx1"/>
              </a:solidFill>
            </a:endParaRPr>
          </a:p>
          <a:p>
            <a:pPr marL="457200" indent="-457200" algn="l" eaLnBrk="1" hangingPunct="1">
              <a:buFont typeface="+mj-lt"/>
              <a:buAutoNum type="arabicPeriod"/>
            </a:pPr>
            <a:r>
              <a:rPr lang="en-US" dirty="0" smtClean="0">
                <a:solidFill>
                  <a:schemeClr val="tx1"/>
                </a:solidFill>
              </a:rPr>
              <a:t>Chemical Control, and/or</a:t>
            </a:r>
          </a:p>
          <a:p>
            <a:pPr marL="457200" indent="-457200" algn="l" eaLnBrk="1" hangingPunct="1">
              <a:buFont typeface="+mj-lt"/>
              <a:buAutoNum type="arabicPeriod"/>
            </a:pPr>
            <a:r>
              <a:rPr lang="en-US" dirty="0" smtClean="0">
                <a:solidFill>
                  <a:schemeClr val="tx1"/>
                </a:solidFill>
              </a:rPr>
              <a:t>Physical Control</a:t>
            </a:r>
          </a:p>
          <a:p>
            <a:pPr algn="l" eaLnBrk="1" hangingPunct="1"/>
            <a:endParaRPr lang="en-US" dirty="0" smtClean="0">
              <a:solidFill>
                <a:schemeClr val="tx1"/>
              </a:solidFill>
            </a:endParaRPr>
          </a:p>
          <a:p>
            <a:pPr algn="l" eaLnBrk="1" hangingPunct="1"/>
            <a:endParaRPr lang="en-US" dirty="0">
              <a:solidFill>
                <a:schemeClr val="tx1"/>
              </a:solidFill>
            </a:endParaRPr>
          </a:p>
          <a:p>
            <a:pPr algn="l" eaLnBrk="1" hangingPunct="1"/>
            <a:r>
              <a:rPr lang="en-US" dirty="0" smtClean="0">
                <a:solidFill>
                  <a:schemeClr val="tx1"/>
                </a:solidFill>
              </a:rPr>
              <a:t>Sometimes the easiest control method is to tighten the cap on </a:t>
            </a:r>
          </a:p>
          <a:p>
            <a:pPr algn="l" eaLnBrk="1" hangingPunct="1"/>
            <a:r>
              <a:rPr lang="en-US" dirty="0" smtClean="0">
                <a:solidFill>
                  <a:schemeClr val="tx1"/>
                </a:solidFill>
              </a:rPr>
              <a:t>the container.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1506" name="Picture 2" descr="C:\Users\stlane\Pictures\WOPER Spill Control\4 basic-chemical-spill-response-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r="6570" b="9170"/>
          <a:stretch/>
        </p:blipFill>
        <p:spPr bwMode="auto">
          <a:xfrm>
            <a:off x="5943600" y="2133600"/>
            <a:ext cx="3057525" cy="219315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stlane\Pictures\WOPER Spill Control\bung wren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572000"/>
            <a:ext cx="2998787"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5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Topics</a:t>
            </a:r>
          </a:p>
        </p:txBody>
      </p:sp>
      <p:sp>
        <p:nvSpPr>
          <p:cNvPr id="4099" name="Subtitle 2"/>
          <p:cNvSpPr>
            <a:spLocks noGrp="1"/>
          </p:cNvSpPr>
          <p:nvPr>
            <p:ph type="subTitle" idx="1"/>
          </p:nvPr>
        </p:nvSpPr>
        <p:spPr>
          <a:xfrm>
            <a:off x="762000" y="1295400"/>
            <a:ext cx="7315200" cy="4800600"/>
          </a:xfrm>
        </p:spPr>
        <p:txBody>
          <a:bodyPr/>
          <a:lstStyle/>
          <a:p>
            <a:pPr marL="342900" indent="-342900" algn="l" eaLnBrk="1" hangingPunct="1">
              <a:buFont typeface="Wingdings" pitchFamily="2" charset="2"/>
              <a:buChar char="ü"/>
            </a:pPr>
            <a:r>
              <a:rPr lang="en-US" dirty="0" smtClean="0">
                <a:solidFill>
                  <a:schemeClr val="tx1"/>
                </a:solidFill>
              </a:rPr>
              <a:t>Containers</a:t>
            </a:r>
          </a:p>
          <a:p>
            <a:pPr marL="342900" indent="-342900" algn="l" eaLnBrk="1" hangingPunct="1">
              <a:buFont typeface="Wingdings" pitchFamily="2" charset="2"/>
              <a:buChar char="ü"/>
            </a:pPr>
            <a:r>
              <a:rPr lang="en-US" dirty="0" smtClean="0">
                <a:solidFill>
                  <a:schemeClr val="tx1"/>
                </a:solidFill>
              </a:rPr>
              <a:t>Hazard Identification</a:t>
            </a:r>
          </a:p>
          <a:p>
            <a:pPr marL="342900" indent="-342900" algn="l" eaLnBrk="1" hangingPunct="1">
              <a:buFont typeface="Wingdings" pitchFamily="2" charset="2"/>
              <a:buChar char="ü"/>
            </a:pPr>
            <a:r>
              <a:rPr lang="en-US" dirty="0" smtClean="0">
                <a:solidFill>
                  <a:schemeClr val="tx1"/>
                </a:solidFill>
              </a:rPr>
              <a:t>Response Actions</a:t>
            </a:r>
          </a:p>
          <a:p>
            <a:pPr marL="342900" indent="-342900" algn="l" eaLnBrk="1" hangingPunct="1">
              <a:buFont typeface="Wingdings" pitchFamily="2" charset="2"/>
              <a:buChar char="ü"/>
            </a:pPr>
            <a:r>
              <a:rPr lang="en-US" dirty="0" smtClean="0">
                <a:solidFill>
                  <a:schemeClr val="tx1"/>
                </a:solidFill>
              </a:rPr>
              <a:t>Emergency Response Zones</a:t>
            </a:r>
          </a:p>
          <a:p>
            <a:pPr marL="342900" indent="-342900" algn="l" eaLnBrk="1" hangingPunct="1">
              <a:buFont typeface="Wingdings" pitchFamily="2" charset="2"/>
              <a:buChar char="ü"/>
            </a:pPr>
            <a:r>
              <a:rPr lang="en-US" dirty="0" smtClean="0">
                <a:solidFill>
                  <a:schemeClr val="tx1"/>
                </a:solidFill>
              </a:rPr>
              <a:t>Mitigation Methods</a:t>
            </a:r>
          </a:p>
          <a:p>
            <a:pPr marL="914400" lvl="1" indent="-457200" algn="l">
              <a:buFont typeface="Wingdings" pitchFamily="2" charset="2"/>
              <a:buChar char="§"/>
            </a:pPr>
            <a:r>
              <a:rPr lang="en-US" dirty="0" smtClean="0">
                <a:solidFill>
                  <a:schemeClr val="tx1"/>
                </a:solidFill>
              </a:rPr>
              <a:t>Chemical Control</a:t>
            </a:r>
          </a:p>
          <a:p>
            <a:pPr marL="914400" lvl="1" indent="-457200" algn="l">
              <a:buFont typeface="Wingdings" pitchFamily="2" charset="2"/>
              <a:buChar char="§"/>
            </a:pPr>
            <a:r>
              <a:rPr lang="en-US" dirty="0" smtClean="0">
                <a:solidFill>
                  <a:schemeClr val="tx1"/>
                </a:solidFill>
              </a:rPr>
              <a:t>Physical Control</a:t>
            </a:r>
          </a:p>
          <a:p>
            <a:pPr marL="342900" indent="-342900" algn="l" eaLnBrk="1" hangingPunct="1">
              <a:buFont typeface="Wingdings" pitchFamily="2" charset="2"/>
              <a:buChar char="ü"/>
            </a:pPr>
            <a:r>
              <a:rPr lang="en-US" dirty="0" smtClean="0">
                <a:solidFill>
                  <a:schemeClr val="tx1"/>
                </a:solidFill>
              </a:rPr>
              <a:t>PPE</a:t>
            </a:r>
          </a:p>
          <a:p>
            <a:pPr marL="342900" indent="-342900" algn="l" eaLnBrk="1" hangingPunct="1">
              <a:buFont typeface="Wingdings" pitchFamily="2" charset="2"/>
              <a:buChar char="ü"/>
            </a:pPr>
            <a:r>
              <a:rPr lang="en-US" dirty="0" err="1" smtClean="0">
                <a:solidFill>
                  <a:schemeClr val="tx1"/>
                </a:solidFill>
              </a:rPr>
              <a:t>Overpacking</a:t>
            </a:r>
            <a:endParaRPr lang="en-US" dirty="0" smtClean="0">
              <a:solidFill>
                <a:schemeClr val="tx1"/>
              </a:solidFill>
            </a:endParaRPr>
          </a:p>
          <a:p>
            <a:pPr marL="342900" indent="-342900" algn="l" eaLnBrk="1" hangingPunct="1">
              <a:buFont typeface="Wingdings" pitchFamily="2" charset="2"/>
              <a:buChar char="ü"/>
            </a:pPr>
            <a:r>
              <a:rPr lang="en-US" dirty="0" smtClean="0">
                <a:solidFill>
                  <a:schemeClr val="tx1"/>
                </a:solidFill>
              </a:rPr>
              <a:t>Decontamination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677" y="3267808"/>
            <a:ext cx="3466123" cy="2599592"/>
          </a:xfrm>
          <a:prstGeom prst="rect">
            <a:avLst/>
          </a:prstGeom>
        </p:spPr>
      </p:pic>
    </p:spTree>
    <p:extLst>
      <p:ext uri="{BB962C8B-B14F-4D97-AF65-F5344CB8AC3E}">
        <p14:creationId xmlns:p14="http://schemas.microsoft.com/office/powerpoint/2010/main" val="192171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Chemical Control</a:t>
            </a:r>
          </a:p>
        </p:txBody>
      </p:sp>
      <p:sp>
        <p:nvSpPr>
          <p:cNvPr id="4099" name="Subtitle 2"/>
          <p:cNvSpPr>
            <a:spLocks noGrp="1"/>
          </p:cNvSpPr>
          <p:nvPr>
            <p:ph type="subTitle" idx="1"/>
          </p:nvPr>
        </p:nvSpPr>
        <p:spPr>
          <a:xfrm>
            <a:off x="609600" y="1295400"/>
            <a:ext cx="7924800" cy="1905000"/>
          </a:xfrm>
        </p:spPr>
        <p:txBody>
          <a:bodyPr/>
          <a:lstStyle/>
          <a:p>
            <a:pPr lvl="0" algn="l"/>
            <a:r>
              <a:rPr lang="en-US" dirty="0" smtClean="0">
                <a:solidFill>
                  <a:schemeClr val="tx1"/>
                </a:solidFill>
              </a:rPr>
              <a:t>Diluting: mixing </a:t>
            </a:r>
            <a:r>
              <a:rPr lang="en-US" dirty="0">
                <a:solidFill>
                  <a:schemeClr val="tx1"/>
                </a:solidFill>
              </a:rPr>
              <a:t>so many parts of a liquid with the challenge liquid to reduce </a:t>
            </a:r>
            <a:r>
              <a:rPr lang="en-US" dirty="0" smtClean="0">
                <a:solidFill>
                  <a:schemeClr val="tx1"/>
                </a:solidFill>
              </a:rPr>
              <a:t>that </a:t>
            </a:r>
            <a:r>
              <a:rPr lang="en-US" dirty="0">
                <a:solidFill>
                  <a:schemeClr val="tx1"/>
                </a:solidFill>
              </a:rPr>
              <a:t>chemical’s </a:t>
            </a:r>
            <a:r>
              <a:rPr lang="en-US" dirty="0" smtClean="0">
                <a:solidFill>
                  <a:schemeClr val="tx1"/>
                </a:solidFill>
              </a:rPr>
              <a:t>hazards</a:t>
            </a:r>
            <a:r>
              <a:rPr lang="en-US" dirty="0">
                <a:solidFill>
                  <a:schemeClr val="tx1"/>
                </a:solidFill>
              </a:rPr>
              <a:t>. This can be done with alcohols and other chemicals to reduce their threat</a:t>
            </a:r>
            <a:r>
              <a:rPr lang="en-US" dirty="0" smtClean="0">
                <a:solidFill>
                  <a:schemeClr val="tx1"/>
                </a:solidFill>
              </a:rPr>
              <a:t>.</a:t>
            </a:r>
          </a:p>
          <a:p>
            <a:pPr lvl="0"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4034" name="Picture 2" descr="C:\Users\stlane\Pictures\WOPER Spill Control\4 vapor dispers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395" r="3846"/>
          <a:stretch/>
        </p:blipFill>
        <p:spPr bwMode="auto">
          <a:xfrm>
            <a:off x="1828800" y="3140164"/>
            <a:ext cx="5029200" cy="301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06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Chemical Control</a:t>
            </a:r>
          </a:p>
        </p:txBody>
      </p:sp>
      <p:sp>
        <p:nvSpPr>
          <p:cNvPr id="4099" name="Subtitle 2"/>
          <p:cNvSpPr>
            <a:spLocks noGrp="1"/>
          </p:cNvSpPr>
          <p:nvPr>
            <p:ph type="subTitle" idx="1"/>
          </p:nvPr>
        </p:nvSpPr>
        <p:spPr>
          <a:xfrm>
            <a:off x="609600" y="1735015"/>
            <a:ext cx="3657600" cy="3810000"/>
          </a:xfrm>
        </p:spPr>
        <p:txBody>
          <a:bodyPr/>
          <a:lstStyle/>
          <a:p>
            <a:pPr lvl="0" algn="l"/>
            <a:r>
              <a:rPr lang="en-US" dirty="0" smtClean="0">
                <a:solidFill>
                  <a:schemeClr val="tx1"/>
                </a:solidFill>
              </a:rPr>
              <a:t>Neutralization:</a:t>
            </a:r>
          </a:p>
          <a:p>
            <a:pPr lvl="0" algn="l"/>
            <a:endParaRPr lang="en-US" dirty="0" smtClean="0">
              <a:solidFill>
                <a:schemeClr val="tx1"/>
              </a:solidFill>
            </a:endParaRPr>
          </a:p>
          <a:p>
            <a:pPr lvl="0" algn="l"/>
            <a:r>
              <a:rPr lang="en-US" dirty="0">
                <a:solidFill>
                  <a:schemeClr val="tx1"/>
                </a:solidFill>
              </a:rPr>
              <a:t>M</a:t>
            </a:r>
            <a:r>
              <a:rPr lang="en-US" dirty="0" smtClean="0">
                <a:solidFill>
                  <a:schemeClr val="tx1"/>
                </a:solidFill>
              </a:rPr>
              <a:t>ixing </a:t>
            </a:r>
            <a:r>
              <a:rPr lang="en-US" dirty="0">
                <a:solidFill>
                  <a:schemeClr val="tx1"/>
                </a:solidFill>
              </a:rPr>
              <a:t>an acid with a basic material or base with an acid to return their pH levels toward a reading of 7 (neutral).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2770" name="Picture 2" descr="C:\Users\stlane\Pictures\WOPER Spill Control\5 neutralizing acid.jpg"/>
          <p:cNvPicPr>
            <a:picLocks noChangeAspect="1" noChangeArrowheads="1"/>
          </p:cNvPicPr>
          <p:nvPr/>
        </p:nvPicPr>
        <p:blipFill rotWithShape="1">
          <a:blip r:embed="rId3">
            <a:extLst>
              <a:ext uri="{28A0092B-C50C-407E-A947-70E740481C1C}">
                <a14:useLocalDpi xmlns:a14="http://schemas.microsoft.com/office/drawing/2010/main" val="0"/>
              </a:ext>
            </a:extLst>
          </a:blip>
          <a:srcRect l="6184" t="4338" r="5693" b="3600"/>
          <a:stretch/>
        </p:blipFill>
        <p:spPr bwMode="auto">
          <a:xfrm>
            <a:off x="4560277" y="1524000"/>
            <a:ext cx="4196862" cy="438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6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Physical Control</a:t>
            </a:r>
          </a:p>
        </p:txBody>
      </p:sp>
      <p:sp>
        <p:nvSpPr>
          <p:cNvPr id="4099" name="Subtitle 2"/>
          <p:cNvSpPr>
            <a:spLocks noGrp="1"/>
          </p:cNvSpPr>
          <p:nvPr>
            <p:ph type="subTitle" idx="1"/>
          </p:nvPr>
        </p:nvSpPr>
        <p:spPr>
          <a:xfrm>
            <a:off x="609600" y="1295400"/>
            <a:ext cx="7924800" cy="4800600"/>
          </a:xfrm>
        </p:spPr>
        <p:txBody>
          <a:bodyPr/>
          <a:lstStyle/>
          <a:p>
            <a:pPr marL="457200" lvl="0" indent="-457200" algn="l">
              <a:buFont typeface="+mj-lt"/>
              <a:buAutoNum type="arabicPeriod"/>
            </a:pPr>
            <a:r>
              <a:rPr lang="en-US" dirty="0">
                <a:solidFill>
                  <a:schemeClr val="tx1"/>
                </a:solidFill>
              </a:rPr>
              <a:t>Remote shut-offs</a:t>
            </a:r>
          </a:p>
          <a:p>
            <a:pPr marL="457200" lvl="0" indent="-457200" algn="l">
              <a:buFont typeface="+mj-lt"/>
              <a:buAutoNum type="arabicPeriod"/>
            </a:pPr>
            <a:r>
              <a:rPr lang="en-US" dirty="0">
                <a:solidFill>
                  <a:schemeClr val="tx1"/>
                </a:solidFill>
              </a:rPr>
              <a:t>Vapor suppression fog covering, cooling cylinders</a:t>
            </a:r>
          </a:p>
          <a:p>
            <a:pPr marL="457200" lvl="0" indent="-457200" algn="l">
              <a:buFont typeface="+mj-lt"/>
              <a:buAutoNum type="arabicPeriod"/>
            </a:pPr>
            <a:r>
              <a:rPr lang="en-US" dirty="0">
                <a:solidFill>
                  <a:schemeClr val="tx1"/>
                </a:solidFill>
              </a:rPr>
              <a:t>Absorbents</a:t>
            </a:r>
          </a:p>
          <a:p>
            <a:pPr marL="457200" lvl="0" indent="-457200" algn="l">
              <a:buFont typeface="+mj-lt"/>
              <a:buAutoNum type="arabicPeriod"/>
            </a:pPr>
            <a:r>
              <a:rPr lang="en-US" dirty="0">
                <a:solidFill>
                  <a:schemeClr val="tx1"/>
                </a:solidFill>
              </a:rPr>
              <a:t>Damming</a:t>
            </a:r>
          </a:p>
          <a:p>
            <a:pPr marL="457200" lvl="0" indent="-457200" algn="l">
              <a:buFont typeface="+mj-lt"/>
              <a:buAutoNum type="arabicPeriod"/>
            </a:pPr>
            <a:r>
              <a:rPr lang="en-US" dirty="0">
                <a:solidFill>
                  <a:schemeClr val="tx1"/>
                </a:solidFill>
              </a:rPr>
              <a:t>Diking </a:t>
            </a:r>
          </a:p>
          <a:p>
            <a:pPr marL="457200" lvl="0" indent="-457200" algn="l">
              <a:buFont typeface="+mj-lt"/>
              <a:buAutoNum type="arabicPeriod"/>
            </a:pPr>
            <a:r>
              <a:rPr lang="en-US" dirty="0">
                <a:solidFill>
                  <a:schemeClr val="tx1"/>
                </a:solidFill>
              </a:rPr>
              <a:t>Diverting</a:t>
            </a:r>
          </a:p>
          <a:p>
            <a:pPr marL="457200" lvl="0" indent="-457200" algn="l">
              <a:buFont typeface="+mj-lt"/>
              <a:buAutoNum type="arabicPeriod"/>
            </a:pPr>
            <a:r>
              <a:rPr lang="en-US" dirty="0">
                <a:solidFill>
                  <a:schemeClr val="tx1"/>
                </a:solidFill>
              </a:rPr>
              <a:t>Transferring</a:t>
            </a:r>
          </a:p>
          <a:p>
            <a:pPr marL="457200" lvl="0" indent="-457200" algn="l">
              <a:buFont typeface="+mj-lt"/>
              <a:buAutoNum type="arabicPeriod"/>
            </a:pPr>
            <a:r>
              <a:rPr lang="en-US" dirty="0" err="1">
                <a:solidFill>
                  <a:schemeClr val="tx1"/>
                </a:solidFill>
              </a:rPr>
              <a:t>Transfilling</a:t>
            </a:r>
            <a:endParaRPr lang="en-US" dirty="0">
              <a:solidFill>
                <a:schemeClr val="tx1"/>
              </a:solidFill>
            </a:endParaRPr>
          </a:p>
          <a:p>
            <a:pPr marL="457200" lvl="0" indent="-457200" algn="l">
              <a:buFont typeface="+mj-lt"/>
              <a:buAutoNum type="arabicPeriod"/>
            </a:pPr>
            <a:r>
              <a:rPr lang="en-US" dirty="0">
                <a:solidFill>
                  <a:schemeClr val="tx1"/>
                </a:solidFill>
              </a:rPr>
              <a:t>Plugging and patching</a:t>
            </a:r>
          </a:p>
          <a:p>
            <a:pPr marL="457200" lvl="0" indent="-457200" algn="l">
              <a:buFont typeface="+mj-lt"/>
              <a:buAutoNum type="arabicPeriod"/>
            </a:pPr>
            <a:r>
              <a:rPr lang="en-US" dirty="0">
                <a:solidFill>
                  <a:schemeClr val="tx1"/>
                </a:solidFill>
              </a:rPr>
              <a:t>Booming and damming on waterways.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286000"/>
            <a:ext cx="4230473" cy="2857500"/>
          </a:xfrm>
          <a:prstGeom prst="rect">
            <a:avLst/>
          </a:prstGeom>
        </p:spPr>
      </p:pic>
    </p:spTree>
    <p:extLst>
      <p:ext uri="{BB962C8B-B14F-4D97-AF65-F5344CB8AC3E}">
        <p14:creationId xmlns:p14="http://schemas.microsoft.com/office/powerpoint/2010/main" val="3546927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Remote Shut-Offs</a:t>
            </a:r>
          </a:p>
        </p:txBody>
      </p:sp>
      <p:sp>
        <p:nvSpPr>
          <p:cNvPr id="4099" name="Subtitle 2"/>
          <p:cNvSpPr>
            <a:spLocks noGrp="1"/>
          </p:cNvSpPr>
          <p:nvPr>
            <p:ph type="subTitle" idx="1"/>
          </p:nvPr>
        </p:nvSpPr>
        <p:spPr>
          <a:xfrm>
            <a:off x="568005" y="1143000"/>
            <a:ext cx="7924800" cy="4800600"/>
          </a:xfrm>
        </p:spPr>
        <p:txBody>
          <a:bodyPr/>
          <a:lstStyle/>
          <a:p>
            <a:pPr algn="l"/>
            <a:r>
              <a:rPr lang="en-US" dirty="0">
                <a:solidFill>
                  <a:schemeClr val="tx1"/>
                </a:solidFill>
              </a:rPr>
              <a:t>These exist to shut down processes or pipe-runs to secure product flow. Use flow diagrams in your pre-plan and know the location of these shut-offs prior to an emergency.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2" descr="C:\Users\stlane\Pictures\WOPER Spill Control\20 BOILERSHUT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41170"/>
            <a:ext cx="4184011" cy="332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83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Vapor Suppression</a:t>
            </a:r>
          </a:p>
        </p:txBody>
      </p:sp>
      <p:sp>
        <p:nvSpPr>
          <p:cNvPr id="4099" name="Subtitle 2"/>
          <p:cNvSpPr>
            <a:spLocks noGrp="1"/>
          </p:cNvSpPr>
          <p:nvPr>
            <p:ph type="subTitle" idx="1"/>
          </p:nvPr>
        </p:nvSpPr>
        <p:spPr>
          <a:xfrm>
            <a:off x="1066800" y="1447800"/>
            <a:ext cx="5867400" cy="4800600"/>
          </a:xfrm>
        </p:spPr>
        <p:txBody>
          <a:bodyPr/>
          <a:lstStyle/>
          <a:p>
            <a:pPr algn="l"/>
            <a:endParaRPr lang="en-US" dirty="0" smtClean="0">
              <a:solidFill>
                <a:schemeClr val="tx1"/>
              </a:solidFill>
            </a:endParaRPr>
          </a:p>
          <a:p>
            <a:pPr algn="l"/>
            <a:r>
              <a:rPr lang="en-US" dirty="0" smtClean="0">
                <a:solidFill>
                  <a:schemeClr val="tx1"/>
                </a:solidFill>
              </a:rPr>
              <a:t>Fog </a:t>
            </a:r>
            <a:r>
              <a:rPr lang="en-US" dirty="0">
                <a:solidFill>
                  <a:schemeClr val="tx1"/>
                </a:solidFill>
              </a:rPr>
              <a:t>streams, </a:t>
            </a:r>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a:p>
            <a:pPr algn="l"/>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Covering </a:t>
            </a:r>
            <a:r>
              <a:rPr lang="en-US" dirty="0">
                <a:solidFill>
                  <a:schemeClr val="tx1"/>
                </a:solidFill>
              </a:rPr>
              <a:t>with foam, </a:t>
            </a:r>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050" name="Picture 2" descr="C:\Users\stlane\Pictures\WOPER Spill Control\fog str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371600"/>
            <a:ext cx="3321028" cy="22029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lane\Pictures\WOPER Spill Control\foampictur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918282"/>
            <a:ext cx="3321028" cy="215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9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Vapor Suppression</a:t>
            </a:r>
          </a:p>
        </p:txBody>
      </p:sp>
      <p:sp>
        <p:nvSpPr>
          <p:cNvPr id="4099" name="Subtitle 2"/>
          <p:cNvSpPr>
            <a:spLocks noGrp="1"/>
          </p:cNvSpPr>
          <p:nvPr>
            <p:ph type="subTitle" idx="1"/>
          </p:nvPr>
        </p:nvSpPr>
        <p:spPr>
          <a:xfrm>
            <a:off x="609600" y="1752600"/>
            <a:ext cx="3200400" cy="3352800"/>
          </a:xfrm>
        </p:spPr>
        <p:txBody>
          <a:bodyPr/>
          <a:lstStyle/>
          <a:p>
            <a:pPr algn="l"/>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Cooling </a:t>
            </a:r>
            <a:r>
              <a:rPr lang="en-US" dirty="0">
                <a:solidFill>
                  <a:schemeClr val="tx1"/>
                </a:solidFill>
              </a:rPr>
              <a:t>cylinders. </a:t>
            </a:r>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074" name="Picture 2" descr="C:\Users\stlane\Pictures\WOPER Spill Control\LPG_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593597" cy="50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93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Absorbents</a:t>
            </a:r>
          </a:p>
        </p:txBody>
      </p:sp>
      <p:sp>
        <p:nvSpPr>
          <p:cNvPr id="4099" name="Subtitle 2"/>
          <p:cNvSpPr>
            <a:spLocks noGrp="1"/>
          </p:cNvSpPr>
          <p:nvPr>
            <p:ph type="subTitle" idx="1"/>
          </p:nvPr>
        </p:nvSpPr>
        <p:spPr>
          <a:xfrm>
            <a:off x="609600" y="1143000"/>
            <a:ext cx="7924800" cy="4800600"/>
          </a:xfrm>
        </p:spPr>
        <p:txBody>
          <a:bodyPr/>
          <a:lstStyle/>
          <a:p>
            <a:pPr algn="l"/>
            <a:r>
              <a:rPr lang="en-US" dirty="0">
                <a:solidFill>
                  <a:schemeClr val="tx1"/>
                </a:solidFill>
              </a:rPr>
              <a:t>M</a:t>
            </a:r>
            <a:r>
              <a:rPr lang="en-US" dirty="0" smtClean="0">
                <a:solidFill>
                  <a:schemeClr val="tx1"/>
                </a:solidFill>
              </a:rPr>
              <a:t>aterials </a:t>
            </a:r>
            <a:r>
              <a:rPr lang="en-US" dirty="0">
                <a:solidFill>
                  <a:schemeClr val="tx1"/>
                </a:solidFill>
              </a:rPr>
              <a:t>in a solid </a:t>
            </a:r>
            <a:r>
              <a:rPr lang="en-US" dirty="0" smtClean="0">
                <a:solidFill>
                  <a:schemeClr val="tx1"/>
                </a:solidFill>
              </a:rPr>
              <a:t>or granular form </a:t>
            </a:r>
            <a:r>
              <a:rPr lang="en-US" dirty="0">
                <a:solidFill>
                  <a:schemeClr val="tx1"/>
                </a:solidFill>
              </a:rPr>
              <a:t>which can absorb a certain volume of liquid spill on a pound-per-pound basis. Once introduced to the Hot Zone, they need to be retrieved and disposed of as hazardous waste.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3314" name="Picture 2" descr="C:\Users\stlane\Pictures\WOPER Spill Control\spill s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55170"/>
            <a:ext cx="3387309" cy="278606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stlane\Pictures\WOPER Spill Control\environmental_stewardship_6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55170"/>
            <a:ext cx="4333875" cy="289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80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Damming</a:t>
            </a:r>
          </a:p>
        </p:txBody>
      </p:sp>
      <p:sp>
        <p:nvSpPr>
          <p:cNvPr id="4099" name="Subtitle 2"/>
          <p:cNvSpPr>
            <a:spLocks noGrp="1"/>
          </p:cNvSpPr>
          <p:nvPr>
            <p:ph type="subTitle" idx="1"/>
          </p:nvPr>
        </p:nvSpPr>
        <p:spPr>
          <a:xfrm>
            <a:off x="609600" y="1219200"/>
            <a:ext cx="7924800" cy="4800600"/>
          </a:xfrm>
        </p:spPr>
        <p:txBody>
          <a:bodyPr/>
          <a:lstStyle/>
          <a:p>
            <a:pPr algn="l"/>
            <a:r>
              <a:rPr lang="en-US" dirty="0">
                <a:solidFill>
                  <a:schemeClr val="tx1"/>
                </a:solidFill>
              </a:rPr>
              <a:t>Involves constructing a downstream impediment to flow. The 2 most often used are the 1) overflow and 2) underflow dam depending on the Specific Gravity (SG) of the liquid flowing.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6146" name="Picture 2" descr="C:\Users\stlane\Pictures\WOPER Spill Control\9368892391_6a39d15e62_z.jpg"/>
          <p:cNvPicPr>
            <a:picLocks noChangeAspect="1" noChangeArrowheads="1"/>
          </p:cNvPicPr>
          <p:nvPr/>
        </p:nvPicPr>
        <p:blipFill rotWithShape="1">
          <a:blip r:embed="rId3">
            <a:extLst>
              <a:ext uri="{28A0092B-C50C-407E-A947-70E740481C1C}">
                <a14:useLocalDpi xmlns:a14="http://schemas.microsoft.com/office/drawing/2010/main" val="0"/>
              </a:ext>
            </a:extLst>
          </a:blip>
          <a:srcRect l="22459" t="7475" r="18846" b="8285"/>
          <a:stretch/>
        </p:blipFill>
        <p:spPr bwMode="auto">
          <a:xfrm>
            <a:off x="2819400" y="3000420"/>
            <a:ext cx="3352800" cy="319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5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Overflow Dam</a:t>
            </a:r>
          </a:p>
        </p:txBody>
      </p:sp>
      <p:sp>
        <p:nvSpPr>
          <p:cNvPr id="4099" name="Subtitle 2"/>
          <p:cNvSpPr>
            <a:spLocks noGrp="1"/>
          </p:cNvSpPr>
          <p:nvPr>
            <p:ph type="subTitle" idx="1"/>
          </p:nvPr>
        </p:nvSpPr>
        <p:spPr>
          <a:xfrm>
            <a:off x="609600" y="1295400"/>
            <a:ext cx="4114800" cy="4953000"/>
          </a:xfrm>
        </p:spPr>
        <p:txBody>
          <a:bodyPr/>
          <a:lstStyle/>
          <a:p>
            <a:pPr algn="l"/>
            <a:r>
              <a:rPr lang="en-US" dirty="0">
                <a:solidFill>
                  <a:schemeClr val="tx1"/>
                </a:solidFill>
              </a:rPr>
              <a:t>The </a:t>
            </a:r>
            <a:r>
              <a:rPr lang="en-US" u="sng" dirty="0">
                <a:solidFill>
                  <a:schemeClr val="tx1"/>
                </a:solidFill>
              </a:rPr>
              <a:t>Overflow dam</a:t>
            </a:r>
            <a:r>
              <a:rPr lang="en-US" dirty="0">
                <a:solidFill>
                  <a:schemeClr val="tx1"/>
                </a:solidFill>
              </a:rPr>
              <a:t> </a:t>
            </a:r>
            <a:r>
              <a:rPr lang="en-US" dirty="0" smtClean="0">
                <a:solidFill>
                  <a:schemeClr val="tx1"/>
                </a:solidFill>
              </a:rPr>
              <a:t>permits </a:t>
            </a:r>
            <a:r>
              <a:rPr lang="en-US" dirty="0">
                <a:solidFill>
                  <a:schemeClr val="tx1"/>
                </a:solidFill>
              </a:rPr>
              <a:t>water to flow over the dam when heavier-then-water materials will be trapped at the base of the dam. </a:t>
            </a:r>
            <a:endParaRPr lang="en-US" dirty="0" smtClean="0">
              <a:solidFill>
                <a:schemeClr val="tx1"/>
              </a:solidFill>
            </a:endParaRPr>
          </a:p>
          <a:p>
            <a:pPr algn="l"/>
            <a:r>
              <a:rPr lang="en-US" dirty="0" smtClean="0">
                <a:solidFill>
                  <a:schemeClr val="tx1"/>
                </a:solidFill>
              </a:rPr>
              <a:t>If </a:t>
            </a:r>
            <a:r>
              <a:rPr lang="en-US" dirty="0">
                <a:solidFill>
                  <a:schemeClr val="tx1"/>
                </a:solidFill>
              </a:rPr>
              <a:t>the SG is more than 1.0, the material is heavier than water necessitating the construction of an overflow dam</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7170" name="Picture 2" descr="C:\Users\stlane\Pictures\WOPER Spill Control\overflow dam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94" t="11884" r="17276" b="20159"/>
          <a:stretch/>
        </p:blipFill>
        <p:spPr bwMode="auto">
          <a:xfrm>
            <a:off x="4724400" y="2362200"/>
            <a:ext cx="4254787" cy="301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80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Underflow Dam</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The </a:t>
            </a:r>
            <a:r>
              <a:rPr lang="en-US" u="sng" dirty="0">
                <a:solidFill>
                  <a:schemeClr val="tx1"/>
                </a:solidFill>
              </a:rPr>
              <a:t>Underflow dam</a:t>
            </a:r>
            <a:r>
              <a:rPr lang="en-US" dirty="0">
                <a:solidFill>
                  <a:schemeClr val="tx1"/>
                </a:solidFill>
              </a:rPr>
              <a:t> is used when lighter-then-water materials will be trapped on the surface and the dewatering of the flow occurs at the stream bed.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9218" name="Picture 2" descr="C:\Users\stlane\Pictures\WOPER Spill Control\UNDERFLOWDam.jpg"/>
          <p:cNvPicPr>
            <a:picLocks noChangeAspect="1" noChangeArrowheads="1"/>
          </p:cNvPicPr>
          <p:nvPr/>
        </p:nvPicPr>
        <p:blipFill rotWithShape="1">
          <a:blip r:embed="rId3">
            <a:extLst>
              <a:ext uri="{28A0092B-C50C-407E-A947-70E740481C1C}">
                <a14:useLocalDpi xmlns:a14="http://schemas.microsoft.com/office/drawing/2010/main" val="0"/>
              </a:ext>
            </a:extLst>
          </a:blip>
          <a:srcRect l="5838" t="5546" r="2966" b="5724"/>
          <a:stretch/>
        </p:blipFill>
        <p:spPr bwMode="auto">
          <a:xfrm>
            <a:off x="1817076" y="3153508"/>
            <a:ext cx="5767755" cy="290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3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Containers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Various types are used to contain solids, liquids or gases.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4339" name="Picture 3" descr="C:\Users\stlane\Pictures\WOPER Spill Control\poly d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718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stlane\Pictures\WOPER Spill Control\steel_drum.jpg"/>
          <p:cNvPicPr>
            <a:picLocks noChangeAspect="1" noChangeArrowheads="1"/>
          </p:cNvPicPr>
          <p:nvPr/>
        </p:nvPicPr>
        <p:blipFill rotWithShape="1">
          <a:blip r:embed="rId4">
            <a:extLst>
              <a:ext uri="{28A0092B-C50C-407E-A947-70E740481C1C}">
                <a14:useLocalDpi xmlns:a14="http://schemas.microsoft.com/office/drawing/2010/main" val="0"/>
              </a:ext>
            </a:extLst>
          </a:blip>
          <a:srcRect l="16585" r="13585"/>
          <a:stretch/>
        </p:blipFill>
        <p:spPr bwMode="auto">
          <a:xfrm>
            <a:off x="3036276" y="3152775"/>
            <a:ext cx="1875693"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stlane\Pictures\WOPER Spill Control\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438400"/>
            <a:ext cx="386715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16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Underflow Dam</a:t>
            </a:r>
          </a:p>
        </p:txBody>
      </p:sp>
      <p:sp>
        <p:nvSpPr>
          <p:cNvPr id="4099" name="Subtitle 2"/>
          <p:cNvSpPr>
            <a:spLocks noGrp="1"/>
          </p:cNvSpPr>
          <p:nvPr>
            <p:ph type="subTitle" idx="1"/>
          </p:nvPr>
        </p:nvSpPr>
        <p:spPr>
          <a:xfrm>
            <a:off x="609600" y="1295400"/>
            <a:ext cx="7924800" cy="1295400"/>
          </a:xfrm>
        </p:spPr>
        <p:txBody>
          <a:bodyPr/>
          <a:lstStyle/>
          <a:p>
            <a:pPr algn="l"/>
            <a:r>
              <a:rPr lang="en-US" dirty="0" smtClean="0">
                <a:solidFill>
                  <a:schemeClr val="tx1"/>
                </a:solidFill>
              </a:rPr>
              <a:t>Another method to construct the Underflow dam.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0242" name="Picture 2" descr="C:\Users\stlane\Pictures\WOPER Spill Control\WireFence_StrawFilterDam.jpg"/>
          <p:cNvPicPr>
            <a:picLocks noChangeAspect="1" noChangeArrowheads="1"/>
          </p:cNvPicPr>
          <p:nvPr/>
        </p:nvPicPr>
        <p:blipFill rotWithShape="1">
          <a:blip r:embed="rId3">
            <a:extLst>
              <a:ext uri="{28A0092B-C50C-407E-A947-70E740481C1C}">
                <a14:useLocalDpi xmlns:a14="http://schemas.microsoft.com/office/drawing/2010/main" val="0"/>
              </a:ext>
            </a:extLst>
          </a:blip>
          <a:srcRect l="1716" r="3633" b="4642"/>
          <a:stretch/>
        </p:blipFill>
        <p:spPr bwMode="auto">
          <a:xfrm>
            <a:off x="1559169" y="2362201"/>
            <a:ext cx="6142894" cy="320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938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Diking</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P</a:t>
            </a:r>
            <a:r>
              <a:rPr lang="en-US" dirty="0" smtClean="0">
                <a:solidFill>
                  <a:schemeClr val="tx1"/>
                </a:solidFill>
              </a:rPr>
              <a:t>lacing </a:t>
            </a:r>
            <a:r>
              <a:rPr lang="en-US" dirty="0">
                <a:solidFill>
                  <a:schemeClr val="tx1"/>
                </a:solidFill>
              </a:rPr>
              <a:t>a physical barrier around the material’s perimeter to prevent its spread. </a:t>
            </a:r>
            <a:r>
              <a:rPr lang="en-US" dirty="0" smtClean="0">
                <a:solidFill>
                  <a:schemeClr val="tx1"/>
                </a:solidFill>
              </a:rPr>
              <a:t>This </a:t>
            </a:r>
            <a:r>
              <a:rPr lang="en-US" dirty="0">
                <a:solidFill>
                  <a:schemeClr val="tx1"/>
                </a:solidFill>
              </a:rPr>
              <a:t>guards against the intrusion of the material to other products, drains, or the </a:t>
            </a:r>
            <a:r>
              <a:rPr lang="en-US" dirty="0" smtClean="0">
                <a:solidFill>
                  <a:schemeClr val="tx1"/>
                </a:solidFill>
              </a:rPr>
              <a:t>environment</a:t>
            </a:r>
          </a:p>
          <a:p>
            <a:pPr algn="l"/>
            <a:endParaRPr lang="en-US" dirty="0">
              <a:solidFill>
                <a:schemeClr val="tx1"/>
              </a:solidFill>
            </a:endParaRPr>
          </a:p>
          <a:p>
            <a:pPr algn="l"/>
            <a:r>
              <a:rPr lang="en-US" dirty="0" smtClean="0">
                <a:solidFill>
                  <a:schemeClr val="tx1"/>
                </a:solidFill>
              </a:rPr>
              <a:t>Also called Retention</a:t>
            </a:r>
          </a:p>
          <a:p>
            <a:pPr algn="l"/>
            <a:endParaRPr lang="en-US" dirty="0">
              <a:solidFill>
                <a:schemeClr val="tx1"/>
              </a:solidFill>
            </a:endParaRPr>
          </a:p>
          <a:p>
            <a:pPr algn="l"/>
            <a:r>
              <a:rPr lang="en-US" dirty="0" smtClean="0">
                <a:solidFill>
                  <a:schemeClr val="tx1"/>
                </a:solidFill>
              </a:rPr>
              <a:t>Identify </a:t>
            </a:r>
            <a:r>
              <a:rPr lang="en-US" dirty="0">
                <a:solidFill>
                  <a:schemeClr val="tx1"/>
                </a:solidFill>
              </a:rPr>
              <a:t>potential  </a:t>
            </a:r>
            <a:r>
              <a:rPr lang="en-US" dirty="0" smtClean="0">
                <a:solidFill>
                  <a:schemeClr val="tx1"/>
                </a:solidFill>
              </a:rPr>
              <a:t>                                        travel </a:t>
            </a:r>
            <a:r>
              <a:rPr lang="en-US" dirty="0">
                <a:solidFill>
                  <a:schemeClr val="tx1"/>
                </a:solidFill>
              </a:rPr>
              <a:t>paths </a:t>
            </a:r>
            <a:r>
              <a:rPr lang="en-US" dirty="0" smtClean="0">
                <a:solidFill>
                  <a:schemeClr val="tx1"/>
                </a:solidFill>
              </a:rPr>
              <a:t>for                                        releases before                                               an occurrence</a:t>
            </a:r>
            <a:r>
              <a:rPr lang="en-US" dirty="0">
                <a:solidFill>
                  <a:schemeClr val="tx1"/>
                </a:solidFill>
              </a:rPr>
              <a:t>!</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3794" name="Picture 2" descr="C:\Users\stlane\Pictures\WOPER Spill Control\thCAZUTM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413738"/>
            <a:ext cx="25146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C:\Users\stlane\Pictures\WOPER Spill Control\4 Env-Hazards_2-Spill-Contain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2428875"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13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Diking Types</a:t>
            </a:r>
          </a:p>
        </p:txBody>
      </p:sp>
      <p:sp>
        <p:nvSpPr>
          <p:cNvPr id="4099" name="Subtitle 2"/>
          <p:cNvSpPr>
            <a:spLocks noGrp="1"/>
          </p:cNvSpPr>
          <p:nvPr>
            <p:ph type="subTitle" idx="1"/>
          </p:nvPr>
        </p:nvSpPr>
        <p:spPr>
          <a:xfrm>
            <a:off x="914400" y="1151792"/>
            <a:ext cx="3886200" cy="5105400"/>
          </a:xfrm>
        </p:spPr>
        <p:txBody>
          <a:bodyPr/>
          <a:lstStyle/>
          <a:p>
            <a:pPr algn="l"/>
            <a:r>
              <a:rPr lang="en-US" dirty="0" smtClean="0">
                <a:solidFill>
                  <a:schemeClr val="tx1"/>
                </a:solidFill>
              </a:rPr>
              <a:t>“U” Shaped Dike: used when you have enough time to plan the size of the dike.</a:t>
            </a:r>
          </a:p>
          <a:p>
            <a:pPr algn="l"/>
            <a:endParaRPr lang="en-US" dirty="0" smtClean="0">
              <a:solidFill>
                <a:schemeClr val="tx1"/>
              </a:solidFill>
            </a:endParaRPr>
          </a:p>
          <a:p>
            <a:pPr algn="l"/>
            <a:r>
              <a:rPr lang="en-US" dirty="0" smtClean="0">
                <a:solidFill>
                  <a:schemeClr val="tx1"/>
                </a:solidFill>
              </a:rPr>
              <a:t>“V” Shaped Dike: used on fast moving product which allows you to construct something immediately and if magnitude increases, you can extend the “wings” of the dike.</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7106" name="Picture 2" descr="C:\Users\stlane\Pictures\WOPER Spill Control\PLR229L1_W_L.jpg"/>
          <p:cNvPicPr>
            <a:picLocks noChangeAspect="1" noChangeArrowheads="1"/>
          </p:cNvPicPr>
          <p:nvPr/>
        </p:nvPicPr>
        <p:blipFill rotWithShape="1">
          <a:blip r:embed="rId3">
            <a:extLst>
              <a:ext uri="{28A0092B-C50C-407E-A947-70E740481C1C}">
                <a14:useLocalDpi xmlns:a14="http://schemas.microsoft.com/office/drawing/2010/main" val="0"/>
              </a:ext>
            </a:extLst>
          </a:blip>
          <a:srcRect l="3651" t="9819" r="7019"/>
          <a:stretch/>
        </p:blipFill>
        <p:spPr bwMode="auto">
          <a:xfrm>
            <a:off x="5715000" y="1219200"/>
            <a:ext cx="2461846" cy="248529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tlane\Pictures\WOPER Spill Control\v dike.jpg"/>
          <p:cNvPicPr>
            <a:picLocks noChangeAspect="1" noChangeArrowheads="1"/>
          </p:cNvPicPr>
          <p:nvPr/>
        </p:nvPicPr>
        <p:blipFill rotWithShape="1">
          <a:blip r:embed="rId4">
            <a:extLst>
              <a:ext uri="{28A0092B-C50C-407E-A947-70E740481C1C}">
                <a14:useLocalDpi xmlns:a14="http://schemas.microsoft.com/office/drawing/2010/main" val="0"/>
              </a:ext>
            </a:extLst>
          </a:blip>
          <a:srcRect l="8664" t="7651" r="10016" b="10258"/>
          <a:stretch/>
        </p:blipFill>
        <p:spPr bwMode="auto">
          <a:xfrm>
            <a:off x="5745959" y="3761251"/>
            <a:ext cx="2430887" cy="245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68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Protecting Drains</a:t>
            </a:r>
          </a:p>
        </p:txBody>
      </p:sp>
      <p:sp>
        <p:nvSpPr>
          <p:cNvPr id="4099" name="Subtitle 2"/>
          <p:cNvSpPr>
            <a:spLocks noGrp="1"/>
          </p:cNvSpPr>
          <p:nvPr>
            <p:ph type="subTitle" idx="1"/>
          </p:nvPr>
        </p:nvSpPr>
        <p:spPr>
          <a:xfrm>
            <a:off x="838200" y="1447800"/>
            <a:ext cx="7543800" cy="1371600"/>
          </a:xfrm>
        </p:spPr>
        <p:txBody>
          <a:bodyPr/>
          <a:lstStyle/>
          <a:p>
            <a:pPr algn="l"/>
            <a:r>
              <a:rPr lang="en-US" dirty="0">
                <a:solidFill>
                  <a:schemeClr val="tx1"/>
                </a:solidFill>
              </a:rPr>
              <a:t>Control/removal considerations can be as particular as using sand in plastic bags for </a:t>
            </a:r>
            <a:r>
              <a:rPr lang="en-US" dirty="0" smtClean="0">
                <a:solidFill>
                  <a:schemeClr val="tx1"/>
                </a:solidFill>
              </a:rPr>
              <a:t>  diking </a:t>
            </a:r>
            <a:r>
              <a:rPr lang="en-US" dirty="0">
                <a:solidFill>
                  <a:schemeClr val="tx1"/>
                </a:solidFill>
              </a:rPr>
              <a:t>material rather than loose sand.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122" name="Picture 2" descr="C:\Users\stlane\Pictures\WOPER Spill Control\thCAZACW1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lane\Pictures\WOPER Spill Control\drain_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3200400" cy="24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03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Protecting Drains</a:t>
            </a:r>
          </a:p>
        </p:txBody>
      </p:sp>
      <p:sp>
        <p:nvSpPr>
          <p:cNvPr id="4099" name="Subtitle 2"/>
          <p:cNvSpPr>
            <a:spLocks noGrp="1"/>
          </p:cNvSpPr>
          <p:nvPr>
            <p:ph type="subTitle" idx="1"/>
          </p:nvPr>
        </p:nvSpPr>
        <p:spPr>
          <a:xfrm>
            <a:off x="609600" y="1295400"/>
            <a:ext cx="7924800" cy="1676400"/>
          </a:xfrm>
        </p:spPr>
        <p:txBody>
          <a:bodyPr/>
          <a:lstStyle/>
          <a:p>
            <a:pPr algn="l"/>
            <a:r>
              <a:rPr lang="en-US" dirty="0" smtClean="0">
                <a:solidFill>
                  <a:schemeClr val="tx1"/>
                </a:solidFill>
              </a:rPr>
              <a:t>We can further protect this drain by covering with plastic and using diversion measures between the drain and leak source to take product away from the drain.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026" name="Picture 2" descr="C:\Users\stlane\Pictures\WOPER Spill Control\sp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43107"/>
            <a:ext cx="3810000" cy="28629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lane\Pictures\WOPER Spill Control\4 diking with pu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425" y="3429000"/>
            <a:ext cx="3865575" cy="25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39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Diverting</a:t>
            </a:r>
          </a:p>
        </p:txBody>
      </p:sp>
      <p:sp>
        <p:nvSpPr>
          <p:cNvPr id="4099" name="Subtitle 2"/>
          <p:cNvSpPr>
            <a:spLocks noGrp="1"/>
          </p:cNvSpPr>
          <p:nvPr>
            <p:ph type="subTitle" idx="1"/>
          </p:nvPr>
        </p:nvSpPr>
        <p:spPr>
          <a:xfrm>
            <a:off x="589084" y="1133966"/>
            <a:ext cx="7924800" cy="4800600"/>
          </a:xfrm>
        </p:spPr>
        <p:txBody>
          <a:bodyPr/>
          <a:lstStyle/>
          <a:p>
            <a:pPr algn="l"/>
            <a:r>
              <a:rPr lang="en-US" dirty="0">
                <a:solidFill>
                  <a:schemeClr val="tx1"/>
                </a:solidFill>
              </a:rPr>
              <a:t>D</a:t>
            </a:r>
            <a:r>
              <a:rPr lang="en-US" dirty="0" smtClean="0">
                <a:solidFill>
                  <a:schemeClr val="tx1"/>
                </a:solidFill>
              </a:rPr>
              <a:t>iverting </a:t>
            </a:r>
            <a:r>
              <a:rPr lang="en-US" dirty="0">
                <a:solidFill>
                  <a:schemeClr val="tx1"/>
                </a:solidFill>
              </a:rPr>
              <a:t>of materials includes arranging a physical barrier to direct the product flow </a:t>
            </a:r>
            <a:r>
              <a:rPr lang="en-US" dirty="0" smtClean="0">
                <a:solidFill>
                  <a:schemeClr val="tx1"/>
                </a:solidFill>
              </a:rPr>
              <a:t>  toward </a:t>
            </a:r>
            <a:r>
              <a:rPr lang="en-US" dirty="0">
                <a:solidFill>
                  <a:schemeClr val="tx1"/>
                </a:solidFill>
              </a:rPr>
              <a:t>a desired location for control. </a:t>
            </a:r>
            <a:r>
              <a:rPr lang="en-US" dirty="0" smtClean="0">
                <a:solidFill>
                  <a:schemeClr val="tx1"/>
                </a:solidFill>
              </a:rPr>
              <a:t>This   control </a:t>
            </a:r>
            <a:r>
              <a:rPr lang="en-US" dirty="0">
                <a:solidFill>
                  <a:schemeClr val="tx1"/>
                </a:solidFill>
              </a:rPr>
              <a:t>location may be an impoundment basin, chemical drain and sump system, or low point </a:t>
            </a:r>
            <a:r>
              <a:rPr lang="en-US" dirty="0" smtClean="0">
                <a:solidFill>
                  <a:schemeClr val="tx1"/>
                </a:solidFill>
              </a:rPr>
              <a:t>  on </a:t>
            </a:r>
            <a:r>
              <a:rPr lang="en-US" dirty="0">
                <a:solidFill>
                  <a:schemeClr val="tx1"/>
                </a:solidFill>
              </a:rPr>
              <a:t>the facility.</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2290" name="Picture 2" descr="C:\Users\stlane\Pictures\WOPER Spill Control\28452-App1-md.jpg"/>
          <p:cNvPicPr>
            <a:picLocks noChangeAspect="1" noChangeArrowheads="1"/>
          </p:cNvPicPr>
          <p:nvPr/>
        </p:nvPicPr>
        <p:blipFill rotWithShape="1">
          <a:blip r:embed="rId3">
            <a:extLst>
              <a:ext uri="{28A0092B-C50C-407E-A947-70E740481C1C}">
                <a14:useLocalDpi xmlns:a14="http://schemas.microsoft.com/office/drawing/2010/main" val="0"/>
              </a:ext>
            </a:extLst>
          </a:blip>
          <a:srcRect t="6997" r="8512" b="7525"/>
          <a:stretch/>
        </p:blipFill>
        <p:spPr bwMode="auto">
          <a:xfrm>
            <a:off x="2667000" y="3534266"/>
            <a:ext cx="3768969" cy="264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88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Transferring</a:t>
            </a:r>
          </a:p>
        </p:txBody>
      </p:sp>
      <p:sp>
        <p:nvSpPr>
          <p:cNvPr id="4099" name="Subtitle 2"/>
          <p:cNvSpPr>
            <a:spLocks noGrp="1"/>
          </p:cNvSpPr>
          <p:nvPr>
            <p:ph type="subTitle" idx="1"/>
          </p:nvPr>
        </p:nvSpPr>
        <p:spPr>
          <a:xfrm>
            <a:off x="609600" y="1371600"/>
            <a:ext cx="7924800" cy="4724400"/>
          </a:xfrm>
        </p:spPr>
        <p:txBody>
          <a:bodyPr/>
          <a:lstStyle/>
          <a:p>
            <a:pPr algn="l"/>
            <a:r>
              <a:rPr lang="en-US" dirty="0">
                <a:solidFill>
                  <a:schemeClr val="tx1"/>
                </a:solidFill>
              </a:rPr>
              <a:t>R</a:t>
            </a:r>
            <a:r>
              <a:rPr lang="en-US" dirty="0" smtClean="0">
                <a:solidFill>
                  <a:schemeClr val="tx1"/>
                </a:solidFill>
              </a:rPr>
              <a:t>emoval </a:t>
            </a:r>
            <a:r>
              <a:rPr lang="en-US" dirty="0">
                <a:solidFill>
                  <a:schemeClr val="tx1"/>
                </a:solidFill>
              </a:rPr>
              <a:t>of product from its damaged containment to another containment or container. P</a:t>
            </a:r>
            <a:r>
              <a:rPr lang="en-US" dirty="0" smtClean="0">
                <a:solidFill>
                  <a:schemeClr val="tx1"/>
                </a:solidFill>
              </a:rPr>
              <a:t>ossible hazards:</a:t>
            </a:r>
          </a:p>
          <a:p>
            <a:pPr algn="l"/>
            <a:r>
              <a:rPr lang="en-US" dirty="0" smtClean="0">
                <a:solidFill>
                  <a:schemeClr val="tx1"/>
                </a:solidFill>
              </a:rPr>
              <a:t> </a:t>
            </a:r>
            <a:endParaRPr lang="en-US" dirty="0">
              <a:solidFill>
                <a:schemeClr val="tx1"/>
              </a:solidFill>
            </a:endParaRPr>
          </a:p>
          <a:p>
            <a:pPr marL="342900" indent="-342900" algn="l">
              <a:buFont typeface="Wingdings" pitchFamily="2" charset="2"/>
              <a:buChar char="§"/>
            </a:pPr>
            <a:r>
              <a:rPr lang="en-US" dirty="0">
                <a:solidFill>
                  <a:schemeClr val="tx1"/>
                </a:solidFill>
              </a:rPr>
              <a:t>C</a:t>
            </a:r>
            <a:r>
              <a:rPr lang="en-US" dirty="0" smtClean="0">
                <a:solidFill>
                  <a:schemeClr val="tx1"/>
                </a:solidFill>
              </a:rPr>
              <a:t>haracteristics </a:t>
            </a:r>
            <a:r>
              <a:rPr lang="en-US" dirty="0">
                <a:solidFill>
                  <a:schemeClr val="tx1"/>
                </a:solidFill>
              </a:rPr>
              <a:t>of the material being transferred,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Possibility </a:t>
            </a:r>
            <a:r>
              <a:rPr lang="en-US" dirty="0">
                <a:solidFill>
                  <a:schemeClr val="tx1"/>
                </a:solidFill>
              </a:rPr>
              <a:t>of spillage,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Vapor production, </a:t>
            </a:r>
          </a:p>
          <a:p>
            <a:pPr marL="342900" indent="-342900" algn="l">
              <a:buFont typeface="Wingdings" pitchFamily="2" charset="2"/>
              <a:buChar char="§"/>
            </a:pPr>
            <a:r>
              <a:rPr lang="en-US" dirty="0">
                <a:solidFill>
                  <a:schemeClr val="tx1"/>
                </a:solidFill>
              </a:rPr>
              <a:t>E</a:t>
            </a:r>
            <a:r>
              <a:rPr lang="en-US" dirty="0" smtClean="0">
                <a:solidFill>
                  <a:schemeClr val="tx1"/>
                </a:solidFill>
              </a:rPr>
              <a:t>lectrical </a:t>
            </a:r>
            <a:r>
              <a:rPr lang="en-US" dirty="0">
                <a:solidFill>
                  <a:schemeClr val="tx1"/>
                </a:solidFill>
              </a:rPr>
              <a:t>ignition hazard.</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3554" name="Picture 2" descr="C:\Users\stlane\Pictures\WOPER Spill Control\6 transfer.jpg"/>
          <p:cNvPicPr>
            <a:picLocks noChangeAspect="1" noChangeArrowheads="1"/>
          </p:cNvPicPr>
          <p:nvPr/>
        </p:nvPicPr>
        <p:blipFill rotWithShape="1">
          <a:blip r:embed="rId3">
            <a:extLst>
              <a:ext uri="{28A0092B-C50C-407E-A947-70E740481C1C}">
                <a14:useLocalDpi xmlns:a14="http://schemas.microsoft.com/office/drawing/2010/main" val="0"/>
              </a:ext>
            </a:extLst>
          </a:blip>
          <a:srcRect t="5558" r="3127"/>
          <a:stretch/>
        </p:blipFill>
        <p:spPr bwMode="auto">
          <a:xfrm>
            <a:off x="5791200" y="3524459"/>
            <a:ext cx="2716131" cy="264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939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err="1" smtClean="0">
                <a:solidFill>
                  <a:schemeClr val="bg1"/>
                </a:solidFill>
                <a:latin typeface="Verdana" pitchFamily="34" charset="0"/>
              </a:rPr>
              <a:t>Transfilling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19200"/>
            <a:ext cx="6019800" cy="5029200"/>
          </a:xfrm>
        </p:spPr>
        <p:txBody>
          <a:bodyPr/>
          <a:lstStyle/>
          <a:p>
            <a:pPr algn="l"/>
            <a:r>
              <a:rPr lang="en-US" dirty="0">
                <a:solidFill>
                  <a:schemeClr val="tx1"/>
                </a:solidFill>
              </a:rPr>
              <a:t>U</a:t>
            </a:r>
            <a:r>
              <a:rPr lang="en-US" dirty="0" smtClean="0">
                <a:solidFill>
                  <a:schemeClr val="tx1"/>
                </a:solidFill>
              </a:rPr>
              <a:t>sed </a:t>
            </a:r>
            <a:r>
              <a:rPr lang="en-US" dirty="0">
                <a:solidFill>
                  <a:schemeClr val="tx1"/>
                </a:solidFill>
              </a:rPr>
              <a:t>to move </a:t>
            </a:r>
            <a:r>
              <a:rPr lang="en-US" dirty="0" err="1">
                <a:solidFill>
                  <a:schemeClr val="tx1"/>
                </a:solidFill>
              </a:rPr>
              <a:t>cylinderized</a:t>
            </a:r>
            <a:r>
              <a:rPr lang="en-US" dirty="0">
                <a:solidFill>
                  <a:schemeClr val="tx1"/>
                </a:solidFill>
              </a:rPr>
              <a:t> product from one cylinder to another</a:t>
            </a:r>
            <a:r>
              <a:rPr lang="en-US" dirty="0" smtClean="0">
                <a:solidFill>
                  <a:schemeClr val="tx1"/>
                </a:solidFill>
              </a:rPr>
              <a:t>.</a:t>
            </a:r>
          </a:p>
          <a:p>
            <a:pPr algn="l"/>
            <a:endParaRPr lang="en-US" sz="1200" dirty="0">
              <a:solidFill>
                <a:schemeClr val="tx1"/>
              </a:solidFill>
            </a:endParaRPr>
          </a:p>
          <a:p>
            <a:pPr algn="l"/>
            <a:r>
              <a:rPr lang="en-US" dirty="0">
                <a:solidFill>
                  <a:schemeClr val="tx1"/>
                </a:solidFill>
              </a:rPr>
              <a:t>S</a:t>
            </a:r>
            <a:r>
              <a:rPr lang="en-US" dirty="0" smtClean="0">
                <a:solidFill>
                  <a:schemeClr val="tx1"/>
                </a:solidFill>
              </a:rPr>
              <a:t>et-up </a:t>
            </a:r>
            <a:r>
              <a:rPr lang="en-US" dirty="0">
                <a:solidFill>
                  <a:schemeClr val="tx1"/>
                </a:solidFill>
              </a:rPr>
              <a:t>requires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receiving </a:t>
            </a:r>
            <a:r>
              <a:rPr lang="en-US" dirty="0">
                <a:solidFill>
                  <a:schemeClr val="tx1"/>
                </a:solidFill>
              </a:rPr>
              <a:t>cylinders,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means </a:t>
            </a:r>
            <a:r>
              <a:rPr lang="en-US" dirty="0">
                <a:solidFill>
                  <a:schemeClr val="tx1"/>
                </a:solidFill>
              </a:rPr>
              <a:t>to convey the contents </a:t>
            </a:r>
            <a:endParaRPr lang="en-US" dirty="0" smtClean="0">
              <a:solidFill>
                <a:schemeClr val="tx1"/>
              </a:solidFill>
            </a:endParaRPr>
          </a:p>
          <a:p>
            <a:pPr algn="l"/>
            <a:r>
              <a:rPr lang="en-US" dirty="0">
                <a:solidFill>
                  <a:schemeClr val="tx1"/>
                </a:solidFill>
              </a:rPr>
              <a:t> </a:t>
            </a:r>
            <a:r>
              <a:rPr lang="en-US" dirty="0" smtClean="0">
                <a:solidFill>
                  <a:schemeClr val="tx1"/>
                </a:solidFill>
              </a:rPr>
              <a:t>  from </a:t>
            </a:r>
            <a:r>
              <a:rPr lang="en-US" dirty="0">
                <a:solidFill>
                  <a:schemeClr val="tx1"/>
                </a:solidFill>
              </a:rPr>
              <a:t>the leaking cylinder and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methods </a:t>
            </a:r>
            <a:r>
              <a:rPr lang="en-US" dirty="0">
                <a:solidFill>
                  <a:schemeClr val="tx1"/>
                </a:solidFill>
              </a:rPr>
              <a:t>to cool the receiving cylinder. </a:t>
            </a:r>
            <a:endParaRPr lang="en-US" dirty="0" smtClean="0">
              <a:solidFill>
                <a:schemeClr val="tx1"/>
              </a:solidFill>
            </a:endParaRPr>
          </a:p>
          <a:p>
            <a:pPr marL="342900" indent="-342900" algn="l">
              <a:buFont typeface="Wingdings" pitchFamily="2" charset="2"/>
              <a:buChar char="§"/>
            </a:pPr>
            <a:endParaRPr lang="en-US" sz="1200" dirty="0">
              <a:solidFill>
                <a:schemeClr val="tx1"/>
              </a:solidFill>
            </a:endParaRPr>
          </a:p>
          <a:p>
            <a:pPr algn="l"/>
            <a:r>
              <a:rPr lang="en-US" dirty="0" smtClean="0">
                <a:solidFill>
                  <a:schemeClr val="tx1"/>
                </a:solidFill>
              </a:rPr>
              <a:t>A </a:t>
            </a:r>
            <a:r>
              <a:rPr lang="en-US" dirty="0">
                <a:solidFill>
                  <a:schemeClr val="tx1"/>
                </a:solidFill>
              </a:rPr>
              <a:t>very involved method and only properly trained persons should initiate </a:t>
            </a:r>
            <a:r>
              <a:rPr lang="en-US" dirty="0" smtClean="0">
                <a:solidFill>
                  <a:schemeClr val="tx1"/>
                </a:solidFill>
              </a:rPr>
              <a:t>this.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4578" name="Picture 2" descr="C:\Users\stlane\Pictures\WOPER Spill Control\6 transfill_setu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35" t="21009" r="7620"/>
          <a:stretch/>
        </p:blipFill>
        <p:spPr bwMode="auto">
          <a:xfrm>
            <a:off x="5867400" y="1905000"/>
            <a:ext cx="3142146" cy="236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14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Cylinder Control</a:t>
            </a:r>
          </a:p>
        </p:txBody>
      </p:sp>
      <p:sp>
        <p:nvSpPr>
          <p:cNvPr id="4099" name="Subtitle 2"/>
          <p:cNvSpPr>
            <a:spLocks noGrp="1"/>
          </p:cNvSpPr>
          <p:nvPr>
            <p:ph type="subTitle" idx="1"/>
          </p:nvPr>
        </p:nvSpPr>
        <p:spPr>
          <a:xfrm>
            <a:off x="609600" y="1295400"/>
            <a:ext cx="4648200" cy="4953000"/>
          </a:xfrm>
        </p:spPr>
        <p:txBody>
          <a:bodyPr/>
          <a:lstStyle/>
          <a:p>
            <a:pPr marL="342900" indent="-342900" algn="l" eaLnBrk="1" hangingPunct="1">
              <a:buFont typeface="Wingdings" pitchFamily="2" charset="2"/>
              <a:buChar char="§"/>
            </a:pPr>
            <a:r>
              <a:rPr lang="en-US" dirty="0" smtClean="0">
                <a:solidFill>
                  <a:schemeClr val="tx1"/>
                </a:solidFill>
              </a:rPr>
              <a:t>Cylinders may be controlled by turning the valve off</a:t>
            </a:r>
          </a:p>
          <a:p>
            <a:pPr marL="342900" indent="-342900" algn="l" eaLnBrk="1" hangingPunct="1">
              <a:buFont typeface="Wingdings" pitchFamily="2" charset="2"/>
              <a:buChar char="§"/>
            </a:pPr>
            <a:r>
              <a:rPr lang="en-US" dirty="0" smtClean="0">
                <a:solidFill>
                  <a:schemeClr val="tx1"/>
                </a:solidFill>
              </a:rPr>
              <a:t>The bonnet nut can be tightened</a:t>
            </a:r>
          </a:p>
          <a:p>
            <a:pPr marL="342900" indent="-342900" algn="l" eaLnBrk="1" hangingPunct="1">
              <a:buFont typeface="Wingdings" pitchFamily="2" charset="2"/>
              <a:buChar char="§"/>
            </a:pPr>
            <a:r>
              <a:rPr lang="en-US" dirty="0" smtClean="0">
                <a:solidFill>
                  <a:schemeClr val="tx1"/>
                </a:solidFill>
              </a:rPr>
              <a:t>The cylinder can be  cooled to reduce internal pressure</a:t>
            </a:r>
          </a:p>
          <a:p>
            <a:pPr marL="342900" indent="-342900" algn="l" eaLnBrk="1" hangingPunct="1">
              <a:buFont typeface="Wingdings" pitchFamily="2" charset="2"/>
              <a:buChar char="§"/>
            </a:pPr>
            <a:r>
              <a:rPr lang="en-US" dirty="0" smtClean="0">
                <a:solidFill>
                  <a:schemeClr val="tx1"/>
                </a:solidFill>
              </a:rPr>
              <a:t>Extreme caution is required when working around any pressure vessel.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074" name="Picture 2" descr="C:\Users\stlane\Pictures\hazwaste pix\cylinder capp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9479" t="6631" r="5050"/>
          <a:stretch/>
        </p:blipFill>
        <p:spPr bwMode="auto">
          <a:xfrm>
            <a:off x="5334000" y="1905000"/>
            <a:ext cx="3588708" cy="294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70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Plugging and Patching</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Plugging and patching is the use of compatible materials applied to the container to result in either a temporary or permanent seal at the point of damage.</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7170" name="Picture 2" descr="C:\Users\stlane\Pictures\WOPER Spill Control\plug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6219"/>
            <a:ext cx="299085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tlane\Pictures\WOPER Spill Control\plu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6219"/>
            <a:ext cx="4216400" cy="237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49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Containers</a:t>
            </a:r>
          </a:p>
        </p:txBody>
      </p:sp>
      <p:sp>
        <p:nvSpPr>
          <p:cNvPr id="4099" name="Subtitle 2"/>
          <p:cNvSpPr>
            <a:spLocks noGrp="1"/>
          </p:cNvSpPr>
          <p:nvPr>
            <p:ph type="subTitle" idx="1"/>
          </p:nvPr>
        </p:nvSpPr>
        <p:spPr>
          <a:xfrm>
            <a:off x="609600" y="1524000"/>
            <a:ext cx="7924800" cy="1143000"/>
          </a:xfrm>
        </p:spPr>
        <p:txBody>
          <a:bodyPr/>
          <a:lstStyle/>
          <a:p>
            <a:pPr algn="l" eaLnBrk="1" hangingPunct="1"/>
            <a:r>
              <a:rPr lang="en-US" dirty="0" smtClean="0">
                <a:solidFill>
                  <a:schemeClr val="tx1"/>
                </a:solidFill>
              </a:rPr>
              <a:t>Also include transport containers which may be making pick-ups or deliveries to your facility.</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8130" name="Picture 2" descr="C:\Users\stlane\Pictures\WOPER Spill Control\1 tanker-tru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5714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descr="C:\Users\stlane\Pictures\WOPER Spill Control\rail-rank-car_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46" t="15479" r="4000" b="3009"/>
          <a:stretch/>
        </p:blipFill>
        <p:spPr bwMode="auto">
          <a:xfrm>
            <a:off x="902677" y="3258671"/>
            <a:ext cx="4431323" cy="25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73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Plugging and Patching</a:t>
            </a:r>
          </a:p>
        </p:txBody>
      </p:sp>
      <p:sp>
        <p:nvSpPr>
          <p:cNvPr id="4099" name="Subtitle 2"/>
          <p:cNvSpPr>
            <a:spLocks noGrp="1"/>
          </p:cNvSpPr>
          <p:nvPr>
            <p:ph type="subTitle" idx="1"/>
          </p:nvPr>
        </p:nvSpPr>
        <p:spPr>
          <a:xfrm>
            <a:off x="1066800" y="1524000"/>
            <a:ext cx="6934200" cy="4572000"/>
          </a:xfrm>
        </p:spPr>
        <p:txBody>
          <a:bodyPr/>
          <a:lstStyle/>
          <a:p>
            <a:pPr algn="l"/>
            <a:r>
              <a:rPr lang="en-US" dirty="0" smtClean="0">
                <a:solidFill>
                  <a:schemeClr val="tx1"/>
                </a:solidFill>
              </a:rPr>
              <a:t>Ensure actions are coordinated for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2530" name="Picture 2" descr="C:\Users\stlane\Pictures\WOPER Spill Control\6 drum patch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81011"/>
            <a:ext cx="4165119"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stlane\Pictures\WOPER Spill Control\6 plugg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519" y="2971800"/>
            <a:ext cx="411924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2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Selecting a Plug or Patch</a:t>
            </a:r>
          </a:p>
        </p:txBody>
      </p:sp>
      <p:sp>
        <p:nvSpPr>
          <p:cNvPr id="4099" name="Subtitle 2"/>
          <p:cNvSpPr>
            <a:spLocks noGrp="1"/>
          </p:cNvSpPr>
          <p:nvPr>
            <p:ph type="subTitle" idx="1"/>
          </p:nvPr>
        </p:nvSpPr>
        <p:spPr>
          <a:xfrm>
            <a:off x="609600" y="1371600"/>
            <a:ext cx="4648200" cy="4876800"/>
          </a:xfrm>
        </p:spPr>
        <p:txBody>
          <a:bodyPr/>
          <a:lstStyle/>
          <a:p>
            <a:pPr marL="457200" indent="-457200" algn="l">
              <a:buFont typeface="+mj-lt"/>
              <a:buAutoNum type="arabicPeriod"/>
            </a:pPr>
            <a:r>
              <a:rPr lang="en-US" dirty="0" smtClean="0">
                <a:solidFill>
                  <a:schemeClr val="tx1"/>
                </a:solidFill>
              </a:rPr>
              <a:t>Will hazardous </a:t>
            </a:r>
            <a:r>
              <a:rPr lang="en-US" dirty="0">
                <a:solidFill>
                  <a:schemeClr val="tx1"/>
                </a:solidFill>
              </a:rPr>
              <a:t>material </a:t>
            </a:r>
            <a:r>
              <a:rPr lang="en-US" dirty="0" smtClean="0">
                <a:solidFill>
                  <a:schemeClr val="tx1"/>
                </a:solidFill>
              </a:rPr>
              <a:t>deteriorate </a:t>
            </a:r>
            <a:r>
              <a:rPr lang="en-US" dirty="0">
                <a:solidFill>
                  <a:schemeClr val="tx1"/>
                </a:solidFill>
              </a:rPr>
              <a:t>the material?</a:t>
            </a:r>
          </a:p>
          <a:p>
            <a:pPr marL="457200" indent="-457200" algn="l">
              <a:buFont typeface="+mj-lt"/>
              <a:buAutoNum type="arabicPeriod"/>
            </a:pPr>
            <a:r>
              <a:rPr lang="en-US" dirty="0" smtClean="0">
                <a:solidFill>
                  <a:schemeClr val="tx1"/>
                </a:solidFill>
              </a:rPr>
              <a:t>Is container </a:t>
            </a:r>
            <a:r>
              <a:rPr lang="en-US" dirty="0">
                <a:solidFill>
                  <a:schemeClr val="tx1"/>
                </a:solidFill>
              </a:rPr>
              <a:t>integrity such to serve as an anchor point?</a:t>
            </a:r>
          </a:p>
          <a:p>
            <a:pPr marL="457200" indent="-457200" algn="l">
              <a:buFont typeface="+mj-lt"/>
              <a:buAutoNum type="arabicPeriod"/>
            </a:pPr>
            <a:r>
              <a:rPr lang="en-US" dirty="0" smtClean="0">
                <a:solidFill>
                  <a:schemeClr val="tx1"/>
                </a:solidFill>
              </a:rPr>
              <a:t>Will </a:t>
            </a:r>
            <a:r>
              <a:rPr lang="en-US" dirty="0">
                <a:solidFill>
                  <a:schemeClr val="tx1"/>
                </a:solidFill>
              </a:rPr>
              <a:t>the plug or patch </a:t>
            </a:r>
            <a:r>
              <a:rPr lang="en-US" dirty="0" smtClean="0">
                <a:solidFill>
                  <a:schemeClr val="tx1"/>
                </a:solidFill>
              </a:rPr>
              <a:t>deteriorate </a:t>
            </a:r>
            <a:r>
              <a:rPr lang="en-US" dirty="0">
                <a:solidFill>
                  <a:schemeClr val="tx1"/>
                </a:solidFill>
              </a:rPr>
              <a:t>the container wall?</a:t>
            </a:r>
          </a:p>
          <a:p>
            <a:pPr marL="457200" indent="-457200" algn="l">
              <a:buFont typeface="+mj-lt"/>
              <a:buAutoNum type="arabicPeriod"/>
            </a:pPr>
            <a:r>
              <a:rPr lang="en-US" dirty="0" smtClean="0">
                <a:solidFill>
                  <a:schemeClr val="tx1"/>
                </a:solidFill>
              </a:rPr>
              <a:t>Will </a:t>
            </a:r>
            <a:r>
              <a:rPr lang="en-US" dirty="0">
                <a:solidFill>
                  <a:schemeClr val="tx1"/>
                </a:solidFill>
              </a:rPr>
              <a:t>the plug or patch material be of sufficient size to complete </a:t>
            </a:r>
            <a:r>
              <a:rPr lang="en-US" dirty="0" smtClean="0">
                <a:solidFill>
                  <a:schemeClr val="tx1"/>
                </a:solidFill>
              </a:rPr>
              <a:t>the </a:t>
            </a:r>
            <a:r>
              <a:rPr lang="en-US" dirty="0">
                <a:solidFill>
                  <a:schemeClr val="tx1"/>
                </a:solidFill>
              </a:rPr>
              <a:t>seal?</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8194" name="Picture 2" descr="C:\Users\stlane\Pictures\WOPER Spill Control\drum-repair-ki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3505200" cy="25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08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Booming</a:t>
            </a:r>
          </a:p>
        </p:txBody>
      </p:sp>
      <p:sp>
        <p:nvSpPr>
          <p:cNvPr id="4099" name="Subtitle 2"/>
          <p:cNvSpPr>
            <a:spLocks noGrp="1"/>
          </p:cNvSpPr>
          <p:nvPr>
            <p:ph type="subTitle" idx="1"/>
          </p:nvPr>
        </p:nvSpPr>
        <p:spPr>
          <a:xfrm>
            <a:off x="609600" y="1181309"/>
            <a:ext cx="7924800" cy="4800600"/>
          </a:xfrm>
        </p:spPr>
        <p:txBody>
          <a:bodyPr/>
          <a:lstStyle/>
          <a:p>
            <a:pPr algn="l"/>
            <a:r>
              <a:rPr lang="en-US" dirty="0">
                <a:solidFill>
                  <a:schemeClr val="tx1"/>
                </a:solidFill>
              </a:rPr>
              <a:t>Booming on waterways must deal with not only trapping the spill but guiding it to a collection point on the stream, creek or river bank. This may become a “2-sided” operation requiring one team working each bank.</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6146" name="Picture 2" descr="C:\Users\stlane\Pictures\WOPER Spill Control\boo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3424237"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lane\Pictures\WOPER Spill Control\boomi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80233"/>
            <a:ext cx="4267200" cy="284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32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Booming</a:t>
            </a:r>
          </a:p>
        </p:txBody>
      </p:sp>
      <p:sp>
        <p:nvSpPr>
          <p:cNvPr id="4099" name="Subtitle 2"/>
          <p:cNvSpPr>
            <a:spLocks noGrp="1"/>
          </p:cNvSpPr>
          <p:nvPr>
            <p:ph type="subTitle" idx="1"/>
          </p:nvPr>
        </p:nvSpPr>
        <p:spPr>
          <a:xfrm>
            <a:off x="609600" y="1219200"/>
            <a:ext cx="7924800" cy="1371600"/>
          </a:xfrm>
        </p:spPr>
        <p:txBody>
          <a:bodyPr/>
          <a:lstStyle/>
          <a:p>
            <a:pPr algn="l" eaLnBrk="1" hangingPunct="1"/>
            <a:r>
              <a:rPr lang="en-US" dirty="0" smtClean="0">
                <a:solidFill>
                  <a:schemeClr val="tx1"/>
                </a:solidFill>
              </a:rPr>
              <a:t>Survey possible release types, direction of flow and destination. Provide access to these points for spill control teams and support equipment.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0962" name="Picture 2" descr="C:\Users\stlane\Pictures\WOPER Spill Control\4 booming sp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07" y="2590800"/>
            <a:ext cx="59055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82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Booming</a:t>
            </a:r>
          </a:p>
        </p:txBody>
      </p:sp>
      <p:sp>
        <p:nvSpPr>
          <p:cNvPr id="4099" name="Subtitle 2"/>
          <p:cNvSpPr>
            <a:spLocks noGrp="1"/>
          </p:cNvSpPr>
          <p:nvPr>
            <p:ph type="subTitle" idx="1"/>
          </p:nvPr>
        </p:nvSpPr>
        <p:spPr>
          <a:xfrm>
            <a:off x="609600" y="1295400"/>
            <a:ext cx="7924800" cy="1371600"/>
          </a:xfrm>
        </p:spPr>
        <p:txBody>
          <a:bodyPr/>
          <a:lstStyle/>
          <a:p>
            <a:pPr algn="l" eaLnBrk="1" hangingPunct="1"/>
            <a:r>
              <a:rPr lang="en-US" dirty="0" smtClean="0">
                <a:solidFill>
                  <a:schemeClr val="tx1"/>
                </a:solidFill>
              </a:rPr>
              <a:t>Small intrusions into water can be handled with booms and absorbent pads.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3250" name="Picture 2" descr="C:\Users\stlane\Pictures\WOPER Spill Control\4 Pads-in-us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438400"/>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38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Other Mitigation Methods</a:t>
            </a:r>
          </a:p>
        </p:txBody>
      </p:sp>
      <p:sp>
        <p:nvSpPr>
          <p:cNvPr id="4099" name="Subtitle 2"/>
          <p:cNvSpPr>
            <a:spLocks noGrp="1"/>
          </p:cNvSpPr>
          <p:nvPr>
            <p:ph type="subTitle" idx="1"/>
          </p:nvPr>
        </p:nvSpPr>
        <p:spPr>
          <a:xfrm>
            <a:off x="609600" y="1295400"/>
            <a:ext cx="7924800" cy="1905000"/>
          </a:xfrm>
        </p:spPr>
        <p:txBody>
          <a:bodyPr/>
          <a:lstStyle/>
          <a:p>
            <a:pPr marL="342900" indent="-342900" algn="l" eaLnBrk="1" hangingPunct="1">
              <a:buFont typeface="Arial" pitchFamily="34" charset="0"/>
              <a:buChar char="•"/>
            </a:pPr>
            <a:r>
              <a:rPr lang="en-US" dirty="0" smtClean="0">
                <a:solidFill>
                  <a:schemeClr val="tx1"/>
                </a:solidFill>
              </a:rPr>
              <a:t>These can be specific by industry. There are also pipe sleeves which can be used for breeched piping.</a:t>
            </a:r>
          </a:p>
          <a:p>
            <a:pPr marL="342900" indent="-342900" algn="l" eaLnBrk="1" hangingPunct="1">
              <a:buFont typeface="Arial" pitchFamily="34" charset="0"/>
              <a:buChar char="•"/>
            </a:pPr>
            <a:r>
              <a:rPr lang="en-US" dirty="0" smtClean="0">
                <a:solidFill>
                  <a:schemeClr val="tx1"/>
                </a:solidFill>
              </a:rPr>
              <a:t>Transportation industry may use the following: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2226" name="Picture 2" descr="C:\Users\stlane\Pictures\WOPER Spill Control\Spill-Containment-Containment-Berms-and-Drain-Seals-Fuel-Spill-Containment-Berms-ba.jpg"/>
          <p:cNvPicPr>
            <a:picLocks noChangeAspect="1" noChangeArrowheads="1"/>
          </p:cNvPicPr>
          <p:nvPr/>
        </p:nvPicPr>
        <p:blipFill rotWithShape="1">
          <a:blip r:embed="rId3">
            <a:extLst>
              <a:ext uri="{28A0092B-C50C-407E-A947-70E740481C1C}">
                <a14:useLocalDpi xmlns:a14="http://schemas.microsoft.com/office/drawing/2010/main" val="0"/>
              </a:ext>
            </a:extLst>
          </a:blip>
          <a:srcRect t="7340" b="10381"/>
          <a:stretch/>
        </p:blipFill>
        <p:spPr bwMode="auto">
          <a:xfrm>
            <a:off x="533400" y="3200400"/>
            <a:ext cx="3433762" cy="28252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stlane\Pictures\WOPER Spill Control\41iNbgz0onL__SL500_AA300_.jpg"/>
          <p:cNvPicPr>
            <a:picLocks noChangeAspect="1" noChangeArrowheads="1"/>
          </p:cNvPicPr>
          <p:nvPr/>
        </p:nvPicPr>
        <p:blipFill rotWithShape="1">
          <a:blip r:embed="rId4">
            <a:extLst>
              <a:ext uri="{28A0092B-C50C-407E-A947-70E740481C1C}">
                <a14:useLocalDpi xmlns:a14="http://schemas.microsoft.com/office/drawing/2010/main" val="0"/>
              </a:ext>
            </a:extLst>
          </a:blip>
          <a:srcRect l="8939" t="8114" r="8582" b="9858"/>
          <a:stretch/>
        </p:blipFill>
        <p:spPr bwMode="auto">
          <a:xfrm>
            <a:off x="5181600" y="3200401"/>
            <a:ext cx="2840787" cy="282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028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Responder Levels and Actions</a:t>
            </a:r>
          </a:p>
        </p:txBody>
      </p:sp>
      <p:sp>
        <p:nvSpPr>
          <p:cNvPr id="4099" name="Subtitle 2"/>
          <p:cNvSpPr>
            <a:spLocks noGrp="1"/>
          </p:cNvSpPr>
          <p:nvPr>
            <p:ph type="subTitle" idx="1"/>
          </p:nvPr>
        </p:nvSpPr>
        <p:spPr>
          <a:xfrm>
            <a:off x="609600" y="1295400"/>
            <a:ext cx="7924800" cy="4800600"/>
          </a:xfrm>
        </p:spPr>
        <p:txBody>
          <a:bodyPr/>
          <a:lstStyle/>
          <a:p>
            <a:pPr algn="l"/>
            <a:r>
              <a:rPr lang="en-US" b="1" dirty="0">
                <a:solidFill>
                  <a:schemeClr val="tx1"/>
                </a:solidFill>
              </a:rPr>
              <a:t>Diluting</a:t>
            </a:r>
            <a:r>
              <a:rPr lang="en-US" dirty="0">
                <a:solidFill>
                  <a:schemeClr val="tx1"/>
                </a:solidFill>
              </a:rPr>
              <a:t> or </a:t>
            </a:r>
            <a:r>
              <a:rPr lang="en-US" b="1" dirty="0">
                <a:solidFill>
                  <a:schemeClr val="tx1"/>
                </a:solidFill>
              </a:rPr>
              <a:t>Neutralizing</a:t>
            </a:r>
            <a:r>
              <a:rPr lang="en-US" dirty="0">
                <a:solidFill>
                  <a:schemeClr val="tx1"/>
                </a:solidFill>
              </a:rPr>
              <a:t> a </a:t>
            </a:r>
            <a:r>
              <a:rPr lang="en-US" u="sng" dirty="0">
                <a:solidFill>
                  <a:srgbClr val="FF0000"/>
                </a:solidFill>
              </a:rPr>
              <a:t>spill Specialists or Technicians with Operations support</a:t>
            </a:r>
          </a:p>
          <a:p>
            <a:pPr algn="l"/>
            <a:r>
              <a:rPr lang="en-US" dirty="0">
                <a:solidFill>
                  <a:schemeClr val="tx1"/>
                </a:solidFill>
              </a:rPr>
              <a:t> </a:t>
            </a:r>
          </a:p>
          <a:p>
            <a:pPr algn="l"/>
            <a:r>
              <a:rPr lang="en-US" b="1" dirty="0">
                <a:solidFill>
                  <a:schemeClr val="tx1"/>
                </a:solidFill>
              </a:rPr>
              <a:t>Vapor suppression</a:t>
            </a:r>
            <a:r>
              <a:rPr lang="en-US" dirty="0">
                <a:solidFill>
                  <a:schemeClr val="tx1"/>
                </a:solidFill>
              </a:rPr>
              <a:t> via </a:t>
            </a:r>
            <a:endParaRPr lang="en-US" dirty="0" smtClean="0">
              <a:solidFill>
                <a:schemeClr val="tx1"/>
              </a:solidFill>
            </a:endParaRPr>
          </a:p>
          <a:p>
            <a:pPr algn="l"/>
            <a:endParaRPr lang="en-US" sz="1200" dirty="0">
              <a:solidFill>
                <a:schemeClr val="tx1"/>
              </a:solidFill>
            </a:endParaRPr>
          </a:p>
          <a:p>
            <a:pPr marL="342900" indent="-342900" algn="l">
              <a:buFont typeface="Wingdings" pitchFamily="2" charset="2"/>
              <a:buChar char="§"/>
            </a:pPr>
            <a:r>
              <a:rPr lang="en-US" dirty="0" smtClean="0">
                <a:solidFill>
                  <a:schemeClr val="tx1"/>
                </a:solidFill>
              </a:rPr>
              <a:t>fog stream, </a:t>
            </a:r>
          </a:p>
          <a:p>
            <a:pPr marL="342900" indent="-342900" algn="l">
              <a:buFont typeface="Wingdings" pitchFamily="2" charset="2"/>
              <a:buChar char="§"/>
            </a:pPr>
            <a:r>
              <a:rPr lang="en-US" dirty="0" smtClean="0">
                <a:solidFill>
                  <a:schemeClr val="tx1"/>
                </a:solidFill>
              </a:rPr>
              <a:t>covering </a:t>
            </a:r>
            <a:r>
              <a:rPr lang="en-US" dirty="0">
                <a:solidFill>
                  <a:schemeClr val="tx1"/>
                </a:solidFill>
              </a:rPr>
              <a:t>with foam,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cooling </a:t>
            </a:r>
            <a:r>
              <a:rPr lang="en-US" dirty="0">
                <a:solidFill>
                  <a:schemeClr val="tx1"/>
                </a:solidFill>
              </a:rPr>
              <a:t>cylinders. </a:t>
            </a:r>
            <a:endParaRPr lang="en-US" dirty="0" smtClean="0">
              <a:solidFill>
                <a:schemeClr val="tx1"/>
              </a:solidFill>
            </a:endParaRPr>
          </a:p>
          <a:p>
            <a:pPr algn="l"/>
            <a:endParaRPr lang="en-US" dirty="0">
              <a:solidFill>
                <a:schemeClr val="tx1"/>
              </a:solidFill>
            </a:endParaRPr>
          </a:p>
          <a:p>
            <a:pPr algn="l"/>
            <a:r>
              <a:rPr lang="en-US" u="sng" dirty="0" smtClean="0">
                <a:solidFill>
                  <a:srgbClr val="C00000"/>
                </a:solidFill>
              </a:rPr>
              <a:t>Usually </a:t>
            </a:r>
            <a:r>
              <a:rPr lang="en-US" u="sng" dirty="0">
                <a:solidFill>
                  <a:srgbClr val="C00000"/>
                </a:solidFill>
              </a:rPr>
              <a:t>accomplished by Fire Personnel from a distance.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657789"/>
            <a:ext cx="3649792" cy="1983054"/>
          </a:xfrm>
          <a:prstGeom prst="rect">
            <a:avLst/>
          </a:prstGeom>
        </p:spPr>
      </p:pic>
      <p:sp>
        <p:nvSpPr>
          <p:cNvPr id="3" name="Rectangle 2"/>
          <p:cNvSpPr/>
          <p:nvPr/>
        </p:nvSpPr>
        <p:spPr>
          <a:xfrm>
            <a:off x="5257800" y="2895600"/>
            <a:ext cx="1143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588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Responder Levels and Actions</a:t>
            </a:r>
          </a:p>
        </p:txBody>
      </p:sp>
      <p:sp>
        <p:nvSpPr>
          <p:cNvPr id="4099" name="Subtitle 2"/>
          <p:cNvSpPr>
            <a:spLocks noGrp="1"/>
          </p:cNvSpPr>
          <p:nvPr>
            <p:ph type="subTitle" idx="1"/>
          </p:nvPr>
        </p:nvSpPr>
        <p:spPr>
          <a:xfrm>
            <a:off x="609600" y="1447800"/>
            <a:ext cx="7924800" cy="4648200"/>
          </a:xfrm>
        </p:spPr>
        <p:txBody>
          <a:bodyPr/>
          <a:lstStyle/>
          <a:p>
            <a:pPr lvl="0" algn="l"/>
            <a:r>
              <a:rPr lang="en-US" u="sng" dirty="0">
                <a:solidFill>
                  <a:schemeClr val="tx1"/>
                </a:solidFill>
              </a:rPr>
              <a:t>Physical Control</a:t>
            </a:r>
            <a:r>
              <a:rPr lang="en-US" dirty="0">
                <a:solidFill>
                  <a:schemeClr val="tx1"/>
                </a:solidFill>
              </a:rPr>
              <a:t>. These can be done remote from the spill, anticipating the direction of flow by </a:t>
            </a:r>
            <a:r>
              <a:rPr lang="en-US" dirty="0">
                <a:solidFill>
                  <a:srgbClr val="0070C0"/>
                </a:solidFill>
              </a:rPr>
              <a:t>Operations </a:t>
            </a:r>
            <a:r>
              <a:rPr lang="en-US" dirty="0" smtClean="0">
                <a:solidFill>
                  <a:srgbClr val="0070C0"/>
                </a:solidFill>
              </a:rPr>
              <a:t>level personnel</a:t>
            </a:r>
            <a:r>
              <a:rPr lang="en-US" dirty="0" smtClean="0">
                <a:solidFill>
                  <a:schemeClr val="tx1"/>
                </a:solidFill>
              </a:rPr>
              <a:t>.</a:t>
            </a:r>
            <a:endParaRPr lang="en-US" dirty="0">
              <a:solidFill>
                <a:schemeClr val="tx1"/>
              </a:solidFill>
            </a:endParaRPr>
          </a:p>
          <a:p>
            <a:pPr algn="l"/>
            <a:r>
              <a:rPr lang="en-US" sz="1200" dirty="0">
                <a:solidFill>
                  <a:schemeClr val="tx1"/>
                </a:solidFill>
              </a:rPr>
              <a:t> </a:t>
            </a:r>
          </a:p>
          <a:p>
            <a:pPr marL="342900" lvl="0" indent="-342900" algn="l">
              <a:buFont typeface="Wingdings" pitchFamily="2" charset="2"/>
              <a:buChar char="§"/>
            </a:pPr>
            <a:r>
              <a:rPr lang="en-US" b="1" dirty="0">
                <a:solidFill>
                  <a:schemeClr val="tx1"/>
                </a:solidFill>
              </a:rPr>
              <a:t>Remote </a:t>
            </a:r>
            <a:r>
              <a:rPr lang="en-US" b="1" dirty="0" smtClean="0">
                <a:solidFill>
                  <a:schemeClr val="tx1"/>
                </a:solidFill>
              </a:rPr>
              <a:t>shut-offs</a:t>
            </a:r>
          </a:p>
          <a:p>
            <a:pPr marL="342900" lvl="0" indent="-342900" algn="l">
              <a:buFont typeface="Wingdings" pitchFamily="2" charset="2"/>
              <a:buChar char="§"/>
            </a:pPr>
            <a:endParaRPr lang="en-US" sz="800" dirty="0">
              <a:solidFill>
                <a:schemeClr val="tx1"/>
              </a:solidFill>
            </a:endParaRPr>
          </a:p>
          <a:p>
            <a:pPr marL="342900" lvl="0" indent="-342900" algn="l">
              <a:buFont typeface="Wingdings" pitchFamily="2" charset="2"/>
              <a:buChar char="§"/>
            </a:pPr>
            <a:r>
              <a:rPr lang="en-US" b="1" dirty="0" smtClean="0">
                <a:solidFill>
                  <a:schemeClr val="tx1"/>
                </a:solidFill>
              </a:rPr>
              <a:t>Absorbents</a:t>
            </a:r>
          </a:p>
          <a:p>
            <a:pPr marL="342900" lvl="0" indent="-342900" algn="l">
              <a:buFont typeface="Wingdings" pitchFamily="2" charset="2"/>
              <a:buChar char="§"/>
            </a:pPr>
            <a:endParaRPr lang="en-US" sz="800" dirty="0">
              <a:solidFill>
                <a:schemeClr val="tx1"/>
              </a:solidFill>
            </a:endParaRPr>
          </a:p>
          <a:p>
            <a:pPr marL="342900" lvl="0" indent="-342900" algn="l">
              <a:buFont typeface="Wingdings" pitchFamily="2" charset="2"/>
              <a:buChar char="§"/>
            </a:pPr>
            <a:r>
              <a:rPr lang="en-US" b="1" dirty="0" smtClean="0">
                <a:solidFill>
                  <a:schemeClr val="tx1"/>
                </a:solidFill>
              </a:rPr>
              <a:t>Damming</a:t>
            </a:r>
            <a:endParaRPr lang="en-US" b="1" dirty="0">
              <a:solidFill>
                <a:schemeClr val="tx1"/>
              </a:solidFill>
            </a:endParaRPr>
          </a:p>
          <a:p>
            <a:pPr marL="342900" lvl="0" indent="-342900" algn="l">
              <a:buFont typeface="Wingdings" pitchFamily="2" charset="2"/>
              <a:buChar char="§"/>
            </a:pPr>
            <a:endParaRPr lang="en-US" sz="800" dirty="0">
              <a:solidFill>
                <a:schemeClr val="tx1"/>
              </a:solidFill>
            </a:endParaRPr>
          </a:p>
          <a:p>
            <a:pPr marL="342900" lvl="0" indent="-342900" algn="l">
              <a:buFont typeface="Wingdings" pitchFamily="2" charset="2"/>
              <a:buChar char="§"/>
            </a:pPr>
            <a:r>
              <a:rPr lang="en-US" b="1" dirty="0">
                <a:solidFill>
                  <a:schemeClr val="tx1"/>
                </a:solidFill>
              </a:rPr>
              <a:t>Diking </a:t>
            </a:r>
            <a:endParaRPr lang="en-US" b="1" dirty="0" smtClean="0">
              <a:solidFill>
                <a:schemeClr val="tx1"/>
              </a:solidFill>
            </a:endParaRPr>
          </a:p>
          <a:p>
            <a:pPr marL="342900" lvl="0" indent="-342900" algn="l">
              <a:buFont typeface="Wingdings" pitchFamily="2" charset="2"/>
              <a:buChar char="§"/>
            </a:pPr>
            <a:endParaRPr lang="en-US" sz="800" dirty="0">
              <a:solidFill>
                <a:schemeClr val="tx1"/>
              </a:solidFill>
            </a:endParaRPr>
          </a:p>
          <a:p>
            <a:pPr marL="342900" lvl="0" indent="-342900" algn="l">
              <a:buFont typeface="Wingdings" pitchFamily="2" charset="2"/>
              <a:buChar char="§"/>
            </a:pPr>
            <a:r>
              <a:rPr lang="en-US" b="1" dirty="0">
                <a:solidFill>
                  <a:schemeClr val="tx1"/>
                </a:solidFill>
              </a:rPr>
              <a:t>Diverting</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276600"/>
            <a:ext cx="4037886" cy="2530409"/>
          </a:xfrm>
          <a:prstGeom prst="rect">
            <a:avLst/>
          </a:prstGeom>
        </p:spPr>
      </p:pic>
    </p:spTree>
    <p:extLst>
      <p:ext uri="{BB962C8B-B14F-4D97-AF65-F5344CB8AC3E}">
        <p14:creationId xmlns:p14="http://schemas.microsoft.com/office/powerpoint/2010/main" val="1936794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Responder Levels and Actions</a:t>
            </a:r>
          </a:p>
        </p:txBody>
      </p:sp>
      <p:sp>
        <p:nvSpPr>
          <p:cNvPr id="4099" name="Subtitle 2"/>
          <p:cNvSpPr>
            <a:spLocks noGrp="1"/>
          </p:cNvSpPr>
          <p:nvPr>
            <p:ph type="subTitle" idx="1"/>
          </p:nvPr>
        </p:nvSpPr>
        <p:spPr>
          <a:xfrm>
            <a:off x="762000" y="1524000"/>
            <a:ext cx="7924800" cy="4572000"/>
          </a:xfrm>
        </p:spPr>
        <p:txBody>
          <a:bodyPr/>
          <a:lstStyle/>
          <a:p>
            <a:pPr lvl="0" algn="l"/>
            <a:r>
              <a:rPr lang="en-US" u="sng" dirty="0">
                <a:solidFill>
                  <a:schemeClr val="tx1"/>
                </a:solidFill>
              </a:rPr>
              <a:t>Physical </a:t>
            </a:r>
            <a:r>
              <a:rPr lang="en-US" u="sng" dirty="0" smtClean="0">
                <a:solidFill>
                  <a:schemeClr val="tx1"/>
                </a:solidFill>
              </a:rPr>
              <a:t>Control</a:t>
            </a:r>
            <a:endParaRPr lang="en-US" dirty="0" smtClean="0">
              <a:solidFill>
                <a:schemeClr val="tx1"/>
              </a:solidFill>
            </a:endParaRPr>
          </a:p>
          <a:p>
            <a:pPr algn="l"/>
            <a:r>
              <a:rPr lang="en-US" dirty="0">
                <a:solidFill>
                  <a:schemeClr val="tx1"/>
                </a:solidFill>
              </a:rPr>
              <a:t>These may best be </a:t>
            </a:r>
            <a:r>
              <a:rPr lang="en-US" dirty="0">
                <a:solidFill>
                  <a:srgbClr val="FF0000"/>
                </a:solidFill>
              </a:rPr>
              <a:t>handled by </a:t>
            </a:r>
            <a:r>
              <a:rPr lang="en-US" dirty="0" smtClean="0">
                <a:solidFill>
                  <a:srgbClr val="FF0000"/>
                </a:solidFill>
              </a:rPr>
              <a:t>Technicians.</a:t>
            </a:r>
            <a:endParaRPr lang="en-US" dirty="0">
              <a:solidFill>
                <a:srgbClr val="FF0000"/>
              </a:solidFill>
            </a:endParaRPr>
          </a:p>
          <a:p>
            <a:pPr algn="l"/>
            <a:r>
              <a:rPr lang="en-US" sz="1200" b="1" dirty="0">
                <a:solidFill>
                  <a:schemeClr val="tx1"/>
                </a:solidFill>
              </a:rPr>
              <a:t> </a:t>
            </a:r>
            <a:endParaRPr lang="en-US" sz="1200" dirty="0">
              <a:solidFill>
                <a:schemeClr val="tx1"/>
              </a:solidFill>
            </a:endParaRPr>
          </a:p>
          <a:p>
            <a:pPr marL="342900" lvl="0" indent="-342900" algn="l">
              <a:buFont typeface="Wingdings" pitchFamily="2" charset="2"/>
              <a:buChar char="§"/>
            </a:pPr>
            <a:r>
              <a:rPr lang="en-US" b="1" dirty="0" smtClean="0">
                <a:solidFill>
                  <a:schemeClr val="tx1"/>
                </a:solidFill>
              </a:rPr>
              <a:t>Transferring</a:t>
            </a:r>
          </a:p>
          <a:p>
            <a:pPr marL="342900" lvl="0" indent="-342900" algn="l">
              <a:buFont typeface="Wingdings" pitchFamily="2" charset="2"/>
              <a:buChar char="§"/>
            </a:pPr>
            <a:endParaRPr lang="en-US" sz="800" dirty="0">
              <a:solidFill>
                <a:schemeClr val="tx1"/>
              </a:solidFill>
            </a:endParaRPr>
          </a:p>
          <a:p>
            <a:pPr marL="342900" lvl="0" indent="-342900" algn="l">
              <a:buFont typeface="Wingdings" pitchFamily="2" charset="2"/>
              <a:buChar char="§"/>
            </a:pPr>
            <a:r>
              <a:rPr lang="en-US" b="1" dirty="0" err="1" smtClean="0">
                <a:solidFill>
                  <a:schemeClr val="tx1"/>
                </a:solidFill>
              </a:rPr>
              <a:t>Transfilling</a:t>
            </a:r>
            <a:endParaRPr lang="en-US" b="1" dirty="0" smtClean="0">
              <a:solidFill>
                <a:schemeClr val="tx1"/>
              </a:solidFill>
            </a:endParaRPr>
          </a:p>
          <a:p>
            <a:pPr marL="342900" lvl="0" indent="-342900" algn="l">
              <a:buFont typeface="Wingdings" pitchFamily="2" charset="2"/>
              <a:buChar char="§"/>
            </a:pPr>
            <a:endParaRPr lang="en-US" sz="800" dirty="0">
              <a:solidFill>
                <a:schemeClr val="tx1"/>
              </a:solidFill>
            </a:endParaRPr>
          </a:p>
          <a:p>
            <a:pPr marL="342900" lvl="0" indent="-342900" algn="l">
              <a:buFont typeface="Wingdings" pitchFamily="2" charset="2"/>
              <a:buChar char="§"/>
            </a:pPr>
            <a:r>
              <a:rPr lang="en-US" b="1" dirty="0">
                <a:solidFill>
                  <a:schemeClr val="tx1"/>
                </a:solidFill>
              </a:rPr>
              <a:t>Plugging and </a:t>
            </a:r>
            <a:r>
              <a:rPr lang="en-US" b="1" dirty="0" smtClean="0">
                <a:solidFill>
                  <a:schemeClr val="tx1"/>
                </a:solidFill>
              </a:rPr>
              <a:t>patching</a:t>
            </a:r>
          </a:p>
          <a:p>
            <a:pPr marL="342900" lvl="0" indent="-342900" algn="l">
              <a:buFont typeface="Wingdings" pitchFamily="2" charset="2"/>
              <a:buChar char="§"/>
            </a:pPr>
            <a:endParaRPr lang="en-US" sz="800" dirty="0">
              <a:solidFill>
                <a:schemeClr val="tx1"/>
              </a:solidFill>
            </a:endParaRPr>
          </a:p>
          <a:p>
            <a:pPr marL="342900" lvl="0" indent="-342900" algn="l">
              <a:buFont typeface="Wingdings" pitchFamily="2" charset="2"/>
              <a:buChar char="§"/>
            </a:pPr>
            <a:r>
              <a:rPr lang="en-US" b="1" dirty="0">
                <a:solidFill>
                  <a:schemeClr val="tx1"/>
                </a:solidFill>
              </a:rPr>
              <a:t>Booming and damming on waterways</a:t>
            </a:r>
            <a:r>
              <a:rPr lang="en-US" b="1" dirty="0" smtClean="0">
                <a:solidFill>
                  <a:schemeClr val="tx1"/>
                </a:solidFill>
              </a:rPr>
              <a:t>.*</a:t>
            </a:r>
            <a:endParaRPr lang="en-US" dirty="0">
              <a:solidFill>
                <a:schemeClr val="tx1"/>
              </a:solidFill>
            </a:endParaRPr>
          </a:p>
          <a:p>
            <a:pPr lvl="0"/>
            <a:r>
              <a:rPr lang="en-US" dirty="0"/>
              <a:t>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2105553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PPE</a:t>
            </a:r>
          </a:p>
        </p:txBody>
      </p:sp>
      <p:sp>
        <p:nvSpPr>
          <p:cNvPr id="4099" name="Subtitle 2"/>
          <p:cNvSpPr>
            <a:spLocks noGrp="1"/>
          </p:cNvSpPr>
          <p:nvPr>
            <p:ph type="subTitle" idx="1"/>
          </p:nvPr>
        </p:nvSpPr>
        <p:spPr>
          <a:xfrm>
            <a:off x="609600" y="1295400"/>
            <a:ext cx="2819400" cy="4743450"/>
          </a:xfrm>
        </p:spPr>
        <p:txBody>
          <a:bodyPr/>
          <a:lstStyle/>
          <a:p>
            <a:pPr algn="l"/>
            <a:r>
              <a:rPr lang="en-US" dirty="0">
                <a:solidFill>
                  <a:schemeClr val="tx1"/>
                </a:solidFill>
              </a:rPr>
              <a:t>The level of PPE required for each response level will be dictated by the material’s hazard. Cite EPA charts and information on the SDS to determine proper types.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7890" name="Picture 2" descr="C:\Users\stlane\Pictures\WOPER Spill Control\8 osha_nfpa_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19200"/>
            <a:ext cx="5205537"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4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Containers</a:t>
            </a:r>
          </a:p>
        </p:txBody>
      </p:sp>
      <p:sp>
        <p:nvSpPr>
          <p:cNvPr id="4099" name="Subtitle 2"/>
          <p:cNvSpPr>
            <a:spLocks noGrp="1"/>
          </p:cNvSpPr>
          <p:nvPr>
            <p:ph type="subTitle" idx="1"/>
          </p:nvPr>
        </p:nvSpPr>
        <p:spPr>
          <a:xfrm>
            <a:off x="609600" y="2286000"/>
            <a:ext cx="3048000" cy="2743200"/>
          </a:xfrm>
        </p:spPr>
        <p:txBody>
          <a:bodyPr/>
          <a:lstStyle/>
          <a:p>
            <a:pPr algn="l" eaLnBrk="1" hangingPunct="1"/>
            <a:r>
              <a:rPr lang="en-US" dirty="0" smtClean="0">
                <a:solidFill>
                  <a:schemeClr val="tx1"/>
                </a:solidFill>
              </a:rPr>
              <a:t>Fiberboard and cardboard packaging can also contain hazardous materials.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6388" name="Picture 4" descr="C:\Users\stlane\Pictures\WOPER Spill Control\packaging-labels-placards-dangerous-g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49149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62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PPE</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Some industries have their own levels of safety for general employees and response personnel.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8914" name="Picture 2" descr="C:\Users\stlane\Pictures\WOPER Spill Control\8 p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359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29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err="1" smtClean="0">
                <a:solidFill>
                  <a:schemeClr val="bg1"/>
                </a:solidFill>
                <a:latin typeface="Verdana" pitchFamily="34" charset="0"/>
              </a:rPr>
              <a:t>Overpacking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4038600" cy="4953000"/>
          </a:xfrm>
        </p:spPr>
        <p:txBody>
          <a:bodyPr/>
          <a:lstStyle/>
          <a:p>
            <a:pPr marL="342900" indent="-342900" algn="l">
              <a:buFont typeface="Arial" pitchFamily="34" charset="0"/>
              <a:buChar char="•"/>
            </a:pPr>
            <a:r>
              <a:rPr lang="en-US" dirty="0">
                <a:solidFill>
                  <a:schemeClr val="tx1"/>
                </a:solidFill>
              </a:rPr>
              <a:t>P</a:t>
            </a:r>
            <a:r>
              <a:rPr lang="en-US" dirty="0" smtClean="0">
                <a:solidFill>
                  <a:schemeClr val="tx1"/>
                </a:solidFill>
              </a:rPr>
              <a:t>lacing leaking </a:t>
            </a:r>
            <a:r>
              <a:rPr lang="en-US" dirty="0">
                <a:solidFill>
                  <a:schemeClr val="tx1"/>
                </a:solidFill>
              </a:rPr>
              <a:t>or repaired container into a larger vessel </a:t>
            </a:r>
            <a:endParaRPr lang="en-US" dirty="0" smtClean="0">
              <a:solidFill>
                <a:schemeClr val="tx1"/>
              </a:solidFill>
            </a:endParaRPr>
          </a:p>
          <a:p>
            <a:pPr algn="l"/>
            <a:endParaRPr lang="en-US" dirty="0" smtClean="0">
              <a:solidFill>
                <a:schemeClr val="tx1"/>
              </a:solidFill>
            </a:endParaRPr>
          </a:p>
          <a:p>
            <a:pPr marL="342900" indent="-342900" algn="l">
              <a:buFont typeface="Arial" pitchFamily="34" charset="0"/>
              <a:buChar char="•"/>
            </a:pPr>
            <a:r>
              <a:rPr lang="en-US" dirty="0" err="1" smtClean="0">
                <a:solidFill>
                  <a:schemeClr val="tx1"/>
                </a:solidFill>
              </a:rPr>
              <a:t>Overpacks</a:t>
            </a:r>
            <a:r>
              <a:rPr lang="en-US" dirty="0" smtClean="0">
                <a:solidFill>
                  <a:schemeClr val="tx1"/>
                </a:solidFill>
              </a:rPr>
              <a:t> </a:t>
            </a:r>
            <a:r>
              <a:rPr lang="en-US" dirty="0">
                <a:solidFill>
                  <a:schemeClr val="tx1"/>
                </a:solidFill>
              </a:rPr>
              <a:t>may be made of steel, fiberglass composite material, or a polymer.  Verify the correct type of resistant material to use.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0482" name="Picture 2" descr="C:\Users\stlane\Pictures\WOPER Spill Control\3e spill-kit-skh95w.jpg"/>
          <p:cNvPicPr>
            <a:picLocks noChangeAspect="1" noChangeArrowheads="1"/>
          </p:cNvPicPr>
          <p:nvPr/>
        </p:nvPicPr>
        <p:blipFill rotWithShape="1">
          <a:blip r:embed="rId3">
            <a:extLst>
              <a:ext uri="{28A0092B-C50C-407E-A947-70E740481C1C}">
                <a14:useLocalDpi xmlns:a14="http://schemas.microsoft.com/office/drawing/2010/main" val="0"/>
              </a:ext>
            </a:extLst>
          </a:blip>
          <a:srcRect l="2411" t="7025" r="4461" b="3539"/>
          <a:stretch/>
        </p:blipFill>
        <p:spPr bwMode="auto">
          <a:xfrm>
            <a:off x="4953000" y="1659926"/>
            <a:ext cx="3886200" cy="373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560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err="1" smtClean="0">
                <a:solidFill>
                  <a:schemeClr val="bg1"/>
                </a:solidFill>
                <a:latin typeface="Verdana" pitchFamily="34" charset="0"/>
              </a:rPr>
              <a:t>Overpacking</a:t>
            </a:r>
            <a:r>
              <a:rPr lang="en-US" sz="2800" dirty="0" smtClean="0">
                <a:solidFill>
                  <a:schemeClr val="bg1"/>
                </a:solidFill>
                <a:latin typeface="Verdana" pitchFamily="34" charset="0"/>
              </a:rPr>
              <a:t>: Inverting</a:t>
            </a:r>
          </a:p>
        </p:txBody>
      </p:sp>
      <p:sp>
        <p:nvSpPr>
          <p:cNvPr id="4099" name="Subtitle 2"/>
          <p:cNvSpPr>
            <a:spLocks noGrp="1"/>
          </p:cNvSpPr>
          <p:nvPr>
            <p:ph type="subTitle" idx="1"/>
          </p:nvPr>
        </p:nvSpPr>
        <p:spPr>
          <a:xfrm>
            <a:off x="609600" y="1295400"/>
            <a:ext cx="3886200" cy="4953000"/>
          </a:xfrm>
        </p:spPr>
        <p:txBody>
          <a:bodyPr/>
          <a:lstStyle/>
          <a:p>
            <a:pPr marL="342900" indent="-342900" algn="l">
              <a:buFont typeface="Arial" pitchFamily="34" charset="0"/>
              <a:buChar char="•"/>
            </a:pPr>
            <a:r>
              <a:rPr lang="en-US" dirty="0" smtClean="0">
                <a:solidFill>
                  <a:schemeClr val="tx1"/>
                </a:solidFill>
              </a:rPr>
              <a:t>With </a:t>
            </a:r>
            <a:r>
              <a:rPr lang="en-US" dirty="0">
                <a:solidFill>
                  <a:schemeClr val="tx1"/>
                </a:solidFill>
              </a:rPr>
              <a:t>two people in proper protection, invert the </a:t>
            </a:r>
            <a:r>
              <a:rPr lang="en-US" dirty="0" err="1">
                <a:solidFill>
                  <a:schemeClr val="tx1"/>
                </a:solidFill>
              </a:rPr>
              <a:t>overpack</a:t>
            </a:r>
            <a:r>
              <a:rPr lang="en-US" dirty="0">
                <a:solidFill>
                  <a:schemeClr val="tx1"/>
                </a:solidFill>
              </a:rPr>
              <a:t> drum slowly over the leaking drum.  </a:t>
            </a:r>
            <a:endParaRPr lang="en-US" dirty="0" smtClean="0">
              <a:solidFill>
                <a:schemeClr val="tx1"/>
              </a:solidFill>
            </a:endParaRPr>
          </a:p>
          <a:p>
            <a:pPr marL="342900" indent="-342900" algn="l">
              <a:buFont typeface="Wingdings" pitchFamily="2" charset="2"/>
              <a:buChar char="q"/>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With </a:t>
            </a:r>
            <a:r>
              <a:rPr lang="en-US" dirty="0">
                <a:solidFill>
                  <a:schemeClr val="tx1"/>
                </a:solidFill>
              </a:rPr>
              <a:t>the </a:t>
            </a:r>
            <a:r>
              <a:rPr lang="en-US" dirty="0" err="1">
                <a:solidFill>
                  <a:schemeClr val="tx1"/>
                </a:solidFill>
              </a:rPr>
              <a:t>overpack</a:t>
            </a:r>
            <a:r>
              <a:rPr lang="en-US" dirty="0">
                <a:solidFill>
                  <a:schemeClr val="tx1"/>
                </a:solidFill>
              </a:rPr>
              <a:t> drum completely covering the leaking container, slowly tilt the </a:t>
            </a:r>
            <a:r>
              <a:rPr lang="en-US" dirty="0" err="1">
                <a:solidFill>
                  <a:schemeClr val="tx1"/>
                </a:solidFill>
              </a:rPr>
              <a:t>overpack</a:t>
            </a:r>
            <a:r>
              <a:rPr lang="en-US" dirty="0">
                <a:solidFill>
                  <a:schemeClr val="tx1"/>
                </a:solidFill>
              </a:rPr>
              <a:t> to its </a:t>
            </a:r>
            <a:r>
              <a:rPr lang="en-US" dirty="0" smtClean="0">
                <a:solidFill>
                  <a:schemeClr val="tx1"/>
                </a:solidFill>
              </a:rPr>
              <a:t>side and up-right it.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8674" name="Picture 2" descr="C:\Users\stlane\Pictures\WOPER Spill Control\inverting overpackte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49" y="2057400"/>
            <a:ext cx="374072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375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err="1" smtClean="0">
                <a:solidFill>
                  <a:schemeClr val="bg1"/>
                </a:solidFill>
                <a:latin typeface="Verdana" pitchFamily="34" charset="0"/>
              </a:rPr>
              <a:t>Overpacking</a:t>
            </a:r>
            <a:r>
              <a:rPr lang="en-US" sz="2400" dirty="0" smtClean="0">
                <a:solidFill>
                  <a:schemeClr val="bg1"/>
                </a:solidFill>
                <a:latin typeface="Verdana" pitchFamily="34" charset="0"/>
              </a:rPr>
              <a:t>: Mechanical Lifting</a:t>
            </a:r>
          </a:p>
        </p:txBody>
      </p:sp>
      <p:sp>
        <p:nvSpPr>
          <p:cNvPr id="4099" name="Subtitle 2"/>
          <p:cNvSpPr>
            <a:spLocks noGrp="1"/>
          </p:cNvSpPr>
          <p:nvPr>
            <p:ph type="subTitle" idx="1"/>
          </p:nvPr>
        </p:nvSpPr>
        <p:spPr>
          <a:xfrm>
            <a:off x="609600" y="1295400"/>
            <a:ext cx="8001000" cy="4800600"/>
          </a:xfrm>
        </p:spPr>
        <p:txBody>
          <a:bodyPr/>
          <a:lstStyle/>
          <a:p>
            <a:pPr algn="l"/>
            <a:r>
              <a:rPr lang="en-US" dirty="0">
                <a:solidFill>
                  <a:schemeClr val="tx1"/>
                </a:solidFill>
              </a:rPr>
              <a:t>Where space and equipment permit, special lifting devices can be attached to a forklift, lift, or crane.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6626" name="Picture 2" descr="C:\Users\stlane\Pictures\WOPER Spill Control\Drum-Lifting-Equipment-ba.jpg"/>
          <p:cNvPicPr>
            <a:picLocks noChangeAspect="1" noChangeArrowheads="1"/>
          </p:cNvPicPr>
          <p:nvPr/>
        </p:nvPicPr>
        <p:blipFill rotWithShape="1">
          <a:blip r:embed="rId3">
            <a:extLst>
              <a:ext uri="{28A0092B-C50C-407E-A947-70E740481C1C}">
                <a14:useLocalDpi xmlns:a14="http://schemas.microsoft.com/office/drawing/2010/main" val="0"/>
              </a:ext>
            </a:extLst>
          </a:blip>
          <a:srcRect l="9386" r="17200"/>
          <a:stretch/>
        </p:blipFill>
        <p:spPr bwMode="auto">
          <a:xfrm>
            <a:off x="5334000" y="2560640"/>
            <a:ext cx="2590800" cy="352901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stlane\Pictures\WOPER Spill Control\below hook drum lif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33" y="3276600"/>
            <a:ext cx="3200557" cy="258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61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err="1" smtClean="0">
                <a:solidFill>
                  <a:schemeClr val="bg1"/>
                </a:solidFill>
                <a:latin typeface="Verdana" pitchFamily="34" charset="0"/>
              </a:rPr>
              <a:t>Overpacking</a:t>
            </a:r>
            <a:r>
              <a:rPr lang="en-US" sz="2400" dirty="0" smtClean="0">
                <a:solidFill>
                  <a:schemeClr val="bg1"/>
                </a:solidFill>
                <a:latin typeface="Verdana" pitchFamily="34" charset="0"/>
              </a:rPr>
              <a:t>: Mechanical Lifting</a:t>
            </a:r>
          </a:p>
        </p:txBody>
      </p:sp>
      <p:sp>
        <p:nvSpPr>
          <p:cNvPr id="4099" name="Subtitle 2"/>
          <p:cNvSpPr>
            <a:spLocks noGrp="1"/>
          </p:cNvSpPr>
          <p:nvPr>
            <p:ph type="subTitle" idx="1"/>
          </p:nvPr>
        </p:nvSpPr>
        <p:spPr>
          <a:xfrm>
            <a:off x="609600" y="1295400"/>
            <a:ext cx="7924800" cy="2133600"/>
          </a:xfrm>
        </p:spPr>
        <p:txBody>
          <a:bodyPr/>
          <a:lstStyle/>
          <a:p>
            <a:pPr marL="342900" indent="-342900" algn="l">
              <a:buFont typeface="Wingdings" pitchFamily="2" charset="2"/>
              <a:buChar char="§"/>
            </a:pPr>
            <a:r>
              <a:rPr lang="en-US" dirty="0" smtClean="0">
                <a:solidFill>
                  <a:schemeClr val="tx1"/>
                </a:solidFill>
              </a:rPr>
              <a:t>Place lifting device on leaking drum and slowly lift it to a height above the top of the </a:t>
            </a:r>
            <a:r>
              <a:rPr lang="en-US" dirty="0" err="1" smtClean="0">
                <a:solidFill>
                  <a:schemeClr val="tx1"/>
                </a:solidFill>
              </a:rPr>
              <a:t>overpack</a:t>
            </a:r>
            <a:r>
              <a:rPr lang="en-US" dirty="0" smtClean="0">
                <a:solidFill>
                  <a:schemeClr val="tx1"/>
                </a:solidFill>
              </a:rPr>
              <a:t> drum. </a:t>
            </a:r>
          </a:p>
          <a:p>
            <a:pPr marL="342900" indent="-342900" algn="l">
              <a:buFont typeface="Wingdings" pitchFamily="2" charset="2"/>
              <a:buChar char="§"/>
            </a:pPr>
            <a:r>
              <a:rPr lang="en-US" dirty="0" smtClean="0">
                <a:solidFill>
                  <a:schemeClr val="tx1"/>
                </a:solidFill>
              </a:rPr>
              <a:t>Position the </a:t>
            </a:r>
            <a:r>
              <a:rPr lang="en-US" dirty="0" err="1" smtClean="0">
                <a:solidFill>
                  <a:schemeClr val="tx1"/>
                </a:solidFill>
              </a:rPr>
              <a:t>overpack</a:t>
            </a:r>
            <a:r>
              <a:rPr lang="en-US" dirty="0" smtClean="0">
                <a:solidFill>
                  <a:schemeClr val="tx1"/>
                </a:solidFill>
              </a:rPr>
              <a:t> drum underneath the leaking drum.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4274" name="Picture 2" descr="C:\Users\stlane\Pictures\WOPER regs\slideshow-residential_industrial.jpg"/>
          <p:cNvPicPr>
            <a:picLocks noChangeAspect="1" noChangeArrowheads="1"/>
          </p:cNvPicPr>
          <p:nvPr/>
        </p:nvPicPr>
        <p:blipFill rotWithShape="1">
          <a:blip r:embed="rId3">
            <a:extLst>
              <a:ext uri="{28A0092B-C50C-407E-A947-70E740481C1C}">
                <a14:useLocalDpi xmlns:a14="http://schemas.microsoft.com/office/drawing/2010/main" val="0"/>
              </a:ext>
            </a:extLst>
          </a:blip>
          <a:srcRect l="2820" r="1726" b="17730"/>
          <a:stretch/>
        </p:blipFill>
        <p:spPr bwMode="auto">
          <a:xfrm>
            <a:off x="914400" y="3336473"/>
            <a:ext cx="7239000" cy="284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545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err="1" smtClean="0">
                <a:solidFill>
                  <a:schemeClr val="bg1"/>
                </a:solidFill>
                <a:latin typeface="Verdana" pitchFamily="34" charset="0"/>
              </a:rPr>
              <a:t>Overpacking</a:t>
            </a:r>
            <a:r>
              <a:rPr lang="en-US" sz="2400" dirty="0" smtClean="0">
                <a:solidFill>
                  <a:schemeClr val="bg1"/>
                </a:solidFill>
                <a:latin typeface="Verdana" pitchFamily="34" charset="0"/>
              </a:rPr>
              <a:t>: Mechanical Lifting</a:t>
            </a:r>
          </a:p>
        </p:txBody>
      </p:sp>
      <p:sp>
        <p:nvSpPr>
          <p:cNvPr id="4099" name="Subtitle 2"/>
          <p:cNvSpPr>
            <a:spLocks noGrp="1"/>
          </p:cNvSpPr>
          <p:nvPr>
            <p:ph type="subTitle" idx="1"/>
          </p:nvPr>
        </p:nvSpPr>
        <p:spPr>
          <a:xfrm>
            <a:off x="762000" y="1600200"/>
            <a:ext cx="4876800" cy="4615959"/>
          </a:xfrm>
        </p:spPr>
        <p:txBody>
          <a:bodyPr/>
          <a:lstStyle/>
          <a:p>
            <a:pPr marL="342900" indent="-342900" algn="l">
              <a:buFont typeface="Wingdings" pitchFamily="2" charset="2"/>
              <a:buChar char="§"/>
            </a:pPr>
            <a:r>
              <a:rPr lang="en-US" dirty="0" smtClean="0">
                <a:solidFill>
                  <a:schemeClr val="tx1"/>
                </a:solidFill>
              </a:rPr>
              <a:t>Slowly lower the leaking drum into the </a:t>
            </a:r>
            <a:r>
              <a:rPr lang="en-US" dirty="0" err="1" smtClean="0">
                <a:solidFill>
                  <a:schemeClr val="tx1"/>
                </a:solidFill>
              </a:rPr>
              <a:t>overpack</a:t>
            </a:r>
            <a:r>
              <a:rPr lang="en-US" dirty="0" smtClean="0">
                <a:solidFill>
                  <a:schemeClr val="tx1"/>
                </a:solidFill>
              </a:rPr>
              <a:t> </a:t>
            </a:r>
          </a:p>
          <a:p>
            <a:pPr marL="342900" indent="-342900" algn="l">
              <a:buFont typeface="Wingdings" pitchFamily="2" charset="2"/>
              <a:buChar char="§"/>
            </a:pPr>
            <a:endParaRPr lang="en-US" sz="1000" dirty="0" smtClean="0">
              <a:solidFill>
                <a:schemeClr val="tx1"/>
              </a:solidFill>
            </a:endParaRPr>
          </a:p>
          <a:p>
            <a:pPr marL="342900" indent="-342900" algn="l">
              <a:buFont typeface="Wingdings" pitchFamily="2" charset="2"/>
              <a:buChar char="§"/>
            </a:pPr>
            <a:r>
              <a:rPr lang="en-US" dirty="0" smtClean="0">
                <a:solidFill>
                  <a:schemeClr val="tx1"/>
                </a:solidFill>
              </a:rPr>
              <a:t>Place compatible absorbent (shim) material into </a:t>
            </a:r>
            <a:r>
              <a:rPr lang="en-US" dirty="0" err="1" smtClean="0">
                <a:solidFill>
                  <a:schemeClr val="tx1"/>
                </a:solidFill>
              </a:rPr>
              <a:t>overpack</a:t>
            </a:r>
            <a:r>
              <a:rPr lang="en-US" dirty="0" smtClean="0">
                <a:solidFill>
                  <a:schemeClr val="tx1"/>
                </a:solidFill>
              </a:rPr>
              <a:t> between the leaking drum.</a:t>
            </a:r>
          </a:p>
          <a:p>
            <a:pPr algn="l"/>
            <a:r>
              <a:rPr lang="en-US" sz="1000" dirty="0" smtClean="0">
                <a:solidFill>
                  <a:schemeClr val="tx1"/>
                </a:solidFill>
              </a:rPr>
              <a:t>   </a:t>
            </a:r>
          </a:p>
          <a:p>
            <a:pPr marL="342900" indent="-342900" algn="l">
              <a:buFont typeface="Wingdings" pitchFamily="2" charset="2"/>
              <a:buChar char="§"/>
            </a:pPr>
            <a:r>
              <a:rPr lang="en-US" dirty="0" smtClean="0">
                <a:solidFill>
                  <a:schemeClr val="tx1"/>
                </a:solidFill>
              </a:rPr>
              <a:t>Seal, label, and remove the </a:t>
            </a:r>
            <a:r>
              <a:rPr lang="en-US" dirty="0" err="1" smtClean="0">
                <a:solidFill>
                  <a:schemeClr val="tx1"/>
                </a:solidFill>
              </a:rPr>
              <a:t>overpack</a:t>
            </a:r>
            <a:r>
              <a:rPr lang="en-US" dirty="0" smtClean="0">
                <a:solidFill>
                  <a:schemeClr val="tx1"/>
                </a:solidFill>
              </a:rPr>
              <a:t> to a segregated storage point for disposal.</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5298" name="Picture 2" descr="C:\Users\stlane\Pictures\WOPER Spill Control\salvage-drum.jpg"/>
          <p:cNvPicPr>
            <a:picLocks noChangeAspect="1" noChangeArrowheads="1"/>
          </p:cNvPicPr>
          <p:nvPr/>
        </p:nvPicPr>
        <p:blipFill rotWithShape="1">
          <a:blip r:embed="rId3">
            <a:extLst>
              <a:ext uri="{28A0092B-C50C-407E-A947-70E740481C1C}">
                <a14:useLocalDpi xmlns:a14="http://schemas.microsoft.com/office/drawing/2010/main" val="0"/>
              </a:ext>
            </a:extLst>
          </a:blip>
          <a:srcRect l="4673" t="2814" r="4771"/>
          <a:stretch/>
        </p:blipFill>
        <p:spPr bwMode="auto">
          <a:xfrm>
            <a:off x="6342185" y="2297722"/>
            <a:ext cx="1817078" cy="303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37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err="1" smtClean="0">
                <a:solidFill>
                  <a:schemeClr val="bg1"/>
                </a:solidFill>
                <a:latin typeface="Verdana" pitchFamily="34" charset="0"/>
              </a:rPr>
              <a:t>Overpacking</a:t>
            </a:r>
            <a:r>
              <a:rPr lang="en-US" sz="2800" dirty="0" smtClean="0">
                <a:solidFill>
                  <a:schemeClr val="bg1"/>
                </a:solidFill>
                <a:latin typeface="Verdana" pitchFamily="34" charset="0"/>
              </a:rPr>
              <a:t>: Slide Method</a:t>
            </a:r>
          </a:p>
        </p:txBody>
      </p:sp>
      <p:sp>
        <p:nvSpPr>
          <p:cNvPr id="4099" name="Subtitle 2"/>
          <p:cNvSpPr>
            <a:spLocks noGrp="1"/>
          </p:cNvSpPr>
          <p:nvPr>
            <p:ph type="subTitle" idx="1"/>
          </p:nvPr>
        </p:nvSpPr>
        <p:spPr>
          <a:xfrm>
            <a:off x="533400" y="1447800"/>
            <a:ext cx="4800600" cy="4648200"/>
          </a:xfrm>
        </p:spPr>
        <p:txBody>
          <a:bodyPr/>
          <a:lstStyle/>
          <a:p>
            <a:pPr marL="342900" indent="-342900" algn="l">
              <a:buFont typeface="Arial" pitchFamily="34" charset="0"/>
              <a:buChar char="•"/>
            </a:pPr>
            <a:r>
              <a:rPr lang="en-US" dirty="0">
                <a:solidFill>
                  <a:schemeClr val="tx1"/>
                </a:solidFill>
              </a:rPr>
              <a:t>With both the </a:t>
            </a:r>
            <a:r>
              <a:rPr lang="en-US" dirty="0" err="1">
                <a:solidFill>
                  <a:schemeClr val="tx1"/>
                </a:solidFill>
              </a:rPr>
              <a:t>overpack</a:t>
            </a:r>
            <a:r>
              <a:rPr lang="en-US" dirty="0">
                <a:solidFill>
                  <a:schemeClr val="tx1"/>
                </a:solidFill>
              </a:rPr>
              <a:t> drum and leaking drum on their sides, place the open end of the </a:t>
            </a:r>
            <a:r>
              <a:rPr lang="en-US" dirty="0" err="1">
                <a:solidFill>
                  <a:schemeClr val="tx1"/>
                </a:solidFill>
              </a:rPr>
              <a:t>overpack</a:t>
            </a:r>
            <a:r>
              <a:rPr lang="en-US" dirty="0">
                <a:solidFill>
                  <a:schemeClr val="tx1"/>
                </a:solidFill>
              </a:rPr>
              <a:t> drum to face the bottom of the leaking drum.  </a:t>
            </a:r>
            <a:endParaRPr lang="en-US" dirty="0" smtClean="0">
              <a:solidFill>
                <a:schemeClr val="tx1"/>
              </a:solidFill>
            </a:endParaRPr>
          </a:p>
          <a:p>
            <a:pPr algn="l"/>
            <a:endParaRPr lang="en-US" dirty="0">
              <a:solidFill>
                <a:schemeClr val="tx1"/>
              </a:solidFill>
            </a:endParaRPr>
          </a:p>
          <a:p>
            <a:pPr marL="342900" indent="-342900" algn="l">
              <a:buFont typeface="Arial" pitchFamily="34" charset="0"/>
              <a:buChar char="•"/>
            </a:pPr>
            <a:r>
              <a:rPr lang="en-US" dirty="0" smtClean="0">
                <a:solidFill>
                  <a:schemeClr val="tx1"/>
                </a:solidFill>
              </a:rPr>
              <a:t>With </a:t>
            </a:r>
            <a:r>
              <a:rPr lang="en-US" dirty="0">
                <a:solidFill>
                  <a:schemeClr val="tx1"/>
                </a:solidFill>
              </a:rPr>
              <a:t>two people, slowly lift the leaking drum from the bottom and slide it inside the </a:t>
            </a:r>
            <a:r>
              <a:rPr lang="en-US" dirty="0" err="1">
                <a:solidFill>
                  <a:schemeClr val="tx1"/>
                </a:solidFill>
              </a:rPr>
              <a:t>overpack</a:t>
            </a:r>
            <a:r>
              <a:rPr lang="en-US" dirty="0">
                <a:solidFill>
                  <a:schemeClr val="tx1"/>
                </a:solidFill>
              </a:rPr>
              <a:t> drum slightly.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5602" name="Picture 2" descr="C:\Users\stlane\Pictures\WOPER Spill Control\slide-overpackte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91541"/>
            <a:ext cx="3086100" cy="2528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tlane\Pictures\WOPER Spill Control\7 hazm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65" y="3886200"/>
            <a:ext cx="1940169" cy="22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92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err="1" smtClean="0">
                <a:solidFill>
                  <a:schemeClr val="bg1"/>
                </a:solidFill>
                <a:latin typeface="Verdana" pitchFamily="34" charset="0"/>
              </a:rPr>
              <a:t>Overpacking</a:t>
            </a:r>
            <a:r>
              <a:rPr lang="en-US" sz="2400" dirty="0" smtClean="0">
                <a:solidFill>
                  <a:schemeClr val="bg1"/>
                </a:solidFill>
                <a:latin typeface="Verdana" pitchFamily="34" charset="0"/>
              </a:rPr>
              <a:t>: Roll or “V” Method</a:t>
            </a:r>
          </a:p>
        </p:txBody>
      </p:sp>
      <p:sp>
        <p:nvSpPr>
          <p:cNvPr id="4099" name="Subtitle 2"/>
          <p:cNvSpPr>
            <a:spLocks noGrp="1"/>
          </p:cNvSpPr>
          <p:nvPr>
            <p:ph type="subTitle" idx="1"/>
          </p:nvPr>
        </p:nvSpPr>
        <p:spPr>
          <a:xfrm>
            <a:off x="609600" y="1447800"/>
            <a:ext cx="3886200" cy="4724400"/>
          </a:xfrm>
        </p:spPr>
        <p:txBody>
          <a:bodyPr/>
          <a:lstStyle/>
          <a:p>
            <a:pPr marL="342900" indent="-342900" algn="l">
              <a:buFont typeface="Arial" pitchFamily="34" charset="0"/>
              <a:buChar char="•"/>
            </a:pPr>
            <a:r>
              <a:rPr lang="en-US" dirty="0">
                <a:solidFill>
                  <a:schemeClr val="tx1"/>
                </a:solidFill>
              </a:rPr>
              <a:t>With both the </a:t>
            </a:r>
            <a:r>
              <a:rPr lang="en-US" dirty="0" err="1">
                <a:solidFill>
                  <a:schemeClr val="tx1"/>
                </a:solidFill>
              </a:rPr>
              <a:t>overpack</a:t>
            </a:r>
            <a:r>
              <a:rPr lang="en-US" dirty="0">
                <a:solidFill>
                  <a:schemeClr val="tx1"/>
                </a:solidFill>
              </a:rPr>
              <a:t> and leaking drum on their sides, position both drums at a 45 degree angle to each other.  </a:t>
            </a:r>
            <a:endParaRPr lang="en-US" dirty="0" smtClean="0">
              <a:solidFill>
                <a:schemeClr val="tx1"/>
              </a:solidFill>
            </a:endParaRPr>
          </a:p>
          <a:p>
            <a:pPr algn="l"/>
            <a:endParaRPr lang="en-US" dirty="0">
              <a:solidFill>
                <a:schemeClr val="tx1"/>
              </a:solidFill>
            </a:endParaRPr>
          </a:p>
          <a:p>
            <a:pPr marL="342900" indent="-342900" algn="l">
              <a:buFont typeface="Arial" pitchFamily="34" charset="0"/>
              <a:buChar char="•"/>
            </a:pPr>
            <a:r>
              <a:rPr lang="en-US" dirty="0" smtClean="0">
                <a:solidFill>
                  <a:schemeClr val="tx1"/>
                </a:solidFill>
              </a:rPr>
              <a:t>The </a:t>
            </a:r>
            <a:r>
              <a:rPr lang="en-US" dirty="0">
                <a:solidFill>
                  <a:schemeClr val="tx1"/>
                </a:solidFill>
              </a:rPr>
              <a:t>open end of the </a:t>
            </a:r>
            <a:r>
              <a:rPr lang="en-US" dirty="0" err="1">
                <a:solidFill>
                  <a:schemeClr val="tx1"/>
                </a:solidFill>
              </a:rPr>
              <a:t>overpack</a:t>
            </a:r>
            <a:r>
              <a:rPr lang="en-US" dirty="0">
                <a:solidFill>
                  <a:schemeClr val="tx1"/>
                </a:solidFill>
              </a:rPr>
              <a:t> will face the bottom of the leaking drum. </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7650" name="Picture 2" descr="C:\Users\stlane\Pictures\WOPER Spill Control\7 V roll drum.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62" t="5077" r="5692"/>
          <a:stretch/>
        </p:blipFill>
        <p:spPr bwMode="auto">
          <a:xfrm>
            <a:off x="4724400" y="1676400"/>
            <a:ext cx="4064398" cy="357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53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Preplanning Response</a:t>
            </a:r>
          </a:p>
        </p:txBody>
      </p:sp>
      <p:sp>
        <p:nvSpPr>
          <p:cNvPr id="4099" name="Subtitle 2"/>
          <p:cNvSpPr>
            <a:spLocks noGrp="1"/>
          </p:cNvSpPr>
          <p:nvPr>
            <p:ph type="subTitle" idx="1"/>
          </p:nvPr>
        </p:nvSpPr>
        <p:spPr>
          <a:xfrm>
            <a:off x="574431" y="1551162"/>
            <a:ext cx="7924800" cy="1676400"/>
          </a:xfrm>
        </p:spPr>
        <p:txBody>
          <a:bodyPr/>
          <a:lstStyle/>
          <a:p>
            <a:pPr algn="l" eaLnBrk="1" hangingPunct="1"/>
            <a:r>
              <a:rPr lang="en-US" dirty="0" smtClean="0">
                <a:solidFill>
                  <a:schemeClr val="tx1"/>
                </a:solidFill>
              </a:rPr>
              <a:t>Engineer Safeguards where you can to eliminate more costlier spills.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4818" name="Picture 2" descr="C:\Users\stlane\Pictures\WOPER Spill Control\3dspill containment platform.jpg"/>
          <p:cNvPicPr>
            <a:picLocks noChangeAspect="1" noChangeArrowheads="1"/>
          </p:cNvPicPr>
          <p:nvPr/>
        </p:nvPicPr>
        <p:blipFill rotWithShape="1">
          <a:blip r:embed="rId3">
            <a:extLst>
              <a:ext uri="{28A0092B-C50C-407E-A947-70E740481C1C}">
                <a14:useLocalDpi xmlns:a14="http://schemas.microsoft.com/office/drawing/2010/main" val="0"/>
              </a:ext>
            </a:extLst>
          </a:blip>
          <a:srcRect l="3217" t="4545" r="2867" b="5595"/>
          <a:stretch/>
        </p:blipFill>
        <p:spPr bwMode="auto">
          <a:xfrm>
            <a:off x="4630614" y="3077308"/>
            <a:ext cx="3936023" cy="30128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tlane\Pictures\WOPER Spill Control\storage_drums preplan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18351"/>
            <a:ext cx="3800475" cy="28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41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Response Kits</a:t>
            </a:r>
          </a:p>
        </p:txBody>
      </p:sp>
      <p:sp>
        <p:nvSpPr>
          <p:cNvPr id="4099" name="Subtitle 2"/>
          <p:cNvSpPr>
            <a:spLocks noGrp="1"/>
          </p:cNvSpPr>
          <p:nvPr>
            <p:ph type="subTitle" idx="1"/>
          </p:nvPr>
        </p:nvSpPr>
        <p:spPr>
          <a:xfrm>
            <a:off x="304800" y="1752600"/>
            <a:ext cx="3886200" cy="4572000"/>
          </a:xfrm>
        </p:spPr>
        <p:txBody>
          <a:bodyPr/>
          <a:lstStyle/>
          <a:p>
            <a:pPr algn="l" eaLnBrk="1" hangingPunct="1"/>
            <a:r>
              <a:rPr lang="en-US" dirty="0" smtClean="0">
                <a:solidFill>
                  <a:schemeClr val="tx1"/>
                </a:solidFill>
              </a:rPr>
              <a:t>Kits exist to:</a:t>
            </a:r>
          </a:p>
          <a:p>
            <a:pPr algn="l" eaLnBrk="1" hangingPunct="1"/>
            <a:endParaRPr lang="en-US" sz="1200"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Plug</a:t>
            </a:r>
          </a:p>
          <a:p>
            <a:pPr marL="342900" indent="-342900" algn="l" eaLnBrk="1" hangingPunct="1">
              <a:buFont typeface="Wingdings" pitchFamily="2" charset="2"/>
              <a:buChar char="§"/>
            </a:pPr>
            <a:endParaRPr lang="en-US" sz="800"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Patch</a:t>
            </a:r>
          </a:p>
          <a:p>
            <a:pPr marL="342900" indent="-342900" algn="l" eaLnBrk="1" hangingPunct="1">
              <a:buFont typeface="Wingdings" pitchFamily="2" charset="2"/>
              <a:buChar char="§"/>
            </a:pPr>
            <a:endParaRPr lang="en-US" sz="800"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Sleeve broken pipes</a:t>
            </a:r>
          </a:p>
          <a:p>
            <a:pPr marL="342900" indent="-342900" algn="l" eaLnBrk="1" hangingPunct="1">
              <a:buFont typeface="Wingdings" pitchFamily="2" charset="2"/>
              <a:buChar char="§"/>
            </a:pPr>
            <a:endParaRPr lang="en-US" sz="800"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Plug with </a:t>
            </a:r>
            <a:r>
              <a:rPr lang="en-US" dirty="0" err="1" smtClean="0">
                <a:solidFill>
                  <a:schemeClr val="tx1"/>
                </a:solidFill>
              </a:rPr>
              <a:t>valving</a:t>
            </a:r>
            <a:r>
              <a:rPr lang="en-US" dirty="0" smtClean="0">
                <a:solidFill>
                  <a:schemeClr val="tx1"/>
                </a:solidFill>
              </a:rPr>
              <a:t> for </a:t>
            </a:r>
            <a:r>
              <a:rPr lang="en-US" dirty="0" err="1" smtClean="0">
                <a:solidFill>
                  <a:schemeClr val="tx1"/>
                </a:solidFill>
              </a:rPr>
              <a:t>transfilling</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122" name="Picture 2" descr="C:\Users\stlane\Pictures\WOPER Spill Control\full7.jpg"/>
          <p:cNvPicPr>
            <a:picLocks noChangeAspect="1" noChangeArrowheads="1"/>
          </p:cNvPicPr>
          <p:nvPr/>
        </p:nvPicPr>
        <p:blipFill rotWithShape="1">
          <a:blip r:embed="rId3">
            <a:extLst>
              <a:ext uri="{28A0092B-C50C-407E-A947-70E740481C1C}">
                <a14:useLocalDpi xmlns:a14="http://schemas.microsoft.com/office/drawing/2010/main" val="0"/>
              </a:ext>
            </a:extLst>
          </a:blip>
          <a:srcRect l="6648" t="3153" r="6141" b="2787"/>
          <a:stretch/>
        </p:blipFill>
        <p:spPr bwMode="auto">
          <a:xfrm>
            <a:off x="4267199" y="1295400"/>
            <a:ext cx="476131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1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Containers</a:t>
            </a:r>
          </a:p>
        </p:txBody>
      </p:sp>
      <p:sp>
        <p:nvSpPr>
          <p:cNvPr id="4099" name="Subtitle 2"/>
          <p:cNvSpPr>
            <a:spLocks noGrp="1"/>
          </p:cNvSpPr>
          <p:nvPr>
            <p:ph type="subTitle" idx="1"/>
          </p:nvPr>
        </p:nvSpPr>
        <p:spPr>
          <a:xfrm>
            <a:off x="498231" y="2133600"/>
            <a:ext cx="4648200" cy="3048000"/>
          </a:xfrm>
        </p:spPr>
        <p:txBody>
          <a:bodyPr/>
          <a:lstStyle/>
          <a:p>
            <a:pPr marL="342900" indent="-342900" algn="l" eaLnBrk="1" hangingPunct="1">
              <a:buFont typeface="Arial" pitchFamily="34" charset="0"/>
              <a:buChar char="•"/>
            </a:pPr>
            <a:r>
              <a:rPr lang="en-US" dirty="0" smtClean="0">
                <a:solidFill>
                  <a:schemeClr val="tx1"/>
                </a:solidFill>
              </a:rPr>
              <a:t>Can also be processes and vessels containing production materials.</a:t>
            </a:r>
          </a:p>
          <a:p>
            <a:pPr algn="l" eaLnBrk="1" hangingPunct="1"/>
            <a:endParaRPr lang="en-US" dirty="0">
              <a:solidFill>
                <a:schemeClr val="tx1"/>
              </a:solidFill>
            </a:endParaRPr>
          </a:p>
          <a:p>
            <a:pPr marL="342900" indent="-342900" algn="l" eaLnBrk="1" hangingPunct="1">
              <a:buFont typeface="Arial" pitchFamily="34" charset="0"/>
              <a:buChar char="•"/>
            </a:pPr>
            <a:r>
              <a:rPr lang="en-US" dirty="0" smtClean="0">
                <a:solidFill>
                  <a:schemeClr val="tx1"/>
                </a:solidFill>
              </a:rPr>
              <a:t>Know the </a:t>
            </a:r>
            <a:r>
              <a:rPr lang="en-US" dirty="0" err="1" smtClean="0">
                <a:solidFill>
                  <a:schemeClr val="tx1"/>
                </a:solidFill>
              </a:rPr>
              <a:t>valving</a:t>
            </a:r>
            <a:r>
              <a:rPr lang="en-US" dirty="0" smtClean="0">
                <a:solidFill>
                  <a:schemeClr val="tx1"/>
                </a:solidFill>
              </a:rPr>
              <a:t> and shutdown logics for the plant’s processes.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1986" name="Picture 2" descr="C:\Users\stlane\Pictures\WOPER Spill Control\Food-Chemical-Processing-2-685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t="12590" r="3105"/>
          <a:stretch/>
        </p:blipFill>
        <p:spPr bwMode="auto">
          <a:xfrm>
            <a:off x="5257800" y="1447800"/>
            <a:ext cx="3470275" cy="467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877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Response Kits</a:t>
            </a:r>
          </a:p>
        </p:txBody>
      </p:sp>
      <p:sp>
        <p:nvSpPr>
          <p:cNvPr id="4099" name="Subtitle 2"/>
          <p:cNvSpPr>
            <a:spLocks noGrp="1"/>
          </p:cNvSpPr>
          <p:nvPr>
            <p:ph type="subTitle" idx="1"/>
          </p:nvPr>
        </p:nvSpPr>
        <p:spPr>
          <a:xfrm>
            <a:off x="609600" y="1295400"/>
            <a:ext cx="8077200" cy="4800600"/>
          </a:xfrm>
        </p:spPr>
        <p:txBody>
          <a:bodyPr/>
          <a:lstStyle/>
          <a:p>
            <a:pPr marL="342900" indent="-342900" algn="l" eaLnBrk="1" hangingPunct="1">
              <a:buFont typeface="Arial" pitchFamily="34" charset="0"/>
              <a:buChar char="•"/>
            </a:pPr>
            <a:r>
              <a:rPr lang="en-US" dirty="0" smtClean="0">
                <a:solidFill>
                  <a:schemeClr val="tx1"/>
                </a:solidFill>
              </a:rPr>
              <a:t>Spill control kits are available for drum spills.</a:t>
            </a:r>
          </a:p>
          <a:p>
            <a:pPr marL="342900" indent="-342900" algn="l" eaLnBrk="1" hangingPunct="1">
              <a:buFont typeface="Arial" pitchFamily="34" charset="0"/>
              <a:buChar char="•"/>
            </a:pPr>
            <a:endParaRPr lang="en-US" dirty="0" smtClean="0">
              <a:solidFill>
                <a:schemeClr val="tx1"/>
              </a:solidFill>
            </a:endParaRPr>
          </a:p>
          <a:p>
            <a:pPr marL="342900" indent="-342900" algn="l" eaLnBrk="1" hangingPunct="1">
              <a:buFont typeface="Arial" pitchFamily="34" charset="0"/>
              <a:buChar char="•"/>
            </a:pPr>
            <a:r>
              <a:rPr lang="en-US" dirty="0" smtClean="0">
                <a:solidFill>
                  <a:schemeClr val="tx1"/>
                </a:solidFill>
              </a:rPr>
              <a:t>Various gallon capacities are also available.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5842" name="Picture 2" descr="C:\Users\stlane\Pictures\WOPER Spill Control\3e spill-kit-skh95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007" y="2860249"/>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37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Lab Kits</a:t>
            </a:r>
          </a:p>
        </p:txBody>
      </p:sp>
      <p:sp>
        <p:nvSpPr>
          <p:cNvPr id="4099" name="Subtitle 2"/>
          <p:cNvSpPr>
            <a:spLocks noGrp="1"/>
          </p:cNvSpPr>
          <p:nvPr>
            <p:ph type="subTitle" idx="1"/>
          </p:nvPr>
        </p:nvSpPr>
        <p:spPr>
          <a:xfrm>
            <a:off x="534237" y="1900707"/>
            <a:ext cx="4648200" cy="1447800"/>
          </a:xfrm>
        </p:spPr>
        <p:txBody>
          <a:bodyPr/>
          <a:lstStyle/>
          <a:p>
            <a:pPr algn="l" eaLnBrk="1" hangingPunct="1"/>
            <a:r>
              <a:rPr lang="en-US" dirty="0" smtClean="0">
                <a:solidFill>
                  <a:schemeClr val="tx1"/>
                </a:solidFill>
              </a:rPr>
              <a:t>Lab kits exist for lab spills.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6866" name="Picture 2" descr="C:\Users\stlane\Pictures\WOPER Spill Control\5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3744415" cy="210820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C:\Users\stlane\Pictures\WOPER Spill Control\9 Lab spill kits a for acid b for basic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16325"/>
            <a:ext cx="352425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stlane\Pictures\hazwaste pix\spill eqmt sign.jpg"/>
          <p:cNvPicPr>
            <a:picLocks noChangeAspect="1" noChangeArrowheads="1"/>
          </p:cNvPicPr>
          <p:nvPr/>
        </p:nvPicPr>
        <p:blipFill rotWithShape="1">
          <a:blip r:embed="rId5">
            <a:extLst>
              <a:ext uri="{28A0092B-C50C-407E-A947-70E740481C1C}">
                <a14:useLocalDpi xmlns:a14="http://schemas.microsoft.com/office/drawing/2010/main" val="0"/>
              </a:ext>
            </a:extLst>
          </a:blip>
          <a:srcRect l="8263" t="10538" r="6666" b="11715"/>
          <a:stretch/>
        </p:blipFill>
        <p:spPr bwMode="auto">
          <a:xfrm>
            <a:off x="6284890" y="1571223"/>
            <a:ext cx="1944710" cy="177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230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Policies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Be specific to hazards and use for training.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39938" name="Picture 2" descr="C:\Users\stlane\Pictures\WOPER Spill Control\9 disinfecting-surfaces-1024x640.jpg"/>
          <p:cNvPicPr>
            <a:picLocks noChangeAspect="1" noChangeArrowheads="1"/>
          </p:cNvPicPr>
          <p:nvPr/>
        </p:nvPicPr>
        <p:blipFill rotWithShape="1">
          <a:blip r:embed="rId3">
            <a:extLst>
              <a:ext uri="{28A0092B-C50C-407E-A947-70E740481C1C}">
                <a14:useLocalDpi xmlns:a14="http://schemas.microsoft.com/office/drawing/2010/main" val="0"/>
              </a:ext>
            </a:extLst>
          </a:blip>
          <a:srcRect l="1651" t="4248" r="1028"/>
          <a:stretch/>
        </p:blipFill>
        <p:spPr bwMode="auto">
          <a:xfrm>
            <a:off x="1142999" y="1905000"/>
            <a:ext cx="6799385" cy="418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29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Policies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For small or nuisance spills.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3010" name="Picture 2" descr="C:\Users\stlane\Pictures\WOPER Spill Control\4 Env-Hazards_2-Spill-Contai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124200"/>
            <a:ext cx="24288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stlane\Pictures\WOPER Spill Control\4 physical di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05000"/>
            <a:ext cx="44672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3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Policies</a:t>
            </a:r>
          </a:p>
        </p:txBody>
      </p:sp>
      <p:sp>
        <p:nvSpPr>
          <p:cNvPr id="4099" name="Subtitle 2"/>
          <p:cNvSpPr>
            <a:spLocks noGrp="1"/>
          </p:cNvSpPr>
          <p:nvPr>
            <p:ph type="subTitle" idx="1"/>
          </p:nvPr>
        </p:nvSpPr>
        <p:spPr>
          <a:xfrm>
            <a:off x="609600" y="1524000"/>
            <a:ext cx="7924800" cy="4572000"/>
          </a:xfrm>
        </p:spPr>
        <p:txBody>
          <a:bodyPr/>
          <a:lstStyle/>
          <a:p>
            <a:pPr algn="l" eaLnBrk="1" hangingPunct="1"/>
            <a:r>
              <a:rPr lang="en-US" dirty="0" smtClean="0">
                <a:solidFill>
                  <a:schemeClr val="tx1"/>
                </a:solidFill>
              </a:rPr>
              <a:t>Larger Operations or Greater Hazard Response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5058" name="Picture 2" descr="C:\Users\stlane\Pictures\WOPER Spill Control\4 mercuryspillcleanupwiscons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62865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67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Policies</a:t>
            </a:r>
          </a:p>
        </p:txBody>
      </p:sp>
      <p:sp>
        <p:nvSpPr>
          <p:cNvPr id="4099" name="Subtitle 2"/>
          <p:cNvSpPr>
            <a:spLocks noGrp="1"/>
          </p:cNvSpPr>
          <p:nvPr>
            <p:ph type="subTitle" idx="1"/>
          </p:nvPr>
        </p:nvSpPr>
        <p:spPr>
          <a:xfrm>
            <a:off x="838200" y="1371600"/>
            <a:ext cx="7772400" cy="4724400"/>
          </a:xfrm>
        </p:spPr>
        <p:txBody>
          <a:bodyPr/>
          <a:lstStyle/>
          <a:p>
            <a:pPr algn="l" eaLnBrk="1" hangingPunct="1"/>
            <a:r>
              <a:rPr lang="en-US" dirty="0" smtClean="0">
                <a:solidFill>
                  <a:schemeClr val="tx1"/>
                </a:solidFill>
              </a:rPr>
              <a:t>Specialized control operations.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46082" name="Picture 2" descr="C:\Users\stlane\Pictures\WOPER Spill Control\specialised-clea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5867400" cy="342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63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Policies</a:t>
            </a:r>
          </a:p>
        </p:txBody>
      </p:sp>
      <p:sp>
        <p:nvSpPr>
          <p:cNvPr id="4099" name="Subtitle 2"/>
          <p:cNvSpPr>
            <a:spLocks noGrp="1"/>
          </p:cNvSpPr>
          <p:nvPr>
            <p:ph type="subTitle" idx="1"/>
          </p:nvPr>
        </p:nvSpPr>
        <p:spPr>
          <a:xfrm>
            <a:off x="533400" y="1657350"/>
            <a:ext cx="4267200" cy="3810000"/>
          </a:xfrm>
        </p:spPr>
        <p:txBody>
          <a:bodyPr/>
          <a:lstStyle/>
          <a:p>
            <a:pPr marL="342900" indent="-342900" algn="l" eaLnBrk="1" hangingPunct="1">
              <a:buFont typeface="Arial" pitchFamily="34" charset="0"/>
              <a:buChar char="•"/>
            </a:pPr>
            <a:r>
              <a:rPr lang="en-US" dirty="0" smtClean="0">
                <a:solidFill>
                  <a:schemeClr val="tx1"/>
                </a:solidFill>
              </a:rPr>
              <a:t>Regulations may not permit you to let a leaking shipment leave your facility. So, you may end up responding to some one else’s incident. </a:t>
            </a:r>
          </a:p>
          <a:p>
            <a:pPr algn="l" eaLnBrk="1" hangingPunct="1"/>
            <a:endParaRPr lang="en-US" dirty="0">
              <a:solidFill>
                <a:schemeClr val="tx1"/>
              </a:solidFill>
            </a:endParaRPr>
          </a:p>
          <a:p>
            <a:pPr marL="342900" indent="-342900" algn="l" eaLnBrk="1" hangingPunct="1">
              <a:buFont typeface="Arial" pitchFamily="34" charset="0"/>
              <a:buChar char="•"/>
            </a:pPr>
            <a:r>
              <a:rPr lang="en-US" dirty="0" smtClean="0">
                <a:solidFill>
                  <a:schemeClr val="tx1"/>
                </a:solidFill>
              </a:rPr>
              <a:t>Create team policies for such responses.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56322" name="Picture 2" descr="C:\Users\stlane\Pictures\WOPER Spill Control\2a.jpg"/>
          <p:cNvPicPr>
            <a:picLocks noChangeAspect="1" noChangeArrowheads="1"/>
          </p:cNvPicPr>
          <p:nvPr/>
        </p:nvPicPr>
        <p:blipFill rotWithShape="1">
          <a:blip r:embed="rId3">
            <a:extLst>
              <a:ext uri="{28A0092B-C50C-407E-A947-70E740481C1C}">
                <a14:useLocalDpi xmlns:a14="http://schemas.microsoft.com/office/drawing/2010/main" val="0"/>
              </a:ext>
            </a:extLst>
          </a:blip>
          <a:srcRect r="10000"/>
          <a:stretch/>
        </p:blipFill>
        <p:spPr bwMode="auto">
          <a:xfrm>
            <a:off x="5117123" y="2098431"/>
            <a:ext cx="3429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703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Removal and Disposal</a:t>
            </a:r>
          </a:p>
        </p:txBody>
      </p:sp>
      <p:sp>
        <p:nvSpPr>
          <p:cNvPr id="4099" name="Subtitle 2"/>
          <p:cNvSpPr>
            <a:spLocks noGrp="1"/>
          </p:cNvSpPr>
          <p:nvPr>
            <p:ph type="subTitle" idx="1"/>
          </p:nvPr>
        </p:nvSpPr>
        <p:spPr>
          <a:xfrm>
            <a:off x="609600" y="1143000"/>
            <a:ext cx="7924800" cy="4800600"/>
          </a:xfrm>
        </p:spPr>
        <p:txBody>
          <a:bodyPr/>
          <a:lstStyle/>
          <a:p>
            <a:pPr marL="342900" indent="-342900" algn="l">
              <a:buFont typeface="Wingdings" pitchFamily="2" charset="2"/>
              <a:buChar char="§"/>
            </a:pPr>
            <a:r>
              <a:rPr lang="en-US" dirty="0">
                <a:solidFill>
                  <a:schemeClr val="tx1"/>
                </a:solidFill>
              </a:rPr>
              <a:t>I</a:t>
            </a:r>
            <a:r>
              <a:rPr lang="en-US" dirty="0" smtClean="0">
                <a:solidFill>
                  <a:schemeClr val="tx1"/>
                </a:solidFill>
              </a:rPr>
              <a:t>ncludes </a:t>
            </a:r>
            <a:r>
              <a:rPr lang="en-US" dirty="0">
                <a:solidFill>
                  <a:schemeClr val="tx1"/>
                </a:solidFill>
              </a:rPr>
              <a:t>recovery and disposal of a hazardous material (waste).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This </a:t>
            </a:r>
            <a:r>
              <a:rPr lang="en-US" dirty="0">
                <a:solidFill>
                  <a:schemeClr val="tx1"/>
                </a:solidFill>
              </a:rPr>
              <a:t>phase requires careful thought and planning </a:t>
            </a:r>
            <a:r>
              <a:rPr lang="en-US" dirty="0" smtClean="0">
                <a:solidFill>
                  <a:schemeClr val="tx1"/>
                </a:solidFill>
              </a:rPr>
              <a:t>It </a:t>
            </a:r>
            <a:r>
              <a:rPr lang="en-US" dirty="0">
                <a:solidFill>
                  <a:schemeClr val="tx1"/>
                </a:solidFill>
              </a:rPr>
              <a:t>must also be considered before actions are taken to clean-up a spill.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Whatever </a:t>
            </a:r>
            <a:r>
              <a:rPr lang="en-US" dirty="0">
                <a:solidFill>
                  <a:schemeClr val="tx1"/>
                </a:solidFill>
              </a:rPr>
              <a:t>is introduced to the spill </a:t>
            </a:r>
            <a:r>
              <a:rPr lang="en-US" dirty="0" smtClean="0">
                <a:solidFill>
                  <a:schemeClr val="tx1"/>
                </a:solidFill>
              </a:rPr>
              <a:t>area will </a:t>
            </a:r>
            <a:r>
              <a:rPr lang="en-US" dirty="0">
                <a:solidFill>
                  <a:schemeClr val="tx1"/>
                </a:solidFill>
              </a:rPr>
              <a:t>then be included as hazardous waste.</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121" y="4038600"/>
            <a:ext cx="2735580" cy="2125980"/>
          </a:xfrm>
          <a:prstGeom prst="rect">
            <a:avLst/>
          </a:prstGeom>
        </p:spPr>
      </p:pic>
    </p:spTree>
    <p:extLst>
      <p:ext uri="{BB962C8B-B14F-4D97-AF65-F5344CB8AC3E}">
        <p14:creationId xmlns:p14="http://schemas.microsoft.com/office/powerpoint/2010/main" val="613861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Decontamination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rPr>
              <a:t>The completion of any operation will require decontamination of personnel. </a:t>
            </a:r>
            <a:endParaRPr lang="en-US" dirty="0" smtClean="0">
              <a:solidFill>
                <a:schemeClr val="tx1"/>
              </a:solidFill>
            </a:endParaRPr>
          </a:p>
          <a:p>
            <a:pPr marL="342900" indent="-342900" algn="l">
              <a:buFont typeface="Wingdings" pitchFamily="2" charset="2"/>
              <a:buChar char="§"/>
            </a:pPr>
            <a:r>
              <a:rPr lang="en-US" dirty="0" smtClean="0">
                <a:solidFill>
                  <a:schemeClr val="tx1"/>
                </a:solidFill>
              </a:rPr>
              <a:t>It may also be required </a:t>
            </a:r>
            <a:r>
              <a:rPr lang="en-US" dirty="0">
                <a:solidFill>
                  <a:schemeClr val="tx1"/>
                </a:solidFill>
              </a:rPr>
              <a:t>for machines, systems, and other impacted areas. </a:t>
            </a:r>
            <a:endParaRPr lang="en-US" dirty="0" smtClean="0">
              <a:solidFill>
                <a:schemeClr val="tx1"/>
              </a:solidFill>
            </a:endParaRPr>
          </a:p>
          <a:p>
            <a:pPr marL="342900" indent="-342900" algn="l">
              <a:buFont typeface="Wingdings" pitchFamily="2" charset="2"/>
              <a:buChar char="§"/>
            </a:pPr>
            <a:r>
              <a:rPr lang="en-US" dirty="0">
                <a:solidFill>
                  <a:schemeClr val="tx1"/>
                </a:solidFill>
              </a:rPr>
              <a:t>T</a:t>
            </a:r>
            <a:r>
              <a:rPr lang="en-US" dirty="0" smtClean="0">
                <a:solidFill>
                  <a:schemeClr val="tx1"/>
                </a:solidFill>
              </a:rPr>
              <a:t>he </a:t>
            </a:r>
            <a:r>
              <a:rPr lang="en-US" dirty="0">
                <a:solidFill>
                  <a:schemeClr val="tx1"/>
                </a:solidFill>
              </a:rPr>
              <a:t>level of PPE </a:t>
            </a:r>
            <a:r>
              <a:rPr lang="en-US" dirty="0" smtClean="0">
                <a:solidFill>
                  <a:schemeClr val="tx1"/>
                </a:solidFill>
              </a:rPr>
              <a:t>worn will </a:t>
            </a:r>
            <a:r>
              <a:rPr lang="en-US" dirty="0">
                <a:solidFill>
                  <a:schemeClr val="tx1"/>
                </a:solidFill>
              </a:rPr>
              <a:t>be product-dependent for each work zone and the </a:t>
            </a:r>
            <a:r>
              <a:rPr lang="en-US" dirty="0" err="1">
                <a:solidFill>
                  <a:schemeClr val="tx1"/>
                </a:solidFill>
              </a:rPr>
              <a:t>decon</a:t>
            </a:r>
            <a:r>
              <a:rPr lang="en-US" dirty="0">
                <a:solidFill>
                  <a:schemeClr val="tx1"/>
                </a:solidFill>
              </a:rPr>
              <a:t> team.</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026" name="Picture 2" descr="C:\Users\stlane\Pictures\WOPER decon\emergency-respon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54973"/>
            <a:ext cx="31242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08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Documentation</a:t>
            </a:r>
          </a:p>
        </p:txBody>
      </p:sp>
      <p:sp>
        <p:nvSpPr>
          <p:cNvPr id="4099" name="Subtitle 2"/>
          <p:cNvSpPr>
            <a:spLocks noGrp="1"/>
          </p:cNvSpPr>
          <p:nvPr>
            <p:ph type="subTitle" idx="1"/>
          </p:nvPr>
        </p:nvSpPr>
        <p:spPr>
          <a:xfrm>
            <a:off x="609600" y="1295400"/>
            <a:ext cx="5029200" cy="4953000"/>
          </a:xfrm>
        </p:spPr>
        <p:txBody>
          <a:bodyPr/>
          <a:lstStyle/>
          <a:p>
            <a:pPr marL="342900" indent="-342900" algn="l">
              <a:buFont typeface="Wingdings" pitchFamily="2" charset="2"/>
              <a:buChar char="§"/>
            </a:pPr>
            <a:r>
              <a:rPr lang="en-US" dirty="0">
                <a:solidFill>
                  <a:schemeClr val="tx1"/>
                </a:solidFill>
              </a:rPr>
              <a:t>Proper documentation of the receipt of a hazardous substance and also the disposal of it as a hazardous waste must be in place.  </a:t>
            </a:r>
            <a:endParaRPr lang="en-US" dirty="0" smtClean="0">
              <a:solidFill>
                <a:schemeClr val="tx1"/>
              </a:solidFill>
            </a:endParaRPr>
          </a:p>
          <a:p>
            <a:pPr marL="342900" indent="-342900" algn="l">
              <a:buFont typeface="Wingdings" pitchFamily="2" charset="2"/>
              <a:buChar char="§"/>
            </a:pPr>
            <a:endParaRPr lang="en-US" sz="1400" dirty="0">
              <a:solidFill>
                <a:schemeClr val="tx1"/>
              </a:solidFill>
            </a:endParaRPr>
          </a:p>
          <a:p>
            <a:pPr marL="342900" indent="-342900" algn="l">
              <a:buFont typeface="Wingdings" pitchFamily="2" charset="2"/>
              <a:buChar char="§"/>
            </a:pPr>
            <a:r>
              <a:rPr lang="en-US" dirty="0" smtClean="0">
                <a:solidFill>
                  <a:schemeClr val="tx1"/>
                </a:solidFill>
              </a:rPr>
              <a:t>Prior </a:t>
            </a:r>
            <a:r>
              <a:rPr lang="en-US" dirty="0">
                <a:solidFill>
                  <a:schemeClr val="tx1"/>
                </a:solidFill>
              </a:rPr>
              <a:t>contact with a licensed hazardous waste contractor must be accomplished and the mechanism for disposal must be in your contingency plan for an emergency response.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050" name="Picture 2" descr="C:\Users\stlane\Pictures\hazwaste pix\hazcomm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3379418"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95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 Identification</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Identify hazards by markings, labels or shipping papers.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6" name="Picture 2" descr="C:\Users\stlane\Pictures\WOPER Spill Contr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2965450" cy="262255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stlane\Pictures\WOPER Spill Control\1a .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523" y="4419600"/>
            <a:ext cx="2590800" cy="1891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tlane\Pictures\WOPER Spill Control\SDS-elements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2057400"/>
            <a:ext cx="3513217"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887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Training</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pPr>
            <a:r>
              <a:rPr lang="en-US" dirty="0" smtClean="0">
                <a:solidFill>
                  <a:schemeClr val="tx1"/>
                </a:solidFill>
              </a:rPr>
              <a:t>Provide training per the standard (29 CFR 1910.120(q))</a:t>
            </a:r>
          </a:p>
          <a:p>
            <a:pPr marL="342900" indent="-342900" algn="l" eaLnBrk="1" hangingPunct="1">
              <a:buFont typeface="Wingdings" pitchFamily="2" charset="2"/>
              <a:buChar char="§"/>
            </a:pPr>
            <a:r>
              <a:rPr lang="en-US" dirty="0" smtClean="0">
                <a:solidFill>
                  <a:schemeClr val="tx1"/>
                </a:solidFill>
              </a:rPr>
              <a:t>Use hands-on practical training for simulated situations</a:t>
            </a:r>
          </a:p>
          <a:p>
            <a:pPr marL="342900" indent="-342900" algn="l" eaLnBrk="1" hangingPunct="1">
              <a:buFont typeface="Wingdings" pitchFamily="2" charset="2"/>
              <a:buChar char="§"/>
            </a:pPr>
            <a:r>
              <a:rPr lang="en-US" dirty="0" smtClean="0">
                <a:solidFill>
                  <a:schemeClr val="tx1"/>
                </a:solidFill>
              </a:rPr>
              <a:t>Train with off-site responders in table top exercises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2050" name="Picture 2" descr="C:\Users\stlane\Pictures\WOPER Spill Control\hm 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96751"/>
            <a:ext cx="29972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lane\Pictures\WOPER Spill Control\hm tng 2.jpg"/>
          <p:cNvPicPr>
            <a:picLocks noChangeAspect="1" noChangeArrowheads="1"/>
          </p:cNvPicPr>
          <p:nvPr/>
        </p:nvPicPr>
        <p:blipFill rotWithShape="1">
          <a:blip r:embed="rId4">
            <a:extLst>
              <a:ext uri="{28A0092B-C50C-407E-A947-70E740481C1C}">
                <a14:useLocalDpi xmlns:a14="http://schemas.microsoft.com/office/drawing/2010/main" val="0"/>
              </a:ext>
            </a:extLst>
          </a:blip>
          <a:srcRect l="11846" t="18574" r="9139" b="6595"/>
          <a:stretch/>
        </p:blipFill>
        <p:spPr bwMode="auto">
          <a:xfrm>
            <a:off x="4419600" y="3768785"/>
            <a:ext cx="3525129" cy="250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1600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Self Test</a:t>
            </a:r>
          </a:p>
        </p:txBody>
      </p:sp>
      <p:sp>
        <p:nvSpPr>
          <p:cNvPr id="4099" name="Subtitle 2"/>
          <p:cNvSpPr>
            <a:spLocks noGrp="1"/>
          </p:cNvSpPr>
          <p:nvPr>
            <p:ph type="subTitle" idx="1"/>
          </p:nvPr>
        </p:nvSpPr>
        <p:spPr>
          <a:xfrm>
            <a:off x="609600" y="1524000"/>
            <a:ext cx="7924800" cy="4572000"/>
          </a:xfrm>
        </p:spPr>
        <p:txBody>
          <a:bodyPr/>
          <a:lstStyle/>
          <a:p>
            <a:pPr marL="457200" indent="-457200" algn="l" eaLnBrk="1" hangingPunct="1">
              <a:buFont typeface="+mj-lt"/>
              <a:buAutoNum type="arabicPeriod"/>
            </a:pPr>
            <a:r>
              <a:rPr lang="en-US" dirty="0" smtClean="0">
                <a:solidFill>
                  <a:schemeClr val="tx1"/>
                </a:solidFill>
              </a:rPr>
              <a:t>Select a facility chemical and the support documents to respond to an incident</a:t>
            </a:r>
          </a:p>
          <a:p>
            <a:pPr marL="457200" indent="-457200" algn="l" eaLnBrk="1" hangingPunct="1">
              <a:buFont typeface="+mj-lt"/>
              <a:buAutoNum type="arabicPeriod"/>
            </a:pPr>
            <a:r>
              <a:rPr lang="en-US" dirty="0" smtClean="0">
                <a:solidFill>
                  <a:schemeClr val="tx1"/>
                </a:solidFill>
              </a:rPr>
              <a:t>Determine exposure limits for team</a:t>
            </a:r>
          </a:p>
          <a:p>
            <a:pPr marL="457200" indent="-457200" algn="l" eaLnBrk="1" hangingPunct="1">
              <a:buFont typeface="+mj-lt"/>
              <a:buAutoNum type="arabicPeriod"/>
            </a:pPr>
            <a:r>
              <a:rPr lang="en-US" dirty="0" smtClean="0">
                <a:solidFill>
                  <a:schemeClr val="tx1"/>
                </a:solidFill>
              </a:rPr>
              <a:t>Air monitoring required</a:t>
            </a:r>
          </a:p>
          <a:p>
            <a:pPr marL="457200" indent="-457200" algn="l" eaLnBrk="1" hangingPunct="1">
              <a:buFont typeface="+mj-lt"/>
              <a:buAutoNum type="arabicPeriod"/>
            </a:pPr>
            <a:r>
              <a:rPr lang="en-US" dirty="0" smtClean="0">
                <a:solidFill>
                  <a:schemeClr val="tx1"/>
                </a:solidFill>
              </a:rPr>
              <a:t>PPE required</a:t>
            </a:r>
          </a:p>
          <a:p>
            <a:pPr marL="457200" indent="-457200" algn="l" eaLnBrk="1" hangingPunct="1">
              <a:buFont typeface="+mj-lt"/>
              <a:buAutoNum type="arabicPeriod"/>
            </a:pPr>
            <a:r>
              <a:rPr lang="en-US" dirty="0" smtClean="0">
                <a:solidFill>
                  <a:schemeClr val="tx1"/>
                </a:solidFill>
              </a:rPr>
              <a:t>What level responds? Operations? Technician? Specialist?</a:t>
            </a:r>
          </a:p>
          <a:p>
            <a:pPr marL="457200" indent="-457200" algn="l" eaLnBrk="1" hangingPunct="1">
              <a:buFont typeface="+mj-lt"/>
              <a:buAutoNum type="arabicPeriod"/>
            </a:pPr>
            <a:r>
              <a:rPr lang="en-US" dirty="0" smtClean="0">
                <a:solidFill>
                  <a:schemeClr val="tx1"/>
                </a:solidFill>
              </a:rPr>
              <a:t>Spill control actions</a:t>
            </a:r>
          </a:p>
          <a:p>
            <a:pPr marL="457200" indent="-457200" algn="l" eaLnBrk="1" hangingPunct="1">
              <a:buFont typeface="+mj-lt"/>
              <a:buAutoNum type="arabicPeriod"/>
            </a:pPr>
            <a:r>
              <a:rPr lang="en-US" dirty="0" smtClean="0">
                <a:solidFill>
                  <a:schemeClr val="tx1"/>
                </a:solidFill>
              </a:rPr>
              <a:t>Decontamination required</a:t>
            </a:r>
          </a:p>
          <a:p>
            <a:pPr marL="457200" indent="-457200" algn="l" eaLnBrk="1" hangingPunct="1">
              <a:buFont typeface="+mj-lt"/>
              <a:buAutoNum type="arabicPeriod"/>
            </a:pPr>
            <a:r>
              <a:rPr lang="en-US" dirty="0" smtClean="0">
                <a:solidFill>
                  <a:schemeClr val="tx1"/>
                </a:solidFill>
              </a:rPr>
              <a:t>Documentation and reporting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1411532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Summary</a:t>
            </a:r>
          </a:p>
        </p:txBody>
      </p:sp>
      <p:sp>
        <p:nvSpPr>
          <p:cNvPr id="4099" name="Subtitle 2"/>
          <p:cNvSpPr>
            <a:spLocks noGrp="1"/>
          </p:cNvSpPr>
          <p:nvPr>
            <p:ph type="subTitle" idx="1"/>
          </p:nvPr>
        </p:nvSpPr>
        <p:spPr>
          <a:xfrm>
            <a:off x="609600" y="1219200"/>
            <a:ext cx="7924800" cy="4953000"/>
          </a:xfrm>
        </p:spPr>
        <p:txBody>
          <a:bodyPr/>
          <a:lstStyle/>
          <a:p>
            <a:pPr marL="342900" indent="-342900" algn="l" eaLnBrk="1" hangingPunct="1">
              <a:buFont typeface="Wingdings" pitchFamily="2" charset="2"/>
              <a:buChar char="ü"/>
            </a:pPr>
            <a:r>
              <a:rPr lang="en-US" dirty="0" smtClean="0">
                <a:solidFill>
                  <a:schemeClr val="tx1"/>
                </a:solidFill>
              </a:rPr>
              <a:t>Determine your need for a spill control team</a:t>
            </a:r>
          </a:p>
          <a:p>
            <a:pPr marL="342900" indent="-342900" algn="l" eaLnBrk="1" hangingPunct="1">
              <a:buFont typeface="Wingdings" pitchFamily="2" charset="2"/>
              <a:buChar char="ü"/>
            </a:pPr>
            <a:r>
              <a:rPr lang="en-US" dirty="0" smtClean="0">
                <a:solidFill>
                  <a:schemeClr val="tx1"/>
                </a:solidFill>
              </a:rPr>
              <a:t>Will it be self-reliant or depend on off-site responders? Partially or totally?</a:t>
            </a:r>
          </a:p>
          <a:p>
            <a:pPr marL="342900" indent="-342900" algn="l">
              <a:buFont typeface="Wingdings" pitchFamily="2" charset="2"/>
              <a:buChar char="ü"/>
            </a:pPr>
            <a:r>
              <a:rPr lang="en-US" dirty="0">
                <a:solidFill>
                  <a:schemeClr val="tx1"/>
                </a:solidFill>
              </a:rPr>
              <a:t>Assign team </a:t>
            </a:r>
            <a:r>
              <a:rPr lang="en-US" dirty="0" smtClean="0">
                <a:solidFill>
                  <a:schemeClr val="tx1"/>
                </a:solidFill>
              </a:rPr>
              <a:t>members if you have a team</a:t>
            </a:r>
            <a:endParaRPr lang="en-US" dirty="0">
              <a:solidFill>
                <a:schemeClr val="tx1"/>
              </a:solidFill>
            </a:endParaRPr>
          </a:p>
          <a:p>
            <a:pPr marL="342900" indent="-342900" algn="l" eaLnBrk="1" hangingPunct="1">
              <a:buFont typeface="Wingdings" pitchFamily="2" charset="2"/>
              <a:buChar char="ü"/>
            </a:pPr>
            <a:r>
              <a:rPr lang="en-US" dirty="0" smtClean="0">
                <a:solidFill>
                  <a:schemeClr val="tx1"/>
                </a:solidFill>
              </a:rPr>
              <a:t>Train your team to the level of response expectations</a:t>
            </a:r>
          </a:p>
          <a:p>
            <a:pPr marL="342900" indent="-342900" algn="l" eaLnBrk="1" hangingPunct="1">
              <a:buFont typeface="Wingdings" pitchFamily="2" charset="2"/>
              <a:buChar char="ü"/>
            </a:pPr>
            <a:r>
              <a:rPr lang="en-US" dirty="0" smtClean="0">
                <a:solidFill>
                  <a:schemeClr val="tx1"/>
                </a:solidFill>
              </a:rPr>
              <a:t>Provide required PPE, spill control equipment, air monitoring equipment as required</a:t>
            </a:r>
          </a:p>
          <a:p>
            <a:pPr marL="342900" indent="-342900" algn="l" eaLnBrk="1" hangingPunct="1">
              <a:buFont typeface="Wingdings" pitchFamily="2" charset="2"/>
              <a:buChar char="ü"/>
            </a:pPr>
            <a:r>
              <a:rPr lang="en-US" dirty="0" smtClean="0">
                <a:solidFill>
                  <a:schemeClr val="tx1"/>
                </a:solidFill>
              </a:rPr>
              <a:t>Determine type of </a:t>
            </a:r>
            <a:r>
              <a:rPr lang="en-US" dirty="0" err="1" smtClean="0">
                <a:solidFill>
                  <a:schemeClr val="tx1"/>
                </a:solidFill>
              </a:rPr>
              <a:t>decon</a:t>
            </a:r>
            <a:r>
              <a:rPr lang="en-US" dirty="0" smtClean="0">
                <a:solidFill>
                  <a:schemeClr val="tx1"/>
                </a:solidFill>
              </a:rPr>
              <a:t> and provide that equipment</a:t>
            </a:r>
          </a:p>
          <a:p>
            <a:pPr marL="342900" indent="-342900" algn="l" eaLnBrk="1" hangingPunct="1">
              <a:buFont typeface="Wingdings" pitchFamily="2" charset="2"/>
              <a:buChar char="ü"/>
            </a:pPr>
            <a:r>
              <a:rPr lang="en-US" dirty="0" smtClean="0">
                <a:solidFill>
                  <a:schemeClr val="tx1"/>
                </a:solidFill>
              </a:rPr>
              <a:t>Ensure your program meets safety and regulatory requirements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2149284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752600"/>
            <a:ext cx="7924800" cy="4343400"/>
          </a:xfrm>
        </p:spPr>
        <p:txBody>
          <a:bodyPr/>
          <a:lstStyle/>
          <a:p>
            <a:pPr algn="l"/>
            <a:r>
              <a:rPr lang="en-US" dirty="0">
                <a:solidFill>
                  <a:schemeClr val="tx1"/>
                </a:solidFill>
              </a:rPr>
              <a:t>NFPA 471, “Recommended Practice for Responding to Hazardous Material Incidents,” National Fire Protection Association, 1 </a:t>
            </a:r>
            <a:r>
              <a:rPr lang="en-US" dirty="0" err="1">
                <a:solidFill>
                  <a:schemeClr val="tx1"/>
                </a:solidFill>
              </a:rPr>
              <a:t>Batterymarch</a:t>
            </a:r>
            <a:r>
              <a:rPr lang="en-US" dirty="0">
                <a:solidFill>
                  <a:schemeClr val="tx1"/>
                </a:solidFill>
              </a:rPr>
              <a:t> Park, </a:t>
            </a:r>
            <a:r>
              <a:rPr lang="en-US" dirty="0" smtClean="0">
                <a:solidFill>
                  <a:schemeClr val="tx1"/>
                </a:solidFill>
              </a:rPr>
              <a:t>Quincy</a:t>
            </a:r>
            <a:r>
              <a:rPr lang="en-US" dirty="0">
                <a:solidFill>
                  <a:schemeClr val="tx1"/>
                </a:solidFill>
              </a:rPr>
              <a:t>, MA 02169-7471.</a:t>
            </a:r>
          </a:p>
          <a:p>
            <a:pPr algn="l"/>
            <a:endParaRPr lang="en-US" dirty="0" smtClean="0">
              <a:solidFill>
                <a:schemeClr val="tx1"/>
              </a:solidFill>
            </a:endParaRPr>
          </a:p>
          <a:p>
            <a:pPr algn="l"/>
            <a:r>
              <a:rPr lang="en-US" dirty="0">
                <a:solidFill>
                  <a:schemeClr val="tx1"/>
                </a:solidFill>
              </a:rPr>
              <a:t>NFPA 472, “Standard for Professional Competence of Responders to Hazardous Material Incidents,” National Fire Protection Association, 1 </a:t>
            </a:r>
            <a:r>
              <a:rPr lang="en-US" dirty="0" err="1">
                <a:solidFill>
                  <a:schemeClr val="tx1"/>
                </a:solidFill>
              </a:rPr>
              <a:t>Batterymarch</a:t>
            </a:r>
            <a:r>
              <a:rPr lang="en-US" dirty="0">
                <a:solidFill>
                  <a:schemeClr val="tx1"/>
                </a:solidFill>
              </a:rPr>
              <a:t> Park, </a:t>
            </a:r>
            <a:r>
              <a:rPr lang="en-US" dirty="0" smtClean="0">
                <a:solidFill>
                  <a:schemeClr val="tx1"/>
                </a:solidFill>
              </a:rPr>
              <a:t>Quincy</a:t>
            </a:r>
            <a:r>
              <a:rPr lang="en-US" dirty="0">
                <a:solidFill>
                  <a:schemeClr val="tx1"/>
                </a:solidFill>
              </a:rPr>
              <a:t>, MA 02169-7471</a:t>
            </a:r>
            <a:r>
              <a:rPr lang="en-US" dirty="0"/>
              <a:t>.</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83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PPT-095-01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7782925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Bibliography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447800"/>
            <a:ext cx="7924800" cy="4572000"/>
          </a:xfrm>
        </p:spPr>
        <p:txBody>
          <a:bodyPr/>
          <a:lstStyle/>
          <a:p>
            <a:pPr algn="l"/>
            <a:r>
              <a:rPr lang="en-US" sz="2200" dirty="0" smtClean="0">
                <a:solidFill>
                  <a:schemeClr val="tx1"/>
                </a:solidFill>
              </a:rPr>
              <a:t>Code of Federal Regulations, 29 </a:t>
            </a:r>
            <a:r>
              <a:rPr lang="en-US" sz="2200" dirty="0">
                <a:solidFill>
                  <a:schemeClr val="tx1"/>
                </a:solidFill>
              </a:rPr>
              <a:t>CFR 1910120(q) Hazardous Waste Operations and Emergency Response, (HAZWOPER</a:t>
            </a:r>
            <a:r>
              <a:rPr lang="en-US" sz="2200" dirty="0" smtClean="0">
                <a:solidFill>
                  <a:schemeClr val="tx1"/>
                </a:solidFill>
              </a:rPr>
              <a:t>), March 6, 1990.</a:t>
            </a:r>
          </a:p>
          <a:p>
            <a:pPr algn="l"/>
            <a:endParaRPr lang="en-US" sz="2200" dirty="0" smtClean="0">
              <a:solidFill>
                <a:schemeClr val="tx1"/>
              </a:solidFill>
            </a:endParaRPr>
          </a:p>
          <a:p>
            <a:pPr algn="l"/>
            <a:r>
              <a:rPr lang="en-US" sz="2200" dirty="0">
                <a:solidFill>
                  <a:schemeClr val="tx1"/>
                </a:solidFill>
              </a:rPr>
              <a:t>29 CFR 1910.120, Appendix E Training Curriculum Guidelines, C. Emergency response training, </a:t>
            </a:r>
            <a:r>
              <a:rPr lang="en-US" sz="2200" dirty="0" err="1">
                <a:solidFill>
                  <a:schemeClr val="tx1"/>
                </a:solidFill>
              </a:rPr>
              <a:t>C,b</a:t>
            </a:r>
            <a:r>
              <a:rPr lang="en-US" sz="2200" dirty="0">
                <a:solidFill>
                  <a:schemeClr val="tx1"/>
                </a:solidFill>
              </a:rPr>
              <a:t>, (1), (2), (3), (4) and (5</a:t>
            </a:r>
            <a:r>
              <a:rPr lang="en-US" sz="2200" dirty="0" smtClean="0">
                <a:solidFill>
                  <a:schemeClr val="tx1"/>
                </a:solidFill>
              </a:rPr>
              <a:t>)</a:t>
            </a:r>
            <a:endParaRPr lang="en-US" sz="2200" dirty="0">
              <a:solidFill>
                <a:schemeClr val="tx1"/>
              </a:solidFill>
            </a:endParaRPr>
          </a:p>
          <a:p>
            <a:pPr algn="l"/>
            <a:endParaRPr lang="en-US" sz="2200" dirty="0">
              <a:solidFill>
                <a:schemeClr val="tx1"/>
              </a:solidFill>
            </a:endParaRPr>
          </a:p>
          <a:p>
            <a:pPr algn="l"/>
            <a:r>
              <a:rPr lang="en-US" sz="2200" dirty="0" smtClean="0">
                <a:solidFill>
                  <a:schemeClr val="tx1"/>
                </a:solidFill>
              </a:rPr>
              <a:t>Emergency Response Training Manual for Hazardous Materials Technician, Lori P. Andrews, P.E., et.al, Center for Labor Education and Research, Van </a:t>
            </a:r>
            <a:r>
              <a:rPr lang="en-US" sz="2200" dirty="0" err="1" smtClean="0">
                <a:solidFill>
                  <a:schemeClr val="tx1"/>
                </a:solidFill>
              </a:rPr>
              <a:t>Nostrand</a:t>
            </a:r>
            <a:r>
              <a:rPr lang="en-US" sz="2200" dirty="0" smtClean="0">
                <a:solidFill>
                  <a:schemeClr val="tx1"/>
                </a:solidFill>
              </a:rPr>
              <a:t> Reinhold, New York, 1992</a:t>
            </a:r>
            <a:endParaRPr lang="en-US" sz="2200"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84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PPT-095-01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6900075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752600"/>
            <a:ext cx="7924800" cy="4343400"/>
          </a:xfrm>
        </p:spPr>
        <p:txBody>
          <a:bodyPr/>
          <a:lstStyle/>
          <a:p>
            <a:pPr algn="l" eaLnBrk="1" hangingPunct="1"/>
            <a:r>
              <a:rPr lang="en-US" dirty="0" smtClean="0">
                <a:solidFill>
                  <a:schemeClr val="tx1"/>
                </a:solidFill>
              </a:rPr>
              <a:t>Neutralization of Corrosive Materials, AFR 71-4, A-15, TM 38-250/NAVSUP PUB 505 (Rev)/MCO P4030.19D/DSAM 4145.3/</a:t>
            </a:r>
            <a:r>
              <a:rPr lang="en-US" dirty="0" err="1">
                <a:solidFill>
                  <a:schemeClr val="tx1"/>
                </a:solidFill>
              </a:rPr>
              <a:t>A</a:t>
            </a:r>
            <a:r>
              <a:rPr lang="en-US" dirty="0" err="1" smtClean="0">
                <a:solidFill>
                  <a:schemeClr val="tx1"/>
                </a:solidFill>
              </a:rPr>
              <a:t>tch</a:t>
            </a:r>
            <a:r>
              <a:rPr lang="en-US" dirty="0" smtClean="0">
                <a:solidFill>
                  <a:schemeClr val="tx1"/>
                </a:solidFill>
              </a:rPr>
              <a:t> 5/22, March, 1976</a:t>
            </a:r>
          </a:p>
          <a:p>
            <a:pPr algn="l" eaLnBrk="1" hangingPunct="1"/>
            <a:r>
              <a:rPr lang="en-US" dirty="0" smtClean="0">
                <a:solidFill>
                  <a:schemeClr val="tx1"/>
                </a:solidFill>
              </a:rPr>
              <a:t>(as an example)</a:t>
            </a:r>
          </a:p>
          <a:p>
            <a:pPr algn="l" eaLnBrk="1" hangingPunct="1"/>
            <a:endParaRPr lang="en-US" dirty="0">
              <a:solidFill>
                <a:schemeClr val="tx1"/>
              </a:solidFill>
            </a:endParaRPr>
          </a:p>
          <a:p>
            <a:pPr algn="l"/>
            <a:r>
              <a:rPr lang="en-US" dirty="0" smtClean="0">
                <a:solidFill>
                  <a:schemeClr val="tx1"/>
                </a:solidFill>
              </a:rPr>
              <a:t>Hazardous </a:t>
            </a:r>
            <a:r>
              <a:rPr lang="en-US" dirty="0">
                <a:solidFill>
                  <a:schemeClr val="tx1"/>
                </a:solidFill>
              </a:rPr>
              <a:t>Materials Response Handbook, Jerry Laughlin and David G. </a:t>
            </a:r>
            <a:r>
              <a:rPr lang="en-US" dirty="0" err="1">
                <a:solidFill>
                  <a:schemeClr val="tx1"/>
                </a:solidFill>
              </a:rPr>
              <a:t>Trebisacci</a:t>
            </a:r>
            <a:r>
              <a:rPr lang="en-US" dirty="0">
                <a:solidFill>
                  <a:schemeClr val="tx1"/>
                </a:solidFill>
              </a:rPr>
              <a:t>, editors, NFPA, 4</a:t>
            </a:r>
            <a:r>
              <a:rPr lang="en-US" baseline="30000" dirty="0">
                <a:solidFill>
                  <a:schemeClr val="tx1"/>
                </a:solidFill>
              </a:rPr>
              <a:t>th</a:t>
            </a:r>
            <a:r>
              <a:rPr lang="en-US" dirty="0">
                <a:solidFill>
                  <a:schemeClr val="tx1"/>
                </a:solidFill>
              </a:rPr>
              <a:t> Edition, 2002.</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spTree>
    <p:extLst>
      <p:ext uri="{BB962C8B-B14F-4D97-AF65-F5344CB8AC3E}">
        <p14:creationId xmlns:p14="http://schemas.microsoft.com/office/powerpoint/2010/main" val="2371544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81000"/>
            <a:ext cx="5334000" cy="533400"/>
          </a:xfrm>
        </p:spPr>
        <p:txBody>
          <a:bodyPr/>
          <a:lstStyle/>
          <a:p>
            <a:pPr eaLnBrk="1" hangingPunct="1"/>
            <a:r>
              <a:rPr lang="en-US" altLang="en-US" sz="2800" dirty="0" smtClean="0">
                <a:solidFill>
                  <a:schemeClr val="bg1"/>
                </a:solidFill>
                <a:latin typeface="Verdana" pitchFamily="34" charset="0"/>
                <a:ea typeface="Verdana" pitchFamily="34" charset="0"/>
                <a:cs typeface="Verdana" pitchFamily="34" charset="0"/>
              </a:rPr>
              <a:t>Contact Information</a:t>
            </a:r>
          </a:p>
        </p:txBody>
      </p:sp>
      <p:sp>
        <p:nvSpPr>
          <p:cNvPr id="13315" name="Subtitle 2"/>
          <p:cNvSpPr>
            <a:spLocks noGrp="1"/>
          </p:cNvSpPr>
          <p:nvPr>
            <p:ph type="subTitle" idx="1"/>
          </p:nvPr>
        </p:nvSpPr>
        <p:spPr>
          <a:xfrm>
            <a:off x="457200" y="1447800"/>
            <a:ext cx="7924800" cy="2286000"/>
          </a:xfrm>
        </p:spPr>
        <p:txBody>
          <a:bodyPr/>
          <a:lstStyle/>
          <a:p>
            <a:pPr algn="l"/>
            <a:r>
              <a:rPr lang="en-US" altLang="en-US" sz="2400" b="1" dirty="0" smtClean="0">
                <a:solidFill>
                  <a:srgbClr val="0070C0"/>
                </a:solidFill>
              </a:rPr>
              <a:t>Health &amp; Safety Training Specialists</a:t>
            </a:r>
          </a:p>
          <a:p>
            <a:pPr algn="l"/>
            <a:r>
              <a:rPr lang="en-US" altLang="en-US" sz="2400" b="1" dirty="0" smtClean="0">
                <a:solidFill>
                  <a:srgbClr val="0070C0"/>
                </a:solidFill>
              </a:rPr>
              <a:t>1171 South Cameron Street, Room 324</a:t>
            </a:r>
          </a:p>
          <a:p>
            <a:pPr algn="l"/>
            <a:r>
              <a:rPr lang="en-US" altLang="en-US" sz="2400" b="1" dirty="0" smtClean="0">
                <a:solidFill>
                  <a:srgbClr val="0070C0"/>
                </a:solidFill>
              </a:rPr>
              <a:t>Harrisburg, PA 17104-2501</a:t>
            </a:r>
          </a:p>
          <a:p>
            <a:pPr algn="l"/>
            <a:r>
              <a:rPr lang="en-US" altLang="en-US" sz="2400" b="1" dirty="0" smtClean="0">
                <a:solidFill>
                  <a:srgbClr val="0070C0"/>
                </a:solidFill>
              </a:rPr>
              <a:t>(717) 772-1635</a:t>
            </a:r>
          </a:p>
          <a:p>
            <a:pPr algn="l"/>
            <a:r>
              <a:rPr lang="en-US" altLang="en-US" sz="2400" b="1" dirty="0" smtClean="0">
                <a:solidFill>
                  <a:srgbClr val="0070C0"/>
                </a:solidFill>
              </a:rPr>
              <a:t>RA-LI-BWC-PATHS@pa.gov           </a:t>
            </a:r>
          </a:p>
        </p:txBody>
      </p:sp>
      <p:sp>
        <p:nvSpPr>
          <p:cNvPr id="13316" name="Slide Number Placeholder 3"/>
          <p:cNvSpPr>
            <a:spLocks noGrp="1"/>
          </p:cNvSpPr>
          <p:nvPr>
            <p:ph type="sldNum" sz="quarter" idx="12"/>
          </p:nvPr>
        </p:nvSpPr>
        <p:spPr>
          <a:xfrm>
            <a:off x="7696200" y="6324601"/>
            <a:ext cx="947738" cy="380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fld id="{F8F8DA44-5274-436D-B8C9-C88177BD6898}" type="slidenum">
              <a:rPr lang="en-US" altLang="en-US" sz="1400" smtClean="0">
                <a:solidFill>
                  <a:schemeClr val="bg1"/>
                </a:solidFill>
                <a:latin typeface="Verdana" pitchFamily="34" charset="0"/>
              </a:rPr>
              <a:pPr algn="ctr" eaLnBrk="1" hangingPunct="1"/>
              <a:t>86</a:t>
            </a:fld>
            <a:endParaRPr lang="en-US" altLang="en-US" sz="1400" dirty="0" smtClean="0">
              <a:solidFill>
                <a:schemeClr val="bg1"/>
              </a:solidFill>
              <a:latin typeface="Verdana" pitchFamily="34" charset="0"/>
            </a:endParaRP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1400" smtClean="0">
                <a:solidFill>
                  <a:schemeClr val="bg1"/>
                </a:solidFill>
                <a:latin typeface="Verdana" pitchFamily="34" charset="0"/>
              </a:rPr>
              <a:t>PPT-095-01</a:t>
            </a:r>
            <a:endParaRPr lang="en-US" altLang="en-US" sz="1400" dirty="0" smtClean="0">
              <a:solidFill>
                <a:schemeClr val="bg1"/>
              </a:solidFill>
              <a:latin typeface="Verdana" pitchFamily="34" charset="0"/>
            </a:endParaRPr>
          </a:p>
        </p:txBody>
      </p:sp>
      <p:pic>
        <p:nvPicPr>
          <p:cNvPr id="13318" name="Picture 11" descr="Pennsylvania Fla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62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14800"/>
            <a:ext cx="48529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53000"/>
            <a:ext cx="6889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663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400" dirty="0" smtClean="0">
                <a:solidFill>
                  <a:schemeClr val="bg1"/>
                </a:solidFill>
                <a:latin typeface="Verdana" pitchFamily="34" charset="0"/>
              </a:rPr>
              <a:t>Other Power Points of Interest</a:t>
            </a:r>
            <a:endParaRPr lang="en-US" sz="24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fontScale="92500" lnSpcReduction="10000"/>
          </a:bodyPr>
          <a:lstStyle/>
          <a:p>
            <a:pPr algn="l"/>
            <a:r>
              <a:rPr lang="en-US" sz="2200" dirty="0" smtClean="0">
                <a:solidFill>
                  <a:schemeClr val="tx1"/>
                </a:solidFill>
              </a:rPr>
              <a:t>You may also wish to view our other Power Points to create your own in-house training program for this topic. Supporting PowerPoint programs include:</a:t>
            </a:r>
          </a:p>
          <a:p>
            <a:pPr algn="l"/>
            <a:endParaRPr lang="en-US" sz="2200" dirty="0" smtClean="0">
              <a:solidFill>
                <a:schemeClr val="tx1"/>
              </a:solidFill>
            </a:endParaRPr>
          </a:p>
          <a:p>
            <a:pPr marL="342900" indent="-342900" algn="l">
              <a:buFont typeface="Wingdings" pitchFamily="2" charset="2"/>
              <a:buChar char="§"/>
            </a:pPr>
            <a:r>
              <a:rPr lang="en-US" sz="2200" dirty="0" smtClean="0">
                <a:solidFill>
                  <a:schemeClr val="tx1"/>
                </a:solidFill>
              </a:rPr>
              <a:t>Basic Air Monitoring</a:t>
            </a:r>
          </a:p>
          <a:p>
            <a:pPr marL="342900" indent="-342900" algn="l">
              <a:buFont typeface="Wingdings" pitchFamily="2" charset="2"/>
              <a:buChar char="§"/>
            </a:pPr>
            <a:r>
              <a:rPr lang="en-US" sz="2200" dirty="0" err="1" smtClean="0">
                <a:solidFill>
                  <a:schemeClr val="tx1"/>
                </a:solidFill>
              </a:rPr>
              <a:t>HazMat</a:t>
            </a:r>
            <a:r>
              <a:rPr lang="en-US" sz="2200" dirty="0" smtClean="0">
                <a:solidFill>
                  <a:schemeClr val="tx1"/>
                </a:solidFill>
              </a:rPr>
              <a:t> PPE</a:t>
            </a:r>
            <a:endParaRPr lang="en-US" sz="2200" dirty="0" smtClean="0">
              <a:solidFill>
                <a:schemeClr val="tx1"/>
              </a:solidFill>
            </a:endParaRPr>
          </a:p>
          <a:p>
            <a:pPr marL="342900" indent="-342900" algn="l">
              <a:buFont typeface="Wingdings" pitchFamily="2" charset="2"/>
              <a:buChar char="§"/>
            </a:pPr>
            <a:r>
              <a:rPr lang="en-US" sz="2200" dirty="0" smtClean="0">
                <a:solidFill>
                  <a:schemeClr val="tx1"/>
                </a:solidFill>
              </a:rPr>
              <a:t>Hazard Communication + GHS</a:t>
            </a:r>
          </a:p>
          <a:p>
            <a:pPr marL="342900" indent="-342900" algn="l">
              <a:buFont typeface="Wingdings" pitchFamily="2" charset="2"/>
              <a:buChar char="§"/>
            </a:pPr>
            <a:r>
              <a:rPr lang="en-US" sz="2200" dirty="0" smtClean="0">
                <a:solidFill>
                  <a:schemeClr val="tx1"/>
                </a:solidFill>
              </a:rPr>
              <a:t>Hazardous Materials Awareness</a:t>
            </a:r>
          </a:p>
          <a:p>
            <a:pPr marL="342900" indent="-342900" algn="l">
              <a:buFont typeface="Wingdings" pitchFamily="2" charset="2"/>
              <a:buChar char="§"/>
            </a:pPr>
            <a:r>
              <a:rPr lang="en-US" sz="2200" dirty="0" smtClean="0">
                <a:solidFill>
                  <a:schemeClr val="tx1"/>
                </a:solidFill>
              </a:rPr>
              <a:t>Hazardous Waste Management</a:t>
            </a:r>
          </a:p>
          <a:p>
            <a:pPr marL="342900" indent="-342900" algn="l">
              <a:buFont typeface="Wingdings" pitchFamily="2" charset="2"/>
              <a:buChar char="§"/>
            </a:pPr>
            <a:r>
              <a:rPr lang="en-US" sz="2200" dirty="0" smtClean="0">
                <a:solidFill>
                  <a:schemeClr val="tx1"/>
                </a:solidFill>
              </a:rPr>
              <a:t>Decontamination</a:t>
            </a:r>
          </a:p>
          <a:p>
            <a:pPr algn="l"/>
            <a:endParaRPr lang="en-US" sz="2200" dirty="0" smtClean="0">
              <a:solidFill>
                <a:schemeClr val="tx1"/>
              </a:solidFill>
            </a:endParaRPr>
          </a:p>
          <a:p>
            <a:pPr algn="l"/>
            <a:r>
              <a:rPr lang="en-US" sz="2200" dirty="0" smtClean="0">
                <a:solidFill>
                  <a:schemeClr val="tx1"/>
                </a:solidFill>
              </a:rPr>
              <a:t>Find them on our website at </a:t>
            </a:r>
            <a:r>
              <a:rPr lang="en-US" sz="2200" dirty="0" smtClean="0">
                <a:solidFill>
                  <a:schemeClr val="tx1"/>
                </a:solidFill>
                <a:hlinkClick r:id="rId2"/>
              </a:rPr>
              <a:t>www.dli.state.pa.us/PATHS</a:t>
            </a:r>
            <a:r>
              <a:rPr lang="en-US" sz="2200" dirty="0" smtClean="0">
                <a:solidFill>
                  <a:schemeClr val="tx1"/>
                </a:solidFill>
              </a:rPr>
              <a:t> then click Training Resources in the left column. If not on our web, request our list of programs at RA-LI-BWC-SAFETY@pa.gov</a:t>
            </a:r>
            <a:endParaRPr lang="en-US" sz="2200"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87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PPT-095-01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983" y="2223198"/>
            <a:ext cx="2431974" cy="2514600"/>
          </a:xfrm>
          <a:prstGeom prst="rect">
            <a:avLst/>
          </a:prstGeom>
        </p:spPr>
      </p:pic>
    </p:spTree>
    <p:extLst>
      <p:ext uri="{BB962C8B-B14F-4D97-AF65-F5344CB8AC3E}">
        <p14:creationId xmlns:p14="http://schemas.microsoft.com/office/powerpoint/2010/main" val="389635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 Identification</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Once material is identified, other sources may be used to determine spill response actions.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PPT-095-01</a:t>
            </a:r>
          </a:p>
        </p:txBody>
      </p:sp>
      <p:pic>
        <p:nvPicPr>
          <p:cNvPr id="18434" name="Picture 2" descr="C:\Users\stlane\Pictures\WOPER Spill Control\erg2012_page_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667732"/>
            <a:ext cx="2226135" cy="31813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stlane\Pictures\WOPER Spill Control\ghs-safety-data-219189-lr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05" r="6896" b="2552"/>
          <a:stretch/>
        </p:blipFill>
        <p:spPr bwMode="auto">
          <a:xfrm>
            <a:off x="4648200" y="2286000"/>
            <a:ext cx="3493477" cy="394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93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D07787A-E6ED-4C4B-8670-D68B8CF6A829}"/>
</file>

<file path=customXml/itemProps2.xml><?xml version="1.0" encoding="utf-8"?>
<ds:datastoreItem xmlns:ds="http://schemas.openxmlformats.org/officeDocument/2006/customXml" ds:itemID="{6D105B87-A75C-4C69-B2C6-572CC8198E58}"/>
</file>

<file path=customXml/itemProps3.xml><?xml version="1.0" encoding="utf-8"?>
<ds:datastoreItem xmlns:ds="http://schemas.openxmlformats.org/officeDocument/2006/customXml" ds:itemID="{358F5975-6612-4A49-B761-2C4958194095}"/>
</file>

<file path=docProps/app.xml><?xml version="1.0" encoding="utf-8"?>
<Properties xmlns="http://schemas.openxmlformats.org/officeDocument/2006/extended-properties" xmlns:vt="http://schemas.openxmlformats.org/officeDocument/2006/docPropsVTypes">
  <Template>new slide format</Template>
  <TotalTime>1683</TotalTime>
  <Words>8962</Words>
  <Application>Microsoft Office PowerPoint</Application>
  <PresentationFormat>On-screen Show (4:3)</PresentationFormat>
  <Paragraphs>1008</Paragraphs>
  <Slides>87</Slides>
  <Notes>81</Notes>
  <HiddenSlides>0</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new slide format</vt:lpstr>
      <vt:lpstr>Custom Design</vt:lpstr>
      <vt:lpstr>Spill Control and Containment</vt:lpstr>
      <vt:lpstr>Introduction</vt:lpstr>
      <vt:lpstr>Topics</vt:lpstr>
      <vt:lpstr>Containers</vt:lpstr>
      <vt:lpstr>Containers</vt:lpstr>
      <vt:lpstr>Containers</vt:lpstr>
      <vt:lpstr>Containers</vt:lpstr>
      <vt:lpstr>Hazard Identification</vt:lpstr>
      <vt:lpstr>Hazard Identification</vt:lpstr>
      <vt:lpstr>Hazard Identification</vt:lpstr>
      <vt:lpstr>Hazard Identification</vt:lpstr>
      <vt:lpstr>Containment: Defined</vt:lpstr>
      <vt:lpstr>A.L.A.R.A. Concept</vt:lpstr>
      <vt:lpstr>Loss of Containment</vt:lpstr>
      <vt:lpstr>Types of Contaminants</vt:lpstr>
      <vt:lpstr>Solid Release</vt:lpstr>
      <vt:lpstr>Liquid Release</vt:lpstr>
      <vt:lpstr>Gas Release</vt:lpstr>
      <vt:lpstr>Types of Damage</vt:lpstr>
      <vt:lpstr>Response Actions</vt:lpstr>
      <vt:lpstr>Proper Response Steps</vt:lpstr>
      <vt:lpstr>Proper Response Steps</vt:lpstr>
      <vt:lpstr>Emergency Response Zones</vt:lpstr>
      <vt:lpstr>Emergency Response Zones</vt:lpstr>
      <vt:lpstr>Hot Zone</vt:lpstr>
      <vt:lpstr>Warm Zone</vt:lpstr>
      <vt:lpstr>Cold Zone</vt:lpstr>
      <vt:lpstr>Duties by Zone</vt:lpstr>
      <vt:lpstr>Mitigation Techniques</vt:lpstr>
      <vt:lpstr>Chemical Control</vt:lpstr>
      <vt:lpstr>Chemical Control</vt:lpstr>
      <vt:lpstr>Physical Control</vt:lpstr>
      <vt:lpstr>Remote Shut-Offs</vt:lpstr>
      <vt:lpstr>Vapor Suppression</vt:lpstr>
      <vt:lpstr>Vapor Suppression</vt:lpstr>
      <vt:lpstr>Absorbents</vt:lpstr>
      <vt:lpstr>Damming</vt:lpstr>
      <vt:lpstr>Overflow Dam</vt:lpstr>
      <vt:lpstr>Underflow Dam</vt:lpstr>
      <vt:lpstr>Underflow Dam</vt:lpstr>
      <vt:lpstr>Diking</vt:lpstr>
      <vt:lpstr>Diking Types</vt:lpstr>
      <vt:lpstr>Protecting Drains</vt:lpstr>
      <vt:lpstr>Protecting Drains</vt:lpstr>
      <vt:lpstr>Diverting</vt:lpstr>
      <vt:lpstr>Transferring</vt:lpstr>
      <vt:lpstr>Transfilling</vt:lpstr>
      <vt:lpstr>Cylinder Control</vt:lpstr>
      <vt:lpstr>Plugging and Patching</vt:lpstr>
      <vt:lpstr>Plugging and Patching</vt:lpstr>
      <vt:lpstr>Selecting a Plug or Patch</vt:lpstr>
      <vt:lpstr>Booming</vt:lpstr>
      <vt:lpstr>Booming</vt:lpstr>
      <vt:lpstr>Booming</vt:lpstr>
      <vt:lpstr>Other Mitigation Methods</vt:lpstr>
      <vt:lpstr>Responder Levels and Actions</vt:lpstr>
      <vt:lpstr>Responder Levels and Actions</vt:lpstr>
      <vt:lpstr>Responder Levels and Actions</vt:lpstr>
      <vt:lpstr>PPE</vt:lpstr>
      <vt:lpstr>PPE</vt:lpstr>
      <vt:lpstr>Overpacking</vt:lpstr>
      <vt:lpstr>Overpacking: Inverting</vt:lpstr>
      <vt:lpstr>Overpacking: Mechanical Lifting</vt:lpstr>
      <vt:lpstr>Overpacking: Mechanical Lifting</vt:lpstr>
      <vt:lpstr>Overpacking: Mechanical Lifting</vt:lpstr>
      <vt:lpstr>Overpacking: Slide Method</vt:lpstr>
      <vt:lpstr>Overpacking: Roll or “V” Method</vt:lpstr>
      <vt:lpstr>Preplanning Response</vt:lpstr>
      <vt:lpstr>Response Kits</vt:lpstr>
      <vt:lpstr>Response Kits</vt:lpstr>
      <vt:lpstr>Lab Kits</vt:lpstr>
      <vt:lpstr>Policies</vt:lpstr>
      <vt:lpstr>Policies</vt:lpstr>
      <vt:lpstr>Policies</vt:lpstr>
      <vt:lpstr>Policies</vt:lpstr>
      <vt:lpstr>Policies</vt:lpstr>
      <vt:lpstr>Removal and Disposal</vt:lpstr>
      <vt:lpstr>Decontamination</vt:lpstr>
      <vt:lpstr>Documentation</vt:lpstr>
      <vt:lpstr>Training</vt:lpstr>
      <vt:lpstr>Self Test</vt:lpstr>
      <vt:lpstr>Summary</vt:lpstr>
      <vt:lpstr>Bibliography</vt:lpstr>
      <vt:lpstr>Bibliography</vt:lpstr>
      <vt:lpstr>Bibliography</vt:lpstr>
      <vt:lpstr>Contact Information</vt:lpstr>
      <vt:lpstr>Other Power Points of Interest</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Spill Control and Containment</dc:title>
  <dc:creator>Stephen Lane</dc:creator>
  <cp:lastModifiedBy>Stephen Lane</cp:lastModifiedBy>
  <cp:revision>109</cp:revision>
  <cp:lastPrinted>2014-12-23T18:36:04Z</cp:lastPrinted>
  <dcterms:created xsi:type="dcterms:W3CDTF">2014-12-22T18:43:46Z</dcterms:created>
  <dcterms:modified xsi:type="dcterms:W3CDTF">2015-05-07T12:31:26Z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31000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