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9.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40.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4.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notesSlides/notesSlide35.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4.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29.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28.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7.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23.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4"/>
  </p:notesMasterIdLst>
  <p:sldIdLst>
    <p:sldId id="256" r:id="rId3"/>
    <p:sldId id="257" r:id="rId4"/>
    <p:sldId id="258" r:id="rId5"/>
    <p:sldId id="259" r:id="rId6"/>
    <p:sldId id="260" r:id="rId7"/>
    <p:sldId id="302" r:id="rId8"/>
    <p:sldId id="261" r:id="rId9"/>
    <p:sldId id="300" r:id="rId10"/>
    <p:sldId id="305" r:id="rId11"/>
    <p:sldId id="301" r:id="rId12"/>
    <p:sldId id="303" r:id="rId13"/>
    <p:sldId id="306" r:id="rId14"/>
    <p:sldId id="307" r:id="rId15"/>
    <p:sldId id="262" r:id="rId16"/>
    <p:sldId id="263" r:id="rId17"/>
    <p:sldId id="264" r:id="rId18"/>
    <p:sldId id="265" r:id="rId19"/>
    <p:sldId id="272" r:id="rId20"/>
    <p:sldId id="271" r:id="rId21"/>
    <p:sldId id="313" r:id="rId22"/>
    <p:sldId id="266" r:id="rId23"/>
    <p:sldId id="267" r:id="rId24"/>
    <p:sldId id="308" r:id="rId25"/>
    <p:sldId id="268" r:id="rId26"/>
    <p:sldId id="269" r:id="rId27"/>
    <p:sldId id="309" r:id="rId28"/>
    <p:sldId id="270" r:id="rId29"/>
    <p:sldId id="310" r:id="rId30"/>
    <p:sldId id="311" r:id="rId31"/>
    <p:sldId id="312" r:id="rId32"/>
    <p:sldId id="273" r:id="rId33"/>
    <p:sldId id="274" r:id="rId34"/>
    <p:sldId id="275" r:id="rId35"/>
    <p:sldId id="276" r:id="rId36"/>
    <p:sldId id="277" r:id="rId37"/>
    <p:sldId id="278" r:id="rId38"/>
    <p:sldId id="279" r:id="rId39"/>
    <p:sldId id="280" r:id="rId40"/>
    <p:sldId id="282" r:id="rId41"/>
    <p:sldId id="304" r:id="rId42"/>
    <p:sldId id="281"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86420" autoAdjust="0"/>
  </p:normalViewPr>
  <p:slideViewPr>
    <p:cSldViewPr>
      <p:cViewPr varScale="1">
        <p:scale>
          <a:sx n="78" d="100"/>
          <a:sy n="78" d="100"/>
        </p:scale>
        <p:origin x="-1426"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customXml" Target="../customXml/item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3128DD-7629-49F8-B94D-6AD3550DEB6D}" type="datetimeFigureOut">
              <a:rPr lang="en-US" smtClean="0"/>
              <a:pPr/>
              <a:t>8/25/2016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C0E478-7D71-4FA0-9891-7B1529666467}" type="slidenum">
              <a:rPr lang="en-US" smtClean="0"/>
              <a:pPr/>
              <a:t>‹#›</a:t>
            </a:fld>
            <a:endParaRPr lang="en-US" dirty="0"/>
          </a:p>
        </p:txBody>
      </p:sp>
    </p:spTree>
    <p:extLst>
      <p:ext uri="{BB962C8B-B14F-4D97-AF65-F5344CB8AC3E}">
        <p14:creationId xmlns:p14="http://schemas.microsoft.com/office/powerpoint/2010/main" val="481380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many hazards within schools that should be addressed whether the school is elementary, middle, high school or a college/university.  This presentation is an overview of types of hazards that can exist. Having a good hazard identification/detection program in place will go a long way in preventing incidents.</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a:t>
            </a:fld>
            <a:endParaRPr lang="en-US" dirty="0"/>
          </a:p>
        </p:txBody>
      </p:sp>
    </p:spTree>
    <p:extLst>
      <p:ext uri="{BB962C8B-B14F-4D97-AF65-F5344CB8AC3E}">
        <p14:creationId xmlns:p14="http://schemas.microsoft.com/office/powerpoint/2010/main" val="1169796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also have a responsibility to develop proper attitudes toward safety as well as acquiring good habits of assessing and reporting all hazards and risks.</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10</a:t>
            </a:fld>
            <a:endParaRPr lang="en-US" dirty="0"/>
          </a:p>
        </p:txBody>
      </p:sp>
    </p:spTree>
    <p:extLst>
      <p:ext uri="{BB962C8B-B14F-4D97-AF65-F5344CB8AC3E}">
        <p14:creationId xmlns:p14="http://schemas.microsoft.com/office/powerpoint/2010/main" val="727513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a:t>
            </a:r>
            <a:r>
              <a:rPr lang="en-US" baseline="0" dirty="0" smtClean="0"/>
              <a:t> Laboratory Safety includes:</a:t>
            </a:r>
          </a:p>
          <a:p>
            <a:pPr marL="171450" indent="-171450">
              <a:buFont typeface="Arial" panose="020B0604020202020204" pitchFamily="34" charset="0"/>
              <a:buChar char="•"/>
            </a:pPr>
            <a:r>
              <a:rPr lang="en-US" dirty="0" smtClean="0"/>
              <a:t>Always a key word in safety</a:t>
            </a:r>
          </a:p>
          <a:p>
            <a:pPr marL="171450" indent="-171450">
              <a:buFont typeface="Arial" panose="020B0604020202020204" pitchFamily="34" charset="0"/>
              <a:buChar char="•"/>
            </a:pPr>
            <a:r>
              <a:rPr lang="en-US" dirty="0" smtClean="0"/>
              <a:t>No food or drink in the lab</a:t>
            </a:r>
          </a:p>
          <a:p>
            <a:pPr marL="171450" indent="-171450">
              <a:buFont typeface="Arial" panose="020B0604020202020204" pitchFamily="34" charset="0"/>
              <a:buChar char="•"/>
            </a:pPr>
            <a:r>
              <a:rPr lang="en-US" dirty="0" smtClean="0"/>
              <a:t>No clothes or bags stored on benches </a:t>
            </a:r>
          </a:p>
          <a:p>
            <a:pPr marL="171450" indent="-171450">
              <a:buFont typeface="Arial" panose="020B0604020202020204" pitchFamily="34" charset="0"/>
              <a:buChar char="•"/>
            </a:pPr>
            <a:r>
              <a:rPr lang="en-US" dirty="0" smtClean="0"/>
              <a:t>No clutter</a:t>
            </a:r>
          </a:p>
          <a:p>
            <a:pPr marL="171450" indent="-171450">
              <a:buFont typeface="Arial" panose="020B0604020202020204" pitchFamily="34" charset="0"/>
              <a:buChar char="•"/>
            </a:pPr>
            <a:r>
              <a:rPr lang="en-US" dirty="0" smtClean="0"/>
              <a:t>Always wash hands after working with chemicals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11</a:t>
            </a:fld>
            <a:endParaRPr lang="en-US" dirty="0"/>
          </a:p>
        </p:txBody>
      </p:sp>
    </p:spTree>
    <p:extLst>
      <p:ext uri="{BB962C8B-B14F-4D97-AF65-F5344CB8AC3E}">
        <p14:creationId xmlns:p14="http://schemas.microsoft.com/office/powerpoint/2010/main" val="2495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addition, Laboratory Safety also includes:</a:t>
            </a:r>
          </a:p>
          <a:p>
            <a:endParaRPr lang="en-US" baseline="0" dirty="0" smtClean="0"/>
          </a:p>
          <a:p>
            <a:r>
              <a:rPr lang="en-US" dirty="0" smtClean="0"/>
              <a:t>Do not wear loose/baggy clothing or dangling jewelry.</a:t>
            </a:r>
          </a:p>
          <a:p>
            <a:pPr marL="171450" indent="-171450">
              <a:buFont typeface="Arial" panose="020B0604020202020204" pitchFamily="34" charset="0"/>
              <a:buChar char="•"/>
            </a:pPr>
            <a:r>
              <a:rPr lang="en-US" dirty="0" smtClean="0"/>
              <a:t>Make sure long hair is tied back behind the ears.</a:t>
            </a:r>
          </a:p>
          <a:p>
            <a:pPr marL="171450" indent="-171450">
              <a:buFont typeface="Arial" panose="020B0604020202020204" pitchFamily="34" charset="0"/>
              <a:buChar char="•"/>
            </a:pPr>
            <a:r>
              <a:rPr lang="en-US" dirty="0" smtClean="0"/>
              <a:t>Never attempt to catch a falling object.</a:t>
            </a:r>
          </a:p>
          <a:p>
            <a:pPr marL="171450" indent="-171450">
              <a:buFont typeface="Arial" panose="020B0604020202020204" pitchFamily="34" charset="0"/>
              <a:buChar char="•"/>
            </a:pPr>
            <a:r>
              <a:rPr lang="en-US" dirty="0" smtClean="0"/>
              <a:t>Never leave experiments while in progress.</a:t>
            </a:r>
          </a:p>
          <a:p>
            <a:pPr marL="171450" indent="-171450">
              <a:buFont typeface="Arial" panose="020B0604020202020204" pitchFamily="34" charset="0"/>
              <a:buChar char="•"/>
            </a:pPr>
            <a:r>
              <a:rPr lang="en-US" dirty="0" smtClean="0"/>
              <a:t>Never fill a pipette using mouth suction.</a:t>
            </a:r>
          </a:p>
          <a:p>
            <a:pPr marL="171450" indent="-171450">
              <a:buFont typeface="Arial" panose="020B0604020202020204" pitchFamily="34" charset="0"/>
              <a:buChar char="•"/>
            </a:pPr>
            <a:r>
              <a:rPr lang="en-US" dirty="0" smtClean="0"/>
              <a:t>Do not leave lit Bunsen burners unattended.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12</a:t>
            </a:fld>
            <a:endParaRPr lang="en-US" dirty="0"/>
          </a:p>
        </p:txBody>
      </p:sp>
    </p:spTree>
    <p:extLst>
      <p:ext uri="{BB962C8B-B14F-4D97-AF65-F5344CB8AC3E}">
        <p14:creationId xmlns:p14="http://schemas.microsoft.com/office/powerpoint/2010/main" val="3342649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As</a:t>
            </a:r>
            <a:r>
              <a:rPr lang="en-US" baseline="0" dirty="0" smtClean="0"/>
              <a:t> part of maintaining compliance with PA’s Right to Know Act which became law on October 5, 1984, schools that do not fall under OSHA regulations must have: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smtClean="0">
                <a:ln>
                  <a:noFill/>
                </a:ln>
                <a:solidFill>
                  <a:srgbClr val="000000"/>
                </a:solidFill>
                <a:effectLst/>
                <a:uLnTx/>
                <a:uFillTx/>
                <a:latin typeface="Verdana"/>
                <a:ea typeface="+mn-ea"/>
                <a:cs typeface="+mn-cs"/>
              </a:rPr>
              <a:t>All containers and ports of pipelines containing hazardous substances/mixtures must be labeled</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smtClean="0">
                <a:ln>
                  <a:noFill/>
                </a:ln>
                <a:solidFill>
                  <a:srgbClr val="000000"/>
                </a:solidFill>
                <a:effectLst/>
                <a:uLnTx/>
                <a:uFillTx/>
                <a:latin typeface="Verdana"/>
                <a:ea typeface="+mn-ea"/>
                <a:cs typeface="+mn-cs"/>
              </a:rPr>
              <a:t>A Hazardous Substance Survey Form must be completed and posted by April 1 of each year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smtClean="0">
                <a:ln>
                  <a:noFill/>
                </a:ln>
                <a:solidFill>
                  <a:srgbClr val="000000"/>
                </a:solidFill>
                <a:effectLst/>
                <a:uLnTx/>
                <a:uFillTx/>
                <a:latin typeface="Verdana"/>
                <a:ea typeface="+mn-ea"/>
                <a:cs typeface="+mn-cs"/>
              </a:rPr>
              <a:t>Safety Data Sheets for all hazardous substances or mixtures must be in place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smtClean="0">
                <a:ln>
                  <a:noFill/>
                </a:ln>
                <a:solidFill>
                  <a:srgbClr val="000000"/>
                </a:solidFill>
                <a:effectLst/>
                <a:uLnTx/>
                <a:uFillTx/>
                <a:latin typeface="Verdana"/>
                <a:ea typeface="+mn-ea"/>
                <a:cs typeface="+mn-cs"/>
              </a:rPr>
              <a:t>Provide related training to employees on an annual basis </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13</a:t>
            </a:fld>
            <a:endParaRPr lang="en-US" dirty="0"/>
          </a:p>
        </p:txBody>
      </p:sp>
    </p:spTree>
    <p:extLst>
      <p:ext uri="{BB962C8B-B14F-4D97-AF65-F5344CB8AC3E}">
        <p14:creationId xmlns:p14="http://schemas.microsoft.com/office/powerpoint/2010/main" val="3901316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Problems:</a:t>
            </a:r>
          </a:p>
          <a:p>
            <a:pPr marL="228600" indent="-228600">
              <a:buAutoNum type="arabicPeriod"/>
            </a:pPr>
            <a:r>
              <a:rPr lang="en-US" baseline="0" dirty="0" smtClean="0"/>
              <a:t>Exit/hallway cluttered</a:t>
            </a:r>
          </a:p>
          <a:p>
            <a:pPr marL="228600" indent="-228600">
              <a:buAutoNum type="arabicPeriod"/>
            </a:pPr>
            <a:r>
              <a:rPr lang="en-US" baseline="0" dirty="0" smtClean="0"/>
              <a:t>Window area blocked</a:t>
            </a:r>
          </a:p>
          <a:p>
            <a:pPr marL="228600" indent="-228600">
              <a:buAutoNum type="arabicPeriod"/>
            </a:pPr>
            <a:r>
              <a:rPr lang="en-US" baseline="0" dirty="0" smtClean="0"/>
              <a:t>Insufficient light</a:t>
            </a:r>
          </a:p>
          <a:p>
            <a:pPr marL="228600" indent="-228600">
              <a:buAutoNum type="arabicPeriod"/>
            </a:pPr>
            <a:endParaRPr lang="en-US" baseline="0" dirty="0" smtClean="0"/>
          </a:p>
          <a:p>
            <a:pPr marL="0" indent="0">
              <a:buNone/>
            </a:pPr>
            <a:r>
              <a:rPr lang="en-US" baseline="0" dirty="0" smtClean="0"/>
              <a:t>Solutions:</a:t>
            </a:r>
          </a:p>
          <a:p>
            <a:pPr marL="228600" indent="-228600">
              <a:buAutoNum type="arabicPeriod"/>
            </a:pPr>
            <a:r>
              <a:rPr lang="en-US" baseline="0" dirty="0" smtClean="0"/>
              <a:t>Open up hallway </a:t>
            </a:r>
          </a:p>
          <a:p>
            <a:pPr marL="228600" indent="-228600">
              <a:buAutoNum type="arabicPeriod"/>
            </a:pPr>
            <a:r>
              <a:rPr lang="en-US" baseline="0" dirty="0" smtClean="0"/>
              <a:t>Clear space at windows</a:t>
            </a:r>
          </a:p>
          <a:p>
            <a:pPr marL="228600" indent="-228600">
              <a:buAutoNum type="arabicPeriod"/>
            </a:pPr>
            <a:r>
              <a:rPr lang="en-US" baseline="0" dirty="0" smtClean="0"/>
              <a:t>Remove clutter</a:t>
            </a:r>
          </a:p>
          <a:p>
            <a:pPr marL="228600" indent="-228600">
              <a:buAutoNum type="arabicPeriod"/>
            </a:pPr>
            <a:r>
              <a:rPr lang="en-US" baseline="0" dirty="0" smtClean="0"/>
              <a:t>Create better lighting</a:t>
            </a:r>
          </a:p>
        </p:txBody>
      </p:sp>
      <p:sp>
        <p:nvSpPr>
          <p:cNvPr id="4" name="Slide Number Placeholder 3"/>
          <p:cNvSpPr>
            <a:spLocks noGrp="1"/>
          </p:cNvSpPr>
          <p:nvPr>
            <p:ph type="sldNum" sz="quarter" idx="10"/>
          </p:nvPr>
        </p:nvSpPr>
        <p:spPr/>
        <p:txBody>
          <a:bodyPr/>
          <a:lstStyle/>
          <a:p>
            <a:fld id="{8CC0E478-7D71-4FA0-9891-7B1529666467}" type="slidenum">
              <a:rPr lang="en-US" smtClean="0"/>
              <a:pPr/>
              <a:t>14</a:t>
            </a:fld>
            <a:endParaRPr lang="en-US" dirty="0"/>
          </a:p>
        </p:txBody>
      </p:sp>
    </p:spTree>
    <p:extLst>
      <p:ext uri="{BB962C8B-B14F-4D97-AF65-F5344CB8AC3E}">
        <p14:creationId xmlns:p14="http://schemas.microsoft.com/office/powerpoint/2010/main" val="3590529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causes for employee/student injuries include:</a:t>
            </a:r>
          </a:p>
          <a:p>
            <a:pPr marL="80010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Over-reaching</a:t>
            </a:r>
            <a:endParaRPr kumimoji="0" lang="en-US" sz="2200" b="0" i="0" u="none" strike="noStrike" kern="1200" cap="none" spc="0" normalizeH="0" baseline="0" noProof="0" dirty="0" smtClean="0">
              <a:ln>
                <a:noFill/>
              </a:ln>
              <a:solidFill>
                <a:prstClr val="black"/>
              </a:solidFill>
              <a:effectLst/>
              <a:uLnTx/>
              <a:uFillTx/>
              <a:latin typeface="Verdana" pitchFamily="34" charset="0"/>
              <a:ea typeface="+mn-ea"/>
              <a:cs typeface="+mn-cs"/>
            </a:endParaRPr>
          </a:p>
          <a:p>
            <a:pPr marL="80010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Standing on edge of unsecured chair</a:t>
            </a:r>
            <a:endParaRPr kumimoji="0" lang="en-US" sz="2200" b="0" i="0" u="none" strike="noStrike" kern="1200" cap="none" spc="0" normalizeH="0" baseline="0" noProof="0" dirty="0" smtClean="0">
              <a:ln>
                <a:noFill/>
              </a:ln>
              <a:solidFill>
                <a:prstClr val="black"/>
              </a:solidFill>
              <a:effectLst/>
              <a:uLnTx/>
              <a:uFillTx/>
              <a:latin typeface="Verdana" pitchFamily="34" charset="0"/>
              <a:ea typeface="+mn-ea"/>
              <a:cs typeface="+mn-cs"/>
            </a:endParaRPr>
          </a:p>
          <a:p>
            <a:pPr marL="80010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Climbing ladder alone</a:t>
            </a:r>
            <a:endParaRPr kumimoji="0" lang="en-US" sz="2200" b="0" i="0" u="none" strike="noStrike" kern="1200" cap="none" spc="0" normalizeH="0" baseline="0" noProof="0" dirty="0" smtClean="0">
              <a:ln>
                <a:noFill/>
              </a:ln>
              <a:solidFill>
                <a:prstClr val="black"/>
              </a:solidFill>
              <a:effectLst/>
              <a:uLnTx/>
              <a:uFillTx/>
              <a:latin typeface="Verdana" pitchFamily="34" charset="0"/>
              <a:ea typeface="+mn-ea"/>
              <a:cs typeface="+mn-cs"/>
            </a:endParaRPr>
          </a:p>
          <a:p>
            <a:pPr marL="80010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Blocked vision around corner    </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15</a:t>
            </a:fld>
            <a:endParaRPr lang="en-US" dirty="0"/>
          </a:p>
        </p:txBody>
      </p:sp>
    </p:spTree>
    <p:extLst>
      <p:ext uri="{BB962C8B-B14F-4D97-AF65-F5344CB8AC3E}">
        <p14:creationId xmlns:p14="http://schemas.microsoft.com/office/powerpoint/2010/main" val="1344673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Other causes include:</a:t>
            </a:r>
          </a:p>
          <a:p>
            <a:pPr marL="914400" marR="0" lvl="1" indent="-4572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Not paying attention</a:t>
            </a:r>
            <a:endParaRPr kumimoji="0" lang="en-US" sz="26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endParaRPr>
          </a:p>
          <a:p>
            <a:pPr marL="914400" marR="0" lvl="1" indent="-4572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Reading and walking</a:t>
            </a:r>
            <a:endParaRPr kumimoji="0" lang="en-US" sz="26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endParaRPr>
          </a:p>
          <a:p>
            <a:pPr marL="914400" marR="0" lvl="1" indent="-4572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Slippery Floors</a:t>
            </a:r>
            <a:endParaRPr kumimoji="0" lang="en-US" sz="26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endParaRPr>
          </a:p>
          <a:p>
            <a:pPr marL="914400" marR="0" lvl="1" indent="-4572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Uneven Surfaces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prstClr val="black"/>
              </a:solidFill>
              <a:effectLst/>
              <a:uLnTx/>
              <a:uFillTx/>
              <a:latin typeface="Verdana"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prstClr val="black"/>
                </a:solidFill>
                <a:effectLst/>
                <a:uLnTx/>
                <a:uFillTx/>
                <a:latin typeface="Verdana" pitchFamily="34"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16</a:t>
            </a:fld>
            <a:endParaRPr lang="en-US" dirty="0"/>
          </a:p>
        </p:txBody>
      </p:sp>
    </p:spTree>
    <p:extLst>
      <p:ext uri="{BB962C8B-B14F-4D97-AF65-F5344CB8AC3E}">
        <p14:creationId xmlns:p14="http://schemas.microsoft.com/office/powerpoint/2010/main" val="3271865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a:t>
            </a:r>
            <a:r>
              <a:rPr lang="en-US" baseline="0" dirty="0" smtClean="0"/>
              <a:t> what was already mentioned, there are other causes attributed to incidents/employee injuries such as:</a:t>
            </a:r>
          </a:p>
          <a:p>
            <a:pPr marL="80010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Insufficient light</a:t>
            </a:r>
          </a:p>
          <a:p>
            <a:pPr marL="80010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Loose, irregular surfaces</a:t>
            </a:r>
          </a:p>
          <a:p>
            <a:pPr marL="80010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Overloaded outlets</a:t>
            </a:r>
          </a:p>
          <a:p>
            <a:pPr marL="80010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Clutter</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17</a:t>
            </a:fld>
            <a:endParaRPr lang="en-US" dirty="0"/>
          </a:p>
        </p:txBody>
      </p:sp>
    </p:spTree>
    <p:extLst>
      <p:ext uri="{BB962C8B-B14F-4D97-AF65-F5344CB8AC3E}">
        <p14:creationId xmlns:p14="http://schemas.microsoft.com/office/powerpoint/2010/main" val="4253784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hazards that can be identified are as follows:</a:t>
            </a:r>
          </a:p>
          <a:p>
            <a:pPr marL="80010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Furniture placement</a:t>
            </a:r>
          </a:p>
          <a:p>
            <a:pPr marL="80010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Rushing in hallways</a:t>
            </a:r>
          </a:p>
          <a:p>
            <a:pPr marL="80010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Poor housekeeping</a:t>
            </a: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8CC0E478-7D71-4FA0-9891-7B1529666467}" type="slidenum">
              <a:rPr lang="en-US" smtClean="0"/>
              <a:pPr/>
              <a:t>18</a:t>
            </a:fld>
            <a:endParaRPr lang="en-US" dirty="0"/>
          </a:p>
        </p:txBody>
      </p:sp>
    </p:spTree>
    <p:extLst>
      <p:ext uri="{BB962C8B-B14F-4D97-AF65-F5344CB8AC3E}">
        <p14:creationId xmlns:p14="http://schemas.microsoft.com/office/powerpoint/2010/main" val="3563622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shows other hazards that can be found in a school such as:</a:t>
            </a:r>
          </a:p>
          <a:p>
            <a:pPr marL="80010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Open fire doors</a:t>
            </a:r>
            <a:endParaRPr kumimoji="0" lang="en-US" sz="2400" b="0" i="0" u="none" strike="noStrike" kern="1200" cap="none" spc="0" normalizeH="0" baseline="0" noProof="0" dirty="0" smtClean="0">
              <a:ln>
                <a:noFill/>
              </a:ln>
              <a:solidFill>
                <a:prstClr val="black"/>
              </a:solidFill>
              <a:effectLst/>
              <a:uLnTx/>
              <a:uFillTx/>
              <a:latin typeface="Verdana" pitchFamily="34" charset="0"/>
              <a:ea typeface="+mn-ea"/>
              <a:cs typeface="+mn-cs"/>
            </a:endParaRPr>
          </a:p>
          <a:p>
            <a:pPr marL="80010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Open file cabinet drawers</a:t>
            </a:r>
            <a:endParaRPr kumimoji="0" lang="en-US" sz="2400" b="0" i="0" u="none" strike="noStrike" kern="1200" cap="none" spc="0" normalizeH="0" baseline="0" noProof="0" dirty="0" smtClean="0">
              <a:ln>
                <a:noFill/>
              </a:ln>
              <a:solidFill>
                <a:prstClr val="black"/>
              </a:solidFill>
              <a:effectLst/>
              <a:uLnTx/>
              <a:uFillTx/>
              <a:latin typeface="Verdana" pitchFamily="34" charset="0"/>
              <a:ea typeface="+mn-ea"/>
              <a:cs typeface="+mn-cs"/>
            </a:endParaRPr>
          </a:p>
          <a:p>
            <a:pPr marL="80010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Wires across walking surfaces</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19</a:t>
            </a:fld>
            <a:endParaRPr lang="en-US" dirty="0"/>
          </a:p>
        </p:txBody>
      </p:sp>
    </p:spTree>
    <p:extLst>
      <p:ext uri="{BB962C8B-B14F-4D97-AF65-F5344CB8AC3E}">
        <p14:creationId xmlns:p14="http://schemas.microsoft.com/office/powerpoint/2010/main" val="168398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program will cover:</a:t>
            </a:r>
          </a:p>
          <a:p>
            <a:endParaRPr lang="en-US" baseline="0" dirty="0" smtClean="0"/>
          </a:p>
          <a:p>
            <a:pPr marL="171450" indent="-171450">
              <a:buFont typeface="Arial" panose="020B0604020202020204" pitchFamily="34" charset="0"/>
              <a:buChar char="•"/>
            </a:pPr>
            <a:r>
              <a:rPr lang="en-US" dirty="0" smtClean="0"/>
              <a:t>The definition of a hazard </a:t>
            </a:r>
          </a:p>
          <a:p>
            <a:pPr marL="171450" indent="-171450">
              <a:buFont typeface="Arial" panose="020B0604020202020204" pitchFamily="34" charset="0"/>
              <a:buChar char="•"/>
            </a:pPr>
            <a:r>
              <a:rPr lang="en-US" dirty="0" smtClean="0"/>
              <a:t>The types of hazards</a:t>
            </a:r>
            <a:r>
              <a:rPr lang="en-US" baseline="0" dirty="0" smtClean="0"/>
              <a:t> that can exist in schools</a:t>
            </a:r>
            <a:endParaRPr lang="en-US" dirty="0" smtClean="0"/>
          </a:p>
          <a:p>
            <a:pPr marL="171450" indent="-171450">
              <a:buFont typeface="Arial" panose="020B0604020202020204" pitchFamily="34" charset="0"/>
              <a:buChar char="•"/>
            </a:pPr>
            <a:r>
              <a:rPr lang="en-US" dirty="0" smtClean="0"/>
              <a:t>Inspections</a:t>
            </a:r>
          </a:p>
          <a:p>
            <a:pPr marL="171450" indent="-171450">
              <a:buFont typeface="Arial" panose="020B0604020202020204" pitchFamily="34" charset="0"/>
              <a:buChar char="•"/>
            </a:pPr>
            <a:r>
              <a:rPr lang="en-US" dirty="0" smtClean="0"/>
              <a:t>Recommendations</a:t>
            </a:r>
          </a:p>
          <a:p>
            <a:pPr marL="171450" indent="-171450">
              <a:buFont typeface="Arial" panose="020B0604020202020204" pitchFamily="34" charset="0"/>
              <a:buChar char="•"/>
            </a:pPr>
            <a:r>
              <a:rPr lang="en-US" dirty="0" smtClean="0"/>
              <a:t>Follow Up</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a:t>
            </a:fld>
            <a:endParaRPr lang="en-US" dirty="0"/>
          </a:p>
        </p:txBody>
      </p:sp>
    </p:spTree>
    <p:extLst>
      <p:ext uri="{BB962C8B-B14F-4D97-AF65-F5344CB8AC3E}">
        <p14:creationId xmlns:p14="http://schemas.microsoft.com/office/powerpoint/2010/main" val="792427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Preventing an incident includes four (4) steps:</a:t>
            </a: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Verdana"/>
                <a:ea typeface="+mn-ea"/>
                <a:cs typeface="Times New Roman" pitchFamily="18" charset="0"/>
              </a:rPr>
              <a:t>(1) Find the problem/hazard</a:t>
            </a:r>
            <a:endParaRPr kumimoji="0" lang="en-US" altLang="en-US" sz="2400" b="0" i="0" u="none" strike="noStrike" kern="0" cap="none" spc="0" normalizeH="0" baseline="0" noProof="0" dirty="0" smtClean="0">
              <a:ln>
                <a:noFill/>
              </a:ln>
              <a:solidFill>
                <a:srgbClr val="000000"/>
              </a:solidFill>
              <a:effectLst/>
              <a:uLnTx/>
              <a:uFillTx/>
              <a:latin typeface="Verdana"/>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Verdana"/>
                <a:ea typeface="+mn-ea"/>
                <a:cs typeface="Times New Roman" pitchFamily="18" charset="0"/>
              </a:rPr>
              <a:t>(2) Check it out</a:t>
            </a: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Verdana"/>
                <a:ea typeface="+mn-ea"/>
                <a:cs typeface="Times New Roman" pitchFamily="18" charset="0"/>
              </a:rPr>
              <a:t>(3) Fix it</a:t>
            </a: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Verdana"/>
                <a:ea typeface="+mn-ea"/>
                <a:cs typeface="Times New Roman" pitchFamily="18" charset="0"/>
              </a:rPr>
              <a:t>(4) Look at it again</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20</a:t>
            </a:fld>
            <a:endParaRPr lang="en-US" dirty="0"/>
          </a:p>
        </p:txBody>
      </p:sp>
    </p:spTree>
    <p:extLst>
      <p:ext uri="{BB962C8B-B14F-4D97-AF65-F5344CB8AC3E}">
        <p14:creationId xmlns:p14="http://schemas.microsoft.com/office/powerpoint/2010/main" val="3030069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Weather conditions can also prove to be a hazard, especially for schools that</a:t>
            </a:r>
            <a:r>
              <a:rPr lang="en-US" baseline="0" dirty="0" smtClean="0"/>
              <a:t> are in a climate where there is snow, freezing rain, ice and cold temperatures.</a:t>
            </a:r>
          </a:p>
          <a:p>
            <a:endParaRPr lang="en-US" baseline="0" dirty="0" smtClean="0"/>
          </a:p>
          <a:p>
            <a:r>
              <a:rPr lang="en-US" baseline="0" dirty="0" smtClean="0"/>
              <a:t>Schools in an area that is prone to hurricanes, tornados and heavy winds should also plan for the hazards associated with that type of environment.</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21</a:t>
            </a:fld>
            <a:endParaRPr lang="en-US" dirty="0"/>
          </a:p>
        </p:txBody>
      </p:sp>
    </p:spTree>
    <p:extLst>
      <p:ext uri="{BB962C8B-B14F-4D97-AF65-F5344CB8AC3E}">
        <p14:creationId xmlns:p14="http://schemas.microsoft.com/office/powerpoint/2010/main" val="2354310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extreme</a:t>
            </a:r>
            <a:r>
              <a:rPr lang="en-US" baseline="0" dirty="0" smtClean="0"/>
              <a:t> caution and be alert for sudden changes is one method for incident prevention.</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22</a:t>
            </a:fld>
            <a:endParaRPr lang="en-US" dirty="0"/>
          </a:p>
        </p:txBody>
      </p:sp>
    </p:spTree>
    <p:extLst>
      <p:ext uri="{BB962C8B-B14F-4D97-AF65-F5344CB8AC3E}">
        <p14:creationId xmlns:p14="http://schemas.microsoft.com/office/powerpoint/2010/main" val="1228322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Schools should be plans in place that address the</a:t>
            </a:r>
            <a:r>
              <a:rPr lang="en-US" baseline="0" dirty="0" smtClean="0"/>
              <a:t> hazards associated with the different types of weather situations that may occur.</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23</a:t>
            </a:fld>
            <a:endParaRPr lang="en-US" dirty="0"/>
          </a:p>
        </p:txBody>
      </p:sp>
    </p:spTree>
    <p:extLst>
      <p:ext uri="{BB962C8B-B14F-4D97-AF65-F5344CB8AC3E}">
        <p14:creationId xmlns:p14="http://schemas.microsoft.com/office/powerpoint/2010/main" val="18620563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Problems:</a:t>
            </a:r>
          </a:p>
          <a:p>
            <a:r>
              <a:rPr lang="en-US" dirty="0" smtClean="0"/>
              <a:t>Child</a:t>
            </a:r>
            <a:r>
              <a:rPr lang="en-US" baseline="0" dirty="0" smtClean="0"/>
              <a:t> on other side of yellow “safety line”</a:t>
            </a:r>
          </a:p>
          <a:p>
            <a:r>
              <a:rPr lang="en-US" baseline="0" dirty="0" smtClean="0"/>
              <a:t>Children seem to be inattentive to traffic situation</a:t>
            </a:r>
          </a:p>
          <a:p>
            <a:endParaRPr lang="en-US" baseline="0" dirty="0" smtClean="0"/>
          </a:p>
          <a:p>
            <a:r>
              <a:rPr lang="en-US" baseline="0" dirty="0" smtClean="0"/>
              <a:t>Correction:</a:t>
            </a:r>
          </a:p>
          <a:p>
            <a:r>
              <a:rPr lang="en-US" baseline="0" dirty="0" smtClean="0"/>
              <a:t>Possibly put physical barriers in place</a:t>
            </a:r>
          </a:p>
          <a:p>
            <a:r>
              <a:rPr lang="en-US" baseline="0" dirty="0" smtClean="0"/>
              <a:t>Provide more adult supervision</a:t>
            </a:r>
          </a:p>
        </p:txBody>
      </p:sp>
      <p:sp>
        <p:nvSpPr>
          <p:cNvPr id="4" name="Slide Number Placeholder 3"/>
          <p:cNvSpPr>
            <a:spLocks noGrp="1"/>
          </p:cNvSpPr>
          <p:nvPr>
            <p:ph type="sldNum" sz="quarter" idx="10"/>
          </p:nvPr>
        </p:nvSpPr>
        <p:spPr/>
        <p:txBody>
          <a:bodyPr/>
          <a:lstStyle/>
          <a:p>
            <a:fld id="{8CC0E478-7D71-4FA0-9891-7B1529666467}" type="slidenum">
              <a:rPr lang="en-US" smtClean="0"/>
              <a:pPr/>
              <a:t>24</a:t>
            </a:fld>
            <a:endParaRPr lang="en-US" dirty="0"/>
          </a:p>
        </p:txBody>
      </p:sp>
    </p:spTree>
    <p:extLst>
      <p:ext uri="{BB962C8B-B14F-4D97-AF65-F5344CB8AC3E}">
        <p14:creationId xmlns:p14="http://schemas.microsoft.com/office/powerpoint/2010/main" val="42266888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ensure the safety of students</a:t>
            </a:r>
            <a:r>
              <a:rPr lang="en-US" baseline="0" dirty="0" smtClean="0"/>
              <a:t> while they’re crossing streets coming to and from school consideration should be given to having dedicated Crossing Guards or law enforcement personnel in place. </a:t>
            </a:r>
          </a:p>
          <a:p>
            <a:endParaRPr lang="en-US" baseline="0" dirty="0" smtClean="0"/>
          </a:p>
          <a:p>
            <a:r>
              <a:rPr lang="en-US" baseline="0" dirty="0" smtClean="0"/>
              <a:t>Crossing Guards/law enforcement personnel should be wearing a high-visibility appropriate/approved traffic safety vest.</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25</a:t>
            </a:fld>
            <a:endParaRPr lang="en-US" dirty="0"/>
          </a:p>
        </p:txBody>
      </p:sp>
    </p:spTree>
    <p:extLst>
      <p:ext uri="{BB962C8B-B14F-4D97-AF65-F5344CB8AC3E}">
        <p14:creationId xmlns:p14="http://schemas.microsoft.com/office/powerpoint/2010/main" val="2701634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Ergonomics,</a:t>
            </a:r>
            <a:r>
              <a:rPr lang="en-US" baseline="0" dirty="0" smtClean="0"/>
              <a:t> which is the science of fitting jobs to people, should be taken into account when setting up employee and student workstations as well as purchasing equipment and assigning different job tasks to employees.</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26</a:t>
            </a:fld>
            <a:endParaRPr lang="en-US" dirty="0"/>
          </a:p>
        </p:txBody>
      </p:sp>
    </p:spTree>
    <p:extLst>
      <p:ext uri="{BB962C8B-B14F-4D97-AF65-F5344CB8AC3E}">
        <p14:creationId xmlns:p14="http://schemas.microsoft.com/office/powerpoint/2010/main" val="24981963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other ergonomic concerns that are in place with this work station include</a:t>
            </a:r>
            <a:r>
              <a:rPr lang="en-US" dirty="0" smtClean="0"/>
              <a:t>:</a:t>
            </a:r>
          </a:p>
          <a:p>
            <a:pPr marL="171450" indent="-171450">
              <a:buFont typeface="Arial" panose="020B0604020202020204" pitchFamily="34" charset="0"/>
              <a:buChar char="•"/>
            </a:pPr>
            <a:r>
              <a:rPr lang="en-US" dirty="0" smtClean="0"/>
              <a:t>Document placement – no holder, could mean individual continuously looks down and to the right when typing</a:t>
            </a:r>
          </a:p>
          <a:p>
            <a:pPr marL="171450" indent="-171450">
              <a:buFont typeface="Arial" panose="020B0604020202020204" pitchFamily="34" charset="0"/>
              <a:buChar char="•"/>
            </a:pPr>
            <a:r>
              <a:rPr lang="en-US" dirty="0" smtClean="0"/>
              <a:t>Ensure chairs are set up so that users</a:t>
            </a:r>
            <a:r>
              <a:rPr lang="en-US" baseline="0" dirty="0" smtClean="0"/>
              <a:t> </a:t>
            </a:r>
            <a:r>
              <a:rPr lang="en-US" dirty="0" smtClean="0"/>
              <a:t>forearms</a:t>
            </a:r>
            <a:r>
              <a:rPr lang="en-US" baseline="0" dirty="0" smtClean="0"/>
              <a:t> are straight and </a:t>
            </a:r>
            <a:r>
              <a:rPr lang="en-US" dirty="0" smtClean="0"/>
              <a:t>elbows</a:t>
            </a:r>
            <a:r>
              <a:rPr lang="en-US" baseline="0" dirty="0" smtClean="0"/>
              <a:t> are at a 90 degree angle</a:t>
            </a:r>
          </a:p>
          <a:p>
            <a:pPr marL="171450" indent="-171450">
              <a:buFont typeface="Arial" panose="020B0604020202020204" pitchFamily="34" charset="0"/>
              <a:buChar char="•"/>
            </a:pPr>
            <a:r>
              <a:rPr lang="en-US" baseline="0" dirty="0" smtClean="0"/>
              <a:t>Feet should be flat on the floor and legs are at a 90 degree angle</a:t>
            </a:r>
          </a:p>
          <a:p>
            <a:pPr marL="171450" indent="-171450">
              <a:buFont typeface="Arial" panose="020B0604020202020204" pitchFamily="34" charset="0"/>
              <a:buChar char="•"/>
            </a:pPr>
            <a:r>
              <a:rPr lang="en-US" baseline="0" dirty="0" smtClean="0"/>
              <a:t>The distance from the user’s eyes to the viewing screen should be between 18-24”</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27</a:t>
            </a:fld>
            <a:endParaRPr lang="en-US" dirty="0"/>
          </a:p>
        </p:txBody>
      </p:sp>
    </p:spTree>
    <p:extLst>
      <p:ext uri="{BB962C8B-B14F-4D97-AF65-F5344CB8AC3E}">
        <p14:creationId xmlns:p14="http://schemas.microsoft.com/office/powerpoint/2010/main" val="2438442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lifting anything employees should:</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100" b="0" i="0" u="none" strike="noStrike" kern="1200" cap="none" spc="0" normalizeH="0" baseline="0" noProof="0" dirty="0" smtClean="0">
                <a:ln>
                  <a:noFill/>
                </a:ln>
                <a:solidFill>
                  <a:prstClr val="black"/>
                </a:solidFill>
                <a:effectLst/>
                <a:uLnTx/>
                <a:uFillTx/>
                <a:latin typeface="Verdana" pitchFamily="34" charset="0"/>
                <a:ea typeface="+mn-ea"/>
                <a:cs typeface="Times New Roman" pitchFamily="18" charset="0"/>
              </a:rPr>
              <a:t>Think about the weight, size, and shape of the object and the distance you will be moving it</a:t>
            </a:r>
            <a:r>
              <a:rPr kumimoji="0" lang="en-US" sz="2100" b="0" i="0" u="none" strike="noStrike" kern="1200" cap="none" spc="0" normalizeH="0" baseline="0" noProof="0" dirty="0" smtClean="0">
                <a:ln>
                  <a:noFill/>
                </a:ln>
                <a:solidFill>
                  <a:prstClr val="black"/>
                </a:solidFill>
                <a:effectLst/>
                <a:uLnTx/>
                <a:uFillTx/>
                <a:latin typeface="Verdana" pitchFamily="34" charset="0"/>
                <a:ea typeface="+mn-ea"/>
                <a:cs typeface="+mn-cs"/>
              </a:rPr>
              <a:t>.</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100" b="0" i="0" u="none" strike="noStrike" kern="1200" cap="none" spc="0" normalizeH="0" baseline="0" noProof="0" dirty="0" smtClean="0">
                <a:ln>
                  <a:noFill/>
                </a:ln>
                <a:solidFill>
                  <a:prstClr val="black"/>
                </a:solidFill>
                <a:effectLst/>
                <a:uLnTx/>
                <a:uFillTx/>
                <a:latin typeface="Verdana" pitchFamily="34" charset="0"/>
                <a:ea typeface="+mn-ea"/>
                <a:cs typeface="+mn-cs"/>
              </a:rPr>
              <a:t>Consider if the object is bulky and if help will be needed.</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100" b="0" i="0" u="none" strike="noStrike" kern="1200" cap="none" spc="0" normalizeH="0" baseline="0" noProof="0" dirty="0" smtClean="0">
                <a:ln>
                  <a:noFill/>
                </a:ln>
                <a:solidFill>
                  <a:prstClr val="black"/>
                </a:solidFill>
                <a:effectLst/>
                <a:uLnTx/>
                <a:uFillTx/>
                <a:latin typeface="Verdana" pitchFamily="34" charset="0"/>
                <a:ea typeface="+mn-ea"/>
                <a:cs typeface="+mn-cs"/>
              </a:rPr>
              <a:t>Determine if there are there any hazards that can be eliminated.</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100" b="0" i="0" u="none" strike="noStrike" kern="1200" cap="none" spc="0" normalizeH="0" baseline="0" noProof="0" dirty="0" smtClean="0">
                <a:ln>
                  <a:noFill/>
                </a:ln>
                <a:solidFill>
                  <a:prstClr val="black"/>
                </a:solidFill>
                <a:effectLst/>
                <a:uLnTx/>
                <a:uFillTx/>
                <a:latin typeface="Verdana" pitchFamily="34" charset="0"/>
                <a:ea typeface="+mn-ea"/>
                <a:cs typeface="+mn-cs"/>
              </a:rPr>
              <a:t>Think about the route you’ll be taking: any stairs, doors, or obstacles?</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100" b="0" i="0" u="none" strike="noStrike" kern="1200" cap="none" spc="0" normalizeH="0" baseline="0" noProof="0" dirty="0" smtClean="0">
                <a:ln>
                  <a:noFill/>
                </a:ln>
                <a:solidFill>
                  <a:prstClr val="black"/>
                </a:solidFill>
                <a:effectLst/>
                <a:uLnTx/>
                <a:uFillTx/>
                <a:latin typeface="Verdana" pitchFamily="34" charset="0"/>
                <a:ea typeface="+mn-ea"/>
                <a:cs typeface="Times New Roman" pitchFamily="18" charset="0"/>
              </a:rPr>
              <a:t>Determine if the object is heavy or awkward use a hand cart or pallet jack</a:t>
            </a:r>
            <a:r>
              <a:rPr kumimoji="0" lang="en-US" sz="2100" b="0" i="0" u="none" strike="noStrike" kern="1200" cap="none" spc="0" normalizeH="0" baseline="0" noProof="0" dirty="0" smtClean="0">
                <a:ln>
                  <a:noFill/>
                </a:ln>
                <a:solidFill>
                  <a:prstClr val="black"/>
                </a:solidFill>
                <a:effectLst/>
                <a:uLnTx/>
                <a:uFillTx/>
                <a:latin typeface="Verdana" pitchFamily="34" charset="0"/>
                <a:ea typeface="+mn-ea"/>
                <a:cs typeface="+mn-cs"/>
              </a:rPr>
              <a:t>.</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28</a:t>
            </a:fld>
            <a:endParaRPr lang="en-US" dirty="0"/>
          </a:p>
        </p:txBody>
      </p:sp>
    </p:spTree>
    <p:extLst>
      <p:ext uri="{BB962C8B-B14F-4D97-AF65-F5344CB8AC3E}">
        <p14:creationId xmlns:p14="http://schemas.microsoft.com/office/powerpoint/2010/main" val="24384421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lifting any</a:t>
            </a:r>
            <a:r>
              <a:rPr lang="en-US" baseline="0" dirty="0" smtClean="0"/>
              <a:t> objects employees should remember to bend at the knees not at the waist.</a:t>
            </a:r>
          </a:p>
          <a:p>
            <a:endParaRPr lang="en-US" baseline="0" dirty="0" smtClean="0"/>
          </a:p>
          <a:p>
            <a:r>
              <a:rPr lang="en-US" baseline="0" dirty="0" smtClean="0"/>
              <a:t>If turning while lowering an object employees should adjust their feet rather than twisting their back.</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29</a:t>
            </a:fld>
            <a:endParaRPr lang="en-US" dirty="0"/>
          </a:p>
        </p:txBody>
      </p:sp>
    </p:spTree>
    <p:extLst>
      <p:ext uri="{BB962C8B-B14F-4D97-AF65-F5344CB8AC3E}">
        <p14:creationId xmlns:p14="http://schemas.microsoft.com/office/powerpoint/2010/main" val="2438442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National Safety Council (NSC) defines a hazard as an unsafe condition or activity that, if left uncontrolled, can contribute to an incident.</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a:t>
            </a:fld>
            <a:endParaRPr lang="en-US" dirty="0"/>
          </a:p>
        </p:txBody>
      </p:sp>
    </p:spTree>
    <p:extLst>
      <p:ext uri="{BB962C8B-B14F-4D97-AF65-F5344CB8AC3E}">
        <p14:creationId xmlns:p14="http://schemas.microsoft.com/office/powerpoint/2010/main" val="19897062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teachers</a:t>
            </a:r>
            <a:r>
              <a:rPr lang="en-US" baseline="0" dirty="0" smtClean="0"/>
              <a:t> and other employees have to stand for long periods of time. </a:t>
            </a:r>
          </a:p>
          <a:p>
            <a:endParaRPr lang="en-US" baseline="0" dirty="0" smtClean="0"/>
          </a:p>
          <a:p>
            <a:r>
              <a:rPr lang="en-US" baseline="0" dirty="0" smtClean="0"/>
              <a:t>Extended standing, especially on hard surfaces, can impact a person’s overall health.</a:t>
            </a:r>
          </a:p>
          <a:p>
            <a:endParaRPr lang="en-US" baseline="0" dirty="0" smtClean="0"/>
          </a:p>
          <a:p>
            <a:r>
              <a:rPr lang="en-US" baseline="0" dirty="0" smtClean="0"/>
              <a:t>Here are some tips to can make standing more tolerable:</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Stand with feet shoulder width apart</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Place one foot slightly behind other</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Shift weight from foot to foot</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Re-position your body if possible</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30</a:t>
            </a:fld>
            <a:endParaRPr lang="en-US" dirty="0"/>
          </a:p>
        </p:txBody>
      </p:sp>
    </p:spTree>
    <p:extLst>
      <p:ext uri="{BB962C8B-B14F-4D97-AF65-F5344CB8AC3E}">
        <p14:creationId xmlns:p14="http://schemas.microsoft.com/office/powerpoint/2010/main" val="24384421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Conducting</a:t>
            </a:r>
            <a:r>
              <a:rPr lang="en-US" baseline="0" dirty="0" smtClean="0"/>
              <a:t> periodic hazard inspections will aid in preventing incidents for employees, visitors and students.</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31</a:t>
            </a:fld>
            <a:endParaRPr lang="en-US" dirty="0"/>
          </a:p>
        </p:txBody>
      </p:sp>
    </p:spTree>
    <p:extLst>
      <p:ext uri="{BB962C8B-B14F-4D97-AF65-F5344CB8AC3E}">
        <p14:creationId xmlns:p14="http://schemas.microsoft.com/office/powerpoint/2010/main" val="15333011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conducting inspections an</a:t>
            </a:r>
            <a:r>
              <a:rPr lang="en-US" baseline="0" dirty="0" smtClean="0"/>
              <a:t> attempt should be made to identify all hazards which include unsafe acts and unsafe conditions.</a:t>
            </a:r>
          </a:p>
          <a:p>
            <a:endParaRPr lang="en-US" baseline="0" dirty="0" smtClean="0"/>
          </a:p>
          <a:p>
            <a:r>
              <a:rPr lang="en-US" baseline="0" dirty="0" smtClean="0"/>
              <a:t>Hazards detected should be recorded and reported to ensure they are corrected as soon as possible.</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32</a:t>
            </a:fld>
            <a:endParaRPr lang="en-US" dirty="0"/>
          </a:p>
        </p:txBody>
      </p:sp>
    </p:spTree>
    <p:extLst>
      <p:ext uri="{BB962C8B-B14F-4D97-AF65-F5344CB8AC3E}">
        <p14:creationId xmlns:p14="http://schemas.microsoft.com/office/powerpoint/2010/main" val="14408018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safety/hazard detection report should include recommendations to eliminate or at least reduce hazards discovered.</a:t>
            </a:r>
          </a:p>
          <a:p>
            <a:endParaRPr lang="en-US" baseline="0" dirty="0" smtClean="0"/>
          </a:p>
          <a:p>
            <a:r>
              <a:rPr lang="en-US" baseline="0" dirty="0" smtClean="0"/>
              <a:t>Employees should be made aware of the importance of reporting hazards a.s.a.p. so that they can be corrected.</a:t>
            </a:r>
          </a:p>
          <a:p>
            <a:endParaRPr lang="en-US" baseline="0" dirty="0" smtClean="0"/>
          </a:p>
          <a:p>
            <a:r>
              <a:rPr lang="en-US" baseline="0" dirty="0" smtClean="0"/>
              <a:t>Part of the inspection process should be a method of following up to ensure hazards identified have been corrected.</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33</a:t>
            </a:fld>
            <a:endParaRPr lang="en-US" dirty="0"/>
          </a:p>
        </p:txBody>
      </p:sp>
    </p:spTree>
    <p:extLst>
      <p:ext uri="{BB962C8B-B14F-4D97-AF65-F5344CB8AC3E}">
        <p14:creationId xmlns:p14="http://schemas.microsoft.com/office/powerpoint/2010/main" val="29200825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a:t>
            </a:r>
            <a:r>
              <a:rPr lang="en-US" baseline="0" dirty="0" smtClean="0"/>
              <a:t>, workplace violence is on the increase and schools are no exception.</a:t>
            </a:r>
          </a:p>
          <a:p>
            <a:endParaRPr lang="en-US" baseline="0" dirty="0" smtClean="0"/>
          </a:p>
          <a:p>
            <a:r>
              <a:rPr lang="en-US" baseline="0" dirty="0" smtClean="0"/>
              <a:t>Bullies can exist in any workplace and certainly schools can have their share no matter the age of the students involved.</a:t>
            </a:r>
          </a:p>
          <a:p>
            <a:endParaRPr lang="en-US" baseline="0" dirty="0" smtClean="0"/>
          </a:p>
          <a:p>
            <a:r>
              <a:rPr lang="en-US" baseline="0" dirty="0" smtClean="0"/>
              <a:t>Bullying and violence must be addressed and policies should be in place to deal with those issues quickly and fairly.</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34</a:t>
            </a:fld>
            <a:endParaRPr lang="en-US" dirty="0"/>
          </a:p>
        </p:txBody>
      </p:sp>
    </p:spTree>
    <p:extLst>
      <p:ext uri="{BB962C8B-B14F-4D97-AF65-F5344CB8AC3E}">
        <p14:creationId xmlns:p14="http://schemas.microsoft.com/office/powerpoint/2010/main" val="935912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Violence</a:t>
            </a:r>
            <a:r>
              <a:rPr lang="en-US" baseline="0" dirty="0" smtClean="0"/>
              <a:t> and even bullying can endanger all employees as well as students and visitors.</a:t>
            </a:r>
          </a:p>
          <a:p>
            <a:endParaRPr lang="en-US" baseline="0" dirty="0" smtClean="0"/>
          </a:p>
          <a:p>
            <a:r>
              <a:rPr lang="en-US" baseline="0" dirty="0" smtClean="0"/>
              <a:t>Tolerating an environment of bullying and/or violence can lead to a lack of concentration on learning.</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35</a:t>
            </a:fld>
            <a:endParaRPr lang="en-US" dirty="0"/>
          </a:p>
        </p:txBody>
      </p:sp>
    </p:spTree>
    <p:extLst>
      <p:ext uri="{BB962C8B-B14F-4D97-AF65-F5344CB8AC3E}">
        <p14:creationId xmlns:p14="http://schemas.microsoft.com/office/powerpoint/2010/main" val="1162745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Schools have become</a:t>
            </a:r>
            <a:r>
              <a:rPr lang="en-US" baseline="0" dirty="0" smtClean="0"/>
              <a:t> more diverse over the years bringing with many different cultures, attitudes and methods of expression.</a:t>
            </a:r>
          </a:p>
          <a:p>
            <a:endParaRPr lang="en-US" baseline="0" dirty="0" smtClean="0"/>
          </a:p>
          <a:p>
            <a:r>
              <a:rPr lang="en-US" baseline="0" dirty="0" smtClean="0"/>
              <a:t>As times have changed and different issues have surfaced, more and more there appears to be a lack of respect for all authority whether that authority is a teacher, school administrator, clergy, or law enforcement person.</a:t>
            </a:r>
          </a:p>
          <a:p>
            <a:endParaRPr lang="en-US" baseline="0" dirty="0" smtClean="0"/>
          </a:p>
          <a:p>
            <a:r>
              <a:rPr lang="en-US" baseline="0" dirty="0" smtClean="0"/>
              <a:t>Many times the lack of discipline, control and supervision in a student’s home life can lead to problems with the student while at school.</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36</a:t>
            </a:fld>
            <a:endParaRPr lang="en-US" dirty="0"/>
          </a:p>
        </p:txBody>
      </p:sp>
    </p:spTree>
    <p:extLst>
      <p:ext uri="{BB962C8B-B14F-4D97-AF65-F5344CB8AC3E}">
        <p14:creationId xmlns:p14="http://schemas.microsoft.com/office/powerpoint/2010/main" val="24204229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Policies, procedures</a:t>
            </a:r>
            <a:r>
              <a:rPr lang="en-US" baseline="0" dirty="0" smtClean="0"/>
              <a:t> and plans should be in place that effectively address bullying, violence and improper behavior.</a:t>
            </a:r>
          </a:p>
          <a:p>
            <a:endParaRPr lang="en-US" baseline="0" dirty="0" smtClean="0"/>
          </a:p>
          <a:p>
            <a:r>
              <a:rPr lang="en-US" baseline="0" dirty="0" smtClean="0"/>
              <a:t>While it may be difficult, the root cause of a violent act should be identified and dealt with to ensure the safety of all concerned.</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37</a:t>
            </a:fld>
            <a:endParaRPr lang="en-US" dirty="0"/>
          </a:p>
        </p:txBody>
      </p:sp>
    </p:spTree>
    <p:extLst>
      <p:ext uri="{BB962C8B-B14F-4D97-AF65-F5344CB8AC3E}">
        <p14:creationId xmlns:p14="http://schemas.microsoft.com/office/powerpoint/2010/main" val="40303558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For a school</a:t>
            </a:r>
            <a:r>
              <a:rPr lang="en-US" baseline="0" dirty="0" smtClean="0"/>
              <a:t> to have a successful safety program, the following should be in place:</a:t>
            </a:r>
          </a:p>
          <a:p>
            <a:pPr marL="914400" marR="0" lvl="1" indent="-4572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mn-lt"/>
                <a:ea typeface="+mn-ea"/>
                <a:cs typeface="+mn-cs"/>
              </a:rPr>
              <a:t>Conduct incident investigations</a:t>
            </a:r>
          </a:p>
          <a:p>
            <a:pPr marL="914400" marR="0" lvl="1" indent="-4572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mn-lt"/>
                <a:ea typeface="+mn-ea"/>
                <a:cs typeface="+mn-cs"/>
              </a:rPr>
              <a:t>Identify hazards </a:t>
            </a:r>
          </a:p>
          <a:p>
            <a:pPr marL="914400" marR="0" lvl="1" indent="-4572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mn-lt"/>
                <a:ea typeface="+mn-ea"/>
                <a:cs typeface="+mn-cs"/>
              </a:rPr>
              <a:t>Find the Root Cause of incidents</a:t>
            </a:r>
          </a:p>
          <a:p>
            <a:pPr marL="914400" marR="0" lvl="1" indent="-4572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mn-lt"/>
                <a:ea typeface="+mn-ea"/>
                <a:cs typeface="+mn-cs"/>
              </a:rPr>
              <a:t>Make recommendations to eliminate or at least reduce hazards</a:t>
            </a:r>
          </a:p>
          <a:p>
            <a:pPr marL="914400" marR="0" lvl="1" indent="-4572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mn-lt"/>
                <a:ea typeface="+mn-ea"/>
                <a:cs typeface="+mn-cs"/>
              </a:rPr>
              <a:t>Create awareness</a:t>
            </a:r>
          </a:p>
          <a:p>
            <a:pPr marL="914400" marR="0" lvl="1" indent="-4572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mn-lt"/>
                <a:ea typeface="+mn-ea"/>
                <a:cs typeface="+mn-cs"/>
              </a:rPr>
              <a:t>Develop plan to reduce school violence involving all aspects of the community</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38</a:t>
            </a:fld>
            <a:endParaRPr lang="en-US" dirty="0"/>
          </a:p>
        </p:txBody>
      </p:sp>
    </p:spTree>
    <p:extLst>
      <p:ext uri="{BB962C8B-B14F-4D97-AF65-F5344CB8AC3E}">
        <p14:creationId xmlns:p14="http://schemas.microsoft.com/office/powerpoint/2010/main" val="13014889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identifies other PowerPoint presentations within the </a:t>
            </a:r>
            <a:r>
              <a:rPr lang="en-US" b="1" baseline="0" dirty="0" smtClean="0"/>
              <a:t>PA</a:t>
            </a:r>
            <a:r>
              <a:rPr lang="en-US" baseline="0" dirty="0" smtClean="0"/>
              <a:t> </a:t>
            </a:r>
            <a:r>
              <a:rPr lang="en-US" b="1" baseline="0" dirty="0" smtClean="0"/>
              <a:t>T</a:t>
            </a:r>
            <a:r>
              <a:rPr lang="en-US" baseline="0" dirty="0" smtClean="0"/>
              <a:t>raining for </a:t>
            </a:r>
            <a:r>
              <a:rPr lang="en-US" b="1" baseline="0" dirty="0" smtClean="0"/>
              <a:t>H</a:t>
            </a:r>
            <a:r>
              <a:rPr lang="en-US" baseline="0" dirty="0" smtClean="0"/>
              <a:t>ealth and </a:t>
            </a:r>
            <a:r>
              <a:rPr lang="en-US" b="1" baseline="0" dirty="0" smtClean="0"/>
              <a:t>S</a:t>
            </a:r>
            <a:r>
              <a:rPr lang="en-US" baseline="0" dirty="0" smtClean="0"/>
              <a:t>afety (PATHS) system that may be helpful in developing a school safety program.</a:t>
            </a:r>
          </a:p>
          <a:p>
            <a:endParaRPr lang="en-US" baseline="0" dirty="0" smtClean="0"/>
          </a:p>
          <a:p>
            <a:r>
              <a:rPr lang="en-US" baseline="0" dirty="0" smtClean="0"/>
              <a:t>The PowerPoint presentations are available free of charge to any employer within the Commonwealth of Pennsylvania.</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39</a:t>
            </a:fld>
            <a:endParaRPr lang="en-US" dirty="0"/>
          </a:p>
        </p:txBody>
      </p:sp>
    </p:spTree>
    <p:extLst>
      <p:ext uri="{BB962C8B-B14F-4D97-AF65-F5344CB8AC3E}">
        <p14:creationId xmlns:p14="http://schemas.microsoft.com/office/powerpoint/2010/main" val="2080880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schools have laboratories in them where students learn the basics of chemistry, biology and other related subjects.</a:t>
            </a:r>
          </a:p>
          <a:p>
            <a:endParaRPr lang="en-US" dirty="0" smtClean="0"/>
          </a:p>
          <a:p>
            <a:r>
              <a:rPr lang="en-US" dirty="0" smtClean="0"/>
              <a:t>Laboratories can contain many hazards such as chemicals and gasses, natural gas for burners, and sharp instruments used during experiments/learning</a:t>
            </a:r>
            <a:r>
              <a:rPr lang="en-US" baseline="0" dirty="0" smtClean="0"/>
              <a:t> opportunities.</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4</a:t>
            </a:fld>
            <a:endParaRPr lang="en-US" dirty="0"/>
          </a:p>
        </p:txBody>
      </p:sp>
    </p:spTree>
    <p:extLst>
      <p:ext uri="{BB962C8B-B14F-4D97-AF65-F5344CB8AC3E}">
        <p14:creationId xmlns:p14="http://schemas.microsoft.com/office/powerpoint/2010/main" val="20510278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To</a:t>
            </a:r>
            <a:r>
              <a:rPr lang="en-US" altLang="en-US" baseline="0" dirty="0" smtClean="0"/>
              <a:t> obtain any of the PowerPoint (PPT) presentations listed on the previous slide or to request other PPT’s please use the contact information in this slide to reach us.</a:t>
            </a:r>
            <a:endParaRPr lang="en-US" altLang="en-US" dirty="0" smtClean="0"/>
          </a:p>
        </p:txBody>
      </p:sp>
      <p:sp>
        <p:nvSpPr>
          <p:cNvPr id="178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270559B-CDD6-496F-9E8C-802C09B9B805}" type="slidenum">
              <a:rPr lang="en-US" altLang="en-US" smtClean="0">
                <a:latin typeface="Arial" pitchFamily="34" charset="0"/>
              </a:rPr>
              <a:pPr eaLnBrk="1" hangingPunct="1">
                <a:spcBef>
                  <a:spcPct val="0"/>
                </a:spcBef>
              </a:pPr>
              <a:t>40</a:t>
            </a:fld>
            <a:endParaRPr lang="en-US" alt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Hazards</a:t>
            </a:r>
            <a:r>
              <a:rPr lang="en-US" baseline="0" dirty="0" smtClean="0"/>
              <a:t> within a laboratory setting need to be identified and steps should be put in place to protect students, visitors and employees as well as to correct those hazards.</a:t>
            </a:r>
          </a:p>
          <a:p>
            <a:endParaRPr lang="en-US" baseline="0" dirty="0" smtClean="0"/>
          </a:p>
          <a:p>
            <a:r>
              <a:rPr lang="en-US" baseline="0" dirty="0" smtClean="0"/>
              <a:t>Employees should remember that a hazard left uncorrected is an injury waiting to happen.</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5</a:t>
            </a:fld>
            <a:endParaRPr lang="en-US" dirty="0"/>
          </a:p>
        </p:txBody>
      </p:sp>
    </p:spTree>
    <p:extLst>
      <p:ext uri="{BB962C8B-B14F-4D97-AF65-F5344CB8AC3E}">
        <p14:creationId xmlns:p14="http://schemas.microsoft.com/office/powerpoint/2010/main" val="2655963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school employees have a responsibility to ensure the safety of students in their environment, however school administrators and management personnel need to understand they have the responsibility to:</a:t>
            </a:r>
          </a:p>
          <a:p>
            <a:pPr marL="171450" indent="-171450">
              <a:buFont typeface="Arial" panose="020B0604020202020204" pitchFamily="34" charset="0"/>
              <a:buChar char="•"/>
            </a:pPr>
            <a:r>
              <a:rPr lang="en-US" baseline="0" dirty="0" smtClean="0"/>
              <a:t>Provide support for laboratory safety programs. </a:t>
            </a:r>
          </a:p>
          <a:p>
            <a:pPr marL="171450" indent="-171450">
              <a:buFont typeface="Arial" panose="020B0604020202020204" pitchFamily="34" charset="0"/>
              <a:buChar char="•"/>
            </a:pPr>
            <a:r>
              <a:rPr lang="en-US" baseline="0" dirty="0" smtClean="0"/>
              <a:t>Be aware of and appreciate the need for establishing safety and health instruction in the science curriculum.</a:t>
            </a:r>
          </a:p>
          <a:p>
            <a:pPr marL="171450" indent="-171450">
              <a:buFont typeface="Arial" panose="020B0604020202020204" pitchFamily="34" charset="0"/>
              <a:buChar char="•"/>
            </a:pPr>
            <a:r>
              <a:rPr lang="en-US" baseline="0" dirty="0" smtClean="0"/>
              <a:t>Operate their schools in as safe a manner as possible.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6</a:t>
            </a:fld>
            <a:endParaRPr lang="en-US" dirty="0"/>
          </a:p>
        </p:txBody>
      </p:sp>
    </p:spTree>
    <p:extLst>
      <p:ext uri="{BB962C8B-B14F-4D97-AF65-F5344CB8AC3E}">
        <p14:creationId xmlns:p14="http://schemas.microsoft.com/office/powerpoint/2010/main" val="3387046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a:t>
            </a:r>
            <a:r>
              <a:rPr lang="en-US" baseline="0" dirty="0" smtClean="0"/>
              <a:t> teachers/instructors have a responsibility to ensure a safe and healthy learning environment for students.</a:t>
            </a:r>
          </a:p>
          <a:p>
            <a:endParaRPr lang="en-US" baseline="0" dirty="0" smtClean="0"/>
          </a:p>
          <a:p>
            <a:r>
              <a:rPr lang="en-US" baseline="0" dirty="0" smtClean="0"/>
              <a:t>The best time to educate students on the need for caution, preparation and safety is before and during the act of working with chemicals.</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7</a:t>
            </a:fld>
            <a:endParaRPr lang="en-US" dirty="0"/>
          </a:p>
        </p:txBody>
      </p:sp>
    </p:spTree>
    <p:extLst>
      <p:ext uri="{BB962C8B-B14F-4D97-AF65-F5344CB8AC3E}">
        <p14:creationId xmlns:p14="http://schemas.microsoft.com/office/powerpoint/2010/main" val="1044136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Teachers/instructors should</a:t>
            </a:r>
            <a:r>
              <a:rPr lang="en-US" baseline="0" dirty="0" smtClean="0"/>
              <a:t> instruct students in basic safety and health practices necessary within a laboratory.  </a:t>
            </a:r>
          </a:p>
          <a:p>
            <a:endParaRPr lang="en-US" baseline="0" dirty="0" smtClean="0"/>
          </a:p>
          <a:p>
            <a:r>
              <a:rPr lang="en-US" baseline="0" dirty="0" smtClean="0"/>
              <a:t>One of the best ways to do that is to lead by example. Teachers/instructors should always wear the proper Personal Protective Equipment (PPE) and ensure PPE given to students is in a safe condition.</a:t>
            </a:r>
          </a:p>
          <a:p>
            <a:endParaRPr lang="en-US" baseline="0" dirty="0" smtClean="0"/>
          </a:p>
          <a:p>
            <a:r>
              <a:rPr lang="en-US" baseline="0" dirty="0" smtClean="0"/>
              <a:t>Students should be provided with safety information and training for every stage of experiment planning.</a:t>
            </a:r>
          </a:p>
          <a:p>
            <a:endParaRPr lang="en-US" baseline="0" dirty="0" smtClean="0"/>
          </a:p>
          <a:p>
            <a:r>
              <a:rPr lang="en-US" baseline="0" dirty="0" smtClean="0"/>
              <a:t>Teachers/instructors should be present to observe, supervise, instruct, and correct during experiments.</a:t>
            </a:r>
          </a:p>
        </p:txBody>
      </p:sp>
      <p:sp>
        <p:nvSpPr>
          <p:cNvPr id="4" name="Slide Number Placeholder 3"/>
          <p:cNvSpPr>
            <a:spLocks noGrp="1"/>
          </p:cNvSpPr>
          <p:nvPr>
            <p:ph type="sldNum" sz="quarter" idx="10"/>
          </p:nvPr>
        </p:nvSpPr>
        <p:spPr/>
        <p:txBody>
          <a:bodyPr/>
          <a:lstStyle/>
          <a:p>
            <a:fld id="{8CC0E478-7D71-4FA0-9891-7B1529666467}" type="slidenum">
              <a:rPr lang="en-US" smtClean="0"/>
              <a:pPr/>
              <a:t>8</a:t>
            </a:fld>
            <a:endParaRPr lang="en-US" dirty="0"/>
          </a:p>
        </p:txBody>
      </p:sp>
    </p:spTree>
    <p:extLst>
      <p:ext uri="{BB962C8B-B14F-4D97-AF65-F5344CB8AC3E}">
        <p14:creationId xmlns:p14="http://schemas.microsoft.com/office/powerpoint/2010/main" val="501447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As part of leading by example, teachers/instructors</a:t>
            </a:r>
            <a:r>
              <a:rPr lang="en-US" baseline="0" dirty="0" smtClean="0"/>
              <a:t> and teacher’s-aides should:</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altLang="en-US" sz="2400" b="0" i="0" u="none" strike="noStrike" kern="0" cap="none" spc="0" normalizeH="0" baseline="0" noProof="0" dirty="0" smtClean="0">
                <a:ln>
                  <a:noFill/>
                </a:ln>
                <a:solidFill>
                  <a:srgbClr val="000000"/>
                </a:solidFill>
                <a:effectLst/>
                <a:uLnTx/>
                <a:uFillTx/>
                <a:latin typeface="Verdana"/>
                <a:ea typeface="+mn-ea"/>
                <a:cs typeface="+mn-cs"/>
              </a:rPr>
              <a:t> Wear personal protective equipment (PPE).</a:t>
            </a:r>
            <a:endParaRPr kumimoji="0" lang="en-US" altLang="en-US" sz="1300" b="0" i="0" u="none" strike="noStrike" kern="0" cap="none" spc="0" normalizeH="0" baseline="0" noProof="0" dirty="0" smtClean="0">
              <a:ln>
                <a:noFill/>
              </a:ln>
              <a:solidFill>
                <a:srgbClr val="000000"/>
              </a:solidFill>
              <a:effectLst/>
              <a:uLnTx/>
              <a:uFillTx/>
              <a:latin typeface="Verdana"/>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altLang="en-US" sz="2400" b="0" i="0" u="none" strike="noStrike" kern="0" cap="none" spc="0" normalizeH="0" baseline="0" noProof="0" dirty="0" smtClean="0">
                <a:ln>
                  <a:noFill/>
                </a:ln>
                <a:solidFill>
                  <a:srgbClr val="000000"/>
                </a:solidFill>
                <a:effectLst/>
                <a:uLnTx/>
                <a:uFillTx/>
                <a:latin typeface="Verdana"/>
                <a:ea typeface="+mn-ea"/>
                <a:cs typeface="+mn-cs"/>
              </a:rPr>
              <a:t> Follow and enforce safety rules, procedures, and practices. </a:t>
            </a:r>
            <a:endParaRPr kumimoji="0" lang="en-US" altLang="en-US" sz="1300" b="0" i="0" u="none" strike="noStrike" kern="0" cap="none" spc="0" normalizeH="0" baseline="0" noProof="0" dirty="0" smtClean="0">
              <a:ln>
                <a:noFill/>
              </a:ln>
              <a:solidFill>
                <a:srgbClr val="000000"/>
              </a:solidFill>
              <a:effectLst/>
              <a:uLnTx/>
              <a:uFillTx/>
              <a:latin typeface="Verdana"/>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altLang="en-US" sz="2400" b="0" i="0" u="none" strike="noStrike" kern="0" cap="none" spc="0" normalizeH="0" baseline="0" noProof="0" dirty="0" smtClean="0">
                <a:ln>
                  <a:noFill/>
                </a:ln>
                <a:solidFill>
                  <a:srgbClr val="000000"/>
                </a:solidFill>
                <a:effectLst/>
                <a:uLnTx/>
                <a:uFillTx/>
                <a:latin typeface="Verdana"/>
                <a:ea typeface="+mn-ea"/>
                <a:cs typeface="+mn-cs"/>
              </a:rPr>
              <a:t> Demonstrate safety behavior and promote a culture of safety. </a:t>
            </a:r>
            <a:endParaRPr kumimoji="0" lang="en-US" altLang="en-US" sz="1300" b="0" i="0" u="none" strike="noStrike" kern="0" cap="none" spc="0" normalizeH="0" baseline="0" noProof="0" dirty="0" smtClean="0">
              <a:ln>
                <a:noFill/>
              </a:ln>
              <a:solidFill>
                <a:srgbClr val="000000"/>
              </a:solidFill>
              <a:effectLst/>
              <a:uLnTx/>
              <a:uFillTx/>
              <a:latin typeface="Verdana"/>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altLang="en-US" sz="2400" b="0" i="0" u="none" strike="noStrike" kern="0" cap="none" spc="0" normalizeH="0" baseline="0" noProof="0" dirty="0" smtClean="0">
                <a:ln>
                  <a:noFill/>
                </a:ln>
                <a:solidFill>
                  <a:srgbClr val="000000"/>
                </a:solidFill>
                <a:effectLst/>
                <a:uLnTx/>
                <a:uFillTx/>
                <a:latin typeface="Verdana"/>
                <a:ea typeface="+mn-ea"/>
                <a:cs typeface="+mn-cs"/>
              </a:rPr>
              <a:t> Be proactive in every aspect of laboratory safety, making safety a priority.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9</a:t>
            </a:fld>
            <a:endParaRPr lang="en-US" dirty="0"/>
          </a:p>
        </p:txBody>
      </p:sp>
    </p:spTree>
    <p:extLst>
      <p:ext uri="{BB962C8B-B14F-4D97-AF65-F5344CB8AC3E}">
        <p14:creationId xmlns:p14="http://schemas.microsoft.com/office/powerpoint/2010/main" val="4241679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BE2463B-E849-4C45-BDD1-FABC99744528}" type="datetime1">
              <a:rPr lang="en-US" smtClean="0"/>
              <a:t>8/25/2016</a:t>
            </a:fld>
            <a:endParaRPr lang="en-US" dirty="0"/>
          </a:p>
        </p:txBody>
      </p:sp>
      <p:sp>
        <p:nvSpPr>
          <p:cNvPr id="5" name="Footer Placeholder 4"/>
          <p:cNvSpPr>
            <a:spLocks noGrp="1"/>
          </p:cNvSpPr>
          <p:nvPr>
            <p:ph type="ftr" sz="quarter" idx="11"/>
          </p:nvPr>
        </p:nvSpPr>
        <p:spPr/>
        <p:txBody>
          <a:bodyPr/>
          <a:lstStyle/>
          <a:p>
            <a:r>
              <a:rPr lang="en-US" dirty="0" smtClean="0"/>
              <a:t>PPT-133-01</a:t>
            </a:r>
            <a:endParaRPr lang="en-US" dirty="0"/>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pic>
        <p:nvPicPr>
          <p:cNvPr id="9" name="Picture 26" descr="L&amp;I logo banner"/>
          <p:cNvPicPr>
            <a:picLocks noChangeAspect="1" noChangeArrowheads="1"/>
          </p:cNvPicPr>
          <p:nvPr userDrawn="1"/>
        </p:nvPicPr>
        <p:blipFill>
          <a:blip r:embed="rId2" cstate="print"/>
          <a:srcRect/>
          <a:stretch>
            <a:fillRect/>
          </a:stretch>
        </p:blipFill>
        <p:spPr bwMode="auto">
          <a:xfrm>
            <a:off x="457200" y="381000"/>
            <a:ext cx="8253413" cy="649288"/>
          </a:xfrm>
          <a:prstGeom prst="rect">
            <a:avLst/>
          </a:prstGeom>
          <a:noFill/>
          <a:ln w="9525">
            <a:noFill/>
            <a:miter lim="800000"/>
            <a:headEnd/>
            <a:tailEnd/>
          </a:ln>
        </p:spPr>
      </p:pic>
      <p:sp>
        <p:nvSpPr>
          <p:cNvPr id="10" name="Title 15"/>
          <p:cNvSpPr>
            <a:spLocks noGrp="1"/>
          </p:cNvSpPr>
          <p:nvPr userDrawn="1">
            <p:ph type="title"/>
          </p:nvPr>
        </p:nvSpPr>
        <p:spPr>
          <a:xfrm>
            <a:off x="533400" y="381000"/>
            <a:ext cx="5105400" cy="457200"/>
          </a:xfrm>
        </p:spPr>
        <p:txBody>
          <a:bodyPr/>
          <a:lstStyle/>
          <a:p>
            <a:r>
              <a:rPr lang="en-US" sz="2800" smtClean="0">
                <a:solidFill>
                  <a:schemeClr val="bg1"/>
                </a:solidFill>
                <a:latin typeface="Verdana" pitchFamily="34" charset="0"/>
              </a:rPr>
              <a:t>Click to edit Master title style</a:t>
            </a:r>
            <a:endParaRPr lang="en-US" sz="2800" dirty="0">
              <a:solidFill>
                <a:schemeClr val="bg1"/>
              </a:solidFill>
              <a:latin typeface="Verdana" pitchFamily="34" charset="0"/>
            </a:endParaRPr>
          </a:p>
        </p:txBody>
      </p:sp>
      <p:pic>
        <p:nvPicPr>
          <p:cNvPr id="11" name="Picture 22" descr="blue bottom banner"/>
          <p:cNvPicPr>
            <a:picLocks noChangeAspect="1" noChangeArrowheads="1"/>
          </p:cNvPicPr>
          <p:nvPr userDrawn="1"/>
        </p:nvPicPr>
        <p:blipFill>
          <a:blip r:embed="rId3" cstate="print"/>
          <a:srcRect/>
          <a:stretch>
            <a:fillRect/>
          </a:stretch>
        </p:blipFill>
        <p:spPr bwMode="auto">
          <a:xfrm>
            <a:off x="457200" y="6324600"/>
            <a:ext cx="8229600" cy="37782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686E6B-3BA8-4B00-AB79-51112BC80027}" type="datetime1">
              <a:rPr lang="en-US" smtClean="0"/>
              <a:t>8/25/2016</a:t>
            </a:fld>
            <a:endParaRPr lang="en-US" dirty="0"/>
          </a:p>
        </p:txBody>
      </p:sp>
      <p:sp>
        <p:nvSpPr>
          <p:cNvPr id="5" name="Footer Placeholder 4"/>
          <p:cNvSpPr>
            <a:spLocks noGrp="1"/>
          </p:cNvSpPr>
          <p:nvPr>
            <p:ph type="ftr" sz="quarter" idx="11"/>
          </p:nvPr>
        </p:nvSpPr>
        <p:spPr/>
        <p:txBody>
          <a:bodyPr/>
          <a:lstStyle/>
          <a:p>
            <a:r>
              <a:rPr lang="en-US" dirty="0" smtClean="0"/>
              <a:t>PPT-133-01</a:t>
            </a:r>
            <a:endParaRPr lang="en-US" dirty="0"/>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7029D1-9BE6-41C2-AFB0-413DE20D823F}" type="datetime1">
              <a:rPr lang="en-US" smtClean="0"/>
              <a:t>8/25/2016</a:t>
            </a:fld>
            <a:endParaRPr lang="en-US" dirty="0"/>
          </a:p>
        </p:txBody>
      </p:sp>
      <p:sp>
        <p:nvSpPr>
          <p:cNvPr id="5" name="Footer Placeholder 4"/>
          <p:cNvSpPr>
            <a:spLocks noGrp="1"/>
          </p:cNvSpPr>
          <p:nvPr>
            <p:ph type="ftr" sz="quarter" idx="11"/>
          </p:nvPr>
        </p:nvSpPr>
        <p:spPr/>
        <p:txBody>
          <a:bodyPr/>
          <a:lstStyle/>
          <a:p>
            <a:r>
              <a:rPr lang="en-US" dirty="0" smtClean="0"/>
              <a:t>PPT-133-01</a:t>
            </a:r>
            <a:endParaRPr lang="en-US" dirty="0"/>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274ED-BDAF-47EE-AF4B-45E7C4D155E6}" type="datetime1">
              <a:rPr lang="en-US" smtClean="0"/>
              <a:t>8/25/2016</a:t>
            </a:fld>
            <a:endParaRPr lang="en-US" dirty="0"/>
          </a:p>
        </p:txBody>
      </p:sp>
      <p:sp>
        <p:nvSpPr>
          <p:cNvPr id="5" name="Footer Placeholder 4"/>
          <p:cNvSpPr>
            <a:spLocks noGrp="1"/>
          </p:cNvSpPr>
          <p:nvPr>
            <p:ph type="ftr" sz="quarter" idx="11"/>
          </p:nvPr>
        </p:nvSpPr>
        <p:spPr/>
        <p:txBody>
          <a:bodyPr/>
          <a:lstStyle/>
          <a:p>
            <a:r>
              <a:rPr lang="en-US" dirty="0" smtClean="0"/>
              <a:t>PPT-133-01</a:t>
            </a:r>
            <a:endParaRPr lang="en-US" dirty="0"/>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42AB00-036E-4FAF-8CD3-D9AEE26E0E44}" type="datetime1">
              <a:rPr lang="en-US" smtClean="0"/>
              <a:t>8/25/2016</a:t>
            </a:fld>
            <a:endParaRPr lang="en-US" dirty="0"/>
          </a:p>
        </p:txBody>
      </p:sp>
      <p:sp>
        <p:nvSpPr>
          <p:cNvPr id="5" name="Footer Placeholder 4"/>
          <p:cNvSpPr>
            <a:spLocks noGrp="1"/>
          </p:cNvSpPr>
          <p:nvPr>
            <p:ph type="ftr" sz="quarter" idx="11"/>
          </p:nvPr>
        </p:nvSpPr>
        <p:spPr/>
        <p:txBody>
          <a:bodyPr/>
          <a:lstStyle/>
          <a:p>
            <a:r>
              <a:rPr lang="en-US" dirty="0" smtClean="0"/>
              <a:t>PPT-133-01</a:t>
            </a:r>
            <a:endParaRPr lang="en-US" dirty="0"/>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A8B590-8128-45B9-9FA3-5F37FFE6F2C5}" type="datetime1">
              <a:rPr lang="en-US" smtClean="0"/>
              <a:t>8/25/2016</a:t>
            </a:fld>
            <a:endParaRPr lang="en-US" dirty="0"/>
          </a:p>
        </p:txBody>
      </p:sp>
      <p:sp>
        <p:nvSpPr>
          <p:cNvPr id="5" name="Footer Placeholder 4"/>
          <p:cNvSpPr>
            <a:spLocks noGrp="1"/>
          </p:cNvSpPr>
          <p:nvPr>
            <p:ph type="ftr" sz="quarter" idx="11"/>
          </p:nvPr>
        </p:nvSpPr>
        <p:spPr/>
        <p:txBody>
          <a:bodyPr/>
          <a:lstStyle/>
          <a:p>
            <a:r>
              <a:rPr lang="en-US" dirty="0" smtClean="0"/>
              <a:t>PPT-133-01</a:t>
            </a:r>
            <a:endParaRPr lang="en-US" dirty="0"/>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DBC437-67AE-4720-980F-39E5E001DA8C}" type="datetime1">
              <a:rPr lang="en-US" smtClean="0"/>
              <a:t>8/25/2016</a:t>
            </a:fld>
            <a:endParaRPr lang="en-US" dirty="0"/>
          </a:p>
        </p:txBody>
      </p:sp>
      <p:sp>
        <p:nvSpPr>
          <p:cNvPr id="6" name="Footer Placeholder 5"/>
          <p:cNvSpPr>
            <a:spLocks noGrp="1"/>
          </p:cNvSpPr>
          <p:nvPr>
            <p:ph type="ftr" sz="quarter" idx="11"/>
          </p:nvPr>
        </p:nvSpPr>
        <p:spPr/>
        <p:txBody>
          <a:bodyPr/>
          <a:lstStyle/>
          <a:p>
            <a:r>
              <a:rPr lang="en-US" dirty="0" smtClean="0"/>
              <a:t>PPT-133-01</a:t>
            </a:r>
            <a:endParaRPr lang="en-US" dirty="0"/>
          </a:p>
        </p:txBody>
      </p:sp>
      <p:sp>
        <p:nvSpPr>
          <p:cNvPr id="7" name="Slide Number Placeholder 6"/>
          <p:cNvSpPr>
            <a:spLocks noGrp="1"/>
          </p:cNvSpPr>
          <p:nvPr>
            <p:ph type="sldNum" sz="quarter" idx="12"/>
          </p:nvPr>
        </p:nvSpPr>
        <p:spPr/>
        <p:txBody>
          <a:bodyPr/>
          <a:lstStyle/>
          <a:p>
            <a:fld id="{2B8E8A99-1F96-462D-9284-D4D965B40DB8}"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429A49-FB39-45E1-97B9-79D897E2DE1E}" type="datetime1">
              <a:rPr lang="en-US" smtClean="0"/>
              <a:t>8/25/2016</a:t>
            </a:fld>
            <a:endParaRPr lang="en-US" dirty="0"/>
          </a:p>
        </p:txBody>
      </p:sp>
      <p:sp>
        <p:nvSpPr>
          <p:cNvPr id="8" name="Footer Placeholder 7"/>
          <p:cNvSpPr>
            <a:spLocks noGrp="1"/>
          </p:cNvSpPr>
          <p:nvPr>
            <p:ph type="ftr" sz="quarter" idx="11"/>
          </p:nvPr>
        </p:nvSpPr>
        <p:spPr/>
        <p:txBody>
          <a:bodyPr/>
          <a:lstStyle/>
          <a:p>
            <a:r>
              <a:rPr lang="en-US" dirty="0" smtClean="0"/>
              <a:t>PPT-133-01</a:t>
            </a:r>
            <a:endParaRPr lang="en-US" dirty="0"/>
          </a:p>
        </p:txBody>
      </p:sp>
      <p:sp>
        <p:nvSpPr>
          <p:cNvPr id="9" name="Slide Number Placeholder 8"/>
          <p:cNvSpPr>
            <a:spLocks noGrp="1"/>
          </p:cNvSpPr>
          <p:nvPr>
            <p:ph type="sldNum" sz="quarter" idx="12"/>
          </p:nvPr>
        </p:nvSpPr>
        <p:spPr/>
        <p:txBody>
          <a:bodyPr/>
          <a:lstStyle/>
          <a:p>
            <a:fld id="{2B8E8A99-1F96-462D-9284-D4D965B40DB8}"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B9A1D1-3A99-452F-A007-57F1F1FEA7E0}" type="datetime1">
              <a:rPr lang="en-US" smtClean="0"/>
              <a:t>8/25/2016</a:t>
            </a:fld>
            <a:endParaRPr lang="en-US" dirty="0"/>
          </a:p>
        </p:txBody>
      </p:sp>
      <p:sp>
        <p:nvSpPr>
          <p:cNvPr id="4" name="Footer Placeholder 3"/>
          <p:cNvSpPr>
            <a:spLocks noGrp="1"/>
          </p:cNvSpPr>
          <p:nvPr>
            <p:ph type="ftr" sz="quarter" idx="11"/>
          </p:nvPr>
        </p:nvSpPr>
        <p:spPr/>
        <p:txBody>
          <a:bodyPr/>
          <a:lstStyle/>
          <a:p>
            <a:r>
              <a:rPr lang="en-US" dirty="0" smtClean="0"/>
              <a:t>PPT-133-01</a:t>
            </a:r>
            <a:endParaRPr lang="en-US" dirty="0"/>
          </a:p>
        </p:txBody>
      </p:sp>
      <p:sp>
        <p:nvSpPr>
          <p:cNvPr id="5" name="Slide Number Placeholder 4"/>
          <p:cNvSpPr>
            <a:spLocks noGrp="1"/>
          </p:cNvSpPr>
          <p:nvPr>
            <p:ph type="sldNum" sz="quarter" idx="12"/>
          </p:nvPr>
        </p:nvSpPr>
        <p:spPr/>
        <p:txBody>
          <a:bodyPr/>
          <a:lstStyle/>
          <a:p>
            <a:fld id="{2B8E8A99-1F96-462D-9284-D4D965B40DB8}"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70B75F-670D-4F19-AA45-210413D11BF2}" type="datetime1">
              <a:rPr lang="en-US" smtClean="0"/>
              <a:t>8/25/2016</a:t>
            </a:fld>
            <a:endParaRPr lang="en-US" dirty="0"/>
          </a:p>
        </p:txBody>
      </p:sp>
      <p:sp>
        <p:nvSpPr>
          <p:cNvPr id="3" name="Footer Placeholder 2"/>
          <p:cNvSpPr>
            <a:spLocks noGrp="1"/>
          </p:cNvSpPr>
          <p:nvPr>
            <p:ph type="ftr" sz="quarter" idx="11"/>
          </p:nvPr>
        </p:nvSpPr>
        <p:spPr/>
        <p:txBody>
          <a:bodyPr/>
          <a:lstStyle/>
          <a:p>
            <a:r>
              <a:rPr lang="en-US" dirty="0" smtClean="0"/>
              <a:t>PPT-133-01</a:t>
            </a:r>
            <a:endParaRPr lang="en-US" dirty="0"/>
          </a:p>
        </p:txBody>
      </p:sp>
      <p:sp>
        <p:nvSpPr>
          <p:cNvPr id="4" name="Slide Number Placeholder 3"/>
          <p:cNvSpPr>
            <a:spLocks noGrp="1"/>
          </p:cNvSpPr>
          <p:nvPr>
            <p:ph type="sldNum" sz="quarter" idx="12"/>
          </p:nvPr>
        </p:nvSpPr>
        <p:spPr/>
        <p:txBody>
          <a:bodyPr/>
          <a:lstStyle/>
          <a:p>
            <a:fld id="{2B8E8A99-1F96-462D-9284-D4D965B40DB8}"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479957-C6F8-446A-B2F2-57F8032E4719}" type="datetime1">
              <a:rPr lang="en-US" smtClean="0"/>
              <a:t>8/25/2016</a:t>
            </a:fld>
            <a:endParaRPr lang="en-US" dirty="0"/>
          </a:p>
        </p:txBody>
      </p:sp>
      <p:sp>
        <p:nvSpPr>
          <p:cNvPr id="6" name="Footer Placeholder 5"/>
          <p:cNvSpPr>
            <a:spLocks noGrp="1"/>
          </p:cNvSpPr>
          <p:nvPr>
            <p:ph type="ftr" sz="quarter" idx="11"/>
          </p:nvPr>
        </p:nvSpPr>
        <p:spPr/>
        <p:txBody>
          <a:bodyPr/>
          <a:lstStyle/>
          <a:p>
            <a:r>
              <a:rPr lang="en-US" dirty="0" smtClean="0"/>
              <a:t>PPT-133-01</a:t>
            </a:r>
            <a:endParaRPr lang="en-US" dirty="0"/>
          </a:p>
        </p:txBody>
      </p:sp>
      <p:sp>
        <p:nvSpPr>
          <p:cNvPr id="7" name="Slide Number Placeholder 6"/>
          <p:cNvSpPr>
            <a:spLocks noGrp="1"/>
          </p:cNvSpPr>
          <p:nvPr>
            <p:ph type="sldNum" sz="quarter" idx="12"/>
          </p:nvPr>
        </p:nvSpPr>
        <p:spPr/>
        <p:txBody>
          <a:bodyPr/>
          <a:lstStyle/>
          <a:p>
            <a:fld id="{2B8E8A99-1F96-462D-9284-D4D965B40DB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B8A07-FD08-4B44-894A-05784C4C5EFE}" type="datetime1">
              <a:rPr lang="en-US" smtClean="0"/>
              <a:t>8/25/2016</a:t>
            </a:fld>
            <a:endParaRPr lang="en-US" dirty="0"/>
          </a:p>
        </p:txBody>
      </p:sp>
      <p:sp>
        <p:nvSpPr>
          <p:cNvPr id="5" name="Footer Placeholder 4"/>
          <p:cNvSpPr>
            <a:spLocks noGrp="1"/>
          </p:cNvSpPr>
          <p:nvPr>
            <p:ph type="ftr" sz="quarter" idx="11"/>
          </p:nvPr>
        </p:nvSpPr>
        <p:spPr/>
        <p:txBody>
          <a:bodyPr/>
          <a:lstStyle/>
          <a:p>
            <a:r>
              <a:rPr lang="en-US" dirty="0" smtClean="0"/>
              <a:t>PPT-133-01</a:t>
            </a:r>
            <a:endParaRPr lang="en-US" dirty="0"/>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177358-E2C9-48D4-B620-F189D9790331}" type="datetime1">
              <a:rPr lang="en-US" smtClean="0"/>
              <a:t>8/25/2016</a:t>
            </a:fld>
            <a:endParaRPr lang="en-US" dirty="0"/>
          </a:p>
        </p:txBody>
      </p:sp>
      <p:sp>
        <p:nvSpPr>
          <p:cNvPr id="6" name="Footer Placeholder 5"/>
          <p:cNvSpPr>
            <a:spLocks noGrp="1"/>
          </p:cNvSpPr>
          <p:nvPr>
            <p:ph type="ftr" sz="quarter" idx="11"/>
          </p:nvPr>
        </p:nvSpPr>
        <p:spPr/>
        <p:txBody>
          <a:bodyPr/>
          <a:lstStyle/>
          <a:p>
            <a:r>
              <a:rPr lang="en-US" dirty="0" smtClean="0"/>
              <a:t>PPT-133-01</a:t>
            </a:r>
            <a:endParaRPr lang="en-US" dirty="0"/>
          </a:p>
        </p:txBody>
      </p:sp>
      <p:sp>
        <p:nvSpPr>
          <p:cNvPr id="7" name="Slide Number Placeholder 6"/>
          <p:cNvSpPr>
            <a:spLocks noGrp="1"/>
          </p:cNvSpPr>
          <p:nvPr>
            <p:ph type="sldNum" sz="quarter" idx="12"/>
          </p:nvPr>
        </p:nvSpPr>
        <p:spPr/>
        <p:txBody>
          <a:bodyPr/>
          <a:lstStyle/>
          <a:p>
            <a:fld id="{2B8E8A99-1F96-462D-9284-D4D965B40DB8}"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6D21AC-B665-4345-8334-9D248E8D38D5}" type="datetime1">
              <a:rPr lang="en-US" smtClean="0"/>
              <a:t>8/25/2016</a:t>
            </a:fld>
            <a:endParaRPr lang="en-US" dirty="0"/>
          </a:p>
        </p:txBody>
      </p:sp>
      <p:sp>
        <p:nvSpPr>
          <p:cNvPr id="5" name="Footer Placeholder 4"/>
          <p:cNvSpPr>
            <a:spLocks noGrp="1"/>
          </p:cNvSpPr>
          <p:nvPr>
            <p:ph type="ftr" sz="quarter" idx="11"/>
          </p:nvPr>
        </p:nvSpPr>
        <p:spPr/>
        <p:txBody>
          <a:bodyPr/>
          <a:lstStyle/>
          <a:p>
            <a:r>
              <a:rPr lang="en-US" dirty="0" smtClean="0"/>
              <a:t>PPT-133-01</a:t>
            </a:r>
            <a:endParaRPr lang="en-US" dirty="0"/>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229659-E0FD-4C21-9782-347C585FFFD2}" type="datetime1">
              <a:rPr lang="en-US" smtClean="0"/>
              <a:t>8/25/2016</a:t>
            </a:fld>
            <a:endParaRPr lang="en-US" dirty="0"/>
          </a:p>
        </p:txBody>
      </p:sp>
      <p:sp>
        <p:nvSpPr>
          <p:cNvPr id="5" name="Footer Placeholder 4"/>
          <p:cNvSpPr>
            <a:spLocks noGrp="1"/>
          </p:cNvSpPr>
          <p:nvPr>
            <p:ph type="ftr" sz="quarter" idx="11"/>
          </p:nvPr>
        </p:nvSpPr>
        <p:spPr/>
        <p:txBody>
          <a:bodyPr/>
          <a:lstStyle/>
          <a:p>
            <a:r>
              <a:rPr lang="en-US" dirty="0" smtClean="0"/>
              <a:t>PPT-133-01</a:t>
            </a:r>
            <a:endParaRPr lang="en-US" dirty="0"/>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51EDD0-2AC7-453B-B438-3665BE99D0E5}" type="datetime1">
              <a:rPr lang="en-US" smtClean="0"/>
              <a:t>8/25/2016</a:t>
            </a:fld>
            <a:endParaRPr lang="en-US" dirty="0"/>
          </a:p>
        </p:txBody>
      </p:sp>
      <p:sp>
        <p:nvSpPr>
          <p:cNvPr id="5" name="Footer Placeholder 4"/>
          <p:cNvSpPr>
            <a:spLocks noGrp="1"/>
          </p:cNvSpPr>
          <p:nvPr>
            <p:ph type="ftr" sz="quarter" idx="11"/>
          </p:nvPr>
        </p:nvSpPr>
        <p:spPr/>
        <p:txBody>
          <a:bodyPr/>
          <a:lstStyle/>
          <a:p>
            <a:r>
              <a:rPr lang="en-US" dirty="0" smtClean="0"/>
              <a:t>PPT-133-01</a:t>
            </a:r>
            <a:endParaRPr lang="en-US" dirty="0"/>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4CBA71-E8BD-4C08-9446-8F08074ABCB6}" type="datetime1">
              <a:rPr lang="en-US" smtClean="0"/>
              <a:t>8/25/2016</a:t>
            </a:fld>
            <a:endParaRPr lang="en-US" dirty="0"/>
          </a:p>
        </p:txBody>
      </p:sp>
      <p:sp>
        <p:nvSpPr>
          <p:cNvPr id="6" name="Footer Placeholder 5"/>
          <p:cNvSpPr>
            <a:spLocks noGrp="1"/>
          </p:cNvSpPr>
          <p:nvPr>
            <p:ph type="ftr" sz="quarter" idx="11"/>
          </p:nvPr>
        </p:nvSpPr>
        <p:spPr/>
        <p:txBody>
          <a:bodyPr/>
          <a:lstStyle/>
          <a:p>
            <a:r>
              <a:rPr lang="en-US" dirty="0" smtClean="0"/>
              <a:t>PPT-133-01</a:t>
            </a:r>
            <a:endParaRPr lang="en-US" dirty="0"/>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7201E7-7E80-4765-8339-940B2C98AAD6}" type="datetime1">
              <a:rPr lang="en-US" smtClean="0"/>
              <a:t>8/25/2016</a:t>
            </a:fld>
            <a:endParaRPr lang="en-US" dirty="0"/>
          </a:p>
        </p:txBody>
      </p:sp>
      <p:sp>
        <p:nvSpPr>
          <p:cNvPr id="8" name="Footer Placeholder 7"/>
          <p:cNvSpPr>
            <a:spLocks noGrp="1"/>
          </p:cNvSpPr>
          <p:nvPr>
            <p:ph type="ftr" sz="quarter" idx="11"/>
          </p:nvPr>
        </p:nvSpPr>
        <p:spPr/>
        <p:txBody>
          <a:bodyPr/>
          <a:lstStyle/>
          <a:p>
            <a:r>
              <a:rPr lang="en-US" dirty="0" smtClean="0"/>
              <a:t>PPT-133-01</a:t>
            </a:r>
            <a:endParaRPr lang="en-US" dirty="0"/>
          </a:p>
        </p:txBody>
      </p:sp>
      <p:sp>
        <p:nvSpPr>
          <p:cNvPr id="9" name="Slide Number Placeholder 8"/>
          <p:cNvSpPr>
            <a:spLocks noGrp="1"/>
          </p:cNvSpPr>
          <p:nvPr>
            <p:ph type="sldNum" sz="quarter" idx="12"/>
          </p:nvPr>
        </p:nvSpPr>
        <p:spPr/>
        <p:txBody>
          <a:bodyPr/>
          <a:lstStyle/>
          <a:p>
            <a:fld id="{9BE020C6-8418-4ED9-9D7D-1D3B1DC1856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81C6B8-5967-4F26-8E70-7335E00B9DFE}" type="datetime1">
              <a:rPr lang="en-US" smtClean="0"/>
              <a:t>8/25/2016</a:t>
            </a:fld>
            <a:endParaRPr lang="en-US" dirty="0"/>
          </a:p>
        </p:txBody>
      </p:sp>
      <p:sp>
        <p:nvSpPr>
          <p:cNvPr id="4" name="Footer Placeholder 3"/>
          <p:cNvSpPr>
            <a:spLocks noGrp="1"/>
          </p:cNvSpPr>
          <p:nvPr>
            <p:ph type="ftr" sz="quarter" idx="11"/>
          </p:nvPr>
        </p:nvSpPr>
        <p:spPr/>
        <p:txBody>
          <a:bodyPr/>
          <a:lstStyle/>
          <a:p>
            <a:r>
              <a:rPr lang="en-US" dirty="0" smtClean="0"/>
              <a:t>PPT-133-01</a:t>
            </a:r>
            <a:endParaRPr lang="en-US" dirty="0"/>
          </a:p>
        </p:txBody>
      </p:sp>
      <p:sp>
        <p:nvSpPr>
          <p:cNvPr id="5" name="Slide Number Placeholder 4"/>
          <p:cNvSpPr>
            <a:spLocks noGrp="1"/>
          </p:cNvSpPr>
          <p:nvPr>
            <p:ph type="sldNum" sz="quarter" idx="12"/>
          </p:nvPr>
        </p:nvSpPr>
        <p:spPr/>
        <p:txBody>
          <a:bodyPr/>
          <a:lstStyle/>
          <a:p>
            <a:fld id="{9BE020C6-8418-4ED9-9D7D-1D3B1DC1856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86A92-26E0-48B7-9C24-9995CCE3623F}" type="datetime1">
              <a:rPr lang="en-US" smtClean="0"/>
              <a:t>8/25/2016</a:t>
            </a:fld>
            <a:endParaRPr lang="en-US" dirty="0"/>
          </a:p>
        </p:txBody>
      </p:sp>
      <p:sp>
        <p:nvSpPr>
          <p:cNvPr id="3" name="Footer Placeholder 2"/>
          <p:cNvSpPr>
            <a:spLocks noGrp="1"/>
          </p:cNvSpPr>
          <p:nvPr>
            <p:ph type="ftr" sz="quarter" idx="11"/>
          </p:nvPr>
        </p:nvSpPr>
        <p:spPr/>
        <p:txBody>
          <a:bodyPr/>
          <a:lstStyle/>
          <a:p>
            <a:r>
              <a:rPr lang="en-US" dirty="0" smtClean="0"/>
              <a:t>PPT-133-01</a:t>
            </a:r>
            <a:endParaRPr lang="en-US" dirty="0"/>
          </a:p>
        </p:txBody>
      </p:sp>
      <p:sp>
        <p:nvSpPr>
          <p:cNvPr id="4" name="Slide Number Placeholder 3"/>
          <p:cNvSpPr>
            <a:spLocks noGrp="1"/>
          </p:cNvSpPr>
          <p:nvPr>
            <p:ph type="sldNum" sz="quarter" idx="12"/>
          </p:nvPr>
        </p:nvSpPr>
        <p:spPr/>
        <p:txBody>
          <a:bodyPr/>
          <a:lstStyle/>
          <a:p>
            <a:fld id="{9BE020C6-8418-4ED9-9D7D-1D3B1DC1856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9AECEC-1841-44FD-A8C1-120F257EC382}" type="datetime1">
              <a:rPr lang="en-US" smtClean="0"/>
              <a:t>8/25/2016</a:t>
            </a:fld>
            <a:endParaRPr lang="en-US" dirty="0"/>
          </a:p>
        </p:txBody>
      </p:sp>
      <p:sp>
        <p:nvSpPr>
          <p:cNvPr id="6" name="Footer Placeholder 5"/>
          <p:cNvSpPr>
            <a:spLocks noGrp="1"/>
          </p:cNvSpPr>
          <p:nvPr>
            <p:ph type="ftr" sz="quarter" idx="11"/>
          </p:nvPr>
        </p:nvSpPr>
        <p:spPr/>
        <p:txBody>
          <a:bodyPr/>
          <a:lstStyle/>
          <a:p>
            <a:r>
              <a:rPr lang="en-US" dirty="0" smtClean="0"/>
              <a:t>PPT-133-01</a:t>
            </a:r>
            <a:endParaRPr lang="en-US" dirty="0"/>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0FBAA8-79C0-4053-A7E6-2BF2A012EAD2}" type="datetime1">
              <a:rPr lang="en-US" smtClean="0"/>
              <a:t>8/25/2016</a:t>
            </a:fld>
            <a:endParaRPr lang="en-US" dirty="0"/>
          </a:p>
        </p:txBody>
      </p:sp>
      <p:sp>
        <p:nvSpPr>
          <p:cNvPr id="6" name="Footer Placeholder 5"/>
          <p:cNvSpPr>
            <a:spLocks noGrp="1"/>
          </p:cNvSpPr>
          <p:nvPr>
            <p:ph type="ftr" sz="quarter" idx="11"/>
          </p:nvPr>
        </p:nvSpPr>
        <p:spPr/>
        <p:txBody>
          <a:bodyPr/>
          <a:lstStyle/>
          <a:p>
            <a:r>
              <a:rPr lang="en-US" dirty="0" smtClean="0"/>
              <a:t>PPT-133-01</a:t>
            </a:r>
            <a:endParaRPr lang="en-US" dirty="0"/>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16B062-9EDF-47E0-9C68-1B46237ECF52}" type="datetime1">
              <a:rPr lang="en-US" smtClean="0"/>
              <a:t>8/25/2016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PPT-133-01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E020C6-8418-4ED9-9D7D-1D3B1DC1856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28EBFE-A23B-408A-979A-B196809D7E31}" type="datetime1">
              <a:rPr lang="en-US" smtClean="0"/>
              <a:t>8/25/2016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PPT-133-01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8E8A99-1F96-462D-9284-D4D965B40D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Iel9_uMmsgCFYFtHgodbJsF0w&amp;url=http://www.elliswhittam.com/category/all-news-stories/health-safety/&amp;bvm=bv.103388427,d.dmo&amp;psig=AFQjCNEfXMKOc21lAe6EaR03U4cpjl14OA&amp;ust=1443542475534487"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m/imgres?imgurl=http://blog.rollmobility.com/files/2012/09/Stairs.jpg&amp;imgrefurl=http://blog.rollmobility.com/tag/senior-home-safety/&amp;h=480&amp;w=640&amp;tbnid=CQaaf4A4A4ERwM:&amp;zoom=1&amp;docid=mGud0xRgFmoGsM&amp;ei=LQAOVKigFJatyASG-4HYBA&amp;tbm=isch&amp;ved=0CBIQMygKMAo4rAI&amp;iact=rc&amp;uact=3&amp;dur=735&amp;page=26&amp;start=309&amp;ndsp=13"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hyperlink" Target="http://www.google.com/url?sa=i&amp;rct=j&amp;q=&amp;esrc=s&amp;frm=1&amp;source=images&amp;cd=&amp;cad=rja&amp;uact=8&amp;ved=0CAcQjRxqFQoTCKqtiqLPocgCFQx1PgodTt4J1Q&amp;url=http://www.huffingtonpost.com/2014/02/19/alan-andersen-bacontfm-ice-slip_n_4816325.html&amp;bvm=bv.104226188,d.dmo&amp;psig=AFQjCNH2goNc5cLn3KH4Gr5EcvOZk2Hgmw&amp;ust=1443800797199991" TargetMode="Externa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Ky89eOknMgCFYqZHgodaVsBag&amp;url=http://www.longisland.com/articles/11-05-14/fall-wet-weather-driving-safety-tips.html&amp;psig=AFQjCNHoWk2vWddQ3YBGeR941-EeF419kg&amp;ust=1443617568132589"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hyperlink" Target="http://www.google.com/imgres?imgurl=http://cdn.patch.com/users/68471/2015/06/T800x600/2015065587fe391a921.png&amp;imgrefurl=http://patch.com/new-york/newcity/work-week-weather-its-lightning-safety-week&amp;h=600&amp;w=800&amp;tbnid=ZexyRrdZjEUttM:&amp;docid=81To0yxt9jzA1M&amp;ei=o4sKVsSyAsuke8bbl4AN&amp;tbm=isch&amp;ved=0CC8QMygQMBBqFQoTCISQwsmmnMgCFUvSHgodxu0F0A" TargetMode="Externa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PmXz8bynsgCFcLXHgodadAFRw&amp;url=http://www.goodchoicesgoodlife.org/need/&amp;psig=AFQjCNEQmFvdBgf0YSGFnm31hpg6-Vsy5A&amp;ust=1443706924234792"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hyperlink" Target="https://www.facebook.com/BWCPATHS"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1"/>
            <a:ext cx="5715000" cy="533400"/>
          </a:xfrm>
        </p:spPr>
        <p:txBody>
          <a:bodyPr>
            <a:normAutofit fontScale="90000"/>
          </a:bodyPr>
          <a:lstStyle/>
          <a:p>
            <a:r>
              <a:rPr lang="en-US" sz="3100" dirty="0" smtClean="0">
                <a:solidFill>
                  <a:schemeClr val="bg1"/>
                </a:solidFill>
                <a:latin typeface="Verdana" pitchFamily="34" charset="0"/>
              </a:rPr>
              <a:t>SCHOOL SAFETY - BASIC</a:t>
            </a:r>
            <a:endParaRPr lang="en-US" sz="3100" dirty="0">
              <a:solidFill>
                <a:schemeClr val="bg1"/>
              </a:solidFill>
              <a:latin typeface="Verdana" pitchFamily="34" charset="0"/>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1</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PPT-133-01</a:t>
            </a:r>
            <a:endParaRPr lang="en-US" sz="1400" dirty="0">
              <a:solidFill>
                <a:schemeClr val="bg1"/>
              </a:solidFill>
              <a:latin typeface="Verdana"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636931"/>
            <a:ext cx="7848600" cy="4414838"/>
          </a:xfrm>
          <a:prstGeom prst="rect">
            <a:avLst/>
          </a:prstGeom>
        </p:spPr>
      </p:pic>
      <p:sp>
        <p:nvSpPr>
          <p:cNvPr id="7" name="Rectangle 6"/>
          <p:cNvSpPr/>
          <p:nvPr/>
        </p:nvSpPr>
        <p:spPr>
          <a:xfrm>
            <a:off x="5992238" y="990600"/>
            <a:ext cx="2895600" cy="646331"/>
          </a:xfrm>
          <a:prstGeom prst="rect">
            <a:avLst/>
          </a:prstGeom>
        </p:spPr>
        <p:txBody>
          <a:bodyPr wrap="square">
            <a:spAutoFit/>
          </a:bodyPr>
          <a:lstStyle/>
          <a:p>
            <a:pPr algn="ctr"/>
            <a:r>
              <a:rPr lang="en-US" sz="1200" i="1" dirty="0">
                <a:latin typeface="Verdana" panose="020B0604030504040204" pitchFamily="34" charset="0"/>
                <a:ea typeface="Verdana" panose="020B0604030504040204" pitchFamily="34" charset="0"/>
                <a:cs typeface="Verdana" panose="020B0604030504040204" pitchFamily="34" charset="0"/>
              </a:rPr>
              <a:t>Bureau of Workers’ Compensation </a:t>
            </a:r>
          </a:p>
          <a:p>
            <a:pPr algn="ctr"/>
            <a:r>
              <a:rPr lang="en-US" sz="1200" i="1" dirty="0">
                <a:latin typeface="Verdana" panose="020B0604030504040204" pitchFamily="34" charset="0"/>
                <a:ea typeface="Verdana" panose="020B0604030504040204" pitchFamily="34" charset="0"/>
                <a:cs typeface="Verdana" panose="020B0604030504040204" pitchFamily="34" charset="0"/>
              </a:rPr>
              <a:t>PA Training for Health &amp; Safety                        </a:t>
            </a:r>
            <a:endParaRPr lang="en-US" sz="1200" i="1" dirty="0" smtClean="0">
              <a:latin typeface="Verdana" panose="020B0604030504040204" pitchFamily="34" charset="0"/>
              <a:ea typeface="Verdana" panose="020B0604030504040204" pitchFamily="34" charset="0"/>
              <a:cs typeface="Verdana" panose="020B0604030504040204" pitchFamily="34" charset="0"/>
            </a:endParaRPr>
          </a:p>
          <a:p>
            <a:pPr algn="ctr"/>
            <a:r>
              <a:rPr lang="en-US" sz="1200" i="1" dirty="0" smtClean="0">
                <a:latin typeface="Verdana" panose="020B0604030504040204" pitchFamily="34" charset="0"/>
                <a:ea typeface="Verdana" panose="020B0604030504040204" pitchFamily="34" charset="0"/>
                <a:cs typeface="Verdana" panose="020B0604030504040204" pitchFamily="34" charset="0"/>
              </a:rPr>
              <a:t>(</a:t>
            </a:r>
            <a:r>
              <a:rPr lang="en-US" sz="1200" i="1" dirty="0">
                <a:latin typeface="Verdana" panose="020B0604030504040204" pitchFamily="34" charset="0"/>
                <a:ea typeface="Verdana" panose="020B0604030504040204" pitchFamily="34" charset="0"/>
                <a:cs typeface="Verdana" panose="020B0604030504040204" pitchFamily="34" charset="0"/>
              </a:rPr>
              <a:t>PATHS)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a:solidFill>
                  <a:schemeClr val="bg1"/>
                </a:solidFill>
                <a:latin typeface="Verdana" pitchFamily="34" charset="0"/>
              </a:rPr>
              <a:t>R</a:t>
            </a:r>
            <a:r>
              <a:rPr lang="en-US" sz="2800" dirty="0" smtClean="0">
                <a:solidFill>
                  <a:schemeClr val="bg1"/>
                </a:solidFill>
                <a:latin typeface="Verdana" pitchFamily="34" charset="0"/>
              </a:rPr>
              <a:t>esponsibilities</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295400"/>
            <a:ext cx="7924800" cy="4800600"/>
          </a:xfrm>
        </p:spPr>
        <p:txBody>
          <a:bodyPr/>
          <a:lstStyle/>
          <a:p>
            <a:pPr algn="l"/>
            <a:endParaRPr lang="en-US" dirty="0" smtClean="0">
              <a:solidFill>
                <a:schemeClr val="tx1"/>
              </a:solidFill>
            </a:endParaRPr>
          </a:p>
          <a:p>
            <a:pPr algn="l"/>
            <a:r>
              <a:rPr lang="en-US" dirty="0" smtClean="0">
                <a:solidFill>
                  <a:schemeClr val="tx1"/>
                </a:solidFill>
              </a:rPr>
              <a:t>Students must develop proper attitudes toward safety and </a:t>
            </a:r>
            <a:r>
              <a:rPr lang="en-US" dirty="0" smtClean="0">
                <a:solidFill>
                  <a:srgbClr val="FF0000"/>
                </a:solidFill>
              </a:rPr>
              <a:t>acquire good habits of assessing and reporting all hazards and risks. </a:t>
            </a: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10</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PPT-133-01</a:t>
            </a:r>
            <a:endParaRPr lang="en-US" sz="1400" dirty="0">
              <a:solidFill>
                <a:schemeClr val="bg1"/>
              </a:solidFill>
              <a:latin typeface="Verdana" pitchFamily="34" charset="0"/>
            </a:endParaRPr>
          </a:p>
        </p:txBody>
      </p:sp>
      <p:pic>
        <p:nvPicPr>
          <p:cNvPr id="6" name="Picture 5" descr="C:\Documents and Settings\spakosh\Local Settings\Temporary Internet Files\Content.IE5\ISIUZGWC\MP900446975[1].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9200" y="3352800"/>
            <a:ext cx="3124200" cy="2533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3352799"/>
            <a:ext cx="3237507" cy="2533059"/>
          </a:xfrm>
          <a:prstGeom prst="rect">
            <a:avLst/>
          </a:prstGeom>
        </p:spPr>
      </p:pic>
    </p:spTree>
    <p:extLst>
      <p:ext uri="{BB962C8B-B14F-4D97-AF65-F5344CB8AC3E}">
        <p14:creationId xmlns:p14="http://schemas.microsoft.com/office/powerpoint/2010/main" val="1770076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General Lab Safety </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838200" y="1066800"/>
            <a:ext cx="7924800" cy="4800600"/>
          </a:xfrm>
        </p:spPr>
        <p:txBody>
          <a:bodyPr>
            <a:normAutofit/>
          </a:bodyPr>
          <a:lstStyle/>
          <a:p>
            <a:pPr algn="l"/>
            <a:endParaRPr lang="en-US" dirty="0">
              <a:solidFill>
                <a:schemeClr val="tx1"/>
              </a:solidFill>
            </a:endParaRPr>
          </a:p>
          <a:p>
            <a:pPr marL="342900" indent="-342900" algn="l">
              <a:buFont typeface="Arial" panose="020B0604020202020204" pitchFamily="34" charset="0"/>
              <a:buChar char="•"/>
            </a:pPr>
            <a:r>
              <a:rPr lang="en-US" dirty="0" smtClean="0">
                <a:solidFill>
                  <a:schemeClr val="tx1"/>
                </a:solidFill>
              </a:rPr>
              <a:t>Always a key word in safety</a:t>
            </a:r>
          </a:p>
          <a:p>
            <a:pPr marL="342900" indent="-342900" algn="l">
              <a:buFont typeface="Arial" panose="020B0604020202020204" pitchFamily="34" charset="0"/>
              <a:buChar char="•"/>
            </a:pPr>
            <a:endParaRPr lang="en-US" dirty="0" smtClean="0">
              <a:solidFill>
                <a:schemeClr val="tx1"/>
              </a:solidFill>
            </a:endParaRPr>
          </a:p>
          <a:p>
            <a:pPr marL="342900" indent="-342900" algn="l">
              <a:buFont typeface="Arial" panose="020B0604020202020204" pitchFamily="34" charset="0"/>
              <a:buChar char="•"/>
            </a:pPr>
            <a:r>
              <a:rPr lang="en-US" dirty="0" smtClean="0">
                <a:solidFill>
                  <a:schemeClr val="tx1"/>
                </a:solidFill>
              </a:rPr>
              <a:t>No food or drink in the lab</a:t>
            </a:r>
          </a:p>
          <a:p>
            <a:pPr marL="342900" indent="-342900" algn="l">
              <a:buFont typeface="Arial" panose="020B0604020202020204" pitchFamily="34" charset="0"/>
              <a:buChar char="•"/>
            </a:pPr>
            <a:endParaRPr lang="en-US" dirty="0" smtClean="0">
              <a:solidFill>
                <a:schemeClr val="tx1"/>
              </a:solidFill>
            </a:endParaRPr>
          </a:p>
          <a:p>
            <a:pPr marL="342900" indent="-342900" algn="l">
              <a:buFont typeface="Arial" panose="020B0604020202020204" pitchFamily="34" charset="0"/>
              <a:buChar char="•"/>
            </a:pPr>
            <a:r>
              <a:rPr lang="en-US" dirty="0" smtClean="0">
                <a:solidFill>
                  <a:schemeClr val="tx1"/>
                </a:solidFill>
              </a:rPr>
              <a:t>No clothes or bags stored on benches </a:t>
            </a:r>
          </a:p>
          <a:p>
            <a:pPr marL="342900" indent="-342900" algn="l">
              <a:buFont typeface="Arial" panose="020B0604020202020204" pitchFamily="34" charset="0"/>
              <a:buChar char="•"/>
            </a:pPr>
            <a:endParaRPr lang="en-US" dirty="0" smtClean="0">
              <a:solidFill>
                <a:schemeClr val="tx1"/>
              </a:solidFill>
            </a:endParaRPr>
          </a:p>
          <a:p>
            <a:pPr marL="342900" indent="-342900" algn="l">
              <a:buFont typeface="Arial" panose="020B0604020202020204" pitchFamily="34" charset="0"/>
              <a:buChar char="•"/>
            </a:pPr>
            <a:r>
              <a:rPr lang="en-US" dirty="0" smtClean="0">
                <a:solidFill>
                  <a:schemeClr val="tx1"/>
                </a:solidFill>
              </a:rPr>
              <a:t>No clutter</a:t>
            </a:r>
          </a:p>
          <a:p>
            <a:pPr marL="342900" indent="-342900" algn="l">
              <a:buFont typeface="Arial" panose="020B0604020202020204" pitchFamily="34" charset="0"/>
              <a:buChar char="•"/>
            </a:pPr>
            <a:endParaRPr lang="en-US" dirty="0" smtClean="0">
              <a:solidFill>
                <a:schemeClr val="tx1"/>
              </a:solidFill>
            </a:endParaRPr>
          </a:p>
          <a:p>
            <a:pPr marL="342900" indent="-342900" algn="l">
              <a:buFont typeface="Arial" panose="020B0604020202020204" pitchFamily="34" charset="0"/>
              <a:buChar char="•"/>
            </a:pPr>
            <a:r>
              <a:rPr lang="en-US" dirty="0" smtClean="0">
                <a:solidFill>
                  <a:schemeClr val="tx1"/>
                </a:solidFill>
              </a:rPr>
              <a:t>Always wash hands after working with </a:t>
            </a:r>
            <a:br>
              <a:rPr lang="en-US" dirty="0" smtClean="0">
                <a:solidFill>
                  <a:schemeClr val="tx1"/>
                </a:solidFill>
              </a:rPr>
            </a:br>
            <a:r>
              <a:rPr lang="en-US" dirty="0" smtClean="0">
                <a:solidFill>
                  <a:schemeClr val="tx1"/>
                </a:solidFill>
              </a:rPr>
              <a:t>chemicals</a:t>
            </a:r>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11</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PPT-133-01</a:t>
            </a:r>
            <a:endParaRPr lang="en-US" sz="1400" dirty="0">
              <a:solidFill>
                <a:schemeClr val="bg1"/>
              </a:solidFill>
              <a:latin typeface="Verdana"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1370503"/>
            <a:ext cx="2616200" cy="1740997"/>
          </a:xfrm>
          <a:prstGeom prst="rect">
            <a:avLst/>
          </a:prstGeom>
        </p:spPr>
      </p:pic>
    </p:spTree>
    <p:extLst>
      <p:ext uri="{BB962C8B-B14F-4D97-AF65-F5344CB8AC3E}">
        <p14:creationId xmlns:p14="http://schemas.microsoft.com/office/powerpoint/2010/main" val="3676964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General Lab Safety </a:t>
            </a:r>
            <a:endParaRPr lang="en-US" sz="2800" dirty="0">
              <a:solidFill>
                <a:schemeClr val="bg1"/>
              </a:solidFill>
              <a:latin typeface="Verdana" pitchFamily="34" charset="0"/>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12</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PPT-133-01</a:t>
            </a:r>
            <a:endParaRPr lang="en-US" sz="1400" dirty="0">
              <a:solidFill>
                <a:schemeClr val="bg1"/>
              </a:solidFill>
              <a:latin typeface="Verdana" pitchFamily="34" charset="0"/>
            </a:endParaRPr>
          </a:p>
        </p:txBody>
      </p:sp>
      <p:sp>
        <p:nvSpPr>
          <p:cNvPr id="6" name="Content Placeholder 2"/>
          <p:cNvSpPr txBox="1">
            <a:spLocks/>
          </p:cNvSpPr>
          <p:nvPr/>
        </p:nvSpPr>
        <p:spPr bwMode="auto">
          <a:xfrm>
            <a:off x="685800" y="15240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smtClean="0">
                <a:ln>
                  <a:noFill/>
                </a:ln>
                <a:solidFill>
                  <a:srgbClr val="000000"/>
                </a:solidFill>
                <a:effectLst/>
                <a:uLnTx/>
                <a:uFillTx/>
                <a:latin typeface="Verdana"/>
                <a:ea typeface="+mn-ea"/>
                <a:cs typeface="+mn-cs"/>
              </a:rPr>
              <a:t>Do not wear loose/baggy clothing or dangling jewelry.</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1000" b="0" i="0" u="none" strike="noStrike" kern="0" cap="none" spc="0" normalizeH="0" baseline="0" noProof="0" dirty="0" smtClean="0">
              <a:ln>
                <a:noFill/>
              </a:ln>
              <a:solidFill>
                <a:srgbClr val="000000"/>
              </a:solidFill>
              <a:effectLst/>
              <a:uLnTx/>
              <a:uFillTx/>
              <a:latin typeface="Verdana"/>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smtClean="0">
                <a:ln>
                  <a:noFill/>
                </a:ln>
                <a:solidFill>
                  <a:srgbClr val="000000"/>
                </a:solidFill>
                <a:effectLst/>
                <a:uLnTx/>
                <a:uFillTx/>
                <a:latin typeface="Verdana"/>
                <a:ea typeface="+mn-ea"/>
                <a:cs typeface="+mn-cs"/>
              </a:rPr>
              <a:t>Make sure long hair is tied back behind the ears.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1000" b="0" i="0" u="none" strike="noStrike" kern="0" cap="none" spc="0" normalizeH="0" baseline="0" noProof="0" dirty="0" smtClean="0">
              <a:ln>
                <a:noFill/>
              </a:ln>
              <a:solidFill>
                <a:srgbClr val="000000"/>
              </a:solidFill>
              <a:effectLst/>
              <a:uLnTx/>
              <a:uFillTx/>
              <a:latin typeface="Verdana"/>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smtClean="0">
                <a:ln>
                  <a:noFill/>
                </a:ln>
                <a:solidFill>
                  <a:srgbClr val="000000"/>
                </a:solidFill>
                <a:effectLst/>
                <a:uLnTx/>
                <a:uFillTx/>
                <a:latin typeface="Verdana"/>
                <a:ea typeface="+mn-ea"/>
                <a:cs typeface="+mn-cs"/>
              </a:rPr>
              <a:t>Never attempt to catch a falling object.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1000" b="0" i="0" u="none" strike="noStrike" kern="0" cap="none" spc="0" normalizeH="0" baseline="0" noProof="0" dirty="0" smtClean="0">
              <a:ln>
                <a:noFill/>
              </a:ln>
              <a:solidFill>
                <a:srgbClr val="000000"/>
              </a:solidFill>
              <a:effectLst/>
              <a:uLnTx/>
              <a:uFillTx/>
              <a:latin typeface="Verdana"/>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smtClean="0">
                <a:ln>
                  <a:noFill/>
                </a:ln>
                <a:solidFill>
                  <a:srgbClr val="000000"/>
                </a:solidFill>
                <a:effectLst/>
                <a:uLnTx/>
                <a:uFillTx/>
                <a:latin typeface="Verdana"/>
                <a:ea typeface="+mn-ea"/>
                <a:cs typeface="+mn-cs"/>
              </a:rPr>
              <a:t>Never leave experiments while in progress.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1000" b="0" i="0" u="none" strike="noStrike" kern="0" cap="none" spc="0" normalizeH="0" baseline="0" noProof="0" dirty="0" smtClean="0">
              <a:ln>
                <a:noFill/>
              </a:ln>
              <a:solidFill>
                <a:srgbClr val="000000"/>
              </a:solidFill>
              <a:effectLst/>
              <a:uLnTx/>
              <a:uFillTx/>
              <a:latin typeface="Verdana"/>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smtClean="0">
                <a:ln>
                  <a:noFill/>
                </a:ln>
                <a:solidFill>
                  <a:srgbClr val="000000"/>
                </a:solidFill>
                <a:effectLst/>
                <a:uLnTx/>
                <a:uFillTx/>
                <a:latin typeface="Verdana"/>
                <a:ea typeface="+mn-ea"/>
                <a:cs typeface="+mn-cs"/>
              </a:rPr>
              <a:t>Never fill a pipette using mouth suction.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1000" b="0" i="0" u="none" strike="noStrike" kern="0" cap="none" spc="0" normalizeH="0" baseline="0" noProof="0" dirty="0" smtClean="0">
              <a:ln>
                <a:noFill/>
              </a:ln>
              <a:solidFill>
                <a:srgbClr val="000000"/>
              </a:solidFill>
              <a:effectLst/>
              <a:uLnTx/>
              <a:uFillTx/>
              <a:latin typeface="Verdana"/>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smtClean="0">
                <a:ln>
                  <a:noFill/>
                </a:ln>
                <a:solidFill>
                  <a:srgbClr val="000000"/>
                </a:solidFill>
                <a:effectLst/>
                <a:uLnTx/>
                <a:uFillTx/>
                <a:latin typeface="Verdana"/>
                <a:ea typeface="+mn-ea"/>
                <a:cs typeface="+mn-cs"/>
              </a:rPr>
              <a:t>Do not leave lit Bunsen burners unattended.</a:t>
            </a:r>
          </a:p>
        </p:txBody>
      </p:sp>
    </p:spTree>
    <p:extLst>
      <p:ext uri="{BB962C8B-B14F-4D97-AF65-F5344CB8AC3E}">
        <p14:creationId xmlns:p14="http://schemas.microsoft.com/office/powerpoint/2010/main" val="9604499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PA Right to Know Law </a:t>
            </a:r>
            <a:endParaRPr lang="en-US" sz="2800" dirty="0">
              <a:solidFill>
                <a:schemeClr val="bg1"/>
              </a:solidFill>
              <a:latin typeface="Verdana" pitchFamily="34" charset="0"/>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13</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PPT-133-01</a:t>
            </a:r>
            <a:endParaRPr lang="en-US" sz="1400" dirty="0">
              <a:solidFill>
                <a:schemeClr val="bg1"/>
              </a:solidFill>
              <a:latin typeface="Verdana" pitchFamily="34" charset="0"/>
            </a:endParaRPr>
          </a:p>
        </p:txBody>
      </p:sp>
      <p:sp>
        <p:nvSpPr>
          <p:cNvPr id="6" name="Content Placeholder 2"/>
          <p:cNvSpPr txBox="1">
            <a:spLocks/>
          </p:cNvSpPr>
          <p:nvPr/>
        </p:nvSpPr>
        <p:spPr bwMode="auto">
          <a:xfrm>
            <a:off x="533400" y="1524000"/>
            <a:ext cx="8153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altLang="en-US" sz="2400" kern="0" dirty="0" smtClean="0">
                <a:solidFill>
                  <a:srgbClr val="000000"/>
                </a:solidFill>
                <a:latin typeface="Verdana"/>
              </a:rPr>
              <a:t>Signed into Law: October 5, 1984 and requires all</a:t>
            </a:r>
            <a:r>
              <a:rPr lang="en-US" altLang="en-US" sz="2400" kern="0" dirty="0">
                <a:solidFill>
                  <a:srgbClr val="000000"/>
                </a:solidFill>
                <a:latin typeface="Verdana"/>
              </a:rPr>
              <a:t> </a:t>
            </a:r>
            <a:r>
              <a:rPr lang="en-US" altLang="en-US" sz="2400" kern="0" noProof="0" dirty="0" smtClean="0">
                <a:solidFill>
                  <a:srgbClr val="000000"/>
                </a:solidFill>
                <a:latin typeface="Verdana"/>
              </a:rPr>
              <a:t>School</a:t>
            </a:r>
            <a:r>
              <a:rPr kumimoji="0" lang="en-US" altLang="en-US" sz="2400" b="0" i="0" u="none" strike="noStrike" kern="0" cap="none" spc="0" normalizeH="0" noProof="0" dirty="0" smtClean="0">
                <a:ln>
                  <a:noFill/>
                </a:ln>
                <a:solidFill>
                  <a:srgbClr val="000000"/>
                </a:solidFill>
                <a:effectLst/>
                <a:uLnTx/>
                <a:uFillTx/>
                <a:latin typeface="Verdana"/>
                <a:ea typeface="+mn-ea"/>
                <a:cs typeface="+mn-cs"/>
              </a:rPr>
              <a:t> Districts as well as “state affiliated” colleges/universities </a:t>
            </a:r>
            <a:r>
              <a:rPr lang="en-US" altLang="en-US" sz="2400" kern="0" dirty="0" smtClean="0">
                <a:solidFill>
                  <a:srgbClr val="000000"/>
                </a:solidFill>
                <a:latin typeface="Verdana"/>
              </a:rPr>
              <a:t>to</a:t>
            </a:r>
            <a:r>
              <a:rPr kumimoji="0" lang="en-US" altLang="en-US" sz="2400" b="0" i="0" u="none" strike="noStrike" kern="0" cap="none" spc="0" normalizeH="0" noProof="0" dirty="0" smtClean="0">
                <a:ln>
                  <a:noFill/>
                </a:ln>
                <a:solidFill>
                  <a:srgbClr val="000000"/>
                </a:solidFill>
                <a:effectLst/>
                <a:uLnTx/>
                <a:uFillTx/>
                <a:latin typeface="Verdana"/>
                <a:ea typeface="+mn-ea"/>
                <a:cs typeface="+mn-cs"/>
              </a:rPr>
              <a:t> </a:t>
            </a:r>
            <a:r>
              <a:rPr kumimoji="0" lang="en-US" altLang="en-US" sz="2400" b="0" i="0" u="none" strike="noStrike" kern="0" cap="none" spc="0" normalizeH="0" noProof="0" dirty="0" smtClean="0">
                <a:ln>
                  <a:noFill/>
                </a:ln>
                <a:solidFill>
                  <a:srgbClr val="000000"/>
                </a:solidFill>
                <a:effectLst/>
                <a:uLnTx/>
                <a:uFillTx/>
                <a:latin typeface="Verdana"/>
                <a:ea typeface="+mn-ea"/>
                <a:cs typeface="+mn-cs"/>
              </a:rPr>
              <a:t>comply</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altLang="en-US" sz="2400" kern="0" dirty="0">
                <a:solidFill>
                  <a:srgbClr val="000000"/>
                </a:solidFill>
                <a:latin typeface="Verdana"/>
              </a:rPr>
              <a:t>A</a:t>
            </a:r>
            <a:r>
              <a:rPr lang="en-US" altLang="en-US" sz="2400" kern="0" dirty="0" smtClean="0">
                <a:solidFill>
                  <a:srgbClr val="000000"/>
                </a:solidFill>
                <a:latin typeface="Verdana"/>
              </a:rPr>
              <a:t>ll containers and ports of pipelines containing hazardous substances/mixtures must be labeled</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altLang="en-US" sz="2400" kern="0" dirty="0" smtClean="0">
                <a:solidFill>
                  <a:srgbClr val="000000"/>
                </a:solidFill>
                <a:latin typeface="Verdana"/>
              </a:rPr>
              <a:t>A Hazardous Substance Survey Form must be completed and posted by April 1 of each year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smtClean="0">
                <a:ln>
                  <a:noFill/>
                </a:ln>
                <a:solidFill>
                  <a:srgbClr val="000000"/>
                </a:solidFill>
                <a:effectLst/>
                <a:uLnTx/>
                <a:uFillTx/>
                <a:latin typeface="Verdana"/>
                <a:ea typeface="+mn-ea"/>
                <a:cs typeface="+mn-cs"/>
              </a:rPr>
              <a:t>Safety Data</a:t>
            </a:r>
            <a:r>
              <a:rPr kumimoji="0" lang="en-US" altLang="en-US" sz="2400" b="0" i="0" u="none" strike="noStrike" kern="0" cap="none" spc="0" normalizeH="0" noProof="0" dirty="0" smtClean="0">
                <a:ln>
                  <a:noFill/>
                </a:ln>
                <a:solidFill>
                  <a:srgbClr val="000000"/>
                </a:solidFill>
                <a:effectLst/>
                <a:uLnTx/>
                <a:uFillTx/>
                <a:latin typeface="Verdana"/>
                <a:ea typeface="+mn-ea"/>
                <a:cs typeface="+mn-cs"/>
              </a:rPr>
              <a:t> Sheets for all hazardous substances or mixtures must be in place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altLang="en-US" sz="2400" kern="0" dirty="0" smtClean="0">
                <a:solidFill>
                  <a:srgbClr val="000000"/>
                </a:solidFill>
                <a:latin typeface="Verdana"/>
              </a:rPr>
              <a:t>Employees must be given annual training </a:t>
            </a:r>
            <a:endParaRPr kumimoji="0" lang="en-US" altLang="en-US" sz="2400" b="0" i="0" u="none" strike="noStrike" kern="0" cap="none" spc="0" normalizeH="0" baseline="0" noProof="0" dirty="0" smtClean="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3402801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Slips, Trips And Falls</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371599"/>
            <a:ext cx="7924800" cy="4800600"/>
          </a:xfrm>
        </p:spPr>
        <p:txBody>
          <a:bodyPr/>
          <a:lstStyle/>
          <a:p>
            <a:pPr algn="l"/>
            <a:endParaRPr lang="en-US" dirty="0" smtClean="0">
              <a:solidFill>
                <a:schemeClr val="tx1"/>
              </a:solidFill>
            </a:endParaRPr>
          </a:p>
          <a:p>
            <a:pPr algn="l"/>
            <a:endParaRPr lang="en-US" dirty="0" smtClean="0">
              <a:solidFill>
                <a:schemeClr val="tx1"/>
              </a:solidFill>
            </a:endParaRPr>
          </a:p>
          <a:p>
            <a:pPr algn="l"/>
            <a:endParaRPr lang="en-US" dirty="0" smtClean="0">
              <a:solidFill>
                <a:schemeClr val="tx1"/>
              </a:solidFill>
            </a:endParaRPr>
          </a:p>
          <a:p>
            <a:pPr algn="l"/>
            <a:r>
              <a:rPr lang="en-US" dirty="0" smtClean="0">
                <a:solidFill>
                  <a:schemeClr val="tx1"/>
                </a:solidFill>
              </a:rPr>
              <a:t>How many problems                                       can you identify in this                             picture?</a:t>
            </a:r>
          </a:p>
          <a:p>
            <a:pPr algn="l"/>
            <a:endParaRPr lang="en-US" dirty="0">
              <a:solidFill>
                <a:schemeClr val="tx1"/>
              </a:solidFill>
            </a:endParaRPr>
          </a:p>
          <a:p>
            <a:pPr algn="l"/>
            <a:r>
              <a:rPr lang="en-US" dirty="0" smtClean="0">
                <a:solidFill>
                  <a:schemeClr val="tx1"/>
                </a:solidFill>
              </a:rPr>
              <a:t>Solutions???</a:t>
            </a:r>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14</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PPT-133-01</a:t>
            </a:r>
            <a:endParaRPr lang="en-US" sz="1400" dirty="0">
              <a:solidFill>
                <a:schemeClr val="bg1"/>
              </a:solidFill>
              <a:latin typeface="Verdana" pitchFamily="34" charset="0"/>
            </a:endParaRPr>
          </a:p>
        </p:txBody>
      </p:sp>
      <p:pic>
        <p:nvPicPr>
          <p:cNvPr id="7" name="Picture 2" descr="Gratz College Safety Inspection 014.jpg"/>
          <p:cNvPicPr>
            <a:picLocks noChangeAspect="1"/>
          </p:cNvPicPr>
          <p:nvPr/>
        </p:nvPicPr>
        <p:blipFill>
          <a:blip r:embed="rId3" cstate="print">
            <a:lum bright="30000" contrast="16000"/>
            <a:extLst>
              <a:ext uri="{28A0092B-C50C-407E-A947-70E740481C1C}">
                <a14:useLocalDpi xmlns:a14="http://schemas.microsoft.com/office/drawing/2010/main" val="0"/>
              </a:ext>
            </a:extLst>
          </a:blip>
          <a:srcRect/>
          <a:stretch>
            <a:fillRect/>
          </a:stretch>
        </p:blipFill>
        <p:spPr bwMode="auto">
          <a:xfrm>
            <a:off x="4800600" y="1828800"/>
            <a:ext cx="3810000" cy="38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4019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Causes</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457200" y="1143000"/>
            <a:ext cx="7924800" cy="4800600"/>
          </a:xfrm>
        </p:spPr>
        <p:txBody>
          <a:bodyPr>
            <a:normAutofit fontScale="92500" lnSpcReduction="10000"/>
          </a:bodyPr>
          <a:lstStyle/>
          <a:p>
            <a:pPr algn="l"/>
            <a:r>
              <a:rPr lang="en-US" dirty="0" smtClean="0">
                <a:solidFill>
                  <a:schemeClr val="tx1"/>
                </a:solidFill>
              </a:rPr>
              <a:t>	</a:t>
            </a:r>
          </a:p>
          <a:p>
            <a:pPr algn="l"/>
            <a:endParaRPr lang="en-US" dirty="0" smtClean="0">
              <a:solidFill>
                <a:schemeClr val="tx1"/>
              </a:solidFill>
            </a:endParaRPr>
          </a:p>
          <a:p>
            <a:pPr marL="800100" lvl="1" indent="-342900" algn="l">
              <a:buFont typeface="Arial" panose="020B0604020202020204" pitchFamily="34" charset="0"/>
              <a:buChar char="•"/>
            </a:pPr>
            <a:r>
              <a:rPr lang="en-US" sz="2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Over-reaching</a:t>
            </a:r>
          </a:p>
          <a:p>
            <a:pPr marL="342900" indent="-342900" algn="l">
              <a:buFont typeface="Arial" panose="020B0604020202020204" pitchFamily="34" charset="0"/>
              <a:buChar char="•"/>
            </a:pPr>
            <a:endParaRPr lang="en-US" dirty="0" smtClean="0">
              <a:solidFill>
                <a:schemeClr val="tx1"/>
              </a:solidFill>
            </a:endParaRPr>
          </a:p>
          <a:p>
            <a:pPr marL="800100" lvl="1" indent="-342900" algn="l">
              <a:buFont typeface="Arial" panose="020B0604020202020204" pitchFamily="34" charset="0"/>
              <a:buChar char="•"/>
            </a:pPr>
            <a:r>
              <a:rPr lang="en-US" sz="2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Standing on edge                                              </a:t>
            </a:r>
            <a:br>
              <a:rPr lang="en-US" sz="2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2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of unsecured chair</a:t>
            </a:r>
          </a:p>
          <a:p>
            <a:pPr marL="342900" indent="-342900" algn="l">
              <a:buFont typeface="Arial" panose="020B0604020202020204" pitchFamily="34" charset="0"/>
              <a:buChar char="•"/>
            </a:pPr>
            <a:endParaRPr lang="en-US" dirty="0">
              <a:solidFill>
                <a:schemeClr val="tx1"/>
              </a:solidFill>
            </a:endParaRPr>
          </a:p>
          <a:p>
            <a:pPr marL="800100" lvl="1" indent="-342900" algn="l">
              <a:buFont typeface="Arial" panose="020B0604020202020204" pitchFamily="34" charset="0"/>
              <a:buChar char="•"/>
            </a:pPr>
            <a:r>
              <a:rPr lang="en-US" sz="2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Climbing ladder alone</a:t>
            </a:r>
          </a:p>
          <a:p>
            <a:pPr algn="l"/>
            <a:endParaRPr lang="en-US" dirty="0">
              <a:solidFill>
                <a:schemeClr val="tx1"/>
              </a:solidFill>
            </a:endParaRPr>
          </a:p>
          <a:p>
            <a:pPr marL="800100" lvl="1" indent="-342900" algn="l">
              <a:buFont typeface="Arial" panose="020B0604020202020204" pitchFamily="34" charset="0"/>
              <a:buChar char="•"/>
            </a:pPr>
            <a:r>
              <a:rPr lang="en-US" sz="2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Blocked vision                                       </a:t>
            </a:r>
            <a:br>
              <a:rPr lang="en-US" sz="2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2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around corner    </a:t>
            </a:r>
          </a:p>
          <a:p>
            <a:pPr algn="l"/>
            <a:r>
              <a:rPr lang="en-US" dirty="0">
                <a:solidFill>
                  <a:schemeClr val="tx1"/>
                </a:solidFill>
              </a:rPr>
              <a:t>	</a:t>
            </a: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15</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PPT-133-01</a:t>
            </a:r>
            <a:endParaRPr lang="en-US" sz="1400" dirty="0">
              <a:solidFill>
                <a:schemeClr val="bg1"/>
              </a:solidFill>
              <a:latin typeface="Verdana" pitchFamily="34" charset="0"/>
            </a:endParaRPr>
          </a:p>
        </p:txBody>
      </p:sp>
      <p:pic>
        <p:nvPicPr>
          <p:cNvPr id="6" name="Picture 5" descr="http://ts4.mm.bing.net/th?id=H.4975003270514379&amp;pid=15.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676400"/>
            <a:ext cx="396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4019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Causes	</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457200" y="1219200"/>
            <a:ext cx="8077200" cy="4800600"/>
          </a:xfrm>
        </p:spPr>
        <p:txBody>
          <a:bodyPr>
            <a:normAutofit lnSpcReduction="10000"/>
          </a:bodyPr>
          <a:lstStyle/>
          <a:p>
            <a:pPr algn="l"/>
            <a:endParaRPr lang="en-US" dirty="0" smtClean="0">
              <a:solidFill>
                <a:schemeClr val="tx1"/>
              </a:solidFill>
            </a:endParaRPr>
          </a:p>
          <a:p>
            <a:pPr algn="l"/>
            <a:endParaRPr lang="en-US" dirty="0" smtClean="0">
              <a:solidFill>
                <a:schemeClr val="tx1"/>
              </a:solidFill>
            </a:endParaRPr>
          </a:p>
          <a:p>
            <a:pPr marL="914400" lvl="1" indent="-457200" algn="l">
              <a:buFont typeface="Arial" panose="020B0604020202020204" pitchFamily="34" charset="0"/>
              <a:buChar char="•"/>
            </a:pPr>
            <a:r>
              <a:rPr 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Not paying attention</a:t>
            </a:r>
          </a:p>
          <a:p>
            <a:pPr algn="l"/>
            <a:r>
              <a:rPr lang="en-US" sz="2600" dirty="0" smtClean="0">
                <a:solidFill>
                  <a:schemeClr val="tx1"/>
                </a:solidFill>
                <a:ea typeface="Verdana" panose="020B0604030504040204" pitchFamily="34" charset="0"/>
                <a:cs typeface="Verdana" panose="020B0604030504040204" pitchFamily="34" charset="0"/>
              </a:rPr>
              <a:t>  </a:t>
            </a:r>
          </a:p>
          <a:p>
            <a:pPr marL="914400" lvl="1" indent="-457200" algn="l">
              <a:buFont typeface="Arial" panose="020B0604020202020204" pitchFamily="34" charset="0"/>
              <a:buChar char="•"/>
            </a:pPr>
            <a:r>
              <a:rPr 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Reading and walking</a:t>
            </a:r>
          </a:p>
          <a:p>
            <a:pPr marL="342900" indent="-342900" algn="l">
              <a:buFont typeface="Arial" panose="020B0604020202020204" pitchFamily="34" charset="0"/>
              <a:buChar char="•"/>
            </a:pPr>
            <a:endParaRPr lang="en-US" sz="2600" dirty="0">
              <a:solidFill>
                <a:schemeClr val="tx1"/>
              </a:solidFill>
              <a:ea typeface="Verdana" panose="020B0604030504040204" pitchFamily="34" charset="0"/>
              <a:cs typeface="Verdana" panose="020B0604030504040204" pitchFamily="34" charset="0"/>
            </a:endParaRPr>
          </a:p>
          <a:p>
            <a:pPr marL="914400" lvl="1" indent="-457200" algn="l">
              <a:buFont typeface="Arial" panose="020B0604020202020204" pitchFamily="34" charset="0"/>
              <a:buChar char="•"/>
            </a:pPr>
            <a:r>
              <a:rPr 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Slippery Floors</a:t>
            </a:r>
          </a:p>
          <a:p>
            <a:pPr marL="342900" indent="-342900" algn="l">
              <a:buFont typeface="Arial" panose="020B0604020202020204" pitchFamily="34" charset="0"/>
              <a:buChar char="•"/>
            </a:pPr>
            <a:endParaRPr lang="en-US" sz="2600" dirty="0">
              <a:solidFill>
                <a:schemeClr val="tx1"/>
              </a:solidFill>
              <a:ea typeface="Verdana" panose="020B0604030504040204" pitchFamily="34" charset="0"/>
              <a:cs typeface="Verdana" panose="020B0604030504040204" pitchFamily="34" charset="0"/>
            </a:endParaRPr>
          </a:p>
          <a:p>
            <a:pPr marL="914400" lvl="1" indent="-457200" algn="l">
              <a:buFont typeface="Arial" panose="020B0604020202020204" pitchFamily="34" charset="0"/>
              <a:buChar char="•"/>
            </a:pPr>
            <a:r>
              <a:rPr 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Uneven Surfaces     </a:t>
            </a:r>
          </a:p>
          <a:p>
            <a:pPr algn="l"/>
            <a:endParaRPr lang="en-US" dirty="0">
              <a:solidFill>
                <a:schemeClr val="tx1"/>
              </a:solidFill>
            </a:endParaRPr>
          </a:p>
          <a:p>
            <a:pPr algn="l"/>
            <a:r>
              <a:rPr lang="en-US" dirty="0">
                <a:solidFill>
                  <a:schemeClr val="tx1"/>
                </a:solidFill>
              </a:rPr>
              <a:t> </a:t>
            </a:r>
            <a:r>
              <a:rPr lang="en-US" dirty="0" smtClean="0">
                <a:solidFill>
                  <a:schemeClr val="tx1"/>
                </a:solidFill>
              </a:rPr>
              <a:t>  </a:t>
            </a:r>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16</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PPT-133-01</a:t>
            </a:r>
            <a:endParaRPr lang="en-US" sz="1400" dirty="0">
              <a:solidFill>
                <a:schemeClr val="bg1"/>
              </a:solidFill>
              <a:latin typeface="Verdana" pitchFamily="34" charset="0"/>
            </a:endParaRPr>
          </a:p>
        </p:txBody>
      </p:sp>
      <p:pic>
        <p:nvPicPr>
          <p:cNvPr id="6" name="irc_mi" descr="http://www.elliswhittam.com/wp-content/uploads/2015/01/slips-trips-falls-Copy.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133600"/>
            <a:ext cx="3657600" cy="3048001"/>
          </a:xfrm>
          <a:prstGeom prst="rect">
            <a:avLst/>
          </a:prstGeom>
          <a:noFill/>
          <a:ln>
            <a:noFill/>
          </a:ln>
        </p:spPr>
      </p:pic>
    </p:spTree>
    <p:extLst>
      <p:ext uri="{BB962C8B-B14F-4D97-AF65-F5344CB8AC3E}">
        <p14:creationId xmlns:p14="http://schemas.microsoft.com/office/powerpoint/2010/main" val="2054019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Causes</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295400"/>
            <a:ext cx="7924800" cy="4800600"/>
          </a:xfrm>
        </p:spPr>
        <p:txBody>
          <a:bodyPr/>
          <a:lstStyle/>
          <a:p>
            <a:pPr algn="l"/>
            <a:endParaRPr lang="en-US" dirty="0" smtClean="0">
              <a:solidFill>
                <a:schemeClr val="tx1"/>
              </a:solidFill>
            </a:endParaRPr>
          </a:p>
          <a:p>
            <a:pPr algn="l"/>
            <a:endParaRPr lang="en-US" dirty="0">
              <a:solidFill>
                <a:schemeClr val="tx1"/>
              </a:solidFill>
            </a:endParaRPr>
          </a:p>
          <a:p>
            <a:pPr marL="800100" lvl="1" indent="-342900" algn="l">
              <a:buFont typeface="Arial" panose="020B0604020202020204" pitchFamily="34" charset="0"/>
              <a:buChar char="•"/>
            </a:pPr>
            <a:r>
              <a:rPr 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Insufficient light</a:t>
            </a:r>
            <a:endPar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a:endParaRPr lang="en-US" dirty="0">
              <a:solidFill>
                <a:schemeClr val="tx1"/>
              </a:solidFill>
              <a:ea typeface="Verdana" panose="020B0604030504040204" pitchFamily="34" charset="0"/>
              <a:cs typeface="Verdana" panose="020B0604030504040204" pitchFamily="34" charset="0"/>
            </a:endParaRPr>
          </a:p>
          <a:p>
            <a:pPr marL="800100" lvl="1" indent="-342900" algn="l">
              <a:buFont typeface="Arial" panose="020B0604020202020204" pitchFamily="34" charset="0"/>
              <a:buChar char="•"/>
            </a:pPr>
            <a:r>
              <a:rPr 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Loose, irregular surfaces</a:t>
            </a:r>
          </a:p>
          <a:p>
            <a:pPr marL="342900" indent="-342900" algn="l">
              <a:buFont typeface="Arial" panose="020B0604020202020204" pitchFamily="34" charset="0"/>
              <a:buChar char="•"/>
            </a:pPr>
            <a:endParaRPr lang="en-US" dirty="0">
              <a:solidFill>
                <a:schemeClr val="tx1"/>
              </a:solidFill>
              <a:ea typeface="Verdana" panose="020B0604030504040204" pitchFamily="34" charset="0"/>
              <a:cs typeface="Verdana" panose="020B0604030504040204" pitchFamily="34" charset="0"/>
            </a:endParaRPr>
          </a:p>
          <a:p>
            <a:pPr marL="800100" lvl="1" indent="-342900" algn="l">
              <a:buFont typeface="Arial" panose="020B0604020202020204" pitchFamily="34" charset="0"/>
              <a:buChar char="•"/>
            </a:pPr>
            <a:r>
              <a:rPr 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Overloaded outlets</a:t>
            </a:r>
          </a:p>
          <a:p>
            <a:pPr marL="342900" indent="-342900" algn="l">
              <a:buFont typeface="Arial" panose="020B0604020202020204" pitchFamily="34" charset="0"/>
              <a:buChar char="•"/>
            </a:pPr>
            <a:endParaRPr lang="en-US" dirty="0">
              <a:solidFill>
                <a:schemeClr val="tx1"/>
              </a:solidFill>
              <a:ea typeface="Verdana" panose="020B0604030504040204" pitchFamily="34" charset="0"/>
              <a:cs typeface="Verdana" panose="020B0604030504040204" pitchFamily="34" charset="0"/>
            </a:endParaRPr>
          </a:p>
          <a:p>
            <a:pPr marL="800100" lvl="1" indent="-342900" algn="l">
              <a:buFont typeface="Arial" panose="020B0604020202020204" pitchFamily="34" charset="0"/>
              <a:buChar char="•"/>
            </a:pPr>
            <a:r>
              <a:rPr 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Clutter</a:t>
            </a:r>
            <a:endPar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17</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PPT-133-01</a:t>
            </a:r>
            <a:endParaRPr lang="en-US" sz="1400" dirty="0">
              <a:solidFill>
                <a:schemeClr val="bg1"/>
              </a:solidFill>
              <a:latin typeface="Verdana" pitchFamily="34" charset="0"/>
            </a:endParaRP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855420" y="2286000"/>
            <a:ext cx="2907580" cy="2819400"/>
          </a:xfrm>
          <a:prstGeom prst="rect">
            <a:avLst/>
          </a:prstGeom>
          <a:noFill/>
          <a:ln>
            <a:noFill/>
          </a:ln>
          <a:extLst/>
        </p:spPr>
      </p:pic>
    </p:spTree>
    <p:extLst>
      <p:ext uri="{BB962C8B-B14F-4D97-AF65-F5344CB8AC3E}">
        <p14:creationId xmlns:p14="http://schemas.microsoft.com/office/powerpoint/2010/main" val="2054019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 Hazards</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539885" y="1219200"/>
            <a:ext cx="7924800" cy="4800600"/>
          </a:xfrm>
        </p:spPr>
        <p:txBody>
          <a:bodyPr/>
          <a:lstStyle/>
          <a:p>
            <a:pPr algn="l"/>
            <a:endParaRPr lang="en-US" dirty="0" smtClean="0">
              <a:solidFill>
                <a:schemeClr val="tx1"/>
              </a:solidFill>
            </a:endParaRPr>
          </a:p>
          <a:p>
            <a:pPr algn="l"/>
            <a:endParaRPr lang="en-US" dirty="0" smtClean="0">
              <a:solidFill>
                <a:schemeClr val="tx1"/>
              </a:solidFill>
            </a:endParaRPr>
          </a:p>
          <a:p>
            <a:pPr algn="l"/>
            <a:endParaRPr lang="en-US" dirty="0">
              <a:solidFill>
                <a:schemeClr val="tx1"/>
              </a:solidFill>
            </a:endParaRPr>
          </a:p>
          <a:p>
            <a:pPr marL="800100" lvl="1" indent="-342900" algn="l">
              <a:buFont typeface="Arial" panose="020B0604020202020204" pitchFamily="34" charset="0"/>
              <a:buChar char="•"/>
            </a:pPr>
            <a:r>
              <a:rPr 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Furniture placement</a:t>
            </a:r>
          </a:p>
          <a:p>
            <a:pPr marL="342900" indent="-342900" algn="l">
              <a:buFont typeface="Arial" panose="020B0604020202020204" pitchFamily="34" charset="0"/>
              <a:buChar char="•"/>
            </a:pPr>
            <a:endParaRPr lang="en-US" dirty="0">
              <a:solidFill>
                <a:schemeClr val="tx1"/>
              </a:solidFill>
              <a:ea typeface="Verdana" panose="020B0604030504040204" pitchFamily="34" charset="0"/>
              <a:cs typeface="Verdana" panose="020B0604030504040204" pitchFamily="34" charset="0"/>
            </a:endParaRPr>
          </a:p>
          <a:p>
            <a:pPr marL="800100" lvl="1" indent="-342900" algn="l">
              <a:buFont typeface="Arial" panose="020B0604020202020204" pitchFamily="34" charset="0"/>
              <a:buChar char="•"/>
            </a:pPr>
            <a:r>
              <a:rPr 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Rushing in hallways</a:t>
            </a:r>
          </a:p>
          <a:p>
            <a:pPr marL="342900" indent="-342900" algn="l">
              <a:buFont typeface="Arial" panose="020B0604020202020204" pitchFamily="34" charset="0"/>
              <a:buChar char="•"/>
            </a:pPr>
            <a:endParaRPr lang="en-US" dirty="0">
              <a:solidFill>
                <a:schemeClr val="tx1"/>
              </a:solidFill>
              <a:ea typeface="Verdana" panose="020B0604030504040204" pitchFamily="34" charset="0"/>
              <a:cs typeface="Verdana" panose="020B0604030504040204" pitchFamily="34" charset="0"/>
            </a:endParaRPr>
          </a:p>
          <a:p>
            <a:pPr marL="800100" lvl="1" indent="-342900" algn="l">
              <a:buFont typeface="Arial" panose="020B0604020202020204" pitchFamily="34" charset="0"/>
              <a:buChar char="•"/>
            </a:pPr>
            <a:r>
              <a:rPr 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Poor housekeeping</a:t>
            </a:r>
            <a:endPar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18</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PPT-133-01</a:t>
            </a:r>
            <a:endParaRPr lang="en-US" sz="1400" dirty="0">
              <a:solidFill>
                <a:schemeClr val="bg1"/>
              </a:solidFill>
              <a:latin typeface="Verdana" pitchFamily="34" charset="0"/>
            </a:endParaRPr>
          </a:p>
        </p:txBody>
      </p:sp>
      <p:pic>
        <p:nvPicPr>
          <p:cNvPr id="6" name="Picture 8" descr="C:\Documents and Settings\spakosh\Local Settings\Temporary Internet Files\Content.IE5\G6CHOZ5Q\MP90042551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981200"/>
            <a:ext cx="2895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40191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 Hazards</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304800" y="1447800"/>
            <a:ext cx="7924800" cy="4800600"/>
          </a:xfrm>
        </p:spPr>
        <p:txBody>
          <a:bodyPr/>
          <a:lstStyle/>
          <a:p>
            <a:pPr algn="l"/>
            <a:endParaRPr lang="en-US" dirty="0">
              <a:solidFill>
                <a:schemeClr val="tx1"/>
              </a:solidFill>
            </a:endParaRPr>
          </a:p>
          <a:p>
            <a:pPr algn="l"/>
            <a:endParaRPr lang="en-US" dirty="0">
              <a:solidFill>
                <a:schemeClr val="tx1"/>
              </a:solidFill>
            </a:endParaRPr>
          </a:p>
          <a:p>
            <a:pPr marL="800100" lvl="1" indent="-342900" algn="l">
              <a:buFont typeface="Arial" panose="020B0604020202020204" pitchFamily="34" charset="0"/>
              <a:buChar char="•"/>
            </a:pPr>
            <a:r>
              <a:rPr 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Open fire doors</a:t>
            </a:r>
          </a:p>
          <a:p>
            <a:pPr marL="342900" indent="-342900" algn="l">
              <a:buFont typeface="Arial" panose="020B0604020202020204" pitchFamily="34" charset="0"/>
              <a:buChar char="•"/>
            </a:pPr>
            <a:endParaRPr lang="en-US" dirty="0">
              <a:solidFill>
                <a:schemeClr val="tx1"/>
              </a:solidFill>
            </a:endParaRPr>
          </a:p>
          <a:p>
            <a:pPr marL="800100" lvl="1" indent="-342900" algn="l">
              <a:buFont typeface="Arial" panose="020B0604020202020204" pitchFamily="34" charset="0"/>
              <a:buChar char="•"/>
            </a:pPr>
            <a:r>
              <a:rPr 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Open file cabinet drawers</a:t>
            </a:r>
          </a:p>
          <a:p>
            <a:pPr marL="342900" indent="-342900" algn="l">
              <a:buFont typeface="Arial" panose="020B0604020202020204" pitchFamily="34" charset="0"/>
              <a:buChar char="•"/>
            </a:pPr>
            <a:endParaRPr lang="en-US" dirty="0">
              <a:solidFill>
                <a:schemeClr val="tx1"/>
              </a:solidFill>
            </a:endParaRPr>
          </a:p>
          <a:p>
            <a:pPr marL="800100" lvl="1" indent="-342900" algn="l">
              <a:buFont typeface="Arial" panose="020B0604020202020204" pitchFamily="34" charset="0"/>
              <a:buChar char="•"/>
            </a:pPr>
            <a:r>
              <a:rPr 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Wires across walking surfaces</a:t>
            </a:r>
            <a:endPar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19</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PPT-133-01</a:t>
            </a:r>
            <a:endParaRPr lang="en-US" sz="1400" dirty="0">
              <a:solidFill>
                <a:schemeClr val="bg1"/>
              </a:solidFill>
              <a:latin typeface="Verdana" pitchFamily="34" charset="0"/>
            </a:endParaRPr>
          </a:p>
        </p:txBody>
      </p:sp>
      <p:pic>
        <p:nvPicPr>
          <p:cNvPr id="6" name="Picture 8" descr="Tripping on Co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8863" y="1981200"/>
            <a:ext cx="2473036"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4019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a:solidFill>
                  <a:schemeClr val="bg1"/>
                </a:solidFill>
                <a:latin typeface="Verdana" pitchFamily="34" charset="0"/>
              </a:rPr>
              <a:t>T</a:t>
            </a:r>
            <a:r>
              <a:rPr lang="en-US" sz="2800" dirty="0" smtClean="0">
                <a:solidFill>
                  <a:schemeClr val="bg1"/>
                </a:solidFill>
                <a:latin typeface="Verdana" pitchFamily="34" charset="0"/>
              </a:rPr>
              <a:t>opics</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152400" y="1219200"/>
            <a:ext cx="5486400" cy="4800600"/>
          </a:xfrm>
        </p:spPr>
        <p:txBody>
          <a:bodyPr/>
          <a:lstStyle/>
          <a:p>
            <a:pPr algn="l"/>
            <a:endParaRPr lang="en-US" dirty="0">
              <a:solidFill>
                <a:schemeClr val="tx1"/>
              </a:solidFill>
            </a:endParaRPr>
          </a:p>
          <a:p>
            <a:pPr marL="1257300" lvl="2" indent="-342900" algn="l">
              <a:buFont typeface="Arial" panose="020B0604020202020204" pitchFamily="34" charset="0"/>
              <a:buChar char="•"/>
            </a:pPr>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Hazard Definition</a:t>
            </a:r>
          </a:p>
          <a:p>
            <a:pPr marL="1257300" lvl="2" indent="-342900" algn="l">
              <a:buFont typeface="Arial" panose="020B0604020202020204" pitchFamily="34" charset="0"/>
              <a:buChar char="•"/>
            </a:pP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257300" lvl="2" indent="-342900" algn="l">
              <a:buFont typeface="Arial" panose="020B0604020202020204" pitchFamily="34" charset="0"/>
              <a:buChar char="•"/>
            </a:pPr>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Types of Hazards</a:t>
            </a:r>
          </a:p>
          <a:p>
            <a:pPr marL="1257300" lvl="2" indent="-342900" algn="l">
              <a:buFont typeface="Arial" panose="020B0604020202020204" pitchFamily="34" charset="0"/>
              <a:buChar char="•"/>
            </a:pP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257300" lvl="2" indent="-342900" algn="l">
              <a:buFont typeface="Arial" panose="020B0604020202020204" pitchFamily="34" charset="0"/>
              <a:buChar char="•"/>
            </a:pPr>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Inspections</a:t>
            </a:r>
          </a:p>
          <a:p>
            <a:pPr marL="1257300" lvl="2" indent="-342900" algn="l">
              <a:buFont typeface="Arial" panose="020B0604020202020204" pitchFamily="34" charset="0"/>
              <a:buChar char="•"/>
            </a:pP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257300" lvl="2" indent="-342900" algn="l">
              <a:buFont typeface="Arial" panose="020B0604020202020204" pitchFamily="34" charset="0"/>
              <a:buChar char="•"/>
            </a:pPr>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Recommendations</a:t>
            </a:r>
          </a:p>
          <a:p>
            <a:pPr marL="1257300" lvl="2" indent="-342900" algn="l">
              <a:buFont typeface="Arial" panose="020B0604020202020204" pitchFamily="34" charset="0"/>
              <a:buChar char="•"/>
            </a:pP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257300" lvl="2" indent="-342900" algn="l">
              <a:buFont typeface="Arial" panose="020B0604020202020204" pitchFamily="34" charset="0"/>
              <a:buChar char="•"/>
            </a:pPr>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Follow Up</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2</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PPT-133-01</a:t>
            </a:r>
            <a:endParaRPr lang="en-US" sz="1400" dirty="0">
              <a:solidFill>
                <a:schemeClr val="bg1"/>
              </a:solidFill>
              <a:latin typeface="Verdana"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600200"/>
            <a:ext cx="3783613" cy="2676906"/>
          </a:xfrm>
          <a:prstGeom prst="rect">
            <a:avLst/>
          </a:prstGeom>
        </p:spPr>
      </p:pic>
    </p:spTree>
    <p:extLst>
      <p:ext uri="{BB962C8B-B14F-4D97-AF65-F5344CB8AC3E}">
        <p14:creationId xmlns:p14="http://schemas.microsoft.com/office/powerpoint/2010/main" val="20540191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 What to do - Prevention</a:t>
            </a:r>
            <a:endParaRPr lang="en-US" sz="2800" dirty="0">
              <a:solidFill>
                <a:schemeClr val="bg1"/>
              </a:solidFill>
              <a:latin typeface="Verdana" pitchFamily="34" charset="0"/>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20</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PPT-133-01</a:t>
            </a:r>
            <a:endParaRPr lang="en-US" sz="1400" dirty="0">
              <a:solidFill>
                <a:schemeClr val="bg1"/>
              </a:solidFill>
              <a:latin typeface="Verdana" pitchFamily="34" charset="0"/>
            </a:endParaRPr>
          </a:p>
        </p:txBody>
      </p:sp>
      <p:sp>
        <p:nvSpPr>
          <p:cNvPr id="8" name="Content Placeholder 2"/>
          <p:cNvSpPr txBox="1">
            <a:spLocks/>
          </p:cNvSpPr>
          <p:nvPr/>
        </p:nvSpPr>
        <p:spPr bwMode="auto">
          <a:xfrm>
            <a:off x="481519" y="16764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400" b="0" i="0" u="none" strike="noStrike" kern="0" cap="none" spc="0" normalizeH="0" baseline="0" noProof="0" dirty="0" smtClean="0">
                <a:ln>
                  <a:noFill/>
                </a:ln>
                <a:solidFill>
                  <a:srgbClr val="000000"/>
                </a:solidFill>
                <a:effectLst/>
                <a:uLnTx/>
                <a:uFillTx/>
                <a:latin typeface="Verdana"/>
                <a:ea typeface="+mn-ea"/>
                <a:cs typeface="Times New Roman" pitchFamily="18" charset="0"/>
              </a:rPr>
              <a:t>Four Steps:</a:t>
            </a: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Verdana"/>
                <a:ea typeface="+mn-ea"/>
                <a:cs typeface="+mn-cs"/>
              </a:rPr>
              <a:t>    </a:t>
            </a: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Verdana"/>
                <a:ea typeface="+mn-ea"/>
                <a:cs typeface="Times New Roman" pitchFamily="18" charset="0"/>
              </a:rPr>
              <a:t>                    (1) Find the problem/hazard</a:t>
            </a: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en-US" altLang="en-US" sz="2400" b="0" i="0" u="none" strike="noStrike" kern="0" cap="none" spc="0" normalizeH="0" baseline="0" noProof="0" dirty="0" smtClean="0">
              <a:ln>
                <a:noFill/>
              </a:ln>
              <a:solidFill>
                <a:srgbClr val="000000"/>
              </a:solidFill>
              <a:effectLst/>
              <a:uLnTx/>
              <a:uFillTx/>
              <a:latin typeface="Verdana"/>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Verdana"/>
                <a:ea typeface="+mn-ea"/>
                <a:cs typeface="Times New Roman" pitchFamily="18" charset="0"/>
              </a:rPr>
              <a:t>                    (2) Check it out</a:t>
            </a: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en-US" altLang="en-US" sz="2400" b="0" i="0" u="none" strike="noStrike" kern="0" cap="none" spc="0" normalizeH="0" baseline="0" noProof="0" dirty="0" smtClean="0">
              <a:ln>
                <a:noFill/>
              </a:ln>
              <a:solidFill>
                <a:srgbClr val="000000"/>
              </a:solidFill>
              <a:effectLst/>
              <a:uLnTx/>
              <a:uFillTx/>
              <a:latin typeface="Verdana"/>
              <a:ea typeface="+mn-ea"/>
              <a:cs typeface="Times New Roman" pitchFamily="18" charset="0"/>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Verdana"/>
                <a:ea typeface="+mn-ea"/>
                <a:cs typeface="Times New Roman" pitchFamily="18" charset="0"/>
              </a:rPr>
              <a:t>                    (3) Fix it</a:t>
            </a: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en-US" altLang="en-US" sz="2400" b="0" i="0" u="none" strike="noStrike" kern="0" cap="none" spc="0" normalizeH="0" baseline="0" noProof="0" dirty="0" smtClean="0">
              <a:ln>
                <a:noFill/>
              </a:ln>
              <a:solidFill>
                <a:srgbClr val="000000"/>
              </a:solidFill>
              <a:effectLst/>
              <a:uLnTx/>
              <a:uFillTx/>
              <a:latin typeface="Verdana"/>
              <a:ea typeface="+mn-ea"/>
              <a:cs typeface="Times New Roman" pitchFamily="18" charset="0"/>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Verdana"/>
                <a:ea typeface="+mn-ea"/>
                <a:cs typeface="Times New Roman" pitchFamily="18" charset="0"/>
              </a:rPr>
              <a:t>                    (4) Look at it again</a:t>
            </a:r>
          </a:p>
        </p:txBody>
      </p:sp>
    </p:spTree>
    <p:extLst>
      <p:ext uri="{BB962C8B-B14F-4D97-AF65-F5344CB8AC3E}">
        <p14:creationId xmlns:p14="http://schemas.microsoft.com/office/powerpoint/2010/main" val="2939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ox(in)">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box(in)">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animEffect transition="in" filter="box(in)">
                                      <p:cBhvr>
                                        <p:cTn id="17" dur="500"/>
                                        <p:tgtEl>
                                          <p:spTgt spid="8">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
                                            <p:txEl>
                                              <p:pRg st="8" end="8"/>
                                            </p:txEl>
                                          </p:spTgt>
                                        </p:tgtEl>
                                        <p:attrNameLst>
                                          <p:attrName>style.visibility</p:attrName>
                                        </p:attrNameLst>
                                      </p:cBhvr>
                                      <p:to>
                                        <p:strVal val="visible"/>
                                      </p:to>
                                    </p:set>
                                    <p:animEffect transition="in" filter="box(in)">
                                      <p:cBhvr>
                                        <p:cTn id="22"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81000"/>
            <a:ext cx="5334000" cy="533400"/>
          </a:xfrm>
        </p:spPr>
        <p:txBody>
          <a:bodyPr>
            <a:normAutofit/>
          </a:bodyPr>
          <a:lstStyle/>
          <a:p>
            <a:r>
              <a:rPr lang="en-US" sz="2800" dirty="0" smtClean="0">
                <a:solidFill>
                  <a:schemeClr val="bg1"/>
                </a:solidFill>
                <a:latin typeface="Verdana" pitchFamily="34" charset="0"/>
              </a:rPr>
              <a:t>	Weather Conditions</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295400"/>
            <a:ext cx="7924800" cy="4800600"/>
          </a:xfrm>
        </p:spPr>
        <p:txBody>
          <a:bodyPr/>
          <a:lstStyle/>
          <a:p>
            <a:pPr algn="l"/>
            <a:endParaRPr lang="en-US" dirty="0" smtClean="0">
              <a:solidFill>
                <a:schemeClr val="tx1"/>
              </a:solidFill>
            </a:endParaRPr>
          </a:p>
          <a:p>
            <a:pPr algn="l"/>
            <a:endParaRPr lang="en-US" dirty="0">
              <a:solidFill>
                <a:schemeClr val="tx1"/>
              </a:solidFill>
            </a:endParaRPr>
          </a:p>
          <a:p>
            <a:pPr algn="l"/>
            <a:r>
              <a:rPr lang="en-US" dirty="0" smtClean="0">
                <a:solidFill>
                  <a:schemeClr val="tx1"/>
                </a:solidFill>
              </a:rPr>
              <a:t>	</a:t>
            </a:r>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21</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PPT-133-01</a:t>
            </a:r>
            <a:endParaRPr lang="en-US" sz="1400" dirty="0">
              <a:solidFill>
                <a:schemeClr val="bg1"/>
              </a:solidFill>
              <a:latin typeface="Verdana" pitchFamily="34" charset="0"/>
            </a:endParaRPr>
          </a:p>
        </p:txBody>
      </p:sp>
      <p:pic>
        <p:nvPicPr>
          <p:cNvPr id="8" name="Content Placeholder 5" descr="https://encrypted-tbn2.gstatic.com/images?q=tbn:ANd9GcR8FM1eGFdOQs66sjdl0UjKznTrZrEl7W_XqQQf3w3qoQ-h6Q1h">
            <a:hlinkClick r:id="rId3"/>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4904362" y="1981199"/>
            <a:ext cx="3657600" cy="3276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rc_mi" descr="http://i.huffpost.com/gen/1632464/images/o-ALAN-ANDERSEN-STUDENTS-ICE-SLIPPING-facebook.jpg">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9068" y="1981198"/>
            <a:ext cx="3810000" cy="3276601"/>
          </a:xfrm>
          <a:prstGeom prst="rect">
            <a:avLst/>
          </a:prstGeom>
          <a:noFill/>
          <a:ln>
            <a:noFill/>
          </a:ln>
        </p:spPr>
      </p:pic>
    </p:spTree>
    <p:extLst>
      <p:ext uri="{BB962C8B-B14F-4D97-AF65-F5344CB8AC3E}">
        <p14:creationId xmlns:p14="http://schemas.microsoft.com/office/powerpoint/2010/main" val="20540191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Weather Conditions</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762000" y="1353766"/>
            <a:ext cx="7924800" cy="4800600"/>
          </a:xfrm>
        </p:spPr>
        <p:txBody>
          <a:bodyPr/>
          <a:lstStyle/>
          <a:p>
            <a:pPr algn="l"/>
            <a:r>
              <a:rPr lang="en-US" dirty="0" smtClean="0">
                <a:solidFill>
                  <a:schemeClr val="tx1"/>
                </a:solidFill>
              </a:rPr>
              <a:t>Use extreme caution and be alert</a:t>
            </a:r>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22</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PPT-133-01</a:t>
            </a:r>
            <a:endParaRPr lang="en-US" sz="1400" dirty="0">
              <a:solidFill>
                <a:schemeClr val="bg1"/>
              </a:solidFill>
              <a:latin typeface="Verdana" pitchFamily="34" charset="0"/>
            </a:endParaRPr>
          </a:p>
        </p:txBody>
      </p:sp>
      <p:pic>
        <p:nvPicPr>
          <p:cNvPr id="6" name="irc_mi" descr="http://www.longisland.com/site_media/images/article/subarticle_image/Cars_in_Traffic_-_Rainy_-_Dimitris_Kritsotakis_-_krits_jpg_300x300_q85.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914400" y="2057400"/>
            <a:ext cx="3505200" cy="3429000"/>
          </a:xfrm>
          <a:prstGeom prst="rect">
            <a:avLst/>
          </a:prstGeom>
          <a:noFill/>
          <a:ln>
            <a:noFill/>
          </a:ln>
        </p:spPr>
      </p:pic>
      <p:pic>
        <p:nvPicPr>
          <p:cNvPr id="7" name="Picture 6" descr="Image result for WEATHER CONDITIONS SAFETY non copyrighted">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4959485" y="2039566"/>
            <a:ext cx="3200400" cy="3429000"/>
          </a:xfrm>
          <a:prstGeom prst="rect">
            <a:avLst/>
          </a:prstGeom>
          <a:noFill/>
          <a:ln>
            <a:noFill/>
          </a:ln>
        </p:spPr>
      </p:pic>
    </p:spTree>
    <p:extLst>
      <p:ext uri="{BB962C8B-B14F-4D97-AF65-F5344CB8AC3E}">
        <p14:creationId xmlns:p14="http://schemas.microsoft.com/office/powerpoint/2010/main" val="20540191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Planning for Weather Issues</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533400" y="1219200"/>
            <a:ext cx="7924800" cy="4800600"/>
          </a:xfrm>
        </p:spPr>
        <p:txBody>
          <a:bodyPr/>
          <a:lstStyle/>
          <a:p>
            <a:pPr algn="l"/>
            <a:r>
              <a:rPr lang="en-US" dirty="0">
                <a:solidFill>
                  <a:schemeClr val="tx1"/>
                </a:solidFill>
              </a:rPr>
              <a:t>P</a:t>
            </a:r>
            <a:r>
              <a:rPr lang="en-US" dirty="0" smtClean="0">
                <a:solidFill>
                  <a:schemeClr val="tx1"/>
                </a:solidFill>
              </a:rPr>
              <a:t>lans should be in place to deal with different severe weather conditions that happen during the school day such as: </a:t>
            </a:r>
          </a:p>
          <a:p>
            <a:pPr marL="342900" indent="-342900" algn="l">
              <a:buFont typeface="Arial" panose="020B0604020202020204" pitchFamily="34" charset="0"/>
              <a:buChar char="•"/>
            </a:pPr>
            <a:r>
              <a:rPr lang="en-US" dirty="0" smtClean="0">
                <a:solidFill>
                  <a:schemeClr val="tx1"/>
                </a:solidFill>
              </a:rPr>
              <a:t>Tornados </a:t>
            </a:r>
          </a:p>
          <a:p>
            <a:pPr marL="342900" indent="-342900" algn="l">
              <a:buFont typeface="Arial" panose="020B0604020202020204" pitchFamily="34" charset="0"/>
              <a:buChar char="•"/>
            </a:pPr>
            <a:r>
              <a:rPr lang="en-US" dirty="0" smtClean="0">
                <a:solidFill>
                  <a:schemeClr val="tx1"/>
                </a:solidFill>
              </a:rPr>
              <a:t>Floods</a:t>
            </a:r>
          </a:p>
          <a:p>
            <a:pPr marL="342900" indent="-342900" algn="l">
              <a:buFont typeface="Arial" panose="020B0604020202020204" pitchFamily="34" charset="0"/>
              <a:buChar char="•"/>
            </a:pPr>
            <a:r>
              <a:rPr lang="en-US" dirty="0" smtClean="0">
                <a:solidFill>
                  <a:schemeClr val="tx1"/>
                </a:solidFill>
              </a:rPr>
              <a:t>Damaging Hail</a:t>
            </a:r>
          </a:p>
          <a:p>
            <a:pPr marL="342900" indent="-342900" algn="l">
              <a:buFont typeface="Arial" panose="020B0604020202020204" pitchFamily="34" charset="0"/>
              <a:buChar char="•"/>
            </a:pPr>
            <a:r>
              <a:rPr lang="en-US" dirty="0" smtClean="0">
                <a:solidFill>
                  <a:schemeClr val="tx1"/>
                </a:solidFill>
              </a:rPr>
              <a:t>Snow squalls producing heavy snow</a:t>
            </a:r>
          </a:p>
          <a:p>
            <a:pPr marL="342900" indent="-342900" algn="l">
              <a:buFont typeface="Arial" panose="020B0604020202020204" pitchFamily="34" charset="0"/>
              <a:buChar char="•"/>
            </a:pPr>
            <a:r>
              <a:rPr lang="en-US" dirty="0" smtClean="0">
                <a:solidFill>
                  <a:schemeClr val="tx1"/>
                </a:solidFill>
              </a:rPr>
              <a:t>Sudden freezes</a:t>
            </a:r>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23</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PPT-133-01</a:t>
            </a:r>
            <a:endParaRPr lang="en-US" sz="1400" dirty="0">
              <a:solidFill>
                <a:schemeClr val="bg1"/>
              </a:solidFill>
              <a:latin typeface="Verdana"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4098" y="4419600"/>
            <a:ext cx="2494970" cy="17907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4401766"/>
            <a:ext cx="2430441" cy="1808534"/>
          </a:xfrm>
          <a:prstGeom prst="rect">
            <a:avLst/>
          </a:prstGeom>
        </p:spPr>
      </p:pic>
    </p:spTree>
    <p:extLst>
      <p:ext uri="{BB962C8B-B14F-4D97-AF65-F5344CB8AC3E}">
        <p14:creationId xmlns:p14="http://schemas.microsoft.com/office/powerpoint/2010/main" val="17486284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School Traffic</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914400" y="1676400"/>
            <a:ext cx="3124200" cy="4800600"/>
          </a:xfrm>
        </p:spPr>
        <p:txBody>
          <a:bodyPr/>
          <a:lstStyle/>
          <a:p>
            <a:pPr algn="l"/>
            <a:endParaRPr lang="en-US" dirty="0" smtClean="0">
              <a:solidFill>
                <a:schemeClr val="tx1"/>
              </a:solidFill>
            </a:endParaRPr>
          </a:p>
          <a:p>
            <a:pPr marL="342900" indent="-342900" algn="l">
              <a:buFont typeface="Arial" panose="020B0604020202020204" pitchFamily="34" charset="0"/>
              <a:buChar char="•"/>
            </a:pPr>
            <a:r>
              <a:rPr lang="en-US" dirty="0" smtClean="0">
                <a:solidFill>
                  <a:schemeClr val="tx1"/>
                </a:solidFill>
              </a:rPr>
              <a:t>Do you see any                                              safety concerns                                                 in this picture?</a:t>
            </a: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r>
              <a:rPr lang="en-US" dirty="0" smtClean="0">
                <a:solidFill>
                  <a:schemeClr val="tx1"/>
                </a:solidFill>
              </a:rPr>
              <a:t>What steps                                                  would you take                                                to remedy the                                               situation?</a:t>
            </a:r>
            <a:r>
              <a:rPr lang="en-US" dirty="0">
                <a:solidFill>
                  <a:schemeClr val="tx1"/>
                </a:solidFill>
              </a:rPr>
              <a:t>	</a:t>
            </a: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24</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PPT-133-01</a:t>
            </a:r>
            <a:endParaRPr lang="en-US" sz="1400" dirty="0">
              <a:solidFill>
                <a:schemeClr val="bg1"/>
              </a:solidFill>
              <a:latin typeface="Verdana" pitchFamily="34" charset="0"/>
            </a:endParaRPr>
          </a:p>
        </p:txBody>
      </p:sp>
      <p:pic>
        <p:nvPicPr>
          <p:cNvPr id="6" name="Picture 5" descr="School! Cascade Student Transportation Operations team offers safety ..."/>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905000"/>
            <a:ext cx="3733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40191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School Traffic</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295400"/>
            <a:ext cx="7924800" cy="4800600"/>
          </a:xfrm>
        </p:spPr>
        <p:txBody>
          <a:bodyPr/>
          <a:lstStyle/>
          <a:p>
            <a:r>
              <a:rPr lang="en-US" dirty="0" smtClean="0">
                <a:solidFill>
                  <a:schemeClr val="tx1"/>
                </a:solidFill>
              </a:rPr>
              <a:t>Provide Crossing Guards</a:t>
            </a:r>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25</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PPT-133-01</a:t>
            </a:r>
            <a:endParaRPr lang="en-US" sz="1400" dirty="0">
              <a:solidFill>
                <a:schemeClr val="bg1"/>
              </a:solidFill>
              <a:latin typeface="Verdana"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981200"/>
            <a:ext cx="7086600" cy="3933063"/>
          </a:xfrm>
          <a:prstGeom prst="rect">
            <a:avLst/>
          </a:prstGeom>
        </p:spPr>
      </p:pic>
    </p:spTree>
    <p:extLst>
      <p:ext uri="{BB962C8B-B14F-4D97-AF65-F5344CB8AC3E}">
        <p14:creationId xmlns:p14="http://schemas.microsoft.com/office/powerpoint/2010/main" val="20540191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Ergonomics</a:t>
            </a:r>
            <a:endParaRPr lang="en-US" sz="2800" dirty="0">
              <a:solidFill>
                <a:schemeClr val="bg1"/>
              </a:solidFill>
              <a:latin typeface="Verdana" pitchFamily="34" charset="0"/>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26</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PPT-133-01</a:t>
            </a:r>
            <a:endParaRPr lang="en-US" sz="1400" dirty="0">
              <a:solidFill>
                <a:schemeClr val="bg1"/>
              </a:solidFill>
              <a:latin typeface="Verdana" pitchFamily="34" charset="0"/>
            </a:endParaRPr>
          </a:p>
        </p:txBody>
      </p:sp>
      <p:sp>
        <p:nvSpPr>
          <p:cNvPr id="8" name="Rectangle 2"/>
          <p:cNvSpPr txBox="1">
            <a:spLocks noChangeArrowheads="1"/>
          </p:cNvSpPr>
          <p:nvPr/>
        </p:nvSpPr>
        <p:spPr bwMode="auto">
          <a:xfrm>
            <a:off x="152400" y="1371600"/>
            <a:ext cx="8763000"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2800" b="1" i="0"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altLang="en-US" sz="2400" b="0" i="1" u="sng" strike="noStrike" kern="0" cap="none" spc="0" normalizeH="0" baseline="0" noProof="0" dirty="0" smtClean="0">
                <a:ln>
                  <a:noFill/>
                </a:ln>
                <a:solidFill>
                  <a:srgbClr val="000000"/>
                </a:solidFill>
                <a:effectLst/>
                <a:uLnTx/>
                <a:uFillTx/>
                <a:latin typeface="Verdana"/>
                <a:ea typeface="+mn-ea"/>
                <a:cs typeface="Times New Roman" pitchFamily="18" charset="0"/>
              </a:rPr>
              <a:t>Ergonomics</a:t>
            </a:r>
            <a:r>
              <a:rPr kumimoji="0" lang="en-US" altLang="en-US" sz="2400" b="0" i="0" u="none" strike="noStrike" kern="0" cap="none" spc="0" normalizeH="0" baseline="0" noProof="0" dirty="0" smtClean="0">
                <a:ln>
                  <a:noFill/>
                </a:ln>
                <a:solidFill>
                  <a:srgbClr val="000000"/>
                </a:solidFill>
                <a:effectLst/>
                <a:uLnTx/>
                <a:uFillTx/>
                <a:latin typeface="Verdana"/>
                <a:ea typeface="+mn-ea"/>
                <a:cs typeface="Times New Roman" pitchFamily="18" charset="0"/>
              </a:rPr>
              <a:t>: The science of fitting jobs to people.  Encompasses the body of knowledge about physical abilities and limitations as well as other human characteristics relevant to job design.</a:t>
            </a:r>
            <a:endParaRPr kumimoji="0" lang="en-US" altLang="en-US" sz="2800" b="1" i="0"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2800" b="1" i="0"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altLang="en-US" sz="2400" b="0" i="1" u="sng" strike="noStrike" kern="0" cap="none" spc="0" normalizeH="0" baseline="0" noProof="0" dirty="0" smtClean="0">
                <a:ln>
                  <a:noFill/>
                </a:ln>
                <a:solidFill>
                  <a:srgbClr val="000000"/>
                </a:solidFill>
                <a:effectLst/>
                <a:uLnTx/>
                <a:uFillTx/>
                <a:latin typeface="Verdana"/>
                <a:ea typeface="+mn-ea"/>
                <a:cs typeface="Times New Roman" pitchFamily="18" charset="0"/>
              </a:rPr>
              <a:t>Ergonomic design</a:t>
            </a:r>
            <a:r>
              <a:rPr kumimoji="0" lang="en-US" altLang="en-US" sz="2400" b="0" i="0" u="none" strike="noStrike" kern="0" cap="none" spc="0" normalizeH="0" baseline="0" noProof="0" dirty="0" smtClean="0">
                <a:ln>
                  <a:noFill/>
                </a:ln>
                <a:solidFill>
                  <a:srgbClr val="000000"/>
                </a:solidFill>
                <a:effectLst/>
                <a:uLnTx/>
                <a:uFillTx/>
                <a:latin typeface="Verdana"/>
                <a:ea typeface="+mn-ea"/>
                <a:cs typeface="Times New Roman" pitchFamily="18" charset="0"/>
              </a:rPr>
              <a:t>: The application of this body of knowledge to the design of the workplace (tasks, equipment, environment) for safe and efficient worker use.</a:t>
            </a:r>
            <a:endParaRPr kumimoji="0" lang="en-US" altLang="en-US" sz="2800" b="1" i="0"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2600" b="1" i="0"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altLang="en-US" sz="2400" b="0" i="1" u="sng" strike="noStrike" kern="0" cap="none" spc="0" normalizeH="0" baseline="0" noProof="0" dirty="0" smtClean="0">
                <a:ln>
                  <a:noFill/>
                </a:ln>
                <a:solidFill>
                  <a:srgbClr val="000000"/>
                </a:solidFill>
                <a:effectLst/>
                <a:uLnTx/>
                <a:uFillTx/>
                <a:latin typeface="Verdana"/>
                <a:ea typeface="+mn-ea"/>
                <a:cs typeface="Times New Roman" pitchFamily="18" charset="0"/>
              </a:rPr>
              <a:t>Good ergonomic design</a:t>
            </a:r>
            <a:r>
              <a:rPr kumimoji="0" lang="en-US" altLang="en-US" sz="2400" b="0" i="1" u="none" strike="noStrike" kern="0" cap="none" spc="0" normalizeH="0" baseline="0" noProof="0" dirty="0" smtClean="0">
                <a:ln>
                  <a:noFill/>
                </a:ln>
                <a:solidFill>
                  <a:srgbClr val="000000"/>
                </a:solidFill>
                <a:effectLst/>
                <a:uLnTx/>
                <a:uFillTx/>
                <a:latin typeface="Verdana"/>
                <a:ea typeface="+mn-ea"/>
                <a:cs typeface="Times New Roman" pitchFamily="18" charset="0"/>
              </a:rPr>
              <a:t>:</a:t>
            </a:r>
            <a:r>
              <a:rPr kumimoji="0" lang="en-US" altLang="en-US" sz="2400" b="0" i="0" u="none" strike="noStrike" kern="0" cap="none" spc="0" normalizeH="0" baseline="0" noProof="0" dirty="0" smtClean="0">
                <a:ln>
                  <a:noFill/>
                </a:ln>
                <a:solidFill>
                  <a:srgbClr val="000000"/>
                </a:solidFill>
                <a:effectLst/>
                <a:uLnTx/>
                <a:uFillTx/>
                <a:latin typeface="Verdana"/>
                <a:ea typeface="+mn-ea"/>
                <a:cs typeface="Times New Roman" pitchFamily="18" charset="0"/>
              </a:rPr>
              <a:t> Makes the most efficient  use of worker capabilities while ensuring job demands do not exceed those capabilities.</a:t>
            </a:r>
            <a:endParaRPr kumimoji="0" lang="en-US" altLang="en-US" sz="2400" b="0" i="0" u="none" strike="noStrike" kern="0" cap="none" spc="0" normalizeH="0" baseline="0" noProof="0" dirty="0" smtClean="0">
              <a:ln>
                <a:noFill/>
              </a:ln>
              <a:solidFill>
                <a:srgbClr val="000000"/>
              </a:solidFill>
              <a:effectLst/>
              <a:uLnTx/>
              <a:uFillTx/>
              <a:latin typeface="Verdana"/>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2200" b="0" i="0" u="none" strike="noStrike" kern="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altLang="en-US" sz="2200" b="0" i="0" u="none" strike="noStrike" kern="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2200" b="0" i="0" u="none" strike="noStrike" kern="0" cap="none" spc="0" normalizeH="0" baseline="0" noProof="0" dirty="0" smtClean="0">
              <a:ln>
                <a:noFill/>
              </a:ln>
              <a:solidFill>
                <a:srgbClr val="3333CC"/>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9880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Ergonomic Issues</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457200" y="1640731"/>
            <a:ext cx="4038600" cy="4191000"/>
          </a:xfrm>
        </p:spPr>
        <p:txBody>
          <a:bodyPr>
            <a:normAutofit fontScale="92500"/>
          </a:bodyPr>
          <a:lstStyle/>
          <a:p>
            <a:pPr algn="l"/>
            <a:r>
              <a:rPr lang="en-US" sz="2300" dirty="0" smtClean="0">
                <a:solidFill>
                  <a:schemeClr val="tx1"/>
                </a:solidFill>
              </a:rPr>
              <a:t>When setting up a computer “work station” keep in mind the hazards that can occur:</a:t>
            </a:r>
          </a:p>
          <a:p>
            <a:pPr marL="342900" indent="-342900" algn="l">
              <a:buFont typeface="Arial" panose="020B0604020202020204" pitchFamily="34" charset="0"/>
              <a:buChar char="•"/>
            </a:pPr>
            <a:r>
              <a:rPr lang="en-US" sz="2300" dirty="0" smtClean="0">
                <a:solidFill>
                  <a:schemeClr val="tx1"/>
                </a:solidFill>
              </a:rPr>
              <a:t>Placement of keyboard vs. computer screen</a:t>
            </a:r>
          </a:p>
          <a:p>
            <a:pPr marL="342900" indent="-342900" algn="l">
              <a:buFont typeface="Arial" panose="020B0604020202020204" pitchFamily="34" charset="0"/>
              <a:buChar char="•"/>
            </a:pPr>
            <a:r>
              <a:rPr lang="en-US" sz="2300" dirty="0" smtClean="0">
                <a:solidFill>
                  <a:schemeClr val="tx1"/>
                </a:solidFill>
              </a:rPr>
              <a:t>Desk cluttered, must reach for needed supplies</a:t>
            </a:r>
          </a:p>
          <a:p>
            <a:pPr marL="342900" indent="-342900" algn="l">
              <a:buFont typeface="Arial" panose="020B0604020202020204" pitchFamily="34" charset="0"/>
              <a:buChar char="•"/>
            </a:pPr>
            <a:r>
              <a:rPr lang="en-US" sz="2300" dirty="0" smtClean="0">
                <a:solidFill>
                  <a:schemeClr val="tx1"/>
                </a:solidFill>
              </a:rPr>
              <a:t>Wiring setup below desk-possible trip and fall</a:t>
            </a:r>
          </a:p>
          <a:p>
            <a:pPr algn="l"/>
            <a:endParaRPr lang="en-US" sz="2300" dirty="0">
              <a:solidFill>
                <a:schemeClr val="tx1"/>
              </a:solidFill>
            </a:endParaRPr>
          </a:p>
          <a:p>
            <a:pPr algn="l"/>
            <a:r>
              <a:rPr lang="en-US" sz="2300" dirty="0" smtClean="0">
                <a:solidFill>
                  <a:schemeClr val="tx1"/>
                </a:solidFill>
              </a:rPr>
              <a:t>Any </a:t>
            </a:r>
            <a:r>
              <a:rPr lang="en-US" sz="2300" dirty="0">
                <a:solidFill>
                  <a:schemeClr val="tx1"/>
                </a:solidFill>
              </a:rPr>
              <a:t>o</a:t>
            </a:r>
            <a:r>
              <a:rPr lang="en-US" sz="2300" dirty="0" smtClean="0">
                <a:solidFill>
                  <a:schemeClr val="tx1"/>
                </a:solidFill>
              </a:rPr>
              <a:t>ther concerns?</a:t>
            </a:r>
            <a:endParaRPr lang="en-US" sz="2300"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27</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PPT-133-01</a:t>
            </a:r>
            <a:endParaRPr lang="en-US" sz="1400" dirty="0">
              <a:solidFill>
                <a:schemeClr val="bg1"/>
              </a:solidFill>
              <a:latin typeface="Verdana" pitchFamily="34" charset="0"/>
            </a:endParaRPr>
          </a:p>
        </p:txBody>
      </p:sp>
      <p:pic>
        <p:nvPicPr>
          <p:cNvPr id="6" name="Picture 5" descr="http://ts1.mm.bing.net/th?&amp;id=JN.u4clJ2gCK2sV0%2bgYG0rZTQ&amp;w=300&amp;h=300&amp;c=0&amp;pid=1.9&amp;rs=0&amp;p=0"/>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673157"/>
            <a:ext cx="4114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40191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Safe Lifting</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342832" y="1143000"/>
            <a:ext cx="8534400" cy="4952999"/>
          </a:xfrm>
        </p:spPr>
        <p:txBody>
          <a:bodyPr>
            <a:normAutofit/>
          </a:bodyPr>
          <a:lstStyle/>
          <a:p>
            <a:pPr marL="342900" lvl="0" indent="-342900" algn="l" fontAlgn="base">
              <a:spcAft>
                <a:spcPct val="0"/>
              </a:spcAft>
              <a:buFont typeface="Arial" pitchFamily="34" charset="0"/>
              <a:buChar char="•"/>
            </a:pPr>
            <a:r>
              <a:rPr lang="en-US" sz="2100" dirty="0">
                <a:solidFill>
                  <a:prstClr val="black"/>
                </a:solidFill>
                <a:cs typeface="Times New Roman" pitchFamily="18" charset="0"/>
              </a:rPr>
              <a:t>Think about the weight, size, and shape of the object and the </a:t>
            </a:r>
            <a:r>
              <a:rPr lang="en-US" sz="2100" dirty="0" smtClean="0">
                <a:solidFill>
                  <a:prstClr val="black"/>
                </a:solidFill>
                <a:cs typeface="Times New Roman" pitchFamily="18" charset="0"/>
              </a:rPr>
              <a:t>distance </a:t>
            </a:r>
            <a:r>
              <a:rPr lang="en-US" sz="2100" dirty="0">
                <a:solidFill>
                  <a:prstClr val="black"/>
                </a:solidFill>
                <a:cs typeface="Times New Roman" pitchFamily="18" charset="0"/>
              </a:rPr>
              <a:t>you will be moving it</a:t>
            </a:r>
            <a:r>
              <a:rPr lang="en-US" sz="2100" dirty="0">
                <a:solidFill>
                  <a:prstClr val="black"/>
                </a:solidFill>
              </a:rPr>
              <a:t>.</a:t>
            </a:r>
          </a:p>
          <a:p>
            <a:pPr marL="342900" lvl="0" indent="-342900" algn="l" fontAlgn="base">
              <a:spcAft>
                <a:spcPct val="0"/>
              </a:spcAft>
              <a:buFont typeface="Arial" pitchFamily="34" charset="0"/>
              <a:buChar char="•"/>
            </a:pPr>
            <a:r>
              <a:rPr lang="en-US" sz="2100" dirty="0">
                <a:solidFill>
                  <a:prstClr val="black"/>
                </a:solidFill>
              </a:rPr>
              <a:t>Is the object bulky? Will you </a:t>
            </a:r>
            <a:r>
              <a:rPr lang="en-US" sz="2100" dirty="0" smtClean="0">
                <a:solidFill>
                  <a:prstClr val="black"/>
                </a:solidFill>
              </a:rPr>
              <a:t>need </a:t>
            </a:r>
            <a:r>
              <a:rPr lang="en-US" sz="2100" dirty="0">
                <a:solidFill>
                  <a:prstClr val="black"/>
                </a:solidFill>
              </a:rPr>
              <a:t>help?</a:t>
            </a:r>
          </a:p>
          <a:p>
            <a:pPr marL="342900" lvl="0" indent="-342900" algn="l" fontAlgn="base">
              <a:spcAft>
                <a:spcPct val="0"/>
              </a:spcAft>
              <a:buFont typeface="Arial" pitchFamily="34" charset="0"/>
              <a:buChar char="•"/>
            </a:pPr>
            <a:r>
              <a:rPr lang="en-US" sz="2100" dirty="0" smtClean="0">
                <a:solidFill>
                  <a:prstClr val="black"/>
                </a:solidFill>
              </a:rPr>
              <a:t>Are there any </a:t>
            </a:r>
            <a:r>
              <a:rPr lang="en-US" sz="2100" dirty="0">
                <a:solidFill>
                  <a:prstClr val="black"/>
                </a:solidFill>
              </a:rPr>
              <a:t>hazards that </a:t>
            </a:r>
            <a:r>
              <a:rPr lang="en-US" sz="2100" dirty="0" smtClean="0">
                <a:solidFill>
                  <a:prstClr val="black"/>
                </a:solidFill>
              </a:rPr>
              <a:t>can </a:t>
            </a:r>
            <a:r>
              <a:rPr lang="en-US" sz="2100" dirty="0">
                <a:solidFill>
                  <a:prstClr val="black"/>
                </a:solidFill>
              </a:rPr>
              <a:t>be eliminated?</a:t>
            </a:r>
          </a:p>
          <a:p>
            <a:pPr marL="342900" lvl="0" indent="-342900" algn="l" fontAlgn="base">
              <a:spcAft>
                <a:spcPct val="0"/>
              </a:spcAft>
              <a:buFont typeface="Arial" pitchFamily="34" charset="0"/>
              <a:buChar char="•"/>
            </a:pPr>
            <a:r>
              <a:rPr lang="en-US" sz="2100" dirty="0">
                <a:solidFill>
                  <a:prstClr val="black"/>
                </a:solidFill>
              </a:rPr>
              <a:t>Think about the route </a:t>
            </a:r>
            <a:r>
              <a:rPr lang="en-US" sz="2100" dirty="0" smtClean="0">
                <a:solidFill>
                  <a:prstClr val="black"/>
                </a:solidFill>
              </a:rPr>
              <a:t>you’ll be </a:t>
            </a:r>
            <a:r>
              <a:rPr lang="en-US" sz="2100" dirty="0">
                <a:solidFill>
                  <a:prstClr val="black"/>
                </a:solidFill>
              </a:rPr>
              <a:t>taking: any stairs, doors, obstacles?</a:t>
            </a:r>
          </a:p>
          <a:p>
            <a:pPr marL="342900" lvl="0" indent="-342900" algn="l" fontAlgn="base">
              <a:spcAft>
                <a:spcPct val="0"/>
              </a:spcAft>
              <a:buFont typeface="Arial" pitchFamily="34" charset="0"/>
              <a:buChar char="•"/>
            </a:pPr>
            <a:r>
              <a:rPr lang="en-US" sz="2100" dirty="0">
                <a:solidFill>
                  <a:prstClr val="black"/>
                </a:solidFill>
                <a:cs typeface="Times New Roman" pitchFamily="18" charset="0"/>
              </a:rPr>
              <a:t>If the object is heavy or awkward use a hand cart or pallet jack</a:t>
            </a:r>
            <a:r>
              <a:rPr lang="en-US" sz="2100" dirty="0">
                <a:solidFill>
                  <a:prstClr val="black"/>
                </a:solidFill>
              </a:rPr>
              <a:t>.</a:t>
            </a:r>
          </a:p>
          <a:p>
            <a:pPr algn="l"/>
            <a:endParaRPr lang="en-US" sz="2300"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28</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PPT-133-01</a:t>
            </a:r>
            <a:endParaRPr lang="en-US" sz="1400" dirty="0">
              <a:solidFill>
                <a:schemeClr val="bg1"/>
              </a:solidFill>
              <a:latin typeface="Verdana"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3933007"/>
            <a:ext cx="5943600" cy="2288579"/>
          </a:xfrm>
          <a:prstGeom prst="rect">
            <a:avLst/>
          </a:prstGeom>
        </p:spPr>
      </p:pic>
    </p:spTree>
    <p:extLst>
      <p:ext uri="{BB962C8B-B14F-4D97-AF65-F5344CB8AC3E}">
        <p14:creationId xmlns:p14="http://schemas.microsoft.com/office/powerpoint/2010/main" val="41254331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Safe Lifting</a:t>
            </a:r>
            <a:endParaRPr lang="en-US" sz="2800" dirty="0">
              <a:solidFill>
                <a:schemeClr val="bg1"/>
              </a:solidFill>
              <a:latin typeface="Verdana" pitchFamily="34" charset="0"/>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29</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PPT-133-01</a:t>
            </a:r>
            <a:endParaRPr lang="en-US" sz="1400" dirty="0">
              <a:solidFill>
                <a:schemeClr val="bg1"/>
              </a:solidFill>
              <a:latin typeface="Verdana" pitchFamily="34" charset="0"/>
            </a:endParaRPr>
          </a:p>
        </p:txBody>
      </p:sp>
      <p:sp>
        <p:nvSpPr>
          <p:cNvPr id="8" name="Subtitle 2"/>
          <p:cNvSpPr>
            <a:spLocks noGrp="1"/>
          </p:cNvSpPr>
          <p:nvPr>
            <p:ph type="subTitle" idx="1"/>
          </p:nvPr>
        </p:nvSpPr>
        <p:spPr>
          <a:xfrm>
            <a:off x="533400" y="1219200"/>
            <a:ext cx="4267200" cy="4953000"/>
          </a:xfrm>
        </p:spPr>
        <p:txBody>
          <a:bodyPr>
            <a:normAutofit fontScale="92500" lnSpcReduction="10000"/>
          </a:bodyPr>
          <a:lstStyle/>
          <a:p>
            <a:pPr marL="342900" indent="-342900" algn="l">
              <a:lnSpc>
                <a:spcPct val="110000"/>
              </a:lnSpc>
              <a:buFont typeface="Arial" pitchFamily="34" charset="0"/>
              <a:buChar char="•"/>
            </a:pPr>
            <a:r>
              <a:rPr lang="en-US" dirty="0">
                <a:solidFill>
                  <a:schemeClr val="tx1"/>
                </a:solidFill>
                <a:ea typeface="Verdana" pitchFamily="34" charset="0"/>
                <a:cs typeface="Verdana" pitchFamily="34" charset="0"/>
              </a:rPr>
              <a:t>When lowering an object remember to </a:t>
            </a:r>
            <a:r>
              <a:rPr lang="en-US" u="sng" dirty="0">
                <a:solidFill>
                  <a:schemeClr val="tx1"/>
                </a:solidFill>
                <a:ea typeface="Verdana" pitchFamily="34" charset="0"/>
                <a:cs typeface="Verdana" pitchFamily="34" charset="0"/>
              </a:rPr>
              <a:t>bend at the knees not at the waist</a:t>
            </a:r>
            <a:r>
              <a:rPr lang="en-US" dirty="0">
                <a:solidFill>
                  <a:schemeClr val="tx1"/>
                </a:solidFill>
                <a:ea typeface="Verdana" pitchFamily="34" charset="0"/>
                <a:cs typeface="Verdana" pitchFamily="34" charset="0"/>
              </a:rPr>
              <a:t> and avoid twisting motions while putting the load down. </a:t>
            </a:r>
            <a:r>
              <a:rPr lang="en-US" b="1" i="1" dirty="0">
                <a:solidFill>
                  <a:schemeClr val="tx1"/>
                </a:solidFill>
                <a:ea typeface="Verdana" pitchFamily="34" charset="0"/>
                <a:cs typeface="Verdana" pitchFamily="34" charset="0"/>
              </a:rPr>
              <a:t>(the picture shown demonstrates how </a:t>
            </a:r>
            <a:r>
              <a:rPr lang="en-US" b="1" i="1" u="sng" dirty="0">
                <a:solidFill>
                  <a:schemeClr val="tx1"/>
                </a:solidFill>
                <a:ea typeface="Verdana" pitchFamily="34" charset="0"/>
                <a:cs typeface="Verdana" pitchFamily="34" charset="0"/>
              </a:rPr>
              <a:t>NOT</a:t>
            </a:r>
            <a:r>
              <a:rPr lang="en-US" b="1" i="1" dirty="0">
                <a:solidFill>
                  <a:schemeClr val="tx1"/>
                </a:solidFill>
                <a:ea typeface="Verdana" pitchFamily="34" charset="0"/>
                <a:cs typeface="Verdana" pitchFamily="34" charset="0"/>
              </a:rPr>
              <a:t> to put an object down!).</a:t>
            </a:r>
          </a:p>
          <a:p>
            <a:pPr marL="342900" indent="-342900" algn="l">
              <a:lnSpc>
                <a:spcPct val="80000"/>
              </a:lnSpc>
              <a:buFont typeface="Arial" pitchFamily="34" charset="0"/>
              <a:buChar char="•"/>
            </a:pPr>
            <a:endParaRPr lang="en-US" b="1" i="1" dirty="0">
              <a:solidFill>
                <a:schemeClr val="tx1"/>
              </a:solidFill>
              <a:ea typeface="Verdana" pitchFamily="34" charset="0"/>
              <a:cs typeface="Verdana" pitchFamily="34" charset="0"/>
            </a:endParaRPr>
          </a:p>
          <a:p>
            <a:pPr marL="342900" indent="-342900" algn="l">
              <a:lnSpc>
                <a:spcPct val="110000"/>
              </a:lnSpc>
              <a:buFont typeface="Arial" pitchFamily="34" charset="0"/>
              <a:buChar char="•"/>
            </a:pPr>
            <a:r>
              <a:rPr lang="en-US" dirty="0">
                <a:solidFill>
                  <a:schemeClr val="tx1"/>
                </a:solidFill>
                <a:ea typeface="Verdana" pitchFamily="34" charset="0"/>
                <a:cs typeface="Verdana" pitchFamily="34" charset="0"/>
              </a:rPr>
              <a:t>If you must turn while lowering an object adjust your feet rather than twisting </a:t>
            </a:r>
            <a:r>
              <a:rPr lang="en-US" dirty="0" smtClean="0">
                <a:solidFill>
                  <a:schemeClr val="tx1"/>
                </a:solidFill>
                <a:ea typeface="Verdana" pitchFamily="34" charset="0"/>
                <a:cs typeface="Verdana" pitchFamily="34" charset="0"/>
              </a:rPr>
              <a:t>your back</a:t>
            </a:r>
            <a:r>
              <a:rPr lang="en-US" dirty="0">
                <a:solidFill>
                  <a:schemeClr val="tx1"/>
                </a:solidFill>
              </a:rPr>
              <a:t>.</a:t>
            </a:r>
          </a:p>
        </p:txBody>
      </p:sp>
      <p:pic>
        <p:nvPicPr>
          <p:cNvPr id="9" name="Picture 4" descr="liftingwron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676400"/>
            <a:ext cx="356616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4800600" y="5486400"/>
            <a:ext cx="4572000" cy="338554"/>
          </a:xfrm>
          <a:prstGeom prst="rect">
            <a:avLst/>
          </a:prstGeom>
        </p:spPr>
        <p:txBody>
          <a:bodyPr>
            <a:spAutoFit/>
          </a:bodyPr>
          <a:lstStyle/>
          <a:p>
            <a:r>
              <a:rPr lang="en-US" sz="1600" b="1" u="sng" dirty="0">
                <a:solidFill>
                  <a:srgbClr val="FF0000"/>
                </a:solidFill>
                <a:latin typeface="Verdana" pitchFamily="34" charset="0"/>
              </a:rPr>
              <a:t>Not</a:t>
            </a:r>
            <a:r>
              <a:rPr lang="en-US" sz="1600" b="1" dirty="0">
                <a:solidFill>
                  <a:srgbClr val="FF0000"/>
                </a:solidFill>
                <a:latin typeface="Verdana" pitchFamily="34" charset="0"/>
              </a:rPr>
              <a:t> the correct way to lower a box</a:t>
            </a:r>
            <a:endParaRPr lang="en-US" sz="1600" dirty="0"/>
          </a:p>
        </p:txBody>
      </p:sp>
    </p:spTree>
    <p:extLst>
      <p:ext uri="{BB962C8B-B14F-4D97-AF65-F5344CB8AC3E}">
        <p14:creationId xmlns:p14="http://schemas.microsoft.com/office/powerpoint/2010/main" val="31523118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a:solidFill>
                  <a:schemeClr val="bg1"/>
                </a:solidFill>
                <a:latin typeface="Verdana" pitchFamily="34" charset="0"/>
              </a:rPr>
              <a:t>H</a:t>
            </a:r>
            <a:r>
              <a:rPr lang="en-US" sz="2800" dirty="0" smtClean="0">
                <a:solidFill>
                  <a:schemeClr val="bg1"/>
                </a:solidFill>
                <a:latin typeface="Verdana" pitchFamily="34" charset="0"/>
              </a:rPr>
              <a:t>azard </a:t>
            </a:r>
            <a:r>
              <a:rPr lang="en-US" sz="2800" dirty="0">
                <a:solidFill>
                  <a:schemeClr val="bg1"/>
                </a:solidFill>
                <a:latin typeface="Verdana" pitchFamily="34" charset="0"/>
              </a:rPr>
              <a:t>D</a:t>
            </a:r>
            <a:r>
              <a:rPr lang="en-US" sz="2800" dirty="0" smtClean="0">
                <a:solidFill>
                  <a:schemeClr val="bg1"/>
                </a:solidFill>
                <a:latin typeface="Verdana" pitchFamily="34" charset="0"/>
              </a:rPr>
              <a:t>efinition</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571528" y="1479776"/>
            <a:ext cx="7924800" cy="1644424"/>
          </a:xfrm>
        </p:spPr>
        <p:txBody>
          <a:bodyPr>
            <a:normAutofit/>
          </a:bodyPr>
          <a:lstStyle/>
          <a:p>
            <a:pPr algn="l"/>
            <a:r>
              <a:rPr lang="en-US" dirty="0" smtClean="0">
                <a:solidFill>
                  <a:schemeClr val="tx1"/>
                </a:solidFill>
              </a:rPr>
              <a:t>A hazard is an unsafe condition or activity that, if left uncontrolled, can contribute to an incident.</a:t>
            </a:r>
            <a:endParaRPr lang="en-US" dirty="0">
              <a:solidFill>
                <a:schemeClr val="tx1"/>
              </a:solidFill>
            </a:endParaRPr>
          </a:p>
          <a:p>
            <a:pPr algn="l"/>
            <a:r>
              <a:rPr lang="en-US" dirty="0" smtClean="0">
                <a:solidFill>
                  <a:schemeClr val="tx1"/>
                </a:solidFill>
              </a:rPr>
              <a:t>		National Safety Council</a:t>
            </a:r>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3</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PPT-133-01</a:t>
            </a:r>
            <a:endParaRPr lang="en-US" sz="1400" dirty="0">
              <a:solidFill>
                <a:schemeClr val="bg1"/>
              </a:solidFill>
              <a:latin typeface="Verdana"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3124200"/>
            <a:ext cx="3886256" cy="2914157"/>
          </a:xfrm>
          <a:prstGeom prst="rect">
            <a:avLst/>
          </a:prstGeom>
        </p:spPr>
      </p:pic>
    </p:spTree>
    <p:extLst>
      <p:ext uri="{BB962C8B-B14F-4D97-AF65-F5344CB8AC3E}">
        <p14:creationId xmlns:p14="http://schemas.microsoft.com/office/powerpoint/2010/main" val="20540191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Safety Tips-Standing</a:t>
            </a:r>
            <a:endParaRPr lang="en-US" sz="2800" dirty="0">
              <a:solidFill>
                <a:schemeClr val="bg1"/>
              </a:solidFill>
              <a:latin typeface="Verdana" pitchFamily="34" charset="0"/>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30</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PPT-133-01</a:t>
            </a:r>
            <a:endParaRPr lang="en-US" sz="1400" dirty="0">
              <a:solidFill>
                <a:schemeClr val="bg1"/>
              </a:solidFill>
              <a:latin typeface="Verdana" pitchFamily="34" charset="0"/>
            </a:endParaRPr>
          </a:p>
        </p:txBody>
      </p:sp>
      <p:sp>
        <p:nvSpPr>
          <p:cNvPr id="8" name="Subtitle 2"/>
          <p:cNvSpPr>
            <a:spLocks noGrp="1"/>
          </p:cNvSpPr>
          <p:nvPr>
            <p:ph type="subTitle" idx="1"/>
          </p:nvPr>
        </p:nvSpPr>
        <p:spPr>
          <a:xfrm>
            <a:off x="685800" y="1524000"/>
            <a:ext cx="4267200" cy="4572000"/>
          </a:xfrm>
        </p:spPr>
        <p:txBody>
          <a:bodyPr>
            <a:normAutofit/>
          </a:bodyPr>
          <a:lstStyle/>
          <a:p>
            <a:pPr lvl="0" algn="l" fontAlgn="base">
              <a:spcBef>
                <a:spcPct val="0"/>
              </a:spcBef>
              <a:spcAft>
                <a:spcPct val="0"/>
              </a:spcAft>
              <a:defRPr/>
            </a:pPr>
            <a:r>
              <a:rPr lang="en-US" dirty="0">
                <a:solidFill>
                  <a:srgbClr val="000000"/>
                </a:solidFill>
                <a:ea typeface="Verdana" pitchFamily="34" charset="0"/>
                <a:cs typeface="Verdana" pitchFamily="34" charset="0"/>
              </a:rPr>
              <a:t>If standing for an extended period:</a:t>
            </a:r>
          </a:p>
          <a:p>
            <a:pPr lvl="0" algn="l" fontAlgn="base">
              <a:spcBef>
                <a:spcPct val="0"/>
              </a:spcBef>
              <a:spcAft>
                <a:spcPct val="0"/>
              </a:spcAft>
              <a:defRPr/>
            </a:pPr>
            <a:endParaRPr lang="en-US" dirty="0">
              <a:solidFill>
                <a:srgbClr val="000000"/>
              </a:solidFill>
              <a:ea typeface="Verdana" pitchFamily="34" charset="0"/>
              <a:cs typeface="Verdana" pitchFamily="34" charset="0"/>
            </a:endParaRPr>
          </a:p>
          <a:p>
            <a:pPr marL="342900" lvl="0" indent="-342900" algn="l" fontAlgn="base">
              <a:spcBef>
                <a:spcPct val="0"/>
              </a:spcBef>
              <a:spcAft>
                <a:spcPct val="0"/>
              </a:spcAft>
              <a:buFont typeface="Arial" panose="020B0604020202020204" pitchFamily="34" charset="0"/>
              <a:buChar char="•"/>
              <a:defRPr/>
            </a:pPr>
            <a:r>
              <a:rPr lang="en-US" dirty="0">
                <a:solidFill>
                  <a:srgbClr val="000000"/>
                </a:solidFill>
                <a:ea typeface="Verdana" pitchFamily="34" charset="0"/>
                <a:cs typeface="Verdana" pitchFamily="34" charset="0"/>
              </a:rPr>
              <a:t>Stand with feet shoulder width apart</a:t>
            </a:r>
          </a:p>
          <a:p>
            <a:pPr marL="342900" lvl="0" indent="-342900" algn="l" fontAlgn="base">
              <a:spcBef>
                <a:spcPct val="0"/>
              </a:spcBef>
              <a:spcAft>
                <a:spcPct val="0"/>
              </a:spcAft>
              <a:buFont typeface="Arial" panose="020B0604020202020204" pitchFamily="34" charset="0"/>
              <a:buChar char="•"/>
              <a:defRPr/>
            </a:pPr>
            <a:r>
              <a:rPr lang="en-US" dirty="0">
                <a:solidFill>
                  <a:srgbClr val="000000"/>
                </a:solidFill>
                <a:ea typeface="Verdana" pitchFamily="34" charset="0"/>
                <a:cs typeface="Verdana" pitchFamily="34" charset="0"/>
              </a:rPr>
              <a:t>Place one foot slightly behind other</a:t>
            </a:r>
          </a:p>
          <a:p>
            <a:pPr marL="342900" lvl="0" indent="-342900" algn="l" fontAlgn="base">
              <a:spcBef>
                <a:spcPct val="0"/>
              </a:spcBef>
              <a:spcAft>
                <a:spcPct val="0"/>
              </a:spcAft>
              <a:buFont typeface="Arial" panose="020B0604020202020204" pitchFamily="34" charset="0"/>
              <a:buChar char="•"/>
              <a:defRPr/>
            </a:pPr>
            <a:r>
              <a:rPr lang="en-US" dirty="0">
                <a:solidFill>
                  <a:srgbClr val="000000"/>
                </a:solidFill>
                <a:ea typeface="Verdana" pitchFamily="34" charset="0"/>
                <a:cs typeface="Verdana" pitchFamily="34" charset="0"/>
              </a:rPr>
              <a:t>Shift weight from foot to foot</a:t>
            </a:r>
          </a:p>
          <a:p>
            <a:pPr marL="342900" lvl="0" indent="-342900" algn="l" fontAlgn="base">
              <a:spcBef>
                <a:spcPct val="0"/>
              </a:spcBef>
              <a:spcAft>
                <a:spcPct val="0"/>
              </a:spcAft>
              <a:buFont typeface="Arial" panose="020B0604020202020204" pitchFamily="34" charset="0"/>
              <a:buChar char="•"/>
              <a:defRPr/>
            </a:pPr>
            <a:r>
              <a:rPr lang="en-US" dirty="0">
                <a:solidFill>
                  <a:srgbClr val="000000"/>
                </a:solidFill>
                <a:ea typeface="Verdana" pitchFamily="34" charset="0"/>
                <a:cs typeface="Verdana" pitchFamily="34" charset="0"/>
              </a:rPr>
              <a:t>Re-position your body  </a:t>
            </a:r>
            <a:r>
              <a:rPr lang="en-US" dirty="0" smtClean="0">
                <a:solidFill>
                  <a:srgbClr val="000000"/>
                </a:solidFill>
                <a:ea typeface="Verdana" pitchFamily="34" charset="0"/>
                <a:cs typeface="Verdana" pitchFamily="34" charset="0"/>
              </a:rPr>
              <a:t>if </a:t>
            </a:r>
            <a:r>
              <a:rPr lang="en-US" dirty="0">
                <a:solidFill>
                  <a:srgbClr val="000000"/>
                </a:solidFill>
                <a:ea typeface="Verdana" pitchFamily="34" charset="0"/>
                <a:cs typeface="Verdana" pitchFamily="34" charset="0"/>
              </a:rPr>
              <a:t>possible</a:t>
            </a:r>
          </a:p>
          <a:p>
            <a:pPr marL="342900" indent="-342900" algn="l">
              <a:lnSpc>
                <a:spcPct val="110000"/>
              </a:lnSpc>
              <a:buFont typeface="Arial" pitchFamily="34" charset="0"/>
              <a:buChar char="•"/>
            </a:pPr>
            <a:endParaRPr lang="en-US"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2115765"/>
            <a:ext cx="3932512" cy="2960109"/>
          </a:xfrm>
          <a:prstGeom prst="rect">
            <a:avLst/>
          </a:prstGeom>
        </p:spPr>
      </p:pic>
    </p:spTree>
    <p:extLst>
      <p:ext uri="{BB962C8B-B14F-4D97-AF65-F5344CB8AC3E}">
        <p14:creationId xmlns:p14="http://schemas.microsoft.com/office/powerpoint/2010/main" val="37933292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Hazard Inspections</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533400" y="1524000"/>
            <a:ext cx="7924800" cy="4495800"/>
          </a:xfrm>
        </p:spPr>
        <p:txBody>
          <a:bodyPr>
            <a:normAutofit/>
          </a:bodyPr>
          <a:lstStyle/>
          <a:p>
            <a:pPr marL="342900" indent="-342900" algn="l">
              <a:buFont typeface="Arial" panose="020B0604020202020204" pitchFamily="34" charset="0"/>
              <a:buChar char="•"/>
            </a:pPr>
            <a:r>
              <a:rPr lang="en-US" dirty="0" smtClean="0">
                <a:solidFill>
                  <a:schemeClr val="tx1"/>
                </a:solidFill>
              </a:rPr>
              <a:t>Hazards in the school environment can be reduced or even eliminated by conducting regular “hazard identification” inspections (also called safety inspections).</a:t>
            </a: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r>
              <a:rPr lang="en-US" dirty="0" smtClean="0">
                <a:solidFill>
                  <a:schemeClr val="tx1"/>
                </a:solidFill>
              </a:rPr>
              <a:t>Inspections should be conducted frequently with hazards noted being documented.</a:t>
            </a: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r>
              <a:rPr lang="en-US" dirty="0" smtClean="0">
                <a:solidFill>
                  <a:schemeClr val="tx1"/>
                </a:solidFill>
              </a:rPr>
              <a:t>Webster’s II New College Dictionary defines an inspection as an official review or examination.</a:t>
            </a:r>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31</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PPT-133-01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20540191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Inspections</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533399" y="1219199"/>
            <a:ext cx="7924800" cy="4800600"/>
          </a:xfrm>
        </p:spPr>
        <p:txBody>
          <a:bodyPr>
            <a:normAutofit/>
          </a:bodyPr>
          <a:lstStyle/>
          <a:p>
            <a:pPr algn="l"/>
            <a:endParaRPr lang="en-US" dirty="0" smtClean="0">
              <a:solidFill>
                <a:schemeClr val="tx1"/>
              </a:solidFill>
            </a:endParaRPr>
          </a:p>
          <a:p>
            <a:pPr marL="342900" indent="-342900" algn="l">
              <a:buFont typeface="Arial" panose="020B0604020202020204" pitchFamily="34" charset="0"/>
              <a:buChar char="•"/>
            </a:pPr>
            <a:r>
              <a:rPr lang="en-US" dirty="0" smtClean="0">
                <a:solidFill>
                  <a:schemeClr val="tx1"/>
                </a:solidFill>
              </a:rPr>
              <a:t>During inspections you are looking for any and all hazards that could lead to an incident.  </a:t>
            </a:r>
          </a:p>
          <a:p>
            <a:pPr marL="342900" indent="-342900" algn="l">
              <a:buFont typeface="Arial" panose="020B0604020202020204" pitchFamily="34" charset="0"/>
              <a:buChar char="•"/>
            </a:pPr>
            <a:r>
              <a:rPr lang="en-US" dirty="0" smtClean="0">
                <a:solidFill>
                  <a:schemeClr val="tx1"/>
                </a:solidFill>
              </a:rPr>
              <a:t>A hazard may be an unsafe condition or an unsafe act.</a:t>
            </a:r>
          </a:p>
          <a:p>
            <a:pPr marL="342900" indent="-342900" algn="l">
              <a:buFont typeface="Arial" panose="020B0604020202020204" pitchFamily="34" charset="0"/>
              <a:buChar char="•"/>
            </a:pPr>
            <a:r>
              <a:rPr lang="en-US" dirty="0" smtClean="0">
                <a:solidFill>
                  <a:schemeClr val="tx1"/>
                </a:solidFill>
              </a:rPr>
              <a:t>All hazards should be recorded and reported      to the appropriate authority. </a:t>
            </a:r>
          </a:p>
          <a:p>
            <a:pPr algn="l"/>
            <a:r>
              <a:rPr lang="en-US" dirty="0">
                <a:solidFill>
                  <a:schemeClr val="tx1"/>
                </a:solidFill>
              </a:rPr>
              <a:t>	</a:t>
            </a: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32</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PPT-133-01</a:t>
            </a:r>
            <a:endParaRPr lang="en-US" sz="1400" dirty="0">
              <a:solidFill>
                <a:schemeClr val="bg1"/>
              </a:solidFill>
              <a:latin typeface="Verdana" pitchFamily="34" charset="0"/>
            </a:endParaRPr>
          </a:p>
        </p:txBody>
      </p:sp>
      <p:pic>
        <p:nvPicPr>
          <p:cNvPr id="6" name="Picture 5" descr="Photo of a clipboard and pen"/>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962399"/>
            <a:ext cx="2895599" cy="2057399"/>
          </a:xfrm>
          <a:prstGeom prst="rect">
            <a:avLst/>
          </a:prstGeom>
          <a:noFill/>
          <a:ln>
            <a:noFill/>
          </a:ln>
        </p:spPr>
      </p:pic>
    </p:spTree>
    <p:extLst>
      <p:ext uri="{BB962C8B-B14F-4D97-AF65-F5344CB8AC3E}">
        <p14:creationId xmlns:p14="http://schemas.microsoft.com/office/powerpoint/2010/main" val="20540191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Inspections</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143000"/>
            <a:ext cx="7924800" cy="4800600"/>
          </a:xfrm>
        </p:spPr>
        <p:txBody>
          <a:bodyPr/>
          <a:lstStyle/>
          <a:p>
            <a:pPr algn="l"/>
            <a:endParaRPr lang="en-US" dirty="0">
              <a:solidFill>
                <a:schemeClr val="tx1"/>
              </a:solidFill>
            </a:endParaRPr>
          </a:p>
          <a:p>
            <a:pPr marL="342900" indent="-342900" algn="l">
              <a:buFont typeface="Arial" panose="020B0604020202020204" pitchFamily="34" charset="0"/>
              <a:buChar char="•"/>
            </a:pPr>
            <a:r>
              <a:rPr lang="en-US" dirty="0" smtClean="0">
                <a:solidFill>
                  <a:schemeClr val="tx1"/>
                </a:solidFill>
              </a:rPr>
              <a:t>The report should include recommendations to eliminate or at least reduce hazards</a:t>
            </a: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r>
              <a:rPr lang="en-US" dirty="0" smtClean="0">
                <a:solidFill>
                  <a:schemeClr val="tx1"/>
                </a:solidFill>
              </a:rPr>
              <a:t>Emphasis must be placed on awareness</a:t>
            </a: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r>
              <a:rPr lang="en-US" dirty="0" smtClean="0">
                <a:solidFill>
                  <a:schemeClr val="tx1"/>
                </a:solidFill>
              </a:rPr>
              <a:t>ALWAYS follow up to ensure changes have    been implemented and are working</a:t>
            </a:r>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33</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PPT-133-01</a:t>
            </a:r>
            <a:endParaRPr lang="en-US" sz="1400" dirty="0">
              <a:solidFill>
                <a:schemeClr val="bg1"/>
              </a:solidFill>
              <a:latin typeface="Verdana"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4495800"/>
            <a:ext cx="2438400" cy="1623060"/>
          </a:xfrm>
          <a:prstGeom prst="rect">
            <a:avLst/>
          </a:prstGeom>
        </p:spPr>
      </p:pic>
    </p:spTree>
    <p:extLst>
      <p:ext uri="{BB962C8B-B14F-4D97-AF65-F5344CB8AC3E}">
        <p14:creationId xmlns:p14="http://schemas.microsoft.com/office/powerpoint/2010/main" val="2054019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School Violence</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295400"/>
            <a:ext cx="4191000" cy="4800600"/>
          </a:xfrm>
        </p:spPr>
        <p:txBody>
          <a:bodyPr>
            <a:normAutofit fontScale="25000" lnSpcReduction="20000"/>
          </a:bodyPr>
          <a:lstStyle/>
          <a:p>
            <a:pPr algn="l"/>
            <a:endParaRPr lang="en-US" dirty="0">
              <a:solidFill>
                <a:schemeClr val="tx1"/>
              </a:solidFill>
            </a:endParaRPr>
          </a:p>
          <a:p>
            <a:pPr marL="571500" indent="-571500" algn="l">
              <a:buFont typeface="Arial" panose="020B0604020202020204" pitchFamily="34" charset="0"/>
              <a:buChar char="•"/>
            </a:pPr>
            <a:r>
              <a:rPr lang="en-US" sz="9600" dirty="0" smtClean="0">
                <a:solidFill>
                  <a:schemeClr val="tx1"/>
                </a:solidFill>
              </a:rPr>
              <a:t>No discussion of school safety today is complete without looking at school violence including bullying.</a:t>
            </a:r>
          </a:p>
          <a:p>
            <a:pPr marL="571500" indent="-571500" algn="l">
              <a:buFont typeface="Arial" panose="020B0604020202020204" pitchFamily="34" charset="0"/>
              <a:buChar char="•"/>
            </a:pPr>
            <a:endParaRPr lang="en-US" sz="9600" dirty="0">
              <a:solidFill>
                <a:schemeClr val="tx1"/>
              </a:solidFill>
            </a:endParaRPr>
          </a:p>
          <a:p>
            <a:pPr marL="571500" indent="-571500" algn="l">
              <a:buFont typeface="Arial" panose="020B0604020202020204" pitchFamily="34" charset="0"/>
              <a:buChar char="•"/>
            </a:pPr>
            <a:r>
              <a:rPr lang="en-US" sz="9600" dirty="0" smtClean="0">
                <a:solidFill>
                  <a:schemeClr val="tx1"/>
                </a:solidFill>
              </a:rPr>
              <a:t>While bullying has been around for many years, violence resulting in serious injuries is becoming more and more prevalent.</a:t>
            </a:r>
          </a:p>
          <a:p>
            <a:pPr algn="l"/>
            <a:endParaRPr lang="en-US" sz="5100" dirty="0">
              <a:solidFill>
                <a:schemeClr val="tx1"/>
              </a:solidFill>
            </a:endParaRPr>
          </a:p>
          <a:p>
            <a:pPr algn="l"/>
            <a:r>
              <a:rPr lang="en-US" sz="5100" dirty="0" smtClean="0">
                <a:solidFill>
                  <a:schemeClr val="tx1"/>
                </a:solidFill>
              </a:rPr>
              <a:t>			</a:t>
            </a:r>
            <a:r>
              <a:rPr lang="en-US" dirty="0" smtClean="0">
                <a:solidFill>
                  <a:schemeClr val="tx1"/>
                </a:solidFill>
              </a:rPr>
              <a:t>	</a:t>
            </a:r>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34</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PPT-133-01</a:t>
            </a:r>
            <a:endParaRPr lang="en-US" sz="1400" dirty="0">
              <a:solidFill>
                <a:schemeClr val="bg1"/>
              </a:solidFill>
              <a:latin typeface="Verdana" pitchFamily="34" charset="0"/>
            </a:endParaRPr>
          </a:p>
        </p:txBody>
      </p:sp>
      <p:pic>
        <p:nvPicPr>
          <p:cNvPr id="7" name="irc_mi" descr="http://www.goodchoicesgoodlife.org/sites/489/uploaded/images/BULLYING_87574720_1-thumb300x300.jpg">
            <a:hlinkClick r:id="rId3"/>
          </p:cNvPr>
          <p:cNvPicPr/>
          <p:nvPr/>
        </p:nvPicPr>
        <p:blipFill rotWithShape="1">
          <a:blip r:embed="rId4">
            <a:extLst>
              <a:ext uri="{28A0092B-C50C-407E-A947-70E740481C1C}">
                <a14:useLocalDpi xmlns:a14="http://schemas.microsoft.com/office/drawing/2010/main" val="0"/>
              </a:ext>
            </a:extLst>
          </a:blip>
          <a:srcRect b="9778"/>
          <a:stretch/>
        </p:blipFill>
        <p:spPr bwMode="auto">
          <a:xfrm>
            <a:off x="5324474" y="1371600"/>
            <a:ext cx="2981326" cy="4362450"/>
          </a:xfrm>
          <a:prstGeom prst="rect">
            <a:avLst/>
          </a:prstGeom>
          <a:noFill/>
          <a:ln>
            <a:noFill/>
          </a:ln>
        </p:spPr>
      </p:pic>
    </p:spTree>
    <p:extLst>
      <p:ext uri="{BB962C8B-B14F-4D97-AF65-F5344CB8AC3E}">
        <p14:creationId xmlns:p14="http://schemas.microsoft.com/office/powerpoint/2010/main" val="2054019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Overview-School Violence</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295400"/>
            <a:ext cx="7924800" cy="4800600"/>
          </a:xfrm>
        </p:spPr>
        <p:txBody>
          <a:bodyPr>
            <a:normAutofit/>
          </a:bodyPr>
          <a:lstStyle/>
          <a:p>
            <a:pPr algn="l"/>
            <a:endParaRPr lang="en-US" dirty="0" smtClean="0">
              <a:solidFill>
                <a:schemeClr val="tx1"/>
              </a:solidFill>
            </a:endParaRPr>
          </a:p>
          <a:p>
            <a:pPr marL="342900" indent="-342900" algn="l">
              <a:buFont typeface="Arial" panose="020B0604020202020204" pitchFamily="34" charset="0"/>
              <a:buChar char="•"/>
            </a:pPr>
            <a:r>
              <a:rPr lang="en-US" dirty="0" smtClean="0">
                <a:solidFill>
                  <a:schemeClr val="tx1"/>
                </a:solidFill>
              </a:rPr>
              <a:t>Crime, violence, and disorder in schools have become major national issues, as reported in various </a:t>
            </a:r>
            <a:r>
              <a:rPr lang="en-US" u="sng" dirty="0" smtClean="0">
                <a:solidFill>
                  <a:schemeClr val="tx1"/>
                </a:solidFill>
              </a:rPr>
              <a:t>national surveys of school order and safety</a:t>
            </a:r>
            <a:r>
              <a:rPr lang="en-US" dirty="0" smtClean="0">
                <a:solidFill>
                  <a:schemeClr val="tx1"/>
                </a:solidFill>
              </a:rPr>
              <a:t>.  </a:t>
            </a:r>
          </a:p>
          <a:p>
            <a:pPr marL="342900" indent="-342900" algn="l">
              <a:buFont typeface="Arial" panose="020B0604020202020204" pitchFamily="34" charset="0"/>
              <a:buChar char="•"/>
            </a:pPr>
            <a:r>
              <a:rPr lang="en-US" dirty="0" smtClean="0">
                <a:solidFill>
                  <a:schemeClr val="tx1"/>
                </a:solidFill>
              </a:rPr>
              <a:t>These problems not only endanger students and teachers, but they also prevent teachers from concentrating on teaching and students from concentrating on learning.</a:t>
            </a:r>
          </a:p>
          <a:p>
            <a:pPr algn="l"/>
            <a:endParaRPr lang="en-US" dirty="0">
              <a:solidFill>
                <a:schemeClr val="tx1"/>
              </a:solidFill>
            </a:endParaRPr>
          </a:p>
          <a:p>
            <a:r>
              <a:rPr lang="en-US" sz="1600" dirty="0" smtClean="0">
                <a:solidFill>
                  <a:schemeClr val="tx1"/>
                </a:solidFill>
              </a:rPr>
              <a:t>Developing and Maintaining Safe Schools</a:t>
            </a:r>
            <a:endParaRPr lang="en-US" sz="1600"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35</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PPT-133-01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2054019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School Violence</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066800"/>
            <a:ext cx="7924800" cy="4800600"/>
          </a:xfrm>
        </p:spPr>
        <p:txBody>
          <a:bodyPr/>
          <a:lstStyle/>
          <a:p>
            <a:pPr marL="342900" indent="-342900" algn="l">
              <a:buFont typeface="Arial" panose="020B0604020202020204" pitchFamily="34" charset="0"/>
              <a:buChar char="•"/>
            </a:pPr>
            <a:r>
              <a:rPr lang="en-US" dirty="0" smtClean="0">
                <a:solidFill>
                  <a:schemeClr val="tx1"/>
                </a:solidFill>
              </a:rPr>
              <a:t>The diversity of the present school student population, especially in areas of poverty, teenage parents, and lack of respect for all authority has created unique needs and lack of or limited proper resources.  </a:t>
            </a:r>
          </a:p>
          <a:p>
            <a:pPr marL="342900" indent="-342900" algn="l">
              <a:buFont typeface="Arial" panose="020B0604020202020204" pitchFamily="34" charset="0"/>
              <a:buChar char="•"/>
            </a:pPr>
            <a:r>
              <a:rPr lang="en-US" dirty="0" smtClean="0">
                <a:solidFill>
                  <a:schemeClr val="tx1"/>
                </a:solidFill>
              </a:rPr>
              <a:t>It has become a community dilemma.</a:t>
            </a:r>
          </a:p>
          <a:p>
            <a:pPr marL="342900" indent="-342900" algn="l">
              <a:buFont typeface="Arial" panose="020B0604020202020204" pitchFamily="34" charset="0"/>
              <a:buChar char="•"/>
            </a:pPr>
            <a:r>
              <a:rPr lang="en-US" dirty="0" smtClean="0">
                <a:solidFill>
                  <a:schemeClr val="tx1"/>
                </a:solidFill>
              </a:rPr>
              <a:t>Sometimes the lack of discipline or supervision at home contributes to issue arising in school.</a:t>
            </a:r>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36</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PPT-133-01</a:t>
            </a:r>
            <a:endParaRPr lang="en-US" sz="1400" dirty="0">
              <a:solidFill>
                <a:schemeClr val="bg1"/>
              </a:solidFill>
              <a:latin typeface="Verdana"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4394509"/>
            <a:ext cx="3200400" cy="1728993"/>
          </a:xfrm>
          <a:prstGeom prst="rect">
            <a:avLst/>
          </a:prstGeom>
        </p:spPr>
      </p:pic>
    </p:spTree>
    <p:extLst>
      <p:ext uri="{BB962C8B-B14F-4D97-AF65-F5344CB8AC3E}">
        <p14:creationId xmlns:p14="http://schemas.microsoft.com/office/powerpoint/2010/main" val="20540191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School Violence</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295400"/>
            <a:ext cx="7924800" cy="4800600"/>
          </a:xfrm>
        </p:spPr>
        <p:txBody>
          <a:bodyPr/>
          <a:lstStyle/>
          <a:p>
            <a:pPr marL="342900" indent="-342900" algn="l">
              <a:buFont typeface="Arial" panose="020B0604020202020204" pitchFamily="34" charset="0"/>
              <a:buChar char="•"/>
            </a:pPr>
            <a:r>
              <a:rPr lang="en-US" dirty="0" smtClean="0">
                <a:solidFill>
                  <a:schemeClr val="tx1"/>
                </a:solidFill>
              </a:rPr>
              <a:t>To counteract school violence, there must be a plan in place involving input from all sources, including students.  </a:t>
            </a:r>
          </a:p>
          <a:p>
            <a:pPr marL="342900" indent="-342900" algn="l">
              <a:buFont typeface="Arial" panose="020B0604020202020204" pitchFamily="34" charset="0"/>
              <a:buChar char="•"/>
            </a:pPr>
            <a:r>
              <a:rPr lang="en-US" dirty="0" smtClean="0">
                <a:solidFill>
                  <a:schemeClr val="tx1"/>
                </a:solidFill>
              </a:rPr>
              <a:t>The root cause of violence must be identified and dealt with to significantly change the violent and disruptive school environment.</a:t>
            </a:r>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37</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PPT-133-01</a:t>
            </a:r>
            <a:endParaRPr lang="en-US" sz="1400" dirty="0">
              <a:solidFill>
                <a:schemeClr val="bg1"/>
              </a:solidFill>
              <a:latin typeface="Verdana"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8167" y="3810000"/>
            <a:ext cx="3376840" cy="2338774"/>
          </a:xfrm>
          <a:prstGeom prst="rect">
            <a:avLst/>
          </a:prstGeom>
        </p:spPr>
      </p:pic>
    </p:spTree>
    <p:extLst>
      <p:ext uri="{BB962C8B-B14F-4D97-AF65-F5344CB8AC3E}">
        <p14:creationId xmlns:p14="http://schemas.microsoft.com/office/powerpoint/2010/main" val="20540191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5334000" cy="533400"/>
          </a:xfrm>
        </p:spPr>
        <p:txBody>
          <a:bodyPr>
            <a:normAutofit/>
          </a:bodyPr>
          <a:lstStyle/>
          <a:p>
            <a:r>
              <a:rPr lang="en-US" sz="2800" dirty="0" smtClean="0">
                <a:solidFill>
                  <a:schemeClr val="bg1"/>
                </a:solidFill>
                <a:latin typeface="Verdana" pitchFamily="34" charset="0"/>
              </a:rPr>
              <a:t>School Safety Summary</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85800" y="1371600"/>
            <a:ext cx="7924800" cy="4800600"/>
          </a:xfrm>
        </p:spPr>
        <p:txBody>
          <a:bodyPr/>
          <a:lstStyle/>
          <a:p>
            <a:pPr algn="l"/>
            <a:r>
              <a:rPr lang="en-US" dirty="0" smtClean="0">
                <a:solidFill>
                  <a:schemeClr val="tx1"/>
                </a:solidFill>
              </a:rPr>
              <a:t>To have a successful school safety program:</a:t>
            </a:r>
          </a:p>
          <a:p>
            <a:pPr marL="914400" lvl="1" indent="-457200" algn="l">
              <a:buFont typeface="Arial" panose="020B0604020202020204" pitchFamily="34" charset="0"/>
              <a:buChar char="•"/>
            </a:pPr>
            <a:r>
              <a:rPr lang="en-US" dirty="0" smtClean="0">
                <a:solidFill>
                  <a:schemeClr val="tx1"/>
                </a:solidFill>
              </a:rPr>
              <a:t>Conduct incident investigations</a:t>
            </a:r>
          </a:p>
          <a:p>
            <a:pPr marL="914400" lvl="1" indent="-457200" algn="l">
              <a:buFont typeface="Arial" panose="020B0604020202020204" pitchFamily="34" charset="0"/>
              <a:buChar char="•"/>
            </a:pPr>
            <a:r>
              <a:rPr lang="en-US" dirty="0" smtClean="0">
                <a:solidFill>
                  <a:schemeClr val="tx1"/>
                </a:solidFill>
              </a:rPr>
              <a:t>Identify hazards </a:t>
            </a:r>
          </a:p>
          <a:p>
            <a:pPr marL="914400" lvl="1" indent="-457200" algn="l">
              <a:buFont typeface="Arial" panose="020B0604020202020204" pitchFamily="34" charset="0"/>
              <a:buChar char="•"/>
            </a:pPr>
            <a:r>
              <a:rPr lang="en-US" dirty="0" smtClean="0">
                <a:solidFill>
                  <a:schemeClr val="tx1"/>
                </a:solidFill>
              </a:rPr>
              <a:t>Find the Root Cause of incidents</a:t>
            </a:r>
          </a:p>
          <a:p>
            <a:pPr marL="914400" lvl="1" indent="-457200" algn="l">
              <a:buFont typeface="Arial" panose="020B0604020202020204" pitchFamily="34" charset="0"/>
              <a:buChar char="•"/>
            </a:pPr>
            <a:r>
              <a:rPr lang="en-US" dirty="0" smtClean="0">
                <a:solidFill>
                  <a:schemeClr val="tx1"/>
                </a:solidFill>
              </a:rPr>
              <a:t>Make recommendations to eliminate or at least reduce hazards</a:t>
            </a:r>
          </a:p>
          <a:p>
            <a:pPr marL="914400" lvl="1" indent="-457200" algn="l">
              <a:buFont typeface="Arial" panose="020B0604020202020204" pitchFamily="34" charset="0"/>
              <a:buChar char="•"/>
            </a:pPr>
            <a:r>
              <a:rPr lang="en-US" dirty="0" smtClean="0">
                <a:solidFill>
                  <a:schemeClr val="tx1"/>
                </a:solidFill>
              </a:rPr>
              <a:t>Create awareness</a:t>
            </a:r>
          </a:p>
          <a:p>
            <a:pPr marL="914400" lvl="1" indent="-457200" algn="l">
              <a:buFont typeface="Arial" panose="020B0604020202020204" pitchFamily="34" charset="0"/>
              <a:buChar char="•"/>
            </a:pPr>
            <a:r>
              <a:rPr lang="en-US" dirty="0" smtClean="0">
                <a:solidFill>
                  <a:schemeClr val="tx1"/>
                </a:solidFill>
              </a:rPr>
              <a:t>Develop plan to reduce school violence involving all aspects of the community</a:t>
            </a:r>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38</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PPT-133-01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2054019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Supporting Resources</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110147"/>
            <a:ext cx="7924800" cy="4800600"/>
          </a:xfrm>
        </p:spPr>
        <p:txBody>
          <a:bodyPr>
            <a:noAutofit/>
          </a:bodyPr>
          <a:lstStyle/>
          <a:p>
            <a:pPr eaLnBrk="0" hangingPunct="0">
              <a:defRPr/>
            </a:pPr>
            <a:endParaRPr lang="en-US" kern="0" dirty="0" smtClean="0"/>
          </a:p>
          <a:p>
            <a:pPr eaLnBrk="0" hangingPunct="0">
              <a:defRPr/>
            </a:pPr>
            <a:r>
              <a:rPr lang="en-US" b="1" kern="0" dirty="0" smtClean="0">
                <a:solidFill>
                  <a:schemeClr val="tx1"/>
                </a:solidFill>
              </a:rPr>
              <a:t>Related PowerPoints</a:t>
            </a:r>
          </a:p>
          <a:p>
            <a:pPr eaLnBrk="0" hangingPunct="0">
              <a:defRPr/>
            </a:pPr>
            <a:endParaRPr lang="en-US" kern="0" dirty="0">
              <a:solidFill>
                <a:schemeClr val="tx1"/>
              </a:solidFill>
            </a:endParaRPr>
          </a:p>
          <a:p>
            <a:pPr marL="342900" indent="-342900" algn="l" eaLnBrk="0" hangingPunct="0">
              <a:buFont typeface="Wingdings" panose="05000000000000000000" pitchFamily="2" charset="2"/>
              <a:buChar char="§"/>
              <a:defRPr/>
            </a:pPr>
            <a:r>
              <a:rPr lang="en-US" kern="0" dirty="0" smtClean="0">
                <a:solidFill>
                  <a:schemeClr val="tx1"/>
                </a:solidFill>
              </a:rPr>
              <a:t>Art Safety Elem-Mid-High School</a:t>
            </a:r>
          </a:p>
          <a:p>
            <a:pPr marL="342900" indent="-342900" algn="l" eaLnBrk="0" hangingPunct="0">
              <a:buFont typeface="Wingdings" panose="05000000000000000000" pitchFamily="2" charset="2"/>
              <a:buChar char="§"/>
              <a:defRPr/>
            </a:pPr>
            <a:r>
              <a:rPr lang="en-US" kern="0" dirty="0" smtClean="0">
                <a:solidFill>
                  <a:schemeClr val="tx1"/>
                </a:solidFill>
              </a:rPr>
              <a:t>Dealing with Angry People</a:t>
            </a:r>
            <a:endParaRPr lang="en-US" kern="0" dirty="0">
              <a:solidFill>
                <a:schemeClr val="tx1"/>
              </a:solidFill>
            </a:endParaRPr>
          </a:p>
          <a:p>
            <a:pPr marL="342900" indent="-342900" algn="l" eaLnBrk="0" hangingPunct="0">
              <a:buFont typeface="Wingdings" panose="05000000000000000000" pitchFamily="2" charset="2"/>
              <a:buChar char="§"/>
              <a:defRPr/>
            </a:pPr>
            <a:r>
              <a:rPr lang="en-US" kern="0" dirty="0" smtClean="0">
                <a:solidFill>
                  <a:schemeClr val="tx1"/>
                </a:solidFill>
              </a:rPr>
              <a:t>School Lab Safety</a:t>
            </a:r>
          </a:p>
          <a:p>
            <a:pPr marL="342900" indent="-342900" algn="l" eaLnBrk="0" hangingPunct="0">
              <a:buFont typeface="Wingdings" panose="05000000000000000000" pitchFamily="2" charset="2"/>
              <a:buChar char="§"/>
              <a:defRPr/>
            </a:pPr>
            <a:r>
              <a:rPr lang="en-US" kern="0" dirty="0" smtClean="0">
                <a:solidFill>
                  <a:schemeClr val="tx1"/>
                </a:solidFill>
              </a:rPr>
              <a:t>Housekeeping</a:t>
            </a:r>
          </a:p>
          <a:p>
            <a:pPr marL="342900" indent="-342900" algn="l" eaLnBrk="0" hangingPunct="0">
              <a:buFont typeface="Wingdings" panose="05000000000000000000" pitchFamily="2" charset="2"/>
              <a:buChar char="§"/>
              <a:defRPr/>
            </a:pPr>
            <a:r>
              <a:rPr lang="en-US" kern="0" dirty="0" smtClean="0">
                <a:solidFill>
                  <a:schemeClr val="tx1"/>
                </a:solidFill>
              </a:rPr>
              <a:t>Incident Investigation</a:t>
            </a:r>
          </a:p>
          <a:p>
            <a:pPr marL="342900" indent="-342900" algn="l" eaLnBrk="0" hangingPunct="0">
              <a:buFont typeface="Wingdings" panose="05000000000000000000" pitchFamily="2" charset="2"/>
              <a:buChar char="§"/>
              <a:defRPr/>
            </a:pPr>
            <a:r>
              <a:rPr lang="en-US" kern="0" dirty="0" smtClean="0">
                <a:solidFill>
                  <a:schemeClr val="tx1"/>
                </a:solidFill>
              </a:rPr>
              <a:t>Near Miss</a:t>
            </a:r>
          </a:p>
          <a:p>
            <a:pPr marL="342900" indent="-342900" algn="l" eaLnBrk="0" hangingPunct="0">
              <a:buFont typeface="Wingdings" panose="05000000000000000000" pitchFamily="2" charset="2"/>
              <a:buChar char="§"/>
              <a:defRPr/>
            </a:pPr>
            <a:r>
              <a:rPr lang="en-US" kern="0" dirty="0" smtClean="0">
                <a:solidFill>
                  <a:schemeClr val="tx1"/>
                </a:solidFill>
              </a:rPr>
              <a:t>Hazard Identification</a:t>
            </a:r>
          </a:p>
          <a:p>
            <a:pPr marL="342900" indent="-342900" algn="l" eaLnBrk="0" hangingPunct="0">
              <a:buFont typeface="Wingdings" panose="05000000000000000000" pitchFamily="2" charset="2"/>
              <a:buChar char="§"/>
              <a:defRPr/>
            </a:pPr>
            <a:endParaRPr lang="en-US" kern="0" dirty="0" smtClean="0"/>
          </a:p>
          <a:p>
            <a:pPr marL="342900" indent="-342900" algn="l" eaLnBrk="0" hangingPunct="0">
              <a:buFont typeface="Arial" panose="020B0604020202020204" pitchFamily="34" charset="0"/>
              <a:buChar char="•"/>
              <a:defRPr/>
            </a:pPr>
            <a:endParaRPr lang="en-US" kern="0" dirty="0"/>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39</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PPT-133-01</a:t>
            </a:r>
            <a:endParaRPr lang="en-US" sz="1400" dirty="0">
              <a:solidFill>
                <a:schemeClr val="bg1"/>
              </a:solidFill>
              <a:latin typeface="Verdana"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657600"/>
            <a:ext cx="4094848" cy="2253147"/>
          </a:xfrm>
          <a:prstGeom prst="rect">
            <a:avLst/>
          </a:prstGeom>
        </p:spPr>
      </p:pic>
    </p:spTree>
    <p:extLst>
      <p:ext uri="{BB962C8B-B14F-4D97-AF65-F5344CB8AC3E}">
        <p14:creationId xmlns:p14="http://schemas.microsoft.com/office/powerpoint/2010/main" val="2054019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a:solidFill>
                  <a:schemeClr val="bg1"/>
                </a:solidFill>
                <a:latin typeface="Verdana" pitchFamily="34" charset="0"/>
              </a:rPr>
              <a:t>L</a:t>
            </a:r>
            <a:r>
              <a:rPr lang="en-US" sz="2800" dirty="0" smtClean="0">
                <a:solidFill>
                  <a:schemeClr val="bg1"/>
                </a:solidFill>
                <a:latin typeface="Verdana" pitchFamily="34" charset="0"/>
              </a:rPr>
              <a:t>aboratory </a:t>
            </a:r>
            <a:r>
              <a:rPr lang="en-US" sz="2800" dirty="0">
                <a:solidFill>
                  <a:schemeClr val="bg1"/>
                </a:solidFill>
                <a:latin typeface="Verdana" pitchFamily="34" charset="0"/>
              </a:rPr>
              <a:t>S</a:t>
            </a:r>
            <a:r>
              <a:rPr lang="en-US" sz="2800" dirty="0" smtClean="0">
                <a:solidFill>
                  <a:schemeClr val="bg1"/>
                </a:solidFill>
                <a:latin typeface="Verdana" pitchFamily="34" charset="0"/>
              </a:rPr>
              <a:t>afety</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295400"/>
            <a:ext cx="7924800" cy="4800600"/>
          </a:xfrm>
        </p:spPr>
        <p:txBody>
          <a:bodyPr/>
          <a:lstStyle/>
          <a:p>
            <a:pPr algn="l"/>
            <a:endParaRPr lang="en-US" dirty="0" smtClean="0">
              <a:solidFill>
                <a:schemeClr val="tx1"/>
              </a:solidFill>
            </a:endParaRPr>
          </a:p>
          <a:p>
            <a:pPr algn="l"/>
            <a:endParaRPr lang="en-US" dirty="0">
              <a:solidFill>
                <a:schemeClr val="tx1"/>
              </a:solidFill>
            </a:endParaRP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4</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PPT-133-01</a:t>
            </a:r>
            <a:endParaRPr lang="en-US" sz="1400" dirty="0">
              <a:solidFill>
                <a:schemeClr val="bg1"/>
              </a:solidFill>
              <a:latin typeface="Verdana" pitchFamily="34" charset="0"/>
            </a:endParaRP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276600"/>
            <a:ext cx="3810000" cy="2667000"/>
          </a:xfrm>
          <a:prstGeom prst="rect">
            <a:avLst/>
          </a:prstGeom>
          <a:noFill/>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1295400"/>
            <a:ext cx="3860800" cy="2895600"/>
          </a:xfrm>
          <a:prstGeom prst="rect">
            <a:avLst/>
          </a:prstGeom>
        </p:spPr>
      </p:pic>
    </p:spTree>
    <p:extLst>
      <p:ext uri="{BB962C8B-B14F-4D97-AF65-F5344CB8AC3E}">
        <p14:creationId xmlns:p14="http://schemas.microsoft.com/office/powerpoint/2010/main" val="20540191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dirty="0" smtClean="0">
                <a:solidFill>
                  <a:schemeClr val="bg1"/>
                </a:solidFill>
                <a:latin typeface="Verdana" pitchFamily="34" charset="0"/>
              </a:rPr>
              <a:t>PPT-133-01</a:t>
            </a:r>
            <a:endParaRPr lang="en-US" altLang="en-US" sz="1400" dirty="0">
              <a:solidFill>
                <a:schemeClr val="bg1"/>
              </a:solidFill>
              <a:latin typeface="Verdana" pitchFamily="34" charset="0"/>
            </a:endParaRPr>
          </a:p>
        </p:txBody>
      </p:sp>
      <p:sp>
        <p:nvSpPr>
          <p:cNvPr id="88069"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en-US" altLang="en-US" sz="1400" dirty="0">
                <a:solidFill>
                  <a:schemeClr val="bg1"/>
                </a:solidFill>
                <a:latin typeface="Verdana" pitchFamily="34" charset="0"/>
              </a:rPr>
              <a:t> </a:t>
            </a:r>
            <a:r>
              <a:rPr lang="en-US" altLang="en-US" sz="1400" dirty="0" smtClean="0">
                <a:solidFill>
                  <a:schemeClr val="bg1"/>
                </a:solidFill>
                <a:latin typeface="Verdana" pitchFamily="34" charset="0"/>
              </a:rPr>
              <a:t>40</a:t>
            </a:r>
            <a:endParaRPr lang="en-US" altLang="en-US" sz="1400" dirty="0">
              <a:solidFill>
                <a:schemeClr val="bg1"/>
              </a:solidFill>
              <a:latin typeface="Verdana" pitchFamily="34" charset="0"/>
            </a:endParaRPr>
          </a:p>
        </p:txBody>
      </p:sp>
      <p:sp>
        <p:nvSpPr>
          <p:cNvPr id="9" name="Content Placeholder 6"/>
          <p:cNvSpPr txBox="1">
            <a:spLocks/>
          </p:cNvSpPr>
          <p:nvPr/>
        </p:nvSpPr>
        <p:spPr>
          <a:xfrm>
            <a:off x="604736" y="1143000"/>
            <a:ext cx="6248400" cy="3810000"/>
          </a:xfrm>
          <a:prstGeom prst="rect">
            <a:avLst/>
          </a:prstGeom>
        </p:spPr>
        <p:txBody>
          <a:bodyPr/>
          <a:lstStyle/>
          <a:p>
            <a:pPr marL="342900" indent="-342900">
              <a:spcBef>
                <a:spcPct val="20000"/>
              </a:spcBef>
              <a:defRPr/>
            </a:pPr>
            <a:r>
              <a:rPr lang="en-US" sz="2400" kern="0" dirty="0">
                <a:latin typeface="Verdana" pitchFamily="34" charset="0"/>
              </a:rPr>
              <a:t>   To contact a Health &amp; Safety Training Specialist:</a:t>
            </a:r>
          </a:p>
          <a:p>
            <a:pPr marL="342900" indent="-342900">
              <a:spcBef>
                <a:spcPct val="20000"/>
              </a:spcBef>
              <a:defRPr/>
            </a:pPr>
            <a:endParaRPr lang="en-US" sz="2400" kern="0" dirty="0">
              <a:latin typeface="Verdana" pitchFamily="34" charset="0"/>
            </a:endParaRPr>
          </a:p>
          <a:p>
            <a:pPr marL="342900" indent="-342900">
              <a:spcBef>
                <a:spcPct val="20000"/>
              </a:spcBef>
              <a:defRPr/>
            </a:pPr>
            <a:r>
              <a:rPr lang="en-US" sz="2400" kern="0" dirty="0">
                <a:latin typeface="Verdana" pitchFamily="34" charset="0"/>
              </a:rPr>
              <a:t>Bureau of Workers’ Compensation</a:t>
            </a:r>
          </a:p>
          <a:p>
            <a:pPr marL="342900" indent="-342900">
              <a:spcBef>
                <a:spcPct val="20000"/>
              </a:spcBef>
              <a:defRPr/>
            </a:pPr>
            <a:r>
              <a:rPr lang="en-US" sz="2400" kern="0" dirty="0">
                <a:latin typeface="Verdana" pitchFamily="34" charset="0"/>
              </a:rPr>
              <a:t>1171 South Cameron Street Room 324</a:t>
            </a:r>
          </a:p>
          <a:p>
            <a:pPr marL="342900" indent="-342900">
              <a:spcBef>
                <a:spcPct val="20000"/>
              </a:spcBef>
              <a:defRPr/>
            </a:pPr>
            <a:r>
              <a:rPr lang="en-US" sz="2400" kern="0" dirty="0">
                <a:latin typeface="Verdana" pitchFamily="34" charset="0"/>
              </a:rPr>
              <a:t>Harrisburg, PA  17104-2501</a:t>
            </a:r>
          </a:p>
          <a:p>
            <a:pPr marL="342900" indent="-342900">
              <a:spcBef>
                <a:spcPct val="20000"/>
              </a:spcBef>
              <a:defRPr/>
            </a:pPr>
            <a:r>
              <a:rPr lang="en-US" sz="2400" kern="0" dirty="0">
                <a:latin typeface="Verdana" pitchFamily="34" charset="0"/>
              </a:rPr>
              <a:t>717-772-1635 </a:t>
            </a:r>
          </a:p>
          <a:p>
            <a:pPr marL="342900" indent="-342900">
              <a:spcBef>
                <a:spcPct val="20000"/>
              </a:spcBef>
              <a:defRPr/>
            </a:pPr>
            <a:r>
              <a:rPr lang="en-US" sz="2400" u="sng" kern="0" dirty="0">
                <a:solidFill>
                  <a:srgbClr val="0000FF"/>
                </a:solidFill>
                <a:latin typeface="Verdana" pitchFamily="34" charset="0"/>
              </a:rPr>
              <a:t>RA-LI-BWC-Safety@pa.gov</a:t>
            </a:r>
            <a:r>
              <a:rPr lang="en-US" sz="2400" kern="0" dirty="0">
                <a:latin typeface="Verdana" pitchFamily="34" charset="0"/>
              </a:rPr>
              <a:t>  </a:t>
            </a:r>
            <a:r>
              <a:rPr lang="en-US" sz="2400" kern="0" dirty="0">
                <a:latin typeface="+mn-lt"/>
              </a:rPr>
              <a:t>     </a:t>
            </a:r>
          </a:p>
        </p:txBody>
      </p:sp>
      <p:sp>
        <p:nvSpPr>
          <p:cNvPr id="10" name="Title 5"/>
          <p:cNvSpPr txBox="1">
            <a:spLocks/>
          </p:cNvSpPr>
          <p:nvPr/>
        </p:nvSpPr>
        <p:spPr>
          <a:xfrm>
            <a:off x="457200" y="381000"/>
            <a:ext cx="5334000" cy="838200"/>
          </a:xfrm>
          <a:prstGeom prst="rect">
            <a:avLst/>
          </a:prstGeom>
        </p:spPr>
        <p:txBody>
          <a:bodyPr/>
          <a:lstStyle/>
          <a:p>
            <a:pPr algn="ctr">
              <a:defRPr/>
            </a:pPr>
            <a:r>
              <a:rPr lang="en-US" sz="2800" kern="0" dirty="0">
                <a:solidFill>
                  <a:schemeClr val="bg1"/>
                </a:solidFill>
                <a:latin typeface="Verdana" pitchFamily="34" charset="0"/>
                <a:ea typeface="+mj-ea"/>
                <a:cs typeface="+mj-cs"/>
              </a:rPr>
              <a:t>Contact Information</a:t>
            </a:r>
          </a:p>
        </p:txBody>
      </p:sp>
      <p:pic>
        <p:nvPicPr>
          <p:cNvPr id="88072"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10213" y="3739185"/>
            <a:ext cx="3200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3" name="Picture 1" descr="FaceBook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314279"/>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4" name="Rectangle 1"/>
          <p:cNvSpPr>
            <a:spLocks noChangeArrowheads="1"/>
          </p:cNvSpPr>
          <p:nvPr/>
        </p:nvSpPr>
        <p:spPr bwMode="auto">
          <a:xfrm>
            <a:off x="457200" y="4805985"/>
            <a:ext cx="495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b="1" dirty="0">
                <a:latin typeface="Verdana" panose="020B0604030504040204" pitchFamily="34" charset="0"/>
                <a:ea typeface="Verdana" panose="020B0604030504040204" pitchFamily="34" charset="0"/>
                <a:cs typeface="Verdana" panose="020B0604030504040204" pitchFamily="34" charset="0"/>
              </a:rPr>
              <a:t>Like us on Facebook!</a:t>
            </a:r>
            <a:r>
              <a:rPr lang="en-US" altLang="en-US" sz="1400" dirty="0">
                <a:latin typeface="Verdana" panose="020B0604030504040204" pitchFamily="34" charset="0"/>
                <a:ea typeface="Verdana" panose="020B0604030504040204" pitchFamily="34" charset="0"/>
                <a:cs typeface="Verdana" panose="020B0604030504040204" pitchFamily="34" charset="0"/>
              </a:rPr>
              <a:t>  </a:t>
            </a:r>
            <a:r>
              <a:rPr lang="en-US" altLang="en-US" sz="1400" u="sng" dirty="0">
                <a:latin typeface="Verdana" panose="020B0604030504040204" pitchFamily="34" charset="0"/>
                <a:ea typeface="Verdana" panose="020B0604030504040204" pitchFamily="34" charset="0"/>
                <a:cs typeface="Verdana" panose="020B0604030504040204" pitchFamily="34" charset="0"/>
                <a:hlinkClick r:id="rId7"/>
              </a:rPr>
              <a:t>https://www.facebook.com/BWCPATHS</a:t>
            </a:r>
            <a:endParaRPr lang="en-US" altLang="en-US" sz="1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316180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5334000" cy="609601"/>
          </a:xfrm>
        </p:spPr>
        <p:txBody>
          <a:bodyPr>
            <a:normAutofit/>
          </a:bodyPr>
          <a:lstStyle/>
          <a:p>
            <a:r>
              <a:rPr lang="en-US" sz="2800" dirty="0" smtClean="0">
                <a:solidFill>
                  <a:schemeClr val="bg1"/>
                </a:solidFill>
                <a:latin typeface="Verdana" pitchFamily="34" charset="0"/>
              </a:rPr>
              <a:t>Questions</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295400"/>
            <a:ext cx="7924800" cy="4800600"/>
          </a:xfrm>
        </p:spPr>
        <p:txBody>
          <a:bodyPr/>
          <a:lstStyle/>
          <a:p>
            <a:pPr algn="l"/>
            <a:endParaRPr lang="en-US" dirty="0" smtClean="0">
              <a:solidFill>
                <a:schemeClr val="tx1"/>
              </a:solidFill>
            </a:endParaRPr>
          </a:p>
          <a:p>
            <a:pPr algn="l"/>
            <a:endParaRPr lang="en-US" dirty="0">
              <a:solidFill>
                <a:schemeClr val="tx1"/>
              </a:solidFill>
            </a:endParaRPr>
          </a:p>
          <a:p>
            <a:pPr algn="l"/>
            <a:endParaRPr lang="en-US" sz="4000" b="1" dirty="0" smtClean="0">
              <a:solidFill>
                <a:schemeClr val="tx1"/>
              </a:solidFill>
            </a:endParaRPr>
          </a:p>
          <a:p>
            <a:pPr algn="l"/>
            <a:endParaRPr lang="en-US" sz="4000" b="1" dirty="0">
              <a:solidFill>
                <a:schemeClr val="tx1"/>
              </a:solidFill>
            </a:endParaRPr>
          </a:p>
          <a:p>
            <a:pPr algn="l"/>
            <a:r>
              <a:rPr lang="en-US" sz="4000" b="1" dirty="0" smtClean="0">
                <a:solidFill>
                  <a:schemeClr val="tx1"/>
                </a:solidFill>
              </a:rPr>
              <a:t>	</a:t>
            </a:r>
            <a:endParaRPr lang="en-US" sz="4000" b="1"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41</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PPT-133-01</a:t>
            </a:r>
            <a:endParaRPr lang="en-US" sz="1400" dirty="0">
              <a:solidFill>
                <a:schemeClr val="bg1"/>
              </a:solidFill>
              <a:latin typeface="Verdana" pitchFamily="34" charset="0"/>
            </a:endParaRPr>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7417" y="1371600"/>
            <a:ext cx="361603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581400"/>
            <a:ext cx="339436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4019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School Laboratory</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752600"/>
            <a:ext cx="7924800" cy="3733800"/>
          </a:xfrm>
        </p:spPr>
        <p:txBody>
          <a:bodyPr/>
          <a:lstStyle/>
          <a:p>
            <a:pPr algn="l"/>
            <a:endParaRPr lang="en-US" dirty="0">
              <a:solidFill>
                <a:schemeClr val="tx1"/>
              </a:solidFill>
            </a:endParaRPr>
          </a:p>
          <a:p>
            <a:pPr algn="l"/>
            <a:r>
              <a:rPr lang="en-US" dirty="0" smtClean="0">
                <a:solidFill>
                  <a:schemeClr val="tx1"/>
                </a:solidFill>
              </a:rPr>
              <a:t>A school science lab is an important place for students to learn about biology, chemistry, and physics.</a:t>
            </a:r>
          </a:p>
          <a:p>
            <a:pPr algn="l"/>
            <a:endParaRPr lang="en-US" dirty="0">
              <a:solidFill>
                <a:schemeClr val="tx1"/>
              </a:solidFill>
            </a:endParaRPr>
          </a:p>
          <a:p>
            <a:pPr algn="l"/>
            <a:r>
              <a:rPr lang="en-US" dirty="0" smtClean="0">
                <a:solidFill>
                  <a:schemeClr val="tx1"/>
                </a:solidFill>
              </a:rPr>
              <a:t>However, many potential hazards lurk in this environment such as fire, chemical contact with skin and eyes, glass breakage and electricity.</a:t>
            </a:r>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5</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PPT-133-01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2054019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Lab Safety-Responsibilities</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371600"/>
            <a:ext cx="7924800" cy="2667000"/>
          </a:xfrm>
        </p:spPr>
        <p:txBody>
          <a:bodyPr>
            <a:normAutofit lnSpcReduction="10000"/>
          </a:bodyPr>
          <a:lstStyle/>
          <a:p>
            <a:pPr marL="342900" indent="-342900" algn="l">
              <a:buFont typeface="Arial" panose="020B0604020202020204" pitchFamily="34" charset="0"/>
              <a:buChar char="•"/>
            </a:pPr>
            <a:r>
              <a:rPr lang="en-US" dirty="0" smtClean="0">
                <a:solidFill>
                  <a:schemeClr val="tx1"/>
                </a:solidFill>
              </a:rPr>
              <a:t>School administrators must provide support for laboratory safety programs. </a:t>
            </a:r>
          </a:p>
          <a:p>
            <a:pPr marL="342900" indent="-342900" algn="l">
              <a:buFont typeface="Arial" panose="020B0604020202020204" pitchFamily="34" charset="0"/>
              <a:buChar char="•"/>
            </a:pPr>
            <a:r>
              <a:rPr lang="en-US" dirty="0" smtClean="0">
                <a:solidFill>
                  <a:schemeClr val="tx1"/>
                </a:solidFill>
              </a:rPr>
              <a:t>They need to be aware of and appreciate the need for establishing safety and health instruction in the science curriculum.</a:t>
            </a:r>
          </a:p>
          <a:p>
            <a:pPr marL="342900" indent="-342900" algn="l">
              <a:buFont typeface="Arial" panose="020B0604020202020204" pitchFamily="34" charset="0"/>
              <a:buChar char="•"/>
            </a:pPr>
            <a:r>
              <a:rPr lang="en-US" dirty="0" smtClean="0">
                <a:solidFill>
                  <a:schemeClr val="tx1"/>
                </a:solidFill>
              </a:rPr>
              <a:t>They need to operate their schools in as safe a manner as possible.</a:t>
            </a:r>
          </a:p>
          <a:p>
            <a:pPr marL="342900" indent="-342900" algn="l">
              <a:buFont typeface="Arial" panose="020B0604020202020204" pitchFamily="34" charset="0"/>
              <a:buChar char="•"/>
            </a:pPr>
            <a:endParaRPr lang="en-US" dirty="0" smtClean="0">
              <a:solidFill>
                <a:schemeClr val="tx1"/>
              </a:solidFill>
            </a:endParaRPr>
          </a:p>
          <a:p>
            <a:pPr marL="342900" indent="-342900" algn="l">
              <a:buFont typeface="Arial" panose="020B0604020202020204" pitchFamily="34" charset="0"/>
              <a:buChar char="•"/>
            </a:pPr>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6</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PPT-133-01</a:t>
            </a:r>
            <a:endParaRPr lang="en-US" sz="1400" dirty="0">
              <a:solidFill>
                <a:schemeClr val="bg1"/>
              </a:solidFill>
              <a:latin typeface="Verdana"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3733800"/>
            <a:ext cx="3657600" cy="2432304"/>
          </a:xfrm>
          <a:prstGeom prst="rect">
            <a:avLst/>
          </a:prstGeom>
        </p:spPr>
      </p:pic>
    </p:spTree>
    <p:extLst>
      <p:ext uri="{BB962C8B-B14F-4D97-AF65-F5344CB8AC3E}">
        <p14:creationId xmlns:p14="http://schemas.microsoft.com/office/powerpoint/2010/main" val="1770076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smtClean="0">
                <a:solidFill>
                  <a:schemeClr val="bg1"/>
                </a:solidFill>
                <a:latin typeface="Verdana" pitchFamily="34" charset="0"/>
              </a:rPr>
              <a:t>Responsibilities</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295400"/>
            <a:ext cx="7924800" cy="4800600"/>
          </a:xfrm>
        </p:spPr>
        <p:txBody>
          <a:bodyPr/>
          <a:lstStyle/>
          <a:p>
            <a:pPr marL="342900" indent="-342900" algn="l">
              <a:buFont typeface="Arial" panose="020B0604020202020204" pitchFamily="34" charset="0"/>
              <a:buChar char="•"/>
            </a:pPr>
            <a:r>
              <a:rPr lang="en-US" dirty="0" smtClean="0">
                <a:solidFill>
                  <a:schemeClr val="tx1"/>
                </a:solidFill>
              </a:rPr>
              <a:t>Teachers play the most important role in ensuring a safe and healthy learning environment for science students.</a:t>
            </a:r>
          </a:p>
          <a:p>
            <a:pPr marL="342900" indent="-342900" algn="l">
              <a:buFont typeface="Arial" panose="020B0604020202020204" pitchFamily="34" charset="0"/>
              <a:buChar char="•"/>
            </a:pPr>
            <a:r>
              <a:rPr lang="en-US" dirty="0" smtClean="0">
                <a:solidFill>
                  <a:schemeClr val="tx1"/>
                </a:solidFill>
              </a:rPr>
              <a:t>The best time to impress upon students the need for caution and preparation is before and during working with chemicals in science labs. </a:t>
            </a:r>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7</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PPT-133-01</a:t>
            </a:r>
            <a:endParaRPr lang="en-US" sz="1400" dirty="0">
              <a:solidFill>
                <a:schemeClr val="bg1"/>
              </a:solidFill>
              <a:latin typeface="Verdana" pitchFamily="34" charset="0"/>
            </a:endParaRPr>
          </a:p>
        </p:txBody>
      </p:sp>
      <p:pic>
        <p:nvPicPr>
          <p:cNvPr id="1026" name="Picture 2" descr="high school i was part of the first group o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886199"/>
            <a:ext cx="2857500"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019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a:solidFill>
                  <a:schemeClr val="bg1"/>
                </a:solidFill>
                <a:latin typeface="Verdana" pitchFamily="34" charset="0"/>
              </a:rPr>
              <a:t>R</a:t>
            </a:r>
            <a:r>
              <a:rPr lang="en-US" sz="2800" dirty="0" smtClean="0">
                <a:solidFill>
                  <a:schemeClr val="bg1"/>
                </a:solidFill>
                <a:latin typeface="Verdana" pitchFamily="34" charset="0"/>
              </a:rPr>
              <a:t>esponsibilities</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609600" y="1295400"/>
            <a:ext cx="7924800" cy="4800600"/>
          </a:xfrm>
        </p:spPr>
        <p:txBody>
          <a:bodyPr/>
          <a:lstStyle/>
          <a:p>
            <a:pPr marL="342900" indent="-342900" algn="l">
              <a:buFont typeface="Arial" panose="020B0604020202020204" pitchFamily="34" charset="0"/>
              <a:buChar char="•"/>
            </a:pPr>
            <a:r>
              <a:rPr lang="en-US" dirty="0" smtClean="0">
                <a:solidFill>
                  <a:schemeClr val="tx1"/>
                </a:solidFill>
              </a:rPr>
              <a:t>Teachers have an obligation to instruct students in basic safety and health practices required in science labs.</a:t>
            </a:r>
            <a:endParaRPr lang="en-US" dirty="0">
              <a:solidFill>
                <a:schemeClr val="tx1"/>
              </a:solidFill>
            </a:endParaRPr>
          </a:p>
          <a:p>
            <a:pPr marL="342900" indent="-342900" algn="l">
              <a:buFont typeface="Arial" panose="020B0604020202020204" pitchFamily="34" charset="0"/>
              <a:buChar char="•"/>
            </a:pPr>
            <a:r>
              <a:rPr lang="en-US" dirty="0" smtClean="0">
                <a:solidFill>
                  <a:schemeClr val="tx1"/>
                </a:solidFill>
              </a:rPr>
              <a:t>One of the most important obligations     </a:t>
            </a:r>
            <a:br>
              <a:rPr lang="en-US" dirty="0" smtClean="0">
                <a:solidFill>
                  <a:schemeClr val="tx1"/>
                </a:solidFill>
              </a:rPr>
            </a:br>
            <a:r>
              <a:rPr lang="en-US" dirty="0" smtClean="0">
                <a:solidFill>
                  <a:schemeClr val="tx1"/>
                </a:solidFill>
              </a:rPr>
              <a:t>for teachers is to lead by example.</a:t>
            </a:r>
          </a:p>
          <a:p>
            <a:pPr marL="342900" lvl="0" indent="-342900" algn="l" eaLnBrk="0" fontAlgn="base" hangingPunct="0">
              <a:spcAft>
                <a:spcPct val="0"/>
              </a:spcAft>
              <a:buFont typeface="Arial" panose="020B0604020202020204" pitchFamily="34" charset="0"/>
              <a:buChar char="•"/>
            </a:pPr>
            <a:r>
              <a:rPr lang="en-US" altLang="en-US" kern="0" dirty="0">
                <a:solidFill>
                  <a:srgbClr val="000000"/>
                </a:solidFill>
                <a:latin typeface="Verdana"/>
              </a:rPr>
              <a:t>Provide safety information and training for </a:t>
            </a:r>
            <a:r>
              <a:rPr lang="en-US" altLang="en-US" kern="0" dirty="0" smtClean="0">
                <a:solidFill>
                  <a:srgbClr val="000000"/>
                </a:solidFill>
                <a:latin typeface="Verdana"/>
              </a:rPr>
              <a:t>every stage </a:t>
            </a:r>
            <a:r>
              <a:rPr lang="en-US" altLang="en-US" kern="0" dirty="0">
                <a:solidFill>
                  <a:srgbClr val="000000"/>
                </a:solidFill>
                <a:latin typeface="Verdana"/>
              </a:rPr>
              <a:t>of experiment planning. </a:t>
            </a:r>
          </a:p>
          <a:p>
            <a:pPr marL="342900" lvl="0" indent="-342900" algn="l" eaLnBrk="0" fontAlgn="base" hangingPunct="0">
              <a:spcAft>
                <a:spcPct val="0"/>
              </a:spcAft>
              <a:buSzPct val="65000"/>
              <a:buFontTx/>
              <a:buChar char="•"/>
            </a:pPr>
            <a:r>
              <a:rPr lang="en-US" altLang="en-US" kern="0" dirty="0">
                <a:solidFill>
                  <a:srgbClr val="000000"/>
                </a:solidFill>
                <a:latin typeface="Verdana"/>
              </a:rPr>
              <a:t>Be there to observe, supervise, </a:t>
            </a:r>
            <a:r>
              <a:rPr lang="en-US" altLang="en-US" kern="0" dirty="0" smtClean="0">
                <a:solidFill>
                  <a:srgbClr val="000000"/>
                </a:solidFill>
                <a:latin typeface="Verdana"/>
              </a:rPr>
              <a:t>            instruct</a:t>
            </a:r>
            <a:r>
              <a:rPr lang="en-US" altLang="en-US" kern="0" dirty="0">
                <a:solidFill>
                  <a:srgbClr val="000000"/>
                </a:solidFill>
                <a:latin typeface="Verdana"/>
              </a:rPr>
              <a:t>, </a:t>
            </a:r>
            <a:r>
              <a:rPr lang="en-US" altLang="en-US" kern="0" dirty="0" smtClean="0">
                <a:solidFill>
                  <a:srgbClr val="000000"/>
                </a:solidFill>
                <a:latin typeface="Verdana"/>
              </a:rPr>
              <a:t>and </a:t>
            </a:r>
            <a:r>
              <a:rPr lang="en-US" altLang="en-US" kern="0" dirty="0">
                <a:solidFill>
                  <a:srgbClr val="000000"/>
                </a:solidFill>
                <a:latin typeface="Verdana"/>
              </a:rPr>
              <a:t>correct during </a:t>
            </a:r>
            <a:r>
              <a:rPr lang="en-US" altLang="en-US" kern="0" dirty="0" smtClean="0">
                <a:solidFill>
                  <a:srgbClr val="000000"/>
                </a:solidFill>
                <a:latin typeface="Verdana"/>
              </a:rPr>
              <a:t>                        the experimentation</a:t>
            </a:r>
            <a:r>
              <a:rPr lang="en-US" altLang="en-US" kern="0" dirty="0">
                <a:solidFill>
                  <a:srgbClr val="000000"/>
                </a:solidFill>
                <a:latin typeface="Verdana"/>
              </a:rPr>
              <a:t>. </a:t>
            </a:r>
            <a:endParaRPr lang="en-US" altLang="en-US" sz="2000" kern="0" dirty="0">
              <a:solidFill>
                <a:srgbClr val="000000"/>
              </a:solidFill>
              <a:latin typeface="Verdana"/>
            </a:endParaRPr>
          </a:p>
          <a:p>
            <a:pPr algn="l"/>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8</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PPT-133-01</a:t>
            </a:r>
            <a:endParaRPr lang="en-US" sz="1400" dirty="0">
              <a:solidFill>
                <a:schemeClr val="bg1"/>
              </a:solidFill>
              <a:latin typeface="Verdana"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4191000"/>
            <a:ext cx="2540000" cy="1905000"/>
          </a:xfrm>
          <a:prstGeom prst="rect">
            <a:avLst/>
          </a:prstGeom>
        </p:spPr>
      </p:pic>
    </p:spTree>
    <p:extLst>
      <p:ext uri="{BB962C8B-B14F-4D97-AF65-F5344CB8AC3E}">
        <p14:creationId xmlns:p14="http://schemas.microsoft.com/office/powerpoint/2010/main" val="1770076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5334000" cy="533400"/>
          </a:xfrm>
        </p:spPr>
        <p:txBody>
          <a:bodyPr>
            <a:normAutofit/>
          </a:bodyPr>
          <a:lstStyle/>
          <a:p>
            <a:r>
              <a:rPr lang="en-US" sz="2800" dirty="0">
                <a:solidFill>
                  <a:schemeClr val="bg1"/>
                </a:solidFill>
                <a:latin typeface="Verdana" pitchFamily="34" charset="0"/>
              </a:rPr>
              <a:t>R</a:t>
            </a:r>
            <a:r>
              <a:rPr lang="en-US" sz="2800" dirty="0" smtClean="0">
                <a:solidFill>
                  <a:schemeClr val="bg1"/>
                </a:solidFill>
                <a:latin typeface="Verdana" pitchFamily="34" charset="0"/>
              </a:rPr>
              <a:t>esponsibilities</a:t>
            </a:r>
            <a:endParaRPr lang="en-US" sz="2800" dirty="0">
              <a:solidFill>
                <a:schemeClr val="bg1"/>
              </a:solidFill>
              <a:latin typeface="Verdana" pitchFamily="34" charset="0"/>
            </a:endParaRPr>
          </a:p>
        </p:txBody>
      </p:sp>
      <p:sp>
        <p:nvSpPr>
          <p:cNvPr id="3" name="Subtitle 2"/>
          <p:cNvSpPr>
            <a:spLocks noGrp="1"/>
          </p:cNvSpPr>
          <p:nvPr>
            <p:ph type="subTitle" idx="1"/>
          </p:nvPr>
        </p:nvSpPr>
        <p:spPr>
          <a:xfrm>
            <a:off x="457200" y="1447800"/>
            <a:ext cx="8229600" cy="4495800"/>
          </a:xfrm>
        </p:spPr>
        <p:txBody>
          <a:bodyPr>
            <a:normAutofit lnSpcReduction="10000"/>
          </a:bodyPr>
          <a:lstStyle/>
          <a:p>
            <a:pPr marL="342900" lvl="0" algn="l" eaLnBrk="0" fontAlgn="base" hangingPunct="0">
              <a:spcAft>
                <a:spcPct val="0"/>
              </a:spcAft>
            </a:pPr>
            <a:r>
              <a:rPr lang="en-US" altLang="en-US" kern="0" dirty="0">
                <a:solidFill>
                  <a:srgbClr val="000000"/>
                </a:solidFill>
                <a:latin typeface="Verdana"/>
              </a:rPr>
              <a:t>Teachers and teacher’s-aides should </a:t>
            </a:r>
            <a:r>
              <a:rPr lang="en-US" altLang="en-US" kern="0" dirty="0" smtClean="0">
                <a:solidFill>
                  <a:srgbClr val="000000"/>
                </a:solidFill>
                <a:latin typeface="Verdana"/>
              </a:rPr>
              <a:t>lead example</a:t>
            </a:r>
            <a:r>
              <a:rPr lang="en-US" altLang="en-US" kern="0" dirty="0">
                <a:solidFill>
                  <a:srgbClr val="000000"/>
                </a:solidFill>
                <a:latin typeface="Verdana"/>
              </a:rPr>
              <a:t>: </a:t>
            </a:r>
            <a:endParaRPr lang="en-US" altLang="en-US" kern="0" dirty="0" smtClean="0">
              <a:solidFill>
                <a:srgbClr val="000000"/>
              </a:solidFill>
              <a:latin typeface="Verdana"/>
            </a:endParaRPr>
          </a:p>
          <a:p>
            <a:pPr marL="342900" lvl="0" algn="l" eaLnBrk="0" fontAlgn="base" hangingPunct="0">
              <a:spcAft>
                <a:spcPct val="0"/>
              </a:spcAft>
            </a:pPr>
            <a:endParaRPr lang="en-US" altLang="en-US" sz="2200" kern="0" dirty="0">
              <a:solidFill>
                <a:srgbClr val="000000"/>
              </a:solidFill>
              <a:latin typeface="Verdana"/>
            </a:endParaRPr>
          </a:p>
          <a:p>
            <a:pPr marL="342900" lvl="0" indent="-342900" algn="l" eaLnBrk="0" fontAlgn="base" hangingPunct="0">
              <a:spcAft>
                <a:spcPct val="0"/>
              </a:spcAft>
              <a:buFont typeface="Arial" panose="020B0604020202020204" pitchFamily="34" charset="0"/>
              <a:buChar char="•"/>
            </a:pPr>
            <a:r>
              <a:rPr lang="en-US" altLang="en-US" kern="0" dirty="0">
                <a:solidFill>
                  <a:srgbClr val="000000"/>
                </a:solidFill>
                <a:latin typeface="Verdana"/>
              </a:rPr>
              <a:t> </a:t>
            </a:r>
            <a:r>
              <a:rPr lang="en-US" altLang="en-US" kern="0" dirty="0" smtClean="0">
                <a:solidFill>
                  <a:srgbClr val="000000"/>
                </a:solidFill>
                <a:latin typeface="Verdana"/>
              </a:rPr>
              <a:t>Wear </a:t>
            </a:r>
            <a:r>
              <a:rPr lang="en-US" altLang="en-US" kern="0" dirty="0">
                <a:solidFill>
                  <a:srgbClr val="000000"/>
                </a:solidFill>
                <a:latin typeface="Verdana"/>
              </a:rPr>
              <a:t>personal protective equipment (PPE</a:t>
            </a:r>
            <a:r>
              <a:rPr lang="en-US" altLang="en-US" kern="0" dirty="0" smtClean="0">
                <a:solidFill>
                  <a:srgbClr val="000000"/>
                </a:solidFill>
                <a:latin typeface="Verdana"/>
              </a:rPr>
              <a:t>).</a:t>
            </a:r>
          </a:p>
          <a:p>
            <a:pPr lvl="0" algn="l" eaLnBrk="0" fontAlgn="base" hangingPunct="0">
              <a:spcAft>
                <a:spcPct val="0"/>
              </a:spcAft>
            </a:pPr>
            <a:endParaRPr lang="en-US" altLang="en-US" sz="1300" kern="0" dirty="0">
              <a:solidFill>
                <a:srgbClr val="000000"/>
              </a:solidFill>
              <a:latin typeface="Verdana"/>
            </a:endParaRPr>
          </a:p>
          <a:p>
            <a:pPr marL="342900" lvl="0" indent="-342900" algn="l" eaLnBrk="0" fontAlgn="base" hangingPunct="0">
              <a:spcAft>
                <a:spcPct val="0"/>
              </a:spcAft>
              <a:buFont typeface="Arial" panose="020B0604020202020204" pitchFamily="34" charset="0"/>
              <a:buChar char="•"/>
            </a:pPr>
            <a:r>
              <a:rPr lang="en-US" altLang="en-US" kern="0" dirty="0">
                <a:solidFill>
                  <a:srgbClr val="000000"/>
                </a:solidFill>
                <a:latin typeface="Verdana"/>
              </a:rPr>
              <a:t> </a:t>
            </a:r>
            <a:r>
              <a:rPr lang="en-US" altLang="en-US" kern="0" dirty="0" smtClean="0">
                <a:solidFill>
                  <a:srgbClr val="000000"/>
                </a:solidFill>
                <a:latin typeface="Verdana"/>
              </a:rPr>
              <a:t>Follow </a:t>
            </a:r>
            <a:r>
              <a:rPr lang="en-US" altLang="en-US" kern="0" dirty="0">
                <a:solidFill>
                  <a:srgbClr val="000000"/>
                </a:solidFill>
                <a:latin typeface="Verdana"/>
              </a:rPr>
              <a:t>and enforce safety rules, procedures,  </a:t>
            </a:r>
            <a:br>
              <a:rPr lang="en-US" altLang="en-US" kern="0" dirty="0">
                <a:solidFill>
                  <a:srgbClr val="000000"/>
                </a:solidFill>
                <a:latin typeface="Verdana"/>
              </a:rPr>
            </a:br>
            <a:r>
              <a:rPr lang="en-US" altLang="en-US" kern="0" dirty="0">
                <a:solidFill>
                  <a:srgbClr val="000000"/>
                </a:solidFill>
                <a:latin typeface="Verdana"/>
              </a:rPr>
              <a:t> and practices. </a:t>
            </a:r>
            <a:endParaRPr lang="en-US" altLang="en-US" kern="0" dirty="0" smtClean="0">
              <a:solidFill>
                <a:srgbClr val="000000"/>
              </a:solidFill>
              <a:latin typeface="Verdana"/>
            </a:endParaRPr>
          </a:p>
          <a:p>
            <a:pPr marL="342900" lvl="0" indent="-342900" algn="l" eaLnBrk="0" fontAlgn="base" hangingPunct="0">
              <a:spcAft>
                <a:spcPct val="0"/>
              </a:spcAft>
              <a:buFont typeface="Arial" panose="020B0604020202020204" pitchFamily="34" charset="0"/>
              <a:buChar char="•"/>
            </a:pPr>
            <a:endParaRPr lang="en-US" altLang="en-US" sz="1300" kern="0" dirty="0">
              <a:solidFill>
                <a:srgbClr val="000000"/>
              </a:solidFill>
              <a:latin typeface="Verdana"/>
            </a:endParaRPr>
          </a:p>
          <a:p>
            <a:pPr marL="342900" lvl="0" indent="-342900" algn="l" eaLnBrk="0" fontAlgn="base" hangingPunct="0">
              <a:spcAft>
                <a:spcPct val="0"/>
              </a:spcAft>
              <a:buFont typeface="Arial" panose="020B0604020202020204" pitchFamily="34" charset="0"/>
              <a:buChar char="•"/>
            </a:pPr>
            <a:r>
              <a:rPr lang="en-US" altLang="en-US" kern="0" dirty="0">
                <a:solidFill>
                  <a:srgbClr val="000000"/>
                </a:solidFill>
                <a:latin typeface="Verdana"/>
              </a:rPr>
              <a:t> </a:t>
            </a:r>
            <a:r>
              <a:rPr lang="en-US" altLang="en-US" kern="0" dirty="0" smtClean="0">
                <a:solidFill>
                  <a:srgbClr val="000000"/>
                </a:solidFill>
                <a:latin typeface="Verdana"/>
              </a:rPr>
              <a:t>Demonstrate </a:t>
            </a:r>
            <a:r>
              <a:rPr lang="en-US" altLang="en-US" kern="0" dirty="0">
                <a:solidFill>
                  <a:srgbClr val="000000"/>
                </a:solidFill>
                <a:latin typeface="Verdana"/>
              </a:rPr>
              <a:t>safety behavior and promote a </a:t>
            </a:r>
            <a:br>
              <a:rPr lang="en-US" altLang="en-US" kern="0" dirty="0">
                <a:solidFill>
                  <a:srgbClr val="000000"/>
                </a:solidFill>
                <a:latin typeface="Verdana"/>
              </a:rPr>
            </a:br>
            <a:r>
              <a:rPr lang="en-US" altLang="en-US" kern="0" dirty="0">
                <a:solidFill>
                  <a:srgbClr val="000000"/>
                </a:solidFill>
                <a:latin typeface="Verdana"/>
              </a:rPr>
              <a:t> culture of safety. </a:t>
            </a:r>
            <a:endParaRPr lang="en-US" altLang="en-US" kern="0" dirty="0" smtClean="0">
              <a:solidFill>
                <a:srgbClr val="000000"/>
              </a:solidFill>
              <a:latin typeface="Verdana"/>
            </a:endParaRPr>
          </a:p>
          <a:p>
            <a:pPr marL="342900" lvl="0" indent="-342900" algn="l" eaLnBrk="0" fontAlgn="base" hangingPunct="0">
              <a:spcAft>
                <a:spcPct val="0"/>
              </a:spcAft>
              <a:buFont typeface="Arial" panose="020B0604020202020204" pitchFamily="34" charset="0"/>
              <a:buChar char="•"/>
            </a:pPr>
            <a:endParaRPr lang="en-US" altLang="en-US" sz="1300" kern="0" dirty="0">
              <a:solidFill>
                <a:srgbClr val="000000"/>
              </a:solidFill>
              <a:latin typeface="Verdana"/>
            </a:endParaRPr>
          </a:p>
          <a:p>
            <a:pPr marL="342900" lvl="0" indent="-342900" algn="l" eaLnBrk="0" fontAlgn="base" hangingPunct="0">
              <a:spcAft>
                <a:spcPct val="0"/>
              </a:spcAft>
              <a:buFont typeface="Arial" panose="020B0604020202020204" pitchFamily="34" charset="0"/>
              <a:buChar char="•"/>
            </a:pPr>
            <a:r>
              <a:rPr lang="en-US" altLang="en-US" kern="0" dirty="0">
                <a:solidFill>
                  <a:srgbClr val="000000"/>
                </a:solidFill>
                <a:latin typeface="Verdana"/>
              </a:rPr>
              <a:t> </a:t>
            </a:r>
            <a:r>
              <a:rPr lang="en-US" altLang="en-US" kern="0" dirty="0" smtClean="0">
                <a:solidFill>
                  <a:srgbClr val="000000"/>
                </a:solidFill>
                <a:latin typeface="Verdana"/>
              </a:rPr>
              <a:t>Be </a:t>
            </a:r>
            <a:r>
              <a:rPr lang="en-US" altLang="en-US" kern="0" dirty="0">
                <a:solidFill>
                  <a:srgbClr val="000000"/>
                </a:solidFill>
                <a:latin typeface="Verdana"/>
              </a:rPr>
              <a:t>proactive in every aspect of laboratory </a:t>
            </a:r>
            <a:br>
              <a:rPr lang="en-US" altLang="en-US" kern="0" dirty="0">
                <a:solidFill>
                  <a:srgbClr val="000000"/>
                </a:solidFill>
                <a:latin typeface="Verdana"/>
              </a:rPr>
            </a:br>
            <a:r>
              <a:rPr lang="en-US" altLang="en-US" kern="0" dirty="0">
                <a:solidFill>
                  <a:srgbClr val="000000"/>
                </a:solidFill>
                <a:latin typeface="Verdana"/>
              </a:rPr>
              <a:t> safety, making safety a priority. </a:t>
            </a:r>
          </a:p>
          <a:p>
            <a:pPr marL="342900" indent="-342900" algn="l">
              <a:buFont typeface="Arial" panose="020B0604020202020204" pitchFamily="34" charset="0"/>
              <a:buChar char="•"/>
            </a:pPr>
            <a:endParaRPr lang="en-US" dirty="0">
              <a:solidFill>
                <a:schemeClr val="tx1"/>
              </a:solidFill>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9</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dirty="0" smtClean="0">
                <a:solidFill>
                  <a:schemeClr val="bg1"/>
                </a:solidFill>
                <a:latin typeface="Verdana" pitchFamily="34" charset="0"/>
              </a:rPr>
              <a:t>PPT-133-01</a:t>
            </a:r>
            <a:endParaRPr lang="en-US" sz="1400" dirty="0">
              <a:solidFill>
                <a:schemeClr val="bg1"/>
              </a:solidFill>
              <a:latin typeface="Verdana" pitchFamily="34" charset="0"/>
            </a:endParaRPr>
          </a:p>
        </p:txBody>
      </p:sp>
    </p:spTree>
    <p:extLst>
      <p:ext uri="{BB962C8B-B14F-4D97-AF65-F5344CB8AC3E}">
        <p14:creationId xmlns:p14="http://schemas.microsoft.com/office/powerpoint/2010/main" val="3319985386"/>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fa155b35a1366181471372b90637fa4f">
  <xsd:schema xmlns:xsd="http://www.w3.org/2001/XMLSchema" xmlns:xs="http://www.w3.org/2001/XMLSchema" xmlns:p="http://schemas.microsoft.com/office/2006/metadata/properties" xmlns:ns1="http://schemas.microsoft.com/sharepoint/v3" targetNamespace="http://schemas.microsoft.com/office/2006/metadata/properties" ma:root="true" ma:fieldsID="dd024c9e117fc9e5fa023bfcd8efcd7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20EC3B5-33D1-4365-9B87-5063D2E5AC77}"/>
</file>

<file path=customXml/itemProps2.xml><?xml version="1.0" encoding="utf-8"?>
<ds:datastoreItem xmlns:ds="http://schemas.openxmlformats.org/officeDocument/2006/customXml" ds:itemID="{FB7D900D-7694-4D3A-A04B-9FAEF8245806}"/>
</file>

<file path=customXml/itemProps3.xml><?xml version="1.0" encoding="utf-8"?>
<ds:datastoreItem xmlns:ds="http://schemas.openxmlformats.org/officeDocument/2006/customXml" ds:itemID="{D5829B4B-1017-4741-8DC8-17CD2B4B4FC6}"/>
</file>

<file path=docProps/app.xml><?xml version="1.0" encoding="utf-8"?>
<Properties xmlns="http://schemas.openxmlformats.org/officeDocument/2006/extended-properties" xmlns:vt="http://schemas.openxmlformats.org/officeDocument/2006/docPropsVTypes">
  <Template>Presentation1</Template>
  <TotalTime>2123</TotalTime>
  <Words>3190</Words>
  <Application>Microsoft Office PowerPoint</Application>
  <PresentationFormat>On-screen Show (4:3)</PresentationFormat>
  <Paragraphs>560</Paragraphs>
  <Slides>41</Slides>
  <Notes>40</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Presentation1</vt:lpstr>
      <vt:lpstr>Custom Design</vt:lpstr>
      <vt:lpstr>SCHOOL SAFETY - BASIC</vt:lpstr>
      <vt:lpstr>Topics</vt:lpstr>
      <vt:lpstr>Hazard Definition</vt:lpstr>
      <vt:lpstr>Laboratory Safety</vt:lpstr>
      <vt:lpstr>School Laboratory</vt:lpstr>
      <vt:lpstr>Lab Safety-Responsibilities</vt:lpstr>
      <vt:lpstr>Responsibilities</vt:lpstr>
      <vt:lpstr>Responsibilities</vt:lpstr>
      <vt:lpstr>Responsibilities</vt:lpstr>
      <vt:lpstr>Responsibilities</vt:lpstr>
      <vt:lpstr>General Lab Safety </vt:lpstr>
      <vt:lpstr>General Lab Safety </vt:lpstr>
      <vt:lpstr>PA Right to Know Law </vt:lpstr>
      <vt:lpstr>Slips, Trips And Falls</vt:lpstr>
      <vt:lpstr>Causes</vt:lpstr>
      <vt:lpstr>Causes </vt:lpstr>
      <vt:lpstr>Causes</vt:lpstr>
      <vt:lpstr> Hazards</vt:lpstr>
      <vt:lpstr> Hazards</vt:lpstr>
      <vt:lpstr> What to do - Prevention</vt:lpstr>
      <vt:lpstr> Weather Conditions</vt:lpstr>
      <vt:lpstr>Weather Conditions</vt:lpstr>
      <vt:lpstr>Planning for Weather Issues</vt:lpstr>
      <vt:lpstr>School Traffic</vt:lpstr>
      <vt:lpstr>School Traffic</vt:lpstr>
      <vt:lpstr>Ergonomics</vt:lpstr>
      <vt:lpstr>Ergonomic Issues</vt:lpstr>
      <vt:lpstr>Safe Lifting</vt:lpstr>
      <vt:lpstr>Safe Lifting</vt:lpstr>
      <vt:lpstr>Safety Tips-Standing</vt:lpstr>
      <vt:lpstr>Hazard Inspections</vt:lpstr>
      <vt:lpstr>Inspections</vt:lpstr>
      <vt:lpstr>Inspections</vt:lpstr>
      <vt:lpstr>School Violence</vt:lpstr>
      <vt:lpstr>Overview-School Violence</vt:lpstr>
      <vt:lpstr>School Violence</vt:lpstr>
      <vt:lpstr>School Violence</vt:lpstr>
      <vt:lpstr>School Safety Summary</vt:lpstr>
      <vt:lpstr>Supporting Resources</vt:lpstr>
      <vt:lpstr>PowerPoint Presentation</vt:lpstr>
      <vt:lpstr>Questions</vt:lpstr>
    </vt:vector>
  </TitlesOfParts>
  <Company>Labor and Industry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Lane</dc:creator>
  <cp:lastModifiedBy>Stephen Pakosh</cp:lastModifiedBy>
  <cp:revision>96</cp:revision>
  <dcterms:created xsi:type="dcterms:W3CDTF">2014-08-08T17:45:55Z</dcterms:created>
  <dcterms:modified xsi:type="dcterms:W3CDTF">2016-08-25T18:09:21Z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30600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