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46.xml" ContentType="application/vnd.openxmlformats-officedocument.presentationml.slide+xml"/>
  <Override PartName="/ppt/slides/slide45.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2.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26.xml" ContentType="application/vnd.openxmlformats-officedocument.presentationml.slide+xml"/>
  <Override PartName="/ppt/slides/slide41.xml" ContentType="application/vnd.openxmlformats-officedocument.presentationml.slide+xml"/>
  <Override PartName="/ppt/slides/slide24.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2.xml" ContentType="application/vnd.openxmlformats-officedocument.presentationml.slide+xml"/>
  <Override PartName="/ppt/slides/slide25.xml" ContentType="application/vnd.openxmlformats-officedocument.presentationml.slide+xml"/>
  <Override PartName="/ppt/slides/slide1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3.xml" ContentType="application/vnd.openxmlformats-officedocument.presentationml.slide+xml"/>
  <Override PartName="/ppt/slides/slide18.xml" ContentType="application/vnd.openxmlformats-officedocument.presentationml.slide+xml"/>
  <Override PartName="/ppt/slides/slide15.xml" ContentType="application/vnd.openxmlformats-officedocument.presentationml.slide+xml"/>
  <Override PartName="/ppt/slides/slide19.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36.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41.xml" ContentType="application/vnd.openxmlformats-officedocument.presentationml.notesSlide+xml"/>
  <Override PartName="/ppt/slideMasters/slideMaster1.xml" ContentType="application/vnd.openxmlformats-officedocument.presentationml.slideMaster+xml"/>
  <Override PartName="/ppt/notesSlides/notesSlide45.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33.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notesSlides/notesSlide10.xml" ContentType="application/vnd.openxmlformats-officedocument.presentationml.notesSlide+xml"/>
  <Override PartName="/ppt/notesSlides/notesSlide27.xml" ContentType="application/vnd.openxmlformats-officedocument.presentationml.notesSlide+xml"/>
  <Override PartName="/ppt/notesSlides/notesSlide26.xml" ContentType="application/vnd.openxmlformats-officedocument.presentationml.notesSlide+xml"/>
  <Override PartName="/ppt/notesSlides/notesSlide25.xml" ContentType="application/vnd.openxmlformats-officedocument.presentationml.notesSlide+xml"/>
  <Override PartName="/ppt/notesSlides/notesSlide24.xml" ContentType="application/vnd.openxmlformats-officedocument.presentationml.notesSlide+xml"/>
  <Override PartName="/ppt/notesSlides/notesSlide23.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2.xml" ContentType="application/vnd.openxmlformats-officedocument.presentationml.notesSlide+xml"/>
  <Override PartName="/ppt/notesSlides/notesSlide31.xml" ContentType="application/vnd.openxmlformats-officedocument.presentationml.notesSlide+xml"/>
  <Override PartName="/ppt/notesSlides/notesSlide30.xml" ContentType="application/vnd.openxmlformats-officedocument.presentationml.notesSlide+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5.xml" ContentType="application/vnd.openxmlformats-officedocument.presentationml.notesSlide+xml"/>
  <Override PartName="/ppt/notesSlides/notesSlide17.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16.xml" ContentType="application/vnd.openxmlformats-officedocument.presentationml.notesSlid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handoutMasterIdLst>
    <p:handoutMasterId r:id="rId50"/>
  </p:handoutMasterIdLst>
  <p:sldIdLst>
    <p:sldId id="256" r:id="rId2"/>
    <p:sldId id="257" r:id="rId3"/>
    <p:sldId id="258" r:id="rId4"/>
    <p:sldId id="259" r:id="rId5"/>
    <p:sldId id="355" r:id="rId6"/>
    <p:sldId id="260" r:id="rId7"/>
    <p:sldId id="261" r:id="rId8"/>
    <p:sldId id="263" r:id="rId9"/>
    <p:sldId id="264" r:id="rId10"/>
    <p:sldId id="265" r:id="rId11"/>
    <p:sldId id="363" r:id="rId12"/>
    <p:sldId id="266" r:id="rId13"/>
    <p:sldId id="267" r:id="rId14"/>
    <p:sldId id="364" r:id="rId15"/>
    <p:sldId id="353" r:id="rId16"/>
    <p:sldId id="268" r:id="rId17"/>
    <p:sldId id="269" r:id="rId18"/>
    <p:sldId id="356" r:id="rId19"/>
    <p:sldId id="270" r:id="rId20"/>
    <p:sldId id="291" r:id="rId21"/>
    <p:sldId id="271" r:id="rId22"/>
    <p:sldId id="281" r:id="rId23"/>
    <p:sldId id="272" r:id="rId24"/>
    <p:sldId id="273" r:id="rId25"/>
    <p:sldId id="275" r:id="rId26"/>
    <p:sldId id="274" r:id="rId27"/>
    <p:sldId id="276" r:id="rId28"/>
    <p:sldId id="277" r:id="rId29"/>
    <p:sldId id="278" r:id="rId30"/>
    <p:sldId id="279" r:id="rId31"/>
    <p:sldId id="280" r:id="rId32"/>
    <p:sldId id="282" r:id="rId33"/>
    <p:sldId id="283" r:id="rId34"/>
    <p:sldId id="284" r:id="rId35"/>
    <p:sldId id="285" r:id="rId36"/>
    <p:sldId id="286" r:id="rId37"/>
    <p:sldId id="287" r:id="rId38"/>
    <p:sldId id="365" r:id="rId39"/>
    <p:sldId id="288" r:id="rId40"/>
    <p:sldId id="358" r:id="rId41"/>
    <p:sldId id="359" r:id="rId42"/>
    <p:sldId id="360" r:id="rId43"/>
    <p:sldId id="361" r:id="rId44"/>
    <p:sldId id="362" r:id="rId45"/>
    <p:sldId id="290" r:id="rId46"/>
    <p:sldId id="357" r:id="rId47"/>
    <p:sldId id="289" r:id="rId48"/>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C6C49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872" autoAdjust="0"/>
    <p:restoredTop sz="79182" autoAdjust="0"/>
  </p:normalViewPr>
  <p:slideViewPr>
    <p:cSldViewPr>
      <p:cViewPr varScale="1">
        <p:scale>
          <a:sx n="60" d="100"/>
          <a:sy n="60" d="100"/>
        </p:scale>
        <p:origin x="2070"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33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55"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customXml" Target="../customXml/item2.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57" Type="http://schemas.openxmlformats.org/officeDocument/2006/relationships/customXml" Target="../customXml/item3.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atin typeface="Arial" charset="0"/>
                <a:cs typeface="+mn-cs"/>
              </a:defRPr>
            </a:lvl1pPr>
          </a:lstStyle>
          <a:p>
            <a:pPr>
              <a:defRPr/>
            </a:pPr>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atin typeface="Arial" charset="0"/>
                <a:cs typeface="+mn-cs"/>
              </a:defRPr>
            </a:lvl1pPr>
          </a:lstStyle>
          <a:p>
            <a:pPr>
              <a:defRPr/>
            </a:pPr>
            <a:fld id="{10C7C74D-8F7E-4EA4-B062-2D43B3D99653}" type="datetimeFigureOut">
              <a:rPr lang="en-US"/>
              <a:pPr>
                <a:defRPr/>
              </a:pPr>
              <a:t>3/7/2017</a:t>
            </a:fld>
            <a:endParaRPr lang="en-US"/>
          </a:p>
        </p:txBody>
      </p:sp>
      <p:sp>
        <p:nvSpPr>
          <p:cNvPr id="4" name="Footer Placeholder 3"/>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a:defRPr sz="1200">
                <a:latin typeface="Arial" charset="0"/>
                <a:cs typeface="+mn-cs"/>
              </a:defRPr>
            </a:lvl1pPr>
          </a:lstStyle>
          <a:p>
            <a:pPr>
              <a:defRPr/>
            </a:pPr>
            <a:endParaRPr lang="en-US"/>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9C36DAEA-5624-4791-84F2-DBE6CD1AE279}"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atin typeface="Arial" charset="0"/>
                <a:cs typeface="+mn-cs"/>
              </a:defRPr>
            </a:lvl1pPr>
          </a:lstStyle>
          <a:p>
            <a:pPr>
              <a:defRPr/>
            </a:pPr>
            <a:endParaRPr lang="en-US"/>
          </a:p>
        </p:txBody>
      </p:sp>
      <p:sp>
        <p:nvSpPr>
          <p:cNvPr id="3" name="Date Placeholder 2"/>
          <p:cNvSpPr>
            <a:spLocks noGrp="1"/>
          </p:cNvSpPr>
          <p:nvPr>
            <p:ph type="dt" idx="1"/>
          </p:nvPr>
        </p:nvSpPr>
        <p:spPr>
          <a:xfrm>
            <a:off x="3884613" y="0"/>
            <a:ext cx="2971800" cy="465138"/>
          </a:xfrm>
          <a:prstGeom prst="rect">
            <a:avLst/>
          </a:prstGeom>
        </p:spPr>
        <p:txBody>
          <a:bodyPr vert="horz" lIns="91440" tIns="45720" rIns="91440" bIns="45720" rtlCol="0"/>
          <a:lstStyle>
            <a:lvl1pPr algn="r">
              <a:defRPr sz="1200">
                <a:latin typeface="Arial" charset="0"/>
                <a:cs typeface="+mn-cs"/>
              </a:defRPr>
            </a:lvl1pPr>
          </a:lstStyle>
          <a:p>
            <a:pPr>
              <a:defRPr/>
            </a:pPr>
            <a:fld id="{9DC0A7EE-F246-4D72-9057-E9C2B1AF4000}" type="datetimeFigureOut">
              <a:rPr lang="en-US"/>
              <a:pPr>
                <a:defRPr/>
              </a:pPr>
              <a:t>3/7/2017</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16425"/>
            <a:ext cx="5486400" cy="4183063"/>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2971800" cy="465138"/>
          </a:xfrm>
          <a:prstGeom prst="rect">
            <a:avLst/>
          </a:prstGeom>
        </p:spPr>
        <p:txBody>
          <a:bodyPr vert="horz" lIns="91440" tIns="45720" rIns="91440" bIns="45720" rtlCol="0" anchor="b"/>
          <a:lstStyle>
            <a:lvl1pPr algn="l">
              <a:defRPr sz="1200">
                <a:latin typeface="Arial" charset="0"/>
                <a:cs typeface="+mn-cs"/>
              </a:defRPr>
            </a:lvl1pPr>
          </a:lstStyle>
          <a:p>
            <a:pPr>
              <a:defRPr/>
            </a:pPr>
            <a:endParaRPr lang="en-US"/>
          </a:p>
        </p:txBody>
      </p:sp>
      <p:sp>
        <p:nvSpPr>
          <p:cNvPr id="7" name="Slide Number Placeholder 6"/>
          <p:cNvSpPr>
            <a:spLocks noGrp="1"/>
          </p:cNvSpPr>
          <p:nvPr>
            <p:ph type="sldNum" sz="quarter" idx="5"/>
          </p:nvPr>
        </p:nvSpPr>
        <p:spPr>
          <a:xfrm>
            <a:off x="3884613" y="8829675"/>
            <a:ext cx="2971800" cy="465138"/>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40340A1A-1853-4635-B90A-20253D9DEBF3}"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A big part of patient care is the safe lifting and handling of patients.  </a:t>
            </a:r>
          </a:p>
          <a:p>
            <a:r>
              <a:rPr lang="en-US" altLang="en-US">
                <a:latin typeface="Verdana" panose="020B0604030504040204" pitchFamily="34" charset="0"/>
                <a:ea typeface="Verdana" panose="020B0604030504040204" pitchFamily="34" charset="0"/>
                <a:cs typeface="Verdana" panose="020B0604030504040204" pitchFamily="34" charset="0"/>
              </a:rPr>
              <a:t>Many care givers are injured each year due to patient handling so it is important to understand that when dealing with patients you need to consider proper body mechanics, ergonomics and your and the patient’s safety.</a:t>
            </a:r>
          </a:p>
          <a:p>
            <a:endParaRPr lang="en-US" altLang="en-US"/>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CB46C72-2BD9-49FD-AD92-65CA5FD13C91}" type="slidenum">
              <a:rPr lang="en-US" altLang="en-US"/>
              <a:pPr eaLnBrk="1" hangingPunct="1"/>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a:latin typeface="Verdana" pitchFamily="34" charset="0"/>
                <a:ea typeface="Verdana" pitchFamily="34" charset="0"/>
                <a:cs typeface="Verdana" pitchFamily="34" charset="0"/>
              </a:rPr>
              <a:t>Never ignore any of the following symptoms which could be related to a MSD:</a:t>
            </a:r>
          </a:p>
          <a:p>
            <a:pPr marL="342900" indent="-342900">
              <a:lnSpc>
                <a:spcPct val="90000"/>
              </a:lnSpc>
              <a:buFont typeface="Courier New" pitchFamily="49" charset="0"/>
              <a:buChar char="o"/>
              <a:defRPr/>
            </a:pPr>
            <a:r>
              <a:rPr lang="en-US" dirty="0"/>
              <a:t>Aching </a:t>
            </a:r>
          </a:p>
          <a:p>
            <a:pPr marL="342900" indent="-342900">
              <a:lnSpc>
                <a:spcPct val="90000"/>
              </a:lnSpc>
              <a:buFont typeface="Courier New" pitchFamily="49" charset="0"/>
              <a:buChar char="o"/>
              <a:defRPr/>
            </a:pPr>
            <a:r>
              <a:rPr lang="en-US" dirty="0"/>
              <a:t>Burning</a:t>
            </a:r>
          </a:p>
          <a:p>
            <a:pPr marL="342900" indent="-342900">
              <a:lnSpc>
                <a:spcPct val="90000"/>
              </a:lnSpc>
              <a:buFont typeface="Courier New" pitchFamily="49" charset="0"/>
              <a:buChar char="o"/>
              <a:defRPr/>
            </a:pPr>
            <a:r>
              <a:rPr lang="en-US" dirty="0"/>
              <a:t>Cramping</a:t>
            </a:r>
          </a:p>
          <a:p>
            <a:pPr marL="342900" indent="-342900">
              <a:lnSpc>
                <a:spcPct val="90000"/>
              </a:lnSpc>
              <a:buFont typeface="Courier New" pitchFamily="49" charset="0"/>
              <a:buChar char="o"/>
              <a:defRPr/>
            </a:pPr>
            <a:r>
              <a:rPr lang="en-US" dirty="0"/>
              <a:t>Loss of Color</a:t>
            </a:r>
          </a:p>
          <a:p>
            <a:pPr marL="342900" indent="-342900">
              <a:lnSpc>
                <a:spcPct val="90000"/>
              </a:lnSpc>
              <a:buFont typeface="Courier New" pitchFamily="49" charset="0"/>
              <a:buChar char="o"/>
              <a:defRPr/>
            </a:pPr>
            <a:r>
              <a:rPr lang="en-US" dirty="0">
                <a:cs typeface="Times New Roman" pitchFamily="18" charset="0"/>
              </a:rPr>
              <a:t>Numbness</a:t>
            </a:r>
          </a:p>
          <a:p>
            <a:pPr eaLnBrk="1" hangingPunct="1">
              <a:lnSpc>
                <a:spcPct val="90000"/>
              </a:lnSpc>
              <a:buFont typeface="Courier New" pitchFamily="49" charset="0"/>
              <a:buChar char="o"/>
              <a:defRPr/>
            </a:pPr>
            <a:r>
              <a:rPr lang="en-US" dirty="0">
                <a:latin typeface="Verdana" pitchFamily="34" charset="0"/>
              </a:rPr>
              <a:t>     Pain</a:t>
            </a:r>
          </a:p>
          <a:p>
            <a:pPr eaLnBrk="1" hangingPunct="1">
              <a:lnSpc>
                <a:spcPct val="90000"/>
              </a:lnSpc>
              <a:buFont typeface="Courier New" pitchFamily="49" charset="0"/>
              <a:buChar char="o"/>
              <a:defRPr/>
            </a:pPr>
            <a:r>
              <a:rPr lang="en-US" dirty="0">
                <a:latin typeface="Verdana" pitchFamily="34" charset="0"/>
              </a:rPr>
              <a:t>     Swelling</a:t>
            </a:r>
          </a:p>
          <a:p>
            <a:pPr eaLnBrk="1" hangingPunct="1">
              <a:lnSpc>
                <a:spcPct val="90000"/>
              </a:lnSpc>
              <a:buFont typeface="Courier New" pitchFamily="49" charset="0"/>
              <a:buChar char="o"/>
              <a:defRPr/>
            </a:pPr>
            <a:r>
              <a:rPr lang="en-US" dirty="0">
                <a:latin typeface="Verdana" pitchFamily="34" charset="0"/>
              </a:rPr>
              <a:t>     Stiffness</a:t>
            </a:r>
          </a:p>
          <a:p>
            <a:pPr eaLnBrk="1" hangingPunct="1">
              <a:lnSpc>
                <a:spcPct val="90000"/>
              </a:lnSpc>
              <a:buFont typeface="Courier New" pitchFamily="49" charset="0"/>
              <a:buChar char="o"/>
              <a:defRPr/>
            </a:pPr>
            <a:r>
              <a:rPr lang="en-US" dirty="0">
                <a:latin typeface="Verdana" pitchFamily="34" charset="0"/>
              </a:rPr>
              <a:t>     Tingling</a:t>
            </a:r>
          </a:p>
          <a:p>
            <a:pPr eaLnBrk="1" hangingPunct="1">
              <a:lnSpc>
                <a:spcPct val="90000"/>
              </a:lnSpc>
              <a:buFont typeface="Courier New" pitchFamily="49" charset="0"/>
              <a:buChar char="o"/>
              <a:defRPr/>
            </a:pPr>
            <a:r>
              <a:rPr lang="en-US" dirty="0">
                <a:latin typeface="Verdana" pitchFamily="34" charset="0"/>
              </a:rPr>
              <a:t>     Weakness</a:t>
            </a:r>
          </a:p>
          <a:p>
            <a:pPr marL="342900" indent="-342900">
              <a:lnSpc>
                <a:spcPct val="90000"/>
              </a:lnSpc>
              <a:buFont typeface="Courier New" pitchFamily="49" charset="0"/>
              <a:buChar char="o"/>
              <a:defRPr/>
            </a:pPr>
            <a:endParaRPr lang="en-US" dirty="0">
              <a:cs typeface="Times New Roman" pitchFamily="18" charset="0"/>
            </a:endParaRP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974DC8A-E0D0-4387-A0B7-2C39579F62B4}" type="slidenum">
              <a:rPr lang="en-US" altLang="en-US"/>
              <a:pPr eaLnBrk="1" hangingPunct="1"/>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a:latin typeface="Verdana" pitchFamily="34" charset="0"/>
                <a:ea typeface="Verdana" pitchFamily="34" charset="0"/>
                <a:cs typeface="Verdana" pitchFamily="34" charset="0"/>
              </a:rPr>
              <a:t>Before doing any patient handling tasks such as transfers remember to:</a:t>
            </a:r>
            <a:endParaRPr lang="en-US" dirty="0">
              <a:latin typeface="Verdana" pitchFamily="34" charset="0"/>
            </a:endParaRPr>
          </a:p>
          <a:p>
            <a:pPr eaLnBrk="1" hangingPunct="1">
              <a:spcBef>
                <a:spcPct val="0"/>
              </a:spcBef>
              <a:defRPr/>
            </a:pPr>
            <a:r>
              <a:rPr lang="en-US" sz="1500" dirty="0">
                <a:solidFill>
                  <a:srgbClr val="000000"/>
                </a:solidFill>
                <a:latin typeface="Verdana" pitchFamily="34" charset="0"/>
                <a:ea typeface="Verdana" pitchFamily="34" charset="0"/>
                <a:cs typeface="Verdana" pitchFamily="34" charset="0"/>
              </a:rPr>
              <a:t>• </a:t>
            </a:r>
            <a:r>
              <a:rPr lang="en-US" sz="1900" b="1" dirty="0">
                <a:solidFill>
                  <a:srgbClr val="000000"/>
                </a:solidFill>
                <a:latin typeface="Verdana" pitchFamily="34" charset="0"/>
                <a:ea typeface="Verdana" pitchFamily="34" charset="0"/>
                <a:cs typeface="Verdana" pitchFamily="34" charset="0"/>
              </a:rPr>
              <a:t>Wear the right clothes: </a:t>
            </a:r>
            <a:r>
              <a:rPr lang="en-US" sz="1900" dirty="0">
                <a:solidFill>
                  <a:srgbClr val="000000"/>
                </a:solidFill>
                <a:latin typeface="Verdana" pitchFamily="34" charset="0"/>
                <a:ea typeface="Verdana" pitchFamily="34" charset="0"/>
                <a:cs typeface="Verdana" pitchFamily="34" charset="0"/>
              </a:rPr>
              <a:t>Make sure your clothing and footwear are appropriate – clothes should allow free movement and shoes should be non-slip, supportive and stable</a:t>
            </a:r>
          </a:p>
          <a:p>
            <a:pPr eaLnBrk="1" hangingPunct="1">
              <a:spcBef>
                <a:spcPct val="0"/>
              </a:spcBef>
              <a:defRPr/>
            </a:pPr>
            <a:r>
              <a:rPr lang="en-US" sz="1900" dirty="0">
                <a:solidFill>
                  <a:srgbClr val="000000"/>
                </a:solidFill>
                <a:latin typeface="Verdana" pitchFamily="34" charset="0"/>
                <a:ea typeface="Verdana" pitchFamily="34" charset="0"/>
                <a:cs typeface="Verdana" pitchFamily="34" charset="0"/>
              </a:rPr>
              <a:t>• </a:t>
            </a:r>
            <a:r>
              <a:rPr lang="en-US" sz="1900" b="1" dirty="0">
                <a:solidFill>
                  <a:srgbClr val="000000"/>
                </a:solidFill>
                <a:latin typeface="Verdana" pitchFamily="34" charset="0"/>
                <a:ea typeface="Verdana" pitchFamily="34" charset="0"/>
                <a:cs typeface="Verdana" pitchFamily="34" charset="0"/>
              </a:rPr>
              <a:t>Know your limits: </a:t>
            </a:r>
            <a:r>
              <a:rPr lang="en-US" sz="1900" dirty="0">
                <a:solidFill>
                  <a:srgbClr val="000000"/>
                </a:solidFill>
                <a:latin typeface="Verdana" pitchFamily="34" charset="0"/>
                <a:ea typeface="Verdana" pitchFamily="34" charset="0"/>
                <a:cs typeface="Verdana" pitchFamily="34" charset="0"/>
              </a:rPr>
              <a:t>Know your own capabilities and don’t exceed them – for instance, if you need training in the technique to be used, tell your Supervisor</a:t>
            </a:r>
          </a:p>
          <a:p>
            <a:pPr eaLnBrk="1" hangingPunct="1">
              <a:spcBef>
                <a:spcPct val="0"/>
              </a:spcBef>
              <a:defRPr/>
            </a:pPr>
            <a:r>
              <a:rPr lang="en-US" sz="1900" dirty="0">
                <a:solidFill>
                  <a:srgbClr val="000000"/>
                </a:solidFill>
                <a:latin typeface="Verdana" pitchFamily="34" charset="0"/>
                <a:ea typeface="Verdana" pitchFamily="34" charset="0"/>
                <a:cs typeface="Verdana" pitchFamily="34" charset="0"/>
              </a:rPr>
              <a:t>• </a:t>
            </a:r>
            <a:r>
              <a:rPr lang="en-US" sz="1900" b="1" dirty="0">
                <a:solidFill>
                  <a:srgbClr val="000000"/>
                </a:solidFill>
                <a:latin typeface="Verdana" pitchFamily="34" charset="0"/>
                <a:ea typeface="Verdana" pitchFamily="34" charset="0"/>
                <a:cs typeface="Verdana" pitchFamily="34" charset="0"/>
              </a:rPr>
              <a:t>Do one thing at a time: </a:t>
            </a:r>
            <a:r>
              <a:rPr lang="en-US" sz="1900" dirty="0">
                <a:solidFill>
                  <a:srgbClr val="000000"/>
                </a:solidFill>
                <a:latin typeface="Verdana" pitchFamily="34" charset="0"/>
                <a:ea typeface="Verdana" pitchFamily="34" charset="0"/>
                <a:cs typeface="Verdana" pitchFamily="34" charset="0"/>
              </a:rPr>
              <a:t>Don’t try to do two things at once – for instance, don’t try to adjust the patient’s clothing during the transfer</a:t>
            </a:r>
          </a:p>
          <a:p>
            <a:pPr eaLnBrk="1" hangingPunct="1">
              <a:spcBef>
                <a:spcPct val="0"/>
              </a:spcBef>
              <a:defRPr/>
            </a:pPr>
            <a:r>
              <a:rPr lang="en-US" sz="1900" dirty="0">
                <a:solidFill>
                  <a:srgbClr val="000000"/>
                </a:solidFill>
                <a:latin typeface="Verdana" pitchFamily="34" charset="0"/>
                <a:ea typeface="Verdana" pitchFamily="34" charset="0"/>
                <a:cs typeface="Verdana" pitchFamily="34" charset="0"/>
              </a:rPr>
              <a:t>• </a:t>
            </a:r>
            <a:r>
              <a:rPr lang="en-US" sz="1900" b="1" dirty="0">
                <a:solidFill>
                  <a:srgbClr val="000000"/>
                </a:solidFill>
                <a:latin typeface="Verdana" pitchFamily="34" charset="0"/>
                <a:ea typeface="Verdana" pitchFamily="34" charset="0"/>
                <a:cs typeface="Verdana" pitchFamily="34" charset="0"/>
              </a:rPr>
              <a:t>Prepare for the task: </a:t>
            </a:r>
            <a:r>
              <a:rPr lang="en-US" sz="1900" dirty="0">
                <a:solidFill>
                  <a:srgbClr val="000000"/>
                </a:solidFill>
                <a:latin typeface="Verdana" pitchFamily="34" charset="0"/>
                <a:ea typeface="Verdana" pitchFamily="34" charset="0"/>
                <a:cs typeface="Verdana" pitchFamily="34" charset="0"/>
              </a:rPr>
              <a:t>Make sure everything is ready before you start – for instance, check other care givers are available if needed, equipment is ready and the handling     </a:t>
            </a:r>
            <a:br>
              <a:rPr lang="en-US" sz="1900" dirty="0">
                <a:solidFill>
                  <a:srgbClr val="000000"/>
                </a:solidFill>
                <a:latin typeface="Verdana" pitchFamily="34" charset="0"/>
                <a:ea typeface="Verdana" pitchFamily="34" charset="0"/>
                <a:cs typeface="Verdana" pitchFamily="34" charset="0"/>
              </a:rPr>
            </a:br>
            <a:r>
              <a:rPr lang="en-US" sz="1900" dirty="0">
                <a:solidFill>
                  <a:srgbClr val="000000"/>
                </a:solidFill>
                <a:latin typeface="Verdana" pitchFamily="34" charset="0"/>
                <a:ea typeface="Verdana" pitchFamily="34" charset="0"/>
                <a:cs typeface="Verdana" pitchFamily="34" charset="0"/>
              </a:rPr>
              <a:t>   environment is prepared</a:t>
            </a:r>
          </a:p>
          <a:p>
            <a:pPr eaLnBrk="1" hangingPunct="1">
              <a:spcBef>
                <a:spcPct val="0"/>
              </a:spcBef>
              <a:defRPr/>
            </a:pPr>
            <a:r>
              <a:rPr lang="en-US" sz="1900" dirty="0">
                <a:solidFill>
                  <a:srgbClr val="000000"/>
                </a:solidFill>
                <a:latin typeface="Verdana" pitchFamily="34" charset="0"/>
                <a:ea typeface="Verdana" pitchFamily="34" charset="0"/>
                <a:cs typeface="Verdana" pitchFamily="34" charset="0"/>
              </a:rPr>
              <a:t>• </a:t>
            </a:r>
            <a:r>
              <a:rPr lang="en-US" sz="1900" b="1" dirty="0">
                <a:solidFill>
                  <a:srgbClr val="000000"/>
                </a:solidFill>
                <a:latin typeface="Verdana" pitchFamily="34" charset="0"/>
                <a:ea typeface="Verdana" pitchFamily="34" charset="0"/>
                <a:cs typeface="Verdana" pitchFamily="34" charset="0"/>
              </a:rPr>
              <a:t>Apply safe principles: </a:t>
            </a:r>
            <a:r>
              <a:rPr lang="en-US" sz="1900" dirty="0">
                <a:solidFill>
                  <a:srgbClr val="000000"/>
                </a:solidFill>
                <a:latin typeface="Verdana" pitchFamily="34" charset="0"/>
                <a:ea typeface="Verdana" pitchFamily="34" charset="0"/>
                <a:cs typeface="Verdana" pitchFamily="34" charset="0"/>
              </a:rPr>
              <a:t>Always use safe body mechanics – and use rhythm and timing to aid the task.</a:t>
            </a:r>
            <a:endParaRPr lang="en-US" sz="1900" kern="0" dirty="0">
              <a:solidFill>
                <a:srgbClr val="FF0000"/>
              </a:solidFill>
              <a:latin typeface="Verdana" pitchFamily="34" charset="0"/>
              <a:ea typeface="Verdana" pitchFamily="34" charset="0"/>
              <a:cs typeface="Verdana" pitchFamily="34" charset="0"/>
            </a:endParaRPr>
          </a:p>
          <a:p>
            <a:pPr marL="342900" indent="-342900">
              <a:lnSpc>
                <a:spcPct val="90000"/>
              </a:lnSpc>
              <a:buFont typeface="Courier New" pitchFamily="49" charset="0"/>
              <a:buChar char="o"/>
              <a:defRPr/>
            </a:pPr>
            <a:endParaRPr lang="en-US" dirty="0">
              <a:cs typeface="Times New Roman" pitchFamily="18" charset="0"/>
            </a:endParaRP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4380221-BEE2-429C-A1A4-56477693C37B}" type="slidenum">
              <a:rPr lang="en-US" altLang="en-US"/>
              <a:pPr eaLnBrk="1" hangingPunct="1"/>
              <a:t>11</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Patient handling can be more hazardous due to the following conditions:</a:t>
            </a:r>
          </a:p>
          <a:p>
            <a:pPr eaLnBrk="1" hangingPunct="1">
              <a:buFontTx/>
              <a:buChar char="•"/>
            </a:pPr>
            <a:r>
              <a:rPr lang="en-US" altLang="en-US">
                <a:latin typeface="Verdana" panose="020B0604030504040204" pitchFamily="34" charset="0"/>
              </a:rPr>
              <a:t> The load is often unstable</a:t>
            </a:r>
          </a:p>
          <a:p>
            <a:pPr eaLnBrk="1" hangingPunct="1">
              <a:buFontTx/>
              <a:buChar char="•"/>
            </a:pPr>
            <a:r>
              <a:rPr lang="en-US" altLang="en-US">
                <a:latin typeface="Verdana" panose="020B0604030504040204" pitchFamily="34" charset="0"/>
              </a:rPr>
              <a:t> Patients don’t have handles</a:t>
            </a:r>
          </a:p>
          <a:p>
            <a:pPr eaLnBrk="1" hangingPunct="1">
              <a:buFontTx/>
              <a:buChar char="•"/>
            </a:pPr>
            <a:r>
              <a:rPr lang="en-US" altLang="en-US">
                <a:latin typeface="Verdana" panose="020B0604030504040204" pitchFamily="34" charset="0"/>
              </a:rPr>
              <a:t> A patient’s weight is distributed unevenly</a:t>
            </a:r>
          </a:p>
          <a:p>
            <a:pPr eaLnBrk="1" hangingPunct="1">
              <a:buFontTx/>
              <a:buChar char="•"/>
            </a:pPr>
            <a:r>
              <a:rPr lang="en-US" altLang="en-US">
                <a:latin typeface="Verdana" panose="020B0604030504040204" pitchFamily="34" charset="0"/>
              </a:rPr>
              <a:t> A patient may be combative</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85FFB0D-81F8-4253-8A01-5CDAEA33231F}" type="slidenum">
              <a:rPr lang="en-US" altLang="en-US"/>
              <a:pPr eaLnBrk="1" hangingPunct="1"/>
              <a:t>12</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The most common methods for safely handling patients are using proper body mechanics and ergonomics.  In many health care organizations training is provided to all employees that relates to both of these subjects.</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2359C1F-C225-4E2E-A629-9D4E9085A796}" type="slidenum">
              <a:rPr lang="en-US" altLang="en-US"/>
              <a:pPr eaLnBrk="1" hangingPunct="1"/>
              <a:t>13</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a:p>
            <a:r>
              <a:rPr lang="en-US" altLang="en-US"/>
              <a:t>Apply safe body mechanics and maintain the natural curve of your spine to minimize the force on your joints and discs. Here’s the safe way to hold your body:</a:t>
            </a:r>
          </a:p>
          <a:p>
            <a:r>
              <a:rPr lang="en-US" altLang="en-US"/>
              <a:t>• </a:t>
            </a:r>
            <a:r>
              <a:rPr lang="en-US" altLang="en-US" u="sng"/>
              <a:t>Stand in a stable position</a:t>
            </a:r>
            <a:r>
              <a:rPr lang="en-US" altLang="en-US"/>
              <a:t>: Your feet should be shoulder width apart with one leg slightly forward to help you balance – you may need to move your feet to maintain a stable posture</a:t>
            </a:r>
          </a:p>
          <a:p>
            <a:r>
              <a:rPr lang="en-US" altLang="en-US"/>
              <a:t>• </a:t>
            </a:r>
            <a:r>
              <a:rPr lang="en-US" altLang="en-US" u="sng"/>
              <a:t>Avoid twisting</a:t>
            </a:r>
            <a:r>
              <a:rPr lang="en-US" altLang="en-US"/>
              <a:t>: Make sure your shoulders and pelvis stay in line with each other</a:t>
            </a:r>
          </a:p>
          <a:p>
            <a:r>
              <a:rPr lang="en-US" altLang="en-US"/>
              <a:t>• </a:t>
            </a:r>
            <a:r>
              <a:rPr lang="en-US" altLang="en-US" u="sng"/>
              <a:t>Bend your knees</a:t>
            </a:r>
            <a:r>
              <a:rPr lang="en-US" altLang="en-US"/>
              <a:t>: Bend your knees slightly, but maintain your natural spinal curve – avoid stooping by bending slightly at the hips (buttocks out)</a:t>
            </a:r>
          </a:p>
          <a:p>
            <a:r>
              <a:rPr lang="en-US" altLang="en-US"/>
              <a:t>• </a:t>
            </a:r>
            <a:r>
              <a:rPr lang="en-US" altLang="en-US" u="sng"/>
              <a:t>Elbows in</a:t>
            </a:r>
            <a:r>
              <a:rPr lang="en-US" altLang="en-US"/>
              <a:t>: Keep your elbows tucked in and avoid reaching – the further away from the body the load is, the greater the potential for harm</a:t>
            </a:r>
          </a:p>
          <a:p>
            <a:r>
              <a:rPr lang="en-US" altLang="en-US"/>
              <a:t>• </a:t>
            </a:r>
            <a:r>
              <a:rPr lang="en-US" altLang="en-US" u="sng"/>
              <a:t>Tighten abdominal muscles</a:t>
            </a:r>
            <a:r>
              <a:rPr lang="en-US" altLang="en-US"/>
              <a:t>: Tighten your abdominal muscles to support your spine</a:t>
            </a:r>
          </a:p>
          <a:p>
            <a:r>
              <a:rPr lang="en-US" altLang="en-US"/>
              <a:t>• </a:t>
            </a:r>
            <a:r>
              <a:rPr lang="en-US" altLang="en-US" u="sng"/>
              <a:t>Head up</a:t>
            </a:r>
            <a:r>
              <a:rPr lang="en-US" altLang="en-US"/>
              <a:t>: Keep your head raised, with your chin tucked in during the movement</a:t>
            </a:r>
          </a:p>
          <a:p>
            <a:r>
              <a:rPr lang="en-US" altLang="en-US"/>
              <a:t>• </a:t>
            </a:r>
            <a:r>
              <a:rPr lang="en-US" altLang="en-US" u="sng"/>
              <a:t>Move smoothly</a:t>
            </a:r>
            <a:r>
              <a:rPr lang="en-US" altLang="en-US"/>
              <a:t>: Move smoothly throughout the technique and avoid fixed holds.</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1F71177-D1A8-4B91-B168-2F7A0AA02232}" type="slidenum">
              <a:rPr lang="en-US" altLang="en-US"/>
              <a:pPr eaLnBrk="1" hangingPunct="1"/>
              <a:t>14</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When handling or moving patients remember the following practices:</a:t>
            </a:r>
          </a:p>
          <a:p>
            <a:pPr>
              <a:buFontTx/>
              <a:buAutoNum type="arabicParenR"/>
            </a:pPr>
            <a:r>
              <a:rPr lang="en-US" altLang="en-US">
                <a:latin typeface="Verdana" panose="020B0604030504040204" pitchFamily="34" charset="0"/>
                <a:ea typeface="Verdana" panose="020B0604030504040204" pitchFamily="34" charset="0"/>
                <a:cs typeface="Verdana" panose="020B0604030504040204" pitchFamily="34" charset="0"/>
              </a:rPr>
              <a:t> Maintain a wide, stable base with your feet</a:t>
            </a:r>
          </a:p>
          <a:p>
            <a:pPr>
              <a:buFontTx/>
              <a:buAutoNum type="arabicParenR"/>
            </a:pPr>
            <a:r>
              <a:rPr lang="en-US" altLang="en-US">
                <a:latin typeface="Verdana" panose="020B0604030504040204" pitchFamily="34" charset="0"/>
                <a:ea typeface="Verdana" panose="020B0604030504040204" pitchFamily="34" charset="0"/>
                <a:cs typeface="Verdana" panose="020B0604030504040204" pitchFamily="34" charset="0"/>
              </a:rPr>
              <a:t> Put the bed at the correct height (waist level when providing care; hip level when moving a patient)</a:t>
            </a:r>
          </a:p>
          <a:p>
            <a:pPr>
              <a:buFontTx/>
              <a:buAutoNum type="arabicParenR"/>
            </a:pPr>
            <a:r>
              <a:rPr lang="en-US" altLang="en-US">
                <a:latin typeface="Verdana" panose="020B0604030504040204" pitchFamily="34" charset="0"/>
                <a:ea typeface="Verdana" panose="020B0604030504040204" pitchFamily="34" charset="0"/>
                <a:cs typeface="Verdana" panose="020B0604030504040204" pitchFamily="34" charset="0"/>
              </a:rPr>
              <a:t> Try to keep the work directly in front of you to avoid rotating the spine</a:t>
            </a:r>
          </a:p>
          <a:p>
            <a:r>
              <a:rPr lang="en-US" altLang="en-US">
                <a:latin typeface="Verdana" panose="020B0604030504040204" pitchFamily="34" charset="0"/>
                <a:ea typeface="Verdana" panose="020B0604030504040204" pitchFamily="34" charset="0"/>
                <a:cs typeface="Verdana" panose="020B0604030504040204" pitchFamily="34" charset="0"/>
              </a:rPr>
              <a:t>4) Keep the patient as close to your body as possible to minimize reaching</a:t>
            </a:r>
          </a:p>
          <a:p>
            <a:endParaRPr lang="en-US" altLang="en-US"/>
          </a:p>
          <a:p>
            <a:endParaRPr lang="en-US" altLang="en-US"/>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FFC5D95-99FF-4155-853C-2EB3E8C2754C}" type="slidenum">
              <a:rPr lang="en-US" altLang="en-US"/>
              <a:pPr eaLnBrk="1" hangingPunct="1"/>
              <a:t>15</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a:latin typeface="Verdana" pitchFamily="34" charset="0"/>
                <a:ea typeface="Verdana" pitchFamily="34" charset="0"/>
                <a:cs typeface="Verdana" pitchFamily="34" charset="0"/>
              </a:rPr>
              <a:t>When working with patients, materials or even entering reports on a computer it’s important to have an understanding of ergonomics.</a:t>
            </a:r>
          </a:p>
          <a:p>
            <a:pPr>
              <a:defRPr/>
            </a:pPr>
            <a:r>
              <a:rPr lang="en-US" dirty="0">
                <a:latin typeface="Verdana" pitchFamily="34" charset="0"/>
                <a:ea typeface="Verdana" pitchFamily="34" charset="0"/>
                <a:cs typeface="Verdana" pitchFamily="34" charset="0"/>
              </a:rPr>
              <a:t>But what is ergonomics and what does it encompass?</a:t>
            </a:r>
          </a:p>
          <a:p>
            <a:pPr>
              <a:defRPr/>
            </a:pPr>
            <a:r>
              <a:rPr lang="en-US" i="1" u="sng" dirty="0">
                <a:latin typeface="Verdana" pitchFamily="34" charset="0"/>
                <a:ea typeface="Verdana" pitchFamily="34" charset="0"/>
                <a:cs typeface="Verdana" pitchFamily="34" charset="0"/>
              </a:rPr>
              <a:t>Ergonomics</a:t>
            </a:r>
            <a:r>
              <a:rPr lang="en-US" dirty="0">
                <a:latin typeface="Verdana" pitchFamily="34" charset="0"/>
                <a:ea typeface="Verdana" pitchFamily="34" charset="0"/>
                <a:cs typeface="Verdana" pitchFamily="34" charset="0"/>
              </a:rPr>
              <a:t>: The science of fitting jobs to people.  Encompasses the body of knowledge about physical abilities and limitations as well as other human characteristics relevant to job design</a:t>
            </a:r>
            <a:endParaRPr lang="en-US" b="1" dirty="0">
              <a:latin typeface="Verdana" pitchFamily="34" charset="0"/>
              <a:ea typeface="Verdana" pitchFamily="34" charset="0"/>
              <a:cs typeface="Verdana" pitchFamily="34" charset="0"/>
            </a:endParaRPr>
          </a:p>
          <a:p>
            <a:pPr>
              <a:defRPr/>
            </a:pPr>
            <a:r>
              <a:rPr lang="en-US" i="1" u="sng" dirty="0">
                <a:latin typeface="Verdana" pitchFamily="34" charset="0"/>
                <a:ea typeface="Verdana" pitchFamily="34" charset="0"/>
                <a:cs typeface="Verdana" pitchFamily="34" charset="0"/>
              </a:rPr>
              <a:t>Ergonomic design</a:t>
            </a:r>
            <a:r>
              <a:rPr lang="en-US" dirty="0">
                <a:latin typeface="Verdana" pitchFamily="34" charset="0"/>
                <a:ea typeface="Verdana" pitchFamily="34" charset="0"/>
                <a:cs typeface="Verdana" pitchFamily="34" charset="0"/>
              </a:rPr>
              <a:t>: The application of this body of knowledge to the design of the workplace (tasks, equipment, environment) for safe and efficient worker use</a:t>
            </a:r>
            <a:endParaRPr lang="en-US" b="1" dirty="0">
              <a:latin typeface="Verdana" pitchFamily="34" charset="0"/>
              <a:ea typeface="Verdana" pitchFamily="34" charset="0"/>
              <a:cs typeface="Verdana" pitchFamily="34" charset="0"/>
            </a:endParaRPr>
          </a:p>
          <a:p>
            <a:pPr>
              <a:defRPr/>
            </a:pPr>
            <a:r>
              <a:rPr lang="en-US" i="1" u="sng" dirty="0">
                <a:latin typeface="Verdana" pitchFamily="34" charset="0"/>
                <a:ea typeface="Verdana" pitchFamily="34" charset="0"/>
                <a:cs typeface="Verdana" pitchFamily="34" charset="0"/>
              </a:rPr>
              <a:t>Good ergonomic design</a:t>
            </a:r>
            <a:r>
              <a:rPr lang="en-US" i="1" dirty="0">
                <a:latin typeface="Verdana" pitchFamily="34" charset="0"/>
                <a:ea typeface="Verdana" pitchFamily="34" charset="0"/>
                <a:cs typeface="Verdana" pitchFamily="34" charset="0"/>
              </a:rPr>
              <a:t>:</a:t>
            </a:r>
            <a:r>
              <a:rPr lang="en-US" dirty="0">
                <a:latin typeface="Verdana" pitchFamily="34" charset="0"/>
                <a:ea typeface="Verdana" pitchFamily="34" charset="0"/>
                <a:cs typeface="Verdana" pitchFamily="34" charset="0"/>
              </a:rPr>
              <a:t> Makes the most efficient  use of worker capabilities while ensuring job demands do not exceed those capabilities</a:t>
            </a:r>
            <a:endParaRPr lang="en-US" kern="0" dirty="0">
              <a:latin typeface="Verdana" pitchFamily="34" charset="0"/>
              <a:ea typeface="Verdana" pitchFamily="34" charset="0"/>
              <a:cs typeface="Verdana" pitchFamily="34" charset="0"/>
            </a:endParaRPr>
          </a:p>
          <a:p>
            <a:pPr>
              <a:defRPr/>
            </a:pPr>
            <a:endParaRPr lang="en-US" dirty="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3D6C423-1EB3-4ECF-8137-4849C15CD05D}" type="slidenum">
              <a:rPr lang="en-US" altLang="en-US"/>
              <a:pPr eaLnBrk="1" hangingPunct="1"/>
              <a:t>16</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a:latin typeface="Verdana" pitchFamily="34" charset="0"/>
                <a:ea typeface="Verdana" pitchFamily="34" charset="0"/>
                <a:cs typeface="Verdana" pitchFamily="34" charset="0"/>
              </a:rPr>
              <a:t>In the care of patients there are numerous ergonomic risk factors:</a:t>
            </a:r>
          </a:p>
          <a:p>
            <a:pPr marL="457200" indent="-457200">
              <a:buFont typeface="Courier New" pitchFamily="49" charset="0"/>
              <a:buChar char="o"/>
              <a:defRPr/>
            </a:pPr>
            <a:r>
              <a:rPr lang="en-US" dirty="0">
                <a:latin typeface="Verdana" pitchFamily="34" charset="0"/>
                <a:ea typeface="Verdana" pitchFamily="34" charset="0"/>
                <a:cs typeface="Verdana" pitchFamily="34" charset="0"/>
              </a:rPr>
              <a:t>Forceful and Heavy Exertions</a:t>
            </a:r>
          </a:p>
          <a:p>
            <a:pPr marL="457200" indent="-457200">
              <a:buFont typeface="Courier New" pitchFamily="49" charset="0"/>
              <a:buChar char="o"/>
              <a:defRPr/>
            </a:pPr>
            <a:r>
              <a:rPr lang="en-US" dirty="0">
                <a:latin typeface="Verdana" pitchFamily="34" charset="0"/>
                <a:ea typeface="Verdana" pitchFamily="34" charset="0"/>
                <a:cs typeface="Verdana" pitchFamily="34" charset="0"/>
              </a:rPr>
              <a:t>High Frequency/Repetitive Tasks</a:t>
            </a:r>
          </a:p>
          <a:p>
            <a:pPr marL="457200" indent="-457200">
              <a:buFont typeface="Courier New" pitchFamily="49" charset="0"/>
              <a:buChar char="o"/>
              <a:defRPr/>
            </a:pPr>
            <a:r>
              <a:rPr lang="en-US" dirty="0">
                <a:latin typeface="Verdana" pitchFamily="34" charset="0"/>
                <a:ea typeface="Verdana" pitchFamily="34" charset="0"/>
                <a:cs typeface="Verdana" pitchFamily="34" charset="0"/>
              </a:rPr>
              <a:t>Awkward Postures</a:t>
            </a:r>
          </a:p>
          <a:p>
            <a:pPr marL="457200" indent="-457200">
              <a:buFont typeface="Courier New" pitchFamily="49" charset="0"/>
              <a:buChar char="o"/>
              <a:defRPr/>
            </a:pPr>
            <a:r>
              <a:rPr lang="en-US" dirty="0">
                <a:latin typeface="Verdana" pitchFamily="34" charset="0"/>
                <a:ea typeface="Verdana" pitchFamily="34" charset="0"/>
                <a:cs typeface="Verdana" pitchFamily="34" charset="0"/>
              </a:rPr>
              <a:t>Work Duration</a:t>
            </a:r>
          </a:p>
          <a:p>
            <a:pPr marL="457200" indent="-457200">
              <a:buFont typeface="Courier New" pitchFamily="49" charset="0"/>
              <a:buChar char="o"/>
              <a:defRPr/>
            </a:pPr>
            <a:r>
              <a:rPr lang="en-US" dirty="0">
                <a:latin typeface="Verdana" pitchFamily="34" charset="0"/>
                <a:ea typeface="Verdana" pitchFamily="34" charset="0"/>
                <a:cs typeface="Verdana" pitchFamily="34" charset="0"/>
              </a:rPr>
              <a:t>Uneven work floors</a:t>
            </a:r>
          </a:p>
          <a:p>
            <a:pPr marL="457200" indent="-457200">
              <a:buFont typeface="Courier New" pitchFamily="49" charset="0"/>
              <a:buChar char="o"/>
              <a:defRPr/>
            </a:pPr>
            <a:r>
              <a:rPr lang="en-US" dirty="0">
                <a:latin typeface="Verdana" pitchFamily="34" charset="0"/>
                <a:ea typeface="Verdana" pitchFamily="34" charset="0"/>
                <a:cs typeface="Verdana" pitchFamily="34" charset="0"/>
              </a:rPr>
              <a:t>Unpredictable patients</a:t>
            </a:r>
          </a:p>
          <a:p>
            <a:pPr marL="457200" indent="-457200">
              <a:buFont typeface="Courier New" pitchFamily="49" charset="0"/>
              <a:buChar char="o"/>
              <a:defRPr/>
            </a:pPr>
            <a:r>
              <a:rPr lang="en-US" dirty="0">
                <a:latin typeface="Verdana" pitchFamily="34" charset="0"/>
                <a:ea typeface="Verdana" pitchFamily="34" charset="0"/>
                <a:cs typeface="Verdana" pitchFamily="34" charset="0"/>
              </a:rPr>
              <a:t>Dependence level of patients</a:t>
            </a:r>
          </a:p>
          <a:p>
            <a:pPr>
              <a:defRPr/>
            </a:pPr>
            <a:endParaRPr lang="en-US" dirty="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B9902FB-E7CB-4245-9D58-2A847082F021}" type="slidenum">
              <a:rPr lang="en-US" altLang="en-US"/>
              <a:pPr eaLnBrk="1" hangingPunct="1"/>
              <a:t>17</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a:latin typeface="Verdana" pitchFamily="34" charset="0"/>
                <a:ea typeface="Verdana" pitchFamily="34" charset="0"/>
                <a:cs typeface="Verdana" pitchFamily="34" charset="0"/>
              </a:rPr>
              <a:t>In addition to the ones already mentioned there are several other ergonomic risk factors involved with patient care:</a:t>
            </a:r>
          </a:p>
          <a:p>
            <a:pPr marL="457200" indent="-457200">
              <a:buFont typeface="Courier New" pitchFamily="49" charset="0"/>
              <a:buChar char="o"/>
              <a:defRPr/>
            </a:pPr>
            <a:r>
              <a:rPr lang="en-US" dirty="0">
                <a:latin typeface="Verdana" pitchFamily="34" charset="0"/>
                <a:ea typeface="Verdana" pitchFamily="34" charset="0"/>
                <a:cs typeface="Verdana" pitchFamily="34" charset="0"/>
              </a:rPr>
              <a:t>Lifting heavy loads</a:t>
            </a:r>
          </a:p>
          <a:p>
            <a:pPr marL="457200" indent="-457200">
              <a:buFont typeface="Courier New" pitchFamily="49" charset="0"/>
              <a:buChar char="o"/>
              <a:defRPr/>
            </a:pPr>
            <a:r>
              <a:rPr lang="en-US" dirty="0">
                <a:latin typeface="Verdana" pitchFamily="34" charset="0"/>
                <a:ea typeface="Verdana" pitchFamily="34" charset="0"/>
                <a:cs typeface="Verdana" pitchFamily="34" charset="0"/>
              </a:rPr>
              <a:t>Excessive pushing/pulling</a:t>
            </a:r>
          </a:p>
          <a:p>
            <a:pPr marL="457200" indent="-457200">
              <a:buFont typeface="Courier New" pitchFamily="49" charset="0"/>
              <a:buChar char="o"/>
              <a:defRPr/>
            </a:pPr>
            <a:r>
              <a:rPr lang="en-US" dirty="0">
                <a:latin typeface="Verdana" pitchFamily="34" charset="0"/>
                <a:ea typeface="Verdana" pitchFamily="34" charset="0"/>
                <a:cs typeface="Verdana" pitchFamily="34" charset="0"/>
              </a:rPr>
              <a:t>Reaching</a:t>
            </a:r>
          </a:p>
          <a:p>
            <a:pPr>
              <a:defRPr/>
            </a:pPr>
            <a:endParaRPr lang="en-US" dirty="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59554AE-9CC4-4169-B2B3-1E551987D2F5}" type="slidenum">
              <a:rPr lang="en-US" altLang="en-US"/>
              <a:pPr eaLnBrk="1" hangingPunct="1"/>
              <a:t>18</a:t>
            </a:fld>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Always use caution when doing any type of patient handling!  </a:t>
            </a:r>
          </a:p>
          <a:p>
            <a:r>
              <a:rPr lang="en-US" altLang="en-US">
                <a:latin typeface="Verdana" panose="020B0604030504040204" pitchFamily="34" charset="0"/>
                <a:ea typeface="Verdana" panose="020B0604030504040204" pitchFamily="34" charset="0"/>
                <a:cs typeface="Verdana" panose="020B0604030504040204" pitchFamily="34" charset="0"/>
              </a:rPr>
              <a:t>Some lifting tasks are so stressful the a person’s body that even if proper body mechanics and ergonomics are used an injury could still occur.</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52C9778-5706-45CD-BE83-76302AC3F6E9}" type="slidenum">
              <a:rPr lang="en-US" altLang="en-US"/>
              <a:pPr eaLnBrk="1" hangingPunct="1"/>
              <a:t>19</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a:latin typeface="Verdana" pitchFamily="34" charset="0"/>
                <a:ea typeface="Verdana" pitchFamily="34" charset="0"/>
                <a:cs typeface="Verdana" pitchFamily="34" charset="0"/>
              </a:rPr>
              <a:t>To assist you with keeping yourself and your patient safe we will address the following topics:</a:t>
            </a:r>
          </a:p>
          <a:p>
            <a:pPr marL="171450" indent="-171450">
              <a:buFont typeface="Arial" pitchFamily="34" charset="0"/>
              <a:buChar char="•"/>
              <a:defRPr/>
            </a:pPr>
            <a:r>
              <a:rPr lang="en-US" dirty="0">
                <a:latin typeface="Verdana" pitchFamily="34" charset="0"/>
                <a:ea typeface="Verdana" pitchFamily="34" charset="0"/>
                <a:cs typeface="Verdana" pitchFamily="34" charset="0"/>
              </a:rPr>
              <a:t>Injury Risk</a:t>
            </a:r>
          </a:p>
          <a:p>
            <a:pPr marL="171450" indent="-171450">
              <a:buFont typeface="Arial" pitchFamily="34" charset="0"/>
              <a:buChar char="•"/>
              <a:defRPr/>
            </a:pPr>
            <a:r>
              <a:rPr lang="en-US" dirty="0">
                <a:latin typeface="Verdana" pitchFamily="34" charset="0"/>
                <a:ea typeface="Verdana" pitchFamily="34" charset="0"/>
                <a:cs typeface="Verdana" pitchFamily="34" charset="0"/>
              </a:rPr>
              <a:t>Myths vs. Facts</a:t>
            </a:r>
          </a:p>
          <a:p>
            <a:pPr marL="171450" indent="-171450">
              <a:buFont typeface="Arial" pitchFamily="34" charset="0"/>
              <a:buChar char="•"/>
              <a:defRPr/>
            </a:pPr>
            <a:r>
              <a:rPr lang="en-US" dirty="0">
                <a:latin typeface="Verdana" pitchFamily="34" charset="0"/>
                <a:ea typeface="Verdana" pitchFamily="34" charset="0"/>
                <a:cs typeface="Verdana" pitchFamily="34" charset="0"/>
              </a:rPr>
              <a:t>Musculoskeletal Disorders</a:t>
            </a:r>
          </a:p>
          <a:p>
            <a:pPr marL="171450" indent="-171450">
              <a:buFont typeface="Arial" pitchFamily="34" charset="0"/>
              <a:buChar char="•"/>
              <a:defRPr/>
            </a:pPr>
            <a:r>
              <a:rPr lang="en-US" dirty="0">
                <a:latin typeface="Verdana" pitchFamily="34" charset="0"/>
                <a:ea typeface="Verdana" pitchFamily="34" charset="0"/>
                <a:cs typeface="Verdana" pitchFamily="34" charset="0"/>
              </a:rPr>
              <a:t>Body Mechanics/Ergonomics</a:t>
            </a:r>
          </a:p>
          <a:p>
            <a:pPr marL="171450" indent="-171450">
              <a:buFont typeface="Arial" pitchFamily="34" charset="0"/>
              <a:buChar char="•"/>
              <a:defRPr/>
            </a:pPr>
            <a:r>
              <a:rPr lang="en-US" dirty="0">
                <a:latin typeface="Verdana" pitchFamily="34" charset="0"/>
                <a:ea typeface="Verdana" pitchFamily="34" charset="0"/>
                <a:cs typeface="Verdana" pitchFamily="34" charset="0"/>
              </a:rPr>
              <a:t>Using a Patient Lifting Device</a:t>
            </a:r>
          </a:p>
          <a:p>
            <a:pPr marL="171450" indent="-171450">
              <a:buFont typeface="Arial" pitchFamily="34" charset="0"/>
              <a:buChar char="•"/>
              <a:defRPr/>
            </a:pPr>
            <a:r>
              <a:rPr lang="en-US" dirty="0">
                <a:latin typeface="Verdana" pitchFamily="34" charset="0"/>
                <a:ea typeface="Verdana" pitchFamily="34" charset="0"/>
                <a:cs typeface="Verdana" pitchFamily="34" charset="0"/>
              </a:rPr>
              <a:t>Proper Lifting Techniques</a:t>
            </a:r>
          </a:p>
          <a:p>
            <a:pPr>
              <a:defRPr/>
            </a:pPr>
            <a:endParaRPr lang="en-US" dirty="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BCBAB21-1F98-46E1-A7B7-30E0D25BF2C2}" type="slidenum">
              <a:rPr lang="en-US" altLang="en-US"/>
              <a:pPr eaLnBrk="1" hangingPunct="1"/>
              <a:t>2</a:t>
            </a:fld>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Another way to manually lift a patient is through the use of a lifting team.</a:t>
            </a:r>
          </a:p>
          <a:p>
            <a:pPr eaLnBrk="1" hangingPunct="1">
              <a:buFont typeface="Courier New" panose="02070309020205020404" pitchFamily="49" charset="0"/>
              <a:buNone/>
            </a:pPr>
            <a:r>
              <a:rPr lang="en-US" altLang="en-US">
                <a:latin typeface="Verdana" panose="020B0604030504040204" pitchFamily="34" charset="0"/>
              </a:rPr>
              <a:t>A lifting team may be required when a patient is very large or overly obese.</a:t>
            </a:r>
          </a:p>
          <a:p>
            <a:pPr eaLnBrk="1" hangingPunct="1">
              <a:buFont typeface="Courier New" panose="02070309020205020404" pitchFamily="49" charset="0"/>
              <a:buNone/>
            </a:pPr>
            <a:r>
              <a:rPr lang="en-US" altLang="en-US">
                <a:latin typeface="Verdana" panose="020B0604030504040204" pitchFamily="34" charset="0"/>
              </a:rPr>
              <a:t>With a lifting team one person “calls” directions and lifting steps so everyone will move at the same pace.</a:t>
            </a:r>
          </a:p>
          <a:p>
            <a:pPr eaLnBrk="1" hangingPunct="1">
              <a:buFont typeface="Courier New" panose="02070309020205020404" pitchFamily="49" charset="0"/>
              <a:buNone/>
            </a:pPr>
            <a:r>
              <a:rPr lang="en-US" altLang="en-US">
                <a:latin typeface="Verdana" panose="020B0604030504040204" pitchFamily="34" charset="0"/>
              </a:rPr>
              <a:t>Team members must still use caution to ensure proper body mechanics and ergonomic issues are addressed.</a:t>
            </a:r>
          </a:p>
          <a:p>
            <a:endParaRPr lang="en-US" altLang="en-US"/>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CBF4514-E9DA-4B3D-A57A-A18069080565}" type="slidenum">
              <a:rPr lang="en-US" altLang="en-US"/>
              <a:pPr eaLnBrk="1" hangingPunct="1"/>
              <a:t>20</a:t>
            </a:fld>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To prepare for safe patient handling remember the following:</a:t>
            </a:r>
          </a:p>
          <a:p>
            <a:pPr eaLnBrk="1" hangingPunct="1">
              <a:buFontTx/>
              <a:buChar char="•"/>
            </a:pPr>
            <a:r>
              <a:rPr lang="en-US" altLang="en-US">
                <a:latin typeface="Verdana" panose="020B0604030504040204" pitchFamily="34" charset="0"/>
              </a:rPr>
              <a:t> Know what equipment is available and how it works</a:t>
            </a:r>
          </a:p>
          <a:p>
            <a:pPr eaLnBrk="1" hangingPunct="1">
              <a:buFontTx/>
              <a:buChar char="•"/>
            </a:pPr>
            <a:r>
              <a:rPr lang="en-US" altLang="en-US">
                <a:latin typeface="Verdana" panose="020B0604030504040204" pitchFamily="34" charset="0"/>
              </a:rPr>
              <a:t> Assess the patient and the environment </a:t>
            </a:r>
          </a:p>
          <a:p>
            <a:pPr eaLnBrk="1" hangingPunct="1">
              <a:buFontTx/>
              <a:buChar char="•"/>
            </a:pPr>
            <a:r>
              <a:rPr lang="en-US" altLang="en-US">
                <a:latin typeface="Verdana" panose="020B0604030504040204" pitchFamily="34" charset="0"/>
              </a:rPr>
              <a:t> Gather appropriate equipment and staff needed</a:t>
            </a:r>
            <a:endParaRPr lang="en-US" altLang="en-US" u="sng">
              <a:latin typeface="Verdana" panose="020B0604030504040204" pitchFamily="34" charset="0"/>
            </a:endParaRPr>
          </a:p>
          <a:p>
            <a:pPr eaLnBrk="1" hangingPunct="1">
              <a:buFontTx/>
              <a:buChar char="•"/>
            </a:pPr>
            <a:r>
              <a:rPr lang="en-US" altLang="en-US">
                <a:latin typeface="Verdana" panose="020B0604030504040204" pitchFamily="34" charset="0"/>
              </a:rPr>
              <a:t> Coach Patient</a:t>
            </a:r>
          </a:p>
          <a:p>
            <a:endParaRPr lang="en-US" altLang="en-US"/>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8633515-41A4-4C62-A9B8-551CBF636A06}" type="slidenum">
              <a:rPr lang="en-US" altLang="en-US"/>
              <a:pPr eaLnBrk="1" hangingPunct="1"/>
              <a:t>21</a:t>
            </a:fld>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a:latin typeface="Verdana" pitchFamily="34" charset="0"/>
                <a:ea typeface="Verdana" pitchFamily="34" charset="0"/>
                <a:cs typeface="Verdana" pitchFamily="34" charset="0"/>
              </a:rPr>
              <a:t>There are several benefits to using patient lifting devices such as:</a:t>
            </a:r>
          </a:p>
          <a:p>
            <a:pPr marL="342900" indent="-342900">
              <a:buFont typeface="Courier New" pitchFamily="49" charset="0"/>
              <a:buChar char="o"/>
              <a:defRPr/>
            </a:pPr>
            <a:r>
              <a:rPr lang="en-US" dirty="0">
                <a:latin typeface="Verdana" pitchFamily="34" charset="0"/>
                <a:ea typeface="Verdana" pitchFamily="34" charset="0"/>
                <a:cs typeface="Verdana" pitchFamily="34" charset="0"/>
              </a:rPr>
              <a:t>Patient comfort</a:t>
            </a:r>
          </a:p>
          <a:p>
            <a:pPr marL="342900" indent="-342900">
              <a:buFont typeface="Courier New" pitchFamily="49" charset="0"/>
              <a:buChar char="o"/>
              <a:defRPr/>
            </a:pPr>
            <a:r>
              <a:rPr lang="en-US" dirty="0">
                <a:latin typeface="Verdana" pitchFamily="34" charset="0"/>
                <a:ea typeface="Verdana" pitchFamily="34" charset="0"/>
                <a:cs typeface="Verdana" pitchFamily="34" charset="0"/>
              </a:rPr>
              <a:t>Respects a patient’s sense of dignity</a:t>
            </a:r>
          </a:p>
          <a:p>
            <a:pPr marL="342900" indent="-342900">
              <a:buFont typeface="Courier New" pitchFamily="49" charset="0"/>
              <a:buChar char="o"/>
              <a:defRPr/>
            </a:pPr>
            <a:r>
              <a:rPr lang="en-US" dirty="0">
                <a:latin typeface="Verdana" pitchFamily="34" charset="0"/>
                <a:ea typeface="Verdana" pitchFamily="34" charset="0"/>
                <a:cs typeface="Verdana" pitchFamily="34" charset="0"/>
              </a:rPr>
              <a:t>Promotes patient independence and rehabilitation</a:t>
            </a:r>
          </a:p>
          <a:p>
            <a:pPr>
              <a:defRPr/>
            </a:pPr>
            <a:endParaRPr lang="en-US" dirty="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4A5C388-A8C7-4CE9-B91C-FFE67A8A1553}" type="slidenum">
              <a:rPr lang="en-US" altLang="en-US"/>
              <a:pPr eaLnBrk="1" hangingPunct="1"/>
              <a:t>22</a:t>
            </a:fld>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Using patient lifting devices can have positive affects for patients and employees alike.</a:t>
            </a:r>
          </a:p>
          <a:p>
            <a:r>
              <a:rPr lang="en-US" altLang="en-US">
                <a:latin typeface="Verdana" panose="020B0604030504040204" pitchFamily="34" charset="0"/>
                <a:ea typeface="Verdana" panose="020B0604030504040204" pitchFamily="34" charset="0"/>
                <a:cs typeface="Verdana" panose="020B0604030504040204" pitchFamily="34" charset="0"/>
              </a:rPr>
              <a:t>When patient lifting devices are used regularly it can reduce occupational injuries to employees as well as impacting on indirect costs to the organization such as employee replacement and additional training, loss of productivity due to injured employees being off of work, and liability to the organization.</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41C7579-9B80-488F-B9CC-55FFBC6F0561}" type="slidenum">
              <a:rPr lang="en-US" altLang="en-US"/>
              <a:pPr eaLnBrk="1" hangingPunct="1"/>
              <a:t>23</a:t>
            </a:fld>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a:latin typeface="Verdana" pitchFamily="34" charset="0"/>
                <a:ea typeface="Verdana" pitchFamily="34" charset="0"/>
                <a:cs typeface="Verdana" pitchFamily="34" charset="0"/>
              </a:rPr>
              <a:t>It’s a good idea to use a patient lift in situations where the task requires any lifting over 35 pounds.</a:t>
            </a:r>
          </a:p>
          <a:p>
            <a:pPr>
              <a:defRPr/>
            </a:pPr>
            <a:r>
              <a:rPr lang="en-US" dirty="0">
                <a:latin typeface="Verdana" pitchFamily="34" charset="0"/>
                <a:ea typeface="Verdana" pitchFamily="34" charset="0"/>
                <a:cs typeface="Verdana" pitchFamily="34" charset="0"/>
              </a:rPr>
              <a:t>In addition, there are certain characteristics of a patient that also affect a decision to use a patient lifting device such as:</a:t>
            </a:r>
          </a:p>
          <a:p>
            <a:pPr marL="171450" indent="-171450">
              <a:buFont typeface="Arial" pitchFamily="34" charset="0"/>
              <a:buChar char="•"/>
              <a:defRPr/>
            </a:pPr>
            <a:r>
              <a:rPr lang="en-US" dirty="0">
                <a:latin typeface="Verdana" pitchFamily="34" charset="0"/>
                <a:ea typeface="Verdana" pitchFamily="34" charset="0"/>
                <a:cs typeface="Verdana" pitchFamily="34" charset="0"/>
              </a:rPr>
              <a:t>Height and weight of the patient</a:t>
            </a:r>
          </a:p>
          <a:p>
            <a:pPr marL="171450" indent="-171450">
              <a:buFont typeface="Arial" pitchFamily="34" charset="0"/>
              <a:buChar char="•"/>
              <a:defRPr/>
            </a:pPr>
            <a:r>
              <a:rPr lang="en-US" dirty="0">
                <a:latin typeface="Verdana" pitchFamily="34" charset="0"/>
                <a:ea typeface="Verdana" pitchFamily="34" charset="0"/>
                <a:cs typeface="Verdana" pitchFamily="34" charset="0"/>
              </a:rPr>
              <a:t>Body shape and</a:t>
            </a:r>
          </a:p>
          <a:p>
            <a:pPr marL="171450" indent="-171450">
              <a:buFont typeface="Arial" pitchFamily="34" charset="0"/>
              <a:buChar char="•"/>
              <a:defRPr/>
            </a:pPr>
            <a:r>
              <a:rPr lang="en-US" dirty="0">
                <a:latin typeface="Verdana" pitchFamily="34" charset="0"/>
                <a:ea typeface="Verdana" pitchFamily="34" charset="0"/>
                <a:cs typeface="Verdana" pitchFamily="34" charset="0"/>
              </a:rPr>
              <a:t>Patient dependency</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219BDF7-DB1E-4999-B94E-3AC679B676C3}" type="slidenum">
              <a:rPr lang="en-US" altLang="en-US"/>
              <a:pPr eaLnBrk="1" hangingPunct="1"/>
              <a:t>24</a:t>
            </a:fld>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The chart on this slide can be used as a aid for determining when to use a patient lifting device.  Some of the issues to be taken into consideration are if the patient can be any weight themselves and if the patient is cooperative.</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861D6E3-4D3F-40CC-BF8E-DD41E963A71D}" type="slidenum">
              <a:rPr lang="en-US" altLang="en-US"/>
              <a:pPr eaLnBrk="1" hangingPunct="1"/>
              <a:t>25</a:t>
            </a:fld>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a:latin typeface="Verdana" pitchFamily="34" charset="0"/>
                <a:ea typeface="Verdana" pitchFamily="34" charset="0"/>
                <a:cs typeface="Verdana" pitchFamily="34" charset="0"/>
              </a:rPr>
              <a:t>Health care employees have the responsibility for the following when it comes to handling patients:</a:t>
            </a:r>
          </a:p>
          <a:p>
            <a:pPr marL="171450" indent="-171450">
              <a:buFont typeface="Courier New" pitchFamily="49" charset="0"/>
              <a:buChar char="o"/>
              <a:defRPr/>
            </a:pPr>
            <a:r>
              <a:rPr lang="en-US" dirty="0">
                <a:latin typeface="Verdana" pitchFamily="34" charset="0"/>
                <a:ea typeface="Verdana" pitchFamily="34" charset="0"/>
                <a:cs typeface="Verdana" pitchFamily="34" charset="0"/>
              </a:rPr>
              <a:t>Know the characteristics of an unsafe lift</a:t>
            </a:r>
          </a:p>
          <a:p>
            <a:pPr marL="171450" indent="-171450">
              <a:buFont typeface="Courier New" pitchFamily="49" charset="0"/>
              <a:buChar char="o"/>
              <a:defRPr/>
            </a:pPr>
            <a:r>
              <a:rPr lang="en-US" dirty="0">
                <a:latin typeface="Verdana" pitchFamily="34" charset="0"/>
                <a:ea typeface="Verdana" pitchFamily="34" charset="0"/>
                <a:cs typeface="Verdana" pitchFamily="34" charset="0"/>
              </a:rPr>
              <a:t>Know the help that is available to include co-workers and equipment</a:t>
            </a:r>
          </a:p>
          <a:p>
            <a:pPr marL="171450" indent="-171450">
              <a:buFont typeface="Courier New" pitchFamily="49" charset="0"/>
              <a:buChar char="o"/>
              <a:defRPr/>
            </a:pPr>
            <a:r>
              <a:rPr lang="en-US" dirty="0">
                <a:latin typeface="Verdana" pitchFamily="34" charset="0"/>
                <a:ea typeface="Verdana" pitchFamily="34" charset="0"/>
                <a:cs typeface="Verdana" pitchFamily="34" charset="0"/>
              </a:rPr>
              <a:t>Know the employer’s lifting policies</a:t>
            </a:r>
          </a:p>
          <a:p>
            <a:pPr marL="171450" indent="-171450">
              <a:buFont typeface="Courier New" pitchFamily="49" charset="0"/>
              <a:buChar char="o"/>
              <a:defRPr/>
            </a:pPr>
            <a:r>
              <a:rPr lang="en-US" dirty="0">
                <a:latin typeface="Verdana" pitchFamily="34" charset="0"/>
                <a:ea typeface="Verdana" pitchFamily="34" charset="0"/>
                <a:cs typeface="Verdana" pitchFamily="34" charset="0"/>
              </a:rPr>
              <a:t>Understand the importance of asking your immediate Supervisor, Manager, Director or a lifting instructor if there is any uncertainty about lifting/handling patients </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53FB339-0687-40AB-AC22-7A79CA35FB98}" type="slidenum">
              <a:rPr lang="en-US" altLang="en-US"/>
              <a:pPr eaLnBrk="1" hangingPunct="1"/>
              <a:t>26</a:t>
            </a:fld>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When looking at this slide there are several risk factors that are visible.  </a:t>
            </a:r>
          </a:p>
          <a:p>
            <a:r>
              <a:rPr lang="en-US" altLang="en-US">
                <a:latin typeface="Verdana" panose="020B0604030504040204" pitchFamily="34" charset="0"/>
                <a:ea typeface="Verdana" panose="020B0604030504040204" pitchFamily="34" charset="0"/>
                <a:cs typeface="Verdana" panose="020B0604030504040204" pitchFamily="34" charset="0"/>
              </a:rPr>
              <a:t>Take a moment to see what types of issues can be identified.</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05742E4-29F1-4F2F-8164-CDB1B293876D}" type="slidenum">
              <a:rPr lang="en-US" altLang="en-US"/>
              <a:pPr eaLnBrk="1" hangingPunct="1"/>
              <a:t>27</a:t>
            </a:fld>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a:latin typeface="Verdana" pitchFamily="34" charset="0"/>
                <a:ea typeface="Verdana" pitchFamily="34" charset="0"/>
                <a:cs typeface="Verdana" pitchFamily="34" charset="0"/>
              </a:rPr>
              <a:t>To safely sit a patient up in bed you should do the following:</a:t>
            </a:r>
          </a:p>
          <a:p>
            <a:pPr>
              <a:defRPr/>
            </a:pPr>
            <a:endParaRPr lang="en-US" dirty="0"/>
          </a:p>
          <a:p>
            <a:pPr marL="342900" indent="-342900">
              <a:spcBef>
                <a:spcPct val="20000"/>
              </a:spcBef>
              <a:buFont typeface="Arial" pitchFamily="34" charset="0"/>
              <a:buChar char="•"/>
              <a:defRPr/>
            </a:pPr>
            <a:r>
              <a:rPr lang="en-US" dirty="0">
                <a:latin typeface="Verdana" pitchFamily="34" charset="0"/>
                <a:ea typeface="Verdana" pitchFamily="34" charset="0"/>
                <a:cs typeface="Verdana" pitchFamily="34" charset="0"/>
              </a:rPr>
              <a:t>If the person is not strong enough to push up with his or her hands to a sitting position, place one of your arms under the person's legs and your other arm under his or her back.</a:t>
            </a:r>
          </a:p>
          <a:p>
            <a:pPr marL="342900" indent="-342900">
              <a:spcBef>
                <a:spcPct val="20000"/>
              </a:spcBef>
              <a:buFont typeface="Arial" pitchFamily="34" charset="0"/>
              <a:buChar char="•"/>
              <a:defRPr/>
            </a:pPr>
            <a:endParaRPr lang="en-US" dirty="0">
              <a:latin typeface="Verdana" pitchFamily="34" charset="0"/>
              <a:ea typeface="Verdana" pitchFamily="34" charset="0"/>
              <a:cs typeface="Verdana" pitchFamily="34" charset="0"/>
            </a:endParaRPr>
          </a:p>
          <a:p>
            <a:pPr marL="342900" indent="-342900">
              <a:spcBef>
                <a:spcPct val="20000"/>
              </a:spcBef>
              <a:buFont typeface="Arial" pitchFamily="34" charset="0"/>
              <a:buChar char="•"/>
              <a:defRPr/>
            </a:pPr>
            <a:r>
              <a:rPr lang="en-US" dirty="0">
                <a:latin typeface="Verdana" pitchFamily="34" charset="0"/>
                <a:ea typeface="Verdana" pitchFamily="34" charset="0"/>
                <a:cs typeface="Verdana" pitchFamily="34" charset="0"/>
              </a:rPr>
              <a:t>Move the person's legs over the edge of the bed while pivoting his or her body so the person ends up sitting on the edge of the bed.</a:t>
            </a:r>
          </a:p>
          <a:p>
            <a:pPr marL="342900" indent="-342900">
              <a:spcBef>
                <a:spcPct val="20000"/>
              </a:spcBef>
              <a:buFont typeface="Arial" pitchFamily="34" charset="0"/>
              <a:buChar char="•"/>
              <a:defRPr/>
            </a:pPr>
            <a:endParaRPr lang="en-US" dirty="0">
              <a:latin typeface="Verdana" pitchFamily="34" charset="0"/>
              <a:ea typeface="Verdana" pitchFamily="34" charset="0"/>
              <a:cs typeface="Verdana" pitchFamily="34" charset="0"/>
            </a:endParaRPr>
          </a:p>
          <a:p>
            <a:pPr marL="342900" indent="-342900">
              <a:spcBef>
                <a:spcPct val="20000"/>
              </a:spcBef>
              <a:buFont typeface="Arial" pitchFamily="34" charset="0"/>
              <a:buChar char="•"/>
              <a:defRPr/>
            </a:pPr>
            <a:r>
              <a:rPr lang="en-US" dirty="0">
                <a:latin typeface="Verdana" pitchFamily="34" charset="0"/>
                <a:ea typeface="Verdana" pitchFamily="34" charset="0"/>
                <a:cs typeface="Verdana" pitchFamily="34" charset="0"/>
              </a:rPr>
              <a:t>Keep your feet shoulder-width apart, your knees bent and your back in a natural straight position.</a:t>
            </a:r>
            <a:endParaRPr lang="en-US" kern="0" dirty="0">
              <a:latin typeface="Verdana" pitchFamily="34" charset="0"/>
              <a:ea typeface="Verdana" pitchFamily="34" charset="0"/>
              <a:cs typeface="Verdana" pitchFamily="34" charset="0"/>
            </a:endParaRPr>
          </a:p>
          <a:p>
            <a:pPr>
              <a:defRPr/>
            </a:pPr>
            <a:endParaRPr lang="en-US" dirty="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B90E90B-AF67-451F-A9EE-EF12655C5F34}" type="slidenum">
              <a:rPr lang="en-US" altLang="en-US"/>
              <a:pPr eaLnBrk="1" hangingPunct="1"/>
              <a:t>28</a:t>
            </a:fld>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a:latin typeface="Verdana" pitchFamily="34" charset="0"/>
                <a:ea typeface="Verdana" pitchFamily="34" charset="0"/>
                <a:cs typeface="Verdana" pitchFamily="34" charset="0"/>
              </a:rPr>
              <a:t>To assist a patient to stand up:</a:t>
            </a:r>
          </a:p>
          <a:p>
            <a:pPr marL="342900" indent="-342900">
              <a:spcBef>
                <a:spcPct val="20000"/>
              </a:spcBef>
              <a:buFont typeface="Courier New" pitchFamily="49" charset="0"/>
              <a:buChar char="o"/>
              <a:defRPr/>
            </a:pPr>
            <a:r>
              <a:rPr lang="en-US" dirty="0">
                <a:latin typeface="Verdana" pitchFamily="34" charset="0"/>
                <a:ea typeface="Verdana" pitchFamily="34" charset="0"/>
                <a:cs typeface="Verdana" pitchFamily="34" charset="0"/>
              </a:rPr>
              <a:t>Position the person's feet on the floor and slightly apart. </a:t>
            </a:r>
          </a:p>
          <a:p>
            <a:pPr marL="342900" indent="-342900">
              <a:spcBef>
                <a:spcPct val="20000"/>
              </a:spcBef>
              <a:buFont typeface="Courier New" pitchFamily="49" charset="0"/>
              <a:buChar char="o"/>
              <a:defRPr/>
            </a:pPr>
            <a:r>
              <a:rPr lang="en-US" dirty="0">
                <a:latin typeface="Verdana" pitchFamily="34" charset="0"/>
                <a:ea typeface="Verdana" pitchFamily="34" charset="0"/>
                <a:cs typeface="Verdana" pitchFamily="34" charset="0"/>
              </a:rPr>
              <a:t>The patient's hands should be on the bed or on your shoulders.</a:t>
            </a:r>
          </a:p>
          <a:p>
            <a:pPr marL="342900" indent="-342900">
              <a:spcBef>
                <a:spcPct val="20000"/>
              </a:spcBef>
              <a:buFont typeface="Courier New" pitchFamily="49" charset="0"/>
              <a:buChar char="o"/>
              <a:defRPr/>
            </a:pPr>
            <a:r>
              <a:rPr lang="en-US" dirty="0">
                <a:latin typeface="Verdana" pitchFamily="34" charset="0"/>
                <a:ea typeface="Verdana" pitchFamily="34" charset="0"/>
                <a:cs typeface="Verdana" pitchFamily="34" charset="0"/>
              </a:rPr>
              <a:t>Place your arms around the person's back and clasp your hands together.</a:t>
            </a:r>
          </a:p>
          <a:p>
            <a:pPr marL="342900" indent="-342900">
              <a:spcBef>
                <a:spcPct val="20000"/>
              </a:spcBef>
              <a:buFont typeface="Courier New" pitchFamily="49" charset="0"/>
              <a:buChar char="o"/>
              <a:defRPr/>
            </a:pPr>
            <a:r>
              <a:rPr lang="en-US" dirty="0">
                <a:latin typeface="Verdana" pitchFamily="34" charset="0"/>
                <a:ea typeface="Verdana" pitchFamily="34" charset="0"/>
                <a:cs typeface="Verdana" pitchFamily="34" charset="0"/>
              </a:rPr>
              <a:t>If the patient is wearing a lifting belt which is fastened around their waist. </a:t>
            </a:r>
          </a:p>
          <a:p>
            <a:pPr marL="342900" indent="-342900">
              <a:spcBef>
                <a:spcPct val="20000"/>
              </a:spcBef>
              <a:buFont typeface="Courier New" pitchFamily="49" charset="0"/>
              <a:buChar char="o"/>
              <a:defRPr/>
            </a:pPr>
            <a:r>
              <a:rPr lang="en-US" dirty="0">
                <a:latin typeface="Verdana" pitchFamily="34" charset="0"/>
                <a:ea typeface="Verdana" pitchFamily="34" charset="0"/>
                <a:cs typeface="Verdana" pitchFamily="34" charset="0"/>
              </a:rPr>
              <a:t>Grasp the belt when lifting the patient.</a:t>
            </a:r>
          </a:p>
          <a:p>
            <a:pPr marL="342900" indent="-342900">
              <a:spcBef>
                <a:spcPct val="20000"/>
              </a:spcBef>
              <a:buFont typeface="Courier New" pitchFamily="49" charset="0"/>
              <a:buChar char="o"/>
              <a:defRPr/>
            </a:pPr>
            <a:r>
              <a:rPr lang="en-US" dirty="0">
                <a:latin typeface="Verdana" pitchFamily="34" charset="0"/>
                <a:ea typeface="Verdana" pitchFamily="34" charset="0"/>
                <a:cs typeface="Verdana" pitchFamily="34" charset="0"/>
              </a:rPr>
              <a:t>Hold the person close to you, lean back and shift your weight.</a:t>
            </a:r>
            <a:endParaRPr lang="en-US" kern="0" dirty="0">
              <a:latin typeface="Verdana" pitchFamily="34" charset="0"/>
              <a:ea typeface="Verdana" pitchFamily="34" charset="0"/>
              <a:cs typeface="Verdana" pitchFamily="34" charset="0"/>
            </a:endParaRPr>
          </a:p>
          <a:p>
            <a:pPr>
              <a:defRPr/>
            </a:pPr>
            <a:endParaRPr lang="en-US" dirty="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F4160BC-D53E-461B-B97F-EF4A20476BED}" type="slidenum">
              <a:rPr lang="en-US" altLang="en-US"/>
              <a:pPr eaLnBrk="1" hangingPunct="1"/>
              <a:t>29</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Patient handling accounts for a good deal of injuries to health care workers every year.  </a:t>
            </a:r>
          </a:p>
          <a:p>
            <a:r>
              <a:rPr lang="en-US" altLang="en-US">
                <a:latin typeface="Verdana" panose="020B0604030504040204" pitchFamily="34" charset="0"/>
                <a:ea typeface="Verdana" panose="020B0604030504040204" pitchFamily="34" charset="0"/>
                <a:cs typeface="Verdana" panose="020B0604030504040204" pitchFamily="34" charset="0"/>
              </a:rPr>
              <a:t>The rates of musculoskeletal injuries from overexertion to health care workers are among the highest in the nation.  </a:t>
            </a:r>
          </a:p>
          <a:p>
            <a:r>
              <a:rPr lang="en-US" altLang="en-US">
                <a:latin typeface="Verdana" panose="020B0604030504040204" pitchFamily="34" charset="0"/>
                <a:ea typeface="Verdana" panose="020B0604030504040204" pitchFamily="34" charset="0"/>
                <a:cs typeface="Verdana" panose="020B0604030504040204" pitchFamily="34" charset="0"/>
              </a:rPr>
              <a:t>The Bureau of Labor Statistics has indicated that the rate of injury for hospital workers is twice the average while Nursing Home workers are three times and ambulance personnel are six times above the national average for overexertion injuries.</a:t>
            </a:r>
          </a:p>
          <a:p>
            <a:r>
              <a:rPr lang="en-US" altLang="en-US">
                <a:latin typeface="Verdana" panose="020B0604030504040204" pitchFamily="34" charset="0"/>
                <a:ea typeface="Verdana" panose="020B0604030504040204" pitchFamily="34" charset="0"/>
                <a:cs typeface="Verdana" panose="020B0604030504040204" pitchFamily="34" charset="0"/>
              </a:rPr>
              <a:t>The single greatest risk factor for sustaining an overexertion injury is manual patient handling.</a:t>
            </a:r>
          </a:p>
          <a:p>
            <a:endParaRPr lang="en-US" altLang="en-US">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D1DAF94-EB8A-45C9-8F9F-097C5C1C24C3}" type="slidenum">
              <a:rPr lang="en-US" altLang="en-US"/>
              <a:pPr eaLnBrk="1" hangingPunct="1"/>
              <a:t>3</a:t>
            </a:fld>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a:latin typeface="Verdana" pitchFamily="34" charset="0"/>
                <a:ea typeface="Verdana" pitchFamily="34" charset="0"/>
                <a:cs typeface="Verdana" pitchFamily="34" charset="0"/>
              </a:rPr>
              <a:t>To assist a patient with sitting down into a chair, wheelchair or on a bed you should pivot toward the chair, bend your knees, and lower the person into the chair.  Ensure that the person has both hands on the arms of the chair before lowering him/her down.</a:t>
            </a:r>
            <a:endParaRPr lang="en-US" kern="0" dirty="0">
              <a:latin typeface="Verdana" pitchFamily="34" charset="0"/>
              <a:ea typeface="Verdana" pitchFamily="34" charset="0"/>
              <a:cs typeface="Verdana" pitchFamily="34" charset="0"/>
            </a:endParaRPr>
          </a:p>
          <a:p>
            <a:pPr>
              <a:defRPr/>
            </a:pPr>
            <a:endParaRPr lang="en-US" dirty="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A069ABF-9748-40F3-A3DE-B270FA274E2B}" type="slidenum">
              <a:rPr lang="en-US" altLang="en-US"/>
              <a:pPr eaLnBrk="1" hangingPunct="1"/>
              <a:t>30</a:t>
            </a:fld>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a:latin typeface="Verdana" pitchFamily="34" charset="0"/>
                <a:ea typeface="Verdana" pitchFamily="34" charset="0"/>
                <a:cs typeface="Verdana" pitchFamily="34" charset="0"/>
              </a:rPr>
              <a:t>There are several different types of patient transfers that occur to include:</a:t>
            </a:r>
          </a:p>
          <a:p>
            <a:pPr marL="342900" indent="-342900">
              <a:buFont typeface="Arial" pitchFamily="34" charset="0"/>
              <a:buChar char="•"/>
              <a:defRPr/>
            </a:pPr>
            <a:r>
              <a:rPr lang="en-US" dirty="0">
                <a:latin typeface="Verdana" pitchFamily="34" charset="0"/>
                <a:ea typeface="Verdana" pitchFamily="34" charset="0"/>
                <a:cs typeface="Verdana" pitchFamily="34" charset="0"/>
              </a:rPr>
              <a:t>To/from a bed</a:t>
            </a:r>
          </a:p>
          <a:p>
            <a:pPr marL="342900" indent="-342900">
              <a:buFont typeface="Arial" pitchFamily="34" charset="0"/>
              <a:buChar char="•"/>
              <a:defRPr/>
            </a:pPr>
            <a:r>
              <a:rPr lang="en-US" dirty="0">
                <a:latin typeface="Verdana" pitchFamily="34" charset="0"/>
                <a:ea typeface="Verdana" pitchFamily="34" charset="0"/>
                <a:cs typeface="Verdana" pitchFamily="34" charset="0"/>
              </a:rPr>
              <a:t>To/from a chair</a:t>
            </a:r>
          </a:p>
          <a:p>
            <a:pPr marL="342900" indent="-342900">
              <a:buFont typeface="Arial" pitchFamily="34" charset="0"/>
              <a:buChar char="•"/>
              <a:defRPr/>
            </a:pPr>
            <a:r>
              <a:rPr lang="en-US" dirty="0">
                <a:latin typeface="Verdana" pitchFamily="34" charset="0"/>
                <a:ea typeface="Verdana" pitchFamily="34" charset="0"/>
                <a:cs typeface="Verdana" pitchFamily="34" charset="0"/>
              </a:rPr>
              <a:t>To/from a commode/toilet</a:t>
            </a:r>
          </a:p>
          <a:p>
            <a:pPr marL="342900" indent="-342900">
              <a:buFont typeface="Arial" pitchFamily="34" charset="0"/>
              <a:buChar char="•"/>
              <a:defRPr/>
            </a:pPr>
            <a:r>
              <a:rPr lang="en-US" dirty="0">
                <a:latin typeface="Verdana" pitchFamily="34" charset="0"/>
                <a:ea typeface="Verdana" pitchFamily="34" charset="0"/>
                <a:cs typeface="Verdana" pitchFamily="34" charset="0"/>
              </a:rPr>
              <a:t>Lateral transfers</a:t>
            </a:r>
          </a:p>
          <a:p>
            <a:pPr marL="342900" indent="-342900">
              <a:buFont typeface="Arial" pitchFamily="34" charset="0"/>
              <a:buChar char="•"/>
              <a:defRPr/>
            </a:pPr>
            <a:r>
              <a:rPr lang="en-US" dirty="0">
                <a:latin typeface="Verdana" pitchFamily="34" charset="0"/>
                <a:ea typeface="Verdana" pitchFamily="34" charset="0"/>
                <a:cs typeface="Verdana" pitchFamily="34" charset="0"/>
              </a:rPr>
              <a:t>To/from the floor</a:t>
            </a:r>
          </a:p>
          <a:p>
            <a:pPr marL="342900" indent="-342900">
              <a:buFont typeface="Arial" pitchFamily="34" charset="0"/>
              <a:buChar char="•"/>
              <a:defRPr/>
            </a:pPr>
            <a:r>
              <a:rPr lang="en-US" dirty="0">
                <a:latin typeface="Verdana" pitchFamily="34" charset="0"/>
                <a:ea typeface="Verdana" pitchFamily="34" charset="0"/>
                <a:cs typeface="Verdana" pitchFamily="34" charset="0"/>
              </a:rPr>
              <a:t>To/from a vehicle</a:t>
            </a:r>
          </a:p>
          <a:p>
            <a:pPr>
              <a:buFont typeface="Arial" pitchFamily="34" charset="0"/>
              <a:buNone/>
              <a:defRPr/>
            </a:pPr>
            <a:r>
              <a:rPr lang="en-US" dirty="0">
                <a:latin typeface="Verdana" pitchFamily="34" charset="0"/>
                <a:ea typeface="Verdana" pitchFamily="34" charset="0"/>
                <a:cs typeface="Verdana" pitchFamily="34" charset="0"/>
              </a:rPr>
              <a:t>Consideration and planning should be given to each of these transfers to determine the safest method(s) to accomplish them.</a:t>
            </a:r>
          </a:p>
          <a:p>
            <a:pPr>
              <a:defRPr/>
            </a:pPr>
            <a:endParaRPr lang="en-US" dirty="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9436BC3-4DD9-4988-8DA7-A1F653007FF3}" type="slidenum">
              <a:rPr lang="en-US" altLang="en-US"/>
              <a:pPr eaLnBrk="1" hangingPunct="1"/>
              <a:t>31</a:t>
            </a:fld>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A patient may need to be repositioned to a chair, bed, gurney, and/or diagnostic table.  Always remember the principles of what you’re trying to accomplish and the fact that safety needs to be paramount no matter what you do.</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1812539-AEBA-4CC2-A564-BC1FBFB0549C}" type="slidenum">
              <a:rPr lang="en-US" altLang="en-US"/>
              <a:pPr eaLnBrk="1" hangingPunct="1"/>
              <a:t>32</a:t>
            </a:fld>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When transferring and repositioning a patient you need to keep several factors in mind to include:</a:t>
            </a:r>
          </a:p>
          <a:p>
            <a:endParaRPr lang="en-US" altLang="en-US"/>
          </a:p>
          <a:p>
            <a:pPr eaLnBrk="1" hangingPunct="1">
              <a:buFontTx/>
              <a:buChar char="•"/>
            </a:pPr>
            <a:r>
              <a:rPr lang="en-US" altLang="en-US">
                <a:latin typeface="Verdana" panose="020B0604030504040204" pitchFamily="34" charset="0"/>
              </a:rPr>
              <a:t> The patient themselves (for example how heavy are they, how much mobility do they have, etc.)</a:t>
            </a:r>
          </a:p>
          <a:p>
            <a:pPr eaLnBrk="1" hangingPunct="1">
              <a:buFontTx/>
              <a:buChar char="•"/>
            </a:pPr>
            <a:r>
              <a:rPr lang="en-US" altLang="en-US">
                <a:latin typeface="Verdana" panose="020B0604030504040204" pitchFamily="34" charset="0"/>
              </a:rPr>
              <a:t> The people involved with the transfer/repositioning (what is their size, strength, physical capabilities etc.)</a:t>
            </a:r>
          </a:p>
          <a:p>
            <a:pPr eaLnBrk="1" hangingPunct="1">
              <a:buFontTx/>
              <a:buChar char="•"/>
            </a:pPr>
            <a:r>
              <a:rPr lang="en-US" altLang="en-US">
                <a:latin typeface="Verdana" panose="020B0604030504040204" pitchFamily="34" charset="0"/>
              </a:rPr>
              <a:t> The equipment involved (for example a wheelchair, bed, patient lifting device)</a:t>
            </a:r>
          </a:p>
          <a:p>
            <a:pPr eaLnBrk="1" hangingPunct="1">
              <a:buFontTx/>
              <a:buChar char="•"/>
            </a:pPr>
            <a:r>
              <a:rPr lang="en-US" altLang="en-US">
                <a:latin typeface="Verdana" panose="020B0604030504040204" pitchFamily="34" charset="0"/>
              </a:rPr>
              <a:t> The environment of the room/area (what type of flooring is in the room/area, is it well-lit, etc.)</a:t>
            </a:r>
          </a:p>
          <a:p>
            <a:endParaRPr lang="en-US" altLang="en-US"/>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9B4BDAA-26A5-40E6-83B2-C3739BB665DC}" type="slidenum">
              <a:rPr lang="en-US" altLang="en-US"/>
              <a:pPr eaLnBrk="1" hangingPunct="1"/>
              <a:t>33</a:t>
            </a:fld>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When involved with patient handling you need to take into account several items such as the medical condition of the patient including his/her history.</a:t>
            </a:r>
          </a:p>
          <a:p>
            <a:r>
              <a:rPr lang="en-US" altLang="en-US">
                <a:latin typeface="Verdana" panose="020B0604030504040204" pitchFamily="34" charset="0"/>
                <a:ea typeface="Verdana" panose="020B0604030504040204" pitchFamily="34" charset="0"/>
                <a:cs typeface="Verdana" panose="020B0604030504040204" pitchFamily="34" charset="0"/>
              </a:rPr>
              <a:t>You also need to ascertain what the patient’s mental status is, for example are they cooperative, do they follow directions, etc.?</a:t>
            </a:r>
          </a:p>
          <a:p>
            <a:r>
              <a:rPr lang="en-US" altLang="en-US">
                <a:latin typeface="Verdana" panose="020B0604030504040204" pitchFamily="34" charset="0"/>
                <a:ea typeface="Verdana" panose="020B0604030504040204" pitchFamily="34" charset="0"/>
                <a:cs typeface="Verdana" panose="020B0604030504040204" pitchFamily="34" charset="0"/>
              </a:rPr>
              <a:t>In addition it’s a good idea to find out what the patient’s functional status is.  Things like their strength, balance, coordination and stamina.</a:t>
            </a:r>
          </a:p>
          <a:p>
            <a:r>
              <a:rPr lang="en-US" altLang="en-US">
                <a:latin typeface="Verdana" panose="020B0604030504040204" pitchFamily="34" charset="0"/>
                <a:ea typeface="Verdana" panose="020B0604030504040204" pitchFamily="34" charset="0"/>
                <a:cs typeface="Verdana" panose="020B0604030504040204" pitchFamily="34" charset="0"/>
              </a:rPr>
              <a:t>Base what actions to take when handling the patient on all the factors just covered to ensure the safety of the patient and caregiver alike.</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B3319AA-5597-418C-9057-C511A4870405}" type="slidenum">
              <a:rPr lang="en-US" altLang="en-US"/>
              <a:pPr eaLnBrk="1" hangingPunct="1"/>
              <a:t>34</a:t>
            </a:fld>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Remember to think about the environment where the patient handling will take place.</a:t>
            </a:r>
          </a:p>
          <a:p>
            <a:r>
              <a:rPr lang="en-US" altLang="en-US">
                <a:latin typeface="Verdana" panose="020B0604030504040204" pitchFamily="34" charset="0"/>
                <a:ea typeface="Verdana" panose="020B0604030504040204" pitchFamily="34" charset="0"/>
                <a:cs typeface="Verdana" panose="020B0604030504040204" pitchFamily="34" charset="0"/>
              </a:rPr>
              <a:t>Take into account the design of the room, what type and how much furniture there is in/near the area and what type of medical equipment such as ventilators may be involved.</a:t>
            </a:r>
          </a:p>
          <a:p>
            <a:r>
              <a:rPr lang="en-US" altLang="en-US">
                <a:latin typeface="Verdana" panose="020B0604030504040204" pitchFamily="34" charset="0"/>
                <a:ea typeface="Verdana" panose="020B0604030504040204" pitchFamily="34" charset="0"/>
                <a:cs typeface="Verdana" panose="020B0604030504040204" pitchFamily="34" charset="0"/>
              </a:rPr>
              <a:t>Also think about the available lighting in the room – is it sufficient to properly see what needs to be done and where the care giver and patient will be walking.</a:t>
            </a:r>
          </a:p>
          <a:p>
            <a:r>
              <a:rPr lang="en-US" altLang="en-US">
                <a:latin typeface="Verdana" panose="020B0604030504040204" pitchFamily="34" charset="0"/>
                <a:ea typeface="Verdana" panose="020B0604030504040204" pitchFamily="34" charset="0"/>
                <a:cs typeface="Verdana" panose="020B0604030504040204" pitchFamily="34" charset="0"/>
              </a:rPr>
              <a:t>When planning the actual patient handling activity the climate and/or temperature of the area should be taken into account – is the room/area hot or cold which may necessitate the patient needing a blanket or removing a blanket from the patient.</a:t>
            </a:r>
          </a:p>
          <a:p>
            <a:r>
              <a:rPr lang="en-US" altLang="en-US">
                <a:latin typeface="Verdana" panose="020B0604030504040204" pitchFamily="34" charset="0"/>
                <a:ea typeface="Verdana" panose="020B0604030504040204" pitchFamily="34" charset="0"/>
                <a:cs typeface="Verdana" panose="020B0604030504040204" pitchFamily="34" charset="0"/>
              </a:rPr>
              <a:t>The amount of traffic and/or activity in the area of the patient handling also needs to be evaluated.  Will the amount of traffic/activity in the room/area interfere with the patient handling or cause an unsafe situation?</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2D3A750-255C-49CE-A8BC-CE970A4131CC}" type="slidenum">
              <a:rPr lang="en-US" altLang="en-US"/>
              <a:pPr eaLnBrk="1" hangingPunct="1"/>
              <a:t>35</a:t>
            </a:fld>
            <a:endParaRPr lang="en-US"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When handling patients it’s always a good idea to think about those involved in the activity:</a:t>
            </a:r>
          </a:p>
          <a:p>
            <a:r>
              <a:rPr lang="en-US" altLang="en-US">
                <a:latin typeface="Verdana" panose="020B0604030504040204" pitchFamily="34" charset="0"/>
                <a:ea typeface="Verdana" panose="020B0604030504040204" pitchFamily="34" charset="0"/>
                <a:cs typeface="Verdana" panose="020B0604030504040204" pitchFamily="34" charset="0"/>
              </a:rPr>
              <a:t>What type of training do they have?  </a:t>
            </a:r>
          </a:p>
          <a:p>
            <a:r>
              <a:rPr lang="en-US" altLang="en-US">
                <a:latin typeface="Verdana" panose="020B0604030504040204" pitchFamily="34" charset="0"/>
                <a:ea typeface="Verdana" panose="020B0604030504040204" pitchFamily="34" charset="0"/>
                <a:cs typeface="Verdana" panose="020B0604030504040204" pitchFamily="34" charset="0"/>
              </a:rPr>
              <a:t>Are they competent and capable to safely, properly and efficiently handle the patient?</a:t>
            </a:r>
          </a:p>
          <a:p>
            <a:r>
              <a:rPr lang="en-US" altLang="en-US">
                <a:latin typeface="Verdana" panose="020B0604030504040204" pitchFamily="34" charset="0"/>
                <a:ea typeface="Verdana" panose="020B0604030504040204" pitchFamily="34" charset="0"/>
                <a:cs typeface="Verdana" panose="020B0604030504040204" pitchFamily="34" charset="0"/>
              </a:rPr>
              <a:t>Will there be more than one care giver involved?  If so, can all involved work effectively as a team?</a:t>
            </a:r>
          </a:p>
          <a:p>
            <a:r>
              <a:rPr lang="en-US" altLang="en-US">
                <a:latin typeface="Verdana" panose="020B0604030504040204" pitchFamily="34" charset="0"/>
                <a:ea typeface="Verdana" panose="020B0604030504040204" pitchFamily="34" charset="0"/>
                <a:cs typeface="Verdana" panose="020B0604030504040204" pitchFamily="34" charset="0"/>
              </a:rPr>
              <a:t>What type of communication is necessary between everyone involved?  Does everyone speak and understand the same language?</a:t>
            </a:r>
          </a:p>
          <a:p>
            <a:endParaRPr lang="en-US" altLang="en-US"/>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423F54E-484D-4AB6-96B9-03BEF1866049}" type="slidenum">
              <a:rPr lang="en-US" altLang="en-US"/>
              <a:pPr eaLnBrk="1" hangingPunct="1"/>
              <a:t>36</a:t>
            </a:fld>
            <a:endParaRPr lang="en-US"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When taking part in patient handling activities the type of equipment involved/to be used should also be taken into account.</a:t>
            </a:r>
          </a:p>
          <a:p>
            <a:r>
              <a:rPr lang="en-US" altLang="en-US">
                <a:latin typeface="Verdana" panose="020B0604030504040204" pitchFamily="34" charset="0"/>
                <a:ea typeface="Verdana" panose="020B0604030504040204" pitchFamily="34" charset="0"/>
                <a:cs typeface="Verdana" panose="020B0604030504040204" pitchFamily="34" charset="0"/>
              </a:rPr>
              <a:t>Is there a bed involved or is the patient in a wheelchair or other piece of equipment?</a:t>
            </a:r>
          </a:p>
          <a:p>
            <a:r>
              <a:rPr lang="en-US" altLang="en-US">
                <a:latin typeface="Verdana" panose="020B0604030504040204" pitchFamily="34" charset="0"/>
                <a:ea typeface="Verdana" panose="020B0604030504040204" pitchFamily="34" charset="0"/>
                <a:cs typeface="Verdana" panose="020B0604030504040204" pitchFamily="34" charset="0"/>
              </a:rPr>
              <a:t>What type of lifting device, if any, is involved such as a ceiling lift, total mechanical lift, or sit to stand lift?</a:t>
            </a:r>
          </a:p>
          <a:p>
            <a:r>
              <a:rPr lang="en-US" altLang="en-US">
                <a:latin typeface="Verdana" panose="020B0604030504040204" pitchFamily="34" charset="0"/>
                <a:ea typeface="Verdana" panose="020B0604030504040204" pitchFamily="34" charset="0"/>
                <a:cs typeface="Verdana" panose="020B0604030504040204" pitchFamily="34" charset="0"/>
              </a:rPr>
              <a:t>Is the patient wearing a “transfer belt” which can assist in the maneuver.</a:t>
            </a:r>
          </a:p>
          <a:p>
            <a:r>
              <a:rPr lang="en-US" altLang="en-US">
                <a:latin typeface="Verdana" panose="020B0604030504040204" pitchFamily="34" charset="0"/>
                <a:ea typeface="Verdana" panose="020B0604030504040204" pitchFamily="34" charset="0"/>
                <a:cs typeface="Verdana" panose="020B0604030504040204" pitchFamily="34" charset="0"/>
              </a:rPr>
              <a:t>Will a non-friction or air assistive device be used and if so are all trained in the proper use of that device?</a:t>
            </a:r>
          </a:p>
          <a:p>
            <a:r>
              <a:rPr lang="en-US" altLang="en-US">
                <a:latin typeface="Verdana" panose="020B0604030504040204" pitchFamily="34" charset="0"/>
                <a:ea typeface="Verdana" panose="020B0604030504040204" pitchFamily="34" charset="0"/>
                <a:cs typeface="Verdana" panose="020B0604030504040204" pitchFamily="34" charset="0"/>
              </a:rPr>
              <a:t>What other types of devices are available for patient use: cane, wheelchair, etc.</a:t>
            </a:r>
          </a:p>
          <a:p>
            <a:endParaRPr lang="en-US" altLang="en-US"/>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8E3B5A1-4B6E-4E71-8064-3FCC0B1415C5}" type="slidenum">
              <a:rPr lang="en-US" altLang="en-US"/>
              <a:pPr eaLnBrk="1" hangingPunct="1"/>
              <a:t>37</a:t>
            </a:fld>
            <a:endParaRPr lang="en-US"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dirty="0">
                <a:latin typeface="Verdana" pitchFamily="34" charset="0"/>
                <a:ea typeface="Verdana" pitchFamily="34" charset="0"/>
                <a:cs typeface="Verdana" pitchFamily="34" charset="0"/>
              </a:rPr>
              <a:t>Before carrying out any patient handling task remember to:</a:t>
            </a:r>
          </a:p>
          <a:p>
            <a:pPr marL="285750" indent="-285750" eaLnBrk="1" hangingPunct="1">
              <a:spcBef>
                <a:spcPct val="0"/>
              </a:spcBef>
              <a:buFont typeface="Courier New" pitchFamily="49" charset="0"/>
              <a:buChar char="o"/>
              <a:defRPr/>
            </a:pPr>
            <a:r>
              <a:rPr lang="en-US" sz="1600" b="1" dirty="0">
                <a:solidFill>
                  <a:srgbClr val="000000"/>
                </a:solidFill>
                <a:latin typeface="Verdana" pitchFamily="34" charset="0"/>
                <a:ea typeface="Verdana" pitchFamily="34" charset="0"/>
                <a:cs typeface="Verdana" pitchFamily="34" charset="0"/>
              </a:rPr>
              <a:t> Check patient profile: </a:t>
            </a:r>
            <a:r>
              <a:rPr lang="en-US" sz="1600" dirty="0">
                <a:solidFill>
                  <a:srgbClr val="000000"/>
                </a:solidFill>
                <a:latin typeface="Verdana" pitchFamily="34" charset="0"/>
                <a:ea typeface="Verdana" pitchFamily="34" charset="0"/>
                <a:cs typeface="Verdana" pitchFamily="34" charset="0"/>
              </a:rPr>
              <a:t>Decide if the task is still necessary and that the handling plan is still appropriate. </a:t>
            </a:r>
          </a:p>
          <a:p>
            <a:pPr eaLnBrk="1" hangingPunct="1">
              <a:spcBef>
                <a:spcPct val="0"/>
              </a:spcBef>
              <a:buFont typeface="Courier New" pitchFamily="49" charset="0"/>
              <a:buChar char="o"/>
              <a:defRPr/>
            </a:pPr>
            <a:r>
              <a:rPr lang="en-US" sz="1600" b="1" dirty="0">
                <a:solidFill>
                  <a:srgbClr val="000000"/>
                </a:solidFill>
                <a:latin typeface="Verdana" pitchFamily="34" charset="0"/>
                <a:ea typeface="Verdana" pitchFamily="34" charset="0"/>
                <a:cs typeface="Verdana" pitchFamily="34" charset="0"/>
              </a:rPr>
              <a:t>     Seek advice: </a:t>
            </a:r>
            <a:r>
              <a:rPr lang="en-US" sz="1600" dirty="0">
                <a:solidFill>
                  <a:srgbClr val="000000"/>
                </a:solidFill>
                <a:latin typeface="Verdana" pitchFamily="34" charset="0"/>
                <a:ea typeface="Verdana" pitchFamily="34" charset="0"/>
                <a:cs typeface="Verdana" pitchFamily="34" charset="0"/>
              </a:rPr>
              <a:t>Talk to your manager or the patient handling adviser if you need advice on the techniques and equipment you should be using.</a:t>
            </a:r>
          </a:p>
          <a:p>
            <a:pPr eaLnBrk="1" hangingPunct="1">
              <a:spcBef>
                <a:spcPct val="0"/>
              </a:spcBef>
              <a:buFont typeface="Courier New" pitchFamily="49" charset="0"/>
              <a:buChar char="o"/>
              <a:defRPr/>
            </a:pPr>
            <a:r>
              <a:rPr lang="en-US" sz="1600" b="1" dirty="0">
                <a:solidFill>
                  <a:srgbClr val="000000"/>
                </a:solidFill>
                <a:latin typeface="Verdana" pitchFamily="34" charset="0"/>
                <a:ea typeface="Verdana" pitchFamily="34" charset="0"/>
                <a:cs typeface="Verdana" pitchFamily="34" charset="0"/>
              </a:rPr>
              <a:t>     Check equipment: </a:t>
            </a:r>
            <a:r>
              <a:rPr lang="en-US" sz="1600" dirty="0">
                <a:solidFill>
                  <a:srgbClr val="000000"/>
                </a:solidFill>
                <a:latin typeface="Verdana" pitchFamily="34" charset="0"/>
                <a:ea typeface="Verdana" pitchFamily="34" charset="0"/>
                <a:cs typeface="Verdana" pitchFamily="34" charset="0"/>
              </a:rPr>
              <a:t>Ensure equipment is available in good condition with all components in place and ready to use. Always follow the manufacturer’s instructions.</a:t>
            </a:r>
          </a:p>
          <a:p>
            <a:pPr eaLnBrk="1" hangingPunct="1">
              <a:spcBef>
                <a:spcPct val="0"/>
              </a:spcBef>
              <a:buFont typeface="Courier New" pitchFamily="49" charset="0"/>
              <a:buChar char="o"/>
              <a:defRPr/>
            </a:pPr>
            <a:r>
              <a:rPr lang="en-US" sz="1600" b="1" dirty="0">
                <a:solidFill>
                  <a:srgbClr val="000000"/>
                </a:solidFill>
                <a:latin typeface="Verdana" pitchFamily="34" charset="0"/>
                <a:ea typeface="Verdana" pitchFamily="34" charset="0"/>
                <a:cs typeface="Verdana" pitchFamily="34" charset="0"/>
              </a:rPr>
              <a:t>     Prepare handling environment: </a:t>
            </a:r>
            <a:r>
              <a:rPr lang="en-US" sz="1600" dirty="0">
                <a:solidFill>
                  <a:srgbClr val="000000"/>
                </a:solidFill>
                <a:latin typeface="Verdana" pitchFamily="34" charset="0"/>
                <a:ea typeface="Verdana" pitchFamily="34" charset="0"/>
                <a:cs typeface="Verdana" pitchFamily="34" charset="0"/>
              </a:rPr>
              <a:t>Position furniture correctly, check route and access ways are clear, and check the destination is available.</a:t>
            </a:r>
          </a:p>
          <a:p>
            <a:pPr eaLnBrk="1" hangingPunct="1">
              <a:spcBef>
                <a:spcPct val="0"/>
              </a:spcBef>
              <a:buFont typeface="Courier New" pitchFamily="49" charset="0"/>
              <a:buChar char="o"/>
              <a:defRPr/>
            </a:pPr>
            <a:r>
              <a:rPr lang="en-US" sz="1600" b="1" dirty="0">
                <a:solidFill>
                  <a:srgbClr val="000000"/>
                </a:solidFill>
                <a:latin typeface="Verdana" pitchFamily="34" charset="0"/>
                <a:ea typeface="Verdana" pitchFamily="34" charset="0"/>
                <a:cs typeface="Verdana" pitchFamily="34" charset="0"/>
              </a:rPr>
              <a:t>     Explain the task</a:t>
            </a:r>
            <a:r>
              <a:rPr lang="en-US" sz="1600" dirty="0">
                <a:solidFill>
                  <a:srgbClr val="000000"/>
                </a:solidFill>
                <a:latin typeface="Verdana" pitchFamily="34" charset="0"/>
                <a:ea typeface="Verdana" pitchFamily="34" charset="0"/>
                <a:cs typeface="Verdana" pitchFamily="34" charset="0"/>
              </a:rPr>
              <a:t>: Explain the task to the patient and other care givers who will be helping.</a:t>
            </a:r>
          </a:p>
          <a:p>
            <a:pPr eaLnBrk="1" hangingPunct="1">
              <a:spcBef>
                <a:spcPct val="0"/>
              </a:spcBef>
              <a:buFont typeface="Courier New" pitchFamily="49" charset="0"/>
              <a:buChar char="o"/>
              <a:defRPr/>
            </a:pPr>
            <a:r>
              <a:rPr lang="en-US" sz="1600" b="1" dirty="0">
                <a:solidFill>
                  <a:srgbClr val="000000"/>
                </a:solidFill>
                <a:latin typeface="Verdana" pitchFamily="34" charset="0"/>
                <a:ea typeface="Verdana" pitchFamily="34" charset="0"/>
                <a:cs typeface="Verdana" pitchFamily="34" charset="0"/>
              </a:rPr>
              <a:t>     Prepare the patient: </a:t>
            </a:r>
            <a:r>
              <a:rPr lang="en-US" sz="1600" dirty="0">
                <a:solidFill>
                  <a:srgbClr val="000000"/>
                </a:solidFill>
                <a:latin typeface="Verdana" pitchFamily="34" charset="0"/>
                <a:ea typeface="Verdana" pitchFamily="34" charset="0"/>
                <a:cs typeface="Verdana" pitchFamily="34" charset="0"/>
              </a:rPr>
              <a:t>Ensure the patient’s clothes and footwear are appropriate for the task, and they have any aids they need. Adjust their clothes, aids and position – e.g.,  </a:t>
            </a:r>
            <a:br>
              <a:rPr lang="en-US" sz="1600" dirty="0">
                <a:solidFill>
                  <a:srgbClr val="000000"/>
                </a:solidFill>
                <a:latin typeface="Verdana" pitchFamily="34" charset="0"/>
                <a:ea typeface="Verdana" pitchFamily="34" charset="0"/>
                <a:cs typeface="Verdana" pitchFamily="34" charset="0"/>
              </a:rPr>
            </a:br>
            <a:r>
              <a:rPr lang="en-US" sz="1600" dirty="0">
                <a:solidFill>
                  <a:srgbClr val="000000"/>
                </a:solidFill>
                <a:latin typeface="Verdana" pitchFamily="34" charset="0"/>
                <a:ea typeface="Verdana" pitchFamily="34" charset="0"/>
                <a:cs typeface="Verdana" pitchFamily="34" charset="0"/>
              </a:rPr>
              <a:t>       encourage the patient to lean forward.</a:t>
            </a:r>
          </a:p>
          <a:p>
            <a:pPr eaLnBrk="1" hangingPunct="1">
              <a:spcBef>
                <a:spcPct val="0"/>
              </a:spcBef>
              <a:buFont typeface="Courier New" pitchFamily="49" charset="0"/>
              <a:buChar char="o"/>
              <a:defRPr/>
            </a:pPr>
            <a:r>
              <a:rPr lang="en-US" sz="1600" b="1" dirty="0">
                <a:solidFill>
                  <a:srgbClr val="000000"/>
                </a:solidFill>
                <a:latin typeface="Verdana" pitchFamily="34" charset="0"/>
                <a:ea typeface="Verdana" pitchFamily="34" charset="0"/>
                <a:cs typeface="Verdana" pitchFamily="34" charset="0"/>
              </a:rPr>
              <a:t>     Give precise instructions: </a:t>
            </a:r>
            <a:r>
              <a:rPr lang="en-US" sz="1600" dirty="0">
                <a:solidFill>
                  <a:srgbClr val="000000"/>
                </a:solidFill>
                <a:latin typeface="Verdana" pitchFamily="34" charset="0"/>
                <a:ea typeface="Verdana" pitchFamily="34" charset="0"/>
                <a:cs typeface="Verdana" pitchFamily="34" charset="0"/>
              </a:rPr>
              <a:t>Give clear instructions. This helps the care giver(s) and patient to work together.</a:t>
            </a:r>
          </a:p>
          <a:p>
            <a:pPr>
              <a:defRPr/>
            </a:pPr>
            <a:endParaRPr lang="en-US" dirty="0">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094C6F6-4DE3-4795-9A6D-BEBCB8B57704}" type="slidenum">
              <a:rPr lang="en-US" altLang="en-US"/>
              <a:pPr eaLnBrk="1" hangingPunct="1"/>
              <a:t>38</a:t>
            </a:fld>
            <a:endParaRPr lang="en-US"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The “order of assistance” for a patient depends on their level of activity and what type of device, if any, is necessary.</a:t>
            </a:r>
          </a:p>
          <a:p>
            <a:r>
              <a:rPr lang="en-US" altLang="en-US">
                <a:latin typeface="Verdana" panose="020B0604030504040204" pitchFamily="34" charset="0"/>
                <a:ea typeface="Verdana" panose="020B0604030504040204" pitchFamily="34" charset="0"/>
                <a:cs typeface="Verdana" panose="020B0604030504040204" pitchFamily="34" charset="0"/>
              </a:rPr>
              <a:t>In order of how much assistance is necessary the care giver much ascertain if the patient is independent or not.  If the patient is independent then patient handling should be minimal.</a:t>
            </a:r>
          </a:p>
          <a:p>
            <a:r>
              <a:rPr lang="en-US" altLang="en-US">
                <a:latin typeface="Verdana" panose="020B0604030504040204" pitchFamily="34" charset="0"/>
                <a:ea typeface="Verdana" panose="020B0604030504040204" pitchFamily="34" charset="0"/>
                <a:cs typeface="Verdana" panose="020B0604030504040204" pitchFamily="34" charset="0"/>
              </a:rPr>
              <a:t>However if a non-friction/air assistive device, transfer gait/belt or lift is necessary then proper preparations should be made before attempting to handle a patient.</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9DDD8FB-46E7-4793-B9D8-A9A8AAE3AAB3}" type="slidenum">
              <a:rPr lang="en-US" altLang="en-US"/>
              <a:pPr eaLnBrk="1" hangingPunct="1"/>
              <a:t>39</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Unfortunately, the rate of obese people in the United States is rising and this fact puts more physical demands on caregivers.</a:t>
            </a:r>
          </a:p>
          <a:p>
            <a:r>
              <a:rPr lang="en-US" altLang="en-US">
                <a:latin typeface="Verdana" panose="020B0604030504040204" pitchFamily="34" charset="0"/>
                <a:ea typeface="Verdana" panose="020B0604030504040204" pitchFamily="34" charset="0"/>
                <a:cs typeface="Verdana" panose="020B0604030504040204" pitchFamily="34" charset="0"/>
              </a:rPr>
              <a:t>In addition, the caregivers themselves are getting older with the average age of a registered nurse in the U.S. being 47 years old.</a:t>
            </a:r>
          </a:p>
          <a:p>
            <a:r>
              <a:rPr lang="en-US" altLang="en-US">
                <a:latin typeface="Verdana" panose="020B0604030504040204" pitchFamily="34" charset="0"/>
                <a:ea typeface="Verdana" panose="020B0604030504040204" pitchFamily="34" charset="0"/>
                <a:cs typeface="Verdana" panose="020B0604030504040204" pitchFamily="34" charset="0"/>
              </a:rPr>
              <a:t>There is also a shortage of nurses and other caregivers which has actually necessitated some health care organizations bringing in nurses from other countries.</a:t>
            </a:r>
          </a:p>
          <a:p>
            <a:r>
              <a:rPr lang="en-US" altLang="en-US">
                <a:latin typeface="Verdana" panose="020B0604030504040204" pitchFamily="34" charset="0"/>
                <a:ea typeface="Verdana" panose="020B0604030504040204" pitchFamily="34" charset="0"/>
                <a:cs typeface="Verdana" panose="020B0604030504040204" pitchFamily="34" charset="0"/>
              </a:rPr>
              <a:t>Some health care organizations have been forced to cut their workforce which can add to the work load of those nurses who are still employed.</a:t>
            </a:r>
          </a:p>
          <a:p>
            <a:r>
              <a:rPr lang="en-US" altLang="en-US">
                <a:latin typeface="Verdana" panose="020B0604030504040204" pitchFamily="34" charset="0"/>
                <a:ea typeface="Verdana" panose="020B0604030504040204" pitchFamily="34" charset="0"/>
                <a:cs typeface="Verdana" panose="020B0604030504040204" pitchFamily="34" charset="0"/>
              </a:rPr>
              <a:t>In addition, many caregivers are now working longer schedules and are required to rotate between different care areas</a:t>
            </a:r>
            <a:r>
              <a:rPr lang="en-US" altLang="en-US"/>
              <a:t>. </a:t>
            </a:r>
          </a:p>
          <a:p>
            <a:endParaRPr lang="en-US" altLang="en-US"/>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CDAE469-B1EE-4484-B9DC-19E50C8D8D1D}" type="slidenum">
              <a:rPr lang="en-US" altLang="en-US"/>
              <a:pPr eaLnBrk="1" hangingPunct="1"/>
              <a:t>4</a:t>
            </a:fld>
            <a:endParaRPr lang="en-US"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dirty="0">
                <a:latin typeface="Verdana" pitchFamily="34" charset="0"/>
                <a:ea typeface="Verdana" pitchFamily="34" charset="0"/>
                <a:cs typeface="Verdana" pitchFamily="34" charset="0"/>
              </a:rPr>
              <a:t>If standing for an extended period of time, to make things a bit easier as well as utilizing body mechanics remember:</a:t>
            </a:r>
          </a:p>
          <a:p>
            <a:pPr>
              <a:defRPr/>
            </a:pPr>
            <a:endParaRPr lang="en-US" dirty="0">
              <a:latin typeface="Verdana" pitchFamily="34" charset="0"/>
              <a:ea typeface="Verdana" pitchFamily="34" charset="0"/>
              <a:cs typeface="Verdana" pitchFamily="34" charset="0"/>
            </a:endParaRPr>
          </a:p>
          <a:p>
            <a:pPr marL="342900" indent="-342900" eaLnBrk="1" hangingPunct="1">
              <a:spcBef>
                <a:spcPct val="0"/>
              </a:spcBef>
              <a:buFont typeface="Courier New" pitchFamily="49" charset="0"/>
              <a:buChar char="o"/>
              <a:defRPr/>
            </a:pPr>
            <a:r>
              <a:rPr lang="en-US" dirty="0">
                <a:solidFill>
                  <a:srgbClr val="000000"/>
                </a:solidFill>
                <a:latin typeface="Verdana" pitchFamily="34" charset="0"/>
                <a:ea typeface="Verdana" pitchFamily="34" charset="0"/>
                <a:cs typeface="Verdana" pitchFamily="34" charset="0"/>
              </a:rPr>
              <a:t>Stand with feet shoulder width apart</a:t>
            </a:r>
          </a:p>
          <a:p>
            <a:pPr marL="342900" indent="-342900" eaLnBrk="1" hangingPunct="1">
              <a:spcBef>
                <a:spcPct val="0"/>
              </a:spcBef>
              <a:buFont typeface="Courier New" pitchFamily="49" charset="0"/>
              <a:buChar char="o"/>
              <a:defRPr/>
            </a:pPr>
            <a:r>
              <a:rPr lang="en-US" dirty="0">
                <a:solidFill>
                  <a:srgbClr val="000000"/>
                </a:solidFill>
                <a:latin typeface="Verdana" pitchFamily="34" charset="0"/>
                <a:ea typeface="Verdana" pitchFamily="34" charset="0"/>
                <a:cs typeface="Verdana" pitchFamily="34" charset="0"/>
              </a:rPr>
              <a:t>Place one foot slightly behind other</a:t>
            </a:r>
          </a:p>
          <a:p>
            <a:pPr marL="342900" indent="-342900" eaLnBrk="1" hangingPunct="1">
              <a:spcBef>
                <a:spcPct val="0"/>
              </a:spcBef>
              <a:buFont typeface="Courier New" pitchFamily="49" charset="0"/>
              <a:buChar char="o"/>
              <a:defRPr/>
            </a:pPr>
            <a:r>
              <a:rPr lang="en-US" dirty="0">
                <a:solidFill>
                  <a:srgbClr val="000000"/>
                </a:solidFill>
                <a:latin typeface="Verdana" pitchFamily="34" charset="0"/>
                <a:ea typeface="Verdana" pitchFamily="34" charset="0"/>
                <a:cs typeface="Verdana" pitchFamily="34" charset="0"/>
              </a:rPr>
              <a:t>Shift weight from foot to foot</a:t>
            </a:r>
          </a:p>
          <a:p>
            <a:pPr marL="342900" indent="-342900" eaLnBrk="1" hangingPunct="1">
              <a:spcBef>
                <a:spcPct val="0"/>
              </a:spcBef>
              <a:buFont typeface="Courier New" pitchFamily="49" charset="0"/>
              <a:buChar char="o"/>
              <a:defRPr/>
            </a:pPr>
            <a:r>
              <a:rPr lang="en-US" dirty="0">
                <a:solidFill>
                  <a:srgbClr val="000000"/>
                </a:solidFill>
                <a:latin typeface="Verdana" pitchFamily="34" charset="0"/>
                <a:ea typeface="Verdana" pitchFamily="34" charset="0"/>
                <a:cs typeface="Verdana" pitchFamily="34" charset="0"/>
              </a:rPr>
              <a:t>Re-position your body if possible</a:t>
            </a:r>
          </a:p>
          <a:p>
            <a:pPr>
              <a:defRPr/>
            </a:pPr>
            <a:endParaRPr lang="en-US" dirty="0">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79200AF-BF71-44A6-909B-F70C14F483E9}" type="slidenum">
              <a:rPr lang="en-US" altLang="en-US"/>
              <a:pPr eaLnBrk="1" hangingPunct="1"/>
              <a:t>40</a:t>
            </a:fld>
            <a:endParaRPr lang="en-US"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dirty="0">
                <a:latin typeface="Verdana" pitchFamily="34" charset="0"/>
                <a:ea typeface="Verdana" pitchFamily="34" charset="0"/>
                <a:cs typeface="Verdana" pitchFamily="34" charset="0"/>
              </a:rPr>
              <a:t>If bending over for a long period time:</a:t>
            </a:r>
          </a:p>
          <a:p>
            <a:pPr marL="342900" indent="-342900" eaLnBrk="1" hangingPunct="1">
              <a:spcBef>
                <a:spcPct val="0"/>
              </a:spcBef>
              <a:buFont typeface="Courier New" pitchFamily="49" charset="0"/>
              <a:buChar char="o"/>
              <a:defRPr/>
            </a:pPr>
            <a:r>
              <a:rPr lang="en-US" dirty="0">
                <a:solidFill>
                  <a:srgbClr val="000000"/>
                </a:solidFill>
                <a:latin typeface="Verdana" pitchFamily="34" charset="0"/>
                <a:ea typeface="Verdana" pitchFamily="34" charset="0"/>
                <a:cs typeface="Verdana" pitchFamily="34" charset="0"/>
              </a:rPr>
              <a:t>Stand upright </a:t>
            </a:r>
          </a:p>
          <a:p>
            <a:pPr marL="342900" indent="-342900" eaLnBrk="1" hangingPunct="1">
              <a:spcBef>
                <a:spcPct val="0"/>
              </a:spcBef>
              <a:buFont typeface="Courier New" pitchFamily="49" charset="0"/>
              <a:buChar char="o"/>
              <a:defRPr/>
            </a:pPr>
            <a:r>
              <a:rPr lang="en-US" dirty="0">
                <a:solidFill>
                  <a:srgbClr val="000000"/>
                </a:solidFill>
                <a:latin typeface="Verdana" pitchFamily="34" charset="0"/>
                <a:ea typeface="Verdana" pitchFamily="34" charset="0"/>
                <a:cs typeface="Verdana" pitchFamily="34" charset="0"/>
              </a:rPr>
              <a:t>Place your hands on your lower back</a:t>
            </a:r>
          </a:p>
          <a:p>
            <a:pPr marL="342900" indent="-342900" eaLnBrk="1" hangingPunct="1">
              <a:spcBef>
                <a:spcPct val="0"/>
              </a:spcBef>
              <a:buFont typeface="Courier New" pitchFamily="49" charset="0"/>
              <a:buChar char="o"/>
              <a:defRPr/>
            </a:pPr>
            <a:r>
              <a:rPr lang="en-US" dirty="0">
                <a:solidFill>
                  <a:srgbClr val="000000"/>
                </a:solidFill>
                <a:latin typeface="Verdana" pitchFamily="34" charset="0"/>
                <a:ea typeface="Verdana" pitchFamily="34" charset="0"/>
                <a:cs typeface="Verdana" pitchFamily="34" charset="0"/>
              </a:rPr>
              <a:t>Bend backward slowly</a:t>
            </a:r>
          </a:p>
          <a:p>
            <a:pPr marL="342900" indent="-342900" eaLnBrk="1" hangingPunct="1">
              <a:spcBef>
                <a:spcPct val="0"/>
              </a:spcBef>
              <a:buFont typeface="Courier New" pitchFamily="49" charset="0"/>
              <a:buChar char="o"/>
              <a:defRPr/>
            </a:pPr>
            <a:r>
              <a:rPr lang="en-US" dirty="0">
                <a:solidFill>
                  <a:srgbClr val="000000"/>
                </a:solidFill>
                <a:latin typeface="Verdana" pitchFamily="34" charset="0"/>
                <a:ea typeface="Verdana" pitchFamily="34" charset="0"/>
                <a:cs typeface="Verdana" pitchFamily="34" charset="0"/>
              </a:rPr>
              <a:t>Come back to upright position</a:t>
            </a:r>
          </a:p>
          <a:p>
            <a:pPr>
              <a:defRPr/>
            </a:pPr>
            <a:endParaRPr lang="en-US" dirty="0">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6927DA0-059E-4600-B32F-2F5E34852C00}" type="slidenum">
              <a:rPr lang="en-US" altLang="en-US"/>
              <a:pPr eaLnBrk="1" hangingPunct="1"/>
              <a:t>41</a:t>
            </a:fld>
            <a:endParaRPr lang="en-US"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dirty="0">
                <a:latin typeface="Verdana" pitchFamily="34" charset="0"/>
                <a:ea typeface="Verdana" pitchFamily="34" charset="0"/>
                <a:cs typeface="Verdana" pitchFamily="34" charset="0"/>
              </a:rPr>
              <a:t>Here are some stretching exercises that can be done to ensure muscles are not tight and easily injured.</a:t>
            </a:r>
          </a:p>
          <a:p>
            <a:pPr>
              <a:defRPr/>
            </a:pPr>
            <a:r>
              <a:rPr lang="en-US" dirty="0">
                <a:latin typeface="Verdana" pitchFamily="34" charset="0"/>
                <a:ea typeface="Verdana" pitchFamily="34" charset="0"/>
                <a:cs typeface="Verdana" pitchFamily="34" charset="0"/>
              </a:rPr>
              <a:t>To stretch the neck the following can be done:</a:t>
            </a:r>
          </a:p>
          <a:p>
            <a:pPr marL="285750" indent="-285750" eaLnBrk="1" hangingPunct="1">
              <a:spcBef>
                <a:spcPct val="0"/>
              </a:spcBef>
              <a:buFont typeface="Arial" pitchFamily="34" charset="0"/>
              <a:buChar char="•"/>
              <a:defRPr/>
            </a:pPr>
            <a:r>
              <a:rPr lang="en-US" dirty="0">
                <a:solidFill>
                  <a:srgbClr val="000000"/>
                </a:solidFill>
                <a:latin typeface="Verdana" pitchFamily="34" charset="0"/>
                <a:ea typeface="Verdana" pitchFamily="34" charset="0"/>
                <a:cs typeface="Verdana" pitchFamily="34" charset="0"/>
              </a:rPr>
              <a:t>Sit or stand with arms hanging loosely at your sides</a:t>
            </a:r>
          </a:p>
          <a:p>
            <a:pPr marL="285750" indent="-285750" eaLnBrk="1" hangingPunct="1">
              <a:spcBef>
                <a:spcPct val="0"/>
              </a:spcBef>
              <a:buFont typeface="Arial" pitchFamily="34" charset="0"/>
              <a:buChar char="•"/>
              <a:defRPr/>
            </a:pPr>
            <a:r>
              <a:rPr lang="en-US" dirty="0">
                <a:solidFill>
                  <a:srgbClr val="000000"/>
                </a:solidFill>
                <a:latin typeface="Verdana" pitchFamily="34" charset="0"/>
                <a:ea typeface="Verdana" pitchFamily="34" charset="0"/>
                <a:cs typeface="Verdana" pitchFamily="34" charset="0"/>
              </a:rPr>
              <a:t>Turn head to one side, then the other </a:t>
            </a:r>
          </a:p>
          <a:p>
            <a:pPr marL="285750" indent="-285750" eaLnBrk="1" hangingPunct="1">
              <a:spcBef>
                <a:spcPct val="0"/>
              </a:spcBef>
              <a:buFont typeface="Arial" pitchFamily="34" charset="0"/>
              <a:buChar char="•"/>
              <a:defRPr/>
            </a:pPr>
            <a:r>
              <a:rPr lang="en-US" dirty="0">
                <a:solidFill>
                  <a:srgbClr val="000000"/>
                </a:solidFill>
                <a:latin typeface="Verdana" pitchFamily="34" charset="0"/>
                <a:ea typeface="Verdana" pitchFamily="34" charset="0"/>
                <a:cs typeface="Verdana" pitchFamily="34" charset="0"/>
              </a:rPr>
              <a:t>Hold for 5 seconds, each side </a:t>
            </a:r>
          </a:p>
          <a:p>
            <a:pPr marL="285750" indent="-285750" eaLnBrk="1" hangingPunct="1">
              <a:spcBef>
                <a:spcPct val="0"/>
              </a:spcBef>
              <a:buFont typeface="Arial" pitchFamily="34" charset="0"/>
              <a:buChar char="•"/>
              <a:defRPr/>
            </a:pPr>
            <a:r>
              <a:rPr lang="en-US" dirty="0">
                <a:solidFill>
                  <a:srgbClr val="000000"/>
                </a:solidFill>
                <a:latin typeface="Verdana" pitchFamily="34" charset="0"/>
                <a:ea typeface="Verdana" pitchFamily="34" charset="0"/>
                <a:cs typeface="Verdana" pitchFamily="34" charset="0"/>
              </a:rPr>
              <a:t>Repeat 1 to 3 times </a:t>
            </a:r>
          </a:p>
          <a:p>
            <a:pPr>
              <a:defRPr/>
            </a:pPr>
            <a:endParaRPr lang="en-US" dirty="0">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022CD9A-07E0-484A-91C7-9B30F5F9DDBF}" type="slidenum">
              <a:rPr lang="en-US" altLang="en-US"/>
              <a:pPr eaLnBrk="1" hangingPunct="1"/>
              <a:t>42</a:t>
            </a:fld>
            <a:endParaRPr lang="en-US"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dirty="0">
                <a:latin typeface="Verdana" pitchFamily="34" charset="0"/>
                <a:ea typeface="Verdana" pitchFamily="34" charset="0"/>
                <a:cs typeface="Verdana" pitchFamily="34" charset="0"/>
              </a:rPr>
              <a:t>To stretch the arms:</a:t>
            </a:r>
          </a:p>
          <a:p>
            <a:pPr marL="342900" indent="-342900" eaLnBrk="1" hangingPunct="1">
              <a:spcBef>
                <a:spcPct val="20000"/>
              </a:spcBef>
              <a:buFont typeface="Courier New" pitchFamily="49" charset="0"/>
              <a:buChar char="o"/>
              <a:defRPr/>
            </a:pPr>
            <a:r>
              <a:rPr lang="en-US" dirty="0">
                <a:solidFill>
                  <a:prstClr val="black"/>
                </a:solidFill>
                <a:latin typeface="Verdana" pitchFamily="34" charset="0"/>
                <a:cs typeface="Arial" charset="0"/>
              </a:rPr>
              <a:t>Stand or sit and place right hand on left shoulder </a:t>
            </a:r>
          </a:p>
          <a:p>
            <a:pPr marL="342900" indent="-342900" eaLnBrk="1" hangingPunct="1">
              <a:spcBef>
                <a:spcPct val="20000"/>
              </a:spcBef>
              <a:buFont typeface="Courier New" pitchFamily="49" charset="0"/>
              <a:buChar char="o"/>
              <a:defRPr/>
            </a:pPr>
            <a:r>
              <a:rPr lang="en-US" dirty="0">
                <a:solidFill>
                  <a:prstClr val="black"/>
                </a:solidFill>
                <a:latin typeface="Verdana" pitchFamily="34" charset="0"/>
                <a:cs typeface="Arial" charset="0"/>
              </a:rPr>
              <a:t>With left hand, pull right elbow across chest toward left shoulder and hold 10 to 15 seconds </a:t>
            </a:r>
          </a:p>
          <a:p>
            <a:pPr marL="342900" indent="-342900" eaLnBrk="1" hangingPunct="1">
              <a:spcBef>
                <a:spcPct val="20000"/>
              </a:spcBef>
              <a:buFont typeface="Courier New" pitchFamily="49" charset="0"/>
              <a:buChar char="o"/>
              <a:defRPr/>
            </a:pPr>
            <a:r>
              <a:rPr lang="en-US" dirty="0">
                <a:solidFill>
                  <a:prstClr val="black"/>
                </a:solidFill>
                <a:latin typeface="Verdana" pitchFamily="34" charset="0"/>
                <a:cs typeface="Arial" charset="0"/>
              </a:rPr>
              <a:t>Repeat on other side </a:t>
            </a:r>
          </a:p>
          <a:p>
            <a:pPr>
              <a:defRPr/>
            </a:pPr>
            <a:endParaRPr lang="en-US" dirty="0">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21FE2C7-CBAC-44B0-AD7F-A8F9703FF1A3}" type="slidenum">
              <a:rPr lang="en-US" altLang="en-US"/>
              <a:pPr eaLnBrk="1" hangingPunct="1"/>
              <a:t>43</a:t>
            </a:fld>
            <a:endParaRPr lang="en-US"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dirty="0">
                <a:latin typeface="Verdana" pitchFamily="34" charset="0"/>
                <a:ea typeface="Verdana" pitchFamily="34" charset="0"/>
                <a:cs typeface="Verdana" pitchFamily="34" charset="0"/>
              </a:rPr>
              <a:t>A good stretch for the arms, and back can be done as follows:</a:t>
            </a:r>
          </a:p>
          <a:p>
            <a:pPr marL="342900" indent="-342900" eaLnBrk="1" hangingPunct="1">
              <a:spcBef>
                <a:spcPct val="20000"/>
              </a:spcBef>
              <a:buFont typeface="Courier New" pitchFamily="49" charset="0"/>
              <a:buChar char="o"/>
              <a:defRPr/>
            </a:pPr>
            <a:r>
              <a:rPr lang="en-US" dirty="0">
                <a:solidFill>
                  <a:prstClr val="black"/>
                </a:solidFill>
                <a:latin typeface="Verdana" pitchFamily="34" charset="0"/>
                <a:cs typeface="Times New Roman" pitchFamily="18" charset="0"/>
              </a:rPr>
              <a:t>Keep knees slightly flexed </a:t>
            </a:r>
          </a:p>
          <a:p>
            <a:pPr marL="342900" indent="-342900" eaLnBrk="1" hangingPunct="1">
              <a:spcBef>
                <a:spcPct val="20000"/>
              </a:spcBef>
              <a:buFont typeface="Courier New" pitchFamily="49" charset="0"/>
              <a:buChar char="o"/>
              <a:defRPr/>
            </a:pPr>
            <a:r>
              <a:rPr lang="en-US" dirty="0">
                <a:solidFill>
                  <a:prstClr val="black"/>
                </a:solidFill>
                <a:latin typeface="Verdana" pitchFamily="34" charset="0"/>
                <a:cs typeface="Times New Roman" pitchFamily="18" charset="0"/>
              </a:rPr>
              <a:t>Stand or sit with arms overhead </a:t>
            </a:r>
          </a:p>
          <a:p>
            <a:pPr marL="342900" indent="-342900" eaLnBrk="1" hangingPunct="1">
              <a:spcBef>
                <a:spcPct val="20000"/>
              </a:spcBef>
              <a:buFont typeface="Courier New" pitchFamily="49" charset="0"/>
              <a:buChar char="o"/>
              <a:defRPr/>
            </a:pPr>
            <a:r>
              <a:rPr lang="en-US" dirty="0">
                <a:solidFill>
                  <a:prstClr val="black"/>
                </a:solidFill>
                <a:latin typeface="Verdana" pitchFamily="34" charset="0"/>
                <a:cs typeface="Times New Roman" pitchFamily="18" charset="0"/>
              </a:rPr>
              <a:t>Hold elbow with hand of opposite arm </a:t>
            </a:r>
          </a:p>
          <a:p>
            <a:pPr marL="342900" indent="-342900" eaLnBrk="1" hangingPunct="1">
              <a:spcBef>
                <a:spcPct val="20000"/>
              </a:spcBef>
              <a:buFont typeface="Courier New" pitchFamily="49" charset="0"/>
              <a:buChar char="o"/>
              <a:defRPr/>
            </a:pPr>
            <a:r>
              <a:rPr lang="en-US" dirty="0">
                <a:solidFill>
                  <a:prstClr val="black"/>
                </a:solidFill>
                <a:latin typeface="Verdana" pitchFamily="34" charset="0"/>
                <a:cs typeface="Times New Roman" pitchFamily="18" charset="0"/>
              </a:rPr>
              <a:t>Pull elbow behind head gently as you slowly lean to side until mild stretch is felt </a:t>
            </a:r>
          </a:p>
          <a:p>
            <a:pPr marL="342900" indent="-342900" eaLnBrk="1" hangingPunct="1">
              <a:spcBef>
                <a:spcPct val="20000"/>
              </a:spcBef>
              <a:buFont typeface="Courier New" pitchFamily="49" charset="0"/>
              <a:buChar char="o"/>
              <a:defRPr/>
            </a:pPr>
            <a:r>
              <a:rPr lang="en-US" dirty="0">
                <a:solidFill>
                  <a:prstClr val="black"/>
                </a:solidFill>
                <a:latin typeface="Verdana" pitchFamily="34" charset="0"/>
                <a:cs typeface="Times New Roman" pitchFamily="18" charset="0"/>
              </a:rPr>
              <a:t>Hold 10 to 15 sec </a:t>
            </a:r>
          </a:p>
          <a:p>
            <a:pPr marL="342900" indent="-342900" eaLnBrk="1" hangingPunct="1">
              <a:spcBef>
                <a:spcPct val="20000"/>
              </a:spcBef>
              <a:buFont typeface="Courier New" pitchFamily="49" charset="0"/>
              <a:buChar char="o"/>
              <a:defRPr/>
            </a:pPr>
            <a:r>
              <a:rPr lang="en-US" dirty="0">
                <a:solidFill>
                  <a:prstClr val="black"/>
                </a:solidFill>
                <a:latin typeface="Verdana" pitchFamily="34" charset="0"/>
                <a:cs typeface="Times New Roman" pitchFamily="18" charset="0"/>
              </a:rPr>
              <a:t>Repeat on other side</a:t>
            </a:r>
            <a:endParaRPr lang="en-US" dirty="0">
              <a:solidFill>
                <a:prstClr val="black"/>
              </a:solidFill>
              <a:latin typeface="Verdana" pitchFamily="34" charset="0"/>
              <a:cs typeface="Arial" charset="0"/>
            </a:endParaRPr>
          </a:p>
          <a:p>
            <a:pPr>
              <a:defRPr/>
            </a:pPr>
            <a:endParaRPr lang="en-US" dirty="0">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14FED79-CAFA-4B33-ADC7-30D8486A4E92}" type="slidenum">
              <a:rPr lang="en-US" altLang="en-US"/>
              <a:pPr eaLnBrk="1" hangingPunct="1"/>
              <a:t>44</a:t>
            </a:fld>
            <a:endParaRPr lang="en-US"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The bottom line about handling patients is to keep in mind the safety of both the patient and the care giver.  Remember that health care workers have very high injury rates due to musculoskeletal disorders caused by the overexertion of patient handling.</a:t>
            </a:r>
          </a:p>
          <a:p>
            <a:r>
              <a:rPr lang="en-US" altLang="en-US">
                <a:latin typeface="Verdana" panose="020B0604030504040204" pitchFamily="34" charset="0"/>
                <a:ea typeface="Verdana" panose="020B0604030504040204" pitchFamily="34" charset="0"/>
                <a:cs typeface="Verdana" panose="020B0604030504040204" pitchFamily="34" charset="0"/>
              </a:rPr>
              <a:t>Remember to always use proper body mechanics and get help if you need to handle a patient.</a:t>
            </a:r>
          </a:p>
          <a:p>
            <a:r>
              <a:rPr lang="en-US" altLang="en-US">
                <a:latin typeface="Verdana" panose="020B0604030504040204" pitchFamily="34" charset="0"/>
                <a:ea typeface="Verdana" panose="020B0604030504040204" pitchFamily="34" charset="0"/>
                <a:cs typeface="Verdana" panose="020B0604030504040204" pitchFamily="34" charset="0"/>
              </a:rPr>
              <a:t>Keep in mind that if possible and practical a patient lifting device should be used.  Using a lifting device will minimize the possibility of injury to the patient and care giver alike.</a:t>
            </a:r>
          </a:p>
          <a:p>
            <a:r>
              <a:rPr lang="en-US" altLang="en-US">
                <a:latin typeface="Verdana" panose="020B0604030504040204" pitchFamily="34" charset="0"/>
                <a:ea typeface="Verdana" panose="020B0604030504040204" pitchFamily="34" charset="0"/>
                <a:cs typeface="Verdana" panose="020B0604030504040204" pitchFamily="34" charset="0"/>
              </a:rPr>
              <a:t>If the patient is very large or overly obese then thought should be given to using a “lifting team” concept with one person “controlling when to lift.”</a:t>
            </a:r>
          </a:p>
          <a:p>
            <a:r>
              <a:rPr lang="en-US" altLang="en-US">
                <a:latin typeface="Verdana" panose="020B0604030504040204" pitchFamily="34" charset="0"/>
                <a:ea typeface="Verdana" panose="020B0604030504040204" pitchFamily="34" charset="0"/>
                <a:cs typeface="Verdana" panose="020B0604030504040204" pitchFamily="34" charset="0"/>
              </a:rPr>
              <a:t>It is important that care givers never put themselves in a position where their patient and themselves can be injured if the move/lift is completed improperly.</a:t>
            </a:r>
          </a:p>
          <a:p>
            <a:r>
              <a:rPr lang="en-US" altLang="en-US">
                <a:latin typeface="Verdana" panose="020B0604030504040204" pitchFamily="34" charset="0"/>
                <a:ea typeface="Verdana" panose="020B0604030504040204" pitchFamily="34" charset="0"/>
                <a:cs typeface="Verdana" panose="020B0604030504040204" pitchFamily="34" charset="0"/>
              </a:rPr>
              <a:t>Think safety first all the time, every time!</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4D89F66-9703-4BD3-80D4-A9311DBD412E}" type="slidenum">
              <a:rPr lang="en-US" altLang="en-US"/>
              <a:pPr eaLnBrk="1" hangingPunct="1"/>
              <a:t>45</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Back pain is a definite problem with health care employees:</a:t>
            </a:r>
          </a:p>
          <a:p>
            <a:r>
              <a:rPr lang="en-US" altLang="en-US">
                <a:latin typeface="Verdana" panose="020B0604030504040204" pitchFamily="34" charset="0"/>
                <a:ea typeface="Verdana" panose="020B0604030504040204" pitchFamily="34" charset="0"/>
                <a:cs typeface="Verdana" panose="020B0604030504040204" pitchFamily="34" charset="0"/>
              </a:rPr>
              <a:t>52% of nurses experience chronic back pain</a:t>
            </a:r>
          </a:p>
          <a:p>
            <a:r>
              <a:rPr lang="en-US" altLang="en-US">
                <a:latin typeface="Verdana" panose="020B0604030504040204" pitchFamily="34" charset="0"/>
                <a:ea typeface="Verdana" panose="020B0604030504040204" pitchFamily="34" charset="0"/>
                <a:cs typeface="Verdana" panose="020B0604030504040204" pitchFamily="34" charset="0"/>
              </a:rPr>
              <a:t>12% of nurses leave the profession due to back pain</a:t>
            </a:r>
          </a:p>
          <a:p>
            <a:r>
              <a:rPr lang="en-US" altLang="en-US">
                <a:latin typeface="Verdana" panose="020B0604030504040204" pitchFamily="34" charset="0"/>
                <a:ea typeface="Verdana" panose="020B0604030504040204" pitchFamily="34" charset="0"/>
                <a:cs typeface="Verdana" panose="020B0604030504040204" pitchFamily="34" charset="0"/>
              </a:rPr>
              <a:t>20% of nurses transfer to a different unit because of back pain</a:t>
            </a:r>
          </a:p>
          <a:p>
            <a:r>
              <a:rPr lang="en-US" altLang="en-US">
                <a:latin typeface="Verdana" panose="020B0604030504040204" pitchFamily="34" charset="0"/>
                <a:ea typeface="Verdana" panose="020B0604030504040204" pitchFamily="34" charset="0"/>
                <a:cs typeface="Verdana" panose="020B0604030504040204" pitchFamily="34" charset="0"/>
              </a:rPr>
              <a:t>Back pain is the leading cause of disability for nurses under 45 years of age</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E293B75-0B13-4E77-81FD-450AF2A00B5D}" type="slidenum">
              <a:rPr lang="en-US" altLang="en-US"/>
              <a:pPr eaLnBrk="1" hangingPunct="1"/>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There are some myths about moving patients such as workers can be trained to use proper body mechanics whereas more than 30 years of research and experience shows that relying on proper body mechanics or manual lifting is not effective to reduce injuries.</a:t>
            </a:r>
          </a:p>
          <a:p>
            <a:r>
              <a:rPr lang="en-US" altLang="en-US">
                <a:latin typeface="Verdana" panose="020B0604030504040204" pitchFamily="34" charset="0"/>
                <a:ea typeface="Verdana" panose="020B0604030504040204" pitchFamily="34" charset="0"/>
                <a:cs typeface="Verdana" panose="020B0604030504040204" pitchFamily="34" charset="0"/>
              </a:rPr>
              <a:t>Another myth is that patients are not as comfortable or safe when mechanical lifting is used, however the fact is that patient education can ensure patients the lift is being used for their safety and can prevent falls, bruises and skin tears. </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A483CE4-A509-4BB9-AB4C-09CFF261C02A}" type="slidenum">
              <a:rPr lang="en-US" altLang="en-US"/>
              <a:pPr eaLnBrk="1" hangingPunct="1"/>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One other myth is that it takes less time to manually move patients than to use lifting equipment.</a:t>
            </a:r>
          </a:p>
          <a:p>
            <a:r>
              <a:rPr lang="en-US" altLang="en-US">
                <a:latin typeface="Verdana" panose="020B0604030504040204" pitchFamily="34" charset="0"/>
                <a:ea typeface="Verdana" panose="020B0604030504040204" pitchFamily="34" charset="0"/>
                <a:cs typeface="Verdana" panose="020B0604030504040204" pitchFamily="34" charset="0"/>
              </a:rPr>
              <a:t>Regarding this myth it can actually take much longer to get a team of co-workers together to manually lift a patient than to find and use lifting equipment.</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81BC873-D8D4-45C6-9D62-35755B1DC828}" type="slidenum">
              <a:rPr lang="en-US" altLang="en-US"/>
              <a:pPr eaLnBrk="1" hangingPunct="1"/>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a:latin typeface="Verdana" pitchFamily="34" charset="0"/>
                <a:ea typeface="Verdana" pitchFamily="34" charset="0"/>
                <a:cs typeface="Verdana" pitchFamily="34" charset="0"/>
              </a:rPr>
              <a:t>Musculoskeletal Disorders are injuries or disorders of the:</a:t>
            </a:r>
          </a:p>
          <a:p>
            <a:pPr marL="171450" indent="-171450">
              <a:buFont typeface="Arial" pitchFamily="34" charset="0"/>
              <a:buChar char="•"/>
              <a:defRPr/>
            </a:pPr>
            <a:r>
              <a:rPr lang="en-US" dirty="0">
                <a:latin typeface="Verdana" pitchFamily="34" charset="0"/>
                <a:ea typeface="Verdana" pitchFamily="34" charset="0"/>
                <a:cs typeface="Verdana" pitchFamily="34" charset="0"/>
              </a:rPr>
              <a:t>Muscles</a:t>
            </a:r>
          </a:p>
          <a:p>
            <a:pPr marL="171450" indent="-171450">
              <a:buFont typeface="Arial" pitchFamily="34" charset="0"/>
              <a:buChar char="•"/>
              <a:defRPr/>
            </a:pPr>
            <a:r>
              <a:rPr lang="en-US" dirty="0">
                <a:latin typeface="Verdana" pitchFamily="34" charset="0"/>
                <a:ea typeface="Verdana" pitchFamily="34" charset="0"/>
                <a:cs typeface="Verdana" pitchFamily="34" charset="0"/>
              </a:rPr>
              <a:t>Nerves</a:t>
            </a:r>
          </a:p>
          <a:p>
            <a:pPr marL="171450" indent="-171450">
              <a:buFont typeface="Arial" pitchFamily="34" charset="0"/>
              <a:buChar char="•"/>
              <a:defRPr/>
            </a:pPr>
            <a:r>
              <a:rPr lang="en-US" dirty="0">
                <a:latin typeface="Verdana" pitchFamily="34" charset="0"/>
                <a:ea typeface="Verdana" pitchFamily="34" charset="0"/>
                <a:cs typeface="Verdana" pitchFamily="34" charset="0"/>
              </a:rPr>
              <a:t>Tendons</a:t>
            </a:r>
          </a:p>
          <a:p>
            <a:pPr marL="171450" indent="-171450">
              <a:buFont typeface="Arial" pitchFamily="34" charset="0"/>
              <a:buChar char="•"/>
              <a:defRPr/>
            </a:pPr>
            <a:r>
              <a:rPr lang="en-US" dirty="0">
                <a:latin typeface="Verdana" pitchFamily="34" charset="0"/>
                <a:ea typeface="Verdana" pitchFamily="34" charset="0"/>
                <a:cs typeface="Verdana" pitchFamily="34" charset="0"/>
              </a:rPr>
              <a:t>Joints</a:t>
            </a:r>
          </a:p>
          <a:p>
            <a:pPr marL="171450" indent="-171450">
              <a:buFont typeface="Arial" pitchFamily="34" charset="0"/>
              <a:buChar char="•"/>
              <a:defRPr/>
            </a:pPr>
            <a:r>
              <a:rPr lang="en-US" dirty="0">
                <a:latin typeface="Verdana" pitchFamily="34" charset="0"/>
                <a:ea typeface="Verdana" pitchFamily="34" charset="0"/>
                <a:cs typeface="Verdana" pitchFamily="34" charset="0"/>
              </a:rPr>
              <a:t>Cartilage</a:t>
            </a:r>
          </a:p>
          <a:p>
            <a:pPr marL="171450" indent="-171450">
              <a:buFont typeface="Arial" pitchFamily="34" charset="0"/>
              <a:buChar char="•"/>
              <a:defRPr/>
            </a:pPr>
            <a:r>
              <a:rPr lang="en-US" dirty="0">
                <a:latin typeface="Verdana" pitchFamily="34" charset="0"/>
                <a:ea typeface="Verdana" pitchFamily="34" charset="0"/>
                <a:cs typeface="Verdana" pitchFamily="34" charset="0"/>
              </a:rPr>
              <a:t>Spinal Discs</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9280A13-346F-4247-9C57-FDDA0C12C7C2}" type="slidenum">
              <a:rPr lang="en-US" altLang="en-US"/>
              <a:pPr eaLnBrk="1" hangingPunct="1"/>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Musculoskeletal disorders have different stages each with a different level of pain:</a:t>
            </a:r>
          </a:p>
          <a:p>
            <a:pPr eaLnBrk="1" hangingPunct="1"/>
            <a:r>
              <a:rPr lang="en-US" altLang="en-US" u="sng">
                <a:latin typeface="Verdana" panose="020B0604030504040204" pitchFamily="34" charset="0"/>
              </a:rPr>
              <a:t>Early stage </a:t>
            </a:r>
            <a:r>
              <a:rPr lang="en-US" altLang="en-US">
                <a:latin typeface="Verdana" panose="020B0604030504040204" pitchFamily="34" charset="0"/>
              </a:rPr>
              <a:t>– pain may disappear after a rest away from work</a:t>
            </a:r>
          </a:p>
          <a:p>
            <a:pPr eaLnBrk="1" hangingPunct="1"/>
            <a:r>
              <a:rPr lang="en-US" altLang="en-US" u="sng">
                <a:latin typeface="Verdana" panose="020B0604030504040204" pitchFamily="34" charset="0"/>
              </a:rPr>
              <a:t>Intermediate stage </a:t>
            </a:r>
            <a:r>
              <a:rPr lang="en-US" altLang="en-US">
                <a:latin typeface="Verdana" panose="020B0604030504040204" pitchFamily="34" charset="0"/>
              </a:rPr>
              <a:t>– body part aches and feels weak soon after starting work and lasts until well after finishing work</a:t>
            </a:r>
          </a:p>
          <a:p>
            <a:pPr eaLnBrk="1" hangingPunct="1"/>
            <a:r>
              <a:rPr lang="en-US" altLang="en-US" u="sng">
                <a:latin typeface="Verdana" panose="020B0604030504040204" pitchFamily="34" charset="0"/>
              </a:rPr>
              <a:t>Advanced stage </a:t>
            </a:r>
            <a:r>
              <a:rPr lang="en-US" altLang="en-US">
                <a:latin typeface="Verdana" panose="020B0604030504040204" pitchFamily="34" charset="0"/>
              </a:rPr>
              <a:t>– body part aches and feels weak even at rest, sleep may be affected, light tasks are difficult on days off</a:t>
            </a:r>
          </a:p>
          <a:p>
            <a:endParaRPr lang="en-US" altLang="en-US"/>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86594DE-4D07-464B-8457-04B449731A3B}" type="slidenum">
              <a:rPr lang="en-US" altLang="en-US"/>
              <a:pPr eaLnBrk="1" hangingPunct="1"/>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Verdana" pitchFamily="34"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Verdana" panose="020B0604030504040204" pitchFamily="34" charset="0"/>
              </a:defRPr>
            </a:lvl1pPr>
          </a:lstStyle>
          <a:p>
            <a:fld id="{7B0A37A1-3A33-4DA7-9A7C-165D7DC197C4}" type="slidenum">
              <a:rPr lang="en-US" altLang="en-US"/>
              <a:pPr/>
              <a:t>‹#›</a:t>
            </a:fld>
            <a:endParaRPr lang="en-US" altLang="en-US"/>
          </a:p>
        </p:txBody>
      </p:sp>
    </p:spTree>
    <p:extLst>
      <p:ext uri="{BB962C8B-B14F-4D97-AF65-F5344CB8AC3E}">
        <p14:creationId xmlns:p14="http://schemas.microsoft.com/office/powerpoint/2010/main" val="9361959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9D04C32-3717-4E8E-959C-B11ECE89C21B}" type="slidenum">
              <a:rPr lang="en-US" altLang="en-US"/>
              <a:pPr/>
              <a:t>‹#›</a:t>
            </a:fld>
            <a:endParaRPr lang="en-US" altLang="en-US"/>
          </a:p>
        </p:txBody>
      </p:sp>
    </p:spTree>
    <p:extLst>
      <p:ext uri="{BB962C8B-B14F-4D97-AF65-F5344CB8AC3E}">
        <p14:creationId xmlns:p14="http://schemas.microsoft.com/office/powerpoint/2010/main" val="9353842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D2DB98B7-5E92-4A28-BA19-5F6E713BFF70}" type="slidenum">
              <a:rPr lang="en-US" altLang="en-US"/>
              <a:pPr/>
              <a:t>‹#›</a:t>
            </a:fld>
            <a:endParaRPr lang="en-US" altLang="en-US"/>
          </a:p>
        </p:txBody>
      </p:sp>
    </p:spTree>
    <p:extLst>
      <p:ext uri="{BB962C8B-B14F-4D97-AF65-F5344CB8AC3E}">
        <p14:creationId xmlns:p14="http://schemas.microsoft.com/office/powerpoint/2010/main" val="39371148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D6C3E793-C5EB-42E4-8D25-3DED249C7CE1}" type="slidenum">
              <a:rPr lang="en-US" altLang="en-US"/>
              <a:pPr/>
              <a:t>‹#›</a:t>
            </a:fld>
            <a:endParaRPr lang="en-US" altLang="en-US"/>
          </a:p>
        </p:txBody>
      </p:sp>
    </p:spTree>
    <p:extLst>
      <p:ext uri="{BB962C8B-B14F-4D97-AF65-F5344CB8AC3E}">
        <p14:creationId xmlns:p14="http://schemas.microsoft.com/office/powerpoint/2010/main" val="7976442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874A7F5-45E4-44EB-91D1-BC1C4883D364}" type="slidenum">
              <a:rPr lang="en-US" altLang="en-US"/>
              <a:pPr/>
              <a:t>‹#›</a:t>
            </a:fld>
            <a:endParaRPr lang="en-US" altLang="en-US"/>
          </a:p>
        </p:txBody>
      </p:sp>
    </p:spTree>
    <p:extLst>
      <p:ext uri="{BB962C8B-B14F-4D97-AF65-F5344CB8AC3E}">
        <p14:creationId xmlns:p14="http://schemas.microsoft.com/office/powerpoint/2010/main" val="12677743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7369F7F4-33B5-4BFE-B036-F8A06CAC5828}" type="slidenum">
              <a:rPr lang="en-US" altLang="en-US"/>
              <a:pPr/>
              <a:t>‹#›</a:t>
            </a:fld>
            <a:endParaRPr lang="en-US" altLang="en-US"/>
          </a:p>
        </p:txBody>
      </p:sp>
    </p:spTree>
    <p:extLst>
      <p:ext uri="{BB962C8B-B14F-4D97-AF65-F5344CB8AC3E}">
        <p14:creationId xmlns:p14="http://schemas.microsoft.com/office/powerpoint/2010/main" val="19209579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69856E95-33E7-49CC-82C0-D4F65536B2C6}" type="slidenum">
              <a:rPr lang="en-US" altLang="en-US"/>
              <a:pPr/>
              <a:t>‹#›</a:t>
            </a:fld>
            <a:endParaRPr lang="en-US" altLang="en-US"/>
          </a:p>
        </p:txBody>
      </p:sp>
    </p:spTree>
    <p:extLst>
      <p:ext uri="{BB962C8B-B14F-4D97-AF65-F5344CB8AC3E}">
        <p14:creationId xmlns:p14="http://schemas.microsoft.com/office/powerpoint/2010/main" val="4654855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0FAFAE25-EB10-4BD6-9878-E96F24FB639C}" type="slidenum">
              <a:rPr lang="en-US" altLang="en-US"/>
              <a:pPr/>
              <a:t>‹#›</a:t>
            </a:fld>
            <a:endParaRPr lang="en-US" altLang="en-US"/>
          </a:p>
        </p:txBody>
      </p:sp>
    </p:spTree>
    <p:extLst>
      <p:ext uri="{BB962C8B-B14F-4D97-AF65-F5344CB8AC3E}">
        <p14:creationId xmlns:p14="http://schemas.microsoft.com/office/powerpoint/2010/main" val="683692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CB6F70D0-5651-4D1F-BFC3-2E814A99A5AC}" type="slidenum">
              <a:rPr lang="en-US" altLang="en-US"/>
              <a:pPr/>
              <a:t>‹#›</a:t>
            </a:fld>
            <a:endParaRPr lang="en-US" altLang="en-US"/>
          </a:p>
        </p:txBody>
      </p:sp>
    </p:spTree>
    <p:extLst>
      <p:ext uri="{BB962C8B-B14F-4D97-AF65-F5344CB8AC3E}">
        <p14:creationId xmlns:p14="http://schemas.microsoft.com/office/powerpoint/2010/main" val="26056335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711F7AA7-EF8C-4AB9-9F6E-A82B413DDBCA}" type="slidenum">
              <a:rPr lang="en-US" altLang="en-US"/>
              <a:pPr/>
              <a:t>‹#›</a:t>
            </a:fld>
            <a:endParaRPr lang="en-US" altLang="en-US"/>
          </a:p>
        </p:txBody>
      </p:sp>
    </p:spTree>
    <p:extLst>
      <p:ext uri="{BB962C8B-B14F-4D97-AF65-F5344CB8AC3E}">
        <p14:creationId xmlns:p14="http://schemas.microsoft.com/office/powerpoint/2010/main" val="6004671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3044E838-A98A-4AB0-89E0-6FB22F2F9950}" type="slidenum">
              <a:rPr lang="en-US" altLang="en-US"/>
              <a:pPr/>
              <a:t>‹#›</a:t>
            </a:fld>
            <a:endParaRPr lang="en-US" altLang="en-US"/>
          </a:p>
        </p:txBody>
      </p:sp>
    </p:spTree>
    <p:extLst>
      <p:ext uri="{BB962C8B-B14F-4D97-AF65-F5344CB8AC3E}">
        <p14:creationId xmlns:p14="http://schemas.microsoft.com/office/powerpoint/2010/main" val="10330690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F4D8CE4E-3A0D-448C-9439-391BE0F0B24B}"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019" r:id="rId1"/>
    <p:sldLayoutId id="2147484009" r:id="rId2"/>
    <p:sldLayoutId id="2147484010" r:id="rId3"/>
    <p:sldLayoutId id="2147484011" r:id="rId4"/>
    <p:sldLayoutId id="2147484012" r:id="rId5"/>
    <p:sldLayoutId id="2147484013" r:id="rId6"/>
    <p:sldLayoutId id="2147484014" r:id="rId7"/>
    <p:sldLayoutId id="2147484015" r:id="rId8"/>
    <p:sldLayoutId id="2147484016" r:id="rId9"/>
    <p:sldLayoutId id="2147484017" r:id="rId10"/>
    <p:sldLayoutId id="2147484018"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6.jpe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7.jpe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8.jpe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9.jpe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0.jpe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1.jpe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2.jpe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23.jpe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26.jpeg"/><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27.jpeg"/><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0.jpe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image" Target="../media/image35.jpeg"/><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image" Target="../media/image36.jpeg"/><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image" Target="../media/image39.jpeg"/><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1.xml"/><Relationship Id="rId5" Type="http://schemas.openxmlformats.org/officeDocument/2006/relationships/image" Target="../media/image40.jpeg"/><Relationship Id="rId4" Type="http://schemas.openxmlformats.org/officeDocument/2006/relationships/image" Target="../media/image2.png"/></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1.xml"/><Relationship Id="rId5" Type="http://schemas.openxmlformats.org/officeDocument/2006/relationships/image" Target="../media/image41.jpeg"/><Relationship Id="rId4" Type="http://schemas.openxmlformats.org/officeDocument/2006/relationships/image" Target="../media/image2.png"/></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1.xml"/><Relationship Id="rId5" Type="http://schemas.openxmlformats.org/officeDocument/2006/relationships/image" Target="../media/image42.jpeg"/><Relationship Id="rId4" Type="http://schemas.openxmlformats.org/officeDocument/2006/relationships/image" Target="../media/image2.png"/></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1.xml"/><Relationship Id="rId5" Type="http://schemas.openxmlformats.org/officeDocument/2006/relationships/image" Target="../media/image43.jpeg"/><Relationship Id="rId4" Type="http://schemas.openxmlformats.org/officeDocument/2006/relationships/image" Target="../media/image2.png"/></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4.xml"/><Relationship Id="rId1" Type="http://schemas.openxmlformats.org/officeDocument/2006/relationships/slideLayout" Target="../slideLayouts/slideLayout1.xml"/><Relationship Id="rId5" Type="http://schemas.openxmlformats.org/officeDocument/2006/relationships/image" Target="../media/image44.jpeg"/><Relationship Id="rId4" Type="http://schemas.openxmlformats.org/officeDocument/2006/relationships/image" Target="../media/image2.png"/></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 Id="rId5" Type="http://schemas.openxmlformats.org/officeDocument/2006/relationships/image" Target="../media/image48.png"/><Relationship Id="rId4" Type="http://schemas.openxmlformats.org/officeDocument/2006/relationships/image" Target="../media/image47.jpeg"/></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9.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PPT-075-02</a:t>
            </a:r>
          </a:p>
        </p:txBody>
      </p:sp>
      <p:sp>
        <p:nvSpPr>
          <p:cNvPr id="3077" name="Rectangle 19"/>
          <p:cNvSpPr>
            <a:spLocks noChangeArrowheads="1"/>
          </p:cNvSpPr>
          <p:nvPr/>
        </p:nvSpPr>
        <p:spPr bwMode="auto">
          <a:xfrm>
            <a:off x="8077200" y="6019800"/>
            <a:ext cx="609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1</a:t>
            </a:r>
          </a:p>
        </p:txBody>
      </p:sp>
      <p:sp>
        <p:nvSpPr>
          <p:cNvPr id="3078" name="Title 15"/>
          <p:cNvSpPr>
            <a:spLocks noGrp="1"/>
          </p:cNvSpPr>
          <p:nvPr>
            <p:ph type="title"/>
          </p:nvPr>
        </p:nvSpPr>
        <p:spPr>
          <a:xfrm>
            <a:off x="457200" y="381000"/>
            <a:ext cx="5257800" cy="533400"/>
          </a:xfrm>
        </p:spPr>
        <p:txBody>
          <a:bodyPr/>
          <a:lstStyle/>
          <a:p>
            <a:pPr eaLnBrk="1" hangingPunct="1"/>
            <a:r>
              <a:rPr lang="en-US" altLang="en-US" sz="2800">
                <a:solidFill>
                  <a:schemeClr val="bg1"/>
                </a:solidFill>
                <a:latin typeface="Verdana" panose="020B0604030504040204" pitchFamily="34" charset="0"/>
              </a:rPr>
              <a:t>Safe Patient Handling</a:t>
            </a:r>
          </a:p>
        </p:txBody>
      </p:sp>
      <p:pic>
        <p:nvPicPr>
          <p:cNvPr id="3079"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12813" y="1295400"/>
            <a:ext cx="3263900" cy="183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Picture 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292725" y="3995738"/>
            <a:ext cx="2590800" cy="191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Picture 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375275" y="2049463"/>
            <a:ext cx="193992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2" name="Picture 6"/>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96925" y="3335338"/>
            <a:ext cx="3495675" cy="254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3" name="TextBox 1"/>
          <p:cNvSpPr txBox="1">
            <a:spLocks noChangeArrowheads="1"/>
          </p:cNvSpPr>
          <p:nvPr/>
        </p:nvSpPr>
        <p:spPr bwMode="auto">
          <a:xfrm>
            <a:off x="5905500" y="1030288"/>
            <a:ext cx="284321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000" i="1">
                <a:latin typeface="Verdana" panose="020B0604030504040204" pitchFamily="34" charset="0"/>
              </a:rPr>
              <a:t>Bureau of Workers’ Compensation </a:t>
            </a:r>
          </a:p>
          <a:p>
            <a:pPr algn="ctr" eaLnBrk="1" hangingPunct="1"/>
            <a:r>
              <a:rPr lang="en-US" altLang="en-US" sz="1000" i="1">
                <a:latin typeface="Verdana" panose="020B0604030504040204" pitchFamily="34" charset="0"/>
              </a:rPr>
              <a:t>PA Training for Health &amp; Safety                        (PATHS)</a:t>
            </a:r>
          </a:p>
          <a:p>
            <a:pPr eaLnBrk="1" hangingPunct="1"/>
            <a:endParaRPr lang="en-US"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PPT-075-02</a:t>
            </a:r>
          </a:p>
        </p:txBody>
      </p:sp>
      <p:sp>
        <p:nvSpPr>
          <p:cNvPr id="12293" name="Rectangle 19"/>
          <p:cNvSpPr>
            <a:spLocks noChangeArrowheads="1"/>
          </p:cNvSpPr>
          <p:nvPr/>
        </p:nvSpPr>
        <p:spPr bwMode="auto">
          <a:xfrm>
            <a:off x="8001000" y="6019800"/>
            <a:ext cx="685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10</a:t>
            </a:r>
          </a:p>
        </p:txBody>
      </p:sp>
      <p:sp>
        <p:nvSpPr>
          <p:cNvPr id="12294" name="Rectangle 2"/>
          <p:cNvSpPr>
            <a:spLocks noGrp="1" noChangeArrowheads="1"/>
          </p:cNvSpPr>
          <p:nvPr>
            <p:ph type="ctrTitle"/>
          </p:nvPr>
        </p:nvSpPr>
        <p:spPr>
          <a:xfrm>
            <a:off x="533400" y="381000"/>
            <a:ext cx="5181600" cy="533400"/>
          </a:xfrm>
        </p:spPr>
        <p:txBody>
          <a:bodyPr/>
          <a:lstStyle/>
          <a:p>
            <a:pPr eaLnBrk="1" hangingPunct="1"/>
            <a:r>
              <a:rPr lang="en-US" altLang="en-US" sz="2800">
                <a:solidFill>
                  <a:schemeClr val="bg1"/>
                </a:solidFill>
                <a:latin typeface="Verdana" panose="020B0604030504040204" pitchFamily="34" charset="0"/>
              </a:rPr>
              <a:t>MSD’s-Signs &amp; Symptoms</a:t>
            </a:r>
          </a:p>
        </p:txBody>
      </p:sp>
      <p:sp>
        <p:nvSpPr>
          <p:cNvPr id="10" name="Content Placeholder 12"/>
          <p:cNvSpPr txBox="1">
            <a:spLocks/>
          </p:cNvSpPr>
          <p:nvPr/>
        </p:nvSpPr>
        <p:spPr bwMode="auto">
          <a:xfrm>
            <a:off x="457200" y="1957388"/>
            <a:ext cx="2514600" cy="3476625"/>
          </a:xfrm>
          <a:prstGeom prst="rect">
            <a:avLst/>
          </a:prstGeom>
          <a:noFill/>
          <a:ln w="9525">
            <a:noFill/>
            <a:miter lim="800000"/>
            <a:headEnd/>
            <a:tailEnd/>
          </a:ln>
        </p:spPr>
        <p:txBody>
          <a:bodyPr/>
          <a:lstStyle/>
          <a:p>
            <a:pPr eaLnBrk="0" hangingPunct="0">
              <a:spcBef>
                <a:spcPct val="20000"/>
              </a:spcBef>
              <a:defRPr/>
            </a:pPr>
            <a:endParaRPr lang="en-US" sz="2400" kern="0" dirty="0">
              <a:solidFill>
                <a:srgbClr val="FF0000"/>
              </a:solidFill>
              <a:latin typeface="Verdana" pitchFamily="34" charset="0"/>
              <a:cs typeface="+mn-cs"/>
            </a:endParaRPr>
          </a:p>
          <a:p>
            <a:pPr marL="342900" indent="-342900">
              <a:lnSpc>
                <a:spcPct val="90000"/>
              </a:lnSpc>
              <a:buFont typeface="Courier New" pitchFamily="49" charset="0"/>
              <a:buChar char="o"/>
              <a:defRPr/>
            </a:pPr>
            <a:r>
              <a:rPr lang="en-US" sz="2400" dirty="0">
                <a:latin typeface="Arial" charset="0"/>
                <a:cs typeface="+mn-cs"/>
              </a:rPr>
              <a:t>Aching </a:t>
            </a:r>
          </a:p>
          <a:p>
            <a:pPr marL="342900" indent="-342900">
              <a:lnSpc>
                <a:spcPct val="90000"/>
              </a:lnSpc>
              <a:buFont typeface="Courier New" pitchFamily="49" charset="0"/>
              <a:buChar char="o"/>
              <a:defRPr/>
            </a:pPr>
            <a:endParaRPr lang="en-US" sz="2400" dirty="0">
              <a:latin typeface="Arial" charset="0"/>
              <a:cs typeface="+mn-cs"/>
            </a:endParaRPr>
          </a:p>
          <a:p>
            <a:pPr marL="342900" indent="-342900">
              <a:lnSpc>
                <a:spcPct val="90000"/>
              </a:lnSpc>
              <a:buFont typeface="Courier New" pitchFamily="49" charset="0"/>
              <a:buChar char="o"/>
              <a:defRPr/>
            </a:pPr>
            <a:r>
              <a:rPr lang="en-US" sz="2400" dirty="0">
                <a:latin typeface="Arial" charset="0"/>
                <a:cs typeface="+mn-cs"/>
              </a:rPr>
              <a:t>Burning</a:t>
            </a:r>
          </a:p>
          <a:p>
            <a:pPr marL="342900" indent="-342900">
              <a:lnSpc>
                <a:spcPct val="90000"/>
              </a:lnSpc>
              <a:buFont typeface="Courier New" pitchFamily="49" charset="0"/>
              <a:buChar char="o"/>
              <a:defRPr/>
            </a:pPr>
            <a:endParaRPr lang="en-US" sz="2400" dirty="0">
              <a:latin typeface="Arial" charset="0"/>
              <a:cs typeface="+mn-cs"/>
            </a:endParaRPr>
          </a:p>
          <a:p>
            <a:pPr marL="342900" indent="-342900">
              <a:lnSpc>
                <a:spcPct val="90000"/>
              </a:lnSpc>
              <a:buFont typeface="Courier New" pitchFamily="49" charset="0"/>
              <a:buChar char="o"/>
              <a:defRPr/>
            </a:pPr>
            <a:r>
              <a:rPr lang="en-US" sz="2400" dirty="0">
                <a:latin typeface="Arial" charset="0"/>
                <a:cs typeface="+mn-cs"/>
              </a:rPr>
              <a:t>Cramping</a:t>
            </a:r>
          </a:p>
          <a:p>
            <a:pPr marL="342900" indent="-342900">
              <a:lnSpc>
                <a:spcPct val="90000"/>
              </a:lnSpc>
              <a:buFont typeface="Courier New" pitchFamily="49" charset="0"/>
              <a:buChar char="o"/>
              <a:defRPr/>
            </a:pPr>
            <a:endParaRPr lang="en-US" sz="2400" dirty="0">
              <a:latin typeface="Arial" charset="0"/>
              <a:cs typeface="+mn-cs"/>
            </a:endParaRPr>
          </a:p>
          <a:p>
            <a:pPr marL="342900" indent="-342900">
              <a:lnSpc>
                <a:spcPct val="90000"/>
              </a:lnSpc>
              <a:buFont typeface="Courier New" pitchFamily="49" charset="0"/>
              <a:buChar char="o"/>
              <a:defRPr/>
            </a:pPr>
            <a:r>
              <a:rPr lang="en-US" sz="2400" dirty="0">
                <a:latin typeface="Arial" charset="0"/>
                <a:cs typeface="+mn-cs"/>
              </a:rPr>
              <a:t>Loss of Color</a:t>
            </a:r>
          </a:p>
          <a:p>
            <a:pPr marL="342900" indent="-342900">
              <a:lnSpc>
                <a:spcPct val="90000"/>
              </a:lnSpc>
              <a:buFont typeface="Courier New" pitchFamily="49" charset="0"/>
              <a:buChar char="o"/>
              <a:defRPr/>
            </a:pPr>
            <a:endParaRPr lang="en-US" sz="2400" dirty="0">
              <a:latin typeface="Arial" charset="0"/>
              <a:cs typeface="+mn-cs"/>
            </a:endParaRPr>
          </a:p>
          <a:p>
            <a:pPr marL="342900" indent="-342900">
              <a:lnSpc>
                <a:spcPct val="90000"/>
              </a:lnSpc>
              <a:buFont typeface="Courier New" pitchFamily="49" charset="0"/>
              <a:buChar char="o"/>
              <a:defRPr/>
            </a:pPr>
            <a:r>
              <a:rPr lang="en-US" sz="2400" dirty="0">
                <a:latin typeface="Arial" charset="0"/>
                <a:cs typeface="Times New Roman" pitchFamily="18" charset="0"/>
              </a:rPr>
              <a:t>Numbness</a:t>
            </a:r>
          </a:p>
          <a:p>
            <a:pPr>
              <a:lnSpc>
                <a:spcPct val="90000"/>
              </a:lnSpc>
              <a:defRPr/>
            </a:pPr>
            <a:endParaRPr lang="en-US" sz="2400" dirty="0">
              <a:latin typeface="Arial" charset="0"/>
              <a:cs typeface="Times New Roman" pitchFamily="18" charset="0"/>
            </a:endParaRPr>
          </a:p>
          <a:p>
            <a:pPr eaLnBrk="0" hangingPunct="0">
              <a:spcBef>
                <a:spcPct val="20000"/>
              </a:spcBef>
              <a:defRPr/>
            </a:pPr>
            <a:endParaRPr lang="en-US" sz="2400" kern="0" dirty="0">
              <a:solidFill>
                <a:srgbClr val="FF0000"/>
              </a:solidFill>
              <a:latin typeface="Verdana" pitchFamily="34" charset="0"/>
              <a:cs typeface="+mn-cs"/>
            </a:endParaRPr>
          </a:p>
        </p:txBody>
      </p:sp>
      <p:pic>
        <p:nvPicPr>
          <p:cNvPr id="12296" name="Picture 2" descr="C:\Documents and Settings\spakosh\Local Settings\Temporary Internet Files\Content.IE5\ODTHZ26A\MP900424376[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7800" y="1905000"/>
            <a:ext cx="35814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533400" y="1252538"/>
            <a:ext cx="6096000" cy="461962"/>
          </a:xfrm>
          <a:prstGeom prst="rect">
            <a:avLst/>
          </a:prstGeom>
          <a:noFill/>
        </p:spPr>
        <p:txBody>
          <a:bodyPr>
            <a:spAutoFit/>
          </a:bodyPr>
          <a:lstStyle/>
          <a:p>
            <a:pPr algn="ctr" eaLnBrk="0" hangingPunct="0">
              <a:spcBef>
                <a:spcPct val="20000"/>
              </a:spcBef>
              <a:defRPr/>
            </a:pPr>
            <a:r>
              <a:rPr lang="en-US" sz="2400" kern="0" dirty="0">
                <a:solidFill>
                  <a:srgbClr val="FF0000"/>
                </a:solidFill>
                <a:latin typeface="Verdana" pitchFamily="34" charset="0"/>
                <a:cs typeface="+mn-cs"/>
              </a:rPr>
              <a:t>Do not ignore signs &amp; symptoms!</a:t>
            </a:r>
          </a:p>
        </p:txBody>
      </p:sp>
      <p:sp>
        <p:nvSpPr>
          <p:cNvPr id="12298" name="TextBox 3"/>
          <p:cNvSpPr txBox="1">
            <a:spLocks noChangeArrowheads="1"/>
          </p:cNvSpPr>
          <p:nvPr/>
        </p:nvSpPr>
        <p:spPr bwMode="auto">
          <a:xfrm>
            <a:off x="2819400" y="2286000"/>
            <a:ext cx="2209800" cy="308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0"/>
              </a:spcBef>
              <a:buFont typeface="Courier New" panose="02070309020205020404" pitchFamily="49" charset="0"/>
              <a:buChar char="o"/>
            </a:pPr>
            <a:r>
              <a:rPr lang="en-US" altLang="en-US" sz="2400">
                <a:latin typeface="Verdana" panose="020B0604030504040204" pitchFamily="34" charset="0"/>
              </a:rPr>
              <a:t>Pain</a:t>
            </a:r>
          </a:p>
          <a:p>
            <a:pPr eaLnBrk="1" hangingPunct="1">
              <a:lnSpc>
                <a:spcPct val="90000"/>
              </a:lnSpc>
              <a:spcBef>
                <a:spcPct val="0"/>
              </a:spcBef>
              <a:buFont typeface="Courier New" panose="02070309020205020404" pitchFamily="49" charset="0"/>
              <a:buChar char="o"/>
            </a:pPr>
            <a:endParaRPr lang="en-US" altLang="en-US" sz="2400">
              <a:latin typeface="Verdana" panose="020B0604030504040204" pitchFamily="34" charset="0"/>
            </a:endParaRPr>
          </a:p>
          <a:p>
            <a:pPr eaLnBrk="1" hangingPunct="1">
              <a:lnSpc>
                <a:spcPct val="90000"/>
              </a:lnSpc>
              <a:spcBef>
                <a:spcPct val="0"/>
              </a:spcBef>
              <a:buFont typeface="Courier New" panose="02070309020205020404" pitchFamily="49" charset="0"/>
              <a:buChar char="o"/>
            </a:pPr>
            <a:r>
              <a:rPr lang="en-US" altLang="en-US" sz="2400">
                <a:latin typeface="Verdana" panose="020B0604030504040204" pitchFamily="34" charset="0"/>
              </a:rPr>
              <a:t>Swelling</a:t>
            </a:r>
          </a:p>
          <a:p>
            <a:pPr eaLnBrk="1" hangingPunct="1">
              <a:lnSpc>
                <a:spcPct val="90000"/>
              </a:lnSpc>
              <a:spcBef>
                <a:spcPct val="0"/>
              </a:spcBef>
              <a:buFont typeface="Courier New" panose="02070309020205020404" pitchFamily="49" charset="0"/>
              <a:buChar char="o"/>
            </a:pPr>
            <a:endParaRPr lang="en-US" altLang="en-US" sz="2400">
              <a:latin typeface="Verdana" panose="020B0604030504040204" pitchFamily="34" charset="0"/>
            </a:endParaRPr>
          </a:p>
          <a:p>
            <a:pPr eaLnBrk="1" hangingPunct="1">
              <a:lnSpc>
                <a:spcPct val="90000"/>
              </a:lnSpc>
              <a:spcBef>
                <a:spcPct val="0"/>
              </a:spcBef>
              <a:buFont typeface="Courier New" panose="02070309020205020404" pitchFamily="49" charset="0"/>
              <a:buChar char="o"/>
            </a:pPr>
            <a:r>
              <a:rPr lang="en-US" altLang="en-US" sz="2400">
                <a:latin typeface="Verdana" panose="020B0604030504040204" pitchFamily="34" charset="0"/>
              </a:rPr>
              <a:t>Stiffness</a:t>
            </a:r>
          </a:p>
          <a:p>
            <a:pPr eaLnBrk="1" hangingPunct="1">
              <a:lnSpc>
                <a:spcPct val="90000"/>
              </a:lnSpc>
              <a:spcBef>
                <a:spcPct val="0"/>
              </a:spcBef>
              <a:buFont typeface="Courier New" panose="02070309020205020404" pitchFamily="49" charset="0"/>
              <a:buChar char="o"/>
            </a:pPr>
            <a:endParaRPr lang="en-US" altLang="en-US" sz="2400">
              <a:latin typeface="Verdana" panose="020B0604030504040204" pitchFamily="34" charset="0"/>
            </a:endParaRPr>
          </a:p>
          <a:p>
            <a:pPr eaLnBrk="1" hangingPunct="1">
              <a:lnSpc>
                <a:spcPct val="90000"/>
              </a:lnSpc>
              <a:spcBef>
                <a:spcPct val="0"/>
              </a:spcBef>
              <a:buFont typeface="Courier New" panose="02070309020205020404" pitchFamily="49" charset="0"/>
              <a:buChar char="o"/>
            </a:pPr>
            <a:r>
              <a:rPr lang="en-US" altLang="en-US" sz="2400">
                <a:latin typeface="Verdana" panose="020B0604030504040204" pitchFamily="34" charset="0"/>
              </a:rPr>
              <a:t>Tingling</a:t>
            </a:r>
          </a:p>
          <a:p>
            <a:pPr eaLnBrk="1" hangingPunct="1">
              <a:lnSpc>
                <a:spcPct val="90000"/>
              </a:lnSpc>
              <a:spcBef>
                <a:spcPct val="0"/>
              </a:spcBef>
              <a:buFont typeface="Courier New" panose="02070309020205020404" pitchFamily="49" charset="0"/>
              <a:buChar char="o"/>
            </a:pPr>
            <a:endParaRPr lang="en-US" altLang="en-US" sz="2400">
              <a:latin typeface="Verdana" panose="020B0604030504040204" pitchFamily="34" charset="0"/>
            </a:endParaRPr>
          </a:p>
          <a:p>
            <a:pPr eaLnBrk="1" hangingPunct="1">
              <a:lnSpc>
                <a:spcPct val="90000"/>
              </a:lnSpc>
              <a:spcBef>
                <a:spcPct val="0"/>
              </a:spcBef>
              <a:buFont typeface="Courier New" panose="02070309020205020404" pitchFamily="49" charset="0"/>
              <a:buChar char="o"/>
            </a:pPr>
            <a:r>
              <a:rPr lang="en-US" altLang="en-US" sz="2400">
                <a:latin typeface="Verdana" panose="020B0604030504040204" pitchFamily="34" charset="0"/>
              </a:rPr>
              <a:t>Weakness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PPT-075-02</a:t>
            </a:r>
          </a:p>
        </p:txBody>
      </p:sp>
      <p:sp>
        <p:nvSpPr>
          <p:cNvPr id="13317" name="Rectangle 19"/>
          <p:cNvSpPr>
            <a:spLocks noChangeArrowheads="1"/>
          </p:cNvSpPr>
          <p:nvPr/>
        </p:nvSpPr>
        <p:spPr bwMode="auto">
          <a:xfrm>
            <a:off x="8001000" y="6019800"/>
            <a:ext cx="685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11</a:t>
            </a:r>
          </a:p>
        </p:txBody>
      </p:sp>
      <p:sp>
        <p:nvSpPr>
          <p:cNvPr id="13318" name="Rectangle 2"/>
          <p:cNvSpPr>
            <a:spLocks noGrp="1" noChangeArrowheads="1"/>
          </p:cNvSpPr>
          <p:nvPr>
            <p:ph type="ctrTitle"/>
          </p:nvPr>
        </p:nvSpPr>
        <p:spPr>
          <a:xfrm>
            <a:off x="533400" y="381000"/>
            <a:ext cx="5181600" cy="533400"/>
          </a:xfrm>
        </p:spPr>
        <p:txBody>
          <a:bodyPr/>
          <a:lstStyle/>
          <a:p>
            <a:pPr eaLnBrk="1" hangingPunct="1"/>
            <a:r>
              <a:rPr lang="en-US" altLang="en-US" sz="2800">
                <a:solidFill>
                  <a:schemeClr val="bg1"/>
                </a:solidFill>
                <a:latin typeface="Verdana" panose="020B0604030504040204" pitchFamily="34" charset="0"/>
              </a:rPr>
              <a:t>Before Patient Handling</a:t>
            </a:r>
          </a:p>
        </p:txBody>
      </p:sp>
      <p:sp>
        <p:nvSpPr>
          <p:cNvPr id="10" name="Content Placeholder 12"/>
          <p:cNvSpPr txBox="1">
            <a:spLocks/>
          </p:cNvSpPr>
          <p:nvPr/>
        </p:nvSpPr>
        <p:spPr bwMode="auto">
          <a:xfrm>
            <a:off x="204788" y="1295400"/>
            <a:ext cx="8645525" cy="4343400"/>
          </a:xfrm>
          <a:prstGeom prst="rect">
            <a:avLst/>
          </a:prstGeom>
          <a:noFill/>
          <a:ln w="9525">
            <a:noFill/>
            <a:miter lim="800000"/>
            <a:headEnd/>
            <a:tailEnd/>
          </a:ln>
        </p:spPr>
        <p:txBody>
          <a:bodyPr/>
          <a:lstStyle/>
          <a:p>
            <a:pPr>
              <a:defRPr/>
            </a:pPr>
            <a:r>
              <a:rPr lang="en-US" sz="1500" dirty="0">
                <a:latin typeface="Verdana" pitchFamily="34" charset="0"/>
                <a:ea typeface="Verdana" pitchFamily="34" charset="0"/>
                <a:cs typeface="Verdana" pitchFamily="34" charset="0"/>
              </a:rPr>
              <a:t>• </a:t>
            </a:r>
            <a:r>
              <a:rPr lang="en-US" sz="1900" b="1" dirty="0">
                <a:latin typeface="Verdana" pitchFamily="34" charset="0"/>
                <a:ea typeface="Verdana" pitchFamily="34" charset="0"/>
                <a:cs typeface="Verdana" pitchFamily="34" charset="0"/>
              </a:rPr>
              <a:t>Wear the right clothes: </a:t>
            </a:r>
            <a:r>
              <a:rPr lang="en-US" sz="1900" dirty="0">
                <a:latin typeface="Verdana" pitchFamily="34" charset="0"/>
                <a:ea typeface="Verdana" pitchFamily="34" charset="0"/>
                <a:cs typeface="Verdana" pitchFamily="34" charset="0"/>
              </a:rPr>
              <a:t>Make sure your clothing and footwear  </a:t>
            </a:r>
            <a:br>
              <a:rPr lang="en-US" sz="1900" dirty="0">
                <a:latin typeface="Verdana" pitchFamily="34" charset="0"/>
                <a:ea typeface="Verdana" pitchFamily="34" charset="0"/>
                <a:cs typeface="Verdana" pitchFamily="34" charset="0"/>
              </a:rPr>
            </a:br>
            <a:r>
              <a:rPr lang="en-US" sz="1900" dirty="0">
                <a:latin typeface="Verdana" pitchFamily="34" charset="0"/>
                <a:ea typeface="Verdana" pitchFamily="34" charset="0"/>
                <a:cs typeface="Verdana" pitchFamily="34" charset="0"/>
              </a:rPr>
              <a:t>   are appropriate – clothes should allow free movement and shoes </a:t>
            </a:r>
            <a:br>
              <a:rPr lang="en-US" sz="1900" dirty="0">
                <a:latin typeface="Verdana" pitchFamily="34" charset="0"/>
                <a:ea typeface="Verdana" pitchFamily="34" charset="0"/>
                <a:cs typeface="Verdana" pitchFamily="34" charset="0"/>
              </a:rPr>
            </a:br>
            <a:r>
              <a:rPr lang="en-US" sz="1900" dirty="0">
                <a:latin typeface="Verdana" pitchFamily="34" charset="0"/>
                <a:ea typeface="Verdana" pitchFamily="34" charset="0"/>
                <a:cs typeface="Verdana" pitchFamily="34" charset="0"/>
              </a:rPr>
              <a:t>   should be non-slip, supportive and stable.</a:t>
            </a:r>
          </a:p>
          <a:p>
            <a:pPr>
              <a:defRPr/>
            </a:pPr>
            <a:r>
              <a:rPr lang="en-US" sz="1900" dirty="0">
                <a:latin typeface="Verdana" pitchFamily="34" charset="0"/>
                <a:ea typeface="Verdana" pitchFamily="34" charset="0"/>
                <a:cs typeface="Verdana" pitchFamily="34" charset="0"/>
              </a:rPr>
              <a:t>• </a:t>
            </a:r>
            <a:r>
              <a:rPr lang="en-US" sz="1900" b="1" dirty="0">
                <a:latin typeface="Verdana" pitchFamily="34" charset="0"/>
                <a:ea typeface="Verdana" pitchFamily="34" charset="0"/>
                <a:cs typeface="Verdana" pitchFamily="34" charset="0"/>
              </a:rPr>
              <a:t>Know your limits: </a:t>
            </a:r>
            <a:r>
              <a:rPr lang="en-US" sz="1900" dirty="0">
                <a:latin typeface="Verdana" pitchFamily="34" charset="0"/>
                <a:ea typeface="Verdana" pitchFamily="34" charset="0"/>
                <a:cs typeface="Verdana" pitchFamily="34" charset="0"/>
              </a:rPr>
              <a:t>Know your own capabilities and don’t exceed </a:t>
            </a:r>
            <a:br>
              <a:rPr lang="en-US" sz="1900" dirty="0">
                <a:latin typeface="Verdana" pitchFamily="34" charset="0"/>
                <a:ea typeface="Verdana" pitchFamily="34" charset="0"/>
                <a:cs typeface="Verdana" pitchFamily="34" charset="0"/>
              </a:rPr>
            </a:br>
            <a:r>
              <a:rPr lang="en-US" sz="1900" dirty="0">
                <a:latin typeface="Verdana" pitchFamily="34" charset="0"/>
                <a:ea typeface="Verdana" pitchFamily="34" charset="0"/>
                <a:cs typeface="Verdana" pitchFamily="34" charset="0"/>
              </a:rPr>
              <a:t>   them – for instance, if you need training in the technique to be </a:t>
            </a:r>
            <a:br>
              <a:rPr lang="en-US" sz="1900" dirty="0">
                <a:latin typeface="Verdana" pitchFamily="34" charset="0"/>
                <a:ea typeface="Verdana" pitchFamily="34" charset="0"/>
                <a:cs typeface="Verdana" pitchFamily="34" charset="0"/>
              </a:rPr>
            </a:br>
            <a:r>
              <a:rPr lang="en-US" sz="1900" dirty="0">
                <a:latin typeface="Verdana" pitchFamily="34" charset="0"/>
                <a:ea typeface="Verdana" pitchFamily="34" charset="0"/>
                <a:cs typeface="Verdana" pitchFamily="34" charset="0"/>
              </a:rPr>
              <a:t>   used, tell your Supervisor.</a:t>
            </a:r>
          </a:p>
          <a:p>
            <a:pPr>
              <a:defRPr/>
            </a:pPr>
            <a:r>
              <a:rPr lang="en-US" sz="1900" dirty="0">
                <a:latin typeface="Verdana" pitchFamily="34" charset="0"/>
                <a:ea typeface="Verdana" pitchFamily="34" charset="0"/>
                <a:cs typeface="Verdana" pitchFamily="34" charset="0"/>
              </a:rPr>
              <a:t>• </a:t>
            </a:r>
            <a:r>
              <a:rPr lang="en-US" sz="1900" b="1" dirty="0">
                <a:latin typeface="Verdana" pitchFamily="34" charset="0"/>
                <a:ea typeface="Verdana" pitchFamily="34" charset="0"/>
                <a:cs typeface="Verdana" pitchFamily="34" charset="0"/>
              </a:rPr>
              <a:t>Do one thing at a time: </a:t>
            </a:r>
            <a:r>
              <a:rPr lang="en-US" sz="1900" dirty="0">
                <a:latin typeface="Verdana" pitchFamily="34" charset="0"/>
                <a:ea typeface="Verdana" pitchFamily="34" charset="0"/>
                <a:cs typeface="Verdana" pitchFamily="34" charset="0"/>
              </a:rPr>
              <a:t>Don’t try to do two things at once – for </a:t>
            </a:r>
            <a:br>
              <a:rPr lang="en-US" sz="1900" dirty="0">
                <a:latin typeface="Verdana" pitchFamily="34" charset="0"/>
                <a:ea typeface="Verdana" pitchFamily="34" charset="0"/>
                <a:cs typeface="Verdana" pitchFamily="34" charset="0"/>
              </a:rPr>
            </a:br>
            <a:r>
              <a:rPr lang="en-US" sz="1900" dirty="0">
                <a:latin typeface="Verdana" pitchFamily="34" charset="0"/>
                <a:ea typeface="Verdana" pitchFamily="34" charset="0"/>
                <a:cs typeface="Verdana" pitchFamily="34" charset="0"/>
              </a:rPr>
              <a:t>   instance, don’t try to adjust the patient’s clothing during the </a:t>
            </a:r>
            <a:br>
              <a:rPr lang="en-US" sz="1900" dirty="0">
                <a:latin typeface="Verdana" pitchFamily="34" charset="0"/>
                <a:ea typeface="Verdana" pitchFamily="34" charset="0"/>
                <a:cs typeface="Verdana" pitchFamily="34" charset="0"/>
              </a:rPr>
            </a:br>
            <a:r>
              <a:rPr lang="en-US" sz="1900" dirty="0">
                <a:latin typeface="Verdana" pitchFamily="34" charset="0"/>
                <a:ea typeface="Verdana" pitchFamily="34" charset="0"/>
                <a:cs typeface="Verdana" pitchFamily="34" charset="0"/>
              </a:rPr>
              <a:t>   transfer.</a:t>
            </a:r>
          </a:p>
          <a:p>
            <a:pPr>
              <a:defRPr/>
            </a:pPr>
            <a:r>
              <a:rPr lang="en-US" sz="1900" dirty="0">
                <a:latin typeface="Verdana" pitchFamily="34" charset="0"/>
                <a:ea typeface="Verdana" pitchFamily="34" charset="0"/>
                <a:cs typeface="Verdana" pitchFamily="34" charset="0"/>
              </a:rPr>
              <a:t>• </a:t>
            </a:r>
            <a:r>
              <a:rPr lang="en-US" sz="1900" b="1" dirty="0">
                <a:latin typeface="Verdana" pitchFamily="34" charset="0"/>
                <a:ea typeface="Verdana" pitchFamily="34" charset="0"/>
                <a:cs typeface="Verdana" pitchFamily="34" charset="0"/>
              </a:rPr>
              <a:t>Prepare for the task: </a:t>
            </a:r>
            <a:r>
              <a:rPr lang="en-US" sz="1900" dirty="0">
                <a:latin typeface="Verdana" pitchFamily="34" charset="0"/>
                <a:ea typeface="Verdana" pitchFamily="34" charset="0"/>
                <a:cs typeface="Verdana" pitchFamily="34" charset="0"/>
              </a:rPr>
              <a:t>Make sure everything is ready before you </a:t>
            </a:r>
            <a:br>
              <a:rPr lang="en-US" sz="1900" dirty="0">
                <a:latin typeface="Verdana" pitchFamily="34" charset="0"/>
                <a:ea typeface="Verdana" pitchFamily="34" charset="0"/>
                <a:cs typeface="Verdana" pitchFamily="34" charset="0"/>
              </a:rPr>
            </a:br>
            <a:r>
              <a:rPr lang="en-US" sz="1900" dirty="0">
                <a:latin typeface="Verdana" pitchFamily="34" charset="0"/>
                <a:ea typeface="Verdana" pitchFamily="34" charset="0"/>
                <a:cs typeface="Verdana" pitchFamily="34" charset="0"/>
              </a:rPr>
              <a:t>   start – for instance, check other care givers are available if </a:t>
            </a:r>
            <a:br>
              <a:rPr lang="en-US" sz="1900" dirty="0">
                <a:latin typeface="Verdana" pitchFamily="34" charset="0"/>
                <a:ea typeface="Verdana" pitchFamily="34" charset="0"/>
                <a:cs typeface="Verdana" pitchFamily="34" charset="0"/>
              </a:rPr>
            </a:br>
            <a:r>
              <a:rPr lang="en-US" sz="1900" dirty="0">
                <a:latin typeface="Verdana" pitchFamily="34" charset="0"/>
                <a:ea typeface="Verdana" pitchFamily="34" charset="0"/>
                <a:cs typeface="Verdana" pitchFamily="34" charset="0"/>
              </a:rPr>
              <a:t>   needed, equipment is ready and the handling environment is </a:t>
            </a:r>
            <a:br>
              <a:rPr lang="en-US" sz="1900" dirty="0">
                <a:latin typeface="Verdana" pitchFamily="34" charset="0"/>
                <a:ea typeface="Verdana" pitchFamily="34" charset="0"/>
                <a:cs typeface="Verdana" pitchFamily="34" charset="0"/>
              </a:rPr>
            </a:br>
            <a:r>
              <a:rPr lang="en-US" sz="1900" dirty="0">
                <a:latin typeface="Verdana" pitchFamily="34" charset="0"/>
                <a:ea typeface="Verdana" pitchFamily="34" charset="0"/>
                <a:cs typeface="Verdana" pitchFamily="34" charset="0"/>
              </a:rPr>
              <a:t>   prepared.</a:t>
            </a:r>
          </a:p>
          <a:p>
            <a:pPr>
              <a:defRPr/>
            </a:pPr>
            <a:r>
              <a:rPr lang="en-US" sz="1900" dirty="0">
                <a:latin typeface="Verdana" pitchFamily="34" charset="0"/>
                <a:ea typeface="Verdana" pitchFamily="34" charset="0"/>
                <a:cs typeface="Verdana" pitchFamily="34" charset="0"/>
              </a:rPr>
              <a:t>• </a:t>
            </a:r>
            <a:r>
              <a:rPr lang="en-US" sz="1900" b="1" dirty="0">
                <a:latin typeface="Verdana" pitchFamily="34" charset="0"/>
                <a:ea typeface="Verdana" pitchFamily="34" charset="0"/>
                <a:cs typeface="Verdana" pitchFamily="34" charset="0"/>
              </a:rPr>
              <a:t>Apply safe principles: </a:t>
            </a:r>
            <a:r>
              <a:rPr lang="en-US" sz="1900" dirty="0">
                <a:latin typeface="Verdana" pitchFamily="34" charset="0"/>
                <a:ea typeface="Verdana" pitchFamily="34" charset="0"/>
                <a:cs typeface="Verdana" pitchFamily="34" charset="0"/>
              </a:rPr>
              <a:t>Always use safe body mechanics – and  </a:t>
            </a:r>
            <a:br>
              <a:rPr lang="en-US" sz="1900" dirty="0">
                <a:latin typeface="Verdana" pitchFamily="34" charset="0"/>
                <a:ea typeface="Verdana" pitchFamily="34" charset="0"/>
                <a:cs typeface="Verdana" pitchFamily="34" charset="0"/>
              </a:rPr>
            </a:br>
            <a:r>
              <a:rPr lang="en-US" sz="1900" dirty="0">
                <a:latin typeface="Verdana" pitchFamily="34" charset="0"/>
                <a:ea typeface="Verdana" pitchFamily="34" charset="0"/>
                <a:cs typeface="Verdana" pitchFamily="34" charset="0"/>
              </a:rPr>
              <a:t>   use rhythm and timing to aid the task.</a:t>
            </a:r>
            <a:endParaRPr lang="en-US" sz="1900" kern="0" dirty="0">
              <a:solidFill>
                <a:srgbClr val="FF0000"/>
              </a:solidFill>
              <a:latin typeface="Verdana" pitchFamily="34" charset="0"/>
              <a:ea typeface="Verdana" pitchFamily="34" charset="0"/>
              <a:cs typeface="Verdana"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PPT-075-02</a:t>
            </a:r>
          </a:p>
        </p:txBody>
      </p:sp>
      <p:sp>
        <p:nvSpPr>
          <p:cNvPr id="14341" name="Rectangle 19"/>
          <p:cNvSpPr>
            <a:spLocks noChangeArrowheads="1"/>
          </p:cNvSpPr>
          <p:nvPr/>
        </p:nvSpPr>
        <p:spPr bwMode="auto">
          <a:xfrm>
            <a:off x="8077200" y="6019800"/>
            <a:ext cx="609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12</a:t>
            </a:r>
          </a:p>
        </p:txBody>
      </p:sp>
      <p:sp>
        <p:nvSpPr>
          <p:cNvPr id="14342" name="Rectangle 2"/>
          <p:cNvSpPr>
            <a:spLocks noGrp="1" noChangeArrowheads="1"/>
          </p:cNvSpPr>
          <p:nvPr>
            <p:ph type="ctrTitle"/>
          </p:nvPr>
        </p:nvSpPr>
        <p:spPr>
          <a:xfrm>
            <a:off x="533400" y="457200"/>
            <a:ext cx="5181600" cy="381000"/>
          </a:xfrm>
        </p:spPr>
        <p:txBody>
          <a:bodyPr/>
          <a:lstStyle/>
          <a:p>
            <a:pPr eaLnBrk="1" hangingPunct="1"/>
            <a:r>
              <a:rPr lang="en-US" altLang="en-US" sz="2300">
                <a:solidFill>
                  <a:schemeClr val="bg1"/>
                </a:solidFill>
                <a:latin typeface="Verdana" panose="020B0604030504040204" pitchFamily="34" charset="0"/>
              </a:rPr>
              <a:t>Patient Handling vs. Other Lifting</a:t>
            </a:r>
          </a:p>
        </p:txBody>
      </p:sp>
      <p:sp>
        <p:nvSpPr>
          <p:cNvPr id="14343" name="Content Placeholder 12"/>
          <p:cNvSpPr txBox="1">
            <a:spLocks/>
          </p:cNvSpPr>
          <p:nvPr/>
        </p:nvSpPr>
        <p:spPr bwMode="auto">
          <a:xfrm>
            <a:off x="457200" y="1349375"/>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en-US" altLang="en-US" sz="2400">
                <a:latin typeface="Verdana" panose="020B0604030504040204" pitchFamily="34" charset="0"/>
              </a:rPr>
              <a:t>The load is often unstable</a:t>
            </a:r>
          </a:p>
          <a:p>
            <a:pPr eaLnBrk="1" hangingPunct="1">
              <a:spcBef>
                <a:spcPct val="0"/>
              </a:spcBef>
            </a:pPr>
            <a:endParaRPr lang="en-US" altLang="en-US" sz="2400">
              <a:latin typeface="Verdana" panose="020B0604030504040204" pitchFamily="34" charset="0"/>
            </a:endParaRPr>
          </a:p>
          <a:p>
            <a:pPr eaLnBrk="1" hangingPunct="1">
              <a:spcBef>
                <a:spcPct val="0"/>
              </a:spcBef>
            </a:pPr>
            <a:r>
              <a:rPr lang="en-US" altLang="en-US" sz="2400">
                <a:latin typeface="Verdana" panose="020B0604030504040204" pitchFamily="34" charset="0"/>
              </a:rPr>
              <a:t>Patients do not have handles</a:t>
            </a:r>
          </a:p>
          <a:p>
            <a:pPr eaLnBrk="1" hangingPunct="1">
              <a:spcBef>
                <a:spcPct val="0"/>
              </a:spcBef>
            </a:pPr>
            <a:endParaRPr lang="en-US" altLang="en-US" sz="2400">
              <a:latin typeface="Verdana" panose="020B0604030504040204" pitchFamily="34" charset="0"/>
            </a:endParaRPr>
          </a:p>
          <a:p>
            <a:pPr eaLnBrk="1" hangingPunct="1">
              <a:spcBef>
                <a:spcPct val="0"/>
              </a:spcBef>
            </a:pPr>
            <a:r>
              <a:rPr lang="en-US" altLang="en-US" sz="2400">
                <a:latin typeface="Verdana" panose="020B0604030504040204" pitchFamily="34" charset="0"/>
              </a:rPr>
              <a:t>A patient’s weight is distributed unevenly</a:t>
            </a:r>
          </a:p>
          <a:p>
            <a:pPr eaLnBrk="1" hangingPunct="1">
              <a:spcBef>
                <a:spcPct val="0"/>
              </a:spcBef>
            </a:pPr>
            <a:endParaRPr lang="en-US" altLang="en-US" sz="2400">
              <a:latin typeface="Verdana" panose="020B0604030504040204" pitchFamily="34" charset="0"/>
            </a:endParaRPr>
          </a:p>
          <a:p>
            <a:pPr eaLnBrk="1" hangingPunct="1">
              <a:spcBef>
                <a:spcPct val="0"/>
              </a:spcBef>
            </a:pPr>
            <a:r>
              <a:rPr lang="en-US" altLang="en-US" sz="2400">
                <a:latin typeface="Verdana" panose="020B0604030504040204" pitchFamily="34" charset="0"/>
              </a:rPr>
              <a:t>A patient may be combative</a:t>
            </a:r>
          </a:p>
        </p:txBody>
      </p:sp>
      <p:pic>
        <p:nvPicPr>
          <p:cNvPr id="14344"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562600" y="3505200"/>
            <a:ext cx="32893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PPT-075-02</a:t>
            </a:r>
          </a:p>
        </p:txBody>
      </p:sp>
      <p:sp>
        <p:nvSpPr>
          <p:cNvPr id="15365" name="Rectangle 19"/>
          <p:cNvSpPr>
            <a:spLocks noChangeArrowheads="1"/>
          </p:cNvSpPr>
          <p:nvPr/>
        </p:nvSpPr>
        <p:spPr bwMode="auto">
          <a:xfrm>
            <a:off x="8001000" y="6019800"/>
            <a:ext cx="685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13</a:t>
            </a:r>
          </a:p>
        </p:txBody>
      </p:sp>
      <p:sp>
        <p:nvSpPr>
          <p:cNvPr id="15366" name="Rectangle 2"/>
          <p:cNvSpPr>
            <a:spLocks noGrp="1" noChangeArrowheads="1"/>
          </p:cNvSpPr>
          <p:nvPr>
            <p:ph type="ctrTitle"/>
          </p:nvPr>
        </p:nvSpPr>
        <p:spPr>
          <a:xfrm>
            <a:off x="533400" y="381000"/>
            <a:ext cx="5181600" cy="533400"/>
          </a:xfrm>
        </p:spPr>
        <p:txBody>
          <a:bodyPr/>
          <a:lstStyle/>
          <a:p>
            <a:pPr eaLnBrk="1" hangingPunct="1"/>
            <a:r>
              <a:rPr lang="en-US" altLang="en-US" sz="2800">
                <a:solidFill>
                  <a:schemeClr val="bg1"/>
                </a:solidFill>
                <a:latin typeface="Verdana" panose="020B0604030504040204" pitchFamily="34" charset="0"/>
              </a:rPr>
              <a:t>Patient Handling Methods</a:t>
            </a:r>
          </a:p>
        </p:txBody>
      </p:sp>
      <p:sp>
        <p:nvSpPr>
          <p:cNvPr id="10" name="Content Placeholder 12"/>
          <p:cNvSpPr txBox="1">
            <a:spLocks/>
          </p:cNvSpPr>
          <p:nvPr/>
        </p:nvSpPr>
        <p:spPr bwMode="auto">
          <a:xfrm>
            <a:off x="468313" y="1497013"/>
            <a:ext cx="8229600" cy="4525962"/>
          </a:xfrm>
          <a:prstGeom prst="rect">
            <a:avLst/>
          </a:prstGeom>
          <a:noFill/>
          <a:ln w="9525">
            <a:noFill/>
            <a:miter lim="800000"/>
            <a:headEnd/>
            <a:tailEnd/>
          </a:ln>
        </p:spPr>
        <p:txBody>
          <a:bodyPr/>
          <a:lstStyle/>
          <a:p>
            <a:pPr eaLnBrk="0" hangingPunct="0">
              <a:spcBef>
                <a:spcPct val="20000"/>
              </a:spcBef>
              <a:defRPr/>
            </a:pPr>
            <a:r>
              <a:rPr lang="en-US" sz="2400" kern="0" dirty="0">
                <a:latin typeface="Verdana" pitchFamily="34" charset="0"/>
                <a:cs typeface="+mn-cs"/>
              </a:rPr>
              <a:t>Most common taught are body mechanics and the principles of ergonomics</a:t>
            </a:r>
          </a:p>
        </p:txBody>
      </p:sp>
      <p:pic>
        <p:nvPicPr>
          <p:cNvPr id="15368"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743200" y="2590800"/>
            <a:ext cx="38100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PPT-075-02</a:t>
            </a:r>
          </a:p>
        </p:txBody>
      </p:sp>
      <p:sp>
        <p:nvSpPr>
          <p:cNvPr id="16389" name="Rectangle 19"/>
          <p:cNvSpPr>
            <a:spLocks noChangeArrowheads="1"/>
          </p:cNvSpPr>
          <p:nvPr/>
        </p:nvSpPr>
        <p:spPr bwMode="auto">
          <a:xfrm>
            <a:off x="8001000" y="6019800"/>
            <a:ext cx="685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14</a:t>
            </a:r>
          </a:p>
        </p:txBody>
      </p:sp>
      <p:sp>
        <p:nvSpPr>
          <p:cNvPr id="7" name="Content Placeholder 2"/>
          <p:cNvSpPr txBox="1">
            <a:spLocks/>
          </p:cNvSpPr>
          <p:nvPr/>
        </p:nvSpPr>
        <p:spPr bwMode="auto">
          <a:xfrm>
            <a:off x="457200" y="990600"/>
            <a:ext cx="8305800" cy="4953000"/>
          </a:xfrm>
          <a:prstGeom prst="rect">
            <a:avLst/>
          </a:prstGeom>
          <a:noFill/>
          <a:ln w="9525">
            <a:noFill/>
            <a:miter lim="800000"/>
            <a:headEnd/>
            <a:tailEnd/>
          </a:ln>
        </p:spPr>
        <p:txBody>
          <a:bodyPr/>
          <a:lstStyle/>
          <a:p>
            <a:pPr algn="ctr" eaLnBrk="0" hangingPunct="0">
              <a:spcBef>
                <a:spcPct val="20000"/>
              </a:spcBef>
              <a:defRPr/>
            </a:pPr>
            <a:endParaRPr lang="en-US" sz="2000" kern="0" dirty="0">
              <a:latin typeface="Verdana" pitchFamily="34" charset="0"/>
              <a:cs typeface="+mn-cs"/>
            </a:endParaRPr>
          </a:p>
          <a:p>
            <a:pPr algn="ctr" eaLnBrk="0" hangingPunct="0">
              <a:spcBef>
                <a:spcPct val="20000"/>
              </a:spcBef>
              <a:defRPr/>
            </a:pPr>
            <a:endParaRPr lang="en-US" sz="2400" kern="0" dirty="0">
              <a:latin typeface="Verdana" pitchFamily="34" charset="0"/>
              <a:cs typeface="+mn-cs"/>
            </a:endParaRPr>
          </a:p>
          <a:p>
            <a:pPr algn="ctr" eaLnBrk="0" hangingPunct="0">
              <a:spcBef>
                <a:spcPct val="20000"/>
              </a:spcBef>
              <a:defRPr/>
            </a:pPr>
            <a:endParaRPr lang="en-US" sz="2400" kern="0" dirty="0">
              <a:latin typeface="Verdana" pitchFamily="34" charset="0"/>
              <a:cs typeface="+mn-cs"/>
            </a:endParaRPr>
          </a:p>
          <a:p>
            <a:pPr algn="ctr" eaLnBrk="0" hangingPunct="0">
              <a:spcBef>
                <a:spcPct val="20000"/>
              </a:spcBef>
              <a:defRPr/>
            </a:pPr>
            <a:endParaRPr lang="en-US" sz="2400" kern="0" dirty="0">
              <a:latin typeface="Verdana" pitchFamily="34" charset="0"/>
              <a:cs typeface="+mn-cs"/>
            </a:endParaRPr>
          </a:p>
        </p:txBody>
      </p:sp>
      <p:sp>
        <p:nvSpPr>
          <p:cNvPr id="16391" name="Rectangle 2"/>
          <p:cNvSpPr>
            <a:spLocks noGrp="1" noChangeArrowheads="1"/>
          </p:cNvSpPr>
          <p:nvPr>
            <p:ph type="ctrTitle"/>
          </p:nvPr>
        </p:nvSpPr>
        <p:spPr>
          <a:xfrm>
            <a:off x="533400" y="381000"/>
            <a:ext cx="5181600" cy="533400"/>
          </a:xfrm>
        </p:spPr>
        <p:txBody>
          <a:bodyPr/>
          <a:lstStyle/>
          <a:p>
            <a:pPr eaLnBrk="1" hangingPunct="1"/>
            <a:r>
              <a:rPr lang="en-US" altLang="en-US" sz="2100">
                <a:solidFill>
                  <a:schemeClr val="bg1"/>
                </a:solidFill>
                <a:latin typeface="Verdana" panose="020B0604030504040204" pitchFamily="34" charset="0"/>
              </a:rPr>
              <a:t>Important Principles-Body Mechanics </a:t>
            </a:r>
          </a:p>
        </p:txBody>
      </p:sp>
      <p:sp>
        <p:nvSpPr>
          <p:cNvPr id="16392" name="Content Placeholder 12"/>
          <p:cNvSpPr txBox="1">
            <a:spLocks/>
          </p:cNvSpPr>
          <p:nvPr/>
        </p:nvSpPr>
        <p:spPr bwMode="auto">
          <a:xfrm>
            <a:off x="533400" y="1109663"/>
            <a:ext cx="8229600" cy="469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600">
                <a:latin typeface="Verdana" panose="020B0604030504040204" pitchFamily="34" charset="0"/>
              </a:rPr>
              <a:t>Apply safe body mechanics and maintain the natural curve of your spine to minimize the force on your joints and discs. Here’s the safe way to hold your body:</a:t>
            </a:r>
          </a:p>
          <a:p>
            <a:pPr eaLnBrk="1" hangingPunct="1">
              <a:spcBef>
                <a:spcPct val="0"/>
              </a:spcBef>
              <a:buFontTx/>
              <a:buNone/>
            </a:pPr>
            <a:r>
              <a:rPr lang="en-US" altLang="en-US" sz="1600">
                <a:latin typeface="Verdana" panose="020B0604030504040204" pitchFamily="34" charset="0"/>
              </a:rPr>
              <a:t>• </a:t>
            </a:r>
            <a:r>
              <a:rPr lang="en-US" altLang="en-US" sz="1600" b="1">
                <a:latin typeface="Verdana" panose="020B0604030504040204" pitchFamily="34" charset="0"/>
              </a:rPr>
              <a:t>Stand in a stable position: </a:t>
            </a:r>
            <a:r>
              <a:rPr lang="en-US" altLang="en-US" sz="1600">
                <a:latin typeface="Verdana" panose="020B0604030504040204" pitchFamily="34" charset="0"/>
              </a:rPr>
              <a:t>Your feet should be shoulder width apart</a:t>
            </a:r>
          </a:p>
          <a:p>
            <a:pPr eaLnBrk="1" hangingPunct="1">
              <a:spcBef>
                <a:spcPct val="0"/>
              </a:spcBef>
              <a:buFontTx/>
              <a:buNone/>
            </a:pPr>
            <a:r>
              <a:rPr lang="en-US" altLang="en-US" sz="1600">
                <a:latin typeface="Verdana" panose="020B0604030504040204" pitchFamily="34" charset="0"/>
              </a:rPr>
              <a:t>   with one leg slightly forward to help you balance – you may need to move </a:t>
            </a:r>
            <a:br>
              <a:rPr lang="en-US" altLang="en-US" sz="1600">
                <a:latin typeface="Verdana" panose="020B0604030504040204" pitchFamily="34" charset="0"/>
              </a:rPr>
            </a:br>
            <a:r>
              <a:rPr lang="en-US" altLang="en-US" sz="1600">
                <a:latin typeface="Verdana" panose="020B0604030504040204" pitchFamily="34" charset="0"/>
              </a:rPr>
              <a:t>   your feet to maintain a stable posture.</a:t>
            </a:r>
          </a:p>
          <a:p>
            <a:pPr eaLnBrk="1" hangingPunct="1">
              <a:spcBef>
                <a:spcPct val="0"/>
              </a:spcBef>
              <a:buFontTx/>
              <a:buNone/>
            </a:pPr>
            <a:r>
              <a:rPr lang="en-US" altLang="en-US" sz="1600">
                <a:latin typeface="Verdana" panose="020B0604030504040204" pitchFamily="34" charset="0"/>
              </a:rPr>
              <a:t>• </a:t>
            </a:r>
            <a:r>
              <a:rPr lang="en-US" altLang="en-US" sz="1600" b="1">
                <a:latin typeface="Verdana" panose="020B0604030504040204" pitchFamily="34" charset="0"/>
              </a:rPr>
              <a:t>Avoid twisting: </a:t>
            </a:r>
            <a:r>
              <a:rPr lang="en-US" altLang="en-US" sz="1600">
                <a:latin typeface="Verdana" panose="020B0604030504040204" pitchFamily="34" charset="0"/>
              </a:rPr>
              <a:t>Make sure your shoulders and pelvis stay in line with</a:t>
            </a:r>
          </a:p>
          <a:p>
            <a:pPr eaLnBrk="1" hangingPunct="1">
              <a:spcBef>
                <a:spcPct val="0"/>
              </a:spcBef>
              <a:buFontTx/>
              <a:buNone/>
            </a:pPr>
            <a:r>
              <a:rPr lang="en-US" altLang="en-US" sz="1600">
                <a:latin typeface="Verdana" panose="020B0604030504040204" pitchFamily="34" charset="0"/>
              </a:rPr>
              <a:t>   each other.</a:t>
            </a:r>
          </a:p>
          <a:p>
            <a:pPr eaLnBrk="1" hangingPunct="1">
              <a:spcBef>
                <a:spcPct val="0"/>
              </a:spcBef>
              <a:buFontTx/>
              <a:buNone/>
            </a:pPr>
            <a:r>
              <a:rPr lang="en-US" altLang="en-US" sz="1600">
                <a:latin typeface="Verdana" panose="020B0604030504040204" pitchFamily="34" charset="0"/>
              </a:rPr>
              <a:t>• </a:t>
            </a:r>
            <a:r>
              <a:rPr lang="en-US" altLang="en-US" sz="1600" b="1">
                <a:latin typeface="Verdana" panose="020B0604030504040204" pitchFamily="34" charset="0"/>
              </a:rPr>
              <a:t>Bend your knees: </a:t>
            </a:r>
            <a:r>
              <a:rPr lang="en-US" altLang="en-US" sz="1600">
                <a:latin typeface="Verdana" panose="020B0604030504040204" pitchFamily="34" charset="0"/>
              </a:rPr>
              <a:t>Bend your knees slightly, but maintain your natural</a:t>
            </a:r>
          </a:p>
          <a:p>
            <a:pPr eaLnBrk="1" hangingPunct="1">
              <a:spcBef>
                <a:spcPct val="0"/>
              </a:spcBef>
              <a:buFontTx/>
              <a:buNone/>
            </a:pPr>
            <a:r>
              <a:rPr lang="en-US" altLang="en-US" sz="1600">
                <a:latin typeface="Verdana" panose="020B0604030504040204" pitchFamily="34" charset="0"/>
              </a:rPr>
              <a:t>   spinal curve – avoid stooping by bending slightly at the hips (buttocks</a:t>
            </a:r>
          </a:p>
          <a:p>
            <a:pPr eaLnBrk="1" hangingPunct="1">
              <a:spcBef>
                <a:spcPct val="0"/>
              </a:spcBef>
              <a:buFontTx/>
              <a:buNone/>
            </a:pPr>
            <a:r>
              <a:rPr lang="en-US" altLang="en-US" sz="1600">
                <a:latin typeface="Verdana" panose="020B0604030504040204" pitchFamily="34" charset="0"/>
              </a:rPr>
              <a:t>   out).</a:t>
            </a:r>
          </a:p>
          <a:p>
            <a:pPr eaLnBrk="1" hangingPunct="1">
              <a:spcBef>
                <a:spcPct val="0"/>
              </a:spcBef>
              <a:buFontTx/>
              <a:buNone/>
            </a:pPr>
            <a:r>
              <a:rPr lang="en-US" altLang="en-US" sz="1600">
                <a:latin typeface="Verdana" panose="020B0604030504040204" pitchFamily="34" charset="0"/>
              </a:rPr>
              <a:t>• </a:t>
            </a:r>
            <a:r>
              <a:rPr lang="en-US" altLang="en-US" sz="1600" b="1">
                <a:latin typeface="Verdana" panose="020B0604030504040204" pitchFamily="34" charset="0"/>
              </a:rPr>
              <a:t>Elbows in: </a:t>
            </a:r>
            <a:r>
              <a:rPr lang="en-US" altLang="en-US" sz="1600">
                <a:latin typeface="Verdana" panose="020B0604030504040204" pitchFamily="34" charset="0"/>
              </a:rPr>
              <a:t>Keep your elbows tucked in and avoid reaching – the</a:t>
            </a:r>
          </a:p>
          <a:p>
            <a:pPr eaLnBrk="1" hangingPunct="1">
              <a:spcBef>
                <a:spcPct val="0"/>
              </a:spcBef>
              <a:buFontTx/>
              <a:buNone/>
            </a:pPr>
            <a:r>
              <a:rPr lang="en-US" altLang="en-US" sz="1600">
                <a:latin typeface="Verdana" panose="020B0604030504040204" pitchFamily="34" charset="0"/>
              </a:rPr>
              <a:t>   further away from the body the load is, the greater the potential for harm.</a:t>
            </a:r>
          </a:p>
          <a:p>
            <a:pPr eaLnBrk="1" hangingPunct="1">
              <a:spcBef>
                <a:spcPct val="0"/>
              </a:spcBef>
              <a:buFontTx/>
              <a:buNone/>
            </a:pPr>
            <a:r>
              <a:rPr lang="en-US" altLang="en-US" sz="1600">
                <a:latin typeface="Verdana" panose="020B0604030504040204" pitchFamily="34" charset="0"/>
              </a:rPr>
              <a:t>• </a:t>
            </a:r>
            <a:r>
              <a:rPr lang="en-US" altLang="en-US" sz="1600" b="1">
                <a:latin typeface="Verdana" panose="020B0604030504040204" pitchFamily="34" charset="0"/>
              </a:rPr>
              <a:t>Tighten abdominal muscles: </a:t>
            </a:r>
            <a:r>
              <a:rPr lang="en-US" altLang="en-US" sz="1600">
                <a:latin typeface="Verdana" panose="020B0604030504040204" pitchFamily="34" charset="0"/>
              </a:rPr>
              <a:t>Tighten your abdominal muscles to</a:t>
            </a:r>
          </a:p>
          <a:p>
            <a:pPr eaLnBrk="1" hangingPunct="1">
              <a:spcBef>
                <a:spcPct val="0"/>
              </a:spcBef>
              <a:buFontTx/>
              <a:buNone/>
            </a:pPr>
            <a:r>
              <a:rPr lang="en-US" altLang="en-US" sz="1600">
                <a:latin typeface="Verdana" panose="020B0604030504040204" pitchFamily="34" charset="0"/>
              </a:rPr>
              <a:t>   support your spine.</a:t>
            </a:r>
          </a:p>
          <a:p>
            <a:pPr eaLnBrk="1" hangingPunct="1">
              <a:spcBef>
                <a:spcPct val="0"/>
              </a:spcBef>
              <a:buFontTx/>
              <a:buNone/>
            </a:pPr>
            <a:r>
              <a:rPr lang="en-US" altLang="en-US" sz="1600">
                <a:latin typeface="Verdana" panose="020B0604030504040204" pitchFamily="34" charset="0"/>
              </a:rPr>
              <a:t>• </a:t>
            </a:r>
            <a:r>
              <a:rPr lang="en-US" altLang="en-US" sz="1600" b="1">
                <a:latin typeface="Verdana" panose="020B0604030504040204" pitchFamily="34" charset="0"/>
              </a:rPr>
              <a:t>Head up: </a:t>
            </a:r>
            <a:r>
              <a:rPr lang="en-US" altLang="en-US" sz="1600">
                <a:latin typeface="Verdana" panose="020B0604030504040204" pitchFamily="34" charset="0"/>
              </a:rPr>
              <a:t>Keep your head raised, with your chin tucked in during the</a:t>
            </a:r>
          </a:p>
          <a:p>
            <a:pPr eaLnBrk="1" hangingPunct="1">
              <a:spcBef>
                <a:spcPct val="0"/>
              </a:spcBef>
              <a:buFontTx/>
              <a:buNone/>
            </a:pPr>
            <a:r>
              <a:rPr lang="en-US" altLang="en-US" sz="1600">
                <a:latin typeface="Verdana" panose="020B0604030504040204" pitchFamily="34" charset="0"/>
              </a:rPr>
              <a:t>   movement.</a:t>
            </a:r>
          </a:p>
          <a:p>
            <a:pPr eaLnBrk="1" hangingPunct="1">
              <a:spcBef>
                <a:spcPct val="0"/>
              </a:spcBef>
              <a:buFontTx/>
              <a:buNone/>
            </a:pPr>
            <a:r>
              <a:rPr lang="en-US" altLang="en-US" sz="1600">
                <a:latin typeface="Verdana" panose="020B0604030504040204" pitchFamily="34" charset="0"/>
              </a:rPr>
              <a:t>• </a:t>
            </a:r>
            <a:r>
              <a:rPr lang="en-US" altLang="en-US" sz="1600" b="1">
                <a:latin typeface="Verdana" panose="020B0604030504040204" pitchFamily="34" charset="0"/>
              </a:rPr>
              <a:t>Move smoothly: </a:t>
            </a:r>
            <a:r>
              <a:rPr lang="en-US" altLang="en-US" sz="1600">
                <a:latin typeface="Verdana" panose="020B0604030504040204" pitchFamily="34" charset="0"/>
              </a:rPr>
              <a:t>Move smoothly throughout the technique and avoid</a:t>
            </a:r>
          </a:p>
          <a:p>
            <a:pPr eaLnBrk="1" hangingPunct="1">
              <a:spcBef>
                <a:spcPct val="0"/>
              </a:spcBef>
              <a:buFontTx/>
              <a:buNone/>
            </a:pPr>
            <a:r>
              <a:rPr lang="en-US" altLang="en-US" sz="1600">
                <a:latin typeface="Verdana" panose="020B0604030504040204" pitchFamily="34" charset="0"/>
              </a:rPr>
              <a:t>   fixed holds.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PPT-075-02</a:t>
            </a:r>
          </a:p>
        </p:txBody>
      </p:sp>
      <p:sp>
        <p:nvSpPr>
          <p:cNvPr id="17413" name="Rectangle 19"/>
          <p:cNvSpPr>
            <a:spLocks noChangeArrowheads="1"/>
          </p:cNvSpPr>
          <p:nvPr/>
        </p:nvSpPr>
        <p:spPr bwMode="auto">
          <a:xfrm>
            <a:off x="8001000" y="6019800"/>
            <a:ext cx="685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15</a:t>
            </a:r>
          </a:p>
        </p:txBody>
      </p:sp>
      <p:sp>
        <p:nvSpPr>
          <p:cNvPr id="7" name="Content Placeholder 2"/>
          <p:cNvSpPr txBox="1">
            <a:spLocks/>
          </p:cNvSpPr>
          <p:nvPr/>
        </p:nvSpPr>
        <p:spPr bwMode="auto">
          <a:xfrm>
            <a:off x="457200" y="990600"/>
            <a:ext cx="8305800" cy="4953000"/>
          </a:xfrm>
          <a:prstGeom prst="rect">
            <a:avLst/>
          </a:prstGeom>
          <a:noFill/>
          <a:ln w="9525">
            <a:noFill/>
            <a:miter lim="800000"/>
            <a:headEnd/>
            <a:tailEnd/>
          </a:ln>
        </p:spPr>
        <p:txBody>
          <a:bodyPr/>
          <a:lstStyle/>
          <a:p>
            <a:pPr algn="ctr" eaLnBrk="0" hangingPunct="0">
              <a:spcBef>
                <a:spcPct val="20000"/>
              </a:spcBef>
              <a:defRPr/>
            </a:pPr>
            <a:endParaRPr lang="en-US" sz="2000" kern="0" dirty="0">
              <a:latin typeface="Verdana" pitchFamily="34" charset="0"/>
              <a:cs typeface="+mn-cs"/>
            </a:endParaRPr>
          </a:p>
          <a:p>
            <a:pPr algn="ctr" eaLnBrk="0" hangingPunct="0">
              <a:spcBef>
                <a:spcPct val="20000"/>
              </a:spcBef>
              <a:defRPr/>
            </a:pPr>
            <a:endParaRPr lang="en-US" sz="2400" kern="0" dirty="0">
              <a:latin typeface="Verdana" pitchFamily="34" charset="0"/>
              <a:cs typeface="+mn-cs"/>
            </a:endParaRPr>
          </a:p>
          <a:p>
            <a:pPr algn="ctr" eaLnBrk="0" hangingPunct="0">
              <a:spcBef>
                <a:spcPct val="20000"/>
              </a:spcBef>
              <a:defRPr/>
            </a:pPr>
            <a:endParaRPr lang="en-US" sz="2400" kern="0" dirty="0">
              <a:latin typeface="Verdana" pitchFamily="34" charset="0"/>
              <a:cs typeface="+mn-cs"/>
            </a:endParaRPr>
          </a:p>
          <a:p>
            <a:pPr algn="ctr" eaLnBrk="0" hangingPunct="0">
              <a:spcBef>
                <a:spcPct val="20000"/>
              </a:spcBef>
              <a:defRPr/>
            </a:pPr>
            <a:endParaRPr lang="en-US" sz="2400" kern="0" dirty="0">
              <a:latin typeface="Verdana" pitchFamily="34" charset="0"/>
              <a:cs typeface="+mn-cs"/>
            </a:endParaRPr>
          </a:p>
        </p:txBody>
      </p:sp>
      <p:sp>
        <p:nvSpPr>
          <p:cNvPr id="17415" name="Rectangle 2"/>
          <p:cNvSpPr>
            <a:spLocks noGrp="1" noChangeArrowheads="1"/>
          </p:cNvSpPr>
          <p:nvPr>
            <p:ph type="ctrTitle"/>
          </p:nvPr>
        </p:nvSpPr>
        <p:spPr>
          <a:xfrm>
            <a:off x="533400" y="381000"/>
            <a:ext cx="5181600" cy="533400"/>
          </a:xfrm>
        </p:spPr>
        <p:txBody>
          <a:bodyPr/>
          <a:lstStyle/>
          <a:p>
            <a:pPr eaLnBrk="1" hangingPunct="1"/>
            <a:r>
              <a:rPr lang="en-US" altLang="en-US" sz="2100">
                <a:solidFill>
                  <a:schemeClr val="bg1"/>
                </a:solidFill>
                <a:latin typeface="Verdana" panose="020B0604030504040204" pitchFamily="34" charset="0"/>
              </a:rPr>
              <a:t>Important Principles-Body Mechanics </a:t>
            </a:r>
          </a:p>
        </p:txBody>
      </p:sp>
      <p:sp>
        <p:nvSpPr>
          <p:cNvPr id="11" name="Content Placeholder 12"/>
          <p:cNvSpPr txBox="1">
            <a:spLocks/>
          </p:cNvSpPr>
          <p:nvPr/>
        </p:nvSpPr>
        <p:spPr bwMode="auto">
          <a:xfrm>
            <a:off x="468313" y="1295400"/>
            <a:ext cx="8229600" cy="4572000"/>
          </a:xfrm>
          <a:prstGeom prst="rect">
            <a:avLst/>
          </a:prstGeom>
          <a:noFill/>
          <a:ln w="9525">
            <a:noFill/>
            <a:miter lim="800000"/>
            <a:headEnd/>
            <a:tailEnd/>
          </a:ln>
        </p:spPr>
        <p:txBody>
          <a:bodyPr/>
          <a:lstStyle/>
          <a:p>
            <a:pPr>
              <a:defRPr/>
            </a:pPr>
            <a:r>
              <a:rPr lang="en-US" sz="2400" dirty="0">
                <a:latin typeface="Verdana" pitchFamily="34" charset="0"/>
                <a:ea typeface="Verdana" pitchFamily="34" charset="0"/>
                <a:cs typeface="Verdana" pitchFamily="34" charset="0"/>
              </a:rPr>
              <a:t>When handling/moving patients:</a:t>
            </a:r>
          </a:p>
          <a:p>
            <a:pPr>
              <a:defRPr/>
            </a:pPr>
            <a:endParaRPr lang="en-US" sz="2400" dirty="0">
              <a:latin typeface="Verdana" pitchFamily="34" charset="0"/>
              <a:ea typeface="Verdana" pitchFamily="34" charset="0"/>
              <a:cs typeface="Verdana" pitchFamily="34" charset="0"/>
            </a:endParaRPr>
          </a:p>
          <a:p>
            <a:pPr marL="514350" indent="-514350">
              <a:buFont typeface="Arial" charset="0"/>
              <a:buAutoNum type="arabicParenR"/>
              <a:defRPr/>
            </a:pPr>
            <a:r>
              <a:rPr lang="en-US" sz="2400" dirty="0">
                <a:latin typeface="Verdana" pitchFamily="34" charset="0"/>
                <a:ea typeface="Verdana" pitchFamily="34" charset="0"/>
                <a:cs typeface="Verdana" pitchFamily="34" charset="0"/>
              </a:rPr>
              <a:t>Maintain a wide, stable base with your feet</a:t>
            </a:r>
          </a:p>
          <a:p>
            <a:pPr marL="514350" indent="-514350">
              <a:buFont typeface="Arial" charset="0"/>
              <a:buAutoNum type="arabicParenR"/>
              <a:defRPr/>
            </a:pPr>
            <a:r>
              <a:rPr lang="en-US" sz="2400" dirty="0">
                <a:latin typeface="Verdana" pitchFamily="34" charset="0"/>
                <a:ea typeface="Verdana" pitchFamily="34" charset="0"/>
                <a:cs typeface="Verdana" pitchFamily="34" charset="0"/>
              </a:rPr>
              <a:t>Put the bed at the correct height (waist level when providing care; hip level when moving a patient)</a:t>
            </a:r>
          </a:p>
          <a:p>
            <a:pPr marL="514350" indent="-514350">
              <a:buFont typeface="Arial" charset="0"/>
              <a:buAutoNum type="arabicParenR"/>
              <a:defRPr/>
            </a:pPr>
            <a:r>
              <a:rPr lang="en-US" sz="2400" dirty="0">
                <a:latin typeface="Verdana" pitchFamily="34" charset="0"/>
                <a:ea typeface="Verdana" pitchFamily="34" charset="0"/>
                <a:cs typeface="Verdana" pitchFamily="34" charset="0"/>
              </a:rPr>
              <a:t>Try to keep the work directly in front of you to avoid rotating the spine</a:t>
            </a:r>
          </a:p>
          <a:p>
            <a:pPr marL="514350" indent="-514350" fontAlgn="auto">
              <a:spcAft>
                <a:spcPts val="0"/>
              </a:spcAft>
              <a:buFont typeface="Arial" pitchFamily="34" charset="0"/>
              <a:buNone/>
              <a:defRPr/>
            </a:pPr>
            <a:r>
              <a:rPr lang="en-US" sz="2400" dirty="0">
                <a:latin typeface="Verdana" pitchFamily="34" charset="0"/>
                <a:ea typeface="Verdana" pitchFamily="34" charset="0"/>
                <a:cs typeface="Verdana" pitchFamily="34" charset="0"/>
              </a:rPr>
              <a:t>4)  Keep the patient as close to your body as possible to minimize reaching</a:t>
            </a:r>
          </a:p>
          <a:p>
            <a:pPr marL="514350" indent="-514350" fontAlgn="auto">
              <a:spcAft>
                <a:spcPts val="0"/>
              </a:spcAft>
              <a:buFont typeface="Arial" pitchFamily="34" charset="0"/>
              <a:buNone/>
              <a:defRPr/>
            </a:pPr>
            <a:endParaRPr lang="en-US" sz="2400" dirty="0">
              <a:latin typeface="Verdana" pitchFamily="34" charset="0"/>
              <a:ea typeface="Verdana" pitchFamily="34" charset="0"/>
              <a:cs typeface="Verdana" pitchFamily="34" charset="0"/>
            </a:endParaRPr>
          </a:p>
          <a:p>
            <a:pPr marL="514350" indent="-514350" fontAlgn="auto">
              <a:spcAft>
                <a:spcPts val="0"/>
              </a:spcAft>
              <a:buFont typeface="Arial" pitchFamily="34" charset="0"/>
              <a:buNone/>
              <a:defRPr/>
            </a:pPr>
            <a:r>
              <a:rPr lang="en-US" sz="2400" dirty="0">
                <a:solidFill>
                  <a:srgbClr val="FF0000"/>
                </a:solidFill>
                <a:latin typeface="Verdana" pitchFamily="34" charset="0"/>
                <a:ea typeface="Verdana" pitchFamily="34" charset="0"/>
                <a:cs typeface="Verdana" pitchFamily="34" charset="0"/>
              </a:rPr>
              <a:t>CAUTION: Body mechanics alone is not sufficient!</a:t>
            </a:r>
          </a:p>
          <a:p>
            <a:pPr marL="514350" indent="-514350">
              <a:buFont typeface="Arial" charset="0"/>
              <a:buAutoNum type="arabicParenR"/>
              <a:defRPr/>
            </a:pPr>
            <a:endParaRPr lang="en-US" sz="2400" dirty="0">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animEffect transition="in" filter="fade">
                                      <p:cBhvr>
                                        <p:cTn id="7" dur="500"/>
                                        <p:tgtEl>
                                          <p:spTgt spid="11">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3" end="3"/>
                                            </p:txEl>
                                          </p:spTgt>
                                        </p:tgtEl>
                                        <p:attrNameLst>
                                          <p:attrName>style.visibility</p:attrName>
                                        </p:attrNameLst>
                                      </p:cBhvr>
                                      <p:to>
                                        <p:strVal val="visible"/>
                                      </p:to>
                                    </p:set>
                                    <p:animEffect transition="in" filter="fade">
                                      <p:cBhvr>
                                        <p:cTn id="12" dur="500"/>
                                        <p:tgtEl>
                                          <p:spTgt spid="11">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xEl>
                                              <p:pRg st="4" end="4"/>
                                            </p:txEl>
                                          </p:spTgt>
                                        </p:tgtEl>
                                        <p:attrNameLst>
                                          <p:attrName>style.visibility</p:attrName>
                                        </p:attrNameLst>
                                      </p:cBhvr>
                                      <p:to>
                                        <p:strVal val="visible"/>
                                      </p:to>
                                    </p:set>
                                    <p:animEffect transition="in" filter="fade">
                                      <p:cBhvr>
                                        <p:cTn id="17" dur="500"/>
                                        <p:tgtEl>
                                          <p:spTgt spid="11">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xEl>
                                              <p:pRg st="5" end="5"/>
                                            </p:txEl>
                                          </p:spTgt>
                                        </p:tgtEl>
                                        <p:attrNameLst>
                                          <p:attrName>style.visibility</p:attrName>
                                        </p:attrNameLst>
                                      </p:cBhvr>
                                      <p:to>
                                        <p:strVal val="visible"/>
                                      </p:to>
                                    </p:set>
                                    <p:animEffect transition="in" filter="fade">
                                      <p:cBhvr>
                                        <p:cTn id="22" dur="500"/>
                                        <p:tgtEl>
                                          <p:spTgt spid="11">
                                            <p:txEl>
                                              <p:pRg st="5" end="5"/>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11">
                                            <p:txEl>
                                              <p:pRg st="7" end="7"/>
                                            </p:txEl>
                                          </p:spTgt>
                                        </p:tgtEl>
                                        <p:attrNameLst>
                                          <p:attrName>style.visibility</p:attrName>
                                        </p:attrNameLst>
                                      </p:cBhvr>
                                      <p:to>
                                        <p:strVal val="visible"/>
                                      </p:to>
                                    </p:set>
                                    <p:animEffect transition="in" filter="fade">
                                      <p:cBhvr>
                                        <p:cTn id="27" dur="500"/>
                                        <p:tgtEl>
                                          <p:spTgt spid="1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rPr>
              <a:t>Ergonomics</a:t>
            </a:r>
          </a:p>
        </p:txBody>
      </p:sp>
      <p:sp>
        <p:nvSpPr>
          <p:cNvPr id="18437"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rPr>
              <a:t>PPT-075-02</a:t>
            </a:r>
          </a:p>
        </p:txBody>
      </p:sp>
      <p:sp>
        <p:nvSpPr>
          <p:cNvPr id="18438" name="Rectangle 19"/>
          <p:cNvSpPr>
            <a:spLocks noChangeArrowheads="1"/>
          </p:cNvSpPr>
          <p:nvPr/>
        </p:nvSpPr>
        <p:spPr bwMode="auto">
          <a:xfrm>
            <a:off x="8077200" y="6019800"/>
            <a:ext cx="609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16</a:t>
            </a:r>
          </a:p>
        </p:txBody>
      </p:sp>
      <p:sp>
        <p:nvSpPr>
          <p:cNvPr id="10" name="Content Placeholder 12"/>
          <p:cNvSpPr txBox="1">
            <a:spLocks/>
          </p:cNvSpPr>
          <p:nvPr/>
        </p:nvSpPr>
        <p:spPr bwMode="auto">
          <a:xfrm>
            <a:off x="465138" y="1371600"/>
            <a:ext cx="8229600" cy="4525963"/>
          </a:xfrm>
          <a:prstGeom prst="rect">
            <a:avLst/>
          </a:prstGeom>
          <a:noFill/>
          <a:ln w="9525">
            <a:noFill/>
            <a:miter lim="800000"/>
            <a:headEnd/>
            <a:tailEnd/>
          </a:ln>
        </p:spPr>
        <p:txBody>
          <a:bodyPr/>
          <a:lstStyle/>
          <a:p>
            <a:pPr>
              <a:defRPr/>
            </a:pPr>
            <a:r>
              <a:rPr lang="en-US" sz="2400" i="1" u="sng" dirty="0">
                <a:latin typeface="Verdana" pitchFamily="34" charset="0"/>
                <a:ea typeface="Verdana" pitchFamily="34" charset="0"/>
                <a:cs typeface="Verdana" pitchFamily="34" charset="0"/>
              </a:rPr>
              <a:t>Ergonomics</a:t>
            </a:r>
            <a:r>
              <a:rPr lang="en-US" sz="2400" dirty="0">
                <a:latin typeface="Verdana" pitchFamily="34" charset="0"/>
                <a:ea typeface="Verdana" pitchFamily="34" charset="0"/>
                <a:cs typeface="Verdana" pitchFamily="34" charset="0"/>
              </a:rPr>
              <a:t>: The science of fitting jobs to people.  Encompasses the body of knowledge about physical abilities and limitations as well as other human characteristics relevant to job design</a:t>
            </a:r>
            <a:endParaRPr lang="en-US" sz="2400" b="1" dirty="0">
              <a:latin typeface="Verdana" pitchFamily="34" charset="0"/>
              <a:ea typeface="Verdana" pitchFamily="34" charset="0"/>
              <a:cs typeface="Verdana" pitchFamily="34" charset="0"/>
            </a:endParaRPr>
          </a:p>
          <a:p>
            <a:pPr>
              <a:defRPr/>
            </a:pPr>
            <a:r>
              <a:rPr lang="en-US" sz="2400" i="1" u="sng" dirty="0">
                <a:latin typeface="Verdana" pitchFamily="34" charset="0"/>
                <a:ea typeface="Verdana" pitchFamily="34" charset="0"/>
                <a:cs typeface="Verdana" pitchFamily="34" charset="0"/>
              </a:rPr>
              <a:t>Ergonomic design</a:t>
            </a:r>
            <a:r>
              <a:rPr lang="en-US" sz="2400" dirty="0">
                <a:latin typeface="Verdana" pitchFamily="34" charset="0"/>
                <a:ea typeface="Verdana" pitchFamily="34" charset="0"/>
                <a:cs typeface="Verdana" pitchFamily="34" charset="0"/>
              </a:rPr>
              <a:t>: The application of this body of knowledge to the design of the workplace (tasks, equipment, environment) for safe and efficient worker use</a:t>
            </a:r>
            <a:endParaRPr lang="en-US" sz="2400" b="1" dirty="0">
              <a:latin typeface="Verdana" pitchFamily="34" charset="0"/>
              <a:ea typeface="Verdana" pitchFamily="34" charset="0"/>
              <a:cs typeface="Verdana" pitchFamily="34" charset="0"/>
            </a:endParaRPr>
          </a:p>
          <a:p>
            <a:pPr>
              <a:defRPr/>
            </a:pPr>
            <a:r>
              <a:rPr lang="en-US" sz="2400" i="1" u="sng" dirty="0">
                <a:latin typeface="Verdana" pitchFamily="34" charset="0"/>
                <a:ea typeface="Verdana" pitchFamily="34" charset="0"/>
                <a:cs typeface="Verdana" pitchFamily="34" charset="0"/>
              </a:rPr>
              <a:t>Good ergonomic design</a:t>
            </a:r>
            <a:r>
              <a:rPr lang="en-US" sz="2400" i="1" dirty="0">
                <a:latin typeface="Verdana" pitchFamily="34" charset="0"/>
                <a:ea typeface="Verdana" pitchFamily="34" charset="0"/>
                <a:cs typeface="Verdana" pitchFamily="34" charset="0"/>
              </a:rPr>
              <a:t>:</a:t>
            </a:r>
            <a:r>
              <a:rPr lang="en-US" sz="2400" dirty="0">
                <a:latin typeface="Verdana" pitchFamily="34" charset="0"/>
                <a:ea typeface="Verdana" pitchFamily="34" charset="0"/>
                <a:cs typeface="Verdana" pitchFamily="34" charset="0"/>
              </a:rPr>
              <a:t> Makes the most efficient  use of worker capabilities while ensuring job demands do not exceed those capabilities</a:t>
            </a:r>
            <a:endParaRPr lang="en-US" sz="2400" kern="0" dirty="0">
              <a:latin typeface="Verdana" pitchFamily="34" charset="0"/>
              <a:ea typeface="Verdana" pitchFamily="34" charset="0"/>
              <a:cs typeface="Verdana"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Rectangle 2"/>
          <p:cNvSpPr>
            <a:spLocks noGrp="1" noChangeArrowheads="1"/>
          </p:cNvSpPr>
          <p:nvPr>
            <p:ph type="ctrTitle"/>
          </p:nvPr>
        </p:nvSpPr>
        <p:spPr>
          <a:xfrm>
            <a:off x="533400" y="381000"/>
            <a:ext cx="5181600" cy="533400"/>
          </a:xfrm>
        </p:spPr>
        <p:txBody>
          <a:bodyPr/>
          <a:lstStyle/>
          <a:p>
            <a:pPr eaLnBrk="1" hangingPunct="1"/>
            <a:r>
              <a:rPr lang="en-US" altLang="en-US" sz="2800">
                <a:solidFill>
                  <a:schemeClr val="bg1"/>
                </a:solidFill>
                <a:latin typeface="Verdana" panose="020B0604030504040204" pitchFamily="34" charset="0"/>
              </a:rPr>
              <a:t>Ergonomic Risk Factors</a:t>
            </a:r>
          </a:p>
        </p:txBody>
      </p:sp>
      <p:sp>
        <p:nvSpPr>
          <p:cNvPr id="19461"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PPT-075-02</a:t>
            </a:r>
          </a:p>
        </p:txBody>
      </p:sp>
      <p:sp>
        <p:nvSpPr>
          <p:cNvPr id="19462" name="Rectangle 19"/>
          <p:cNvSpPr>
            <a:spLocks noChangeArrowheads="1"/>
          </p:cNvSpPr>
          <p:nvPr/>
        </p:nvSpPr>
        <p:spPr bwMode="auto">
          <a:xfrm>
            <a:off x="8077200" y="6019800"/>
            <a:ext cx="609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17</a:t>
            </a:r>
          </a:p>
        </p:txBody>
      </p:sp>
      <p:sp>
        <p:nvSpPr>
          <p:cNvPr id="8" name="Content Placeholder 12"/>
          <p:cNvSpPr txBox="1">
            <a:spLocks/>
          </p:cNvSpPr>
          <p:nvPr/>
        </p:nvSpPr>
        <p:spPr bwMode="auto">
          <a:xfrm>
            <a:off x="481013" y="1497013"/>
            <a:ext cx="8229600" cy="4525962"/>
          </a:xfrm>
          <a:prstGeom prst="rect">
            <a:avLst/>
          </a:prstGeom>
          <a:noFill/>
          <a:ln w="9525">
            <a:noFill/>
            <a:miter lim="800000"/>
            <a:headEnd/>
            <a:tailEnd/>
          </a:ln>
        </p:spPr>
        <p:txBody>
          <a:bodyPr/>
          <a:lstStyle/>
          <a:p>
            <a:pPr>
              <a:defRPr/>
            </a:pPr>
            <a:r>
              <a:rPr lang="en-US" sz="2400" dirty="0">
                <a:latin typeface="Verdana" pitchFamily="34" charset="0"/>
                <a:ea typeface="Verdana" pitchFamily="34" charset="0"/>
                <a:cs typeface="Verdana" pitchFamily="34" charset="0"/>
              </a:rPr>
              <a:t>In patient care occupations:</a:t>
            </a:r>
          </a:p>
          <a:p>
            <a:pPr>
              <a:defRPr/>
            </a:pPr>
            <a:endParaRPr lang="en-US" sz="2800" dirty="0">
              <a:latin typeface="Arial" charset="0"/>
              <a:cs typeface="+mn-cs"/>
            </a:endParaRPr>
          </a:p>
          <a:p>
            <a:pPr marL="457200" indent="-457200">
              <a:buFont typeface="Courier New" pitchFamily="49" charset="0"/>
              <a:buChar char="o"/>
              <a:defRPr/>
            </a:pPr>
            <a:r>
              <a:rPr lang="en-US" sz="2400" dirty="0">
                <a:latin typeface="Verdana" pitchFamily="34" charset="0"/>
                <a:ea typeface="Verdana" pitchFamily="34" charset="0"/>
                <a:cs typeface="Verdana" pitchFamily="34" charset="0"/>
              </a:rPr>
              <a:t>Forceful and Heavy Exertions</a:t>
            </a:r>
          </a:p>
          <a:p>
            <a:pPr marL="457200" indent="-457200">
              <a:buFont typeface="Courier New" pitchFamily="49" charset="0"/>
              <a:buChar char="o"/>
              <a:defRPr/>
            </a:pPr>
            <a:r>
              <a:rPr lang="en-US" sz="2400" dirty="0">
                <a:latin typeface="Verdana" pitchFamily="34" charset="0"/>
                <a:ea typeface="Verdana" pitchFamily="34" charset="0"/>
                <a:cs typeface="Verdana" pitchFamily="34" charset="0"/>
              </a:rPr>
              <a:t>High Frequency/Repetitive Tasks</a:t>
            </a:r>
          </a:p>
          <a:p>
            <a:pPr marL="457200" indent="-457200">
              <a:buFont typeface="Courier New" pitchFamily="49" charset="0"/>
              <a:buChar char="o"/>
              <a:defRPr/>
            </a:pPr>
            <a:r>
              <a:rPr lang="en-US" sz="2400" dirty="0">
                <a:latin typeface="Verdana" pitchFamily="34" charset="0"/>
                <a:ea typeface="Verdana" pitchFamily="34" charset="0"/>
                <a:cs typeface="Verdana" pitchFamily="34" charset="0"/>
              </a:rPr>
              <a:t>Awkward Postures</a:t>
            </a:r>
          </a:p>
          <a:p>
            <a:pPr marL="457200" indent="-457200">
              <a:buFont typeface="Courier New" pitchFamily="49" charset="0"/>
              <a:buChar char="o"/>
              <a:defRPr/>
            </a:pPr>
            <a:r>
              <a:rPr lang="en-US" sz="2400" dirty="0">
                <a:latin typeface="Verdana" pitchFamily="34" charset="0"/>
                <a:ea typeface="Verdana" pitchFamily="34" charset="0"/>
                <a:cs typeface="Verdana" pitchFamily="34" charset="0"/>
              </a:rPr>
              <a:t>Work Duration</a:t>
            </a:r>
          </a:p>
          <a:p>
            <a:pPr marL="457200" indent="-457200">
              <a:buFont typeface="Courier New" pitchFamily="49" charset="0"/>
              <a:buChar char="o"/>
              <a:defRPr/>
            </a:pPr>
            <a:r>
              <a:rPr lang="en-US" sz="2400" dirty="0">
                <a:latin typeface="Verdana" pitchFamily="34" charset="0"/>
                <a:ea typeface="Verdana" pitchFamily="34" charset="0"/>
                <a:cs typeface="Verdana" pitchFamily="34" charset="0"/>
              </a:rPr>
              <a:t>Uneven work floors</a:t>
            </a:r>
          </a:p>
          <a:p>
            <a:pPr marL="457200" indent="-457200">
              <a:buFont typeface="Courier New" pitchFamily="49" charset="0"/>
              <a:buChar char="o"/>
              <a:defRPr/>
            </a:pPr>
            <a:r>
              <a:rPr lang="en-US" sz="2400" dirty="0">
                <a:latin typeface="Verdana" pitchFamily="34" charset="0"/>
                <a:ea typeface="Verdana" pitchFamily="34" charset="0"/>
                <a:cs typeface="Verdana" pitchFamily="34" charset="0"/>
              </a:rPr>
              <a:t>Unpredictable patients</a:t>
            </a:r>
          </a:p>
          <a:p>
            <a:pPr marL="457200" indent="-457200">
              <a:buFont typeface="Courier New" pitchFamily="49" charset="0"/>
              <a:buChar char="o"/>
              <a:defRPr/>
            </a:pPr>
            <a:r>
              <a:rPr lang="en-US" sz="2400" dirty="0">
                <a:latin typeface="Verdana" pitchFamily="34" charset="0"/>
                <a:ea typeface="Verdana" pitchFamily="34" charset="0"/>
                <a:cs typeface="Verdana" pitchFamily="34" charset="0"/>
              </a:rPr>
              <a:t>Dependence level of patients</a:t>
            </a:r>
          </a:p>
        </p:txBody>
      </p:sp>
      <p:pic>
        <p:nvPicPr>
          <p:cNvPr id="19464"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638800" y="3200400"/>
            <a:ext cx="3346450" cy="190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rPr>
              <a:t>Ergonomic Risk Factors</a:t>
            </a:r>
          </a:p>
        </p:txBody>
      </p:sp>
      <p:sp>
        <p:nvSpPr>
          <p:cNvPr id="20485"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PPT-075-02</a:t>
            </a:r>
          </a:p>
        </p:txBody>
      </p:sp>
      <p:sp>
        <p:nvSpPr>
          <p:cNvPr id="20486" name="Rectangle 19"/>
          <p:cNvSpPr>
            <a:spLocks noChangeArrowheads="1"/>
          </p:cNvSpPr>
          <p:nvPr/>
        </p:nvSpPr>
        <p:spPr bwMode="auto">
          <a:xfrm>
            <a:off x="8077200" y="6019800"/>
            <a:ext cx="609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18</a:t>
            </a:r>
          </a:p>
        </p:txBody>
      </p:sp>
      <p:sp>
        <p:nvSpPr>
          <p:cNvPr id="8" name="Content Placeholder 12"/>
          <p:cNvSpPr txBox="1">
            <a:spLocks/>
          </p:cNvSpPr>
          <p:nvPr/>
        </p:nvSpPr>
        <p:spPr bwMode="auto">
          <a:xfrm>
            <a:off x="1066800" y="1371600"/>
            <a:ext cx="6096000" cy="2465388"/>
          </a:xfrm>
          <a:prstGeom prst="rect">
            <a:avLst/>
          </a:prstGeom>
          <a:noFill/>
          <a:ln w="9525">
            <a:noFill/>
            <a:miter lim="800000"/>
            <a:headEnd/>
            <a:tailEnd/>
          </a:ln>
        </p:spPr>
        <p:txBody>
          <a:bodyPr/>
          <a:lstStyle/>
          <a:p>
            <a:pPr>
              <a:defRPr/>
            </a:pPr>
            <a:r>
              <a:rPr lang="en-US" sz="2400" dirty="0">
                <a:latin typeface="Verdana" pitchFamily="34" charset="0"/>
                <a:ea typeface="Verdana" pitchFamily="34" charset="0"/>
                <a:cs typeface="Verdana" pitchFamily="34" charset="0"/>
              </a:rPr>
              <a:t>In patient care occupations:</a:t>
            </a:r>
          </a:p>
          <a:p>
            <a:pPr>
              <a:defRPr/>
            </a:pPr>
            <a:endParaRPr lang="en-US" sz="2800" dirty="0">
              <a:latin typeface="Arial" charset="0"/>
              <a:cs typeface="+mn-cs"/>
            </a:endParaRPr>
          </a:p>
          <a:p>
            <a:pPr marL="457200" indent="-457200">
              <a:buFont typeface="Courier New" pitchFamily="49" charset="0"/>
              <a:buChar char="o"/>
              <a:defRPr/>
            </a:pPr>
            <a:r>
              <a:rPr lang="en-US" sz="2400" dirty="0">
                <a:latin typeface="Verdana" pitchFamily="34" charset="0"/>
                <a:ea typeface="Verdana" pitchFamily="34" charset="0"/>
                <a:cs typeface="Verdana" pitchFamily="34" charset="0"/>
              </a:rPr>
              <a:t>Lifting heavy loads</a:t>
            </a:r>
          </a:p>
          <a:p>
            <a:pPr marL="457200" indent="-457200">
              <a:buFont typeface="Courier New" pitchFamily="49" charset="0"/>
              <a:buChar char="o"/>
              <a:defRPr/>
            </a:pPr>
            <a:r>
              <a:rPr lang="en-US" sz="2400" dirty="0">
                <a:latin typeface="Verdana" pitchFamily="34" charset="0"/>
                <a:ea typeface="Verdana" pitchFamily="34" charset="0"/>
                <a:cs typeface="Verdana" pitchFamily="34" charset="0"/>
              </a:rPr>
              <a:t>Excessive pushing/pulling</a:t>
            </a:r>
          </a:p>
          <a:p>
            <a:pPr marL="457200" indent="-457200">
              <a:buFont typeface="Courier New" pitchFamily="49" charset="0"/>
              <a:buChar char="o"/>
              <a:defRPr/>
            </a:pPr>
            <a:r>
              <a:rPr lang="en-US" sz="2400" dirty="0">
                <a:latin typeface="Verdana" pitchFamily="34" charset="0"/>
                <a:ea typeface="Verdana" pitchFamily="34" charset="0"/>
                <a:cs typeface="Verdana" pitchFamily="34" charset="0"/>
              </a:rPr>
              <a:t>Reaching</a:t>
            </a:r>
          </a:p>
        </p:txBody>
      </p:sp>
      <p:pic>
        <p:nvPicPr>
          <p:cNvPr id="20488"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953000" y="3100388"/>
            <a:ext cx="3438525"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Rectangle 2"/>
          <p:cNvSpPr>
            <a:spLocks noGrp="1" noChangeArrowheads="1"/>
          </p:cNvSpPr>
          <p:nvPr>
            <p:ph type="ctrTitle"/>
          </p:nvPr>
        </p:nvSpPr>
        <p:spPr>
          <a:xfrm>
            <a:off x="533400" y="381000"/>
            <a:ext cx="5181600" cy="533400"/>
          </a:xfrm>
        </p:spPr>
        <p:txBody>
          <a:bodyPr/>
          <a:lstStyle/>
          <a:p>
            <a:pPr eaLnBrk="1" hangingPunct="1"/>
            <a:r>
              <a:rPr lang="en-US" altLang="en-US" sz="2400">
                <a:solidFill>
                  <a:schemeClr val="bg1"/>
                </a:solidFill>
                <a:latin typeface="Verdana" panose="020B0604030504040204" pitchFamily="34" charset="0"/>
              </a:rPr>
              <a:t>Use Caution</a:t>
            </a:r>
          </a:p>
        </p:txBody>
      </p:sp>
      <p:sp>
        <p:nvSpPr>
          <p:cNvPr id="21509"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PPT-075-02</a:t>
            </a:r>
          </a:p>
        </p:txBody>
      </p:sp>
      <p:sp>
        <p:nvSpPr>
          <p:cNvPr id="21510" name="Rectangle 19"/>
          <p:cNvSpPr>
            <a:spLocks noChangeArrowheads="1"/>
          </p:cNvSpPr>
          <p:nvPr/>
        </p:nvSpPr>
        <p:spPr bwMode="auto">
          <a:xfrm>
            <a:off x="8077200" y="6019800"/>
            <a:ext cx="609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19</a:t>
            </a:r>
          </a:p>
        </p:txBody>
      </p:sp>
      <p:sp>
        <p:nvSpPr>
          <p:cNvPr id="8" name="Content Placeholder 12"/>
          <p:cNvSpPr txBox="1">
            <a:spLocks/>
          </p:cNvSpPr>
          <p:nvPr/>
        </p:nvSpPr>
        <p:spPr bwMode="auto">
          <a:xfrm>
            <a:off x="300038" y="1358900"/>
            <a:ext cx="8534400" cy="4525963"/>
          </a:xfrm>
          <a:prstGeom prst="rect">
            <a:avLst/>
          </a:prstGeom>
          <a:noFill/>
          <a:ln w="9525">
            <a:noFill/>
            <a:miter lim="800000"/>
            <a:headEnd/>
            <a:tailEnd/>
          </a:ln>
        </p:spPr>
        <p:txBody>
          <a:bodyPr/>
          <a:lstStyle/>
          <a:p>
            <a:pPr eaLnBrk="0" hangingPunct="0">
              <a:spcBef>
                <a:spcPct val="20000"/>
              </a:spcBef>
              <a:defRPr/>
            </a:pPr>
            <a:r>
              <a:rPr lang="en-US" sz="2400" kern="0" dirty="0">
                <a:latin typeface="Verdana" pitchFamily="34" charset="0"/>
                <a:cs typeface="+mn-cs"/>
              </a:rPr>
              <a:t>There are lifting tasks that are so stressful to the body even if proper body mechanics and ergonomics are used a person can still suffer an injury!</a:t>
            </a:r>
          </a:p>
        </p:txBody>
      </p:sp>
      <p:pic>
        <p:nvPicPr>
          <p:cNvPr id="21512"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440113" y="2489200"/>
            <a:ext cx="2252662" cy="339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PPT-075-02</a:t>
            </a:r>
          </a:p>
        </p:txBody>
      </p:sp>
      <p:sp>
        <p:nvSpPr>
          <p:cNvPr id="4101" name="Rectangle 19"/>
          <p:cNvSpPr>
            <a:spLocks noChangeArrowheads="1"/>
          </p:cNvSpPr>
          <p:nvPr/>
        </p:nvSpPr>
        <p:spPr bwMode="auto">
          <a:xfrm>
            <a:off x="8077200" y="6019800"/>
            <a:ext cx="609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2</a:t>
            </a:r>
          </a:p>
        </p:txBody>
      </p:sp>
      <p:sp>
        <p:nvSpPr>
          <p:cNvPr id="4102" name="Rectangle 2"/>
          <p:cNvSpPr>
            <a:spLocks noGrp="1" noChangeArrowheads="1"/>
          </p:cNvSpPr>
          <p:nvPr>
            <p:ph type="ctrTitle"/>
          </p:nvPr>
        </p:nvSpPr>
        <p:spPr>
          <a:xfrm>
            <a:off x="533400" y="381000"/>
            <a:ext cx="5181600" cy="533400"/>
          </a:xfrm>
        </p:spPr>
        <p:txBody>
          <a:bodyPr/>
          <a:lstStyle/>
          <a:p>
            <a:pPr eaLnBrk="1" hangingPunct="1"/>
            <a:r>
              <a:rPr lang="en-US" altLang="en-US" sz="2800">
                <a:solidFill>
                  <a:schemeClr val="bg1"/>
                </a:solidFill>
                <a:latin typeface="Verdana" panose="020B0604030504040204" pitchFamily="34" charset="0"/>
              </a:rPr>
              <a:t>What We’ll Talk About</a:t>
            </a:r>
          </a:p>
        </p:txBody>
      </p:sp>
      <p:sp>
        <p:nvSpPr>
          <p:cNvPr id="11"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cs typeface="+mn-cs"/>
            </a:endParaRPr>
          </a:p>
        </p:txBody>
      </p:sp>
      <p:sp>
        <p:nvSpPr>
          <p:cNvPr id="4104" name="TextBox 1"/>
          <p:cNvSpPr txBox="1">
            <a:spLocks noChangeArrowheads="1"/>
          </p:cNvSpPr>
          <p:nvPr/>
        </p:nvSpPr>
        <p:spPr bwMode="auto">
          <a:xfrm>
            <a:off x="533400" y="1371600"/>
            <a:ext cx="6096000"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en-US" altLang="en-US" sz="2400">
                <a:latin typeface="Verdana" panose="020B0604030504040204" pitchFamily="34" charset="0"/>
              </a:rPr>
              <a:t>Injury Risk</a:t>
            </a:r>
          </a:p>
          <a:p>
            <a:pPr eaLnBrk="1" hangingPunct="1">
              <a:spcBef>
                <a:spcPct val="0"/>
              </a:spcBef>
            </a:pPr>
            <a:endParaRPr lang="en-US" altLang="en-US" sz="2400">
              <a:latin typeface="Verdana" panose="020B0604030504040204" pitchFamily="34" charset="0"/>
            </a:endParaRPr>
          </a:p>
          <a:p>
            <a:pPr eaLnBrk="1" hangingPunct="1">
              <a:spcBef>
                <a:spcPct val="0"/>
              </a:spcBef>
            </a:pPr>
            <a:r>
              <a:rPr lang="en-US" altLang="en-US" sz="2400">
                <a:latin typeface="Verdana" panose="020B0604030504040204" pitchFamily="34" charset="0"/>
              </a:rPr>
              <a:t>Myths vs. Facts</a:t>
            </a:r>
          </a:p>
          <a:p>
            <a:pPr eaLnBrk="1" hangingPunct="1">
              <a:spcBef>
                <a:spcPct val="0"/>
              </a:spcBef>
            </a:pPr>
            <a:endParaRPr lang="en-US" altLang="en-US" sz="2400">
              <a:latin typeface="Verdana" panose="020B0604030504040204" pitchFamily="34" charset="0"/>
            </a:endParaRPr>
          </a:p>
          <a:p>
            <a:pPr eaLnBrk="1" hangingPunct="1">
              <a:spcBef>
                <a:spcPct val="0"/>
              </a:spcBef>
            </a:pPr>
            <a:r>
              <a:rPr lang="en-US" altLang="en-US" sz="2400">
                <a:latin typeface="Verdana" panose="020B0604030504040204" pitchFamily="34" charset="0"/>
              </a:rPr>
              <a:t>Musculoskeletal Disorders</a:t>
            </a:r>
          </a:p>
          <a:p>
            <a:pPr eaLnBrk="1" hangingPunct="1">
              <a:spcBef>
                <a:spcPct val="0"/>
              </a:spcBef>
            </a:pPr>
            <a:endParaRPr lang="en-US" altLang="en-US" sz="2400">
              <a:latin typeface="Verdana" panose="020B0604030504040204" pitchFamily="34" charset="0"/>
            </a:endParaRPr>
          </a:p>
          <a:p>
            <a:pPr eaLnBrk="1" hangingPunct="1">
              <a:spcBef>
                <a:spcPct val="0"/>
              </a:spcBef>
            </a:pPr>
            <a:r>
              <a:rPr lang="en-US" altLang="en-US" sz="2400">
                <a:latin typeface="Verdana" panose="020B0604030504040204" pitchFamily="34" charset="0"/>
              </a:rPr>
              <a:t>Body Mechanics/Ergonomics</a:t>
            </a:r>
          </a:p>
          <a:p>
            <a:pPr eaLnBrk="1" hangingPunct="1">
              <a:spcBef>
                <a:spcPct val="0"/>
              </a:spcBef>
            </a:pPr>
            <a:endParaRPr lang="en-US" altLang="en-US" sz="2400">
              <a:latin typeface="Verdana" panose="020B0604030504040204" pitchFamily="34" charset="0"/>
            </a:endParaRPr>
          </a:p>
          <a:p>
            <a:pPr eaLnBrk="1" hangingPunct="1">
              <a:spcBef>
                <a:spcPct val="0"/>
              </a:spcBef>
            </a:pPr>
            <a:r>
              <a:rPr lang="en-US" altLang="en-US" sz="2400">
                <a:latin typeface="Verdana" panose="020B0604030504040204" pitchFamily="34" charset="0"/>
              </a:rPr>
              <a:t>Using a Patient Lift</a:t>
            </a:r>
          </a:p>
          <a:p>
            <a:pPr eaLnBrk="1" hangingPunct="1">
              <a:spcBef>
                <a:spcPct val="0"/>
              </a:spcBef>
            </a:pPr>
            <a:endParaRPr lang="en-US" altLang="en-US" sz="2400">
              <a:latin typeface="Verdana" panose="020B0604030504040204" pitchFamily="34" charset="0"/>
            </a:endParaRPr>
          </a:p>
          <a:p>
            <a:pPr eaLnBrk="1" hangingPunct="1">
              <a:spcBef>
                <a:spcPct val="0"/>
              </a:spcBef>
            </a:pPr>
            <a:r>
              <a:rPr lang="en-US" altLang="en-US" sz="2400">
                <a:latin typeface="Verdana" panose="020B0604030504040204" pitchFamily="34" charset="0"/>
              </a:rPr>
              <a:t>Proper Lifting Techniques</a:t>
            </a:r>
          </a:p>
        </p:txBody>
      </p:sp>
      <p:pic>
        <p:nvPicPr>
          <p:cNvPr id="4105"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610225" y="2001838"/>
            <a:ext cx="3348038"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Rectangle 2"/>
          <p:cNvSpPr>
            <a:spLocks noGrp="1" noChangeArrowheads="1"/>
          </p:cNvSpPr>
          <p:nvPr>
            <p:ph type="ctrTitle"/>
          </p:nvPr>
        </p:nvSpPr>
        <p:spPr>
          <a:xfrm>
            <a:off x="533400" y="381000"/>
            <a:ext cx="5181600" cy="533400"/>
          </a:xfrm>
        </p:spPr>
        <p:txBody>
          <a:bodyPr/>
          <a:lstStyle/>
          <a:p>
            <a:pPr eaLnBrk="1" hangingPunct="1"/>
            <a:r>
              <a:rPr lang="en-US" altLang="en-US" sz="2800">
                <a:solidFill>
                  <a:schemeClr val="bg1"/>
                </a:solidFill>
                <a:latin typeface="Verdana" panose="020B0604030504040204" pitchFamily="34" charset="0"/>
              </a:rPr>
              <a:t>Team Lifting</a:t>
            </a:r>
          </a:p>
        </p:txBody>
      </p:sp>
      <p:sp>
        <p:nvSpPr>
          <p:cNvPr id="22533"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PPT-075-02</a:t>
            </a:r>
          </a:p>
        </p:txBody>
      </p:sp>
      <p:sp>
        <p:nvSpPr>
          <p:cNvPr id="22534"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20</a:t>
            </a:r>
          </a:p>
        </p:txBody>
      </p:sp>
      <p:sp>
        <p:nvSpPr>
          <p:cNvPr id="22535" name="Rectangle 8"/>
          <p:cNvSpPr>
            <a:spLocks noChangeArrowheads="1"/>
          </p:cNvSpPr>
          <p:nvPr/>
        </p:nvSpPr>
        <p:spPr bwMode="auto">
          <a:xfrm>
            <a:off x="2362200" y="1219200"/>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22536" name="Content Placeholder 12"/>
          <p:cNvSpPr txBox="1">
            <a:spLocks/>
          </p:cNvSpPr>
          <p:nvPr/>
        </p:nvSpPr>
        <p:spPr bwMode="auto">
          <a:xfrm>
            <a:off x="457200" y="1209675"/>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 typeface="Courier New" panose="02070309020205020404" pitchFamily="49" charset="0"/>
              <a:buChar char="o"/>
            </a:pPr>
            <a:r>
              <a:rPr lang="en-US" altLang="en-US" sz="2300">
                <a:latin typeface="Verdana" panose="020B0604030504040204" pitchFamily="34" charset="0"/>
              </a:rPr>
              <a:t>More than one person required to lift a load: team of folks; one person “calls” directions and lifting steps so everyone will move at the same pace.</a:t>
            </a:r>
          </a:p>
          <a:p>
            <a:pPr eaLnBrk="1" hangingPunct="1">
              <a:spcBef>
                <a:spcPct val="0"/>
              </a:spcBef>
              <a:buFont typeface="Courier New" panose="02070309020205020404" pitchFamily="49" charset="0"/>
              <a:buChar char="o"/>
            </a:pPr>
            <a:endParaRPr lang="en-US" altLang="en-US" sz="2100">
              <a:latin typeface="Verdana" panose="020B0604030504040204" pitchFamily="34" charset="0"/>
            </a:endParaRPr>
          </a:p>
          <a:p>
            <a:pPr eaLnBrk="1" hangingPunct="1">
              <a:spcBef>
                <a:spcPct val="0"/>
              </a:spcBef>
              <a:buFont typeface="Courier New" panose="02070309020205020404" pitchFamily="49" charset="0"/>
              <a:buChar char="o"/>
            </a:pPr>
            <a:r>
              <a:rPr lang="en-US" altLang="en-US" sz="2300">
                <a:latin typeface="Verdana" panose="020B0604030504040204" pitchFamily="34" charset="0"/>
              </a:rPr>
              <a:t>Can be used when the patient is very large or overly obese.</a:t>
            </a:r>
          </a:p>
          <a:p>
            <a:pPr eaLnBrk="1" hangingPunct="1">
              <a:spcBef>
                <a:spcPct val="0"/>
              </a:spcBef>
              <a:buFont typeface="Courier New" panose="02070309020205020404" pitchFamily="49" charset="0"/>
              <a:buChar char="o"/>
            </a:pPr>
            <a:endParaRPr lang="en-US" altLang="en-US" sz="2100">
              <a:latin typeface="Verdana" panose="020B0604030504040204" pitchFamily="34" charset="0"/>
            </a:endParaRPr>
          </a:p>
          <a:p>
            <a:pPr eaLnBrk="1" hangingPunct="1">
              <a:spcBef>
                <a:spcPct val="0"/>
              </a:spcBef>
              <a:buFont typeface="Courier New" panose="02070309020205020404" pitchFamily="49" charset="0"/>
              <a:buChar char="o"/>
            </a:pPr>
            <a:r>
              <a:rPr lang="en-US" altLang="en-US" sz="2300">
                <a:latin typeface="Verdana" panose="020B0604030504040204" pitchFamily="34" charset="0"/>
              </a:rPr>
              <a:t>Team members must still use caution to ensure proper body mechanics and ergonomic issues are addressed.</a:t>
            </a:r>
          </a:p>
        </p:txBody>
      </p:sp>
      <p:pic>
        <p:nvPicPr>
          <p:cNvPr id="22537"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638550" y="4495800"/>
            <a:ext cx="215265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5"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Rectangle 2"/>
          <p:cNvSpPr>
            <a:spLocks noGrp="1" noChangeArrowheads="1"/>
          </p:cNvSpPr>
          <p:nvPr>
            <p:ph type="ctrTitle"/>
          </p:nvPr>
        </p:nvSpPr>
        <p:spPr>
          <a:xfrm>
            <a:off x="533400" y="381000"/>
            <a:ext cx="5181600" cy="533400"/>
          </a:xfrm>
        </p:spPr>
        <p:txBody>
          <a:bodyPr/>
          <a:lstStyle/>
          <a:p>
            <a:pPr eaLnBrk="1" hangingPunct="1"/>
            <a:r>
              <a:rPr lang="en-US" altLang="en-US" sz="2300">
                <a:solidFill>
                  <a:schemeClr val="bg1"/>
                </a:solidFill>
                <a:latin typeface="Verdana" panose="020B0604030504040204" pitchFamily="34" charset="0"/>
              </a:rPr>
              <a:t>Prepare for Safe Patient Handling</a:t>
            </a:r>
          </a:p>
        </p:txBody>
      </p:sp>
      <p:sp>
        <p:nvSpPr>
          <p:cNvPr id="23557"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PPT-075-02</a:t>
            </a:r>
          </a:p>
        </p:txBody>
      </p:sp>
      <p:sp>
        <p:nvSpPr>
          <p:cNvPr id="23558" name="Rectangle 19"/>
          <p:cNvSpPr>
            <a:spLocks noChangeArrowheads="1"/>
          </p:cNvSpPr>
          <p:nvPr/>
        </p:nvSpPr>
        <p:spPr bwMode="auto">
          <a:xfrm>
            <a:off x="8077200" y="6019800"/>
            <a:ext cx="609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21</a:t>
            </a:r>
          </a:p>
        </p:txBody>
      </p:sp>
      <p:sp>
        <p:nvSpPr>
          <p:cNvPr id="9" name="Content Placeholder 12"/>
          <p:cNvSpPr txBox="1">
            <a:spLocks/>
          </p:cNvSpPr>
          <p:nvPr/>
        </p:nvSpPr>
        <p:spPr bwMode="auto">
          <a:xfrm>
            <a:off x="312738" y="1295400"/>
            <a:ext cx="8534400" cy="291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en-US" altLang="en-US" sz="2400">
                <a:latin typeface="Verdana" panose="020B0604030504040204" pitchFamily="34" charset="0"/>
              </a:rPr>
              <a:t>Know what equipment is available and how it works</a:t>
            </a:r>
          </a:p>
          <a:p>
            <a:pPr eaLnBrk="1" hangingPunct="1">
              <a:spcBef>
                <a:spcPct val="0"/>
              </a:spcBef>
            </a:pPr>
            <a:endParaRPr lang="en-US" altLang="en-US" sz="2400">
              <a:latin typeface="Verdana" panose="020B0604030504040204" pitchFamily="34" charset="0"/>
            </a:endParaRPr>
          </a:p>
          <a:p>
            <a:pPr eaLnBrk="1" hangingPunct="1">
              <a:spcBef>
                <a:spcPct val="0"/>
              </a:spcBef>
            </a:pPr>
            <a:r>
              <a:rPr lang="en-US" altLang="en-US" sz="2400">
                <a:latin typeface="Verdana" panose="020B0604030504040204" pitchFamily="34" charset="0"/>
              </a:rPr>
              <a:t>Assess the patient and the environment </a:t>
            </a:r>
          </a:p>
          <a:p>
            <a:pPr eaLnBrk="1" hangingPunct="1">
              <a:spcBef>
                <a:spcPct val="0"/>
              </a:spcBef>
            </a:pPr>
            <a:endParaRPr lang="en-US" altLang="en-US" sz="2400">
              <a:latin typeface="Verdana" panose="020B0604030504040204" pitchFamily="34" charset="0"/>
            </a:endParaRPr>
          </a:p>
          <a:p>
            <a:pPr eaLnBrk="1" hangingPunct="1">
              <a:spcBef>
                <a:spcPct val="0"/>
              </a:spcBef>
            </a:pPr>
            <a:r>
              <a:rPr lang="en-US" altLang="en-US" sz="2400">
                <a:latin typeface="Verdana" panose="020B0604030504040204" pitchFamily="34" charset="0"/>
              </a:rPr>
              <a:t>Gather appropriate equipment and staff needed</a:t>
            </a:r>
          </a:p>
          <a:p>
            <a:pPr eaLnBrk="1" hangingPunct="1">
              <a:spcBef>
                <a:spcPct val="0"/>
              </a:spcBef>
            </a:pPr>
            <a:endParaRPr lang="en-US" altLang="en-US" sz="2400" u="sng">
              <a:latin typeface="Verdana" panose="020B0604030504040204" pitchFamily="34" charset="0"/>
            </a:endParaRPr>
          </a:p>
          <a:p>
            <a:pPr eaLnBrk="1" hangingPunct="1">
              <a:spcBef>
                <a:spcPct val="0"/>
              </a:spcBef>
            </a:pPr>
            <a:r>
              <a:rPr lang="en-US" altLang="en-US" sz="2400">
                <a:latin typeface="Verdana" panose="020B0604030504040204" pitchFamily="34" charset="0"/>
              </a:rPr>
              <a:t>Coach Patient</a:t>
            </a:r>
          </a:p>
        </p:txBody>
      </p:sp>
      <p:pic>
        <p:nvPicPr>
          <p:cNvPr id="23560"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343400" y="3302000"/>
            <a:ext cx="2416175"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500"/>
                                        <p:tgtEl>
                                          <p:spTgt spid="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animEffect transition="in" filter="fade">
                                      <p:cBhvr>
                                        <p:cTn id="17" dur="500"/>
                                        <p:tgtEl>
                                          <p:spTgt spid="9">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6" end="6"/>
                                            </p:txEl>
                                          </p:spTgt>
                                        </p:tgtEl>
                                        <p:attrNameLst>
                                          <p:attrName>style.visibility</p:attrName>
                                        </p:attrNameLst>
                                      </p:cBhvr>
                                      <p:to>
                                        <p:strVal val="visible"/>
                                      </p:to>
                                    </p:set>
                                    <p:animEffect transition="in" filter="fade">
                                      <p:cBhvr>
                                        <p:cTn id="22"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9"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Rectangle 2"/>
          <p:cNvSpPr>
            <a:spLocks noGrp="1" noChangeArrowheads="1"/>
          </p:cNvSpPr>
          <p:nvPr>
            <p:ph type="ctrTitle"/>
          </p:nvPr>
        </p:nvSpPr>
        <p:spPr>
          <a:xfrm>
            <a:off x="533400" y="381000"/>
            <a:ext cx="5181600" cy="533400"/>
          </a:xfrm>
        </p:spPr>
        <p:txBody>
          <a:bodyPr/>
          <a:lstStyle/>
          <a:p>
            <a:pPr eaLnBrk="1" hangingPunct="1"/>
            <a:r>
              <a:rPr lang="en-US" altLang="en-US" sz="2200">
                <a:solidFill>
                  <a:schemeClr val="bg1"/>
                </a:solidFill>
                <a:latin typeface="Verdana" panose="020B0604030504040204" pitchFamily="34" charset="0"/>
              </a:rPr>
              <a:t>When &amp; Why to Use Lifting Devices</a:t>
            </a:r>
          </a:p>
        </p:txBody>
      </p:sp>
      <p:sp>
        <p:nvSpPr>
          <p:cNvPr id="24581"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PPT-075-02</a:t>
            </a:r>
          </a:p>
        </p:txBody>
      </p:sp>
      <p:sp>
        <p:nvSpPr>
          <p:cNvPr id="24582" name="Rectangle 19"/>
          <p:cNvSpPr>
            <a:spLocks noChangeArrowheads="1"/>
          </p:cNvSpPr>
          <p:nvPr/>
        </p:nvSpPr>
        <p:spPr bwMode="auto">
          <a:xfrm>
            <a:off x="8077200" y="6019800"/>
            <a:ext cx="609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22</a:t>
            </a:r>
          </a:p>
        </p:txBody>
      </p:sp>
      <p:sp>
        <p:nvSpPr>
          <p:cNvPr id="8" name="Content Placeholder 12"/>
          <p:cNvSpPr txBox="1">
            <a:spLocks/>
          </p:cNvSpPr>
          <p:nvPr/>
        </p:nvSpPr>
        <p:spPr bwMode="auto">
          <a:xfrm>
            <a:off x="398463" y="2076450"/>
            <a:ext cx="8229600" cy="3556000"/>
          </a:xfrm>
          <a:prstGeom prst="rect">
            <a:avLst/>
          </a:prstGeom>
          <a:noFill/>
          <a:ln w="9525">
            <a:noFill/>
            <a:miter lim="800000"/>
            <a:headEnd/>
            <a:tailEnd/>
          </a:ln>
        </p:spPr>
        <p:txBody>
          <a:bodyPr/>
          <a:lstStyle/>
          <a:p>
            <a:pPr eaLnBrk="0" hangingPunct="0">
              <a:spcBef>
                <a:spcPct val="20000"/>
              </a:spcBef>
              <a:defRPr/>
            </a:pPr>
            <a:r>
              <a:rPr lang="en-US" sz="2400" kern="0" dirty="0">
                <a:latin typeface="Verdana" pitchFamily="34" charset="0"/>
                <a:cs typeface="+mn-cs"/>
              </a:rPr>
              <a:t>Patient Benefits:</a:t>
            </a:r>
          </a:p>
          <a:p>
            <a:pPr eaLnBrk="0" hangingPunct="0">
              <a:spcBef>
                <a:spcPct val="20000"/>
              </a:spcBef>
              <a:defRPr/>
            </a:pPr>
            <a:endParaRPr lang="en-US" sz="2400" kern="0" dirty="0">
              <a:latin typeface="Verdana" pitchFamily="34" charset="0"/>
              <a:cs typeface="+mn-cs"/>
            </a:endParaRPr>
          </a:p>
          <a:p>
            <a:pPr marL="342900" indent="-342900">
              <a:buFont typeface="Courier New" pitchFamily="49" charset="0"/>
              <a:buChar char="o"/>
              <a:defRPr/>
            </a:pPr>
            <a:r>
              <a:rPr lang="en-US" sz="2400" dirty="0">
                <a:latin typeface="Verdana" pitchFamily="34" charset="0"/>
                <a:ea typeface="Verdana" pitchFamily="34" charset="0"/>
                <a:cs typeface="Verdana" pitchFamily="34" charset="0"/>
              </a:rPr>
              <a:t>Patient comfort</a:t>
            </a:r>
          </a:p>
          <a:p>
            <a:pPr marL="342900" indent="-342900">
              <a:buFont typeface="Courier New" pitchFamily="49" charset="0"/>
              <a:buChar char="o"/>
              <a:defRPr/>
            </a:pPr>
            <a:endParaRPr lang="en-US" sz="2400" dirty="0">
              <a:latin typeface="Verdana" pitchFamily="34" charset="0"/>
              <a:ea typeface="Verdana" pitchFamily="34" charset="0"/>
              <a:cs typeface="Verdana" pitchFamily="34" charset="0"/>
            </a:endParaRPr>
          </a:p>
          <a:p>
            <a:pPr marL="342900" indent="-342900">
              <a:buFont typeface="Courier New" pitchFamily="49" charset="0"/>
              <a:buChar char="o"/>
              <a:defRPr/>
            </a:pPr>
            <a:r>
              <a:rPr lang="en-US" sz="2400" dirty="0">
                <a:latin typeface="Verdana" pitchFamily="34" charset="0"/>
                <a:ea typeface="Verdana" pitchFamily="34" charset="0"/>
                <a:cs typeface="Verdana" pitchFamily="34" charset="0"/>
              </a:rPr>
              <a:t>Respects a patient’s sense of dignity</a:t>
            </a:r>
          </a:p>
          <a:p>
            <a:pPr marL="342900" indent="-342900">
              <a:buFont typeface="Courier New" pitchFamily="49" charset="0"/>
              <a:buChar char="o"/>
              <a:defRPr/>
            </a:pPr>
            <a:endParaRPr lang="en-US" sz="2400" dirty="0">
              <a:latin typeface="Verdana" pitchFamily="34" charset="0"/>
              <a:ea typeface="Verdana" pitchFamily="34" charset="0"/>
              <a:cs typeface="Verdana" pitchFamily="34" charset="0"/>
            </a:endParaRPr>
          </a:p>
          <a:p>
            <a:pPr marL="342900" indent="-342900">
              <a:buFont typeface="Courier New" pitchFamily="49" charset="0"/>
              <a:buChar char="o"/>
              <a:defRPr/>
            </a:pPr>
            <a:r>
              <a:rPr lang="en-US" sz="2400" dirty="0">
                <a:latin typeface="Verdana" pitchFamily="34" charset="0"/>
                <a:ea typeface="Verdana" pitchFamily="34" charset="0"/>
                <a:cs typeface="Verdana" pitchFamily="34" charset="0"/>
              </a:rPr>
              <a:t>Promotes patient independence and rehabilitation</a:t>
            </a:r>
          </a:p>
          <a:p>
            <a:pPr eaLnBrk="0" hangingPunct="0">
              <a:spcBef>
                <a:spcPct val="20000"/>
              </a:spcBef>
              <a:defRPr/>
            </a:pPr>
            <a:endParaRPr lang="en-US" sz="2400" kern="0" dirty="0">
              <a:latin typeface="Verdana" pitchFamily="34" charset="0"/>
              <a:ea typeface="Verdana" pitchFamily="34" charset="0"/>
              <a:cs typeface="Verdana" pitchFamily="34" charset="0"/>
            </a:endParaRPr>
          </a:p>
        </p:txBody>
      </p:sp>
      <p:pic>
        <p:nvPicPr>
          <p:cNvPr id="24584"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591300" y="1371600"/>
            <a:ext cx="2171700" cy="288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3"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19800"/>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Rectangle 2"/>
          <p:cNvSpPr>
            <a:spLocks noGrp="1" noChangeArrowheads="1"/>
          </p:cNvSpPr>
          <p:nvPr>
            <p:ph type="ctrTitle"/>
          </p:nvPr>
        </p:nvSpPr>
        <p:spPr>
          <a:xfrm>
            <a:off x="533400" y="381000"/>
            <a:ext cx="5181600" cy="533400"/>
          </a:xfrm>
        </p:spPr>
        <p:txBody>
          <a:bodyPr/>
          <a:lstStyle/>
          <a:p>
            <a:pPr eaLnBrk="1" hangingPunct="1"/>
            <a:r>
              <a:rPr lang="en-US" altLang="en-US" sz="2100">
                <a:solidFill>
                  <a:schemeClr val="bg1"/>
                </a:solidFill>
                <a:latin typeface="Verdana" panose="020B0604030504040204" pitchFamily="34" charset="0"/>
              </a:rPr>
              <a:t>Economic Benefits of Lifting Devices</a:t>
            </a:r>
          </a:p>
        </p:txBody>
      </p:sp>
      <p:sp>
        <p:nvSpPr>
          <p:cNvPr id="25605"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PPT-075-02</a:t>
            </a:r>
          </a:p>
        </p:txBody>
      </p:sp>
      <p:sp>
        <p:nvSpPr>
          <p:cNvPr id="25606"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23</a:t>
            </a:r>
          </a:p>
        </p:txBody>
      </p:sp>
      <p:sp>
        <p:nvSpPr>
          <p:cNvPr id="25607" name="Content Placeholder 12"/>
          <p:cNvSpPr txBox="1">
            <a:spLocks/>
          </p:cNvSpPr>
          <p:nvPr/>
        </p:nvSpPr>
        <p:spPr bwMode="auto">
          <a:xfrm>
            <a:off x="468313" y="1476375"/>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Verdana" panose="020B0604030504040204" pitchFamily="34" charset="0"/>
              </a:rPr>
              <a:t>Decreases occupational injuries and indirect costs including: </a:t>
            </a:r>
          </a:p>
          <a:p>
            <a:pPr eaLnBrk="1" hangingPunct="1">
              <a:spcBef>
                <a:spcPct val="0"/>
              </a:spcBef>
              <a:buFontTx/>
              <a:buNone/>
            </a:pPr>
            <a:r>
              <a:rPr lang="en-US" altLang="en-US" sz="2400">
                <a:latin typeface="Verdana" panose="020B0604030504040204" pitchFamily="34" charset="0"/>
              </a:rPr>
              <a:t>              • Employee replacement</a:t>
            </a:r>
          </a:p>
          <a:p>
            <a:pPr eaLnBrk="1" hangingPunct="1">
              <a:spcBef>
                <a:spcPct val="0"/>
              </a:spcBef>
              <a:buFontTx/>
              <a:buNone/>
            </a:pPr>
            <a:r>
              <a:rPr lang="en-US" altLang="en-US" sz="2400">
                <a:latin typeface="Verdana" panose="020B0604030504040204" pitchFamily="34" charset="0"/>
              </a:rPr>
              <a:t>              • Additional training</a:t>
            </a:r>
          </a:p>
          <a:p>
            <a:pPr eaLnBrk="1" hangingPunct="1">
              <a:spcBef>
                <a:spcPct val="0"/>
              </a:spcBef>
              <a:buFontTx/>
              <a:buNone/>
            </a:pPr>
            <a:r>
              <a:rPr lang="en-US" altLang="en-US" sz="2400">
                <a:latin typeface="Verdana" panose="020B0604030504040204" pitchFamily="34" charset="0"/>
              </a:rPr>
              <a:t>              • Loss of productivity  </a:t>
            </a:r>
          </a:p>
          <a:p>
            <a:pPr eaLnBrk="1" hangingPunct="1">
              <a:spcBef>
                <a:spcPct val="0"/>
              </a:spcBef>
              <a:buFontTx/>
              <a:buNone/>
            </a:pPr>
            <a:r>
              <a:rPr lang="en-US" altLang="en-US" sz="2400">
                <a:latin typeface="Verdana" panose="020B0604030504040204" pitchFamily="34" charset="0"/>
              </a:rPr>
              <a:t>              • Liability</a:t>
            </a:r>
          </a:p>
        </p:txBody>
      </p:sp>
      <p:pic>
        <p:nvPicPr>
          <p:cNvPr id="25608"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868613" y="3886200"/>
            <a:ext cx="3429000" cy="192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7"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Rectangle 2"/>
          <p:cNvSpPr>
            <a:spLocks noGrp="1" noChangeArrowheads="1"/>
          </p:cNvSpPr>
          <p:nvPr>
            <p:ph type="ctrTitle"/>
          </p:nvPr>
        </p:nvSpPr>
        <p:spPr>
          <a:xfrm>
            <a:off x="457200" y="381000"/>
            <a:ext cx="5181600" cy="533400"/>
          </a:xfrm>
        </p:spPr>
        <p:txBody>
          <a:bodyPr/>
          <a:lstStyle/>
          <a:p>
            <a:pPr eaLnBrk="1" hangingPunct="1"/>
            <a:r>
              <a:rPr lang="en-US" altLang="en-US" sz="2800">
                <a:solidFill>
                  <a:schemeClr val="bg1"/>
                </a:solidFill>
                <a:latin typeface="Verdana" panose="020B0604030504040204" pitchFamily="34" charset="0"/>
              </a:rPr>
              <a:t>When to Use a Lift</a:t>
            </a:r>
          </a:p>
        </p:txBody>
      </p:sp>
      <p:sp>
        <p:nvSpPr>
          <p:cNvPr id="26629"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PPT-075-02</a:t>
            </a:r>
          </a:p>
        </p:txBody>
      </p:sp>
      <p:sp>
        <p:nvSpPr>
          <p:cNvPr id="26630"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24</a:t>
            </a:r>
          </a:p>
        </p:txBody>
      </p:sp>
      <p:sp>
        <p:nvSpPr>
          <p:cNvPr id="26631" name="Content Placeholder 12"/>
          <p:cNvSpPr txBox="1">
            <a:spLocks/>
          </p:cNvSpPr>
          <p:nvPr/>
        </p:nvSpPr>
        <p:spPr bwMode="auto">
          <a:xfrm>
            <a:off x="609600" y="1676400"/>
            <a:ext cx="8229600" cy="261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800100" indent="-34290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Verdana" panose="020B0604030504040204" pitchFamily="34" charset="0"/>
              </a:rPr>
              <a:t>For most patient-lifting tasks – maximum weight limit is 35 pounds.*</a:t>
            </a:r>
          </a:p>
          <a:p>
            <a:pPr eaLnBrk="1" hangingPunct="1">
              <a:spcBef>
                <a:spcPct val="0"/>
              </a:spcBef>
              <a:buFontTx/>
              <a:buNone/>
            </a:pPr>
            <a:r>
              <a:rPr lang="en-US" altLang="en-US" sz="2400">
                <a:latin typeface="Verdana" panose="020B0604030504040204" pitchFamily="34" charset="0"/>
              </a:rPr>
              <a:t>Patient characteristics that add risk:</a:t>
            </a:r>
          </a:p>
          <a:p>
            <a:pPr lvl="1" eaLnBrk="1" hangingPunct="1">
              <a:spcBef>
                <a:spcPct val="0"/>
              </a:spcBef>
              <a:buFont typeface="Courier New" panose="02070309020205020404" pitchFamily="49" charset="0"/>
              <a:buChar char="o"/>
            </a:pPr>
            <a:r>
              <a:rPr lang="en-US" altLang="en-US" sz="2400">
                <a:latin typeface="Verdana" panose="020B0604030504040204" pitchFamily="34" charset="0"/>
              </a:rPr>
              <a:t>Height</a:t>
            </a:r>
          </a:p>
          <a:p>
            <a:pPr lvl="1" eaLnBrk="1" hangingPunct="1">
              <a:spcBef>
                <a:spcPct val="0"/>
              </a:spcBef>
              <a:buFont typeface="Courier New" panose="02070309020205020404" pitchFamily="49" charset="0"/>
              <a:buChar char="o"/>
            </a:pPr>
            <a:r>
              <a:rPr lang="en-US" altLang="en-US" sz="2400">
                <a:latin typeface="Verdana" panose="020B0604030504040204" pitchFamily="34" charset="0"/>
              </a:rPr>
              <a:t>Weight</a:t>
            </a:r>
          </a:p>
          <a:p>
            <a:pPr lvl="1" eaLnBrk="1" hangingPunct="1">
              <a:spcBef>
                <a:spcPct val="0"/>
              </a:spcBef>
              <a:buFont typeface="Courier New" panose="02070309020205020404" pitchFamily="49" charset="0"/>
              <a:buChar char="o"/>
            </a:pPr>
            <a:r>
              <a:rPr lang="en-US" altLang="en-US" sz="2400">
                <a:latin typeface="Verdana" panose="020B0604030504040204" pitchFamily="34" charset="0"/>
              </a:rPr>
              <a:t>Body Shape</a:t>
            </a:r>
          </a:p>
          <a:p>
            <a:pPr lvl="1" eaLnBrk="1" hangingPunct="1">
              <a:spcBef>
                <a:spcPct val="0"/>
              </a:spcBef>
              <a:buFont typeface="Courier New" panose="02070309020205020404" pitchFamily="49" charset="0"/>
              <a:buChar char="o"/>
            </a:pPr>
            <a:r>
              <a:rPr lang="en-US" altLang="en-US" sz="2400">
                <a:latin typeface="Verdana" panose="020B0604030504040204" pitchFamily="34" charset="0"/>
              </a:rPr>
              <a:t>Dependency</a:t>
            </a:r>
          </a:p>
        </p:txBody>
      </p:sp>
      <p:sp>
        <p:nvSpPr>
          <p:cNvPr id="26632" name="Rectangle 1"/>
          <p:cNvSpPr>
            <a:spLocks noChangeArrowheads="1"/>
          </p:cNvSpPr>
          <p:nvPr/>
        </p:nvSpPr>
        <p:spPr bwMode="auto">
          <a:xfrm>
            <a:off x="304800" y="5540375"/>
            <a:ext cx="8534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a:latin typeface="Verdana" panose="020B0604030504040204" pitchFamily="34" charset="0"/>
              </a:rPr>
              <a:t>*Waters, Thomas R. PhD. (2007). When Is It Safe to Manually Lift a Patient?. </a:t>
            </a:r>
            <a:r>
              <a:rPr lang="en-US" altLang="en-US" sz="1200" i="1">
                <a:latin typeface="Verdana" panose="020B0604030504040204" pitchFamily="34" charset="0"/>
              </a:rPr>
              <a:t>AJN, Vol. 107, No. 8. </a:t>
            </a:r>
            <a:r>
              <a:rPr lang="en-US" altLang="en-US" sz="1200">
                <a:latin typeface="Verdana" panose="020B0604030504040204" pitchFamily="34" charset="0"/>
              </a:rPr>
              <a:t>53-59.</a:t>
            </a:r>
          </a:p>
        </p:txBody>
      </p:sp>
      <p:pic>
        <p:nvPicPr>
          <p:cNvPr id="26633" name="Picture 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268788" y="3081338"/>
            <a:ext cx="3092450" cy="225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1"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Rectangle 2"/>
          <p:cNvSpPr>
            <a:spLocks noGrp="1" noChangeArrowheads="1"/>
          </p:cNvSpPr>
          <p:nvPr>
            <p:ph type="ctrTitle"/>
          </p:nvPr>
        </p:nvSpPr>
        <p:spPr>
          <a:xfrm>
            <a:off x="457200" y="381000"/>
            <a:ext cx="5257800" cy="533400"/>
          </a:xfrm>
        </p:spPr>
        <p:txBody>
          <a:bodyPr/>
          <a:lstStyle/>
          <a:p>
            <a:pPr eaLnBrk="1" hangingPunct="1"/>
            <a:r>
              <a:rPr lang="en-US" altLang="en-US" sz="2800">
                <a:solidFill>
                  <a:schemeClr val="bg1"/>
                </a:solidFill>
                <a:latin typeface="Verdana" panose="020B0604030504040204" pitchFamily="34" charset="0"/>
              </a:rPr>
              <a:t>When to Use a Lift</a:t>
            </a:r>
          </a:p>
        </p:txBody>
      </p:sp>
      <p:sp>
        <p:nvSpPr>
          <p:cNvPr id="27653"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PPT-075-02</a:t>
            </a:r>
          </a:p>
        </p:txBody>
      </p:sp>
      <p:sp>
        <p:nvSpPr>
          <p:cNvPr id="27654"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25</a:t>
            </a:r>
          </a:p>
        </p:txBody>
      </p:sp>
      <p:pic>
        <p:nvPicPr>
          <p:cNvPr id="27655" name="Picture 2"/>
          <p:cNvPicPr>
            <a:picLocks noChangeAspect="1" noChangeArrowheads="1"/>
          </p:cNvPicPr>
          <p:nvPr/>
        </p:nvPicPr>
        <p:blipFill>
          <a:blip r:embed="rId5">
            <a:extLst>
              <a:ext uri="{28A0092B-C50C-407E-A947-70E740481C1C}">
                <a14:useLocalDpi xmlns:a14="http://schemas.microsoft.com/office/drawing/2010/main" val="0"/>
              </a:ext>
            </a:extLst>
          </a:blip>
          <a:srcRect l="10384" t="8064" r="11293" b="10216"/>
          <a:stretch>
            <a:fillRect/>
          </a:stretch>
        </p:blipFill>
        <p:spPr bwMode="auto">
          <a:xfrm>
            <a:off x="1905000" y="1047750"/>
            <a:ext cx="5029200" cy="4972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6553200" y="3657600"/>
            <a:ext cx="76200" cy="2209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5"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Rectangle 2"/>
          <p:cNvSpPr>
            <a:spLocks noGrp="1" noChangeArrowheads="1"/>
          </p:cNvSpPr>
          <p:nvPr>
            <p:ph type="ctrTitle"/>
          </p:nvPr>
        </p:nvSpPr>
        <p:spPr>
          <a:xfrm>
            <a:off x="457200" y="381000"/>
            <a:ext cx="5257800" cy="533400"/>
          </a:xfrm>
        </p:spPr>
        <p:txBody>
          <a:bodyPr/>
          <a:lstStyle/>
          <a:p>
            <a:pPr eaLnBrk="1" hangingPunct="1"/>
            <a:r>
              <a:rPr lang="en-US" altLang="en-US" sz="2800">
                <a:solidFill>
                  <a:schemeClr val="bg1"/>
                </a:solidFill>
                <a:latin typeface="Verdana" panose="020B0604030504040204" pitchFamily="34" charset="0"/>
              </a:rPr>
              <a:t>Employee Responsibility</a:t>
            </a:r>
          </a:p>
        </p:txBody>
      </p:sp>
      <p:sp>
        <p:nvSpPr>
          <p:cNvPr id="28677"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PPT-075-02</a:t>
            </a:r>
          </a:p>
        </p:txBody>
      </p:sp>
      <p:sp>
        <p:nvSpPr>
          <p:cNvPr id="28678"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26</a:t>
            </a:r>
          </a:p>
        </p:txBody>
      </p:sp>
      <p:sp>
        <p:nvSpPr>
          <p:cNvPr id="9" name="Content Placeholder 12"/>
          <p:cNvSpPr txBox="1">
            <a:spLocks/>
          </p:cNvSpPr>
          <p:nvPr/>
        </p:nvSpPr>
        <p:spPr bwMode="auto">
          <a:xfrm>
            <a:off x="468313" y="1752600"/>
            <a:ext cx="82296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en-US" altLang="en-US" sz="2400">
                <a:latin typeface="Verdana" panose="020B0604030504040204" pitchFamily="34" charset="0"/>
              </a:rPr>
              <a:t>Know the characteristics of an unsafe lift</a:t>
            </a:r>
          </a:p>
          <a:p>
            <a:pPr eaLnBrk="1" hangingPunct="1">
              <a:spcBef>
                <a:spcPct val="0"/>
              </a:spcBef>
            </a:pPr>
            <a:endParaRPr lang="en-US" altLang="en-US" sz="2400">
              <a:latin typeface="Verdana" panose="020B0604030504040204" pitchFamily="34" charset="0"/>
            </a:endParaRPr>
          </a:p>
          <a:p>
            <a:pPr eaLnBrk="1" hangingPunct="1">
              <a:spcBef>
                <a:spcPct val="0"/>
              </a:spcBef>
            </a:pPr>
            <a:r>
              <a:rPr lang="en-US" altLang="en-US" sz="2400">
                <a:latin typeface="Verdana" panose="020B0604030504040204" pitchFamily="34" charset="0"/>
              </a:rPr>
              <a:t>Know the help that is available – both coworkers and equipment</a:t>
            </a:r>
          </a:p>
          <a:p>
            <a:pPr eaLnBrk="1" hangingPunct="1">
              <a:spcBef>
                <a:spcPct val="0"/>
              </a:spcBef>
            </a:pPr>
            <a:endParaRPr lang="en-US" altLang="en-US" sz="2400">
              <a:latin typeface="Verdana" panose="020B0604030504040204" pitchFamily="34" charset="0"/>
            </a:endParaRPr>
          </a:p>
          <a:p>
            <a:pPr eaLnBrk="1" hangingPunct="1">
              <a:spcBef>
                <a:spcPct val="0"/>
              </a:spcBef>
            </a:pPr>
            <a:r>
              <a:rPr lang="en-US" altLang="en-US" sz="2400">
                <a:latin typeface="Verdana" panose="020B0604030504040204" pitchFamily="34" charset="0"/>
              </a:rPr>
              <a:t>Know your employer’s lift policies</a:t>
            </a:r>
          </a:p>
          <a:p>
            <a:pPr eaLnBrk="1" hangingPunct="1">
              <a:spcBef>
                <a:spcPct val="0"/>
              </a:spcBef>
            </a:pPr>
            <a:endParaRPr lang="en-US" altLang="en-US" sz="2400">
              <a:latin typeface="Verdana" panose="020B0604030504040204" pitchFamily="34" charset="0"/>
            </a:endParaRPr>
          </a:p>
          <a:p>
            <a:pPr eaLnBrk="1" hangingPunct="1">
              <a:spcBef>
                <a:spcPct val="0"/>
              </a:spcBef>
            </a:pPr>
            <a:r>
              <a:rPr lang="en-US" altLang="en-US" sz="2400">
                <a:latin typeface="Verdana" panose="020B0604030504040204" pitchFamily="34" charset="0"/>
              </a:rPr>
              <a:t>If unsure about the safety of a lift, ask your instructor/director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 calcmode="lin" valueType="num">
                                      <p:cBhvr additive="base">
                                        <p:cTn id="13"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anim calcmode="lin" valueType="num">
                                      <p:cBhvr additive="base">
                                        <p:cTn id="19"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9">
                                            <p:txEl>
                                              <p:pRg st="6" end="6"/>
                                            </p:txEl>
                                          </p:spTgt>
                                        </p:tgtEl>
                                        <p:attrNameLst>
                                          <p:attrName>style.visibility</p:attrName>
                                        </p:attrNameLst>
                                      </p:cBhvr>
                                      <p:to>
                                        <p:strVal val="visible"/>
                                      </p:to>
                                    </p:set>
                                    <p:anim calcmode="lin" valueType="num">
                                      <p:cBhvr additive="base">
                                        <p:cTn id="25" dur="500" fill="hold"/>
                                        <p:tgtEl>
                                          <p:spTgt spid="9">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9"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Rectangle 2"/>
          <p:cNvSpPr>
            <a:spLocks noGrp="1" noChangeArrowheads="1"/>
          </p:cNvSpPr>
          <p:nvPr>
            <p:ph type="ctrTitle"/>
          </p:nvPr>
        </p:nvSpPr>
        <p:spPr>
          <a:xfrm>
            <a:off x="533400" y="381000"/>
            <a:ext cx="5181600" cy="533400"/>
          </a:xfrm>
        </p:spPr>
        <p:txBody>
          <a:bodyPr/>
          <a:lstStyle/>
          <a:p>
            <a:pPr eaLnBrk="1" hangingPunct="1"/>
            <a:r>
              <a:rPr lang="en-US" altLang="en-US" sz="2800">
                <a:solidFill>
                  <a:schemeClr val="bg1"/>
                </a:solidFill>
                <a:latin typeface="Verdana" panose="020B0604030504040204" pitchFamily="34" charset="0"/>
              </a:rPr>
              <a:t>Risk Factors</a:t>
            </a:r>
          </a:p>
        </p:txBody>
      </p:sp>
      <p:sp>
        <p:nvSpPr>
          <p:cNvPr id="29701"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PPT-075-02</a:t>
            </a:r>
          </a:p>
        </p:txBody>
      </p:sp>
      <p:sp>
        <p:nvSpPr>
          <p:cNvPr id="29702"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27</a:t>
            </a:r>
          </a:p>
        </p:txBody>
      </p:sp>
      <p:sp>
        <p:nvSpPr>
          <p:cNvPr id="29703" name="TextBox 2"/>
          <p:cNvSpPr txBox="1">
            <a:spLocks noChangeArrowheads="1"/>
          </p:cNvSpPr>
          <p:nvPr/>
        </p:nvSpPr>
        <p:spPr bwMode="auto">
          <a:xfrm>
            <a:off x="2565400" y="1295400"/>
            <a:ext cx="3810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a:latin typeface="Verdana" panose="020B0604030504040204" pitchFamily="34" charset="0"/>
              </a:rPr>
              <a:t>What do you see?</a:t>
            </a:r>
          </a:p>
        </p:txBody>
      </p:sp>
      <p:pic>
        <p:nvPicPr>
          <p:cNvPr id="29704"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048000" y="1917700"/>
            <a:ext cx="28956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p:nvSpPr>
        <p:spPr bwMode="auto">
          <a:xfrm>
            <a:off x="457200" y="2362200"/>
            <a:ext cx="2362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600">
                <a:latin typeface="Verdana" panose="020B0604030504040204" pitchFamily="34" charset="0"/>
              </a:rPr>
              <a:t>Patient may have difficulty supporting full weight</a:t>
            </a:r>
          </a:p>
        </p:txBody>
      </p:sp>
      <p:sp>
        <p:nvSpPr>
          <p:cNvPr id="6" name="TextBox 5"/>
          <p:cNvSpPr txBox="1">
            <a:spLocks noChangeArrowheads="1"/>
          </p:cNvSpPr>
          <p:nvPr/>
        </p:nvSpPr>
        <p:spPr bwMode="auto">
          <a:xfrm>
            <a:off x="533400" y="3962400"/>
            <a:ext cx="1905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600">
                <a:latin typeface="Verdana" panose="020B0604030504040204" pitchFamily="34" charset="0"/>
              </a:rPr>
              <a:t>If patient begins to fall what will the nurse do?</a:t>
            </a:r>
          </a:p>
        </p:txBody>
      </p:sp>
      <p:sp>
        <p:nvSpPr>
          <p:cNvPr id="7" name="TextBox 6"/>
          <p:cNvSpPr txBox="1">
            <a:spLocks noChangeArrowheads="1"/>
          </p:cNvSpPr>
          <p:nvPr/>
        </p:nvSpPr>
        <p:spPr bwMode="auto">
          <a:xfrm>
            <a:off x="6375400" y="2405063"/>
            <a:ext cx="23622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600">
                <a:latin typeface="Verdana" panose="020B0604030504040204" pitchFamily="34" charset="0"/>
              </a:rPr>
              <a:t>Can nurse support full weight of patient by herself?</a:t>
            </a:r>
          </a:p>
        </p:txBody>
      </p:sp>
      <p:sp>
        <p:nvSpPr>
          <p:cNvPr id="8" name="TextBox 7"/>
          <p:cNvSpPr txBox="1">
            <a:spLocks noChangeArrowheads="1"/>
          </p:cNvSpPr>
          <p:nvPr/>
        </p:nvSpPr>
        <p:spPr bwMode="auto">
          <a:xfrm>
            <a:off x="6375400" y="3962400"/>
            <a:ext cx="20066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600">
                <a:latin typeface="Verdana" panose="020B0604030504040204" pitchFamily="34" charset="0"/>
              </a:rPr>
              <a:t>Is the patient wearing non-slip footwear; floor slippery?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3"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4" name="Rectangle 2"/>
          <p:cNvSpPr>
            <a:spLocks noGrp="1" noChangeArrowheads="1"/>
          </p:cNvSpPr>
          <p:nvPr>
            <p:ph type="ctrTitle"/>
          </p:nvPr>
        </p:nvSpPr>
        <p:spPr>
          <a:xfrm>
            <a:off x="533400" y="381000"/>
            <a:ext cx="5181600" cy="533400"/>
          </a:xfrm>
        </p:spPr>
        <p:txBody>
          <a:bodyPr/>
          <a:lstStyle/>
          <a:p>
            <a:pPr eaLnBrk="1" hangingPunct="1"/>
            <a:r>
              <a:rPr lang="en-US" altLang="en-US" sz="2800">
                <a:solidFill>
                  <a:schemeClr val="bg1"/>
                </a:solidFill>
                <a:latin typeface="Verdana" panose="020B0604030504040204" pitchFamily="34" charset="0"/>
                <a:ea typeface="Verdana" panose="020B0604030504040204" pitchFamily="34" charset="0"/>
                <a:cs typeface="Verdana" panose="020B0604030504040204" pitchFamily="34" charset="0"/>
              </a:rPr>
              <a:t>Sitting a Patient Up in Bed </a:t>
            </a:r>
          </a:p>
        </p:txBody>
      </p:sp>
      <p:sp>
        <p:nvSpPr>
          <p:cNvPr id="30725"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PPT-075-02</a:t>
            </a:r>
          </a:p>
        </p:txBody>
      </p:sp>
      <p:sp>
        <p:nvSpPr>
          <p:cNvPr id="30726"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28</a:t>
            </a:r>
          </a:p>
        </p:txBody>
      </p:sp>
      <p:sp>
        <p:nvSpPr>
          <p:cNvPr id="8" name="Content Placeholder 12"/>
          <p:cNvSpPr txBox="1">
            <a:spLocks/>
          </p:cNvSpPr>
          <p:nvPr/>
        </p:nvSpPr>
        <p:spPr bwMode="auto">
          <a:xfrm>
            <a:off x="457200" y="1244600"/>
            <a:ext cx="8229600" cy="4651375"/>
          </a:xfrm>
          <a:prstGeom prst="rect">
            <a:avLst/>
          </a:prstGeom>
          <a:noFill/>
          <a:ln w="9525">
            <a:noFill/>
            <a:miter lim="800000"/>
            <a:headEnd/>
            <a:tailEnd/>
          </a:ln>
        </p:spPr>
        <p:txBody>
          <a:bodyPr/>
          <a:lstStyle/>
          <a:p>
            <a:pPr marL="342900" indent="-342900" eaLnBrk="0" hangingPunct="0">
              <a:spcBef>
                <a:spcPct val="20000"/>
              </a:spcBef>
              <a:buFont typeface="Arial" pitchFamily="34" charset="0"/>
              <a:buChar char="•"/>
              <a:defRPr/>
            </a:pPr>
            <a:r>
              <a:rPr lang="en-US" sz="2400" dirty="0">
                <a:latin typeface="Verdana" pitchFamily="34" charset="0"/>
                <a:ea typeface="Verdana" pitchFamily="34" charset="0"/>
                <a:cs typeface="Verdana" pitchFamily="34" charset="0"/>
              </a:rPr>
              <a:t>If the person is not strong enough to push up with his or her hands to a sitting position, place one of your arms under the person's legs and your other arm under his or her back.</a:t>
            </a:r>
          </a:p>
          <a:p>
            <a:pPr marL="342900" indent="-342900" eaLnBrk="0" hangingPunct="0">
              <a:spcBef>
                <a:spcPct val="20000"/>
              </a:spcBef>
              <a:buFont typeface="Arial" pitchFamily="34" charset="0"/>
              <a:buChar char="•"/>
              <a:defRPr/>
            </a:pPr>
            <a:endParaRPr lang="en-US" sz="2400" dirty="0">
              <a:latin typeface="Verdana" pitchFamily="34" charset="0"/>
              <a:ea typeface="Verdana" pitchFamily="34" charset="0"/>
              <a:cs typeface="Verdana" pitchFamily="34" charset="0"/>
            </a:endParaRPr>
          </a:p>
          <a:p>
            <a:pPr marL="342900" indent="-342900" eaLnBrk="0" hangingPunct="0">
              <a:spcBef>
                <a:spcPct val="20000"/>
              </a:spcBef>
              <a:buFont typeface="Arial" pitchFamily="34" charset="0"/>
              <a:buChar char="•"/>
              <a:defRPr/>
            </a:pPr>
            <a:r>
              <a:rPr lang="en-US" sz="2400" dirty="0">
                <a:latin typeface="Verdana" pitchFamily="34" charset="0"/>
                <a:ea typeface="Verdana" pitchFamily="34" charset="0"/>
                <a:cs typeface="Verdana" pitchFamily="34" charset="0"/>
              </a:rPr>
              <a:t>Move the person's legs over the edge of the bed while pivoting his or her body so the person ends up sitting on the edge of the bed.</a:t>
            </a:r>
          </a:p>
          <a:p>
            <a:pPr marL="342900" indent="-342900" eaLnBrk="0" hangingPunct="0">
              <a:spcBef>
                <a:spcPct val="20000"/>
              </a:spcBef>
              <a:buFont typeface="Arial" pitchFamily="34" charset="0"/>
              <a:buChar char="•"/>
              <a:defRPr/>
            </a:pPr>
            <a:endParaRPr lang="en-US" sz="2400" dirty="0">
              <a:latin typeface="Verdana" pitchFamily="34" charset="0"/>
              <a:ea typeface="Verdana" pitchFamily="34" charset="0"/>
              <a:cs typeface="Verdana" pitchFamily="34" charset="0"/>
            </a:endParaRPr>
          </a:p>
          <a:p>
            <a:pPr marL="342900" indent="-342900" eaLnBrk="0" hangingPunct="0">
              <a:spcBef>
                <a:spcPct val="20000"/>
              </a:spcBef>
              <a:buFont typeface="Arial" pitchFamily="34" charset="0"/>
              <a:buChar char="•"/>
              <a:defRPr/>
            </a:pPr>
            <a:r>
              <a:rPr lang="en-US" sz="2400" dirty="0">
                <a:latin typeface="Verdana" pitchFamily="34" charset="0"/>
                <a:ea typeface="Verdana" pitchFamily="34" charset="0"/>
                <a:cs typeface="Verdana" pitchFamily="34" charset="0"/>
              </a:rPr>
              <a:t>Keep your feet shoulder-width apart, your knees bent and your back in a natural straight position.</a:t>
            </a:r>
            <a:endParaRPr lang="en-US" sz="2400" kern="0" dirty="0">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500"/>
                                        <p:tgtEl>
                                          <p:spTgt spid="8">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Effect transition="in" filter="fade">
                                      <p:cBhvr>
                                        <p:cTn id="17"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7"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8" name="Rectangle 2"/>
          <p:cNvSpPr>
            <a:spLocks noGrp="1" noChangeArrowheads="1"/>
          </p:cNvSpPr>
          <p:nvPr>
            <p:ph type="ctrTitle"/>
          </p:nvPr>
        </p:nvSpPr>
        <p:spPr>
          <a:xfrm>
            <a:off x="533400" y="381000"/>
            <a:ext cx="5181600" cy="533400"/>
          </a:xfrm>
        </p:spPr>
        <p:txBody>
          <a:bodyPr/>
          <a:lstStyle/>
          <a:p>
            <a:pPr eaLnBrk="1" hangingPunct="1"/>
            <a:r>
              <a:rPr lang="en-US" altLang="en-US" sz="2800">
                <a:solidFill>
                  <a:schemeClr val="bg1"/>
                </a:solidFill>
                <a:latin typeface="Verdana" panose="020B0604030504040204" pitchFamily="34" charset="0"/>
                <a:ea typeface="Verdana" panose="020B0604030504040204" pitchFamily="34" charset="0"/>
                <a:cs typeface="Verdana" panose="020B0604030504040204" pitchFamily="34" charset="0"/>
              </a:rPr>
              <a:t>To Assist with Standing up</a:t>
            </a:r>
          </a:p>
        </p:txBody>
      </p:sp>
      <p:sp>
        <p:nvSpPr>
          <p:cNvPr id="31749"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PPT-075-02</a:t>
            </a:r>
          </a:p>
        </p:txBody>
      </p:sp>
      <p:sp>
        <p:nvSpPr>
          <p:cNvPr id="31750"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29</a:t>
            </a:r>
          </a:p>
        </p:txBody>
      </p:sp>
      <p:sp>
        <p:nvSpPr>
          <p:cNvPr id="8" name="Content Placeholder 12"/>
          <p:cNvSpPr txBox="1">
            <a:spLocks/>
          </p:cNvSpPr>
          <p:nvPr/>
        </p:nvSpPr>
        <p:spPr bwMode="auto">
          <a:xfrm>
            <a:off x="473075" y="1295400"/>
            <a:ext cx="8229600" cy="4525963"/>
          </a:xfrm>
          <a:prstGeom prst="rect">
            <a:avLst/>
          </a:prstGeom>
          <a:noFill/>
          <a:ln w="9525">
            <a:noFill/>
            <a:miter lim="800000"/>
            <a:headEnd/>
            <a:tailEnd/>
          </a:ln>
        </p:spPr>
        <p:txBody>
          <a:bodyPr/>
          <a:lstStyle/>
          <a:p>
            <a:pPr marL="342900" indent="-342900" eaLnBrk="0" hangingPunct="0">
              <a:spcBef>
                <a:spcPct val="20000"/>
              </a:spcBef>
              <a:buFont typeface="Courier New" pitchFamily="49" charset="0"/>
              <a:buChar char="o"/>
              <a:defRPr/>
            </a:pPr>
            <a:r>
              <a:rPr lang="en-US" sz="2400" dirty="0">
                <a:latin typeface="Verdana" pitchFamily="34" charset="0"/>
                <a:ea typeface="Verdana" pitchFamily="34" charset="0"/>
                <a:cs typeface="Verdana" pitchFamily="34" charset="0"/>
              </a:rPr>
              <a:t>Position the person's feet on the floor and slightly apart. </a:t>
            </a:r>
          </a:p>
          <a:p>
            <a:pPr marL="342900" indent="-342900" eaLnBrk="0" hangingPunct="0">
              <a:spcBef>
                <a:spcPct val="20000"/>
              </a:spcBef>
              <a:buFont typeface="Courier New" pitchFamily="49" charset="0"/>
              <a:buChar char="o"/>
              <a:defRPr/>
            </a:pPr>
            <a:r>
              <a:rPr lang="en-US" sz="2400" dirty="0">
                <a:latin typeface="Verdana" pitchFamily="34" charset="0"/>
                <a:ea typeface="Verdana" pitchFamily="34" charset="0"/>
                <a:cs typeface="Verdana" pitchFamily="34" charset="0"/>
              </a:rPr>
              <a:t>The patient's hands should be on the bed or on your shoulders.</a:t>
            </a:r>
          </a:p>
          <a:p>
            <a:pPr marL="342900" indent="-342900" eaLnBrk="0" hangingPunct="0">
              <a:spcBef>
                <a:spcPct val="20000"/>
              </a:spcBef>
              <a:buFont typeface="Courier New" pitchFamily="49" charset="0"/>
              <a:buChar char="o"/>
              <a:defRPr/>
            </a:pPr>
            <a:r>
              <a:rPr lang="en-US" sz="2400" dirty="0">
                <a:latin typeface="Verdana" pitchFamily="34" charset="0"/>
                <a:ea typeface="Verdana" pitchFamily="34" charset="0"/>
                <a:cs typeface="Verdana" pitchFamily="34" charset="0"/>
              </a:rPr>
              <a:t>Place your arms around the person's back and clasp your hands together.</a:t>
            </a:r>
          </a:p>
          <a:p>
            <a:pPr marL="342900" indent="-342900" eaLnBrk="0" hangingPunct="0">
              <a:spcBef>
                <a:spcPct val="20000"/>
              </a:spcBef>
              <a:buFont typeface="Courier New" pitchFamily="49" charset="0"/>
              <a:buChar char="o"/>
              <a:defRPr/>
            </a:pPr>
            <a:r>
              <a:rPr lang="en-US" sz="2400" dirty="0">
                <a:latin typeface="Verdana" pitchFamily="34" charset="0"/>
                <a:ea typeface="Verdana" pitchFamily="34" charset="0"/>
                <a:cs typeface="Verdana" pitchFamily="34" charset="0"/>
              </a:rPr>
              <a:t>If the patient is wearing a lifting belt make sure  it is fastened around their waist. </a:t>
            </a:r>
          </a:p>
          <a:p>
            <a:pPr marL="342900" indent="-342900" eaLnBrk="0" hangingPunct="0">
              <a:spcBef>
                <a:spcPct val="20000"/>
              </a:spcBef>
              <a:buFont typeface="Courier New" pitchFamily="49" charset="0"/>
              <a:buChar char="o"/>
              <a:defRPr/>
            </a:pPr>
            <a:r>
              <a:rPr lang="en-US" sz="2400" dirty="0">
                <a:latin typeface="Verdana" pitchFamily="34" charset="0"/>
                <a:ea typeface="Verdana" pitchFamily="34" charset="0"/>
                <a:cs typeface="Verdana" pitchFamily="34" charset="0"/>
              </a:rPr>
              <a:t>Grasp the belt when lifting the patient.</a:t>
            </a:r>
          </a:p>
          <a:p>
            <a:pPr marL="342900" indent="-342900" eaLnBrk="0" hangingPunct="0">
              <a:spcBef>
                <a:spcPct val="20000"/>
              </a:spcBef>
              <a:buFont typeface="Courier New" pitchFamily="49" charset="0"/>
              <a:buChar char="o"/>
              <a:defRPr/>
            </a:pPr>
            <a:r>
              <a:rPr lang="en-US" sz="2400" dirty="0">
                <a:latin typeface="Verdana" pitchFamily="34" charset="0"/>
                <a:ea typeface="Verdana" pitchFamily="34" charset="0"/>
                <a:cs typeface="Verdana" pitchFamily="34" charset="0"/>
              </a:rPr>
              <a:t>Hold the person close to you, lean back and shift your weight.</a:t>
            </a:r>
            <a:endParaRPr lang="en-US" sz="2400" kern="0" dirty="0">
              <a:latin typeface="Verdana" pitchFamily="34" charset="0"/>
              <a:ea typeface="Verdana" pitchFamily="34" charset="0"/>
              <a:cs typeface="Verdana"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PPT-075-02</a:t>
            </a:r>
          </a:p>
        </p:txBody>
      </p:sp>
      <p:sp>
        <p:nvSpPr>
          <p:cNvPr id="5125" name="Rectangle 19"/>
          <p:cNvSpPr>
            <a:spLocks noChangeArrowheads="1"/>
          </p:cNvSpPr>
          <p:nvPr/>
        </p:nvSpPr>
        <p:spPr bwMode="auto">
          <a:xfrm>
            <a:off x="8077200" y="6019800"/>
            <a:ext cx="609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3</a:t>
            </a:r>
          </a:p>
        </p:txBody>
      </p:sp>
      <p:sp>
        <p:nvSpPr>
          <p:cNvPr id="5126" name="Rectangle 2"/>
          <p:cNvSpPr>
            <a:spLocks noGrp="1" noChangeArrowheads="1"/>
          </p:cNvSpPr>
          <p:nvPr>
            <p:ph type="ctrTitle"/>
          </p:nvPr>
        </p:nvSpPr>
        <p:spPr>
          <a:xfrm>
            <a:off x="533400" y="381000"/>
            <a:ext cx="5181600" cy="533400"/>
          </a:xfrm>
        </p:spPr>
        <p:txBody>
          <a:bodyPr/>
          <a:lstStyle/>
          <a:p>
            <a:pPr eaLnBrk="1" hangingPunct="1"/>
            <a:r>
              <a:rPr lang="en-US" altLang="en-US" sz="2800">
                <a:solidFill>
                  <a:schemeClr val="bg1"/>
                </a:solidFill>
                <a:latin typeface="Verdana" panose="020B0604030504040204" pitchFamily="34" charset="0"/>
              </a:rPr>
              <a:t>Injury Risk</a:t>
            </a:r>
          </a:p>
        </p:txBody>
      </p:sp>
      <p:sp>
        <p:nvSpPr>
          <p:cNvPr id="10" name="Content Placeholder 12"/>
          <p:cNvSpPr txBox="1">
            <a:spLocks/>
          </p:cNvSpPr>
          <p:nvPr/>
        </p:nvSpPr>
        <p:spPr bwMode="auto">
          <a:xfrm>
            <a:off x="515938" y="1143000"/>
            <a:ext cx="8229600" cy="4648200"/>
          </a:xfrm>
          <a:prstGeom prst="rect">
            <a:avLst/>
          </a:prstGeom>
          <a:noFill/>
          <a:ln w="9525">
            <a:noFill/>
            <a:miter lim="800000"/>
            <a:headEnd/>
            <a:tailEnd/>
          </a:ln>
        </p:spPr>
        <p:txBody>
          <a:bodyPr/>
          <a:lstStyle/>
          <a:p>
            <a:pPr marL="342900" indent="-342900" eaLnBrk="0" hangingPunct="0">
              <a:spcBef>
                <a:spcPct val="20000"/>
              </a:spcBef>
              <a:buFont typeface="Arial" pitchFamily="34" charset="0"/>
              <a:buChar char="•"/>
              <a:defRPr/>
            </a:pPr>
            <a:r>
              <a:rPr lang="en-US" sz="2400" kern="0" dirty="0">
                <a:latin typeface="Verdana" pitchFamily="34" charset="0"/>
                <a:cs typeface="+mn-cs"/>
              </a:rPr>
              <a:t>Rates of musculoskeletal (MSD) injuries from overexertion in healthcare occupations are among the highest of all U.S. industries.</a:t>
            </a:r>
          </a:p>
          <a:p>
            <a:pPr marL="342900" indent="-342900" eaLnBrk="0" hangingPunct="0">
              <a:spcBef>
                <a:spcPct val="20000"/>
              </a:spcBef>
              <a:buFont typeface="Arial" pitchFamily="34" charset="0"/>
              <a:buChar char="•"/>
              <a:defRPr/>
            </a:pPr>
            <a:r>
              <a:rPr lang="en-US" sz="2400" kern="0" dirty="0">
                <a:latin typeface="Verdana" pitchFamily="34" charset="0"/>
                <a:cs typeface="+mn-cs"/>
              </a:rPr>
              <a:t>Bureau of Labor Statistics (BLS) on average: rate of overexertion injury across all industries is 38 per 10,000 full time workers.</a:t>
            </a:r>
          </a:p>
          <a:p>
            <a:pPr marL="342900" indent="-342900" eaLnBrk="0" hangingPunct="0">
              <a:spcBef>
                <a:spcPct val="20000"/>
              </a:spcBef>
              <a:buFont typeface="Arial" pitchFamily="34" charset="0"/>
              <a:buChar char="•"/>
              <a:defRPr/>
            </a:pPr>
            <a:r>
              <a:rPr lang="en-US" sz="2400" kern="0" dirty="0">
                <a:latin typeface="Verdana" pitchFamily="34" charset="0"/>
                <a:cs typeface="+mn-cs"/>
              </a:rPr>
              <a:t>Rate for hospital workers twice the average (76 per 10,000); Nursing home workers 3x the average (132 per 10,000); ambulance workers 6x the average (238 per 10,000)</a:t>
            </a:r>
          </a:p>
          <a:p>
            <a:pPr marL="342900" indent="-342900" eaLnBrk="0" hangingPunct="0">
              <a:spcBef>
                <a:spcPct val="20000"/>
              </a:spcBef>
              <a:buFont typeface="Arial" pitchFamily="34" charset="0"/>
              <a:buChar char="•"/>
              <a:defRPr/>
            </a:pPr>
            <a:r>
              <a:rPr lang="en-US" sz="2400" kern="0" dirty="0">
                <a:latin typeface="Verdana" pitchFamily="34" charset="0"/>
                <a:cs typeface="+mn-cs"/>
              </a:rPr>
              <a:t>Single greatest risk factor: manual patient handling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1"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2" name="Rectangle 2"/>
          <p:cNvSpPr>
            <a:spLocks noGrp="1" noChangeArrowheads="1"/>
          </p:cNvSpPr>
          <p:nvPr>
            <p:ph type="ctrTitle"/>
          </p:nvPr>
        </p:nvSpPr>
        <p:spPr>
          <a:xfrm>
            <a:off x="533400" y="381000"/>
            <a:ext cx="5181600" cy="533400"/>
          </a:xfrm>
        </p:spPr>
        <p:txBody>
          <a:bodyPr/>
          <a:lstStyle/>
          <a:p>
            <a:pPr eaLnBrk="1" hangingPunct="1"/>
            <a:r>
              <a:rPr lang="en-US" altLang="en-US" sz="2800">
                <a:solidFill>
                  <a:schemeClr val="bg1"/>
                </a:solidFill>
                <a:latin typeface="Verdana" panose="020B0604030504040204" pitchFamily="34" charset="0"/>
                <a:ea typeface="Verdana" panose="020B0604030504040204" pitchFamily="34" charset="0"/>
                <a:cs typeface="Verdana" panose="020B0604030504040204" pitchFamily="34" charset="0"/>
              </a:rPr>
              <a:t>To Assist with Sitting Down</a:t>
            </a:r>
          </a:p>
        </p:txBody>
      </p:sp>
      <p:sp>
        <p:nvSpPr>
          <p:cNvPr id="32773"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PPT-075-02</a:t>
            </a:r>
          </a:p>
        </p:txBody>
      </p:sp>
      <p:sp>
        <p:nvSpPr>
          <p:cNvPr id="32774"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30</a:t>
            </a:r>
          </a:p>
        </p:txBody>
      </p:sp>
      <p:sp>
        <p:nvSpPr>
          <p:cNvPr id="9" name="Content Placeholder 12"/>
          <p:cNvSpPr txBox="1">
            <a:spLocks/>
          </p:cNvSpPr>
          <p:nvPr/>
        </p:nvSpPr>
        <p:spPr bwMode="auto">
          <a:xfrm>
            <a:off x="431800" y="1157288"/>
            <a:ext cx="8229600" cy="4525962"/>
          </a:xfrm>
          <a:prstGeom prst="rect">
            <a:avLst/>
          </a:prstGeom>
          <a:noFill/>
          <a:ln w="9525">
            <a:noFill/>
            <a:miter lim="800000"/>
            <a:headEnd/>
            <a:tailEnd/>
          </a:ln>
        </p:spPr>
        <p:txBody>
          <a:bodyPr/>
          <a:lstStyle/>
          <a:p>
            <a:pPr eaLnBrk="0" hangingPunct="0">
              <a:spcBef>
                <a:spcPct val="20000"/>
              </a:spcBef>
              <a:defRPr/>
            </a:pPr>
            <a:r>
              <a:rPr lang="en-US" sz="2400" dirty="0">
                <a:latin typeface="Verdana" pitchFamily="34" charset="0"/>
                <a:ea typeface="Verdana" pitchFamily="34" charset="0"/>
                <a:cs typeface="Verdana" pitchFamily="34" charset="0"/>
              </a:rPr>
              <a:t>Into a chair, wheelchair, on a bed:</a:t>
            </a:r>
          </a:p>
          <a:p>
            <a:pPr marL="342900" indent="-342900" eaLnBrk="0" hangingPunct="0">
              <a:spcBef>
                <a:spcPct val="20000"/>
              </a:spcBef>
              <a:buFont typeface="Wingdings" pitchFamily="2" charset="2"/>
              <a:buChar char="§"/>
              <a:defRPr/>
            </a:pPr>
            <a:r>
              <a:rPr lang="en-US" sz="2400" dirty="0">
                <a:latin typeface="Verdana" pitchFamily="34" charset="0"/>
                <a:ea typeface="Verdana" pitchFamily="34" charset="0"/>
                <a:cs typeface="Verdana" pitchFamily="34" charset="0"/>
              </a:rPr>
              <a:t>Pivot toward the chair, bend your knees, and lower the person into the chair. </a:t>
            </a:r>
          </a:p>
          <a:p>
            <a:pPr marL="342900" indent="-342900" eaLnBrk="0" hangingPunct="0">
              <a:spcBef>
                <a:spcPct val="20000"/>
              </a:spcBef>
              <a:buFont typeface="Wingdings" pitchFamily="2" charset="2"/>
              <a:buChar char="§"/>
              <a:defRPr/>
            </a:pPr>
            <a:r>
              <a:rPr lang="en-US" sz="2400" dirty="0">
                <a:latin typeface="Verdana" pitchFamily="34" charset="0"/>
                <a:ea typeface="Verdana" pitchFamily="34" charset="0"/>
                <a:cs typeface="Verdana" pitchFamily="34" charset="0"/>
              </a:rPr>
              <a:t>The person should have both hands on the arms of the chair before lowering him/her down.</a:t>
            </a:r>
            <a:endParaRPr lang="en-US" sz="2400" kern="0" dirty="0">
              <a:latin typeface="Verdana" pitchFamily="34" charset="0"/>
              <a:ea typeface="Verdana" pitchFamily="34" charset="0"/>
              <a:cs typeface="Verdana" pitchFamily="34" charset="0"/>
            </a:endParaRPr>
          </a:p>
        </p:txBody>
      </p:sp>
      <p:pic>
        <p:nvPicPr>
          <p:cNvPr id="32776"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635375" y="3360738"/>
            <a:ext cx="1755775" cy="255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5"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6" name="Rectangle 2"/>
          <p:cNvSpPr>
            <a:spLocks noGrp="1" noChangeArrowheads="1"/>
          </p:cNvSpPr>
          <p:nvPr>
            <p:ph type="ctrTitle"/>
          </p:nvPr>
        </p:nvSpPr>
        <p:spPr>
          <a:xfrm>
            <a:off x="533400" y="381000"/>
            <a:ext cx="5181600" cy="533400"/>
          </a:xfrm>
        </p:spPr>
        <p:txBody>
          <a:bodyPr/>
          <a:lstStyle/>
          <a:p>
            <a:pPr eaLnBrk="1" hangingPunct="1"/>
            <a:r>
              <a:rPr lang="en-US" altLang="en-US" sz="2800">
                <a:solidFill>
                  <a:schemeClr val="bg1"/>
                </a:solidFill>
                <a:latin typeface="Verdana" panose="020B0604030504040204" pitchFamily="34" charset="0"/>
              </a:rPr>
              <a:t>Types of Transfers</a:t>
            </a:r>
          </a:p>
        </p:txBody>
      </p:sp>
      <p:sp>
        <p:nvSpPr>
          <p:cNvPr id="33797"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PPT-075-02</a:t>
            </a:r>
          </a:p>
        </p:txBody>
      </p:sp>
      <p:sp>
        <p:nvSpPr>
          <p:cNvPr id="33798"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31</a:t>
            </a:r>
          </a:p>
        </p:txBody>
      </p:sp>
      <p:sp>
        <p:nvSpPr>
          <p:cNvPr id="9" name="Content Placeholder 12"/>
          <p:cNvSpPr txBox="1">
            <a:spLocks/>
          </p:cNvSpPr>
          <p:nvPr/>
        </p:nvSpPr>
        <p:spPr bwMode="auto">
          <a:xfrm>
            <a:off x="609600" y="1371600"/>
            <a:ext cx="8229600" cy="4525963"/>
          </a:xfrm>
          <a:prstGeom prst="rect">
            <a:avLst/>
          </a:prstGeom>
          <a:noFill/>
          <a:ln w="9525">
            <a:noFill/>
            <a:miter lim="800000"/>
            <a:headEnd/>
            <a:tailEnd/>
          </a:ln>
        </p:spPr>
        <p:txBody>
          <a:bodyPr/>
          <a:lstStyle/>
          <a:p>
            <a:pPr marL="342900" indent="-342900">
              <a:buFont typeface="Arial" pitchFamily="34" charset="0"/>
              <a:buChar char="•"/>
              <a:defRPr/>
            </a:pPr>
            <a:r>
              <a:rPr lang="en-US" sz="2400" dirty="0">
                <a:latin typeface="Verdana" pitchFamily="34" charset="0"/>
                <a:ea typeface="Verdana" pitchFamily="34" charset="0"/>
                <a:cs typeface="Verdana" pitchFamily="34" charset="0"/>
              </a:rPr>
              <a:t>Bed</a:t>
            </a:r>
          </a:p>
          <a:p>
            <a:pPr marL="342900" indent="-342900">
              <a:buFont typeface="Arial" pitchFamily="34" charset="0"/>
              <a:buChar char="•"/>
              <a:defRPr/>
            </a:pPr>
            <a:endParaRPr lang="en-US" sz="2400" dirty="0">
              <a:latin typeface="Verdana" pitchFamily="34" charset="0"/>
              <a:ea typeface="Verdana" pitchFamily="34" charset="0"/>
              <a:cs typeface="Verdana" pitchFamily="34" charset="0"/>
            </a:endParaRPr>
          </a:p>
          <a:p>
            <a:pPr marL="342900" indent="-342900">
              <a:buFont typeface="Arial" pitchFamily="34" charset="0"/>
              <a:buChar char="•"/>
              <a:defRPr/>
            </a:pPr>
            <a:r>
              <a:rPr lang="en-US" sz="2400" dirty="0">
                <a:latin typeface="Verdana" pitchFamily="34" charset="0"/>
                <a:ea typeface="Verdana" pitchFamily="34" charset="0"/>
                <a:cs typeface="Verdana" pitchFamily="34" charset="0"/>
              </a:rPr>
              <a:t>Chair</a:t>
            </a:r>
          </a:p>
          <a:p>
            <a:pPr marL="342900" indent="-342900">
              <a:buFont typeface="Arial" pitchFamily="34" charset="0"/>
              <a:buChar char="•"/>
              <a:defRPr/>
            </a:pPr>
            <a:endParaRPr lang="en-US" sz="2400" dirty="0">
              <a:latin typeface="Verdana" pitchFamily="34" charset="0"/>
              <a:ea typeface="Verdana" pitchFamily="34" charset="0"/>
              <a:cs typeface="Verdana" pitchFamily="34" charset="0"/>
            </a:endParaRPr>
          </a:p>
          <a:p>
            <a:pPr marL="342900" indent="-342900">
              <a:buFont typeface="Arial" pitchFamily="34" charset="0"/>
              <a:buChar char="•"/>
              <a:defRPr/>
            </a:pPr>
            <a:r>
              <a:rPr lang="en-US" sz="2400" dirty="0">
                <a:latin typeface="Verdana" pitchFamily="34" charset="0"/>
                <a:ea typeface="Verdana" pitchFamily="34" charset="0"/>
                <a:cs typeface="Verdana" pitchFamily="34" charset="0"/>
              </a:rPr>
              <a:t>Commode/toilet</a:t>
            </a:r>
          </a:p>
          <a:p>
            <a:pPr marL="342900" indent="-342900">
              <a:buFont typeface="Arial" pitchFamily="34" charset="0"/>
              <a:buChar char="•"/>
              <a:defRPr/>
            </a:pPr>
            <a:endParaRPr lang="en-US" sz="2400" dirty="0">
              <a:latin typeface="Verdana" pitchFamily="34" charset="0"/>
              <a:ea typeface="Verdana" pitchFamily="34" charset="0"/>
              <a:cs typeface="Verdana" pitchFamily="34" charset="0"/>
            </a:endParaRPr>
          </a:p>
          <a:p>
            <a:pPr marL="342900" indent="-342900">
              <a:buFont typeface="Arial" pitchFamily="34" charset="0"/>
              <a:buChar char="•"/>
              <a:defRPr/>
            </a:pPr>
            <a:r>
              <a:rPr lang="en-US" sz="2400" dirty="0">
                <a:latin typeface="Verdana" pitchFamily="34" charset="0"/>
                <a:ea typeface="Verdana" pitchFamily="34" charset="0"/>
                <a:cs typeface="Verdana" pitchFamily="34" charset="0"/>
              </a:rPr>
              <a:t>Lateral transfers</a:t>
            </a:r>
          </a:p>
          <a:p>
            <a:pPr marL="342900" indent="-342900">
              <a:buFont typeface="Arial" pitchFamily="34" charset="0"/>
              <a:buChar char="•"/>
              <a:defRPr/>
            </a:pPr>
            <a:endParaRPr lang="en-US" sz="2400" dirty="0">
              <a:latin typeface="Verdana" pitchFamily="34" charset="0"/>
              <a:ea typeface="Verdana" pitchFamily="34" charset="0"/>
              <a:cs typeface="Verdana" pitchFamily="34" charset="0"/>
            </a:endParaRPr>
          </a:p>
          <a:p>
            <a:pPr marL="342900" indent="-342900">
              <a:buFont typeface="Arial" pitchFamily="34" charset="0"/>
              <a:buChar char="•"/>
              <a:defRPr/>
            </a:pPr>
            <a:r>
              <a:rPr lang="en-US" sz="2400" dirty="0">
                <a:latin typeface="Verdana" pitchFamily="34" charset="0"/>
                <a:ea typeface="Verdana" pitchFamily="34" charset="0"/>
                <a:cs typeface="Verdana" pitchFamily="34" charset="0"/>
              </a:rPr>
              <a:t>Floor</a:t>
            </a:r>
          </a:p>
          <a:p>
            <a:pPr marL="342900" indent="-342900">
              <a:buFont typeface="Arial" pitchFamily="34" charset="0"/>
              <a:buChar char="•"/>
              <a:defRPr/>
            </a:pPr>
            <a:endParaRPr lang="en-US" sz="2400" dirty="0">
              <a:latin typeface="Verdana" pitchFamily="34" charset="0"/>
              <a:ea typeface="Verdana" pitchFamily="34" charset="0"/>
              <a:cs typeface="Verdana" pitchFamily="34" charset="0"/>
            </a:endParaRPr>
          </a:p>
          <a:p>
            <a:pPr marL="342900" indent="-342900">
              <a:buFont typeface="Arial" pitchFamily="34" charset="0"/>
              <a:buChar char="•"/>
              <a:defRPr/>
            </a:pPr>
            <a:r>
              <a:rPr lang="en-US" sz="2400" dirty="0">
                <a:latin typeface="Verdana" pitchFamily="34" charset="0"/>
                <a:ea typeface="Verdana" pitchFamily="34" charset="0"/>
                <a:cs typeface="Verdana" pitchFamily="34" charset="0"/>
              </a:rPr>
              <a:t>Vehicle</a:t>
            </a:r>
          </a:p>
          <a:p>
            <a:pPr>
              <a:defRPr/>
            </a:pPr>
            <a:endParaRPr lang="en-US" sz="2400" dirty="0">
              <a:latin typeface="Arial" charset="0"/>
              <a:cs typeface="Arial" charset="0"/>
            </a:endParaRPr>
          </a:p>
        </p:txBody>
      </p:sp>
      <p:pic>
        <p:nvPicPr>
          <p:cNvPr id="33800" name="Picture 9" descr="Rental Patient Lift Electri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9600" y="1447800"/>
            <a:ext cx="1752600" cy="173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1" name="Picture 11" descr="https://sp1.yimg.com/ib/th?id=HN.608001111111175465&amp;pid=15.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95900" y="3617913"/>
            <a:ext cx="2019300" cy="217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2" name="Picture 13" descr="https://sp.yimg.com/ib/th?id=HN.608017711156627548&amp;pid=15.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29363" y="1463675"/>
            <a:ext cx="2292350" cy="171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19"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Rectangle 2"/>
          <p:cNvSpPr>
            <a:spLocks noGrp="1" noChangeArrowheads="1"/>
          </p:cNvSpPr>
          <p:nvPr>
            <p:ph type="ctrTitle"/>
          </p:nvPr>
        </p:nvSpPr>
        <p:spPr>
          <a:xfrm>
            <a:off x="533400" y="381000"/>
            <a:ext cx="5181600" cy="533400"/>
          </a:xfrm>
        </p:spPr>
        <p:txBody>
          <a:bodyPr/>
          <a:lstStyle/>
          <a:p>
            <a:pPr eaLnBrk="1" hangingPunct="1"/>
            <a:r>
              <a:rPr lang="en-US" altLang="en-US" sz="2800">
                <a:solidFill>
                  <a:schemeClr val="bg1"/>
                </a:solidFill>
                <a:latin typeface="Verdana" panose="020B0604030504040204" pitchFamily="34" charset="0"/>
              </a:rPr>
              <a:t>Repositioning</a:t>
            </a:r>
          </a:p>
        </p:txBody>
      </p:sp>
      <p:sp>
        <p:nvSpPr>
          <p:cNvPr id="34821"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PPT-075-02</a:t>
            </a:r>
          </a:p>
        </p:txBody>
      </p:sp>
      <p:sp>
        <p:nvSpPr>
          <p:cNvPr id="34822"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32</a:t>
            </a:r>
          </a:p>
        </p:txBody>
      </p:sp>
      <p:sp>
        <p:nvSpPr>
          <p:cNvPr id="34823" name="Content Placeholder 12"/>
          <p:cNvSpPr txBox="1">
            <a:spLocks/>
          </p:cNvSpPr>
          <p:nvPr/>
        </p:nvSpPr>
        <p:spPr bwMode="auto">
          <a:xfrm>
            <a:off x="914400" y="1874838"/>
            <a:ext cx="5619750" cy="353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en-US" altLang="en-US" sz="2400">
                <a:latin typeface="Verdana" panose="020B0604030504040204" pitchFamily="34" charset="0"/>
              </a:rPr>
              <a:t>Chair</a:t>
            </a:r>
          </a:p>
          <a:p>
            <a:pPr eaLnBrk="1" hangingPunct="1">
              <a:spcBef>
                <a:spcPct val="0"/>
              </a:spcBef>
            </a:pPr>
            <a:endParaRPr lang="en-US" altLang="en-US" sz="2400">
              <a:latin typeface="Verdana" panose="020B0604030504040204" pitchFamily="34" charset="0"/>
            </a:endParaRPr>
          </a:p>
          <a:p>
            <a:pPr eaLnBrk="1" hangingPunct="1">
              <a:spcBef>
                <a:spcPct val="0"/>
              </a:spcBef>
            </a:pPr>
            <a:r>
              <a:rPr lang="en-US" altLang="en-US" sz="2400">
                <a:latin typeface="Verdana" panose="020B0604030504040204" pitchFamily="34" charset="0"/>
              </a:rPr>
              <a:t>Bed</a:t>
            </a:r>
          </a:p>
          <a:p>
            <a:pPr eaLnBrk="1" hangingPunct="1">
              <a:spcBef>
                <a:spcPct val="0"/>
              </a:spcBef>
            </a:pPr>
            <a:endParaRPr lang="en-US" altLang="en-US" sz="2400">
              <a:latin typeface="Verdana" panose="020B0604030504040204" pitchFamily="34" charset="0"/>
            </a:endParaRPr>
          </a:p>
          <a:p>
            <a:pPr eaLnBrk="1" hangingPunct="1">
              <a:spcBef>
                <a:spcPct val="0"/>
              </a:spcBef>
            </a:pPr>
            <a:r>
              <a:rPr lang="en-US" altLang="en-US" sz="2400">
                <a:latin typeface="Verdana" panose="020B0604030504040204" pitchFamily="34" charset="0"/>
              </a:rPr>
              <a:t>Gurney</a:t>
            </a:r>
          </a:p>
          <a:p>
            <a:pPr eaLnBrk="1" hangingPunct="1">
              <a:spcBef>
                <a:spcPct val="0"/>
              </a:spcBef>
            </a:pPr>
            <a:endParaRPr lang="en-US" altLang="en-US" sz="2400">
              <a:latin typeface="Verdana" panose="020B0604030504040204" pitchFamily="34" charset="0"/>
            </a:endParaRPr>
          </a:p>
          <a:p>
            <a:pPr eaLnBrk="1" hangingPunct="1">
              <a:spcBef>
                <a:spcPct val="0"/>
              </a:spcBef>
            </a:pPr>
            <a:r>
              <a:rPr lang="en-US" altLang="en-US" sz="2400">
                <a:latin typeface="Verdana" panose="020B0604030504040204" pitchFamily="34" charset="0"/>
              </a:rPr>
              <a:t>Diagnostic tables </a:t>
            </a:r>
          </a:p>
        </p:txBody>
      </p:sp>
      <p:pic>
        <p:nvPicPr>
          <p:cNvPr id="34824" name="Picture 11" descr="https://sp2.yimg.com/ib/th?id=HN.608027950361676062&amp;pid=15.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54538" y="1447800"/>
            <a:ext cx="3762375"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5" name="Picture 15" descr="https://sp1.yimg.com/ib/th?id=HN.608011646661102117&amp;pid=15.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76800" y="3862388"/>
            <a:ext cx="3314700"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3"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4" name="Rectangle 2"/>
          <p:cNvSpPr>
            <a:spLocks noGrp="1" noChangeArrowheads="1"/>
          </p:cNvSpPr>
          <p:nvPr>
            <p:ph type="ctrTitle"/>
          </p:nvPr>
        </p:nvSpPr>
        <p:spPr>
          <a:xfrm>
            <a:off x="533400" y="381000"/>
            <a:ext cx="5181600" cy="533400"/>
          </a:xfrm>
        </p:spPr>
        <p:txBody>
          <a:bodyPr/>
          <a:lstStyle/>
          <a:p>
            <a:pPr eaLnBrk="1" hangingPunct="1"/>
            <a:r>
              <a:rPr lang="en-US" altLang="en-US" sz="2400">
                <a:solidFill>
                  <a:schemeClr val="bg1"/>
                </a:solidFill>
                <a:latin typeface="Verdana" panose="020B0604030504040204" pitchFamily="34" charset="0"/>
              </a:rPr>
              <a:t>Transfer &amp; Repositioning Factors</a:t>
            </a:r>
          </a:p>
        </p:txBody>
      </p:sp>
      <p:sp>
        <p:nvSpPr>
          <p:cNvPr id="35845"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PPT-075-02</a:t>
            </a:r>
          </a:p>
        </p:txBody>
      </p:sp>
      <p:sp>
        <p:nvSpPr>
          <p:cNvPr id="35846"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33</a:t>
            </a:r>
          </a:p>
        </p:txBody>
      </p:sp>
      <p:sp>
        <p:nvSpPr>
          <p:cNvPr id="35847" name="Content Placeholder 12"/>
          <p:cNvSpPr txBox="1">
            <a:spLocks/>
          </p:cNvSpPr>
          <p:nvPr/>
        </p:nvSpPr>
        <p:spPr bwMode="auto">
          <a:xfrm>
            <a:off x="887413" y="1684338"/>
            <a:ext cx="8229600" cy="349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en-US" altLang="en-US" sz="2400">
                <a:latin typeface="Verdana" panose="020B0604030504040204" pitchFamily="34" charset="0"/>
              </a:rPr>
              <a:t>Patient</a:t>
            </a:r>
          </a:p>
          <a:p>
            <a:pPr eaLnBrk="1" hangingPunct="1">
              <a:spcBef>
                <a:spcPct val="0"/>
              </a:spcBef>
            </a:pPr>
            <a:endParaRPr lang="en-US" altLang="en-US" sz="2400">
              <a:latin typeface="Verdana" panose="020B0604030504040204" pitchFamily="34" charset="0"/>
            </a:endParaRPr>
          </a:p>
          <a:p>
            <a:pPr eaLnBrk="1" hangingPunct="1">
              <a:spcBef>
                <a:spcPct val="0"/>
              </a:spcBef>
            </a:pPr>
            <a:r>
              <a:rPr lang="en-US" altLang="en-US" sz="2400">
                <a:latin typeface="Verdana" panose="020B0604030504040204" pitchFamily="34" charset="0"/>
              </a:rPr>
              <a:t>Personnel</a:t>
            </a:r>
          </a:p>
          <a:p>
            <a:pPr eaLnBrk="1" hangingPunct="1">
              <a:spcBef>
                <a:spcPct val="0"/>
              </a:spcBef>
            </a:pPr>
            <a:endParaRPr lang="en-US" altLang="en-US" sz="2400">
              <a:latin typeface="Verdana" panose="020B0604030504040204" pitchFamily="34" charset="0"/>
            </a:endParaRPr>
          </a:p>
          <a:p>
            <a:pPr eaLnBrk="1" hangingPunct="1">
              <a:spcBef>
                <a:spcPct val="0"/>
              </a:spcBef>
            </a:pPr>
            <a:r>
              <a:rPr lang="en-US" altLang="en-US" sz="2400">
                <a:latin typeface="Verdana" panose="020B0604030504040204" pitchFamily="34" charset="0"/>
              </a:rPr>
              <a:t>Equipment</a:t>
            </a:r>
          </a:p>
          <a:p>
            <a:pPr eaLnBrk="1" hangingPunct="1">
              <a:spcBef>
                <a:spcPct val="0"/>
              </a:spcBef>
            </a:pPr>
            <a:endParaRPr lang="en-US" altLang="en-US" sz="2400">
              <a:latin typeface="Verdana" panose="020B0604030504040204" pitchFamily="34" charset="0"/>
            </a:endParaRPr>
          </a:p>
          <a:p>
            <a:pPr eaLnBrk="1" hangingPunct="1">
              <a:spcBef>
                <a:spcPct val="0"/>
              </a:spcBef>
            </a:pPr>
            <a:r>
              <a:rPr lang="en-US" altLang="en-US" sz="2400">
                <a:latin typeface="Verdana" panose="020B0604030504040204" pitchFamily="34" charset="0"/>
              </a:rPr>
              <a:t>Environment</a:t>
            </a:r>
          </a:p>
        </p:txBody>
      </p:sp>
      <p:pic>
        <p:nvPicPr>
          <p:cNvPr id="35848" name="Picture 9" descr="https://sp1.yimg.com/ib/th?id=HN.607997838344588973&amp;pid=15.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0" y="1371600"/>
            <a:ext cx="1890713"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9" name="Picture 11" descr="https://sp3.yimg.com/ib/th?id=HN.608050486050490191&amp;pid=15.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10200" y="3640138"/>
            <a:ext cx="28575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7"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8" name="Rectangle 2"/>
          <p:cNvSpPr>
            <a:spLocks noGrp="1" noChangeArrowheads="1"/>
          </p:cNvSpPr>
          <p:nvPr>
            <p:ph type="ctrTitle"/>
          </p:nvPr>
        </p:nvSpPr>
        <p:spPr>
          <a:xfrm>
            <a:off x="533400" y="381000"/>
            <a:ext cx="5181600" cy="533400"/>
          </a:xfrm>
        </p:spPr>
        <p:txBody>
          <a:bodyPr/>
          <a:lstStyle/>
          <a:p>
            <a:pPr eaLnBrk="1" hangingPunct="1"/>
            <a:r>
              <a:rPr lang="en-US" altLang="en-US" sz="2800">
                <a:solidFill>
                  <a:schemeClr val="bg1"/>
                </a:solidFill>
                <a:latin typeface="Verdana" panose="020B0604030504040204" pitchFamily="34" charset="0"/>
              </a:rPr>
              <a:t>Patient</a:t>
            </a:r>
          </a:p>
        </p:txBody>
      </p:sp>
      <p:sp>
        <p:nvSpPr>
          <p:cNvPr id="36869"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PPT-075-02</a:t>
            </a:r>
          </a:p>
        </p:txBody>
      </p:sp>
      <p:sp>
        <p:nvSpPr>
          <p:cNvPr id="36870"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34</a:t>
            </a:r>
          </a:p>
        </p:txBody>
      </p:sp>
      <p:sp>
        <p:nvSpPr>
          <p:cNvPr id="36871" name="Content Placeholder 12"/>
          <p:cNvSpPr txBox="1">
            <a:spLocks/>
          </p:cNvSpPr>
          <p:nvPr/>
        </p:nvSpPr>
        <p:spPr bwMode="auto">
          <a:xfrm>
            <a:off x="457200" y="1331913"/>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en-US" altLang="en-US" sz="2400">
                <a:latin typeface="Verdana" panose="020B0604030504040204" pitchFamily="34" charset="0"/>
              </a:rPr>
              <a:t>Medical condition – history </a:t>
            </a:r>
          </a:p>
          <a:p>
            <a:pPr eaLnBrk="1" hangingPunct="1">
              <a:spcBef>
                <a:spcPct val="0"/>
              </a:spcBef>
            </a:pPr>
            <a:endParaRPr lang="en-US" altLang="en-US" sz="2400">
              <a:latin typeface="Verdana" panose="020B0604030504040204" pitchFamily="34" charset="0"/>
            </a:endParaRPr>
          </a:p>
          <a:p>
            <a:pPr eaLnBrk="1" hangingPunct="1">
              <a:spcBef>
                <a:spcPct val="0"/>
              </a:spcBef>
            </a:pPr>
            <a:r>
              <a:rPr lang="en-US" altLang="en-US" sz="2400">
                <a:latin typeface="Verdana" panose="020B0604030504040204" pitchFamily="34" charset="0"/>
              </a:rPr>
              <a:t>Mental status – cooperative, follows directions etc.</a:t>
            </a:r>
          </a:p>
          <a:p>
            <a:pPr eaLnBrk="1" hangingPunct="1">
              <a:spcBef>
                <a:spcPct val="0"/>
              </a:spcBef>
            </a:pPr>
            <a:endParaRPr lang="en-US" altLang="en-US" sz="2400">
              <a:latin typeface="Verdana" panose="020B0604030504040204" pitchFamily="34" charset="0"/>
            </a:endParaRPr>
          </a:p>
          <a:p>
            <a:pPr eaLnBrk="1" hangingPunct="1">
              <a:spcBef>
                <a:spcPct val="0"/>
              </a:spcBef>
            </a:pPr>
            <a:r>
              <a:rPr lang="en-US" altLang="en-US" sz="2400">
                <a:latin typeface="Verdana" panose="020B0604030504040204" pitchFamily="34" charset="0"/>
              </a:rPr>
              <a:t>Functional status- strength, balance, coordination &amp; stamina </a:t>
            </a:r>
          </a:p>
        </p:txBody>
      </p:sp>
      <p:pic>
        <p:nvPicPr>
          <p:cNvPr id="36872" name="Picture 9" descr="https://sp.yimg.com/ib/th?id=HN.608013703949452908&amp;pid=15.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2800" y="3962400"/>
            <a:ext cx="2857500" cy="18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1"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2" name="Rectangle 2"/>
          <p:cNvSpPr>
            <a:spLocks noGrp="1" noChangeArrowheads="1"/>
          </p:cNvSpPr>
          <p:nvPr>
            <p:ph type="ctrTitle"/>
          </p:nvPr>
        </p:nvSpPr>
        <p:spPr>
          <a:xfrm>
            <a:off x="533400" y="381000"/>
            <a:ext cx="5181600" cy="533400"/>
          </a:xfrm>
        </p:spPr>
        <p:txBody>
          <a:bodyPr/>
          <a:lstStyle/>
          <a:p>
            <a:pPr eaLnBrk="1" hangingPunct="1"/>
            <a:r>
              <a:rPr lang="en-US" altLang="en-US" sz="2800">
                <a:solidFill>
                  <a:schemeClr val="bg1"/>
                </a:solidFill>
                <a:latin typeface="Verdana" panose="020B0604030504040204" pitchFamily="34" charset="0"/>
              </a:rPr>
              <a:t>Environment</a:t>
            </a:r>
          </a:p>
        </p:txBody>
      </p:sp>
      <p:sp>
        <p:nvSpPr>
          <p:cNvPr id="37893"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PPT-075-02</a:t>
            </a:r>
          </a:p>
        </p:txBody>
      </p:sp>
      <p:sp>
        <p:nvSpPr>
          <p:cNvPr id="37894"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35</a:t>
            </a:r>
          </a:p>
        </p:txBody>
      </p:sp>
      <p:sp>
        <p:nvSpPr>
          <p:cNvPr id="9" name="Content Placeholder 12"/>
          <p:cNvSpPr txBox="1">
            <a:spLocks/>
          </p:cNvSpPr>
          <p:nvPr/>
        </p:nvSpPr>
        <p:spPr bwMode="auto">
          <a:xfrm>
            <a:off x="468313" y="13716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en-US" altLang="en-US" sz="2400">
                <a:latin typeface="Verdana" panose="020B0604030504040204" pitchFamily="34" charset="0"/>
              </a:rPr>
              <a:t>Design of the room</a:t>
            </a:r>
          </a:p>
          <a:p>
            <a:pPr eaLnBrk="1" hangingPunct="1">
              <a:spcBef>
                <a:spcPct val="0"/>
              </a:spcBef>
            </a:pPr>
            <a:endParaRPr lang="en-US" altLang="en-US" sz="2400">
              <a:latin typeface="Verdana" panose="020B0604030504040204" pitchFamily="34" charset="0"/>
            </a:endParaRPr>
          </a:p>
          <a:p>
            <a:pPr eaLnBrk="1" hangingPunct="1">
              <a:spcBef>
                <a:spcPct val="0"/>
              </a:spcBef>
            </a:pPr>
            <a:r>
              <a:rPr lang="en-US" altLang="en-US" sz="2400">
                <a:latin typeface="Verdana" panose="020B0604030504040204" pitchFamily="34" charset="0"/>
              </a:rPr>
              <a:t>Furniture</a:t>
            </a:r>
          </a:p>
          <a:p>
            <a:pPr eaLnBrk="1" hangingPunct="1">
              <a:spcBef>
                <a:spcPct val="0"/>
              </a:spcBef>
            </a:pPr>
            <a:endParaRPr lang="en-US" altLang="en-US" sz="2400">
              <a:latin typeface="Verdana" panose="020B0604030504040204" pitchFamily="34" charset="0"/>
            </a:endParaRPr>
          </a:p>
          <a:p>
            <a:pPr eaLnBrk="1" hangingPunct="1">
              <a:spcBef>
                <a:spcPct val="0"/>
              </a:spcBef>
            </a:pPr>
            <a:r>
              <a:rPr lang="en-US" altLang="en-US" sz="2400">
                <a:latin typeface="Verdana" panose="020B0604030504040204" pitchFamily="34" charset="0"/>
              </a:rPr>
              <a:t>Medical equipment</a:t>
            </a:r>
          </a:p>
          <a:p>
            <a:pPr eaLnBrk="1" hangingPunct="1">
              <a:spcBef>
                <a:spcPct val="0"/>
              </a:spcBef>
            </a:pPr>
            <a:endParaRPr lang="en-US" altLang="en-US" sz="2400">
              <a:latin typeface="Verdana" panose="020B0604030504040204" pitchFamily="34" charset="0"/>
            </a:endParaRPr>
          </a:p>
          <a:p>
            <a:pPr eaLnBrk="1" hangingPunct="1">
              <a:spcBef>
                <a:spcPct val="0"/>
              </a:spcBef>
            </a:pPr>
            <a:r>
              <a:rPr lang="en-US" altLang="en-US" sz="2400">
                <a:latin typeface="Verdana" panose="020B0604030504040204" pitchFamily="34" charset="0"/>
              </a:rPr>
              <a:t>Lighting</a:t>
            </a:r>
          </a:p>
          <a:p>
            <a:pPr eaLnBrk="1" hangingPunct="1">
              <a:spcBef>
                <a:spcPct val="0"/>
              </a:spcBef>
            </a:pPr>
            <a:endParaRPr lang="en-US" altLang="en-US" sz="2400">
              <a:latin typeface="Verdana" panose="020B0604030504040204" pitchFamily="34" charset="0"/>
            </a:endParaRPr>
          </a:p>
          <a:p>
            <a:pPr eaLnBrk="1" hangingPunct="1">
              <a:spcBef>
                <a:spcPct val="0"/>
              </a:spcBef>
            </a:pPr>
            <a:r>
              <a:rPr lang="en-US" altLang="en-US" sz="2400">
                <a:latin typeface="Verdana" panose="020B0604030504040204" pitchFamily="34" charset="0"/>
              </a:rPr>
              <a:t>Climate/temperature</a:t>
            </a:r>
          </a:p>
          <a:p>
            <a:pPr eaLnBrk="1" hangingPunct="1">
              <a:spcBef>
                <a:spcPct val="0"/>
              </a:spcBef>
            </a:pPr>
            <a:endParaRPr lang="en-US" altLang="en-US" sz="2400">
              <a:latin typeface="Verdana" panose="020B0604030504040204" pitchFamily="34" charset="0"/>
            </a:endParaRPr>
          </a:p>
          <a:p>
            <a:pPr eaLnBrk="1" hangingPunct="1">
              <a:spcBef>
                <a:spcPct val="0"/>
              </a:spcBef>
            </a:pPr>
            <a:r>
              <a:rPr lang="en-US" altLang="en-US" sz="2400">
                <a:latin typeface="Verdana" panose="020B0604030504040204" pitchFamily="34" charset="0"/>
              </a:rPr>
              <a:t>Traffic/activity</a:t>
            </a:r>
          </a:p>
        </p:txBody>
      </p:sp>
      <p:pic>
        <p:nvPicPr>
          <p:cNvPr id="37896" name="Picture 9" descr="the Sinclair School of Nursing practice safely transferring a patient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67238" y="1571625"/>
            <a:ext cx="3892550" cy="258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a:spLocks noChangeArrowheads="1"/>
          </p:cNvSpPr>
          <p:nvPr/>
        </p:nvSpPr>
        <p:spPr bwMode="auto">
          <a:xfrm>
            <a:off x="4800600" y="5029200"/>
            <a:ext cx="37385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600">
                <a:latin typeface="Verdana" panose="020B0604030504040204" pitchFamily="34" charset="0"/>
              </a:rPr>
              <a:t>Is there anything wrong with this?</a:t>
            </a:r>
          </a:p>
        </p:txBody>
      </p:sp>
      <p:cxnSp>
        <p:nvCxnSpPr>
          <p:cNvPr id="4" name="Straight Arrow Connector 3"/>
          <p:cNvCxnSpPr/>
          <p:nvPr/>
        </p:nvCxnSpPr>
        <p:spPr>
          <a:xfrm flipV="1">
            <a:off x="7010400" y="2862263"/>
            <a:ext cx="533400" cy="2090737"/>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sp>
        <p:nvSpPr>
          <p:cNvPr id="3" name="TextBox 2"/>
          <p:cNvSpPr txBox="1">
            <a:spLocks noChangeArrowheads="1"/>
          </p:cNvSpPr>
          <p:nvPr/>
        </p:nvSpPr>
        <p:spPr bwMode="auto">
          <a:xfrm>
            <a:off x="4286250" y="5392738"/>
            <a:ext cx="47672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600">
                <a:latin typeface="Verdana" panose="020B0604030504040204" pitchFamily="34" charset="0"/>
              </a:rPr>
              <a:t>Posture of care giver could lead to an injury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xEl>
                                              <p:pRg st="10" end="10"/>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additive="base">
                                        <p:cTn id="27" dur="500" fill="hold"/>
                                        <p:tgtEl>
                                          <p:spTgt spid="2"/>
                                        </p:tgtEl>
                                        <p:attrNameLst>
                                          <p:attrName>ppt_x</p:attrName>
                                        </p:attrNameLst>
                                      </p:cBhvr>
                                      <p:tavLst>
                                        <p:tav tm="0">
                                          <p:val>
                                            <p:strVal val="#ppt_x"/>
                                          </p:val>
                                        </p:tav>
                                        <p:tav tm="100000">
                                          <p:val>
                                            <p:strVal val="#ppt_x"/>
                                          </p:val>
                                        </p:tav>
                                      </p:tavLst>
                                    </p:anim>
                                    <p:anim calcmode="lin" valueType="num">
                                      <p:cBhvr additive="base">
                                        <p:cTn id="2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0" end="0"/>
                                            </p:txEl>
                                          </p:spTgt>
                                        </p:tgtEl>
                                        <p:attrNameLst>
                                          <p:attrName>style.visibility</p:attrName>
                                        </p:attrNameLst>
                                      </p:cBhvr>
                                      <p:to>
                                        <p:strVal val="visible"/>
                                      </p:to>
                                    </p:set>
                                    <p:anim calcmode="lin" valueType="num">
                                      <p:cBhvr additive="base">
                                        <p:cTn id="3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5"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6" name="Rectangle 2"/>
          <p:cNvSpPr>
            <a:spLocks noGrp="1" noChangeArrowheads="1"/>
          </p:cNvSpPr>
          <p:nvPr>
            <p:ph type="ctrTitle"/>
          </p:nvPr>
        </p:nvSpPr>
        <p:spPr>
          <a:xfrm>
            <a:off x="533400" y="381000"/>
            <a:ext cx="5181600" cy="533400"/>
          </a:xfrm>
        </p:spPr>
        <p:txBody>
          <a:bodyPr/>
          <a:lstStyle/>
          <a:p>
            <a:pPr eaLnBrk="1" hangingPunct="1"/>
            <a:r>
              <a:rPr lang="en-US" altLang="en-US" sz="2800">
                <a:solidFill>
                  <a:schemeClr val="bg1"/>
                </a:solidFill>
                <a:latin typeface="Verdana" panose="020B0604030504040204" pitchFamily="34" charset="0"/>
              </a:rPr>
              <a:t>Personnel</a:t>
            </a:r>
          </a:p>
        </p:txBody>
      </p:sp>
      <p:sp>
        <p:nvSpPr>
          <p:cNvPr id="38917"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PPT-075-02</a:t>
            </a:r>
          </a:p>
        </p:txBody>
      </p:sp>
      <p:sp>
        <p:nvSpPr>
          <p:cNvPr id="38918"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36</a:t>
            </a:r>
          </a:p>
        </p:txBody>
      </p:sp>
      <p:sp>
        <p:nvSpPr>
          <p:cNvPr id="38919" name="Content Placeholder 12"/>
          <p:cNvSpPr txBox="1">
            <a:spLocks/>
          </p:cNvSpPr>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en-US" altLang="en-US" sz="2400">
                <a:latin typeface="Verdana" panose="020B0604030504040204" pitchFamily="34" charset="0"/>
              </a:rPr>
              <a:t>Education/Training</a:t>
            </a:r>
          </a:p>
          <a:p>
            <a:pPr eaLnBrk="1" hangingPunct="1">
              <a:spcBef>
                <a:spcPct val="0"/>
              </a:spcBef>
            </a:pPr>
            <a:endParaRPr lang="en-US" altLang="en-US" sz="2400">
              <a:latin typeface="Verdana" panose="020B0604030504040204" pitchFamily="34" charset="0"/>
            </a:endParaRPr>
          </a:p>
          <a:p>
            <a:pPr eaLnBrk="1" hangingPunct="1">
              <a:spcBef>
                <a:spcPct val="0"/>
              </a:spcBef>
            </a:pPr>
            <a:r>
              <a:rPr lang="en-US" altLang="en-US" sz="2400">
                <a:latin typeface="Verdana" panose="020B0604030504040204" pitchFamily="34" charset="0"/>
              </a:rPr>
              <a:t>Competency</a:t>
            </a:r>
          </a:p>
          <a:p>
            <a:pPr eaLnBrk="1" hangingPunct="1">
              <a:spcBef>
                <a:spcPct val="0"/>
              </a:spcBef>
            </a:pPr>
            <a:endParaRPr lang="en-US" altLang="en-US" sz="2400">
              <a:latin typeface="Verdana" panose="020B0604030504040204" pitchFamily="34" charset="0"/>
            </a:endParaRPr>
          </a:p>
          <a:p>
            <a:pPr eaLnBrk="1" hangingPunct="1">
              <a:spcBef>
                <a:spcPct val="0"/>
              </a:spcBef>
            </a:pPr>
            <a:r>
              <a:rPr lang="en-US" altLang="en-US" sz="2400">
                <a:latin typeface="Verdana" panose="020B0604030504040204" pitchFamily="34" charset="0"/>
              </a:rPr>
              <a:t>Compliancy</a:t>
            </a:r>
          </a:p>
          <a:p>
            <a:pPr eaLnBrk="1" hangingPunct="1">
              <a:spcBef>
                <a:spcPct val="0"/>
              </a:spcBef>
            </a:pPr>
            <a:endParaRPr lang="en-US" altLang="en-US" sz="2400">
              <a:latin typeface="Verdana" panose="020B0604030504040204" pitchFamily="34" charset="0"/>
            </a:endParaRPr>
          </a:p>
          <a:p>
            <a:pPr eaLnBrk="1" hangingPunct="1">
              <a:spcBef>
                <a:spcPct val="0"/>
              </a:spcBef>
            </a:pPr>
            <a:r>
              <a:rPr lang="en-US" altLang="en-US" sz="2400">
                <a:latin typeface="Verdana" panose="020B0604030504040204" pitchFamily="34" charset="0"/>
              </a:rPr>
              <a:t>Teamwork</a:t>
            </a:r>
          </a:p>
          <a:p>
            <a:pPr eaLnBrk="1" hangingPunct="1">
              <a:spcBef>
                <a:spcPct val="0"/>
              </a:spcBef>
            </a:pPr>
            <a:endParaRPr lang="en-US" altLang="en-US" sz="2400">
              <a:latin typeface="Verdana" panose="020B0604030504040204" pitchFamily="34" charset="0"/>
            </a:endParaRPr>
          </a:p>
          <a:p>
            <a:pPr eaLnBrk="1" hangingPunct="1">
              <a:spcBef>
                <a:spcPct val="0"/>
              </a:spcBef>
            </a:pPr>
            <a:r>
              <a:rPr lang="en-US" altLang="en-US" sz="2400">
                <a:latin typeface="Verdana" panose="020B0604030504040204" pitchFamily="34" charset="0"/>
              </a:rPr>
              <a:t>Communication</a:t>
            </a:r>
          </a:p>
        </p:txBody>
      </p:sp>
      <p:pic>
        <p:nvPicPr>
          <p:cNvPr id="38920" name="Picture 9" descr="Why Doctors Are Wrong To Oppose More Authority For Nurs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49888" y="3962400"/>
            <a:ext cx="2779712" cy="173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1" name="Picture 11" descr="https://sp1.yimg.com/ib/th?id=HN.608031742810982521&amp;pid=15.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48400" y="1371600"/>
            <a:ext cx="1611313" cy="227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39"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0" name="Rectangle 2"/>
          <p:cNvSpPr>
            <a:spLocks noGrp="1" noChangeArrowheads="1"/>
          </p:cNvSpPr>
          <p:nvPr>
            <p:ph type="ctrTitle"/>
          </p:nvPr>
        </p:nvSpPr>
        <p:spPr>
          <a:xfrm>
            <a:off x="533400" y="381000"/>
            <a:ext cx="5181600" cy="533400"/>
          </a:xfrm>
        </p:spPr>
        <p:txBody>
          <a:bodyPr/>
          <a:lstStyle/>
          <a:p>
            <a:pPr eaLnBrk="1" hangingPunct="1"/>
            <a:r>
              <a:rPr lang="en-US" altLang="en-US" sz="2800">
                <a:solidFill>
                  <a:schemeClr val="bg1"/>
                </a:solidFill>
                <a:latin typeface="Verdana" panose="020B0604030504040204" pitchFamily="34" charset="0"/>
              </a:rPr>
              <a:t>Equipment</a:t>
            </a:r>
          </a:p>
        </p:txBody>
      </p:sp>
      <p:sp>
        <p:nvSpPr>
          <p:cNvPr id="39941"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PPT-075-02</a:t>
            </a:r>
          </a:p>
        </p:txBody>
      </p:sp>
      <p:sp>
        <p:nvSpPr>
          <p:cNvPr id="39942"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37</a:t>
            </a:r>
          </a:p>
        </p:txBody>
      </p:sp>
      <p:sp>
        <p:nvSpPr>
          <p:cNvPr id="39943" name="Content Placeholder 12"/>
          <p:cNvSpPr txBox="1">
            <a:spLocks/>
          </p:cNvSpPr>
          <p:nvPr/>
        </p:nvSpPr>
        <p:spPr bwMode="auto">
          <a:xfrm>
            <a:off x="442913"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en-US" altLang="en-US" sz="2400">
                <a:latin typeface="Verdana" panose="020B0604030504040204" pitchFamily="34" charset="0"/>
              </a:rPr>
              <a:t>Bed</a:t>
            </a:r>
          </a:p>
          <a:p>
            <a:pPr eaLnBrk="1" hangingPunct="1">
              <a:spcBef>
                <a:spcPct val="0"/>
              </a:spcBef>
            </a:pPr>
            <a:endParaRPr lang="en-US" altLang="en-US" sz="1400">
              <a:latin typeface="Verdana" panose="020B0604030504040204" pitchFamily="34" charset="0"/>
            </a:endParaRPr>
          </a:p>
          <a:p>
            <a:pPr eaLnBrk="1" hangingPunct="1">
              <a:spcBef>
                <a:spcPct val="0"/>
              </a:spcBef>
            </a:pPr>
            <a:r>
              <a:rPr lang="en-US" altLang="en-US" sz="2400">
                <a:latin typeface="Verdana" panose="020B0604030504040204" pitchFamily="34" charset="0"/>
              </a:rPr>
              <a:t>Ceiling lift</a:t>
            </a:r>
          </a:p>
          <a:p>
            <a:pPr eaLnBrk="1" hangingPunct="1">
              <a:spcBef>
                <a:spcPct val="0"/>
              </a:spcBef>
            </a:pPr>
            <a:endParaRPr lang="en-US" altLang="en-US" sz="1400">
              <a:latin typeface="Verdana" panose="020B0604030504040204" pitchFamily="34" charset="0"/>
            </a:endParaRPr>
          </a:p>
          <a:p>
            <a:pPr eaLnBrk="1" hangingPunct="1">
              <a:spcBef>
                <a:spcPct val="0"/>
              </a:spcBef>
            </a:pPr>
            <a:r>
              <a:rPr lang="en-US" altLang="en-US" sz="2400">
                <a:latin typeface="Verdana" panose="020B0604030504040204" pitchFamily="34" charset="0"/>
              </a:rPr>
              <a:t>Total mechanical lift</a:t>
            </a:r>
          </a:p>
          <a:p>
            <a:pPr eaLnBrk="1" hangingPunct="1">
              <a:spcBef>
                <a:spcPct val="0"/>
              </a:spcBef>
            </a:pPr>
            <a:endParaRPr lang="en-US" altLang="en-US" sz="1400">
              <a:latin typeface="Verdana" panose="020B0604030504040204" pitchFamily="34" charset="0"/>
            </a:endParaRPr>
          </a:p>
          <a:p>
            <a:pPr eaLnBrk="1" hangingPunct="1">
              <a:spcBef>
                <a:spcPct val="0"/>
              </a:spcBef>
            </a:pPr>
            <a:r>
              <a:rPr lang="en-US" altLang="en-US" sz="2400">
                <a:latin typeface="Verdana" panose="020B0604030504040204" pitchFamily="34" charset="0"/>
              </a:rPr>
              <a:t>Sit to stand lift</a:t>
            </a:r>
          </a:p>
          <a:p>
            <a:pPr eaLnBrk="1" hangingPunct="1">
              <a:spcBef>
                <a:spcPct val="0"/>
              </a:spcBef>
            </a:pPr>
            <a:endParaRPr lang="en-US" altLang="en-US" sz="1400">
              <a:latin typeface="Verdana" panose="020B0604030504040204" pitchFamily="34" charset="0"/>
            </a:endParaRPr>
          </a:p>
          <a:p>
            <a:pPr eaLnBrk="1" hangingPunct="1">
              <a:spcBef>
                <a:spcPct val="0"/>
              </a:spcBef>
            </a:pPr>
            <a:r>
              <a:rPr lang="en-US" altLang="en-US" sz="2400">
                <a:latin typeface="Verdana" panose="020B0604030504040204" pitchFamily="34" charset="0"/>
              </a:rPr>
              <a:t>Transfer belt</a:t>
            </a:r>
          </a:p>
          <a:p>
            <a:pPr eaLnBrk="1" hangingPunct="1">
              <a:spcBef>
                <a:spcPct val="0"/>
              </a:spcBef>
            </a:pPr>
            <a:endParaRPr lang="en-US" altLang="en-US" sz="1400">
              <a:latin typeface="Verdana" panose="020B0604030504040204" pitchFamily="34" charset="0"/>
            </a:endParaRPr>
          </a:p>
          <a:p>
            <a:pPr eaLnBrk="1" hangingPunct="1">
              <a:spcBef>
                <a:spcPct val="0"/>
              </a:spcBef>
            </a:pPr>
            <a:r>
              <a:rPr lang="en-US" altLang="en-US" sz="2400">
                <a:latin typeface="Verdana" panose="020B0604030504040204" pitchFamily="34" charset="0"/>
              </a:rPr>
              <a:t>Non-Friction device/Air assistive device</a:t>
            </a:r>
          </a:p>
          <a:p>
            <a:pPr eaLnBrk="1" hangingPunct="1">
              <a:spcBef>
                <a:spcPct val="0"/>
              </a:spcBef>
            </a:pPr>
            <a:endParaRPr lang="en-US" altLang="en-US" sz="1400">
              <a:latin typeface="Verdana" panose="020B0604030504040204" pitchFamily="34" charset="0"/>
            </a:endParaRPr>
          </a:p>
          <a:p>
            <a:pPr eaLnBrk="1" hangingPunct="1">
              <a:spcBef>
                <a:spcPct val="0"/>
              </a:spcBef>
            </a:pPr>
            <a:r>
              <a:rPr lang="en-US" altLang="en-US" sz="2400">
                <a:latin typeface="Verdana" panose="020B0604030504040204" pitchFamily="34" charset="0"/>
              </a:rPr>
              <a:t>Assistive devices (cane, wheelchair, etc.)</a:t>
            </a:r>
          </a:p>
        </p:txBody>
      </p:sp>
      <p:pic>
        <p:nvPicPr>
          <p:cNvPr id="39944" name="Picture 13" descr="https://sp.yimg.com/ib/th?id=HN.608024364062018796&amp;pid=15.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7400" y="1447800"/>
            <a:ext cx="207645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3"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4" name="Rectangle 2"/>
          <p:cNvSpPr>
            <a:spLocks noGrp="1" noChangeArrowheads="1"/>
          </p:cNvSpPr>
          <p:nvPr>
            <p:ph type="ctrTitle"/>
          </p:nvPr>
        </p:nvSpPr>
        <p:spPr>
          <a:xfrm>
            <a:off x="533400" y="381000"/>
            <a:ext cx="5181600" cy="533400"/>
          </a:xfrm>
        </p:spPr>
        <p:txBody>
          <a:bodyPr/>
          <a:lstStyle/>
          <a:p>
            <a:pPr eaLnBrk="1" hangingPunct="1"/>
            <a:r>
              <a:rPr lang="en-US" altLang="en-US" sz="2600">
                <a:solidFill>
                  <a:schemeClr val="bg1"/>
                </a:solidFill>
                <a:latin typeface="Verdana" panose="020B0604030504040204" pitchFamily="34" charset="0"/>
              </a:rPr>
              <a:t>Before the Task, Remember</a:t>
            </a:r>
          </a:p>
        </p:txBody>
      </p:sp>
      <p:sp>
        <p:nvSpPr>
          <p:cNvPr id="40965"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PPT-075-02</a:t>
            </a:r>
          </a:p>
        </p:txBody>
      </p:sp>
      <p:sp>
        <p:nvSpPr>
          <p:cNvPr id="40966"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38</a:t>
            </a:r>
          </a:p>
        </p:txBody>
      </p:sp>
      <p:sp>
        <p:nvSpPr>
          <p:cNvPr id="32775" name="Content Placeholder 12"/>
          <p:cNvSpPr txBox="1">
            <a:spLocks/>
          </p:cNvSpPr>
          <p:nvPr/>
        </p:nvSpPr>
        <p:spPr bwMode="auto">
          <a:xfrm>
            <a:off x="152400" y="1447800"/>
            <a:ext cx="87630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285750" indent="-285750">
              <a:buFont typeface="Courier New" pitchFamily="49" charset="0"/>
              <a:buChar char="o"/>
              <a:defRPr/>
            </a:pPr>
            <a:r>
              <a:rPr lang="en-US" sz="1600" b="1" dirty="0">
                <a:latin typeface="Verdana" pitchFamily="34" charset="0"/>
                <a:ea typeface="Verdana" pitchFamily="34" charset="0"/>
                <a:cs typeface="Verdana" pitchFamily="34" charset="0"/>
              </a:rPr>
              <a:t> Check patient profile: </a:t>
            </a:r>
            <a:r>
              <a:rPr lang="en-US" sz="1600" dirty="0">
                <a:latin typeface="Verdana" pitchFamily="34" charset="0"/>
                <a:ea typeface="Verdana" pitchFamily="34" charset="0"/>
                <a:cs typeface="Verdana" pitchFamily="34" charset="0"/>
              </a:rPr>
              <a:t>Decide if the task is still necessary and that the  </a:t>
            </a:r>
            <a:br>
              <a:rPr lang="en-US" sz="1600" dirty="0">
                <a:latin typeface="Verdana" pitchFamily="34" charset="0"/>
                <a:ea typeface="Verdana" pitchFamily="34" charset="0"/>
                <a:cs typeface="Verdana" pitchFamily="34" charset="0"/>
              </a:rPr>
            </a:br>
            <a:r>
              <a:rPr lang="en-US" sz="1600" dirty="0">
                <a:latin typeface="Verdana" pitchFamily="34" charset="0"/>
                <a:ea typeface="Verdana" pitchFamily="34" charset="0"/>
                <a:cs typeface="Verdana" pitchFamily="34" charset="0"/>
              </a:rPr>
              <a:t> handling plan is still appropriate. </a:t>
            </a:r>
          </a:p>
          <a:p>
            <a:pPr>
              <a:buFont typeface="Courier New" pitchFamily="49" charset="0"/>
              <a:buChar char="o"/>
              <a:defRPr/>
            </a:pPr>
            <a:r>
              <a:rPr lang="en-US" sz="1600" b="1" dirty="0">
                <a:latin typeface="Verdana" pitchFamily="34" charset="0"/>
                <a:ea typeface="Verdana" pitchFamily="34" charset="0"/>
                <a:cs typeface="Verdana" pitchFamily="34" charset="0"/>
              </a:rPr>
              <a:t>Seek advice: </a:t>
            </a:r>
            <a:r>
              <a:rPr lang="en-US" sz="1600" dirty="0">
                <a:latin typeface="Verdana" pitchFamily="34" charset="0"/>
                <a:ea typeface="Verdana" pitchFamily="34" charset="0"/>
                <a:cs typeface="Verdana" pitchFamily="34" charset="0"/>
              </a:rPr>
              <a:t>Talk to your manager or the patient handling adviser if you   need advice on the techniques and equipment you should be using.</a:t>
            </a:r>
          </a:p>
          <a:p>
            <a:pPr>
              <a:buFont typeface="Courier New" pitchFamily="49" charset="0"/>
              <a:buChar char="o"/>
              <a:defRPr/>
            </a:pPr>
            <a:r>
              <a:rPr lang="en-US" sz="1600" b="1" dirty="0">
                <a:latin typeface="Verdana" pitchFamily="34" charset="0"/>
                <a:ea typeface="Verdana" pitchFamily="34" charset="0"/>
                <a:cs typeface="Verdana" pitchFamily="34" charset="0"/>
              </a:rPr>
              <a:t>Check equipment: </a:t>
            </a:r>
            <a:r>
              <a:rPr lang="en-US" sz="1600" dirty="0">
                <a:latin typeface="Verdana" pitchFamily="34" charset="0"/>
                <a:ea typeface="Verdana" pitchFamily="34" charset="0"/>
                <a:cs typeface="Verdana" pitchFamily="34" charset="0"/>
              </a:rPr>
              <a:t>Ensure equipment is available in good condition with all</a:t>
            </a:r>
          </a:p>
          <a:p>
            <a:pPr marL="0" indent="0">
              <a:defRPr/>
            </a:pPr>
            <a:r>
              <a:rPr lang="en-US" sz="1600" dirty="0">
                <a:latin typeface="Verdana" pitchFamily="34" charset="0"/>
                <a:ea typeface="Verdana" pitchFamily="34" charset="0"/>
                <a:cs typeface="Verdana" pitchFamily="34" charset="0"/>
              </a:rPr>
              <a:t>     components in place and ready to use. Always follow the manufacturer’s </a:t>
            </a:r>
            <a:br>
              <a:rPr lang="en-US" sz="1600" dirty="0">
                <a:latin typeface="Verdana" pitchFamily="34" charset="0"/>
                <a:ea typeface="Verdana" pitchFamily="34" charset="0"/>
                <a:cs typeface="Verdana" pitchFamily="34" charset="0"/>
              </a:rPr>
            </a:br>
            <a:r>
              <a:rPr lang="en-US" sz="1600" dirty="0">
                <a:latin typeface="Verdana" pitchFamily="34" charset="0"/>
                <a:ea typeface="Verdana" pitchFamily="34" charset="0"/>
                <a:cs typeface="Verdana" pitchFamily="34" charset="0"/>
              </a:rPr>
              <a:t>     instructions.</a:t>
            </a:r>
          </a:p>
          <a:p>
            <a:pPr>
              <a:buFont typeface="Courier New" pitchFamily="49" charset="0"/>
              <a:buChar char="o"/>
              <a:defRPr/>
            </a:pPr>
            <a:r>
              <a:rPr lang="en-US" sz="1600" b="1" dirty="0">
                <a:latin typeface="Verdana" pitchFamily="34" charset="0"/>
                <a:ea typeface="Verdana" pitchFamily="34" charset="0"/>
                <a:cs typeface="Verdana" pitchFamily="34" charset="0"/>
              </a:rPr>
              <a:t>Prepare handling environment: </a:t>
            </a:r>
            <a:r>
              <a:rPr lang="en-US" sz="1600" dirty="0">
                <a:latin typeface="Verdana" pitchFamily="34" charset="0"/>
                <a:ea typeface="Verdana" pitchFamily="34" charset="0"/>
                <a:cs typeface="Verdana" pitchFamily="34" charset="0"/>
              </a:rPr>
              <a:t>Position furniture correctly, check route   and access ways are clear, and check the destination is available.</a:t>
            </a:r>
          </a:p>
          <a:p>
            <a:pPr>
              <a:buFont typeface="Courier New" pitchFamily="49" charset="0"/>
              <a:buChar char="o"/>
              <a:defRPr/>
            </a:pPr>
            <a:r>
              <a:rPr lang="en-US" sz="1600" b="1" dirty="0">
                <a:latin typeface="Verdana" pitchFamily="34" charset="0"/>
                <a:ea typeface="Verdana" pitchFamily="34" charset="0"/>
                <a:cs typeface="Verdana" pitchFamily="34" charset="0"/>
              </a:rPr>
              <a:t>Explain the task</a:t>
            </a:r>
            <a:r>
              <a:rPr lang="en-US" sz="1600" dirty="0">
                <a:latin typeface="Verdana" pitchFamily="34" charset="0"/>
                <a:ea typeface="Verdana" pitchFamily="34" charset="0"/>
                <a:cs typeface="Verdana" pitchFamily="34" charset="0"/>
              </a:rPr>
              <a:t>: Explain the task to the patient and other care givers who may be helping.</a:t>
            </a:r>
          </a:p>
          <a:p>
            <a:pPr>
              <a:buFont typeface="Courier New" pitchFamily="49" charset="0"/>
              <a:buChar char="o"/>
              <a:defRPr/>
            </a:pPr>
            <a:r>
              <a:rPr lang="en-US" sz="1600" b="1" dirty="0">
                <a:latin typeface="Verdana" pitchFamily="34" charset="0"/>
                <a:ea typeface="Verdana" pitchFamily="34" charset="0"/>
                <a:cs typeface="Verdana" pitchFamily="34" charset="0"/>
              </a:rPr>
              <a:t>Prepare the patient: </a:t>
            </a:r>
            <a:r>
              <a:rPr lang="en-US" sz="1600" dirty="0">
                <a:latin typeface="Verdana" pitchFamily="34" charset="0"/>
                <a:ea typeface="Verdana" pitchFamily="34" charset="0"/>
                <a:cs typeface="Verdana" pitchFamily="34" charset="0"/>
              </a:rPr>
              <a:t>Ensure the patient’s clothes and footwear are appropriate for the task, and they have any aids they need. Adjust their clothes, aids and position – for instance, encourage the patient to lean forward.</a:t>
            </a:r>
          </a:p>
          <a:p>
            <a:pPr>
              <a:buFont typeface="Courier New" pitchFamily="49" charset="0"/>
              <a:buChar char="o"/>
              <a:defRPr/>
            </a:pPr>
            <a:r>
              <a:rPr lang="en-US" sz="1600" b="1" dirty="0">
                <a:latin typeface="Verdana" pitchFamily="34" charset="0"/>
                <a:ea typeface="Verdana" pitchFamily="34" charset="0"/>
                <a:cs typeface="Verdana" pitchFamily="34" charset="0"/>
              </a:rPr>
              <a:t>Give precise instructions: </a:t>
            </a:r>
            <a:r>
              <a:rPr lang="en-US" sz="1600" dirty="0">
                <a:latin typeface="Verdana" pitchFamily="34" charset="0"/>
                <a:ea typeface="Verdana" pitchFamily="34" charset="0"/>
                <a:cs typeface="Verdana" pitchFamily="34" charset="0"/>
              </a:rPr>
              <a:t>Give clear instructions. This helps the care giver(s) and patient to work together.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277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277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2775">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2775">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32775">
                                            <p:txEl>
                                              <p:pRg st="4" end="4"/>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32775">
                                            <p:txEl>
                                              <p:pRg st="5" end="5"/>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32775">
                                            <p:txEl>
                                              <p:pRg st="6" end="6"/>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3277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7"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8" name="Rectangle 2"/>
          <p:cNvSpPr>
            <a:spLocks noGrp="1" noChangeArrowheads="1"/>
          </p:cNvSpPr>
          <p:nvPr>
            <p:ph type="ctrTitle"/>
          </p:nvPr>
        </p:nvSpPr>
        <p:spPr>
          <a:xfrm>
            <a:off x="533400" y="457200"/>
            <a:ext cx="5181600" cy="381000"/>
          </a:xfrm>
        </p:spPr>
        <p:txBody>
          <a:bodyPr/>
          <a:lstStyle/>
          <a:p>
            <a:pPr eaLnBrk="1" hangingPunct="1"/>
            <a:r>
              <a:rPr lang="en-US" altLang="en-US" sz="2800">
                <a:solidFill>
                  <a:schemeClr val="bg1"/>
                </a:solidFill>
                <a:latin typeface="Verdana" panose="020B0604030504040204" pitchFamily="34" charset="0"/>
              </a:rPr>
              <a:t>Order of Operation</a:t>
            </a:r>
          </a:p>
        </p:txBody>
      </p:sp>
      <p:sp>
        <p:nvSpPr>
          <p:cNvPr id="41989"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PPT-075-02</a:t>
            </a:r>
          </a:p>
        </p:txBody>
      </p:sp>
      <p:sp>
        <p:nvSpPr>
          <p:cNvPr id="41990"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39</a:t>
            </a:r>
          </a:p>
        </p:txBody>
      </p:sp>
      <p:sp>
        <p:nvSpPr>
          <p:cNvPr id="8"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marL="342900" indent="-342900">
              <a:buFont typeface="Arial" pitchFamily="34" charset="0"/>
              <a:buChar char="•"/>
              <a:defRPr/>
            </a:pPr>
            <a:r>
              <a:rPr lang="en-US" sz="2400" dirty="0">
                <a:latin typeface="Verdana" pitchFamily="34" charset="0"/>
                <a:ea typeface="Verdana" pitchFamily="34" charset="0"/>
                <a:cs typeface="Verdana" pitchFamily="34" charset="0"/>
              </a:rPr>
              <a:t>Ceiling lift/Total mechanical lift</a:t>
            </a:r>
          </a:p>
          <a:p>
            <a:pPr marL="342900" indent="-342900">
              <a:buFont typeface="Arial" pitchFamily="34" charset="0"/>
              <a:buChar char="•"/>
              <a:defRPr/>
            </a:pPr>
            <a:endParaRPr lang="en-US" sz="1600" dirty="0">
              <a:latin typeface="Verdana" pitchFamily="34" charset="0"/>
              <a:ea typeface="Verdana" pitchFamily="34" charset="0"/>
              <a:cs typeface="Verdana" pitchFamily="34" charset="0"/>
            </a:endParaRPr>
          </a:p>
          <a:p>
            <a:pPr marL="342900" indent="-342900">
              <a:buFont typeface="Arial" pitchFamily="34" charset="0"/>
              <a:buChar char="•"/>
              <a:defRPr/>
            </a:pPr>
            <a:r>
              <a:rPr lang="en-US" sz="2400" dirty="0">
                <a:latin typeface="Verdana" pitchFamily="34" charset="0"/>
                <a:ea typeface="Verdana" pitchFamily="34" charset="0"/>
                <a:cs typeface="Verdana" pitchFamily="34" charset="0"/>
              </a:rPr>
              <a:t>Sit to stand lift</a:t>
            </a:r>
          </a:p>
          <a:p>
            <a:pPr marL="342900" indent="-342900">
              <a:buFont typeface="Arial" pitchFamily="34" charset="0"/>
              <a:buChar char="•"/>
              <a:defRPr/>
            </a:pPr>
            <a:endParaRPr lang="en-US" sz="1600" dirty="0">
              <a:latin typeface="Verdana" pitchFamily="34" charset="0"/>
              <a:ea typeface="Verdana" pitchFamily="34" charset="0"/>
              <a:cs typeface="Verdana" pitchFamily="34" charset="0"/>
            </a:endParaRPr>
          </a:p>
          <a:p>
            <a:pPr marL="342900" indent="-342900">
              <a:buFont typeface="Arial" pitchFamily="34" charset="0"/>
              <a:buChar char="•"/>
              <a:defRPr/>
            </a:pPr>
            <a:r>
              <a:rPr lang="en-US" sz="2400" dirty="0">
                <a:latin typeface="Verdana" pitchFamily="34" charset="0"/>
                <a:ea typeface="Verdana" pitchFamily="34" charset="0"/>
                <a:cs typeface="Verdana" pitchFamily="34" charset="0"/>
              </a:rPr>
              <a:t>Transfer/gait belt</a:t>
            </a:r>
          </a:p>
          <a:p>
            <a:pPr marL="342900" indent="-342900">
              <a:buFont typeface="Arial" pitchFamily="34" charset="0"/>
              <a:buChar char="•"/>
              <a:defRPr/>
            </a:pPr>
            <a:endParaRPr lang="en-US" sz="1600" dirty="0">
              <a:latin typeface="Verdana" pitchFamily="34" charset="0"/>
              <a:ea typeface="Verdana" pitchFamily="34" charset="0"/>
              <a:cs typeface="Verdana" pitchFamily="34" charset="0"/>
            </a:endParaRPr>
          </a:p>
          <a:p>
            <a:pPr marL="342900" indent="-342900">
              <a:buFont typeface="Arial" pitchFamily="34" charset="0"/>
              <a:buChar char="•"/>
              <a:defRPr/>
            </a:pPr>
            <a:r>
              <a:rPr lang="en-US" sz="2400" dirty="0">
                <a:latin typeface="Verdana" pitchFamily="34" charset="0"/>
                <a:ea typeface="Verdana" pitchFamily="34" charset="0"/>
                <a:cs typeface="Verdana" pitchFamily="34" charset="0"/>
              </a:rPr>
              <a:t>Non-Friction device/Air assistive device</a:t>
            </a:r>
          </a:p>
          <a:p>
            <a:pPr marL="342900" indent="-342900">
              <a:buFont typeface="Arial" pitchFamily="34" charset="0"/>
              <a:buChar char="•"/>
              <a:defRPr/>
            </a:pPr>
            <a:endParaRPr lang="en-US" sz="1600" dirty="0">
              <a:latin typeface="Verdana" pitchFamily="34" charset="0"/>
              <a:ea typeface="Verdana" pitchFamily="34" charset="0"/>
              <a:cs typeface="Verdana" pitchFamily="34" charset="0"/>
            </a:endParaRPr>
          </a:p>
          <a:p>
            <a:pPr marL="342900" indent="-342900">
              <a:buFont typeface="Arial" pitchFamily="34" charset="0"/>
              <a:buChar char="•"/>
              <a:defRPr/>
            </a:pPr>
            <a:r>
              <a:rPr lang="en-US" sz="2400" dirty="0">
                <a:latin typeface="Verdana" pitchFamily="34" charset="0"/>
                <a:ea typeface="Verdana" pitchFamily="34" charset="0"/>
                <a:cs typeface="Verdana" pitchFamily="34" charset="0"/>
              </a:rPr>
              <a:t>Independent</a:t>
            </a:r>
          </a:p>
          <a:p>
            <a:pPr>
              <a:defRPr/>
            </a:pPr>
            <a:r>
              <a:rPr lang="en-US" sz="2400" dirty="0">
                <a:latin typeface="Arial" charset="0"/>
                <a:cs typeface="Arial" charset="0"/>
              </a:rPr>
              <a:t>						        </a:t>
            </a:r>
            <a:r>
              <a:rPr lang="en-US" sz="2000" dirty="0">
                <a:latin typeface="Arial" charset="0"/>
                <a:cs typeface="Arial" charset="0"/>
              </a:rPr>
              <a:t>Going from the 						          bottom up the 						          patient requires 						          more assistance</a:t>
            </a:r>
          </a:p>
        </p:txBody>
      </p:sp>
      <p:sp>
        <p:nvSpPr>
          <p:cNvPr id="2" name="Down Arrow 1"/>
          <p:cNvSpPr/>
          <p:nvPr/>
        </p:nvSpPr>
        <p:spPr>
          <a:xfrm rot="10800000">
            <a:off x="7543800" y="1752600"/>
            <a:ext cx="342900" cy="2538413"/>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PPT-075-02</a:t>
            </a:r>
          </a:p>
        </p:txBody>
      </p:sp>
      <p:sp>
        <p:nvSpPr>
          <p:cNvPr id="6149" name="Rectangle 19"/>
          <p:cNvSpPr>
            <a:spLocks noChangeArrowheads="1"/>
          </p:cNvSpPr>
          <p:nvPr/>
        </p:nvSpPr>
        <p:spPr bwMode="auto">
          <a:xfrm>
            <a:off x="8077200" y="6019800"/>
            <a:ext cx="609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4</a:t>
            </a:r>
          </a:p>
        </p:txBody>
      </p:sp>
      <p:sp>
        <p:nvSpPr>
          <p:cNvPr id="6150" name="Rectangle 2"/>
          <p:cNvSpPr>
            <a:spLocks noGrp="1" noChangeArrowheads="1"/>
          </p:cNvSpPr>
          <p:nvPr>
            <p:ph type="ctrTitle"/>
          </p:nvPr>
        </p:nvSpPr>
        <p:spPr>
          <a:xfrm>
            <a:off x="533400" y="381000"/>
            <a:ext cx="5181600" cy="533400"/>
          </a:xfrm>
        </p:spPr>
        <p:txBody>
          <a:bodyPr/>
          <a:lstStyle/>
          <a:p>
            <a:pPr eaLnBrk="1" hangingPunct="1"/>
            <a:r>
              <a:rPr lang="en-US" altLang="en-US" sz="2800">
                <a:solidFill>
                  <a:schemeClr val="bg1"/>
                </a:solidFill>
                <a:latin typeface="Verdana" panose="020B0604030504040204" pitchFamily="34" charset="0"/>
              </a:rPr>
              <a:t>More Risks</a:t>
            </a:r>
          </a:p>
        </p:txBody>
      </p:sp>
      <p:sp>
        <p:nvSpPr>
          <p:cNvPr id="11" name="Content Placeholder 12"/>
          <p:cNvSpPr txBox="1">
            <a:spLocks/>
          </p:cNvSpPr>
          <p:nvPr/>
        </p:nvSpPr>
        <p:spPr bwMode="auto">
          <a:xfrm>
            <a:off x="468313" y="1219200"/>
            <a:ext cx="8229600" cy="4525963"/>
          </a:xfrm>
          <a:prstGeom prst="rect">
            <a:avLst/>
          </a:prstGeom>
          <a:noFill/>
          <a:ln w="9525">
            <a:noFill/>
            <a:miter lim="800000"/>
            <a:headEnd/>
            <a:tailEnd/>
          </a:ln>
        </p:spPr>
        <p:txBody>
          <a:bodyPr/>
          <a:lstStyle/>
          <a:p>
            <a:pPr marL="342900" indent="-342900" eaLnBrk="0" hangingPunct="0">
              <a:spcBef>
                <a:spcPct val="20000"/>
              </a:spcBef>
              <a:buFont typeface="Courier New" pitchFamily="49" charset="0"/>
              <a:buChar char="o"/>
              <a:defRPr/>
            </a:pPr>
            <a:r>
              <a:rPr lang="en-US" sz="2400" kern="0" dirty="0">
                <a:latin typeface="Verdana" pitchFamily="34" charset="0"/>
                <a:cs typeface="+mn-cs"/>
              </a:rPr>
              <a:t>Rising obesity rates in the U.S. have increased physical demands on caregivers</a:t>
            </a:r>
          </a:p>
          <a:p>
            <a:pPr marL="342900" indent="-342900" eaLnBrk="0" hangingPunct="0">
              <a:spcBef>
                <a:spcPct val="20000"/>
              </a:spcBef>
              <a:buFont typeface="Courier New" pitchFamily="49" charset="0"/>
              <a:buChar char="o"/>
              <a:defRPr/>
            </a:pPr>
            <a:r>
              <a:rPr lang="en-US" sz="2400" kern="0" dirty="0">
                <a:latin typeface="Verdana" pitchFamily="34" charset="0"/>
                <a:cs typeface="+mn-cs"/>
              </a:rPr>
              <a:t>Aging workforce: average age of registered nurse in U.S. = 47</a:t>
            </a:r>
          </a:p>
          <a:p>
            <a:pPr marL="342900" indent="-342900" eaLnBrk="0" hangingPunct="0">
              <a:spcBef>
                <a:spcPct val="20000"/>
              </a:spcBef>
              <a:buFont typeface="Courier New" pitchFamily="49" charset="0"/>
              <a:buChar char="o"/>
              <a:defRPr/>
            </a:pPr>
            <a:r>
              <a:rPr lang="en-US" sz="2400" kern="0" dirty="0">
                <a:latin typeface="Verdana" pitchFamily="34" charset="0"/>
                <a:cs typeface="+mn-cs"/>
              </a:rPr>
              <a:t>Ongoing shortage of nurses/other caregivers</a:t>
            </a:r>
          </a:p>
          <a:p>
            <a:pPr marL="342900" indent="-342900" eaLnBrk="0" hangingPunct="0">
              <a:spcBef>
                <a:spcPct val="20000"/>
              </a:spcBef>
              <a:buFont typeface="Courier New" pitchFamily="49" charset="0"/>
              <a:buChar char="o"/>
              <a:defRPr/>
            </a:pPr>
            <a:r>
              <a:rPr lang="en-US" sz="2400" kern="0" dirty="0">
                <a:latin typeface="Verdana" pitchFamily="34" charset="0"/>
                <a:cs typeface="+mn-cs"/>
              </a:rPr>
              <a:t>Healthcare organizations cutting workforce</a:t>
            </a:r>
          </a:p>
          <a:p>
            <a:pPr marL="342900" indent="-342900" eaLnBrk="0" hangingPunct="0">
              <a:spcBef>
                <a:spcPct val="20000"/>
              </a:spcBef>
              <a:buFont typeface="Courier New" pitchFamily="49" charset="0"/>
              <a:buChar char="o"/>
              <a:defRPr/>
            </a:pPr>
            <a:r>
              <a:rPr lang="en-US" sz="2400" kern="0" dirty="0">
                <a:latin typeface="Verdana" pitchFamily="34" charset="0"/>
                <a:cs typeface="+mn-cs"/>
              </a:rPr>
              <a:t>Longer work schedules</a:t>
            </a:r>
          </a:p>
        </p:txBody>
      </p:sp>
      <p:pic>
        <p:nvPicPr>
          <p:cNvPr id="6152"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876800" y="3854450"/>
            <a:ext cx="30861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1"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2" name="Rectangle 2"/>
          <p:cNvSpPr>
            <a:spLocks noGrp="1" noChangeArrowheads="1"/>
          </p:cNvSpPr>
          <p:nvPr>
            <p:ph type="ctrTitle"/>
          </p:nvPr>
        </p:nvSpPr>
        <p:spPr>
          <a:xfrm>
            <a:off x="533400" y="457200"/>
            <a:ext cx="5181600" cy="381000"/>
          </a:xfrm>
        </p:spPr>
        <p:txBody>
          <a:bodyPr/>
          <a:lstStyle/>
          <a:p>
            <a:pPr eaLnBrk="1" hangingPunct="1"/>
            <a:r>
              <a:rPr lang="en-US" altLang="en-US" sz="2800">
                <a:solidFill>
                  <a:schemeClr val="bg1"/>
                </a:solidFill>
                <a:latin typeface="Verdana" panose="020B0604030504040204" pitchFamily="34" charset="0"/>
              </a:rPr>
              <a:t>Safety Tips</a:t>
            </a:r>
          </a:p>
        </p:txBody>
      </p:sp>
      <p:sp>
        <p:nvSpPr>
          <p:cNvPr id="43013"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PPT-075-02</a:t>
            </a:r>
          </a:p>
        </p:txBody>
      </p:sp>
      <p:sp>
        <p:nvSpPr>
          <p:cNvPr id="43014"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40</a:t>
            </a:r>
          </a:p>
        </p:txBody>
      </p:sp>
      <p:sp>
        <p:nvSpPr>
          <p:cNvPr id="8" name="Content Placeholder 12"/>
          <p:cNvSpPr txBox="1">
            <a:spLocks/>
          </p:cNvSpPr>
          <p:nvPr/>
        </p:nvSpPr>
        <p:spPr bwMode="auto">
          <a:xfrm>
            <a:off x="609600" y="1600200"/>
            <a:ext cx="8229600" cy="4525963"/>
          </a:xfrm>
          <a:prstGeom prst="rect">
            <a:avLst/>
          </a:prstGeom>
          <a:noFill/>
          <a:ln w="9525">
            <a:noFill/>
            <a:miter lim="800000"/>
            <a:headEnd/>
            <a:tailEnd/>
          </a:ln>
        </p:spPr>
        <p:txBody>
          <a:bodyPr/>
          <a:lstStyle/>
          <a:p>
            <a:pPr>
              <a:defRPr/>
            </a:pPr>
            <a:r>
              <a:rPr lang="en-US" sz="2400" dirty="0">
                <a:latin typeface="Verdana" pitchFamily="34" charset="0"/>
                <a:ea typeface="Verdana" pitchFamily="34" charset="0"/>
                <a:cs typeface="Verdana" pitchFamily="34" charset="0"/>
              </a:rPr>
              <a:t>If standing for an extended period:</a:t>
            </a:r>
          </a:p>
          <a:p>
            <a:pPr>
              <a:defRPr/>
            </a:pPr>
            <a:endParaRPr lang="en-US" sz="2400" dirty="0">
              <a:latin typeface="Verdana" pitchFamily="34" charset="0"/>
              <a:ea typeface="Verdana" pitchFamily="34" charset="0"/>
              <a:cs typeface="Verdana" pitchFamily="34" charset="0"/>
            </a:endParaRPr>
          </a:p>
          <a:p>
            <a:pPr marL="342900" indent="-342900">
              <a:buFont typeface="Courier New" pitchFamily="49" charset="0"/>
              <a:buChar char="o"/>
              <a:defRPr/>
            </a:pPr>
            <a:r>
              <a:rPr lang="en-US" sz="2400" dirty="0">
                <a:latin typeface="Verdana" pitchFamily="34" charset="0"/>
                <a:ea typeface="Verdana" pitchFamily="34" charset="0"/>
                <a:cs typeface="Verdana" pitchFamily="34" charset="0"/>
              </a:rPr>
              <a:t>Stand with feet shoulder width apart</a:t>
            </a:r>
          </a:p>
          <a:p>
            <a:pPr marL="342900" indent="-342900">
              <a:buFont typeface="Courier New" pitchFamily="49" charset="0"/>
              <a:buChar char="o"/>
              <a:defRPr/>
            </a:pPr>
            <a:r>
              <a:rPr lang="en-US" sz="2400" dirty="0">
                <a:latin typeface="Verdana" pitchFamily="34" charset="0"/>
                <a:ea typeface="Verdana" pitchFamily="34" charset="0"/>
                <a:cs typeface="Verdana" pitchFamily="34" charset="0"/>
              </a:rPr>
              <a:t>Place one foot slightly behind other</a:t>
            </a:r>
          </a:p>
          <a:p>
            <a:pPr marL="342900" indent="-342900">
              <a:buFont typeface="Courier New" pitchFamily="49" charset="0"/>
              <a:buChar char="o"/>
              <a:defRPr/>
            </a:pPr>
            <a:r>
              <a:rPr lang="en-US" sz="2400" dirty="0">
                <a:latin typeface="Verdana" pitchFamily="34" charset="0"/>
                <a:ea typeface="Verdana" pitchFamily="34" charset="0"/>
                <a:cs typeface="Verdana" pitchFamily="34" charset="0"/>
              </a:rPr>
              <a:t>Shift weight from foot to foot</a:t>
            </a:r>
          </a:p>
          <a:p>
            <a:pPr marL="342900" indent="-342900">
              <a:buFont typeface="Courier New" pitchFamily="49" charset="0"/>
              <a:buChar char="o"/>
              <a:defRPr/>
            </a:pPr>
            <a:r>
              <a:rPr lang="en-US" sz="2400" dirty="0">
                <a:latin typeface="Verdana" pitchFamily="34" charset="0"/>
                <a:ea typeface="Verdana" pitchFamily="34" charset="0"/>
                <a:cs typeface="Verdana" pitchFamily="34" charset="0"/>
              </a:rPr>
              <a:t>Re-position your body if possible</a:t>
            </a:r>
          </a:p>
        </p:txBody>
      </p:sp>
      <p:pic>
        <p:nvPicPr>
          <p:cNvPr id="43016"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667500" y="3124200"/>
            <a:ext cx="1752600" cy="264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5"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Rectangle 2"/>
          <p:cNvSpPr>
            <a:spLocks noGrp="1" noChangeArrowheads="1"/>
          </p:cNvSpPr>
          <p:nvPr>
            <p:ph type="ctrTitle"/>
          </p:nvPr>
        </p:nvSpPr>
        <p:spPr>
          <a:xfrm>
            <a:off x="533400" y="457200"/>
            <a:ext cx="5181600" cy="381000"/>
          </a:xfrm>
        </p:spPr>
        <p:txBody>
          <a:bodyPr/>
          <a:lstStyle/>
          <a:p>
            <a:pPr eaLnBrk="1" hangingPunct="1"/>
            <a:r>
              <a:rPr lang="en-US" altLang="en-US" sz="2800">
                <a:solidFill>
                  <a:schemeClr val="bg1"/>
                </a:solidFill>
                <a:latin typeface="Verdana" panose="020B0604030504040204" pitchFamily="34" charset="0"/>
              </a:rPr>
              <a:t>Safety Tips</a:t>
            </a:r>
          </a:p>
        </p:txBody>
      </p:sp>
      <p:sp>
        <p:nvSpPr>
          <p:cNvPr id="44037"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PPT-075-02</a:t>
            </a:r>
          </a:p>
        </p:txBody>
      </p:sp>
      <p:sp>
        <p:nvSpPr>
          <p:cNvPr id="44038"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41</a:t>
            </a:r>
          </a:p>
        </p:txBody>
      </p:sp>
      <p:sp>
        <p:nvSpPr>
          <p:cNvPr id="8" name="Content Placeholder 12"/>
          <p:cNvSpPr txBox="1">
            <a:spLocks/>
          </p:cNvSpPr>
          <p:nvPr/>
        </p:nvSpPr>
        <p:spPr bwMode="auto">
          <a:xfrm>
            <a:off x="609600" y="1371600"/>
            <a:ext cx="8229600" cy="4525963"/>
          </a:xfrm>
          <a:prstGeom prst="rect">
            <a:avLst/>
          </a:prstGeom>
          <a:noFill/>
          <a:ln w="9525">
            <a:noFill/>
            <a:miter lim="800000"/>
            <a:headEnd/>
            <a:tailEnd/>
          </a:ln>
        </p:spPr>
        <p:txBody>
          <a:bodyPr/>
          <a:lstStyle/>
          <a:p>
            <a:pPr>
              <a:defRPr/>
            </a:pPr>
            <a:r>
              <a:rPr lang="en-US" sz="2400" dirty="0">
                <a:latin typeface="Verdana" pitchFamily="34" charset="0"/>
                <a:ea typeface="Verdana" pitchFamily="34" charset="0"/>
                <a:cs typeface="Verdana" pitchFamily="34" charset="0"/>
              </a:rPr>
              <a:t>If bending over for a long period of time:</a:t>
            </a:r>
          </a:p>
          <a:p>
            <a:pPr>
              <a:defRPr/>
            </a:pPr>
            <a:endParaRPr lang="en-US" sz="2400" dirty="0">
              <a:latin typeface="Verdana" pitchFamily="34" charset="0"/>
              <a:ea typeface="Verdana" pitchFamily="34" charset="0"/>
              <a:cs typeface="Verdana" pitchFamily="34" charset="0"/>
            </a:endParaRPr>
          </a:p>
          <a:p>
            <a:pPr marL="342900" indent="-342900">
              <a:buFont typeface="Courier New" pitchFamily="49" charset="0"/>
              <a:buChar char="o"/>
              <a:defRPr/>
            </a:pPr>
            <a:r>
              <a:rPr lang="en-US" sz="2400" dirty="0">
                <a:latin typeface="Verdana" pitchFamily="34" charset="0"/>
                <a:ea typeface="Verdana" pitchFamily="34" charset="0"/>
                <a:cs typeface="Verdana" pitchFamily="34" charset="0"/>
              </a:rPr>
              <a:t>Stand upright </a:t>
            </a:r>
          </a:p>
          <a:p>
            <a:pPr marL="342900" indent="-342900">
              <a:buFont typeface="Courier New" pitchFamily="49" charset="0"/>
              <a:buChar char="o"/>
              <a:defRPr/>
            </a:pPr>
            <a:r>
              <a:rPr lang="en-US" sz="2400" dirty="0">
                <a:latin typeface="Verdana" pitchFamily="34" charset="0"/>
                <a:ea typeface="Verdana" pitchFamily="34" charset="0"/>
                <a:cs typeface="Verdana" pitchFamily="34" charset="0"/>
              </a:rPr>
              <a:t>Place your hands on your lower back</a:t>
            </a:r>
          </a:p>
          <a:p>
            <a:pPr marL="342900" indent="-342900">
              <a:buFont typeface="Courier New" pitchFamily="49" charset="0"/>
              <a:buChar char="o"/>
              <a:defRPr/>
            </a:pPr>
            <a:r>
              <a:rPr lang="en-US" sz="2400" dirty="0">
                <a:latin typeface="Verdana" pitchFamily="34" charset="0"/>
                <a:ea typeface="Verdana" pitchFamily="34" charset="0"/>
                <a:cs typeface="Verdana" pitchFamily="34" charset="0"/>
              </a:rPr>
              <a:t>Bend backward slowly</a:t>
            </a:r>
          </a:p>
          <a:p>
            <a:pPr marL="342900" indent="-342900">
              <a:buFont typeface="Courier New" pitchFamily="49" charset="0"/>
              <a:buChar char="o"/>
              <a:defRPr/>
            </a:pPr>
            <a:r>
              <a:rPr lang="en-US" sz="2400" dirty="0">
                <a:latin typeface="Verdana" pitchFamily="34" charset="0"/>
                <a:ea typeface="Verdana" pitchFamily="34" charset="0"/>
                <a:cs typeface="Verdana" pitchFamily="34" charset="0"/>
              </a:rPr>
              <a:t>Come back to upright position</a:t>
            </a:r>
          </a:p>
        </p:txBody>
      </p:sp>
      <p:pic>
        <p:nvPicPr>
          <p:cNvPr id="44040"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400800" y="3048000"/>
            <a:ext cx="2071688" cy="276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59"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0" name="Rectangle 2"/>
          <p:cNvSpPr>
            <a:spLocks noGrp="1" noChangeArrowheads="1"/>
          </p:cNvSpPr>
          <p:nvPr>
            <p:ph type="ctrTitle"/>
          </p:nvPr>
        </p:nvSpPr>
        <p:spPr>
          <a:xfrm>
            <a:off x="533400" y="457200"/>
            <a:ext cx="5181600" cy="381000"/>
          </a:xfrm>
        </p:spPr>
        <p:txBody>
          <a:bodyPr/>
          <a:lstStyle/>
          <a:p>
            <a:pPr eaLnBrk="1" hangingPunct="1"/>
            <a:r>
              <a:rPr lang="en-US" altLang="en-US" sz="2800">
                <a:solidFill>
                  <a:schemeClr val="bg1"/>
                </a:solidFill>
                <a:latin typeface="Verdana" panose="020B0604030504040204" pitchFamily="34" charset="0"/>
              </a:rPr>
              <a:t>Stretching Exercises</a:t>
            </a:r>
          </a:p>
        </p:txBody>
      </p:sp>
      <p:sp>
        <p:nvSpPr>
          <p:cNvPr id="45061"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PPT-075-02</a:t>
            </a:r>
          </a:p>
        </p:txBody>
      </p:sp>
      <p:sp>
        <p:nvSpPr>
          <p:cNvPr id="45062"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42</a:t>
            </a:r>
          </a:p>
        </p:txBody>
      </p:sp>
      <p:sp>
        <p:nvSpPr>
          <p:cNvPr id="45063" name="Content Placeholder 12"/>
          <p:cNvSpPr txBox="1">
            <a:spLocks/>
          </p:cNvSpPr>
          <p:nvPr/>
        </p:nvSpPr>
        <p:spPr bwMode="auto">
          <a:xfrm>
            <a:off x="762000" y="1695450"/>
            <a:ext cx="228600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i="1" u="sng">
                <a:solidFill>
                  <a:srgbClr val="FF0000"/>
                </a:solidFill>
                <a:latin typeface="Verdana" panose="020B0604030504040204" pitchFamily="34" charset="0"/>
              </a:rPr>
              <a:t>Note</a:t>
            </a:r>
            <a:r>
              <a:rPr lang="en-US" altLang="en-US" sz="1400" i="1">
                <a:solidFill>
                  <a:srgbClr val="FF0000"/>
                </a:solidFill>
                <a:latin typeface="Verdana" panose="020B0604030504040204" pitchFamily="34" charset="0"/>
              </a:rPr>
              <a:t>: Before doing any exercises check with your physician to ensure you’re able to do them safely!</a:t>
            </a:r>
          </a:p>
        </p:txBody>
      </p:sp>
      <p:pic>
        <p:nvPicPr>
          <p:cNvPr id="45064"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994400" y="1322388"/>
            <a:ext cx="2716213" cy="200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762000" y="3581400"/>
            <a:ext cx="7391400" cy="2216150"/>
          </a:xfrm>
          <a:prstGeom prst="rect">
            <a:avLst/>
          </a:prstGeom>
          <a:noFill/>
        </p:spPr>
        <p:txBody>
          <a:bodyPr>
            <a:spAutoFit/>
          </a:bodyPr>
          <a:lstStyle/>
          <a:p>
            <a:pPr marL="285750" indent="-285750">
              <a:buFont typeface="Arial" pitchFamily="34" charset="0"/>
              <a:buChar char="•"/>
              <a:defRPr/>
            </a:pPr>
            <a:r>
              <a:rPr lang="en-US" sz="2400" dirty="0">
                <a:latin typeface="Verdana" pitchFamily="34" charset="0"/>
                <a:ea typeface="Verdana" pitchFamily="34" charset="0"/>
                <a:cs typeface="Verdana" pitchFamily="34" charset="0"/>
              </a:rPr>
              <a:t>Sit or stand with arms hanging loosely at your sides</a:t>
            </a:r>
          </a:p>
          <a:p>
            <a:pPr marL="285750" indent="-285750">
              <a:buFont typeface="Arial" pitchFamily="34" charset="0"/>
              <a:buChar char="•"/>
              <a:defRPr/>
            </a:pPr>
            <a:r>
              <a:rPr lang="en-US" sz="2400" dirty="0">
                <a:latin typeface="Verdana" pitchFamily="34" charset="0"/>
                <a:ea typeface="Verdana" pitchFamily="34" charset="0"/>
                <a:cs typeface="Verdana" pitchFamily="34" charset="0"/>
              </a:rPr>
              <a:t>Turn head to one side, then the other </a:t>
            </a:r>
          </a:p>
          <a:p>
            <a:pPr marL="285750" indent="-285750">
              <a:buFont typeface="Arial" pitchFamily="34" charset="0"/>
              <a:buChar char="•"/>
              <a:defRPr/>
            </a:pPr>
            <a:r>
              <a:rPr lang="en-US" sz="2400" dirty="0">
                <a:latin typeface="Verdana" pitchFamily="34" charset="0"/>
                <a:ea typeface="Verdana" pitchFamily="34" charset="0"/>
                <a:cs typeface="Verdana" pitchFamily="34" charset="0"/>
              </a:rPr>
              <a:t>Hold for 5 seconds, each side </a:t>
            </a:r>
          </a:p>
          <a:p>
            <a:pPr marL="285750" indent="-285750">
              <a:buFont typeface="Arial" pitchFamily="34" charset="0"/>
              <a:buChar char="•"/>
              <a:defRPr/>
            </a:pPr>
            <a:r>
              <a:rPr lang="en-US" sz="2400" dirty="0">
                <a:latin typeface="Verdana" pitchFamily="34" charset="0"/>
                <a:ea typeface="Verdana" pitchFamily="34" charset="0"/>
                <a:cs typeface="Verdana" pitchFamily="34" charset="0"/>
              </a:rPr>
              <a:t>Repeat 1 to 3 times </a:t>
            </a:r>
          </a:p>
          <a:p>
            <a:pPr>
              <a:defRPr/>
            </a:pPr>
            <a:endParaRPr lang="en-US" dirty="0">
              <a:latin typeface="Arial" charset="0"/>
              <a:cs typeface="Arial"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3"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4" name="Rectangle 2"/>
          <p:cNvSpPr>
            <a:spLocks noGrp="1" noChangeArrowheads="1"/>
          </p:cNvSpPr>
          <p:nvPr>
            <p:ph type="ctrTitle"/>
          </p:nvPr>
        </p:nvSpPr>
        <p:spPr>
          <a:xfrm>
            <a:off x="533400" y="457200"/>
            <a:ext cx="5181600" cy="381000"/>
          </a:xfrm>
        </p:spPr>
        <p:txBody>
          <a:bodyPr/>
          <a:lstStyle/>
          <a:p>
            <a:pPr eaLnBrk="1" hangingPunct="1"/>
            <a:r>
              <a:rPr lang="en-US" altLang="en-US" sz="2800">
                <a:solidFill>
                  <a:schemeClr val="bg1"/>
                </a:solidFill>
                <a:latin typeface="Verdana" panose="020B0604030504040204" pitchFamily="34" charset="0"/>
              </a:rPr>
              <a:t>Stretching Exercises</a:t>
            </a:r>
          </a:p>
        </p:txBody>
      </p:sp>
      <p:sp>
        <p:nvSpPr>
          <p:cNvPr id="46085"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PPT-075-02</a:t>
            </a:r>
          </a:p>
        </p:txBody>
      </p:sp>
      <p:sp>
        <p:nvSpPr>
          <p:cNvPr id="46086"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43</a:t>
            </a:r>
          </a:p>
        </p:txBody>
      </p:sp>
      <p:sp>
        <p:nvSpPr>
          <p:cNvPr id="46087" name="Content Placeholder 12"/>
          <p:cNvSpPr txBox="1">
            <a:spLocks/>
          </p:cNvSpPr>
          <p:nvPr/>
        </p:nvSpPr>
        <p:spPr bwMode="auto">
          <a:xfrm>
            <a:off x="762000" y="1695450"/>
            <a:ext cx="228600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i="1" u="sng">
                <a:solidFill>
                  <a:srgbClr val="FF0000"/>
                </a:solidFill>
                <a:latin typeface="Verdana" panose="020B0604030504040204" pitchFamily="34" charset="0"/>
              </a:rPr>
              <a:t>Note</a:t>
            </a:r>
            <a:r>
              <a:rPr lang="en-US" altLang="en-US" sz="1400" i="1">
                <a:solidFill>
                  <a:srgbClr val="FF0000"/>
                </a:solidFill>
                <a:latin typeface="Verdana" panose="020B0604030504040204" pitchFamily="34" charset="0"/>
              </a:rPr>
              <a:t>: Before doing any exercises check with your physician to ensure you’re able to do them safely!</a:t>
            </a:r>
          </a:p>
        </p:txBody>
      </p:sp>
      <p:sp>
        <p:nvSpPr>
          <p:cNvPr id="5" name="TextBox 4"/>
          <p:cNvSpPr txBox="1"/>
          <p:nvPr/>
        </p:nvSpPr>
        <p:spPr>
          <a:xfrm>
            <a:off x="642938" y="3298825"/>
            <a:ext cx="7391400" cy="3101975"/>
          </a:xfrm>
          <a:prstGeom prst="rect">
            <a:avLst/>
          </a:prstGeom>
          <a:noFill/>
        </p:spPr>
        <p:txBody>
          <a:bodyPr>
            <a:spAutoFit/>
          </a:bodyPr>
          <a:lstStyle/>
          <a:p>
            <a:pPr marL="342900" indent="-342900">
              <a:spcBef>
                <a:spcPct val="20000"/>
              </a:spcBef>
              <a:buFont typeface="Courier New" pitchFamily="49" charset="0"/>
              <a:buChar char="o"/>
              <a:defRPr/>
            </a:pPr>
            <a:r>
              <a:rPr lang="en-US" sz="2400" dirty="0">
                <a:solidFill>
                  <a:prstClr val="black"/>
                </a:solidFill>
                <a:latin typeface="Verdana" pitchFamily="34" charset="0"/>
                <a:cs typeface="+mn-cs"/>
              </a:rPr>
              <a:t>Stand or sit and place right hand on left elbow </a:t>
            </a:r>
          </a:p>
          <a:p>
            <a:pPr marL="342900" indent="-342900">
              <a:spcBef>
                <a:spcPct val="20000"/>
              </a:spcBef>
              <a:buFont typeface="Courier New" pitchFamily="49" charset="0"/>
              <a:buChar char="o"/>
              <a:defRPr/>
            </a:pPr>
            <a:r>
              <a:rPr lang="en-US" sz="2400" dirty="0">
                <a:solidFill>
                  <a:prstClr val="black"/>
                </a:solidFill>
                <a:latin typeface="Verdana" pitchFamily="34" charset="0"/>
                <a:cs typeface="+mn-cs"/>
              </a:rPr>
              <a:t>With left hand, pull right elbow across  chest toward left shoulder and hold 10 to  15 seconds </a:t>
            </a:r>
          </a:p>
          <a:p>
            <a:pPr marL="342900" indent="-342900">
              <a:spcBef>
                <a:spcPct val="20000"/>
              </a:spcBef>
              <a:buFont typeface="Courier New" pitchFamily="49" charset="0"/>
              <a:buChar char="o"/>
              <a:defRPr/>
            </a:pPr>
            <a:r>
              <a:rPr lang="en-US" sz="2400" dirty="0">
                <a:solidFill>
                  <a:prstClr val="black"/>
                </a:solidFill>
                <a:latin typeface="Verdana" pitchFamily="34" charset="0"/>
                <a:cs typeface="+mn-cs"/>
              </a:rPr>
              <a:t>Repeat on other side </a:t>
            </a:r>
          </a:p>
          <a:p>
            <a:pPr marL="285750" indent="-285750">
              <a:buFont typeface="Arial" pitchFamily="34" charset="0"/>
              <a:buChar char="•"/>
              <a:defRPr/>
            </a:pPr>
            <a:endParaRPr lang="en-US" sz="2400" dirty="0">
              <a:latin typeface="Verdana" pitchFamily="34" charset="0"/>
              <a:ea typeface="Verdana" pitchFamily="34" charset="0"/>
              <a:cs typeface="Verdana" pitchFamily="34" charset="0"/>
            </a:endParaRPr>
          </a:p>
          <a:p>
            <a:pPr>
              <a:defRPr/>
            </a:pPr>
            <a:endParaRPr lang="en-US" dirty="0">
              <a:latin typeface="Arial" charset="0"/>
              <a:cs typeface="Arial" charset="0"/>
            </a:endParaRPr>
          </a:p>
        </p:txBody>
      </p:sp>
      <p:pic>
        <p:nvPicPr>
          <p:cNvPr id="46089"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867400" y="1211263"/>
            <a:ext cx="2362200" cy="203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7"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8" name="Rectangle 2"/>
          <p:cNvSpPr>
            <a:spLocks noGrp="1" noChangeArrowheads="1"/>
          </p:cNvSpPr>
          <p:nvPr>
            <p:ph type="ctrTitle"/>
          </p:nvPr>
        </p:nvSpPr>
        <p:spPr>
          <a:xfrm>
            <a:off x="533400" y="457200"/>
            <a:ext cx="5181600" cy="381000"/>
          </a:xfrm>
        </p:spPr>
        <p:txBody>
          <a:bodyPr/>
          <a:lstStyle/>
          <a:p>
            <a:pPr eaLnBrk="1" hangingPunct="1"/>
            <a:r>
              <a:rPr lang="en-US" altLang="en-US" sz="2800">
                <a:solidFill>
                  <a:schemeClr val="bg1"/>
                </a:solidFill>
                <a:latin typeface="Verdana" panose="020B0604030504040204" pitchFamily="34" charset="0"/>
              </a:rPr>
              <a:t>Stretching Exercises</a:t>
            </a:r>
          </a:p>
        </p:txBody>
      </p:sp>
      <p:sp>
        <p:nvSpPr>
          <p:cNvPr id="47109"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PPT-075-02</a:t>
            </a:r>
          </a:p>
        </p:txBody>
      </p:sp>
      <p:sp>
        <p:nvSpPr>
          <p:cNvPr id="47110"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44</a:t>
            </a:r>
          </a:p>
        </p:txBody>
      </p:sp>
      <p:sp>
        <p:nvSpPr>
          <p:cNvPr id="47111" name="Content Placeholder 12"/>
          <p:cNvSpPr txBox="1">
            <a:spLocks/>
          </p:cNvSpPr>
          <p:nvPr/>
        </p:nvSpPr>
        <p:spPr bwMode="auto">
          <a:xfrm>
            <a:off x="762000" y="1371600"/>
            <a:ext cx="228600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i="1" u="sng">
                <a:solidFill>
                  <a:srgbClr val="FF0000"/>
                </a:solidFill>
                <a:latin typeface="Verdana" panose="020B0604030504040204" pitchFamily="34" charset="0"/>
              </a:rPr>
              <a:t>Note</a:t>
            </a:r>
            <a:r>
              <a:rPr lang="en-US" altLang="en-US" sz="1400" i="1">
                <a:solidFill>
                  <a:srgbClr val="FF0000"/>
                </a:solidFill>
                <a:latin typeface="Verdana" panose="020B0604030504040204" pitchFamily="34" charset="0"/>
              </a:rPr>
              <a:t>: Before doing any exercises check with your physician to ensure you’re able to do them safely!</a:t>
            </a:r>
          </a:p>
        </p:txBody>
      </p:sp>
      <p:sp>
        <p:nvSpPr>
          <p:cNvPr id="5" name="TextBox 4"/>
          <p:cNvSpPr txBox="1"/>
          <p:nvPr/>
        </p:nvSpPr>
        <p:spPr>
          <a:xfrm>
            <a:off x="528638" y="2709863"/>
            <a:ext cx="7391400" cy="3694112"/>
          </a:xfrm>
          <a:prstGeom prst="rect">
            <a:avLst/>
          </a:prstGeom>
          <a:noFill/>
        </p:spPr>
        <p:txBody>
          <a:bodyPr>
            <a:spAutoFit/>
          </a:bodyPr>
          <a:lstStyle/>
          <a:p>
            <a:pPr marL="342900" indent="-342900">
              <a:spcBef>
                <a:spcPct val="20000"/>
              </a:spcBef>
              <a:buFont typeface="Courier New" pitchFamily="49" charset="0"/>
              <a:buChar char="o"/>
              <a:defRPr/>
            </a:pPr>
            <a:r>
              <a:rPr lang="en-US" sz="2400" dirty="0">
                <a:solidFill>
                  <a:prstClr val="black"/>
                </a:solidFill>
                <a:latin typeface="Verdana" pitchFamily="34" charset="0"/>
                <a:cs typeface="Times New Roman" pitchFamily="18" charset="0"/>
              </a:rPr>
              <a:t>Keep knees slightly flexed </a:t>
            </a:r>
          </a:p>
          <a:p>
            <a:pPr marL="342900" indent="-342900">
              <a:spcBef>
                <a:spcPct val="20000"/>
              </a:spcBef>
              <a:buFont typeface="Courier New" pitchFamily="49" charset="0"/>
              <a:buChar char="o"/>
              <a:defRPr/>
            </a:pPr>
            <a:r>
              <a:rPr lang="en-US" sz="2400" dirty="0">
                <a:solidFill>
                  <a:prstClr val="black"/>
                </a:solidFill>
                <a:latin typeface="Verdana" pitchFamily="34" charset="0"/>
                <a:cs typeface="Times New Roman" pitchFamily="18" charset="0"/>
              </a:rPr>
              <a:t>Stand or sit with arms overhead </a:t>
            </a:r>
          </a:p>
          <a:p>
            <a:pPr marL="342900" indent="-342900">
              <a:spcBef>
                <a:spcPct val="20000"/>
              </a:spcBef>
              <a:buFont typeface="Courier New" pitchFamily="49" charset="0"/>
              <a:buChar char="o"/>
              <a:defRPr/>
            </a:pPr>
            <a:r>
              <a:rPr lang="en-US" sz="2400" dirty="0">
                <a:solidFill>
                  <a:prstClr val="black"/>
                </a:solidFill>
                <a:latin typeface="Verdana" pitchFamily="34" charset="0"/>
                <a:cs typeface="Times New Roman" pitchFamily="18" charset="0"/>
              </a:rPr>
              <a:t>Hold elbow with hand of opposite arm </a:t>
            </a:r>
          </a:p>
          <a:p>
            <a:pPr marL="342900" indent="-342900">
              <a:spcBef>
                <a:spcPct val="20000"/>
              </a:spcBef>
              <a:buFont typeface="Courier New" pitchFamily="49" charset="0"/>
              <a:buChar char="o"/>
              <a:defRPr/>
            </a:pPr>
            <a:r>
              <a:rPr lang="en-US" sz="2400" dirty="0">
                <a:solidFill>
                  <a:prstClr val="black"/>
                </a:solidFill>
                <a:latin typeface="Verdana" pitchFamily="34" charset="0"/>
                <a:cs typeface="Times New Roman" pitchFamily="18" charset="0"/>
              </a:rPr>
              <a:t>Pull elbow behind head gently as you slowly lean to side until mild stretch is felt </a:t>
            </a:r>
          </a:p>
          <a:p>
            <a:pPr marL="342900" indent="-342900">
              <a:spcBef>
                <a:spcPct val="20000"/>
              </a:spcBef>
              <a:buFont typeface="Courier New" pitchFamily="49" charset="0"/>
              <a:buChar char="o"/>
              <a:defRPr/>
            </a:pPr>
            <a:r>
              <a:rPr lang="en-US" sz="2400" dirty="0">
                <a:solidFill>
                  <a:prstClr val="black"/>
                </a:solidFill>
                <a:latin typeface="Verdana" pitchFamily="34" charset="0"/>
                <a:cs typeface="Times New Roman" pitchFamily="18" charset="0"/>
              </a:rPr>
              <a:t>Hold 10 to 15 sec </a:t>
            </a:r>
          </a:p>
          <a:p>
            <a:pPr marL="342900" indent="-342900">
              <a:spcBef>
                <a:spcPct val="20000"/>
              </a:spcBef>
              <a:buFont typeface="Courier New" pitchFamily="49" charset="0"/>
              <a:buChar char="o"/>
              <a:defRPr/>
            </a:pPr>
            <a:r>
              <a:rPr lang="en-US" sz="2400" dirty="0">
                <a:solidFill>
                  <a:prstClr val="black"/>
                </a:solidFill>
                <a:latin typeface="Verdana" pitchFamily="34" charset="0"/>
                <a:cs typeface="Times New Roman" pitchFamily="18" charset="0"/>
              </a:rPr>
              <a:t>Repeat on other side</a:t>
            </a:r>
            <a:endParaRPr lang="en-US" sz="2400" dirty="0">
              <a:solidFill>
                <a:prstClr val="black"/>
              </a:solidFill>
              <a:latin typeface="Verdana" pitchFamily="34" charset="0"/>
              <a:cs typeface="+mn-cs"/>
            </a:endParaRPr>
          </a:p>
          <a:p>
            <a:pPr marL="285750" indent="-285750">
              <a:buFont typeface="Arial" pitchFamily="34" charset="0"/>
              <a:buChar char="•"/>
              <a:defRPr/>
            </a:pPr>
            <a:endParaRPr lang="en-US" sz="2400" dirty="0">
              <a:latin typeface="Verdana" pitchFamily="34" charset="0"/>
              <a:ea typeface="Verdana" pitchFamily="34" charset="0"/>
              <a:cs typeface="Verdana" pitchFamily="34" charset="0"/>
            </a:endParaRPr>
          </a:p>
          <a:p>
            <a:pPr>
              <a:defRPr/>
            </a:pPr>
            <a:endParaRPr lang="en-US" dirty="0">
              <a:latin typeface="Arial" charset="0"/>
              <a:cs typeface="Arial" charset="0"/>
            </a:endParaRPr>
          </a:p>
        </p:txBody>
      </p:sp>
      <p:pic>
        <p:nvPicPr>
          <p:cNvPr id="47113"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973888" y="1143000"/>
            <a:ext cx="1825625" cy="274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1"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2" name="Rectangle 2"/>
          <p:cNvSpPr>
            <a:spLocks noGrp="1" noChangeArrowheads="1"/>
          </p:cNvSpPr>
          <p:nvPr>
            <p:ph type="ctrTitle"/>
          </p:nvPr>
        </p:nvSpPr>
        <p:spPr>
          <a:xfrm>
            <a:off x="533400" y="381000"/>
            <a:ext cx="5181600" cy="533400"/>
          </a:xfrm>
        </p:spPr>
        <p:txBody>
          <a:bodyPr/>
          <a:lstStyle/>
          <a:p>
            <a:pPr eaLnBrk="1" hangingPunct="1"/>
            <a:r>
              <a:rPr lang="en-US" altLang="en-US" sz="2800">
                <a:solidFill>
                  <a:schemeClr val="bg1"/>
                </a:solidFill>
                <a:latin typeface="Verdana" panose="020B0604030504040204" pitchFamily="34" charset="0"/>
              </a:rPr>
              <a:t>Summary</a:t>
            </a:r>
          </a:p>
        </p:txBody>
      </p:sp>
      <p:sp>
        <p:nvSpPr>
          <p:cNvPr id="48133"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PPT-075-02</a:t>
            </a:r>
          </a:p>
        </p:txBody>
      </p:sp>
      <p:sp>
        <p:nvSpPr>
          <p:cNvPr id="48134"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45</a:t>
            </a:r>
          </a:p>
        </p:txBody>
      </p:sp>
      <p:sp>
        <p:nvSpPr>
          <p:cNvPr id="48135" name="Rectangle 7"/>
          <p:cNvSpPr>
            <a:spLocks noChangeArrowheads="1"/>
          </p:cNvSpPr>
          <p:nvPr/>
        </p:nvSpPr>
        <p:spPr bwMode="auto">
          <a:xfrm>
            <a:off x="685800" y="1371600"/>
            <a:ext cx="716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11" name="Content Placeholder 12"/>
          <p:cNvSpPr txBox="1">
            <a:spLocks/>
          </p:cNvSpPr>
          <p:nvPr/>
        </p:nvSpPr>
        <p:spPr bwMode="auto">
          <a:xfrm>
            <a:off x="490538" y="1143000"/>
            <a:ext cx="8229600" cy="4724400"/>
          </a:xfrm>
          <a:prstGeom prst="rect">
            <a:avLst/>
          </a:prstGeom>
          <a:noFill/>
          <a:ln w="9525">
            <a:noFill/>
            <a:miter lim="800000"/>
            <a:headEnd/>
            <a:tailEnd/>
          </a:ln>
        </p:spPr>
        <p:txBody>
          <a:bodyPr/>
          <a:lstStyle/>
          <a:p>
            <a:pPr marL="342900" indent="-342900" eaLnBrk="0" hangingPunct="0">
              <a:spcBef>
                <a:spcPct val="20000"/>
              </a:spcBef>
              <a:buFont typeface="Arial" pitchFamily="34" charset="0"/>
              <a:buChar char="•"/>
              <a:defRPr/>
            </a:pPr>
            <a:r>
              <a:rPr lang="en-US" sz="2400" kern="0" dirty="0">
                <a:latin typeface="Verdana" pitchFamily="34" charset="0"/>
                <a:cs typeface="+mn-cs"/>
              </a:rPr>
              <a:t>Health care workers have very high injury rates due to musculoskeletal disorders caused by the overexertion of patient handling.</a:t>
            </a:r>
          </a:p>
          <a:p>
            <a:pPr marL="342900" indent="-342900" eaLnBrk="0" hangingPunct="0">
              <a:spcBef>
                <a:spcPct val="20000"/>
              </a:spcBef>
              <a:buFont typeface="Arial" pitchFamily="34" charset="0"/>
              <a:buChar char="•"/>
              <a:defRPr/>
            </a:pPr>
            <a:r>
              <a:rPr lang="en-US" sz="2400" kern="0" dirty="0">
                <a:latin typeface="Verdana" pitchFamily="34" charset="0"/>
                <a:cs typeface="+mn-cs"/>
              </a:rPr>
              <a:t>Always use proper body mechanics if you have  to handle a patient and get help if necessary.</a:t>
            </a:r>
          </a:p>
          <a:p>
            <a:pPr marL="342900" indent="-342900" eaLnBrk="0" hangingPunct="0">
              <a:spcBef>
                <a:spcPct val="20000"/>
              </a:spcBef>
              <a:buFont typeface="Arial" pitchFamily="34" charset="0"/>
              <a:buChar char="•"/>
              <a:defRPr/>
            </a:pPr>
            <a:r>
              <a:rPr lang="en-US" sz="2400" kern="0" dirty="0">
                <a:latin typeface="Verdana" pitchFamily="34" charset="0"/>
                <a:cs typeface="+mn-cs"/>
              </a:rPr>
              <a:t>Use a patient lifting device where possible/practical.</a:t>
            </a:r>
          </a:p>
          <a:p>
            <a:pPr marL="342900" indent="-342900" eaLnBrk="0" hangingPunct="0">
              <a:spcBef>
                <a:spcPct val="20000"/>
              </a:spcBef>
              <a:buFont typeface="Arial" pitchFamily="34" charset="0"/>
              <a:buChar char="•"/>
              <a:defRPr/>
            </a:pPr>
            <a:r>
              <a:rPr lang="en-US" sz="2400" kern="0" dirty="0">
                <a:latin typeface="Verdana" pitchFamily="34" charset="0"/>
                <a:cs typeface="+mn-cs"/>
              </a:rPr>
              <a:t>Use a “lifting team” in the event the patient is very large or overly obese.</a:t>
            </a:r>
          </a:p>
          <a:p>
            <a:pPr marL="342900" indent="-342900" eaLnBrk="0" hangingPunct="0">
              <a:spcBef>
                <a:spcPct val="20000"/>
              </a:spcBef>
              <a:buFont typeface="Arial" pitchFamily="34" charset="0"/>
              <a:buChar char="•"/>
              <a:defRPr/>
            </a:pPr>
            <a:r>
              <a:rPr lang="en-US" sz="2400" kern="0" dirty="0">
                <a:latin typeface="Verdana" pitchFamily="34" charset="0"/>
                <a:cs typeface="+mn-cs"/>
              </a:rPr>
              <a:t>Never put yourself in a position where you and your patient could be injured if you move/lift the patient incorrectly.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6" descr="L&amp;I logo 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5" name="Picture 22" descr="blue bottom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6019800"/>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6"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PPT-075-02</a:t>
            </a:r>
          </a:p>
        </p:txBody>
      </p:sp>
      <p:sp>
        <p:nvSpPr>
          <p:cNvPr id="49157"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46</a:t>
            </a:r>
          </a:p>
        </p:txBody>
      </p:sp>
      <p:pic>
        <p:nvPicPr>
          <p:cNvPr id="49158" name="Picture 7" descr="Classroom.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3810000"/>
            <a:ext cx="3406775" cy="183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6"/>
          <p:cNvSpPr txBox="1">
            <a:spLocks/>
          </p:cNvSpPr>
          <p:nvPr/>
        </p:nvSpPr>
        <p:spPr>
          <a:xfrm>
            <a:off x="609600" y="1295400"/>
            <a:ext cx="6248400" cy="3810000"/>
          </a:xfrm>
          <a:prstGeom prst="rect">
            <a:avLst/>
          </a:prstGeom>
        </p:spPr>
        <p:txBody>
          <a:bodyPr/>
          <a:lstStyle/>
          <a:p>
            <a:pPr marL="342900" indent="-342900">
              <a:spcBef>
                <a:spcPct val="20000"/>
              </a:spcBef>
              <a:defRPr/>
            </a:pPr>
            <a:r>
              <a:rPr lang="en-US" sz="2400" kern="0" dirty="0">
                <a:latin typeface="Verdana" pitchFamily="34" charset="0"/>
                <a:cs typeface="Arial" charset="0"/>
              </a:rPr>
              <a:t>   To contact a Health &amp; Safety Training Specialist:</a:t>
            </a:r>
          </a:p>
          <a:p>
            <a:pPr marL="342900" indent="-342900">
              <a:spcBef>
                <a:spcPct val="20000"/>
              </a:spcBef>
              <a:defRPr/>
            </a:pPr>
            <a:endParaRPr lang="en-US" sz="2400" kern="0" dirty="0">
              <a:latin typeface="Verdana" pitchFamily="34" charset="0"/>
              <a:cs typeface="Arial" charset="0"/>
            </a:endParaRPr>
          </a:p>
          <a:p>
            <a:pPr marL="342900" indent="-342900">
              <a:spcBef>
                <a:spcPct val="20000"/>
              </a:spcBef>
              <a:defRPr/>
            </a:pPr>
            <a:r>
              <a:rPr lang="en-US" sz="2400" kern="0" dirty="0">
                <a:latin typeface="Verdana" pitchFamily="34" charset="0"/>
                <a:cs typeface="Arial" charset="0"/>
              </a:rPr>
              <a:t>Bureau of Workers’ Compensation</a:t>
            </a:r>
          </a:p>
          <a:p>
            <a:pPr marL="342900" indent="-342900">
              <a:spcBef>
                <a:spcPct val="20000"/>
              </a:spcBef>
              <a:defRPr/>
            </a:pPr>
            <a:r>
              <a:rPr lang="en-US" sz="2400" kern="0" dirty="0">
                <a:latin typeface="Verdana" pitchFamily="34" charset="0"/>
                <a:cs typeface="Arial" charset="0"/>
              </a:rPr>
              <a:t>1171 South Cameron Street Room 324</a:t>
            </a:r>
          </a:p>
          <a:p>
            <a:pPr marL="342900" indent="-342900">
              <a:spcBef>
                <a:spcPct val="20000"/>
              </a:spcBef>
              <a:defRPr/>
            </a:pPr>
            <a:r>
              <a:rPr lang="en-US" sz="2400" kern="0" dirty="0">
                <a:latin typeface="Verdana" pitchFamily="34" charset="0"/>
                <a:cs typeface="Arial" charset="0"/>
              </a:rPr>
              <a:t>Harrisburg, PA  17104-2501</a:t>
            </a:r>
          </a:p>
          <a:p>
            <a:pPr marL="342900" indent="-342900">
              <a:spcBef>
                <a:spcPct val="20000"/>
              </a:spcBef>
              <a:defRPr/>
            </a:pPr>
            <a:r>
              <a:rPr lang="en-US" sz="2400" kern="0" dirty="0">
                <a:latin typeface="Verdana" pitchFamily="34" charset="0"/>
                <a:cs typeface="Arial" charset="0"/>
              </a:rPr>
              <a:t>717-772-1635 </a:t>
            </a:r>
          </a:p>
          <a:p>
            <a:pPr marL="342900" indent="-342900">
              <a:spcBef>
                <a:spcPct val="20000"/>
              </a:spcBef>
              <a:defRPr/>
            </a:pPr>
            <a:r>
              <a:rPr lang="en-US" sz="2400" u="sng" kern="0" dirty="0">
                <a:solidFill>
                  <a:srgbClr val="0000FF"/>
                </a:solidFill>
                <a:latin typeface="Verdana" pitchFamily="34" charset="0"/>
                <a:cs typeface="Arial" charset="0"/>
              </a:rPr>
              <a:t>RA-LI-BWC-Safety@pa.gov</a:t>
            </a:r>
            <a:r>
              <a:rPr lang="en-US" sz="2400" kern="0" dirty="0">
                <a:latin typeface="Verdana" pitchFamily="34" charset="0"/>
                <a:cs typeface="Arial" charset="0"/>
              </a:rPr>
              <a:t>  </a:t>
            </a:r>
            <a:r>
              <a:rPr lang="en-US" sz="2400" kern="0" dirty="0">
                <a:latin typeface="+mn-lt"/>
                <a:cs typeface="Arial" charset="0"/>
              </a:rPr>
              <a:t>     </a:t>
            </a:r>
          </a:p>
        </p:txBody>
      </p:sp>
      <p:sp>
        <p:nvSpPr>
          <p:cNvPr id="10" name="Title 5"/>
          <p:cNvSpPr txBox="1">
            <a:spLocks/>
          </p:cNvSpPr>
          <p:nvPr/>
        </p:nvSpPr>
        <p:spPr>
          <a:xfrm>
            <a:off x="457200" y="381000"/>
            <a:ext cx="5334000" cy="533400"/>
          </a:xfrm>
          <a:prstGeom prst="rect">
            <a:avLst/>
          </a:prstGeom>
        </p:spPr>
        <p:txBody>
          <a:bodyPr/>
          <a:lstStyle/>
          <a:p>
            <a:pPr algn="ctr">
              <a:defRPr/>
            </a:pPr>
            <a:r>
              <a:rPr lang="en-US" sz="2800" kern="0" dirty="0">
                <a:solidFill>
                  <a:schemeClr val="bg1"/>
                </a:solidFill>
                <a:latin typeface="Verdana" pitchFamily="34" charset="0"/>
                <a:ea typeface="+mj-ea"/>
                <a:cs typeface="+mj-cs"/>
              </a:rPr>
              <a:t>Contact Information</a:t>
            </a:r>
          </a:p>
        </p:txBody>
      </p:sp>
      <p:pic>
        <p:nvPicPr>
          <p:cNvPr id="49161"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6250" y="5029200"/>
            <a:ext cx="4852988" cy="76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6" descr="L&amp;I logo 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79" name="Picture 22" descr="blue bottom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0"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rPr>
              <a:t>Questions</a:t>
            </a:r>
          </a:p>
        </p:txBody>
      </p:sp>
      <p:sp>
        <p:nvSpPr>
          <p:cNvPr id="50181"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PPT-075-02</a:t>
            </a:r>
          </a:p>
        </p:txBody>
      </p:sp>
      <p:sp>
        <p:nvSpPr>
          <p:cNvPr id="50182"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47</a:t>
            </a:r>
          </a:p>
        </p:txBody>
      </p:sp>
      <p:sp>
        <p:nvSpPr>
          <p:cNvPr id="9"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cs typeface="+mn-cs"/>
            </a:endParaRPr>
          </a:p>
        </p:txBody>
      </p:sp>
      <p:pic>
        <p:nvPicPr>
          <p:cNvPr id="50184" name="Picture 9" descr="Your resume has 15 seconds to make an impression. What does yours sa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1828800"/>
            <a:ext cx="4592638"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PPT-075-02</a:t>
            </a:r>
          </a:p>
        </p:txBody>
      </p:sp>
      <p:sp>
        <p:nvSpPr>
          <p:cNvPr id="7173" name="Rectangle 19"/>
          <p:cNvSpPr>
            <a:spLocks noChangeArrowheads="1"/>
          </p:cNvSpPr>
          <p:nvPr/>
        </p:nvSpPr>
        <p:spPr bwMode="auto">
          <a:xfrm>
            <a:off x="8077200" y="6019800"/>
            <a:ext cx="609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5</a:t>
            </a:r>
          </a:p>
        </p:txBody>
      </p:sp>
      <p:sp>
        <p:nvSpPr>
          <p:cNvPr id="7174" name="Rectangle 2"/>
          <p:cNvSpPr>
            <a:spLocks noGrp="1" noChangeArrowheads="1"/>
          </p:cNvSpPr>
          <p:nvPr>
            <p:ph type="ctrTitle"/>
          </p:nvPr>
        </p:nvSpPr>
        <p:spPr>
          <a:xfrm>
            <a:off x="533400" y="304800"/>
            <a:ext cx="5181600" cy="725488"/>
          </a:xfrm>
        </p:spPr>
        <p:txBody>
          <a:bodyPr/>
          <a:lstStyle/>
          <a:p>
            <a:pPr eaLnBrk="1" hangingPunct="1"/>
            <a:r>
              <a:rPr lang="en-US" altLang="en-US" sz="2800">
                <a:solidFill>
                  <a:schemeClr val="bg1"/>
                </a:solidFill>
                <a:latin typeface="Verdana" panose="020B0604030504040204" pitchFamily="34" charset="0"/>
              </a:rPr>
              <a:t>Some Statistics*</a:t>
            </a:r>
          </a:p>
        </p:txBody>
      </p:sp>
      <p:sp>
        <p:nvSpPr>
          <p:cNvPr id="12" name="Content Placeholder 12"/>
          <p:cNvSpPr txBox="1">
            <a:spLocks/>
          </p:cNvSpPr>
          <p:nvPr/>
        </p:nvSpPr>
        <p:spPr bwMode="auto">
          <a:xfrm>
            <a:off x="457200" y="1146175"/>
            <a:ext cx="8229600" cy="4525963"/>
          </a:xfrm>
          <a:prstGeom prst="rect">
            <a:avLst/>
          </a:prstGeom>
          <a:noFill/>
          <a:ln w="9525">
            <a:noFill/>
            <a:miter lim="800000"/>
            <a:headEnd/>
            <a:tailEnd/>
          </a:ln>
        </p:spPr>
        <p:txBody>
          <a:bodyPr/>
          <a:lstStyle/>
          <a:p>
            <a:pPr marL="342900" indent="-342900" eaLnBrk="0" hangingPunct="0">
              <a:spcBef>
                <a:spcPct val="20000"/>
              </a:spcBef>
              <a:buFont typeface="Arial" pitchFamily="34" charset="0"/>
              <a:buChar char="•"/>
              <a:defRPr/>
            </a:pPr>
            <a:r>
              <a:rPr lang="en-US" sz="2400" kern="0" dirty="0">
                <a:latin typeface="Verdana" pitchFamily="34" charset="0"/>
                <a:cs typeface="+mn-cs"/>
              </a:rPr>
              <a:t>52% of Nurses experience chronic back pain</a:t>
            </a:r>
          </a:p>
          <a:p>
            <a:pPr marL="342900" indent="-342900" eaLnBrk="0" hangingPunct="0">
              <a:spcBef>
                <a:spcPct val="20000"/>
              </a:spcBef>
              <a:buFont typeface="Arial" pitchFamily="34" charset="0"/>
              <a:buChar char="•"/>
              <a:defRPr/>
            </a:pPr>
            <a:r>
              <a:rPr lang="en-US" sz="2400" kern="0" dirty="0">
                <a:latin typeface="Verdana" pitchFamily="34" charset="0"/>
                <a:cs typeface="+mn-cs"/>
              </a:rPr>
              <a:t>12% leave nursing because of back pain</a:t>
            </a:r>
          </a:p>
          <a:p>
            <a:pPr marL="342900" indent="-342900" eaLnBrk="0" hangingPunct="0">
              <a:spcBef>
                <a:spcPct val="20000"/>
              </a:spcBef>
              <a:buFont typeface="Arial" pitchFamily="34" charset="0"/>
              <a:buChar char="•"/>
              <a:defRPr/>
            </a:pPr>
            <a:r>
              <a:rPr lang="en-US" sz="2400" kern="0" dirty="0">
                <a:latin typeface="Verdana" pitchFamily="34" charset="0"/>
                <a:cs typeface="+mn-cs"/>
              </a:rPr>
              <a:t>20% transfer to a different unit due to back pain</a:t>
            </a:r>
          </a:p>
          <a:p>
            <a:pPr marL="342900" indent="-342900" eaLnBrk="0" hangingPunct="0">
              <a:spcBef>
                <a:spcPct val="20000"/>
              </a:spcBef>
              <a:buFont typeface="Arial" pitchFamily="34" charset="0"/>
              <a:buChar char="•"/>
              <a:defRPr/>
            </a:pPr>
            <a:r>
              <a:rPr lang="en-US" sz="2400" kern="0" dirty="0">
                <a:latin typeface="Verdana" pitchFamily="34" charset="0"/>
                <a:cs typeface="+mn-cs"/>
              </a:rPr>
              <a:t>Back pain is the leading cause of disability to nurses under 45 years of age</a:t>
            </a:r>
          </a:p>
        </p:txBody>
      </p:sp>
      <p:pic>
        <p:nvPicPr>
          <p:cNvPr id="7176"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743200" y="3352800"/>
            <a:ext cx="3954463"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7" name="TextBox 2"/>
          <p:cNvSpPr txBox="1">
            <a:spLocks noChangeArrowheads="1"/>
          </p:cNvSpPr>
          <p:nvPr/>
        </p:nvSpPr>
        <p:spPr bwMode="auto">
          <a:xfrm>
            <a:off x="304800" y="5345113"/>
            <a:ext cx="2286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000">
                <a:latin typeface="Verdana" panose="020B0604030504040204" pitchFamily="34" charset="0"/>
              </a:rPr>
              <a:t>*American Nursing Association, “Handle with Care”</a:t>
            </a:r>
          </a:p>
        </p:txBody>
      </p:sp>
      <p:sp>
        <p:nvSpPr>
          <p:cNvPr id="7178" name="TextBox 3"/>
          <p:cNvSpPr txBox="1">
            <a:spLocks noChangeArrowheads="1"/>
          </p:cNvSpPr>
          <p:nvPr/>
        </p:nvSpPr>
        <p:spPr bwMode="auto">
          <a:xfrm>
            <a:off x="342900" y="5668963"/>
            <a:ext cx="84582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000">
                <a:latin typeface="Verdana" panose="020B0604030504040204" pitchFamily="34" charset="0"/>
              </a:rPr>
              <a:t>http://www.nursingworld.org/MainMenuCategories/OccupationalandEnvironmental/occupationalhealth/handlewithcare/hwc.aspx</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PPT-075-02</a:t>
            </a:r>
          </a:p>
        </p:txBody>
      </p:sp>
      <p:sp>
        <p:nvSpPr>
          <p:cNvPr id="8197" name="Rectangle 19"/>
          <p:cNvSpPr>
            <a:spLocks noChangeArrowheads="1"/>
          </p:cNvSpPr>
          <p:nvPr/>
        </p:nvSpPr>
        <p:spPr bwMode="auto">
          <a:xfrm>
            <a:off x="8077200" y="6019800"/>
            <a:ext cx="609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6</a:t>
            </a:r>
          </a:p>
        </p:txBody>
      </p:sp>
      <p:sp>
        <p:nvSpPr>
          <p:cNvPr id="8198" name="Rectangle 2"/>
          <p:cNvSpPr>
            <a:spLocks noGrp="1" noChangeArrowheads="1"/>
          </p:cNvSpPr>
          <p:nvPr>
            <p:ph type="ctrTitle"/>
          </p:nvPr>
        </p:nvSpPr>
        <p:spPr>
          <a:xfrm>
            <a:off x="481013" y="381000"/>
            <a:ext cx="5233987" cy="533400"/>
          </a:xfrm>
        </p:spPr>
        <p:txBody>
          <a:bodyPr/>
          <a:lstStyle/>
          <a:p>
            <a:pPr eaLnBrk="1" hangingPunct="1"/>
            <a:r>
              <a:rPr lang="en-US" altLang="en-US" sz="2400">
                <a:solidFill>
                  <a:schemeClr val="bg1"/>
                </a:solidFill>
                <a:latin typeface="Verdana" panose="020B0604030504040204" pitchFamily="34" charset="0"/>
              </a:rPr>
              <a:t>Moving Patients-Myths vs. Facts</a:t>
            </a:r>
          </a:p>
        </p:txBody>
      </p:sp>
      <p:sp>
        <p:nvSpPr>
          <p:cNvPr id="11" name="Content Placeholder 12"/>
          <p:cNvSpPr txBox="1">
            <a:spLocks/>
          </p:cNvSpPr>
          <p:nvPr/>
        </p:nvSpPr>
        <p:spPr bwMode="auto">
          <a:xfrm>
            <a:off x="481013" y="1143000"/>
            <a:ext cx="8229600" cy="4648200"/>
          </a:xfrm>
          <a:prstGeom prst="rect">
            <a:avLst/>
          </a:prstGeom>
          <a:noFill/>
          <a:ln w="9525">
            <a:noFill/>
            <a:miter lim="800000"/>
            <a:headEnd/>
            <a:tailEnd/>
          </a:ln>
        </p:spPr>
        <p:txBody>
          <a:bodyPr/>
          <a:lstStyle/>
          <a:p>
            <a:pPr eaLnBrk="0" hangingPunct="0">
              <a:spcBef>
                <a:spcPct val="20000"/>
              </a:spcBef>
              <a:defRPr/>
            </a:pPr>
            <a:r>
              <a:rPr lang="en-US" sz="2400" u="sng" kern="0" dirty="0">
                <a:latin typeface="Verdana" pitchFamily="34" charset="0"/>
                <a:cs typeface="+mn-cs"/>
              </a:rPr>
              <a:t>Myth</a:t>
            </a:r>
            <a:r>
              <a:rPr lang="en-US" sz="2400" kern="0" dirty="0">
                <a:latin typeface="Verdana" pitchFamily="34" charset="0"/>
                <a:cs typeface="+mn-cs"/>
              </a:rPr>
              <a:t>: We can train workers to use proper body mechanics and avoid injuries.</a:t>
            </a:r>
          </a:p>
          <a:p>
            <a:pPr eaLnBrk="0" hangingPunct="0">
              <a:spcBef>
                <a:spcPct val="20000"/>
              </a:spcBef>
              <a:defRPr/>
            </a:pPr>
            <a:r>
              <a:rPr lang="en-US" sz="2400" u="sng" kern="0" dirty="0">
                <a:solidFill>
                  <a:srgbClr val="0000FF"/>
                </a:solidFill>
                <a:latin typeface="Verdana" pitchFamily="34" charset="0"/>
                <a:cs typeface="+mn-cs"/>
              </a:rPr>
              <a:t>Fact</a:t>
            </a:r>
            <a:r>
              <a:rPr lang="en-US" sz="2400" kern="0" dirty="0">
                <a:solidFill>
                  <a:srgbClr val="0000FF"/>
                </a:solidFill>
                <a:latin typeface="Verdana" pitchFamily="34" charset="0"/>
                <a:cs typeface="+mn-cs"/>
              </a:rPr>
              <a:t>: More than 30 years of research and experience shows relying </a:t>
            </a:r>
            <a:r>
              <a:rPr lang="en-US" sz="2400" kern="0">
                <a:solidFill>
                  <a:srgbClr val="0000FF"/>
                </a:solidFill>
                <a:latin typeface="Verdana" pitchFamily="34" charset="0"/>
                <a:cs typeface="+mn-cs"/>
              </a:rPr>
              <a:t>on proper body </a:t>
            </a:r>
            <a:r>
              <a:rPr lang="en-US" sz="2400" kern="0" dirty="0">
                <a:solidFill>
                  <a:srgbClr val="0000FF"/>
                </a:solidFill>
                <a:latin typeface="Verdana" pitchFamily="34" charset="0"/>
                <a:cs typeface="+mn-cs"/>
              </a:rPr>
              <a:t>mechanics or manual lifting alone is not effective to reduce back/other MSD’s.</a:t>
            </a:r>
            <a:r>
              <a:rPr lang="en-US" sz="2400" kern="0" dirty="0">
                <a:latin typeface="Verdana" pitchFamily="34" charset="0"/>
                <a:cs typeface="+mn-cs"/>
              </a:rPr>
              <a:t> </a:t>
            </a:r>
          </a:p>
          <a:p>
            <a:pPr eaLnBrk="0" hangingPunct="0">
              <a:spcBef>
                <a:spcPct val="20000"/>
              </a:spcBef>
              <a:defRPr/>
            </a:pPr>
            <a:r>
              <a:rPr lang="en-US" sz="2400" u="sng" kern="0" dirty="0">
                <a:latin typeface="Verdana" pitchFamily="34" charset="0"/>
                <a:cs typeface="+mn-cs"/>
              </a:rPr>
              <a:t>Myth</a:t>
            </a:r>
            <a:r>
              <a:rPr lang="en-US" sz="2400" kern="0" dirty="0">
                <a:latin typeface="Verdana" pitchFamily="34" charset="0"/>
                <a:cs typeface="+mn-cs"/>
              </a:rPr>
              <a:t>: Patients are not as comfortable or safe with mechanical lifting.</a:t>
            </a:r>
          </a:p>
          <a:p>
            <a:pPr eaLnBrk="0" hangingPunct="0">
              <a:spcBef>
                <a:spcPct val="20000"/>
              </a:spcBef>
              <a:defRPr/>
            </a:pPr>
            <a:r>
              <a:rPr lang="en-US" sz="2400" u="sng" kern="0" dirty="0">
                <a:solidFill>
                  <a:srgbClr val="0000FF"/>
                </a:solidFill>
                <a:latin typeface="Verdana" pitchFamily="34" charset="0"/>
                <a:cs typeface="+mn-cs"/>
              </a:rPr>
              <a:t>Fact</a:t>
            </a:r>
            <a:r>
              <a:rPr lang="en-US" sz="2400" kern="0" dirty="0">
                <a:solidFill>
                  <a:srgbClr val="0000FF"/>
                </a:solidFill>
                <a:latin typeface="Verdana" pitchFamily="34" charset="0"/>
                <a:cs typeface="+mn-cs"/>
              </a:rPr>
              <a:t>: Patient education can reinforce that the lift is for the patient’s safety as well as the caregivers. Patient handling equipment can prevent falls, bruises, and skin tears.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PPT-075-02</a:t>
            </a:r>
          </a:p>
        </p:txBody>
      </p:sp>
      <p:sp>
        <p:nvSpPr>
          <p:cNvPr id="9221" name="Rectangle 19"/>
          <p:cNvSpPr>
            <a:spLocks noChangeArrowheads="1"/>
          </p:cNvSpPr>
          <p:nvPr/>
        </p:nvSpPr>
        <p:spPr bwMode="auto">
          <a:xfrm>
            <a:off x="8077200" y="6019800"/>
            <a:ext cx="609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7</a:t>
            </a:r>
          </a:p>
        </p:txBody>
      </p:sp>
      <p:sp>
        <p:nvSpPr>
          <p:cNvPr id="9222" name="Rectangle 2"/>
          <p:cNvSpPr>
            <a:spLocks noGrp="1" noChangeArrowheads="1"/>
          </p:cNvSpPr>
          <p:nvPr>
            <p:ph type="ctrTitle"/>
          </p:nvPr>
        </p:nvSpPr>
        <p:spPr>
          <a:xfrm>
            <a:off x="457200" y="381000"/>
            <a:ext cx="5257800" cy="533400"/>
          </a:xfrm>
        </p:spPr>
        <p:txBody>
          <a:bodyPr/>
          <a:lstStyle/>
          <a:p>
            <a:pPr eaLnBrk="1" hangingPunct="1"/>
            <a:r>
              <a:rPr lang="en-US" altLang="en-US" sz="2400">
                <a:solidFill>
                  <a:schemeClr val="bg1"/>
                </a:solidFill>
                <a:latin typeface="Verdana" panose="020B0604030504040204" pitchFamily="34" charset="0"/>
              </a:rPr>
              <a:t>Moving Patients-Myths vs. Facts</a:t>
            </a:r>
          </a:p>
        </p:txBody>
      </p:sp>
      <p:sp>
        <p:nvSpPr>
          <p:cNvPr id="10" name="Content Placeholder 12"/>
          <p:cNvSpPr txBox="1">
            <a:spLocks/>
          </p:cNvSpPr>
          <p:nvPr/>
        </p:nvSpPr>
        <p:spPr bwMode="auto">
          <a:xfrm>
            <a:off x="431800" y="1143000"/>
            <a:ext cx="8229600" cy="4525963"/>
          </a:xfrm>
          <a:prstGeom prst="rect">
            <a:avLst/>
          </a:prstGeom>
          <a:noFill/>
          <a:ln w="9525">
            <a:noFill/>
            <a:miter lim="800000"/>
            <a:headEnd/>
            <a:tailEnd/>
          </a:ln>
        </p:spPr>
        <p:txBody>
          <a:bodyPr/>
          <a:lstStyle/>
          <a:p>
            <a:pPr eaLnBrk="0" hangingPunct="0">
              <a:spcBef>
                <a:spcPct val="20000"/>
              </a:spcBef>
              <a:defRPr/>
            </a:pPr>
            <a:r>
              <a:rPr lang="en-US" sz="2400" u="sng" kern="0" dirty="0">
                <a:latin typeface="Verdana" pitchFamily="34" charset="0"/>
                <a:cs typeface="+mn-cs"/>
              </a:rPr>
              <a:t>Myth</a:t>
            </a:r>
            <a:r>
              <a:rPr lang="en-US" sz="2400" kern="0" dirty="0">
                <a:latin typeface="Verdana" pitchFamily="34" charset="0"/>
                <a:cs typeface="+mn-cs"/>
              </a:rPr>
              <a:t>: It takes less time to manually move patients than to use lifting equipment.</a:t>
            </a:r>
            <a:endParaRPr lang="en-US" sz="2400" kern="0" dirty="0">
              <a:solidFill>
                <a:srgbClr val="0000FF"/>
              </a:solidFill>
              <a:latin typeface="Verdana" pitchFamily="34" charset="0"/>
              <a:cs typeface="+mn-cs"/>
            </a:endParaRPr>
          </a:p>
          <a:p>
            <a:pPr eaLnBrk="0" hangingPunct="0">
              <a:spcBef>
                <a:spcPct val="20000"/>
              </a:spcBef>
              <a:defRPr/>
            </a:pPr>
            <a:r>
              <a:rPr lang="en-US" sz="2400" u="sng" kern="0" dirty="0">
                <a:solidFill>
                  <a:srgbClr val="0000FF"/>
                </a:solidFill>
                <a:latin typeface="Verdana" pitchFamily="34" charset="0"/>
                <a:cs typeface="+mn-cs"/>
              </a:rPr>
              <a:t>Fact</a:t>
            </a:r>
            <a:r>
              <a:rPr lang="en-US" sz="2400" kern="0" dirty="0">
                <a:solidFill>
                  <a:srgbClr val="0000FF"/>
                </a:solidFill>
                <a:latin typeface="Verdana" pitchFamily="34" charset="0"/>
                <a:cs typeface="+mn-cs"/>
              </a:rPr>
              <a:t>: It can actually take much longer to get a team of co-workers together to manually lift a patient than to find and use lifting equipment. Attempting to lift a patient by only one person puts that caregiver at risk of injury. Using mechanical devices takes fewer personnel and about 5 minutes less.</a:t>
            </a:r>
            <a:endParaRPr lang="en-US" sz="2400" kern="0" dirty="0">
              <a:latin typeface="Verdana" pitchFamily="34" charset="0"/>
              <a:cs typeface="+mn-cs"/>
            </a:endParaRPr>
          </a:p>
        </p:txBody>
      </p:sp>
      <p:pic>
        <p:nvPicPr>
          <p:cNvPr id="9224"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048000" y="4335463"/>
            <a:ext cx="168275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5" name="Picture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196013" y="4230688"/>
            <a:ext cx="1557337"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PPT-075-02</a:t>
            </a:r>
          </a:p>
        </p:txBody>
      </p:sp>
      <p:sp>
        <p:nvSpPr>
          <p:cNvPr id="10245" name="Rectangle 19"/>
          <p:cNvSpPr>
            <a:spLocks noChangeArrowheads="1"/>
          </p:cNvSpPr>
          <p:nvPr/>
        </p:nvSpPr>
        <p:spPr bwMode="auto">
          <a:xfrm>
            <a:off x="8077200" y="6019800"/>
            <a:ext cx="609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8</a:t>
            </a:r>
          </a:p>
        </p:txBody>
      </p:sp>
      <p:sp>
        <p:nvSpPr>
          <p:cNvPr id="10246" name="Rectangle 2"/>
          <p:cNvSpPr>
            <a:spLocks noGrp="1" noChangeArrowheads="1"/>
          </p:cNvSpPr>
          <p:nvPr>
            <p:ph type="ctrTitle"/>
          </p:nvPr>
        </p:nvSpPr>
        <p:spPr>
          <a:xfrm>
            <a:off x="457200" y="398463"/>
            <a:ext cx="5410200" cy="439737"/>
          </a:xfrm>
        </p:spPr>
        <p:txBody>
          <a:bodyPr/>
          <a:lstStyle/>
          <a:p>
            <a:pPr eaLnBrk="1" hangingPunct="1"/>
            <a:r>
              <a:rPr lang="en-US" altLang="en-US" sz="2300">
                <a:solidFill>
                  <a:schemeClr val="bg1"/>
                </a:solidFill>
                <a:latin typeface="Verdana" panose="020B0604030504040204" pitchFamily="34" charset="0"/>
                <a:ea typeface="Verdana" panose="020B0604030504040204" pitchFamily="34" charset="0"/>
                <a:cs typeface="Verdana" panose="020B0604030504040204" pitchFamily="34" charset="0"/>
              </a:rPr>
              <a:t>Musculoskeletal Disorders (MSDs)</a:t>
            </a:r>
          </a:p>
        </p:txBody>
      </p:sp>
      <p:sp>
        <p:nvSpPr>
          <p:cNvPr id="10" name="Content Placeholder 12"/>
          <p:cNvSpPr txBox="1">
            <a:spLocks/>
          </p:cNvSpPr>
          <p:nvPr/>
        </p:nvSpPr>
        <p:spPr bwMode="auto">
          <a:xfrm>
            <a:off x="685800" y="1676400"/>
            <a:ext cx="8229600" cy="3657600"/>
          </a:xfrm>
          <a:prstGeom prst="rect">
            <a:avLst/>
          </a:prstGeom>
          <a:noFill/>
          <a:ln w="9525">
            <a:noFill/>
            <a:miter lim="800000"/>
            <a:headEnd/>
            <a:tailEnd/>
          </a:ln>
        </p:spPr>
        <p:txBody>
          <a:bodyPr/>
          <a:lstStyle/>
          <a:p>
            <a:pPr eaLnBrk="0" hangingPunct="0">
              <a:spcBef>
                <a:spcPct val="20000"/>
              </a:spcBef>
              <a:defRPr/>
            </a:pPr>
            <a:r>
              <a:rPr lang="en-US" sz="2400" dirty="0">
                <a:latin typeface="Verdana" pitchFamily="34" charset="0"/>
                <a:ea typeface="Verdana" pitchFamily="34" charset="0"/>
                <a:cs typeface="Verdana" pitchFamily="34" charset="0"/>
              </a:rPr>
              <a:t>Injury or disorder of the: </a:t>
            </a:r>
          </a:p>
          <a:p>
            <a:pPr eaLnBrk="0" hangingPunct="0">
              <a:spcBef>
                <a:spcPct val="20000"/>
              </a:spcBef>
              <a:defRPr/>
            </a:pPr>
            <a:endParaRPr lang="en-US" sz="2400" dirty="0">
              <a:latin typeface="Verdana" pitchFamily="34" charset="0"/>
              <a:ea typeface="Verdana" pitchFamily="34" charset="0"/>
              <a:cs typeface="Verdana" pitchFamily="34" charset="0"/>
            </a:endParaRPr>
          </a:p>
          <a:p>
            <a:pPr marL="342900" indent="-342900" eaLnBrk="0" hangingPunct="0">
              <a:spcBef>
                <a:spcPct val="20000"/>
              </a:spcBef>
              <a:buFont typeface="Arial" pitchFamily="34" charset="0"/>
              <a:buChar char="•"/>
              <a:defRPr/>
            </a:pPr>
            <a:r>
              <a:rPr lang="en-US" sz="2400" dirty="0">
                <a:latin typeface="Verdana" pitchFamily="34" charset="0"/>
                <a:ea typeface="Verdana" pitchFamily="34" charset="0"/>
                <a:cs typeface="Verdana" pitchFamily="34" charset="0"/>
              </a:rPr>
              <a:t>Muscles </a:t>
            </a:r>
          </a:p>
          <a:p>
            <a:pPr marL="342900" indent="-342900" eaLnBrk="0" hangingPunct="0">
              <a:spcBef>
                <a:spcPct val="20000"/>
              </a:spcBef>
              <a:buFont typeface="Arial" pitchFamily="34" charset="0"/>
              <a:buChar char="•"/>
              <a:defRPr/>
            </a:pPr>
            <a:r>
              <a:rPr lang="en-US" sz="2400" dirty="0">
                <a:latin typeface="Verdana" pitchFamily="34" charset="0"/>
                <a:ea typeface="Verdana" pitchFamily="34" charset="0"/>
                <a:cs typeface="Verdana" pitchFamily="34" charset="0"/>
              </a:rPr>
              <a:t>Nerves </a:t>
            </a:r>
          </a:p>
          <a:p>
            <a:pPr marL="342900" indent="-342900" eaLnBrk="0" hangingPunct="0">
              <a:spcBef>
                <a:spcPct val="20000"/>
              </a:spcBef>
              <a:buFont typeface="Arial" pitchFamily="34" charset="0"/>
              <a:buChar char="•"/>
              <a:defRPr/>
            </a:pPr>
            <a:r>
              <a:rPr lang="en-US" sz="2400" dirty="0">
                <a:latin typeface="Verdana" pitchFamily="34" charset="0"/>
                <a:ea typeface="Verdana" pitchFamily="34" charset="0"/>
                <a:cs typeface="Verdana" pitchFamily="34" charset="0"/>
              </a:rPr>
              <a:t>Tendons </a:t>
            </a:r>
          </a:p>
          <a:p>
            <a:pPr marL="342900" indent="-342900" eaLnBrk="0" hangingPunct="0">
              <a:spcBef>
                <a:spcPct val="20000"/>
              </a:spcBef>
              <a:buFont typeface="Arial" pitchFamily="34" charset="0"/>
              <a:buChar char="•"/>
              <a:defRPr/>
            </a:pPr>
            <a:r>
              <a:rPr lang="en-US" sz="2400" dirty="0">
                <a:latin typeface="Verdana" pitchFamily="34" charset="0"/>
                <a:ea typeface="Verdana" pitchFamily="34" charset="0"/>
                <a:cs typeface="Verdana" pitchFamily="34" charset="0"/>
              </a:rPr>
              <a:t>Joints </a:t>
            </a:r>
          </a:p>
          <a:p>
            <a:pPr marL="342900" indent="-342900" eaLnBrk="0" hangingPunct="0">
              <a:spcBef>
                <a:spcPct val="20000"/>
              </a:spcBef>
              <a:buFont typeface="Arial" pitchFamily="34" charset="0"/>
              <a:buChar char="•"/>
              <a:defRPr/>
            </a:pPr>
            <a:r>
              <a:rPr lang="en-US" sz="2400" dirty="0">
                <a:latin typeface="Verdana" pitchFamily="34" charset="0"/>
                <a:ea typeface="Verdana" pitchFamily="34" charset="0"/>
                <a:cs typeface="Verdana" pitchFamily="34" charset="0"/>
              </a:rPr>
              <a:t>Cartilage </a:t>
            </a:r>
          </a:p>
          <a:p>
            <a:pPr marL="342900" indent="-342900" eaLnBrk="0" hangingPunct="0">
              <a:spcBef>
                <a:spcPct val="20000"/>
              </a:spcBef>
              <a:buFont typeface="Arial" pitchFamily="34" charset="0"/>
              <a:buChar char="•"/>
              <a:defRPr/>
            </a:pPr>
            <a:r>
              <a:rPr lang="en-US" sz="2400" dirty="0">
                <a:latin typeface="Verdana" pitchFamily="34" charset="0"/>
                <a:ea typeface="Verdana" pitchFamily="34" charset="0"/>
                <a:cs typeface="Verdana" pitchFamily="34" charset="0"/>
              </a:rPr>
              <a:t>Spinal Discs</a:t>
            </a:r>
            <a:endParaRPr lang="en-US" sz="2400" kern="0" dirty="0">
              <a:latin typeface="Verdana" pitchFamily="34" charset="0"/>
              <a:ea typeface="Verdana" pitchFamily="34" charset="0"/>
              <a:cs typeface="Verdana" pitchFamily="34" charset="0"/>
            </a:endParaRPr>
          </a:p>
        </p:txBody>
      </p:sp>
      <p:pic>
        <p:nvPicPr>
          <p:cNvPr id="10248"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062538" y="3859213"/>
            <a:ext cx="3167062" cy="192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9" name="Picture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062538" y="1773238"/>
            <a:ext cx="3167062" cy="196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animEffect transition="in" filter="fade">
                                      <p:cBhvr>
                                        <p:cTn id="7" dur="500"/>
                                        <p:tgtEl>
                                          <p:spTgt spid="10">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3" end="3"/>
                                            </p:txEl>
                                          </p:spTgt>
                                        </p:tgtEl>
                                        <p:attrNameLst>
                                          <p:attrName>style.visibility</p:attrName>
                                        </p:attrNameLst>
                                      </p:cBhvr>
                                      <p:to>
                                        <p:strVal val="visible"/>
                                      </p:to>
                                    </p:set>
                                    <p:animEffect transition="in" filter="fade">
                                      <p:cBhvr>
                                        <p:cTn id="12" dur="500"/>
                                        <p:tgtEl>
                                          <p:spTgt spid="10">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4" end="4"/>
                                            </p:txEl>
                                          </p:spTgt>
                                        </p:tgtEl>
                                        <p:attrNameLst>
                                          <p:attrName>style.visibility</p:attrName>
                                        </p:attrNameLst>
                                      </p:cBhvr>
                                      <p:to>
                                        <p:strVal val="visible"/>
                                      </p:to>
                                    </p:set>
                                    <p:animEffect transition="in" filter="fade">
                                      <p:cBhvr>
                                        <p:cTn id="17" dur="500"/>
                                        <p:tgtEl>
                                          <p:spTgt spid="10">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xEl>
                                              <p:pRg st="5" end="5"/>
                                            </p:txEl>
                                          </p:spTgt>
                                        </p:tgtEl>
                                        <p:attrNameLst>
                                          <p:attrName>style.visibility</p:attrName>
                                        </p:attrNameLst>
                                      </p:cBhvr>
                                      <p:to>
                                        <p:strVal val="visible"/>
                                      </p:to>
                                    </p:set>
                                    <p:animEffect transition="in" filter="fade">
                                      <p:cBhvr>
                                        <p:cTn id="22" dur="500"/>
                                        <p:tgtEl>
                                          <p:spTgt spid="10">
                                            <p:txEl>
                                              <p:pRg st="5" end="5"/>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xEl>
                                              <p:pRg st="6" end="6"/>
                                            </p:txEl>
                                          </p:spTgt>
                                        </p:tgtEl>
                                        <p:attrNameLst>
                                          <p:attrName>style.visibility</p:attrName>
                                        </p:attrNameLst>
                                      </p:cBhvr>
                                      <p:to>
                                        <p:strVal val="visible"/>
                                      </p:to>
                                    </p:set>
                                    <p:animEffect transition="in" filter="fade">
                                      <p:cBhvr>
                                        <p:cTn id="27" dur="500"/>
                                        <p:tgtEl>
                                          <p:spTgt spid="10">
                                            <p:txEl>
                                              <p:pRg st="6" end="6"/>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xEl>
                                              <p:pRg st="7" end="7"/>
                                            </p:txEl>
                                          </p:spTgt>
                                        </p:tgtEl>
                                        <p:attrNameLst>
                                          <p:attrName>style.visibility</p:attrName>
                                        </p:attrNameLst>
                                      </p:cBhvr>
                                      <p:to>
                                        <p:strVal val="visible"/>
                                      </p:to>
                                    </p:set>
                                    <p:animEffect transition="in" filter="fade">
                                      <p:cBhvr>
                                        <p:cTn id="32" dur="500"/>
                                        <p:tgtEl>
                                          <p:spTgt spid="1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PPT-075-02</a:t>
            </a:r>
          </a:p>
        </p:txBody>
      </p:sp>
      <p:sp>
        <p:nvSpPr>
          <p:cNvPr id="11269" name="Rectangle 19"/>
          <p:cNvSpPr>
            <a:spLocks noChangeArrowheads="1"/>
          </p:cNvSpPr>
          <p:nvPr/>
        </p:nvSpPr>
        <p:spPr bwMode="auto">
          <a:xfrm>
            <a:off x="8077200" y="6019800"/>
            <a:ext cx="609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9</a:t>
            </a:r>
          </a:p>
        </p:txBody>
      </p:sp>
      <p:sp>
        <p:nvSpPr>
          <p:cNvPr id="11270" name="Rectangle 2"/>
          <p:cNvSpPr>
            <a:spLocks noGrp="1" noChangeArrowheads="1"/>
          </p:cNvSpPr>
          <p:nvPr>
            <p:ph type="ctrTitle"/>
          </p:nvPr>
        </p:nvSpPr>
        <p:spPr>
          <a:xfrm>
            <a:off x="533400" y="381000"/>
            <a:ext cx="5181600" cy="533400"/>
          </a:xfrm>
        </p:spPr>
        <p:txBody>
          <a:bodyPr/>
          <a:lstStyle/>
          <a:p>
            <a:pPr eaLnBrk="1" hangingPunct="1"/>
            <a:r>
              <a:rPr lang="en-US" altLang="en-US" sz="2800">
                <a:solidFill>
                  <a:schemeClr val="bg1"/>
                </a:solidFill>
                <a:latin typeface="Verdana" panose="020B0604030504040204" pitchFamily="34" charset="0"/>
              </a:rPr>
              <a:t>Stages of MSD’s</a:t>
            </a:r>
          </a:p>
        </p:txBody>
      </p:sp>
      <p:sp>
        <p:nvSpPr>
          <p:cNvPr id="11271" name="Content Placeholder 12"/>
          <p:cNvSpPr txBox="1">
            <a:spLocks/>
          </p:cNvSpPr>
          <p:nvPr/>
        </p:nvSpPr>
        <p:spPr bwMode="auto">
          <a:xfrm>
            <a:off x="457200" y="1219200"/>
            <a:ext cx="82296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u="sng">
                <a:latin typeface="Verdana" panose="020B0604030504040204" pitchFamily="34" charset="0"/>
              </a:rPr>
              <a:t>Early stage </a:t>
            </a:r>
            <a:r>
              <a:rPr lang="en-US" altLang="en-US" sz="2400">
                <a:latin typeface="Verdana" panose="020B0604030504040204" pitchFamily="34" charset="0"/>
              </a:rPr>
              <a:t>– pain may disappear after a rest away from work</a:t>
            </a:r>
          </a:p>
          <a:p>
            <a:pPr eaLnBrk="1" hangingPunct="1">
              <a:spcBef>
                <a:spcPct val="0"/>
              </a:spcBef>
              <a:buFontTx/>
              <a:buNone/>
            </a:pPr>
            <a:r>
              <a:rPr lang="en-US" altLang="en-US" sz="2400" u="sng">
                <a:latin typeface="Verdana" panose="020B0604030504040204" pitchFamily="34" charset="0"/>
              </a:rPr>
              <a:t>Intermediate stage </a:t>
            </a:r>
            <a:r>
              <a:rPr lang="en-US" altLang="en-US" sz="2400">
                <a:latin typeface="Verdana" panose="020B0604030504040204" pitchFamily="34" charset="0"/>
              </a:rPr>
              <a:t>– body part aches and feels weak soon after starting work and lasts until well after finishing work</a:t>
            </a:r>
          </a:p>
          <a:p>
            <a:pPr eaLnBrk="1" hangingPunct="1">
              <a:spcBef>
                <a:spcPct val="0"/>
              </a:spcBef>
              <a:buFontTx/>
              <a:buNone/>
            </a:pPr>
            <a:r>
              <a:rPr lang="en-US" altLang="en-US" sz="2400" u="sng">
                <a:latin typeface="Verdana" panose="020B0604030504040204" pitchFamily="34" charset="0"/>
              </a:rPr>
              <a:t>Advanced stage </a:t>
            </a:r>
            <a:r>
              <a:rPr lang="en-US" altLang="en-US" sz="2400">
                <a:latin typeface="Verdana" panose="020B0604030504040204" pitchFamily="34" charset="0"/>
              </a:rPr>
              <a:t>– body part aches and feels weak even at rest, sleep may be affected, light tasks are difficult on days off</a:t>
            </a:r>
          </a:p>
        </p:txBody>
      </p:sp>
      <p:pic>
        <p:nvPicPr>
          <p:cNvPr id="11272"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209800" y="4202113"/>
            <a:ext cx="3230563" cy="167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3" name="Picture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016625" y="4184650"/>
            <a:ext cx="2994025" cy="168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Template-new format">
  <a:themeElements>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41A3993B2E1CC498A25DCA832B2B68B" ma:contentTypeVersion="1" ma:contentTypeDescription="Create a new document." ma:contentTypeScope="" ma:versionID="fa155b35a1366181471372b90637fa4f">
  <xsd:schema xmlns:xsd="http://www.w3.org/2001/XMLSchema" xmlns:xs="http://www.w3.org/2001/XMLSchema" xmlns:p="http://schemas.microsoft.com/office/2006/metadata/properties" xmlns:ns1="http://schemas.microsoft.com/sharepoint/v3" targetNamespace="http://schemas.microsoft.com/office/2006/metadata/properties" ma:root="true" ma:fieldsID="dd024c9e117fc9e5fa023bfcd8efcd7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EB137881-34E9-4F21-B434-2EFDE10601E7}"/>
</file>

<file path=customXml/itemProps2.xml><?xml version="1.0" encoding="utf-8"?>
<ds:datastoreItem xmlns:ds="http://schemas.openxmlformats.org/officeDocument/2006/customXml" ds:itemID="{E62FA926-E095-4E25-9B8C-35381F9130FF}"/>
</file>

<file path=customXml/itemProps3.xml><?xml version="1.0" encoding="utf-8"?>
<ds:datastoreItem xmlns:ds="http://schemas.openxmlformats.org/officeDocument/2006/customXml" ds:itemID="{670FC29E-7B00-4833-A2CD-E46C127E4BFB}"/>
</file>

<file path=docProps/app.xml><?xml version="1.0" encoding="utf-8"?>
<Properties xmlns="http://schemas.openxmlformats.org/officeDocument/2006/extended-properties" xmlns:vt="http://schemas.openxmlformats.org/officeDocument/2006/docPropsVTypes">
  <Template>Template-new format</Template>
  <TotalTime>1178</TotalTime>
  <Words>5236</Words>
  <Application>Microsoft Office PowerPoint</Application>
  <PresentationFormat>On-screen Show (4:3)</PresentationFormat>
  <Paragraphs>707</Paragraphs>
  <Slides>47</Slides>
  <Notes>45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47</vt:i4>
      </vt:variant>
    </vt:vector>
  </HeadingPairs>
  <TitlesOfParts>
    <vt:vector size="54" baseType="lpstr">
      <vt:lpstr>Arial</vt:lpstr>
      <vt:lpstr>Calibri</vt:lpstr>
      <vt:lpstr>Verdana</vt:lpstr>
      <vt:lpstr>Courier New</vt:lpstr>
      <vt:lpstr>Times New Roman</vt:lpstr>
      <vt:lpstr>Wingdings</vt:lpstr>
      <vt:lpstr>Template-new format</vt:lpstr>
      <vt:lpstr>Safe Patient Handling</vt:lpstr>
      <vt:lpstr>What We’ll Talk About</vt:lpstr>
      <vt:lpstr>Injury Risk</vt:lpstr>
      <vt:lpstr>More Risks</vt:lpstr>
      <vt:lpstr>Some Statistics*</vt:lpstr>
      <vt:lpstr>Moving Patients-Myths vs. Facts</vt:lpstr>
      <vt:lpstr>Moving Patients-Myths vs. Facts</vt:lpstr>
      <vt:lpstr>Musculoskeletal Disorders (MSDs)</vt:lpstr>
      <vt:lpstr>Stages of MSD’s</vt:lpstr>
      <vt:lpstr>MSD’s-Signs &amp; Symptoms</vt:lpstr>
      <vt:lpstr>Before Patient Handling</vt:lpstr>
      <vt:lpstr>Patient Handling vs. Other Lifting</vt:lpstr>
      <vt:lpstr>Patient Handling Methods</vt:lpstr>
      <vt:lpstr>Important Principles-Body Mechanics </vt:lpstr>
      <vt:lpstr>Important Principles-Body Mechanics </vt:lpstr>
      <vt:lpstr>Ergonomics</vt:lpstr>
      <vt:lpstr>Ergonomic Risk Factors</vt:lpstr>
      <vt:lpstr>Ergonomic Risk Factors</vt:lpstr>
      <vt:lpstr>Use Caution</vt:lpstr>
      <vt:lpstr>Team Lifting</vt:lpstr>
      <vt:lpstr>Prepare for Safe Patient Handling</vt:lpstr>
      <vt:lpstr>When &amp; Why to Use Lifting Devices</vt:lpstr>
      <vt:lpstr>Economic Benefits of Lifting Devices</vt:lpstr>
      <vt:lpstr>When to Use a Lift</vt:lpstr>
      <vt:lpstr>When to Use a Lift</vt:lpstr>
      <vt:lpstr>Employee Responsibility</vt:lpstr>
      <vt:lpstr>Risk Factors</vt:lpstr>
      <vt:lpstr>Sitting a Patient Up in Bed </vt:lpstr>
      <vt:lpstr>To Assist with Standing up</vt:lpstr>
      <vt:lpstr>To Assist with Sitting Down</vt:lpstr>
      <vt:lpstr>Types of Transfers</vt:lpstr>
      <vt:lpstr>Repositioning</vt:lpstr>
      <vt:lpstr>Transfer &amp; Repositioning Factors</vt:lpstr>
      <vt:lpstr>Patient</vt:lpstr>
      <vt:lpstr>Environment</vt:lpstr>
      <vt:lpstr>Personnel</vt:lpstr>
      <vt:lpstr>Equipment</vt:lpstr>
      <vt:lpstr>Before the Task, Remember</vt:lpstr>
      <vt:lpstr>Order of Operation</vt:lpstr>
      <vt:lpstr>Safety Tips</vt:lpstr>
      <vt:lpstr>Safety Tips</vt:lpstr>
      <vt:lpstr>Stretching Exercises</vt:lpstr>
      <vt:lpstr>Stretching Exercises</vt:lpstr>
      <vt:lpstr>Stretching Exercises</vt:lpstr>
      <vt:lpstr>Summary</vt:lpstr>
      <vt:lpstr>PowerPoint Presentation</vt:lpstr>
      <vt:lpstr>Questions</vt:lpstr>
    </vt:vector>
  </TitlesOfParts>
  <Company>Labor and Industry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Safe Patient Lifting</dc:title>
  <dc:creator>Stephen Pakosh</dc:creator>
  <cp:lastModifiedBy>Tanyia Miller</cp:lastModifiedBy>
  <cp:revision>87</cp:revision>
  <dcterms:created xsi:type="dcterms:W3CDTF">2014-05-20T12:16:58Z</dcterms:created>
  <dcterms:modified xsi:type="dcterms:W3CDTF">2017-03-07T18:45:00Z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0x010100D41A3993B2E1CC498A25DCA832B2B68B</vt:lpwstr>
  </property>
  <property fmtid="{D5CDD505-2E9C-101B-9397-08002B2CF9AE}" pid="3" name="Order">
    <vt:r8>29200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TemplateUrl">
    <vt:lpwstr/>
  </property>
</Properties>
</file>