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36.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30.xml" ContentType="application/vnd.openxmlformats-officedocument.presentationml.slide+xml"/>
  <Override PartName="/ppt/slides/slide19.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29.xml" ContentType="application/vnd.openxmlformats-officedocument.presentationml.slide+xml"/>
  <Override PartName="/ppt/slides/slide31.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notesSlides/notesSlide16.xml" ContentType="application/vnd.openxmlformats-officedocument.presentationml.notesSlide+xml"/>
  <Override PartName="/ppt/notesSlides/notesSlide19.xml" ContentType="application/vnd.openxmlformats-officedocument.presentationml.notesSlide+xml"/>
  <Override PartName="/ppt/notesSlides/notesSlide1.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23.xml" ContentType="application/vnd.openxmlformats-officedocument.presentationml.notesSlide+xml"/>
  <Override PartName="/ppt/notesSlides/notesSlide15.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4.xml" ContentType="application/vnd.openxmlformats-officedocument.presentationml.notesSlide+xml"/>
  <Override PartName="/ppt/notesSlides/notesSlide14.xml" ContentType="application/vnd.openxmlformats-officedocument.presentationml.notesSlide+xml"/>
  <Override PartName="/ppt/notesSlides/notesSlide24.xml" ContentType="application/vnd.openxmlformats-officedocument.presentationml.notesSlide+xml"/>
  <Override PartName="/ppt/notesSlides/notesSlide22.xml" ContentType="application/vnd.openxmlformats-officedocument.presentationml.notesSlide+xml"/>
  <Override PartName="/ppt/slideLayouts/slideLayout1.xml" ContentType="application/vnd.openxmlformats-officedocument.presentationml.slideLayout+xml"/>
  <Override PartName="/ppt/notesSlides/notesSlide34.xml" ContentType="application/vnd.openxmlformats-officedocument.presentationml.notesSlide+xml"/>
  <Override PartName="/ppt/slideLayouts/slideLayout7.xml" ContentType="application/vnd.openxmlformats-officedocument.presentationml.slideLayout+xml"/>
  <Override PartName="/ppt/notesSlides/notesSlide33.xml" ContentType="application/vnd.openxmlformats-officedocument.presentationml.notesSlide+xml"/>
  <Override PartName="/ppt/slideLayouts/slideLayout8.xml" ContentType="application/vnd.openxmlformats-officedocument.presentationml.slideLayout+xml"/>
  <Override PartName="/ppt/notesSlides/notesSlide25.xml" ContentType="application/vnd.openxmlformats-officedocument.presentationml.notesSlide+xml"/>
  <Override PartName="/ppt/notesSlides/notesSlide35.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36.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slideLayouts/slideLayout11.xml" ContentType="application/vnd.openxmlformats-officedocument.presentationml.slideLayout+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slideLayouts/slideLayout10.xml" ContentType="application/vnd.openxmlformats-officedocument.presentationml.slideLayout+xml"/>
  <Override PartName="/ppt/notesSlides/notesSlide27.xml" ContentType="application/vnd.openxmlformats-officedocument.presentationml.notesSlide+xml"/>
  <Override PartName="/ppt/notesSlides/notesSlide29.xml" ContentType="application/vnd.openxmlformats-officedocument.presentationml.notesSlide+xml"/>
  <Override PartName="/ppt/slideLayouts/slideLayout9.xml" ContentType="application/vnd.openxmlformats-officedocument.presentationml.slideLayout+xml"/>
  <Override PartName="/ppt/notesSlides/notesSlide30.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258" r:id="rId3"/>
    <p:sldId id="366" r:id="rId4"/>
    <p:sldId id="367" r:id="rId5"/>
    <p:sldId id="259" r:id="rId6"/>
    <p:sldId id="359" r:id="rId7"/>
    <p:sldId id="365" r:id="rId8"/>
    <p:sldId id="368" r:id="rId9"/>
    <p:sldId id="369" r:id="rId10"/>
    <p:sldId id="371" r:id="rId11"/>
    <p:sldId id="372" r:id="rId12"/>
    <p:sldId id="373" r:id="rId13"/>
    <p:sldId id="284" r:id="rId14"/>
    <p:sldId id="357" r:id="rId15"/>
    <p:sldId id="379" r:id="rId16"/>
    <p:sldId id="390" r:id="rId17"/>
    <p:sldId id="391" r:id="rId18"/>
    <p:sldId id="392" r:id="rId19"/>
    <p:sldId id="358" r:id="rId20"/>
    <p:sldId id="349" r:id="rId21"/>
    <p:sldId id="360" r:id="rId22"/>
    <p:sldId id="361" r:id="rId23"/>
    <p:sldId id="380" r:id="rId24"/>
    <p:sldId id="381" r:id="rId25"/>
    <p:sldId id="382" r:id="rId26"/>
    <p:sldId id="383" r:id="rId27"/>
    <p:sldId id="384" r:id="rId28"/>
    <p:sldId id="385" r:id="rId29"/>
    <p:sldId id="386" r:id="rId30"/>
    <p:sldId id="387" r:id="rId31"/>
    <p:sldId id="388" r:id="rId32"/>
    <p:sldId id="389" r:id="rId33"/>
    <p:sldId id="362" r:id="rId34"/>
    <p:sldId id="348" r:id="rId35"/>
    <p:sldId id="378" r:id="rId36"/>
    <p:sldId id="350" r:id="rId3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6C4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427" autoAdjust="0"/>
    <p:restoredTop sz="81016" autoAdjust="0"/>
  </p:normalViewPr>
  <p:slideViewPr>
    <p:cSldViewPr>
      <p:cViewPr varScale="1">
        <p:scale>
          <a:sx n="62" d="100"/>
          <a:sy n="62" d="100"/>
        </p:scale>
        <p:origin x="1344"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6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atin typeface="Arial" charset="0"/>
              </a:defRPr>
            </a:lvl1pPr>
          </a:lstStyle>
          <a:p>
            <a:pPr>
              <a:defRPr/>
            </a:pPr>
            <a:fld id="{48A3A76D-7694-40A3-BC15-E36F8941B616}" type="datetimeFigureOut">
              <a:rPr lang="en-US"/>
              <a:pPr>
                <a:defRPr/>
              </a:pPr>
              <a:t>3/7/2017</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45DD51D-AE20-4B81-B1D1-E46281DA30E5}"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atin typeface="Arial" charset="0"/>
              </a:defRPr>
            </a:lvl1pPr>
          </a:lstStyle>
          <a:p>
            <a:pPr>
              <a:defRPr/>
            </a:pPr>
            <a:fld id="{D48A4C17-7F1B-4666-932E-5FDDC9BE467F}" type="datetimeFigureOut">
              <a:rPr lang="en-US"/>
              <a:pPr>
                <a:defRPr/>
              </a:pPr>
              <a:t>3/7/2017</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BF00D23-EB41-4427-B14F-69250932987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Verdana" panose="020B0604030504040204" pitchFamily="34" charset="0"/>
                <a:ea typeface="Verdana" panose="020B0604030504040204" pitchFamily="34" charset="0"/>
                <a:cs typeface="Verdana" panose="020B0604030504040204" pitchFamily="34" charset="0"/>
              </a:rPr>
              <a:t>The Right to Know program is found in PA Act 1984-159 indicates requirements for employers to inform their employees of the hazards of chemicals used in the workplace.</a:t>
            </a:r>
          </a:p>
          <a:p>
            <a:r>
              <a:rPr lang="en-US" altLang="en-US">
                <a:latin typeface="Verdana" panose="020B0604030504040204" pitchFamily="34" charset="0"/>
                <a:ea typeface="Verdana" panose="020B0604030504040204" pitchFamily="34" charset="0"/>
                <a:cs typeface="Verdana" panose="020B0604030504040204" pitchFamily="34" charset="0"/>
              </a:rPr>
              <a:t>In 2012, the Globally Harmonized System dealing with chemical labelling was adopted from the United Nations which also has a bearing on the PA Right to Know program and the federal Hazard Communication program under 29 CFR 1910.1200. It is the method for identifying product hazards based on proper chemical labeling.</a:t>
            </a:r>
          </a:p>
          <a:p>
            <a:r>
              <a:rPr lang="en-US" altLang="en-US">
                <a:latin typeface="Verdana" panose="020B0604030504040204" pitchFamily="34" charset="0"/>
                <a:ea typeface="Verdana" panose="020B0604030504040204" pitchFamily="34" charset="0"/>
                <a:cs typeface="Verdana" panose="020B0604030504040204" pitchFamily="34" charset="0"/>
              </a:rPr>
              <a:t>Some agencies, by their nature, may be governed by federal OSHA regulations found in OSHA’s Hazard Communication Standard (29 CFR 1910.1200 often referred to as Haz Comm) while others are governed by PA’s Right to Know.</a:t>
            </a:r>
          </a:p>
          <a:p>
            <a:r>
              <a:rPr lang="en-US" altLang="en-US">
                <a:latin typeface="Verdana" panose="020B0604030504040204" pitchFamily="34" charset="0"/>
                <a:ea typeface="Verdana" panose="020B0604030504040204" pitchFamily="34" charset="0"/>
                <a:cs typeface="Verdana" panose="020B0604030504040204" pitchFamily="34" charset="0"/>
              </a:rPr>
              <a:t>Private agencies such as manufacturing, colleges and universities not under the state system are governed by OSHA-GHS and portions of the PA Right to Know.</a:t>
            </a:r>
          </a:p>
          <a:p>
            <a:r>
              <a:rPr lang="en-US" altLang="en-US">
                <a:latin typeface="Verdana" panose="020B0604030504040204" pitchFamily="34" charset="0"/>
                <a:ea typeface="Verdana" panose="020B0604030504040204" pitchFamily="34" charset="0"/>
                <a:cs typeface="Verdana" panose="020B0604030504040204" pitchFamily="34" charset="0"/>
              </a:rPr>
              <a:t>Public entities, municipalities, fire, police, schools and state colleges and universities under the state system are under the PA Right to Know and not OSHA.</a:t>
            </a:r>
          </a:p>
          <a:p>
            <a:endParaRPr lang="en-US" altLang="en-US">
              <a:latin typeface="Verdana" panose="020B0604030504040204" pitchFamily="34" charset="0"/>
              <a:ea typeface="Verdana" panose="020B0604030504040204" pitchFamily="34" charset="0"/>
              <a:cs typeface="Verdana" panose="020B0604030504040204" pitchFamily="34" charset="0"/>
            </a:endParaRPr>
          </a:p>
          <a:p>
            <a:endParaRPr lang="en-US" altLang="en-US">
              <a:latin typeface="Verdana" panose="020B0604030504040204" pitchFamily="34" charset="0"/>
              <a:ea typeface="Verdana" panose="020B0604030504040204" pitchFamily="34" charset="0"/>
              <a:cs typeface="Verdana" panose="020B0604030504040204" pitchFamily="34" charset="0"/>
            </a:endParaRPr>
          </a:p>
          <a:p>
            <a:endParaRPr lang="en-US" altLang="en-US">
              <a:latin typeface="Verdana" panose="020B0604030504040204" pitchFamily="34" charset="0"/>
              <a:ea typeface="Verdana" panose="020B0604030504040204" pitchFamily="34" charset="0"/>
              <a:cs typeface="Verdana" panose="020B0604030504040204" pitchFamily="34" charset="0"/>
            </a:endParaRPr>
          </a:p>
          <a:p>
            <a:endParaRPr lang="en-US" altLang="en-US">
              <a:latin typeface="Verdana" panose="020B0604030504040204" pitchFamily="34" charset="0"/>
              <a:ea typeface="Verdana" panose="020B0604030504040204" pitchFamily="34" charset="0"/>
              <a:cs typeface="Verdana" panose="020B0604030504040204" pitchFamily="34" charset="0"/>
            </a:endParaRPr>
          </a:p>
          <a:p>
            <a:endParaRPr lang="en-US" altLang="en-US">
              <a:latin typeface="Verdana" panose="020B0604030504040204" pitchFamily="34" charset="0"/>
              <a:ea typeface="Verdana" panose="020B0604030504040204" pitchFamily="34" charset="0"/>
              <a:cs typeface="Verdana" panose="020B0604030504040204" pitchFamily="34" charset="0"/>
            </a:endParaRPr>
          </a:p>
          <a:p>
            <a:endParaRPr lang="en-US" altLang="en-US">
              <a:latin typeface="Verdana" panose="020B0604030504040204" pitchFamily="34" charset="0"/>
              <a:ea typeface="Verdana" panose="020B0604030504040204" pitchFamily="34" charset="0"/>
              <a:cs typeface="Verdana" panose="020B0604030504040204" pitchFamily="34" charset="0"/>
            </a:endParaRPr>
          </a:p>
          <a:p>
            <a:endParaRPr lang="en-US" altLang="en-US">
              <a:latin typeface="Verdana" panose="020B0604030504040204" pitchFamily="34" charset="0"/>
              <a:ea typeface="Verdana" panose="020B0604030504040204" pitchFamily="34" charset="0"/>
              <a:cs typeface="Verdana" panose="020B0604030504040204" pitchFamily="34" charset="0"/>
            </a:endParaRPr>
          </a:p>
          <a:p>
            <a:endParaRPr lang="en-US" altLang="en-US">
              <a:latin typeface="Verdana" panose="020B0604030504040204" pitchFamily="34" charset="0"/>
              <a:ea typeface="Verdana" panose="020B0604030504040204" pitchFamily="34" charset="0"/>
              <a:cs typeface="Verdana" panose="020B0604030504040204" pitchFamily="34" charset="0"/>
            </a:endParaRPr>
          </a:p>
          <a:p>
            <a:endParaRPr lang="en-US" altLang="en-US">
              <a:latin typeface="Verdana" panose="020B0604030504040204" pitchFamily="34" charset="0"/>
              <a:ea typeface="Verdana" panose="020B0604030504040204" pitchFamily="34" charset="0"/>
              <a:cs typeface="Verdana" panose="020B0604030504040204" pitchFamily="34" charset="0"/>
            </a:endParaRPr>
          </a:p>
          <a:p>
            <a:endParaRPr lang="en-US" altLang="en-US">
              <a:latin typeface="Verdana" panose="020B0604030504040204" pitchFamily="34" charset="0"/>
              <a:ea typeface="Verdana" panose="020B0604030504040204" pitchFamily="34" charset="0"/>
              <a:cs typeface="Verdana" panose="020B0604030504040204" pitchFamily="34" charset="0"/>
            </a:endParaRP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A3484DF-D350-4A65-8F6B-A8C88B86B940}" type="slidenum">
              <a:rPr lang="en-US" altLang="en-US">
                <a:latin typeface="Arial" panose="020B0604020202020204" pitchFamily="34" charset="0"/>
              </a:rPr>
              <a:pPr eaLnBrk="1" hangingPunct="1">
                <a:spcBef>
                  <a:spcPct val="0"/>
                </a:spcBef>
              </a:pPr>
              <a:t>1</a:t>
            </a:fld>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Verdana" panose="020B0604030504040204" pitchFamily="34" charset="0"/>
                <a:ea typeface="Verdana" panose="020B0604030504040204" pitchFamily="34" charset="0"/>
                <a:cs typeface="Verdana" panose="020B0604030504040204" pitchFamily="34" charset="0"/>
              </a:rPr>
              <a:t>Here is a sample of the form.</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386CED5-1A2F-4B6C-85AB-E77484540E42}" type="slidenum">
              <a:rPr lang="en-US" altLang="en-US">
                <a:latin typeface="Arial" panose="020B0604020202020204" pitchFamily="34" charset="0"/>
              </a:rPr>
              <a:pPr eaLnBrk="1" hangingPunct="1">
                <a:spcBef>
                  <a:spcPct val="0"/>
                </a:spcBef>
              </a:pPr>
              <a:t>10</a:t>
            </a:fld>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Verdana" panose="020B0604030504040204" pitchFamily="34" charset="0"/>
                <a:ea typeface="Verdana" panose="020B0604030504040204" pitchFamily="34" charset="0"/>
                <a:cs typeface="Verdana" panose="020B0604030504040204" pitchFamily="34" charset="0"/>
              </a:rPr>
              <a:t>The top of the first page provides for listing information specific to your facility. There’s also a signature block for the employer and representative to attest to the presence of the materials stated.</a:t>
            </a:r>
          </a:p>
          <a:p>
            <a:r>
              <a:rPr lang="en-US" altLang="en-US">
                <a:latin typeface="Verdana" panose="020B0604030504040204" pitchFamily="34" charset="0"/>
                <a:ea typeface="Verdana" panose="020B0604030504040204" pitchFamily="34" charset="0"/>
                <a:cs typeface="Verdana" panose="020B0604030504040204" pitchFamily="34" charset="0"/>
              </a:rPr>
              <a:t>If you elect to use a different method, this information block should be used for your system since it contains the required information of your facility.</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52CDB9E-EB8B-47EA-B553-8065FD42BA1C}" type="slidenum">
              <a:rPr lang="en-US" altLang="en-US">
                <a:latin typeface="Arial" panose="020B0604020202020204" pitchFamily="34" charset="0"/>
              </a:rPr>
              <a:pPr eaLnBrk="1" hangingPunct="1">
                <a:spcBef>
                  <a:spcPct val="0"/>
                </a:spcBef>
              </a:pPr>
              <a:t>11</a:t>
            </a:fld>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Verdana" panose="020B0604030504040204" pitchFamily="34" charset="0"/>
                <a:ea typeface="Verdana" panose="020B0604030504040204" pitchFamily="34" charset="0"/>
                <a:cs typeface="Verdana" panose="020B0604030504040204" pitchFamily="34" charset="0"/>
              </a:rPr>
              <a:t>This Hazardous Substance Survey Form can be used by putting a checkmark in the left column for each chemical you have on the facility. If you use this form, you still must post all other pages whether they have a check mark or not.</a:t>
            </a:r>
          </a:p>
          <a:p>
            <a:r>
              <a:rPr lang="en-US" altLang="en-US">
                <a:latin typeface="Verdana" panose="020B0604030504040204" pitchFamily="34" charset="0"/>
                <a:ea typeface="Verdana" panose="020B0604030504040204" pitchFamily="34" charset="0"/>
                <a:cs typeface="Verdana" panose="020B0604030504040204" pitchFamily="34" charset="0"/>
              </a:rPr>
              <a:t>Or, you may devise your own list and post it.</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24F34D0-E9CB-42F8-A28F-D50DBCE02846}" type="slidenum">
              <a:rPr lang="en-US" altLang="en-US">
                <a:latin typeface="Arial" panose="020B0604020202020204" pitchFamily="34" charset="0"/>
              </a:rPr>
              <a:pPr eaLnBrk="1" hangingPunct="1">
                <a:spcBef>
                  <a:spcPct val="0"/>
                </a:spcBef>
              </a:pPr>
              <a:t>12</a:t>
            </a:fld>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Verdana" panose="020B0604030504040204" pitchFamily="34" charset="0"/>
                <a:ea typeface="Verdana" panose="020B0604030504040204" pitchFamily="34" charset="0"/>
                <a:cs typeface="Verdana" panose="020B0604030504040204" pitchFamily="34" charset="0"/>
              </a:rPr>
              <a:t>This is one means of labeling which is posted for better employee understanding.</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8724879-505C-471F-A766-EFC9062BB02D}" type="slidenum">
              <a:rPr lang="en-US" altLang="en-US">
                <a:latin typeface="Arial" panose="020B0604020202020204" pitchFamily="34" charset="0"/>
              </a:rPr>
              <a:pPr eaLnBrk="1" hangingPunct="1">
                <a:spcBef>
                  <a:spcPct val="0"/>
                </a:spcBef>
              </a:pPr>
              <a:t>13</a:t>
            </a:fld>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Verdana" panose="020B0604030504040204" pitchFamily="34" charset="0"/>
                <a:ea typeface="Verdana" panose="020B0604030504040204" pitchFamily="34" charset="0"/>
                <a:cs typeface="Verdana" panose="020B0604030504040204" pitchFamily="34" charset="0"/>
              </a:rPr>
              <a:t>As indicated, you must be able to read the entire label or its purpose is not served.</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03265C4-AEF8-4241-BBDF-AC2092BE0F79}" type="slidenum">
              <a:rPr lang="en-US" altLang="en-US">
                <a:latin typeface="Arial" panose="020B0604020202020204" pitchFamily="34" charset="0"/>
              </a:rPr>
              <a:pPr eaLnBrk="1" hangingPunct="1">
                <a:spcBef>
                  <a:spcPct val="0"/>
                </a:spcBef>
              </a:pPr>
              <a:t>14</a:t>
            </a:fld>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What are the issues noted in this picture?</a:t>
            </a:r>
          </a:p>
          <a:p>
            <a:endParaRPr lang="en-US" altLang="en-US"/>
          </a:p>
          <a:p>
            <a:r>
              <a:rPr lang="en-US" altLang="en-US"/>
              <a:t>Drums may not be properly labeled and there is a lot of different storage around and near the drums.</a:t>
            </a:r>
          </a:p>
          <a:p>
            <a:endParaRPr lang="en-US" altLang="en-US"/>
          </a:p>
          <a:p>
            <a:r>
              <a:rPr lang="en-US" altLang="en-US"/>
              <a:t>Excessive clutter of combustibles in the area which contributes to the overall fire load.</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D1D84A3-7A10-488F-8D82-36ABBF9F1A3B}" type="slidenum">
              <a:rPr lang="en-US" altLang="en-US">
                <a:latin typeface="Arial" panose="020B0604020202020204" pitchFamily="34" charset="0"/>
              </a:rPr>
              <a:pPr eaLnBrk="1" hangingPunct="1">
                <a:spcBef>
                  <a:spcPct val="0"/>
                </a:spcBef>
              </a:pPr>
              <a:t>15</a:t>
            </a:fld>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There are several hazardous situations identified here: the containers may not be labeled, there is storage around them and access to the containers is blocked/obstructed.</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32D389A-4D7A-439F-8239-9F8BB6EBAC64}" type="slidenum">
              <a:rPr lang="en-US" altLang="en-US">
                <a:latin typeface="Arial" panose="020B0604020202020204" pitchFamily="34" charset="0"/>
              </a:rPr>
              <a:pPr eaLnBrk="1" hangingPunct="1">
                <a:spcBef>
                  <a:spcPct val="0"/>
                </a:spcBef>
              </a:pPr>
              <a:t>16</a:t>
            </a:fld>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 this picture you’ll see that labels on the containers cannot be read, there is substantial leaking of at least one of the chemicals and the chemicals may have reached their expiration date.</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61292A6-59A6-4D1E-9F73-F73E8D848D50}" type="slidenum">
              <a:rPr lang="en-US" altLang="en-US">
                <a:latin typeface="Arial" panose="020B0604020202020204" pitchFamily="34" charset="0"/>
              </a:rPr>
              <a:pPr eaLnBrk="1" hangingPunct="1">
                <a:spcBef>
                  <a:spcPct val="0"/>
                </a:spcBef>
              </a:pPr>
              <a:t>17</a:t>
            </a:fld>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This picture shows improper storage of chemicals as well as combustible storage near and around the chemicals.</a:t>
            </a: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0DA198C-B6D2-4359-A4D3-8DC27A427E60}" type="slidenum">
              <a:rPr lang="en-US" altLang="en-US">
                <a:latin typeface="Arial" panose="020B0604020202020204" pitchFamily="34" charset="0"/>
              </a:rPr>
              <a:pPr eaLnBrk="1" hangingPunct="1">
                <a:spcBef>
                  <a:spcPct val="0"/>
                </a:spcBef>
              </a:pPr>
              <a:t>18</a:t>
            </a:fld>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Verdana" panose="020B0604030504040204" pitchFamily="34" charset="0"/>
                <a:ea typeface="Verdana" panose="020B0604030504040204" pitchFamily="34" charset="0"/>
                <a:cs typeface="Verdana" panose="020B0604030504040204" pitchFamily="34" charset="0"/>
              </a:rPr>
              <a:t>Labeling of transport containers is not required if the material will be used by one person on a single shift.  Some places, however, label these containers to guard against cross-contamination.</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6665F6F-5FC4-42EC-8738-3F03B64B6CF3}" type="slidenum">
              <a:rPr lang="en-US" altLang="en-US">
                <a:latin typeface="Arial" panose="020B0604020202020204" pitchFamily="34" charset="0"/>
              </a:rPr>
              <a:pPr eaLnBrk="1" hangingPunct="1">
                <a:spcBef>
                  <a:spcPct val="0"/>
                </a:spcBef>
              </a:pPr>
              <a:t>19</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latin typeface="Verdana" pitchFamily="34" charset="0"/>
                <a:ea typeface="Verdana" pitchFamily="34" charset="0"/>
                <a:cs typeface="Verdana" pitchFamily="34" charset="0"/>
              </a:rPr>
              <a:t>PA Right to Know program requirements include:</a:t>
            </a:r>
          </a:p>
          <a:p>
            <a:pPr>
              <a:defRPr/>
            </a:pPr>
            <a:endParaRPr lang="en-US" dirty="0"/>
          </a:p>
          <a:p>
            <a:pPr marL="342900" indent="-342900">
              <a:lnSpc>
                <a:spcPct val="90000"/>
              </a:lnSpc>
              <a:spcBef>
                <a:spcPct val="20000"/>
              </a:spcBef>
              <a:buFontTx/>
              <a:buChar char="•"/>
              <a:defRPr/>
            </a:pPr>
            <a:r>
              <a:rPr lang="en-US" kern="0" dirty="0">
                <a:latin typeface="Verdana" pitchFamily="34" charset="0"/>
              </a:rPr>
              <a:t>Written program for each location to cover issues of chemical safety</a:t>
            </a:r>
          </a:p>
          <a:p>
            <a:pPr marL="342900" indent="-342900">
              <a:lnSpc>
                <a:spcPct val="90000"/>
              </a:lnSpc>
              <a:spcBef>
                <a:spcPct val="20000"/>
              </a:spcBef>
              <a:buFontTx/>
              <a:buChar char="•"/>
              <a:defRPr/>
            </a:pPr>
            <a:r>
              <a:rPr lang="en-US" kern="0" dirty="0">
                <a:latin typeface="Verdana" pitchFamily="34" charset="0"/>
              </a:rPr>
              <a:t>Labels to identify each chemical</a:t>
            </a:r>
          </a:p>
          <a:p>
            <a:pPr marL="342900" indent="-342900">
              <a:lnSpc>
                <a:spcPct val="90000"/>
              </a:lnSpc>
              <a:spcBef>
                <a:spcPct val="20000"/>
              </a:spcBef>
              <a:buFontTx/>
              <a:buChar char="•"/>
              <a:defRPr/>
            </a:pPr>
            <a:r>
              <a:rPr lang="en-US" kern="0" dirty="0">
                <a:latin typeface="Verdana" pitchFamily="34" charset="0"/>
              </a:rPr>
              <a:t>SDSs under the Globally Harmonized System: GHS (which were Material Safety Data Sheets (MSDSs)</a:t>
            </a:r>
          </a:p>
          <a:p>
            <a:pPr marL="342900" indent="-342900">
              <a:lnSpc>
                <a:spcPct val="90000"/>
              </a:lnSpc>
              <a:spcBef>
                <a:spcPct val="20000"/>
              </a:spcBef>
              <a:buFontTx/>
              <a:buChar char="•"/>
              <a:defRPr/>
            </a:pPr>
            <a:r>
              <a:rPr lang="en-US" kern="0" dirty="0">
                <a:latin typeface="Verdana" pitchFamily="34" charset="0"/>
              </a:rPr>
              <a:t>Safe work procedures/practices</a:t>
            </a:r>
          </a:p>
          <a:p>
            <a:pPr marL="342900" indent="-342900">
              <a:lnSpc>
                <a:spcPct val="90000"/>
              </a:lnSpc>
              <a:spcBef>
                <a:spcPct val="20000"/>
              </a:spcBef>
              <a:buFontTx/>
              <a:buChar char="•"/>
              <a:defRPr/>
            </a:pPr>
            <a:r>
              <a:rPr lang="en-US" kern="0" dirty="0">
                <a:latin typeface="Verdana" pitchFamily="34" charset="0"/>
              </a:rPr>
              <a:t>Employee training on SDS information and safe chemical procedures and practices</a:t>
            </a:r>
          </a:p>
          <a:p>
            <a:pPr>
              <a:defRPr/>
            </a:pPr>
            <a:endParaRPr 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D8A35D64-B48C-4784-B027-0BBF4C3C5CCD}" type="slidenum">
              <a:rPr lang="en-US" altLang="en-US">
                <a:latin typeface="Arial" panose="020B0604020202020204" pitchFamily="34" charset="0"/>
              </a:rPr>
              <a:pPr eaLnBrk="1" hangingPunct="1">
                <a:spcBef>
                  <a:spcPct val="0"/>
                </a:spcBef>
              </a:pPr>
              <a:t>2</a:t>
            </a:fld>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Verdana" panose="020B0604030504040204" pitchFamily="34" charset="0"/>
                <a:ea typeface="Verdana" panose="020B0604030504040204" pitchFamily="34" charset="0"/>
                <a:cs typeface="Verdana" panose="020B0604030504040204" pitchFamily="34" charset="0"/>
              </a:rPr>
              <a:t>How many deficiencies under either PA Right to Know or the GHS program can you find in the slide?</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4637A79-0887-4E04-A3A6-D068A74F9884}" type="slidenum">
              <a:rPr lang="en-US" altLang="en-US">
                <a:latin typeface="Arial" panose="020B0604020202020204" pitchFamily="34" charset="0"/>
              </a:rPr>
              <a:pPr eaLnBrk="1" hangingPunct="1">
                <a:spcBef>
                  <a:spcPct val="0"/>
                </a:spcBef>
              </a:pPr>
              <a:t>20</a:t>
            </a:fld>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latin typeface="Verdana" pitchFamily="34" charset="0"/>
                <a:ea typeface="Verdana" pitchFamily="34" charset="0"/>
                <a:cs typeface="Verdana" pitchFamily="34" charset="0"/>
              </a:rPr>
              <a:t>Enforcement and Penalties for the PA Right to Know program</a:t>
            </a:r>
          </a:p>
          <a:p>
            <a:pPr>
              <a:defRPr/>
            </a:pPr>
            <a:endParaRPr lang="en-US" dirty="0"/>
          </a:p>
          <a:p>
            <a:pPr marL="342900" indent="-342900">
              <a:spcBef>
                <a:spcPct val="20000"/>
              </a:spcBef>
              <a:buClr>
                <a:schemeClr val="tx1"/>
              </a:buClr>
              <a:buFontTx/>
              <a:buChar char="•"/>
              <a:defRPr/>
            </a:pPr>
            <a:r>
              <a:rPr lang="en-US" dirty="0">
                <a:solidFill>
                  <a:srgbClr val="FF0000"/>
                </a:solidFill>
                <a:latin typeface="Verdana" pitchFamily="34" charset="0"/>
              </a:rPr>
              <a:t>PA Code Chapter 321</a:t>
            </a:r>
          </a:p>
          <a:p>
            <a:pPr marL="342900" indent="-342900">
              <a:spcBef>
                <a:spcPct val="20000"/>
              </a:spcBef>
              <a:buClr>
                <a:schemeClr val="tx1"/>
              </a:buClr>
              <a:defRPr/>
            </a:pPr>
            <a:endParaRPr lang="en-US" dirty="0">
              <a:latin typeface="Verdana" pitchFamily="34" charset="0"/>
            </a:endParaRPr>
          </a:p>
          <a:p>
            <a:pPr marL="342900" indent="-342900">
              <a:spcBef>
                <a:spcPct val="20000"/>
              </a:spcBef>
              <a:buClr>
                <a:schemeClr val="tx1"/>
              </a:buClr>
              <a:buFontTx/>
              <a:buChar char="•"/>
              <a:defRPr/>
            </a:pPr>
            <a:r>
              <a:rPr lang="en-US" dirty="0">
                <a:latin typeface="Verdana" pitchFamily="34" charset="0"/>
              </a:rPr>
              <a:t>Public Sector employees can file a complaint</a:t>
            </a:r>
          </a:p>
          <a:p>
            <a:pPr marL="342900" indent="-342900">
              <a:spcBef>
                <a:spcPct val="20000"/>
              </a:spcBef>
              <a:buClr>
                <a:schemeClr val="tx1"/>
              </a:buClr>
              <a:defRPr/>
            </a:pPr>
            <a:endParaRPr lang="en-US" dirty="0">
              <a:latin typeface="Verdana" pitchFamily="34" charset="0"/>
            </a:endParaRPr>
          </a:p>
          <a:p>
            <a:pPr marL="342900" indent="-342900">
              <a:spcBef>
                <a:spcPct val="20000"/>
              </a:spcBef>
              <a:buClr>
                <a:schemeClr val="tx1"/>
              </a:buClr>
              <a:buFontTx/>
              <a:buChar char="•"/>
              <a:defRPr/>
            </a:pPr>
            <a:r>
              <a:rPr lang="en-US" dirty="0">
                <a:latin typeface="Verdana" pitchFamily="34" charset="0"/>
              </a:rPr>
              <a:t>Inspections are conducted only if warranted</a:t>
            </a:r>
          </a:p>
          <a:p>
            <a:pPr>
              <a:defRPr/>
            </a:pPr>
            <a:endParaRPr lang="en-US" dirty="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E6AEB60-0540-440B-929E-7026B4DEACD4}" type="slidenum">
              <a:rPr lang="en-US" altLang="en-US">
                <a:latin typeface="Arial" panose="020B0604020202020204" pitchFamily="34" charset="0"/>
              </a:rPr>
              <a:pPr eaLnBrk="1" hangingPunct="1">
                <a:spcBef>
                  <a:spcPct val="0"/>
                </a:spcBef>
              </a:pPr>
              <a:t>21</a:t>
            </a:fld>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latin typeface="Verdana" pitchFamily="34" charset="0"/>
                <a:ea typeface="Verdana" pitchFamily="34" charset="0"/>
                <a:cs typeface="Verdana" pitchFamily="34" charset="0"/>
              </a:rPr>
              <a:t>Complaint and Investigation Procedure</a:t>
            </a:r>
          </a:p>
          <a:p>
            <a:pPr>
              <a:defRPr/>
            </a:pPr>
            <a:endParaRPr lang="en-US" dirty="0"/>
          </a:p>
          <a:p>
            <a:pPr marL="342900" indent="-342900">
              <a:lnSpc>
                <a:spcPct val="90000"/>
              </a:lnSpc>
              <a:spcBef>
                <a:spcPct val="20000"/>
              </a:spcBef>
              <a:buClr>
                <a:schemeClr val="tx1"/>
              </a:buClr>
              <a:buFontTx/>
              <a:buChar char="•"/>
              <a:defRPr/>
            </a:pPr>
            <a:r>
              <a:rPr lang="en-US" dirty="0">
                <a:latin typeface="Verdana" pitchFamily="34" charset="0"/>
              </a:rPr>
              <a:t>A person may file a complaint within 180 days of the violation.</a:t>
            </a:r>
          </a:p>
          <a:p>
            <a:pPr marL="342900" indent="-342900">
              <a:lnSpc>
                <a:spcPct val="90000"/>
              </a:lnSpc>
              <a:spcBef>
                <a:spcPct val="20000"/>
              </a:spcBef>
              <a:buClr>
                <a:schemeClr val="tx1"/>
              </a:buClr>
              <a:buFontTx/>
              <a:buChar char="•"/>
              <a:defRPr/>
            </a:pPr>
            <a:r>
              <a:rPr lang="en-US" dirty="0">
                <a:latin typeface="Verdana" pitchFamily="34" charset="0"/>
              </a:rPr>
              <a:t>Within 30 days after receiving the complaint the Department will notify the respondent in writing and permit them</a:t>
            </a:r>
            <a:br>
              <a:rPr lang="en-US" dirty="0">
                <a:latin typeface="Verdana" pitchFamily="34" charset="0"/>
              </a:rPr>
            </a:br>
            <a:r>
              <a:rPr lang="en-US" dirty="0">
                <a:latin typeface="Verdana" pitchFamily="34" charset="0"/>
              </a:rPr>
              <a:t>to demonstrate compliance.</a:t>
            </a:r>
          </a:p>
          <a:p>
            <a:pPr marL="342900" indent="-342900">
              <a:lnSpc>
                <a:spcPct val="90000"/>
              </a:lnSpc>
              <a:spcBef>
                <a:spcPct val="20000"/>
              </a:spcBef>
              <a:buClr>
                <a:schemeClr val="tx1"/>
              </a:buClr>
              <a:buFontTx/>
              <a:buChar char="•"/>
              <a:defRPr/>
            </a:pPr>
            <a:r>
              <a:rPr lang="en-US" dirty="0">
                <a:latin typeface="Verdana" pitchFamily="34" charset="0"/>
              </a:rPr>
              <a:t>If failure to comply within 14 days of the mailing notification the Department will conduct an investigation.</a:t>
            </a:r>
          </a:p>
          <a:p>
            <a:pPr marL="342900" indent="-342900">
              <a:lnSpc>
                <a:spcPct val="90000"/>
              </a:lnSpc>
              <a:spcBef>
                <a:spcPct val="20000"/>
              </a:spcBef>
              <a:buClr>
                <a:schemeClr val="tx1"/>
              </a:buClr>
              <a:buFontTx/>
              <a:buChar char="•"/>
              <a:defRPr/>
            </a:pPr>
            <a:r>
              <a:rPr lang="en-US" dirty="0">
                <a:latin typeface="Verdana" pitchFamily="34" charset="0"/>
              </a:rPr>
              <a:t>The Department of L&amp;I may obtain a warrant if denied entry.</a:t>
            </a:r>
          </a:p>
          <a:p>
            <a:pPr>
              <a:defRPr/>
            </a:pPr>
            <a:endParaRPr lang="en-US" dirty="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2DF8DE6-DC07-4E80-BEA8-683ADD82F5EF}" type="slidenum">
              <a:rPr lang="en-US" altLang="en-US">
                <a:latin typeface="Arial" panose="020B0604020202020204" pitchFamily="34" charset="0"/>
              </a:rPr>
              <a:pPr eaLnBrk="1" hangingPunct="1">
                <a:spcBef>
                  <a:spcPct val="0"/>
                </a:spcBef>
              </a:pPr>
              <a:t>22</a:t>
            </a:fld>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 Right to Know Inspection may be initiated after the following:</a:t>
            </a:r>
          </a:p>
          <a:p>
            <a:endParaRPr lang="en-US" altLang="en-US"/>
          </a:p>
          <a:p>
            <a:r>
              <a:rPr lang="en-US" altLang="en-US"/>
              <a:t>A written complaint is received.</a:t>
            </a:r>
          </a:p>
          <a:p>
            <a:endParaRPr lang="en-US" altLang="en-US"/>
          </a:p>
          <a:p>
            <a:r>
              <a:rPr lang="en-US" altLang="en-US"/>
              <a:t>- Is it correctly and completely filled out?</a:t>
            </a:r>
          </a:p>
          <a:p>
            <a:r>
              <a:rPr lang="en-US" altLang="en-US"/>
              <a:t>- Does it request information we can </a:t>
            </a:r>
            <a:br>
              <a:rPr lang="en-US" altLang="en-US"/>
            </a:br>
            <a:r>
              <a:rPr lang="en-US" altLang="en-US"/>
              <a:t>   obtain?</a:t>
            </a:r>
          </a:p>
          <a:p>
            <a:r>
              <a:rPr lang="en-US" altLang="en-US"/>
              <a:t>- Pennsylvania resident?</a:t>
            </a:r>
          </a:p>
          <a:p>
            <a:r>
              <a:rPr lang="en-US" altLang="en-US"/>
              <a:t>- Commonwealth Employer?</a:t>
            </a:r>
          </a:p>
          <a:p>
            <a:endParaRPr lang="en-US" altLang="en-US"/>
          </a:p>
          <a:p>
            <a:r>
              <a:rPr lang="en-US" altLang="en-US"/>
              <a:t>Complaint letter mailed within 30 days of receipt of complaint.</a:t>
            </a:r>
          </a:p>
          <a:p>
            <a:endParaRPr lang="en-US" altLang="en-US"/>
          </a:p>
          <a:p>
            <a:r>
              <a:rPr lang="en-US" altLang="en-US"/>
              <a:t>Allegation letter mailed to facility within 30 days of receipt of complaint.</a:t>
            </a:r>
          </a:p>
          <a:p>
            <a:endParaRPr lang="en-US" altLang="en-US"/>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D9837A1-A991-4310-8585-837FCB3D730C}" type="slidenum">
              <a:rPr lang="en-US" altLang="en-US">
                <a:latin typeface="Arial" panose="020B0604020202020204" pitchFamily="34" charset="0"/>
              </a:rPr>
              <a:pPr eaLnBrk="1" hangingPunct="1">
                <a:spcBef>
                  <a:spcPct val="0"/>
                </a:spcBef>
              </a:pPr>
              <a:t>23</a:t>
            </a:fld>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An inspection can become a reality only when:</a:t>
            </a:r>
          </a:p>
          <a:p>
            <a:endParaRPr lang="en-US" altLang="en-US"/>
          </a:p>
          <a:p>
            <a:r>
              <a:rPr lang="en-US" altLang="en-US"/>
              <a:t>No response received</a:t>
            </a:r>
          </a:p>
          <a:p>
            <a:endParaRPr lang="en-US" altLang="en-US"/>
          </a:p>
          <a:p>
            <a:r>
              <a:rPr lang="en-US" altLang="en-US"/>
              <a:t>Information received is not complete</a:t>
            </a:r>
          </a:p>
          <a:p>
            <a:endParaRPr lang="en-US" altLang="en-US"/>
          </a:p>
          <a:p>
            <a:r>
              <a:rPr lang="en-US" altLang="en-US"/>
              <a:t>Information received is not correct</a:t>
            </a:r>
          </a:p>
          <a:p>
            <a:endParaRPr lang="en-US" altLang="en-US"/>
          </a:p>
          <a:p>
            <a:endParaRPr lang="en-US" altLang="en-US"/>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D9E2EF6-FC75-4001-877C-09F9F174D080}" type="slidenum">
              <a:rPr lang="en-US" altLang="en-US">
                <a:latin typeface="Arial" panose="020B0604020202020204" pitchFamily="34" charset="0"/>
              </a:rPr>
              <a:pPr eaLnBrk="1" hangingPunct="1">
                <a:spcBef>
                  <a:spcPct val="0"/>
                </a:spcBef>
              </a:pPr>
              <a:t>24</a:t>
            </a:fld>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a:bodyPr>
          <a:lstStyle/>
          <a:p>
            <a:pPr eaLnBrk="1" hangingPunct="1">
              <a:spcBef>
                <a:spcPts val="0"/>
              </a:spcBef>
              <a:buFont typeface="Arial" pitchFamily="34" charset="0"/>
              <a:buChar char="•"/>
              <a:defRPr/>
            </a:pPr>
            <a:r>
              <a:rPr lang="en-US" kern="0" dirty="0">
                <a:solidFill>
                  <a:srgbClr val="000000"/>
                </a:solidFill>
                <a:latin typeface="Verdana" pitchFamily="34" charset="0"/>
              </a:rPr>
              <a:t>When the Inspector(s) arrive at the site they will:</a:t>
            </a:r>
          </a:p>
          <a:p>
            <a:pPr eaLnBrk="1" hangingPunct="1">
              <a:spcBef>
                <a:spcPts val="0"/>
              </a:spcBef>
              <a:buFont typeface="Arial" pitchFamily="34" charset="0"/>
              <a:buChar char="•"/>
              <a:defRPr/>
            </a:pPr>
            <a:endParaRPr lang="en-US" kern="0" dirty="0">
              <a:solidFill>
                <a:srgbClr val="000000"/>
              </a:solidFill>
              <a:latin typeface="Verdana" pitchFamily="34" charset="0"/>
            </a:endParaRPr>
          </a:p>
          <a:p>
            <a:pPr marL="800100" lvl="1" indent="-342900" eaLnBrk="1" hangingPunct="1">
              <a:spcBef>
                <a:spcPts val="0"/>
              </a:spcBef>
              <a:buFont typeface="Wingdings" pitchFamily="2" charset="2"/>
              <a:buChar char="Ø"/>
              <a:defRPr/>
            </a:pPr>
            <a:r>
              <a:rPr lang="en-US" kern="0" dirty="0">
                <a:solidFill>
                  <a:srgbClr val="000000"/>
                </a:solidFill>
                <a:latin typeface="Verdana" pitchFamily="34" charset="0"/>
              </a:rPr>
              <a:t>Introduce themselves</a:t>
            </a:r>
          </a:p>
          <a:p>
            <a:pPr marL="800100" lvl="1" indent="-342900" eaLnBrk="1" hangingPunct="1">
              <a:spcBef>
                <a:spcPts val="0"/>
              </a:spcBef>
              <a:buFont typeface="Wingdings" pitchFamily="2" charset="2"/>
              <a:buChar char="Ø"/>
              <a:defRPr/>
            </a:pPr>
            <a:endParaRPr lang="en-US" kern="0" dirty="0">
              <a:solidFill>
                <a:srgbClr val="000000"/>
              </a:solidFill>
              <a:latin typeface="Verdana" pitchFamily="34" charset="0"/>
            </a:endParaRPr>
          </a:p>
          <a:p>
            <a:pPr marL="800100" lvl="1" indent="-342900" eaLnBrk="1" hangingPunct="1">
              <a:spcBef>
                <a:spcPts val="0"/>
              </a:spcBef>
              <a:buFont typeface="Wingdings" pitchFamily="2" charset="2"/>
              <a:buChar char="Ø"/>
              <a:defRPr/>
            </a:pPr>
            <a:r>
              <a:rPr lang="en-US" kern="0" dirty="0">
                <a:solidFill>
                  <a:srgbClr val="000000"/>
                </a:solidFill>
                <a:latin typeface="Verdana" pitchFamily="34" charset="0"/>
              </a:rPr>
              <a:t>Show identification/provide a business card</a:t>
            </a:r>
          </a:p>
          <a:p>
            <a:pPr marL="800100" lvl="1" indent="-342900" eaLnBrk="1" hangingPunct="1">
              <a:spcBef>
                <a:spcPts val="0"/>
              </a:spcBef>
              <a:buFont typeface="Wingdings" pitchFamily="2" charset="2"/>
              <a:buChar char="Ø"/>
              <a:defRPr/>
            </a:pPr>
            <a:endParaRPr lang="en-US" kern="0" dirty="0">
              <a:solidFill>
                <a:srgbClr val="000000"/>
              </a:solidFill>
              <a:latin typeface="Verdana" pitchFamily="34" charset="0"/>
            </a:endParaRPr>
          </a:p>
          <a:p>
            <a:pPr marL="800100" lvl="1" indent="-342900" eaLnBrk="1" hangingPunct="1">
              <a:spcBef>
                <a:spcPts val="0"/>
              </a:spcBef>
              <a:buFont typeface="Wingdings" pitchFamily="2" charset="2"/>
              <a:buChar char="Ø"/>
              <a:defRPr/>
            </a:pPr>
            <a:r>
              <a:rPr lang="en-US" kern="0" dirty="0">
                <a:solidFill>
                  <a:srgbClr val="000000"/>
                </a:solidFill>
                <a:latin typeface="Verdana" pitchFamily="34" charset="0"/>
              </a:rPr>
              <a:t>State the reason for inspection</a:t>
            </a:r>
          </a:p>
          <a:p>
            <a:pPr marL="800100" lvl="1" indent="-342900" eaLnBrk="1" hangingPunct="1">
              <a:spcBef>
                <a:spcPts val="0"/>
              </a:spcBef>
              <a:buFont typeface="Wingdings" pitchFamily="2" charset="2"/>
              <a:buChar char="Ø"/>
              <a:defRPr/>
            </a:pPr>
            <a:endParaRPr lang="en-US" kern="0" dirty="0">
              <a:solidFill>
                <a:srgbClr val="000000"/>
              </a:solidFill>
              <a:latin typeface="Verdana" pitchFamily="34" charset="0"/>
            </a:endParaRPr>
          </a:p>
          <a:p>
            <a:pPr marL="800100" lvl="1" indent="-342900" eaLnBrk="1" hangingPunct="1">
              <a:spcBef>
                <a:spcPts val="0"/>
              </a:spcBef>
              <a:buFont typeface="Wingdings" pitchFamily="2" charset="2"/>
              <a:buChar char="Ø"/>
              <a:defRPr/>
            </a:pPr>
            <a:r>
              <a:rPr lang="en-US" kern="0" dirty="0">
                <a:solidFill>
                  <a:srgbClr val="000000"/>
                </a:solidFill>
                <a:latin typeface="Verdana" pitchFamily="34" charset="0"/>
              </a:rPr>
              <a:t>Ask to speak to Superintendent/Principal/Director/Manager etc…</a:t>
            </a:r>
          </a:p>
          <a:p>
            <a:pPr marL="800100" lvl="1" indent="-342900" eaLnBrk="1" hangingPunct="1">
              <a:spcBef>
                <a:spcPts val="0"/>
              </a:spcBef>
              <a:buFont typeface="Wingdings" pitchFamily="2" charset="2"/>
              <a:buChar char="Ø"/>
              <a:defRPr/>
            </a:pPr>
            <a:endParaRPr lang="en-US" kern="0" dirty="0">
              <a:solidFill>
                <a:srgbClr val="000000"/>
              </a:solidFill>
              <a:latin typeface="Verdana" pitchFamily="34" charset="0"/>
            </a:endParaRPr>
          </a:p>
          <a:p>
            <a:pPr marL="800100" lvl="1" indent="-342900" eaLnBrk="1" hangingPunct="1">
              <a:spcBef>
                <a:spcPts val="0"/>
              </a:spcBef>
              <a:buFont typeface="Wingdings" pitchFamily="2" charset="2"/>
              <a:buChar char="Ø"/>
              <a:defRPr/>
            </a:pPr>
            <a:r>
              <a:rPr lang="en-US" kern="0" dirty="0">
                <a:solidFill>
                  <a:srgbClr val="000000"/>
                </a:solidFill>
                <a:latin typeface="Verdana" pitchFamily="34" charset="0"/>
              </a:rPr>
              <a:t>Ask for a pre-conference</a:t>
            </a:r>
          </a:p>
          <a:p>
            <a:pPr>
              <a:defRPr/>
            </a:pPr>
            <a:endParaRPr lang="en-US" dirty="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1D5B64B-8856-4238-9DB0-598ADBE4445C}" type="slidenum">
              <a:rPr lang="en-US" altLang="en-US">
                <a:latin typeface="Arial" panose="020B0604020202020204" pitchFamily="34" charset="0"/>
              </a:rPr>
              <a:pPr eaLnBrk="1" hangingPunct="1">
                <a:spcBef>
                  <a:spcPct val="0"/>
                </a:spcBef>
              </a:pPr>
              <a:t>25</a:t>
            </a:fld>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20000"/>
          </a:bodyPr>
          <a:lstStyle/>
          <a:p>
            <a:pPr eaLnBrk="1" hangingPunct="1">
              <a:spcBef>
                <a:spcPts val="0"/>
              </a:spcBef>
              <a:buFont typeface="Arial" pitchFamily="34" charset="0"/>
              <a:buNone/>
              <a:defRPr/>
            </a:pPr>
            <a:r>
              <a:rPr lang="en-US" sz="2400" kern="0" dirty="0">
                <a:solidFill>
                  <a:srgbClr val="000000"/>
                </a:solidFill>
                <a:latin typeface="Verdana" pitchFamily="34" charset="0"/>
              </a:rPr>
              <a:t>   </a:t>
            </a:r>
            <a:r>
              <a:rPr lang="en-US" kern="0" dirty="0">
                <a:solidFill>
                  <a:srgbClr val="000000"/>
                </a:solidFill>
                <a:latin typeface="Verdana" pitchFamily="34" charset="0"/>
              </a:rPr>
              <a:t>During the pre-conference the inspector(s) will: </a:t>
            </a:r>
          </a:p>
          <a:p>
            <a:pPr eaLnBrk="1" hangingPunct="1">
              <a:spcBef>
                <a:spcPts val="0"/>
              </a:spcBef>
              <a:buFont typeface="Arial" pitchFamily="34" charset="0"/>
              <a:buNone/>
              <a:defRPr/>
            </a:pPr>
            <a:endParaRPr lang="en-US" kern="0" dirty="0">
              <a:solidFill>
                <a:srgbClr val="000000"/>
              </a:solidFill>
              <a:latin typeface="Verdana" pitchFamily="34" charset="0"/>
            </a:endParaRPr>
          </a:p>
          <a:p>
            <a:pPr marL="800100" lvl="1" indent="-342900" eaLnBrk="1" hangingPunct="1">
              <a:spcBef>
                <a:spcPts val="0"/>
              </a:spcBef>
              <a:buFont typeface="Wingdings" pitchFamily="2" charset="2"/>
              <a:buChar char="Ø"/>
              <a:defRPr/>
            </a:pPr>
            <a:r>
              <a:rPr lang="en-US" kern="0" dirty="0">
                <a:solidFill>
                  <a:srgbClr val="000000"/>
                </a:solidFill>
                <a:latin typeface="Verdana" pitchFamily="34" charset="0"/>
              </a:rPr>
              <a:t>Introduce themselves</a:t>
            </a:r>
          </a:p>
          <a:p>
            <a:pPr marL="800100" lvl="1" indent="-342900" eaLnBrk="1" hangingPunct="1">
              <a:spcBef>
                <a:spcPts val="0"/>
              </a:spcBef>
              <a:buFont typeface="Wingdings" pitchFamily="2" charset="2"/>
              <a:buChar char="Ø"/>
              <a:defRPr/>
            </a:pPr>
            <a:r>
              <a:rPr lang="en-US" kern="0" dirty="0">
                <a:solidFill>
                  <a:srgbClr val="000000"/>
                </a:solidFill>
                <a:latin typeface="Verdana" pitchFamily="34" charset="0"/>
              </a:rPr>
              <a:t>Re-state the reason for the inspection</a:t>
            </a:r>
          </a:p>
          <a:p>
            <a:pPr marL="800100" lvl="1" indent="-342900" eaLnBrk="1" hangingPunct="1">
              <a:spcBef>
                <a:spcPts val="0"/>
              </a:spcBef>
              <a:buFont typeface="Wingdings" pitchFamily="2" charset="2"/>
              <a:buChar char="Ø"/>
              <a:defRPr/>
            </a:pPr>
            <a:r>
              <a:rPr lang="en-US" kern="0" dirty="0">
                <a:solidFill>
                  <a:srgbClr val="000000"/>
                </a:solidFill>
                <a:latin typeface="Verdana" pitchFamily="34" charset="0"/>
              </a:rPr>
              <a:t>Discuss the requirements under the Right to Know Law.</a:t>
            </a:r>
          </a:p>
          <a:p>
            <a:pPr marL="800100" lvl="1" indent="-342900" eaLnBrk="1" hangingPunct="1">
              <a:spcBef>
                <a:spcPts val="0"/>
              </a:spcBef>
              <a:buFont typeface="Wingdings" pitchFamily="2" charset="2"/>
              <a:buChar char="Ø"/>
              <a:defRPr/>
            </a:pPr>
            <a:r>
              <a:rPr lang="en-US" kern="0" dirty="0">
                <a:solidFill>
                  <a:srgbClr val="000000"/>
                </a:solidFill>
                <a:latin typeface="Verdana" pitchFamily="34" charset="0"/>
              </a:rPr>
              <a:t>Discuss any concerns</a:t>
            </a:r>
          </a:p>
          <a:p>
            <a:pPr marL="800100" lvl="1" indent="-342900" eaLnBrk="1" hangingPunct="1">
              <a:spcBef>
                <a:spcPts val="0"/>
              </a:spcBef>
              <a:buFont typeface="Wingdings" pitchFamily="2" charset="2"/>
              <a:buChar char="Ø"/>
              <a:defRPr/>
            </a:pPr>
            <a:r>
              <a:rPr lang="en-US" kern="0" dirty="0">
                <a:solidFill>
                  <a:srgbClr val="000000"/>
                </a:solidFill>
                <a:latin typeface="Verdana" pitchFamily="34" charset="0"/>
              </a:rPr>
              <a:t>Identify who will be taking them around the facility</a:t>
            </a:r>
          </a:p>
          <a:p>
            <a:pPr marL="800100" lvl="1" indent="-342900" eaLnBrk="1" hangingPunct="1">
              <a:spcBef>
                <a:spcPts val="0"/>
              </a:spcBef>
              <a:buFont typeface="Wingdings" pitchFamily="2" charset="2"/>
              <a:buChar char="Ø"/>
              <a:defRPr/>
            </a:pPr>
            <a:r>
              <a:rPr lang="en-US" kern="0" dirty="0">
                <a:solidFill>
                  <a:srgbClr val="000000"/>
                </a:solidFill>
                <a:latin typeface="Verdana" pitchFamily="34" charset="0"/>
              </a:rPr>
              <a:t>Find out what all areas the facility has</a:t>
            </a:r>
          </a:p>
          <a:p>
            <a:pPr marL="800100" lvl="1" indent="-342900" eaLnBrk="1" hangingPunct="1">
              <a:spcBef>
                <a:spcPts val="0"/>
              </a:spcBef>
              <a:buFont typeface="Wingdings" pitchFamily="2" charset="2"/>
              <a:buChar char="Ø"/>
              <a:defRPr/>
            </a:pPr>
            <a:r>
              <a:rPr lang="en-US" kern="0" dirty="0">
                <a:solidFill>
                  <a:srgbClr val="000000"/>
                </a:solidFill>
                <a:latin typeface="Verdana" pitchFamily="34" charset="0"/>
              </a:rPr>
              <a:t>Distribute supplement documents</a:t>
            </a:r>
          </a:p>
          <a:p>
            <a:pPr>
              <a:defRPr/>
            </a:pPr>
            <a:endParaRPr lang="en-US" dirty="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DA8C0B7-6F0A-4C14-BBDA-7FC872AE1489}" type="slidenum">
              <a:rPr lang="en-US" altLang="en-US">
                <a:latin typeface="Arial" panose="020B0604020202020204" pitchFamily="34" charset="0"/>
              </a:rPr>
              <a:pPr eaLnBrk="1" hangingPunct="1">
                <a:spcBef>
                  <a:spcPct val="0"/>
                </a:spcBef>
              </a:pPr>
              <a:t>26</a:t>
            </a:fld>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a:defRPr/>
            </a:pPr>
            <a:r>
              <a:rPr lang="en-US" dirty="0"/>
              <a:t>Examples of areas where inspection may occur (are any of these services outsourced?):</a:t>
            </a:r>
          </a:p>
          <a:p>
            <a:pPr>
              <a:defRPr/>
            </a:pPr>
            <a:endParaRPr lang="en-US" dirty="0"/>
          </a:p>
          <a:p>
            <a:pPr marL="1257300" lvl="2" indent="-342900" eaLnBrk="1" hangingPunct="1">
              <a:spcBef>
                <a:spcPts val="0"/>
              </a:spcBef>
              <a:buFont typeface="Wingdings" pitchFamily="2" charset="2"/>
              <a:buChar char="ü"/>
              <a:defRPr/>
            </a:pPr>
            <a:r>
              <a:rPr lang="en-US" kern="0" dirty="0">
                <a:solidFill>
                  <a:srgbClr val="000000"/>
                </a:solidFill>
                <a:latin typeface="Verdana" pitchFamily="34" charset="0"/>
              </a:rPr>
              <a:t>Boiler/maintenance rooms</a:t>
            </a:r>
          </a:p>
          <a:p>
            <a:pPr marL="1257300" lvl="2" indent="-342900" eaLnBrk="1" hangingPunct="1">
              <a:spcBef>
                <a:spcPts val="0"/>
              </a:spcBef>
              <a:buFont typeface="Wingdings" pitchFamily="2" charset="2"/>
              <a:buChar char="ü"/>
              <a:defRPr/>
            </a:pPr>
            <a:r>
              <a:rPr lang="en-US" kern="0" dirty="0">
                <a:solidFill>
                  <a:srgbClr val="000000"/>
                </a:solidFill>
                <a:latin typeface="Verdana" pitchFamily="34" charset="0"/>
              </a:rPr>
              <a:t>Swimming pool(s)</a:t>
            </a:r>
          </a:p>
          <a:p>
            <a:pPr marL="1257300" lvl="2" indent="-342900" eaLnBrk="1" hangingPunct="1">
              <a:spcBef>
                <a:spcPts val="0"/>
              </a:spcBef>
              <a:buFont typeface="Wingdings" pitchFamily="2" charset="2"/>
              <a:buChar char="ü"/>
              <a:defRPr/>
            </a:pPr>
            <a:r>
              <a:rPr lang="en-US" kern="0" dirty="0">
                <a:solidFill>
                  <a:srgbClr val="000000"/>
                </a:solidFill>
                <a:latin typeface="Verdana" pitchFamily="34" charset="0"/>
              </a:rPr>
              <a:t>Kitchen and/or laundry area</a:t>
            </a:r>
          </a:p>
          <a:p>
            <a:pPr marL="1257300" lvl="2" indent="-342900" eaLnBrk="1" hangingPunct="1">
              <a:spcBef>
                <a:spcPts val="0"/>
              </a:spcBef>
              <a:buFont typeface="Wingdings" pitchFamily="2" charset="2"/>
              <a:buChar char="ü"/>
              <a:defRPr/>
            </a:pPr>
            <a:r>
              <a:rPr lang="en-US" kern="0" dirty="0">
                <a:solidFill>
                  <a:srgbClr val="000000"/>
                </a:solidFill>
                <a:latin typeface="Verdana" pitchFamily="34" charset="0"/>
              </a:rPr>
              <a:t>Supply storage areas</a:t>
            </a:r>
          </a:p>
          <a:p>
            <a:pPr marL="1257300" lvl="2" indent="-342900" eaLnBrk="1" hangingPunct="1">
              <a:spcBef>
                <a:spcPts val="0"/>
              </a:spcBef>
              <a:buFont typeface="Wingdings" pitchFamily="2" charset="2"/>
              <a:buChar char="ü"/>
              <a:defRPr/>
            </a:pPr>
            <a:r>
              <a:rPr lang="en-US" kern="0" dirty="0">
                <a:solidFill>
                  <a:srgbClr val="000000"/>
                </a:solidFill>
                <a:latin typeface="Verdana" pitchFamily="34" charset="0"/>
              </a:rPr>
              <a:t>Janitors’ closets</a:t>
            </a:r>
          </a:p>
          <a:p>
            <a:pPr marL="1257300" lvl="2" indent="-342900" eaLnBrk="1" hangingPunct="1">
              <a:spcBef>
                <a:spcPts val="0"/>
              </a:spcBef>
              <a:buFont typeface="Wingdings" pitchFamily="2" charset="2"/>
              <a:buChar char="ü"/>
              <a:defRPr/>
            </a:pPr>
            <a:r>
              <a:rPr lang="en-US" kern="0" dirty="0">
                <a:solidFill>
                  <a:srgbClr val="000000"/>
                </a:solidFill>
                <a:latin typeface="Verdana" pitchFamily="34" charset="0"/>
              </a:rPr>
              <a:t>Science/Technology rooms</a:t>
            </a:r>
          </a:p>
          <a:p>
            <a:pPr marL="1257300" lvl="2" indent="-342900" eaLnBrk="1" hangingPunct="1">
              <a:spcBef>
                <a:spcPts val="0"/>
              </a:spcBef>
              <a:buFont typeface="Wingdings" pitchFamily="2" charset="2"/>
              <a:buChar char="ü"/>
              <a:defRPr/>
            </a:pPr>
            <a:r>
              <a:rPr lang="en-US" kern="0" dirty="0">
                <a:solidFill>
                  <a:srgbClr val="000000"/>
                </a:solidFill>
                <a:latin typeface="Verdana" pitchFamily="34" charset="0"/>
              </a:rPr>
              <a:t>Art department and/or dark rooms</a:t>
            </a:r>
          </a:p>
          <a:p>
            <a:pPr marL="1257300" lvl="2" indent="-342900" eaLnBrk="1" hangingPunct="1">
              <a:spcBef>
                <a:spcPts val="0"/>
              </a:spcBef>
              <a:buFont typeface="Wingdings" pitchFamily="2" charset="2"/>
              <a:buChar char="ü"/>
              <a:defRPr/>
            </a:pPr>
            <a:endParaRPr lang="en-US" sz="2400" kern="0" dirty="0">
              <a:solidFill>
                <a:srgbClr val="000000"/>
              </a:solidFill>
              <a:latin typeface="Verdana" pitchFamily="34" charset="0"/>
            </a:endParaRPr>
          </a:p>
          <a:p>
            <a:pPr lvl="2" eaLnBrk="1" hangingPunct="1">
              <a:spcBef>
                <a:spcPts val="0"/>
              </a:spcBef>
              <a:buFont typeface="Wingdings" pitchFamily="2" charset="2"/>
              <a:buNone/>
              <a:defRPr/>
            </a:pPr>
            <a:endParaRPr lang="en-US" sz="3200" kern="0" dirty="0">
              <a:solidFill>
                <a:srgbClr val="000000"/>
              </a:solidFill>
              <a:latin typeface="Verdana" pitchFamily="34" charset="0"/>
            </a:endParaRPr>
          </a:p>
          <a:p>
            <a:pPr>
              <a:defRPr/>
            </a:pPr>
            <a:endParaRPr lang="en-US" dirty="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3E5874C-4223-43C3-A631-698967837FF1}" type="slidenum">
              <a:rPr lang="en-US" altLang="en-US">
                <a:latin typeface="Arial" panose="020B0604020202020204" pitchFamily="34" charset="0"/>
              </a:rPr>
              <a:pPr eaLnBrk="1" hangingPunct="1">
                <a:spcBef>
                  <a:spcPct val="0"/>
                </a:spcBef>
              </a:pPr>
              <a:t>27</a:t>
            </a:fld>
            <a:endParaRPr lang="en-US"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t>During the inspection the inspector will:</a:t>
            </a:r>
          </a:p>
          <a:p>
            <a:pPr>
              <a:defRPr/>
            </a:pPr>
            <a:endParaRPr lang="en-US" dirty="0"/>
          </a:p>
          <a:p>
            <a:pPr marL="1085850" lvl="2" indent="-171450" eaLnBrk="1" hangingPunct="1">
              <a:spcBef>
                <a:spcPts val="0"/>
              </a:spcBef>
              <a:buFont typeface="Arial" pitchFamily="34" charset="0"/>
              <a:buChar char="•"/>
              <a:defRPr/>
            </a:pPr>
            <a:r>
              <a:rPr lang="en-US" kern="0" dirty="0">
                <a:solidFill>
                  <a:srgbClr val="000000"/>
                </a:solidFill>
                <a:latin typeface="Verdana" pitchFamily="34" charset="0"/>
              </a:rPr>
              <a:t>Record observations on the inspection form</a:t>
            </a:r>
          </a:p>
          <a:p>
            <a:pPr marL="1085850" lvl="2" indent="-171450" eaLnBrk="1" hangingPunct="1">
              <a:spcBef>
                <a:spcPts val="0"/>
              </a:spcBef>
              <a:buFont typeface="Arial" pitchFamily="34" charset="0"/>
              <a:buChar char="•"/>
              <a:defRPr/>
            </a:pPr>
            <a:endParaRPr lang="en-US" kern="0" dirty="0">
              <a:solidFill>
                <a:srgbClr val="000000"/>
              </a:solidFill>
              <a:latin typeface="Verdana" pitchFamily="34" charset="0"/>
            </a:endParaRPr>
          </a:p>
          <a:p>
            <a:pPr marL="1085850" lvl="2" indent="-171450" eaLnBrk="1" hangingPunct="1">
              <a:spcBef>
                <a:spcPts val="0"/>
              </a:spcBef>
              <a:buFont typeface="Arial" pitchFamily="34" charset="0"/>
              <a:buChar char="•"/>
              <a:defRPr/>
            </a:pPr>
            <a:r>
              <a:rPr lang="en-US" kern="0" dirty="0">
                <a:solidFill>
                  <a:srgbClr val="000000"/>
                </a:solidFill>
                <a:latin typeface="Verdana" pitchFamily="34" charset="0"/>
              </a:rPr>
              <a:t>Make any needed notes</a:t>
            </a:r>
          </a:p>
          <a:p>
            <a:pPr marL="1085850" lvl="2" indent="-171450" eaLnBrk="1" hangingPunct="1">
              <a:spcBef>
                <a:spcPts val="0"/>
              </a:spcBef>
              <a:buFont typeface="Arial" pitchFamily="34" charset="0"/>
              <a:buChar char="•"/>
              <a:defRPr/>
            </a:pPr>
            <a:endParaRPr lang="en-US" kern="0" dirty="0">
              <a:solidFill>
                <a:srgbClr val="000000"/>
              </a:solidFill>
              <a:latin typeface="Verdana" pitchFamily="34" charset="0"/>
            </a:endParaRPr>
          </a:p>
          <a:p>
            <a:pPr marL="1085850" lvl="2" indent="-171450" eaLnBrk="1" hangingPunct="1">
              <a:spcBef>
                <a:spcPts val="0"/>
              </a:spcBef>
              <a:buFont typeface="Arial" pitchFamily="34" charset="0"/>
              <a:buChar char="•"/>
              <a:defRPr/>
            </a:pPr>
            <a:r>
              <a:rPr lang="en-US" kern="0" dirty="0">
                <a:solidFill>
                  <a:srgbClr val="000000"/>
                </a:solidFill>
                <a:latin typeface="Verdana" pitchFamily="34" charset="0"/>
              </a:rPr>
              <a:t>Take photographs</a:t>
            </a:r>
          </a:p>
          <a:p>
            <a:pPr marL="1085850" lvl="2" indent="-171450" eaLnBrk="1" hangingPunct="1">
              <a:spcBef>
                <a:spcPts val="0"/>
              </a:spcBef>
              <a:buFont typeface="Arial" pitchFamily="34" charset="0"/>
              <a:buChar char="•"/>
              <a:defRPr/>
            </a:pPr>
            <a:endParaRPr lang="en-US" kern="0" dirty="0">
              <a:solidFill>
                <a:srgbClr val="000000"/>
              </a:solidFill>
              <a:latin typeface="Verdana" pitchFamily="34" charset="0"/>
            </a:endParaRPr>
          </a:p>
          <a:p>
            <a:pPr marL="1085850" lvl="2" indent="-171450" eaLnBrk="1" hangingPunct="1">
              <a:spcBef>
                <a:spcPts val="0"/>
              </a:spcBef>
              <a:buFont typeface="Arial" pitchFamily="34" charset="0"/>
              <a:buChar char="•"/>
              <a:defRPr/>
            </a:pPr>
            <a:r>
              <a:rPr lang="en-US" kern="0" dirty="0">
                <a:solidFill>
                  <a:srgbClr val="000000"/>
                </a:solidFill>
                <a:latin typeface="Verdana" pitchFamily="34" charset="0"/>
              </a:rPr>
              <a:t>Record names of some chemicals found in the workplace</a:t>
            </a:r>
          </a:p>
          <a:p>
            <a:pPr>
              <a:defRPr/>
            </a:pPr>
            <a:endParaRPr lang="en-US" dirty="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737BBC0-AD73-4183-ABDF-3A72C351B612}" type="slidenum">
              <a:rPr lang="en-US" altLang="en-US">
                <a:latin typeface="Arial" panose="020B0604020202020204" pitchFamily="34" charset="0"/>
              </a:rPr>
              <a:pPr eaLnBrk="1" hangingPunct="1">
                <a:spcBef>
                  <a:spcPct val="0"/>
                </a:spcBef>
              </a:pPr>
              <a:t>28</a:t>
            </a:fld>
            <a:endParaRPr lang="en-US" altLang="en-US">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a:defRPr/>
            </a:pPr>
            <a:r>
              <a:rPr lang="en-US" dirty="0"/>
              <a:t>During the inspection photographs may be taken of:</a:t>
            </a:r>
          </a:p>
          <a:p>
            <a:pPr>
              <a:defRPr/>
            </a:pPr>
            <a:endParaRPr lang="en-US" dirty="0"/>
          </a:p>
          <a:p>
            <a:pPr marL="1257300" lvl="2" indent="-342900" eaLnBrk="1" hangingPunct="1">
              <a:spcBef>
                <a:spcPts val="0"/>
              </a:spcBef>
              <a:buFont typeface="Wingdings" pitchFamily="2" charset="2"/>
              <a:buChar char="ü"/>
              <a:defRPr/>
            </a:pPr>
            <a:r>
              <a:rPr lang="en-US" kern="0" dirty="0">
                <a:solidFill>
                  <a:srgbClr val="000000"/>
                </a:solidFill>
                <a:latin typeface="Verdana" pitchFamily="34" charset="0"/>
              </a:rPr>
              <a:t>The outside of building including the building/company name</a:t>
            </a:r>
          </a:p>
          <a:p>
            <a:pPr marL="1257300" lvl="2" indent="-342900" eaLnBrk="1" hangingPunct="1">
              <a:spcBef>
                <a:spcPts val="0"/>
              </a:spcBef>
              <a:buFont typeface="Wingdings" pitchFamily="2" charset="2"/>
              <a:buChar char="ü"/>
              <a:defRPr/>
            </a:pPr>
            <a:endParaRPr lang="en-US" kern="0" dirty="0">
              <a:solidFill>
                <a:srgbClr val="000000"/>
              </a:solidFill>
              <a:latin typeface="Verdana" pitchFamily="34" charset="0"/>
            </a:endParaRPr>
          </a:p>
          <a:p>
            <a:pPr marL="1257300" lvl="2" indent="-342900" eaLnBrk="1" hangingPunct="1">
              <a:spcBef>
                <a:spcPts val="0"/>
              </a:spcBef>
              <a:buFont typeface="Wingdings" pitchFamily="2" charset="2"/>
              <a:buChar char="ü"/>
              <a:defRPr/>
            </a:pPr>
            <a:r>
              <a:rPr lang="en-US" kern="0" dirty="0">
                <a:solidFill>
                  <a:srgbClr val="000000"/>
                </a:solidFill>
                <a:latin typeface="Verdana" pitchFamily="34" charset="0"/>
              </a:rPr>
              <a:t> Containers without labels</a:t>
            </a:r>
          </a:p>
          <a:p>
            <a:pPr marL="1257300" lvl="2" indent="-342900" eaLnBrk="1" hangingPunct="1">
              <a:spcBef>
                <a:spcPts val="0"/>
              </a:spcBef>
              <a:buFont typeface="Wingdings" pitchFamily="2" charset="2"/>
              <a:buChar char="ü"/>
              <a:defRPr/>
            </a:pPr>
            <a:endParaRPr lang="en-US" kern="0" dirty="0">
              <a:solidFill>
                <a:srgbClr val="000000"/>
              </a:solidFill>
              <a:latin typeface="Verdana" pitchFamily="34" charset="0"/>
            </a:endParaRPr>
          </a:p>
          <a:p>
            <a:pPr marL="1257300" lvl="2" indent="-342900" eaLnBrk="1" hangingPunct="1">
              <a:spcBef>
                <a:spcPts val="0"/>
              </a:spcBef>
              <a:buFont typeface="Wingdings" pitchFamily="2" charset="2"/>
              <a:buChar char="ü"/>
              <a:defRPr/>
            </a:pPr>
            <a:r>
              <a:rPr lang="en-US" kern="0" dirty="0">
                <a:solidFill>
                  <a:srgbClr val="000000"/>
                </a:solidFill>
                <a:latin typeface="Verdana" pitchFamily="34" charset="0"/>
              </a:rPr>
              <a:t> Custodians’ carts/closets</a:t>
            </a:r>
          </a:p>
          <a:p>
            <a:pPr marL="1257300" lvl="2" indent="-342900" eaLnBrk="1" hangingPunct="1">
              <a:spcBef>
                <a:spcPts val="0"/>
              </a:spcBef>
              <a:buFont typeface="Wingdings" pitchFamily="2" charset="2"/>
              <a:buChar char="ü"/>
              <a:defRPr/>
            </a:pPr>
            <a:endParaRPr lang="en-US" kern="0" dirty="0">
              <a:solidFill>
                <a:srgbClr val="000000"/>
              </a:solidFill>
              <a:latin typeface="Verdana" pitchFamily="34" charset="0"/>
            </a:endParaRPr>
          </a:p>
          <a:p>
            <a:pPr marL="1257300" lvl="2" indent="-342900" eaLnBrk="1" hangingPunct="1">
              <a:spcBef>
                <a:spcPts val="0"/>
              </a:spcBef>
              <a:buFont typeface="Wingdings" pitchFamily="2" charset="2"/>
              <a:buChar char="ü"/>
              <a:defRPr/>
            </a:pPr>
            <a:r>
              <a:rPr lang="en-US" kern="0" dirty="0">
                <a:solidFill>
                  <a:srgbClr val="000000"/>
                </a:solidFill>
                <a:latin typeface="Verdana" pitchFamily="34" charset="0"/>
              </a:rPr>
              <a:t> Bulletin Boards – where postings are placed</a:t>
            </a:r>
          </a:p>
          <a:p>
            <a:pPr marL="1257300" lvl="2" indent="-342900" eaLnBrk="1" hangingPunct="1">
              <a:spcBef>
                <a:spcPts val="0"/>
              </a:spcBef>
              <a:buFont typeface="Wingdings" pitchFamily="2" charset="2"/>
              <a:buChar char="ü"/>
              <a:defRPr/>
            </a:pPr>
            <a:endParaRPr lang="en-US" kern="0" dirty="0">
              <a:solidFill>
                <a:srgbClr val="000000"/>
              </a:solidFill>
              <a:latin typeface="Verdana" pitchFamily="34" charset="0"/>
            </a:endParaRPr>
          </a:p>
          <a:p>
            <a:pPr marL="1257300" lvl="2" indent="-342900" eaLnBrk="1" hangingPunct="1">
              <a:spcBef>
                <a:spcPts val="0"/>
              </a:spcBef>
              <a:buFont typeface="Wingdings" pitchFamily="2" charset="2"/>
              <a:buChar char="ü"/>
              <a:defRPr/>
            </a:pPr>
            <a:r>
              <a:rPr lang="en-US" kern="0" dirty="0">
                <a:solidFill>
                  <a:srgbClr val="000000"/>
                </a:solidFill>
                <a:latin typeface="Verdana" pitchFamily="34" charset="0"/>
              </a:rPr>
              <a:t> Storage Areas</a:t>
            </a:r>
          </a:p>
          <a:p>
            <a:pPr marL="1257300" lvl="2" indent="-342900" eaLnBrk="1" hangingPunct="1">
              <a:spcBef>
                <a:spcPts val="0"/>
              </a:spcBef>
              <a:buFont typeface="Wingdings" pitchFamily="2" charset="2"/>
              <a:buChar char="ü"/>
              <a:defRPr/>
            </a:pPr>
            <a:endParaRPr lang="en-US" kern="0" dirty="0">
              <a:solidFill>
                <a:srgbClr val="000000"/>
              </a:solidFill>
              <a:latin typeface="Verdana" pitchFamily="34" charset="0"/>
            </a:endParaRPr>
          </a:p>
          <a:p>
            <a:pPr marL="1257300" lvl="2" indent="-342900" eaLnBrk="1" hangingPunct="1">
              <a:spcBef>
                <a:spcPts val="0"/>
              </a:spcBef>
              <a:buFont typeface="Wingdings" pitchFamily="2" charset="2"/>
              <a:buChar char="ü"/>
              <a:defRPr/>
            </a:pPr>
            <a:r>
              <a:rPr lang="en-US" kern="0" dirty="0">
                <a:solidFill>
                  <a:srgbClr val="000000"/>
                </a:solidFill>
                <a:latin typeface="Verdana" pitchFamily="34" charset="0"/>
              </a:rPr>
              <a:t> Boiler/Maintenance Areas</a:t>
            </a:r>
          </a:p>
          <a:p>
            <a:pPr>
              <a:defRPr/>
            </a:pPr>
            <a:endParaRPr lang="en-US" dirty="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11C6B9A-2309-4A2F-B889-F797B3522A1B}" type="slidenum">
              <a:rPr lang="en-US" altLang="en-US">
                <a:latin typeface="Arial" panose="020B0604020202020204" pitchFamily="34" charset="0"/>
              </a:rPr>
              <a:pPr eaLnBrk="1" hangingPunct="1">
                <a:spcBef>
                  <a:spcPct val="0"/>
                </a:spcBef>
              </a:pPr>
              <a:t>29</a:t>
            </a:fld>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latin typeface="Verdana" pitchFamily="34" charset="0"/>
                <a:ea typeface="Verdana" pitchFamily="34" charset="0"/>
                <a:cs typeface="Verdana" pitchFamily="34" charset="0"/>
              </a:rPr>
              <a:t>Other employer responsibilities for PA Right to Know:</a:t>
            </a:r>
          </a:p>
          <a:p>
            <a:pPr>
              <a:defRPr/>
            </a:pPr>
            <a:endParaRPr lang="en-US" dirty="0">
              <a:latin typeface="Verdana" pitchFamily="34" charset="0"/>
              <a:ea typeface="Verdana" pitchFamily="34" charset="0"/>
              <a:cs typeface="Verdana" pitchFamily="34" charset="0"/>
            </a:endParaRPr>
          </a:p>
          <a:p>
            <a:pPr marL="342900" indent="-342900">
              <a:spcBef>
                <a:spcPct val="20000"/>
              </a:spcBef>
              <a:buClr>
                <a:schemeClr val="tx1"/>
              </a:buClr>
              <a:buFontTx/>
              <a:buChar char="•"/>
              <a:defRPr/>
            </a:pPr>
            <a:r>
              <a:rPr lang="en-US" dirty="0">
                <a:latin typeface="Verdana" pitchFamily="34" charset="0"/>
                <a:ea typeface="Verdana" pitchFamily="34" charset="0"/>
                <a:cs typeface="Verdana" pitchFamily="34" charset="0"/>
              </a:rPr>
              <a:t>Conduct and document training</a:t>
            </a:r>
          </a:p>
          <a:p>
            <a:pPr marL="342900" indent="-342900">
              <a:spcBef>
                <a:spcPct val="20000"/>
              </a:spcBef>
              <a:buClr>
                <a:schemeClr val="tx1"/>
              </a:buClr>
              <a:buFontTx/>
              <a:buChar char="•"/>
              <a:defRPr/>
            </a:pPr>
            <a:r>
              <a:rPr lang="en-US" dirty="0">
                <a:latin typeface="Verdana" pitchFamily="34" charset="0"/>
                <a:ea typeface="Verdana" pitchFamily="34" charset="0"/>
                <a:cs typeface="Verdana" pitchFamily="34" charset="0"/>
              </a:rPr>
              <a:t>Maintain Health and Exposure Records</a:t>
            </a:r>
          </a:p>
          <a:p>
            <a:pPr marL="342900" indent="-342900">
              <a:spcBef>
                <a:spcPct val="20000"/>
              </a:spcBef>
              <a:buClr>
                <a:schemeClr val="tx1"/>
              </a:buClr>
              <a:buFontTx/>
              <a:buChar char="•"/>
              <a:defRPr/>
            </a:pPr>
            <a:r>
              <a:rPr lang="en-US" dirty="0">
                <a:latin typeface="Verdana" pitchFamily="34" charset="0"/>
                <a:ea typeface="Verdana" pitchFamily="34" charset="0"/>
                <a:cs typeface="Verdana" pitchFamily="34" charset="0"/>
              </a:rPr>
              <a:t>Complete Hazardous Substance Survey Form annually</a:t>
            </a:r>
          </a:p>
          <a:p>
            <a:pPr marL="342900" indent="-342900">
              <a:spcBef>
                <a:spcPct val="20000"/>
              </a:spcBef>
              <a:buClr>
                <a:schemeClr val="tx1"/>
              </a:buClr>
              <a:buFontTx/>
              <a:buChar char="•"/>
              <a:defRPr/>
            </a:pPr>
            <a:r>
              <a:rPr lang="en-US" dirty="0">
                <a:latin typeface="Verdana" pitchFamily="34" charset="0"/>
                <a:ea typeface="Verdana" pitchFamily="34" charset="0"/>
                <a:cs typeface="Verdana" pitchFamily="34" charset="0"/>
              </a:rPr>
              <a:t>Complete Environmental Hazard Survey Form (upon request of L&amp;I)</a:t>
            </a:r>
          </a:p>
          <a:p>
            <a:pPr marL="342900" indent="-342900">
              <a:spcBef>
                <a:spcPct val="20000"/>
              </a:spcBef>
              <a:buClr>
                <a:schemeClr val="tx1"/>
              </a:buClr>
              <a:buFontTx/>
              <a:buChar char="•"/>
              <a:defRPr/>
            </a:pPr>
            <a:r>
              <a:rPr lang="en-US" dirty="0">
                <a:latin typeface="Verdana" pitchFamily="34" charset="0"/>
                <a:ea typeface="Verdana" pitchFamily="34" charset="0"/>
                <a:cs typeface="Verdana" pitchFamily="34" charset="0"/>
              </a:rPr>
              <a:t>Maintain SDS file and chemical inventory</a:t>
            </a:r>
          </a:p>
          <a:p>
            <a:pPr marL="342900" indent="-342900">
              <a:spcBef>
                <a:spcPct val="20000"/>
              </a:spcBef>
              <a:buClr>
                <a:schemeClr val="tx1"/>
              </a:buClr>
              <a:buFontTx/>
              <a:buChar char="•"/>
              <a:defRPr/>
            </a:pPr>
            <a:r>
              <a:rPr lang="en-US" dirty="0">
                <a:latin typeface="Verdana" pitchFamily="34" charset="0"/>
                <a:ea typeface="Verdana" pitchFamily="34" charset="0"/>
                <a:cs typeface="Verdana" pitchFamily="34" charset="0"/>
              </a:rPr>
              <a:t>Post Workplace Notice</a:t>
            </a:r>
          </a:p>
          <a:p>
            <a:pPr>
              <a:defRPr/>
            </a:pPr>
            <a:endParaRPr lang="en-US"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315CECE-9B1D-46E4-BEF8-689EA42466BA}" type="slidenum">
              <a:rPr lang="en-US" altLang="en-US">
                <a:latin typeface="Arial" panose="020B0604020202020204" pitchFamily="34" charset="0"/>
              </a:rPr>
              <a:pPr eaLnBrk="1" hangingPunct="1">
                <a:spcBef>
                  <a:spcPct val="0"/>
                </a:spcBef>
              </a:pPr>
              <a:t>3</a:t>
            </a:fld>
            <a:endParaRPr lang="en-US" altLang="en-US">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t>The following information needs to be given/verified during the inspection:</a:t>
            </a:r>
          </a:p>
          <a:p>
            <a:pPr>
              <a:defRPr/>
            </a:pPr>
            <a:endParaRPr lang="en-US" dirty="0"/>
          </a:p>
          <a:p>
            <a:pPr marL="1257300" lvl="2" indent="-342900" eaLnBrk="1" hangingPunct="1">
              <a:spcBef>
                <a:spcPts val="0"/>
              </a:spcBef>
              <a:buFont typeface="Wingdings" pitchFamily="2" charset="2"/>
              <a:buChar char="Ø"/>
              <a:defRPr/>
            </a:pPr>
            <a:r>
              <a:rPr lang="en-US" kern="0" dirty="0">
                <a:solidFill>
                  <a:srgbClr val="000000"/>
                </a:solidFill>
                <a:latin typeface="Verdana" pitchFamily="34" charset="0"/>
              </a:rPr>
              <a:t>Mailing address</a:t>
            </a:r>
          </a:p>
          <a:p>
            <a:pPr marL="1257300" lvl="2" indent="-342900" eaLnBrk="1" hangingPunct="1">
              <a:spcBef>
                <a:spcPts val="0"/>
              </a:spcBef>
              <a:buFont typeface="Wingdings" pitchFamily="2" charset="2"/>
              <a:buChar char="Ø"/>
              <a:defRPr/>
            </a:pPr>
            <a:endParaRPr lang="en-US" kern="0" dirty="0">
              <a:solidFill>
                <a:srgbClr val="000000"/>
              </a:solidFill>
              <a:latin typeface="Verdana" pitchFamily="34" charset="0"/>
            </a:endParaRPr>
          </a:p>
          <a:p>
            <a:pPr marL="1257300" lvl="2" indent="-342900" eaLnBrk="1" hangingPunct="1">
              <a:spcBef>
                <a:spcPts val="0"/>
              </a:spcBef>
              <a:buFont typeface="Wingdings" pitchFamily="2" charset="2"/>
              <a:buChar char="Ø"/>
              <a:defRPr/>
            </a:pPr>
            <a:r>
              <a:rPr lang="en-US" kern="0" dirty="0">
                <a:solidFill>
                  <a:srgbClr val="000000"/>
                </a:solidFill>
                <a:latin typeface="Verdana" pitchFamily="34" charset="0"/>
              </a:rPr>
              <a:t>Site Coordinator, Director, Principal etc…</a:t>
            </a:r>
          </a:p>
          <a:p>
            <a:pPr marL="1257300" lvl="2" indent="-342900" eaLnBrk="1" hangingPunct="1">
              <a:spcBef>
                <a:spcPts val="0"/>
              </a:spcBef>
              <a:buFont typeface="Wingdings" pitchFamily="2" charset="2"/>
              <a:buChar char="Ø"/>
              <a:defRPr/>
            </a:pPr>
            <a:endParaRPr lang="en-US" kern="0" dirty="0">
              <a:solidFill>
                <a:srgbClr val="000000"/>
              </a:solidFill>
              <a:latin typeface="Verdana" pitchFamily="34" charset="0"/>
            </a:endParaRPr>
          </a:p>
          <a:p>
            <a:pPr marL="1257300" lvl="2" indent="-342900" eaLnBrk="1" hangingPunct="1">
              <a:spcBef>
                <a:spcPts val="0"/>
              </a:spcBef>
              <a:buFont typeface="Wingdings" pitchFamily="2" charset="2"/>
              <a:buChar char="Ø"/>
              <a:defRPr/>
            </a:pPr>
            <a:r>
              <a:rPr lang="en-US" kern="0" dirty="0">
                <a:solidFill>
                  <a:srgbClr val="000000"/>
                </a:solidFill>
                <a:latin typeface="Verdana" pitchFamily="34" charset="0"/>
              </a:rPr>
              <a:t>Total number of employees at the site</a:t>
            </a:r>
          </a:p>
          <a:p>
            <a:pPr marL="1257300" lvl="2" indent="-342900" eaLnBrk="1" hangingPunct="1">
              <a:spcBef>
                <a:spcPts val="0"/>
              </a:spcBef>
              <a:buFont typeface="Wingdings" pitchFamily="2" charset="2"/>
              <a:buChar char="Ø"/>
              <a:defRPr/>
            </a:pPr>
            <a:endParaRPr lang="en-US" kern="0" dirty="0">
              <a:solidFill>
                <a:srgbClr val="000000"/>
              </a:solidFill>
              <a:latin typeface="Verdana" pitchFamily="34" charset="0"/>
            </a:endParaRPr>
          </a:p>
          <a:p>
            <a:pPr marL="1257300" lvl="2" indent="-342900" eaLnBrk="1" hangingPunct="1">
              <a:spcBef>
                <a:spcPts val="0"/>
              </a:spcBef>
              <a:buFont typeface="Wingdings" pitchFamily="2" charset="2"/>
              <a:buChar char="Ø"/>
              <a:defRPr/>
            </a:pPr>
            <a:r>
              <a:rPr lang="en-US" kern="0" dirty="0">
                <a:solidFill>
                  <a:srgbClr val="000000"/>
                </a:solidFill>
                <a:latin typeface="Verdana" pitchFamily="34" charset="0"/>
              </a:rPr>
              <a:t>Site of inspection (Middle School, Warehouse etc…)</a:t>
            </a:r>
          </a:p>
          <a:p>
            <a:pPr>
              <a:defRPr/>
            </a:pPr>
            <a:endParaRPr lang="en-US" dirty="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FDE584C-473B-4977-8678-CE08D357A94C}" type="slidenum">
              <a:rPr lang="en-US" altLang="en-US">
                <a:latin typeface="Arial" panose="020B0604020202020204" pitchFamily="34" charset="0"/>
              </a:rPr>
              <a:pPr eaLnBrk="1" hangingPunct="1">
                <a:spcBef>
                  <a:spcPct val="0"/>
                </a:spcBef>
              </a:pPr>
              <a:t>30</a:t>
            </a:fld>
            <a:endParaRPr lang="en-US" altLang="en-US">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20000"/>
          </a:bodyPr>
          <a:lstStyle/>
          <a:p>
            <a:pPr>
              <a:defRPr/>
            </a:pPr>
            <a:r>
              <a:rPr lang="en-US" dirty="0"/>
              <a:t>A post inspection meeting will be conducted to:</a:t>
            </a:r>
          </a:p>
          <a:p>
            <a:pPr>
              <a:defRPr/>
            </a:pPr>
            <a:endParaRPr lang="en-US" dirty="0"/>
          </a:p>
          <a:p>
            <a:pPr marL="628650" lvl="1" indent="-171450" eaLnBrk="1" hangingPunct="1">
              <a:spcBef>
                <a:spcPts val="0"/>
              </a:spcBef>
              <a:buFont typeface="Wingdings" pitchFamily="2" charset="2"/>
              <a:buChar char="§"/>
              <a:defRPr/>
            </a:pPr>
            <a:r>
              <a:rPr lang="en-US" kern="0" dirty="0">
                <a:solidFill>
                  <a:srgbClr val="000000"/>
                </a:solidFill>
                <a:latin typeface="Verdana" pitchFamily="34" charset="0"/>
                <a:ea typeface="Verdana" pitchFamily="34" charset="0"/>
                <a:cs typeface="Verdana" pitchFamily="34" charset="0"/>
              </a:rPr>
              <a:t>Review violation(s)</a:t>
            </a:r>
          </a:p>
          <a:p>
            <a:pPr marL="628650" lvl="1" indent="-171450" eaLnBrk="1" hangingPunct="1">
              <a:spcBef>
                <a:spcPts val="0"/>
              </a:spcBef>
              <a:buFont typeface="Wingdings" pitchFamily="2" charset="2"/>
              <a:buChar char="§"/>
              <a:defRPr/>
            </a:pPr>
            <a:endParaRPr lang="en-US" kern="0" dirty="0">
              <a:solidFill>
                <a:srgbClr val="000000"/>
              </a:solidFill>
              <a:latin typeface="Verdana" pitchFamily="34" charset="0"/>
              <a:ea typeface="Verdana" pitchFamily="34" charset="0"/>
              <a:cs typeface="Verdana" pitchFamily="34" charset="0"/>
            </a:endParaRPr>
          </a:p>
          <a:p>
            <a:pPr marL="628650" lvl="1" indent="-171450" eaLnBrk="1" hangingPunct="1">
              <a:spcBef>
                <a:spcPts val="0"/>
              </a:spcBef>
              <a:buFont typeface="Wingdings" pitchFamily="2" charset="2"/>
              <a:buChar char="§"/>
              <a:defRPr/>
            </a:pPr>
            <a:r>
              <a:rPr lang="en-US" kern="0" dirty="0">
                <a:solidFill>
                  <a:srgbClr val="000000"/>
                </a:solidFill>
                <a:latin typeface="Verdana" pitchFamily="34" charset="0"/>
                <a:ea typeface="Verdana" pitchFamily="34" charset="0"/>
                <a:cs typeface="Verdana" pitchFamily="34" charset="0"/>
              </a:rPr>
              <a:t>Provide information on how to interpret inspection sheet(s)</a:t>
            </a:r>
          </a:p>
          <a:p>
            <a:pPr marL="628650" lvl="1" indent="-171450" eaLnBrk="1" hangingPunct="1">
              <a:spcBef>
                <a:spcPts val="0"/>
              </a:spcBef>
              <a:buFont typeface="Wingdings" pitchFamily="2" charset="2"/>
              <a:buChar char="§"/>
              <a:defRPr/>
            </a:pPr>
            <a:endParaRPr lang="en-US" kern="0" dirty="0">
              <a:solidFill>
                <a:srgbClr val="000000"/>
              </a:solidFill>
              <a:latin typeface="Verdana" pitchFamily="34" charset="0"/>
              <a:ea typeface="Verdana" pitchFamily="34" charset="0"/>
              <a:cs typeface="Verdana" pitchFamily="34" charset="0"/>
            </a:endParaRPr>
          </a:p>
          <a:p>
            <a:pPr marL="628650" lvl="1" indent="-171450" eaLnBrk="1" hangingPunct="1">
              <a:spcBef>
                <a:spcPts val="0"/>
              </a:spcBef>
              <a:buFont typeface="Wingdings" pitchFamily="2" charset="2"/>
              <a:buChar char="§"/>
              <a:defRPr/>
            </a:pPr>
            <a:r>
              <a:rPr lang="en-US" kern="0" dirty="0">
                <a:solidFill>
                  <a:srgbClr val="000000"/>
                </a:solidFill>
                <a:latin typeface="Verdana" pitchFamily="34" charset="0"/>
                <a:ea typeface="Verdana" pitchFamily="34" charset="0"/>
                <a:cs typeface="Verdana" pitchFamily="34" charset="0"/>
              </a:rPr>
              <a:t>Give information on what to expect from L&amp;I – BWC</a:t>
            </a:r>
          </a:p>
          <a:p>
            <a:pPr marL="1543050" lvl="3" indent="-171450" eaLnBrk="1" hangingPunct="1">
              <a:spcBef>
                <a:spcPts val="0"/>
              </a:spcBef>
              <a:buFont typeface="Wingdings" pitchFamily="2" charset="2"/>
              <a:buChar char="§"/>
              <a:defRPr/>
            </a:pPr>
            <a:r>
              <a:rPr lang="en-US" kern="0" dirty="0">
                <a:solidFill>
                  <a:srgbClr val="000000"/>
                </a:solidFill>
                <a:latin typeface="Verdana" pitchFamily="34" charset="0"/>
                <a:ea typeface="Verdana" pitchFamily="34" charset="0"/>
                <a:cs typeface="Verdana" pitchFamily="34" charset="0"/>
              </a:rPr>
              <a:t>Certified Mail</a:t>
            </a:r>
          </a:p>
          <a:p>
            <a:pPr marL="1543050" lvl="3" indent="-171450" eaLnBrk="1" hangingPunct="1">
              <a:spcBef>
                <a:spcPts val="0"/>
              </a:spcBef>
              <a:buFont typeface="Wingdings" pitchFamily="2" charset="2"/>
              <a:buChar char="§"/>
              <a:defRPr/>
            </a:pPr>
            <a:r>
              <a:rPr lang="en-US" kern="0" dirty="0">
                <a:solidFill>
                  <a:srgbClr val="000000"/>
                </a:solidFill>
                <a:latin typeface="Verdana" pitchFamily="34" charset="0"/>
                <a:ea typeface="Verdana" pitchFamily="34" charset="0"/>
                <a:cs typeface="Verdana" pitchFamily="34" charset="0"/>
              </a:rPr>
              <a:t>Orders to Comply</a:t>
            </a:r>
          </a:p>
          <a:p>
            <a:pPr marL="1543050" lvl="3" indent="-171450" eaLnBrk="1" hangingPunct="1">
              <a:spcBef>
                <a:spcPts val="0"/>
              </a:spcBef>
              <a:buFont typeface="Wingdings" pitchFamily="2" charset="2"/>
              <a:buChar char="§"/>
              <a:defRPr/>
            </a:pPr>
            <a:r>
              <a:rPr lang="en-US" kern="0" dirty="0">
                <a:solidFill>
                  <a:srgbClr val="000000"/>
                </a:solidFill>
                <a:latin typeface="Verdana" pitchFamily="34" charset="0"/>
                <a:ea typeface="Verdana" pitchFamily="34" charset="0"/>
                <a:cs typeface="Verdana" pitchFamily="34" charset="0"/>
              </a:rPr>
              <a:t>Preliminary Penalty Assessment</a:t>
            </a:r>
          </a:p>
          <a:p>
            <a:pPr marL="1543050" lvl="3" indent="-171450" eaLnBrk="1" hangingPunct="1">
              <a:spcBef>
                <a:spcPts val="0"/>
              </a:spcBef>
              <a:buFont typeface="Wingdings" pitchFamily="2" charset="2"/>
              <a:buChar char="§"/>
              <a:defRPr/>
            </a:pPr>
            <a:endParaRPr lang="en-US" kern="0" dirty="0">
              <a:solidFill>
                <a:srgbClr val="000000"/>
              </a:solidFill>
              <a:latin typeface="Verdana" pitchFamily="34" charset="0"/>
              <a:ea typeface="Verdana" pitchFamily="34" charset="0"/>
              <a:cs typeface="Verdana" pitchFamily="34" charset="0"/>
            </a:endParaRPr>
          </a:p>
          <a:p>
            <a:pPr marL="628650" lvl="1" indent="-171450" eaLnBrk="1" hangingPunct="1">
              <a:spcBef>
                <a:spcPts val="0"/>
              </a:spcBef>
              <a:buFont typeface="Wingdings" pitchFamily="2" charset="2"/>
              <a:buChar char="§"/>
              <a:defRPr/>
            </a:pPr>
            <a:r>
              <a:rPr lang="en-US" kern="0" dirty="0">
                <a:solidFill>
                  <a:srgbClr val="000000"/>
                </a:solidFill>
                <a:latin typeface="Verdana" pitchFamily="34" charset="0"/>
                <a:ea typeface="Verdana" pitchFamily="34" charset="0"/>
                <a:cs typeface="Verdana" pitchFamily="34" charset="0"/>
              </a:rPr>
              <a:t>Inform organization that assistance is available</a:t>
            </a:r>
          </a:p>
          <a:p>
            <a:pPr marL="1714500" lvl="3" indent="-342900" eaLnBrk="1" hangingPunct="1">
              <a:spcBef>
                <a:spcPts val="0"/>
              </a:spcBef>
              <a:buFontTx/>
              <a:buChar char="-"/>
              <a:defRPr/>
            </a:pPr>
            <a:r>
              <a:rPr lang="en-US" kern="0" dirty="0">
                <a:solidFill>
                  <a:srgbClr val="000000"/>
                </a:solidFill>
                <a:latin typeface="Verdana" pitchFamily="34" charset="0"/>
                <a:ea typeface="Verdana" pitchFamily="34" charset="0"/>
                <a:cs typeface="Verdana" pitchFamily="34" charset="0"/>
              </a:rPr>
              <a:t>Answering Questions</a:t>
            </a:r>
          </a:p>
          <a:p>
            <a:pPr marL="1714500" lvl="3" indent="-342900" eaLnBrk="1" hangingPunct="1">
              <a:spcBef>
                <a:spcPts val="0"/>
              </a:spcBef>
              <a:buFontTx/>
              <a:buChar char="-"/>
              <a:defRPr/>
            </a:pPr>
            <a:r>
              <a:rPr lang="en-US" kern="0" dirty="0">
                <a:solidFill>
                  <a:srgbClr val="000000"/>
                </a:solidFill>
                <a:latin typeface="Verdana" pitchFamily="34" charset="0"/>
                <a:ea typeface="Verdana" pitchFamily="34" charset="0"/>
                <a:cs typeface="Verdana" pitchFamily="34" charset="0"/>
              </a:rPr>
              <a:t>Free Training </a:t>
            </a:r>
          </a:p>
          <a:p>
            <a:pPr>
              <a:defRPr/>
            </a:pPr>
            <a:endParaRPr lang="en-US" dirty="0">
              <a:latin typeface="Verdana" pitchFamily="34" charset="0"/>
              <a:ea typeface="Verdana" pitchFamily="34" charset="0"/>
              <a:cs typeface="Verdana" pitchFamily="34" charset="0"/>
            </a:endParaRPr>
          </a:p>
          <a:p>
            <a:pPr>
              <a:defRPr/>
            </a:pPr>
            <a:endParaRPr lang="en-US" dirty="0">
              <a:latin typeface="Verdana" pitchFamily="34" charset="0"/>
              <a:ea typeface="Verdana" pitchFamily="34" charset="0"/>
              <a:cs typeface="Verdana" pitchFamily="34" charset="0"/>
            </a:endParaRPr>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83EF5AC-C4C9-432C-9DF1-573AE93A722C}" type="slidenum">
              <a:rPr lang="en-US" altLang="en-US">
                <a:latin typeface="Arial" panose="020B0604020202020204" pitchFamily="34" charset="0"/>
              </a:rPr>
              <a:pPr eaLnBrk="1" hangingPunct="1">
                <a:spcBef>
                  <a:spcPct val="0"/>
                </a:spcBef>
              </a:pPr>
              <a:t>31</a:t>
            </a:fld>
            <a:endParaRPr lang="en-US"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a:defRPr/>
            </a:pPr>
            <a:r>
              <a:rPr lang="en-US" dirty="0"/>
              <a:t>After the inspection is completed:</a:t>
            </a:r>
          </a:p>
          <a:p>
            <a:pPr>
              <a:defRPr/>
            </a:pPr>
            <a:endParaRPr lang="en-US" dirty="0"/>
          </a:p>
          <a:p>
            <a:pPr eaLnBrk="1" hangingPunct="1">
              <a:spcBef>
                <a:spcPts val="0"/>
              </a:spcBef>
              <a:buFont typeface="Arial" pitchFamily="34" charset="0"/>
              <a:buChar char="•"/>
              <a:defRPr/>
            </a:pPr>
            <a:r>
              <a:rPr lang="en-US" kern="0" dirty="0">
                <a:solidFill>
                  <a:srgbClr val="000000"/>
                </a:solidFill>
                <a:latin typeface="Verdana" pitchFamily="34" charset="0"/>
              </a:rPr>
              <a:t> You will receive a Certified Mailing with the </a:t>
            </a:r>
            <a:br>
              <a:rPr lang="en-US" kern="0" dirty="0">
                <a:solidFill>
                  <a:srgbClr val="000000"/>
                </a:solidFill>
                <a:latin typeface="Verdana" pitchFamily="34" charset="0"/>
              </a:rPr>
            </a:br>
            <a:r>
              <a:rPr lang="en-US" kern="0" dirty="0">
                <a:solidFill>
                  <a:srgbClr val="000000"/>
                </a:solidFill>
                <a:latin typeface="Verdana" pitchFamily="34" charset="0"/>
              </a:rPr>
              <a:t>  Orders to Comply and Preliminary Penalty </a:t>
            </a:r>
            <a:br>
              <a:rPr lang="en-US" kern="0" dirty="0">
                <a:solidFill>
                  <a:srgbClr val="000000"/>
                </a:solidFill>
                <a:latin typeface="Verdana" pitchFamily="34" charset="0"/>
              </a:rPr>
            </a:br>
            <a:r>
              <a:rPr lang="en-US" kern="0" dirty="0">
                <a:solidFill>
                  <a:srgbClr val="000000"/>
                </a:solidFill>
                <a:latin typeface="Verdana" pitchFamily="34" charset="0"/>
              </a:rPr>
              <a:t>  Assessment.</a:t>
            </a:r>
          </a:p>
          <a:p>
            <a:pPr eaLnBrk="1" hangingPunct="1">
              <a:spcBef>
                <a:spcPts val="0"/>
              </a:spcBef>
              <a:buFont typeface="Arial" pitchFamily="34" charset="0"/>
              <a:buChar char="•"/>
              <a:defRPr/>
            </a:pPr>
            <a:endParaRPr lang="en-US" kern="0" dirty="0">
              <a:solidFill>
                <a:srgbClr val="000000"/>
              </a:solidFill>
              <a:latin typeface="Verdana" pitchFamily="34" charset="0"/>
            </a:endParaRPr>
          </a:p>
          <a:p>
            <a:pPr eaLnBrk="1" hangingPunct="1">
              <a:spcBef>
                <a:spcPts val="0"/>
              </a:spcBef>
              <a:buFont typeface="Arial" pitchFamily="34" charset="0"/>
              <a:buChar char="•"/>
              <a:defRPr/>
            </a:pPr>
            <a:r>
              <a:rPr lang="en-US" kern="0" dirty="0">
                <a:solidFill>
                  <a:srgbClr val="000000"/>
                </a:solidFill>
                <a:latin typeface="Verdana" pitchFamily="34" charset="0"/>
              </a:rPr>
              <a:t> Within 90 days a follow up inspection will be </a:t>
            </a:r>
          </a:p>
          <a:p>
            <a:pPr eaLnBrk="1" hangingPunct="1">
              <a:spcBef>
                <a:spcPts val="0"/>
              </a:spcBef>
              <a:defRPr/>
            </a:pPr>
            <a:r>
              <a:rPr lang="en-US" kern="0" dirty="0">
                <a:solidFill>
                  <a:srgbClr val="000000"/>
                </a:solidFill>
                <a:latin typeface="Verdana" pitchFamily="34" charset="0"/>
              </a:rPr>
              <a:t>  conducted to make sure the violations have  </a:t>
            </a:r>
            <a:br>
              <a:rPr lang="en-US" kern="0" dirty="0">
                <a:solidFill>
                  <a:srgbClr val="000000"/>
                </a:solidFill>
                <a:latin typeface="Verdana" pitchFamily="34" charset="0"/>
              </a:rPr>
            </a:br>
            <a:r>
              <a:rPr lang="en-US" kern="0" dirty="0">
                <a:solidFill>
                  <a:srgbClr val="000000"/>
                </a:solidFill>
                <a:latin typeface="Verdana" pitchFamily="34" charset="0"/>
              </a:rPr>
              <a:t>  been corrected.</a:t>
            </a:r>
          </a:p>
          <a:p>
            <a:pPr>
              <a:defRPr/>
            </a:pPr>
            <a:endParaRPr lang="en-US" sz="1400" dirty="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ECDBEF5-73BE-44C9-8C55-4B5AA5D175A7}" type="slidenum">
              <a:rPr lang="en-US" altLang="en-US">
                <a:latin typeface="Arial" panose="020B0604020202020204" pitchFamily="34" charset="0"/>
              </a:rPr>
              <a:pPr eaLnBrk="1" hangingPunct="1">
                <a:spcBef>
                  <a:spcPct val="0"/>
                </a:spcBef>
              </a:pPr>
              <a:t>32</a:t>
            </a:fld>
            <a:endParaRPr lang="en-US" altLang="en-US">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pPr>
              <a:defRPr/>
            </a:pPr>
            <a:r>
              <a:rPr lang="en-US" dirty="0">
                <a:latin typeface="Verdana" pitchFamily="34" charset="0"/>
                <a:ea typeface="Verdana" pitchFamily="34" charset="0"/>
                <a:cs typeface="Verdana" pitchFamily="34" charset="0"/>
              </a:rPr>
              <a:t>Penalties</a:t>
            </a:r>
          </a:p>
          <a:p>
            <a:pPr>
              <a:defRPr/>
            </a:pPr>
            <a:endParaRPr lang="en-US" dirty="0">
              <a:latin typeface="Verdana" pitchFamily="34" charset="0"/>
              <a:ea typeface="Verdana" pitchFamily="34" charset="0"/>
              <a:cs typeface="Verdana" pitchFamily="34" charset="0"/>
            </a:endParaRPr>
          </a:p>
          <a:p>
            <a:pPr marL="342900" indent="-342900">
              <a:spcBef>
                <a:spcPct val="20000"/>
              </a:spcBef>
              <a:buClr>
                <a:schemeClr val="tx1"/>
              </a:buClr>
              <a:buFontTx/>
              <a:buChar char="•"/>
              <a:defRPr/>
            </a:pPr>
            <a:r>
              <a:rPr lang="en-US" dirty="0">
                <a:latin typeface="Verdana" pitchFamily="34" charset="0"/>
                <a:ea typeface="Verdana" pitchFamily="34" charset="0"/>
                <a:cs typeface="Verdana" pitchFamily="34" charset="0"/>
              </a:rPr>
              <a:t>The Department has the authority to assess civil penalties from $500 to $10,000 for each violation.</a:t>
            </a:r>
          </a:p>
          <a:p>
            <a:pPr marL="342900" indent="-342900">
              <a:spcBef>
                <a:spcPct val="20000"/>
              </a:spcBef>
              <a:buClr>
                <a:schemeClr val="tx1"/>
              </a:buClr>
              <a:defRPr/>
            </a:pPr>
            <a:endParaRPr lang="en-US" dirty="0">
              <a:latin typeface="Verdana" pitchFamily="34" charset="0"/>
              <a:ea typeface="Verdana" pitchFamily="34" charset="0"/>
              <a:cs typeface="Verdana" pitchFamily="34" charset="0"/>
            </a:endParaRPr>
          </a:p>
          <a:p>
            <a:pPr marL="342900" indent="-342900">
              <a:spcBef>
                <a:spcPct val="20000"/>
              </a:spcBef>
              <a:buClr>
                <a:schemeClr val="tx1"/>
              </a:buClr>
              <a:buFontTx/>
              <a:buChar char="•"/>
              <a:defRPr/>
            </a:pPr>
            <a:r>
              <a:rPr lang="en-US" dirty="0">
                <a:latin typeface="Verdana" pitchFamily="34" charset="0"/>
                <a:ea typeface="Verdana" pitchFamily="34" charset="0"/>
                <a:cs typeface="Verdana" pitchFamily="34" charset="0"/>
              </a:rPr>
              <a:t>Calculation of Penalties will be based on Four Criteria:</a:t>
            </a:r>
          </a:p>
          <a:p>
            <a:pPr>
              <a:spcBef>
                <a:spcPct val="20000"/>
              </a:spcBef>
              <a:buClr>
                <a:schemeClr val="tx1"/>
              </a:buClr>
              <a:defRPr/>
            </a:pPr>
            <a:r>
              <a:rPr lang="en-US" dirty="0">
                <a:latin typeface="Verdana" pitchFamily="34" charset="0"/>
                <a:ea typeface="Verdana" pitchFamily="34" charset="0"/>
                <a:cs typeface="Verdana" pitchFamily="34" charset="0"/>
              </a:rPr>
              <a:t>	</a:t>
            </a:r>
          </a:p>
          <a:p>
            <a:pPr marL="1143000" lvl="2" indent="-228600">
              <a:spcBef>
                <a:spcPct val="20000"/>
              </a:spcBef>
              <a:buClr>
                <a:schemeClr val="tx1"/>
              </a:buClr>
              <a:buFont typeface="Wingdings" pitchFamily="2" charset="2"/>
              <a:buChar char="§"/>
              <a:defRPr/>
            </a:pPr>
            <a:r>
              <a:rPr lang="en-US" dirty="0">
                <a:latin typeface="Verdana" pitchFamily="34" charset="0"/>
                <a:ea typeface="Verdana" pitchFamily="34" charset="0"/>
                <a:cs typeface="Verdana" pitchFamily="34" charset="0"/>
              </a:rPr>
              <a:t>Size of Business</a:t>
            </a:r>
          </a:p>
          <a:p>
            <a:pPr marL="1143000" lvl="2" indent="-228600">
              <a:spcBef>
                <a:spcPct val="20000"/>
              </a:spcBef>
              <a:buClr>
                <a:schemeClr val="tx1"/>
              </a:buClr>
              <a:buFont typeface="Wingdings" pitchFamily="2" charset="2"/>
              <a:buChar char="§"/>
              <a:defRPr/>
            </a:pPr>
            <a:r>
              <a:rPr lang="en-US" dirty="0">
                <a:latin typeface="Verdana" pitchFamily="34" charset="0"/>
                <a:ea typeface="Verdana" pitchFamily="34" charset="0"/>
                <a:cs typeface="Verdana" pitchFamily="34" charset="0"/>
              </a:rPr>
              <a:t>Gravity of Violation</a:t>
            </a:r>
          </a:p>
          <a:p>
            <a:pPr marL="1143000" lvl="2" indent="-228600">
              <a:spcBef>
                <a:spcPct val="20000"/>
              </a:spcBef>
              <a:buClr>
                <a:schemeClr val="tx1"/>
              </a:buClr>
              <a:buFont typeface="Wingdings" pitchFamily="2" charset="2"/>
              <a:buChar char="§"/>
              <a:defRPr/>
            </a:pPr>
            <a:r>
              <a:rPr lang="en-US" dirty="0">
                <a:latin typeface="Verdana" pitchFamily="34" charset="0"/>
                <a:ea typeface="Verdana" pitchFamily="34" charset="0"/>
                <a:cs typeface="Verdana" pitchFamily="34" charset="0"/>
              </a:rPr>
              <a:t>History of Previous Violations</a:t>
            </a:r>
          </a:p>
          <a:p>
            <a:pPr marL="1143000" lvl="2" indent="-228600">
              <a:spcBef>
                <a:spcPct val="20000"/>
              </a:spcBef>
              <a:buClr>
                <a:schemeClr val="tx1"/>
              </a:buClr>
              <a:buFont typeface="Wingdings" pitchFamily="2" charset="2"/>
              <a:buChar char="§"/>
              <a:defRPr/>
            </a:pPr>
            <a:r>
              <a:rPr lang="en-US" dirty="0">
                <a:latin typeface="Verdana" pitchFamily="34" charset="0"/>
                <a:ea typeface="Verdana" pitchFamily="34" charset="0"/>
                <a:cs typeface="Verdana" pitchFamily="34" charset="0"/>
              </a:rPr>
              <a:t>Good Faith of Respondent</a:t>
            </a:r>
          </a:p>
          <a:p>
            <a:pPr>
              <a:defRPr/>
            </a:pPr>
            <a:endParaRPr lang="en-US" dirty="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C7793452-29C4-482D-A34A-5FB6294CA035}" type="slidenum">
              <a:rPr lang="en-US" altLang="en-US">
                <a:latin typeface="Arial" panose="020B0604020202020204" pitchFamily="34" charset="0"/>
              </a:rPr>
              <a:pPr eaLnBrk="1" hangingPunct="1">
                <a:spcBef>
                  <a:spcPct val="0"/>
                </a:spcBef>
              </a:pPr>
              <a:t>33</a:t>
            </a:fld>
            <a:endParaRPr lang="en-US" altLang="en-US">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latin typeface="Verdana" pitchFamily="34" charset="0"/>
                <a:ea typeface="Verdana" pitchFamily="34" charset="0"/>
                <a:cs typeface="Verdana" pitchFamily="34" charset="0"/>
              </a:rPr>
              <a:t>In summary,</a:t>
            </a:r>
          </a:p>
          <a:p>
            <a:pPr>
              <a:defRPr/>
            </a:pPr>
            <a:endParaRPr lang="en-US" dirty="0">
              <a:latin typeface="Verdana" pitchFamily="34" charset="0"/>
              <a:ea typeface="Verdana" pitchFamily="34" charset="0"/>
              <a:cs typeface="Verdana" pitchFamily="34" charset="0"/>
            </a:endParaRPr>
          </a:p>
          <a:p>
            <a:pPr>
              <a:spcBef>
                <a:spcPts val="0"/>
              </a:spcBef>
              <a:buFont typeface="Arial" pitchFamily="34" charset="0"/>
              <a:buChar char="•"/>
              <a:defRPr/>
            </a:pPr>
            <a:r>
              <a:rPr lang="en-US" kern="0" dirty="0">
                <a:latin typeface="Verdana" pitchFamily="34" charset="0"/>
              </a:rPr>
              <a:t> All facilities should have a Right to Know program plan and train their employees on that plan.</a:t>
            </a:r>
          </a:p>
          <a:p>
            <a:pPr>
              <a:spcBef>
                <a:spcPct val="20000"/>
              </a:spcBef>
              <a:buFont typeface="Arial" pitchFamily="34" charset="0"/>
              <a:buChar char="•"/>
              <a:defRPr/>
            </a:pPr>
            <a:endParaRPr lang="en-US" kern="0" dirty="0">
              <a:latin typeface="Verdana" pitchFamily="34" charset="0"/>
            </a:endParaRPr>
          </a:p>
          <a:p>
            <a:pPr>
              <a:spcBef>
                <a:spcPts val="0"/>
              </a:spcBef>
              <a:buFont typeface="Arial" pitchFamily="34" charset="0"/>
              <a:buChar char="•"/>
              <a:defRPr/>
            </a:pPr>
            <a:r>
              <a:rPr lang="en-US" kern="0" dirty="0">
                <a:latin typeface="Verdana" pitchFamily="34" charset="0"/>
              </a:rPr>
              <a:t> All hazardous products should be labeled and all employees should be aware of what and where they are</a:t>
            </a:r>
          </a:p>
          <a:p>
            <a:pPr>
              <a:spcBef>
                <a:spcPct val="20000"/>
              </a:spcBef>
              <a:buFont typeface="Arial" pitchFamily="34" charset="0"/>
              <a:buChar char="•"/>
              <a:defRPr/>
            </a:pPr>
            <a:endParaRPr lang="en-US" kern="0" dirty="0">
              <a:latin typeface="Verdana" pitchFamily="34" charset="0"/>
            </a:endParaRPr>
          </a:p>
          <a:p>
            <a:pPr>
              <a:spcBef>
                <a:spcPts val="0"/>
              </a:spcBef>
              <a:buFont typeface="Arial" pitchFamily="34" charset="0"/>
              <a:buChar char="•"/>
              <a:defRPr/>
            </a:pPr>
            <a:r>
              <a:rPr lang="en-US" kern="0" dirty="0">
                <a:latin typeface="Verdana" pitchFamily="34" charset="0"/>
              </a:rPr>
              <a:t> SDSs should be available and accessible for all hazardous products</a:t>
            </a:r>
          </a:p>
          <a:p>
            <a:pPr>
              <a:spcBef>
                <a:spcPts val="0"/>
              </a:spcBef>
              <a:buFont typeface="Arial" pitchFamily="34" charset="0"/>
              <a:buChar char="•"/>
              <a:defRPr/>
            </a:pPr>
            <a:endParaRPr lang="en-US" kern="0" dirty="0">
              <a:latin typeface="Verdana" pitchFamily="34" charset="0"/>
            </a:endParaRPr>
          </a:p>
          <a:p>
            <a:pPr>
              <a:spcBef>
                <a:spcPts val="0"/>
              </a:spcBef>
              <a:buFont typeface="Arial" pitchFamily="34" charset="0"/>
              <a:buChar char="•"/>
              <a:defRPr/>
            </a:pPr>
            <a:r>
              <a:rPr lang="en-US" kern="0" dirty="0">
                <a:latin typeface="Verdana" pitchFamily="34" charset="0"/>
              </a:rPr>
              <a:t> Ensure all containers are properly labeled including secondary containers</a:t>
            </a:r>
          </a:p>
          <a:p>
            <a:pPr>
              <a:defRPr/>
            </a:pPr>
            <a:endParaRPr lang="en-US" dirty="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BF49C80-C44E-4B13-8047-1615BB50A46C}" type="slidenum">
              <a:rPr lang="en-US" altLang="en-US">
                <a:latin typeface="Arial" panose="020B0604020202020204" pitchFamily="34" charset="0"/>
              </a:rPr>
              <a:pPr eaLnBrk="1" hangingPunct="1">
                <a:spcBef>
                  <a:spcPct val="0"/>
                </a:spcBef>
              </a:pPr>
              <a:t>34</a:t>
            </a:fld>
            <a:endParaRPr lang="en-US" altLang="en-US">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Verdana" panose="020B0604030504040204" pitchFamily="34" charset="0"/>
                <a:ea typeface="Verdana" panose="020B0604030504040204" pitchFamily="34" charset="0"/>
                <a:cs typeface="Verdana" panose="020B0604030504040204" pitchFamily="34" charset="0"/>
              </a:rPr>
              <a:t>We invite you to contact us for other free PowerPoint programs which you can use for your in-house programs. Also, please feel to contact us to conduct training for your staff at your location. Other downloadable programs can be found at www.dli.state.pa.us/PATHS under training resources.</a:t>
            </a: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06E7B39-C12F-4685-BC6D-990872AE779C}" type="slidenum">
              <a:rPr lang="en-US" altLang="en-US">
                <a:latin typeface="Arial" panose="020B0604020202020204" pitchFamily="34" charset="0"/>
              </a:rPr>
              <a:pPr eaLnBrk="1" hangingPunct="1">
                <a:spcBef>
                  <a:spcPct val="0"/>
                </a:spcBef>
              </a:pPr>
              <a:t>35</a:t>
            </a:fld>
            <a:endParaRPr lang="en-US" altLang="en-US">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16C856B-263D-4C51-917A-8971B5D63320}" type="slidenum">
              <a:rPr lang="en-US" altLang="en-US">
                <a:latin typeface="Arial" panose="020B0604020202020204" pitchFamily="34" charset="0"/>
              </a:rPr>
              <a:pPr eaLnBrk="1" hangingPunct="1">
                <a:spcBef>
                  <a:spcPct val="0"/>
                </a:spcBef>
              </a:pPr>
              <a:t>36</a:t>
            </a:fld>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latin typeface="Verdana" pitchFamily="34" charset="0"/>
                <a:ea typeface="Verdana" pitchFamily="34" charset="0"/>
                <a:cs typeface="Verdana" pitchFamily="34" charset="0"/>
              </a:rPr>
              <a:t>Related to the protections of employees, </a:t>
            </a:r>
          </a:p>
          <a:p>
            <a:pPr marL="342900" indent="-342900">
              <a:lnSpc>
                <a:spcPct val="90000"/>
              </a:lnSpc>
              <a:buClr>
                <a:schemeClr val="tx1"/>
              </a:buClr>
              <a:buFontTx/>
              <a:buChar char="•"/>
              <a:defRPr/>
            </a:pPr>
            <a:r>
              <a:rPr lang="en-US" dirty="0">
                <a:latin typeface="Verdana" pitchFamily="34" charset="0"/>
              </a:rPr>
              <a:t>Employees cannot be discharged, disciplined or discriminated against for exercising certain rights, including filing a complaint.</a:t>
            </a:r>
          </a:p>
          <a:p>
            <a:pPr marL="342900" indent="-342900">
              <a:lnSpc>
                <a:spcPct val="90000"/>
              </a:lnSpc>
              <a:buClr>
                <a:schemeClr val="tx1"/>
              </a:buClr>
              <a:defRPr/>
            </a:pPr>
            <a:endParaRPr lang="en-US" dirty="0">
              <a:latin typeface="Verdana" pitchFamily="34" charset="0"/>
            </a:endParaRPr>
          </a:p>
          <a:p>
            <a:pPr marL="342900" indent="-342900">
              <a:lnSpc>
                <a:spcPct val="90000"/>
              </a:lnSpc>
              <a:buClr>
                <a:schemeClr val="tx1"/>
              </a:buClr>
              <a:buFontTx/>
              <a:buChar char="•"/>
              <a:defRPr/>
            </a:pPr>
            <a:r>
              <a:rPr lang="en-US" dirty="0">
                <a:latin typeface="Verdana" pitchFamily="34" charset="0"/>
              </a:rPr>
              <a:t>The burden of proof lies with the employer if it is demonstrated that rights under the Act were exercised within six months of discipline.</a:t>
            </a:r>
          </a:p>
          <a:p>
            <a:pPr>
              <a:defRPr/>
            </a:pPr>
            <a:endParaRPr 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E88DC35-75F5-459A-8FF3-D5C08B2319EC}" type="slidenum">
              <a:rPr lang="en-US" altLang="en-US">
                <a:latin typeface="Arial" panose="020B0604020202020204" pitchFamily="34" charset="0"/>
              </a:rPr>
              <a:pPr eaLnBrk="1" hangingPunct="1">
                <a:spcBef>
                  <a:spcPct val="0"/>
                </a:spcBef>
              </a:pPr>
              <a:t>4</a:t>
            </a:fld>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latin typeface="Verdana" pitchFamily="34" charset="0"/>
                <a:ea typeface="Verdana" pitchFamily="34" charset="0"/>
                <a:cs typeface="Verdana" pitchFamily="34" charset="0"/>
              </a:rPr>
              <a:t>Training requirements for the PA Right to Know</a:t>
            </a:r>
            <a:r>
              <a:rPr lang="en-US" dirty="0"/>
              <a:t>:</a:t>
            </a:r>
          </a:p>
          <a:p>
            <a:pPr>
              <a:defRPr/>
            </a:pPr>
            <a:endParaRPr lang="en-US" dirty="0"/>
          </a:p>
          <a:p>
            <a:pPr marL="342900" indent="-342900">
              <a:spcBef>
                <a:spcPct val="20000"/>
              </a:spcBef>
              <a:buClr>
                <a:schemeClr val="tx1"/>
              </a:buClr>
              <a:buFontTx/>
              <a:buChar char="•"/>
              <a:defRPr/>
            </a:pPr>
            <a:r>
              <a:rPr lang="en-US" dirty="0">
                <a:solidFill>
                  <a:srgbClr val="FF0000"/>
                </a:solidFill>
                <a:latin typeface="Verdana" pitchFamily="34" charset="0"/>
              </a:rPr>
              <a:t>Referenced in PA Code 313</a:t>
            </a:r>
          </a:p>
          <a:p>
            <a:pPr marL="342900" indent="-342900">
              <a:spcBef>
                <a:spcPct val="20000"/>
              </a:spcBef>
              <a:buClr>
                <a:schemeClr val="tx1"/>
              </a:buClr>
              <a:buFontTx/>
              <a:buChar char="•"/>
              <a:defRPr/>
            </a:pPr>
            <a:r>
              <a:rPr lang="en-US" dirty="0">
                <a:latin typeface="Verdana" pitchFamily="34" charset="0"/>
              </a:rPr>
              <a:t>Initial Training within 120 days of being hired</a:t>
            </a:r>
          </a:p>
          <a:p>
            <a:pPr marL="342900" indent="-342900">
              <a:spcBef>
                <a:spcPct val="20000"/>
              </a:spcBef>
              <a:buClr>
                <a:schemeClr val="tx1"/>
              </a:buClr>
              <a:buFontTx/>
              <a:buChar char="•"/>
              <a:defRPr/>
            </a:pPr>
            <a:r>
              <a:rPr lang="en-US" dirty="0">
                <a:latin typeface="Verdana" pitchFamily="34" charset="0"/>
              </a:rPr>
              <a:t>Required annual refresher training</a:t>
            </a:r>
          </a:p>
          <a:p>
            <a:pPr marL="342900" indent="-342900">
              <a:spcBef>
                <a:spcPct val="20000"/>
              </a:spcBef>
              <a:buClr>
                <a:schemeClr val="tx1"/>
              </a:buClr>
              <a:buFontTx/>
              <a:buChar char="•"/>
              <a:defRPr/>
            </a:pPr>
            <a:r>
              <a:rPr lang="en-US" dirty="0">
                <a:latin typeface="Verdana" pitchFamily="34" charset="0"/>
              </a:rPr>
              <a:t>Training can be written or oral</a:t>
            </a:r>
          </a:p>
          <a:p>
            <a:pPr marL="342900" indent="-342900">
              <a:spcBef>
                <a:spcPct val="20000"/>
              </a:spcBef>
              <a:buClr>
                <a:schemeClr val="tx1"/>
              </a:buClr>
              <a:buFontTx/>
              <a:buChar char="•"/>
              <a:defRPr/>
            </a:pPr>
            <a:r>
              <a:rPr lang="en-US" dirty="0">
                <a:latin typeface="Verdana" pitchFamily="34" charset="0"/>
              </a:rPr>
              <a:t>Train employees working with hazardous chemicals and/or those who may be potentially exposed to a hazardous product</a:t>
            </a:r>
          </a:p>
          <a:p>
            <a:pPr>
              <a:defRPr/>
            </a:pPr>
            <a:endParaRPr 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EB3E605-383F-40AB-AACD-36D0DC7EE097}" type="slidenum">
              <a:rPr lang="en-US" altLang="en-US">
                <a:latin typeface="Arial" panose="020B0604020202020204" pitchFamily="34" charset="0"/>
              </a:rPr>
              <a:pPr eaLnBrk="1" hangingPunct="1">
                <a:spcBef>
                  <a:spcPct val="0"/>
                </a:spcBef>
              </a:pPr>
              <a:t>5</a:t>
            </a:fld>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20000"/>
          </a:bodyPr>
          <a:lstStyle/>
          <a:p>
            <a:pPr>
              <a:defRPr/>
            </a:pPr>
            <a:r>
              <a:rPr lang="en-US" dirty="0">
                <a:latin typeface="Verdana" pitchFamily="34" charset="0"/>
                <a:ea typeface="Verdana" pitchFamily="34" charset="0"/>
                <a:cs typeface="Verdana" pitchFamily="34" charset="0"/>
              </a:rPr>
              <a:t>Training requirements also include:</a:t>
            </a:r>
          </a:p>
          <a:p>
            <a:pPr>
              <a:defRPr/>
            </a:pPr>
            <a:endParaRPr lang="en-US" dirty="0">
              <a:latin typeface="Verdana" pitchFamily="34" charset="0"/>
              <a:ea typeface="Verdana" pitchFamily="34" charset="0"/>
              <a:cs typeface="Verdana" pitchFamily="34" charset="0"/>
            </a:endParaRPr>
          </a:p>
          <a:p>
            <a:pPr marL="342900" indent="-342900">
              <a:lnSpc>
                <a:spcPct val="90000"/>
              </a:lnSpc>
              <a:spcBef>
                <a:spcPct val="20000"/>
              </a:spcBef>
              <a:buClr>
                <a:schemeClr val="tx1"/>
              </a:buClr>
              <a:buFontTx/>
              <a:buChar char="•"/>
              <a:defRPr/>
            </a:pPr>
            <a:r>
              <a:rPr lang="en-US" dirty="0">
                <a:latin typeface="Verdana" pitchFamily="34" charset="0"/>
                <a:ea typeface="Verdana" pitchFamily="34" charset="0"/>
                <a:cs typeface="Verdana" pitchFamily="34" charset="0"/>
              </a:rPr>
              <a:t>Supplemental Training</a:t>
            </a:r>
          </a:p>
          <a:p>
            <a:pPr marL="742950" lvl="1" indent="-285750">
              <a:lnSpc>
                <a:spcPct val="90000"/>
              </a:lnSpc>
              <a:spcBef>
                <a:spcPct val="20000"/>
              </a:spcBef>
              <a:buClr>
                <a:schemeClr val="tx1"/>
              </a:buClr>
              <a:buFontTx/>
              <a:buChar char="–"/>
              <a:defRPr/>
            </a:pPr>
            <a:r>
              <a:rPr lang="en-US" dirty="0">
                <a:latin typeface="Verdana" pitchFamily="34" charset="0"/>
                <a:ea typeface="Verdana" pitchFamily="34" charset="0"/>
                <a:cs typeface="Verdana" pitchFamily="34" charset="0"/>
              </a:rPr>
              <a:t>When there’s a change in potential for exposure</a:t>
            </a:r>
          </a:p>
          <a:p>
            <a:pPr marL="742950" lvl="1" indent="-285750">
              <a:lnSpc>
                <a:spcPct val="90000"/>
              </a:lnSpc>
              <a:spcBef>
                <a:spcPct val="20000"/>
              </a:spcBef>
              <a:buClr>
                <a:schemeClr val="tx1"/>
              </a:buClr>
              <a:buFontTx/>
              <a:buChar char="–"/>
              <a:defRPr/>
            </a:pPr>
            <a:r>
              <a:rPr lang="en-US" dirty="0">
                <a:latin typeface="Verdana" pitchFamily="34" charset="0"/>
                <a:ea typeface="Verdana" pitchFamily="34" charset="0"/>
                <a:cs typeface="Verdana" pitchFamily="34" charset="0"/>
              </a:rPr>
              <a:t>If the person is reassigned</a:t>
            </a:r>
          </a:p>
          <a:p>
            <a:pPr marL="742950" lvl="1" indent="-285750">
              <a:lnSpc>
                <a:spcPct val="90000"/>
              </a:lnSpc>
              <a:spcBef>
                <a:spcPct val="20000"/>
              </a:spcBef>
              <a:buClr>
                <a:schemeClr val="tx1"/>
              </a:buClr>
              <a:buFontTx/>
              <a:buChar char="–"/>
              <a:defRPr/>
            </a:pPr>
            <a:r>
              <a:rPr lang="en-US" dirty="0">
                <a:latin typeface="Verdana" pitchFamily="34" charset="0"/>
                <a:ea typeface="Verdana" pitchFamily="34" charset="0"/>
                <a:cs typeface="Verdana" pitchFamily="34" charset="0"/>
              </a:rPr>
              <a:t>When new hazard information is received for a chemical</a:t>
            </a:r>
          </a:p>
          <a:p>
            <a:pPr marL="742950" lvl="1" indent="-285750">
              <a:lnSpc>
                <a:spcPct val="90000"/>
              </a:lnSpc>
              <a:spcBef>
                <a:spcPct val="20000"/>
              </a:spcBef>
              <a:buClr>
                <a:schemeClr val="tx1"/>
              </a:buClr>
              <a:defRPr/>
            </a:pPr>
            <a:endParaRPr lang="en-US" dirty="0">
              <a:latin typeface="Verdana" pitchFamily="34" charset="0"/>
              <a:ea typeface="Verdana" pitchFamily="34" charset="0"/>
              <a:cs typeface="Verdana" pitchFamily="34" charset="0"/>
            </a:endParaRPr>
          </a:p>
          <a:p>
            <a:pPr marL="342900" indent="-342900">
              <a:lnSpc>
                <a:spcPct val="90000"/>
              </a:lnSpc>
              <a:spcBef>
                <a:spcPct val="20000"/>
              </a:spcBef>
              <a:buClr>
                <a:schemeClr val="tx1"/>
              </a:buClr>
              <a:buFontTx/>
              <a:buChar char="•"/>
              <a:defRPr/>
            </a:pPr>
            <a:r>
              <a:rPr lang="en-US" dirty="0">
                <a:latin typeface="Verdana" pitchFamily="34" charset="0"/>
                <a:ea typeface="Verdana" pitchFamily="34" charset="0"/>
                <a:cs typeface="Verdana" pitchFamily="34" charset="0"/>
              </a:rPr>
              <a:t>Written documentation of training must be kept until next annual session is held.</a:t>
            </a:r>
          </a:p>
          <a:p>
            <a:pPr marL="342900" indent="-342900">
              <a:lnSpc>
                <a:spcPct val="90000"/>
              </a:lnSpc>
              <a:buClr>
                <a:schemeClr val="tx1"/>
              </a:buClr>
              <a:defRPr/>
            </a:pPr>
            <a:endParaRPr lang="en-US" dirty="0">
              <a:latin typeface="Verdana" pitchFamily="34" charset="0"/>
              <a:ea typeface="Verdana" pitchFamily="34" charset="0"/>
              <a:cs typeface="Verdana" pitchFamily="34" charset="0"/>
            </a:endParaRPr>
          </a:p>
          <a:p>
            <a:pPr marL="342900" indent="-342900">
              <a:lnSpc>
                <a:spcPct val="90000"/>
              </a:lnSpc>
              <a:spcBef>
                <a:spcPct val="20000"/>
              </a:spcBef>
              <a:buClr>
                <a:schemeClr val="tx1"/>
              </a:buClr>
              <a:buFontTx/>
              <a:buChar char="•"/>
              <a:defRPr/>
            </a:pPr>
            <a:r>
              <a:rPr lang="en-US" dirty="0">
                <a:latin typeface="Verdana" pitchFamily="34" charset="0"/>
                <a:ea typeface="Verdana" pitchFamily="34" charset="0"/>
                <a:cs typeface="Verdana" pitchFamily="34" charset="0"/>
              </a:rPr>
              <a:t>Your training should also be customized to meet your workplace needs.</a:t>
            </a:r>
          </a:p>
          <a:p>
            <a:pPr>
              <a:defRPr/>
            </a:pPr>
            <a:endParaRPr lang="en-US"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27B1771-C0CC-48DF-8216-1B87E6483229}" type="slidenum">
              <a:rPr lang="en-US" altLang="en-US">
                <a:latin typeface="Arial" panose="020B0604020202020204" pitchFamily="34" charset="0"/>
              </a:rPr>
              <a:pPr eaLnBrk="1" hangingPunct="1">
                <a:spcBef>
                  <a:spcPct val="0"/>
                </a:spcBef>
              </a:pPr>
              <a:t>6</a:t>
            </a:fld>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pPr>
              <a:defRPr/>
            </a:pPr>
            <a:r>
              <a:rPr lang="en-US" dirty="0">
                <a:latin typeface="Verdana" pitchFamily="34" charset="0"/>
                <a:ea typeface="Verdana" pitchFamily="34" charset="0"/>
                <a:cs typeface="Verdana" pitchFamily="34" charset="0"/>
              </a:rPr>
              <a:t>Posting requirements for employers can be found in PA Code Chapter 311 dealing with the PA Right to Know.</a:t>
            </a:r>
          </a:p>
          <a:p>
            <a:pPr>
              <a:defRPr/>
            </a:pPr>
            <a:endParaRPr lang="en-US" dirty="0">
              <a:latin typeface="Verdana" pitchFamily="34" charset="0"/>
              <a:ea typeface="Verdana" pitchFamily="34" charset="0"/>
              <a:cs typeface="Verdana" pitchFamily="34" charset="0"/>
            </a:endParaRPr>
          </a:p>
          <a:p>
            <a:pPr marL="342900" indent="-342900">
              <a:lnSpc>
                <a:spcPct val="90000"/>
              </a:lnSpc>
              <a:spcBef>
                <a:spcPct val="20000"/>
              </a:spcBef>
              <a:buClr>
                <a:schemeClr val="tx1"/>
              </a:buClr>
              <a:buFontTx/>
              <a:buChar char="•"/>
              <a:defRPr/>
            </a:pPr>
            <a:r>
              <a:rPr lang="en-US" dirty="0">
                <a:latin typeface="Verdana" pitchFamily="34" charset="0"/>
                <a:ea typeface="Verdana" pitchFamily="34" charset="0"/>
                <a:cs typeface="Verdana" pitchFamily="34" charset="0"/>
              </a:rPr>
              <a:t>The employer shall post the following in locations where notices to employees are normally posted:</a:t>
            </a:r>
          </a:p>
          <a:p>
            <a:pPr marL="342900" indent="-342900">
              <a:lnSpc>
                <a:spcPct val="90000"/>
              </a:lnSpc>
              <a:spcBef>
                <a:spcPct val="20000"/>
              </a:spcBef>
              <a:buClr>
                <a:schemeClr val="tx1"/>
              </a:buClr>
              <a:defRPr/>
            </a:pPr>
            <a:endParaRPr lang="en-US" dirty="0">
              <a:solidFill>
                <a:srgbClr val="FF0000"/>
              </a:solidFill>
              <a:latin typeface="Verdana" pitchFamily="34" charset="0"/>
              <a:ea typeface="Verdana" pitchFamily="34" charset="0"/>
              <a:cs typeface="Verdana" pitchFamily="34" charset="0"/>
            </a:endParaRPr>
          </a:p>
          <a:p>
            <a:pPr marL="742950" lvl="1" indent="-285750">
              <a:lnSpc>
                <a:spcPct val="90000"/>
              </a:lnSpc>
              <a:spcBef>
                <a:spcPct val="20000"/>
              </a:spcBef>
              <a:buClr>
                <a:schemeClr val="tx1"/>
              </a:buClr>
              <a:buFontTx/>
              <a:buChar char="–"/>
              <a:defRPr/>
            </a:pPr>
            <a:r>
              <a:rPr lang="en-US" dirty="0">
                <a:latin typeface="Verdana" pitchFamily="34" charset="0"/>
                <a:ea typeface="Verdana" pitchFamily="34" charset="0"/>
                <a:cs typeface="Verdana" pitchFamily="34" charset="0"/>
              </a:rPr>
              <a:t>Lists of hazardous substances found in the workplace</a:t>
            </a:r>
          </a:p>
          <a:p>
            <a:pPr marL="742950" lvl="1" indent="-285750">
              <a:lnSpc>
                <a:spcPct val="90000"/>
              </a:lnSpc>
              <a:spcBef>
                <a:spcPct val="20000"/>
              </a:spcBef>
              <a:buClr>
                <a:schemeClr val="tx1"/>
              </a:buClr>
              <a:buFontTx/>
              <a:buChar char="–"/>
              <a:defRPr/>
            </a:pPr>
            <a:r>
              <a:rPr lang="en-US" dirty="0">
                <a:latin typeface="Verdana" pitchFamily="34" charset="0"/>
                <a:ea typeface="Verdana" pitchFamily="34" charset="0"/>
                <a:cs typeface="Verdana" pitchFamily="34" charset="0"/>
              </a:rPr>
              <a:t>Lists of special &amp; environmental hazardous substances found in the workplace</a:t>
            </a:r>
          </a:p>
          <a:p>
            <a:pPr marL="742950" lvl="1" indent="-285750">
              <a:lnSpc>
                <a:spcPct val="90000"/>
              </a:lnSpc>
              <a:spcBef>
                <a:spcPct val="20000"/>
              </a:spcBef>
              <a:buClr>
                <a:schemeClr val="tx1"/>
              </a:buClr>
              <a:buFontTx/>
              <a:buChar char="–"/>
              <a:defRPr/>
            </a:pPr>
            <a:r>
              <a:rPr lang="en-US" dirty="0">
                <a:latin typeface="Verdana" pitchFamily="34" charset="0"/>
                <a:ea typeface="Verdana" pitchFamily="34" charset="0"/>
                <a:cs typeface="Verdana" pitchFamily="34" charset="0"/>
              </a:rPr>
              <a:t>Notification to employees &amp; their representatives of their rights under the act</a:t>
            </a:r>
          </a:p>
          <a:p>
            <a:pPr>
              <a:defRPr/>
            </a:pPr>
            <a:endParaRPr lang="en-US"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9FF0C9C-D2F3-4F3B-BF18-4E60F9D2B65A}" type="slidenum">
              <a:rPr lang="en-US" altLang="en-US">
                <a:latin typeface="Arial" panose="020B0604020202020204" pitchFamily="34" charset="0"/>
              </a:rPr>
              <a:pPr eaLnBrk="1" hangingPunct="1">
                <a:spcBef>
                  <a:spcPct val="0"/>
                </a:spcBef>
              </a:pPr>
              <a:t>7</a:t>
            </a:fld>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dirty="0">
                <a:latin typeface="Verdana" pitchFamily="34" charset="0"/>
                <a:ea typeface="Verdana" pitchFamily="34" charset="0"/>
                <a:cs typeface="Verdana" pitchFamily="34" charset="0"/>
              </a:rPr>
              <a:t>Health and exposure records for employees can be referenced in PA Code Chapter 315. Requirements for these records include:</a:t>
            </a:r>
          </a:p>
          <a:p>
            <a:pPr>
              <a:defRPr/>
            </a:pPr>
            <a:endParaRPr lang="en-US" dirty="0"/>
          </a:p>
          <a:p>
            <a:pPr marL="342900" indent="-342900">
              <a:lnSpc>
                <a:spcPct val="90000"/>
              </a:lnSpc>
              <a:spcBef>
                <a:spcPct val="20000"/>
              </a:spcBef>
              <a:buClr>
                <a:schemeClr val="tx1"/>
              </a:buClr>
              <a:buFontTx/>
              <a:buChar char="•"/>
              <a:defRPr/>
            </a:pPr>
            <a:r>
              <a:rPr lang="en-US" dirty="0">
                <a:latin typeface="Verdana" pitchFamily="34" charset="0"/>
              </a:rPr>
              <a:t>Maintain all accident reports, exposure records, air quality monitoring, etc..</a:t>
            </a:r>
          </a:p>
          <a:p>
            <a:pPr marL="342900" indent="-342900">
              <a:lnSpc>
                <a:spcPct val="90000"/>
              </a:lnSpc>
              <a:spcBef>
                <a:spcPct val="20000"/>
              </a:spcBef>
              <a:buClr>
                <a:schemeClr val="tx1"/>
              </a:buClr>
              <a:buFontTx/>
              <a:buChar char="•"/>
              <a:defRPr/>
            </a:pPr>
            <a:r>
              <a:rPr lang="en-US" dirty="0">
                <a:latin typeface="Verdana" pitchFamily="34" charset="0"/>
              </a:rPr>
              <a:t>Accessible to all employees</a:t>
            </a:r>
          </a:p>
          <a:p>
            <a:pPr marL="342900" indent="-342900">
              <a:lnSpc>
                <a:spcPct val="90000"/>
              </a:lnSpc>
              <a:spcBef>
                <a:spcPct val="20000"/>
              </a:spcBef>
              <a:buClr>
                <a:schemeClr val="tx1"/>
              </a:buClr>
              <a:buFontTx/>
              <a:buChar char="•"/>
              <a:defRPr/>
            </a:pPr>
            <a:r>
              <a:rPr lang="en-US" dirty="0">
                <a:latin typeface="Verdana" pitchFamily="34" charset="0"/>
              </a:rPr>
              <a:t>Must be maintained for length of employment plus 30 years (same is required for the SDSs for your facility-they could become an exposure document in a court of law).</a:t>
            </a:r>
          </a:p>
          <a:p>
            <a:pPr marL="342900" indent="-342900">
              <a:lnSpc>
                <a:spcPct val="90000"/>
              </a:lnSpc>
              <a:spcBef>
                <a:spcPct val="20000"/>
              </a:spcBef>
              <a:buClr>
                <a:schemeClr val="tx1"/>
              </a:buClr>
              <a:buFontTx/>
              <a:buChar char="•"/>
              <a:defRPr/>
            </a:pPr>
            <a:r>
              <a:rPr lang="en-US" dirty="0">
                <a:latin typeface="Verdana" pitchFamily="34" charset="0"/>
              </a:rPr>
              <a:t>Access provided in reasonable time frame and manner (within 15 days)</a:t>
            </a:r>
          </a:p>
          <a:p>
            <a:pPr marL="342900" indent="-342900">
              <a:lnSpc>
                <a:spcPct val="90000"/>
              </a:lnSpc>
              <a:spcBef>
                <a:spcPct val="20000"/>
              </a:spcBef>
              <a:buClr>
                <a:schemeClr val="tx1"/>
              </a:buClr>
              <a:buFontTx/>
              <a:buChar char="•"/>
              <a:defRPr/>
            </a:pPr>
            <a:r>
              <a:rPr lang="en-US" dirty="0">
                <a:latin typeface="Verdana" pitchFamily="34" charset="0"/>
              </a:rPr>
              <a:t>Access to records for exposure of others with similar job function/duties</a:t>
            </a:r>
          </a:p>
          <a:p>
            <a:pPr>
              <a:defRPr/>
            </a:pPr>
            <a:endParaRPr lang="en-US" dirty="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82AAF7C-8136-4DFC-8EC5-EA51F79ED291}" type="slidenum">
              <a:rPr lang="en-US" altLang="en-US">
                <a:latin typeface="Arial" panose="020B0604020202020204" pitchFamily="34" charset="0"/>
              </a:rPr>
              <a:pPr eaLnBrk="1" hangingPunct="1">
                <a:spcBef>
                  <a:spcPct val="0"/>
                </a:spcBef>
              </a:pPr>
              <a:t>8</a:t>
            </a:fld>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latin typeface="Verdana" panose="020B0604030504040204" pitchFamily="34" charset="0"/>
                <a:ea typeface="Verdana" panose="020B0604030504040204" pitchFamily="34" charset="0"/>
                <a:cs typeface="Verdana" panose="020B0604030504040204" pitchFamily="34" charset="0"/>
              </a:rPr>
              <a:t>The Hazardous Substance Survey Form in the PA program is delineated in PA Code Chapters 303 and 305. Here you’ll find a compilation of those substances listed as hazardous.</a:t>
            </a:r>
          </a:p>
          <a:p>
            <a:endParaRPr lang="en-US" altLang="en-US">
              <a:latin typeface="Verdana" panose="020B0604030504040204" pitchFamily="34" charset="0"/>
              <a:ea typeface="Verdana" panose="020B0604030504040204" pitchFamily="34" charset="0"/>
              <a:cs typeface="Verdana" panose="020B0604030504040204" pitchFamily="34" charset="0"/>
            </a:endParaRPr>
          </a:p>
          <a:p>
            <a:r>
              <a:rPr lang="en-US" altLang="en-US">
                <a:latin typeface="Verdana" panose="020B0604030504040204" pitchFamily="34" charset="0"/>
                <a:ea typeface="Verdana" panose="020B0604030504040204" pitchFamily="34" charset="0"/>
                <a:cs typeface="Verdana" panose="020B0604030504040204" pitchFamily="34" charset="0"/>
              </a:rPr>
              <a:t>Your compiled in-house list must be updated at least annually by April 1 of each year and includes those substances on the premises during the preceding year.</a:t>
            </a:r>
          </a:p>
          <a:p>
            <a:r>
              <a:rPr lang="en-US" altLang="en-US">
                <a:latin typeface="Verdana" panose="020B0604030504040204" pitchFamily="34" charset="0"/>
              </a:rPr>
              <a:t>The employer can use the Department of Labor and Industry form or alternate means that provides at least the minimum required information.</a:t>
            </a:r>
          </a:p>
          <a:p>
            <a:endParaRPr lang="en-US" altLang="en-US"/>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7E2E4264-154A-4DD0-BEFE-1B90F39BB181}" type="slidenum">
              <a:rPr lang="en-US" altLang="en-US">
                <a:latin typeface="Arial" panose="020B0604020202020204" pitchFamily="34" charset="0"/>
              </a:rPr>
              <a:pPr eaLnBrk="1" hangingPunct="1">
                <a:spcBef>
                  <a:spcPct val="0"/>
                </a:spcBef>
              </a:pPr>
              <a:t>9</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Verdana"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Verdana" panose="020B0604030504040204" pitchFamily="34" charset="0"/>
              </a:defRPr>
            </a:lvl1pPr>
          </a:lstStyle>
          <a:p>
            <a:fld id="{1BBA55CC-7B87-42DB-844E-2CBB1E13780B}" type="slidenum">
              <a:rPr lang="en-US" altLang="en-US"/>
              <a:pPr/>
              <a:t>‹#›</a:t>
            </a:fld>
            <a:endParaRPr lang="en-US" altLang="en-US"/>
          </a:p>
        </p:txBody>
      </p:sp>
    </p:spTree>
    <p:extLst>
      <p:ext uri="{BB962C8B-B14F-4D97-AF65-F5344CB8AC3E}">
        <p14:creationId xmlns:p14="http://schemas.microsoft.com/office/powerpoint/2010/main" val="348035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D5539D4-50DA-44D4-AB39-3ED64DDE037A}" type="slidenum">
              <a:rPr lang="en-US" altLang="en-US"/>
              <a:pPr/>
              <a:t>‹#›</a:t>
            </a:fld>
            <a:endParaRPr lang="en-US" altLang="en-US"/>
          </a:p>
        </p:txBody>
      </p:sp>
    </p:spTree>
    <p:extLst>
      <p:ext uri="{BB962C8B-B14F-4D97-AF65-F5344CB8AC3E}">
        <p14:creationId xmlns:p14="http://schemas.microsoft.com/office/powerpoint/2010/main" val="3698148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520E0DA-C324-4BEE-95E1-7F84E7C6B9DD}" type="slidenum">
              <a:rPr lang="en-US" altLang="en-US"/>
              <a:pPr/>
              <a:t>‹#›</a:t>
            </a:fld>
            <a:endParaRPr lang="en-US" altLang="en-US"/>
          </a:p>
        </p:txBody>
      </p:sp>
    </p:spTree>
    <p:extLst>
      <p:ext uri="{BB962C8B-B14F-4D97-AF65-F5344CB8AC3E}">
        <p14:creationId xmlns:p14="http://schemas.microsoft.com/office/powerpoint/2010/main" val="95883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F01BEB4-6CBB-4A3B-9CA5-9E3AB5FE1805}" type="slidenum">
              <a:rPr lang="en-US" altLang="en-US"/>
              <a:pPr/>
              <a:t>‹#›</a:t>
            </a:fld>
            <a:endParaRPr lang="en-US" altLang="en-US"/>
          </a:p>
        </p:txBody>
      </p:sp>
    </p:spTree>
    <p:extLst>
      <p:ext uri="{BB962C8B-B14F-4D97-AF65-F5344CB8AC3E}">
        <p14:creationId xmlns:p14="http://schemas.microsoft.com/office/powerpoint/2010/main" val="1425928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D8E0428-9A73-4B87-867E-3268F88FFE24}" type="slidenum">
              <a:rPr lang="en-US" altLang="en-US"/>
              <a:pPr/>
              <a:t>‹#›</a:t>
            </a:fld>
            <a:endParaRPr lang="en-US" altLang="en-US"/>
          </a:p>
        </p:txBody>
      </p:sp>
    </p:spTree>
    <p:extLst>
      <p:ext uri="{BB962C8B-B14F-4D97-AF65-F5344CB8AC3E}">
        <p14:creationId xmlns:p14="http://schemas.microsoft.com/office/powerpoint/2010/main" val="909413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DDB300F-5F63-4F4E-B62E-6277CD73D486}" type="slidenum">
              <a:rPr lang="en-US" altLang="en-US"/>
              <a:pPr/>
              <a:t>‹#›</a:t>
            </a:fld>
            <a:endParaRPr lang="en-US" altLang="en-US"/>
          </a:p>
        </p:txBody>
      </p:sp>
    </p:spTree>
    <p:extLst>
      <p:ext uri="{BB962C8B-B14F-4D97-AF65-F5344CB8AC3E}">
        <p14:creationId xmlns:p14="http://schemas.microsoft.com/office/powerpoint/2010/main" val="67923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9989597-B0F2-4284-B6C6-F82A90E17331}" type="slidenum">
              <a:rPr lang="en-US" altLang="en-US"/>
              <a:pPr/>
              <a:t>‹#›</a:t>
            </a:fld>
            <a:endParaRPr lang="en-US" altLang="en-US"/>
          </a:p>
        </p:txBody>
      </p:sp>
    </p:spTree>
    <p:extLst>
      <p:ext uri="{BB962C8B-B14F-4D97-AF65-F5344CB8AC3E}">
        <p14:creationId xmlns:p14="http://schemas.microsoft.com/office/powerpoint/2010/main" val="3717538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E2C9458-0960-4FA6-BF97-7DCAEE8D9291}" type="slidenum">
              <a:rPr lang="en-US" altLang="en-US"/>
              <a:pPr/>
              <a:t>‹#›</a:t>
            </a:fld>
            <a:endParaRPr lang="en-US" altLang="en-US"/>
          </a:p>
        </p:txBody>
      </p:sp>
    </p:spTree>
    <p:extLst>
      <p:ext uri="{BB962C8B-B14F-4D97-AF65-F5344CB8AC3E}">
        <p14:creationId xmlns:p14="http://schemas.microsoft.com/office/powerpoint/2010/main" val="2802196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F9802DFB-C2E6-45A0-8F67-9BA5F175999D}" type="slidenum">
              <a:rPr lang="en-US" altLang="en-US"/>
              <a:pPr/>
              <a:t>‹#›</a:t>
            </a:fld>
            <a:endParaRPr lang="en-US" altLang="en-US"/>
          </a:p>
        </p:txBody>
      </p:sp>
    </p:spTree>
    <p:extLst>
      <p:ext uri="{BB962C8B-B14F-4D97-AF65-F5344CB8AC3E}">
        <p14:creationId xmlns:p14="http://schemas.microsoft.com/office/powerpoint/2010/main" val="162773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1F706F7-97BF-490F-B1C3-279856EA3D94}" type="slidenum">
              <a:rPr lang="en-US" altLang="en-US"/>
              <a:pPr/>
              <a:t>‹#›</a:t>
            </a:fld>
            <a:endParaRPr lang="en-US" altLang="en-US"/>
          </a:p>
        </p:txBody>
      </p:sp>
    </p:spTree>
    <p:extLst>
      <p:ext uri="{BB962C8B-B14F-4D97-AF65-F5344CB8AC3E}">
        <p14:creationId xmlns:p14="http://schemas.microsoft.com/office/powerpoint/2010/main" val="3806984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1D95E36-D877-4545-AB8A-E408F02BE8D6}" type="slidenum">
              <a:rPr lang="en-US" altLang="en-US"/>
              <a:pPr/>
              <a:t>‹#›</a:t>
            </a:fld>
            <a:endParaRPr lang="en-US" altLang="en-US"/>
          </a:p>
        </p:txBody>
      </p:sp>
    </p:spTree>
    <p:extLst>
      <p:ext uri="{BB962C8B-B14F-4D97-AF65-F5344CB8AC3E}">
        <p14:creationId xmlns:p14="http://schemas.microsoft.com/office/powerpoint/2010/main" val="3096956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040CD96-9C40-406C-BF7D-AB020885894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115"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16.jpe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 Id="rId5" Type="http://schemas.openxmlformats.org/officeDocument/2006/relationships/image" Target="../media/image19.jpe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20.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7.xml"/><Relationship Id="rId5" Type="http://schemas.openxmlformats.org/officeDocument/2006/relationships/image" Target="../media/image21.jpeg"/><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7.xml"/><Relationship Id="rId5" Type="http://schemas.openxmlformats.org/officeDocument/2006/relationships/image" Target="../media/image22.jpeg"/><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facebook.com/BWCPATHS"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25.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2"/>
          <p:cNvSpPr>
            <a:spLocks noGrp="1" noChangeArrowheads="1"/>
          </p:cNvSpPr>
          <p:nvPr>
            <p:ph type="ctrTitle"/>
          </p:nvPr>
        </p:nvSpPr>
        <p:spPr>
          <a:xfrm>
            <a:off x="533400" y="381000"/>
            <a:ext cx="5181600" cy="457200"/>
          </a:xfrm>
        </p:spPr>
        <p:txBody>
          <a:bodyPr/>
          <a:lstStyle/>
          <a:p>
            <a:pPr eaLnBrk="1" hangingPunct="1"/>
            <a:r>
              <a:rPr lang="en-US" altLang="en-US" sz="2800" b="1">
                <a:solidFill>
                  <a:schemeClr val="bg1"/>
                </a:solidFill>
                <a:latin typeface="Verdana" panose="020B0604030504040204" pitchFamily="34" charset="0"/>
              </a:rPr>
              <a:t>Right To Know</a:t>
            </a:r>
            <a:endParaRPr lang="en-US" altLang="en-US" sz="2800">
              <a:solidFill>
                <a:schemeClr val="bg1"/>
              </a:solidFill>
              <a:latin typeface="Verdana" panose="020B0604030504040204" pitchFamily="34" charset="0"/>
            </a:endParaRPr>
          </a:p>
        </p:txBody>
      </p:sp>
      <p:sp>
        <p:nvSpPr>
          <p:cNvPr id="3077"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 </a:t>
            </a:r>
          </a:p>
        </p:txBody>
      </p:sp>
      <p:sp>
        <p:nvSpPr>
          <p:cNvPr id="3078"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1</a:t>
            </a:r>
          </a:p>
        </p:txBody>
      </p:sp>
      <p:sp>
        <p:nvSpPr>
          <p:cNvPr id="7" name="Rectangle 1027"/>
          <p:cNvSpPr txBox="1">
            <a:spLocks noChangeArrowheads="1"/>
          </p:cNvSpPr>
          <p:nvPr/>
        </p:nvSpPr>
        <p:spPr bwMode="auto">
          <a:xfrm>
            <a:off x="304800" y="1619250"/>
            <a:ext cx="4800600" cy="1600200"/>
          </a:xfrm>
          <a:prstGeom prst="rect">
            <a:avLst/>
          </a:prstGeom>
          <a:noFill/>
          <a:ln w="9525">
            <a:noFill/>
            <a:miter lim="800000"/>
            <a:headEnd/>
            <a:tailEnd/>
          </a:ln>
        </p:spPr>
        <p:txBody>
          <a:bodyPr/>
          <a:lstStyle/>
          <a:p>
            <a:pPr algn="ctr">
              <a:spcBef>
                <a:spcPct val="20000"/>
              </a:spcBef>
              <a:buClr>
                <a:srgbClr val="800000"/>
              </a:buClr>
              <a:defRPr/>
            </a:pPr>
            <a:r>
              <a:rPr lang="en-US" sz="2400" b="1" kern="0" dirty="0">
                <a:latin typeface="Verdana" pitchFamily="34" charset="0"/>
              </a:rPr>
              <a:t>Pennsylvania </a:t>
            </a:r>
          </a:p>
          <a:p>
            <a:pPr algn="ctr">
              <a:spcBef>
                <a:spcPct val="20000"/>
              </a:spcBef>
              <a:buClr>
                <a:srgbClr val="800000"/>
              </a:buClr>
              <a:defRPr/>
            </a:pPr>
            <a:r>
              <a:rPr lang="en-US" sz="2400" b="1" kern="0" dirty="0">
                <a:latin typeface="Verdana" pitchFamily="34" charset="0"/>
              </a:rPr>
              <a:t>Worker &amp; Community </a:t>
            </a:r>
          </a:p>
          <a:p>
            <a:pPr algn="ctr">
              <a:spcBef>
                <a:spcPct val="20000"/>
              </a:spcBef>
              <a:buClr>
                <a:srgbClr val="800000"/>
              </a:buClr>
              <a:defRPr/>
            </a:pPr>
            <a:r>
              <a:rPr lang="en-US" sz="2400" b="1" kern="0" dirty="0">
                <a:latin typeface="Verdana" pitchFamily="34" charset="0"/>
              </a:rPr>
              <a:t>Right to Know Inspections</a:t>
            </a:r>
          </a:p>
        </p:txBody>
      </p:sp>
      <p:pic>
        <p:nvPicPr>
          <p:cNvPr id="3080" name="Picture 13" descr="http://ts2.mm.bing.net/th?id=H.4522399617779473&amp;pid=1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733800"/>
            <a:ext cx="307975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15" descr="http://ts2.mm.bing.net/th?id=H.4840841356117077&amp;pid=15.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2133600"/>
            <a:ext cx="328295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Rectangle 9"/>
          <p:cNvSpPr>
            <a:spLocks noChangeArrowheads="1"/>
          </p:cNvSpPr>
          <p:nvPr/>
        </p:nvSpPr>
        <p:spPr bwMode="auto">
          <a:xfrm>
            <a:off x="5791200" y="1017588"/>
            <a:ext cx="3352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i="1">
                <a:latin typeface="Verdana" panose="020B0604030504040204" pitchFamily="34" charset="0"/>
              </a:rPr>
              <a:t>Bureau of Workers’ Comp</a:t>
            </a:r>
          </a:p>
          <a:p>
            <a:pPr algn="ctr" eaLnBrk="1" hangingPunct="1">
              <a:spcBef>
                <a:spcPct val="0"/>
              </a:spcBef>
              <a:buFontTx/>
              <a:buNone/>
            </a:pPr>
            <a:r>
              <a:rPr lang="en-US" altLang="en-US" sz="1200" i="1">
                <a:latin typeface="Verdana" panose="020B0604030504040204" pitchFamily="34" charset="0"/>
              </a:rPr>
              <a:t>PA Training for Health &amp; Safety</a:t>
            </a:r>
          </a:p>
          <a:p>
            <a:pPr algn="ctr" eaLnBrk="1" hangingPunct="1">
              <a:spcBef>
                <a:spcPct val="0"/>
              </a:spcBef>
              <a:buFontTx/>
              <a:buNone/>
            </a:pPr>
            <a:r>
              <a:rPr lang="en-US" altLang="en-US" sz="1200" i="1">
                <a:latin typeface="Verdana" panose="020B0604030504040204" pitchFamily="34" charset="0"/>
              </a:rPr>
              <a:t>(PATHS)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8" descr="C:\Scanned files\SCAN0033_000.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8900" y="1030288"/>
            <a:ext cx="3886200"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26" descr="L&amp;I logo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22" descr="blue bottom bann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txBox="1">
            <a:spLocks noChangeArrowheads="1"/>
          </p:cNvSpPr>
          <p:nvPr/>
        </p:nvSpPr>
        <p:spPr bwMode="auto">
          <a:xfrm>
            <a:off x="533400" y="381000"/>
            <a:ext cx="5181600" cy="457200"/>
          </a:xfrm>
          <a:prstGeom prst="rect">
            <a:avLst/>
          </a:prstGeom>
          <a:noFill/>
          <a:ln w="9525">
            <a:noFill/>
            <a:miter lim="800000"/>
            <a:headEnd/>
            <a:tailEnd/>
          </a:ln>
        </p:spPr>
        <p:txBody>
          <a:bodyPr anchor="ctr"/>
          <a:lstStyle/>
          <a:p>
            <a:pPr algn="ctr">
              <a:defRPr/>
            </a:pPr>
            <a:r>
              <a:rPr lang="en-US" sz="2200" kern="0" dirty="0">
                <a:solidFill>
                  <a:schemeClr val="bg1"/>
                </a:solidFill>
                <a:latin typeface="Verdana" pitchFamily="34" charset="0"/>
                <a:ea typeface="+mj-ea"/>
                <a:cs typeface="+mj-cs"/>
              </a:rPr>
              <a:t>Hazardous Substance Survey Form</a:t>
            </a:r>
          </a:p>
        </p:txBody>
      </p:sp>
      <p:sp>
        <p:nvSpPr>
          <p:cNvPr id="12294"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12295"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533400" y="381000"/>
            <a:ext cx="5181600" cy="457200"/>
          </a:xfrm>
          <a:prstGeom prst="rect">
            <a:avLst/>
          </a:prstGeom>
          <a:noFill/>
          <a:ln w="9525">
            <a:noFill/>
            <a:miter lim="800000"/>
            <a:headEnd/>
            <a:tailEnd/>
          </a:ln>
        </p:spPr>
        <p:txBody>
          <a:bodyPr anchor="ctr"/>
          <a:lstStyle/>
          <a:p>
            <a:pPr algn="ctr">
              <a:defRPr/>
            </a:pPr>
            <a:r>
              <a:rPr lang="en-US" sz="2200" kern="0" dirty="0">
                <a:solidFill>
                  <a:schemeClr val="bg1"/>
                </a:solidFill>
                <a:latin typeface="Verdana" pitchFamily="34" charset="0"/>
                <a:ea typeface="+mj-ea"/>
                <a:cs typeface="+mj-cs"/>
              </a:rPr>
              <a:t>Hazardous Substance Survey Form</a:t>
            </a:r>
          </a:p>
        </p:txBody>
      </p:sp>
      <p:sp>
        <p:nvSpPr>
          <p:cNvPr id="13316"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PPT-016-03</a:t>
            </a:r>
          </a:p>
        </p:txBody>
      </p:sp>
      <p:sp>
        <p:nvSpPr>
          <p:cNvPr id="13317"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29</a:t>
            </a:r>
          </a:p>
        </p:txBody>
      </p:sp>
      <p:sp>
        <p:nvSpPr>
          <p:cNvPr id="13318" name="Text Box 39"/>
          <p:cNvSpPr txBox="1">
            <a:spLocks noChangeArrowheads="1"/>
          </p:cNvSpPr>
          <p:nvPr/>
        </p:nvSpPr>
        <p:spPr bwMode="auto">
          <a:xfrm>
            <a:off x="914400" y="1828800"/>
            <a:ext cx="3581400" cy="5715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900">
                <a:cs typeface="Arial" panose="020B0604020202020204" pitchFamily="34" charset="0"/>
              </a:rPr>
              <a:t>1.   NAME OF EMPLOYER</a:t>
            </a:r>
            <a:endParaRPr lang="en-US" altLang="en-US" sz="1200">
              <a:cs typeface="Times New Roman" panose="02020603050405020304" pitchFamily="18" charset="0"/>
            </a:endParaRPr>
          </a:p>
          <a:p>
            <a:pPr>
              <a:spcBef>
                <a:spcPct val="0"/>
              </a:spcBef>
              <a:buFontTx/>
              <a:buNone/>
            </a:pPr>
            <a:r>
              <a:rPr lang="en-US" altLang="en-US" sz="1000">
                <a:latin typeface="Times New Roman" panose="02020603050405020304" pitchFamily="18" charset="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r>
              <a:rPr lang="en-US" altLang="en-US" sz="1000">
                <a:latin typeface="Times New Roman" panose="02020603050405020304" pitchFamily="18" charset="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19" name="Text Box 38"/>
          <p:cNvSpPr txBox="1">
            <a:spLocks noChangeArrowheads="1"/>
          </p:cNvSpPr>
          <p:nvPr/>
        </p:nvSpPr>
        <p:spPr bwMode="auto">
          <a:xfrm>
            <a:off x="4495800" y="1828800"/>
            <a:ext cx="3581400" cy="5715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900">
                <a:cs typeface="Arial" panose="020B0604020202020204" pitchFamily="34" charset="0"/>
              </a:rPr>
              <a:t>2.   FEDERAL EMPLOYER IDENTIFICATION NUMBER</a:t>
            </a:r>
            <a:endParaRPr lang="en-US" altLang="en-US" sz="1200">
              <a:cs typeface="Times New Roman" panose="02020603050405020304" pitchFamily="18" charset="0"/>
            </a:endParaRPr>
          </a:p>
          <a:p>
            <a:pPr>
              <a:spcBef>
                <a:spcPct val="0"/>
              </a:spcBef>
              <a:buFontTx/>
              <a:buNone/>
            </a:pPr>
            <a:r>
              <a:rPr lang="en-US" altLang="en-US" sz="1000">
                <a:latin typeface="Times New Roman" panose="02020603050405020304" pitchFamily="18" charset="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20" name="Text Box 37"/>
          <p:cNvSpPr txBox="1">
            <a:spLocks noChangeArrowheads="1"/>
          </p:cNvSpPr>
          <p:nvPr/>
        </p:nvSpPr>
        <p:spPr bwMode="auto">
          <a:xfrm>
            <a:off x="4876800" y="2057400"/>
            <a:ext cx="304800" cy="2286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latin typeface="Times New Roman" panose="02020603050405020304" pitchFamily="18" charset="0"/>
                <a:cs typeface="Times New Roman" panose="02020603050405020304" pitchFamily="18" charset="0"/>
              </a:rPr>
              <a:t> </a:t>
            </a:r>
          </a:p>
          <a:p>
            <a:pPr>
              <a:spcBef>
                <a:spcPct val="0"/>
              </a:spcBef>
              <a:buFontTx/>
              <a:buNone/>
            </a:pPr>
            <a:endParaRPr lang="en-US" altLang="en-US" sz="2400">
              <a:latin typeface="Times New Roman" panose="02020603050405020304" pitchFamily="18" charset="0"/>
            </a:endParaRPr>
          </a:p>
        </p:txBody>
      </p:sp>
      <p:sp>
        <p:nvSpPr>
          <p:cNvPr id="13321" name="Text Box 36"/>
          <p:cNvSpPr txBox="1">
            <a:spLocks noChangeArrowheads="1"/>
          </p:cNvSpPr>
          <p:nvPr/>
        </p:nvSpPr>
        <p:spPr bwMode="auto">
          <a:xfrm>
            <a:off x="5181600" y="2057400"/>
            <a:ext cx="304800" cy="2286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latin typeface="Times New Roman" panose="02020603050405020304" pitchFamily="18" charset="0"/>
                <a:cs typeface="Times New Roman" panose="02020603050405020304" pitchFamily="18" charset="0"/>
              </a:rPr>
              <a:t> </a:t>
            </a:r>
          </a:p>
          <a:p>
            <a:pPr>
              <a:spcBef>
                <a:spcPct val="0"/>
              </a:spcBef>
              <a:buFontTx/>
              <a:buNone/>
            </a:pPr>
            <a:endParaRPr lang="en-US" altLang="en-US" sz="2400">
              <a:latin typeface="Times New Roman" panose="02020603050405020304" pitchFamily="18" charset="0"/>
            </a:endParaRPr>
          </a:p>
        </p:txBody>
      </p:sp>
      <p:sp>
        <p:nvSpPr>
          <p:cNvPr id="13322" name="Line 11"/>
          <p:cNvSpPr>
            <a:spLocks noChangeShapeType="1"/>
          </p:cNvSpPr>
          <p:nvPr/>
        </p:nvSpPr>
        <p:spPr bwMode="auto">
          <a:xfrm>
            <a:off x="5562600" y="2209800"/>
            <a:ext cx="1524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3" name="Text Box 35"/>
          <p:cNvSpPr txBox="1">
            <a:spLocks noChangeArrowheads="1"/>
          </p:cNvSpPr>
          <p:nvPr/>
        </p:nvSpPr>
        <p:spPr bwMode="auto">
          <a:xfrm>
            <a:off x="5791200" y="2057400"/>
            <a:ext cx="304800" cy="2286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latin typeface="Times New Roman" panose="02020603050405020304" pitchFamily="18" charset="0"/>
                <a:cs typeface="Times New Roman" panose="02020603050405020304" pitchFamily="18" charset="0"/>
              </a:rPr>
              <a:t> </a:t>
            </a:r>
          </a:p>
          <a:p>
            <a:pPr>
              <a:spcBef>
                <a:spcPct val="0"/>
              </a:spcBef>
              <a:buFontTx/>
              <a:buNone/>
            </a:pPr>
            <a:endParaRPr lang="en-US" altLang="en-US" sz="2400">
              <a:latin typeface="Times New Roman" panose="02020603050405020304" pitchFamily="18" charset="0"/>
            </a:endParaRPr>
          </a:p>
        </p:txBody>
      </p:sp>
      <p:sp>
        <p:nvSpPr>
          <p:cNvPr id="13324" name="Text Box 34"/>
          <p:cNvSpPr txBox="1">
            <a:spLocks noChangeArrowheads="1"/>
          </p:cNvSpPr>
          <p:nvPr/>
        </p:nvSpPr>
        <p:spPr bwMode="auto">
          <a:xfrm>
            <a:off x="6096000" y="2057400"/>
            <a:ext cx="304800" cy="2286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latin typeface="Times New Roman" panose="02020603050405020304" pitchFamily="18" charset="0"/>
                <a:cs typeface="Times New Roman" panose="02020603050405020304" pitchFamily="18" charset="0"/>
              </a:rPr>
              <a:t> </a:t>
            </a:r>
          </a:p>
          <a:p>
            <a:pPr>
              <a:spcBef>
                <a:spcPct val="0"/>
              </a:spcBef>
              <a:buFontTx/>
              <a:buNone/>
            </a:pPr>
            <a:endParaRPr lang="en-US" altLang="en-US" sz="2400">
              <a:latin typeface="Times New Roman" panose="02020603050405020304" pitchFamily="18" charset="0"/>
            </a:endParaRPr>
          </a:p>
        </p:txBody>
      </p:sp>
      <p:sp>
        <p:nvSpPr>
          <p:cNvPr id="13325" name="Text Box 33"/>
          <p:cNvSpPr txBox="1">
            <a:spLocks noChangeArrowheads="1"/>
          </p:cNvSpPr>
          <p:nvPr/>
        </p:nvSpPr>
        <p:spPr bwMode="auto">
          <a:xfrm>
            <a:off x="6400800" y="2057400"/>
            <a:ext cx="304800" cy="2286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latin typeface="Times New Roman" panose="02020603050405020304" pitchFamily="18" charset="0"/>
                <a:cs typeface="Times New Roman" panose="02020603050405020304" pitchFamily="18" charset="0"/>
              </a:rPr>
              <a:t> </a:t>
            </a:r>
          </a:p>
          <a:p>
            <a:pPr>
              <a:spcBef>
                <a:spcPct val="0"/>
              </a:spcBef>
              <a:buFontTx/>
              <a:buNone/>
            </a:pPr>
            <a:endParaRPr lang="en-US" altLang="en-US" sz="2400">
              <a:latin typeface="Times New Roman" panose="02020603050405020304" pitchFamily="18" charset="0"/>
            </a:endParaRPr>
          </a:p>
        </p:txBody>
      </p:sp>
      <p:sp>
        <p:nvSpPr>
          <p:cNvPr id="13326" name="Text Box 32"/>
          <p:cNvSpPr txBox="1">
            <a:spLocks noChangeArrowheads="1"/>
          </p:cNvSpPr>
          <p:nvPr/>
        </p:nvSpPr>
        <p:spPr bwMode="auto">
          <a:xfrm>
            <a:off x="7010400" y="2057400"/>
            <a:ext cx="304800" cy="2286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latin typeface="Times New Roman" panose="02020603050405020304" pitchFamily="18" charset="0"/>
                <a:cs typeface="Times New Roman" panose="02020603050405020304" pitchFamily="18" charset="0"/>
              </a:rPr>
              <a:t> </a:t>
            </a:r>
          </a:p>
          <a:p>
            <a:pPr>
              <a:spcBef>
                <a:spcPct val="0"/>
              </a:spcBef>
              <a:buFontTx/>
              <a:buNone/>
            </a:pPr>
            <a:endParaRPr lang="en-US" altLang="en-US" sz="2400">
              <a:latin typeface="Times New Roman" panose="02020603050405020304" pitchFamily="18" charset="0"/>
            </a:endParaRPr>
          </a:p>
        </p:txBody>
      </p:sp>
      <p:sp>
        <p:nvSpPr>
          <p:cNvPr id="13327" name="Text Box 31"/>
          <p:cNvSpPr txBox="1">
            <a:spLocks noChangeArrowheads="1"/>
          </p:cNvSpPr>
          <p:nvPr/>
        </p:nvSpPr>
        <p:spPr bwMode="auto">
          <a:xfrm>
            <a:off x="7315200" y="2057400"/>
            <a:ext cx="304800" cy="2286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latin typeface="Times New Roman" panose="02020603050405020304" pitchFamily="18" charset="0"/>
                <a:cs typeface="Times New Roman" panose="02020603050405020304" pitchFamily="18" charset="0"/>
              </a:rPr>
              <a:t> </a:t>
            </a:r>
          </a:p>
          <a:p>
            <a:pPr>
              <a:spcBef>
                <a:spcPct val="0"/>
              </a:spcBef>
              <a:buFontTx/>
              <a:buNone/>
            </a:pPr>
            <a:endParaRPr lang="en-US" altLang="en-US" sz="2400">
              <a:latin typeface="Times New Roman" panose="02020603050405020304" pitchFamily="18" charset="0"/>
            </a:endParaRPr>
          </a:p>
        </p:txBody>
      </p:sp>
      <p:sp>
        <p:nvSpPr>
          <p:cNvPr id="13328" name="Text Box 30"/>
          <p:cNvSpPr txBox="1">
            <a:spLocks noChangeArrowheads="1"/>
          </p:cNvSpPr>
          <p:nvPr/>
        </p:nvSpPr>
        <p:spPr bwMode="auto">
          <a:xfrm>
            <a:off x="7620000" y="2057400"/>
            <a:ext cx="304800" cy="2286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latin typeface="Times New Roman" panose="02020603050405020304" pitchFamily="18" charset="0"/>
                <a:cs typeface="Times New Roman" panose="02020603050405020304" pitchFamily="18" charset="0"/>
              </a:rPr>
              <a:t> </a:t>
            </a:r>
          </a:p>
          <a:p>
            <a:pPr>
              <a:spcBef>
                <a:spcPct val="0"/>
              </a:spcBef>
              <a:buFontTx/>
              <a:buNone/>
            </a:pPr>
            <a:endParaRPr lang="en-US" altLang="en-US" sz="2400">
              <a:latin typeface="Times New Roman" panose="02020603050405020304" pitchFamily="18" charset="0"/>
            </a:endParaRPr>
          </a:p>
        </p:txBody>
      </p:sp>
      <p:sp>
        <p:nvSpPr>
          <p:cNvPr id="13329" name="Text Box 29"/>
          <p:cNvSpPr txBox="1">
            <a:spLocks noChangeArrowheads="1"/>
          </p:cNvSpPr>
          <p:nvPr/>
        </p:nvSpPr>
        <p:spPr bwMode="auto">
          <a:xfrm>
            <a:off x="6705600" y="2057400"/>
            <a:ext cx="304800" cy="2286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latin typeface="Times New Roman" panose="02020603050405020304" pitchFamily="18" charset="0"/>
                <a:cs typeface="Times New Roman" panose="02020603050405020304" pitchFamily="18" charset="0"/>
              </a:rPr>
              <a:t> </a:t>
            </a:r>
          </a:p>
          <a:p>
            <a:pPr>
              <a:spcBef>
                <a:spcPct val="0"/>
              </a:spcBef>
              <a:buFontTx/>
              <a:buNone/>
            </a:pPr>
            <a:endParaRPr lang="en-US" altLang="en-US" sz="2400">
              <a:latin typeface="Times New Roman" panose="02020603050405020304" pitchFamily="18" charset="0"/>
            </a:endParaRPr>
          </a:p>
        </p:txBody>
      </p:sp>
      <p:sp>
        <p:nvSpPr>
          <p:cNvPr id="13330" name="Text Box 27"/>
          <p:cNvSpPr txBox="1">
            <a:spLocks noChangeArrowheads="1"/>
          </p:cNvSpPr>
          <p:nvPr/>
        </p:nvSpPr>
        <p:spPr bwMode="auto">
          <a:xfrm>
            <a:off x="914400" y="2362200"/>
            <a:ext cx="3581400" cy="4572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900">
                <a:cs typeface="Arial" panose="020B0604020202020204" pitchFamily="34" charset="0"/>
              </a:rPr>
              <a:t>3. DIVISIONS OR PLANT NAME</a:t>
            </a:r>
            <a:endParaRPr lang="en-US" altLang="en-US" sz="1200">
              <a:cs typeface="Times New Roman" panose="02020603050405020304" pitchFamily="18" charset="0"/>
            </a:endParaRPr>
          </a:p>
          <a:p>
            <a:pPr>
              <a:spcBef>
                <a:spcPct val="0"/>
              </a:spcBef>
              <a:buFontTx/>
              <a:buNone/>
            </a:pPr>
            <a:r>
              <a:rPr lang="en-US" altLang="en-US" sz="1000">
                <a:latin typeface="Times New Roman" panose="02020603050405020304" pitchFamily="18" charset="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r>
              <a:rPr lang="en-US" altLang="en-US" sz="1000">
                <a:latin typeface="Times New Roman" panose="02020603050405020304" pitchFamily="18" charset="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31" name="Text Box 26"/>
          <p:cNvSpPr txBox="1">
            <a:spLocks noChangeArrowheads="1"/>
          </p:cNvSpPr>
          <p:nvPr/>
        </p:nvSpPr>
        <p:spPr bwMode="auto">
          <a:xfrm>
            <a:off x="4495800" y="2362200"/>
            <a:ext cx="3581400" cy="4572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900">
                <a:cs typeface="Arial" panose="020B0604020202020204" pitchFamily="34" charset="0"/>
              </a:rPr>
              <a:t>4.   WORKPLACE COVERED BY THIS FORM</a:t>
            </a:r>
            <a:endParaRPr lang="en-US" altLang="en-US" sz="1200">
              <a:cs typeface="Times New Roman" panose="02020603050405020304" pitchFamily="18" charset="0"/>
            </a:endParaRPr>
          </a:p>
          <a:p>
            <a:pPr>
              <a:spcBef>
                <a:spcPct val="0"/>
              </a:spcBef>
              <a:buFontTx/>
              <a:buNone/>
            </a:pPr>
            <a:r>
              <a:rPr lang="en-US" altLang="en-US" sz="1000">
                <a:latin typeface="Times New Roman" panose="02020603050405020304" pitchFamily="18" charset="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32" name="Text Box 25"/>
          <p:cNvSpPr txBox="1">
            <a:spLocks noChangeArrowheads="1"/>
          </p:cNvSpPr>
          <p:nvPr/>
        </p:nvSpPr>
        <p:spPr bwMode="auto">
          <a:xfrm>
            <a:off x="914400" y="2819400"/>
            <a:ext cx="3581400" cy="4572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900">
                <a:cs typeface="Arial" panose="020B0604020202020204" pitchFamily="34" charset="0"/>
              </a:rPr>
              <a:t>5.   STREET ADDRESS OF WORKPLACE</a:t>
            </a:r>
            <a:endParaRPr lang="en-US" altLang="en-US" sz="1200">
              <a:cs typeface="Times New Roman" panose="02020603050405020304" pitchFamily="18" charset="0"/>
            </a:endParaRPr>
          </a:p>
          <a:p>
            <a:pPr>
              <a:spcBef>
                <a:spcPct val="0"/>
              </a:spcBef>
              <a:buFontTx/>
              <a:buNone/>
            </a:pPr>
            <a:r>
              <a:rPr lang="en-US" altLang="en-US" sz="1000">
                <a:latin typeface="Times New Roman" panose="02020603050405020304" pitchFamily="18" charset="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33" name="Text Box 24"/>
          <p:cNvSpPr txBox="1">
            <a:spLocks noChangeArrowheads="1"/>
          </p:cNvSpPr>
          <p:nvPr/>
        </p:nvSpPr>
        <p:spPr bwMode="auto">
          <a:xfrm>
            <a:off x="4495800" y="2819400"/>
            <a:ext cx="1524000" cy="4572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900">
                <a:cs typeface="Arial" panose="020B0604020202020204" pitchFamily="34" charset="0"/>
              </a:rPr>
              <a:t>CITY</a:t>
            </a:r>
            <a:endParaRPr lang="en-US" altLang="en-US" sz="1200">
              <a:cs typeface="Times New Roman" panose="02020603050405020304" pitchFamily="18" charset="0"/>
            </a:endParaRPr>
          </a:p>
          <a:p>
            <a:pPr>
              <a:spcBef>
                <a:spcPct val="0"/>
              </a:spcBef>
              <a:buFontTx/>
              <a:buNone/>
            </a:pPr>
            <a:r>
              <a:rPr lang="en-US" altLang="en-US" sz="1000">
                <a:latin typeface="Times New Roman" panose="02020603050405020304" pitchFamily="18" charset="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34" name="Text Box 23"/>
          <p:cNvSpPr txBox="1">
            <a:spLocks noChangeArrowheads="1"/>
          </p:cNvSpPr>
          <p:nvPr/>
        </p:nvSpPr>
        <p:spPr bwMode="auto">
          <a:xfrm>
            <a:off x="6019800" y="2819400"/>
            <a:ext cx="914400" cy="4572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900">
                <a:cs typeface="Arial" panose="020B0604020202020204" pitchFamily="34" charset="0"/>
              </a:rPr>
              <a:t>STATE</a:t>
            </a:r>
            <a:endParaRPr lang="en-US" altLang="en-US" sz="1200">
              <a:cs typeface="Times New Roman" panose="02020603050405020304" pitchFamily="18" charset="0"/>
            </a:endParaRPr>
          </a:p>
          <a:p>
            <a:pPr>
              <a:spcBef>
                <a:spcPct val="0"/>
              </a:spcBef>
              <a:buFontTx/>
              <a:buNone/>
            </a:pPr>
            <a:r>
              <a:rPr lang="en-US" altLang="en-US" sz="1000">
                <a:latin typeface="Times New Roman" panose="02020603050405020304" pitchFamily="18" charset="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35" name="Text Box 22"/>
          <p:cNvSpPr txBox="1">
            <a:spLocks noChangeArrowheads="1"/>
          </p:cNvSpPr>
          <p:nvPr/>
        </p:nvSpPr>
        <p:spPr bwMode="auto">
          <a:xfrm>
            <a:off x="6934200" y="2819400"/>
            <a:ext cx="1143000" cy="4572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900">
                <a:cs typeface="Arial" panose="020B0604020202020204" pitchFamily="34" charset="0"/>
              </a:rPr>
              <a:t>ZIP CODE</a:t>
            </a:r>
            <a:endParaRPr lang="en-US" altLang="en-US" sz="1200">
              <a:cs typeface="Times New Roman" panose="02020603050405020304" pitchFamily="18" charset="0"/>
            </a:endParaRPr>
          </a:p>
          <a:p>
            <a:pPr>
              <a:spcBef>
                <a:spcPct val="0"/>
              </a:spcBef>
              <a:buFontTx/>
              <a:buNone/>
            </a:pPr>
            <a:r>
              <a:rPr lang="en-US" altLang="en-US" sz="1000">
                <a:latin typeface="Times New Roman" panose="02020603050405020304" pitchFamily="18" charset="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36" name="Text Box 21"/>
          <p:cNvSpPr txBox="1">
            <a:spLocks noChangeArrowheads="1"/>
          </p:cNvSpPr>
          <p:nvPr/>
        </p:nvSpPr>
        <p:spPr bwMode="auto">
          <a:xfrm>
            <a:off x="914400" y="3276600"/>
            <a:ext cx="7162800" cy="4572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900">
                <a:cs typeface="Arial" panose="020B0604020202020204" pitchFamily="34" charset="0"/>
              </a:rPr>
              <a:t>6.   MAILING ADDRESS (IF DIFFERENT)</a:t>
            </a:r>
            <a:endParaRPr lang="en-US" altLang="en-US" sz="1200">
              <a:cs typeface="Times New Roman" panose="02020603050405020304" pitchFamily="18" charset="0"/>
            </a:endParaRPr>
          </a:p>
          <a:p>
            <a:pPr>
              <a:spcBef>
                <a:spcPct val="0"/>
              </a:spcBef>
              <a:buFontTx/>
              <a:buNone/>
            </a:pPr>
            <a:r>
              <a:rPr lang="en-US" altLang="en-US" sz="1000">
                <a:latin typeface="Times New Roman" panose="02020603050405020304" pitchFamily="18" charset="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37" name="Text Box 20"/>
          <p:cNvSpPr txBox="1">
            <a:spLocks noChangeArrowheads="1"/>
          </p:cNvSpPr>
          <p:nvPr/>
        </p:nvSpPr>
        <p:spPr bwMode="auto">
          <a:xfrm>
            <a:off x="914400" y="3733800"/>
            <a:ext cx="2971800" cy="4572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900">
                <a:cs typeface="Arial" panose="020B0604020202020204" pitchFamily="34" charset="0"/>
              </a:rPr>
              <a:t>7.  TELEPHONE NUMBER</a:t>
            </a:r>
            <a:endParaRPr lang="en-US" altLang="en-US" sz="1200">
              <a:cs typeface="Times New Roman" panose="02020603050405020304" pitchFamily="18" charset="0"/>
            </a:endParaRPr>
          </a:p>
          <a:p>
            <a:pPr>
              <a:spcBef>
                <a:spcPct val="0"/>
              </a:spcBef>
              <a:buFontTx/>
              <a:buNone/>
            </a:pPr>
            <a:r>
              <a:rPr lang="en-US" altLang="en-US" sz="1000">
                <a:latin typeface="Times New Roman" panose="02020603050405020304" pitchFamily="18" charset="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38" name="Text Box 19"/>
          <p:cNvSpPr txBox="1">
            <a:spLocks noChangeArrowheads="1"/>
          </p:cNvSpPr>
          <p:nvPr/>
        </p:nvSpPr>
        <p:spPr bwMode="auto">
          <a:xfrm>
            <a:off x="3886200" y="3733800"/>
            <a:ext cx="2819400" cy="4572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900">
                <a:cs typeface="Arial" panose="020B0604020202020204" pitchFamily="34" charset="0"/>
              </a:rPr>
              <a:t>8.  COUNTY NAME</a:t>
            </a:r>
            <a:endParaRPr lang="en-US" altLang="en-US" sz="1200">
              <a:cs typeface="Times New Roman" panose="02020603050405020304" pitchFamily="18" charset="0"/>
            </a:endParaRPr>
          </a:p>
          <a:p>
            <a:pPr>
              <a:spcBef>
                <a:spcPct val="0"/>
              </a:spcBef>
              <a:buFontTx/>
              <a:buNone/>
            </a:pPr>
            <a:r>
              <a:rPr lang="en-US" altLang="en-US" sz="1000">
                <a:latin typeface="Times New Roman" panose="02020603050405020304" pitchFamily="18" charset="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39" name="Text Box 18"/>
          <p:cNvSpPr txBox="1">
            <a:spLocks noChangeArrowheads="1"/>
          </p:cNvSpPr>
          <p:nvPr/>
        </p:nvSpPr>
        <p:spPr bwMode="auto">
          <a:xfrm>
            <a:off x="6705600" y="3733800"/>
            <a:ext cx="1371600" cy="4572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900">
                <a:cs typeface="Arial" panose="020B0604020202020204" pitchFamily="34" charset="0"/>
              </a:rPr>
              <a:t>COUNTY CODE</a:t>
            </a:r>
            <a:endParaRPr lang="en-US" altLang="en-US" sz="1200">
              <a:cs typeface="Times New Roman" panose="02020603050405020304" pitchFamily="18" charset="0"/>
            </a:endParaRPr>
          </a:p>
          <a:p>
            <a:pPr>
              <a:spcBef>
                <a:spcPct val="0"/>
              </a:spcBef>
              <a:buFontTx/>
              <a:buNone/>
            </a:pPr>
            <a:r>
              <a:rPr lang="en-US" altLang="en-US" sz="1000">
                <a:latin typeface="Times New Roman" panose="02020603050405020304" pitchFamily="18" charset="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40" name="Text Box 17"/>
          <p:cNvSpPr txBox="1">
            <a:spLocks noChangeArrowheads="1"/>
          </p:cNvSpPr>
          <p:nvPr/>
        </p:nvSpPr>
        <p:spPr bwMode="auto">
          <a:xfrm>
            <a:off x="914400" y="4191000"/>
            <a:ext cx="3657600" cy="4572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900">
                <a:cs typeface="Arial" panose="020B0604020202020204" pitchFamily="34" charset="0"/>
              </a:rPr>
              <a:t>9.   NAME OF EMPLOYER OR EMPLOYEE REPRESENTATIVE</a:t>
            </a:r>
          </a:p>
          <a:p>
            <a:pPr>
              <a:spcBef>
                <a:spcPct val="0"/>
              </a:spcBef>
              <a:buFontTx/>
              <a:buNone/>
            </a:pPr>
            <a:r>
              <a:rPr lang="en-US" altLang="en-US" sz="100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41" name="Text Box 16"/>
          <p:cNvSpPr txBox="1">
            <a:spLocks noChangeArrowheads="1"/>
          </p:cNvSpPr>
          <p:nvPr/>
        </p:nvSpPr>
        <p:spPr bwMode="auto">
          <a:xfrm>
            <a:off x="6705600" y="4191000"/>
            <a:ext cx="1371600" cy="4572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900">
                <a:cs typeface="Arial" panose="020B0604020202020204" pitchFamily="34" charset="0"/>
              </a:rPr>
              <a:t>DATE</a:t>
            </a:r>
            <a:endParaRPr lang="en-US" altLang="en-US" sz="1200">
              <a:cs typeface="Times New Roman" panose="02020603050405020304" pitchFamily="18" charset="0"/>
            </a:endParaRPr>
          </a:p>
          <a:p>
            <a:pPr>
              <a:spcBef>
                <a:spcPct val="0"/>
              </a:spcBef>
              <a:buFontTx/>
              <a:buNone/>
            </a:pPr>
            <a:r>
              <a:rPr lang="en-US" altLang="en-US" sz="1000">
                <a:latin typeface="Times New Roman" panose="02020603050405020304" pitchFamily="18" charset="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42" name="Text Box 15"/>
          <p:cNvSpPr txBox="1">
            <a:spLocks noChangeArrowheads="1"/>
          </p:cNvSpPr>
          <p:nvPr/>
        </p:nvSpPr>
        <p:spPr bwMode="auto">
          <a:xfrm>
            <a:off x="4572000" y="4191000"/>
            <a:ext cx="2133600" cy="4572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900">
                <a:cs typeface="Arial" panose="020B0604020202020204" pitchFamily="34" charset="0"/>
              </a:rPr>
              <a:t>TITLE</a:t>
            </a:r>
            <a:endParaRPr lang="en-US" altLang="en-US" sz="1200">
              <a:cs typeface="Times New Roman" panose="02020603050405020304" pitchFamily="18" charset="0"/>
            </a:endParaRPr>
          </a:p>
          <a:p>
            <a:pPr>
              <a:spcBef>
                <a:spcPct val="0"/>
              </a:spcBef>
              <a:buFontTx/>
              <a:buNone/>
            </a:pPr>
            <a:r>
              <a:rPr lang="en-US" altLang="en-US" sz="1000">
                <a:latin typeface="Times New Roman" panose="02020603050405020304" pitchFamily="18" charset="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43" name="Text Box 14"/>
          <p:cNvSpPr txBox="1">
            <a:spLocks noChangeArrowheads="1"/>
          </p:cNvSpPr>
          <p:nvPr/>
        </p:nvSpPr>
        <p:spPr bwMode="auto">
          <a:xfrm>
            <a:off x="914400" y="4648200"/>
            <a:ext cx="7162800" cy="4572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900">
                <a:cs typeface="Arial" panose="020B0604020202020204" pitchFamily="34" charset="0"/>
              </a:rPr>
              <a:t>10.   BUSINESS ADDRESS OF SIGNATORY</a:t>
            </a:r>
            <a:endParaRPr lang="en-US" altLang="en-US" sz="1200">
              <a:cs typeface="Times New Roman" panose="02020603050405020304" pitchFamily="18" charset="0"/>
            </a:endParaRPr>
          </a:p>
          <a:p>
            <a:pPr>
              <a:spcBef>
                <a:spcPct val="0"/>
              </a:spcBef>
              <a:buFontTx/>
              <a:buNone/>
            </a:pPr>
            <a:r>
              <a:rPr lang="en-US" altLang="en-US" sz="1000">
                <a:latin typeface="Times New Roman" panose="02020603050405020304" pitchFamily="18" charset="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44" name="Text Box 13"/>
          <p:cNvSpPr txBox="1">
            <a:spLocks noChangeArrowheads="1"/>
          </p:cNvSpPr>
          <p:nvPr/>
        </p:nvSpPr>
        <p:spPr bwMode="auto">
          <a:xfrm>
            <a:off x="914400" y="5105400"/>
            <a:ext cx="7162800" cy="3429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900">
                <a:cs typeface="Arial" panose="020B0604020202020204" pitchFamily="34" charset="0"/>
              </a:rPr>
              <a:t>11.   ALL HAZARDOUS SUBSTANCES PRESENT AT WORKPLACE DURING PRIOR YEAR:  FROM                 THRU </a:t>
            </a:r>
          </a:p>
          <a:p>
            <a:pPr>
              <a:spcBef>
                <a:spcPct val="0"/>
              </a:spcBef>
              <a:buFontTx/>
              <a:buNone/>
            </a:pPr>
            <a:r>
              <a:rPr lang="en-US" altLang="en-US" sz="100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45" name="Text Box 12"/>
          <p:cNvSpPr txBox="1">
            <a:spLocks noChangeArrowheads="1"/>
          </p:cNvSpPr>
          <p:nvPr/>
        </p:nvSpPr>
        <p:spPr bwMode="auto">
          <a:xfrm>
            <a:off x="914400" y="5410200"/>
            <a:ext cx="7162800" cy="571500"/>
          </a:xfrm>
          <a:prstGeom prst="rect">
            <a:avLst/>
          </a:prstGeom>
          <a:solidFill>
            <a:srgbClr val="FFFFFF"/>
          </a:solidFill>
          <a:ln w="9525">
            <a:solidFill>
              <a:srgbClr val="000000"/>
            </a:solidFill>
            <a:miter lim="800000"/>
            <a:headEnd/>
            <a:tailEnd/>
          </a:ln>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900">
                <a:cs typeface="Arial" panose="020B0604020202020204" pitchFamily="34" charset="0"/>
              </a:rPr>
              <a:t>12.   SIGNATURE OF EMPLOYER OR EMPLOYEE REPRESENTATIVE</a:t>
            </a:r>
            <a:endParaRPr lang="en-US" altLang="en-US" sz="1200">
              <a:cs typeface="Times New Roman" panose="02020603050405020304" pitchFamily="18" charset="0"/>
            </a:endParaRPr>
          </a:p>
          <a:p>
            <a:pPr>
              <a:spcBef>
                <a:spcPct val="0"/>
              </a:spcBef>
              <a:buFontTx/>
              <a:buNone/>
            </a:pPr>
            <a:r>
              <a:rPr lang="en-US" altLang="en-US" sz="1000">
                <a:latin typeface="Times New Roman" panose="02020603050405020304" pitchFamily="18" charset="0"/>
                <a:cs typeface="Times New Roman" panose="02020603050405020304" pitchFamily="18" charset="0"/>
              </a:rPr>
              <a:t>		</a:t>
            </a:r>
            <a:endParaRPr lang="en-US" altLang="en-US" sz="1200">
              <a:latin typeface="Times New Roman" panose="02020603050405020304" pitchFamily="18" charset="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46" name="Line 28"/>
          <p:cNvSpPr>
            <a:spLocks noChangeShapeType="1"/>
          </p:cNvSpPr>
          <p:nvPr/>
        </p:nvSpPr>
        <p:spPr bwMode="auto">
          <a:xfrm>
            <a:off x="76200" y="5137150"/>
            <a:ext cx="2286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47" name="Line 10"/>
          <p:cNvSpPr>
            <a:spLocks noChangeShapeType="1"/>
          </p:cNvSpPr>
          <p:nvPr/>
        </p:nvSpPr>
        <p:spPr bwMode="auto">
          <a:xfrm>
            <a:off x="0" y="6354763"/>
            <a:ext cx="381000"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8" name="Line 9"/>
          <p:cNvSpPr>
            <a:spLocks noChangeShapeType="1"/>
          </p:cNvSpPr>
          <p:nvPr/>
        </p:nvSpPr>
        <p:spPr bwMode="auto">
          <a:xfrm>
            <a:off x="304800" y="6407150"/>
            <a:ext cx="304800" cy="0"/>
          </a:xfrm>
          <a:prstGeom prst="line">
            <a:avLst/>
          </a:prstGeom>
          <a:noFill/>
          <a:ln w="9525">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9" name="Rectangle 40"/>
          <p:cNvSpPr>
            <a:spLocks noChangeArrowheads="1"/>
          </p:cNvSpPr>
          <p:nvPr/>
        </p:nvSpPr>
        <p:spPr bwMode="auto">
          <a:xfrm>
            <a:off x="0" y="1219200"/>
            <a:ext cx="91440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a:cs typeface="Arial" panose="020B0604020202020204" pitchFamily="34" charset="0"/>
              </a:rPr>
              <a:t>HAZARDOUS SUBSTANCE SURVEY FORM</a:t>
            </a:r>
          </a:p>
          <a:p>
            <a:pPr algn="ctr">
              <a:spcBef>
                <a:spcPct val="0"/>
              </a:spcBef>
              <a:buFontTx/>
              <a:buNone/>
            </a:pPr>
            <a:r>
              <a:rPr lang="en-US" altLang="en-US" sz="1200">
                <a:cs typeface="Arial" panose="020B0604020202020204" pitchFamily="34" charset="0"/>
              </a:rPr>
              <a:t>Pennsylvania Worker &amp; Community Right to Know Act:  Option 2</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50" name="Rectangle 41"/>
          <p:cNvSpPr>
            <a:spLocks noChangeArrowheads="1"/>
          </p:cNvSpPr>
          <p:nvPr/>
        </p:nvSpPr>
        <p:spPr bwMode="auto">
          <a:xfrm>
            <a:off x="0" y="587375"/>
            <a:ext cx="9144000" cy="646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br>
              <a:rPr lang="en-US" altLang="en-US" sz="1100">
                <a:latin typeface="Times New Roman" panose="02020603050405020304" pitchFamily="18" charset="0"/>
              </a:rPr>
            </a:br>
            <a:endParaRPr lang="en-US" altLang="en-US" sz="1200">
              <a:latin typeface="Times New Roman" panose="02020603050405020304" pitchFamily="18" charset="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51" name="Rectangle 68"/>
          <p:cNvSpPr>
            <a:spLocks noChangeArrowheads="1"/>
          </p:cNvSpPr>
          <p:nvPr/>
        </p:nvSpPr>
        <p:spPr bwMode="auto">
          <a:xfrm>
            <a:off x="0" y="6018213"/>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sp>
        <p:nvSpPr>
          <p:cNvPr id="13352" name="Rectangle 69"/>
          <p:cNvSpPr>
            <a:spLocks noChangeArrowheads="1"/>
          </p:cNvSpPr>
          <p:nvPr/>
        </p:nvSpPr>
        <p:spPr bwMode="auto">
          <a:xfrm>
            <a:off x="0" y="6018213"/>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a:cs typeface="Arial" panose="020B0604020202020204" pitchFamily="34" charset="0"/>
              </a:rPr>
              <a:t> </a:t>
            </a:r>
            <a:endParaRPr lang="en-US" altLang="en-US" sz="1200">
              <a:cs typeface="Times New Roman" panose="02020603050405020304" pitchFamily="18" charset="0"/>
            </a:endParaRPr>
          </a:p>
          <a:p>
            <a:pPr>
              <a:spcBef>
                <a:spcPct val="0"/>
              </a:spcBef>
              <a:buFontTx/>
              <a:buNone/>
            </a:pPr>
            <a:endParaRPr lang="en-US" altLang="en-US" sz="2400">
              <a:latin typeface="Times New Roman" panose="02020603050405020304" pitchFamily="18" charset="0"/>
            </a:endParaRPr>
          </a:p>
        </p:txBody>
      </p:sp>
      <p:pic>
        <p:nvPicPr>
          <p:cNvPr id="13353"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19800"/>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54"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13355"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11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7" descr="C:\Scanned files\SCAN0035_000.tif"/>
          <p:cNvPicPr>
            <a:picLocks noChangeAspect="1" noChangeArrowheads="1"/>
          </p:cNvPicPr>
          <p:nvPr/>
        </p:nvPicPr>
        <p:blipFill>
          <a:blip r:embed="rId3">
            <a:extLst>
              <a:ext uri="{28A0092B-C50C-407E-A947-70E740481C1C}">
                <a14:useLocalDpi xmlns:a14="http://schemas.microsoft.com/office/drawing/2010/main" val="0"/>
              </a:ext>
            </a:extLst>
          </a:blip>
          <a:srcRect t="1515" b="3030"/>
          <a:stretch>
            <a:fillRect/>
          </a:stretch>
        </p:blipFill>
        <p:spPr bwMode="auto">
          <a:xfrm>
            <a:off x="2438400" y="1066800"/>
            <a:ext cx="4191000" cy="497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26" descr="L&amp;I logo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22" descr="blue bottom bann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533400" y="381000"/>
            <a:ext cx="5181600" cy="457200"/>
          </a:xfrm>
          <a:prstGeom prst="rect">
            <a:avLst/>
          </a:prstGeom>
          <a:noFill/>
          <a:ln w="9525">
            <a:noFill/>
            <a:miter lim="800000"/>
            <a:headEnd/>
            <a:tailEnd/>
          </a:ln>
        </p:spPr>
        <p:txBody>
          <a:bodyPr anchor="ctr"/>
          <a:lstStyle/>
          <a:p>
            <a:pPr algn="ctr">
              <a:defRPr/>
            </a:pPr>
            <a:r>
              <a:rPr lang="en-US" sz="2200" kern="0" dirty="0">
                <a:solidFill>
                  <a:schemeClr val="bg1"/>
                </a:solidFill>
                <a:latin typeface="Verdana" pitchFamily="34" charset="0"/>
                <a:ea typeface="+mj-ea"/>
                <a:cs typeface="+mj-cs"/>
              </a:rPr>
              <a:t>Hazardous Substance Survey Form</a:t>
            </a:r>
          </a:p>
        </p:txBody>
      </p:sp>
      <p:sp>
        <p:nvSpPr>
          <p:cNvPr id="14342"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14343"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rPr>
              <a:t>Labeling</a:t>
            </a:r>
          </a:p>
        </p:txBody>
      </p:sp>
      <p:sp>
        <p:nvSpPr>
          <p:cNvPr id="15365"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15366"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13</a:t>
            </a:r>
          </a:p>
        </p:txBody>
      </p:sp>
      <p:pic>
        <p:nvPicPr>
          <p:cNvPr id="15367"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219200"/>
            <a:ext cx="5192713" cy="457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TextBox 4"/>
          <p:cNvSpPr txBox="1">
            <a:spLocks noChangeArrowheads="1"/>
          </p:cNvSpPr>
          <p:nvPr/>
        </p:nvSpPr>
        <p:spPr bwMode="auto">
          <a:xfrm>
            <a:off x="6348413" y="4724400"/>
            <a:ext cx="2286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latin typeface="Verdana" panose="020B0604030504040204" pitchFamily="34" charset="0"/>
              </a:rPr>
              <a:t>Example of the type of labeling systems in use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533400" y="381000"/>
            <a:ext cx="5181600" cy="457200"/>
          </a:xfrm>
          <a:prstGeom prst="rect">
            <a:avLst/>
          </a:prstGeom>
          <a:noFill/>
          <a:ln w="9525">
            <a:noFill/>
            <a:miter lim="800000"/>
            <a:headEnd/>
            <a:tailEnd/>
          </a:ln>
        </p:spPr>
        <p:txBody>
          <a:bodyPr anchor="ctr"/>
          <a:lstStyle/>
          <a:p>
            <a:pPr algn="ctr">
              <a:defRPr/>
            </a:pPr>
            <a:r>
              <a:rPr lang="en-US" sz="2800" kern="0" dirty="0">
                <a:solidFill>
                  <a:schemeClr val="bg1"/>
                </a:solidFill>
                <a:latin typeface="Verdana" pitchFamily="34" charset="0"/>
                <a:ea typeface="+mj-ea"/>
                <a:cs typeface="+mj-cs"/>
              </a:rPr>
              <a:t>You Be the Inspector</a:t>
            </a:r>
          </a:p>
        </p:txBody>
      </p:sp>
      <p:sp>
        <p:nvSpPr>
          <p:cNvPr id="16389"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16390"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14</a:t>
            </a:r>
          </a:p>
        </p:txBody>
      </p:sp>
      <p:pic>
        <p:nvPicPr>
          <p:cNvPr id="17415" name="Picture 8" descr="Y:\RTK training\rotated illegable phot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371600"/>
            <a:ext cx="3313113"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Text Box 9"/>
          <p:cNvSpPr txBox="1">
            <a:spLocks noChangeArrowheads="1"/>
          </p:cNvSpPr>
          <p:nvPr/>
        </p:nvSpPr>
        <p:spPr bwMode="auto">
          <a:xfrm>
            <a:off x="4572000" y="2362200"/>
            <a:ext cx="3481388"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Verdana" panose="020B0604030504040204" pitchFamily="34" charset="0"/>
              </a:rPr>
              <a:t>Labels –</a:t>
            </a:r>
          </a:p>
          <a:p>
            <a:pPr eaLnBrk="1" hangingPunct="1">
              <a:spcBef>
                <a:spcPct val="0"/>
              </a:spcBef>
              <a:buFontTx/>
              <a:buNone/>
            </a:pPr>
            <a:endParaRPr lang="en-US" altLang="en-US" sz="2400">
              <a:latin typeface="Verdana" panose="020B0604030504040204" pitchFamily="34" charset="0"/>
            </a:endParaRPr>
          </a:p>
          <a:p>
            <a:pPr eaLnBrk="1" hangingPunct="1">
              <a:spcBef>
                <a:spcPct val="0"/>
              </a:spcBef>
              <a:buFontTx/>
              <a:buNone/>
            </a:pPr>
            <a:r>
              <a:rPr lang="en-US" altLang="en-US" sz="2400">
                <a:latin typeface="Verdana" panose="020B0604030504040204" pitchFamily="34" charset="0"/>
              </a:rPr>
              <a:t>Must be able to read</a:t>
            </a:r>
          </a:p>
          <a:p>
            <a:pPr eaLnBrk="1" hangingPunct="1">
              <a:spcBef>
                <a:spcPct val="0"/>
              </a:spcBef>
              <a:buFontTx/>
              <a:buNone/>
            </a:pPr>
            <a:r>
              <a:rPr lang="en-US" altLang="en-US" sz="2400">
                <a:latin typeface="Verdana" panose="020B0604030504040204" pitchFamily="34" charset="0"/>
              </a:rPr>
              <a:t>the entire label</a:t>
            </a:r>
          </a:p>
          <a:p>
            <a:pPr eaLnBrk="1" hangingPunct="1">
              <a:spcBef>
                <a:spcPct val="0"/>
              </a:spcBef>
              <a:buFontTx/>
              <a:buNone/>
            </a:pPr>
            <a:r>
              <a:rPr lang="en-US" altLang="en-US" sz="2400">
                <a:latin typeface="Verdana" panose="020B0604030504040204" pitchFamily="34" charset="0"/>
              </a:rPr>
              <a:t>or it is NOT labeled </a:t>
            </a:r>
          </a:p>
          <a:p>
            <a:pPr eaLnBrk="1" hangingPunct="1">
              <a:spcBef>
                <a:spcPct val="0"/>
              </a:spcBef>
              <a:buFontTx/>
              <a:buNone/>
            </a:pPr>
            <a:r>
              <a:rPr lang="en-US" altLang="en-US" sz="2400">
                <a:latin typeface="Verdana" panose="020B0604030504040204" pitchFamily="34" charset="0"/>
              </a:rPr>
              <a:t>properly!</a:t>
            </a:r>
          </a:p>
          <a:p>
            <a:pPr eaLnBrk="1" hangingPunct="1">
              <a:spcBef>
                <a:spcPct val="0"/>
              </a:spcBef>
              <a:buFontTx/>
              <a:buNone/>
            </a:pPr>
            <a:endParaRPr lang="en-US" altLang="en-US" sz="240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sp.yimg.com/ib/th?id=HN.608039396648157238&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3700" y="1260475"/>
            <a:ext cx="5548313" cy="427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26" descr="L&amp;I logo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22" descr="blue bottom bann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Rectangle 2"/>
          <p:cNvSpPr txBox="1">
            <a:spLocks noChangeArrowheads="1"/>
          </p:cNvSpPr>
          <p:nvPr/>
        </p:nvSpPr>
        <p:spPr bwMode="auto">
          <a:xfrm>
            <a:off x="533400" y="381000"/>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chemeClr val="bg1"/>
                </a:solidFill>
                <a:latin typeface="Verdana" panose="020B0604030504040204" pitchFamily="34" charset="0"/>
              </a:rPr>
              <a:t>You Be the Inspector</a:t>
            </a:r>
          </a:p>
        </p:txBody>
      </p:sp>
      <p:sp>
        <p:nvSpPr>
          <p:cNvPr id="17414"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17415"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15</a:t>
            </a:r>
          </a:p>
        </p:txBody>
      </p:sp>
      <p:sp>
        <p:nvSpPr>
          <p:cNvPr id="2" name="TextBox 1"/>
          <p:cNvSpPr txBox="1">
            <a:spLocks noChangeArrowheads="1"/>
          </p:cNvSpPr>
          <p:nvPr/>
        </p:nvSpPr>
        <p:spPr bwMode="auto">
          <a:xfrm>
            <a:off x="304800" y="2933700"/>
            <a:ext cx="1206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Properly</a:t>
            </a:r>
          </a:p>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Labeled?</a:t>
            </a:r>
          </a:p>
        </p:txBody>
      </p:sp>
      <p:sp>
        <p:nvSpPr>
          <p:cNvPr id="3" name="TextBox 2"/>
          <p:cNvSpPr txBox="1">
            <a:spLocks noChangeArrowheads="1"/>
          </p:cNvSpPr>
          <p:nvPr/>
        </p:nvSpPr>
        <p:spPr bwMode="auto">
          <a:xfrm>
            <a:off x="7385050" y="2933700"/>
            <a:ext cx="15351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Storage </a:t>
            </a:r>
          </a:p>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around the </a:t>
            </a:r>
          </a:p>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drums</a:t>
            </a:r>
          </a:p>
        </p:txBody>
      </p:sp>
      <p:sp>
        <p:nvSpPr>
          <p:cNvPr id="5" name="TextBox 4"/>
          <p:cNvSpPr txBox="1">
            <a:spLocks noChangeArrowheads="1"/>
          </p:cNvSpPr>
          <p:nvPr/>
        </p:nvSpPr>
        <p:spPr bwMode="auto">
          <a:xfrm>
            <a:off x="1787525" y="5594350"/>
            <a:ext cx="5518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Excessive clutter of combustibles in the area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2"/>
          <p:cNvSpPr txBox="1">
            <a:spLocks noChangeArrowheads="1"/>
          </p:cNvSpPr>
          <p:nvPr/>
        </p:nvSpPr>
        <p:spPr bwMode="auto">
          <a:xfrm>
            <a:off x="533400" y="381000"/>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chemeClr val="bg1"/>
                </a:solidFill>
                <a:latin typeface="Verdana" panose="020B0604030504040204" pitchFamily="34" charset="0"/>
              </a:rPr>
              <a:t>You Be the Inspector</a:t>
            </a:r>
          </a:p>
        </p:txBody>
      </p:sp>
      <p:sp>
        <p:nvSpPr>
          <p:cNvPr id="18437"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18438"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16</a:t>
            </a:r>
          </a:p>
        </p:txBody>
      </p:sp>
      <p:pic>
        <p:nvPicPr>
          <p:cNvPr id="18439" name="Picture 2" descr="https://sp.yimg.com/ib/th?id=HN.607998096235957491&amp;pid=15.1&amp;P=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1100" y="1447800"/>
            <a:ext cx="3721100" cy="420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p:cNvSpPr txBox="1">
            <a:spLocks noChangeArrowheads="1"/>
          </p:cNvSpPr>
          <p:nvPr/>
        </p:nvSpPr>
        <p:spPr bwMode="auto">
          <a:xfrm>
            <a:off x="685800" y="3365500"/>
            <a:ext cx="1277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Labeling?</a:t>
            </a:r>
          </a:p>
        </p:txBody>
      </p:sp>
      <p:sp>
        <p:nvSpPr>
          <p:cNvPr id="18" name="TextBox 17"/>
          <p:cNvSpPr txBox="1">
            <a:spLocks noChangeArrowheads="1"/>
          </p:cNvSpPr>
          <p:nvPr/>
        </p:nvSpPr>
        <p:spPr bwMode="auto">
          <a:xfrm>
            <a:off x="6403975" y="2309813"/>
            <a:ext cx="19780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Storage around</a:t>
            </a:r>
          </a:p>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the containers</a:t>
            </a:r>
          </a:p>
        </p:txBody>
      </p:sp>
      <p:sp>
        <p:nvSpPr>
          <p:cNvPr id="19" name="TextBox 18"/>
          <p:cNvSpPr txBox="1">
            <a:spLocks noChangeArrowheads="1"/>
          </p:cNvSpPr>
          <p:nvPr/>
        </p:nvSpPr>
        <p:spPr bwMode="auto">
          <a:xfrm>
            <a:off x="6400800" y="4089400"/>
            <a:ext cx="24812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Access to the</a:t>
            </a:r>
          </a:p>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chemical containers</a:t>
            </a:r>
          </a:p>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obstructed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2"/>
          <p:cNvSpPr txBox="1">
            <a:spLocks noChangeArrowheads="1"/>
          </p:cNvSpPr>
          <p:nvPr/>
        </p:nvSpPr>
        <p:spPr bwMode="auto">
          <a:xfrm>
            <a:off x="533400" y="381000"/>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chemeClr val="bg1"/>
                </a:solidFill>
                <a:latin typeface="Verdana" panose="020B0604030504040204" pitchFamily="34" charset="0"/>
              </a:rPr>
              <a:t>You Be the Inspector</a:t>
            </a:r>
          </a:p>
        </p:txBody>
      </p:sp>
      <p:sp>
        <p:nvSpPr>
          <p:cNvPr id="19461"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19462"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17</a:t>
            </a:r>
          </a:p>
        </p:txBody>
      </p:sp>
      <p:pic>
        <p:nvPicPr>
          <p:cNvPr id="86018" name="Picture 2" descr="https://sp.yimg.com/ib/th?id=HN.608020017762733751&amp;pid=15.1&amp;P=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1981200"/>
            <a:ext cx="3694113" cy="299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a:spLocks noChangeArrowheads="1"/>
          </p:cNvSpPr>
          <p:nvPr/>
        </p:nvSpPr>
        <p:spPr bwMode="auto">
          <a:xfrm>
            <a:off x="623888" y="2417763"/>
            <a:ext cx="17795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Labels cannot</a:t>
            </a:r>
          </a:p>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be read</a:t>
            </a:r>
          </a:p>
        </p:txBody>
      </p:sp>
      <p:sp>
        <p:nvSpPr>
          <p:cNvPr id="11" name="TextBox 10"/>
          <p:cNvSpPr txBox="1">
            <a:spLocks noChangeArrowheads="1"/>
          </p:cNvSpPr>
          <p:nvPr/>
        </p:nvSpPr>
        <p:spPr bwMode="auto">
          <a:xfrm>
            <a:off x="585788" y="3810000"/>
            <a:ext cx="2133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Chemical spilling</a:t>
            </a:r>
          </a:p>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on the ground</a:t>
            </a:r>
          </a:p>
        </p:txBody>
      </p:sp>
      <p:sp>
        <p:nvSpPr>
          <p:cNvPr id="12" name="TextBox 11"/>
          <p:cNvSpPr txBox="1">
            <a:spLocks noChangeArrowheads="1"/>
          </p:cNvSpPr>
          <p:nvPr/>
        </p:nvSpPr>
        <p:spPr bwMode="auto">
          <a:xfrm>
            <a:off x="6891338" y="2741613"/>
            <a:ext cx="18192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Chemicals may be expired &amp; need to be disposed of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60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descr="https://sp.yimg.com/ib/th?id=HN.608015336249099830&amp;pid=15.1&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676400"/>
            <a:ext cx="5207000" cy="347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Picture 26" descr="L&amp;I logo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22" descr="blue bottom bann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Rectangle 2"/>
          <p:cNvSpPr txBox="1">
            <a:spLocks noChangeArrowheads="1"/>
          </p:cNvSpPr>
          <p:nvPr/>
        </p:nvSpPr>
        <p:spPr bwMode="auto">
          <a:xfrm>
            <a:off x="533400" y="381000"/>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chemeClr val="bg1"/>
                </a:solidFill>
                <a:latin typeface="Verdana" panose="020B0604030504040204" pitchFamily="34" charset="0"/>
              </a:rPr>
              <a:t>You Be the Inspector</a:t>
            </a:r>
          </a:p>
        </p:txBody>
      </p:sp>
      <p:sp>
        <p:nvSpPr>
          <p:cNvPr id="20486"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20487"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18</a:t>
            </a:r>
          </a:p>
        </p:txBody>
      </p:sp>
      <p:sp>
        <p:nvSpPr>
          <p:cNvPr id="4" name="TextBox 3"/>
          <p:cNvSpPr txBox="1">
            <a:spLocks noChangeArrowheads="1"/>
          </p:cNvSpPr>
          <p:nvPr/>
        </p:nvSpPr>
        <p:spPr bwMode="auto">
          <a:xfrm>
            <a:off x="609600" y="1981200"/>
            <a:ext cx="12684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Improper</a:t>
            </a:r>
          </a:p>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storage </a:t>
            </a:r>
          </a:p>
        </p:txBody>
      </p:sp>
      <p:sp>
        <p:nvSpPr>
          <p:cNvPr id="11" name="TextBox 10"/>
          <p:cNvSpPr txBox="1">
            <a:spLocks noChangeArrowheads="1"/>
          </p:cNvSpPr>
          <p:nvPr/>
        </p:nvSpPr>
        <p:spPr bwMode="auto">
          <a:xfrm>
            <a:off x="685800" y="3581400"/>
            <a:ext cx="16224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Combustible</a:t>
            </a:r>
          </a:p>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material</a:t>
            </a:r>
          </a:p>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around</a:t>
            </a:r>
          </a:p>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chemicals</a:t>
            </a:r>
          </a:p>
        </p:txBody>
      </p:sp>
      <p:sp>
        <p:nvSpPr>
          <p:cNvPr id="12" name="TextBox 11"/>
          <p:cNvSpPr txBox="1">
            <a:spLocks noChangeArrowheads="1"/>
          </p:cNvSpPr>
          <p:nvPr/>
        </p:nvSpPr>
        <p:spPr bwMode="auto">
          <a:xfrm>
            <a:off x="3159125" y="5384800"/>
            <a:ext cx="4222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Verdana" panose="020B0604030504040204" pitchFamily="34" charset="0"/>
                <a:ea typeface="Verdana" panose="020B0604030504040204" pitchFamily="34" charset="0"/>
                <a:cs typeface="Verdana" panose="020B0604030504040204" pitchFamily="34" charset="0"/>
              </a:rPr>
              <a:t>Are all chemicals labeled properly?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70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7"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533400" y="381000"/>
            <a:ext cx="5181600" cy="457200"/>
          </a:xfrm>
          <a:prstGeom prst="rect">
            <a:avLst/>
          </a:prstGeom>
          <a:noFill/>
          <a:ln w="9525">
            <a:noFill/>
            <a:miter lim="800000"/>
            <a:headEnd/>
            <a:tailEnd/>
          </a:ln>
        </p:spPr>
        <p:txBody>
          <a:bodyPr anchor="ctr"/>
          <a:lstStyle/>
          <a:p>
            <a:pPr algn="ctr">
              <a:defRPr/>
            </a:pPr>
            <a:r>
              <a:rPr lang="en-US" sz="2800" kern="0" dirty="0">
                <a:solidFill>
                  <a:schemeClr val="bg1"/>
                </a:solidFill>
                <a:latin typeface="Verdana" pitchFamily="34" charset="0"/>
                <a:ea typeface="+mj-ea"/>
                <a:cs typeface="+mj-cs"/>
              </a:rPr>
              <a:t>You Be the Inspector</a:t>
            </a:r>
          </a:p>
        </p:txBody>
      </p:sp>
      <p:sp>
        <p:nvSpPr>
          <p:cNvPr id="21509"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21510"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19</a:t>
            </a:r>
          </a:p>
        </p:txBody>
      </p:sp>
      <p:pic>
        <p:nvPicPr>
          <p:cNvPr id="18439" name="Picture 7" descr="Y:\RTK training\spray bottles Dof A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1066800"/>
            <a:ext cx="64770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Arrow Connector 13"/>
          <p:cNvCxnSpPr/>
          <p:nvPr/>
        </p:nvCxnSpPr>
        <p:spPr>
          <a:xfrm>
            <a:off x="1600200" y="4343400"/>
            <a:ext cx="3352800" cy="2286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441" name="TextBox 14"/>
          <p:cNvSpPr txBox="1">
            <a:spLocks noChangeArrowheads="1"/>
          </p:cNvSpPr>
          <p:nvPr/>
        </p:nvSpPr>
        <p:spPr bwMode="auto">
          <a:xfrm>
            <a:off x="304800" y="4114800"/>
            <a:ext cx="13287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Verdana" panose="020B0604030504040204" pitchFamily="34" charset="0"/>
              </a:rPr>
              <a:t>Labels?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4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2"/>
          <p:cNvSpPr>
            <a:spLocks noGrp="1" noChangeArrowheads="1"/>
          </p:cNvSpPr>
          <p:nvPr>
            <p:ph type="ctrTitle"/>
          </p:nvPr>
        </p:nvSpPr>
        <p:spPr>
          <a:xfrm>
            <a:off x="533400" y="457200"/>
            <a:ext cx="5181600" cy="381000"/>
          </a:xfrm>
        </p:spPr>
        <p:txBody>
          <a:bodyPr/>
          <a:lstStyle/>
          <a:p>
            <a:pPr eaLnBrk="1" hangingPunct="1"/>
            <a:r>
              <a:rPr lang="en-US" altLang="en-US" sz="2800">
                <a:solidFill>
                  <a:schemeClr val="bg1"/>
                </a:solidFill>
                <a:latin typeface="Verdana" panose="020B0604030504040204" pitchFamily="34" charset="0"/>
              </a:rPr>
              <a:t>Requirements</a:t>
            </a:r>
          </a:p>
        </p:txBody>
      </p:sp>
      <p:sp>
        <p:nvSpPr>
          <p:cNvPr id="4101"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4102"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a:t>
            </a:r>
          </a:p>
        </p:txBody>
      </p:sp>
      <p:sp>
        <p:nvSpPr>
          <p:cNvPr id="7" name="Rectangle 3"/>
          <p:cNvSpPr txBox="1">
            <a:spLocks noChangeArrowheads="1"/>
          </p:cNvSpPr>
          <p:nvPr/>
        </p:nvSpPr>
        <p:spPr bwMode="auto">
          <a:xfrm>
            <a:off x="381000" y="1371600"/>
            <a:ext cx="8458200" cy="4343400"/>
          </a:xfrm>
          <a:prstGeom prst="rect">
            <a:avLst/>
          </a:prstGeom>
          <a:noFill/>
          <a:ln w="9525">
            <a:noFill/>
            <a:miter lim="800000"/>
            <a:headEnd/>
            <a:tailEnd/>
          </a:ln>
        </p:spPr>
        <p:txBody>
          <a:bodyPr/>
          <a:lstStyle/>
          <a:p>
            <a:pPr marL="342900" indent="-342900">
              <a:lnSpc>
                <a:spcPct val="90000"/>
              </a:lnSpc>
              <a:spcBef>
                <a:spcPct val="20000"/>
              </a:spcBef>
              <a:buFontTx/>
              <a:buChar char="•"/>
              <a:defRPr/>
            </a:pPr>
            <a:r>
              <a:rPr lang="en-US" sz="2400" kern="0" dirty="0">
                <a:latin typeface="Verdana" pitchFamily="34" charset="0"/>
              </a:rPr>
              <a:t>Written program for each location to cover issues of chemical safety</a:t>
            </a:r>
          </a:p>
          <a:p>
            <a:pPr marL="342900" indent="-342900">
              <a:lnSpc>
                <a:spcPct val="90000"/>
              </a:lnSpc>
              <a:spcBef>
                <a:spcPct val="20000"/>
              </a:spcBef>
              <a:defRPr/>
            </a:pPr>
            <a:endParaRPr lang="en-US" kern="0" dirty="0">
              <a:latin typeface="Verdana" pitchFamily="34" charset="0"/>
            </a:endParaRPr>
          </a:p>
          <a:p>
            <a:pPr marL="342900" indent="-342900">
              <a:lnSpc>
                <a:spcPct val="90000"/>
              </a:lnSpc>
              <a:spcBef>
                <a:spcPct val="20000"/>
              </a:spcBef>
              <a:buFontTx/>
              <a:buChar char="•"/>
              <a:defRPr/>
            </a:pPr>
            <a:r>
              <a:rPr lang="en-US" sz="2400" kern="0" dirty="0">
                <a:latin typeface="Verdana" pitchFamily="34" charset="0"/>
              </a:rPr>
              <a:t>Labels to identify each chemical</a:t>
            </a:r>
          </a:p>
          <a:p>
            <a:pPr marL="342900" indent="-342900">
              <a:lnSpc>
                <a:spcPct val="90000"/>
              </a:lnSpc>
              <a:spcBef>
                <a:spcPct val="20000"/>
              </a:spcBef>
              <a:buFontTx/>
              <a:buChar char="•"/>
              <a:defRPr/>
            </a:pPr>
            <a:endParaRPr lang="en-US" kern="0" dirty="0">
              <a:latin typeface="Verdana" pitchFamily="34" charset="0"/>
            </a:endParaRPr>
          </a:p>
          <a:p>
            <a:pPr marL="342900" indent="-342900">
              <a:lnSpc>
                <a:spcPct val="90000"/>
              </a:lnSpc>
              <a:spcBef>
                <a:spcPct val="20000"/>
              </a:spcBef>
              <a:buFontTx/>
              <a:buChar char="•"/>
              <a:defRPr/>
            </a:pPr>
            <a:r>
              <a:rPr lang="en-US" sz="2400" kern="0" dirty="0">
                <a:latin typeface="Verdana" pitchFamily="34" charset="0"/>
              </a:rPr>
              <a:t>Material Safety Data Sheets (MSDSs) (now SDSs under the Globally Harmonized System: GHS)</a:t>
            </a:r>
          </a:p>
          <a:p>
            <a:pPr marL="342900" indent="-342900">
              <a:lnSpc>
                <a:spcPct val="90000"/>
              </a:lnSpc>
              <a:spcBef>
                <a:spcPct val="20000"/>
              </a:spcBef>
              <a:buFontTx/>
              <a:buChar char="•"/>
              <a:defRPr/>
            </a:pPr>
            <a:endParaRPr lang="en-US" kern="0" dirty="0">
              <a:latin typeface="Verdana" pitchFamily="34" charset="0"/>
            </a:endParaRPr>
          </a:p>
          <a:p>
            <a:pPr marL="342900" indent="-342900">
              <a:lnSpc>
                <a:spcPct val="90000"/>
              </a:lnSpc>
              <a:spcBef>
                <a:spcPct val="20000"/>
              </a:spcBef>
              <a:buFontTx/>
              <a:buChar char="•"/>
              <a:defRPr/>
            </a:pPr>
            <a:r>
              <a:rPr lang="en-US" sz="2400" kern="0" dirty="0">
                <a:latin typeface="Verdana" pitchFamily="34" charset="0"/>
              </a:rPr>
              <a:t>Safe work procedures/practices</a:t>
            </a:r>
          </a:p>
          <a:p>
            <a:pPr marL="342900" indent="-342900">
              <a:lnSpc>
                <a:spcPct val="90000"/>
              </a:lnSpc>
              <a:spcBef>
                <a:spcPct val="20000"/>
              </a:spcBef>
              <a:buFontTx/>
              <a:buChar char="•"/>
              <a:defRPr/>
            </a:pPr>
            <a:endParaRPr lang="en-US" kern="0" dirty="0">
              <a:latin typeface="Verdana" pitchFamily="34" charset="0"/>
            </a:endParaRPr>
          </a:p>
          <a:p>
            <a:pPr marL="342900" indent="-342900">
              <a:lnSpc>
                <a:spcPct val="90000"/>
              </a:lnSpc>
              <a:spcBef>
                <a:spcPct val="20000"/>
              </a:spcBef>
              <a:buFontTx/>
              <a:buChar char="•"/>
              <a:defRPr/>
            </a:pPr>
            <a:r>
              <a:rPr lang="en-US" sz="2400" kern="0" dirty="0">
                <a:latin typeface="Verdana" pitchFamily="34" charset="0"/>
              </a:rPr>
              <a:t>Employee training on SDS information and safe chemical procedures and practices</a:t>
            </a:r>
            <a:endParaRPr lang="en-US" sz="2800" kern="0" dirty="0">
              <a:solidFill>
                <a:srgbClr val="FF0000"/>
              </a:solidFill>
              <a:latin typeface="Verdana" pitchFamily="34" charset="0"/>
            </a:endParaRPr>
          </a:p>
          <a:p>
            <a:pPr marL="742950" lvl="1" indent="-285750" eaLnBrk="0" hangingPunct="0">
              <a:spcBef>
                <a:spcPct val="20000"/>
              </a:spcBef>
              <a:defRPr/>
            </a:pPr>
            <a:endParaRPr lang="en-US" sz="2800" kern="0" dirty="0">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dissolve">
                                      <p:cBhvr>
                                        <p:cTn id="12" dur="500"/>
                                        <p:tgtEl>
                                          <p:spTgt spid="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dissolve">
                                      <p:cBhvr>
                                        <p:cTn id="17" dur="500"/>
                                        <p:tgtEl>
                                          <p:spTgt spid="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dissolve">
                                      <p:cBhvr>
                                        <p:cTn id="22" dur="500"/>
                                        <p:tgtEl>
                                          <p:spTgt spid="7">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animEffect transition="in" filter="dissolve">
                                      <p:cBhvr>
                                        <p:cTn id="27"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2"/>
          <p:cNvSpPr>
            <a:spLocks noGrp="1" noChangeArrowheads="1"/>
          </p:cNvSpPr>
          <p:nvPr>
            <p:ph type="ctrTitle"/>
          </p:nvPr>
        </p:nvSpPr>
        <p:spPr>
          <a:xfrm>
            <a:off x="533400" y="381000"/>
            <a:ext cx="5410200" cy="457200"/>
          </a:xfrm>
        </p:spPr>
        <p:txBody>
          <a:bodyPr/>
          <a:lstStyle/>
          <a:p>
            <a:pPr eaLnBrk="1" hangingPunct="1"/>
            <a:r>
              <a:rPr lang="en-US" altLang="en-US" sz="2800">
                <a:solidFill>
                  <a:schemeClr val="bg1"/>
                </a:solidFill>
                <a:latin typeface="Verdana" panose="020B0604030504040204" pitchFamily="34" charset="0"/>
                <a:cs typeface="Times New Roman" panose="02020603050405020304" pitchFamily="18" charset="0"/>
              </a:rPr>
              <a:t>You Be the Inspector</a:t>
            </a:r>
            <a:endParaRPr lang="en-US" altLang="en-US" sz="2800">
              <a:solidFill>
                <a:schemeClr val="bg1"/>
              </a:solidFill>
              <a:latin typeface="Verdana" panose="020B0604030504040204" pitchFamily="34" charset="0"/>
            </a:endParaRPr>
          </a:p>
        </p:txBody>
      </p:sp>
      <p:sp>
        <p:nvSpPr>
          <p:cNvPr id="22533"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22534"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20</a:t>
            </a:r>
          </a:p>
        </p:txBody>
      </p:sp>
      <p:sp>
        <p:nvSpPr>
          <p:cNvPr id="22535" name="Rectangle 7"/>
          <p:cNvSpPr>
            <a:spLocks noChangeArrowheads="1"/>
          </p:cNvSpPr>
          <p:nvPr/>
        </p:nvSpPr>
        <p:spPr bwMode="auto">
          <a:xfrm>
            <a:off x="685800" y="1371600"/>
            <a:ext cx="7162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latin typeface="Verdana" panose="020B0604030504040204" pitchFamily="34" charset="0"/>
            </a:endParaRPr>
          </a:p>
        </p:txBody>
      </p:sp>
      <p:pic>
        <p:nvPicPr>
          <p:cNvPr id="19464" name="Content Placeholder 12" descr="Chemical Storage-Lab-3.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1371600"/>
            <a:ext cx="5795963" cy="381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a:spLocks noChangeArrowheads="1"/>
          </p:cNvSpPr>
          <p:nvPr/>
        </p:nvSpPr>
        <p:spPr bwMode="auto">
          <a:xfrm>
            <a:off x="228600" y="2743200"/>
            <a:ext cx="12192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latin typeface="Verdana" panose="020B0604030504040204" pitchFamily="34" charset="0"/>
              </a:rPr>
              <a:t>Large containers balanced on edge of shelf- not safe</a:t>
            </a:r>
          </a:p>
        </p:txBody>
      </p:sp>
      <p:sp>
        <p:nvSpPr>
          <p:cNvPr id="11" name="TextBox 10"/>
          <p:cNvSpPr txBox="1">
            <a:spLocks noChangeArrowheads="1"/>
          </p:cNvSpPr>
          <p:nvPr/>
        </p:nvSpPr>
        <p:spPr bwMode="auto">
          <a:xfrm>
            <a:off x="7543800" y="2743200"/>
            <a:ext cx="1371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latin typeface="Verdana" panose="020B0604030504040204" pitchFamily="34" charset="0"/>
              </a:rPr>
              <a:t>If chemical, coffee can is not proper type of storage container</a:t>
            </a:r>
          </a:p>
        </p:txBody>
      </p:sp>
      <p:sp>
        <p:nvSpPr>
          <p:cNvPr id="14" name="TextBox 13"/>
          <p:cNvSpPr txBox="1">
            <a:spLocks noChangeArrowheads="1"/>
          </p:cNvSpPr>
          <p:nvPr/>
        </p:nvSpPr>
        <p:spPr bwMode="auto">
          <a:xfrm>
            <a:off x="1409700" y="5334000"/>
            <a:ext cx="6324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latin typeface="Verdana" panose="020B0604030504040204" pitchFamily="34" charset="0"/>
              </a:rPr>
              <a:t>Maybe improperly labeled container- what’s in the coffee can?  Coffee not allowed with chemicals; if chemical, not labeled properly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6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533400" y="381000"/>
            <a:ext cx="5181600" cy="457200"/>
          </a:xfrm>
          <a:prstGeom prst="rect">
            <a:avLst/>
          </a:prstGeom>
          <a:noFill/>
          <a:ln w="9525">
            <a:noFill/>
            <a:miter lim="800000"/>
            <a:headEnd/>
            <a:tailEnd/>
          </a:ln>
        </p:spPr>
        <p:txBody>
          <a:bodyPr anchor="ctr"/>
          <a:lstStyle/>
          <a:p>
            <a:pPr algn="ctr">
              <a:defRPr/>
            </a:pPr>
            <a:r>
              <a:rPr lang="en-US" sz="2800" kern="0" dirty="0">
                <a:solidFill>
                  <a:schemeClr val="bg1"/>
                </a:solidFill>
                <a:latin typeface="Verdana" pitchFamily="34" charset="0"/>
                <a:ea typeface="+mj-ea"/>
                <a:cs typeface="+mj-cs"/>
              </a:rPr>
              <a:t>Enforcement &amp; Penalties</a:t>
            </a:r>
          </a:p>
        </p:txBody>
      </p:sp>
      <p:sp>
        <p:nvSpPr>
          <p:cNvPr id="23557"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23558"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21</a:t>
            </a:r>
          </a:p>
        </p:txBody>
      </p:sp>
      <p:sp>
        <p:nvSpPr>
          <p:cNvPr id="23559" name="Rectangle 8"/>
          <p:cNvSpPr>
            <a:spLocks noChangeArrowheads="1"/>
          </p:cNvSpPr>
          <p:nvPr/>
        </p:nvSpPr>
        <p:spPr bwMode="auto">
          <a:xfrm>
            <a:off x="685800" y="2209800"/>
            <a:ext cx="7772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Clr>
                <a:schemeClr val="tx1"/>
              </a:buClr>
            </a:pPr>
            <a:r>
              <a:rPr lang="en-US" altLang="en-US" sz="2400">
                <a:solidFill>
                  <a:srgbClr val="FF0000"/>
                </a:solidFill>
                <a:latin typeface="Verdana" panose="020B0604030504040204" pitchFamily="34" charset="0"/>
              </a:rPr>
              <a:t>PA Code Chapter 321</a:t>
            </a:r>
          </a:p>
          <a:p>
            <a:pPr eaLnBrk="1" hangingPunct="1">
              <a:buClr>
                <a:schemeClr val="tx1"/>
              </a:buClr>
              <a:buFontTx/>
              <a:buNone/>
            </a:pPr>
            <a:endParaRPr lang="en-US" altLang="en-US" sz="2400">
              <a:latin typeface="Verdana" panose="020B0604030504040204" pitchFamily="34" charset="0"/>
            </a:endParaRPr>
          </a:p>
          <a:p>
            <a:pPr eaLnBrk="1" hangingPunct="1">
              <a:buClr>
                <a:schemeClr val="tx1"/>
              </a:buClr>
            </a:pPr>
            <a:r>
              <a:rPr lang="en-US" altLang="en-US" sz="2400">
                <a:latin typeface="Verdana" panose="020B0604030504040204" pitchFamily="34" charset="0"/>
              </a:rPr>
              <a:t>Public Sector employees can file a complaint</a:t>
            </a:r>
          </a:p>
          <a:p>
            <a:pPr eaLnBrk="1" hangingPunct="1">
              <a:buClr>
                <a:schemeClr val="tx1"/>
              </a:buClr>
              <a:buFontTx/>
              <a:buNone/>
            </a:pPr>
            <a:endParaRPr lang="en-US" altLang="en-US" sz="2400">
              <a:latin typeface="Verdana" panose="020B0604030504040204" pitchFamily="34" charset="0"/>
            </a:endParaRPr>
          </a:p>
          <a:p>
            <a:pPr eaLnBrk="1" hangingPunct="1">
              <a:buClr>
                <a:schemeClr val="tx1"/>
              </a:buClr>
            </a:pPr>
            <a:r>
              <a:rPr lang="en-US" altLang="en-US" sz="2400">
                <a:latin typeface="Verdana" panose="020B0604030504040204" pitchFamily="34" charset="0"/>
              </a:rPr>
              <a:t>Inspections are conducted only if warranted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txBox="1">
            <a:spLocks noChangeArrowheads="1"/>
          </p:cNvSpPr>
          <p:nvPr/>
        </p:nvSpPr>
        <p:spPr bwMode="auto">
          <a:xfrm>
            <a:off x="533400" y="381000"/>
            <a:ext cx="5181600" cy="457200"/>
          </a:xfrm>
          <a:prstGeom prst="rect">
            <a:avLst/>
          </a:prstGeom>
          <a:noFill/>
          <a:ln w="9525">
            <a:noFill/>
            <a:miter lim="800000"/>
            <a:headEnd/>
            <a:tailEnd/>
          </a:ln>
        </p:spPr>
        <p:txBody>
          <a:bodyPr anchor="ctr"/>
          <a:lstStyle/>
          <a:p>
            <a:pPr algn="ctr">
              <a:defRPr/>
            </a:pPr>
            <a:r>
              <a:rPr lang="en-US" sz="2100" kern="0" dirty="0">
                <a:solidFill>
                  <a:schemeClr val="bg1"/>
                </a:solidFill>
                <a:latin typeface="Verdana" pitchFamily="34" charset="0"/>
                <a:ea typeface="+mj-ea"/>
                <a:cs typeface="+mj-cs"/>
              </a:rPr>
              <a:t>Complaint &amp; Investigation Procedure</a:t>
            </a:r>
          </a:p>
        </p:txBody>
      </p:sp>
      <p:sp>
        <p:nvSpPr>
          <p:cNvPr id="24581"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24582"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22</a:t>
            </a:r>
          </a:p>
        </p:txBody>
      </p:sp>
      <p:sp>
        <p:nvSpPr>
          <p:cNvPr id="24583" name="Rectangle 8"/>
          <p:cNvSpPr>
            <a:spLocks noChangeArrowheads="1"/>
          </p:cNvSpPr>
          <p:nvPr/>
        </p:nvSpPr>
        <p:spPr bwMode="auto">
          <a:xfrm>
            <a:off x="704850" y="838200"/>
            <a:ext cx="7696200" cy="483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Clr>
                <a:schemeClr val="tx1"/>
              </a:buClr>
              <a:buFontTx/>
              <a:buNone/>
            </a:pPr>
            <a:endParaRPr lang="en-US" altLang="en-US" sz="2400">
              <a:latin typeface="Verdana" panose="020B0604030504040204" pitchFamily="34" charset="0"/>
            </a:endParaRPr>
          </a:p>
          <a:p>
            <a:pPr eaLnBrk="1" hangingPunct="1">
              <a:lnSpc>
                <a:spcPct val="90000"/>
              </a:lnSpc>
              <a:buClr>
                <a:schemeClr val="tx1"/>
              </a:buClr>
            </a:pPr>
            <a:r>
              <a:rPr lang="en-US" altLang="en-US" sz="2400">
                <a:latin typeface="Verdana" panose="020B0604030504040204" pitchFamily="34" charset="0"/>
              </a:rPr>
              <a:t> A person may file a complaint within</a:t>
            </a:r>
            <a:br>
              <a:rPr lang="en-US" altLang="en-US" sz="2400">
                <a:latin typeface="Verdana" panose="020B0604030504040204" pitchFamily="34" charset="0"/>
              </a:rPr>
            </a:br>
            <a:r>
              <a:rPr lang="en-US" altLang="en-US" sz="2400">
                <a:latin typeface="Verdana" panose="020B0604030504040204" pitchFamily="34" charset="0"/>
              </a:rPr>
              <a:t> 180 days of the violation.</a:t>
            </a:r>
          </a:p>
          <a:p>
            <a:pPr eaLnBrk="1" hangingPunct="1">
              <a:lnSpc>
                <a:spcPct val="90000"/>
              </a:lnSpc>
              <a:buClr>
                <a:schemeClr val="tx1"/>
              </a:buClr>
            </a:pPr>
            <a:endParaRPr lang="en-US" altLang="en-US" sz="1000">
              <a:latin typeface="Verdana" panose="020B0604030504040204" pitchFamily="34" charset="0"/>
            </a:endParaRPr>
          </a:p>
          <a:p>
            <a:pPr eaLnBrk="1" hangingPunct="1">
              <a:lnSpc>
                <a:spcPct val="90000"/>
              </a:lnSpc>
              <a:buClr>
                <a:schemeClr val="tx1"/>
              </a:buClr>
            </a:pPr>
            <a:r>
              <a:rPr lang="en-US" altLang="en-US" sz="2400">
                <a:latin typeface="Verdana" panose="020B0604030504040204" pitchFamily="34" charset="0"/>
              </a:rPr>
              <a:t> Within 30 days after receiving the    </a:t>
            </a:r>
            <a:br>
              <a:rPr lang="en-US" altLang="en-US" sz="2400">
                <a:latin typeface="Verdana" panose="020B0604030504040204" pitchFamily="34" charset="0"/>
              </a:rPr>
            </a:br>
            <a:r>
              <a:rPr lang="en-US" altLang="en-US" sz="2400">
                <a:latin typeface="Verdana" panose="020B0604030504040204" pitchFamily="34" charset="0"/>
              </a:rPr>
              <a:t> complaint the Department will notify the</a:t>
            </a:r>
            <a:br>
              <a:rPr lang="en-US" altLang="en-US" sz="2400">
                <a:latin typeface="Verdana" panose="020B0604030504040204" pitchFamily="34" charset="0"/>
              </a:rPr>
            </a:br>
            <a:r>
              <a:rPr lang="en-US" altLang="en-US" sz="2400">
                <a:latin typeface="Verdana" panose="020B0604030504040204" pitchFamily="34" charset="0"/>
              </a:rPr>
              <a:t> respondent in writing and permit them</a:t>
            </a:r>
            <a:br>
              <a:rPr lang="en-US" altLang="en-US" sz="2400">
                <a:latin typeface="Verdana" panose="020B0604030504040204" pitchFamily="34" charset="0"/>
              </a:rPr>
            </a:br>
            <a:r>
              <a:rPr lang="en-US" altLang="en-US" sz="2400">
                <a:latin typeface="Verdana" panose="020B0604030504040204" pitchFamily="34" charset="0"/>
              </a:rPr>
              <a:t> to demonstrate compliance.</a:t>
            </a:r>
          </a:p>
          <a:p>
            <a:pPr eaLnBrk="1" hangingPunct="1">
              <a:lnSpc>
                <a:spcPct val="90000"/>
              </a:lnSpc>
              <a:buClr>
                <a:schemeClr val="tx1"/>
              </a:buClr>
            </a:pPr>
            <a:endParaRPr lang="en-US" altLang="en-US" sz="1000">
              <a:latin typeface="Verdana" panose="020B0604030504040204" pitchFamily="34" charset="0"/>
            </a:endParaRPr>
          </a:p>
          <a:p>
            <a:pPr eaLnBrk="1" hangingPunct="1">
              <a:lnSpc>
                <a:spcPct val="90000"/>
              </a:lnSpc>
              <a:buClr>
                <a:schemeClr val="tx1"/>
              </a:buClr>
            </a:pPr>
            <a:r>
              <a:rPr lang="en-US" altLang="en-US" sz="2400">
                <a:latin typeface="Verdana" panose="020B0604030504040204" pitchFamily="34" charset="0"/>
              </a:rPr>
              <a:t> If failure to comply within 14 days of the  </a:t>
            </a:r>
            <a:br>
              <a:rPr lang="en-US" altLang="en-US" sz="2400">
                <a:latin typeface="Verdana" panose="020B0604030504040204" pitchFamily="34" charset="0"/>
              </a:rPr>
            </a:br>
            <a:r>
              <a:rPr lang="en-US" altLang="en-US" sz="2400">
                <a:latin typeface="Verdana" panose="020B0604030504040204" pitchFamily="34" charset="0"/>
              </a:rPr>
              <a:t> mailing notification the Department will </a:t>
            </a:r>
            <a:br>
              <a:rPr lang="en-US" altLang="en-US" sz="2400">
                <a:latin typeface="Verdana" panose="020B0604030504040204" pitchFamily="34" charset="0"/>
              </a:rPr>
            </a:br>
            <a:r>
              <a:rPr lang="en-US" altLang="en-US" sz="2400">
                <a:latin typeface="Verdana" panose="020B0604030504040204" pitchFamily="34" charset="0"/>
              </a:rPr>
              <a:t> conduct an investigation.</a:t>
            </a:r>
          </a:p>
          <a:p>
            <a:pPr eaLnBrk="1" hangingPunct="1">
              <a:lnSpc>
                <a:spcPct val="90000"/>
              </a:lnSpc>
              <a:buClr>
                <a:schemeClr val="tx1"/>
              </a:buClr>
            </a:pPr>
            <a:endParaRPr lang="en-US" altLang="en-US" sz="1000">
              <a:latin typeface="Verdana" panose="020B0604030504040204" pitchFamily="34" charset="0"/>
            </a:endParaRPr>
          </a:p>
          <a:p>
            <a:pPr eaLnBrk="1" hangingPunct="1">
              <a:lnSpc>
                <a:spcPct val="90000"/>
              </a:lnSpc>
              <a:buClr>
                <a:schemeClr val="tx1"/>
              </a:buClr>
            </a:pPr>
            <a:r>
              <a:rPr lang="en-US" altLang="en-US" sz="2400">
                <a:latin typeface="Verdana" panose="020B0604030504040204" pitchFamily="34" charset="0"/>
              </a:rPr>
              <a:t> The Department of L&amp;I  may obtain a warrant  </a:t>
            </a:r>
            <a:br>
              <a:rPr lang="en-US" altLang="en-US" sz="2400">
                <a:latin typeface="Verdana" panose="020B0604030504040204" pitchFamily="34" charset="0"/>
              </a:rPr>
            </a:br>
            <a:r>
              <a:rPr lang="en-US" altLang="en-US" sz="2400">
                <a:latin typeface="Verdana" panose="020B0604030504040204" pitchFamily="34" charset="0"/>
              </a:rPr>
              <a:t> if denied entry.</a:t>
            </a:r>
          </a:p>
          <a:p>
            <a:pPr eaLnBrk="1" hangingPunct="1">
              <a:lnSpc>
                <a:spcPct val="90000"/>
              </a:lnSpc>
              <a:buClr>
                <a:schemeClr val="tx1"/>
              </a:buClr>
            </a:pP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Rectangle 2"/>
          <p:cNvSpPr txBox="1">
            <a:spLocks noChangeArrowheads="1"/>
          </p:cNvSpPr>
          <p:nvPr/>
        </p:nvSpPr>
        <p:spPr bwMode="auto">
          <a:xfrm>
            <a:off x="533400" y="381000"/>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chemeClr val="bg1"/>
                </a:solidFill>
                <a:latin typeface="Verdana" panose="020B0604030504040204" pitchFamily="34" charset="0"/>
                <a:cs typeface="Times New Roman" panose="02020603050405020304" pitchFamily="18" charset="0"/>
              </a:rPr>
              <a:t>RTK Inspection</a:t>
            </a:r>
            <a:endParaRPr lang="en-US" altLang="en-US" sz="2800">
              <a:solidFill>
                <a:schemeClr val="bg1"/>
              </a:solidFill>
              <a:latin typeface="Verdana" panose="020B0604030504040204" pitchFamily="34" charset="0"/>
            </a:endParaRPr>
          </a:p>
        </p:txBody>
      </p:sp>
      <p:sp>
        <p:nvSpPr>
          <p:cNvPr id="25605"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25606"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23</a:t>
            </a:r>
          </a:p>
        </p:txBody>
      </p:sp>
      <p:sp>
        <p:nvSpPr>
          <p:cNvPr id="11" name="Content Placeholder 2"/>
          <p:cNvSpPr txBox="1">
            <a:spLocks/>
          </p:cNvSpPr>
          <p:nvPr/>
        </p:nvSpPr>
        <p:spPr bwMode="auto">
          <a:xfrm>
            <a:off x="685800" y="1295400"/>
            <a:ext cx="7772400" cy="4267200"/>
          </a:xfrm>
          <a:prstGeom prst="rect">
            <a:avLst/>
          </a:prstGeom>
          <a:noFill/>
          <a:ln w="9525">
            <a:noFill/>
            <a:miter lim="800000"/>
            <a:headEnd/>
            <a:tailEnd/>
          </a:ln>
        </p:spPr>
        <p:txBody>
          <a:bodyPr/>
          <a:lstStyle/>
          <a:p>
            <a:pPr>
              <a:spcBef>
                <a:spcPts val="0"/>
              </a:spcBef>
              <a:buFont typeface="Arial" pitchFamily="34" charset="0"/>
              <a:buChar char="•"/>
              <a:defRPr/>
            </a:pPr>
            <a:r>
              <a:rPr lang="en-US" sz="2400" kern="0" dirty="0">
                <a:latin typeface="Verdana" pitchFamily="34" charset="0"/>
              </a:rPr>
              <a:t> A written complaint is received.</a:t>
            </a:r>
          </a:p>
          <a:p>
            <a:pPr>
              <a:spcBef>
                <a:spcPts val="0"/>
              </a:spcBef>
              <a:buFont typeface="Arial" pitchFamily="34" charset="0"/>
              <a:buChar char="•"/>
              <a:defRPr/>
            </a:pPr>
            <a:endParaRPr lang="en-US" sz="1000" kern="0" dirty="0">
              <a:latin typeface="Verdana" pitchFamily="34" charset="0"/>
            </a:endParaRPr>
          </a:p>
          <a:p>
            <a:pPr lvl="2">
              <a:spcBef>
                <a:spcPts val="0"/>
              </a:spcBef>
              <a:defRPr/>
            </a:pPr>
            <a:r>
              <a:rPr lang="en-US" sz="2400" kern="0" dirty="0">
                <a:latin typeface="Verdana" pitchFamily="34" charset="0"/>
              </a:rPr>
              <a:t>- Is it correctly and completely filled out?</a:t>
            </a:r>
          </a:p>
          <a:p>
            <a:pPr lvl="2">
              <a:spcBef>
                <a:spcPts val="0"/>
              </a:spcBef>
              <a:defRPr/>
            </a:pPr>
            <a:r>
              <a:rPr lang="en-US" sz="2400" kern="0" dirty="0">
                <a:latin typeface="Verdana" pitchFamily="34" charset="0"/>
              </a:rPr>
              <a:t>- Does it request information we can </a:t>
            </a:r>
            <a:br>
              <a:rPr lang="en-US" sz="2400" kern="0" dirty="0">
                <a:latin typeface="Verdana" pitchFamily="34" charset="0"/>
              </a:rPr>
            </a:br>
            <a:r>
              <a:rPr lang="en-US" sz="2400" kern="0" dirty="0">
                <a:latin typeface="Verdana" pitchFamily="34" charset="0"/>
              </a:rPr>
              <a:t>   obtain?</a:t>
            </a:r>
          </a:p>
          <a:p>
            <a:pPr lvl="2">
              <a:spcBef>
                <a:spcPts val="0"/>
              </a:spcBef>
              <a:defRPr/>
            </a:pPr>
            <a:r>
              <a:rPr lang="en-US" sz="2400" kern="0" dirty="0">
                <a:latin typeface="Verdana" pitchFamily="34" charset="0"/>
              </a:rPr>
              <a:t>- Pennsylvania resident?</a:t>
            </a:r>
          </a:p>
          <a:p>
            <a:pPr lvl="2">
              <a:spcBef>
                <a:spcPts val="0"/>
              </a:spcBef>
              <a:defRPr/>
            </a:pPr>
            <a:r>
              <a:rPr lang="en-US" sz="2400" kern="0" dirty="0">
                <a:latin typeface="Verdana" pitchFamily="34" charset="0"/>
              </a:rPr>
              <a:t>- Commonwealth Employer?</a:t>
            </a:r>
          </a:p>
          <a:p>
            <a:pPr marL="1257300" lvl="2" indent="-342900">
              <a:spcBef>
                <a:spcPts val="0"/>
              </a:spcBef>
              <a:buFontTx/>
              <a:buChar char="-"/>
              <a:defRPr/>
            </a:pPr>
            <a:endParaRPr lang="en-US" sz="1000" kern="0" dirty="0">
              <a:latin typeface="Verdana" pitchFamily="34" charset="0"/>
            </a:endParaRPr>
          </a:p>
          <a:p>
            <a:pPr marL="342900" lvl="2" indent="-342900">
              <a:spcBef>
                <a:spcPts val="0"/>
              </a:spcBef>
              <a:buFont typeface="Arial" pitchFamily="34" charset="0"/>
              <a:buChar char="•"/>
              <a:defRPr/>
            </a:pPr>
            <a:r>
              <a:rPr lang="en-US" sz="2400" kern="0" dirty="0">
                <a:latin typeface="Verdana" pitchFamily="34" charset="0"/>
              </a:rPr>
              <a:t>Complaint letter mailed within 30 days of receipt of complaint.</a:t>
            </a:r>
          </a:p>
          <a:p>
            <a:pPr marL="342900" lvl="2" indent="-342900">
              <a:spcBef>
                <a:spcPts val="0"/>
              </a:spcBef>
              <a:buFont typeface="Arial" pitchFamily="34" charset="0"/>
              <a:buChar char="•"/>
              <a:defRPr/>
            </a:pPr>
            <a:endParaRPr lang="en-US" sz="1000" kern="0" dirty="0">
              <a:latin typeface="Verdana" pitchFamily="34" charset="0"/>
            </a:endParaRPr>
          </a:p>
          <a:p>
            <a:pPr marL="342900" lvl="2" indent="-342900">
              <a:spcBef>
                <a:spcPts val="0"/>
              </a:spcBef>
              <a:buFont typeface="Arial" pitchFamily="34" charset="0"/>
              <a:buChar char="•"/>
              <a:defRPr/>
            </a:pPr>
            <a:r>
              <a:rPr lang="en-US" sz="2400" kern="0" dirty="0">
                <a:latin typeface="Verdana" pitchFamily="34" charset="0"/>
              </a:rPr>
              <a:t>Allegation letter mailed to facility within 30 days of receipt of complaint.</a:t>
            </a:r>
          </a:p>
          <a:p>
            <a:pPr algn="ctr" eaLnBrk="0" hangingPunct="0">
              <a:spcBef>
                <a:spcPct val="20000"/>
              </a:spcBef>
              <a:defRPr/>
            </a:pPr>
            <a:endParaRPr lang="en-US" sz="3200" kern="0" dirty="0">
              <a:latin typeface="Verdan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Rectangle 2"/>
          <p:cNvSpPr txBox="1">
            <a:spLocks noChangeArrowheads="1"/>
          </p:cNvSpPr>
          <p:nvPr/>
        </p:nvSpPr>
        <p:spPr bwMode="auto">
          <a:xfrm>
            <a:off x="533400" y="381000"/>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chemeClr val="bg1"/>
                </a:solidFill>
                <a:latin typeface="Verdana" panose="020B0604030504040204" pitchFamily="34" charset="0"/>
                <a:cs typeface="Times New Roman" panose="02020603050405020304" pitchFamily="18" charset="0"/>
              </a:rPr>
              <a:t>RTK Inspection</a:t>
            </a:r>
            <a:endParaRPr lang="en-US" altLang="en-US" sz="2800">
              <a:solidFill>
                <a:schemeClr val="bg1"/>
              </a:solidFill>
              <a:latin typeface="Verdana" panose="020B0604030504040204" pitchFamily="34" charset="0"/>
            </a:endParaRPr>
          </a:p>
        </p:txBody>
      </p:sp>
      <p:sp>
        <p:nvSpPr>
          <p:cNvPr id="26629"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26630"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24</a:t>
            </a:r>
          </a:p>
        </p:txBody>
      </p:sp>
      <p:sp>
        <p:nvSpPr>
          <p:cNvPr id="8" name="Content Placeholder 2"/>
          <p:cNvSpPr txBox="1">
            <a:spLocks/>
          </p:cNvSpPr>
          <p:nvPr/>
        </p:nvSpPr>
        <p:spPr bwMode="auto">
          <a:xfrm>
            <a:off x="458788" y="1905000"/>
            <a:ext cx="7772400" cy="3124200"/>
          </a:xfrm>
          <a:prstGeom prst="rect">
            <a:avLst/>
          </a:prstGeom>
          <a:noFill/>
          <a:ln w="9525">
            <a:noFill/>
            <a:miter lim="800000"/>
            <a:headEnd/>
            <a:tailEnd/>
          </a:ln>
        </p:spPr>
        <p:txBody>
          <a:bodyPr/>
          <a:lstStyle/>
          <a:p>
            <a:pPr>
              <a:spcBef>
                <a:spcPts val="0"/>
              </a:spcBef>
              <a:buFont typeface="Arial" pitchFamily="34" charset="0"/>
              <a:buChar char="•"/>
              <a:defRPr/>
            </a:pPr>
            <a:r>
              <a:rPr lang="en-US" sz="2400" kern="0" dirty="0">
                <a:latin typeface="Verdana" pitchFamily="34" charset="0"/>
              </a:rPr>
              <a:t> Enforcement Inspection warranted only when:</a:t>
            </a:r>
          </a:p>
          <a:p>
            <a:pPr>
              <a:spcBef>
                <a:spcPts val="0"/>
              </a:spcBef>
              <a:buFont typeface="Arial" pitchFamily="34" charset="0"/>
              <a:buChar char="•"/>
              <a:defRPr/>
            </a:pPr>
            <a:endParaRPr lang="en-US" sz="2400" kern="0" dirty="0">
              <a:latin typeface="Verdana" pitchFamily="34" charset="0"/>
            </a:endParaRPr>
          </a:p>
          <a:p>
            <a:pPr marL="800100" lvl="1" indent="-342900">
              <a:spcBef>
                <a:spcPts val="0"/>
              </a:spcBef>
              <a:buFont typeface="Wingdings" pitchFamily="2" charset="2"/>
              <a:buChar char="ü"/>
              <a:defRPr/>
            </a:pPr>
            <a:r>
              <a:rPr lang="en-US" sz="2400" kern="0" dirty="0">
                <a:latin typeface="Verdana" pitchFamily="34" charset="0"/>
              </a:rPr>
              <a:t>No response received</a:t>
            </a:r>
          </a:p>
          <a:p>
            <a:pPr marL="800100" lvl="1" indent="-342900">
              <a:spcBef>
                <a:spcPts val="0"/>
              </a:spcBef>
              <a:buFont typeface="Wingdings" pitchFamily="2" charset="2"/>
              <a:buChar char="ü"/>
              <a:defRPr/>
            </a:pPr>
            <a:endParaRPr lang="en-US" sz="2400" kern="0" dirty="0">
              <a:latin typeface="Verdana" pitchFamily="34" charset="0"/>
            </a:endParaRPr>
          </a:p>
          <a:p>
            <a:pPr marL="800100" lvl="1" indent="-342900">
              <a:spcBef>
                <a:spcPts val="0"/>
              </a:spcBef>
              <a:buFont typeface="Wingdings" pitchFamily="2" charset="2"/>
              <a:buChar char="ü"/>
              <a:defRPr/>
            </a:pPr>
            <a:r>
              <a:rPr lang="en-US" sz="2400" kern="0" dirty="0">
                <a:latin typeface="Verdana" pitchFamily="34" charset="0"/>
              </a:rPr>
              <a:t>Information received is not complete</a:t>
            </a:r>
          </a:p>
          <a:p>
            <a:pPr marL="800100" lvl="1" indent="-342900">
              <a:spcBef>
                <a:spcPts val="0"/>
              </a:spcBef>
              <a:buFont typeface="Wingdings" pitchFamily="2" charset="2"/>
              <a:buChar char="ü"/>
              <a:defRPr/>
            </a:pPr>
            <a:endParaRPr lang="en-US" sz="2400" kern="0" dirty="0">
              <a:latin typeface="Verdana" pitchFamily="34" charset="0"/>
            </a:endParaRPr>
          </a:p>
          <a:p>
            <a:pPr marL="800100" lvl="1" indent="-342900">
              <a:spcBef>
                <a:spcPts val="0"/>
              </a:spcBef>
              <a:buFont typeface="Wingdings" pitchFamily="2" charset="2"/>
              <a:buChar char="ü"/>
              <a:defRPr/>
            </a:pPr>
            <a:r>
              <a:rPr lang="en-US" sz="2400" kern="0" dirty="0">
                <a:latin typeface="Verdana" pitchFamily="34" charset="0"/>
              </a:rPr>
              <a:t>Information received is not correct</a:t>
            </a:r>
          </a:p>
          <a:p>
            <a:pPr algn="ctr" eaLnBrk="0" hangingPunct="0">
              <a:spcBef>
                <a:spcPct val="20000"/>
              </a:spcBef>
              <a:defRPr/>
            </a:pPr>
            <a:endParaRPr lang="en-US" sz="3200" kern="0" dirty="0">
              <a:latin typeface="Verdana" pitchFamily="34" charset="0"/>
            </a:endParaRPr>
          </a:p>
        </p:txBody>
      </p:sp>
      <p:pic>
        <p:nvPicPr>
          <p:cNvPr id="26632" name="Picture 9" descr="https://sp.yimg.com/ib/th?id=HN.608024351383095857&amp;pid=15.1&amp;P=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5838" y="2590800"/>
            <a:ext cx="138112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1"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Rectangle 2"/>
          <p:cNvSpPr txBox="1">
            <a:spLocks noChangeArrowheads="1"/>
          </p:cNvSpPr>
          <p:nvPr/>
        </p:nvSpPr>
        <p:spPr bwMode="auto">
          <a:xfrm>
            <a:off x="533400" y="381000"/>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chemeClr val="bg1"/>
                </a:solidFill>
                <a:latin typeface="Verdana" panose="020B0604030504040204" pitchFamily="34" charset="0"/>
                <a:cs typeface="Times New Roman" panose="02020603050405020304" pitchFamily="18" charset="0"/>
              </a:rPr>
              <a:t>RTK Inspection</a:t>
            </a:r>
            <a:endParaRPr lang="en-US" altLang="en-US" sz="2800">
              <a:solidFill>
                <a:schemeClr val="bg1"/>
              </a:solidFill>
              <a:latin typeface="Verdana" panose="020B0604030504040204" pitchFamily="34" charset="0"/>
            </a:endParaRPr>
          </a:p>
        </p:txBody>
      </p:sp>
      <p:sp>
        <p:nvSpPr>
          <p:cNvPr id="27653"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27654"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25</a:t>
            </a:r>
          </a:p>
        </p:txBody>
      </p:sp>
      <p:sp>
        <p:nvSpPr>
          <p:cNvPr id="7" name="Content Placeholder 2"/>
          <p:cNvSpPr txBox="1">
            <a:spLocks/>
          </p:cNvSpPr>
          <p:nvPr/>
        </p:nvSpPr>
        <p:spPr bwMode="auto">
          <a:xfrm>
            <a:off x="457200" y="1600200"/>
            <a:ext cx="8229600" cy="4114800"/>
          </a:xfrm>
          <a:prstGeom prst="rect">
            <a:avLst/>
          </a:prstGeom>
          <a:noFill/>
          <a:ln w="9525">
            <a:noFill/>
            <a:miter lim="800000"/>
            <a:headEnd/>
            <a:tailEnd/>
          </a:ln>
        </p:spPr>
        <p:txBody>
          <a:bodyPr/>
          <a:lstStyle/>
          <a:p>
            <a:pPr>
              <a:spcBef>
                <a:spcPts val="0"/>
              </a:spcBef>
              <a:buFont typeface="Arial" pitchFamily="34" charset="0"/>
              <a:buChar char="•"/>
              <a:defRPr/>
            </a:pPr>
            <a:r>
              <a:rPr lang="en-US" sz="2400" kern="0" dirty="0">
                <a:latin typeface="Verdana" pitchFamily="34" charset="0"/>
              </a:rPr>
              <a:t> When the Inspector(s) arrive at the site they will:</a:t>
            </a:r>
          </a:p>
          <a:p>
            <a:pPr>
              <a:spcBef>
                <a:spcPts val="0"/>
              </a:spcBef>
              <a:buFont typeface="Arial" pitchFamily="34" charset="0"/>
              <a:buChar char="•"/>
              <a:defRPr/>
            </a:pPr>
            <a:endParaRPr lang="en-US" sz="1000" kern="0" dirty="0">
              <a:latin typeface="Verdana" pitchFamily="34" charset="0"/>
            </a:endParaRPr>
          </a:p>
          <a:p>
            <a:pPr marL="800100" lvl="1" indent="-342900">
              <a:spcBef>
                <a:spcPts val="0"/>
              </a:spcBef>
              <a:buFont typeface="Wingdings" pitchFamily="2" charset="2"/>
              <a:buChar char="Ø"/>
              <a:defRPr/>
            </a:pPr>
            <a:r>
              <a:rPr lang="en-US" sz="2400" kern="0" dirty="0">
                <a:latin typeface="Verdana" pitchFamily="34" charset="0"/>
              </a:rPr>
              <a:t>Introduce themselves</a:t>
            </a:r>
          </a:p>
          <a:p>
            <a:pPr marL="800100" lvl="1" indent="-342900">
              <a:spcBef>
                <a:spcPts val="0"/>
              </a:spcBef>
              <a:buFont typeface="Wingdings" pitchFamily="2" charset="2"/>
              <a:buChar char="Ø"/>
              <a:defRPr/>
            </a:pPr>
            <a:endParaRPr lang="en-US" sz="1000" kern="0" dirty="0">
              <a:latin typeface="Verdana" pitchFamily="34" charset="0"/>
            </a:endParaRPr>
          </a:p>
          <a:p>
            <a:pPr marL="800100" lvl="1" indent="-342900">
              <a:spcBef>
                <a:spcPts val="0"/>
              </a:spcBef>
              <a:buFont typeface="Wingdings" pitchFamily="2" charset="2"/>
              <a:buChar char="Ø"/>
              <a:defRPr/>
            </a:pPr>
            <a:r>
              <a:rPr lang="en-US" sz="2400" kern="0" dirty="0">
                <a:latin typeface="Verdana" pitchFamily="34" charset="0"/>
              </a:rPr>
              <a:t>Show identification/provide a business card</a:t>
            </a:r>
          </a:p>
          <a:p>
            <a:pPr marL="800100" lvl="1" indent="-342900">
              <a:spcBef>
                <a:spcPts val="0"/>
              </a:spcBef>
              <a:buFont typeface="Wingdings" pitchFamily="2" charset="2"/>
              <a:buChar char="Ø"/>
              <a:defRPr/>
            </a:pPr>
            <a:endParaRPr lang="en-US" sz="1000" kern="0" dirty="0">
              <a:latin typeface="Verdana" pitchFamily="34" charset="0"/>
            </a:endParaRPr>
          </a:p>
          <a:p>
            <a:pPr marL="800100" lvl="1" indent="-342900">
              <a:spcBef>
                <a:spcPts val="0"/>
              </a:spcBef>
              <a:buFont typeface="Wingdings" pitchFamily="2" charset="2"/>
              <a:buChar char="Ø"/>
              <a:defRPr/>
            </a:pPr>
            <a:r>
              <a:rPr lang="en-US" sz="2400" kern="0" dirty="0">
                <a:latin typeface="Verdana" pitchFamily="34" charset="0"/>
              </a:rPr>
              <a:t>State the reason for inspection</a:t>
            </a:r>
          </a:p>
          <a:p>
            <a:pPr marL="800100" lvl="1" indent="-342900">
              <a:spcBef>
                <a:spcPts val="0"/>
              </a:spcBef>
              <a:buFont typeface="Wingdings" pitchFamily="2" charset="2"/>
              <a:buChar char="Ø"/>
              <a:defRPr/>
            </a:pPr>
            <a:endParaRPr lang="en-US" sz="1000" kern="0" dirty="0">
              <a:latin typeface="Verdana" pitchFamily="34" charset="0"/>
            </a:endParaRPr>
          </a:p>
          <a:p>
            <a:pPr marL="800100" lvl="1" indent="-342900">
              <a:spcBef>
                <a:spcPts val="0"/>
              </a:spcBef>
              <a:buFont typeface="Wingdings" pitchFamily="2" charset="2"/>
              <a:buChar char="Ø"/>
              <a:defRPr/>
            </a:pPr>
            <a:r>
              <a:rPr lang="en-US" sz="2400" kern="0" dirty="0">
                <a:latin typeface="Verdana" pitchFamily="34" charset="0"/>
              </a:rPr>
              <a:t>Ask to speak to Superintendent/Principal/Director/Manager etc…</a:t>
            </a:r>
          </a:p>
          <a:p>
            <a:pPr marL="800100" lvl="1" indent="-342900">
              <a:spcBef>
                <a:spcPts val="0"/>
              </a:spcBef>
              <a:buFont typeface="Wingdings" pitchFamily="2" charset="2"/>
              <a:buChar char="Ø"/>
              <a:defRPr/>
            </a:pPr>
            <a:endParaRPr lang="en-US" sz="1000" kern="0" dirty="0">
              <a:latin typeface="Verdana" pitchFamily="34" charset="0"/>
            </a:endParaRPr>
          </a:p>
          <a:p>
            <a:pPr marL="800100" lvl="1" indent="-342900">
              <a:spcBef>
                <a:spcPts val="0"/>
              </a:spcBef>
              <a:buFont typeface="Wingdings" pitchFamily="2" charset="2"/>
              <a:buChar char="Ø"/>
              <a:defRPr/>
            </a:pPr>
            <a:r>
              <a:rPr lang="en-US" sz="2400" kern="0" dirty="0">
                <a:latin typeface="Verdana" pitchFamily="34" charset="0"/>
              </a:rPr>
              <a:t>Ask for a pre-conference</a:t>
            </a:r>
          </a:p>
          <a:p>
            <a:pPr algn="ctr" eaLnBrk="0" hangingPunct="0">
              <a:spcBef>
                <a:spcPct val="20000"/>
              </a:spcBef>
              <a:defRPr/>
            </a:pPr>
            <a:endParaRPr lang="en-US" sz="3200" kern="0" dirty="0">
              <a:latin typeface="Verdan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Rectangle 2"/>
          <p:cNvSpPr txBox="1">
            <a:spLocks noChangeArrowheads="1"/>
          </p:cNvSpPr>
          <p:nvPr/>
        </p:nvSpPr>
        <p:spPr bwMode="auto">
          <a:xfrm>
            <a:off x="533400" y="381000"/>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chemeClr val="bg1"/>
                </a:solidFill>
                <a:latin typeface="Verdana" panose="020B0604030504040204" pitchFamily="34" charset="0"/>
                <a:cs typeface="Times New Roman" panose="02020603050405020304" pitchFamily="18" charset="0"/>
              </a:rPr>
              <a:t>Pre-Conference</a:t>
            </a:r>
            <a:endParaRPr lang="en-US" altLang="en-US" sz="2800">
              <a:solidFill>
                <a:schemeClr val="bg1"/>
              </a:solidFill>
              <a:latin typeface="Verdana" panose="020B0604030504040204" pitchFamily="34" charset="0"/>
            </a:endParaRPr>
          </a:p>
        </p:txBody>
      </p:sp>
      <p:sp>
        <p:nvSpPr>
          <p:cNvPr id="28677"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28678"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26</a:t>
            </a:r>
          </a:p>
        </p:txBody>
      </p:sp>
      <p:sp>
        <p:nvSpPr>
          <p:cNvPr id="7" name="Content Placeholder 2"/>
          <p:cNvSpPr txBox="1">
            <a:spLocks/>
          </p:cNvSpPr>
          <p:nvPr/>
        </p:nvSpPr>
        <p:spPr bwMode="auto">
          <a:xfrm>
            <a:off x="685800" y="1600200"/>
            <a:ext cx="7772400" cy="4114800"/>
          </a:xfrm>
          <a:prstGeom prst="rect">
            <a:avLst/>
          </a:prstGeom>
          <a:noFill/>
          <a:ln w="9525">
            <a:noFill/>
            <a:miter lim="800000"/>
            <a:headEnd/>
            <a:tailEnd/>
          </a:ln>
        </p:spPr>
        <p:txBody>
          <a:bodyPr/>
          <a:lstStyle/>
          <a:p>
            <a:pPr>
              <a:spcBef>
                <a:spcPts val="0"/>
              </a:spcBef>
              <a:buFont typeface="Arial" pitchFamily="34" charset="0"/>
              <a:buChar char="•"/>
              <a:defRPr/>
            </a:pPr>
            <a:r>
              <a:rPr lang="en-US" sz="2400" kern="0" dirty="0">
                <a:latin typeface="Verdana" pitchFamily="34" charset="0"/>
              </a:rPr>
              <a:t> During the pre-conference the inspector(s) will:</a:t>
            </a:r>
          </a:p>
          <a:p>
            <a:pPr marL="800100" lvl="1" indent="-342900">
              <a:spcBef>
                <a:spcPts val="0"/>
              </a:spcBef>
              <a:buFont typeface="Wingdings" pitchFamily="2" charset="2"/>
              <a:buChar char="Ø"/>
              <a:defRPr/>
            </a:pPr>
            <a:r>
              <a:rPr lang="en-US" sz="2400" kern="0" dirty="0">
                <a:latin typeface="Verdana" pitchFamily="34" charset="0"/>
              </a:rPr>
              <a:t>Introduce themselves</a:t>
            </a:r>
          </a:p>
          <a:p>
            <a:pPr marL="800100" lvl="1" indent="-342900">
              <a:spcBef>
                <a:spcPts val="0"/>
              </a:spcBef>
              <a:buFont typeface="Wingdings" pitchFamily="2" charset="2"/>
              <a:buChar char="Ø"/>
              <a:defRPr/>
            </a:pPr>
            <a:r>
              <a:rPr lang="en-US" sz="2400" kern="0" dirty="0">
                <a:latin typeface="Verdana" pitchFamily="34" charset="0"/>
              </a:rPr>
              <a:t>Re-state the reason for the inspection</a:t>
            </a:r>
          </a:p>
          <a:p>
            <a:pPr marL="800100" lvl="1" indent="-342900">
              <a:spcBef>
                <a:spcPts val="0"/>
              </a:spcBef>
              <a:buFont typeface="Wingdings" pitchFamily="2" charset="2"/>
              <a:buChar char="Ø"/>
              <a:defRPr/>
            </a:pPr>
            <a:r>
              <a:rPr lang="en-US" sz="2400" kern="0" dirty="0">
                <a:latin typeface="Verdana" pitchFamily="34" charset="0"/>
              </a:rPr>
              <a:t>Discuss the requirements under the Right to Know Law</a:t>
            </a:r>
          </a:p>
          <a:p>
            <a:pPr marL="800100" lvl="1" indent="-342900">
              <a:spcBef>
                <a:spcPts val="0"/>
              </a:spcBef>
              <a:buFont typeface="Wingdings" pitchFamily="2" charset="2"/>
              <a:buChar char="Ø"/>
              <a:defRPr/>
            </a:pPr>
            <a:r>
              <a:rPr lang="en-US" sz="2400" kern="0" dirty="0">
                <a:latin typeface="Verdana" pitchFamily="34" charset="0"/>
              </a:rPr>
              <a:t>Discuss any concerns</a:t>
            </a:r>
          </a:p>
          <a:p>
            <a:pPr marL="800100" lvl="1" indent="-342900">
              <a:spcBef>
                <a:spcPts val="0"/>
              </a:spcBef>
              <a:buFont typeface="Wingdings" pitchFamily="2" charset="2"/>
              <a:buChar char="Ø"/>
              <a:defRPr/>
            </a:pPr>
            <a:r>
              <a:rPr lang="en-US" sz="2400" kern="0" dirty="0">
                <a:latin typeface="Verdana" pitchFamily="34" charset="0"/>
              </a:rPr>
              <a:t>Identify who will be taking them around the facility</a:t>
            </a:r>
          </a:p>
          <a:p>
            <a:pPr marL="800100" lvl="1" indent="-342900">
              <a:spcBef>
                <a:spcPts val="0"/>
              </a:spcBef>
              <a:buFont typeface="Wingdings" pitchFamily="2" charset="2"/>
              <a:buChar char="Ø"/>
              <a:defRPr/>
            </a:pPr>
            <a:r>
              <a:rPr lang="en-US" sz="2400" kern="0" dirty="0">
                <a:latin typeface="Verdana" pitchFamily="34" charset="0"/>
              </a:rPr>
              <a:t>Find out what all areas the facility has</a:t>
            </a:r>
          </a:p>
          <a:p>
            <a:pPr marL="800100" lvl="1" indent="-342900">
              <a:spcBef>
                <a:spcPts val="0"/>
              </a:spcBef>
              <a:buFont typeface="Wingdings" pitchFamily="2" charset="2"/>
              <a:buChar char="Ø"/>
              <a:defRPr/>
            </a:pPr>
            <a:r>
              <a:rPr lang="en-US" sz="2400" kern="0" dirty="0">
                <a:latin typeface="Verdana" pitchFamily="34" charset="0"/>
              </a:rPr>
              <a:t>Distribute supplement documents</a:t>
            </a:r>
          </a:p>
          <a:p>
            <a:pPr algn="ctr" eaLnBrk="0" hangingPunct="0">
              <a:spcBef>
                <a:spcPct val="20000"/>
              </a:spcBef>
              <a:defRPr/>
            </a:pPr>
            <a:endParaRPr lang="en-US" sz="3200" kern="0" dirty="0">
              <a:latin typeface="Verdan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9"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Rectangle 2"/>
          <p:cNvSpPr txBox="1">
            <a:spLocks noChangeArrowheads="1"/>
          </p:cNvSpPr>
          <p:nvPr/>
        </p:nvSpPr>
        <p:spPr bwMode="auto">
          <a:xfrm>
            <a:off x="533400" y="381000"/>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chemeClr val="bg1"/>
                </a:solidFill>
                <a:latin typeface="Verdana" panose="020B0604030504040204" pitchFamily="34" charset="0"/>
                <a:cs typeface="Times New Roman" panose="02020603050405020304" pitchFamily="18" charset="0"/>
              </a:rPr>
              <a:t>RTK Inspection</a:t>
            </a:r>
            <a:endParaRPr lang="en-US" altLang="en-US" sz="2800">
              <a:solidFill>
                <a:schemeClr val="bg1"/>
              </a:solidFill>
              <a:latin typeface="Verdana" panose="020B0604030504040204" pitchFamily="34" charset="0"/>
            </a:endParaRPr>
          </a:p>
        </p:txBody>
      </p:sp>
      <p:sp>
        <p:nvSpPr>
          <p:cNvPr id="29701"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29702"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27</a:t>
            </a:r>
          </a:p>
        </p:txBody>
      </p:sp>
      <p:sp>
        <p:nvSpPr>
          <p:cNvPr id="7" name="Content Placeholder 2"/>
          <p:cNvSpPr txBox="1">
            <a:spLocks/>
          </p:cNvSpPr>
          <p:nvPr/>
        </p:nvSpPr>
        <p:spPr bwMode="auto">
          <a:xfrm>
            <a:off x="342900" y="1447800"/>
            <a:ext cx="7772400" cy="4114800"/>
          </a:xfrm>
          <a:prstGeom prst="rect">
            <a:avLst/>
          </a:prstGeom>
          <a:noFill/>
          <a:ln w="9525">
            <a:noFill/>
            <a:miter lim="800000"/>
            <a:headEnd/>
            <a:tailEnd/>
          </a:ln>
        </p:spPr>
        <p:txBody>
          <a:bodyPr/>
          <a:lstStyle/>
          <a:p>
            <a:pPr>
              <a:spcBef>
                <a:spcPts val="0"/>
              </a:spcBef>
              <a:buFont typeface="Arial" pitchFamily="34" charset="0"/>
              <a:buChar char="•"/>
              <a:defRPr/>
            </a:pPr>
            <a:r>
              <a:rPr lang="en-US" sz="2400" kern="0" dirty="0">
                <a:latin typeface="Verdana" pitchFamily="34" charset="0"/>
              </a:rPr>
              <a:t> Possible Inspection Areas:</a:t>
            </a:r>
          </a:p>
          <a:p>
            <a:pPr>
              <a:spcBef>
                <a:spcPts val="0"/>
              </a:spcBef>
              <a:defRPr/>
            </a:pPr>
            <a:endParaRPr lang="en-US" sz="2400" kern="0" dirty="0">
              <a:latin typeface="Verdana" pitchFamily="34" charset="0"/>
            </a:endParaRPr>
          </a:p>
          <a:p>
            <a:pPr marL="1257300" lvl="2" indent="-342900">
              <a:spcBef>
                <a:spcPts val="0"/>
              </a:spcBef>
              <a:buFont typeface="Wingdings" pitchFamily="2" charset="2"/>
              <a:buChar char="ü"/>
              <a:defRPr/>
            </a:pPr>
            <a:r>
              <a:rPr lang="en-US" sz="2400" kern="0" dirty="0">
                <a:latin typeface="Verdana" pitchFamily="34" charset="0"/>
              </a:rPr>
              <a:t>Boiler/maintenance rooms</a:t>
            </a:r>
          </a:p>
          <a:p>
            <a:pPr marL="1257300" lvl="2" indent="-342900">
              <a:spcBef>
                <a:spcPts val="0"/>
              </a:spcBef>
              <a:buFont typeface="Wingdings" pitchFamily="2" charset="2"/>
              <a:buChar char="ü"/>
              <a:defRPr/>
            </a:pPr>
            <a:r>
              <a:rPr lang="en-US" sz="2400" kern="0" dirty="0">
                <a:latin typeface="Verdana" pitchFamily="34" charset="0"/>
              </a:rPr>
              <a:t>Swimming pool(s)</a:t>
            </a:r>
          </a:p>
          <a:p>
            <a:pPr marL="1257300" lvl="2" indent="-342900">
              <a:spcBef>
                <a:spcPts val="0"/>
              </a:spcBef>
              <a:buFont typeface="Wingdings" pitchFamily="2" charset="2"/>
              <a:buChar char="ü"/>
              <a:defRPr/>
            </a:pPr>
            <a:r>
              <a:rPr lang="en-US" sz="2400" kern="0" dirty="0">
                <a:latin typeface="Verdana" pitchFamily="34" charset="0"/>
              </a:rPr>
              <a:t>Kitchen and/or laundry area</a:t>
            </a:r>
          </a:p>
          <a:p>
            <a:pPr marL="1257300" lvl="2" indent="-342900">
              <a:spcBef>
                <a:spcPts val="0"/>
              </a:spcBef>
              <a:buFont typeface="Wingdings" pitchFamily="2" charset="2"/>
              <a:buChar char="ü"/>
              <a:defRPr/>
            </a:pPr>
            <a:r>
              <a:rPr lang="en-US" sz="2400" kern="0" dirty="0">
                <a:latin typeface="Verdana" pitchFamily="34" charset="0"/>
              </a:rPr>
              <a:t>Supply storage areas</a:t>
            </a:r>
          </a:p>
          <a:p>
            <a:pPr marL="1257300" lvl="2" indent="-342900">
              <a:spcBef>
                <a:spcPts val="0"/>
              </a:spcBef>
              <a:buFont typeface="Wingdings" pitchFamily="2" charset="2"/>
              <a:buChar char="ü"/>
              <a:defRPr/>
            </a:pPr>
            <a:r>
              <a:rPr lang="en-US" sz="2400" kern="0" dirty="0">
                <a:latin typeface="Verdana" pitchFamily="34" charset="0"/>
              </a:rPr>
              <a:t>Janitors’ closets</a:t>
            </a:r>
          </a:p>
          <a:p>
            <a:pPr marL="1257300" lvl="2" indent="-342900">
              <a:spcBef>
                <a:spcPts val="0"/>
              </a:spcBef>
              <a:buFont typeface="Wingdings" pitchFamily="2" charset="2"/>
              <a:buChar char="ü"/>
              <a:defRPr/>
            </a:pPr>
            <a:r>
              <a:rPr lang="en-US" sz="2400" kern="0" dirty="0">
                <a:latin typeface="Verdana" pitchFamily="34" charset="0"/>
              </a:rPr>
              <a:t>Science/Technology rooms</a:t>
            </a:r>
          </a:p>
          <a:p>
            <a:pPr marL="1257300" lvl="2" indent="-342900">
              <a:spcBef>
                <a:spcPts val="0"/>
              </a:spcBef>
              <a:buFont typeface="Wingdings" pitchFamily="2" charset="2"/>
              <a:buChar char="ü"/>
              <a:defRPr/>
            </a:pPr>
            <a:r>
              <a:rPr lang="en-US" sz="2400" kern="0" dirty="0">
                <a:latin typeface="Verdana" pitchFamily="34" charset="0"/>
              </a:rPr>
              <a:t>Art department and/or dark rooms</a:t>
            </a:r>
            <a:endParaRPr lang="en-US" sz="3200" kern="0" dirty="0">
              <a:latin typeface="Verdana" pitchFamily="34" charset="0"/>
            </a:endParaRPr>
          </a:p>
          <a:p>
            <a:pPr lvl="2">
              <a:spcBef>
                <a:spcPts val="0"/>
              </a:spcBef>
              <a:defRPr/>
            </a:pPr>
            <a:endParaRPr lang="en-US" sz="1200" kern="0" dirty="0">
              <a:latin typeface="Verdana" pitchFamily="34" charset="0"/>
            </a:endParaRPr>
          </a:p>
          <a:p>
            <a:pPr lvl="2">
              <a:spcBef>
                <a:spcPts val="0"/>
              </a:spcBef>
              <a:defRPr/>
            </a:pPr>
            <a:endParaRPr lang="en-US" sz="1200" kern="0" dirty="0">
              <a:latin typeface="Verdana" pitchFamily="34" charset="0"/>
            </a:endParaRPr>
          </a:p>
          <a:p>
            <a:pPr lvl="2">
              <a:spcBef>
                <a:spcPts val="0"/>
              </a:spcBef>
              <a:defRPr/>
            </a:pPr>
            <a:r>
              <a:rPr lang="en-US" sz="2400" kern="0" dirty="0">
                <a:latin typeface="Verdana" pitchFamily="34" charset="0"/>
              </a:rPr>
              <a:t>*Are any of these services outsourced?</a:t>
            </a:r>
          </a:p>
        </p:txBody>
      </p:sp>
      <p:pic>
        <p:nvPicPr>
          <p:cNvPr id="29704" name="Picture 9" descr="https://sp.yimg.com/ib/th?id=HN.608038696579629230&amp;pid=15.1&amp;P=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8088" y="1219200"/>
            <a:ext cx="2647950" cy="191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3"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Rectangle 2"/>
          <p:cNvSpPr txBox="1">
            <a:spLocks noChangeArrowheads="1"/>
          </p:cNvSpPr>
          <p:nvPr/>
        </p:nvSpPr>
        <p:spPr bwMode="auto">
          <a:xfrm>
            <a:off x="533400" y="381000"/>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chemeClr val="bg1"/>
                </a:solidFill>
                <a:latin typeface="Verdana" panose="020B0604030504040204" pitchFamily="34" charset="0"/>
                <a:cs typeface="Times New Roman" panose="02020603050405020304" pitchFamily="18" charset="0"/>
              </a:rPr>
              <a:t>RTK Inspection</a:t>
            </a:r>
            <a:endParaRPr lang="en-US" altLang="en-US" sz="2800">
              <a:solidFill>
                <a:schemeClr val="bg1"/>
              </a:solidFill>
              <a:latin typeface="Verdana" panose="020B0604030504040204" pitchFamily="34" charset="0"/>
            </a:endParaRPr>
          </a:p>
        </p:txBody>
      </p:sp>
      <p:sp>
        <p:nvSpPr>
          <p:cNvPr id="30725"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30726"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28</a:t>
            </a:r>
          </a:p>
        </p:txBody>
      </p:sp>
      <p:pic>
        <p:nvPicPr>
          <p:cNvPr id="30727" name="Picture 2" descr="https://sp.yimg.com/ib/th?id=HN.608009542340969469&amp;pid=15.1&amp;P=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53113" y="2438400"/>
            <a:ext cx="2857500"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p:cNvSpPr txBox="1">
            <a:spLocks/>
          </p:cNvSpPr>
          <p:nvPr/>
        </p:nvSpPr>
        <p:spPr bwMode="auto">
          <a:xfrm>
            <a:off x="685800" y="1600200"/>
            <a:ext cx="7772400" cy="4114800"/>
          </a:xfrm>
          <a:prstGeom prst="rect">
            <a:avLst/>
          </a:prstGeom>
          <a:noFill/>
          <a:ln w="9525">
            <a:noFill/>
            <a:miter lim="800000"/>
            <a:headEnd/>
            <a:tailEnd/>
          </a:ln>
        </p:spPr>
        <p:txBody>
          <a:bodyPr/>
          <a:lstStyle/>
          <a:p>
            <a:pPr>
              <a:spcBef>
                <a:spcPts val="0"/>
              </a:spcBef>
              <a:buFont typeface="Arial" pitchFamily="34" charset="0"/>
              <a:buChar char="•"/>
              <a:defRPr/>
            </a:pPr>
            <a:r>
              <a:rPr lang="en-US" sz="2400" kern="0" dirty="0">
                <a:latin typeface="Verdana" pitchFamily="34" charset="0"/>
              </a:rPr>
              <a:t> During the inspection the Inspector will:</a:t>
            </a:r>
          </a:p>
          <a:p>
            <a:pPr>
              <a:spcBef>
                <a:spcPts val="0"/>
              </a:spcBef>
              <a:defRPr/>
            </a:pPr>
            <a:endParaRPr lang="en-US" kern="0" dirty="0">
              <a:latin typeface="Verdana" pitchFamily="34" charset="0"/>
            </a:endParaRPr>
          </a:p>
          <a:p>
            <a:pPr lvl="2">
              <a:spcBef>
                <a:spcPts val="0"/>
              </a:spcBef>
              <a:buFont typeface="Arial" pitchFamily="34" charset="0"/>
              <a:buChar char="•"/>
              <a:defRPr/>
            </a:pPr>
            <a:r>
              <a:rPr lang="en-US" sz="2400" kern="0" dirty="0">
                <a:latin typeface="Verdana" pitchFamily="34" charset="0"/>
              </a:rPr>
              <a:t> Record observations on the inspection </a:t>
            </a:r>
            <a:br>
              <a:rPr lang="en-US" sz="2400" kern="0" dirty="0">
                <a:latin typeface="Verdana" pitchFamily="34" charset="0"/>
              </a:rPr>
            </a:br>
            <a:r>
              <a:rPr lang="en-US" sz="2400" kern="0" dirty="0">
                <a:latin typeface="Verdana" pitchFamily="34" charset="0"/>
              </a:rPr>
              <a:t>  form</a:t>
            </a:r>
          </a:p>
          <a:p>
            <a:pPr lvl="2">
              <a:spcBef>
                <a:spcPts val="0"/>
              </a:spcBef>
              <a:buFont typeface="Arial" pitchFamily="34" charset="0"/>
              <a:buChar char="•"/>
              <a:defRPr/>
            </a:pPr>
            <a:endParaRPr lang="en-US" sz="1600" kern="0" dirty="0">
              <a:latin typeface="Verdana" pitchFamily="34" charset="0"/>
            </a:endParaRPr>
          </a:p>
          <a:p>
            <a:pPr lvl="2">
              <a:spcBef>
                <a:spcPts val="0"/>
              </a:spcBef>
              <a:buFont typeface="Arial" pitchFamily="34" charset="0"/>
              <a:buChar char="•"/>
              <a:defRPr/>
            </a:pPr>
            <a:r>
              <a:rPr lang="en-US" sz="2400" kern="0" dirty="0">
                <a:latin typeface="Verdana" pitchFamily="34" charset="0"/>
              </a:rPr>
              <a:t> Make any needed notes</a:t>
            </a:r>
          </a:p>
          <a:p>
            <a:pPr lvl="2">
              <a:spcBef>
                <a:spcPts val="0"/>
              </a:spcBef>
              <a:buFont typeface="Arial" pitchFamily="34" charset="0"/>
              <a:buChar char="•"/>
              <a:defRPr/>
            </a:pPr>
            <a:endParaRPr lang="en-US" sz="1600" kern="0" dirty="0">
              <a:latin typeface="Verdana" pitchFamily="34" charset="0"/>
            </a:endParaRPr>
          </a:p>
          <a:p>
            <a:pPr lvl="2">
              <a:spcBef>
                <a:spcPts val="0"/>
              </a:spcBef>
              <a:buFont typeface="Arial" pitchFamily="34" charset="0"/>
              <a:buChar char="•"/>
              <a:defRPr/>
            </a:pPr>
            <a:r>
              <a:rPr lang="en-US" sz="2400" kern="0" dirty="0">
                <a:latin typeface="Verdana" pitchFamily="34" charset="0"/>
              </a:rPr>
              <a:t> Take photographs</a:t>
            </a:r>
          </a:p>
          <a:p>
            <a:pPr lvl="2">
              <a:spcBef>
                <a:spcPts val="0"/>
              </a:spcBef>
              <a:buFont typeface="Arial" pitchFamily="34" charset="0"/>
              <a:buChar char="•"/>
              <a:defRPr/>
            </a:pPr>
            <a:endParaRPr lang="en-US" sz="1600" kern="0" dirty="0">
              <a:latin typeface="Verdana" pitchFamily="34" charset="0"/>
            </a:endParaRPr>
          </a:p>
          <a:p>
            <a:pPr lvl="2">
              <a:spcBef>
                <a:spcPts val="0"/>
              </a:spcBef>
              <a:buFont typeface="Arial" pitchFamily="34" charset="0"/>
              <a:buChar char="•"/>
              <a:defRPr/>
            </a:pPr>
            <a:r>
              <a:rPr lang="en-US" sz="2400" kern="0" dirty="0">
                <a:latin typeface="Verdana" pitchFamily="34" charset="0"/>
              </a:rPr>
              <a:t> Record names of some chemicals found </a:t>
            </a:r>
            <a:br>
              <a:rPr lang="en-US" sz="2400" kern="0" dirty="0">
                <a:latin typeface="Verdana" pitchFamily="34" charset="0"/>
              </a:rPr>
            </a:br>
            <a:r>
              <a:rPr lang="en-US" sz="2400" kern="0" dirty="0">
                <a:latin typeface="Verdana" pitchFamily="34" charset="0"/>
              </a:rPr>
              <a:t>  in the workplace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7"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Rectangle 2"/>
          <p:cNvSpPr txBox="1">
            <a:spLocks noChangeArrowheads="1"/>
          </p:cNvSpPr>
          <p:nvPr/>
        </p:nvSpPr>
        <p:spPr bwMode="auto">
          <a:xfrm>
            <a:off x="533400" y="381000"/>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chemeClr val="bg1"/>
                </a:solidFill>
                <a:latin typeface="Verdana" panose="020B0604030504040204" pitchFamily="34" charset="0"/>
                <a:cs typeface="Times New Roman" panose="02020603050405020304" pitchFamily="18" charset="0"/>
              </a:rPr>
              <a:t>RTK Inspection</a:t>
            </a:r>
            <a:endParaRPr lang="en-US" altLang="en-US" sz="2800">
              <a:solidFill>
                <a:schemeClr val="bg1"/>
              </a:solidFill>
              <a:latin typeface="Verdana" panose="020B0604030504040204" pitchFamily="34" charset="0"/>
            </a:endParaRPr>
          </a:p>
        </p:txBody>
      </p:sp>
      <p:sp>
        <p:nvSpPr>
          <p:cNvPr id="31749"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31750"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29</a:t>
            </a:r>
          </a:p>
        </p:txBody>
      </p:sp>
      <p:sp>
        <p:nvSpPr>
          <p:cNvPr id="7" name="Content Placeholder 2"/>
          <p:cNvSpPr txBox="1">
            <a:spLocks/>
          </p:cNvSpPr>
          <p:nvPr/>
        </p:nvSpPr>
        <p:spPr bwMode="auto">
          <a:xfrm>
            <a:off x="457200" y="1746250"/>
            <a:ext cx="8382000" cy="4114800"/>
          </a:xfrm>
          <a:prstGeom prst="rect">
            <a:avLst/>
          </a:prstGeom>
          <a:noFill/>
          <a:ln w="9525">
            <a:noFill/>
            <a:miter lim="800000"/>
            <a:headEnd/>
            <a:tailEnd/>
          </a:ln>
        </p:spPr>
        <p:txBody>
          <a:bodyPr/>
          <a:lstStyle/>
          <a:p>
            <a:pPr>
              <a:spcBef>
                <a:spcPts val="0"/>
              </a:spcBef>
              <a:buFont typeface="Arial" pitchFamily="34" charset="0"/>
              <a:buChar char="•"/>
              <a:defRPr/>
            </a:pPr>
            <a:r>
              <a:rPr lang="en-US" sz="2400" kern="0" dirty="0">
                <a:latin typeface="Verdana" pitchFamily="34" charset="0"/>
              </a:rPr>
              <a:t> Photographs of:</a:t>
            </a:r>
          </a:p>
          <a:p>
            <a:pPr>
              <a:spcBef>
                <a:spcPts val="0"/>
              </a:spcBef>
              <a:buFont typeface="Arial" pitchFamily="34" charset="0"/>
              <a:buChar char="•"/>
              <a:defRPr/>
            </a:pPr>
            <a:endParaRPr lang="en-US" sz="1200" kern="0" dirty="0">
              <a:latin typeface="Verdana" pitchFamily="34" charset="0"/>
            </a:endParaRPr>
          </a:p>
          <a:p>
            <a:pPr marL="1257300" lvl="2" indent="-342900">
              <a:spcBef>
                <a:spcPts val="0"/>
              </a:spcBef>
              <a:buFont typeface="Wingdings" pitchFamily="2" charset="2"/>
              <a:buChar char="ü"/>
              <a:defRPr/>
            </a:pPr>
            <a:r>
              <a:rPr lang="en-US" sz="2400" kern="0" dirty="0">
                <a:latin typeface="Verdana" pitchFamily="34" charset="0"/>
              </a:rPr>
              <a:t> Outside of building with name</a:t>
            </a:r>
          </a:p>
          <a:p>
            <a:pPr marL="1257300" lvl="2" indent="-342900">
              <a:spcBef>
                <a:spcPts val="0"/>
              </a:spcBef>
              <a:buFont typeface="Wingdings" pitchFamily="2" charset="2"/>
              <a:buChar char="ü"/>
              <a:defRPr/>
            </a:pPr>
            <a:endParaRPr lang="en-US" sz="1200" kern="0" dirty="0">
              <a:latin typeface="Verdana" pitchFamily="34" charset="0"/>
            </a:endParaRPr>
          </a:p>
          <a:p>
            <a:pPr marL="1257300" lvl="2" indent="-342900">
              <a:spcBef>
                <a:spcPts val="0"/>
              </a:spcBef>
              <a:buFont typeface="Wingdings" pitchFamily="2" charset="2"/>
              <a:buChar char="ü"/>
              <a:defRPr/>
            </a:pPr>
            <a:r>
              <a:rPr lang="en-US" sz="2400" kern="0" dirty="0">
                <a:latin typeface="Verdana" pitchFamily="34" charset="0"/>
              </a:rPr>
              <a:t> Containers without labels</a:t>
            </a:r>
          </a:p>
          <a:p>
            <a:pPr marL="1257300" lvl="2" indent="-342900">
              <a:spcBef>
                <a:spcPts val="0"/>
              </a:spcBef>
              <a:buFont typeface="Wingdings" pitchFamily="2" charset="2"/>
              <a:buChar char="ü"/>
              <a:defRPr/>
            </a:pPr>
            <a:endParaRPr lang="en-US" sz="1200" kern="0" dirty="0">
              <a:latin typeface="Verdana" pitchFamily="34" charset="0"/>
            </a:endParaRPr>
          </a:p>
          <a:p>
            <a:pPr marL="1257300" lvl="2" indent="-342900">
              <a:spcBef>
                <a:spcPts val="0"/>
              </a:spcBef>
              <a:buFont typeface="Wingdings" pitchFamily="2" charset="2"/>
              <a:buChar char="ü"/>
              <a:defRPr/>
            </a:pPr>
            <a:r>
              <a:rPr lang="en-US" sz="2400" kern="0" dirty="0">
                <a:latin typeface="Verdana" pitchFamily="34" charset="0"/>
              </a:rPr>
              <a:t> Custodians’ carts/closets</a:t>
            </a:r>
          </a:p>
          <a:p>
            <a:pPr marL="1257300" lvl="2" indent="-342900">
              <a:spcBef>
                <a:spcPts val="0"/>
              </a:spcBef>
              <a:buFont typeface="Wingdings" pitchFamily="2" charset="2"/>
              <a:buChar char="ü"/>
              <a:defRPr/>
            </a:pPr>
            <a:endParaRPr lang="en-US" sz="1200" kern="0" dirty="0">
              <a:latin typeface="Verdana" pitchFamily="34" charset="0"/>
            </a:endParaRPr>
          </a:p>
          <a:p>
            <a:pPr marL="1257300" lvl="2" indent="-342900">
              <a:spcBef>
                <a:spcPts val="0"/>
              </a:spcBef>
              <a:buFont typeface="Wingdings" pitchFamily="2" charset="2"/>
              <a:buChar char="ü"/>
              <a:defRPr/>
            </a:pPr>
            <a:r>
              <a:rPr lang="en-US" sz="2400" kern="0" dirty="0">
                <a:latin typeface="Verdana" pitchFamily="34" charset="0"/>
              </a:rPr>
              <a:t> Bulletin Boards – where postings are placed</a:t>
            </a:r>
          </a:p>
          <a:p>
            <a:pPr marL="1257300" lvl="2" indent="-342900">
              <a:spcBef>
                <a:spcPts val="0"/>
              </a:spcBef>
              <a:buFont typeface="Wingdings" pitchFamily="2" charset="2"/>
              <a:buChar char="ü"/>
              <a:defRPr/>
            </a:pPr>
            <a:endParaRPr lang="en-US" sz="1200" kern="0" dirty="0">
              <a:latin typeface="Verdana" pitchFamily="34" charset="0"/>
            </a:endParaRPr>
          </a:p>
          <a:p>
            <a:pPr marL="1257300" lvl="2" indent="-342900">
              <a:spcBef>
                <a:spcPts val="0"/>
              </a:spcBef>
              <a:buFont typeface="Wingdings" pitchFamily="2" charset="2"/>
              <a:buChar char="ü"/>
              <a:defRPr/>
            </a:pPr>
            <a:r>
              <a:rPr lang="en-US" sz="2400" kern="0" dirty="0">
                <a:latin typeface="Verdana" pitchFamily="34" charset="0"/>
              </a:rPr>
              <a:t> Storage Areas</a:t>
            </a:r>
          </a:p>
          <a:p>
            <a:pPr marL="1257300" lvl="2" indent="-342900">
              <a:spcBef>
                <a:spcPts val="0"/>
              </a:spcBef>
              <a:buFont typeface="Wingdings" pitchFamily="2" charset="2"/>
              <a:buChar char="ü"/>
              <a:defRPr/>
            </a:pPr>
            <a:endParaRPr lang="en-US" sz="1200" kern="0" dirty="0">
              <a:latin typeface="Verdana" pitchFamily="34" charset="0"/>
            </a:endParaRPr>
          </a:p>
          <a:p>
            <a:pPr marL="1257300" lvl="2" indent="-342900">
              <a:spcBef>
                <a:spcPts val="0"/>
              </a:spcBef>
              <a:buFont typeface="Wingdings" pitchFamily="2" charset="2"/>
              <a:buChar char="ü"/>
              <a:defRPr/>
            </a:pPr>
            <a:r>
              <a:rPr lang="en-US" sz="2400" kern="0" dirty="0">
                <a:latin typeface="Verdana" pitchFamily="34" charset="0"/>
              </a:rPr>
              <a:t> Boiler/Maintenance Areas</a:t>
            </a:r>
          </a:p>
        </p:txBody>
      </p:sp>
      <p:pic>
        <p:nvPicPr>
          <p:cNvPr id="31752" name="Picture 2" descr="https://sp.yimg.com/ib/th?id=HN.607994557196863809&amp;pid=15.1&amp;H=96&amp;W=160&amp;P=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94475" y="1174750"/>
            <a:ext cx="18986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txBox="1">
            <a:spLocks noChangeArrowheads="1"/>
          </p:cNvSpPr>
          <p:nvPr/>
        </p:nvSpPr>
        <p:spPr bwMode="auto">
          <a:xfrm>
            <a:off x="533400" y="381000"/>
            <a:ext cx="5181600" cy="457200"/>
          </a:xfrm>
          <a:prstGeom prst="rect">
            <a:avLst/>
          </a:prstGeom>
          <a:noFill/>
          <a:ln w="9525">
            <a:noFill/>
            <a:miter lim="800000"/>
            <a:headEnd/>
            <a:tailEnd/>
          </a:ln>
        </p:spPr>
        <p:txBody>
          <a:bodyPr anchor="ctr"/>
          <a:lstStyle/>
          <a:p>
            <a:pPr algn="ctr">
              <a:defRPr/>
            </a:pPr>
            <a:r>
              <a:rPr lang="en-US" sz="2800" kern="0" dirty="0">
                <a:solidFill>
                  <a:schemeClr val="bg1"/>
                </a:solidFill>
                <a:latin typeface="Verdana" pitchFamily="34" charset="0"/>
                <a:ea typeface="+mj-ea"/>
                <a:cs typeface="+mj-cs"/>
              </a:rPr>
              <a:t>Employer Responsibilities</a:t>
            </a:r>
          </a:p>
        </p:txBody>
      </p:sp>
      <p:sp>
        <p:nvSpPr>
          <p:cNvPr id="5125"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5126"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3</a:t>
            </a:r>
          </a:p>
        </p:txBody>
      </p:sp>
      <p:sp>
        <p:nvSpPr>
          <p:cNvPr id="9223" name="Rectangle 8"/>
          <p:cNvSpPr>
            <a:spLocks noChangeArrowheads="1"/>
          </p:cNvSpPr>
          <p:nvPr/>
        </p:nvSpPr>
        <p:spPr bwMode="auto">
          <a:xfrm>
            <a:off x="685800" y="12954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1"/>
              </a:buClr>
              <a:buFontTx/>
              <a:buChar char="•"/>
              <a:defRPr/>
            </a:pPr>
            <a:r>
              <a:rPr lang="en-US" sz="2400" dirty="0">
                <a:latin typeface="Verdana" pitchFamily="34" charset="0"/>
              </a:rPr>
              <a:t>Conduct and document training</a:t>
            </a:r>
          </a:p>
          <a:p>
            <a:pPr>
              <a:spcBef>
                <a:spcPct val="20000"/>
              </a:spcBef>
              <a:buClr>
                <a:schemeClr val="tx1"/>
              </a:buClr>
              <a:defRPr/>
            </a:pPr>
            <a:endParaRPr lang="en-US" sz="1000" dirty="0">
              <a:latin typeface="Verdana" pitchFamily="34" charset="0"/>
            </a:endParaRPr>
          </a:p>
          <a:p>
            <a:pPr marL="342900" indent="-342900">
              <a:spcBef>
                <a:spcPct val="20000"/>
              </a:spcBef>
              <a:buClr>
                <a:schemeClr val="tx1"/>
              </a:buClr>
              <a:buFontTx/>
              <a:buChar char="•"/>
              <a:defRPr/>
            </a:pPr>
            <a:r>
              <a:rPr lang="en-US" sz="2400" dirty="0">
                <a:latin typeface="Verdana" pitchFamily="34" charset="0"/>
              </a:rPr>
              <a:t>Maintain Health and Exposure Records</a:t>
            </a:r>
          </a:p>
          <a:p>
            <a:pPr marL="342900" indent="-342900">
              <a:spcBef>
                <a:spcPct val="20000"/>
              </a:spcBef>
              <a:buClr>
                <a:schemeClr val="tx1"/>
              </a:buClr>
              <a:buFontTx/>
              <a:buChar char="•"/>
              <a:defRPr/>
            </a:pPr>
            <a:endParaRPr lang="en-US" sz="1000" dirty="0">
              <a:latin typeface="Verdana" pitchFamily="34" charset="0"/>
            </a:endParaRPr>
          </a:p>
          <a:p>
            <a:pPr marL="342900" indent="-342900">
              <a:spcBef>
                <a:spcPct val="20000"/>
              </a:spcBef>
              <a:buClr>
                <a:schemeClr val="tx1"/>
              </a:buClr>
              <a:buFontTx/>
              <a:buChar char="•"/>
              <a:defRPr/>
            </a:pPr>
            <a:r>
              <a:rPr lang="en-US" sz="2400" dirty="0">
                <a:latin typeface="Verdana" pitchFamily="34" charset="0"/>
              </a:rPr>
              <a:t>Complete Hazardous Substance Survey Form annually</a:t>
            </a:r>
          </a:p>
          <a:p>
            <a:pPr marL="342900" indent="-342900">
              <a:spcBef>
                <a:spcPct val="20000"/>
              </a:spcBef>
              <a:buClr>
                <a:schemeClr val="tx1"/>
              </a:buClr>
              <a:buFontTx/>
              <a:buChar char="•"/>
              <a:defRPr/>
            </a:pPr>
            <a:endParaRPr lang="en-US" sz="1000" dirty="0">
              <a:latin typeface="Verdana" pitchFamily="34" charset="0"/>
            </a:endParaRPr>
          </a:p>
          <a:p>
            <a:pPr marL="342900" indent="-342900">
              <a:spcBef>
                <a:spcPct val="20000"/>
              </a:spcBef>
              <a:buClr>
                <a:schemeClr val="tx1"/>
              </a:buClr>
              <a:buFontTx/>
              <a:buChar char="•"/>
              <a:defRPr/>
            </a:pPr>
            <a:r>
              <a:rPr lang="en-US" sz="2400" dirty="0">
                <a:latin typeface="Verdana" pitchFamily="34" charset="0"/>
              </a:rPr>
              <a:t>Complete Environmental Hazard Survey Form (upon request of L&amp;I)</a:t>
            </a:r>
          </a:p>
          <a:p>
            <a:pPr marL="342900" indent="-342900">
              <a:spcBef>
                <a:spcPct val="20000"/>
              </a:spcBef>
              <a:buClr>
                <a:schemeClr val="tx1"/>
              </a:buClr>
              <a:buFontTx/>
              <a:buChar char="•"/>
              <a:defRPr/>
            </a:pPr>
            <a:endParaRPr lang="en-US" sz="1000" dirty="0">
              <a:latin typeface="Verdana" pitchFamily="34" charset="0"/>
            </a:endParaRPr>
          </a:p>
          <a:p>
            <a:pPr marL="342900" indent="-342900">
              <a:spcBef>
                <a:spcPct val="20000"/>
              </a:spcBef>
              <a:buClr>
                <a:schemeClr val="tx1"/>
              </a:buClr>
              <a:buFontTx/>
              <a:buChar char="•"/>
              <a:defRPr/>
            </a:pPr>
            <a:r>
              <a:rPr lang="en-US" sz="2400" dirty="0">
                <a:latin typeface="Verdana" pitchFamily="34" charset="0"/>
              </a:rPr>
              <a:t>Maintain SDS file and chemical inventory</a:t>
            </a:r>
          </a:p>
          <a:p>
            <a:pPr marL="342900" indent="-342900">
              <a:spcBef>
                <a:spcPct val="20000"/>
              </a:spcBef>
              <a:buClr>
                <a:schemeClr val="tx1"/>
              </a:buClr>
              <a:buFontTx/>
              <a:buChar char="•"/>
              <a:defRPr/>
            </a:pPr>
            <a:endParaRPr lang="en-US" sz="1000" dirty="0">
              <a:latin typeface="Verdana" pitchFamily="34" charset="0"/>
            </a:endParaRPr>
          </a:p>
          <a:p>
            <a:pPr marL="342900" indent="-342900">
              <a:spcBef>
                <a:spcPct val="20000"/>
              </a:spcBef>
              <a:buClr>
                <a:schemeClr val="tx1"/>
              </a:buClr>
              <a:buFontTx/>
              <a:buChar char="•"/>
              <a:defRPr/>
            </a:pPr>
            <a:r>
              <a:rPr lang="en-US" sz="2400" dirty="0">
                <a:latin typeface="Verdana" pitchFamily="34" charset="0"/>
              </a:rPr>
              <a:t>Post Workplace Notice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2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223">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22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Rectangle 2"/>
          <p:cNvSpPr txBox="1">
            <a:spLocks noChangeArrowheads="1"/>
          </p:cNvSpPr>
          <p:nvPr/>
        </p:nvSpPr>
        <p:spPr bwMode="auto">
          <a:xfrm>
            <a:off x="533400" y="381000"/>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chemeClr val="bg1"/>
                </a:solidFill>
                <a:latin typeface="Verdana" panose="020B0604030504040204" pitchFamily="34" charset="0"/>
                <a:cs typeface="Times New Roman" panose="02020603050405020304" pitchFamily="18" charset="0"/>
              </a:rPr>
              <a:t>RTK Inspection</a:t>
            </a:r>
            <a:endParaRPr lang="en-US" altLang="en-US" sz="2800">
              <a:solidFill>
                <a:schemeClr val="bg1"/>
              </a:solidFill>
              <a:latin typeface="Verdana" panose="020B0604030504040204" pitchFamily="34" charset="0"/>
            </a:endParaRPr>
          </a:p>
        </p:txBody>
      </p:sp>
      <p:sp>
        <p:nvSpPr>
          <p:cNvPr id="32773"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32774"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30</a:t>
            </a:r>
          </a:p>
        </p:txBody>
      </p:sp>
      <p:sp>
        <p:nvSpPr>
          <p:cNvPr id="7" name="Content Placeholder 2"/>
          <p:cNvSpPr txBox="1">
            <a:spLocks/>
          </p:cNvSpPr>
          <p:nvPr/>
        </p:nvSpPr>
        <p:spPr bwMode="auto">
          <a:xfrm>
            <a:off x="685800" y="1600200"/>
            <a:ext cx="7772400" cy="4114800"/>
          </a:xfrm>
          <a:prstGeom prst="rect">
            <a:avLst/>
          </a:prstGeom>
          <a:noFill/>
          <a:ln w="9525">
            <a:noFill/>
            <a:miter lim="800000"/>
            <a:headEnd/>
            <a:tailEnd/>
          </a:ln>
        </p:spPr>
        <p:txBody>
          <a:bodyPr/>
          <a:lstStyle/>
          <a:p>
            <a:pPr>
              <a:spcBef>
                <a:spcPts val="0"/>
              </a:spcBef>
              <a:buFont typeface="Arial" pitchFamily="34" charset="0"/>
              <a:buChar char="•"/>
              <a:defRPr/>
            </a:pPr>
            <a:r>
              <a:rPr lang="en-US" sz="2400" kern="0" dirty="0">
                <a:latin typeface="Verdana" pitchFamily="34" charset="0"/>
              </a:rPr>
              <a:t> Information that will need to be given/verified </a:t>
            </a:r>
            <a:br>
              <a:rPr lang="en-US" sz="2400" kern="0" dirty="0">
                <a:latin typeface="Verdana" pitchFamily="34" charset="0"/>
              </a:rPr>
            </a:br>
            <a:r>
              <a:rPr lang="en-US" sz="2400" kern="0" dirty="0">
                <a:latin typeface="Verdana" pitchFamily="34" charset="0"/>
              </a:rPr>
              <a:t>  during the inspection:</a:t>
            </a:r>
          </a:p>
          <a:p>
            <a:pPr>
              <a:spcBef>
                <a:spcPts val="0"/>
              </a:spcBef>
              <a:buFont typeface="Arial" pitchFamily="34" charset="0"/>
              <a:buChar char="•"/>
              <a:defRPr/>
            </a:pPr>
            <a:endParaRPr lang="en-US" sz="1200" kern="0" dirty="0">
              <a:latin typeface="Verdana" pitchFamily="34" charset="0"/>
            </a:endParaRPr>
          </a:p>
          <a:p>
            <a:pPr marL="1257300" lvl="2" indent="-342900">
              <a:spcBef>
                <a:spcPts val="0"/>
              </a:spcBef>
              <a:buFont typeface="Wingdings" pitchFamily="2" charset="2"/>
              <a:buChar char="Ø"/>
              <a:defRPr/>
            </a:pPr>
            <a:r>
              <a:rPr lang="en-US" sz="2400" kern="0" dirty="0">
                <a:latin typeface="Verdana" pitchFamily="34" charset="0"/>
              </a:rPr>
              <a:t>Mailing address</a:t>
            </a:r>
          </a:p>
          <a:p>
            <a:pPr marL="1257300" lvl="2" indent="-342900">
              <a:spcBef>
                <a:spcPts val="0"/>
              </a:spcBef>
              <a:buFont typeface="Wingdings" pitchFamily="2" charset="2"/>
              <a:buChar char="Ø"/>
              <a:defRPr/>
            </a:pPr>
            <a:endParaRPr lang="en-US" sz="1200" kern="0" dirty="0">
              <a:latin typeface="Verdana" pitchFamily="34" charset="0"/>
            </a:endParaRPr>
          </a:p>
          <a:p>
            <a:pPr marL="1257300" lvl="2" indent="-342900">
              <a:spcBef>
                <a:spcPts val="0"/>
              </a:spcBef>
              <a:buFont typeface="Wingdings" pitchFamily="2" charset="2"/>
              <a:buChar char="Ø"/>
              <a:defRPr/>
            </a:pPr>
            <a:r>
              <a:rPr lang="en-US" sz="2400" kern="0" dirty="0">
                <a:latin typeface="Verdana" pitchFamily="34" charset="0"/>
              </a:rPr>
              <a:t>Site Coordinator, Director, Principal etc…</a:t>
            </a:r>
          </a:p>
          <a:p>
            <a:pPr marL="1257300" lvl="2" indent="-342900">
              <a:spcBef>
                <a:spcPts val="0"/>
              </a:spcBef>
              <a:buFont typeface="Wingdings" pitchFamily="2" charset="2"/>
              <a:buChar char="Ø"/>
              <a:defRPr/>
            </a:pPr>
            <a:endParaRPr lang="en-US" sz="1200" kern="0" dirty="0">
              <a:latin typeface="Verdana" pitchFamily="34" charset="0"/>
            </a:endParaRPr>
          </a:p>
          <a:p>
            <a:pPr marL="1257300" lvl="2" indent="-342900">
              <a:spcBef>
                <a:spcPts val="0"/>
              </a:spcBef>
              <a:buFont typeface="Wingdings" pitchFamily="2" charset="2"/>
              <a:buChar char="Ø"/>
              <a:defRPr/>
            </a:pPr>
            <a:r>
              <a:rPr lang="en-US" sz="2400" kern="0" dirty="0">
                <a:latin typeface="Verdana" pitchFamily="34" charset="0"/>
              </a:rPr>
              <a:t>Total number of employees at the site</a:t>
            </a:r>
          </a:p>
          <a:p>
            <a:pPr marL="1257300" lvl="2" indent="-342900">
              <a:spcBef>
                <a:spcPts val="0"/>
              </a:spcBef>
              <a:buFont typeface="Wingdings" pitchFamily="2" charset="2"/>
              <a:buChar char="Ø"/>
              <a:defRPr/>
            </a:pPr>
            <a:endParaRPr lang="en-US" sz="1200" kern="0" dirty="0">
              <a:latin typeface="Verdana" pitchFamily="34" charset="0"/>
            </a:endParaRPr>
          </a:p>
          <a:p>
            <a:pPr marL="1257300" lvl="2" indent="-342900">
              <a:spcBef>
                <a:spcPts val="0"/>
              </a:spcBef>
              <a:buFont typeface="Wingdings" pitchFamily="2" charset="2"/>
              <a:buChar char="Ø"/>
              <a:defRPr/>
            </a:pPr>
            <a:r>
              <a:rPr lang="en-US" sz="2400" kern="0" dirty="0">
                <a:latin typeface="Verdana" pitchFamily="34" charset="0"/>
              </a:rPr>
              <a:t>Site of inspection (Middle School, Warehouse etc…)</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5"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Rectangle 2"/>
          <p:cNvSpPr txBox="1">
            <a:spLocks noChangeArrowheads="1"/>
          </p:cNvSpPr>
          <p:nvPr/>
        </p:nvSpPr>
        <p:spPr bwMode="auto">
          <a:xfrm>
            <a:off x="533400" y="381000"/>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chemeClr val="bg1"/>
                </a:solidFill>
                <a:latin typeface="Verdana" panose="020B0604030504040204" pitchFamily="34" charset="0"/>
                <a:cs typeface="Times New Roman" panose="02020603050405020304" pitchFamily="18" charset="0"/>
              </a:rPr>
              <a:t>Post Inspection Meeting</a:t>
            </a:r>
            <a:endParaRPr lang="en-US" altLang="en-US" sz="2800">
              <a:solidFill>
                <a:schemeClr val="bg1"/>
              </a:solidFill>
              <a:latin typeface="Verdana" panose="020B0604030504040204" pitchFamily="34" charset="0"/>
            </a:endParaRPr>
          </a:p>
        </p:txBody>
      </p:sp>
      <p:sp>
        <p:nvSpPr>
          <p:cNvPr id="33797"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33798"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31</a:t>
            </a:r>
          </a:p>
        </p:txBody>
      </p:sp>
      <p:sp>
        <p:nvSpPr>
          <p:cNvPr id="7" name="Content Placeholder 2"/>
          <p:cNvSpPr txBox="1">
            <a:spLocks/>
          </p:cNvSpPr>
          <p:nvPr/>
        </p:nvSpPr>
        <p:spPr bwMode="auto">
          <a:xfrm>
            <a:off x="696913" y="1295400"/>
            <a:ext cx="7772400" cy="4495800"/>
          </a:xfrm>
          <a:prstGeom prst="rect">
            <a:avLst/>
          </a:prstGeom>
          <a:noFill/>
          <a:ln w="9525">
            <a:noFill/>
            <a:miter lim="800000"/>
            <a:headEnd/>
            <a:tailEnd/>
          </a:ln>
        </p:spPr>
        <p:txBody>
          <a:bodyPr/>
          <a:lstStyle/>
          <a:p>
            <a:pPr>
              <a:spcBef>
                <a:spcPts val="0"/>
              </a:spcBef>
              <a:buFont typeface="Arial" pitchFamily="34" charset="0"/>
              <a:buChar char="•"/>
              <a:defRPr/>
            </a:pPr>
            <a:r>
              <a:rPr lang="en-US" sz="2400" kern="0" dirty="0">
                <a:latin typeface="Verdana" pitchFamily="34" charset="0"/>
              </a:rPr>
              <a:t> Post Inspection Meeting</a:t>
            </a:r>
          </a:p>
          <a:p>
            <a:pPr>
              <a:spcBef>
                <a:spcPts val="0"/>
              </a:spcBef>
              <a:buFont typeface="Arial" pitchFamily="34" charset="0"/>
              <a:buChar char="•"/>
              <a:defRPr/>
            </a:pPr>
            <a:endParaRPr lang="en-US" sz="1000" kern="0" dirty="0">
              <a:latin typeface="Verdana" pitchFamily="34" charset="0"/>
            </a:endParaRPr>
          </a:p>
          <a:p>
            <a:pPr marL="800100" lvl="1" indent="-342900">
              <a:spcBef>
                <a:spcPts val="0"/>
              </a:spcBef>
              <a:buFont typeface="Wingdings" pitchFamily="2" charset="2"/>
              <a:buChar char="ü"/>
              <a:defRPr/>
            </a:pPr>
            <a:r>
              <a:rPr lang="en-US" sz="2400" kern="0" dirty="0">
                <a:latin typeface="Verdana" pitchFamily="34" charset="0"/>
              </a:rPr>
              <a:t> Review violation(s)</a:t>
            </a:r>
          </a:p>
          <a:p>
            <a:pPr marL="800100" lvl="1" indent="-342900">
              <a:spcBef>
                <a:spcPts val="0"/>
              </a:spcBef>
              <a:buFont typeface="Wingdings" pitchFamily="2" charset="2"/>
              <a:buChar char="ü"/>
              <a:defRPr/>
            </a:pPr>
            <a:endParaRPr lang="en-US" sz="1000" kern="0" dirty="0">
              <a:latin typeface="Verdana" pitchFamily="34" charset="0"/>
            </a:endParaRPr>
          </a:p>
          <a:p>
            <a:pPr marL="800100" lvl="1" indent="-342900">
              <a:spcBef>
                <a:spcPts val="0"/>
              </a:spcBef>
              <a:buFont typeface="Wingdings" pitchFamily="2" charset="2"/>
              <a:buChar char="ü"/>
              <a:defRPr/>
            </a:pPr>
            <a:r>
              <a:rPr lang="en-US" sz="2400" kern="0" dirty="0">
                <a:latin typeface="Verdana" pitchFamily="34" charset="0"/>
              </a:rPr>
              <a:t> How to interpret inspection sheet(s)</a:t>
            </a:r>
          </a:p>
          <a:p>
            <a:pPr marL="800100" lvl="1" indent="-342900">
              <a:spcBef>
                <a:spcPts val="0"/>
              </a:spcBef>
              <a:buFont typeface="Wingdings" pitchFamily="2" charset="2"/>
              <a:buChar char="ü"/>
              <a:defRPr/>
            </a:pPr>
            <a:endParaRPr lang="en-US" sz="1000" kern="0" dirty="0">
              <a:latin typeface="Verdana" pitchFamily="34" charset="0"/>
            </a:endParaRPr>
          </a:p>
          <a:p>
            <a:pPr marL="800100" lvl="1" indent="-342900">
              <a:spcBef>
                <a:spcPts val="0"/>
              </a:spcBef>
              <a:buFont typeface="Wingdings" pitchFamily="2" charset="2"/>
              <a:buChar char="ü"/>
              <a:defRPr/>
            </a:pPr>
            <a:r>
              <a:rPr lang="en-US" sz="2400" kern="0" dirty="0">
                <a:latin typeface="Verdana" pitchFamily="34" charset="0"/>
              </a:rPr>
              <a:t> What to expect from L&amp;I – BWC</a:t>
            </a:r>
          </a:p>
          <a:p>
            <a:pPr marL="1714500" lvl="3" indent="-342900">
              <a:spcBef>
                <a:spcPts val="0"/>
              </a:spcBef>
              <a:buFontTx/>
              <a:buChar char="-"/>
              <a:defRPr/>
            </a:pPr>
            <a:r>
              <a:rPr lang="en-US" sz="2400" kern="0" dirty="0">
                <a:latin typeface="Verdana" pitchFamily="34" charset="0"/>
              </a:rPr>
              <a:t>Certified Mail</a:t>
            </a:r>
          </a:p>
          <a:p>
            <a:pPr marL="1714500" lvl="3" indent="-342900">
              <a:spcBef>
                <a:spcPts val="0"/>
              </a:spcBef>
              <a:buFontTx/>
              <a:buChar char="-"/>
              <a:defRPr/>
            </a:pPr>
            <a:r>
              <a:rPr lang="en-US" sz="2400" kern="0" dirty="0">
                <a:latin typeface="Verdana" pitchFamily="34" charset="0"/>
              </a:rPr>
              <a:t>Orders to Comply</a:t>
            </a:r>
          </a:p>
          <a:p>
            <a:pPr marL="1714500" lvl="3" indent="-342900">
              <a:spcBef>
                <a:spcPts val="0"/>
              </a:spcBef>
              <a:buFontTx/>
              <a:buChar char="-"/>
              <a:defRPr/>
            </a:pPr>
            <a:r>
              <a:rPr lang="en-US" sz="2400" kern="0" dirty="0">
                <a:latin typeface="Verdana" pitchFamily="34" charset="0"/>
              </a:rPr>
              <a:t>Preliminary Penalty Assessment</a:t>
            </a:r>
          </a:p>
          <a:p>
            <a:pPr marL="1714500" lvl="3" indent="-342900">
              <a:spcBef>
                <a:spcPts val="0"/>
              </a:spcBef>
              <a:buFontTx/>
              <a:buChar char="-"/>
              <a:defRPr/>
            </a:pPr>
            <a:endParaRPr lang="en-US" sz="1000" kern="0" dirty="0">
              <a:latin typeface="Verdana" pitchFamily="34" charset="0"/>
            </a:endParaRPr>
          </a:p>
          <a:p>
            <a:pPr marL="800100" lvl="1" indent="-342900">
              <a:spcBef>
                <a:spcPts val="0"/>
              </a:spcBef>
              <a:buFont typeface="Wingdings" pitchFamily="2" charset="2"/>
              <a:buChar char="ü"/>
              <a:defRPr/>
            </a:pPr>
            <a:r>
              <a:rPr lang="en-US" sz="2400" kern="0" dirty="0">
                <a:latin typeface="Verdana" pitchFamily="34" charset="0"/>
              </a:rPr>
              <a:t> Assistance is Available</a:t>
            </a:r>
          </a:p>
          <a:p>
            <a:pPr marL="1714500" lvl="3" indent="-342900">
              <a:spcBef>
                <a:spcPts val="0"/>
              </a:spcBef>
              <a:buFontTx/>
              <a:buChar char="-"/>
              <a:defRPr/>
            </a:pPr>
            <a:r>
              <a:rPr lang="en-US" sz="2400" kern="0" dirty="0">
                <a:latin typeface="Verdana" pitchFamily="34" charset="0"/>
              </a:rPr>
              <a:t>Answering Questions</a:t>
            </a:r>
          </a:p>
          <a:p>
            <a:pPr marL="1714500" lvl="3" indent="-342900">
              <a:spcBef>
                <a:spcPts val="0"/>
              </a:spcBef>
              <a:buFontTx/>
              <a:buChar char="-"/>
              <a:defRPr/>
            </a:pPr>
            <a:r>
              <a:rPr lang="en-US" sz="2400" kern="0" dirty="0">
                <a:latin typeface="Verdana" pitchFamily="34" charset="0"/>
              </a:rPr>
              <a:t>Free Training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Rectangle 2"/>
          <p:cNvSpPr txBox="1">
            <a:spLocks noChangeArrowheads="1"/>
          </p:cNvSpPr>
          <p:nvPr/>
        </p:nvSpPr>
        <p:spPr bwMode="auto">
          <a:xfrm>
            <a:off x="533400" y="381000"/>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chemeClr val="bg1"/>
                </a:solidFill>
                <a:latin typeface="Verdana" panose="020B0604030504040204" pitchFamily="34" charset="0"/>
                <a:cs typeface="Times New Roman" panose="02020603050405020304" pitchFamily="18" charset="0"/>
              </a:rPr>
              <a:t>After The Inspection</a:t>
            </a:r>
            <a:endParaRPr lang="en-US" altLang="en-US" sz="2800">
              <a:solidFill>
                <a:schemeClr val="bg1"/>
              </a:solidFill>
              <a:latin typeface="Verdana" panose="020B0604030504040204" pitchFamily="34" charset="0"/>
            </a:endParaRPr>
          </a:p>
        </p:txBody>
      </p:sp>
      <p:sp>
        <p:nvSpPr>
          <p:cNvPr id="34821"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34822"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32</a:t>
            </a:r>
          </a:p>
        </p:txBody>
      </p:sp>
      <p:sp>
        <p:nvSpPr>
          <p:cNvPr id="8" name="Content Placeholder 2"/>
          <p:cNvSpPr txBox="1">
            <a:spLocks/>
          </p:cNvSpPr>
          <p:nvPr/>
        </p:nvSpPr>
        <p:spPr bwMode="auto">
          <a:xfrm>
            <a:off x="661988" y="1676400"/>
            <a:ext cx="7772400" cy="2895600"/>
          </a:xfrm>
          <a:prstGeom prst="rect">
            <a:avLst/>
          </a:prstGeom>
          <a:noFill/>
          <a:ln w="9525">
            <a:noFill/>
            <a:miter lim="800000"/>
            <a:headEnd/>
            <a:tailEnd/>
          </a:ln>
        </p:spPr>
        <p:txBody>
          <a:bodyPr/>
          <a:lstStyle/>
          <a:p>
            <a:pPr>
              <a:spcBef>
                <a:spcPts val="0"/>
              </a:spcBef>
              <a:buFont typeface="Arial" pitchFamily="34" charset="0"/>
              <a:buChar char="•"/>
              <a:defRPr/>
            </a:pPr>
            <a:r>
              <a:rPr lang="en-US" sz="2400" kern="0" dirty="0">
                <a:latin typeface="Verdana" pitchFamily="34" charset="0"/>
              </a:rPr>
              <a:t> You will receive a Certified Mailing with the </a:t>
            </a:r>
            <a:br>
              <a:rPr lang="en-US" sz="2400" kern="0" dirty="0">
                <a:latin typeface="Verdana" pitchFamily="34" charset="0"/>
              </a:rPr>
            </a:br>
            <a:r>
              <a:rPr lang="en-US" sz="2400" kern="0" dirty="0">
                <a:latin typeface="Verdana" pitchFamily="34" charset="0"/>
              </a:rPr>
              <a:t>  Orders to Comply and Preliminary Penalty </a:t>
            </a:r>
            <a:br>
              <a:rPr lang="en-US" sz="2400" kern="0" dirty="0">
                <a:latin typeface="Verdana" pitchFamily="34" charset="0"/>
              </a:rPr>
            </a:br>
            <a:r>
              <a:rPr lang="en-US" sz="2400" kern="0" dirty="0">
                <a:latin typeface="Verdana" pitchFamily="34" charset="0"/>
              </a:rPr>
              <a:t>  Assessment.</a:t>
            </a:r>
          </a:p>
          <a:p>
            <a:pPr>
              <a:spcBef>
                <a:spcPts val="0"/>
              </a:spcBef>
              <a:buFont typeface="Arial" pitchFamily="34" charset="0"/>
              <a:buChar char="•"/>
              <a:defRPr/>
            </a:pPr>
            <a:endParaRPr lang="en-US" sz="2400" kern="0" dirty="0">
              <a:latin typeface="Verdana" pitchFamily="34" charset="0"/>
            </a:endParaRPr>
          </a:p>
          <a:p>
            <a:pPr>
              <a:spcBef>
                <a:spcPts val="0"/>
              </a:spcBef>
              <a:buFont typeface="Arial" pitchFamily="34" charset="0"/>
              <a:buChar char="•"/>
              <a:defRPr/>
            </a:pPr>
            <a:r>
              <a:rPr lang="en-US" sz="2400" kern="0" dirty="0">
                <a:latin typeface="Verdana" pitchFamily="34" charset="0"/>
              </a:rPr>
              <a:t> Within 90 days a follow up inspection will be </a:t>
            </a:r>
          </a:p>
          <a:p>
            <a:pPr>
              <a:spcBef>
                <a:spcPts val="0"/>
              </a:spcBef>
              <a:defRPr/>
            </a:pPr>
            <a:r>
              <a:rPr lang="en-US" sz="2400" kern="0" dirty="0">
                <a:latin typeface="Verdana" pitchFamily="34" charset="0"/>
              </a:rPr>
              <a:t>  conducted to make sure the violations have  </a:t>
            </a:r>
            <a:br>
              <a:rPr lang="en-US" sz="2400" kern="0" dirty="0">
                <a:latin typeface="Verdana" pitchFamily="34" charset="0"/>
              </a:rPr>
            </a:br>
            <a:r>
              <a:rPr lang="en-US" sz="2400" kern="0" dirty="0">
                <a:latin typeface="Verdana" pitchFamily="34" charset="0"/>
              </a:rPr>
              <a:t>  been corrected.</a:t>
            </a:r>
          </a:p>
        </p:txBody>
      </p:sp>
      <p:pic>
        <p:nvPicPr>
          <p:cNvPr id="34824" name="Picture 2" descr="Receipt for Certifi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0563" y="4114800"/>
            <a:ext cx="2733675"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3"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txBox="1">
            <a:spLocks noChangeArrowheads="1"/>
          </p:cNvSpPr>
          <p:nvPr/>
        </p:nvSpPr>
        <p:spPr bwMode="auto">
          <a:xfrm>
            <a:off x="533400" y="381000"/>
            <a:ext cx="5181600" cy="457200"/>
          </a:xfrm>
          <a:prstGeom prst="rect">
            <a:avLst/>
          </a:prstGeom>
          <a:noFill/>
          <a:ln w="9525">
            <a:noFill/>
            <a:miter lim="800000"/>
            <a:headEnd/>
            <a:tailEnd/>
          </a:ln>
        </p:spPr>
        <p:txBody>
          <a:bodyPr anchor="ctr"/>
          <a:lstStyle/>
          <a:p>
            <a:pPr algn="ctr">
              <a:defRPr/>
            </a:pPr>
            <a:r>
              <a:rPr lang="en-US" sz="2800" kern="0" dirty="0">
                <a:solidFill>
                  <a:schemeClr val="bg1"/>
                </a:solidFill>
                <a:latin typeface="Verdana" pitchFamily="34" charset="0"/>
                <a:ea typeface="+mj-ea"/>
                <a:cs typeface="+mj-cs"/>
              </a:rPr>
              <a:t>Penalties</a:t>
            </a:r>
          </a:p>
        </p:txBody>
      </p:sp>
      <p:sp>
        <p:nvSpPr>
          <p:cNvPr id="35845"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35846"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33</a:t>
            </a:r>
          </a:p>
        </p:txBody>
      </p:sp>
      <p:sp>
        <p:nvSpPr>
          <p:cNvPr id="35847" name="Rectangle 8"/>
          <p:cNvSpPr>
            <a:spLocks noChangeArrowheads="1"/>
          </p:cNvSpPr>
          <p:nvPr/>
        </p:nvSpPr>
        <p:spPr bwMode="auto">
          <a:xfrm>
            <a:off x="685800" y="1371600"/>
            <a:ext cx="655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Clr>
                <a:schemeClr val="tx1"/>
              </a:buClr>
            </a:pPr>
            <a:r>
              <a:rPr lang="en-US" altLang="en-US" sz="2400">
                <a:latin typeface="Verdana" panose="020B0604030504040204" pitchFamily="34" charset="0"/>
              </a:rPr>
              <a:t>The Department has the authority to assess civil penalties from $500 to $10,000 for each violation.</a:t>
            </a:r>
          </a:p>
          <a:p>
            <a:pPr eaLnBrk="1" hangingPunct="1">
              <a:buClr>
                <a:schemeClr val="tx1"/>
              </a:buClr>
              <a:buFontTx/>
              <a:buNone/>
            </a:pPr>
            <a:endParaRPr lang="en-US" altLang="en-US" sz="2400">
              <a:latin typeface="Verdana" panose="020B0604030504040204" pitchFamily="34" charset="0"/>
            </a:endParaRPr>
          </a:p>
          <a:p>
            <a:pPr eaLnBrk="1" hangingPunct="1">
              <a:buClr>
                <a:schemeClr val="tx1"/>
              </a:buClr>
            </a:pPr>
            <a:r>
              <a:rPr lang="en-US" altLang="en-US" sz="2400">
                <a:latin typeface="Verdana" panose="020B0604030504040204" pitchFamily="34" charset="0"/>
              </a:rPr>
              <a:t>Calculation of Penalties	</a:t>
            </a:r>
          </a:p>
          <a:p>
            <a:pPr eaLnBrk="1" hangingPunct="1">
              <a:buClr>
                <a:schemeClr val="tx1"/>
              </a:buClr>
              <a:buFontTx/>
              <a:buNone/>
            </a:pPr>
            <a:r>
              <a:rPr lang="en-US" altLang="en-US" sz="2400">
                <a:latin typeface="Verdana" panose="020B0604030504040204" pitchFamily="34" charset="0"/>
              </a:rPr>
              <a:t>	Four Criteria:	</a:t>
            </a:r>
          </a:p>
          <a:p>
            <a:pPr lvl="2" eaLnBrk="1" hangingPunct="1">
              <a:buClr>
                <a:schemeClr val="tx1"/>
              </a:buClr>
              <a:buFont typeface="Wingdings" panose="05000000000000000000" pitchFamily="2" charset="2"/>
              <a:buChar char="§"/>
            </a:pPr>
            <a:r>
              <a:rPr lang="en-US" altLang="en-US">
                <a:latin typeface="Verdana" panose="020B0604030504040204" pitchFamily="34" charset="0"/>
              </a:rPr>
              <a:t>Size of Business</a:t>
            </a:r>
          </a:p>
          <a:p>
            <a:pPr lvl="2" eaLnBrk="1" hangingPunct="1">
              <a:buClr>
                <a:schemeClr val="tx1"/>
              </a:buClr>
              <a:buFont typeface="Wingdings" panose="05000000000000000000" pitchFamily="2" charset="2"/>
              <a:buChar char="§"/>
            </a:pPr>
            <a:r>
              <a:rPr lang="en-US" altLang="en-US">
                <a:latin typeface="Verdana" panose="020B0604030504040204" pitchFamily="34" charset="0"/>
              </a:rPr>
              <a:t>Gravity of Violation</a:t>
            </a:r>
          </a:p>
          <a:p>
            <a:pPr lvl="2" eaLnBrk="1" hangingPunct="1">
              <a:buClr>
                <a:schemeClr val="tx1"/>
              </a:buClr>
              <a:buFont typeface="Wingdings" panose="05000000000000000000" pitchFamily="2" charset="2"/>
              <a:buChar char="§"/>
            </a:pPr>
            <a:r>
              <a:rPr lang="en-US" altLang="en-US">
                <a:latin typeface="Verdana" panose="020B0604030504040204" pitchFamily="34" charset="0"/>
              </a:rPr>
              <a:t>History of Previous Violations</a:t>
            </a:r>
          </a:p>
          <a:p>
            <a:pPr lvl="2" eaLnBrk="1" hangingPunct="1">
              <a:buClr>
                <a:schemeClr val="tx1"/>
              </a:buClr>
              <a:buFont typeface="Wingdings" panose="05000000000000000000" pitchFamily="2" charset="2"/>
              <a:buChar char="§"/>
            </a:pPr>
            <a:r>
              <a:rPr lang="en-US" altLang="en-US">
                <a:latin typeface="Verdana" panose="020B0604030504040204" pitchFamily="34" charset="0"/>
              </a:rPr>
              <a:t>Good Faith of Respondent</a:t>
            </a:r>
          </a:p>
        </p:txBody>
      </p:sp>
      <p:pic>
        <p:nvPicPr>
          <p:cNvPr id="35848" name="Picture 9" descr="https://sp.yimg.com/ib/th?id=HN.607993934431848719&amp;pid=15.1&amp;P=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2590800"/>
            <a:ext cx="28575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7"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8"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rPr>
              <a:t>Summary</a:t>
            </a:r>
          </a:p>
        </p:txBody>
      </p:sp>
      <p:sp>
        <p:nvSpPr>
          <p:cNvPr id="36869"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36870"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34</a:t>
            </a:r>
          </a:p>
        </p:txBody>
      </p:sp>
      <p:sp>
        <p:nvSpPr>
          <p:cNvPr id="12" name="Content Placeholder 2"/>
          <p:cNvSpPr txBox="1">
            <a:spLocks/>
          </p:cNvSpPr>
          <p:nvPr/>
        </p:nvSpPr>
        <p:spPr bwMode="auto">
          <a:xfrm>
            <a:off x="685800" y="1295400"/>
            <a:ext cx="7924800" cy="4419600"/>
          </a:xfrm>
          <a:prstGeom prst="rect">
            <a:avLst/>
          </a:prstGeom>
          <a:noFill/>
          <a:ln w="9525">
            <a:noFill/>
            <a:miter lim="800000"/>
            <a:headEnd/>
            <a:tailEnd/>
          </a:ln>
        </p:spPr>
        <p:txBody>
          <a:bodyPr/>
          <a:lstStyle/>
          <a:p>
            <a:pPr>
              <a:spcBef>
                <a:spcPts val="0"/>
              </a:spcBef>
              <a:buFont typeface="Arial" pitchFamily="34" charset="0"/>
              <a:buChar char="•"/>
              <a:defRPr/>
            </a:pPr>
            <a:r>
              <a:rPr lang="en-US" sz="2400" kern="0" dirty="0">
                <a:latin typeface="Verdana" pitchFamily="34" charset="0"/>
              </a:rPr>
              <a:t>  All facilities should have a Right to Know </a:t>
            </a:r>
            <a:br>
              <a:rPr lang="en-US" sz="2400" kern="0" dirty="0">
                <a:latin typeface="Verdana" pitchFamily="34" charset="0"/>
              </a:rPr>
            </a:br>
            <a:r>
              <a:rPr lang="en-US" sz="2400" kern="0" dirty="0">
                <a:latin typeface="Verdana" pitchFamily="34" charset="0"/>
              </a:rPr>
              <a:t>   program plan and train their employees on that </a:t>
            </a:r>
            <a:br>
              <a:rPr lang="en-US" sz="2400" kern="0" dirty="0">
                <a:latin typeface="Verdana" pitchFamily="34" charset="0"/>
              </a:rPr>
            </a:br>
            <a:r>
              <a:rPr lang="en-US" sz="2400" kern="0" dirty="0">
                <a:latin typeface="Verdana" pitchFamily="34" charset="0"/>
              </a:rPr>
              <a:t>   plan.</a:t>
            </a:r>
          </a:p>
          <a:p>
            <a:pPr>
              <a:spcBef>
                <a:spcPct val="20000"/>
              </a:spcBef>
              <a:buFont typeface="Arial" pitchFamily="34" charset="0"/>
              <a:buChar char="•"/>
              <a:defRPr/>
            </a:pPr>
            <a:endParaRPr lang="en-US" sz="1200" kern="0" dirty="0">
              <a:latin typeface="Verdana" pitchFamily="34" charset="0"/>
            </a:endParaRPr>
          </a:p>
          <a:p>
            <a:pPr>
              <a:spcBef>
                <a:spcPts val="0"/>
              </a:spcBef>
              <a:buFont typeface="Arial" pitchFamily="34" charset="0"/>
              <a:buChar char="•"/>
              <a:defRPr/>
            </a:pPr>
            <a:r>
              <a:rPr lang="en-US" sz="2400" kern="0" dirty="0">
                <a:latin typeface="Verdana" pitchFamily="34" charset="0"/>
              </a:rPr>
              <a:t>  All hazardous products should be labeled and </a:t>
            </a:r>
          </a:p>
          <a:p>
            <a:pPr>
              <a:spcBef>
                <a:spcPts val="0"/>
              </a:spcBef>
              <a:defRPr/>
            </a:pPr>
            <a:r>
              <a:rPr lang="en-US" sz="2400" kern="0" dirty="0">
                <a:latin typeface="Verdana" pitchFamily="34" charset="0"/>
              </a:rPr>
              <a:t>   all employees should be aware of what and </a:t>
            </a:r>
          </a:p>
          <a:p>
            <a:pPr>
              <a:spcBef>
                <a:spcPts val="0"/>
              </a:spcBef>
              <a:defRPr/>
            </a:pPr>
            <a:r>
              <a:rPr lang="en-US" sz="2400" kern="0" dirty="0">
                <a:latin typeface="Verdana" pitchFamily="34" charset="0"/>
              </a:rPr>
              <a:t>   where they are.</a:t>
            </a:r>
          </a:p>
          <a:p>
            <a:pPr>
              <a:spcBef>
                <a:spcPct val="20000"/>
              </a:spcBef>
              <a:buFont typeface="Arial" pitchFamily="34" charset="0"/>
              <a:buChar char="•"/>
              <a:defRPr/>
            </a:pPr>
            <a:endParaRPr lang="en-US" sz="1200" kern="0" dirty="0">
              <a:latin typeface="Verdana" pitchFamily="34" charset="0"/>
            </a:endParaRPr>
          </a:p>
          <a:p>
            <a:pPr>
              <a:spcBef>
                <a:spcPts val="0"/>
              </a:spcBef>
              <a:buFont typeface="Arial" pitchFamily="34" charset="0"/>
              <a:buChar char="•"/>
              <a:defRPr/>
            </a:pPr>
            <a:r>
              <a:rPr lang="en-US" sz="2400" kern="0" dirty="0">
                <a:latin typeface="Verdana" pitchFamily="34" charset="0"/>
              </a:rPr>
              <a:t>  SDSs should be available and accessible for all </a:t>
            </a:r>
          </a:p>
          <a:p>
            <a:pPr>
              <a:spcBef>
                <a:spcPts val="0"/>
              </a:spcBef>
              <a:defRPr/>
            </a:pPr>
            <a:r>
              <a:rPr lang="en-US" sz="2400" kern="0" dirty="0">
                <a:latin typeface="Verdana" pitchFamily="34" charset="0"/>
              </a:rPr>
              <a:t>   hazardous products.</a:t>
            </a:r>
          </a:p>
          <a:p>
            <a:pPr>
              <a:spcBef>
                <a:spcPts val="0"/>
              </a:spcBef>
              <a:defRPr/>
            </a:pPr>
            <a:endParaRPr lang="en-US" sz="1200" kern="0" dirty="0">
              <a:latin typeface="Verdana" pitchFamily="34" charset="0"/>
            </a:endParaRPr>
          </a:p>
          <a:p>
            <a:pPr marL="342900" lvl="1" indent="-342900">
              <a:spcBef>
                <a:spcPts val="0"/>
              </a:spcBef>
              <a:buFont typeface="Arial" pitchFamily="34" charset="0"/>
              <a:buChar char="•"/>
              <a:defRPr/>
            </a:pPr>
            <a:r>
              <a:rPr lang="en-US" sz="2400" kern="0" dirty="0">
                <a:latin typeface="Verdana" pitchFamily="34" charset="0"/>
              </a:rPr>
              <a:t>Ensure all containers are properly labeled including secondary containers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1"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cs typeface="Times New Roman" panose="02020603050405020304" pitchFamily="18" charset="0"/>
              </a:rPr>
              <a:t>Contact Information</a:t>
            </a:r>
            <a:endParaRPr lang="en-US" altLang="en-US" sz="2800">
              <a:solidFill>
                <a:schemeClr val="bg1"/>
              </a:solidFill>
              <a:latin typeface="Verdana" panose="020B0604030504040204" pitchFamily="34" charset="0"/>
            </a:endParaRPr>
          </a:p>
        </p:txBody>
      </p:sp>
      <p:sp>
        <p:nvSpPr>
          <p:cNvPr id="37893"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37894"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35</a:t>
            </a:r>
          </a:p>
        </p:txBody>
      </p:sp>
      <p:sp>
        <p:nvSpPr>
          <p:cNvPr id="37895" name="Rectangle 7"/>
          <p:cNvSpPr>
            <a:spLocks noChangeArrowheads="1"/>
          </p:cNvSpPr>
          <p:nvPr/>
        </p:nvSpPr>
        <p:spPr bwMode="auto">
          <a:xfrm>
            <a:off x="685800" y="1371600"/>
            <a:ext cx="7162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latin typeface="Verdana" panose="020B0604030504040204" pitchFamily="34" charset="0"/>
            </a:endParaRPr>
          </a:p>
        </p:txBody>
      </p:sp>
      <p:sp>
        <p:nvSpPr>
          <p:cNvPr id="37896" name="Rectangle 1"/>
          <p:cNvSpPr>
            <a:spLocks noChangeArrowheads="1"/>
          </p:cNvSpPr>
          <p:nvPr/>
        </p:nvSpPr>
        <p:spPr bwMode="auto">
          <a:xfrm>
            <a:off x="495300" y="1371600"/>
            <a:ext cx="78867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solidFill>
                  <a:srgbClr val="0070C0"/>
                </a:solidFill>
                <a:latin typeface="Verdana" panose="020B0604030504040204" pitchFamily="34" charset="0"/>
                <a:ea typeface="Verdana" panose="020B0604030504040204" pitchFamily="34" charset="0"/>
                <a:cs typeface="Verdana" panose="020B0604030504040204" pitchFamily="34" charset="0"/>
              </a:rPr>
              <a:t>Health &amp; Safety Training Specialists</a:t>
            </a:r>
          </a:p>
          <a:p>
            <a:pPr eaLnBrk="1" hangingPunct="1">
              <a:spcBef>
                <a:spcPct val="0"/>
              </a:spcBef>
              <a:buFontTx/>
              <a:buNone/>
            </a:pPr>
            <a:r>
              <a:rPr lang="en-US" altLang="en-US" sz="2400" b="1">
                <a:solidFill>
                  <a:srgbClr val="0070C0"/>
                </a:solidFill>
                <a:latin typeface="Verdana" panose="020B0604030504040204" pitchFamily="34" charset="0"/>
                <a:ea typeface="Verdana" panose="020B0604030504040204" pitchFamily="34" charset="0"/>
                <a:cs typeface="Verdana" panose="020B0604030504040204" pitchFamily="34" charset="0"/>
              </a:rPr>
              <a:t>1171 South Cameron Street, Room 324</a:t>
            </a:r>
          </a:p>
          <a:p>
            <a:pPr eaLnBrk="1" hangingPunct="1">
              <a:spcBef>
                <a:spcPct val="0"/>
              </a:spcBef>
              <a:buFontTx/>
              <a:buNone/>
            </a:pPr>
            <a:r>
              <a:rPr lang="en-US" altLang="en-US" sz="2400" b="1">
                <a:solidFill>
                  <a:srgbClr val="0070C0"/>
                </a:solidFill>
                <a:latin typeface="Verdana" panose="020B0604030504040204" pitchFamily="34" charset="0"/>
                <a:ea typeface="Verdana" panose="020B0604030504040204" pitchFamily="34" charset="0"/>
                <a:cs typeface="Verdana" panose="020B0604030504040204" pitchFamily="34" charset="0"/>
              </a:rPr>
              <a:t>Harrisburg, PA 17104-2501</a:t>
            </a:r>
          </a:p>
          <a:p>
            <a:pPr eaLnBrk="1" hangingPunct="1">
              <a:spcBef>
                <a:spcPct val="0"/>
              </a:spcBef>
              <a:buFontTx/>
              <a:buNone/>
            </a:pPr>
            <a:r>
              <a:rPr lang="en-US" altLang="en-US" sz="2400" b="1">
                <a:solidFill>
                  <a:srgbClr val="0070C0"/>
                </a:solidFill>
                <a:latin typeface="Verdana" panose="020B0604030504040204" pitchFamily="34" charset="0"/>
                <a:ea typeface="Verdana" panose="020B0604030504040204" pitchFamily="34" charset="0"/>
                <a:cs typeface="Verdana" panose="020B0604030504040204" pitchFamily="34" charset="0"/>
              </a:rPr>
              <a:t>(717) 772-1635</a:t>
            </a:r>
          </a:p>
          <a:p>
            <a:pPr eaLnBrk="1" hangingPunct="1">
              <a:spcBef>
                <a:spcPct val="0"/>
              </a:spcBef>
              <a:buFontTx/>
              <a:buNone/>
            </a:pPr>
            <a:r>
              <a:rPr lang="en-US" altLang="en-US" sz="2400" b="1">
                <a:solidFill>
                  <a:srgbClr val="0070C0"/>
                </a:solidFill>
                <a:latin typeface="Verdana" panose="020B0604030504040204" pitchFamily="34" charset="0"/>
                <a:ea typeface="Verdana" panose="020B0604030504040204" pitchFamily="34" charset="0"/>
                <a:cs typeface="Verdana" panose="020B0604030504040204" pitchFamily="34" charset="0"/>
              </a:rPr>
              <a:t>RA-LI-BWC-PATHS@pa.gov           </a:t>
            </a:r>
          </a:p>
        </p:txBody>
      </p:sp>
      <p:pic>
        <p:nvPicPr>
          <p:cNvPr id="37897" name="Picture 11" descr="Pennsylvania Flag-2.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229225" y="3505200"/>
            <a:ext cx="3429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8" name="Picture 10" descr="FaceBookImag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438" y="476091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9" name="Rectangle 1"/>
          <p:cNvSpPr>
            <a:spLocks noChangeArrowheads="1"/>
          </p:cNvSpPr>
          <p:nvPr/>
        </p:nvSpPr>
        <p:spPr bwMode="auto">
          <a:xfrm>
            <a:off x="457200" y="4114800"/>
            <a:ext cx="4800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latin typeface="Verdana" panose="020B0604030504040204" pitchFamily="34" charset="0"/>
                <a:ea typeface="Verdana" panose="020B0604030504040204" pitchFamily="34" charset="0"/>
                <a:cs typeface="Verdana" panose="020B0604030504040204" pitchFamily="34" charset="0"/>
              </a:rPr>
              <a:t>Like us on Facebook!</a:t>
            </a:r>
            <a:r>
              <a:rPr lang="en-US" altLang="en-US" sz="1800">
                <a:latin typeface="Verdana" panose="020B0604030504040204" pitchFamily="34" charset="0"/>
                <a:ea typeface="Verdana" panose="020B0604030504040204" pitchFamily="34" charset="0"/>
                <a:cs typeface="Verdana" panose="020B0604030504040204" pitchFamily="34" charset="0"/>
              </a:rPr>
              <a:t>  - </a:t>
            </a:r>
            <a:r>
              <a:rPr lang="en-US" altLang="en-US" sz="1800" u="sng">
                <a:latin typeface="Verdana" panose="020B0604030504040204" pitchFamily="34" charset="0"/>
                <a:ea typeface="Verdana" panose="020B0604030504040204" pitchFamily="34" charset="0"/>
                <a:cs typeface="Verdana" panose="020B0604030504040204" pitchFamily="34" charset="0"/>
                <a:hlinkClick r:id="rId7"/>
              </a:rPr>
              <a:t>https://www.facebook.com/BWCPATHS</a:t>
            </a:r>
            <a:endParaRPr lang="en-US" altLang="en-US" sz="180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5"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cs typeface="Times New Roman" panose="02020603050405020304" pitchFamily="18" charset="0"/>
              </a:rPr>
              <a:t>Questions</a:t>
            </a:r>
            <a:endParaRPr lang="en-US" altLang="en-US" sz="2800">
              <a:solidFill>
                <a:schemeClr val="bg1"/>
              </a:solidFill>
              <a:latin typeface="Verdana" panose="020B0604030504040204" pitchFamily="34" charset="0"/>
            </a:endParaRPr>
          </a:p>
        </p:txBody>
      </p:sp>
      <p:sp>
        <p:nvSpPr>
          <p:cNvPr id="38917"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38918"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36</a:t>
            </a:r>
          </a:p>
        </p:txBody>
      </p:sp>
      <p:sp>
        <p:nvSpPr>
          <p:cNvPr id="38919" name="Rectangle 7"/>
          <p:cNvSpPr>
            <a:spLocks noChangeArrowheads="1"/>
          </p:cNvSpPr>
          <p:nvPr/>
        </p:nvSpPr>
        <p:spPr bwMode="auto">
          <a:xfrm>
            <a:off x="685800" y="1371600"/>
            <a:ext cx="7162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400">
              <a:latin typeface="Verdana" panose="020B0604030504040204" pitchFamily="34" charset="0"/>
            </a:endParaRPr>
          </a:p>
        </p:txBody>
      </p:sp>
      <p:pic>
        <p:nvPicPr>
          <p:cNvPr id="38920" name="Picture 10" descr="http://ts4.mm.bing.net/th?id=H.4570352945726239&amp;pid=1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1447800"/>
            <a:ext cx="4846638"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txBox="1">
            <a:spLocks noChangeArrowheads="1"/>
          </p:cNvSpPr>
          <p:nvPr/>
        </p:nvSpPr>
        <p:spPr bwMode="auto">
          <a:xfrm>
            <a:off x="533400" y="381000"/>
            <a:ext cx="5181600" cy="457200"/>
          </a:xfrm>
          <a:prstGeom prst="rect">
            <a:avLst/>
          </a:prstGeom>
          <a:noFill/>
          <a:ln w="9525">
            <a:noFill/>
            <a:miter lim="800000"/>
            <a:headEnd/>
            <a:tailEnd/>
          </a:ln>
        </p:spPr>
        <p:txBody>
          <a:bodyPr anchor="ctr"/>
          <a:lstStyle/>
          <a:p>
            <a:pPr algn="ctr">
              <a:defRPr/>
            </a:pPr>
            <a:r>
              <a:rPr lang="en-US" sz="2800" kern="0" dirty="0">
                <a:solidFill>
                  <a:schemeClr val="bg1"/>
                </a:solidFill>
                <a:latin typeface="Verdana" pitchFamily="34" charset="0"/>
                <a:ea typeface="+mj-ea"/>
                <a:cs typeface="+mj-cs"/>
              </a:rPr>
              <a:t>Employee Responsibilities</a:t>
            </a:r>
          </a:p>
        </p:txBody>
      </p:sp>
      <p:sp>
        <p:nvSpPr>
          <p:cNvPr id="6149"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6150"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4</a:t>
            </a:r>
          </a:p>
        </p:txBody>
      </p:sp>
      <p:sp>
        <p:nvSpPr>
          <p:cNvPr id="6151" name="Rectangle 8"/>
          <p:cNvSpPr>
            <a:spLocks noChangeArrowheads="1"/>
          </p:cNvSpPr>
          <p:nvPr/>
        </p:nvSpPr>
        <p:spPr bwMode="auto">
          <a:xfrm>
            <a:off x="533400" y="1600200"/>
            <a:ext cx="7772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spcBef>
                <a:spcPct val="0"/>
              </a:spcBef>
              <a:buClr>
                <a:schemeClr val="tx1"/>
              </a:buClr>
            </a:pPr>
            <a:r>
              <a:rPr lang="en-US" altLang="en-US" sz="2400">
                <a:latin typeface="Verdana" panose="020B0604030504040204" pitchFamily="34" charset="0"/>
              </a:rPr>
              <a:t>Employees cannot be discharged, disciplined or discriminated against for exercising certain rights, including filing a complaint</a:t>
            </a:r>
          </a:p>
          <a:p>
            <a:pPr eaLnBrk="1" hangingPunct="1">
              <a:lnSpc>
                <a:spcPct val="90000"/>
              </a:lnSpc>
              <a:spcBef>
                <a:spcPct val="0"/>
              </a:spcBef>
              <a:buClr>
                <a:schemeClr val="tx1"/>
              </a:buClr>
              <a:buFontTx/>
              <a:buNone/>
            </a:pPr>
            <a:endParaRPr lang="en-US" altLang="en-US" sz="2400">
              <a:latin typeface="Verdana" panose="020B0604030504040204" pitchFamily="34" charset="0"/>
            </a:endParaRPr>
          </a:p>
          <a:p>
            <a:pPr eaLnBrk="1" hangingPunct="1">
              <a:lnSpc>
                <a:spcPct val="90000"/>
              </a:lnSpc>
              <a:spcBef>
                <a:spcPct val="0"/>
              </a:spcBef>
              <a:buClr>
                <a:schemeClr val="tx1"/>
              </a:buClr>
            </a:pPr>
            <a:r>
              <a:rPr lang="en-US" altLang="en-US" sz="2400">
                <a:latin typeface="Verdana" panose="020B0604030504040204" pitchFamily="34" charset="0"/>
              </a:rPr>
              <a:t>Burden of proof lies with the employer if it is demonstrated that rights under the Act were exercised within six months of discipline.</a:t>
            </a:r>
          </a:p>
        </p:txBody>
      </p:sp>
      <p:pic>
        <p:nvPicPr>
          <p:cNvPr id="6152" name="Picture 9" descr="https://sp.yimg.com/ib/th?id=HN.608052238607847144&amp;pid=15.1&amp;P=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86075" y="4038600"/>
            <a:ext cx="2857500"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2"/>
          <p:cNvSpPr>
            <a:spLocks noGrp="1" noChangeArrowheads="1"/>
          </p:cNvSpPr>
          <p:nvPr>
            <p:ph type="ctrTitle"/>
          </p:nvPr>
        </p:nvSpPr>
        <p:spPr>
          <a:xfrm>
            <a:off x="533400" y="381000"/>
            <a:ext cx="5181600" cy="457200"/>
          </a:xfrm>
        </p:spPr>
        <p:txBody>
          <a:bodyPr/>
          <a:lstStyle/>
          <a:p>
            <a:pPr eaLnBrk="1" hangingPunct="1"/>
            <a:r>
              <a:rPr lang="en-US" altLang="en-US" sz="2800">
                <a:solidFill>
                  <a:schemeClr val="bg1"/>
                </a:solidFill>
                <a:latin typeface="Verdana" panose="020B0604030504040204" pitchFamily="34" charset="0"/>
                <a:cs typeface="Times New Roman" panose="02020603050405020304" pitchFamily="18" charset="0"/>
              </a:rPr>
              <a:t>Training</a:t>
            </a:r>
            <a:endParaRPr lang="en-US" altLang="en-US" sz="2800">
              <a:solidFill>
                <a:schemeClr val="bg1"/>
              </a:solidFill>
              <a:latin typeface="Verdana" panose="020B0604030504040204" pitchFamily="34" charset="0"/>
            </a:endParaRPr>
          </a:p>
        </p:txBody>
      </p:sp>
      <p:sp>
        <p:nvSpPr>
          <p:cNvPr id="7173"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7174"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5</a:t>
            </a:r>
          </a:p>
        </p:txBody>
      </p:sp>
      <p:pic>
        <p:nvPicPr>
          <p:cNvPr id="7175" name="Picture 2" descr="C:\Documents and Settings\Steve\Local Settings\Temporary Internet Files\Content.IE5\9W8AF36T\MPj04277620000[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2514600"/>
            <a:ext cx="2957513"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8"/>
          <p:cNvSpPr>
            <a:spLocks noChangeArrowheads="1"/>
          </p:cNvSpPr>
          <p:nvPr/>
        </p:nvSpPr>
        <p:spPr bwMode="auto">
          <a:xfrm>
            <a:off x="457200" y="1600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Clr>
                <a:schemeClr val="tx1"/>
              </a:buClr>
            </a:pPr>
            <a:r>
              <a:rPr lang="en-US" altLang="en-US" sz="2400">
                <a:solidFill>
                  <a:srgbClr val="FF0000"/>
                </a:solidFill>
                <a:latin typeface="Verdana" panose="020B0604030504040204" pitchFamily="34" charset="0"/>
              </a:rPr>
              <a:t>Reference PA Code 313</a:t>
            </a:r>
          </a:p>
          <a:p>
            <a:pPr eaLnBrk="1" hangingPunct="1">
              <a:buClr>
                <a:schemeClr val="tx1"/>
              </a:buClr>
            </a:pPr>
            <a:r>
              <a:rPr lang="en-US" altLang="en-US" sz="2400">
                <a:latin typeface="Verdana" panose="020B0604030504040204" pitchFamily="34" charset="0"/>
              </a:rPr>
              <a:t>Initial Training within 120 days of hire</a:t>
            </a:r>
          </a:p>
          <a:p>
            <a:pPr eaLnBrk="1" hangingPunct="1">
              <a:buClr>
                <a:schemeClr val="tx1"/>
              </a:buClr>
            </a:pPr>
            <a:r>
              <a:rPr lang="en-US" altLang="en-US" sz="2400">
                <a:latin typeface="Verdana" panose="020B0604030504040204" pitchFamily="34" charset="0"/>
              </a:rPr>
              <a:t>Required annually</a:t>
            </a:r>
          </a:p>
          <a:p>
            <a:pPr eaLnBrk="1" hangingPunct="1">
              <a:buClr>
                <a:schemeClr val="tx1"/>
              </a:buClr>
            </a:pPr>
            <a:r>
              <a:rPr lang="en-US" altLang="en-US" sz="2400">
                <a:latin typeface="Verdana" panose="020B0604030504040204" pitchFamily="34" charset="0"/>
              </a:rPr>
              <a:t>Can be written or oral</a:t>
            </a:r>
          </a:p>
          <a:p>
            <a:pPr eaLnBrk="1" hangingPunct="1">
              <a:buClr>
                <a:schemeClr val="tx1"/>
              </a:buClr>
            </a:pPr>
            <a:r>
              <a:rPr lang="en-US" altLang="en-US" sz="2400">
                <a:latin typeface="Verdana" panose="020B0604030504040204" pitchFamily="34" charset="0"/>
              </a:rPr>
              <a:t>Train employees working with </a:t>
            </a:r>
          </a:p>
          <a:p>
            <a:pPr eaLnBrk="1" hangingPunct="1">
              <a:buClr>
                <a:schemeClr val="tx1"/>
              </a:buClr>
              <a:buFontTx/>
              <a:buNone/>
            </a:pPr>
            <a:r>
              <a:rPr lang="en-US" altLang="en-US" sz="2400">
                <a:latin typeface="Verdana" panose="020B0604030504040204" pitchFamily="34" charset="0"/>
              </a:rPr>
              <a:t>	 hazardous chemicals and/or </a:t>
            </a:r>
          </a:p>
          <a:p>
            <a:pPr eaLnBrk="1" hangingPunct="1">
              <a:buClr>
                <a:schemeClr val="tx1"/>
              </a:buClr>
              <a:buFontTx/>
              <a:buNone/>
            </a:pPr>
            <a:r>
              <a:rPr lang="en-US" altLang="en-US" sz="2400">
                <a:latin typeface="Verdana" panose="020B0604030504040204" pitchFamily="34" charset="0"/>
              </a:rPr>
              <a:t>    those who may be potentially </a:t>
            </a:r>
          </a:p>
          <a:p>
            <a:pPr eaLnBrk="1" hangingPunct="1">
              <a:buClr>
                <a:schemeClr val="tx1"/>
              </a:buClr>
              <a:buFontTx/>
              <a:buNone/>
            </a:pPr>
            <a:r>
              <a:rPr lang="en-US" altLang="en-US" sz="2400">
                <a:latin typeface="Verdana" panose="020B0604030504040204" pitchFamily="34" charset="0"/>
              </a:rPr>
              <a:t>    exposed to a hazardous product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533400" y="381000"/>
            <a:ext cx="5181600" cy="457200"/>
          </a:xfrm>
          <a:prstGeom prst="rect">
            <a:avLst/>
          </a:prstGeom>
          <a:noFill/>
          <a:ln w="9525">
            <a:noFill/>
            <a:miter lim="800000"/>
            <a:headEnd/>
            <a:tailEnd/>
          </a:ln>
        </p:spPr>
        <p:txBody>
          <a:bodyPr anchor="ctr"/>
          <a:lstStyle/>
          <a:p>
            <a:pPr algn="ctr">
              <a:defRPr/>
            </a:pPr>
            <a:r>
              <a:rPr lang="en-US" sz="2800" kern="0" dirty="0">
                <a:solidFill>
                  <a:schemeClr val="bg1"/>
                </a:solidFill>
                <a:latin typeface="Verdana" pitchFamily="34" charset="0"/>
                <a:ea typeface="+mj-ea"/>
                <a:cs typeface="Times New Roman" pitchFamily="18" charset="0"/>
              </a:rPr>
              <a:t>Training</a:t>
            </a:r>
            <a:endParaRPr lang="en-US" sz="2800" kern="0" dirty="0">
              <a:solidFill>
                <a:schemeClr val="bg1"/>
              </a:solidFill>
              <a:latin typeface="Verdana" pitchFamily="34" charset="0"/>
              <a:ea typeface="+mj-ea"/>
              <a:cs typeface="+mj-cs"/>
            </a:endParaRPr>
          </a:p>
        </p:txBody>
      </p:sp>
      <p:sp>
        <p:nvSpPr>
          <p:cNvPr id="8197"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8198" name="Rectangle 19"/>
          <p:cNvSpPr>
            <a:spLocks noChangeArrowheads="1"/>
          </p:cNvSpPr>
          <p:nvPr/>
        </p:nvSpPr>
        <p:spPr bwMode="auto">
          <a:xfrm>
            <a:off x="8077200" y="6019800"/>
            <a:ext cx="60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6</a:t>
            </a:r>
          </a:p>
        </p:txBody>
      </p:sp>
      <p:sp>
        <p:nvSpPr>
          <p:cNvPr id="8199" name="Rectangle 8"/>
          <p:cNvSpPr>
            <a:spLocks noChangeArrowheads="1"/>
          </p:cNvSpPr>
          <p:nvPr/>
        </p:nvSpPr>
        <p:spPr bwMode="auto">
          <a:xfrm>
            <a:off x="762000" y="1752600"/>
            <a:ext cx="7772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Clr>
                <a:schemeClr val="tx1"/>
              </a:buClr>
            </a:pPr>
            <a:r>
              <a:rPr lang="en-US" altLang="en-US" sz="2400">
                <a:latin typeface="Verdana" panose="020B0604030504040204" pitchFamily="34" charset="0"/>
              </a:rPr>
              <a:t>Supplemental Training if there is a:</a:t>
            </a:r>
          </a:p>
          <a:p>
            <a:pPr lvl="1" eaLnBrk="1" hangingPunct="1">
              <a:lnSpc>
                <a:spcPct val="90000"/>
              </a:lnSpc>
              <a:buClr>
                <a:schemeClr val="tx1"/>
              </a:buClr>
            </a:pPr>
            <a:r>
              <a:rPr lang="en-US" altLang="en-US" sz="2400">
                <a:latin typeface="Verdana" panose="020B0604030504040204" pitchFamily="34" charset="0"/>
              </a:rPr>
              <a:t>Change in potential for exposure</a:t>
            </a:r>
          </a:p>
          <a:p>
            <a:pPr lvl="1" eaLnBrk="1" hangingPunct="1">
              <a:lnSpc>
                <a:spcPct val="90000"/>
              </a:lnSpc>
              <a:buClr>
                <a:schemeClr val="tx1"/>
              </a:buClr>
            </a:pPr>
            <a:r>
              <a:rPr lang="en-US" altLang="en-US" sz="2400">
                <a:latin typeface="Verdana" panose="020B0604030504040204" pitchFamily="34" charset="0"/>
              </a:rPr>
              <a:t>Reassignment</a:t>
            </a:r>
          </a:p>
          <a:p>
            <a:pPr lvl="1" eaLnBrk="1" hangingPunct="1">
              <a:lnSpc>
                <a:spcPct val="90000"/>
              </a:lnSpc>
              <a:buClr>
                <a:schemeClr val="tx1"/>
              </a:buClr>
            </a:pPr>
            <a:r>
              <a:rPr lang="en-US" altLang="en-US" sz="2400">
                <a:latin typeface="Verdana" panose="020B0604030504040204" pitchFamily="34" charset="0"/>
              </a:rPr>
              <a:t>Receipt of new hazard information</a:t>
            </a:r>
          </a:p>
          <a:p>
            <a:pPr lvl="1" eaLnBrk="1" hangingPunct="1">
              <a:lnSpc>
                <a:spcPct val="90000"/>
              </a:lnSpc>
              <a:buClr>
                <a:schemeClr val="tx1"/>
              </a:buClr>
              <a:buFontTx/>
              <a:buNone/>
            </a:pPr>
            <a:endParaRPr lang="en-US" altLang="en-US" sz="2400">
              <a:latin typeface="Verdana" panose="020B0604030504040204" pitchFamily="34" charset="0"/>
            </a:endParaRPr>
          </a:p>
          <a:p>
            <a:pPr eaLnBrk="1" hangingPunct="1">
              <a:lnSpc>
                <a:spcPct val="90000"/>
              </a:lnSpc>
              <a:buClr>
                <a:schemeClr val="tx1"/>
              </a:buClr>
            </a:pPr>
            <a:r>
              <a:rPr lang="en-US" altLang="en-US" sz="2400">
                <a:latin typeface="Verdana" panose="020B0604030504040204" pitchFamily="34" charset="0"/>
              </a:rPr>
              <a:t>Written documentation of training kept </a:t>
            </a:r>
          </a:p>
          <a:p>
            <a:pPr eaLnBrk="1" hangingPunct="1">
              <a:lnSpc>
                <a:spcPct val="90000"/>
              </a:lnSpc>
              <a:spcBef>
                <a:spcPct val="0"/>
              </a:spcBef>
              <a:buClr>
                <a:schemeClr val="tx1"/>
              </a:buClr>
              <a:buFontTx/>
              <a:buNone/>
            </a:pPr>
            <a:r>
              <a:rPr lang="en-US" altLang="en-US" sz="2400">
                <a:latin typeface="Verdana" panose="020B0604030504040204" pitchFamily="34" charset="0"/>
              </a:rPr>
              <a:t>	until next annual session is held.</a:t>
            </a:r>
          </a:p>
          <a:p>
            <a:pPr eaLnBrk="1" hangingPunct="1">
              <a:lnSpc>
                <a:spcPct val="90000"/>
              </a:lnSpc>
              <a:spcBef>
                <a:spcPct val="0"/>
              </a:spcBef>
              <a:buClr>
                <a:schemeClr val="tx1"/>
              </a:buClr>
              <a:buFontTx/>
              <a:buNone/>
            </a:pPr>
            <a:endParaRPr lang="en-US" altLang="en-US" sz="2400">
              <a:latin typeface="Verdana" panose="020B0604030504040204" pitchFamily="34" charset="0"/>
            </a:endParaRPr>
          </a:p>
          <a:p>
            <a:pPr eaLnBrk="1" hangingPunct="1">
              <a:lnSpc>
                <a:spcPct val="90000"/>
              </a:lnSpc>
              <a:buClr>
                <a:schemeClr val="tx1"/>
              </a:buClr>
            </a:pPr>
            <a:r>
              <a:rPr lang="en-US" altLang="en-US" sz="2400">
                <a:latin typeface="Verdana" panose="020B0604030504040204" pitchFamily="34" charset="0"/>
              </a:rPr>
              <a:t>Customize to meet your workplace needs.</a:t>
            </a:r>
          </a:p>
          <a:p>
            <a:pPr eaLnBrk="1" hangingPunct="1">
              <a:lnSpc>
                <a:spcPct val="90000"/>
              </a:lnSpc>
              <a:buFontTx/>
              <a:buNone/>
            </a:pPr>
            <a:endParaRPr lang="en-US" alt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txBox="1">
            <a:spLocks noChangeArrowheads="1"/>
          </p:cNvSpPr>
          <p:nvPr/>
        </p:nvSpPr>
        <p:spPr bwMode="auto">
          <a:xfrm>
            <a:off x="533400" y="381000"/>
            <a:ext cx="5181600" cy="457200"/>
          </a:xfrm>
          <a:prstGeom prst="rect">
            <a:avLst/>
          </a:prstGeom>
          <a:noFill/>
          <a:ln w="9525">
            <a:noFill/>
            <a:miter lim="800000"/>
            <a:headEnd/>
            <a:tailEnd/>
          </a:ln>
        </p:spPr>
        <p:txBody>
          <a:bodyPr anchor="ctr"/>
          <a:lstStyle/>
          <a:p>
            <a:pPr algn="ctr">
              <a:defRPr/>
            </a:pPr>
            <a:r>
              <a:rPr lang="en-US" sz="2800" kern="0" dirty="0">
                <a:solidFill>
                  <a:schemeClr val="bg1"/>
                </a:solidFill>
                <a:latin typeface="Verdana" pitchFamily="34" charset="0"/>
                <a:ea typeface="+mj-ea"/>
                <a:cs typeface="+mj-cs"/>
              </a:rPr>
              <a:t>Posting Requirements</a:t>
            </a:r>
          </a:p>
        </p:txBody>
      </p:sp>
      <p:sp>
        <p:nvSpPr>
          <p:cNvPr id="9221"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9222"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7</a:t>
            </a:r>
          </a:p>
        </p:txBody>
      </p:sp>
      <p:sp>
        <p:nvSpPr>
          <p:cNvPr id="9223" name="Rectangle 8"/>
          <p:cNvSpPr>
            <a:spLocks noChangeArrowheads="1"/>
          </p:cNvSpPr>
          <p:nvPr/>
        </p:nvSpPr>
        <p:spPr bwMode="auto">
          <a:xfrm>
            <a:off x="685800" y="12192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Clr>
                <a:schemeClr val="tx1"/>
              </a:buClr>
            </a:pPr>
            <a:r>
              <a:rPr lang="en-US" altLang="en-US" sz="2400">
                <a:solidFill>
                  <a:srgbClr val="FF0000"/>
                </a:solidFill>
                <a:latin typeface="Verdana" panose="020B0604030504040204" pitchFamily="34" charset="0"/>
              </a:rPr>
              <a:t>PA Code Chapter 311</a:t>
            </a:r>
          </a:p>
          <a:p>
            <a:pPr eaLnBrk="1" hangingPunct="1">
              <a:lnSpc>
                <a:spcPct val="90000"/>
              </a:lnSpc>
              <a:buClr>
                <a:schemeClr val="tx1"/>
              </a:buClr>
              <a:buFontTx/>
              <a:buNone/>
            </a:pPr>
            <a:endParaRPr lang="en-US" altLang="en-US" sz="1200">
              <a:solidFill>
                <a:srgbClr val="FF0000"/>
              </a:solidFill>
              <a:latin typeface="Verdana" panose="020B0604030504040204" pitchFamily="34" charset="0"/>
            </a:endParaRPr>
          </a:p>
          <a:p>
            <a:pPr eaLnBrk="1" hangingPunct="1">
              <a:lnSpc>
                <a:spcPct val="90000"/>
              </a:lnSpc>
              <a:buClr>
                <a:schemeClr val="tx1"/>
              </a:buClr>
            </a:pPr>
            <a:r>
              <a:rPr lang="en-US" altLang="en-US" sz="2400">
                <a:latin typeface="Verdana" panose="020B0604030504040204" pitchFamily="34" charset="0"/>
              </a:rPr>
              <a:t>Employer shall post the following in locations where notices to employees are normally posted:</a:t>
            </a:r>
          </a:p>
          <a:p>
            <a:pPr eaLnBrk="1" hangingPunct="1">
              <a:lnSpc>
                <a:spcPct val="90000"/>
              </a:lnSpc>
              <a:buClr>
                <a:schemeClr val="tx1"/>
              </a:buClr>
              <a:buFontTx/>
              <a:buNone/>
            </a:pPr>
            <a:endParaRPr lang="en-US" altLang="en-US" sz="1200">
              <a:solidFill>
                <a:srgbClr val="FF0000"/>
              </a:solidFill>
              <a:latin typeface="Verdana" panose="020B0604030504040204" pitchFamily="34" charset="0"/>
            </a:endParaRPr>
          </a:p>
          <a:p>
            <a:pPr lvl="1" eaLnBrk="1" hangingPunct="1">
              <a:lnSpc>
                <a:spcPct val="90000"/>
              </a:lnSpc>
              <a:buClr>
                <a:schemeClr val="tx1"/>
              </a:buClr>
            </a:pPr>
            <a:r>
              <a:rPr lang="en-US" altLang="en-US" sz="2400">
                <a:latin typeface="Verdana" panose="020B0604030504040204" pitchFamily="34" charset="0"/>
              </a:rPr>
              <a:t>Lists of hazardous substances </a:t>
            </a:r>
          </a:p>
          <a:p>
            <a:pPr lvl="1" eaLnBrk="1" hangingPunct="1">
              <a:lnSpc>
                <a:spcPct val="90000"/>
              </a:lnSpc>
              <a:buClr>
                <a:schemeClr val="tx1"/>
              </a:buClr>
              <a:buFontTx/>
              <a:buNone/>
            </a:pPr>
            <a:r>
              <a:rPr lang="en-US" altLang="en-US" sz="2400">
                <a:latin typeface="Verdana" panose="020B0604030504040204" pitchFamily="34" charset="0"/>
              </a:rPr>
              <a:t>   found in the workplace</a:t>
            </a:r>
          </a:p>
          <a:p>
            <a:pPr lvl="1" eaLnBrk="1" hangingPunct="1">
              <a:lnSpc>
                <a:spcPct val="90000"/>
              </a:lnSpc>
              <a:buClr>
                <a:schemeClr val="tx1"/>
              </a:buClr>
            </a:pPr>
            <a:r>
              <a:rPr lang="en-US" altLang="en-US" sz="2400">
                <a:latin typeface="Verdana" panose="020B0604030504040204" pitchFamily="34" charset="0"/>
              </a:rPr>
              <a:t>Lists of special &amp; environmental </a:t>
            </a:r>
          </a:p>
          <a:p>
            <a:pPr lvl="1" eaLnBrk="1" hangingPunct="1">
              <a:lnSpc>
                <a:spcPct val="90000"/>
              </a:lnSpc>
              <a:buClr>
                <a:schemeClr val="tx1"/>
              </a:buClr>
              <a:buFontTx/>
              <a:buNone/>
            </a:pPr>
            <a:r>
              <a:rPr lang="en-US" altLang="en-US" sz="2400">
                <a:latin typeface="Verdana" panose="020B0604030504040204" pitchFamily="34" charset="0"/>
              </a:rPr>
              <a:t>	hazardous substances found in </a:t>
            </a:r>
          </a:p>
          <a:p>
            <a:pPr lvl="1" eaLnBrk="1" hangingPunct="1">
              <a:lnSpc>
                <a:spcPct val="90000"/>
              </a:lnSpc>
              <a:buClr>
                <a:schemeClr val="tx1"/>
              </a:buClr>
              <a:buFontTx/>
              <a:buNone/>
            </a:pPr>
            <a:r>
              <a:rPr lang="en-US" altLang="en-US" sz="2400">
                <a:latin typeface="Verdana" panose="020B0604030504040204" pitchFamily="34" charset="0"/>
              </a:rPr>
              <a:t>    the workplace</a:t>
            </a:r>
          </a:p>
          <a:p>
            <a:pPr lvl="1" eaLnBrk="1" hangingPunct="1">
              <a:lnSpc>
                <a:spcPct val="90000"/>
              </a:lnSpc>
              <a:buClr>
                <a:schemeClr val="tx1"/>
              </a:buClr>
            </a:pPr>
            <a:r>
              <a:rPr lang="en-US" altLang="en-US" sz="2400">
                <a:latin typeface="Verdana" panose="020B0604030504040204" pitchFamily="34" charset="0"/>
              </a:rPr>
              <a:t>Notification to employees &amp; their representatives of their rights under the act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txBox="1">
            <a:spLocks noChangeArrowheads="1"/>
          </p:cNvSpPr>
          <p:nvPr/>
        </p:nvSpPr>
        <p:spPr bwMode="auto">
          <a:xfrm>
            <a:off x="533400" y="381000"/>
            <a:ext cx="5181600" cy="457200"/>
          </a:xfrm>
          <a:prstGeom prst="rect">
            <a:avLst/>
          </a:prstGeom>
          <a:noFill/>
          <a:ln w="9525">
            <a:noFill/>
            <a:miter lim="800000"/>
            <a:headEnd/>
            <a:tailEnd/>
          </a:ln>
        </p:spPr>
        <p:txBody>
          <a:bodyPr anchor="ctr"/>
          <a:lstStyle/>
          <a:p>
            <a:pPr algn="ctr">
              <a:defRPr/>
            </a:pPr>
            <a:r>
              <a:rPr lang="en-US" sz="2800" kern="0" dirty="0">
                <a:solidFill>
                  <a:schemeClr val="bg1"/>
                </a:solidFill>
                <a:latin typeface="Verdana" pitchFamily="34" charset="0"/>
                <a:ea typeface="+mj-ea"/>
                <a:cs typeface="+mj-cs"/>
              </a:rPr>
              <a:t>Health &amp; Exposure Records</a:t>
            </a:r>
          </a:p>
        </p:txBody>
      </p:sp>
      <p:sp>
        <p:nvSpPr>
          <p:cNvPr id="10245"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10246"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8</a:t>
            </a:r>
          </a:p>
        </p:txBody>
      </p:sp>
      <p:sp>
        <p:nvSpPr>
          <p:cNvPr id="10247" name="Rectangle 8"/>
          <p:cNvSpPr>
            <a:spLocks noChangeArrowheads="1"/>
          </p:cNvSpPr>
          <p:nvPr/>
        </p:nvSpPr>
        <p:spPr bwMode="auto">
          <a:xfrm>
            <a:off x="457200" y="1371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Clr>
                <a:schemeClr val="tx1"/>
              </a:buClr>
            </a:pPr>
            <a:r>
              <a:rPr lang="en-US" altLang="en-US" sz="2400">
                <a:solidFill>
                  <a:srgbClr val="FF0000"/>
                </a:solidFill>
                <a:latin typeface="Verdana" panose="020B0604030504040204" pitchFamily="34" charset="0"/>
              </a:rPr>
              <a:t>Reference PA Code Chapter 315</a:t>
            </a:r>
          </a:p>
          <a:p>
            <a:pPr eaLnBrk="1" hangingPunct="1">
              <a:lnSpc>
                <a:spcPct val="90000"/>
              </a:lnSpc>
              <a:buClr>
                <a:schemeClr val="tx1"/>
              </a:buClr>
            </a:pPr>
            <a:r>
              <a:rPr lang="en-US" altLang="en-US" sz="2400">
                <a:latin typeface="Verdana" panose="020B0604030504040204" pitchFamily="34" charset="0"/>
              </a:rPr>
              <a:t>Maintain all accident reports, exposure records, air quality monitoring, etc..</a:t>
            </a:r>
          </a:p>
          <a:p>
            <a:pPr eaLnBrk="1" hangingPunct="1">
              <a:lnSpc>
                <a:spcPct val="90000"/>
              </a:lnSpc>
              <a:buClr>
                <a:schemeClr val="tx1"/>
              </a:buClr>
            </a:pPr>
            <a:r>
              <a:rPr lang="en-US" altLang="en-US" sz="2400">
                <a:latin typeface="Verdana" panose="020B0604030504040204" pitchFamily="34" charset="0"/>
              </a:rPr>
              <a:t>Accessible to all employees</a:t>
            </a:r>
          </a:p>
          <a:p>
            <a:pPr eaLnBrk="1" hangingPunct="1">
              <a:lnSpc>
                <a:spcPct val="90000"/>
              </a:lnSpc>
              <a:buClr>
                <a:schemeClr val="tx1"/>
              </a:buClr>
            </a:pPr>
            <a:r>
              <a:rPr lang="en-US" altLang="en-US" sz="2400">
                <a:latin typeface="Verdana" panose="020B0604030504040204" pitchFamily="34" charset="0"/>
              </a:rPr>
              <a:t>Must be maintained for length of </a:t>
            </a:r>
          </a:p>
          <a:p>
            <a:pPr eaLnBrk="1" hangingPunct="1">
              <a:lnSpc>
                <a:spcPct val="90000"/>
              </a:lnSpc>
              <a:buClr>
                <a:schemeClr val="tx1"/>
              </a:buClr>
              <a:buFontTx/>
              <a:buNone/>
            </a:pPr>
            <a:r>
              <a:rPr lang="en-US" altLang="en-US" sz="2400">
                <a:latin typeface="Verdana" panose="020B0604030504040204" pitchFamily="34" charset="0"/>
              </a:rPr>
              <a:t>	employment plus 30 years (same is required for the SDSs for your facility)</a:t>
            </a:r>
          </a:p>
          <a:p>
            <a:pPr eaLnBrk="1" hangingPunct="1">
              <a:lnSpc>
                <a:spcPct val="90000"/>
              </a:lnSpc>
              <a:buClr>
                <a:schemeClr val="tx1"/>
              </a:buClr>
            </a:pPr>
            <a:r>
              <a:rPr lang="en-US" altLang="en-US" sz="2400">
                <a:latin typeface="Verdana" panose="020B0604030504040204" pitchFamily="34" charset="0"/>
              </a:rPr>
              <a:t>Access provided in reasonable time </a:t>
            </a:r>
          </a:p>
          <a:p>
            <a:pPr eaLnBrk="1" hangingPunct="1">
              <a:lnSpc>
                <a:spcPct val="90000"/>
              </a:lnSpc>
              <a:buClr>
                <a:schemeClr val="tx1"/>
              </a:buClr>
              <a:buFontTx/>
              <a:buNone/>
            </a:pPr>
            <a:r>
              <a:rPr lang="en-US" altLang="en-US" sz="2400">
                <a:latin typeface="Verdana" panose="020B0604030504040204" pitchFamily="34" charset="0"/>
              </a:rPr>
              <a:t>	frame and manner (within 15 days)</a:t>
            </a:r>
          </a:p>
          <a:p>
            <a:pPr eaLnBrk="1" hangingPunct="1">
              <a:lnSpc>
                <a:spcPct val="90000"/>
              </a:lnSpc>
              <a:buClr>
                <a:schemeClr val="tx1"/>
              </a:buClr>
            </a:pPr>
            <a:r>
              <a:rPr lang="en-US" altLang="en-US" sz="2400">
                <a:latin typeface="Verdana" panose="020B0604030504040204" pitchFamily="34" charset="0"/>
              </a:rPr>
              <a:t>Access to records for exposure of others with similar job function/duties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6" descr="L&amp;I logo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22" descr="blue bottom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6022975"/>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txBox="1">
            <a:spLocks noChangeArrowheads="1"/>
          </p:cNvSpPr>
          <p:nvPr/>
        </p:nvSpPr>
        <p:spPr bwMode="auto">
          <a:xfrm>
            <a:off x="533400" y="381000"/>
            <a:ext cx="5181600" cy="457200"/>
          </a:xfrm>
          <a:prstGeom prst="rect">
            <a:avLst/>
          </a:prstGeom>
          <a:noFill/>
          <a:ln w="9525">
            <a:noFill/>
            <a:miter lim="800000"/>
            <a:headEnd/>
            <a:tailEnd/>
          </a:ln>
        </p:spPr>
        <p:txBody>
          <a:bodyPr anchor="ctr"/>
          <a:lstStyle/>
          <a:p>
            <a:pPr algn="ctr">
              <a:defRPr/>
            </a:pPr>
            <a:r>
              <a:rPr lang="en-US" sz="2200" kern="0" dirty="0">
                <a:solidFill>
                  <a:schemeClr val="bg1"/>
                </a:solidFill>
                <a:latin typeface="Verdana" pitchFamily="34" charset="0"/>
                <a:ea typeface="+mj-ea"/>
                <a:cs typeface="+mj-cs"/>
              </a:rPr>
              <a:t>Hazardous Substance Survey Form</a:t>
            </a:r>
          </a:p>
        </p:txBody>
      </p:sp>
      <p:sp>
        <p:nvSpPr>
          <p:cNvPr id="11269" name="Rectangle 10"/>
          <p:cNvSpPr>
            <a:spLocks noChangeArrowheads="1"/>
          </p:cNvSpPr>
          <p:nvPr/>
        </p:nvSpPr>
        <p:spPr bwMode="auto">
          <a:xfrm>
            <a:off x="4191000" y="6019800"/>
            <a:ext cx="3352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a:solidFill>
                  <a:schemeClr val="bg1"/>
                </a:solidFill>
                <a:latin typeface="Verdana" panose="020B0604030504040204" pitchFamily="34" charset="0"/>
              </a:rPr>
              <a:t>PPT-090-01</a:t>
            </a:r>
          </a:p>
        </p:txBody>
      </p:sp>
      <p:sp>
        <p:nvSpPr>
          <p:cNvPr id="11270" name="Rectangle 19"/>
          <p:cNvSpPr>
            <a:spLocks noChangeArrowheads="1"/>
          </p:cNvSpPr>
          <p:nvPr/>
        </p:nvSpPr>
        <p:spPr bwMode="auto">
          <a:xfrm>
            <a:off x="7543800" y="6019800"/>
            <a:ext cx="1143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400">
                <a:solidFill>
                  <a:schemeClr val="bg1"/>
                </a:solidFill>
                <a:latin typeface="Verdana" panose="020B0604030504040204" pitchFamily="34" charset="0"/>
              </a:rPr>
              <a:t> 9</a:t>
            </a:r>
          </a:p>
        </p:txBody>
      </p:sp>
      <p:sp>
        <p:nvSpPr>
          <p:cNvPr id="11271" name="Rectangle 8"/>
          <p:cNvSpPr>
            <a:spLocks noChangeArrowheads="1"/>
          </p:cNvSpPr>
          <p:nvPr/>
        </p:nvSpPr>
        <p:spPr bwMode="auto">
          <a:xfrm>
            <a:off x="838200" y="1524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Clr>
                <a:schemeClr val="tx1"/>
              </a:buClr>
            </a:pPr>
            <a:r>
              <a:rPr lang="en-US" altLang="en-US" sz="2400">
                <a:solidFill>
                  <a:srgbClr val="FF0000"/>
                </a:solidFill>
                <a:latin typeface="Verdana" panose="020B0604030504040204" pitchFamily="34" charset="0"/>
              </a:rPr>
              <a:t>PA Code Chapters 303 &amp; 305</a:t>
            </a:r>
          </a:p>
          <a:p>
            <a:pPr eaLnBrk="1" hangingPunct="1">
              <a:buClr>
                <a:schemeClr val="tx1"/>
              </a:buClr>
              <a:buFontTx/>
              <a:buNone/>
            </a:pPr>
            <a:endParaRPr lang="en-US" altLang="en-US" sz="1200">
              <a:solidFill>
                <a:srgbClr val="FF0000"/>
              </a:solidFill>
              <a:latin typeface="Verdana" panose="020B0604030504040204" pitchFamily="34" charset="0"/>
            </a:endParaRPr>
          </a:p>
          <a:p>
            <a:pPr eaLnBrk="1" hangingPunct="1">
              <a:buClr>
                <a:schemeClr val="tx1"/>
              </a:buClr>
            </a:pPr>
            <a:r>
              <a:rPr lang="en-US" altLang="en-US" sz="2400">
                <a:latin typeface="Verdana" panose="020B0604030504040204" pitchFamily="34" charset="0"/>
              </a:rPr>
              <a:t>Includes substances on Hazardous Substance List</a:t>
            </a:r>
          </a:p>
          <a:p>
            <a:pPr eaLnBrk="1" hangingPunct="1">
              <a:buClr>
                <a:schemeClr val="tx1"/>
              </a:buClr>
            </a:pPr>
            <a:endParaRPr lang="en-US" altLang="en-US" sz="1200">
              <a:latin typeface="Verdana" panose="020B0604030504040204" pitchFamily="34" charset="0"/>
            </a:endParaRPr>
          </a:p>
          <a:p>
            <a:pPr eaLnBrk="1" hangingPunct="1">
              <a:buClr>
                <a:schemeClr val="tx1"/>
              </a:buClr>
            </a:pPr>
            <a:r>
              <a:rPr lang="en-US" altLang="en-US" sz="2400">
                <a:latin typeface="Verdana" panose="020B0604030504040204" pitchFamily="34" charset="0"/>
              </a:rPr>
              <a:t>Must be updated at least annually by </a:t>
            </a:r>
          </a:p>
          <a:p>
            <a:pPr eaLnBrk="1" hangingPunct="1">
              <a:buClr>
                <a:schemeClr val="tx1"/>
              </a:buClr>
              <a:buFontTx/>
              <a:buNone/>
            </a:pPr>
            <a:r>
              <a:rPr lang="en-US" altLang="en-US" sz="2400">
                <a:latin typeface="Verdana" panose="020B0604030504040204" pitchFamily="34" charset="0"/>
              </a:rPr>
              <a:t>	</a:t>
            </a:r>
            <a:r>
              <a:rPr lang="en-US" altLang="en-US" sz="2400">
                <a:solidFill>
                  <a:srgbClr val="FF0000"/>
                </a:solidFill>
                <a:latin typeface="Verdana" panose="020B0604030504040204" pitchFamily="34" charset="0"/>
              </a:rPr>
              <a:t>April 1</a:t>
            </a:r>
            <a:r>
              <a:rPr lang="en-US" altLang="en-US" sz="2400" baseline="30000">
                <a:solidFill>
                  <a:srgbClr val="FF0000"/>
                </a:solidFill>
                <a:latin typeface="Verdana" panose="020B0604030504040204" pitchFamily="34" charset="0"/>
              </a:rPr>
              <a:t>st</a:t>
            </a:r>
            <a:r>
              <a:rPr lang="en-US" altLang="en-US" sz="2400">
                <a:latin typeface="Verdana" panose="020B0604030504040204" pitchFamily="34" charset="0"/>
              </a:rPr>
              <a:t>.</a:t>
            </a:r>
          </a:p>
          <a:p>
            <a:pPr eaLnBrk="1" hangingPunct="1">
              <a:buClr>
                <a:schemeClr val="tx1"/>
              </a:buClr>
              <a:buFontTx/>
              <a:buNone/>
            </a:pPr>
            <a:endParaRPr lang="en-US" altLang="en-US" sz="1200">
              <a:latin typeface="Verdana" panose="020B0604030504040204" pitchFamily="34" charset="0"/>
            </a:endParaRPr>
          </a:p>
          <a:p>
            <a:pPr eaLnBrk="1" hangingPunct="1">
              <a:buClr>
                <a:schemeClr val="tx1"/>
              </a:buClr>
            </a:pPr>
            <a:r>
              <a:rPr lang="en-US" altLang="en-US" sz="2400">
                <a:latin typeface="Verdana" panose="020B0604030504040204" pitchFamily="34" charset="0"/>
              </a:rPr>
              <a:t>Use of Dept. of L&amp;I form or alternate means that provide at least the minimum required information.</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41A3993B2E1CC498A25DCA832B2B68B" ma:contentTypeVersion="1" ma:contentTypeDescription="Create a new document." ma:contentTypeScope="" ma:versionID="fa155b35a1366181471372b90637fa4f">
  <xsd:schema xmlns:xsd="http://www.w3.org/2001/XMLSchema" xmlns:xs="http://www.w3.org/2001/XMLSchema" xmlns:p="http://schemas.microsoft.com/office/2006/metadata/properties" xmlns:ns1="http://schemas.microsoft.com/sharepoint/v3" targetNamespace="http://schemas.microsoft.com/office/2006/metadata/properties" ma:root="true" ma:fieldsID="dd024c9e117fc9e5fa023bfcd8efcd7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CB7F63C-D3CD-4FCB-A0BA-837095A1F99F}"/>
</file>

<file path=customXml/itemProps2.xml><?xml version="1.0" encoding="utf-8"?>
<ds:datastoreItem xmlns:ds="http://schemas.openxmlformats.org/officeDocument/2006/customXml" ds:itemID="{69B38C5A-FD08-4805-AAA5-6ECECCBDE63C}"/>
</file>

<file path=customXml/itemProps3.xml><?xml version="1.0" encoding="utf-8"?>
<ds:datastoreItem xmlns:ds="http://schemas.openxmlformats.org/officeDocument/2006/customXml" ds:itemID="{E2FA5C60-4841-46A6-8C4F-CEA42CC3733B}"/>
</file>

<file path=docProps/app.xml><?xml version="1.0" encoding="utf-8"?>
<Properties xmlns="http://schemas.openxmlformats.org/officeDocument/2006/extended-properties" xmlns:vt="http://schemas.openxmlformats.org/officeDocument/2006/docPropsVTypes">
  <Template/>
  <TotalTime>5218</TotalTime>
  <Words>2659</Words>
  <Application>Microsoft Office PowerPoint</Application>
  <PresentationFormat>On-screen Show (4:3)</PresentationFormat>
  <Paragraphs>687</Paragraphs>
  <Slides>36</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Verdana</vt:lpstr>
      <vt:lpstr>Times New Roman</vt:lpstr>
      <vt:lpstr>Wingdings</vt:lpstr>
      <vt:lpstr>Default Design</vt:lpstr>
      <vt:lpstr>Right To Know</vt:lpstr>
      <vt:lpstr>Requirements</vt:lpstr>
      <vt:lpstr>PowerPoint Presentation</vt:lpstr>
      <vt:lpstr>PowerPoint Presentation</vt:lpstr>
      <vt:lpstr>Training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Labeling</vt:lpstr>
      <vt:lpstr>PowerPoint Presentation</vt:lpstr>
      <vt:lpstr>PowerPoint Presentation</vt:lpstr>
      <vt:lpstr>PowerPoint Presentation</vt:lpstr>
      <vt:lpstr>PowerPoint Presentation</vt:lpstr>
      <vt:lpstr>PowerPoint Presentation</vt:lpstr>
      <vt:lpstr>PowerPoint Presentation</vt:lpstr>
      <vt:lpstr>You Be the Inspector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lpstr>Contact Information</vt:lpstr>
      <vt:lpstr>Questions</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aforsman</dc:creator>
  <cp:lastModifiedBy>Tanyia Miller</cp:lastModifiedBy>
  <cp:revision>478</cp:revision>
  <dcterms:created xsi:type="dcterms:W3CDTF">2011-11-29T20:35:02Z</dcterms:created>
  <dcterms:modified xsi:type="dcterms:W3CDTF">2017-03-07T18:43:40Z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0x010100D41A3993B2E1CC498A25DCA832B2B68B</vt:lpwstr>
  </property>
  <property fmtid="{D5CDD505-2E9C-101B-9397-08002B2CF9AE}" pid="3" name="Order">
    <vt:r8>28800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