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38.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7.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8.xml" ContentType="application/vnd.openxmlformats-officedocument.presentationml.notesSlide+xml"/>
  <Override PartName="/ppt/notesSlides/notesSlide35.xml" ContentType="application/vnd.openxmlformats-officedocument.presentationml.notesSlide+xml"/>
  <Override PartName="/ppt/notesSlides/notesSlide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xml" ContentType="application/vnd.openxmlformats-officedocument.presentationml.notesSlide+xml"/>
  <Override PartName="/ppt/notesSlides/notesSlide47.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10.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2.xml" ContentType="application/vnd.openxmlformats-officedocument.presentationml.notesSlide+xml"/>
  <Override PartName="/ppt/notesSlides/notesSlide1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14.xml" ContentType="application/vnd.openxmlformats-officedocument.presentationml.notesSlide+xml"/>
  <Override PartName="/ppt/notesSlides/notesSlide29.xml" ContentType="application/vnd.openxmlformats-officedocument.presentationml.notesSlide+xml"/>
  <Override PartName="/ppt/notesSlides/notesSlide48.xml" ContentType="application/vnd.openxmlformats-officedocument.presentationml.notesSlide+xml"/>
  <Override PartName="/ppt/notesSlides/notesSlide46.xml" ContentType="application/vnd.openxmlformats-officedocument.presentationml.notesSlide+xml"/>
  <Override PartName="/ppt/notesSlides/notesSlide50.xml" ContentType="application/vnd.openxmlformats-officedocument.presentationml.notesSlide+xml"/>
  <Override PartName="/ppt/notesSlides/notesSlide64.xml" ContentType="application/vnd.openxmlformats-officedocument.presentationml.notesSlide+xml"/>
  <Override PartName="/ppt/slideLayouts/slideLayout8.xml" ContentType="application/vnd.openxmlformats-officedocument.presentationml.slideLayou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3.xml" ContentType="application/vnd.openxmlformats-officedocument.presentationml.notesSlide+xml"/>
  <Override PartName="/ppt/slideLayouts/slideLayout9.xml" ContentType="application/vnd.openxmlformats-officedocument.presentationml.slideLayout+xml"/>
  <Override PartName="/ppt/notesSlides/notesSlide62.xml" ContentType="application/vnd.openxmlformats-officedocument.presentationml.notesSlide+xml"/>
  <Override PartName="/ppt/notesSlides/notesSlide60.xml" ContentType="application/vnd.openxmlformats-officedocument.presentationml.notesSlide+xml"/>
  <Override PartName="/ppt/slideLayouts/slideLayout11.xml" ContentType="application/vnd.openxmlformats-officedocument.presentationml.slideLayout+xml"/>
  <Override PartName="/ppt/notesSlides/notesSlide49.xml" ContentType="application/vnd.openxmlformats-officedocument.presentationml.notesSlide+xml"/>
  <Override PartName="/ppt/notesSlides/notesSlide61.xml" ContentType="application/vnd.openxmlformats-officedocument.presentationml.notesSlide+xml"/>
  <Override PartName="/ppt/slideLayouts/slideLayout7.xml" ContentType="application/vnd.openxmlformats-officedocument.presentationml.slideLayou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7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1.xml" ContentType="application/vnd.openxmlformats-officedocument.presentationml.notesSlide+xml"/>
  <Override PartName="/ppt/slideLayouts/slideLayout6.xml" ContentType="application/vnd.openxmlformats-officedocument.presentationml.slideLayout+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59.xml" ContentType="application/vnd.openxmlformats-officedocument.presentationml.notesSlide+xml"/>
  <Override PartName="/ppt/slideLayouts/slideLayout10.xml" ContentType="application/vnd.openxmlformats-officedocument.presentationml.slideLayou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1.xml" ContentType="application/vnd.openxmlformats-officedocument.presentationml.notesSlide+xml"/>
  <Override PartName="/ppt/notesSlides/notesSlide57.xml" ContentType="application/vnd.openxmlformats-officedocument.presentationml.notesSlide+xml"/>
  <Override PartName="/ppt/notesSlides/notesSlide2.xml" ContentType="application/vnd.openxmlformats-officedocument.presentationml.notesSlide+xml"/>
  <Override PartName="/ppt/notesSlides/notesSlide51.xml" ContentType="application/vnd.openxmlformats-officedocument.presentationml.notesSlide+xml"/>
  <Override PartName="/ppt/notesSlides/notesSlide58.xml" ContentType="application/vnd.openxmlformats-officedocument.presentationml.notesSlide+xml"/>
  <Override PartName="/ppt/notesSlides/notesSlide5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5" r:id="rId1"/>
  </p:sldMasterIdLst>
  <p:notesMasterIdLst>
    <p:notesMasterId r:id="rId74"/>
  </p:notesMasterIdLst>
  <p:handoutMasterIdLst>
    <p:handoutMasterId r:id="rId75"/>
  </p:handoutMasterIdLst>
  <p:sldIdLst>
    <p:sldId id="363" r:id="rId2"/>
    <p:sldId id="364" r:id="rId3"/>
    <p:sldId id="365" r:id="rId4"/>
    <p:sldId id="366" r:id="rId5"/>
    <p:sldId id="436" r:id="rId6"/>
    <p:sldId id="367" r:id="rId7"/>
    <p:sldId id="368" r:id="rId8"/>
    <p:sldId id="369" r:id="rId9"/>
    <p:sldId id="372" r:id="rId10"/>
    <p:sldId id="435" r:id="rId11"/>
    <p:sldId id="373" r:id="rId12"/>
    <p:sldId id="374" r:id="rId13"/>
    <p:sldId id="370" r:id="rId14"/>
    <p:sldId id="371" r:id="rId15"/>
    <p:sldId id="375" r:id="rId16"/>
    <p:sldId id="376" r:id="rId17"/>
    <p:sldId id="377" r:id="rId18"/>
    <p:sldId id="382" r:id="rId19"/>
    <p:sldId id="378" r:id="rId20"/>
    <p:sldId id="379" r:id="rId21"/>
    <p:sldId id="380" r:id="rId22"/>
    <p:sldId id="381" r:id="rId23"/>
    <p:sldId id="383" r:id="rId24"/>
    <p:sldId id="384" r:id="rId25"/>
    <p:sldId id="385" r:id="rId26"/>
    <p:sldId id="386" r:id="rId27"/>
    <p:sldId id="387" r:id="rId28"/>
    <p:sldId id="388" r:id="rId29"/>
    <p:sldId id="389" r:id="rId30"/>
    <p:sldId id="390" r:id="rId31"/>
    <p:sldId id="391" r:id="rId32"/>
    <p:sldId id="392" r:id="rId33"/>
    <p:sldId id="395" r:id="rId34"/>
    <p:sldId id="397" r:id="rId35"/>
    <p:sldId id="393" r:id="rId36"/>
    <p:sldId id="394" r:id="rId37"/>
    <p:sldId id="402" r:id="rId38"/>
    <p:sldId id="396" r:id="rId39"/>
    <p:sldId id="398" r:id="rId40"/>
    <p:sldId id="399" r:id="rId41"/>
    <p:sldId id="400" r:id="rId42"/>
    <p:sldId id="401"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37" r:id="rId57"/>
    <p:sldId id="417" r:id="rId58"/>
    <p:sldId id="418" r:id="rId59"/>
    <p:sldId id="419" r:id="rId60"/>
    <p:sldId id="420" r:id="rId61"/>
    <p:sldId id="421" r:id="rId62"/>
    <p:sldId id="422" r:id="rId63"/>
    <p:sldId id="423" r:id="rId64"/>
    <p:sldId id="424" r:id="rId65"/>
    <p:sldId id="425" r:id="rId66"/>
    <p:sldId id="426" r:id="rId67"/>
    <p:sldId id="427" r:id="rId68"/>
    <p:sldId id="428" r:id="rId69"/>
    <p:sldId id="429" r:id="rId70"/>
    <p:sldId id="430" r:id="rId71"/>
    <p:sldId id="431" r:id="rId72"/>
    <p:sldId id="432" r:id="rId7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09B7"/>
    <a:srgbClr val="130BB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278" autoAdjust="0"/>
  </p:normalViewPr>
  <p:slideViewPr>
    <p:cSldViewPr>
      <p:cViewPr varScale="1">
        <p:scale>
          <a:sx n="59" d="100"/>
          <a:sy n="59" d="100"/>
        </p:scale>
        <p:origin x="1896" y="66"/>
      </p:cViewPr>
      <p:guideLst>
        <p:guide orient="horz" pos="2160"/>
        <p:guide pos="2880"/>
      </p:guideLst>
    </p:cSldViewPr>
  </p:slideViewPr>
  <p:outlineViewPr>
    <p:cViewPr>
      <p:scale>
        <a:sx n="33" d="100"/>
        <a:sy n="33" d="100"/>
      </p:scale>
      <p:origin x="0" y="4644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D0C7B972-FAF7-4D92-B400-1435C6C66E92}" type="datetimeFigureOut">
              <a:rPr lang="en-US"/>
              <a:pPr>
                <a:defRPr/>
              </a:pPr>
              <a:t>3/7/2017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3B0496C-5AE7-4662-B0F3-F1B0487AA76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latin typeface="Tahoma" charset="0"/>
              </a:defRPr>
            </a:lvl1pPr>
          </a:lstStyle>
          <a:p>
            <a:pPr>
              <a:defRPr/>
            </a:pPr>
            <a:fld id="{FF670EA0-3BD2-4E1D-9281-C7EC19B5BC62}" type="datetimeFigureOut">
              <a:rPr lang="en-US"/>
              <a:pPr>
                <a:defRPr/>
              </a:pPr>
              <a:t>3/7/2017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Tahoma" panose="020B0604030504040204" pitchFamily="34" charset="0"/>
              </a:defRPr>
            </a:lvl1pPr>
          </a:lstStyle>
          <a:p>
            <a:fld id="{DF1691BD-7ACC-4DA7-89B6-C11E19B7F1E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Per 29CFR1910.134(a)</a:t>
            </a:r>
          </a:p>
          <a:p>
            <a:r>
              <a:rPr lang="en-US" altLang="en-US" sz="1400">
                <a:latin typeface="Verdana" panose="020B0604030504040204" pitchFamily="34" charset="0"/>
                <a:ea typeface="Verdana" panose="020B0604030504040204" pitchFamily="34" charset="0"/>
                <a:cs typeface="Verdana" panose="020B0604030504040204" pitchFamily="34" charset="0"/>
              </a:rPr>
              <a:t>“In the control of those occupational diseases caused by breathing air contaminated with harmful dusts, fogs, fumes, mists, gases, smokes, sprays, or vapors, the primary objective shall be to prevent atmospheric contamination. This shall be accomplished as far as feasible by accepted engineering control measures …When effective engineering controls are not feasible, or while they are being instituted, appropriate respirators shall be used pursuant to this section.”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E1DC99-208B-4BF0-ADED-7846C55B343B}" type="slidenum">
              <a:rPr lang="en-US" altLang="en-US">
                <a:solidFill>
                  <a:srgbClr val="000000"/>
                </a:solidFill>
                <a:latin typeface="Tahoma" panose="020B0604030504040204" pitchFamily="34" charset="0"/>
              </a:rPr>
              <a:pPr>
                <a:spcBef>
                  <a:spcPct val="0"/>
                </a:spcBef>
              </a:pPr>
              <a:t>1</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42 CFR 84 (updated July 10, 1995)</a:t>
            </a:r>
          </a:p>
          <a:p>
            <a:r>
              <a:rPr lang="en-US" altLang="en-US" sz="1400">
                <a:latin typeface="Verdana" panose="020B0604030504040204" pitchFamily="34" charset="0"/>
                <a:ea typeface="Verdana" panose="020B0604030504040204" pitchFamily="34" charset="0"/>
                <a:cs typeface="Verdana" panose="020B0604030504040204" pitchFamily="34" charset="0"/>
              </a:rPr>
              <a:t>Ratings are assigned the various respirators based on oil resistance.</a:t>
            </a:r>
          </a:p>
          <a:p>
            <a:r>
              <a:rPr lang="en-US" altLang="en-US" sz="1400">
                <a:latin typeface="Verdana" panose="020B0604030504040204" pitchFamily="34" charset="0"/>
                <a:ea typeface="Verdana" panose="020B0604030504040204" pitchFamily="34" charset="0"/>
                <a:cs typeface="Verdana" panose="020B0604030504040204" pitchFamily="34" charset="0"/>
              </a:rPr>
              <a:t>The prefixes will disclose this resistance&gt;</a:t>
            </a:r>
          </a:p>
          <a:p>
            <a:r>
              <a:rPr lang="en-US" altLang="en-US" sz="1400">
                <a:latin typeface="Verdana" panose="020B0604030504040204" pitchFamily="34" charset="0"/>
                <a:ea typeface="Verdana" panose="020B0604030504040204" pitchFamily="34" charset="0"/>
                <a:cs typeface="Verdana" panose="020B0604030504040204" pitchFamily="34" charset="0"/>
              </a:rPr>
              <a:t>N=Not resistant to oil mists</a:t>
            </a:r>
          </a:p>
          <a:p>
            <a:r>
              <a:rPr lang="en-US" altLang="en-US" sz="1400">
                <a:latin typeface="Verdana" panose="020B0604030504040204" pitchFamily="34" charset="0"/>
                <a:ea typeface="Verdana" panose="020B0604030504040204" pitchFamily="34" charset="0"/>
                <a:cs typeface="Verdana" panose="020B0604030504040204" pitchFamily="34" charset="0"/>
              </a:rPr>
              <a:t>R=Resistant to oil mist</a:t>
            </a:r>
          </a:p>
          <a:p>
            <a:r>
              <a:rPr lang="en-US" altLang="en-US" sz="1400">
                <a:latin typeface="Verdana" panose="020B0604030504040204" pitchFamily="34" charset="0"/>
                <a:ea typeface="Verdana" panose="020B0604030504040204" pitchFamily="34" charset="0"/>
                <a:cs typeface="Verdana" panose="020B0604030504040204" pitchFamily="34" charset="0"/>
              </a:rPr>
              <a:t>P=Protective against oil mist</a:t>
            </a:r>
          </a:p>
          <a:p>
            <a:r>
              <a:rPr lang="en-US" altLang="en-US" sz="1400">
                <a:latin typeface="Verdana" panose="020B0604030504040204" pitchFamily="34" charset="0"/>
                <a:ea typeface="Verdana" panose="020B0604030504040204" pitchFamily="34" charset="0"/>
                <a:cs typeface="Verdana" panose="020B0604030504040204" pitchFamily="34" charset="0"/>
              </a:rPr>
              <a:t>Filter efficiency indicates the percentage removed from the air stream when tested to 0.3 micron size particles</a:t>
            </a:r>
            <a:r>
              <a:rPr lang="en-US" altLang="en-US" sz="1400"/>
              <a: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68D3B-57DD-499E-A3D6-EB5C8D83E260}" type="slidenum">
              <a:rPr lang="en-US" altLang="en-US">
                <a:solidFill>
                  <a:srgbClr val="000000"/>
                </a:solidFill>
                <a:latin typeface="Tahoma" panose="020B0604030504040204" pitchFamily="34" charset="0"/>
              </a:rPr>
              <a:pPr>
                <a:spcBef>
                  <a:spcPct val="0"/>
                </a:spcBef>
              </a:pPr>
              <a:t>10</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N designation is		 </a:t>
            </a:r>
          </a:p>
          <a:p>
            <a:pPr marL="171450" indent="-171450">
              <a:buFont typeface="Wingdings" panose="05000000000000000000" pitchFamily="2" charset="2"/>
              <a:buChar char="§"/>
              <a:defRPr/>
            </a:pPr>
            <a:r>
              <a:rPr lang="en-US" altLang="en-US" dirty="0">
                <a:latin typeface="Verdana" pitchFamily="34" charset="0"/>
                <a:ea typeface="Verdana" pitchFamily="34" charset="0"/>
                <a:cs typeface="Verdana" pitchFamily="34" charset="0"/>
              </a:rPr>
              <a:t>Tested against sodium chloride</a:t>
            </a:r>
          </a:p>
          <a:p>
            <a:pPr marL="171450" indent="-171450">
              <a:buFont typeface="Wingdings" panose="05000000000000000000" pitchFamily="2" charset="2"/>
              <a:buChar char="§"/>
              <a:defRPr/>
            </a:pPr>
            <a:r>
              <a:rPr lang="en-US" altLang="en-US" dirty="0">
                <a:latin typeface="Verdana" pitchFamily="34" charset="0"/>
                <a:ea typeface="Verdana" pitchFamily="34" charset="0"/>
                <a:cs typeface="Verdana" pitchFamily="34" charset="0"/>
              </a:rPr>
              <a:t>Limited to use in non-oil-based </a:t>
            </a:r>
            <a:br>
              <a:rPr lang="en-US" altLang="en-US" dirty="0">
                <a:latin typeface="Verdana" pitchFamily="34" charset="0"/>
                <a:ea typeface="Verdana" pitchFamily="34" charset="0"/>
                <a:cs typeface="Verdana" pitchFamily="34" charset="0"/>
              </a:rPr>
            </a:br>
            <a:r>
              <a:rPr lang="en-US" altLang="en-US" dirty="0">
                <a:latin typeface="Verdana" pitchFamily="34" charset="0"/>
                <a:ea typeface="Verdana" pitchFamily="34" charset="0"/>
                <a:cs typeface="Verdana" pitchFamily="34" charset="0"/>
              </a:rPr>
              <a:t>particulate atmospheres</a:t>
            </a:r>
          </a:p>
          <a:p>
            <a:pPr>
              <a:defRPr/>
            </a:pPr>
            <a:endParaRPr lang="en-US" altLang="en-US" dirty="0">
              <a:latin typeface="Verdana" pitchFamily="34" charset="0"/>
              <a:ea typeface="Verdana" pitchFamily="34" charset="0"/>
              <a:cs typeface="Verdana" pitchFamily="34" charset="0"/>
            </a:endParaRPr>
          </a:p>
          <a:p>
            <a:pPr>
              <a:defRPr/>
            </a:pPr>
            <a:r>
              <a:rPr lang="en-US" altLang="en-US" dirty="0">
                <a:latin typeface="Verdana" pitchFamily="34" charset="0"/>
                <a:ea typeface="Verdana" pitchFamily="34" charset="0"/>
                <a:cs typeface="Verdana" pitchFamily="34" charset="0"/>
              </a:rPr>
              <a:t>R &amp; P designation is</a:t>
            </a:r>
          </a:p>
          <a:p>
            <a:pPr marL="171450" indent="-171450">
              <a:buFont typeface="Wingdings" panose="05000000000000000000" pitchFamily="2" charset="2"/>
              <a:buChar char="§"/>
              <a:defRPr/>
            </a:pPr>
            <a:r>
              <a:rPr lang="en-US" altLang="en-US" dirty="0">
                <a:latin typeface="Verdana" pitchFamily="34" charset="0"/>
                <a:ea typeface="Verdana" pitchFamily="34" charset="0"/>
                <a:cs typeface="Verdana" pitchFamily="34" charset="0"/>
              </a:rPr>
              <a:t>Tested against </a:t>
            </a:r>
            <a:r>
              <a:rPr lang="en-US" altLang="en-US" dirty="0" err="1">
                <a:latin typeface="Verdana" pitchFamily="34" charset="0"/>
                <a:ea typeface="Verdana" pitchFamily="34" charset="0"/>
                <a:cs typeface="Verdana" pitchFamily="34" charset="0"/>
              </a:rPr>
              <a:t>dioctyl</a:t>
            </a:r>
            <a:r>
              <a:rPr lang="en-US" altLang="en-US" dirty="0">
                <a:latin typeface="Verdana" pitchFamily="34" charset="0"/>
                <a:ea typeface="Verdana" pitchFamily="34" charset="0"/>
                <a:cs typeface="Verdana" pitchFamily="34" charset="0"/>
              </a:rPr>
              <a:t> phthalate (DOP)</a:t>
            </a:r>
          </a:p>
          <a:p>
            <a:pPr marL="171450" indent="-171450">
              <a:buFont typeface="Wingdings" panose="05000000000000000000" pitchFamily="2" charset="2"/>
              <a:buChar char="§"/>
              <a:defRPr/>
            </a:pPr>
            <a:r>
              <a:rPr lang="en-US" altLang="en-US" dirty="0">
                <a:latin typeface="Verdana" pitchFamily="34" charset="0"/>
                <a:ea typeface="Verdana" pitchFamily="34" charset="0"/>
                <a:cs typeface="Verdana" pitchFamily="34" charset="0"/>
              </a:rPr>
              <a:t>For filtering any solid or liquid particulates</a:t>
            </a:r>
          </a:p>
          <a:p>
            <a:pPr>
              <a:defRPr/>
            </a:pPr>
            <a:endParaRPr lang="en-US" altLang="en-US" dirty="0">
              <a:latin typeface="Verdana" pitchFamily="34" charset="0"/>
              <a:ea typeface="Verdana" pitchFamily="34" charset="0"/>
              <a:cs typeface="Verdana" pitchFamily="34" charset="0"/>
            </a:endParaRPr>
          </a:p>
          <a:p>
            <a:pPr>
              <a:defRPr/>
            </a:pPr>
            <a:r>
              <a:rPr lang="en-US" altLang="en-US" dirty="0">
                <a:latin typeface="Verdana" pitchFamily="34" charset="0"/>
                <a:ea typeface="Verdana" pitchFamily="34" charset="0"/>
                <a:cs typeface="Verdana" pitchFamily="34" charset="0"/>
              </a:rPr>
              <a:t>While N and R filters may have “use limitations,” P filters do not have “use limitations” assigned</a:t>
            </a:r>
          </a:p>
          <a:p>
            <a:pPr>
              <a:defRPr/>
            </a:pPr>
            <a:endParaRPr lang="en-US" altLang="en-US" sz="1400" dirty="0">
              <a:latin typeface="Verdana" pitchFamily="34" charset="0"/>
              <a:ea typeface="Verdana" pitchFamily="34" charset="0"/>
              <a:cs typeface="Verdana" pitchFamily="34"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642B69-B9CA-4222-A725-FE2393C7A1F1}" type="slidenum">
              <a:rPr lang="en-US" altLang="en-US">
                <a:solidFill>
                  <a:srgbClr val="000000"/>
                </a:solidFill>
                <a:latin typeface="Tahoma" panose="020B0604030504040204" pitchFamily="34" charset="0"/>
              </a:rPr>
              <a:pPr>
                <a:spcBef>
                  <a:spcPct val="0"/>
                </a:spcBef>
              </a:pPr>
              <a:t>11</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The above use consideration chart will assist in selecting the filter series and type designation for your particular situation.</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760677-737E-43E0-A429-285F29A41527}" type="slidenum">
              <a:rPr lang="en-US" altLang="en-US">
                <a:solidFill>
                  <a:srgbClr val="000000"/>
                </a:solidFill>
                <a:latin typeface="Tahoma" panose="020B0604030504040204" pitchFamily="34" charset="0"/>
              </a:rPr>
              <a:pPr>
                <a:spcBef>
                  <a:spcPct val="0"/>
                </a:spcBef>
              </a:pPr>
              <a:t>12</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The “P” designation indicates the maximum efficiency of the filtration means. Check with your respirator supplier. They can help you determine the best match of respirator to your hazards.</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7AABAC-298C-462D-89C5-1A261E7DFE16}" type="slidenum">
              <a:rPr lang="en-US" altLang="en-US">
                <a:solidFill>
                  <a:srgbClr val="000000"/>
                </a:solidFill>
                <a:latin typeface="Tahoma" panose="020B0604030504040204" pitchFamily="34" charset="0"/>
              </a:rPr>
              <a:pPr>
                <a:spcBef>
                  <a:spcPct val="0"/>
                </a:spcBef>
              </a:pPr>
              <a:t>13</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Per NIOSH (National Institute of Occupational Safety and Health)</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Filters with “N95, R95 and P95” will be certified as having a minimum efficiency of 95 percent.</a:t>
            </a:r>
          </a:p>
          <a:p>
            <a:pPr>
              <a:buFont typeface="Calibri" panose="020F0502020204030204" pitchFamily="34" charset="0"/>
              <a:buAutoNum type="arabicPeriod"/>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Filters with “N99, R99 and P99” will be certified as having a minimum efficiency of 99 percent.</a:t>
            </a:r>
          </a:p>
          <a:p>
            <a:pPr>
              <a:buFont typeface="Calibri" panose="020F0502020204030204" pitchFamily="34" charset="0"/>
              <a:buAutoNum type="arabicPeriod"/>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Filters with “N100, R100 and P100” will be certified as having a minimum efficiency of 99.97 percent.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160EB1-7695-453B-8A21-5378A15C7564}" type="slidenum">
              <a:rPr lang="en-US" altLang="en-US">
                <a:solidFill>
                  <a:srgbClr val="000000"/>
                </a:solidFill>
                <a:latin typeface="Tahoma" panose="020B0604030504040204" pitchFamily="34" charset="0"/>
              </a:rPr>
              <a:pPr>
                <a:spcBef>
                  <a:spcPct val="0"/>
                </a:spcBef>
              </a:pPr>
              <a:t>14</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OSHA requires employers to establish a written respiratory program. This program will document each hazard on a site-by-site basis based on a work survey and evaluation.</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This program will be precise in site-specific procedures to be implemented to reduce dangers including:</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buFont typeface="Calibri" panose="020F0502020204030204" pitchFamily="34" charset="0"/>
              <a:buAutoNum type="arabicPeriod"/>
            </a:pPr>
            <a:r>
              <a:rPr lang="en-US" altLang="en-US" sz="1400">
                <a:solidFill>
                  <a:schemeClr val="accent2"/>
                </a:solidFill>
                <a:latin typeface="Verdana" panose="020B0604030504040204" pitchFamily="34" charset="0"/>
                <a:ea typeface="Verdana" panose="020B0604030504040204" pitchFamily="34" charset="0"/>
                <a:cs typeface="Verdana" panose="020B0604030504040204" pitchFamily="34" charset="0"/>
              </a:rPr>
              <a:t> Medical evaluation of employees required to wear respirators</a:t>
            </a:r>
          </a:p>
          <a:p>
            <a:pPr eaLnBrk="1" hangingPunct="1">
              <a:buFont typeface="Calibri" panose="020F0502020204030204" pitchFamily="34" charset="0"/>
              <a:buAutoNum type="arabicPeriod"/>
            </a:pPr>
            <a:r>
              <a:rPr lang="en-US" altLang="en-US" sz="1400">
                <a:solidFill>
                  <a:schemeClr val="accent2"/>
                </a:solidFill>
                <a:latin typeface="Verdana" panose="020B0604030504040204" pitchFamily="34" charset="0"/>
                <a:ea typeface="Verdana" panose="020B0604030504040204" pitchFamily="34" charset="0"/>
                <a:cs typeface="Verdana" panose="020B0604030504040204" pitchFamily="34" charset="0"/>
              </a:rPr>
              <a:t> Procedures for selecting respirators</a:t>
            </a:r>
          </a:p>
          <a:p>
            <a:pPr eaLnBrk="1" hangingPunct="1">
              <a:buFont typeface="Calibri" panose="020F0502020204030204" pitchFamily="34" charset="0"/>
              <a:buAutoNum type="arabicPeriod"/>
            </a:pPr>
            <a:r>
              <a:rPr lang="en-US" altLang="en-US" sz="1400">
                <a:solidFill>
                  <a:schemeClr val="accent2"/>
                </a:solidFill>
                <a:latin typeface="Verdana" panose="020B0604030504040204" pitchFamily="34" charset="0"/>
                <a:ea typeface="Verdana" panose="020B0604030504040204" pitchFamily="34" charset="0"/>
                <a:cs typeface="Verdana" panose="020B0604030504040204" pitchFamily="34" charset="0"/>
              </a:rPr>
              <a:t> Fit-testing procedures</a:t>
            </a:r>
          </a:p>
          <a:p>
            <a:pPr eaLnBrk="1" hangingPunct="1">
              <a:buFont typeface="Calibri" panose="020F0502020204030204" pitchFamily="34" charset="0"/>
              <a:buAutoNum type="arabicPeriod"/>
            </a:pPr>
            <a:r>
              <a:rPr lang="en-US" altLang="en-US" sz="1400">
                <a:solidFill>
                  <a:schemeClr val="accent2"/>
                </a:solidFill>
                <a:latin typeface="Verdana" panose="020B0604030504040204" pitchFamily="34" charset="0"/>
                <a:ea typeface="Verdana" panose="020B0604030504040204" pitchFamily="34" charset="0"/>
                <a:cs typeface="Verdana" panose="020B0604030504040204" pitchFamily="34" charset="0"/>
              </a:rPr>
              <a:t> Procedures for proper use of respirators in all situations</a:t>
            </a:r>
          </a:p>
          <a:p>
            <a:pPr eaLnBrk="1" hangingPunct="1">
              <a:buFont typeface="Calibri" panose="020F0502020204030204" pitchFamily="34" charset="0"/>
              <a:buAutoNum type="arabicPeriod"/>
            </a:pPr>
            <a:r>
              <a:rPr lang="en-US" altLang="en-US" sz="1400">
                <a:solidFill>
                  <a:schemeClr val="accent2"/>
                </a:solidFill>
                <a:latin typeface="Verdana" panose="020B0604030504040204" pitchFamily="34" charset="0"/>
                <a:ea typeface="Verdana" panose="020B0604030504040204" pitchFamily="34" charset="0"/>
                <a:cs typeface="Verdana" panose="020B0604030504040204" pitchFamily="34" charset="0"/>
              </a:rPr>
              <a:t> Procedures and schedules for cleaning, disinfecting, storing, etc.</a:t>
            </a:r>
          </a:p>
          <a:p>
            <a:pPr eaLnBrk="1" hangingPunct="1">
              <a:buFont typeface="Calibri" panose="020F0502020204030204" pitchFamily="34" charset="0"/>
              <a:buAutoNum type="arabicPeriod"/>
            </a:pPr>
            <a:r>
              <a:rPr lang="en-US" altLang="en-US" sz="1400">
                <a:solidFill>
                  <a:schemeClr val="accent2"/>
                </a:solidFill>
                <a:latin typeface="Verdana" panose="020B0604030504040204" pitchFamily="34" charset="0"/>
                <a:ea typeface="Verdana" panose="020B0604030504040204" pitchFamily="34" charset="0"/>
                <a:cs typeface="Verdana" panose="020B0604030504040204" pitchFamily="34" charset="0"/>
              </a:rPr>
              <a:t> Training to be provided employees using respirators as well as</a:t>
            </a:r>
          </a:p>
          <a:p>
            <a:pPr eaLnBrk="1" hangingPunct="1">
              <a:buFont typeface="Calibri" panose="020F0502020204030204" pitchFamily="34" charset="0"/>
              <a:buAutoNum type="arabicPeriod"/>
            </a:pPr>
            <a:r>
              <a:rPr lang="en-US" altLang="en-US" sz="1400">
                <a:solidFill>
                  <a:schemeClr val="accent2"/>
                </a:solidFill>
                <a:latin typeface="Verdana" panose="020B0604030504040204" pitchFamily="34" charset="0"/>
                <a:ea typeface="Verdana" panose="020B0604030504040204" pitchFamily="34" charset="0"/>
                <a:cs typeface="Verdana" panose="020B0604030504040204" pitchFamily="34" charset="0"/>
              </a:rPr>
              <a:t> Program evaluation procedures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B593D6-57CE-4B90-9E22-D7723D3C7692}" type="slidenum">
              <a:rPr lang="en-US" altLang="en-US">
                <a:solidFill>
                  <a:srgbClr val="000000"/>
                </a:solidFill>
                <a:latin typeface="Tahoma" panose="020B0604030504040204" pitchFamily="34" charset="0"/>
              </a:rPr>
              <a:pPr>
                <a:spcBef>
                  <a:spcPct val="0"/>
                </a:spcBef>
              </a:pPr>
              <a:t>15</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defRPr/>
            </a:pPr>
            <a:r>
              <a:rPr lang="en-US" sz="1400">
                <a:latin typeface="Verdana" pitchFamily="34" charset="0"/>
                <a:ea typeface="Verdana" pitchFamily="34" charset="0"/>
                <a:cs typeface="Verdana" pitchFamily="34" charset="0"/>
              </a:rPr>
              <a:t>Medical evaluations are important to determine if an employee can wear a respirator.</a:t>
            </a:r>
          </a:p>
          <a:p>
            <a:pPr eaLnBrk="1" hangingPunct="1">
              <a:spcBef>
                <a:spcPct val="0"/>
              </a:spcBef>
              <a:defRPr/>
            </a:pPr>
            <a:endParaRPr lang="en-US" sz="1400">
              <a:latin typeface="Verdana" pitchFamily="34" charset="0"/>
              <a:ea typeface="Verdana" pitchFamily="34" charset="0"/>
              <a:cs typeface="Verdana" pitchFamily="34" charset="0"/>
            </a:endParaRPr>
          </a:p>
          <a:p>
            <a:pPr eaLnBrk="1" hangingPunct="1">
              <a:defRPr/>
            </a:pPr>
            <a:r>
              <a:rPr lang="en-US" sz="1400">
                <a:latin typeface="Verdana" pitchFamily="34" charset="0"/>
                <a:ea typeface="Verdana" pitchFamily="34" charset="0"/>
                <a:cs typeface="Verdana" pitchFamily="34" charset="0"/>
              </a:rPr>
              <a:t>The employee receives a medical evaluation from a physician or other licensed health care professional to determine if they can wear a respirator.</a:t>
            </a:r>
          </a:p>
          <a:p>
            <a:pPr eaLnBrk="1" hangingPunct="1">
              <a:defRPr/>
            </a:pPr>
            <a:endParaRPr lang="en-US" sz="1400">
              <a:effectLst>
                <a:outerShdw blurRad="38100" dist="38100" dir="2700000" algn="tl">
                  <a:srgbClr val="C0C0C0"/>
                </a:outerShdw>
              </a:effectLst>
              <a:latin typeface="Verdana" pitchFamily="34" charset="0"/>
              <a:ea typeface="Verdana" pitchFamily="34" charset="0"/>
              <a:cs typeface="Verdana" pitchFamily="34" charset="0"/>
            </a:endParaRPr>
          </a:p>
          <a:p>
            <a:pPr eaLnBrk="1" hangingPunct="1">
              <a:defRPr/>
            </a:pPr>
            <a:r>
              <a:rPr lang="en-US" sz="1400">
                <a:latin typeface="Verdana" pitchFamily="34" charset="0"/>
                <a:ea typeface="Verdana" pitchFamily="34" charset="0"/>
                <a:cs typeface="Verdana" pitchFamily="34" charset="0"/>
              </a:rPr>
              <a:t>The immediate supervisor </a:t>
            </a:r>
            <a:r>
              <a:rPr lang="en-US" sz="1400" u="sng">
                <a:latin typeface="Verdana" pitchFamily="34" charset="0"/>
                <a:ea typeface="Verdana" pitchFamily="34" charset="0"/>
                <a:cs typeface="Verdana" pitchFamily="34" charset="0"/>
              </a:rPr>
              <a:t>must</a:t>
            </a:r>
            <a:r>
              <a:rPr lang="en-US" sz="1400">
                <a:latin typeface="Verdana" pitchFamily="34" charset="0"/>
                <a:ea typeface="Verdana" pitchFamily="34" charset="0"/>
                <a:cs typeface="Verdana" pitchFamily="34" charset="0"/>
              </a:rPr>
              <a:t> obtain a </a:t>
            </a:r>
            <a:r>
              <a:rPr lang="en-US" sz="1400" i="1">
                <a:solidFill>
                  <a:schemeClr val="accent2"/>
                </a:solidFill>
                <a:latin typeface="Verdana" pitchFamily="34" charset="0"/>
                <a:ea typeface="Verdana" pitchFamily="34" charset="0"/>
                <a:cs typeface="Verdana" pitchFamily="34" charset="0"/>
              </a:rPr>
              <a:t>written</a:t>
            </a:r>
            <a:r>
              <a:rPr lang="en-US" sz="1400">
                <a:latin typeface="Verdana" pitchFamily="34" charset="0"/>
                <a:ea typeface="Verdana" pitchFamily="34" charset="0"/>
                <a:cs typeface="Verdana" pitchFamily="34" charset="0"/>
              </a:rPr>
              <a:t> recommendation from a health care professional  on whether the employee is medically able to use a respirator.</a:t>
            </a:r>
          </a:p>
          <a:p>
            <a:pPr>
              <a:defRPr/>
            </a:pPr>
            <a:endParaRPr lang="en-US" sz="1400">
              <a:latin typeface="Verdana" pitchFamily="34" charset="0"/>
              <a:ea typeface="Verdana" pitchFamily="34" charset="0"/>
              <a:cs typeface="Verdana"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4E7817-9C9A-44AF-92C8-819E74DD696E}" type="slidenum">
              <a:rPr lang="en-US" altLang="en-US">
                <a:solidFill>
                  <a:srgbClr val="000000"/>
                </a:solidFill>
                <a:latin typeface="Tahoma" panose="020B0604030504040204" pitchFamily="34" charset="0"/>
              </a:rPr>
              <a:pPr>
                <a:spcBef>
                  <a:spcPct val="0"/>
                </a:spcBef>
              </a:pPr>
              <a:t>16</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This medical evaluation determines the employee’s fitness to wear a respirator.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It takes into account: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Tobacco use</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Pulmonary or lung problems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Cardiovascular or heart problems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Medications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5B6E7C-73AA-4632-BEE5-098ADD4238E5}" type="slidenum">
              <a:rPr lang="en-US" altLang="en-US">
                <a:solidFill>
                  <a:srgbClr val="000000"/>
                </a:solidFill>
                <a:latin typeface="Tahoma" panose="020B0604030504040204" pitchFamily="34" charset="0"/>
              </a:rPr>
              <a:pPr>
                <a:spcBef>
                  <a:spcPct val="0"/>
                </a:spcBef>
              </a:pPr>
              <a:t>17</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Also determined during this exam would be other problems which may interfere with use.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Vision problems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Hearing</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Back problems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Prior chemical exposures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Working conditions with the respirator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961E84-300F-4652-9A62-87B38A9B44EB}" type="slidenum">
              <a:rPr lang="en-US" altLang="en-US">
                <a:solidFill>
                  <a:srgbClr val="000000"/>
                </a:solidFill>
                <a:latin typeface="Tahoma" panose="020B0604030504040204" pitchFamily="34" charset="0"/>
              </a:rPr>
              <a:pPr>
                <a:spcBef>
                  <a:spcPct val="0"/>
                </a:spcBef>
              </a:pPr>
              <a:t>18</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Medical findings may indicate a person can not use a respirator or not use a particular type of respirator.</a:t>
            </a:r>
          </a:p>
          <a:p>
            <a:r>
              <a:rPr lang="en-US" altLang="en-US" sz="1400">
                <a:latin typeface="Verdana" panose="020B0604030504040204" pitchFamily="34" charset="0"/>
                <a:ea typeface="Verdana" panose="020B0604030504040204" pitchFamily="34" charset="0"/>
                <a:cs typeface="Verdana" panose="020B0604030504040204" pitchFamily="34" charset="0"/>
              </a:rPr>
              <a:t>Follow-up exams may be required to re-evaluate initial findings.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1CC358-ED7A-47A9-B99D-B4623F6CA8C7}" type="slidenum">
              <a:rPr lang="en-US" altLang="en-US">
                <a:solidFill>
                  <a:srgbClr val="000000"/>
                </a:solidFill>
                <a:latin typeface="Tahoma" panose="020B0604030504040204" pitchFamily="34" charset="0"/>
              </a:rPr>
              <a:pPr>
                <a:spcBef>
                  <a:spcPct val="0"/>
                </a:spcBef>
              </a:pPr>
              <a:t>19</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Verdana" panose="020B0604030504040204" pitchFamily="34" charset="0"/>
                <a:ea typeface="Verdana" panose="020B0604030504040204" pitchFamily="34" charset="0"/>
                <a:cs typeface="Verdana" panose="020B0604030504040204" pitchFamily="34" charset="0"/>
              </a:rPr>
              <a:t>Respirators shall be provided when necessary to protect  the health of employees from breathable hazards. Respirators should be used as the </a:t>
            </a:r>
            <a:r>
              <a:rPr lang="en-US" altLang="en-US" u="sng">
                <a:latin typeface="Verdana" panose="020B0604030504040204" pitchFamily="34" charset="0"/>
                <a:ea typeface="Verdana" panose="020B0604030504040204" pitchFamily="34" charset="0"/>
                <a:cs typeface="Verdana" panose="020B0604030504040204" pitchFamily="34" charset="0"/>
              </a:rPr>
              <a:t>last</a:t>
            </a:r>
            <a:r>
              <a:rPr lang="en-US" altLang="en-US">
                <a:latin typeface="Verdana" panose="020B0604030504040204" pitchFamily="34" charset="0"/>
                <a:ea typeface="Verdana" panose="020B0604030504040204" pitchFamily="34" charset="0"/>
                <a:cs typeface="Verdana" panose="020B0604030504040204" pitchFamily="34" charset="0"/>
              </a:rPr>
              <a:t> choice, not first choice!</a:t>
            </a:r>
          </a:p>
          <a:p>
            <a:pPr eaLnBrk="1" hangingPunct="1">
              <a:spcBef>
                <a:spcPct val="0"/>
              </a:spcBef>
            </a:pPr>
            <a:endParaRPr lang="en-US" altLang="en-US">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Respirators shall be used in the following circumstances:</a:t>
            </a:r>
          </a:p>
          <a:p>
            <a:pPr eaLnBrk="1" hangingPunct="1"/>
            <a:endParaRPr lang="en-US" altLang="en-US" b="1">
              <a:latin typeface="Verdana" panose="020B0604030504040204" pitchFamily="34" charset="0"/>
              <a:ea typeface="Verdana" panose="020B0604030504040204" pitchFamily="34" charset="0"/>
              <a:cs typeface="Verdana" panose="020B0604030504040204" pitchFamily="34" charset="0"/>
            </a:endParaRPr>
          </a:p>
          <a:p>
            <a:pPr marL="628650" lvl="1" indent="-171450" eaLnBrk="1" hangingPunct="1">
              <a:buSzPct val="6000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Where exposure levels exceed the permissible exposure limit, or PEL, during time period necessary to install or implement feasible engineering/work practice controls.</a:t>
            </a:r>
            <a:endParaRPr lang="en-US" altLang="en-US" b="1">
              <a:latin typeface="Verdana" panose="020B0604030504040204" pitchFamily="34" charset="0"/>
              <a:ea typeface="Verdana" panose="020B0604030504040204" pitchFamily="34" charset="0"/>
              <a:cs typeface="Verdana" panose="020B0604030504040204" pitchFamily="34" charset="0"/>
            </a:endParaRPr>
          </a:p>
          <a:p>
            <a:pPr marL="628650" lvl="1" indent="-171450" eaLnBrk="1" hangingPunct="1">
              <a:buSzPct val="6000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In regulated areas.</a:t>
            </a:r>
            <a:endParaRPr lang="en-US" altLang="en-US" b="1">
              <a:latin typeface="Verdana" panose="020B0604030504040204" pitchFamily="34" charset="0"/>
              <a:ea typeface="Verdana" panose="020B0604030504040204" pitchFamily="34" charset="0"/>
              <a:cs typeface="Verdana" panose="020B0604030504040204" pitchFamily="34" charset="0"/>
            </a:endParaRPr>
          </a:p>
          <a:p>
            <a:pPr marL="628650" lvl="1" indent="-171450" eaLnBrk="1" hangingPunct="1">
              <a:buSzPct val="6000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Where employer has implemented all feasible engineering and work practice controls and these are not sufficient to reduce exposures to or below the PEL.</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D7A83C-D1CD-4D86-BEA3-219783BDAB8A}" type="slidenum">
              <a:rPr lang="en-US" altLang="en-US">
                <a:solidFill>
                  <a:srgbClr val="000000"/>
                </a:solidFill>
                <a:latin typeface="Tahoma" panose="020B0604030504040204" pitchFamily="34" charset="0"/>
              </a:rPr>
              <a:pPr>
                <a:spcBef>
                  <a:spcPct val="0"/>
                </a:spcBef>
              </a:pPr>
              <a:t>2</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defRPr/>
            </a:pPr>
            <a:r>
              <a:rPr lang="en-US" sz="1400" dirty="0">
                <a:latin typeface="Verdana" pitchFamily="34" charset="0"/>
                <a:ea typeface="Verdana" pitchFamily="34" charset="0"/>
                <a:cs typeface="Verdana" pitchFamily="34" charset="0"/>
              </a:rPr>
              <a:t>For each person using a respirator, a fit test is performed.</a:t>
            </a:r>
          </a:p>
          <a:p>
            <a:pPr eaLnBrk="1" hangingPunct="1">
              <a:spcBef>
                <a:spcPct val="0"/>
              </a:spcBef>
              <a:defRPr/>
            </a:pPr>
            <a:endParaRPr lang="en-US" sz="1400" dirty="0">
              <a:latin typeface="Verdana" pitchFamily="34" charset="0"/>
              <a:ea typeface="Verdana" pitchFamily="34" charset="0"/>
              <a:cs typeface="Verdana" pitchFamily="34" charset="0"/>
            </a:endParaRPr>
          </a:p>
          <a:p>
            <a:pPr marL="285750" indent="-285750" eaLnBrk="1" hangingPunct="1">
              <a:buFont typeface="Wingdings" panose="05000000000000000000" pitchFamily="2" charset="2"/>
              <a:buChar char="§"/>
              <a:defRPr/>
            </a:pPr>
            <a:r>
              <a:rPr lang="en-US" sz="1400" dirty="0">
                <a:latin typeface="Verdana" pitchFamily="34" charset="0"/>
                <a:ea typeface="Verdana" pitchFamily="34" charset="0"/>
                <a:cs typeface="Verdana" pitchFamily="34" charset="0"/>
              </a:rPr>
              <a:t>The “Fit” of a respirator face piece to ensure a good seal is extremely important: a secure fit = the difference between life and death!</a:t>
            </a:r>
            <a:endParaRPr lang="en-US" sz="1400" dirty="0">
              <a:effectLst>
                <a:outerShdw blurRad="38100" dist="38100" dir="2700000" algn="tl">
                  <a:srgbClr val="C0C0C0"/>
                </a:outerShdw>
              </a:effectLst>
              <a:latin typeface="Verdana" pitchFamily="34" charset="0"/>
              <a:ea typeface="Verdana" pitchFamily="34" charset="0"/>
              <a:cs typeface="Verdana" pitchFamily="34" charset="0"/>
            </a:endParaRPr>
          </a:p>
          <a:p>
            <a:pPr marL="285750" indent="-285750" eaLnBrk="1" hangingPunct="1">
              <a:buFont typeface="Wingdings" panose="05000000000000000000" pitchFamily="2" charset="2"/>
              <a:buChar char="§"/>
              <a:defRPr/>
            </a:pPr>
            <a:r>
              <a:rPr lang="en-US" sz="1400" dirty="0">
                <a:latin typeface="Verdana" pitchFamily="34" charset="0"/>
                <a:ea typeface="Verdana" pitchFamily="34" charset="0"/>
                <a:cs typeface="Verdana" pitchFamily="34" charset="0"/>
              </a:rPr>
              <a:t>Most face pieces fit only a certain percentage of people. Manufacturers do make various sizes to accommodate the user population.</a:t>
            </a:r>
          </a:p>
          <a:p>
            <a:pPr marL="285750" indent="-285750" eaLnBrk="1" hangingPunct="1">
              <a:buFont typeface="Wingdings" panose="05000000000000000000" pitchFamily="2" charset="2"/>
              <a:buChar char="§"/>
              <a:defRPr/>
            </a:pPr>
            <a:r>
              <a:rPr lang="en-US" sz="1400" dirty="0">
                <a:latin typeface="Verdana" pitchFamily="34" charset="0"/>
                <a:ea typeface="Verdana" pitchFamily="34" charset="0"/>
                <a:cs typeface="Verdana" pitchFamily="34" charset="0"/>
              </a:rPr>
              <a:t>It is very important that face pieces are tested for </a:t>
            </a:r>
            <a:r>
              <a:rPr lang="en-US" sz="1400" i="1" dirty="0">
                <a:latin typeface="Verdana" pitchFamily="34" charset="0"/>
                <a:ea typeface="Verdana" pitchFamily="34" charset="0"/>
                <a:cs typeface="Verdana" pitchFamily="34" charset="0"/>
              </a:rPr>
              <a:t>each</a:t>
            </a:r>
            <a:r>
              <a:rPr lang="en-US" sz="1400" dirty="0">
                <a:latin typeface="Verdana" pitchFamily="34" charset="0"/>
                <a:ea typeface="Verdana" pitchFamily="34" charset="0"/>
                <a:cs typeface="Verdana" pitchFamily="34" charset="0"/>
              </a:rPr>
              <a:t> potential user.</a:t>
            </a:r>
          </a:p>
          <a:p>
            <a:pPr>
              <a:defRPr/>
            </a:pPr>
            <a:endParaRPr lang="en-US" sz="1400" dirty="0">
              <a:latin typeface="Verdana" pitchFamily="34" charset="0"/>
              <a:ea typeface="Verdana" pitchFamily="34" charset="0"/>
              <a:cs typeface="Verdana" pitchFamily="34" charset="0"/>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5C56C0-47D1-4887-BD0D-1836446DF916}" type="slidenum">
              <a:rPr lang="en-US" altLang="en-US">
                <a:solidFill>
                  <a:srgbClr val="000000"/>
                </a:solidFill>
                <a:latin typeface="Tahoma" panose="020B0604030504040204" pitchFamily="34" charset="0"/>
              </a:rPr>
              <a:pPr>
                <a:spcBef>
                  <a:spcPct val="0"/>
                </a:spcBef>
              </a:pPr>
              <a:t>20</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defRPr/>
            </a:pPr>
            <a:r>
              <a:rPr lang="en-US" sz="1400" dirty="0">
                <a:latin typeface="Verdana" pitchFamily="34" charset="0"/>
                <a:ea typeface="Verdana" pitchFamily="34" charset="0"/>
                <a:cs typeface="Verdana" pitchFamily="34" charset="0"/>
              </a:rPr>
              <a:t>Many factors affect the fit of a respirator.</a:t>
            </a:r>
          </a:p>
          <a:p>
            <a:pPr eaLnBrk="1" hangingPunct="1">
              <a:spcBef>
                <a:spcPct val="0"/>
              </a:spcBef>
              <a:defRPr/>
            </a:pPr>
            <a:endParaRPr lang="en-US" sz="1400" dirty="0">
              <a:latin typeface="Verdana" pitchFamily="34" charset="0"/>
              <a:ea typeface="Verdana" pitchFamily="34" charset="0"/>
              <a:cs typeface="Verdana" pitchFamily="34" charset="0"/>
            </a:endParaRPr>
          </a:p>
          <a:p>
            <a:pPr eaLnBrk="1" hangingPunct="1">
              <a:buFont typeface="Calibri" pitchFamily="34" charset="0"/>
              <a:buAutoNum type="arabicPeriod"/>
              <a:defRPr/>
            </a:pPr>
            <a:r>
              <a:rPr lang="en-US" sz="1400" dirty="0">
                <a:latin typeface="Verdana" pitchFamily="34" charset="0"/>
                <a:ea typeface="Verdana" pitchFamily="34" charset="0"/>
                <a:cs typeface="Verdana" pitchFamily="34" charset="0"/>
              </a:rPr>
              <a:t> Facial features such as beards, hollow temples, prominent cheekbones, dentures or missing teeth may not permit a good seal. Also, if false dentures are worn for the initial fit  </a:t>
            </a:r>
            <a:br>
              <a:rPr lang="en-US" sz="1400" dirty="0">
                <a:latin typeface="Verdana" pitchFamily="34" charset="0"/>
                <a:ea typeface="Verdana" pitchFamily="34" charset="0"/>
                <a:cs typeface="Verdana" pitchFamily="34" charset="0"/>
              </a:rPr>
            </a:br>
            <a:r>
              <a:rPr lang="en-US" sz="1400" dirty="0">
                <a:latin typeface="Verdana" pitchFamily="34" charset="0"/>
                <a:ea typeface="Verdana" pitchFamily="34" charset="0"/>
                <a:cs typeface="Verdana" pitchFamily="34" charset="0"/>
              </a:rPr>
              <a:t>    test, they must be worn during use.</a:t>
            </a:r>
          </a:p>
          <a:p>
            <a:pPr eaLnBrk="1" hangingPunct="1">
              <a:buFont typeface="Calibri" pitchFamily="34" charset="0"/>
              <a:buAutoNum type="arabicPeriod"/>
              <a:defRPr/>
            </a:pPr>
            <a:endParaRPr lang="en-US" sz="1400" dirty="0">
              <a:effectLst>
                <a:outerShdw blurRad="38100" dist="38100" dir="2700000" algn="tl">
                  <a:srgbClr val="C0C0C0"/>
                </a:outerShdw>
              </a:effectLst>
              <a:latin typeface="Verdana" pitchFamily="34" charset="0"/>
              <a:ea typeface="Verdana" pitchFamily="34" charset="0"/>
              <a:cs typeface="Verdana" pitchFamily="34" charset="0"/>
            </a:endParaRPr>
          </a:p>
          <a:p>
            <a:pPr eaLnBrk="1" hangingPunct="1">
              <a:buFont typeface="Calibri" pitchFamily="34" charset="0"/>
              <a:buAutoNum type="arabicPeriod"/>
              <a:defRPr/>
            </a:pPr>
            <a:r>
              <a:rPr lang="en-US" sz="1400" dirty="0">
                <a:latin typeface="Verdana" pitchFamily="34" charset="0"/>
                <a:ea typeface="Verdana" pitchFamily="34" charset="0"/>
                <a:cs typeface="Verdana" pitchFamily="34" charset="0"/>
              </a:rPr>
              <a:t> Recent jaw surgery</a:t>
            </a:r>
          </a:p>
          <a:p>
            <a:pPr eaLnBrk="1" hangingPunct="1">
              <a:buFont typeface="Calibri" pitchFamily="34" charset="0"/>
              <a:buAutoNum type="arabicPeriod"/>
              <a:defRPr/>
            </a:pPr>
            <a:endParaRPr lang="en-US" sz="1400" dirty="0">
              <a:effectLst>
                <a:outerShdw blurRad="38100" dist="38100" dir="2700000" algn="tl">
                  <a:srgbClr val="C0C0C0"/>
                </a:outerShdw>
              </a:effectLst>
              <a:latin typeface="Verdana" pitchFamily="34" charset="0"/>
              <a:ea typeface="Verdana" pitchFamily="34" charset="0"/>
              <a:cs typeface="Verdana" pitchFamily="34" charset="0"/>
            </a:endParaRPr>
          </a:p>
          <a:p>
            <a:pPr eaLnBrk="1" hangingPunct="1">
              <a:buFont typeface="Calibri" pitchFamily="34" charset="0"/>
              <a:buAutoNum type="arabicPeriod"/>
              <a:defRPr/>
            </a:pPr>
            <a:r>
              <a:rPr lang="en-US" sz="1400" dirty="0">
                <a:latin typeface="Verdana" pitchFamily="34" charset="0"/>
                <a:ea typeface="Verdana" pitchFamily="34" charset="0"/>
                <a:cs typeface="Verdana" pitchFamily="34" charset="0"/>
              </a:rPr>
              <a:t> The chewing of gum or tobacco are prohibited when wearing the respirator tending to perhaps flex the face piece to face seal differently then during fit testing.</a:t>
            </a:r>
          </a:p>
          <a:p>
            <a:pPr>
              <a:defRPr/>
            </a:pPr>
            <a:endParaRPr lang="en-US" sz="1400" dirty="0">
              <a:latin typeface="Verdana" pitchFamily="34" charset="0"/>
              <a:ea typeface="Verdana" pitchFamily="34" charset="0"/>
              <a:cs typeface="Verdana" pitchFamily="34" charset="0"/>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AE1CC9-C9BC-4802-A204-362C5D11B029}" type="slidenum">
              <a:rPr lang="en-US" altLang="en-US">
                <a:solidFill>
                  <a:srgbClr val="000000"/>
                </a:solidFill>
                <a:latin typeface="Tahoma" panose="020B0604030504040204" pitchFamily="34" charset="0"/>
              </a:rPr>
              <a:pPr>
                <a:spcBef>
                  <a:spcPct val="0"/>
                </a:spcBef>
              </a:pPr>
              <a:t>21</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defRPr/>
            </a:pPr>
            <a:r>
              <a:rPr lang="en-US" sz="1400">
                <a:latin typeface="Verdana" pitchFamily="34" charset="0"/>
                <a:ea typeface="Verdana" pitchFamily="34" charset="0"/>
                <a:cs typeface="Verdana" pitchFamily="34" charset="0"/>
              </a:rPr>
              <a:t>Requirements exist for Fit Testing.</a:t>
            </a:r>
          </a:p>
          <a:p>
            <a:pPr eaLnBrk="1" hangingPunct="1">
              <a:spcBef>
                <a:spcPct val="0"/>
              </a:spcBef>
              <a:defRPr/>
            </a:pPr>
            <a:endParaRPr lang="en-US" sz="1400">
              <a:latin typeface="Verdana" pitchFamily="34" charset="0"/>
              <a:ea typeface="Verdana" pitchFamily="34" charset="0"/>
              <a:cs typeface="Verdana" pitchFamily="34" charset="0"/>
            </a:endParaRPr>
          </a:p>
          <a:p>
            <a:pPr eaLnBrk="1" hangingPunct="1">
              <a:defRPr/>
            </a:pPr>
            <a:r>
              <a:rPr lang="en-US" sz="1400">
                <a:latin typeface="Verdana" pitchFamily="34" charset="0"/>
                <a:ea typeface="Verdana" pitchFamily="34" charset="0"/>
                <a:cs typeface="Verdana" pitchFamily="34" charset="0"/>
              </a:rPr>
              <a:t>Employees must be “fit tested” before initial respirator use and then </a:t>
            </a:r>
            <a:r>
              <a:rPr lang="en-US" sz="1400" u="sng">
                <a:latin typeface="Verdana" pitchFamily="34" charset="0"/>
                <a:ea typeface="Verdana" pitchFamily="34" charset="0"/>
                <a:cs typeface="Verdana" pitchFamily="34" charset="0"/>
              </a:rPr>
              <a:t>annually</a:t>
            </a:r>
            <a:r>
              <a:rPr lang="en-US" sz="1400">
                <a:latin typeface="Verdana" pitchFamily="34" charset="0"/>
                <a:ea typeface="Verdana" pitchFamily="34" charset="0"/>
                <a:cs typeface="Verdana" pitchFamily="34" charset="0"/>
              </a:rPr>
              <a:t> thereafter.</a:t>
            </a:r>
          </a:p>
          <a:p>
            <a:pPr eaLnBrk="1" hangingPunct="1">
              <a:defRPr/>
            </a:pPr>
            <a:endParaRPr lang="en-US" sz="1400">
              <a:effectLst>
                <a:outerShdw blurRad="38100" dist="38100" dir="2700000" algn="tl">
                  <a:srgbClr val="C0C0C0"/>
                </a:outerShdw>
              </a:effectLst>
              <a:latin typeface="Verdana" pitchFamily="34" charset="0"/>
              <a:ea typeface="Verdana" pitchFamily="34" charset="0"/>
              <a:cs typeface="Verdana" pitchFamily="34" charset="0"/>
            </a:endParaRPr>
          </a:p>
          <a:p>
            <a:pPr eaLnBrk="1" hangingPunct="1">
              <a:defRPr/>
            </a:pPr>
            <a:r>
              <a:rPr lang="en-US" sz="1400">
                <a:latin typeface="Verdana" pitchFamily="34" charset="0"/>
                <a:ea typeface="Verdana" pitchFamily="34" charset="0"/>
                <a:cs typeface="Verdana" pitchFamily="34" charset="0"/>
              </a:rPr>
              <a:t>Two types of tests exist: either </a:t>
            </a:r>
            <a:r>
              <a:rPr lang="en-US" sz="1400" i="1">
                <a:latin typeface="Verdana" pitchFamily="34" charset="0"/>
                <a:ea typeface="Verdana" pitchFamily="34" charset="0"/>
                <a:cs typeface="Verdana" pitchFamily="34" charset="0"/>
              </a:rPr>
              <a:t>qualitative</a:t>
            </a:r>
            <a:r>
              <a:rPr lang="en-US" sz="1400">
                <a:latin typeface="Verdana" pitchFamily="34" charset="0"/>
                <a:ea typeface="Verdana" pitchFamily="34" charset="0"/>
                <a:cs typeface="Verdana" pitchFamily="34" charset="0"/>
              </a:rPr>
              <a:t> and </a:t>
            </a:r>
            <a:r>
              <a:rPr lang="en-US" sz="1400" i="1">
                <a:latin typeface="Verdana" pitchFamily="34" charset="0"/>
                <a:ea typeface="Verdana" pitchFamily="34" charset="0"/>
                <a:cs typeface="Verdana" pitchFamily="34" charset="0"/>
              </a:rPr>
              <a:t>quantitative</a:t>
            </a:r>
            <a:endParaRPr lang="en-US" sz="1400">
              <a:latin typeface="Verdana" pitchFamily="34" charset="0"/>
              <a:ea typeface="Verdana" pitchFamily="34" charset="0"/>
              <a:cs typeface="Verdana" pitchFamily="34" charset="0"/>
            </a:endParaRPr>
          </a:p>
          <a:p>
            <a:pPr eaLnBrk="1" hangingPunct="1">
              <a:defRPr/>
            </a:pPr>
            <a:endParaRPr lang="en-US" sz="1400">
              <a:effectLst>
                <a:outerShdw blurRad="38100" dist="38100" dir="2700000" algn="tl">
                  <a:srgbClr val="C0C0C0"/>
                </a:outerShdw>
              </a:effectLst>
              <a:latin typeface="Verdana" pitchFamily="34" charset="0"/>
              <a:ea typeface="Verdana" pitchFamily="34" charset="0"/>
              <a:cs typeface="Verdana" pitchFamily="34" charset="0"/>
            </a:endParaRPr>
          </a:p>
          <a:p>
            <a:pPr eaLnBrk="1" hangingPunct="1">
              <a:defRPr/>
            </a:pPr>
            <a:r>
              <a:rPr lang="en-US" sz="1400">
                <a:latin typeface="Verdana" pitchFamily="34" charset="0"/>
                <a:ea typeface="Verdana" pitchFamily="34" charset="0"/>
                <a:cs typeface="Verdana" pitchFamily="34" charset="0"/>
              </a:rPr>
              <a:t>    </a:t>
            </a:r>
            <a:r>
              <a:rPr lang="en-US" sz="1400" u="sng">
                <a:latin typeface="Verdana" pitchFamily="34" charset="0"/>
                <a:ea typeface="Verdana" pitchFamily="34" charset="0"/>
                <a:cs typeface="Verdana" pitchFamily="34" charset="0"/>
              </a:rPr>
              <a:t>Qualitative</a:t>
            </a:r>
            <a:r>
              <a:rPr lang="en-US" sz="1400">
                <a:latin typeface="Verdana" pitchFamily="34" charset="0"/>
                <a:ea typeface="Verdana" pitchFamily="34" charset="0"/>
                <a:cs typeface="Verdana" pitchFamily="34" charset="0"/>
              </a:rPr>
              <a:t>  In this test, the user determines if he/she can smell the testing agent being used.</a:t>
            </a:r>
          </a:p>
          <a:p>
            <a:pPr eaLnBrk="1" hangingPunct="1">
              <a:defRPr/>
            </a:pPr>
            <a:endParaRPr lang="en-US" sz="1400">
              <a:effectLst>
                <a:outerShdw blurRad="38100" dist="38100" dir="2700000" algn="tl">
                  <a:srgbClr val="C0C0C0"/>
                </a:outerShdw>
              </a:effectLst>
              <a:latin typeface="Verdana" pitchFamily="34" charset="0"/>
              <a:ea typeface="Verdana" pitchFamily="34" charset="0"/>
              <a:cs typeface="Verdana" pitchFamily="34" charset="0"/>
            </a:endParaRPr>
          </a:p>
          <a:p>
            <a:pPr eaLnBrk="1" hangingPunct="1">
              <a:defRPr/>
            </a:pPr>
            <a:r>
              <a:rPr lang="en-US" sz="1400">
                <a:latin typeface="Verdana" pitchFamily="34" charset="0"/>
                <a:ea typeface="Verdana" pitchFamily="34" charset="0"/>
                <a:cs typeface="Verdana" pitchFamily="34" charset="0"/>
              </a:rPr>
              <a:t>    </a:t>
            </a:r>
            <a:r>
              <a:rPr lang="en-US" sz="1400" u="sng">
                <a:latin typeface="Verdana" pitchFamily="34" charset="0"/>
                <a:ea typeface="Verdana" pitchFamily="34" charset="0"/>
                <a:cs typeface="Verdana" pitchFamily="34" charset="0"/>
              </a:rPr>
              <a:t>Quantitative</a:t>
            </a:r>
            <a:r>
              <a:rPr lang="en-US" sz="1400">
                <a:latin typeface="Verdana" pitchFamily="34" charset="0"/>
                <a:ea typeface="Verdana" pitchFamily="34" charset="0"/>
                <a:cs typeface="Verdana" pitchFamily="34" charset="0"/>
              </a:rPr>
              <a:t>  This test uses instruments to detect the agent which may have been entrained into the mask.</a:t>
            </a:r>
          </a:p>
          <a:p>
            <a:pPr>
              <a:defRPr/>
            </a:pPr>
            <a:endParaRPr lang="en-US" sz="1400">
              <a:latin typeface="Verdana" pitchFamily="34" charset="0"/>
              <a:ea typeface="Verdana" pitchFamily="34" charset="0"/>
              <a:cs typeface="Verdana" pitchFamily="34"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213CEB-6782-45E2-815F-01301BAB93CF}" type="slidenum">
              <a:rPr lang="en-US" altLang="en-US">
                <a:solidFill>
                  <a:srgbClr val="000000"/>
                </a:solidFill>
                <a:latin typeface="Tahoma" panose="020B0604030504040204" pitchFamily="34" charset="0"/>
              </a:rPr>
              <a:pPr>
                <a:spcBef>
                  <a:spcPct val="0"/>
                </a:spcBef>
              </a:pPr>
              <a:t>22</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During the Qualitative Fit Test (QLFT), a determination is made whether a good seal can be created between the mask and user’s face.</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F29CD8-6B81-4577-98DA-AD2F1F88493A}" type="slidenum">
              <a:rPr lang="en-US" altLang="en-US">
                <a:solidFill>
                  <a:srgbClr val="000000"/>
                </a:solidFill>
                <a:latin typeface="Tahoma" panose="020B0604030504040204" pitchFamily="34" charset="0"/>
              </a:rPr>
              <a:pPr>
                <a:spcBef>
                  <a:spcPct val="0"/>
                </a:spcBef>
              </a:pPr>
              <a:t>23</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During the Quantitative Fit Test (QNFT), instruments read the internals of the face piece or they may read the exhaled air of the users. A non-offensive aerosol is placed into the test chamber. If the mask seal is not tight, this aerosol may be entrained into the mask. Whether reading the internal mask contents or exhaled air, a reading is obtained of efficiency of the seal.</a:t>
            </a:r>
          </a:p>
          <a:p>
            <a:r>
              <a:rPr lang="en-US" altLang="en-US" sz="1400">
                <a:latin typeface="Verdana" panose="020B0604030504040204" pitchFamily="34" charset="0"/>
                <a:ea typeface="Verdana" panose="020B0604030504040204" pitchFamily="34" charset="0"/>
                <a:cs typeface="Verdana" panose="020B0604030504040204" pitchFamily="34" charset="0"/>
              </a:rPr>
              <a:t>Information is logged concerning the tests.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9A0D00-663D-4AFC-975D-BC1AAC8D666D}" type="slidenum">
              <a:rPr lang="en-US" altLang="en-US">
                <a:solidFill>
                  <a:srgbClr val="000000"/>
                </a:solidFill>
                <a:latin typeface="Tahoma" panose="020B0604030504040204" pitchFamily="34" charset="0"/>
              </a:rPr>
              <a:pPr>
                <a:spcBef>
                  <a:spcPct val="0"/>
                </a:spcBef>
              </a:pPr>
              <a:t>24</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defRPr/>
            </a:pPr>
            <a:r>
              <a:rPr lang="en-US" sz="1400">
                <a:latin typeface="Verdana" pitchFamily="34" charset="0"/>
                <a:ea typeface="Verdana" pitchFamily="34" charset="0"/>
                <a:cs typeface="Verdana" pitchFamily="34" charset="0"/>
              </a:rPr>
              <a:t>Before each use there is a further test by the user. This can be either a positive or negative pressure test. For some respirators, both tests are performed to ensure inhalation and exhalation valves function properly.</a:t>
            </a:r>
          </a:p>
          <a:p>
            <a:pPr eaLnBrk="1" hangingPunct="1">
              <a:spcBef>
                <a:spcPct val="0"/>
              </a:spcBef>
              <a:defRPr/>
            </a:pPr>
            <a:endParaRPr lang="en-US" sz="1400">
              <a:latin typeface="Verdana" pitchFamily="34" charset="0"/>
              <a:ea typeface="Verdana" pitchFamily="34" charset="0"/>
              <a:cs typeface="Verdana" pitchFamily="34" charset="0"/>
            </a:endParaRPr>
          </a:p>
          <a:p>
            <a:pPr eaLnBrk="1" hangingPunct="1">
              <a:buSzPct val="60000"/>
              <a:defRPr/>
            </a:pPr>
            <a:r>
              <a:rPr lang="en-US" sz="1400" u="sng">
                <a:latin typeface="Verdana" pitchFamily="34" charset="0"/>
                <a:ea typeface="Verdana" pitchFamily="34" charset="0"/>
                <a:cs typeface="Verdana" pitchFamily="34" charset="0"/>
              </a:rPr>
              <a:t>In the Positive Pressure Test</a:t>
            </a:r>
            <a:r>
              <a:rPr lang="en-US" sz="1400">
                <a:latin typeface="Verdana" pitchFamily="34" charset="0"/>
                <a:ea typeface="Verdana" pitchFamily="34" charset="0"/>
                <a:cs typeface="Verdana" pitchFamily="34" charset="0"/>
              </a:rPr>
              <a:t>, the user exhales into face piece while exhalation valves are closed off. If the face piece bulges slightly and no air leaks out, it’s a good fit.</a:t>
            </a:r>
          </a:p>
          <a:p>
            <a:pPr eaLnBrk="1" hangingPunct="1">
              <a:buSzPct val="60000"/>
              <a:defRPr/>
            </a:pPr>
            <a:endParaRPr lang="en-US" sz="1400" b="1">
              <a:effectLst>
                <a:outerShdw blurRad="38100" dist="38100" dir="2700000" algn="tl">
                  <a:srgbClr val="C0C0C0"/>
                </a:outerShdw>
              </a:effectLst>
              <a:latin typeface="Verdana" pitchFamily="34" charset="0"/>
              <a:ea typeface="Verdana" pitchFamily="34" charset="0"/>
              <a:cs typeface="Verdana" pitchFamily="34" charset="0"/>
            </a:endParaRPr>
          </a:p>
          <a:p>
            <a:pPr eaLnBrk="1" hangingPunct="1">
              <a:buSzPct val="60000"/>
              <a:defRPr/>
            </a:pPr>
            <a:r>
              <a:rPr lang="en-US" sz="1400">
                <a:latin typeface="Verdana" pitchFamily="34" charset="0"/>
                <a:ea typeface="Verdana" pitchFamily="34" charset="0"/>
                <a:cs typeface="Verdana" pitchFamily="34" charset="0"/>
              </a:rPr>
              <a:t>During the </a:t>
            </a:r>
            <a:r>
              <a:rPr lang="en-US" sz="1400" u="sng">
                <a:latin typeface="Verdana" pitchFamily="34" charset="0"/>
                <a:ea typeface="Verdana" pitchFamily="34" charset="0"/>
                <a:cs typeface="Verdana" pitchFamily="34" charset="0"/>
              </a:rPr>
              <a:t>Negative Pressure Test</a:t>
            </a:r>
            <a:r>
              <a:rPr lang="en-US" sz="1400">
                <a:latin typeface="Verdana" pitchFamily="34" charset="0"/>
                <a:ea typeface="Verdana" pitchFamily="34" charset="0"/>
                <a:cs typeface="Verdana" pitchFamily="34" charset="0"/>
              </a:rPr>
              <a:t>, the user breathes in while inhalation valves are closed off and holds breath for 10 seconds. The face piece should collapse against face and stay collapsed.</a:t>
            </a:r>
          </a:p>
          <a:p>
            <a:pPr eaLnBrk="1" hangingPunct="1">
              <a:buSzPct val="60000"/>
              <a:defRPr/>
            </a:pPr>
            <a:endParaRPr lang="en-US" sz="1400">
              <a:latin typeface="Verdana" pitchFamily="34" charset="0"/>
              <a:ea typeface="Verdana" pitchFamily="34" charset="0"/>
              <a:cs typeface="Verdana" pitchFamily="34" charset="0"/>
            </a:endParaRPr>
          </a:p>
          <a:p>
            <a:pPr eaLnBrk="1" hangingPunct="1">
              <a:buSzPct val="60000"/>
              <a:defRPr/>
            </a:pPr>
            <a:r>
              <a:rPr lang="en-US" sz="1400">
                <a:latin typeface="Verdana" pitchFamily="34" charset="0"/>
                <a:ea typeface="Verdana" pitchFamily="34" charset="0"/>
                <a:cs typeface="Verdana" pitchFamily="34" charset="0"/>
              </a:rPr>
              <a:t>These tests can be performed for all face pieces used on various types.</a:t>
            </a:r>
          </a:p>
          <a:p>
            <a:pPr>
              <a:defRPr/>
            </a:pPr>
            <a:endParaRPr lang="en-US" sz="1400">
              <a:latin typeface="Verdana" pitchFamily="34" charset="0"/>
              <a:ea typeface="Verdana" pitchFamily="34" charset="0"/>
              <a:cs typeface="Verdana" pitchFamily="34" charset="0"/>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7B773A-CE7C-4D0A-9E3B-FB07D32E93BE}" type="slidenum">
              <a:rPr lang="en-US" altLang="en-US">
                <a:solidFill>
                  <a:srgbClr val="000000"/>
                </a:solidFill>
                <a:latin typeface="Tahoma" panose="020B0604030504040204" pitchFamily="34" charset="0"/>
              </a:rPr>
              <a:pPr>
                <a:spcBef>
                  <a:spcPct val="0"/>
                </a:spcBef>
              </a:pPr>
              <a:t>25</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following conditions would require a fit test prior to use: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Before initially using a respirator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When changing to a different respirator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At least annually thereafter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Changes in employee’s physical condition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If one respirator fails test, employee may select and fit test with another</a:t>
            </a:r>
          </a:p>
          <a:p>
            <a:endParaRPr lang="en-US" altLang="en-US" sz="1400"/>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8A7A22-B9F9-4DD9-815C-7B0CC73CA359}" type="slidenum">
              <a:rPr lang="en-US" altLang="en-US">
                <a:solidFill>
                  <a:srgbClr val="000000"/>
                </a:solidFill>
                <a:latin typeface="Tahoma" panose="020B0604030504040204" pitchFamily="34" charset="0"/>
              </a:rPr>
              <a:pPr>
                <a:spcBef>
                  <a:spcPct val="0"/>
                </a:spcBef>
              </a:pPr>
              <a:t>26</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To ensure the face to face piece seal, various conditions should be viewed.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No facial hair that breaks the seal is allowed. This includes beards as well as sideburns which may intrude.</a:t>
            </a:r>
          </a:p>
          <a:p>
            <a:r>
              <a:rPr lang="en-US" altLang="en-US" sz="1400">
                <a:latin typeface="Verdana" panose="020B0604030504040204" pitchFamily="34" charset="0"/>
                <a:ea typeface="Verdana" panose="020B0604030504040204" pitchFamily="34" charset="0"/>
                <a:cs typeface="Verdana" panose="020B0604030504040204" pitchFamily="34" charset="0"/>
              </a:rPr>
              <a:t>No condition to interfere with face piece seal or valve function.</a:t>
            </a:r>
          </a:p>
          <a:p>
            <a:r>
              <a:rPr lang="en-US" altLang="en-US" sz="1400">
                <a:latin typeface="Verdana" panose="020B0604030504040204" pitchFamily="34" charset="0"/>
                <a:ea typeface="Verdana" panose="020B0604030504040204" pitchFamily="34" charset="0"/>
                <a:cs typeface="Verdana" panose="020B0604030504040204" pitchFamily="34" charset="0"/>
              </a:rPr>
              <a:t>No glasses the posts of which may breech the seal at the temples.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Always perform a seal check before each use!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F3408E-69F3-41DC-92EC-D7A1C1E3B3F7}" type="slidenum">
              <a:rPr lang="en-US" altLang="en-US">
                <a:solidFill>
                  <a:srgbClr val="000000"/>
                </a:solidFill>
                <a:latin typeface="Tahoma" panose="020B0604030504040204" pitchFamily="34" charset="0"/>
              </a:rPr>
              <a:pPr>
                <a:spcBef>
                  <a:spcPct val="0"/>
                </a:spcBef>
              </a:pPr>
              <a:t>27</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In selecting the proper respirator, the NIOSH Respirator Selection Logic may be used.</a:t>
            </a:r>
          </a:p>
          <a:p>
            <a:r>
              <a:rPr lang="en-US" altLang="en-US" sz="1400">
                <a:latin typeface="Verdana" panose="020B0604030504040204" pitchFamily="34" charset="0"/>
                <a:ea typeface="Verdana" panose="020B0604030504040204" pitchFamily="34" charset="0"/>
                <a:cs typeface="Verdana" panose="020B0604030504040204" pitchFamily="34" charset="0"/>
              </a:rPr>
              <a:t>This helps perform the match-up between hazards to which the worker may be exposed and the proper respirator.</a:t>
            </a:r>
          </a:p>
          <a:p>
            <a:r>
              <a:rPr lang="en-US" altLang="en-US" sz="1400">
                <a:latin typeface="Verdana" panose="020B0604030504040204" pitchFamily="34" charset="0"/>
                <a:ea typeface="Verdana" panose="020B0604030504040204" pitchFamily="34" charset="0"/>
                <a:cs typeface="Verdana" panose="020B0604030504040204" pitchFamily="34" charset="0"/>
              </a:rPr>
              <a:t>This also aids in selecting a NIOSH-certified respirator.</a:t>
            </a:r>
          </a:p>
          <a:p>
            <a:r>
              <a:rPr lang="en-US" altLang="en-US" sz="1400">
                <a:latin typeface="Verdana" panose="020B0604030504040204" pitchFamily="34" charset="0"/>
                <a:ea typeface="Verdana" panose="020B0604030504040204" pitchFamily="34" charset="0"/>
                <a:cs typeface="Verdana" panose="020B0604030504040204" pitchFamily="34" charset="0"/>
              </a:rPr>
              <a:t>The employer shall select from sufficient number of models and sizes so the respirator is acceptable to, and correctly  fits, the user.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84DD9A-5973-4E6E-9733-5126513AF9FB}" type="slidenum">
              <a:rPr lang="en-US" altLang="en-US">
                <a:solidFill>
                  <a:srgbClr val="000000"/>
                </a:solidFill>
                <a:latin typeface="Tahoma" panose="020B0604030504040204" pitchFamily="34" charset="0"/>
              </a:rPr>
              <a:pPr>
                <a:spcBef>
                  <a:spcPct val="0"/>
                </a:spcBef>
              </a:pPr>
              <a:t>28</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When selecting the proper respirator, we seek “hazard compatibility.”</a:t>
            </a:r>
          </a:p>
          <a:p>
            <a:r>
              <a:rPr lang="en-US" altLang="en-US" sz="1400">
                <a:latin typeface="Verdana" panose="020B0604030504040204" pitchFamily="34" charset="0"/>
                <a:ea typeface="Verdana" panose="020B0604030504040204" pitchFamily="34" charset="0"/>
                <a:cs typeface="Verdana" panose="020B0604030504040204" pitchFamily="34" charset="0"/>
              </a:rPr>
              <a:t>The respirator shall be appropriate for the chemical state and physical form of the contaminant</a:t>
            </a:r>
            <a:r>
              <a:rPr lang="en-US" altLang="en-US" sz="1400"/>
              <a: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688516-0D3E-4B30-87F2-AD18FA151EA9}" type="slidenum">
              <a:rPr lang="en-US" altLang="en-US">
                <a:solidFill>
                  <a:srgbClr val="000000"/>
                </a:solidFill>
                <a:latin typeface="Tahoma" panose="020B0604030504040204" pitchFamily="34" charset="0"/>
              </a:rPr>
              <a:pPr>
                <a:spcBef>
                  <a:spcPct val="0"/>
                </a:spcBef>
              </a:pPr>
              <a:t>29</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cs typeface="Times New Roman" panose="02020603050405020304" pitchFamily="18" charset="0"/>
              </a:rPr>
              <a:t>Two main types of respiratory hazards exist for which protection must be provided:  </a:t>
            </a:r>
            <a:r>
              <a:rPr lang="en-US" altLang="en-US" sz="1400" i="1">
                <a:cs typeface="Times New Roman" panose="02020603050405020304" pitchFamily="18" charset="0"/>
              </a:rPr>
              <a:t>oxygen deficiency</a:t>
            </a:r>
            <a:r>
              <a:rPr lang="en-US" altLang="en-US" sz="1400">
                <a:cs typeface="Times New Roman" panose="02020603050405020304" pitchFamily="18" charset="0"/>
              </a:rPr>
              <a:t> and </a:t>
            </a:r>
            <a:r>
              <a:rPr lang="en-US" altLang="en-US" sz="1400" i="1">
                <a:cs typeface="Times New Roman" panose="02020603050405020304" pitchFamily="18" charset="0"/>
              </a:rPr>
              <a:t>airborne contaminants</a:t>
            </a:r>
            <a:endParaRPr lang="en-US" altLang="en-US" sz="1400">
              <a:cs typeface="Times New Roman" panose="02020603050405020304" pitchFamily="18" charset="0"/>
            </a:endParaRPr>
          </a:p>
          <a:p>
            <a:pPr eaLnBrk="1" hangingPunct="1"/>
            <a:r>
              <a:rPr lang="en-US" altLang="en-US" sz="1400">
                <a:cs typeface="Times New Roman" panose="02020603050405020304" pitchFamily="18" charset="0"/>
              </a:rPr>
              <a:t>Airborne contaminants include:</a:t>
            </a:r>
          </a:p>
          <a:p>
            <a:pPr eaLnBrk="1" hangingPunct="1"/>
            <a:r>
              <a:rPr lang="en-US" altLang="en-US" sz="1400">
                <a:cs typeface="Times New Roman" panose="02020603050405020304" pitchFamily="18" charset="0"/>
              </a:rPr>
              <a:t>         Dusts (e.g. from sawing or grinding)</a:t>
            </a:r>
          </a:p>
          <a:p>
            <a:pPr eaLnBrk="1" hangingPunct="1"/>
            <a:r>
              <a:rPr lang="en-US" altLang="en-US" sz="1400">
                <a:cs typeface="Times New Roman" panose="02020603050405020304" pitchFamily="18" charset="0"/>
              </a:rPr>
              <a:t>         Mists (e.g. from spray painting)</a:t>
            </a:r>
          </a:p>
          <a:p>
            <a:pPr eaLnBrk="1" hangingPunct="1"/>
            <a:r>
              <a:rPr lang="en-US" altLang="en-US" sz="1400">
                <a:cs typeface="Times New Roman" panose="02020603050405020304" pitchFamily="18" charset="0"/>
              </a:rPr>
              <a:t>         Vapors (gaseous forms of a liquid)</a:t>
            </a:r>
          </a:p>
          <a:p>
            <a:pPr eaLnBrk="1" hangingPunct="1"/>
            <a:r>
              <a:rPr lang="en-US" altLang="en-US" sz="1400">
                <a:cs typeface="Times New Roman" panose="02020603050405020304" pitchFamily="18" charset="0"/>
              </a:rPr>
              <a:t>         Fumes (e.g. from welding operations)</a:t>
            </a:r>
          </a:p>
          <a:p>
            <a:pPr eaLnBrk="1" hangingPunct="1"/>
            <a:r>
              <a:rPr lang="en-US" altLang="en-US" sz="1400">
                <a:cs typeface="Times New Roman" panose="02020603050405020304" pitchFamily="18" charset="0"/>
              </a:rPr>
              <a:t>         Gases (e.g. nitrogen, methane)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F249A2-48C3-48F0-AEC4-B3352E167E57}" type="slidenum">
              <a:rPr lang="en-US" altLang="en-US">
                <a:solidFill>
                  <a:srgbClr val="000000"/>
                </a:solidFill>
                <a:latin typeface="Tahoma" panose="020B0604030504040204" pitchFamily="34" charset="0"/>
              </a:rPr>
              <a:pPr>
                <a:spcBef>
                  <a:spcPct val="0"/>
                </a:spcBef>
              </a:pPr>
              <a:t>3</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identification and evaluation of hazards is part of the required written respirator program.</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This permits the employer to make a reasonable estimate of exposures.</a:t>
            </a:r>
          </a:p>
          <a:p>
            <a:r>
              <a:rPr lang="en-US" altLang="en-US" sz="1400">
                <a:latin typeface="Verdana" panose="020B0604030504040204" pitchFamily="34" charset="0"/>
                <a:ea typeface="Verdana" panose="020B0604030504040204" pitchFamily="34" charset="0"/>
                <a:cs typeface="Verdana" panose="020B0604030504040204" pitchFamily="34" charset="0"/>
              </a:rPr>
              <a:t>The chemical state and physical form of the contaminant  are identified.</a:t>
            </a:r>
          </a:p>
          <a:p>
            <a:r>
              <a:rPr lang="en-US" altLang="en-US" sz="1400">
                <a:latin typeface="Verdana" panose="020B0604030504040204" pitchFamily="34" charset="0"/>
                <a:ea typeface="Verdana" panose="020B0604030504040204" pitchFamily="34" charset="0"/>
                <a:cs typeface="Verdana" panose="020B0604030504040204" pitchFamily="34" charset="0"/>
              </a:rPr>
              <a:t>Where the exposure cannot be identified, the employer shall consider the atmosphere to be IDLH (immediately dangerous to life or health).</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B90FAA-42D3-46DF-B573-CCB2672EDAC5}" type="slidenum">
              <a:rPr lang="en-US" altLang="en-US">
                <a:solidFill>
                  <a:srgbClr val="000000"/>
                </a:solidFill>
                <a:latin typeface="Tahoma" panose="020B0604030504040204" pitchFamily="34" charset="0"/>
              </a:rPr>
              <a:pPr>
                <a:spcBef>
                  <a:spcPct val="0"/>
                </a:spcBef>
              </a:pPr>
              <a:t>30</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For the protection against gases and vapors:</a:t>
            </a:r>
          </a:p>
          <a:p>
            <a:r>
              <a:rPr lang="en-US" altLang="en-US" sz="1400">
                <a:latin typeface="Verdana" panose="020B0604030504040204" pitchFamily="34" charset="0"/>
                <a:ea typeface="Verdana" panose="020B0604030504040204" pitchFamily="34" charset="0"/>
                <a:cs typeface="Verdana" panose="020B0604030504040204" pitchFamily="34" charset="0"/>
              </a:rPr>
              <a:t>The employer shall provide an atmosphere-supplying respirator, or</a:t>
            </a:r>
          </a:p>
          <a:p>
            <a:r>
              <a:rPr lang="en-US" altLang="en-US" sz="1400">
                <a:latin typeface="Verdana" panose="020B0604030504040204" pitchFamily="34" charset="0"/>
                <a:ea typeface="Verdana" panose="020B0604030504040204" pitchFamily="34" charset="0"/>
                <a:cs typeface="Verdana" panose="020B0604030504040204" pitchFamily="34" charset="0"/>
              </a:rPr>
              <a:t>Air-purifying with an ESLI (end of service life) indicator certified by NIOSH for the contaminant.</a:t>
            </a:r>
          </a:p>
          <a:p>
            <a:r>
              <a:rPr lang="en-US" altLang="en-US" sz="1400">
                <a:latin typeface="Verdana" panose="020B0604030504040204" pitchFamily="34" charset="0"/>
                <a:ea typeface="Verdana" panose="020B0604030504040204" pitchFamily="34" charset="0"/>
                <a:cs typeface="Verdana" panose="020B0604030504040204" pitchFamily="34" charset="0"/>
              </a:rPr>
              <a:t>When no ESLI is provided or appropriate a change schedule for canister, filter or cartridge is required.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19702D-F0C9-46B6-8800-FD1007328F89}" type="slidenum">
              <a:rPr lang="en-US" altLang="en-US">
                <a:solidFill>
                  <a:srgbClr val="000000"/>
                </a:solidFill>
                <a:latin typeface="Tahoma" panose="020B0604030504040204" pitchFamily="34" charset="0"/>
              </a:rPr>
              <a:pPr>
                <a:spcBef>
                  <a:spcPct val="0"/>
                </a:spcBef>
              </a:pPr>
              <a:t>31</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For particulate protection, several varieties may be selected.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An atmosphere-supplying respirator, or</a:t>
            </a:r>
          </a:p>
          <a:p>
            <a:pPr>
              <a:buFont typeface="Calibri" panose="020F0502020204030204" pitchFamily="34" charset="0"/>
              <a:buAutoNum type="arabicPeriod"/>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Air-purifying with NIOSH-certified HEPA filter, or</a:t>
            </a:r>
          </a:p>
          <a:p>
            <a:pPr>
              <a:buFont typeface="Calibri" panose="020F0502020204030204" pitchFamily="34" charset="0"/>
              <a:buAutoNum type="arabicPeriod"/>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Air-purifying equipped with a filter certified for particulates (42 CFR part 84)</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DEF300-F23E-4838-9C0D-5EAAEFF3E0CA}" type="slidenum">
              <a:rPr lang="en-US" altLang="en-US">
                <a:solidFill>
                  <a:srgbClr val="000000"/>
                </a:solidFill>
                <a:latin typeface="Tahoma" panose="020B0604030504040204" pitchFamily="34" charset="0"/>
              </a:rPr>
              <a:pPr>
                <a:spcBef>
                  <a:spcPct val="0"/>
                </a:spcBef>
              </a:pPr>
              <a:t>32</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400" dirty="0">
                <a:latin typeface="Verdana" pitchFamily="34" charset="0"/>
                <a:ea typeface="Verdana" pitchFamily="34" charset="0"/>
                <a:cs typeface="Verdana" pitchFamily="34" charset="0"/>
              </a:rPr>
              <a:t>An ”Immediately Dangerous to Life or Health” atmosphere establishes Protective Action Guidelines (PAG’s). These PAG’s establish the protection which must be provided based on the level of contaminant.</a:t>
            </a:r>
          </a:p>
          <a:p>
            <a:pPr>
              <a:defRPr/>
            </a:pPr>
            <a:endParaRPr lang="en-US" altLang="en-US" sz="1400" dirty="0">
              <a:latin typeface="Verdana" pitchFamily="34" charset="0"/>
              <a:ea typeface="Verdana" pitchFamily="34" charset="0"/>
              <a:cs typeface="Verdana" pitchFamily="34" charset="0"/>
            </a:endParaRPr>
          </a:p>
          <a:p>
            <a:pPr>
              <a:defRPr/>
            </a:pPr>
            <a:r>
              <a:rPr lang="en-US" altLang="en-US" sz="1400" dirty="0">
                <a:latin typeface="Verdana" pitchFamily="34" charset="0"/>
                <a:ea typeface="Verdana" pitchFamily="34" charset="0"/>
                <a:cs typeface="Verdana" pitchFamily="34" charset="0"/>
              </a:rPr>
              <a:t> An IDLH atmosphere is one that:                                             </a:t>
            </a:r>
          </a:p>
          <a:p>
            <a:pPr marL="285750" indent="-285750">
              <a:buFont typeface="Wingdings" panose="05000000000000000000" pitchFamily="2" charset="2"/>
              <a:buChar char="§"/>
              <a:defRPr/>
            </a:pPr>
            <a:r>
              <a:rPr lang="en-US" altLang="en-US" sz="1400" dirty="0">
                <a:latin typeface="Verdana" pitchFamily="34" charset="0"/>
                <a:ea typeface="Verdana" pitchFamily="34" charset="0"/>
                <a:cs typeface="Verdana" pitchFamily="34" charset="0"/>
              </a:rPr>
              <a:t>Poses an immediate threat to life or                    </a:t>
            </a:r>
          </a:p>
          <a:p>
            <a:pPr marL="285750" indent="-285750">
              <a:buFont typeface="Wingdings" panose="05000000000000000000" pitchFamily="2" charset="2"/>
              <a:buChar char="§"/>
              <a:defRPr/>
            </a:pPr>
            <a:r>
              <a:rPr lang="en-US" altLang="en-US" sz="1400" dirty="0">
                <a:latin typeface="Verdana" pitchFamily="34" charset="0"/>
                <a:ea typeface="Verdana" pitchFamily="34" charset="0"/>
                <a:cs typeface="Verdana" pitchFamily="34" charset="0"/>
              </a:rPr>
              <a:t>Would cause irreversible adverse health effects or</a:t>
            </a:r>
          </a:p>
          <a:p>
            <a:pPr marL="285750" indent="-285750">
              <a:buFont typeface="Wingdings" panose="05000000000000000000" pitchFamily="2" charset="2"/>
              <a:buChar char="§"/>
              <a:defRPr/>
            </a:pPr>
            <a:r>
              <a:rPr lang="en-US" altLang="en-US" sz="1400" dirty="0">
                <a:latin typeface="Verdana" pitchFamily="34" charset="0"/>
                <a:ea typeface="Verdana" pitchFamily="34" charset="0"/>
                <a:cs typeface="Verdana" pitchFamily="34" charset="0"/>
              </a:rPr>
              <a:t>Would impair an individual’s ability to escape </a:t>
            </a:r>
          </a:p>
          <a:p>
            <a:pPr marL="285750" indent="-285750">
              <a:buFont typeface="Wingdings" panose="05000000000000000000" pitchFamily="2" charset="2"/>
              <a:buChar char="§"/>
              <a:defRPr/>
            </a:pPr>
            <a:endParaRPr lang="en-US" altLang="en-US" sz="1400" dirty="0">
              <a:latin typeface="Verdana" pitchFamily="34" charset="0"/>
              <a:ea typeface="Verdana" pitchFamily="34" charset="0"/>
              <a:cs typeface="Verdana" pitchFamily="34"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2EBC42-89F4-48FA-A7B1-64C2271B82DB}" type="slidenum">
              <a:rPr lang="en-US" altLang="en-US">
                <a:solidFill>
                  <a:srgbClr val="000000"/>
                </a:solidFill>
                <a:latin typeface="Tahoma" panose="020B0604030504040204" pitchFamily="34" charset="0"/>
              </a:rPr>
              <a:pPr>
                <a:spcBef>
                  <a:spcPct val="0"/>
                </a:spcBef>
              </a:pPr>
              <a:t>33</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There are three (3) atmospheric conditions which may constitute an IDLH atmosphere: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Oxygen deficient or enriched (below 19.5% or above 23.5%)</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Flammable limits achieved</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A toxic atmosphere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b="1">
                <a:solidFill>
                  <a:srgbClr val="FF0000"/>
                </a:solidFill>
                <a:latin typeface="Verdana" panose="020B0604030504040204" pitchFamily="34" charset="0"/>
                <a:ea typeface="Verdana" panose="020B0604030504040204" pitchFamily="34" charset="0"/>
                <a:cs typeface="Verdana" panose="020B0604030504040204" pitchFamily="34" charset="0"/>
              </a:rPr>
              <a:t>   All oxygen-deficient atmospheres </a:t>
            </a:r>
            <a:r>
              <a:rPr lang="en-US" altLang="en-US" sz="1400" b="1" u="sng">
                <a:solidFill>
                  <a:srgbClr val="FF0000"/>
                </a:solidFill>
                <a:latin typeface="Verdana" panose="020B0604030504040204" pitchFamily="34" charset="0"/>
                <a:ea typeface="Verdana" panose="020B0604030504040204" pitchFamily="34" charset="0"/>
                <a:cs typeface="Verdana" panose="020B0604030504040204" pitchFamily="34" charset="0"/>
              </a:rPr>
              <a:t>shall</a:t>
            </a:r>
            <a:r>
              <a:rPr lang="en-US" altLang="en-US" sz="1400" b="1">
                <a:solidFill>
                  <a:srgbClr val="FF0000"/>
                </a:solidFill>
                <a:latin typeface="Verdana" panose="020B0604030504040204" pitchFamily="34" charset="0"/>
                <a:ea typeface="Verdana" panose="020B0604030504040204" pitchFamily="34" charset="0"/>
                <a:cs typeface="Verdana" panose="020B0604030504040204" pitchFamily="34" charset="0"/>
              </a:rPr>
              <a:t> be considered IDLH</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FE7B50-1A6F-4A6A-B82A-569A258F8969}" type="slidenum">
              <a:rPr lang="en-US" altLang="en-US">
                <a:solidFill>
                  <a:srgbClr val="000000"/>
                </a:solidFill>
                <a:latin typeface="Tahoma" panose="020B0604030504040204" pitchFamily="34" charset="0"/>
              </a:rPr>
              <a:pPr>
                <a:spcBef>
                  <a:spcPct val="0"/>
                </a:spcBef>
              </a:pPr>
              <a:t>34</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Respirators for IDLH areas must supply air. They will not be filtration types. Those required are: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Full face piece pressure demand SCBA certified by NIOSH (minimum service life 30 minutes), </a:t>
            </a:r>
            <a:r>
              <a:rPr lang="en-US" altLang="en-US" sz="1400" u="sng">
                <a:latin typeface="Verdana" panose="020B0604030504040204" pitchFamily="34" charset="0"/>
                <a:ea typeface="Verdana" panose="020B0604030504040204" pitchFamily="34" charset="0"/>
                <a:cs typeface="Verdana" panose="020B0604030504040204" pitchFamily="34" charset="0"/>
              </a:rPr>
              <a:t>or</a:t>
            </a:r>
          </a:p>
          <a:p>
            <a:endParaRPr lang="en-US" altLang="en-US" sz="1400" u="sng">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Combination full face piece pressure demand supplied  air respirator (SAR) with auxiliary self-contained air supply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68FC93-FC84-4070-9E47-8B21ADFB122F}" type="slidenum">
              <a:rPr lang="en-US" altLang="en-US">
                <a:solidFill>
                  <a:srgbClr val="000000"/>
                </a:solidFill>
                <a:latin typeface="Tahoma" panose="020B0604030504040204" pitchFamily="34" charset="0"/>
              </a:rPr>
              <a:pPr>
                <a:spcBef>
                  <a:spcPct val="0"/>
                </a:spcBef>
              </a:pPr>
              <a:t>35</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Respirators for non-IDLH atmospheres must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Be adequate to protect employee health, and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Ensure compliance with OSHA and regulatory requirements under routine and reasonably foreseeable emergency situations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80E813-272A-4339-93F5-61398E434B77}" type="slidenum">
              <a:rPr lang="en-US" altLang="en-US">
                <a:solidFill>
                  <a:srgbClr val="000000"/>
                </a:solidFill>
                <a:latin typeface="Tahoma" panose="020B0604030504040204" pitchFamily="34" charset="0"/>
              </a:rPr>
              <a:pPr>
                <a:spcBef>
                  <a:spcPct val="0"/>
                </a:spcBef>
              </a:pPr>
              <a:t>36</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Each respirator type has an assigned protection factor (APF).</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b="1">
                <a:latin typeface="Verdana" panose="020B0604030504040204" pitchFamily="34" charset="0"/>
                <a:ea typeface="Verdana" panose="020B0604030504040204" pitchFamily="34" charset="0"/>
                <a:cs typeface="Verdana" panose="020B0604030504040204" pitchFamily="34" charset="0"/>
              </a:rPr>
              <a:t>Defined</a:t>
            </a:r>
            <a:r>
              <a:rPr lang="en-US" altLang="en-US" sz="1400">
                <a:latin typeface="Verdana" panose="020B0604030504040204" pitchFamily="34" charset="0"/>
                <a:ea typeface="Verdana" panose="020B0604030504040204" pitchFamily="34" charset="0"/>
                <a:cs typeface="Verdana" panose="020B0604030504040204" pitchFamily="34" charset="0"/>
              </a:rPr>
              <a: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Workplace level of respiratory protection respirators are expected to provide when employer implements a continuing, effective respiratory protection program</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826BFE-0DC8-429F-AC6A-1080C67C2387}" type="slidenum">
              <a:rPr lang="en-US" altLang="en-US">
                <a:solidFill>
                  <a:srgbClr val="000000"/>
                </a:solidFill>
                <a:latin typeface="Tahoma" panose="020B0604030504040204" pitchFamily="34" charset="0"/>
              </a:rPr>
              <a:pPr>
                <a:spcBef>
                  <a:spcPct val="0"/>
                </a:spcBef>
              </a:pPr>
              <a:t>37</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APF is a ratio comparison of the amount of contaminant outside the respirator and amount which may intrude the face piece.</a:t>
            </a:r>
          </a:p>
          <a:p>
            <a:r>
              <a:rPr lang="en-US" altLang="en-US" sz="1400">
                <a:latin typeface="Verdana" panose="020B0604030504040204" pitchFamily="34" charset="0"/>
                <a:ea typeface="Verdana" panose="020B0604030504040204" pitchFamily="34" charset="0"/>
                <a:cs typeface="Verdana" panose="020B0604030504040204" pitchFamily="34" charset="0"/>
              </a:rPr>
              <a:t>The higher the number of the APF, the greater the protection.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As shown, this APF is the concentration outside the respirator divided by the concentration found inside the face piece.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954C25-40F8-4AFF-BDF7-9DA662DB2ED3}" type="slidenum">
              <a:rPr lang="en-US" altLang="en-US">
                <a:solidFill>
                  <a:srgbClr val="000000"/>
                </a:solidFill>
                <a:latin typeface="Tahoma" panose="020B0604030504040204" pitchFamily="34" charset="0"/>
              </a:rPr>
              <a:pPr>
                <a:spcBef>
                  <a:spcPct val="0"/>
                </a:spcBef>
              </a:pPr>
              <a:t>38</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When using a combination respirator, ensure assigned protection factor is appropriate to mode of operation in which respirator is being used (e.g. airline with an air-purifying filter) </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616AC8-3A2F-4E14-8A54-61D6984A51A0}" type="slidenum">
              <a:rPr lang="en-US" altLang="en-US">
                <a:solidFill>
                  <a:srgbClr val="000000"/>
                </a:solidFill>
                <a:latin typeface="Tahoma" panose="020B0604030504040204" pitchFamily="34" charset="0"/>
              </a:rPr>
              <a:pPr>
                <a:spcBef>
                  <a:spcPct val="0"/>
                </a:spcBef>
              </a:pPr>
              <a:t>39</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There are various respirator types classed according to how they filter the atmosphere or if they provide their own atmosphere. These include: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Air-Purifying Respirator, (APR)</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Powered Air-Purifying Respirator, (PAPR)</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Supplied-Air Respirator (SAR), and</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Self-Contained Breathing Apparatus (SCBA)</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10D0AC-D54E-4F5F-8F51-5839FFE99235}" type="slidenum">
              <a:rPr lang="en-US" altLang="en-US">
                <a:solidFill>
                  <a:srgbClr val="000000"/>
                </a:solidFill>
                <a:latin typeface="Tahoma" panose="020B0604030504040204" pitchFamily="34" charset="0"/>
              </a:rPr>
              <a:pPr>
                <a:spcBef>
                  <a:spcPct val="0"/>
                </a:spcBef>
              </a:pPr>
              <a:t>4</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As will be noted by the chart, the assigned protection factor for a full face piece air purifying respirator is 50.</a:t>
            </a:r>
          </a:p>
          <a:p>
            <a:r>
              <a:rPr lang="en-US" altLang="en-US" sz="1400">
                <a:latin typeface="Verdana" panose="020B0604030504040204" pitchFamily="34" charset="0"/>
                <a:ea typeface="Verdana" panose="020B0604030504040204" pitchFamily="34" charset="0"/>
                <a:cs typeface="Verdana" panose="020B0604030504040204" pitchFamily="34" charset="0"/>
              </a:rPr>
              <a:t>The APF for the positive pressure SCBA is 10,000. Therefore, the SCBA will provide greater protection than the APR.</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21A0CC-354B-4E61-8D8E-E28C41E3F37B}" type="slidenum">
              <a:rPr lang="en-US" altLang="en-US">
                <a:solidFill>
                  <a:srgbClr val="000000"/>
                </a:solidFill>
                <a:latin typeface="Tahoma" panose="020B0604030504040204" pitchFamily="34" charset="0"/>
              </a:rPr>
              <a:pPr>
                <a:spcBef>
                  <a:spcPct val="0"/>
                </a:spcBef>
              </a:pPr>
              <a:t>40</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maximum use concentration (MUC) would be the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Maximum atmospheric concentration of hazardous substance an employee can be expected to be protected from when wearing a respirator.</a:t>
            </a:r>
          </a:p>
          <a:p>
            <a:pPr>
              <a:buFont typeface="Wingdings" panose="05000000000000000000" pitchFamily="2" charset="2"/>
              <a:buChar char="§"/>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Determined by the assigned protection factor (PF) and exposure limit of the hazardous substance.</a:t>
            </a:r>
          </a:p>
          <a:p>
            <a:pPr>
              <a:buFont typeface="Wingdings" panose="05000000000000000000" pitchFamily="2" charset="2"/>
              <a:buChar char="§"/>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Highest concentration, not exceeding IDLH concentration, of a specific contaminant in which a respirator can be worn.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663ABE-1D8C-4BAB-9482-170AD4C0F8D8}" type="slidenum">
              <a:rPr lang="en-US" altLang="en-US">
                <a:solidFill>
                  <a:srgbClr val="000000"/>
                </a:solidFill>
                <a:latin typeface="Tahoma" panose="020B0604030504040204" pitchFamily="34" charset="0"/>
              </a:rPr>
              <a:pPr>
                <a:spcBef>
                  <a:spcPct val="0"/>
                </a:spcBef>
              </a:pPr>
              <a:t>41</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MUC is derived by multiplying the APF by the OSHA permissible exposure limit, or PEL</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lvl="4"/>
            <a:r>
              <a:rPr lang="en-US" altLang="en-US">
                <a:latin typeface="Verdana" panose="020B0604030504040204" pitchFamily="34" charset="0"/>
                <a:ea typeface="Verdana" panose="020B0604030504040204" pitchFamily="34" charset="0"/>
                <a:cs typeface="Verdana" panose="020B0604030504040204" pitchFamily="34" charset="0"/>
              </a:rPr>
              <a:t>MUC = APF x PEL</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When no OSHA exposure limit is available, determine the MUC on the basis of relevant available information and professional judgment.</a:t>
            </a:r>
          </a:p>
          <a:p>
            <a:r>
              <a:rPr lang="en-US" altLang="en-US">
                <a:latin typeface="Verdana" panose="020B0604030504040204" pitchFamily="34" charset="0"/>
                <a:ea typeface="Verdana" panose="020B0604030504040204" pitchFamily="34" charset="0"/>
                <a:cs typeface="Verdana" panose="020B0604030504040204" pitchFamily="34" charset="0"/>
              </a:rPr>
              <a:t>When calculating, the MUC can not exceed the IDLH for a material.</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99F898-5095-4F59-941E-2B3BBA751065}" type="slidenum">
              <a:rPr lang="en-US" altLang="en-US">
                <a:solidFill>
                  <a:srgbClr val="000000"/>
                </a:solidFill>
                <a:latin typeface="Tahoma" panose="020B0604030504040204" pitchFamily="34" charset="0"/>
              </a:rPr>
              <a:pPr>
                <a:spcBef>
                  <a:spcPct val="0"/>
                </a:spcBef>
              </a:pPr>
              <a:t>42</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As a precaution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Do </a:t>
            </a:r>
            <a:r>
              <a:rPr lang="en-US" altLang="en-US" sz="1400">
                <a:solidFill>
                  <a:srgbClr val="FF0000"/>
                </a:solidFill>
                <a:latin typeface="Verdana" panose="020B0604030504040204" pitchFamily="34" charset="0"/>
                <a:ea typeface="Verdana" panose="020B0604030504040204" pitchFamily="34" charset="0"/>
                <a:cs typeface="Verdana" panose="020B0604030504040204" pitchFamily="34" charset="0"/>
              </a:rPr>
              <a:t>NOT</a:t>
            </a:r>
            <a:r>
              <a:rPr lang="en-US" altLang="en-US" sz="1400">
                <a:latin typeface="Verdana" panose="020B0604030504040204" pitchFamily="34" charset="0"/>
                <a:ea typeface="Verdana" panose="020B0604030504040204" pitchFamily="34" charset="0"/>
                <a:cs typeface="Verdana" panose="020B0604030504040204" pitchFamily="34" charset="0"/>
              </a:rPr>
              <a:t> apply MUCs to IDLH conditions!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Use only those respirators approved for IDLH conditions.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When the calculated MUC exceeds IDLH level, set maximum MUC at lower limit.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92A12A-FBFF-4418-9B45-ED180FE6512C}" type="slidenum">
              <a:rPr lang="en-US" altLang="en-US">
                <a:solidFill>
                  <a:srgbClr val="000000"/>
                </a:solidFill>
                <a:latin typeface="Tahoma" panose="020B0604030504040204" pitchFamily="34" charset="0"/>
              </a:rPr>
              <a:pPr>
                <a:spcBef>
                  <a:spcPct val="0"/>
                </a:spcBef>
              </a:pPr>
              <a:t>43</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odor threshold is the percentage or ppm at which the respirator user can detect the intrusion of the material into the face piece.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Materials which the user protects themselves against should have an “odor threshold” below the hazardous concentrations. As an example: Odor threshold of 50ppm; dangerous limit at 100ppm. The user should always have a safety cushion to determine the presence of the material in the mask before it has reached its hazardous level.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This enables the user to know if the hazard has entered the mask via filter or seal.</a:t>
            </a:r>
          </a:p>
          <a:p>
            <a:r>
              <a:rPr lang="en-US" altLang="en-US" sz="1400">
                <a:latin typeface="Verdana" panose="020B0604030504040204" pitchFamily="34" charset="0"/>
                <a:ea typeface="Verdana" panose="020B0604030504040204" pitchFamily="34" charset="0"/>
                <a:cs typeface="Verdana" panose="020B0604030504040204" pitchFamily="34" charset="0"/>
              </a:rPr>
              <a:t>Some places will not allow the user of filtration respirators if the contaminant does not have an odor threshold.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DA1225-2740-478C-BFA2-4C5748FE6AD2}" type="slidenum">
              <a:rPr lang="en-US" altLang="en-US">
                <a:solidFill>
                  <a:srgbClr val="000000"/>
                </a:solidFill>
                <a:latin typeface="Tahoma" panose="020B0604030504040204" pitchFamily="34" charset="0"/>
              </a:rPr>
              <a:pPr>
                <a:spcBef>
                  <a:spcPct val="0"/>
                </a:spcBef>
              </a:pPr>
              <a:t>44</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When we discuss respirator compatibility, we also need to make sure the filtration means is to be used against the contaminant otherwise we do not obtain the proper filtration of the hazard.</a:t>
            </a:r>
          </a:p>
          <a:p>
            <a:r>
              <a:rPr lang="en-US" altLang="en-US" sz="1400">
                <a:latin typeface="Verdana" panose="020B0604030504040204" pitchFamily="34" charset="0"/>
                <a:ea typeface="Verdana" panose="020B0604030504040204" pitchFamily="34" charset="0"/>
                <a:cs typeface="Verdana" panose="020B0604030504040204" pitchFamily="34" charset="0"/>
              </a:rPr>
              <a:t>In one instance a spill team used cartridges meant for chlorine when the material leaking was an organic vapor. Not only did the filter not work but jeopardized the safety of the spill team members.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Base filter selection on identified hazards.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Vendor charts are available to help make this selection. Also, vendors are more than happy to assist you in making the right choice of filters and cartridges.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58BA4C-6893-4937-823A-B748FF782A03}" type="slidenum">
              <a:rPr lang="en-US" altLang="en-US">
                <a:solidFill>
                  <a:srgbClr val="000000"/>
                </a:solidFill>
                <a:latin typeface="Tahoma" panose="020B0604030504040204" pitchFamily="34" charset="0"/>
              </a:rPr>
              <a:pPr>
                <a:spcBef>
                  <a:spcPct val="0"/>
                </a:spcBef>
              </a:pPr>
              <a:t>45</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Filters, cartridges, and canisters are labeled </a:t>
            </a:r>
          </a:p>
          <a:p>
            <a:r>
              <a:rPr lang="en-US" altLang="en-US" sz="1400">
                <a:latin typeface="Verdana" panose="020B0604030504040204" pitchFamily="34" charset="0"/>
                <a:ea typeface="Verdana" panose="020B0604030504040204" pitchFamily="34" charset="0"/>
                <a:cs typeface="Verdana" panose="020B0604030504040204" pitchFamily="34" charset="0"/>
              </a:rPr>
              <a:t>They are also color coded with NIOSH approval label </a:t>
            </a:r>
          </a:p>
          <a:p>
            <a:r>
              <a:rPr lang="en-US" altLang="en-US" sz="1400">
                <a:latin typeface="Verdana" panose="020B0604030504040204" pitchFamily="34" charset="0"/>
                <a:ea typeface="Verdana" panose="020B0604030504040204" pitchFamily="34" charset="0"/>
                <a:cs typeface="Verdana" panose="020B0604030504040204" pitchFamily="34" charset="0"/>
              </a:rPr>
              <a:t>Do not permit labels to be removed     </a:t>
            </a:r>
          </a:p>
          <a:p>
            <a:r>
              <a:rPr lang="en-US" altLang="en-US" sz="1400">
                <a:latin typeface="Verdana" panose="020B0604030504040204" pitchFamily="34" charset="0"/>
                <a:ea typeface="Verdana" panose="020B0604030504040204" pitchFamily="34" charset="0"/>
                <a:cs typeface="Verdana" panose="020B0604030504040204" pitchFamily="34" charset="0"/>
              </a:rPr>
              <a:t>Label should always remain legible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Protect these filters, cartridges and canisters from the elements and temperature extremes.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7A9F8B-83EE-4334-9BA7-8B20CEC84E2F}" type="slidenum">
              <a:rPr lang="en-US" altLang="en-US">
                <a:solidFill>
                  <a:srgbClr val="000000"/>
                </a:solidFill>
                <a:latin typeface="Tahoma" panose="020B0604030504040204" pitchFamily="34" charset="0"/>
              </a:rPr>
              <a:pPr>
                <a:spcBef>
                  <a:spcPct val="0"/>
                </a:spcBef>
              </a:pPr>
              <a:t>46</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Although you have selected the proper respirator and filtration means based on your in-house hazards (by location), be aware of other activities taking place in the use area for which filtration may not be compatible. Outside activities, vendor operations, material releases which intrude your facility may compromise the protection you’ve selected.</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765C81-18B0-4D69-A720-BB08403386E4}" type="slidenum">
              <a:rPr lang="en-US" altLang="en-US">
                <a:solidFill>
                  <a:srgbClr val="000000"/>
                </a:solidFill>
                <a:latin typeface="Tahoma" panose="020B0604030504040204" pitchFamily="34" charset="0"/>
              </a:rPr>
              <a:pPr>
                <a:spcBef>
                  <a:spcPct val="0"/>
                </a:spcBef>
              </a:pPr>
              <a:t>47</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Some of the warning signs that properties in the atmosphere are hazardous when they’ve broken through the face piece seal or to let you know the filtration medium is losing its effectiveness: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It can be an odor, taste or irritation caused by the material.</a:t>
            </a:r>
          </a:p>
          <a:p>
            <a:r>
              <a:rPr lang="en-US" altLang="en-US" sz="1400">
                <a:latin typeface="Verdana" panose="020B0604030504040204" pitchFamily="34" charset="0"/>
                <a:ea typeface="Verdana" panose="020B0604030504040204" pitchFamily="34" charset="0"/>
                <a:cs typeface="Verdana" panose="020B0604030504040204" pitchFamily="34" charset="0"/>
              </a:rPr>
              <a:t>At the first sign a material may have intruded your face piece, change out old filtration device for a new one in a clean area.</a:t>
            </a:r>
          </a:p>
          <a:p>
            <a:r>
              <a:rPr lang="en-US" altLang="en-US" sz="1400">
                <a:latin typeface="Verdana" panose="020B0604030504040204" pitchFamily="34" charset="0"/>
                <a:ea typeface="Verdana" panose="020B0604030504040204" pitchFamily="34" charset="0"/>
                <a:cs typeface="Verdana" panose="020B0604030504040204" pitchFamily="34" charset="0"/>
              </a:rPr>
              <a:t>If hazard has no warning properties, respirator efficiency may drop without user’s knowledge making it a health hazard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3BFEAB-68C8-4F4A-87D1-5711325D935F}" type="slidenum">
              <a:rPr lang="en-US" altLang="en-US">
                <a:solidFill>
                  <a:srgbClr val="000000"/>
                </a:solidFill>
                <a:latin typeface="Tahoma" panose="020B0604030504040204" pitchFamily="34" charset="0"/>
              </a:rPr>
              <a:pPr>
                <a:spcBef>
                  <a:spcPct val="0"/>
                </a:spcBef>
              </a:pPr>
              <a:t>48</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Filters are changed when: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When breathing becomes labored</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If feeling nauseous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When odor threshold is detected. This is why your hazard evaluation should take into account the odor threshold in ppm.</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If detecting “taste” of intruding material</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If irritation occurs on face</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When work area or hazard changes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Some written programs create a matrix listing the following as headings:</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Use Department</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Hazards found</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Respirator of cartridge type</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Cartridge or filter change schedule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15B975-D250-4316-AF1E-5CB1FE37359E}" type="slidenum">
              <a:rPr lang="en-US" altLang="en-US">
                <a:solidFill>
                  <a:srgbClr val="000000"/>
                </a:solidFill>
                <a:latin typeface="Tahoma" panose="020B0604030504040204" pitchFamily="34" charset="0"/>
              </a:rPr>
              <a:pPr>
                <a:spcBef>
                  <a:spcPct val="0"/>
                </a:spcBef>
              </a:pPr>
              <a:t>49</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defRPr/>
            </a:pPr>
            <a:r>
              <a:rPr lang="en-US" sz="1400" dirty="0">
                <a:latin typeface="Verdana" pitchFamily="34" charset="0"/>
                <a:ea typeface="Verdana" pitchFamily="34" charset="0"/>
                <a:cs typeface="Verdana" pitchFamily="34" charset="0"/>
              </a:rPr>
              <a:t>These can further be distinguished by 2 general categories:</a:t>
            </a:r>
          </a:p>
          <a:p>
            <a:pPr eaLnBrk="1" hangingPunct="1">
              <a:spcBef>
                <a:spcPct val="0"/>
              </a:spcBef>
              <a:defRPr/>
            </a:pPr>
            <a:endParaRPr lang="en-US" sz="1400" dirty="0">
              <a:latin typeface="Verdana" pitchFamily="34" charset="0"/>
              <a:ea typeface="Verdana" pitchFamily="34" charset="0"/>
              <a:cs typeface="Verdana" pitchFamily="34" charset="0"/>
            </a:endParaRPr>
          </a:p>
          <a:p>
            <a:pPr eaLnBrk="1" hangingPunct="1">
              <a:buSzPct val="60000"/>
              <a:buFont typeface="Courier New" pitchFamily="49" charset="0"/>
              <a:buChar char="o"/>
              <a:defRPr/>
            </a:pPr>
            <a:r>
              <a:rPr lang="en-US" sz="1400" dirty="0">
                <a:latin typeface="Verdana" pitchFamily="34" charset="0"/>
                <a:ea typeface="Verdana" pitchFamily="34" charset="0"/>
                <a:cs typeface="Verdana" pitchFamily="34" charset="0"/>
              </a:rPr>
              <a:t> </a:t>
            </a:r>
            <a:r>
              <a:rPr lang="en-US" sz="1400" u="sng" dirty="0">
                <a:latin typeface="Verdana" pitchFamily="34" charset="0"/>
                <a:ea typeface="Verdana" pitchFamily="34" charset="0"/>
                <a:cs typeface="Verdana" pitchFamily="34" charset="0"/>
              </a:rPr>
              <a:t>Air purifying respirators</a:t>
            </a:r>
            <a:r>
              <a:rPr lang="en-US" sz="1400" dirty="0">
                <a:latin typeface="Verdana" pitchFamily="34" charset="0"/>
                <a:ea typeface="Verdana" pitchFamily="34" charset="0"/>
                <a:cs typeface="Verdana" pitchFamily="34" charset="0"/>
              </a:rPr>
              <a:t> which remove contaminants from the air through chemical or mechanical means</a:t>
            </a:r>
          </a:p>
          <a:p>
            <a:pPr eaLnBrk="1" hangingPunct="1">
              <a:buSzPct val="60000"/>
              <a:buFont typeface="Courier New" pitchFamily="49" charset="0"/>
              <a:buChar char="o"/>
              <a:defRPr/>
            </a:pPr>
            <a:endParaRPr lang="en-US" sz="1400" dirty="0">
              <a:effectLst>
                <a:outerShdw blurRad="38100" dist="38100" dir="2700000" algn="tl">
                  <a:srgbClr val="C0C0C0"/>
                </a:outerShdw>
              </a:effectLst>
              <a:latin typeface="Verdana" pitchFamily="34" charset="0"/>
              <a:ea typeface="Verdana" pitchFamily="34" charset="0"/>
              <a:cs typeface="Verdana" pitchFamily="34" charset="0"/>
            </a:endParaRPr>
          </a:p>
          <a:p>
            <a:pPr eaLnBrk="1" hangingPunct="1">
              <a:buSzPct val="60000"/>
              <a:buFont typeface="Courier New" pitchFamily="49" charset="0"/>
              <a:buChar char="o"/>
              <a:defRPr/>
            </a:pPr>
            <a:r>
              <a:rPr lang="en-US" sz="1400" dirty="0">
                <a:latin typeface="Verdana" pitchFamily="34" charset="0"/>
                <a:ea typeface="Verdana" pitchFamily="34" charset="0"/>
                <a:cs typeface="Verdana" pitchFamily="34" charset="0"/>
              </a:rPr>
              <a:t> </a:t>
            </a:r>
            <a:r>
              <a:rPr lang="en-US" sz="1400" u="sng" dirty="0">
                <a:latin typeface="Verdana" pitchFamily="34" charset="0"/>
                <a:ea typeface="Verdana" pitchFamily="34" charset="0"/>
                <a:cs typeface="Verdana" pitchFamily="34" charset="0"/>
              </a:rPr>
              <a:t>Atmosphere supplying respirators</a:t>
            </a:r>
            <a:r>
              <a:rPr lang="en-US" sz="1400" dirty="0">
                <a:latin typeface="Verdana" pitchFamily="34" charset="0"/>
                <a:ea typeface="Verdana" pitchFamily="34" charset="0"/>
                <a:cs typeface="Verdana" pitchFamily="34" charset="0"/>
              </a:rPr>
              <a:t> which are self-contained breathing apparatus (SCBA) and airline equipment. They provide the wearer with a breathable quality of air.</a:t>
            </a:r>
          </a:p>
          <a:p>
            <a:pPr>
              <a:defRPr/>
            </a:pPr>
            <a:endParaRPr lang="en-US" sz="1400" dirty="0">
              <a:latin typeface="Verdana" pitchFamily="34" charset="0"/>
              <a:ea typeface="Verdana" pitchFamily="34" charset="0"/>
              <a:cs typeface="Verdana" pitchFamily="34" charset="0"/>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BE6AF3-412A-4940-8AD9-663073FC3473}" type="slidenum">
              <a:rPr lang="en-US" altLang="en-US">
                <a:solidFill>
                  <a:srgbClr val="000000"/>
                </a:solidFill>
                <a:latin typeface="Tahoma" panose="020B0604030504040204" pitchFamily="34" charset="0"/>
              </a:rPr>
              <a:pPr>
                <a:spcBef>
                  <a:spcPct val="0"/>
                </a:spcBef>
              </a:pPr>
              <a:t>5</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Always leave the hazard area:</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To wash face or face piece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If an odor or gas breakthrough is detected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If there are changes in breathing resistance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If there is a leakage in face piece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To replace respirator or filter means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DC5ACB-0218-4182-9F85-945B029B04D4}" type="slidenum">
              <a:rPr lang="en-US" altLang="en-US">
                <a:solidFill>
                  <a:srgbClr val="000000"/>
                </a:solidFill>
                <a:latin typeface="Tahoma" panose="020B0604030504040204" pitchFamily="34" charset="0"/>
              </a:rPr>
              <a:pPr>
                <a:spcBef>
                  <a:spcPct val="0"/>
                </a:spcBef>
              </a:pPr>
              <a:t>50</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Safety procedures within an IDLH area must be pre-planned so each person knows their appointed duty if an emergency arises.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These procedures would include: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One (1) employee (or more, if needed) outside the IDLH atmosphere </a:t>
            </a:r>
          </a:p>
          <a:p>
            <a:pPr>
              <a:buFont typeface="Calibri" panose="020F0502020204030204" pitchFamily="34" charset="0"/>
              <a:buAutoNum type="arabicPeriod"/>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Establish communications between entrants and outside personnel by way of:</a:t>
            </a:r>
          </a:p>
          <a:p>
            <a:r>
              <a:rPr lang="en-US" altLang="en-US" sz="1400">
                <a:latin typeface="Verdana" panose="020B0604030504040204" pitchFamily="34" charset="0"/>
                <a:ea typeface="Verdana" panose="020B0604030504040204" pitchFamily="34" charset="0"/>
                <a:cs typeface="Verdana" panose="020B0604030504040204" pitchFamily="34" charset="0"/>
              </a:rPr>
              <a:t>                   Visual</a:t>
            </a:r>
          </a:p>
          <a:p>
            <a:r>
              <a:rPr lang="en-US" altLang="en-US" sz="1400">
                <a:latin typeface="Verdana" panose="020B0604030504040204" pitchFamily="34" charset="0"/>
                <a:ea typeface="Verdana" panose="020B0604030504040204" pitchFamily="34" charset="0"/>
                <a:cs typeface="Verdana" panose="020B0604030504040204" pitchFamily="34" charset="0"/>
              </a:rPr>
              <a:t>                   Voice</a:t>
            </a:r>
          </a:p>
          <a:p>
            <a:r>
              <a:rPr lang="en-US" altLang="en-US" sz="1400">
                <a:latin typeface="Verdana" panose="020B0604030504040204" pitchFamily="34" charset="0"/>
                <a:ea typeface="Verdana" panose="020B0604030504040204" pitchFamily="34" charset="0"/>
                <a:cs typeface="Verdana" panose="020B0604030504040204" pitchFamily="34" charset="0"/>
              </a:rPr>
              <a:t>                   Signal line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This parallels the 2-in/2-out rule found in 29 CFR 1910.156 by philosophy.</a:t>
            </a:r>
          </a:p>
          <a:p>
            <a:endParaRPr lang="en-US" altLang="en-US" sz="1400"/>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543DEA-A0FB-4632-B3A9-ED7E781CF609}" type="slidenum">
              <a:rPr lang="en-US" altLang="en-US">
                <a:solidFill>
                  <a:srgbClr val="000000"/>
                </a:solidFill>
                <a:latin typeface="Tahoma" panose="020B0604030504040204" pitchFamily="34" charset="0"/>
              </a:rPr>
              <a:pPr>
                <a:spcBef>
                  <a:spcPct val="0"/>
                </a:spcBef>
              </a:pPr>
              <a:t>51</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Outside (back-up) personnel should likewise be trained on duties.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Outside persons are trained in emergency rescue</a:t>
            </a:r>
          </a:p>
          <a:p>
            <a:pPr>
              <a:buFont typeface="Calibri" panose="020F0502020204030204" pitchFamily="34" charset="0"/>
              <a:buAutoNum type="arabicPeriod"/>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Employer (or designee) is notified before outside staff enter IDLH area to rescue</a:t>
            </a:r>
            <a:br>
              <a:rPr lang="en-US" altLang="en-US" sz="1400">
                <a:latin typeface="Verdana" panose="020B0604030504040204" pitchFamily="34" charset="0"/>
                <a:ea typeface="Verdana" panose="020B0604030504040204" pitchFamily="34" charset="0"/>
                <a:cs typeface="Verdana" panose="020B0604030504040204" pitchFamily="34" charset="0"/>
              </a:rPr>
            </a:b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Outside personnel are equipped with Demand or Pressure-Demand SCBA or other positive-pressure respirator</a:t>
            </a:r>
          </a:p>
          <a:p>
            <a:pPr>
              <a:buFont typeface="Calibri" panose="020F0502020204030204" pitchFamily="34" charset="0"/>
              <a:buAutoNum type="arabicPeriod"/>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Appropriate retrieval equipment is available.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129A94-E44A-44F3-8512-B20F6A944AC6}" type="slidenum">
              <a:rPr lang="en-US" altLang="en-US">
                <a:solidFill>
                  <a:srgbClr val="000000"/>
                </a:solidFill>
                <a:latin typeface="Tahoma" panose="020B0604030504040204" pitchFamily="34" charset="0"/>
              </a:rPr>
              <a:pPr>
                <a:spcBef>
                  <a:spcPct val="0"/>
                </a:spcBef>
              </a:pPr>
              <a:t>52</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Whichever respirator you determine is required for your staff, it must be properly inspected and maintained. The major segments for maintenance and care are: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Cleaning and Disinfecting</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Storage</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Inspection</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Maintenance &amp; Repairs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BFF136-1B0D-4007-9813-5ADF509846DA}" type="slidenum">
              <a:rPr lang="en-US" altLang="en-US">
                <a:solidFill>
                  <a:srgbClr val="000000"/>
                </a:solidFill>
                <a:latin typeface="Tahoma" panose="020B0604030504040204" pitchFamily="34" charset="0"/>
              </a:rPr>
              <a:pPr>
                <a:spcBef>
                  <a:spcPct val="0"/>
                </a:spcBef>
              </a:pPr>
              <a:t>53</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cleaning and disinfecting schedules are: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For single employee use: as needed</a:t>
            </a:r>
          </a:p>
          <a:p>
            <a:pPr>
              <a:buFont typeface="Wingdings" panose="05000000000000000000" pitchFamily="2" charset="2"/>
              <a:buChar char="§"/>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If used by multiple employees: before being worn by another</a:t>
            </a:r>
          </a:p>
          <a:p>
            <a:pPr>
              <a:buFont typeface="Wingdings" panose="05000000000000000000" pitchFamily="2" charset="2"/>
              <a:buChar char="§"/>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For emergency use: after each use</a:t>
            </a:r>
          </a:p>
          <a:p>
            <a:pPr>
              <a:buFont typeface="Wingdings" panose="05000000000000000000" pitchFamily="2" charset="2"/>
              <a:buChar char="§"/>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For training or fit testing: after each use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A8F68F-9CE3-4998-B9D6-71D9297CAF22}" type="slidenum">
              <a:rPr lang="en-US" altLang="en-US">
                <a:solidFill>
                  <a:srgbClr val="000000"/>
                </a:solidFill>
                <a:latin typeface="Tahoma" panose="020B0604030504040204" pitchFamily="34" charset="0"/>
              </a:rPr>
              <a:pPr>
                <a:spcBef>
                  <a:spcPct val="0"/>
                </a:spcBef>
              </a:pPr>
              <a:t>54</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There are precautions during cleaning which will better ensure longevity of the respirator.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Various brands of alcohol wipes may be used to clean the respirator.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Use these wipes only on the rubber face seal area, </a:t>
            </a:r>
            <a:r>
              <a:rPr lang="en-US" altLang="en-US" sz="1400" u="sng">
                <a:latin typeface="Verdana" panose="020B0604030504040204" pitchFamily="34" charset="0"/>
                <a:ea typeface="Verdana" panose="020B0604030504040204" pitchFamily="34" charset="0"/>
                <a:cs typeface="Verdana" panose="020B0604030504040204" pitchFamily="34" charset="0"/>
              </a:rPr>
              <a:t>never</a:t>
            </a:r>
            <a:r>
              <a:rPr lang="en-US" altLang="en-US" sz="1400">
                <a:latin typeface="Verdana" panose="020B0604030504040204" pitchFamily="34" charset="0"/>
                <a:ea typeface="Verdana" panose="020B0604030504040204" pitchFamily="34" charset="0"/>
                <a:cs typeface="Verdana" panose="020B0604030504040204" pitchFamily="34" charset="0"/>
              </a:rPr>
              <a:t> on the clear view lens!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Most respirators may be cleaned with mild detergent and water.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Always check the manufacturer’s information.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CA0A4A-E2F5-43E6-A8A5-1709450E28E4}" type="slidenum">
              <a:rPr lang="en-US" altLang="en-US">
                <a:solidFill>
                  <a:srgbClr val="000000"/>
                </a:solidFill>
                <a:latin typeface="Tahoma" panose="020B0604030504040204" pitchFamily="34" charset="0"/>
              </a:rPr>
              <a:pPr>
                <a:spcBef>
                  <a:spcPct val="0"/>
                </a:spcBef>
              </a:pPr>
              <a:t>55</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When these are stored, make sure they are protection from adverse effects and damage caused by:</a:t>
            </a:r>
          </a:p>
          <a:p>
            <a:pPr>
              <a:defRPr/>
            </a:pPr>
            <a:endParaRPr lang="en-US" sz="1400" dirty="0">
              <a:latin typeface="Verdana" pitchFamily="34" charset="0"/>
              <a:ea typeface="Verdana" pitchFamily="34" charset="0"/>
              <a:cs typeface="Verdana" pitchFamily="34" charset="0"/>
            </a:endParaRPr>
          </a:p>
          <a:p>
            <a:pPr marL="284163" indent="-3175">
              <a:defRPr/>
            </a:pPr>
            <a:r>
              <a:rPr lang="en-US" sz="1400" dirty="0">
                <a:latin typeface="Verdana" pitchFamily="34" charset="0"/>
                <a:ea typeface="Verdana" pitchFamily="34" charset="0"/>
                <a:cs typeface="Verdana" pitchFamily="34" charset="0"/>
              </a:rPr>
              <a:t>Protect from adverse effects and damage caused by:</a:t>
            </a:r>
            <a:br>
              <a:rPr lang="en-US" sz="1400" dirty="0">
                <a:latin typeface="Verdana" pitchFamily="34" charset="0"/>
                <a:ea typeface="Verdana" pitchFamily="34" charset="0"/>
                <a:cs typeface="Verdana" pitchFamily="34" charset="0"/>
              </a:rPr>
            </a:br>
            <a:endParaRPr lang="en-US" sz="1400" dirty="0">
              <a:latin typeface="Verdana" pitchFamily="34" charset="0"/>
              <a:ea typeface="Verdana" pitchFamily="34" charset="0"/>
              <a:cs typeface="Verdana" pitchFamily="34" charset="0"/>
            </a:endParaRPr>
          </a:p>
          <a:p>
            <a:pPr>
              <a:defRPr/>
            </a:pPr>
            <a:r>
              <a:rPr lang="en-US" sz="1400" dirty="0">
                <a:latin typeface="Verdana" pitchFamily="34" charset="0"/>
                <a:ea typeface="Verdana" pitchFamily="34" charset="0"/>
                <a:cs typeface="Verdana" pitchFamily="34" charset="0"/>
              </a:rPr>
              <a:t>                        • Contamination</a:t>
            </a:r>
          </a:p>
          <a:p>
            <a:pPr>
              <a:defRPr/>
            </a:pPr>
            <a:r>
              <a:rPr lang="en-US" sz="1400" dirty="0">
                <a:latin typeface="Verdana" pitchFamily="34" charset="0"/>
                <a:ea typeface="Verdana" pitchFamily="34" charset="0"/>
                <a:cs typeface="Verdana" pitchFamily="34" charset="0"/>
              </a:rPr>
              <a:t>	     • Dust</a:t>
            </a:r>
          </a:p>
          <a:p>
            <a:pPr>
              <a:defRPr/>
            </a:pPr>
            <a:r>
              <a:rPr lang="en-US" sz="1400" dirty="0">
                <a:latin typeface="Verdana" pitchFamily="34" charset="0"/>
                <a:ea typeface="Verdana" pitchFamily="34" charset="0"/>
                <a:cs typeface="Verdana" pitchFamily="34" charset="0"/>
              </a:rPr>
              <a:t>	     • Sunlight</a:t>
            </a:r>
          </a:p>
          <a:p>
            <a:pPr>
              <a:defRPr/>
            </a:pPr>
            <a:r>
              <a:rPr lang="en-US" sz="1400" dirty="0">
                <a:latin typeface="Verdana" pitchFamily="34" charset="0"/>
                <a:ea typeface="Verdana" pitchFamily="34" charset="0"/>
                <a:cs typeface="Verdana" pitchFamily="34" charset="0"/>
              </a:rPr>
              <a:t>	     • Temperature/moisture extremes</a:t>
            </a:r>
          </a:p>
          <a:p>
            <a:pPr>
              <a:defRPr/>
            </a:pPr>
            <a:r>
              <a:rPr lang="en-US" sz="1400" dirty="0">
                <a:latin typeface="Verdana" pitchFamily="34" charset="0"/>
                <a:ea typeface="Verdana" pitchFamily="34" charset="0"/>
                <a:cs typeface="Verdana" pitchFamily="34" charset="0"/>
              </a:rPr>
              <a:t>	     • Damaging chemicals (direct contact/vapors)</a:t>
            </a:r>
            <a:br>
              <a:rPr lang="en-US" sz="1400" dirty="0">
                <a:latin typeface="Verdana" pitchFamily="34" charset="0"/>
                <a:ea typeface="Verdana" pitchFamily="34" charset="0"/>
                <a:cs typeface="Verdana" pitchFamily="34" charset="0"/>
              </a:rPr>
            </a:br>
            <a:endParaRPr lang="en-US" sz="1400" dirty="0">
              <a:latin typeface="Verdana" pitchFamily="34" charset="0"/>
              <a:ea typeface="Verdana" pitchFamily="34" charset="0"/>
              <a:cs typeface="Verdana" pitchFamily="34" charset="0"/>
            </a:endParaRPr>
          </a:p>
          <a:p>
            <a:pPr marL="284163" indent="-3175">
              <a:defRPr/>
            </a:pPr>
            <a:r>
              <a:rPr lang="en-US" sz="1400" dirty="0">
                <a:latin typeface="Verdana" pitchFamily="34" charset="0"/>
                <a:ea typeface="Verdana" pitchFamily="34" charset="0"/>
                <a:cs typeface="Verdana" pitchFamily="34" charset="0"/>
              </a:rPr>
              <a:t>Store to prevent deformation of parts.</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B41836-E101-41C8-8A54-C0350ED5C245}" type="slidenum">
              <a:rPr lang="en-US" altLang="en-US">
                <a:solidFill>
                  <a:srgbClr val="000000"/>
                </a:solidFill>
                <a:latin typeface="Tahoma" panose="020B0604030504040204" pitchFamily="34" charset="0"/>
              </a:rPr>
              <a:pPr>
                <a:spcBef>
                  <a:spcPct val="0"/>
                </a:spcBef>
              </a:pPr>
              <a:t>56</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Storage for emergency response means the respirators should: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Be accessible to the work area</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Be stored in compartments or covers and clearly marked “For Emergency Use”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Be stored in a manner to be donned and used without delay.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One client had stored their face pieces exposed to the elements unwrapped. When they were needed, the users had to first dump dirt out of them and wash them off. Not conducive to emergency response!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9850D8-0807-4393-B99B-F12A33B22CF4}" type="slidenum">
              <a:rPr lang="en-US" altLang="en-US">
                <a:solidFill>
                  <a:srgbClr val="000000"/>
                </a:solidFill>
                <a:latin typeface="Tahoma" panose="020B0604030504040204" pitchFamily="34" charset="0"/>
              </a:rPr>
              <a:pPr>
                <a:spcBef>
                  <a:spcPct val="0"/>
                </a:spcBef>
              </a:pPr>
              <a:t>57</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175" indent="-3175"/>
            <a:r>
              <a:rPr lang="en-US" altLang="en-US" sz="1400">
                <a:latin typeface="Verdana" panose="020B0604030504040204" pitchFamily="34" charset="0"/>
                <a:ea typeface="Verdana" panose="020B0604030504040204" pitchFamily="34" charset="0"/>
                <a:cs typeface="Verdana" panose="020B0604030504040204" pitchFamily="34" charset="0"/>
              </a:rPr>
              <a:t>Certify the respirator by documenting the following information on a storage compartment tag or label:</a:t>
            </a:r>
            <a:br>
              <a:rPr lang="en-US" altLang="en-US" sz="1400">
                <a:latin typeface="Verdana" panose="020B0604030504040204" pitchFamily="34" charset="0"/>
                <a:ea typeface="Verdana" panose="020B0604030504040204" pitchFamily="34" charset="0"/>
                <a:cs typeface="Verdana" panose="020B0604030504040204" pitchFamily="34" charset="0"/>
              </a:rPr>
            </a:br>
            <a:r>
              <a:rPr lang="en-US" altLang="en-US" sz="1400">
                <a:latin typeface="Verdana" panose="020B0604030504040204" pitchFamily="34" charset="0"/>
                <a:ea typeface="Verdana" panose="020B0604030504040204" pitchFamily="34" charset="0"/>
                <a:cs typeface="Verdana" panose="020B0604030504040204" pitchFamily="34" charset="0"/>
              </a:rPr>
              <a:t> </a:t>
            </a:r>
          </a:p>
          <a:p>
            <a:pPr marL="3175" indent="-3175">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Inspection date</a:t>
            </a:r>
          </a:p>
          <a:p>
            <a:pPr marL="3175" indent="-3175">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Inspector’s name</a:t>
            </a:r>
          </a:p>
          <a:p>
            <a:pPr marL="3175" indent="-3175">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Findings</a:t>
            </a:r>
          </a:p>
          <a:p>
            <a:pPr marL="3175" indent="-3175">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Required remedial action</a:t>
            </a:r>
          </a:p>
          <a:p>
            <a:pPr marL="3175" indent="-3175">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Serial number or other identifying means for the respirator</a:t>
            </a:r>
          </a:p>
          <a:p>
            <a:pPr marL="3175" indent="-31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79147D-B7BF-4C76-83DD-4463757AA5C6}" type="slidenum">
              <a:rPr lang="en-US" altLang="en-US">
                <a:solidFill>
                  <a:srgbClr val="000000"/>
                </a:solidFill>
                <a:latin typeface="Tahoma" panose="020B0604030504040204" pitchFamily="34" charset="0"/>
              </a:rPr>
              <a:pPr>
                <a:spcBef>
                  <a:spcPct val="0"/>
                </a:spcBef>
              </a:pPr>
              <a:t>58</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Inspection intervals can be based on type of use.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Routine use, inspect before each use and during cleaning</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Emergency use, inspect at least monthly and check for proper function before and after use</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Emergency, escape only can be inspected before taking into the workplace for use.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E53F55-5B28-44A7-B9DE-412BF5C0A867}" type="slidenum">
              <a:rPr lang="en-US" altLang="en-US">
                <a:solidFill>
                  <a:srgbClr val="000000"/>
                </a:solidFill>
                <a:latin typeface="Tahoma" panose="020B0604030504040204" pitchFamily="34" charset="0"/>
              </a:rPr>
              <a:pPr>
                <a:spcBef>
                  <a:spcPct val="0"/>
                </a:spcBef>
              </a:pPr>
              <a:t>59</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In this program, Air-Purifying Respirators per 1910.134(b) would be: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 respirator with an air-purifying filter, cartridge or canister that removes specific air contaminants by passing ambient air through the air-purifying element.”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ABF592-8B3B-42CD-8BB0-BBC465ABE178}" type="slidenum">
              <a:rPr lang="en-US" altLang="en-US">
                <a:solidFill>
                  <a:srgbClr val="000000"/>
                </a:solidFill>
                <a:latin typeface="Tahoma" panose="020B0604030504040204" pitchFamily="34" charset="0"/>
              </a:rPr>
              <a:pPr>
                <a:spcBef>
                  <a:spcPct val="0"/>
                </a:spcBef>
              </a:pPr>
              <a:t>6</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manufacturer and supplier will provide a “turn-over package” when you purchase your respirator. The manual will contain different information concerning the maintenance and use of the unit. This will include inspection schedules as well as things you will not be able to do requiring you send it out or back for various service.</a:t>
            </a:r>
          </a:p>
          <a:p>
            <a:r>
              <a:rPr lang="en-US" altLang="en-US" sz="1400">
                <a:latin typeface="Verdana" panose="020B0604030504040204" pitchFamily="34" charset="0"/>
                <a:ea typeface="Verdana" panose="020B0604030504040204" pitchFamily="34" charset="0"/>
                <a:cs typeface="Verdana" panose="020B0604030504040204" pitchFamily="34" charset="0"/>
              </a:rPr>
              <a:t>The inspection checklist deals with:</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Check function</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Tightness of connections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Condition of:</a:t>
            </a:r>
          </a:p>
          <a:p>
            <a:pPr>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Face piece</a:t>
            </a:r>
          </a:p>
          <a:p>
            <a:pPr>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Head straps</a:t>
            </a:r>
          </a:p>
          <a:p>
            <a:pPr>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Valves</a:t>
            </a:r>
          </a:p>
          <a:p>
            <a:pPr>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Connecting tube</a:t>
            </a:r>
          </a:p>
          <a:p>
            <a:pPr>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Filtration means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Check elastomeric parts for pliability/distress</a:t>
            </a:r>
          </a:p>
          <a:p>
            <a:endParaRPr lang="en-US" altLang="en-US" sz="1400"/>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6C9CBF-F1CE-46EF-8789-B3076A245E0E}" type="slidenum">
              <a:rPr lang="en-US" altLang="en-US">
                <a:solidFill>
                  <a:srgbClr val="000000"/>
                </a:solidFill>
                <a:latin typeface="Tahoma" panose="020B0604030504040204" pitchFamily="34" charset="0"/>
              </a:rPr>
              <a:pPr>
                <a:spcBef>
                  <a:spcPct val="0"/>
                </a:spcBef>
              </a:pPr>
              <a:t>60</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For maintenance and repair,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Remove failed or defective units from service</a:t>
            </a:r>
          </a:p>
          <a:p>
            <a:r>
              <a:rPr lang="en-US" altLang="en-US" sz="1400">
                <a:latin typeface="Verdana" panose="020B0604030504040204" pitchFamily="34" charset="0"/>
                <a:ea typeface="Verdana" panose="020B0604030504040204" pitchFamily="34" charset="0"/>
                <a:cs typeface="Verdana" panose="020B0604030504040204" pitchFamily="34" charset="0"/>
              </a:rPr>
              <a:t>Discard, adjust or repair</a:t>
            </a:r>
          </a:p>
          <a:p>
            <a:r>
              <a:rPr lang="en-US" altLang="en-US" sz="1400">
                <a:latin typeface="Verdana" panose="020B0604030504040204" pitchFamily="34" charset="0"/>
                <a:ea typeface="Verdana" panose="020B0604030504040204" pitchFamily="34" charset="0"/>
                <a:cs typeface="Verdana" panose="020B0604030504040204" pitchFamily="34" charset="0"/>
              </a:rPr>
              <a:t>Repairs should be completed by appropriately-trained persons using only approved parts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u="sng">
                <a:latin typeface="Verdana" panose="020B0604030504040204" pitchFamily="34" charset="0"/>
                <a:ea typeface="Verdana" panose="020B0604030504040204" pitchFamily="34" charset="0"/>
                <a:cs typeface="Verdana" panose="020B0604030504040204" pitchFamily="34" charset="0"/>
              </a:rPr>
              <a:t>The following repairs should only be completed by the manufacturer or a technician trained by the manufacturer</a:t>
            </a:r>
            <a:r>
              <a:rPr lang="en-US" altLang="en-US" sz="1400">
                <a:latin typeface="Verdana" panose="020B0604030504040204" pitchFamily="34" charset="0"/>
                <a:ea typeface="Verdana" panose="020B0604030504040204" pitchFamily="34" charset="0"/>
                <a:cs typeface="Verdana" panose="020B0604030504040204" pitchFamily="34" charset="0"/>
              </a:rPr>
              <a: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Reducing and admission valves</a:t>
            </a:r>
          </a:p>
          <a:p>
            <a:pPr>
              <a:buSzPct val="60000"/>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Regulators</a:t>
            </a:r>
          </a:p>
          <a:p>
            <a:pPr>
              <a:buSzPct val="60000"/>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Alarms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9430B9-12C5-42E2-81B2-8A2BA6FA5DCB}" type="slidenum">
              <a:rPr lang="en-US" altLang="en-US">
                <a:solidFill>
                  <a:srgbClr val="000000"/>
                </a:solidFill>
                <a:latin typeface="Tahoma" panose="020B0604030504040204" pitchFamily="34" charset="0"/>
              </a:rPr>
              <a:pPr>
                <a:spcBef>
                  <a:spcPct val="0"/>
                </a:spcBef>
              </a:pPr>
              <a:t>61</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best way to ensure employee safety is to make sure each has been thoroughly trained on the respirator’s use. Topics in the training should include: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Respiratory hazards that employees are potentially exposed to during routine and emergency situations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Proper use, including putting on (donning)  and removing (doffing)</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Limitations on use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Maintenance</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Procedures for regularly evaluating the effectiveness of the program</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BE85C4-B807-4A52-A7D8-BB7C1E93BB6F}" type="slidenum">
              <a:rPr lang="en-US" altLang="en-US">
                <a:solidFill>
                  <a:srgbClr val="000000"/>
                </a:solidFill>
                <a:latin typeface="Tahoma" panose="020B0604030504040204" pitchFamily="34" charset="0"/>
              </a:rPr>
              <a:pPr>
                <a:spcBef>
                  <a:spcPct val="0"/>
                </a:spcBef>
              </a:pPr>
              <a:t>62</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Its also important the employee training be: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Comprehensive</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Understandable</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Provided prior to respirator use</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Provided annually, and more often if there are:</a:t>
            </a:r>
          </a:p>
          <a:p>
            <a:pPr>
              <a:buFont typeface="Wingdings" panose="05000000000000000000" pitchFamily="2" charset="2"/>
              <a:buNone/>
            </a:pPr>
            <a:endParaRPr lang="en-US" altLang="en-US">
              <a:latin typeface="Verdana" panose="020B0604030504040204" pitchFamily="34" charset="0"/>
              <a:ea typeface="Verdana" panose="020B0604030504040204" pitchFamily="34" charset="0"/>
              <a:cs typeface="Verdana" panose="020B0604030504040204" pitchFamily="34" charset="0"/>
            </a:endParaRPr>
          </a:p>
          <a:p>
            <a:pPr lvl="1">
              <a:buSzPct val="60000"/>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Changes in the workplace or type of respirator</a:t>
            </a:r>
          </a:p>
          <a:p>
            <a:pPr lvl="1">
              <a:buSzPct val="60000"/>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Inadequacies in the employee’s knowledge</a:t>
            </a:r>
          </a:p>
          <a:p>
            <a:pPr lvl="1">
              <a:buSzPct val="60000"/>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Or if other situations occur in which training appears needed.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045EBE-C604-40A0-836E-44BE68F5EBC4}" type="slidenum">
              <a:rPr lang="en-US" altLang="en-US">
                <a:solidFill>
                  <a:srgbClr val="000000"/>
                </a:solidFill>
                <a:latin typeface="Tahoma" panose="020B0604030504040204" pitchFamily="34" charset="0"/>
              </a:rPr>
              <a:pPr>
                <a:spcBef>
                  <a:spcPct val="0"/>
                </a:spcBef>
              </a:pPr>
              <a:t>63</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training’s goal is enable the employee to demonstrate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The need for a respirator and what can compromise its effectiveness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The capabilities and limitations of the respirator</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How to inspect, don, use (also in emergency conditions), doff and check seals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Maintenance and storage requirements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Medical signs and symptoms limiting effectiveness and</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The general requirements of 29 CFR 1910.134</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30A68E-EDD4-4FB0-9B36-2274099576AE}" type="slidenum">
              <a:rPr lang="en-US" altLang="en-US">
                <a:solidFill>
                  <a:srgbClr val="000000"/>
                </a:solidFill>
                <a:latin typeface="Tahoma" panose="020B0604030504040204" pitchFamily="34" charset="0"/>
              </a:rPr>
              <a:pPr>
                <a:spcBef>
                  <a:spcPct val="0"/>
                </a:spcBef>
              </a:pPr>
              <a:t>64</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in-house training program is evaluated by the employees to achieve and maintain effectiveness of understanding.</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The program evaluation</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Is conducted by the employer to determine program and use efficiency</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The employer seeks employee input concerning respirator use</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All problems identified will be corrected</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Areas assessed to determine user understanding include: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marL="628650" lvl="1" indent="-171450">
              <a:buSzPct val="60000"/>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Respirator fit</a:t>
            </a:r>
          </a:p>
          <a:p>
            <a:pPr marL="628650" lvl="1" indent="-171450">
              <a:buSzPct val="60000"/>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Appropriate respirator selection</a:t>
            </a:r>
          </a:p>
          <a:p>
            <a:pPr marL="628650" lvl="1" indent="-171450">
              <a:buSzPct val="60000"/>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Proper use</a:t>
            </a:r>
          </a:p>
          <a:p>
            <a:pPr marL="628650" lvl="1" indent="-171450">
              <a:buSzPct val="60000"/>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Proper maintenance</a:t>
            </a:r>
          </a:p>
          <a:p>
            <a:endParaRPr lang="en-US" altLang="en-US"/>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0CF84A-E75F-4877-8AF1-934394AED761}" type="slidenum">
              <a:rPr lang="en-US" altLang="en-US">
                <a:solidFill>
                  <a:srgbClr val="000000"/>
                </a:solidFill>
                <a:latin typeface="Tahoma" panose="020B0604030504040204" pitchFamily="34" charset="0"/>
              </a:rPr>
              <a:pPr>
                <a:spcBef>
                  <a:spcPct val="0"/>
                </a:spcBef>
              </a:pPr>
              <a:t>65</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As with other OSHA programs, recordkeeping is vitally important.</a:t>
            </a:r>
          </a:p>
          <a:p>
            <a:r>
              <a:rPr lang="en-US" altLang="en-US">
                <a:latin typeface="Verdana" panose="020B0604030504040204" pitchFamily="34" charset="0"/>
                <a:ea typeface="Verdana" panose="020B0604030504040204" pitchFamily="34" charset="0"/>
                <a:cs typeface="Verdana" panose="020B0604030504040204" pitchFamily="34" charset="0"/>
              </a:rPr>
              <a:t>Information pertaining to respirator users are also kept. These include: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Medical evaluation</a:t>
            </a:r>
          </a:p>
          <a:p>
            <a:pPr>
              <a:buFont typeface="Wingdings" panose="05000000000000000000" pitchFamily="2" charset="2"/>
              <a:buChar char="§"/>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Fit testing:</a:t>
            </a:r>
          </a:p>
          <a:p>
            <a:pPr marL="628650" lvl="1" indent="-171450">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Name of tested employee</a:t>
            </a:r>
          </a:p>
          <a:p>
            <a:pPr marL="628650" lvl="1" indent="-171450">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Type of fit test</a:t>
            </a:r>
          </a:p>
          <a:p>
            <a:pPr marL="628650" lvl="1" indent="-171450">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Specific make, model, style, size of respirator tested</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Pass/fail results for QLFT and fit factor and strip chart or other recording for QNFTs</a:t>
            </a:r>
          </a:p>
          <a:p>
            <a:endParaRPr lang="en-US" altLang="en-US"/>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A6BF0D-945F-4E55-8400-F42D2706D9F1}" type="slidenum">
              <a:rPr lang="en-US" altLang="en-US">
                <a:solidFill>
                  <a:srgbClr val="000000"/>
                </a:solidFill>
                <a:latin typeface="Tahoma" panose="020B0604030504040204" pitchFamily="34" charset="0"/>
              </a:rPr>
              <a:pPr>
                <a:spcBef>
                  <a:spcPct val="0"/>
                </a:spcBef>
              </a:pPr>
              <a:t>66</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Also a part of the employer’s records would be: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A written copy of current respirator program.</a:t>
            </a:r>
          </a:p>
          <a:p>
            <a:pPr>
              <a:buFont typeface="Wingdings" panose="05000000000000000000" pitchFamily="2" charset="2"/>
              <a:buChar char="§"/>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Written materials required to be retained shall be made available upon request to:</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SzPct val="60000"/>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Affected employees</a:t>
            </a:r>
          </a:p>
          <a:p>
            <a:pPr>
              <a:buSzPct val="60000"/>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Assistant secretary of labor (federal) or designee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6C47C2-1343-4BD2-B77B-E5A26EA4B890}" type="slidenum">
              <a:rPr lang="en-US" altLang="en-US">
                <a:solidFill>
                  <a:srgbClr val="000000"/>
                </a:solidFill>
                <a:latin typeface="Tahoma" panose="020B0604030504040204" pitchFamily="34" charset="0"/>
              </a:rPr>
              <a:pPr>
                <a:spcBef>
                  <a:spcPct val="0"/>
                </a:spcBef>
              </a:pPr>
              <a:t>67</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In summary, remember: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Respirators should not be the first choice</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Use engineering and/or administrative controls before using respirators</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Respirators should be selected based on need and task (e.g. full face, half face, supplied air)</a:t>
            </a:r>
          </a:p>
          <a:p>
            <a:pPr>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 All respirator users should have a medical evaluation and fit testing before use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F16DF9-2311-4560-96D2-214400DE41C7}" type="slidenum">
              <a:rPr lang="en-US" altLang="en-US">
                <a:solidFill>
                  <a:srgbClr val="000000"/>
                </a:solidFill>
                <a:latin typeface="Tahoma" panose="020B0604030504040204" pitchFamily="34" charset="0"/>
              </a:rPr>
              <a:pPr>
                <a:spcBef>
                  <a:spcPct val="0"/>
                </a:spcBef>
              </a:pPr>
              <a:t>68</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To comply with OSHA requirements, the Appendices shown would be adopted as part of your written program.</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0C412F-3589-4660-97B4-72A114BE6941}" type="slidenum">
              <a:rPr lang="en-US" altLang="en-US">
                <a:solidFill>
                  <a:srgbClr val="000000"/>
                </a:solidFill>
                <a:latin typeface="Tahoma" panose="020B0604030504040204" pitchFamily="34" charset="0"/>
              </a:rPr>
              <a:pPr>
                <a:spcBef>
                  <a:spcPct val="0"/>
                </a:spcBef>
              </a:pPr>
              <a:t>69</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Dust masks are usually disposable and can be worn in situations where employees encounter excessive dust or other airborne irritants such as when sanding or leaf/grass blowing.</a:t>
            </a:r>
          </a:p>
          <a:p>
            <a:endParaRPr lang="en-US" altLang="en-US" sz="1400"/>
          </a:p>
          <a:p>
            <a:r>
              <a:rPr lang="en-US" altLang="en-US" sz="1400"/>
              <a:t>Dust masks must be included in the employer’s Respiratory Protection Program if they are being required to be worn to protect employees from exposure to any form of dust that exceeds OSHA’s PEL’s.</a:t>
            </a:r>
          </a:p>
          <a:p>
            <a:endParaRPr lang="en-US" altLang="en-US" sz="1400"/>
          </a:p>
          <a:p>
            <a:r>
              <a:rPr lang="en-US" altLang="en-US" sz="1400"/>
              <a:t>Since the obligation for determining if the use of Dust Masks will be mandatory or voluntary, it is important that employers give appropriate consideration to what respiratory hazards employees may face and ensure proper and adequate protection is used.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7734C3-814E-42A0-9D14-13377DAAC78E}" type="slidenum">
              <a:rPr lang="en-US" altLang="en-US">
                <a:solidFill>
                  <a:srgbClr val="000000"/>
                </a:solidFill>
                <a:latin typeface="Tahoma" panose="020B0604030504040204" pitchFamily="34" charset="0"/>
              </a:rPr>
              <a:pPr>
                <a:spcBef>
                  <a:spcPct val="0"/>
                </a:spcBef>
              </a:pPr>
              <a:t>7</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To assist your training program, videos may be obtained from OSHA like the one displayed.</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B00708-C8FD-4EF7-A005-5D543CFB87F6}" type="slidenum">
              <a:rPr lang="en-US" altLang="en-US">
                <a:solidFill>
                  <a:srgbClr val="000000"/>
                </a:solidFill>
                <a:latin typeface="Tahoma" panose="020B0604030504040204" pitchFamily="34" charset="0"/>
              </a:rPr>
              <a:pPr>
                <a:spcBef>
                  <a:spcPct val="0"/>
                </a:spcBef>
              </a:pPr>
              <a:t>70</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For more information on webinars and free training at your location, we invite you to contact us.</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DEBA38-6A6D-4C6C-99C1-4B564C8D0EBF}" type="slidenum">
              <a:rPr lang="en-US" altLang="en-US">
                <a:solidFill>
                  <a:srgbClr val="000000"/>
                </a:solidFill>
                <a:latin typeface="Tahoma" panose="020B0604030504040204" pitchFamily="34" charset="0"/>
              </a:rPr>
              <a:pPr>
                <a:spcBef>
                  <a:spcPct val="0"/>
                </a:spcBef>
              </a:pPr>
              <a:t>71</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143C9-5F23-4A68-BA97-D883CDC405B5}" type="slidenum">
              <a:rPr lang="en-US" altLang="en-US">
                <a:solidFill>
                  <a:srgbClr val="000000"/>
                </a:solidFill>
                <a:latin typeface="Tahoma" panose="020B0604030504040204" pitchFamily="34" charset="0"/>
              </a:rPr>
              <a:pPr>
                <a:spcBef>
                  <a:spcPct val="0"/>
                </a:spcBef>
              </a:pPr>
              <a:t>72</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sz="1400"/>
              <a:t>Many times employees will elect to use a Dust Mask due to allergies or possible respiratory problems (asthma, COPD, etc.) even though the employer has determined that the use of such a device is not required.  In this case the health of the employee should be taken into consideration with the thought that mandatory use of a dust mask for that particular employee may be to the employers’ benefit to ensure compliance with OSHA’s General Duty Clause.</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CA9046-9DA9-4D05-B75E-503AFFC5167E}" type="slidenum">
              <a:rPr lang="en-US" altLang="en-US">
                <a:solidFill>
                  <a:srgbClr val="000000"/>
                </a:solidFill>
                <a:latin typeface="Tahoma" panose="020B0604030504040204" pitchFamily="34" charset="0"/>
              </a:rPr>
              <a:pPr>
                <a:spcBef>
                  <a:spcPct val="0"/>
                </a:spcBef>
              </a:pPr>
              <a:t>8</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sz="1400"/>
              <a:t>If the use of Dust Masks will be required for certain tasks then the employer must ensure that all users receive medical evaluations in addition to fit testing to ensure the user can adequately wear the mask and it will provide the appropriate protection.  All users of Dust Masks that have been required for wear should also receive appropriate training which will be described in upcoming slides.</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B49476-C79B-4D3C-BA15-CFB1515D14F1}" type="slidenum">
              <a:rPr lang="en-US" altLang="en-US">
                <a:solidFill>
                  <a:srgbClr val="000000"/>
                </a:solidFill>
                <a:latin typeface="Tahoma" panose="020B0604030504040204" pitchFamily="34" charset="0"/>
              </a:rPr>
              <a:pPr>
                <a:spcBef>
                  <a:spcPct val="0"/>
                </a:spcBef>
              </a:pPr>
              <a:t>9</a:t>
            </a:fld>
            <a:endParaRPr lang="en-US" altLang="en-US">
              <a:solidFill>
                <a:srgbClr val="000000"/>
              </a:solidFill>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r>
              <a:rPr lang="en-US"/>
              <a:t>9/6/2016</a:t>
            </a:r>
          </a:p>
        </p:txBody>
      </p:sp>
      <p:sp>
        <p:nvSpPr>
          <p:cNvPr id="7" name="Footer Placeholder 4"/>
          <p:cNvSpPr>
            <a:spLocks noGrp="1"/>
          </p:cNvSpPr>
          <p:nvPr>
            <p:ph type="ftr" sz="quarter" idx="11"/>
          </p:nvPr>
        </p:nvSpPr>
        <p:spPr/>
        <p:txBody>
          <a:bodyPr/>
          <a:lstStyle>
            <a:lvl1pPr>
              <a:defRPr/>
            </a:lvl1pPr>
          </a:lstStyle>
          <a:p>
            <a:pPr>
              <a:defRPr/>
            </a:pPr>
            <a:r>
              <a:rPr lang="en-US"/>
              <a:t>PPT-042-02</a:t>
            </a:r>
          </a:p>
        </p:txBody>
      </p:sp>
      <p:sp>
        <p:nvSpPr>
          <p:cNvPr id="8" name="Slide Number Placeholder 5"/>
          <p:cNvSpPr>
            <a:spLocks noGrp="1"/>
          </p:cNvSpPr>
          <p:nvPr>
            <p:ph type="sldNum" sz="quarter" idx="12"/>
          </p:nvPr>
        </p:nvSpPr>
        <p:spPr/>
        <p:txBody>
          <a:bodyPr/>
          <a:lstStyle>
            <a:lvl1pPr>
              <a:defRPr/>
            </a:lvl1pPr>
          </a:lstStyle>
          <a:p>
            <a:fld id="{4F3FACC4-E5A5-467E-89B0-280C9B3D204A}" type="slidenum">
              <a:rPr lang="en-US" altLang="en-US"/>
              <a:pPr/>
              <a:t>‹#›</a:t>
            </a:fld>
            <a:endParaRPr lang="en-US" altLang="en-US"/>
          </a:p>
        </p:txBody>
      </p:sp>
    </p:spTree>
    <p:extLst>
      <p:ext uri="{BB962C8B-B14F-4D97-AF65-F5344CB8AC3E}">
        <p14:creationId xmlns:p14="http://schemas.microsoft.com/office/powerpoint/2010/main" val="28432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9/6/2016</a:t>
            </a:r>
          </a:p>
        </p:txBody>
      </p:sp>
      <p:sp>
        <p:nvSpPr>
          <p:cNvPr id="5" name="Footer Placeholder 4"/>
          <p:cNvSpPr>
            <a:spLocks noGrp="1"/>
          </p:cNvSpPr>
          <p:nvPr>
            <p:ph type="ftr" sz="quarter" idx="11"/>
          </p:nvPr>
        </p:nvSpPr>
        <p:spPr/>
        <p:txBody>
          <a:bodyPr/>
          <a:lstStyle>
            <a:lvl1pPr>
              <a:defRPr/>
            </a:lvl1pPr>
          </a:lstStyle>
          <a:p>
            <a:pPr>
              <a:defRPr/>
            </a:pPr>
            <a:r>
              <a:rPr lang="en-US"/>
              <a:t>PPT-042-02</a:t>
            </a:r>
          </a:p>
        </p:txBody>
      </p:sp>
      <p:sp>
        <p:nvSpPr>
          <p:cNvPr id="6" name="Slide Number Placeholder 5"/>
          <p:cNvSpPr>
            <a:spLocks noGrp="1"/>
          </p:cNvSpPr>
          <p:nvPr>
            <p:ph type="sldNum" sz="quarter" idx="12"/>
          </p:nvPr>
        </p:nvSpPr>
        <p:spPr/>
        <p:txBody>
          <a:bodyPr/>
          <a:lstStyle>
            <a:lvl1pPr>
              <a:defRPr/>
            </a:lvl1pPr>
          </a:lstStyle>
          <a:p>
            <a:fld id="{11DBBA4B-8AF4-4576-B749-363F324E9054}" type="slidenum">
              <a:rPr lang="en-US" altLang="en-US"/>
              <a:pPr/>
              <a:t>‹#›</a:t>
            </a:fld>
            <a:endParaRPr lang="en-US" altLang="en-US"/>
          </a:p>
        </p:txBody>
      </p:sp>
    </p:spTree>
    <p:extLst>
      <p:ext uri="{BB962C8B-B14F-4D97-AF65-F5344CB8AC3E}">
        <p14:creationId xmlns:p14="http://schemas.microsoft.com/office/powerpoint/2010/main" val="348938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9/6/2016</a:t>
            </a:r>
          </a:p>
        </p:txBody>
      </p:sp>
      <p:sp>
        <p:nvSpPr>
          <p:cNvPr id="5" name="Footer Placeholder 4"/>
          <p:cNvSpPr>
            <a:spLocks noGrp="1"/>
          </p:cNvSpPr>
          <p:nvPr>
            <p:ph type="ftr" sz="quarter" idx="11"/>
          </p:nvPr>
        </p:nvSpPr>
        <p:spPr/>
        <p:txBody>
          <a:bodyPr/>
          <a:lstStyle>
            <a:lvl1pPr>
              <a:defRPr/>
            </a:lvl1pPr>
          </a:lstStyle>
          <a:p>
            <a:pPr>
              <a:defRPr/>
            </a:pPr>
            <a:r>
              <a:rPr lang="en-US"/>
              <a:t>PPT-042-02</a:t>
            </a:r>
          </a:p>
        </p:txBody>
      </p:sp>
      <p:sp>
        <p:nvSpPr>
          <p:cNvPr id="6" name="Slide Number Placeholder 5"/>
          <p:cNvSpPr>
            <a:spLocks noGrp="1"/>
          </p:cNvSpPr>
          <p:nvPr>
            <p:ph type="sldNum" sz="quarter" idx="12"/>
          </p:nvPr>
        </p:nvSpPr>
        <p:spPr/>
        <p:txBody>
          <a:bodyPr/>
          <a:lstStyle>
            <a:lvl1pPr>
              <a:defRPr/>
            </a:lvl1pPr>
          </a:lstStyle>
          <a:p>
            <a:fld id="{954AD8DE-F714-4950-8FA1-A7FA3553C77C}" type="slidenum">
              <a:rPr lang="en-US" altLang="en-US"/>
              <a:pPr/>
              <a:t>‹#›</a:t>
            </a:fld>
            <a:endParaRPr lang="en-US" altLang="en-US"/>
          </a:p>
        </p:txBody>
      </p:sp>
    </p:spTree>
    <p:extLst>
      <p:ext uri="{BB962C8B-B14F-4D97-AF65-F5344CB8AC3E}">
        <p14:creationId xmlns:p14="http://schemas.microsoft.com/office/powerpoint/2010/main" val="301873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9/6/2016</a:t>
            </a:r>
          </a:p>
        </p:txBody>
      </p:sp>
      <p:sp>
        <p:nvSpPr>
          <p:cNvPr id="5" name="Footer Placeholder 4"/>
          <p:cNvSpPr>
            <a:spLocks noGrp="1"/>
          </p:cNvSpPr>
          <p:nvPr>
            <p:ph type="ftr" sz="quarter" idx="11"/>
          </p:nvPr>
        </p:nvSpPr>
        <p:spPr/>
        <p:txBody>
          <a:bodyPr/>
          <a:lstStyle>
            <a:lvl1pPr>
              <a:defRPr/>
            </a:lvl1pPr>
          </a:lstStyle>
          <a:p>
            <a:pPr>
              <a:defRPr/>
            </a:pPr>
            <a:r>
              <a:rPr lang="en-US"/>
              <a:t>PPT-042-02</a:t>
            </a:r>
          </a:p>
        </p:txBody>
      </p:sp>
      <p:sp>
        <p:nvSpPr>
          <p:cNvPr id="6" name="Slide Number Placeholder 5"/>
          <p:cNvSpPr>
            <a:spLocks noGrp="1"/>
          </p:cNvSpPr>
          <p:nvPr>
            <p:ph type="sldNum" sz="quarter" idx="12"/>
          </p:nvPr>
        </p:nvSpPr>
        <p:spPr/>
        <p:txBody>
          <a:bodyPr/>
          <a:lstStyle>
            <a:lvl1pPr>
              <a:defRPr/>
            </a:lvl1pPr>
          </a:lstStyle>
          <a:p>
            <a:fld id="{3EE2AFC1-9A22-4C34-8572-8239C92F19F7}" type="slidenum">
              <a:rPr lang="en-US" altLang="en-US"/>
              <a:pPr/>
              <a:t>‹#›</a:t>
            </a:fld>
            <a:endParaRPr lang="en-US" altLang="en-US"/>
          </a:p>
        </p:txBody>
      </p:sp>
    </p:spTree>
    <p:extLst>
      <p:ext uri="{BB962C8B-B14F-4D97-AF65-F5344CB8AC3E}">
        <p14:creationId xmlns:p14="http://schemas.microsoft.com/office/powerpoint/2010/main" val="288111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9/6/2016</a:t>
            </a:r>
          </a:p>
        </p:txBody>
      </p:sp>
      <p:sp>
        <p:nvSpPr>
          <p:cNvPr id="5" name="Footer Placeholder 4"/>
          <p:cNvSpPr>
            <a:spLocks noGrp="1"/>
          </p:cNvSpPr>
          <p:nvPr>
            <p:ph type="ftr" sz="quarter" idx="11"/>
          </p:nvPr>
        </p:nvSpPr>
        <p:spPr/>
        <p:txBody>
          <a:bodyPr/>
          <a:lstStyle>
            <a:lvl1pPr>
              <a:defRPr/>
            </a:lvl1pPr>
          </a:lstStyle>
          <a:p>
            <a:pPr>
              <a:defRPr/>
            </a:pPr>
            <a:r>
              <a:rPr lang="en-US"/>
              <a:t>PPT-042-02</a:t>
            </a:r>
          </a:p>
        </p:txBody>
      </p:sp>
      <p:sp>
        <p:nvSpPr>
          <p:cNvPr id="6" name="Slide Number Placeholder 5"/>
          <p:cNvSpPr>
            <a:spLocks noGrp="1"/>
          </p:cNvSpPr>
          <p:nvPr>
            <p:ph type="sldNum" sz="quarter" idx="12"/>
          </p:nvPr>
        </p:nvSpPr>
        <p:spPr/>
        <p:txBody>
          <a:bodyPr/>
          <a:lstStyle>
            <a:lvl1pPr>
              <a:defRPr/>
            </a:lvl1pPr>
          </a:lstStyle>
          <a:p>
            <a:fld id="{30CB956D-47A2-40BE-BD60-90BCC3B1FD52}" type="slidenum">
              <a:rPr lang="en-US" altLang="en-US"/>
              <a:pPr/>
              <a:t>‹#›</a:t>
            </a:fld>
            <a:endParaRPr lang="en-US" altLang="en-US"/>
          </a:p>
        </p:txBody>
      </p:sp>
    </p:spTree>
    <p:extLst>
      <p:ext uri="{BB962C8B-B14F-4D97-AF65-F5344CB8AC3E}">
        <p14:creationId xmlns:p14="http://schemas.microsoft.com/office/powerpoint/2010/main" val="280249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9/6/2016</a:t>
            </a:r>
          </a:p>
        </p:txBody>
      </p:sp>
      <p:sp>
        <p:nvSpPr>
          <p:cNvPr id="6" name="Footer Placeholder 4"/>
          <p:cNvSpPr>
            <a:spLocks noGrp="1"/>
          </p:cNvSpPr>
          <p:nvPr>
            <p:ph type="ftr" sz="quarter" idx="11"/>
          </p:nvPr>
        </p:nvSpPr>
        <p:spPr/>
        <p:txBody>
          <a:bodyPr/>
          <a:lstStyle>
            <a:lvl1pPr>
              <a:defRPr/>
            </a:lvl1pPr>
          </a:lstStyle>
          <a:p>
            <a:pPr>
              <a:defRPr/>
            </a:pPr>
            <a:r>
              <a:rPr lang="en-US"/>
              <a:t>PPT-042-02</a:t>
            </a:r>
          </a:p>
        </p:txBody>
      </p:sp>
      <p:sp>
        <p:nvSpPr>
          <p:cNvPr id="7" name="Slide Number Placeholder 5"/>
          <p:cNvSpPr>
            <a:spLocks noGrp="1"/>
          </p:cNvSpPr>
          <p:nvPr>
            <p:ph type="sldNum" sz="quarter" idx="12"/>
          </p:nvPr>
        </p:nvSpPr>
        <p:spPr/>
        <p:txBody>
          <a:bodyPr/>
          <a:lstStyle>
            <a:lvl1pPr>
              <a:defRPr/>
            </a:lvl1pPr>
          </a:lstStyle>
          <a:p>
            <a:fld id="{18A85C92-3FF5-4EB0-B814-4A469BBC56B5}" type="slidenum">
              <a:rPr lang="en-US" altLang="en-US"/>
              <a:pPr/>
              <a:t>‹#›</a:t>
            </a:fld>
            <a:endParaRPr lang="en-US" altLang="en-US"/>
          </a:p>
        </p:txBody>
      </p:sp>
    </p:spTree>
    <p:extLst>
      <p:ext uri="{BB962C8B-B14F-4D97-AF65-F5344CB8AC3E}">
        <p14:creationId xmlns:p14="http://schemas.microsoft.com/office/powerpoint/2010/main" val="64218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9/6/2016</a:t>
            </a:r>
          </a:p>
        </p:txBody>
      </p:sp>
      <p:sp>
        <p:nvSpPr>
          <p:cNvPr id="8" name="Footer Placeholder 4"/>
          <p:cNvSpPr>
            <a:spLocks noGrp="1"/>
          </p:cNvSpPr>
          <p:nvPr>
            <p:ph type="ftr" sz="quarter" idx="11"/>
          </p:nvPr>
        </p:nvSpPr>
        <p:spPr/>
        <p:txBody>
          <a:bodyPr/>
          <a:lstStyle>
            <a:lvl1pPr>
              <a:defRPr/>
            </a:lvl1pPr>
          </a:lstStyle>
          <a:p>
            <a:pPr>
              <a:defRPr/>
            </a:pPr>
            <a:r>
              <a:rPr lang="en-US"/>
              <a:t>PPT-042-02</a:t>
            </a:r>
          </a:p>
        </p:txBody>
      </p:sp>
      <p:sp>
        <p:nvSpPr>
          <p:cNvPr id="9" name="Slide Number Placeholder 5"/>
          <p:cNvSpPr>
            <a:spLocks noGrp="1"/>
          </p:cNvSpPr>
          <p:nvPr>
            <p:ph type="sldNum" sz="quarter" idx="12"/>
          </p:nvPr>
        </p:nvSpPr>
        <p:spPr/>
        <p:txBody>
          <a:bodyPr/>
          <a:lstStyle>
            <a:lvl1pPr>
              <a:defRPr/>
            </a:lvl1pPr>
          </a:lstStyle>
          <a:p>
            <a:fld id="{22BF820D-A98B-4992-AAF3-7E84D9DCCA3A}" type="slidenum">
              <a:rPr lang="en-US" altLang="en-US"/>
              <a:pPr/>
              <a:t>‹#›</a:t>
            </a:fld>
            <a:endParaRPr lang="en-US" altLang="en-US"/>
          </a:p>
        </p:txBody>
      </p:sp>
    </p:spTree>
    <p:extLst>
      <p:ext uri="{BB962C8B-B14F-4D97-AF65-F5344CB8AC3E}">
        <p14:creationId xmlns:p14="http://schemas.microsoft.com/office/powerpoint/2010/main" val="411419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9/6/2016</a:t>
            </a:r>
          </a:p>
        </p:txBody>
      </p:sp>
      <p:sp>
        <p:nvSpPr>
          <p:cNvPr id="4" name="Footer Placeholder 4"/>
          <p:cNvSpPr>
            <a:spLocks noGrp="1"/>
          </p:cNvSpPr>
          <p:nvPr>
            <p:ph type="ftr" sz="quarter" idx="11"/>
          </p:nvPr>
        </p:nvSpPr>
        <p:spPr/>
        <p:txBody>
          <a:bodyPr/>
          <a:lstStyle>
            <a:lvl1pPr>
              <a:defRPr/>
            </a:lvl1pPr>
          </a:lstStyle>
          <a:p>
            <a:pPr>
              <a:defRPr/>
            </a:pPr>
            <a:r>
              <a:rPr lang="en-US"/>
              <a:t>PPT-042-02</a:t>
            </a:r>
          </a:p>
        </p:txBody>
      </p:sp>
      <p:sp>
        <p:nvSpPr>
          <p:cNvPr id="5" name="Slide Number Placeholder 5"/>
          <p:cNvSpPr>
            <a:spLocks noGrp="1"/>
          </p:cNvSpPr>
          <p:nvPr>
            <p:ph type="sldNum" sz="quarter" idx="12"/>
          </p:nvPr>
        </p:nvSpPr>
        <p:spPr/>
        <p:txBody>
          <a:bodyPr/>
          <a:lstStyle>
            <a:lvl1pPr>
              <a:defRPr/>
            </a:lvl1pPr>
          </a:lstStyle>
          <a:p>
            <a:fld id="{7DFB27E1-7E88-4018-9100-9ADCDCFAAFA0}" type="slidenum">
              <a:rPr lang="en-US" altLang="en-US"/>
              <a:pPr/>
              <a:t>‹#›</a:t>
            </a:fld>
            <a:endParaRPr lang="en-US" altLang="en-US"/>
          </a:p>
        </p:txBody>
      </p:sp>
    </p:spTree>
    <p:extLst>
      <p:ext uri="{BB962C8B-B14F-4D97-AF65-F5344CB8AC3E}">
        <p14:creationId xmlns:p14="http://schemas.microsoft.com/office/powerpoint/2010/main" val="88647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9/6/2016</a:t>
            </a:r>
          </a:p>
        </p:txBody>
      </p:sp>
      <p:sp>
        <p:nvSpPr>
          <p:cNvPr id="3" name="Footer Placeholder 4"/>
          <p:cNvSpPr>
            <a:spLocks noGrp="1"/>
          </p:cNvSpPr>
          <p:nvPr>
            <p:ph type="ftr" sz="quarter" idx="11"/>
          </p:nvPr>
        </p:nvSpPr>
        <p:spPr/>
        <p:txBody>
          <a:bodyPr/>
          <a:lstStyle>
            <a:lvl1pPr>
              <a:defRPr/>
            </a:lvl1pPr>
          </a:lstStyle>
          <a:p>
            <a:pPr>
              <a:defRPr/>
            </a:pPr>
            <a:r>
              <a:rPr lang="en-US"/>
              <a:t>PPT-042-02</a:t>
            </a:r>
          </a:p>
        </p:txBody>
      </p:sp>
      <p:sp>
        <p:nvSpPr>
          <p:cNvPr id="4" name="Slide Number Placeholder 5"/>
          <p:cNvSpPr>
            <a:spLocks noGrp="1"/>
          </p:cNvSpPr>
          <p:nvPr>
            <p:ph type="sldNum" sz="quarter" idx="12"/>
          </p:nvPr>
        </p:nvSpPr>
        <p:spPr/>
        <p:txBody>
          <a:bodyPr/>
          <a:lstStyle>
            <a:lvl1pPr>
              <a:defRPr/>
            </a:lvl1pPr>
          </a:lstStyle>
          <a:p>
            <a:fld id="{B8200E64-C3A7-4282-88DB-AEDEB2CBB70C}" type="slidenum">
              <a:rPr lang="en-US" altLang="en-US"/>
              <a:pPr/>
              <a:t>‹#›</a:t>
            </a:fld>
            <a:endParaRPr lang="en-US" altLang="en-US"/>
          </a:p>
        </p:txBody>
      </p:sp>
    </p:spTree>
    <p:extLst>
      <p:ext uri="{BB962C8B-B14F-4D97-AF65-F5344CB8AC3E}">
        <p14:creationId xmlns:p14="http://schemas.microsoft.com/office/powerpoint/2010/main" val="212728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9/6/2016</a:t>
            </a:r>
          </a:p>
        </p:txBody>
      </p:sp>
      <p:sp>
        <p:nvSpPr>
          <p:cNvPr id="6" name="Footer Placeholder 4"/>
          <p:cNvSpPr>
            <a:spLocks noGrp="1"/>
          </p:cNvSpPr>
          <p:nvPr>
            <p:ph type="ftr" sz="quarter" idx="11"/>
          </p:nvPr>
        </p:nvSpPr>
        <p:spPr/>
        <p:txBody>
          <a:bodyPr/>
          <a:lstStyle>
            <a:lvl1pPr>
              <a:defRPr/>
            </a:lvl1pPr>
          </a:lstStyle>
          <a:p>
            <a:pPr>
              <a:defRPr/>
            </a:pPr>
            <a:r>
              <a:rPr lang="en-US"/>
              <a:t>PPT-042-02</a:t>
            </a:r>
          </a:p>
        </p:txBody>
      </p:sp>
      <p:sp>
        <p:nvSpPr>
          <p:cNvPr id="7" name="Slide Number Placeholder 5"/>
          <p:cNvSpPr>
            <a:spLocks noGrp="1"/>
          </p:cNvSpPr>
          <p:nvPr>
            <p:ph type="sldNum" sz="quarter" idx="12"/>
          </p:nvPr>
        </p:nvSpPr>
        <p:spPr/>
        <p:txBody>
          <a:bodyPr/>
          <a:lstStyle>
            <a:lvl1pPr>
              <a:defRPr/>
            </a:lvl1pPr>
          </a:lstStyle>
          <a:p>
            <a:fld id="{D1A10AE3-2331-488E-A78A-986DDA3F4C26}" type="slidenum">
              <a:rPr lang="en-US" altLang="en-US"/>
              <a:pPr/>
              <a:t>‹#›</a:t>
            </a:fld>
            <a:endParaRPr lang="en-US" altLang="en-US"/>
          </a:p>
        </p:txBody>
      </p:sp>
    </p:spTree>
    <p:extLst>
      <p:ext uri="{BB962C8B-B14F-4D97-AF65-F5344CB8AC3E}">
        <p14:creationId xmlns:p14="http://schemas.microsoft.com/office/powerpoint/2010/main" val="370800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9/6/2016</a:t>
            </a:r>
          </a:p>
        </p:txBody>
      </p:sp>
      <p:sp>
        <p:nvSpPr>
          <p:cNvPr id="6" name="Footer Placeholder 4"/>
          <p:cNvSpPr>
            <a:spLocks noGrp="1"/>
          </p:cNvSpPr>
          <p:nvPr>
            <p:ph type="ftr" sz="quarter" idx="11"/>
          </p:nvPr>
        </p:nvSpPr>
        <p:spPr/>
        <p:txBody>
          <a:bodyPr/>
          <a:lstStyle>
            <a:lvl1pPr>
              <a:defRPr/>
            </a:lvl1pPr>
          </a:lstStyle>
          <a:p>
            <a:pPr>
              <a:defRPr/>
            </a:pPr>
            <a:r>
              <a:rPr lang="en-US"/>
              <a:t>PPT-042-02</a:t>
            </a:r>
          </a:p>
        </p:txBody>
      </p:sp>
      <p:sp>
        <p:nvSpPr>
          <p:cNvPr id="7" name="Slide Number Placeholder 5"/>
          <p:cNvSpPr>
            <a:spLocks noGrp="1"/>
          </p:cNvSpPr>
          <p:nvPr>
            <p:ph type="sldNum" sz="quarter" idx="12"/>
          </p:nvPr>
        </p:nvSpPr>
        <p:spPr/>
        <p:txBody>
          <a:bodyPr/>
          <a:lstStyle>
            <a:lvl1pPr>
              <a:defRPr/>
            </a:lvl1pPr>
          </a:lstStyle>
          <a:p>
            <a:fld id="{78779D61-49A6-481C-8A83-E8B21F920AF5}" type="slidenum">
              <a:rPr lang="en-US" altLang="en-US"/>
              <a:pPr/>
              <a:t>‹#›</a:t>
            </a:fld>
            <a:endParaRPr lang="en-US" altLang="en-US"/>
          </a:p>
        </p:txBody>
      </p:sp>
    </p:spTree>
    <p:extLst>
      <p:ext uri="{BB962C8B-B14F-4D97-AF65-F5344CB8AC3E}">
        <p14:creationId xmlns:p14="http://schemas.microsoft.com/office/powerpoint/2010/main" val="207186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r>
              <a:rPr lang="en-US"/>
              <a:t>9/6/2016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a:t>PPT-042-02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CD03608-EF02-4AE6-A68D-751ED12AA9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86"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62.jpeg"/></Relationships>
</file>

<file path=ppt/slides/_rels/slide72.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Respiratory Protection</a:t>
            </a:r>
          </a:p>
        </p:txBody>
      </p:sp>
      <p:sp>
        <p:nvSpPr>
          <p:cNvPr id="307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CDDF5E8-CC47-4385-BB7E-5420EA145390}" type="slidenum">
              <a:rPr lang="en-US" altLang="en-US" sz="1400">
                <a:solidFill>
                  <a:srgbClr val="FFFFFF"/>
                </a:solidFill>
                <a:latin typeface="Verdana" panose="020B0604030504040204" pitchFamily="34" charset="0"/>
              </a:rPr>
              <a:pPr algn="ctr" eaLnBrk="1" hangingPunct="1">
                <a:spcBef>
                  <a:spcPct val="0"/>
                </a:spcBef>
                <a:buFontTx/>
                <a:buNone/>
              </a:pPr>
              <a:t>1</a:t>
            </a:fld>
            <a:endParaRPr lang="en-US" altLang="en-US" sz="1400">
              <a:solidFill>
                <a:srgbClr val="FFFFFF"/>
              </a:solidFill>
              <a:latin typeface="Verdana" panose="020B0604030504040204" pitchFamily="34" charset="0"/>
            </a:endParaRPr>
          </a:p>
        </p:txBody>
      </p:sp>
      <p:sp>
        <p:nvSpPr>
          <p:cNvPr id="30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
        <p:nvSpPr>
          <p:cNvPr id="3077"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i="1">
                <a:solidFill>
                  <a:srgbClr val="000000"/>
                </a:solidFill>
                <a:latin typeface="Verdana" panose="020B0604030504040204" pitchFamily="34" charset="0"/>
                <a:cs typeface="Arial" panose="020B0604020202020204" pitchFamily="34" charset="0"/>
              </a:rPr>
              <a:t>Bureau of Workers’ Compensation </a:t>
            </a:r>
          </a:p>
          <a:p>
            <a:pPr algn="ctr" eaLnBrk="1" hangingPunct="1">
              <a:spcBef>
                <a:spcPct val="0"/>
              </a:spcBef>
              <a:buFontTx/>
              <a:buNone/>
            </a:pPr>
            <a:r>
              <a:rPr lang="en-US" altLang="en-US" sz="1100" i="1">
                <a:solidFill>
                  <a:srgbClr val="000000"/>
                </a:solidFill>
                <a:latin typeface="Verdana" panose="020B0604030504040204" pitchFamily="34" charset="0"/>
                <a:cs typeface="Arial" panose="020B0604020202020204" pitchFamily="34" charset="0"/>
              </a:rPr>
              <a:t>PA Training for Health &amp; Safety                        (PATHS)</a:t>
            </a:r>
          </a:p>
        </p:txBody>
      </p:sp>
      <p:sp>
        <p:nvSpPr>
          <p:cNvPr id="3078" name="Content Placeholder 4"/>
          <p:cNvSpPr txBox="1">
            <a:spLocks/>
          </p:cNvSpPr>
          <p:nvPr/>
        </p:nvSpPr>
        <p:spPr bwMode="auto">
          <a:xfrm>
            <a:off x="2370138" y="2246313"/>
            <a:ext cx="396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400">
              <a:solidFill>
                <a:srgbClr val="898989"/>
              </a:solidFill>
              <a:latin typeface="Verdana" panose="020B0604030504040204" pitchFamily="34" charset="0"/>
            </a:endParaRPr>
          </a:p>
          <a:p>
            <a:pPr algn="ctr" eaLnBrk="1" hangingPunct="1">
              <a:buFontTx/>
              <a:buNone/>
            </a:pPr>
            <a:endParaRPr lang="en-US" altLang="en-US" sz="2400">
              <a:solidFill>
                <a:srgbClr val="898989"/>
              </a:solidFill>
              <a:latin typeface="Verdana" panose="020B0604030504040204" pitchFamily="34" charset="0"/>
            </a:endParaRPr>
          </a:p>
          <a:p>
            <a:pPr algn="ctr" eaLnBrk="1" hangingPunct="1">
              <a:buFontTx/>
              <a:buNone/>
            </a:pPr>
            <a:r>
              <a:rPr lang="en-US" altLang="en-US" sz="2400">
                <a:latin typeface="Verdana" panose="020B0604030504040204" pitchFamily="34" charset="0"/>
              </a:rPr>
              <a:t>OSHA </a:t>
            </a:r>
          </a:p>
          <a:p>
            <a:pPr algn="ctr" eaLnBrk="1" hangingPunct="1">
              <a:buFontTx/>
              <a:buNone/>
            </a:pPr>
            <a:r>
              <a:rPr lang="en-US" altLang="en-US" sz="2400">
                <a:latin typeface="Verdana" panose="020B0604030504040204" pitchFamily="34" charset="0"/>
              </a:rPr>
              <a:t>29 CFR 1910.134</a:t>
            </a:r>
          </a:p>
        </p:txBody>
      </p:sp>
      <p:pic>
        <p:nvPicPr>
          <p:cNvPr id="3079" name="Picture 6" descr="SCB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8" y="3389313"/>
            <a:ext cx="22590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Respirator-North 77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488" y="1484313"/>
            <a:ext cx="2705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Ratings</a:t>
            </a:r>
          </a:p>
        </p:txBody>
      </p:sp>
      <p:sp>
        <p:nvSpPr>
          <p:cNvPr id="1229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3CC3E95-0255-478E-B399-CDEA7290CDBF}" type="slidenum">
              <a:rPr lang="en-US" altLang="en-US" sz="1400">
                <a:solidFill>
                  <a:srgbClr val="FFFFFF"/>
                </a:solidFill>
                <a:latin typeface="Verdana" panose="020B0604030504040204" pitchFamily="34" charset="0"/>
              </a:rPr>
              <a:pPr algn="ctr" eaLnBrk="1" hangingPunct="1">
                <a:spcBef>
                  <a:spcPct val="0"/>
                </a:spcBef>
                <a:buFontTx/>
                <a:buNone/>
              </a:pPr>
              <a:t>10</a:t>
            </a:fld>
            <a:endParaRPr lang="en-US" altLang="en-US" sz="1400">
              <a:solidFill>
                <a:srgbClr val="FFFFFF"/>
              </a:solidFill>
              <a:latin typeface="Verdana" panose="020B0604030504040204" pitchFamily="34" charset="0"/>
            </a:endParaRPr>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
        <p:nvSpPr>
          <p:cNvPr id="6" name="Content Placeholder 2"/>
          <p:cNvSpPr txBox="1">
            <a:spLocks/>
          </p:cNvSpPr>
          <p:nvPr/>
        </p:nvSpPr>
        <p:spPr bwMode="auto">
          <a:xfrm>
            <a:off x="422275" y="1211263"/>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
              <a:defRPr/>
            </a:pPr>
            <a:r>
              <a:rPr lang="en-US" altLang="en-US" dirty="0">
                <a:solidFill>
                  <a:schemeClr val="tx1"/>
                </a:solidFill>
              </a:rPr>
              <a:t>N = Not resistant to oil mist</a:t>
            </a:r>
          </a:p>
          <a:p>
            <a:pPr marL="342900" indent="-342900" algn="l">
              <a:buFont typeface="Wingdings" pitchFamily="2" charset="2"/>
              <a:buChar char="§"/>
              <a:defRPr/>
            </a:pPr>
            <a:r>
              <a:rPr lang="en-US" altLang="en-US" dirty="0">
                <a:solidFill>
                  <a:schemeClr val="tx1"/>
                </a:solidFill>
              </a:rPr>
              <a:t>R = Resistant to oil mist</a:t>
            </a:r>
          </a:p>
          <a:p>
            <a:pPr marL="342900" indent="-342900" algn="l">
              <a:buFont typeface="Wingdings" pitchFamily="2" charset="2"/>
              <a:buChar char="§"/>
              <a:defRPr/>
            </a:pPr>
            <a:r>
              <a:rPr lang="en-US" altLang="en-US" dirty="0">
                <a:solidFill>
                  <a:schemeClr val="tx1"/>
                </a:solidFill>
              </a:rPr>
              <a:t>P = Protective against oil mist</a:t>
            </a:r>
          </a:p>
          <a:p>
            <a:pPr>
              <a:buFontTx/>
              <a:buNone/>
              <a:defRPr/>
            </a:pPr>
            <a:endParaRPr lang="en-US" altLang="en-US" dirty="0"/>
          </a:p>
          <a:p>
            <a:pPr>
              <a:buFontTx/>
              <a:buNone/>
              <a:defRPr/>
            </a:pPr>
            <a:endParaRPr lang="en-US" altLang="en-US" dirty="0"/>
          </a:p>
          <a:p>
            <a:pPr algn="l">
              <a:buFontTx/>
              <a:buNone/>
              <a:defRPr/>
            </a:pPr>
            <a:r>
              <a:rPr lang="en-US" altLang="en-US" dirty="0">
                <a:solidFill>
                  <a:schemeClr val="tx1"/>
                </a:solidFill>
              </a:rPr>
              <a:t>Filter efficiency is percentage (%) removed from air stream when tested to 0.3 micron size particles</a:t>
            </a:r>
          </a:p>
        </p:txBody>
      </p:sp>
      <p:pic>
        <p:nvPicPr>
          <p:cNvPr id="12294" name="Picture 6" descr="Respirator Filter Replacement Cartrid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3575" y="1246188"/>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Respirator Fil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9625" y="4419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Air-Purifying Designations</a:t>
            </a:r>
          </a:p>
        </p:txBody>
      </p:sp>
      <p:sp>
        <p:nvSpPr>
          <p:cNvPr id="4099" name="Subtitle 2"/>
          <p:cNvSpPr>
            <a:spLocks noGrp="1"/>
          </p:cNvSpPr>
          <p:nvPr>
            <p:ph type="subTitle" idx="1"/>
          </p:nvPr>
        </p:nvSpPr>
        <p:spPr>
          <a:xfrm>
            <a:off x="609600" y="1295400"/>
            <a:ext cx="7924800" cy="4800600"/>
          </a:xfrm>
        </p:spPr>
        <p:txBody>
          <a:bodyPr/>
          <a:lstStyle/>
          <a:p>
            <a:pPr eaLnBrk="1" hangingPunct="1">
              <a:buFont typeface="Arial" charset="0"/>
              <a:buNone/>
              <a:defRPr/>
            </a:pPr>
            <a:r>
              <a:rPr lang="en-US" u="sng" dirty="0">
                <a:solidFill>
                  <a:schemeClr val="tx1"/>
                </a:solidFill>
              </a:rPr>
              <a:t>Per 42 CFR Part 84 Approvals</a:t>
            </a:r>
            <a:r>
              <a:rPr lang="en-US" dirty="0">
                <a:solidFill>
                  <a:schemeClr val="tx1"/>
                </a:solidFill>
              </a:rPr>
              <a:t>:</a:t>
            </a:r>
          </a:p>
          <a:p>
            <a:pPr algn="l" eaLnBrk="1" hangingPunct="1">
              <a:buFont typeface="Arial" charset="0"/>
              <a:buNone/>
              <a:defRPr/>
            </a:pPr>
            <a:r>
              <a:rPr lang="en-US" dirty="0">
                <a:solidFill>
                  <a:schemeClr val="tx1"/>
                </a:solidFill>
              </a:rPr>
              <a:t>N		</a:t>
            </a:r>
          </a:p>
          <a:p>
            <a:pPr marL="1150937" lvl="1" indent="-457200" algn="l" eaLnBrk="1" hangingPunct="1">
              <a:buFont typeface="Wingdings" pitchFamily="2" charset="2"/>
              <a:buChar char="§"/>
              <a:defRPr/>
            </a:pPr>
            <a:r>
              <a:rPr lang="en-US" dirty="0">
                <a:solidFill>
                  <a:schemeClr val="tx1"/>
                </a:solidFill>
              </a:rPr>
              <a:t>Tested against sodium chloride</a:t>
            </a:r>
          </a:p>
          <a:p>
            <a:pPr marL="1036637" indent="-342900" algn="l" eaLnBrk="1" hangingPunct="1">
              <a:buSzPct val="120000"/>
              <a:buFont typeface="Wingdings" pitchFamily="2" charset="2"/>
              <a:buChar char="§"/>
              <a:defRPr/>
            </a:pPr>
            <a:r>
              <a:rPr lang="en-US" dirty="0">
                <a:solidFill>
                  <a:schemeClr val="tx1"/>
                </a:solidFill>
              </a:rPr>
              <a:t> Limited to use in non-oil-based </a:t>
            </a:r>
            <a:br>
              <a:rPr lang="en-US" dirty="0">
                <a:solidFill>
                  <a:schemeClr val="tx1"/>
                </a:solidFill>
              </a:rPr>
            </a:br>
            <a:r>
              <a:rPr lang="en-US" dirty="0">
                <a:solidFill>
                  <a:schemeClr val="tx1"/>
                </a:solidFill>
              </a:rPr>
              <a:t> particulate atmospheres</a:t>
            </a:r>
          </a:p>
          <a:p>
            <a:pPr algn="l" eaLnBrk="1" hangingPunct="1">
              <a:buFont typeface="Arial" charset="0"/>
              <a:buNone/>
              <a:defRPr/>
            </a:pPr>
            <a:endParaRPr lang="en-US" sz="1000" dirty="0">
              <a:solidFill>
                <a:schemeClr val="tx1"/>
              </a:solidFill>
            </a:endParaRPr>
          </a:p>
          <a:p>
            <a:pPr algn="l" eaLnBrk="1" hangingPunct="1">
              <a:buFont typeface="Arial" charset="0"/>
              <a:buNone/>
              <a:defRPr/>
            </a:pPr>
            <a:r>
              <a:rPr lang="en-US" dirty="0">
                <a:solidFill>
                  <a:schemeClr val="tx1"/>
                </a:solidFill>
              </a:rPr>
              <a:t>R &amp; P </a:t>
            </a:r>
          </a:p>
          <a:p>
            <a:pPr marL="1036637" indent="-342900" algn="l" eaLnBrk="1" hangingPunct="1">
              <a:buFont typeface="Wingdings" pitchFamily="2" charset="2"/>
              <a:buChar char="§"/>
              <a:defRPr/>
            </a:pPr>
            <a:r>
              <a:rPr lang="en-US" dirty="0">
                <a:solidFill>
                  <a:schemeClr val="tx1"/>
                </a:solidFill>
              </a:rPr>
              <a:t>Tested against </a:t>
            </a:r>
            <a:r>
              <a:rPr lang="en-US" dirty="0" err="1">
                <a:solidFill>
                  <a:schemeClr val="tx1"/>
                </a:solidFill>
              </a:rPr>
              <a:t>dioctyl</a:t>
            </a:r>
            <a:r>
              <a:rPr lang="en-US" dirty="0">
                <a:solidFill>
                  <a:schemeClr val="tx1"/>
                </a:solidFill>
              </a:rPr>
              <a:t> phthalate (DOP)</a:t>
            </a:r>
          </a:p>
          <a:p>
            <a:pPr marL="1036637" indent="-342900" algn="l" eaLnBrk="1" hangingPunct="1">
              <a:buFont typeface="Wingdings" pitchFamily="2" charset="2"/>
              <a:buChar char="§"/>
              <a:defRPr/>
            </a:pPr>
            <a:r>
              <a:rPr lang="en-US" dirty="0">
                <a:solidFill>
                  <a:schemeClr val="tx1"/>
                </a:solidFill>
              </a:rPr>
              <a:t>For filtering any solid or liquid particulates</a:t>
            </a:r>
          </a:p>
          <a:p>
            <a:pPr algn="l" eaLnBrk="1" hangingPunct="1">
              <a:buFont typeface="Arial" charset="0"/>
              <a:buNone/>
              <a:defRPr/>
            </a:pPr>
            <a:endParaRPr lang="en-US" sz="1000" dirty="0">
              <a:solidFill>
                <a:schemeClr val="tx1"/>
              </a:solidFill>
            </a:endParaRPr>
          </a:p>
          <a:p>
            <a:pPr algn="l" eaLnBrk="1" hangingPunct="1">
              <a:buFont typeface="Arial" charset="0"/>
              <a:buNone/>
              <a:defRPr/>
            </a:pPr>
            <a:r>
              <a:rPr lang="en-US" dirty="0">
                <a:solidFill>
                  <a:schemeClr val="tx1"/>
                </a:solidFill>
              </a:rPr>
              <a:t>N and R filters may have “use limitations”</a:t>
            </a:r>
          </a:p>
          <a:p>
            <a:pPr algn="l" eaLnBrk="1" hangingPunct="1">
              <a:buFont typeface="Arial" charset="0"/>
              <a:buNone/>
              <a:defRPr/>
            </a:pPr>
            <a:r>
              <a:rPr lang="en-US" dirty="0">
                <a:solidFill>
                  <a:schemeClr val="tx1"/>
                </a:solidFill>
              </a:rPr>
              <a:t>P filters do not have “use limitations” assigned</a:t>
            </a:r>
          </a:p>
          <a:p>
            <a:pPr algn="l" eaLnBrk="1" hangingPunct="1">
              <a:buFont typeface="Arial" charset="0"/>
              <a:buNone/>
              <a:defRPr/>
            </a:pPr>
            <a:endParaRPr lang="en-US" dirty="0">
              <a:solidFill>
                <a:schemeClr val="tx1"/>
              </a:solidFill>
            </a:endParaRPr>
          </a:p>
        </p:txBody>
      </p:sp>
      <p:sp>
        <p:nvSpPr>
          <p:cNvPr id="133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27517F6-A6F7-4226-80C7-D238533A3383}" type="slidenum">
              <a:rPr lang="en-US" altLang="en-US" sz="1400">
                <a:solidFill>
                  <a:srgbClr val="FFFFFF"/>
                </a:solidFill>
                <a:latin typeface="Verdana" panose="020B0604030504040204" pitchFamily="34" charset="0"/>
              </a:rPr>
              <a:pPr algn="ctr" eaLnBrk="1" hangingPunct="1">
                <a:spcBef>
                  <a:spcPct val="0"/>
                </a:spcBef>
                <a:buFontTx/>
                <a:buNone/>
              </a:pPr>
              <a:t>11</a:t>
            </a:fld>
            <a:endParaRPr lang="en-US" altLang="en-US" sz="1400">
              <a:solidFill>
                <a:srgbClr val="FFFFFF"/>
              </a:solidFill>
              <a:latin typeface="Verdana" panose="020B0604030504040204" pitchFamily="34" charset="0"/>
            </a:endParaRPr>
          </a:p>
        </p:txBody>
      </p:sp>
      <p:sp>
        <p:nvSpPr>
          <p:cNvPr id="133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Use Consideration Chart</a:t>
            </a:r>
          </a:p>
        </p:txBody>
      </p:sp>
      <p:sp>
        <p:nvSpPr>
          <p:cNvPr id="14339" name="Subtitle 2"/>
          <p:cNvSpPr>
            <a:spLocks noGrp="1"/>
          </p:cNvSpPr>
          <p:nvPr>
            <p:ph type="subTitle" idx="1"/>
          </p:nvPr>
        </p:nvSpPr>
        <p:spPr>
          <a:xfrm>
            <a:off x="685800" y="1676400"/>
            <a:ext cx="7924800" cy="4800600"/>
          </a:xfrm>
        </p:spPr>
        <p:txBody>
          <a:bodyPr/>
          <a:lstStyle/>
          <a:p>
            <a:pPr algn="l" eaLnBrk="1" hangingPunct="1"/>
            <a:r>
              <a:rPr lang="en-US" altLang="en-US">
                <a:solidFill>
                  <a:schemeClr val="tx1"/>
                </a:solidFill>
              </a:rPr>
              <a:t>Filter			Filter			Maximum</a:t>
            </a:r>
          </a:p>
          <a:p>
            <a:pPr algn="l" eaLnBrk="1" hangingPunct="1"/>
            <a:r>
              <a:rPr lang="en-US" altLang="en-US" u="sng">
                <a:solidFill>
                  <a:schemeClr val="tx1"/>
                </a:solidFill>
              </a:rPr>
              <a:t>Series</a:t>
            </a:r>
            <a:r>
              <a:rPr lang="en-US" altLang="en-US">
                <a:solidFill>
                  <a:schemeClr val="tx1"/>
                </a:solidFill>
              </a:rPr>
              <a:t>	</a:t>
            </a:r>
            <a:r>
              <a:rPr lang="en-US" altLang="en-US" u="sng">
                <a:solidFill>
                  <a:schemeClr val="tx1"/>
                </a:solidFill>
              </a:rPr>
              <a:t>Type Designation</a:t>
            </a:r>
            <a:r>
              <a:rPr lang="en-US" altLang="en-US">
                <a:solidFill>
                  <a:schemeClr val="tx1"/>
                </a:solidFill>
              </a:rPr>
              <a:t>		</a:t>
            </a:r>
            <a:r>
              <a:rPr lang="en-US" altLang="en-US" u="sng">
                <a:solidFill>
                  <a:schemeClr val="tx1"/>
                </a:solidFill>
              </a:rPr>
              <a:t>Efficiency</a:t>
            </a:r>
          </a:p>
          <a:p>
            <a:pPr algn="l" eaLnBrk="1" hangingPunct="1"/>
            <a:endParaRPr lang="en-US" altLang="en-US">
              <a:solidFill>
                <a:schemeClr val="tx1"/>
              </a:solidFill>
            </a:endParaRPr>
          </a:p>
          <a:p>
            <a:pPr algn="l" eaLnBrk="1" hangingPunct="1"/>
            <a:r>
              <a:rPr lang="en-US" altLang="en-US">
                <a:solidFill>
                  <a:schemeClr val="tx1"/>
                </a:solidFill>
              </a:rPr>
              <a:t>“N”		   	N100			99.97%</a:t>
            </a:r>
          </a:p>
          <a:p>
            <a:pPr algn="l" eaLnBrk="1" hangingPunct="1"/>
            <a:r>
              <a:rPr lang="en-US" altLang="en-US">
                <a:solidFill>
                  <a:schemeClr val="tx1"/>
                </a:solidFill>
              </a:rPr>
              <a:t>			N  99			99%</a:t>
            </a:r>
          </a:p>
          <a:p>
            <a:pPr algn="l" eaLnBrk="1" hangingPunct="1"/>
            <a:r>
              <a:rPr lang="en-US" altLang="en-US">
                <a:solidFill>
                  <a:schemeClr val="tx1"/>
                </a:solidFill>
              </a:rPr>
              <a:t>			N  95			95%</a:t>
            </a:r>
          </a:p>
          <a:p>
            <a:pPr algn="l" eaLnBrk="1" hangingPunct="1"/>
            <a:r>
              <a:rPr lang="en-US" altLang="en-US">
                <a:solidFill>
                  <a:schemeClr val="tx1"/>
                </a:solidFill>
              </a:rPr>
              <a:t>“R”		        R100			99.97%</a:t>
            </a:r>
          </a:p>
          <a:p>
            <a:pPr algn="l" eaLnBrk="1" hangingPunct="1"/>
            <a:r>
              <a:rPr lang="en-US" altLang="en-US">
                <a:solidFill>
                  <a:schemeClr val="tx1"/>
                </a:solidFill>
              </a:rPr>
              <a:t>			R  99			99%</a:t>
            </a:r>
          </a:p>
          <a:p>
            <a:pPr algn="l" eaLnBrk="1" hangingPunct="1"/>
            <a:r>
              <a:rPr lang="en-US" altLang="en-US">
                <a:solidFill>
                  <a:schemeClr val="tx1"/>
                </a:solidFill>
              </a:rPr>
              <a:t>			R  95			95%</a:t>
            </a:r>
          </a:p>
        </p:txBody>
      </p:sp>
      <p:sp>
        <p:nvSpPr>
          <p:cNvPr id="143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1A9B201-3678-4FDD-95EC-70E94F744EEC}" type="slidenum">
              <a:rPr lang="en-US" altLang="en-US" sz="1400">
                <a:solidFill>
                  <a:srgbClr val="FFFFFF"/>
                </a:solidFill>
                <a:latin typeface="Verdana" panose="020B0604030504040204" pitchFamily="34" charset="0"/>
              </a:rPr>
              <a:pPr algn="ctr" eaLnBrk="1" hangingPunct="1">
                <a:spcBef>
                  <a:spcPct val="0"/>
                </a:spcBef>
                <a:buFontTx/>
                <a:buNone/>
              </a:pPr>
              <a:t>12</a:t>
            </a:fld>
            <a:endParaRPr lang="en-US" altLang="en-US" sz="1400">
              <a:solidFill>
                <a:srgbClr val="FFFFFF"/>
              </a:solidFill>
              <a:latin typeface="Verdana" panose="020B0604030504040204" pitchFamily="34" charset="0"/>
            </a:endParaRPr>
          </a:p>
        </p:txBody>
      </p:sp>
      <p:sp>
        <p:nvSpPr>
          <p:cNvPr id="143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Use Consideration Chart</a:t>
            </a:r>
          </a:p>
        </p:txBody>
      </p:sp>
      <p:sp>
        <p:nvSpPr>
          <p:cNvPr id="1536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2DDA225-4A61-41FA-BC41-EFB2D5D8EF48}" type="slidenum">
              <a:rPr lang="en-US" altLang="en-US" sz="1400">
                <a:solidFill>
                  <a:srgbClr val="FFFFFF"/>
                </a:solidFill>
                <a:latin typeface="Verdana" panose="020B0604030504040204" pitchFamily="34" charset="0"/>
              </a:rPr>
              <a:pPr algn="ctr" eaLnBrk="1" hangingPunct="1">
                <a:spcBef>
                  <a:spcPct val="0"/>
                </a:spcBef>
                <a:buFontTx/>
                <a:buNone/>
              </a:pPr>
              <a:t>13</a:t>
            </a:fld>
            <a:endParaRPr lang="en-US" altLang="en-US" sz="1400">
              <a:solidFill>
                <a:srgbClr val="FFFFFF"/>
              </a:solidFill>
              <a:latin typeface="Verdana" panose="020B0604030504040204" pitchFamily="34" charset="0"/>
            </a:endParaRPr>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
        <p:nvSpPr>
          <p:cNvPr id="6" name="Content Placeholder 2"/>
          <p:cNvSpPr>
            <a:spLocks noGrp="1"/>
          </p:cNvSpPr>
          <p:nvPr>
            <p:ph type="subTitle" idx="1"/>
          </p:nvPr>
        </p:nvSpPr>
        <p:spPr>
          <a:xfrm>
            <a:off x="769938" y="1295400"/>
            <a:ext cx="7924800" cy="3124200"/>
          </a:xfrm>
        </p:spPr>
        <p:txBody>
          <a:bodyPr/>
          <a:lstStyle/>
          <a:p>
            <a:pPr algn="l" eaLnBrk="1" hangingPunct="1">
              <a:buFontTx/>
              <a:buNone/>
              <a:defRPr/>
            </a:pPr>
            <a:r>
              <a:rPr lang="en-US" altLang="en-US" dirty="0">
                <a:solidFill>
                  <a:schemeClr val="tx1"/>
                </a:solidFill>
              </a:rPr>
              <a:t>Filter			Filter			Maximum</a:t>
            </a:r>
          </a:p>
          <a:p>
            <a:pPr algn="l" eaLnBrk="1" hangingPunct="1">
              <a:buFontTx/>
              <a:buNone/>
              <a:defRPr/>
            </a:pPr>
            <a:r>
              <a:rPr lang="en-US" altLang="en-US" u="sng" dirty="0">
                <a:solidFill>
                  <a:schemeClr val="tx1"/>
                </a:solidFill>
              </a:rPr>
              <a:t>Series</a:t>
            </a:r>
            <a:r>
              <a:rPr lang="en-US" altLang="en-US" dirty="0">
                <a:solidFill>
                  <a:schemeClr val="tx1"/>
                </a:solidFill>
              </a:rPr>
              <a:t>	</a:t>
            </a:r>
            <a:r>
              <a:rPr lang="en-US" altLang="en-US" u="sng" dirty="0">
                <a:solidFill>
                  <a:schemeClr val="tx1"/>
                </a:solidFill>
              </a:rPr>
              <a:t>Type Designation</a:t>
            </a:r>
            <a:r>
              <a:rPr lang="en-US" altLang="en-US" dirty="0">
                <a:solidFill>
                  <a:schemeClr val="tx1"/>
                </a:solidFill>
              </a:rPr>
              <a:t>		</a:t>
            </a:r>
            <a:r>
              <a:rPr lang="en-US" altLang="en-US" u="sng" dirty="0">
                <a:solidFill>
                  <a:schemeClr val="tx1"/>
                </a:solidFill>
              </a:rPr>
              <a:t>Efficiency</a:t>
            </a:r>
          </a:p>
          <a:p>
            <a:pPr algn="l" eaLnBrk="1" hangingPunct="1">
              <a:buFontTx/>
              <a:buNone/>
              <a:defRPr/>
            </a:pPr>
            <a:endParaRPr lang="en-US" altLang="en-US" dirty="0">
              <a:solidFill>
                <a:schemeClr val="tx1"/>
              </a:solidFill>
            </a:endParaRPr>
          </a:p>
          <a:p>
            <a:pPr algn="l" eaLnBrk="1" hangingPunct="1">
              <a:buFontTx/>
              <a:buNone/>
              <a:defRPr/>
            </a:pPr>
            <a:r>
              <a:rPr lang="en-US" altLang="en-US" dirty="0">
                <a:solidFill>
                  <a:schemeClr val="tx1"/>
                </a:solidFill>
              </a:rPr>
              <a:t>“P”		  	P100			99.97%</a:t>
            </a:r>
          </a:p>
          <a:p>
            <a:pPr algn="l" eaLnBrk="1" hangingPunct="1">
              <a:buFontTx/>
              <a:buNone/>
              <a:defRPr/>
            </a:pPr>
            <a:r>
              <a:rPr lang="en-US" altLang="en-US" dirty="0">
                <a:solidFill>
                  <a:schemeClr val="tx1"/>
                </a:solidFill>
              </a:rPr>
              <a:t>			P  99			99%</a:t>
            </a:r>
          </a:p>
          <a:p>
            <a:pPr algn="l" eaLnBrk="1" hangingPunct="1">
              <a:buFontTx/>
              <a:buNone/>
              <a:defRPr/>
            </a:pPr>
            <a:r>
              <a:rPr lang="en-US" altLang="en-US" dirty="0">
                <a:solidFill>
                  <a:schemeClr val="tx1"/>
                </a:solidFill>
              </a:rPr>
              <a:t>			P  95			95%</a:t>
            </a:r>
          </a:p>
          <a:p>
            <a:pPr eaLnBrk="1" hangingPunct="1">
              <a:buFontTx/>
              <a:buNone/>
              <a:defRPr/>
            </a:pPr>
            <a:endParaRPr lang="en-US" altLang="en-US" dirty="0"/>
          </a:p>
          <a:p>
            <a:pPr eaLnBrk="1" hangingPunct="1">
              <a:buFontTx/>
              <a:buNone/>
              <a:defRPr/>
            </a:pPr>
            <a:endParaRPr lang="en-US" altLang="en-US" dirty="0"/>
          </a:p>
        </p:txBody>
      </p:sp>
      <p:pic>
        <p:nvPicPr>
          <p:cNvPr id="15366" name="Picture 5" descr="Respirator P-9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938" y="3714750"/>
            <a:ext cx="2239962"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 NIOSH</a:t>
            </a:r>
          </a:p>
        </p:txBody>
      </p:sp>
      <p:sp>
        <p:nvSpPr>
          <p:cNvPr id="16387" name="Subtitle 2"/>
          <p:cNvSpPr>
            <a:spLocks noGrp="1"/>
          </p:cNvSpPr>
          <p:nvPr>
            <p:ph type="subTitle" idx="1"/>
          </p:nvPr>
        </p:nvSpPr>
        <p:spPr>
          <a:xfrm>
            <a:off x="609600" y="1676400"/>
            <a:ext cx="7924800" cy="3962400"/>
          </a:xfrm>
        </p:spPr>
        <p:txBody>
          <a:bodyPr/>
          <a:lstStyle/>
          <a:p>
            <a:pPr algn="l" eaLnBrk="1" hangingPunct="1"/>
            <a:r>
              <a:rPr lang="en-US" altLang="en-US">
                <a:solidFill>
                  <a:schemeClr val="tx1"/>
                </a:solidFill>
              </a:rPr>
              <a:t>Filters with “N95, R95 and P95” will be certified as having a minimum efficiency of 95 percent.</a:t>
            </a:r>
          </a:p>
          <a:p>
            <a:pPr algn="l" eaLnBrk="1" hangingPunct="1"/>
            <a:endParaRPr lang="en-US" altLang="en-US">
              <a:solidFill>
                <a:schemeClr val="tx1"/>
              </a:solidFill>
            </a:endParaRPr>
          </a:p>
          <a:p>
            <a:pPr algn="l" eaLnBrk="1" hangingPunct="1"/>
            <a:r>
              <a:rPr lang="en-US" altLang="en-US">
                <a:solidFill>
                  <a:schemeClr val="tx1"/>
                </a:solidFill>
              </a:rPr>
              <a:t>Filters with “N99, R99 and P99” will be certified as having a minimum efficiency of 99 percent.</a:t>
            </a:r>
          </a:p>
          <a:p>
            <a:pPr algn="l" eaLnBrk="1" hangingPunct="1"/>
            <a:endParaRPr lang="en-US" altLang="en-US">
              <a:solidFill>
                <a:schemeClr val="tx1"/>
              </a:solidFill>
            </a:endParaRPr>
          </a:p>
          <a:p>
            <a:pPr algn="l" eaLnBrk="1" hangingPunct="1"/>
            <a:r>
              <a:rPr lang="en-US" altLang="en-US">
                <a:solidFill>
                  <a:schemeClr val="tx1"/>
                </a:solidFill>
              </a:rPr>
              <a:t>Filters with “N100, R100 and P100” will be certified as having a minimum efficiency of </a:t>
            </a:r>
          </a:p>
          <a:p>
            <a:pPr algn="l" eaLnBrk="1" hangingPunct="1"/>
            <a:r>
              <a:rPr lang="en-US" altLang="en-US">
                <a:solidFill>
                  <a:schemeClr val="tx1"/>
                </a:solidFill>
              </a:rPr>
              <a:t>99.97 percent.</a:t>
            </a:r>
          </a:p>
          <a:p>
            <a:pPr algn="l" eaLnBrk="1" hangingPunct="1"/>
            <a:endParaRPr lang="en-US" altLang="en-US">
              <a:solidFill>
                <a:schemeClr val="tx1"/>
              </a:solidFill>
            </a:endParaRPr>
          </a:p>
        </p:txBody>
      </p:sp>
      <p:sp>
        <p:nvSpPr>
          <p:cNvPr id="163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95883FF-BA28-4FA4-8FCF-6865F813AD59}" type="slidenum">
              <a:rPr lang="en-US" altLang="en-US" sz="1400">
                <a:solidFill>
                  <a:srgbClr val="FFFFFF"/>
                </a:solidFill>
                <a:latin typeface="Verdana" panose="020B0604030504040204" pitchFamily="34" charset="0"/>
              </a:rPr>
              <a:pPr algn="ctr" eaLnBrk="1" hangingPunct="1">
                <a:spcBef>
                  <a:spcPct val="0"/>
                </a:spcBef>
                <a:buFontTx/>
                <a:buNone/>
              </a:pPr>
              <a:t>14</a:t>
            </a:fld>
            <a:endParaRPr lang="en-US" altLang="en-US" sz="1400">
              <a:solidFill>
                <a:srgbClr val="FFFFFF"/>
              </a:solidFill>
              <a:latin typeface="Verdana" panose="020B0604030504040204" pitchFamily="34" charset="0"/>
            </a:endParaRPr>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Written Respiratory Program</a:t>
            </a:r>
          </a:p>
        </p:txBody>
      </p:sp>
      <p:sp>
        <p:nvSpPr>
          <p:cNvPr id="4099" name="Subtitle 2"/>
          <p:cNvSpPr>
            <a:spLocks noGrp="1"/>
          </p:cNvSpPr>
          <p:nvPr>
            <p:ph type="subTitle" idx="1"/>
          </p:nvPr>
        </p:nvSpPr>
        <p:spPr>
          <a:xfrm>
            <a:off x="381000" y="1143000"/>
            <a:ext cx="8458200" cy="5029200"/>
          </a:xfrm>
        </p:spPr>
        <p:txBody>
          <a:bodyPr/>
          <a:lstStyle/>
          <a:p>
            <a:pPr marL="342900" indent="-342900" algn="l" eaLnBrk="1" hangingPunct="1">
              <a:buFont typeface="Wingdings" pitchFamily="2" charset="2"/>
              <a:buChar char="§"/>
              <a:defRPr/>
            </a:pPr>
            <a:r>
              <a:rPr lang="en-US" dirty="0">
                <a:solidFill>
                  <a:schemeClr val="tx1"/>
                </a:solidFill>
                <a:cs typeface="Times New Roman" pitchFamily="18" charset="0"/>
              </a:rPr>
              <a:t>OSHA: Employers must establish a written respiratory program documenting each hazard, site by site, based on work site survey and evaluation.</a:t>
            </a:r>
          </a:p>
          <a:p>
            <a:pPr marL="342900" indent="-342900" algn="l" eaLnBrk="1" hangingPunct="1">
              <a:buFont typeface="Wingdings" pitchFamily="2" charset="2"/>
              <a:buChar char="§"/>
              <a:defRPr/>
            </a:pPr>
            <a:r>
              <a:rPr lang="en-US" dirty="0">
                <a:solidFill>
                  <a:schemeClr val="tx1"/>
                </a:solidFill>
                <a:cs typeface="Times New Roman" pitchFamily="18" charset="0"/>
              </a:rPr>
              <a:t>Written program should spell out site-specific procedures that will be implemented to reduce dangers including:</a:t>
            </a:r>
          </a:p>
          <a:p>
            <a:pPr eaLnBrk="1" hangingPunct="1">
              <a:buFont typeface="Arial" charset="0"/>
              <a:buNone/>
              <a:defRPr/>
            </a:pPr>
            <a:endParaRPr lang="en-US" dirty="0">
              <a:solidFill>
                <a:schemeClr val="accent2"/>
              </a:solidFill>
              <a:cs typeface="Times New Roman" pitchFamily="18" charset="0"/>
            </a:endParaRPr>
          </a:p>
          <a:p>
            <a:pPr marL="982663" indent="-285750" algn="l" eaLnBrk="1" hangingPunct="1">
              <a:buFont typeface="Courier New" panose="02070309020205020404" pitchFamily="49" charset="0"/>
              <a:buChar char="o"/>
              <a:defRPr/>
            </a:pPr>
            <a:r>
              <a:rPr lang="en-US" sz="1700" dirty="0">
                <a:solidFill>
                  <a:srgbClr val="3B09B7"/>
                </a:solidFill>
                <a:cs typeface="Times New Roman" pitchFamily="18" charset="0"/>
              </a:rPr>
              <a:t>Medical evaluation of employees required to wear respirators</a:t>
            </a:r>
          </a:p>
          <a:p>
            <a:pPr marL="982663" indent="-285750" algn="l" eaLnBrk="1" hangingPunct="1">
              <a:buFont typeface="Courier New" panose="02070309020205020404" pitchFamily="49" charset="0"/>
              <a:buChar char="o"/>
              <a:defRPr/>
            </a:pPr>
            <a:r>
              <a:rPr lang="en-US" sz="1700" dirty="0">
                <a:solidFill>
                  <a:srgbClr val="3B09B7"/>
                </a:solidFill>
                <a:cs typeface="Times New Roman" pitchFamily="18" charset="0"/>
              </a:rPr>
              <a:t>Procedures for selecting respirators</a:t>
            </a:r>
          </a:p>
          <a:p>
            <a:pPr marL="982663" indent="-285750" algn="l" eaLnBrk="1" hangingPunct="1">
              <a:buFont typeface="Courier New" panose="02070309020205020404" pitchFamily="49" charset="0"/>
              <a:buChar char="o"/>
              <a:defRPr/>
            </a:pPr>
            <a:r>
              <a:rPr lang="en-US" sz="1700" dirty="0">
                <a:solidFill>
                  <a:srgbClr val="3B09B7"/>
                </a:solidFill>
                <a:cs typeface="Times New Roman" pitchFamily="18" charset="0"/>
              </a:rPr>
              <a:t>Fit-testing procedures</a:t>
            </a:r>
          </a:p>
          <a:p>
            <a:pPr marL="982663" indent="-285750" algn="l" eaLnBrk="1" hangingPunct="1">
              <a:buFont typeface="Courier New" panose="02070309020205020404" pitchFamily="49" charset="0"/>
              <a:buChar char="o"/>
              <a:defRPr/>
            </a:pPr>
            <a:r>
              <a:rPr lang="en-US" sz="1700" dirty="0">
                <a:solidFill>
                  <a:srgbClr val="3B09B7"/>
                </a:solidFill>
                <a:cs typeface="Times New Roman" pitchFamily="18" charset="0"/>
              </a:rPr>
              <a:t>Procedures for proper use of respirators in all situations</a:t>
            </a:r>
          </a:p>
          <a:p>
            <a:pPr marL="982663" indent="-285750" algn="l" eaLnBrk="1" hangingPunct="1">
              <a:buFont typeface="Courier New" panose="02070309020205020404" pitchFamily="49" charset="0"/>
              <a:buChar char="o"/>
              <a:defRPr/>
            </a:pPr>
            <a:r>
              <a:rPr lang="en-US" sz="1700" dirty="0">
                <a:solidFill>
                  <a:srgbClr val="3B09B7"/>
                </a:solidFill>
                <a:cs typeface="Times New Roman" pitchFamily="18" charset="0"/>
              </a:rPr>
              <a:t>Procedures and schedules for cleaning, disinfecting, storing, etc.</a:t>
            </a:r>
          </a:p>
          <a:p>
            <a:pPr marL="982663" indent="-285750" algn="l" eaLnBrk="1" hangingPunct="1">
              <a:buFont typeface="Courier New" panose="02070309020205020404" pitchFamily="49" charset="0"/>
              <a:buChar char="o"/>
              <a:defRPr/>
            </a:pPr>
            <a:r>
              <a:rPr lang="en-US" sz="1700" dirty="0">
                <a:solidFill>
                  <a:srgbClr val="3B09B7"/>
                </a:solidFill>
                <a:cs typeface="Times New Roman" pitchFamily="18" charset="0"/>
              </a:rPr>
              <a:t>Training </a:t>
            </a:r>
          </a:p>
          <a:p>
            <a:pPr marL="982663" indent="-285750" algn="l" eaLnBrk="1" hangingPunct="1">
              <a:buFont typeface="Courier New" panose="02070309020205020404" pitchFamily="49" charset="0"/>
              <a:buChar char="o"/>
              <a:defRPr/>
            </a:pPr>
            <a:r>
              <a:rPr lang="en-US" sz="1700" dirty="0">
                <a:solidFill>
                  <a:srgbClr val="3B09B7"/>
                </a:solidFill>
                <a:cs typeface="Times New Roman" pitchFamily="18" charset="0"/>
              </a:rPr>
              <a:t>Program evaluation procedures</a:t>
            </a:r>
          </a:p>
          <a:p>
            <a:pPr algn="l" eaLnBrk="1" hangingPunct="1">
              <a:buFont typeface="Arial" charset="0"/>
              <a:buNone/>
              <a:defRPr/>
            </a:pPr>
            <a:endParaRPr lang="en-US" dirty="0">
              <a:solidFill>
                <a:schemeClr val="tx1"/>
              </a:solidFill>
            </a:endParaRPr>
          </a:p>
        </p:txBody>
      </p:sp>
      <p:sp>
        <p:nvSpPr>
          <p:cNvPr id="174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0306091-1C2C-492E-96F9-8DD7AE39F31E}" type="slidenum">
              <a:rPr lang="en-US" altLang="en-US" sz="1400">
                <a:solidFill>
                  <a:srgbClr val="FFFFFF"/>
                </a:solidFill>
                <a:latin typeface="Verdana" panose="020B0604030504040204" pitchFamily="34" charset="0"/>
              </a:rPr>
              <a:pPr algn="ctr" eaLnBrk="1" hangingPunct="1">
                <a:spcBef>
                  <a:spcPct val="0"/>
                </a:spcBef>
                <a:buFontTx/>
                <a:buNone/>
              </a:pPr>
              <a:t>15</a:t>
            </a:fld>
            <a:endParaRPr lang="en-US" altLang="en-US" sz="1400">
              <a:solidFill>
                <a:srgbClr val="FFFFFF"/>
              </a:solidFill>
              <a:latin typeface="Verdana" panose="020B0604030504040204" pitchFamily="34" charset="0"/>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Medical Evaluation</a:t>
            </a:r>
          </a:p>
        </p:txBody>
      </p:sp>
      <p:sp>
        <p:nvSpPr>
          <p:cNvPr id="4099" name="Subtitle 2"/>
          <p:cNvSpPr>
            <a:spLocks noGrp="1"/>
          </p:cNvSpPr>
          <p:nvPr>
            <p:ph type="subTitle" idx="1"/>
          </p:nvPr>
        </p:nvSpPr>
        <p:spPr>
          <a:xfrm>
            <a:off x="609600" y="1676400"/>
            <a:ext cx="7924800" cy="3886200"/>
          </a:xfrm>
        </p:spPr>
        <p:txBody>
          <a:bodyPr/>
          <a:lstStyle/>
          <a:p>
            <a:pPr marL="342900" indent="-342900" algn="l" eaLnBrk="1" hangingPunct="1">
              <a:buFont typeface="Wingdings" pitchFamily="2" charset="2"/>
              <a:buChar char="§"/>
              <a:defRPr/>
            </a:pPr>
            <a:r>
              <a:rPr lang="en-US" dirty="0">
                <a:solidFill>
                  <a:schemeClr val="tx1"/>
                </a:solidFill>
                <a:cs typeface="Times New Roman" pitchFamily="18" charset="0"/>
              </a:rPr>
              <a:t>The employee receives a medical evaluation from a physician or other licensed health care professional to determine if they can wear a respirator.</a:t>
            </a:r>
          </a:p>
          <a:p>
            <a:pPr marL="342900" indent="-342900" algn="l" eaLnBrk="1" hangingPunct="1">
              <a:buFont typeface="Wingdings" pitchFamily="2" charset="2"/>
              <a:buChar char="§"/>
              <a:defRPr/>
            </a:pPr>
            <a:endParaRPr lang="en-US" dirty="0">
              <a:solidFill>
                <a:schemeClr val="tx1"/>
              </a:solidFill>
              <a:effectLst>
                <a:outerShdw blurRad="38100" dist="38100" dir="2700000" algn="tl">
                  <a:srgbClr val="C0C0C0"/>
                </a:outerShdw>
              </a:effectLst>
            </a:endParaRPr>
          </a:p>
          <a:p>
            <a:pPr marL="342900" indent="-342900" algn="l" eaLnBrk="1" hangingPunct="1">
              <a:buFont typeface="Wingdings" pitchFamily="2" charset="2"/>
              <a:buChar char="§"/>
              <a:defRPr/>
            </a:pPr>
            <a:r>
              <a:rPr lang="en-US" dirty="0">
                <a:solidFill>
                  <a:schemeClr val="tx1"/>
                </a:solidFill>
                <a:cs typeface="Times New Roman" pitchFamily="18" charset="0"/>
              </a:rPr>
              <a:t>The immediate supervisor </a:t>
            </a:r>
            <a:r>
              <a:rPr lang="en-US" u="sng" dirty="0">
                <a:solidFill>
                  <a:schemeClr val="tx1"/>
                </a:solidFill>
                <a:cs typeface="Times New Roman" pitchFamily="18" charset="0"/>
              </a:rPr>
              <a:t>must</a:t>
            </a:r>
            <a:r>
              <a:rPr lang="en-US" dirty="0">
                <a:solidFill>
                  <a:schemeClr val="tx1"/>
                </a:solidFill>
                <a:cs typeface="Times New Roman" pitchFamily="18" charset="0"/>
              </a:rPr>
              <a:t> obtain a </a:t>
            </a:r>
            <a:r>
              <a:rPr lang="en-US" i="1" dirty="0">
                <a:solidFill>
                  <a:srgbClr val="FF0000"/>
                </a:solidFill>
                <a:cs typeface="Times New Roman" pitchFamily="18" charset="0"/>
              </a:rPr>
              <a:t>written</a:t>
            </a:r>
            <a:r>
              <a:rPr lang="en-US" dirty="0">
                <a:solidFill>
                  <a:schemeClr val="tx1"/>
                </a:solidFill>
                <a:cs typeface="Times New Roman" pitchFamily="18" charset="0"/>
              </a:rPr>
              <a:t> recommendation from a health care professional  on whether the employee is medically able to use a respirator.</a:t>
            </a:r>
          </a:p>
          <a:p>
            <a:pPr algn="l" eaLnBrk="1" hangingPunct="1">
              <a:buFont typeface="Arial" charset="0"/>
              <a:buNone/>
              <a:defRPr/>
            </a:pPr>
            <a:endParaRPr lang="en-US" dirty="0">
              <a:solidFill>
                <a:schemeClr val="tx1"/>
              </a:solidFill>
            </a:endParaRPr>
          </a:p>
        </p:txBody>
      </p:sp>
      <p:sp>
        <p:nvSpPr>
          <p:cNvPr id="184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96B36A2-9C4A-49F6-AF5C-93A21968009E}" type="slidenum">
              <a:rPr lang="en-US" altLang="en-US" sz="1400">
                <a:solidFill>
                  <a:srgbClr val="FFFFFF"/>
                </a:solidFill>
                <a:latin typeface="Verdana" panose="020B0604030504040204" pitchFamily="34" charset="0"/>
              </a:rPr>
              <a:pPr algn="ctr" eaLnBrk="1" hangingPunct="1">
                <a:spcBef>
                  <a:spcPct val="0"/>
                </a:spcBef>
                <a:buFontTx/>
                <a:buNone/>
              </a:pPr>
              <a:t>16</a:t>
            </a:fld>
            <a:endParaRPr lang="en-US" altLang="en-US" sz="1400">
              <a:solidFill>
                <a:srgbClr val="FFFFFF"/>
              </a:solidFill>
              <a:latin typeface="Verdana" panose="020B0604030504040204" pitchFamily="34" charset="0"/>
            </a:endParaRPr>
          </a:p>
        </p:txBody>
      </p:sp>
      <p:sp>
        <p:nvSpPr>
          <p:cNvPr id="184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Medical Evaluation</a:t>
            </a:r>
          </a:p>
        </p:txBody>
      </p:sp>
      <p:sp>
        <p:nvSpPr>
          <p:cNvPr id="4099" name="Subtitle 2"/>
          <p:cNvSpPr>
            <a:spLocks noGrp="1"/>
          </p:cNvSpPr>
          <p:nvPr>
            <p:ph type="subTitle" idx="1"/>
          </p:nvPr>
        </p:nvSpPr>
        <p:spPr>
          <a:xfrm>
            <a:off x="457200" y="1371600"/>
            <a:ext cx="7924800" cy="4800600"/>
          </a:xfrm>
        </p:spPr>
        <p:txBody>
          <a:bodyPr/>
          <a:lstStyle/>
          <a:p>
            <a:pPr algn="l" eaLnBrk="1" hangingPunct="1">
              <a:buFont typeface="Arial" charset="0"/>
              <a:buNone/>
              <a:defRPr/>
            </a:pPr>
            <a:r>
              <a:rPr lang="en-US" dirty="0">
                <a:solidFill>
                  <a:schemeClr val="tx1"/>
                </a:solidFill>
              </a:rPr>
              <a:t>The medical evaluation determines an employee’s fitness to wear a respirator.</a:t>
            </a:r>
          </a:p>
          <a:p>
            <a:pPr algn="l" eaLnBrk="1" hangingPunct="1">
              <a:buFont typeface="Arial" charset="0"/>
              <a:buNone/>
              <a:defRPr/>
            </a:pPr>
            <a:r>
              <a:rPr lang="en-US" dirty="0">
                <a:solidFill>
                  <a:schemeClr val="tx1"/>
                </a:solidFill>
              </a:rPr>
              <a:t>   </a:t>
            </a:r>
          </a:p>
          <a:p>
            <a:pPr algn="l" eaLnBrk="1" hangingPunct="1">
              <a:buFont typeface="Arial" charset="0"/>
              <a:buNone/>
              <a:defRPr/>
            </a:pPr>
            <a:r>
              <a:rPr lang="en-US" dirty="0">
                <a:solidFill>
                  <a:schemeClr val="tx1"/>
                </a:solidFill>
              </a:rPr>
              <a:t>It takes into account:</a:t>
            </a:r>
          </a:p>
          <a:p>
            <a:pPr algn="l" eaLnBrk="1" hangingPunct="1">
              <a:buFont typeface="Arial" charset="0"/>
              <a:buNone/>
              <a:defRPr/>
            </a:pPr>
            <a:endParaRPr lang="en-US" dirty="0">
              <a:solidFill>
                <a:schemeClr val="tx1"/>
              </a:solidFill>
            </a:endParaRPr>
          </a:p>
          <a:p>
            <a:pPr marL="858838" indent="-342900" algn="l" eaLnBrk="1" hangingPunct="1">
              <a:buFont typeface="Wingdings" pitchFamily="2" charset="2"/>
              <a:buChar char="§"/>
              <a:defRPr/>
            </a:pPr>
            <a:r>
              <a:rPr lang="en-US" dirty="0">
                <a:solidFill>
                  <a:schemeClr val="tx1"/>
                </a:solidFill>
              </a:rPr>
              <a:t>	Tobacco use</a:t>
            </a:r>
          </a:p>
          <a:p>
            <a:pPr marL="858838" indent="-342900" algn="l" eaLnBrk="1" hangingPunct="1">
              <a:buFont typeface="Wingdings" pitchFamily="2" charset="2"/>
              <a:buChar char="§"/>
              <a:defRPr/>
            </a:pPr>
            <a:r>
              <a:rPr lang="en-US" dirty="0">
                <a:solidFill>
                  <a:schemeClr val="tx1"/>
                </a:solidFill>
              </a:rPr>
              <a:t>	Pulmonary or lung problems</a:t>
            </a:r>
          </a:p>
          <a:p>
            <a:pPr marL="858838" indent="-342900" algn="l" eaLnBrk="1" hangingPunct="1">
              <a:buFont typeface="Wingdings" pitchFamily="2" charset="2"/>
              <a:buChar char="§"/>
              <a:defRPr/>
            </a:pPr>
            <a:r>
              <a:rPr lang="en-US" dirty="0">
                <a:solidFill>
                  <a:schemeClr val="tx1"/>
                </a:solidFill>
              </a:rPr>
              <a:t>	Cardiovascular or heart problems</a:t>
            </a:r>
          </a:p>
          <a:p>
            <a:pPr marL="858838" indent="-342900" algn="l" eaLnBrk="1" hangingPunct="1">
              <a:buFont typeface="Wingdings" pitchFamily="2" charset="2"/>
              <a:buChar char="§"/>
              <a:defRPr/>
            </a:pPr>
            <a:r>
              <a:rPr lang="en-US" dirty="0">
                <a:solidFill>
                  <a:schemeClr val="tx1"/>
                </a:solidFill>
              </a:rPr>
              <a:t>	Medications</a:t>
            </a:r>
          </a:p>
          <a:p>
            <a:pPr algn="l" eaLnBrk="1" hangingPunct="1">
              <a:buFont typeface="Arial" charset="0"/>
              <a:buNone/>
              <a:defRPr/>
            </a:pPr>
            <a:endParaRPr lang="en-US" dirty="0">
              <a:solidFill>
                <a:schemeClr val="tx1"/>
              </a:solidFill>
            </a:endParaRPr>
          </a:p>
        </p:txBody>
      </p:sp>
      <p:sp>
        <p:nvSpPr>
          <p:cNvPr id="194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12B13DF-A5C4-41DF-976C-B67985197868}" type="slidenum">
              <a:rPr lang="en-US" altLang="en-US" sz="1400">
                <a:solidFill>
                  <a:srgbClr val="FFFFFF"/>
                </a:solidFill>
                <a:latin typeface="Verdana" panose="020B0604030504040204" pitchFamily="34" charset="0"/>
              </a:rPr>
              <a:pPr algn="ctr" eaLnBrk="1" hangingPunct="1">
                <a:spcBef>
                  <a:spcPct val="0"/>
                </a:spcBef>
                <a:buFontTx/>
                <a:buNone/>
              </a:pPr>
              <a:t>17</a:t>
            </a:fld>
            <a:endParaRPr lang="en-US" altLang="en-US" sz="1400">
              <a:solidFill>
                <a:srgbClr val="FFFFFF"/>
              </a:solidFill>
              <a:latin typeface="Verdana" panose="020B0604030504040204" pitchFamily="34" charset="0"/>
            </a:endParaRPr>
          </a:p>
        </p:txBody>
      </p:sp>
      <p:sp>
        <p:nvSpPr>
          <p:cNvPr id="194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194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81200"/>
            <a:ext cx="21780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Process 2"/>
          <p:cNvSpPr/>
          <p:nvPr/>
        </p:nvSpPr>
        <p:spPr>
          <a:xfrm>
            <a:off x="6934200" y="1981200"/>
            <a:ext cx="936625" cy="1524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Medical Evaluation</a:t>
            </a:r>
          </a:p>
        </p:txBody>
      </p:sp>
      <p:sp>
        <p:nvSpPr>
          <p:cNvPr id="4099" name="Subtitle 2"/>
          <p:cNvSpPr>
            <a:spLocks noGrp="1"/>
          </p:cNvSpPr>
          <p:nvPr>
            <p:ph type="subTitle" idx="1"/>
          </p:nvPr>
        </p:nvSpPr>
        <p:spPr>
          <a:xfrm>
            <a:off x="533400" y="1905000"/>
            <a:ext cx="7924800" cy="3581400"/>
          </a:xfrm>
        </p:spPr>
        <p:txBody>
          <a:bodyPr/>
          <a:lstStyle/>
          <a:p>
            <a:pPr algn="l" eaLnBrk="1" hangingPunct="1">
              <a:buFont typeface="Arial" charset="0"/>
              <a:buNone/>
              <a:defRPr/>
            </a:pPr>
            <a:r>
              <a:rPr lang="en-US" dirty="0">
                <a:solidFill>
                  <a:schemeClr val="tx1"/>
                </a:solidFill>
              </a:rPr>
              <a:t>It also takes into account:</a:t>
            </a:r>
          </a:p>
          <a:p>
            <a:pPr algn="l" eaLnBrk="1" hangingPunct="1">
              <a:buFont typeface="Arial" charset="0"/>
              <a:buNone/>
              <a:defRPr/>
            </a:pPr>
            <a:endParaRPr lang="en-US" dirty="0">
              <a:solidFill>
                <a:schemeClr val="tx1"/>
              </a:solidFill>
            </a:endParaRPr>
          </a:p>
          <a:p>
            <a:pPr marL="682625" indent="-342900" algn="l" eaLnBrk="1" hangingPunct="1">
              <a:buFont typeface="Wingdings" pitchFamily="2" charset="2"/>
              <a:buChar char="§"/>
              <a:defRPr/>
            </a:pPr>
            <a:r>
              <a:rPr lang="en-US" dirty="0">
                <a:solidFill>
                  <a:schemeClr val="tx1"/>
                </a:solidFill>
              </a:rPr>
              <a:t>Vision problems</a:t>
            </a:r>
          </a:p>
          <a:p>
            <a:pPr marL="682625" indent="-342900" algn="l" eaLnBrk="1" hangingPunct="1">
              <a:buFont typeface="Wingdings" pitchFamily="2" charset="2"/>
              <a:buChar char="§"/>
              <a:defRPr/>
            </a:pPr>
            <a:r>
              <a:rPr lang="en-US" dirty="0">
                <a:solidFill>
                  <a:schemeClr val="tx1"/>
                </a:solidFill>
              </a:rPr>
              <a:t>Hearing</a:t>
            </a:r>
          </a:p>
          <a:p>
            <a:pPr marL="682625" indent="-342900" algn="l" eaLnBrk="1" hangingPunct="1">
              <a:buFont typeface="Wingdings" pitchFamily="2" charset="2"/>
              <a:buChar char="§"/>
              <a:defRPr/>
            </a:pPr>
            <a:r>
              <a:rPr lang="en-US" dirty="0">
                <a:solidFill>
                  <a:schemeClr val="tx1"/>
                </a:solidFill>
              </a:rPr>
              <a:t>Back problems</a:t>
            </a:r>
          </a:p>
          <a:p>
            <a:pPr marL="682625" indent="-342900" algn="l" eaLnBrk="1" hangingPunct="1">
              <a:buFont typeface="Wingdings" pitchFamily="2" charset="2"/>
              <a:buChar char="§"/>
              <a:defRPr/>
            </a:pPr>
            <a:r>
              <a:rPr lang="en-US" dirty="0">
                <a:solidFill>
                  <a:schemeClr val="tx1"/>
                </a:solidFill>
              </a:rPr>
              <a:t>Prior chemical exposures</a:t>
            </a:r>
          </a:p>
          <a:p>
            <a:pPr marL="682625" indent="-342900" algn="l" eaLnBrk="1" hangingPunct="1">
              <a:buFont typeface="Wingdings" pitchFamily="2" charset="2"/>
              <a:buChar char="§"/>
              <a:defRPr/>
            </a:pPr>
            <a:r>
              <a:rPr lang="en-US" dirty="0">
                <a:solidFill>
                  <a:schemeClr val="tx1"/>
                </a:solidFill>
              </a:rPr>
              <a:t>Working conditions with the respirator</a:t>
            </a:r>
          </a:p>
          <a:p>
            <a:pPr algn="l" eaLnBrk="1" hangingPunct="1">
              <a:buFont typeface="Arial" charset="0"/>
              <a:buNone/>
              <a:defRPr/>
            </a:pPr>
            <a:endParaRPr lang="en-US" dirty="0">
              <a:solidFill>
                <a:schemeClr val="tx1"/>
              </a:solidFill>
            </a:endParaRPr>
          </a:p>
        </p:txBody>
      </p:sp>
      <p:sp>
        <p:nvSpPr>
          <p:cNvPr id="204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86F36FC-3198-403E-8BAB-12D1A42F9CF2}" type="slidenum">
              <a:rPr lang="en-US" altLang="en-US" sz="1400">
                <a:solidFill>
                  <a:srgbClr val="FFFFFF"/>
                </a:solidFill>
                <a:latin typeface="Verdana" panose="020B0604030504040204" pitchFamily="34" charset="0"/>
              </a:rPr>
              <a:pPr algn="ctr" eaLnBrk="1" hangingPunct="1">
                <a:spcBef>
                  <a:spcPct val="0"/>
                </a:spcBef>
                <a:buFontTx/>
                <a:buNone/>
              </a:pPr>
              <a:t>18</a:t>
            </a:fld>
            <a:endParaRPr lang="en-US" altLang="en-US" sz="1400">
              <a:solidFill>
                <a:srgbClr val="FFFFFF"/>
              </a:solidFill>
              <a:latin typeface="Verdana" panose="020B0604030504040204" pitchFamily="34" charset="0"/>
            </a:endParaRPr>
          </a:p>
        </p:txBody>
      </p:sp>
      <p:sp>
        <p:nvSpPr>
          <p:cNvPr id="204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20486" name="Picture 6" descr="Doctor-Ma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52600"/>
            <a:ext cx="253682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Medical Findings</a:t>
            </a:r>
          </a:p>
        </p:txBody>
      </p:sp>
      <p:sp>
        <p:nvSpPr>
          <p:cNvPr id="4099" name="Subtitle 2"/>
          <p:cNvSpPr>
            <a:spLocks noGrp="1"/>
          </p:cNvSpPr>
          <p:nvPr>
            <p:ph type="subTitle" idx="1"/>
          </p:nvPr>
        </p:nvSpPr>
        <p:spPr>
          <a:xfrm>
            <a:off x="590550" y="1676400"/>
            <a:ext cx="7924800" cy="2971800"/>
          </a:xfrm>
        </p:spPr>
        <p:txBody>
          <a:bodyPr/>
          <a:lstStyle/>
          <a:p>
            <a:pPr marL="342900" indent="-342900" algn="l" eaLnBrk="1" hangingPunct="1">
              <a:buFont typeface="Wingdings" pitchFamily="2" charset="2"/>
              <a:buChar char="§"/>
              <a:defRPr/>
            </a:pPr>
            <a:r>
              <a:rPr lang="en-US" altLang="en-US" dirty="0">
                <a:solidFill>
                  <a:schemeClr val="tx1"/>
                </a:solidFill>
              </a:rPr>
              <a:t>May indicate the employee can not use a respirator.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May require a specific type of respirator.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May require a follow-up examination.</a:t>
            </a:r>
          </a:p>
          <a:p>
            <a:pPr algn="l" eaLnBrk="1" hangingPunct="1">
              <a:buFont typeface="Arial" charset="0"/>
              <a:buNone/>
              <a:defRPr/>
            </a:pPr>
            <a:endParaRPr lang="en-US" dirty="0">
              <a:solidFill>
                <a:schemeClr val="tx1"/>
              </a:solidFill>
            </a:endParaRPr>
          </a:p>
        </p:txBody>
      </p:sp>
      <p:sp>
        <p:nvSpPr>
          <p:cNvPr id="2150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F99D50F-76F6-4BE3-91E7-19235D77624B}" type="slidenum">
              <a:rPr lang="en-US" altLang="en-US" sz="1400">
                <a:solidFill>
                  <a:srgbClr val="FFFFFF"/>
                </a:solidFill>
                <a:latin typeface="Verdana" panose="020B0604030504040204" pitchFamily="34" charset="0"/>
              </a:rPr>
              <a:pPr algn="ctr" eaLnBrk="1" hangingPunct="1">
                <a:spcBef>
                  <a:spcPct val="0"/>
                </a:spcBef>
                <a:buFontTx/>
                <a:buNone/>
              </a:pPr>
              <a:t>19</a:t>
            </a:fld>
            <a:endParaRPr lang="en-US" altLang="en-US" sz="1400">
              <a:solidFill>
                <a:srgbClr val="FFFFFF"/>
              </a:solidFill>
              <a:latin typeface="Verdana" panose="020B0604030504040204" pitchFamily="34" charset="0"/>
            </a:endParaRPr>
          </a:p>
        </p:txBody>
      </p:sp>
      <p:sp>
        <p:nvSpPr>
          <p:cNvPr id="215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21510" name="Picture 5" descr="Doctor-Fema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0"/>
            <a:ext cx="1447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Respiratory Protection</a:t>
            </a:r>
          </a:p>
        </p:txBody>
      </p:sp>
      <p:sp>
        <p:nvSpPr>
          <p:cNvPr id="4099" name="Subtitle 2"/>
          <p:cNvSpPr>
            <a:spLocks noGrp="1"/>
          </p:cNvSpPr>
          <p:nvPr>
            <p:ph type="subTitle" idx="1"/>
          </p:nvPr>
        </p:nvSpPr>
        <p:spPr>
          <a:xfrm>
            <a:off x="609600" y="1447800"/>
            <a:ext cx="7924800" cy="4267200"/>
          </a:xfrm>
        </p:spPr>
        <p:txBody>
          <a:bodyPr/>
          <a:lstStyle/>
          <a:p>
            <a:pPr algn="l" eaLnBrk="1" hangingPunct="1"/>
            <a:r>
              <a:rPr lang="en-US" altLang="en-US" sz="2000">
                <a:solidFill>
                  <a:schemeClr val="tx1"/>
                </a:solidFill>
                <a:cs typeface="Times New Roman" panose="02020603050405020304" pitchFamily="18" charset="0"/>
              </a:rPr>
              <a:t>Respirators shall be provided when necessary to protect  the health of employees from breathable hazards (should  be used as </a:t>
            </a:r>
            <a:r>
              <a:rPr lang="en-US" altLang="en-US" sz="2000" u="sng">
                <a:solidFill>
                  <a:schemeClr val="tx1"/>
                </a:solidFill>
                <a:cs typeface="Times New Roman" panose="02020603050405020304" pitchFamily="18" charset="0"/>
              </a:rPr>
              <a:t>last</a:t>
            </a:r>
            <a:r>
              <a:rPr lang="en-US" altLang="en-US" sz="2000">
                <a:solidFill>
                  <a:schemeClr val="tx1"/>
                </a:solidFill>
                <a:cs typeface="Times New Roman" panose="02020603050405020304" pitchFamily="18" charset="0"/>
              </a:rPr>
              <a:t> choice, not first choice!)</a:t>
            </a:r>
          </a:p>
          <a:p>
            <a:pPr algn="l" eaLnBrk="1" hangingPunct="1"/>
            <a:endParaRPr lang="en-US" altLang="en-US" sz="1800" b="1">
              <a:solidFill>
                <a:schemeClr val="tx1"/>
              </a:solidFill>
              <a:cs typeface="Times New Roman" panose="02020603050405020304" pitchFamily="18" charset="0"/>
            </a:endParaRPr>
          </a:p>
          <a:p>
            <a:pPr algn="l" eaLnBrk="1" hangingPunct="1"/>
            <a:r>
              <a:rPr lang="en-US" altLang="en-US" sz="2000">
                <a:solidFill>
                  <a:schemeClr val="tx1"/>
                </a:solidFill>
                <a:cs typeface="Times New Roman" panose="02020603050405020304" pitchFamily="18" charset="0"/>
              </a:rPr>
              <a:t>Respirators shall be used in the following circumstances:</a:t>
            </a:r>
          </a:p>
          <a:p>
            <a:pPr algn="l" eaLnBrk="1" hangingPunct="1"/>
            <a:endParaRPr lang="en-US" altLang="en-US" sz="1800" b="1">
              <a:solidFill>
                <a:schemeClr val="tx1"/>
              </a:solidFill>
              <a:cs typeface="Times New Roman" panose="02020603050405020304" pitchFamily="18" charset="0"/>
            </a:endParaRPr>
          </a:p>
          <a:p>
            <a:pPr marL="742950" lvl="1" indent="-285750" algn="l" eaLnBrk="1" hangingPunct="1">
              <a:buSzPct val="60000"/>
              <a:buFont typeface="Wingdings" panose="05000000000000000000" pitchFamily="2" charset="2"/>
              <a:buChar char="§"/>
            </a:pPr>
            <a:r>
              <a:rPr lang="en-US" altLang="en-US" sz="1800">
                <a:solidFill>
                  <a:schemeClr val="tx1"/>
                </a:solidFill>
                <a:latin typeface="Verdana" panose="020B0604030504040204" pitchFamily="34" charset="0"/>
                <a:ea typeface="Verdana" panose="020B0604030504040204" pitchFamily="34" charset="0"/>
                <a:cs typeface="Verdana" panose="020B0604030504040204" pitchFamily="34" charset="0"/>
              </a:rPr>
              <a:t>Where exposure levels exceed the permissible exposure limit, or PEL, during time period necessary to install or implement feasible engineering/work practice controls.</a:t>
            </a:r>
            <a:endParaRPr lang="en-US" altLang="en-US" sz="1800" b="1">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1" indent="-285750" algn="l" eaLnBrk="1" hangingPunct="1">
              <a:buSzPct val="60000"/>
              <a:buFont typeface="Wingdings" panose="05000000000000000000" pitchFamily="2" charset="2"/>
              <a:buChar char="§"/>
            </a:pPr>
            <a:r>
              <a:rPr lang="en-US" altLang="en-US" sz="1800">
                <a:solidFill>
                  <a:schemeClr val="tx1"/>
                </a:solidFill>
                <a:latin typeface="Verdana" panose="020B0604030504040204" pitchFamily="34" charset="0"/>
                <a:ea typeface="Verdana" panose="020B0604030504040204" pitchFamily="34" charset="0"/>
                <a:cs typeface="Verdana" panose="020B0604030504040204" pitchFamily="34" charset="0"/>
              </a:rPr>
              <a:t>In regulated areas.</a:t>
            </a:r>
            <a:endParaRPr lang="en-US" altLang="en-US" sz="1800" b="1">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1" indent="-285750" algn="l" eaLnBrk="1" hangingPunct="1">
              <a:buSzPct val="60000"/>
              <a:buFont typeface="Wingdings" panose="05000000000000000000" pitchFamily="2" charset="2"/>
              <a:buChar char="§"/>
            </a:pPr>
            <a:r>
              <a:rPr lang="en-US" altLang="en-US" sz="1800">
                <a:solidFill>
                  <a:schemeClr val="tx1"/>
                </a:solidFill>
                <a:latin typeface="Verdana" panose="020B0604030504040204" pitchFamily="34" charset="0"/>
                <a:ea typeface="Verdana" panose="020B0604030504040204" pitchFamily="34" charset="0"/>
                <a:cs typeface="Verdana" panose="020B0604030504040204" pitchFamily="34" charset="0"/>
              </a:rPr>
              <a:t>Where employer has implemented all feasible engineering and work practice controls and these are not sufficient to reduce exposures to or below the PEL.</a:t>
            </a: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19560E8-6B30-47DD-AF9B-E3235ECE9AAE}" type="slidenum">
              <a:rPr lang="en-US" altLang="en-US" sz="1400">
                <a:solidFill>
                  <a:srgbClr val="FFFFFF"/>
                </a:solidFill>
                <a:latin typeface="Verdana" panose="020B0604030504040204" pitchFamily="34" charset="0"/>
              </a:rPr>
              <a:pPr algn="ctr" eaLnBrk="1" hangingPunct="1">
                <a:spcBef>
                  <a:spcPct val="0"/>
                </a:spcBef>
                <a:buFontTx/>
                <a:buNone/>
              </a:pPr>
              <a:t>2</a:t>
            </a:fld>
            <a:endParaRPr lang="en-US" altLang="en-US" sz="1400">
              <a:solidFill>
                <a:srgbClr val="FFFFFF"/>
              </a:solidFill>
              <a:latin typeface="Verdana" panose="020B0604030504040204" pitchFamily="34" charset="0"/>
            </a:endParaRPr>
          </a:p>
        </p:txBody>
      </p:sp>
      <p:sp>
        <p:nvSpPr>
          <p:cNvPr id="41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Fitting the Respirator</a:t>
            </a:r>
          </a:p>
        </p:txBody>
      </p:sp>
      <p:sp>
        <p:nvSpPr>
          <p:cNvPr id="4099" name="Subtitle 2"/>
          <p:cNvSpPr>
            <a:spLocks noGrp="1"/>
          </p:cNvSpPr>
          <p:nvPr>
            <p:ph type="subTitle" idx="1"/>
          </p:nvPr>
        </p:nvSpPr>
        <p:spPr>
          <a:xfrm>
            <a:off x="449263" y="1828800"/>
            <a:ext cx="5791200" cy="3657600"/>
          </a:xfrm>
        </p:spPr>
        <p:txBody>
          <a:bodyPr/>
          <a:lstStyle/>
          <a:p>
            <a:pPr marL="342900" indent="-342900" algn="l" eaLnBrk="1" hangingPunct="1">
              <a:buFont typeface="Wingdings" pitchFamily="2" charset="2"/>
              <a:buChar char="§"/>
              <a:defRPr/>
            </a:pPr>
            <a:r>
              <a:rPr lang="en-US" dirty="0">
                <a:solidFill>
                  <a:schemeClr val="tx1"/>
                </a:solidFill>
                <a:cs typeface="Times New Roman" pitchFamily="18" charset="0"/>
              </a:rPr>
              <a:t>“Fit” of a respirator face piece to ensure a good seal is extremely important: a secure fit = the difference between life and death!</a:t>
            </a:r>
            <a:endParaRPr lang="en-US" dirty="0">
              <a:solidFill>
                <a:schemeClr val="tx1"/>
              </a:solidFill>
              <a:effectLst>
                <a:outerShdw blurRad="38100" dist="38100" dir="2700000" algn="tl">
                  <a:srgbClr val="C0C0C0"/>
                </a:outerShdw>
              </a:effectLst>
            </a:endParaRPr>
          </a:p>
          <a:p>
            <a:pPr marL="342900" indent="-342900" algn="l" eaLnBrk="1" hangingPunct="1">
              <a:buFont typeface="Wingdings" pitchFamily="2" charset="2"/>
              <a:buChar char="§"/>
              <a:defRPr/>
            </a:pPr>
            <a:r>
              <a:rPr lang="en-US" dirty="0">
                <a:solidFill>
                  <a:schemeClr val="tx1"/>
                </a:solidFill>
                <a:cs typeface="Times New Roman" pitchFamily="18" charset="0"/>
              </a:rPr>
              <a:t>Most face pieces fit only a certain percentage of people. </a:t>
            </a:r>
          </a:p>
          <a:p>
            <a:pPr marL="342900" indent="-342900" algn="l" eaLnBrk="1" hangingPunct="1">
              <a:buFont typeface="Wingdings" pitchFamily="2" charset="2"/>
              <a:buChar char="§"/>
              <a:defRPr/>
            </a:pPr>
            <a:r>
              <a:rPr lang="en-US" dirty="0">
                <a:solidFill>
                  <a:schemeClr val="tx1"/>
                </a:solidFill>
                <a:cs typeface="Times New Roman" pitchFamily="18" charset="0"/>
              </a:rPr>
              <a:t>It is very important that face pieces are tested for </a:t>
            </a:r>
            <a:r>
              <a:rPr lang="en-US" i="1" dirty="0">
                <a:solidFill>
                  <a:schemeClr val="tx1"/>
                </a:solidFill>
                <a:cs typeface="Times New Roman" pitchFamily="18" charset="0"/>
              </a:rPr>
              <a:t>each</a:t>
            </a:r>
            <a:r>
              <a:rPr lang="en-US" dirty="0">
                <a:solidFill>
                  <a:schemeClr val="tx1"/>
                </a:solidFill>
                <a:cs typeface="Times New Roman" pitchFamily="18" charset="0"/>
              </a:rPr>
              <a:t> potential user.</a:t>
            </a:r>
          </a:p>
          <a:p>
            <a:pPr algn="l" eaLnBrk="1" hangingPunct="1">
              <a:buFont typeface="Arial" charset="0"/>
              <a:buNone/>
              <a:defRPr/>
            </a:pPr>
            <a:endParaRPr lang="en-US" dirty="0">
              <a:solidFill>
                <a:schemeClr val="tx1"/>
              </a:solidFill>
            </a:endParaRPr>
          </a:p>
        </p:txBody>
      </p:sp>
      <p:sp>
        <p:nvSpPr>
          <p:cNvPr id="2253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86DEDF9-E064-4933-A16A-891645F251A5}" type="slidenum">
              <a:rPr lang="en-US" altLang="en-US" sz="1400">
                <a:solidFill>
                  <a:srgbClr val="FFFFFF"/>
                </a:solidFill>
                <a:latin typeface="Verdana" panose="020B0604030504040204" pitchFamily="34" charset="0"/>
              </a:rPr>
              <a:pPr algn="ctr" eaLnBrk="1" hangingPunct="1">
                <a:spcBef>
                  <a:spcPct val="0"/>
                </a:spcBef>
                <a:buFontTx/>
                <a:buNone/>
              </a:pPr>
              <a:t>20</a:t>
            </a:fld>
            <a:endParaRPr lang="en-US" altLang="en-US" sz="1400">
              <a:solidFill>
                <a:srgbClr val="FFFFFF"/>
              </a:solidFill>
              <a:latin typeface="Verdana" panose="020B0604030504040204" pitchFamily="34" charset="0"/>
            </a:endParaRPr>
          </a:p>
        </p:txBody>
      </p:sp>
      <p:sp>
        <p:nvSpPr>
          <p:cNvPr id="225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22534" name="Picture 3" descr="Respirator Fit Tes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09800"/>
            <a:ext cx="266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Factors Affecting Fit</a:t>
            </a:r>
          </a:p>
        </p:txBody>
      </p:sp>
      <p:sp>
        <p:nvSpPr>
          <p:cNvPr id="2355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9C4A55A-E22A-4612-A1AF-500D0B8CED80}" type="slidenum">
              <a:rPr lang="en-US" altLang="en-US" sz="1400">
                <a:solidFill>
                  <a:srgbClr val="FFFFFF"/>
                </a:solidFill>
                <a:latin typeface="Verdana" panose="020B0604030504040204" pitchFamily="34" charset="0"/>
              </a:rPr>
              <a:pPr algn="ctr" eaLnBrk="1" hangingPunct="1">
                <a:spcBef>
                  <a:spcPct val="0"/>
                </a:spcBef>
                <a:buFontTx/>
                <a:buNone/>
              </a:pPr>
              <a:t>21</a:t>
            </a:fld>
            <a:endParaRPr lang="en-US" altLang="en-US" sz="1400">
              <a:solidFill>
                <a:srgbClr val="FFFFFF"/>
              </a:solidFill>
              <a:latin typeface="Verdana" panose="020B0604030504040204" pitchFamily="34" charset="0"/>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
        <p:nvSpPr>
          <p:cNvPr id="6" name="Rectangle 3"/>
          <p:cNvSpPr txBox="1">
            <a:spLocks noChangeArrowheads="1"/>
          </p:cNvSpPr>
          <p:nvPr/>
        </p:nvSpPr>
        <p:spPr bwMode="auto">
          <a:xfrm>
            <a:off x="468313" y="1444625"/>
            <a:ext cx="77724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n-US" sz="2400" dirty="0">
                <a:latin typeface="Verdana" pitchFamily="34" charset="0"/>
                <a:ea typeface="Verdana" pitchFamily="34" charset="0"/>
                <a:cs typeface="Verdana" pitchFamily="34" charset="0"/>
              </a:rPr>
              <a:t>Facial features such as beards, hollow temples, prominent cheekbones, dentures or missing teeth</a:t>
            </a:r>
          </a:p>
          <a:p>
            <a:pPr>
              <a:defRPr/>
            </a:pPr>
            <a:endParaRPr lang="en-US" sz="2400" dirty="0">
              <a:effectLst>
                <a:outerShdw blurRad="38100" dist="38100" dir="2700000" algn="tl">
                  <a:srgbClr val="C0C0C0"/>
                </a:outerShdw>
              </a:effectLst>
              <a:latin typeface="Verdana" pitchFamily="34" charset="0"/>
              <a:ea typeface="Verdana" pitchFamily="34" charset="0"/>
              <a:cs typeface="Verdana" pitchFamily="34" charset="0"/>
            </a:endParaRPr>
          </a:p>
          <a:p>
            <a:pPr>
              <a:buFont typeface="Wingdings" panose="05000000000000000000" pitchFamily="2" charset="2"/>
              <a:buChar char="§"/>
              <a:defRPr/>
            </a:pPr>
            <a:r>
              <a:rPr lang="en-US" sz="2400" dirty="0">
                <a:latin typeface="Verdana" pitchFamily="34" charset="0"/>
                <a:ea typeface="Verdana" pitchFamily="34" charset="0"/>
                <a:cs typeface="Verdana" pitchFamily="34" charset="0"/>
              </a:rPr>
              <a:t>Recent jaw surgery</a:t>
            </a:r>
          </a:p>
          <a:p>
            <a:pPr>
              <a:buFontTx/>
              <a:buNone/>
              <a:defRPr/>
            </a:pPr>
            <a:endParaRPr lang="en-US" sz="2400" dirty="0">
              <a:effectLst>
                <a:outerShdw blurRad="38100" dist="38100" dir="2700000" algn="tl">
                  <a:srgbClr val="C0C0C0"/>
                </a:outerShdw>
              </a:effectLst>
              <a:latin typeface="Verdana" pitchFamily="34" charset="0"/>
              <a:ea typeface="Verdana" pitchFamily="34" charset="0"/>
              <a:cs typeface="Verdana" pitchFamily="34" charset="0"/>
            </a:endParaRPr>
          </a:p>
          <a:p>
            <a:pPr>
              <a:buFont typeface="Wingdings" panose="05000000000000000000" pitchFamily="2" charset="2"/>
              <a:buChar char="§"/>
              <a:defRPr/>
            </a:pPr>
            <a:r>
              <a:rPr lang="en-US" sz="2400" dirty="0">
                <a:latin typeface="Verdana" pitchFamily="34" charset="0"/>
                <a:ea typeface="Verdana" pitchFamily="34" charset="0"/>
                <a:cs typeface="Verdana" pitchFamily="34" charset="0"/>
              </a:rPr>
              <a:t>Chewing of gum or tobacco</a:t>
            </a:r>
          </a:p>
        </p:txBody>
      </p:sp>
      <p:pic>
        <p:nvPicPr>
          <p:cNvPr id="23558" name="Picture 9" descr="C:\Documents and Settings\spakosh\Local Settings\Temporary Internet Files\Content.IE5\43447V9Z\MP9004088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667000"/>
            <a:ext cx="2257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5257800" y="5399088"/>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Verdana" panose="020B0604030504040204" pitchFamily="34" charset="0"/>
                <a:ea typeface="Verdana" panose="020B0604030504040204" pitchFamily="34" charset="0"/>
                <a:cs typeface="Verdana" panose="020B0604030504040204" pitchFamily="34" charset="0"/>
              </a:rPr>
              <a:t>Under OSHA regs could this guy wear a respirator?</a:t>
            </a:r>
          </a:p>
        </p:txBody>
      </p:sp>
      <p:sp>
        <p:nvSpPr>
          <p:cNvPr id="3" name="TextBox 2"/>
          <p:cNvSpPr txBox="1">
            <a:spLocks noChangeArrowheads="1"/>
          </p:cNvSpPr>
          <p:nvPr/>
        </p:nvSpPr>
        <p:spPr bwMode="auto">
          <a:xfrm>
            <a:off x="7874000" y="33020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Verdana" panose="020B0604030504040204" pitchFamily="34" charset="0"/>
                <a:ea typeface="Verdana" panose="020B0604030504040204" pitchFamily="34" charset="0"/>
                <a:cs typeface="Verdana" panose="020B0604030504040204" pitchFamily="34" charset="0"/>
              </a:rPr>
              <a:t>No, due to excess facial hair.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Initial Fit Testing</a:t>
            </a:r>
          </a:p>
        </p:txBody>
      </p:sp>
      <p:sp>
        <p:nvSpPr>
          <p:cNvPr id="4099" name="Subtitle 2"/>
          <p:cNvSpPr>
            <a:spLocks noGrp="1"/>
          </p:cNvSpPr>
          <p:nvPr>
            <p:ph type="subTitle" idx="1"/>
          </p:nvPr>
        </p:nvSpPr>
        <p:spPr>
          <a:xfrm>
            <a:off x="609600" y="1600200"/>
            <a:ext cx="7924800" cy="4191000"/>
          </a:xfrm>
        </p:spPr>
        <p:txBody>
          <a:bodyPr/>
          <a:lstStyle/>
          <a:p>
            <a:pPr marL="342900" indent="-342900" algn="l" eaLnBrk="1" hangingPunct="1">
              <a:buFont typeface="Wingdings" pitchFamily="2" charset="2"/>
              <a:buChar char="§"/>
              <a:defRPr/>
            </a:pPr>
            <a:r>
              <a:rPr lang="en-US" dirty="0">
                <a:solidFill>
                  <a:schemeClr val="tx1"/>
                </a:solidFill>
                <a:cs typeface="Times New Roman" pitchFamily="18" charset="0"/>
              </a:rPr>
              <a:t>Employees must be “fit tested” before initial respirator use and then </a:t>
            </a:r>
            <a:r>
              <a:rPr lang="en-US" u="sng" dirty="0">
                <a:solidFill>
                  <a:schemeClr val="tx1"/>
                </a:solidFill>
                <a:cs typeface="Times New Roman" pitchFamily="18" charset="0"/>
              </a:rPr>
              <a:t>annually</a:t>
            </a:r>
            <a:r>
              <a:rPr lang="en-US" dirty="0">
                <a:solidFill>
                  <a:schemeClr val="tx1"/>
                </a:solidFill>
                <a:cs typeface="Times New Roman" pitchFamily="18" charset="0"/>
              </a:rPr>
              <a:t> thereafter.</a:t>
            </a:r>
          </a:p>
          <a:p>
            <a:pPr marL="342900" indent="-342900" algn="l" eaLnBrk="1" hangingPunct="1">
              <a:buFont typeface="Wingdings" pitchFamily="2" charset="2"/>
              <a:buChar char="§"/>
              <a:defRPr/>
            </a:pPr>
            <a:endParaRPr lang="en-US" dirty="0">
              <a:solidFill>
                <a:schemeClr val="tx1"/>
              </a:solidFill>
              <a:effectLst>
                <a:outerShdw blurRad="38100" dist="38100" dir="2700000" algn="tl">
                  <a:srgbClr val="C0C0C0"/>
                </a:outerShdw>
              </a:effectLst>
            </a:endParaRPr>
          </a:p>
          <a:p>
            <a:pPr marL="342900" indent="-342900" algn="l" eaLnBrk="1" hangingPunct="1">
              <a:buFont typeface="Wingdings" pitchFamily="2" charset="2"/>
              <a:buChar char="§"/>
              <a:defRPr/>
            </a:pPr>
            <a:r>
              <a:rPr lang="en-US" dirty="0">
                <a:solidFill>
                  <a:schemeClr val="tx1"/>
                </a:solidFill>
                <a:cs typeface="Times New Roman" pitchFamily="18" charset="0"/>
              </a:rPr>
              <a:t>Two types of tests: </a:t>
            </a:r>
            <a:r>
              <a:rPr lang="en-US" i="1" dirty="0">
                <a:solidFill>
                  <a:schemeClr val="tx1"/>
                </a:solidFill>
                <a:cs typeface="Times New Roman" pitchFamily="18" charset="0"/>
              </a:rPr>
              <a:t>qualitative</a:t>
            </a:r>
            <a:r>
              <a:rPr lang="en-US" dirty="0">
                <a:solidFill>
                  <a:schemeClr val="tx1"/>
                </a:solidFill>
                <a:cs typeface="Times New Roman" pitchFamily="18" charset="0"/>
              </a:rPr>
              <a:t> and </a:t>
            </a:r>
            <a:r>
              <a:rPr lang="en-US" i="1" dirty="0">
                <a:solidFill>
                  <a:schemeClr val="tx1"/>
                </a:solidFill>
                <a:cs typeface="Times New Roman" pitchFamily="18" charset="0"/>
              </a:rPr>
              <a:t>quantitative</a:t>
            </a:r>
            <a:endParaRPr lang="en-US" dirty="0">
              <a:solidFill>
                <a:schemeClr val="tx1"/>
              </a:solidFill>
              <a:cs typeface="Times New Roman" pitchFamily="18" charset="0"/>
            </a:endParaRPr>
          </a:p>
          <a:p>
            <a:pPr algn="l" eaLnBrk="1" hangingPunct="1">
              <a:buFont typeface="Arial" charset="0"/>
              <a:buNone/>
              <a:defRPr/>
            </a:pPr>
            <a:endParaRPr lang="en-US" dirty="0">
              <a:solidFill>
                <a:schemeClr val="tx1"/>
              </a:solidFill>
              <a:effectLst>
                <a:outerShdw blurRad="38100" dist="38100" dir="2700000" algn="tl">
                  <a:srgbClr val="C0C0C0"/>
                </a:outerShdw>
              </a:effectLst>
            </a:endParaRPr>
          </a:p>
          <a:p>
            <a:pPr algn="l" eaLnBrk="1" hangingPunct="1">
              <a:buFont typeface="Arial" charset="0"/>
              <a:buNone/>
              <a:defRPr/>
            </a:pPr>
            <a:r>
              <a:rPr lang="en-US" u="sng" dirty="0">
                <a:solidFill>
                  <a:schemeClr val="tx1"/>
                </a:solidFill>
                <a:cs typeface="Times New Roman" pitchFamily="18" charset="0"/>
              </a:rPr>
              <a:t>Qualitative</a:t>
            </a:r>
            <a:r>
              <a:rPr lang="en-US" dirty="0">
                <a:solidFill>
                  <a:schemeClr val="tx1"/>
                </a:solidFill>
                <a:cs typeface="Times New Roman" pitchFamily="18" charset="0"/>
              </a:rPr>
              <a:t> – user determines if he/she can      smell the testing agent being used</a:t>
            </a:r>
          </a:p>
          <a:p>
            <a:pPr algn="l" eaLnBrk="1" hangingPunct="1">
              <a:buFont typeface="Arial" charset="0"/>
              <a:buNone/>
              <a:defRPr/>
            </a:pPr>
            <a:endParaRPr lang="en-US" dirty="0">
              <a:solidFill>
                <a:schemeClr val="tx1"/>
              </a:solidFill>
              <a:effectLst>
                <a:outerShdw blurRad="38100" dist="38100" dir="2700000" algn="tl">
                  <a:srgbClr val="C0C0C0"/>
                </a:outerShdw>
              </a:effectLst>
              <a:cs typeface="Arial" charset="0"/>
            </a:endParaRPr>
          </a:p>
          <a:p>
            <a:pPr algn="l" eaLnBrk="1" hangingPunct="1">
              <a:buFont typeface="Arial" charset="0"/>
              <a:buNone/>
              <a:defRPr/>
            </a:pPr>
            <a:r>
              <a:rPr lang="en-US" u="sng" dirty="0">
                <a:solidFill>
                  <a:schemeClr val="tx1"/>
                </a:solidFill>
                <a:cs typeface="Times New Roman" pitchFamily="18" charset="0"/>
              </a:rPr>
              <a:t>Quantitative</a:t>
            </a:r>
            <a:r>
              <a:rPr lang="en-US" dirty="0">
                <a:solidFill>
                  <a:schemeClr val="tx1"/>
                </a:solidFill>
                <a:cs typeface="Times New Roman" pitchFamily="18" charset="0"/>
              </a:rPr>
              <a:t> – instruments detect the agent</a:t>
            </a:r>
          </a:p>
          <a:p>
            <a:pPr algn="l" eaLnBrk="1" hangingPunct="1">
              <a:buFont typeface="Arial" charset="0"/>
              <a:buNone/>
              <a:defRPr/>
            </a:pPr>
            <a:endParaRPr lang="en-US" dirty="0">
              <a:solidFill>
                <a:schemeClr val="tx1"/>
              </a:solidFill>
            </a:endParaRPr>
          </a:p>
        </p:txBody>
      </p:sp>
      <p:sp>
        <p:nvSpPr>
          <p:cNvPr id="2458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E4B57CA-CA88-4968-AF09-869C005495BA}" type="slidenum">
              <a:rPr lang="en-US" altLang="en-US" sz="1400">
                <a:solidFill>
                  <a:srgbClr val="FFFFFF"/>
                </a:solidFill>
                <a:latin typeface="Verdana" panose="020B0604030504040204" pitchFamily="34" charset="0"/>
              </a:rPr>
              <a:pPr algn="ctr" eaLnBrk="1" hangingPunct="1">
                <a:spcBef>
                  <a:spcPct val="0"/>
                </a:spcBef>
                <a:buFontTx/>
                <a:buNone/>
              </a:pPr>
              <a:t>22</a:t>
            </a:fld>
            <a:endParaRPr lang="en-US" altLang="en-US" sz="1400">
              <a:solidFill>
                <a:srgbClr val="FFFFFF"/>
              </a:solidFill>
              <a:latin typeface="Verdana" panose="020B0604030504040204" pitchFamily="34" charset="0"/>
            </a:endParaRPr>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Fit Testing Types</a:t>
            </a:r>
          </a:p>
        </p:txBody>
      </p:sp>
      <p:sp>
        <p:nvSpPr>
          <p:cNvPr id="4099" name="Subtitle 2"/>
          <p:cNvSpPr>
            <a:spLocks noGrp="1"/>
          </p:cNvSpPr>
          <p:nvPr>
            <p:ph type="subTitle" idx="1"/>
          </p:nvPr>
        </p:nvSpPr>
        <p:spPr>
          <a:xfrm>
            <a:off x="228600" y="2667000"/>
            <a:ext cx="5638800" cy="1676400"/>
          </a:xfrm>
        </p:spPr>
        <p:txBody>
          <a:bodyPr/>
          <a:lstStyle/>
          <a:p>
            <a:pPr marL="342900" indent="-342900" algn="l" eaLnBrk="1" hangingPunct="1">
              <a:buFont typeface="Wingdings" pitchFamily="2" charset="2"/>
              <a:buChar char="§"/>
              <a:defRPr/>
            </a:pPr>
            <a:r>
              <a:rPr lang="en-US" altLang="en-US" u="sng" dirty="0">
                <a:solidFill>
                  <a:schemeClr val="tx1"/>
                </a:solidFill>
              </a:rPr>
              <a:t>Qualitative (QLFT)</a:t>
            </a:r>
            <a:r>
              <a:rPr lang="en-US" altLang="en-US" dirty="0">
                <a:solidFill>
                  <a:schemeClr val="tx1"/>
                </a:solidFill>
              </a:rPr>
              <a:t>:</a:t>
            </a:r>
          </a:p>
          <a:p>
            <a:pPr algn="l" eaLnBrk="1" hangingPunct="1">
              <a:buFont typeface="Arial" charset="0"/>
              <a:buNone/>
              <a:defRPr/>
            </a:pPr>
            <a:endParaRPr lang="en-US" altLang="en-US" dirty="0">
              <a:solidFill>
                <a:schemeClr val="tx1"/>
              </a:solidFill>
            </a:endParaRPr>
          </a:p>
          <a:p>
            <a:pPr algn="l" eaLnBrk="1" hangingPunct="1">
              <a:buFont typeface="Arial" charset="0"/>
              <a:buNone/>
              <a:defRPr/>
            </a:pPr>
            <a:r>
              <a:rPr lang="en-US" altLang="en-US" dirty="0">
                <a:solidFill>
                  <a:schemeClr val="tx1"/>
                </a:solidFill>
              </a:rPr>
              <a:t>   Can the face piece create a seal?</a:t>
            </a:r>
          </a:p>
          <a:p>
            <a:pPr algn="l" eaLnBrk="1" hangingPunct="1">
              <a:buFont typeface="Arial" charset="0"/>
              <a:buNone/>
              <a:defRPr/>
            </a:pPr>
            <a:endParaRPr lang="en-US" dirty="0">
              <a:solidFill>
                <a:schemeClr val="tx1"/>
              </a:solidFill>
            </a:endParaRPr>
          </a:p>
        </p:txBody>
      </p:sp>
      <p:sp>
        <p:nvSpPr>
          <p:cNvPr id="256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27FBA57-25B4-4CE8-9408-D871ED5B4390}" type="slidenum">
              <a:rPr lang="en-US" altLang="en-US" sz="1400">
                <a:solidFill>
                  <a:srgbClr val="FFFFFF"/>
                </a:solidFill>
                <a:latin typeface="Verdana" panose="020B0604030504040204" pitchFamily="34" charset="0"/>
              </a:rPr>
              <a:pPr algn="ctr" eaLnBrk="1" hangingPunct="1">
                <a:spcBef>
                  <a:spcPct val="0"/>
                </a:spcBef>
                <a:buFontTx/>
                <a:buNone/>
              </a:pPr>
              <a:t>23</a:t>
            </a:fld>
            <a:endParaRPr lang="en-US" altLang="en-US" sz="1400">
              <a:solidFill>
                <a:srgbClr val="FFFFFF"/>
              </a:solidFill>
              <a:latin typeface="Verdana" panose="020B0604030504040204" pitchFamily="34" charset="0"/>
            </a:endParaRPr>
          </a:p>
        </p:txBody>
      </p:sp>
      <p:sp>
        <p:nvSpPr>
          <p:cNvPr id="256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25606" name="Picture 6" descr="C:\Documents and Settings\stlane\My Documents\respirators 1\thumbnailCAYPN31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57400"/>
            <a:ext cx="28956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Quantitative Fit Testing</a:t>
            </a:r>
          </a:p>
        </p:txBody>
      </p:sp>
      <p:sp>
        <p:nvSpPr>
          <p:cNvPr id="4099" name="Subtitle 2"/>
          <p:cNvSpPr>
            <a:spLocks noGrp="1"/>
          </p:cNvSpPr>
          <p:nvPr>
            <p:ph type="subTitle" idx="1"/>
          </p:nvPr>
        </p:nvSpPr>
        <p:spPr>
          <a:xfrm>
            <a:off x="609600" y="1295400"/>
            <a:ext cx="4495800" cy="4876800"/>
          </a:xfrm>
        </p:spPr>
        <p:txBody>
          <a:bodyPr/>
          <a:lstStyle/>
          <a:p>
            <a:pPr marL="342900" indent="-342900" algn="l" eaLnBrk="1" hangingPunct="1">
              <a:buFont typeface="Wingdings" pitchFamily="2" charset="2"/>
              <a:buChar char="§"/>
              <a:defRPr/>
            </a:pPr>
            <a:r>
              <a:rPr lang="en-US" altLang="en-US" u="sng" dirty="0">
                <a:solidFill>
                  <a:schemeClr val="tx1"/>
                </a:solidFill>
              </a:rPr>
              <a:t>Quantitative (QNFT)</a:t>
            </a:r>
            <a:r>
              <a:rPr lang="en-US" altLang="en-US" dirty="0">
                <a:solidFill>
                  <a:schemeClr val="tx1"/>
                </a:solidFill>
              </a:rPr>
              <a:t>: Allows sampling inside face piece -- Has hazard intruded and how much?</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Tested using the same:</a:t>
            </a:r>
          </a:p>
          <a:p>
            <a:pPr algn="l" eaLnBrk="1" hangingPunct="1">
              <a:buFont typeface="Arial" charset="0"/>
              <a:buNone/>
              <a:defRPr/>
            </a:pPr>
            <a:r>
              <a:rPr lang="en-US" altLang="en-US" dirty="0">
                <a:solidFill>
                  <a:schemeClr val="tx1"/>
                </a:solidFill>
              </a:rPr>
              <a:t>     </a:t>
            </a:r>
            <a:r>
              <a:rPr lang="en-US" altLang="en-US" dirty="0">
                <a:solidFill>
                  <a:schemeClr val="tx1"/>
                </a:solidFill>
                <a:latin typeface="Times New Roman" pitchFamily="18" charset="0"/>
                <a:cs typeface="Times New Roman" pitchFamily="18" charset="0"/>
              </a:rPr>
              <a:t>     </a:t>
            </a:r>
            <a:r>
              <a:rPr lang="en-US" altLang="en-US" dirty="0">
                <a:solidFill>
                  <a:schemeClr val="tx1"/>
                </a:solidFill>
              </a:rPr>
              <a:t>Make</a:t>
            </a:r>
          </a:p>
          <a:p>
            <a:pPr algn="l" eaLnBrk="1" hangingPunct="1">
              <a:buFont typeface="Arial" charset="0"/>
              <a:buNone/>
              <a:defRPr/>
            </a:pPr>
            <a:r>
              <a:rPr lang="en-US" altLang="en-US" dirty="0">
                <a:solidFill>
                  <a:schemeClr val="tx1"/>
                </a:solidFill>
                <a:latin typeface="Times New Roman" pitchFamily="18" charset="0"/>
                <a:cs typeface="Times New Roman" pitchFamily="18" charset="0"/>
              </a:rPr>
              <a:t>            </a:t>
            </a:r>
            <a:r>
              <a:rPr lang="en-US" altLang="en-US" dirty="0">
                <a:solidFill>
                  <a:schemeClr val="tx1"/>
                </a:solidFill>
              </a:rPr>
              <a:t>Model</a:t>
            </a:r>
          </a:p>
          <a:p>
            <a:pPr algn="l" eaLnBrk="1" hangingPunct="1">
              <a:buFont typeface="Arial" charset="0"/>
              <a:buNone/>
              <a:defRPr/>
            </a:pPr>
            <a:r>
              <a:rPr lang="en-US" altLang="en-US" dirty="0">
                <a:solidFill>
                  <a:schemeClr val="tx1"/>
                </a:solidFill>
                <a:latin typeface="Times New Roman" pitchFamily="18" charset="0"/>
                <a:cs typeface="Times New Roman" pitchFamily="18" charset="0"/>
              </a:rPr>
              <a:t>            </a:t>
            </a:r>
            <a:r>
              <a:rPr lang="en-US" altLang="en-US" dirty="0">
                <a:solidFill>
                  <a:schemeClr val="tx1"/>
                </a:solidFill>
              </a:rPr>
              <a:t>Style</a:t>
            </a:r>
          </a:p>
          <a:p>
            <a:pPr algn="l" eaLnBrk="1" hangingPunct="1">
              <a:buFont typeface="Arial" charset="0"/>
              <a:buNone/>
              <a:defRPr/>
            </a:pPr>
            <a:r>
              <a:rPr lang="en-US" altLang="en-US" dirty="0">
                <a:solidFill>
                  <a:schemeClr val="tx1"/>
                </a:solidFill>
                <a:latin typeface="Times New Roman" pitchFamily="18" charset="0"/>
                <a:cs typeface="Times New Roman" pitchFamily="18" charset="0"/>
              </a:rPr>
              <a:t>            </a:t>
            </a:r>
            <a:r>
              <a:rPr lang="en-US" altLang="en-US" dirty="0">
                <a:solidFill>
                  <a:schemeClr val="tx1"/>
                </a:solidFill>
              </a:rPr>
              <a:t>Size of respirator to 	be used</a:t>
            </a:r>
          </a:p>
          <a:p>
            <a:pPr algn="l" eaLnBrk="1" hangingPunct="1">
              <a:buFont typeface="Arial" charset="0"/>
              <a:buNone/>
              <a:defRPr/>
            </a:pPr>
            <a:endParaRPr lang="en-US" dirty="0">
              <a:solidFill>
                <a:schemeClr val="tx1"/>
              </a:solidFill>
            </a:endParaRPr>
          </a:p>
        </p:txBody>
      </p:sp>
      <p:sp>
        <p:nvSpPr>
          <p:cNvPr id="2662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B12159D-5F33-410B-9C94-4D9DFC8A56DF}" type="slidenum">
              <a:rPr lang="en-US" altLang="en-US" sz="1400">
                <a:solidFill>
                  <a:srgbClr val="FFFFFF"/>
                </a:solidFill>
                <a:latin typeface="Verdana" panose="020B0604030504040204" pitchFamily="34" charset="0"/>
              </a:rPr>
              <a:pPr algn="ctr" eaLnBrk="1" hangingPunct="1">
                <a:spcBef>
                  <a:spcPct val="0"/>
                </a:spcBef>
                <a:buFontTx/>
                <a:buNone/>
              </a:pPr>
              <a:t>24</a:t>
            </a:fld>
            <a:endParaRPr lang="en-US" altLang="en-US" sz="1400">
              <a:solidFill>
                <a:srgbClr val="FFFFFF"/>
              </a:solidFill>
              <a:latin typeface="Verdana" panose="020B0604030504040204" pitchFamily="34" charset="0"/>
            </a:endParaRPr>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26630" name="Picture 7" descr="C:\Documents and Settings\stlane\My Documents\respirators 1\thumbnailCAW80LG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57400"/>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Fit Testing Before Each Use</a:t>
            </a:r>
          </a:p>
        </p:txBody>
      </p:sp>
      <p:sp>
        <p:nvSpPr>
          <p:cNvPr id="4099" name="Subtitle 2"/>
          <p:cNvSpPr>
            <a:spLocks noGrp="1"/>
          </p:cNvSpPr>
          <p:nvPr>
            <p:ph type="subTitle" idx="1"/>
          </p:nvPr>
        </p:nvSpPr>
        <p:spPr>
          <a:xfrm>
            <a:off x="533400" y="1600200"/>
            <a:ext cx="7924800" cy="3886200"/>
          </a:xfrm>
        </p:spPr>
        <p:txBody>
          <a:bodyPr/>
          <a:lstStyle/>
          <a:p>
            <a:pPr marL="342900" indent="-342900" algn="l" eaLnBrk="1" hangingPunct="1">
              <a:buFont typeface="Wingdings" pitchFamily="2" charset="2"/>
              <a:buChar char="§"/>
              <a:defRPr/>
            </a:pPr>
            <a:r>
              <a:rPr lang="en-US" sz="2100" dirty="0">
                <a:solidFill>
                  <a:schemeClr val="tx1"/>
                </a:solidFill>
                <a:cs typeface="Times New Roman" pitchFamily="18" charset="0"/>
              </a:rPr>
              <a:t>Before using a respirator: user must conduct either a positive or negative pressure test after putting it on.</a:t>
            </a:r>
          </a:p>
          <a:p>
            <a:pPr algn="l" eaLnBrk="1" hangingPunct="1">
              <a:buFont typeface="Arial" charset="0"/>
              <a:buNone/>
              <a:defRPr/>
            </a:pPr>
            <a:endParaRPr lang="en-US" sz="2100" b="1" dirty="0">
              <a:solidFill>
                <a:schemeClr val="tx1"/>
              </a:solidFill>
              <a:effectLst>
                <a:outerShdw blurRad="38100" dist="38100" dir="2700000" algn="tl">
                  <a:srgbClr val="C0C0C0"/>
                </a:outerShdw>
              </a:effectLst>
            </a:endParaRPr>
          </a:p>
          <a:p>
            <a:pPr algn="l" eaLnBrk="1" hangingPunct="1">
              <a:buSzPct val="60000"/>
              <a:buFont typeface="Arial" charset="0"/>
              <a:buNone/>
              <a:defRPr/>
            </a:pPr>
            <a:r>
              <a:rPr lang="en-US" sz="2100" u="sng" dirty="0">
                <a:solidFill>
                  <a:schemeClr val="tx1"/>
                </a:solidFill>
                <a:cs typeface="Times New Roman" pitchFamily="18" charset="0"/>
              </a:rPr>
              <a:t>Positive Pressure Test</a:t>
            </a:r>
            <a:r>
              <a:rPr lang="en-US" sz="2100" dirty="0">
                <a:solidFill>
                  <a:schemeClr val="tx1"/>
                </a:solidFill>
                <a:cs typeface="Times New Roman" pitchFamily="18" charset="0"/>
              </a:rPr>
              <a:t> = User exhales into face piece while exhalation valves are closed off: If face piece bulges slightly and no air leaks out, it’s a good fit.</a:t>
            </a:r>
          </a:p>
          <a:p>
            <a:pPr algn="l" eaLnBrk="1" hangingPunct="1">
              <a:buSzPct val="60000"/>
              <a:buFont typeface="Arial" charset="0"/>
              <a:buNone/>
              <a:defRPr/>
            </a:pPr>
            <a:endParaRPr lang="en-US" sz="2100" b="1" dirty="0">
              <a:solidFill>
                <a:schemeClr val="tx1"/>
              </a:solidFill>
              <a:effectLst>
                <a:outerShdw blurRad="38100" dist="38100" dir="2700000" algn="tl">
                  <a:srgbClr val="C0C0C0"/>
                </a:outerShdw>
              </a:effectLst>
              <a:cs typeface="Arial" charset="0"/>
            </a:endParaRPr>
          </a:p>
          <a:p>
            <a:pPr algn="l" eaLnBrk="1" hangingPunct="1">
              <a:buSzPct val="60000"/>
              <a:buFont typeface="Arial" charset="0"/>
              <a:buNone/>
              <a:defRPr/>
            </a:pPr>
            <a:r>
              <a:rPr lang="en-US" sz="2100" u="sng" dirty="0">
                <a:solidFill>
                  <a:schemeClr val="tx1"/>
                </a:solidFill>
                <a:cs typeface="Times New Roman" pitchFamily="18" charset="0"/>
              </a:rPr>
              <a:t>Negative Pressure Test</a:t>
            </a:r>
            <a:r>
              <a:rPr lang="en-US" sz="2100" dirty="0">
                <a:solidFill>
                  <a:schemeClr val="tx1"/>
                </a:solidFill>
                <a:cs typeface="Times New Roman" pitchFamily="18" charset="0"/>
              </a:rPr>
              <a:t> = User breathes in while inhalation valves are closed off and holds breath for 10 seconds: Face piece should collapse against face and stay collapsed.</a:t>
            </a:r>
          </a:p>
          <a:p>
            <a:pPr algn="l" eaLnBrk="1" hangingPunct="1">
              <a:buFont typeface="Arial" charset="0"/>
              <a:buNone/>
              <a:defRPr/>
            </a:pPr>
            <a:endParaRPr lang="en-US" dirty="0">
              <a:solidFill>
                <a:schemeClr val="tx1"/>
              </a:solidFill>
            </a:endParaRPr>
          </a:p>
        </p:txBody>
      </p:sp>
      <p:sp>
        <p:nvSpPr>
          <p:cNvPr id="276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7BE10DC-7FFF-4CD6-8F7A-68D01BE963B4}" type="slidenum">
              <a:rPr lang="en-US" altLang="en-US" sz="1400">
                <a:solidFill>
                  <a:srgbClr val="FFFFFF"/>
                </a:solidFill>
                <a:latin typeface="Verdana" panose="020B0604030504040204" pitchFamily="34" charset="0"/>
              </a:rPr>
              <a:pPr algn="ctr" eaLnBrk="1" hangingPunct="1">
                <a:spcBef>
                  <a:spcPct val="0"/>
                </a:spcBef>
                <a:buFontTx/>
                <a:buNone/>
              </a:pPr>
              <a:t>25</a:t>
            </a:fld>
            <a:endParaRPr lang="en-US" altLang="en-US" sz="1400">
              <a:solidFill>
                <a:srgbClr val="FFFFFF"/>
              </a:solidFill>
              <a:latin typeface="Verdana" panose="020B0604030504040204" pitchFamily="34" charset="0"/>
            </a:endParaRP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Fit Test</a:t>
            </a:r>
          </a:p>
        </p:txBody>
      </p:sp>
      <p:sp>
        <p:nvSpPr>
          <p:cNvPr id="4099" name="Subtitle 2"/>
          <p:cNvSpPr>
            <a:spLocks noGrp="1"/>
          </p:cNvSpPr>
          <p:nvPr>
            <p:ph type="subTitle" idx="1"/>
          </p:nvPr>
        </p:nvSpPr>
        <p:spPr>
          <a:xfrm>
            <a:off x="609600" y="1447800"/>
            <a:ext cx="7924800" cy="4495800"/>
          </a:xfrm>
        </p:spPr>
        <p:txBody>
          <a:bodyPr/>
          <a:lstStyle/>
          <a:p>
            <a:pPr marL="342900" indent="-342900" algn="l" eaLnBrk="1" hangingPunct="1">
              <a:buFont typeface="Wingdings" pitchFamily="2" charset="2"/>
              <a:buChar char="§"/>
              <a:defRPr/>
            </a:pPr>
            <a:r>
              <a:rPr lang="en-US" altLang="en-US" dirty="0">
                <a:solidFill>
                  <a:schemeClr val="tx1"/>
                </a:solidFill>
              </a:rPr>
              <a:t>Before initially using a respirator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When changing to a different respirator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At least annually thereafter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Changes in employee’s physical condition</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If one respirator fails test, employee may select and fit test with another</a:t>
            </a:r>
          </a:p>
          <a:p>
            <a:pPr algn="l" eaLnBrk="1" hangingPunct="1">
              <a:buFont typeface="Arial" charset="0"/>
              <a:buNone/>
              <a:defRPr/>
            </a:pPr>
            <a:endParaRPr lang="en-US" dirty="0">
              <a:solidFill>
                <a:schemeClr val="tx1"/>
              </a:solidFill>
            </a:endParaRPr>
          </a:p>
        </p:txBody>
      </p:sp>
      <p:sp>
        <p:nvSpPr>
          <p:cNvPr id="286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47A37FC-A93B-4160-93B8-B8067126F5A0}" type="slidenum">
              <a:rPr lang="en-US" altLang="en-US" sz="1400">
                <a:solidFill>
                  <a:srgbClr val="FFFFFF"/>
                </a:solidFill>
                <a:latin typeface="Verdana" panose="020B0604030504040204" pitchFamily="34" charset="0"/>
              </a:rPr>
              <a:pPr algn="ctr" eaLnBrk="1" hangingPunct="1">
                <a:spcBef>
                  <a:spcPct val="0"/>
                </a:spcBef>
                <a:buFontTx/>
                <a:buNone/>
              </a:pPr>
              <a:t>26</a:t>
            </a:fld>
            <a:endParaRPr lang="en-US" altLang="en-US" sz="1400">
              <a:solidFill>
                <a:srgbClr val="FFFFFF"/>
              </a:solidFill>
              <a:latin typeface="Verdana" panose="020B0604030504040204" pitchFamily="34" charset="0"/>
            </a:endParaRPr>
          </a:p>
        </p:txBody>
      </p:sp>
      <p:sp>
        <p:nvSpPr>
          <p:cNvPr id="286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Face Piece Seal Protection</a:t>
            </a:r>
          </a:p>
        </p:txBody>
      </p:sp>
      <p:sp>
        <p:nvSpPr>
          <p:cNvPr id="4099" name="Subtitle 2"/>
          <p:cNvSpPr>
            <a:spLocks noGrp="1"/>
          </p:cNvSpPr>
          <p:nvPr>
            <p:ph type="subTitle" idx="1"/>
          </p:nvPr>
        </p:nvSpPr>
        <p:spPr>
          <a:xfrm>
            <a:off x="609600" y="1219200"/>
            <a:ext cx="4343400" cy="4876800"/>
          </a:xfrm>
        </p:spPr>
        <p:txBody>
          <a:bodyPr/>
          <a:lstStyle/>
          <a:p>
            <a:pPr marL="342900" indent="-342900" algn="l" eaLnBrk="1" hangingPunct="1">
              <a:buFont typeface="Wingdings" pitchFamily="2" charset="2"/>
              <a:buChar char="§"/>
              <a:defRPr/>
            </a:pPr>
            <a:r>
              <a:rPr lang="en-US" altLang="en-US" dirty="0">
                <a:solidFill>
                  <a:schemeClr val="tx1"/>
                </a:solidFill>
              </a:rPr>
              <a:t>No facial hair that breaks the seal</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No condition to interfere with face piece seal or valve function</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No glasses (use special inserts)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Perform a seal check before each use</a:t>
            </a:r>
          </a:p>
          <a:p>
            <a:pPr algn="l" eaLnBrk="1" hangingPunct="1">
              <a:buFont typeface="Arial" charset="0"/>
              <a:buNone/>
              <a:defRPr/>
            </a:pPr>
            <a:endParaRPr lang="en-US" dirty="0">
              <a:solidFill>
                <a:schemeClr val="tx1"/>
              </a:solidFill>
            </a:endParaRPr>
          </a:p>
        </p:txBody>
      </p:sp>
      <p:sp>
        <p:nvSpPr>
          <p:cNvPr id="297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68AAB0C-9827-46AE-A7B1-2EDAB24FEBA6}" type="slidenum">
              <a:rPr lang="en-US" altLang="en-US" sz="1400">
                <a:solidFill>
                  <a:srgbClr val="FFFFFF"/>
                </a:solidFill>
                <a:latin typeface="Verdana" panose="020B0604030504040204" pitchFamily="34" charset="0"/>
              </a:rPr>
              <a:pPr algn="ctr" eaLnBrk="1" hangingPunct="1">
                <a:spcBef>
                  <a:spcPct val="0"/>
                </a:spcBef>
                <a:buFontTx/>
                <a:buNone/>
              </a:pPr>
              <a:t>27</a:t>
            </a:fld>
            <a:endParaRPr lang="en-US" altLang="en-US" sz="1400">
              <a:solidFill>
                <a:srgbClr val="FFFFFF"/>
              </a:solidFill>
              <a:latin typeface="Verdana" panose="020B0604030504040204" pitchFamily="34" charset="0"/>
            </a:endParaRPr>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29702" name="Picture 6" descr="C:\Documents and Settings\stlane\My Documents\respirators 1\spectacle k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200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 Selection</a:t>
            </a:r>
          </a:p>
        </p:txBody>
      </p:sp>
      <p:sp>
        <p:nvSpPr>
          <p:cNvPr id="4099" name="Subtitle 2"/>
          <p:cNvSpPr>
            <a:spLocks noGrp="1"/>
          </p:cNvSpPr>
          <p:nvPr>
            <p:ph type="subTitle" idx="1"/>
          </p:nvPr>
        </p:nvSpPr>
        <p:spPr>
          <a:xfrm>
            <a:off x="609600" y="1295400"/>
            <a:ext cx="4876800" cy="4876800"/>
          </a:xfrm>
        </p:spPr>
        <p:txBody>
          <a:bodyPr/>
          <a:lstStyle/>
          <a:p>
            <a:pPr marL="342900" indent="-342900" algn="l" eaLnBrk="1" hangingPunct="1">
              <a:buFont typeface="Wingdings" pitchFamily="2" charset="2"/>
              <a:buChar char="§"/>
              <a:defRPr/>
            </a:pPr>
            <a:r>
              <a:rPr lang="en-US" altLang="en-US" dirty="0">
                <a:solidFill>
                  <a:schemeClr val="tx1"/>
                </a:solidFill>
              </a:rPr>
              <a:t>Based on respiratory hazards  worker will be exposed to</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Select a NIOSH-certified respirator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Employer shall select from  sufficient number of models     and sizes so the respirator is acceptable to, and correctly  fits, the user.</a:t>
            </a:r>
          </a:p>
          <a:p>
            <a:pPr algn="l" eaLnBrk="1" hangingPunct="1">
              <a:buFont typeface="Arial" charset="0"/>
              <a:buNone/>
              <a:defRPr/>
            </a:pPr>
            <a:endParaRPr lang="en-US" dirty="0">
              <a:solidFill>
                <a:schemeClr val="tx1"/>
              </a:solidFill>
            </a:endParaRPr>
          </a:p>
        </p:txBody>
      </p:sp>
      <p:sp>
        <p:nvSpPr>
          <p:cNvPr id="307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B3EB6DB-E7F1-4310-9C69-539F1E31B780}" type="slidenum">
              <a:rPr lang="en-US" altLang="en-US" sz="1400">
                <a:solidFill>
                  <a:srgbClr val="FFFFFF"/>
                </a:solidFill>
                <a:latin typeface="Verdana" panose="020B0604030504040204" pitchFamily="34" charset="0"/>
              </a:rPr>
              <a:pPr algn="ctr" eaLnBrk="1" hangingPunct="1">
                <a:spcBef>
                  <a:spcPct val="0"/>
                </a:spcBef>
                <a:buFontTx/>
                <a:buNone/>
              </a:pPr>
              <a:t>28</a:t>
            </a:fld>
            <a:endParaRPr lang="en-US" altLang="en-US" sz="1400">
              <a:solidFill>
                <a:srgbClr val="FFFFFF"/>
              </a:solidFill>
              <a:latin typeface="Verdana" panose="020B0604030504040204" pitchFamily="34" charset="0"/>
            </a:endParaRP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30726" name="Picture 7" descr="NIOSH Respirator Selection Logi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24558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Hazard Compatibility</a:t>
            </a:r>
          </a:p>
        </p:txBody>
      </p:sp>
      <p:sp>
        <p:nvSpPr>
          <p:cNvPr id="4099" name="Subtitle 2"/>
          <p:cNvSpPr>
            <a:spLocks noGrp="1"/>
          </p:cNvSpPr>
          <p:nvPr>
            <p:ph type="subTitle" idx="1"/>
          </p:nvPr>
        </p:nvSpPr>
        <p:spPr>
          <a:xfrm>
            <a:off x="990600" y="2547938"/>
            <a:ext cx="3886200" cy="2133600"/>
          </a:xfrm>
        </p:spPr>
        <p:txBody>
          <a:bodyPr/>
          <a:lstStyle/>
          <a:p>
            <a:pPr marL="342900" indent="-342900" algn="l" eaLnBrk="1" hangingPunct="1">
              <a:buFont typeface="Wingdings" pitchFamily="2" charset="2"/>
              <a:buChar char="§"/>
              <a:defRPr/>
            </a:pPr>
            <a:r>
              <a:rPr lang="en-US" altLang="en-US" dirty="0">
                <a:solidFill>
                  <a:schemeClr val="tx1"/>
                </a:solidFill>
              </a:rPr>
              <a:t>Respirator shall be appropriate for chemical state and physical form of  contaminant</a:t>
            </a:r>
          </a:p>
          <a:p>
            <a:pPr algn="l" eaLnBrk="1" hangingPunct="1">
              <a:buFont typeface="Arial" charset="0"/>
              <a:buNone/>
              <a:defRPr/>
            </a:pPr>
            <a:endParaRPr lang="en-US" dirty="0">
              <a:solidFill>
                <a:schemeClr val="tx1"/>
              </a:solidFill>
            </a:endParaRPr>
          </a:p>
        </p:txBody>
      </p:sp>
      <p:sp>
        <p:nvSpPr>
          <p:cNvPr id="317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5F0E717-8528-4DDF-B165-278206B96987}" type="slidenum">
              <a:rPr lang="en-US" altLang="en-US" sz="1400">
                <a:solidFill>
                  <a:srgbClr val="FFFFFF"/>
                </a:solidFill>
                <a:latin typeface="Verdana" panose="020B0604030504040204" pitchFamily="34" charset="0"/>
              </a:rPr>
              <a:pPr algn="ctr" eaLnBrk="1" hangingPunct="1">
                <a:spcBef>
                  <a:spcPct val="0"/>
                </a:spcBef>
                <a:buFontTx/>
                <a:buNone/>
              </a:pPr>
              <a:t>29</a:t>
            </a:fld>
            <a:endParaRPr lang="en-US" altLang="en-US" sz="1400">
              <a:solidFill>
                <a:srgbClr val="FFFFFF"/>
              </a:solidFill>
              <a:latin typeface="Verdana" panose="020B0604030504040204" pitchFamily="34" charset="0"/>
            </a:endParaRPr>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31750" name="Picture 6" descr="C:\Documents and Settings\stlane\My Documents\respirators 1\4 on 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525" y="1676400"/>
            <a:ext cx="29718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Respiratory Hazards</a:t>
            </a:r>
          </a:p>
        </p:txBody>
      </p:sp>
      <p:sp>
        <p:nvSpPr>
          <p:cNvPr id="4099" name="Subtitle 2"/>
          <p:cNvSpPr>
            <a:spLocks noGrp="1"/>
          </p:cNvSpPr>
          <p:nvPr>
            <p:ph type="subTitle" idx="1"/>
          </p:nvPr>
        </p:nvSpPr>
        <p:spPr>
          <a:xfrm>
            <a:off x="609600" y="1371600"/>
            <a:ext cx="7924800" cy="4800600"/>
          </a:xfrm>
        </p:spPr>
        <p:txBody>
          <a:bodyPr/>
          <a:lstStyle/>
          <a:p>
            <a:pPr marL="342900" indent="-342900" algn="l" eaLnBrk="1" hangingPunct="1">
              <a:buFont typeface="Wingdings" pitchFamily="2" charset="2"/>
              <a:buChar char="§"/>
              <a:defRPr/>
            </a:pPr>
            <a:r>
              <a:rPr lang="en-US" dirty="0">
                <a:solidFill>
                  <a:schemeClr val="tx1"/>
                </a:solidFill>
                <a:cs typeface="Times New Roman" pitchFamily="18" charset="0"/>
              </a:rPr>
              <a:t>There are two main types of respiratory hazards: </a:t>
            </a:r>
            <a:r>
              <a:rPr lang="en-US" i="1" dirty="0">
                <a:solidFill>
                  <a:schemeClr val="tx1"/>
                </a:solidFill>
                <a:cs typeface="Times New Roman" pitchFamily="18" charset="0"/>
              </a:rPr>
              <a:t>oxygen deficiency</a:t>
            </a:r>
            <a:r>
              <a:rPr lang="en-US" dirty="0">
                <a:solidFill>
                  <a:schemeClr val="tx1"/>
                </a:solidFill>
                <a:cs typeface="Times New Roman" pitchFamily="18" charset="0"/>
              </a:rPr>
              <a:t> and </a:t>
            </a:r>
            <a:r>
              <a:rPr lang="en-US" i="1" dirty="0">
                <a:solidFill>
                  <a:schemeClr val="tx1"/>
                </a:solidFill>
                <a:cs typeface="Times New Roman" pitchFamily="18" charset="0"/>
              </a:rPr>
              <a:t>airborne contaminants</a:t>
            </a:r>
            <a:endParaRPr lang="en-US" dirty="0">
              <a:solidFill>
                <a:schemeClr val="tx1"/>
              </a:solidFill>
              <a:cs typeface="Times New Roman" pitchFamily="18" charset="0"/>
            </a:endParaRPr>
          </a:p>
          <a:p>
            <a:pPr marL="342900" indent="-342900" algn="l" eaLnBrk="1" hangingPunct="1">
              <a:buFont typeface="Wingdings" pitchFamily="2" charset="2"/>
              <a:buChar char="§"/>
              <a:defRPr/>
            </a:pPr>
            <a:endParaRPr lang="en-US" dirty="0">
              <a:solidFill>
                <a:schemeClr val="tx1"/>
              </a:solidFill>
              <a:effectLst>
                <a:outerShdw blurRad="38100" dist="38100" dir="2700000" algn="tl">
                  <a:srgbClr val="C0C0C0"/>
                </a:outerShdw>
              </a:effectLst>
            </a:endParaRPr>
          </a:p>
          <a:p>
            <a:pPr marL="342900" indent="-342900" algn="l" eaLnBrk="1" hangingPunct="1">
              <a:buFont typeface="Wingdings" pitchFamily="2" charset="2"/>
              <a:buChar char="§"/>
              <a:defRPr/>
            </a:pPr>
            <a:r>
              <a:rPr lang="en-US" dirty="0">
                <a:solidFill>
                  <a:schemeClr val="tx1"/>
                </a:solidFill>
                <a:cs typeface="Times New Roman" pitchFamily="18" charset="0"/>
              </a:rPr>
              <a:t>Airborne contaminants include:</a:t>
            </a:r>
          </a:p>
          <a:p>
            <a:pPr algn="l" eaLnBrk="1" hangingPunct="1">
              <a:buFont typeface="Arial" charset="0"/>
              <a:buNone/>
              <a:defRPr/>
            </a:pPr>
            <a:r>
              <a:rPr lang="en-US" dirty="0">
                <a:solidFill>
                  <a:schemeClr val="tx1"/>
                </a:solidFill>
                <a:cs typeface="Times New Roman" pitchFamily="18" charset="0"/>
              </a:rPr>
              <a:t>         Dusts (e.g. from sawing or grinding)</a:t>
            </a:r>
          </a:p>
          <a:p>
            <a:pPr algn="l" eaLnBrk="1" hangingPunct="1">
              <a:buFont typeface="Arial" charset="0"/>
              <a:buNone/>
              <a:defRPr/>
            </a:pPr>
            <a:r>
              <a:rPr lang="en-US" dirty="0">
                <a:solidFill>
                  <a:schemeClr val="tx1"/>
                </a:solidFill>
                <a:cs typeface="Times New Roman" pitchFamily="18" charset="0"/>
              </a:rPr>
              <a:t>         Mists (e.g. from spray painting)</a:t>
            </a:r>
          </a:p>
          <a:p>
            <a:pPr algn="l" eaLnBrk="1" hangingPunct="1">
              <a:buFont typeface="Arial" charset="0"/>
              <a:buNone/>
              <a:defRPr/>
            </a:pPr>
            <a:r>
              <a:rPr lang="en-US" dirty="0">
                <a:solidFill>
                  <a:schemeClr val="tx1"/>
                </a:solidFill>
                <a:cs typeface="Times New Roman" pitchFamily="18" charset="0"/>
              </a:rPr>
              <a:t>         Vapors (gaseous forms of a liquid)</a:t>
            </a:r>
          </a:p>
          <a:p>
            <a:pPr algn="l" eaLnBrk="1" hangingPunct="1">
              <a:buFont typeface="Arial" charset="0"/>
              <a:buNone/>
              <a:defRPr/>
            </a:pPr>
            <a:r>
              <a:rPr lang="en-US" dirty="0">
                <a:solidFill>
                  <a:schemeClr val="tx1"/>
                </a:solidFill>
                <a:cs typeface="Times New Roman" pitchFamily="18" charset="0"/>
              </a:rPr>
              <a:t>         Fumes (e.g. from welding operations)</a:t>
            </a:r>
          </a:p>
          <a:p>
            <a:pPr algn="l" eaLnBrk="1" hangingPunct="1">
              <a:buFont typeface="Arial" charset="0"/>
              <a:buNone/>
              <a:defRPr/>
            </a:pPr>
            <a:r>
              <a:rPr lang="en-US" dirty="0">
                <a:solidFill>
                  <a:schemeClr val="tx1"/>
                </a:solidFill>
                <a:cs typeface="Times New Roman" pitchFamily="18" charset="0"/>
              </a:rPr>
              <a:t>         Gases (e.g. nitrogen, methane)</a:t>
            </a:r>
          </a:p>
          <a:p>
            <a:pPr algn="l" eaLnBrk="1" hangingPunct="1">
              <a:buFont typeface="Arial" charset="0"/>
              <a:buNone/>
              <a:defRPr/>
            </a:pPr>
            <a:endParaRPr lang="en-US" dirty="0">
              <a:solidFill>
                <a:schemeClr val="tx1"/>
              </a:solidFill>
            </a:endParaRPr>
          </a:p>
        </p:txBody>
      </p:sp>
      <p:sp>
        <p:nvSpPr>
          <p:cNvPr id="51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AC71C35-A090-409F-9324-0C19CF9C8367}" type="slidenum">
              <a:rPr lang="en-US" altLang="en-US" sz="1400">
                <a:solidFill>
                  <a:srgbClr val="FFFFFF"/>
                </a:solidFill>
                <a:latin typeface="Verdana" panose="020B0604030504040204" pitchFamily="34" charset="0"/>
              </a:rPr>
              <a:pPr algn="ctr" eaLnBrk="1" hangingPunct="1">
                <a:spcBef>
                  <a:spcPct val="0"/>
                </a:spcBef>
                <a:buFontTx/>
                <a:buNone/>
              </a:pPr>
              <a:t>3</a:t>
            </a:fld>
            <a:endParaRPr lang="en-US" altLang="en-US" sz="1400">
              <a:solidFill>
                <a:srgbClr val="FFFFFF"/>
              </a:solidFill>
              <a:latin typeface="Verdana" panose="020B0604030504040204" pitchFamily="34" charset="0"/>
            </a:endParaRPr>
          </a:p>
        </p:txBody>
      </p:sp>
      <p:sp>
        <p:nvSpPr>
          <p:cNvPr id="51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Identify/Evaluate Hazards</a:t>
            </a:r>
          </a:p>
        </p:txBody>
      </p:sp>
      <p:sp>
        <p:nvSpPr>
          <p:cNvPr id="4099" name="Subtitle 2"/>
          <p:cNvSpPr>
            <a:spLocks noGrp="1"/>
          </p:cNvSpPr>
          <p:nvPr>
            <p:ph type="subTitle" idx="1"/>
          </p:nvPr>
        </p:nvSpPr>
        <p:spPr>
          <a:xfrm>
            <a:off x="533400" y="1828800"/>
            <a:ext cx="8153400" cy="3810000"/>
          </a:xfrm>
        </p:spPr>
        <p:txBody>
          <a:bodyPr/>
          <a:lstStyle/>
          <a:p>
            <a:pPr marL="342900" indent="-342900" algn="l" eaLnBrk="1" hangingPunct="1">
              <a:buFont typeface="Wingdings" pitchFamily="2" charset="2"/>
              <a:buChar char="§"/>
              <a:defRPr/>
            </a:pPr>
            <a:r>
              <a:rPr lang="en-US" altLang="en-US" dirty="0">
                <a:solidFill>
                  <a:schemeClr val="tx1"/>
                </a:solidFill>
              </a:rPr>
              <a:t>A reasonable estimate of exposures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An identification of the contaminant’s chemical state and physical form</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Where exposure cannot be identified the employer shall consider the atmosphere to be IDLH (Immediately Dangerous to Life or Health)</a:t>
            </a:r>
          </a:p>
          <a:p>
            <a:pPr algn="l" eaLnBrk="1" hangingPunct="1">
              <a:buFont typeface="Arial" charset="0"/>
              <a:buNone/>
              <a:defRPr/>
            </a:pPr>
            <a:endParaRPr lang="en-US" dirty="0">
              <a:solidFill>
                <a:schemeClr val="tx1"/>
              </a:solidFill>
            </a:endParaRPr>
          </a:p>
        </p:txBody>
      </p:sp>
      <p:sp>
        <p:nvSpPr>
          <p:cNvPr id="327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C5EB48E-4A0B-4FCD-AC4D-395C4666963A}" type="slidenum">
              <a:rPr lang="en-US" altLang="en-US" sz="1400">
                <a:solidFill>
                  <a:srgbClr val="FFFFFF"/>
                </a:solidFill>
                <a:latin typeface="Verdana" panose="020B0604030504040204" pitchFamily="34" charset="0"/>
              </a:rPr>
              <a:pPr algn="ctr" eaLnBrk="1" hangingPunct="1">
                <a:spcBef>
                  <a:spcPct val="0"/>
                </a:spcBef>
                <a:buFontTx/>
                <a:buNone/>
              </a:pPr>
              <a:t>30</a:t>
            </a:fld>
            <a:endParaRPr lang="en-US" altLang="en-US" sz="1400">
              <a:solidFill>
                <a:srgbClr val="FFFFFF"/>
              </a:solidFill>
              <a:latin typeface="Verdana" panose="020B0604030504040204" pitchFamily="34" charset="0"/>
            </a:endParaRPr>
          </a:p>
        </p:txBody>
      </p:sp>
      <p:sp>
        <p:nvSpPr>
          <p:cNvPr id="327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Gas/Vapor Protection</a:t>
            </a:r>
          </a:p>
        </p:txBody>
      </p:sp>
      <p:sp>
        <p:nvSpPr>
          <p:cNvPr id="4099" name="Subtitle 2"/>
          <p:cNvSpPr>
            <a:spLocks noGrp="1"/>
          </p:cNvSpPr>
          <p:nvPr>
            <p:ph type="subTitle" idx="1"/>
          </p:nvPr>
        </p:nvSpPr>
        <p:spPr>
          <a:xfrm>
            <a:off x="609600" y="1295400"/>
            <a:ext cx="4114800" cy="4876800"/>
          </a:xfrm>
        </p:spPr>
        <p:txBody>
          <a:bodyPr/>
          <a:lstStyle/>
          <a:p>
            <a:pPr marL="342900" indent="-342900" algn="l" eaLnBrk="1" hangingPunct="1">
              <a:buFont typeface="Wingdings" pitchFamily="2" charset="2"/>
              <a:buChar char="§"/>
              <a:defRPr/>
            </a:pPr>
            <a:r>
              <a:rPr lang="en-US" altLang="en-US" dirty="0">
                <a:solidFill>
                  <a:schemeClr val="tx1"/>
                </a:solidFill>
              </a:rPr>
              <a:t>Employer shall provide  an atmosphere-supplying respirator, or</a:t>
            </a:r>
          </a:p>
          <a:p>
            <a:pPr marL="342900" indent="-342900" algn="l" eaLnBrk="1" hangingPunct="1">
              <a:buFont typeface="Wingdings" pitchFamily="2" charset="2"/>
              <a:buChar char="§"/>
              <a:defRPr/>
            </a:pPr>
            <a:r>
              <a:rPr lang="en-US" altLang="en-US" dirty="0">
                <a:solidFill>
                  <a:schemeClr val="tx1"/>
                </a:solidFill>
              </a:rPr>
              <a:t>Air-purifying with an  ESLI (end of service life) indicator certified by NIOSH for the contaminant</a:t>
            </a:r>
          </a:p>
          <a:p>
            <a:pPr marL="342900" indent="-342900" algn="l" eaLnBrk="1" hangingPunct="1">
              <a:buFont typeface="Wingdings" pitchFamily="2" charset="2"/>
              <a:buChar char="§"/>
              <a:defRPr/>
            </a:pPr>
            <a:r>
              <a:rPr lang="en-US" altLang="en-US" dirty="0">
                <a:solidFill>
                  <a:schemeClr val="tx1"/>
                </a:solidFill>
              </a:rPr>
              <a:t>Not ESLI appropriate?      Change schedule for canister, filter or cartridge required</a:t>
            </a:r>
          </a:p>
          <a:p>
            <a:pPr algn="l" eaLnBrk="1" hangingPunct="1">
              <a:buFont typeface="Arial" charset="0"/>
              <a:buNone/>
              <a:defRPr/>
            </a:pPr>
            <a:endParaRPr lang="en-US" dirty="0">
              <a:solidFill>
                <a:schemeClr val="tx1"/>
              </a:solidFill>
            </a:endParaRPr>
          </a:p>
        </p:txBody>
      </p:sp>
      <p:sp>
        <p:nvSpPr>
          <p:cNvPr id="337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E850F36-9F66-4DA6-A40B-657B66ECA036}" type="slidenum">
              <a:rPr lang="en-US" altLang="en-US" sz="1400">
                <a:solidFill>
                  <a:srgbClr val="FFFFFF"/>
                </a:solidFill>
                <a:latin typeface="Verdana" panose="020B0604030504040204" pitchFamily="34" charset="0"/>
              </a:rPr>
              <a:pPr algn="ctr" eaLnBrk="1" hangingPunct="1">
                <a:spcBef>
                  <a:spcPct val="0"/>
                </a:spcBef>
                <a:buFontTx/>
                <a:buNone/>
              </a:pPr>
              <a:t>31</a:t>
            </a:fld>
            <a:endParaRPr lang="en-US" altLang="en-US" sz="1400">
              <a:solidFill>
                <a:srgbClr val="FFFFFF"/>
              </a:solidFill>
              <a:latin typeface="Verdana" panose="020B0604030504040204" pitchFamily="34" charset="0"/>
            </a:endParaRPr>
          </a:p>
        </p:txBody>
      </p:sp>
      <p:sp>
        <p:nvSpPr>
          <p:cNvPr id="337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33798" name="Picture 6" descr="C:\Documents and Settings\stlane\My Documents\respirators 1\thumbnailCAT04OB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3359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C:\Documents and Settings\stlane\My Documents\respirators 1\thumbnailCA535IJ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657600"/>
            <a:ext cx="199707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Particulate Protection</a:t>
            </a:r>
          </a:p>
        </p:txBody>
      </p:sp>
      <p:sp>
        <p:nvSpPr>
          <p:cNvPr id="4099" name="Subtitle 2"/>
          <p:cNvSpPr>
            <a:spLocks noGrp="1"/>
          </p:cNvSpPr>
          <p:nvPr>
            <p:ph type="subTitle" idx="1"/>
          </p:nvPr>
        </p:nvSpPr>
        <p:spPr>
          <a:xfrm>
            <a:off x="609600" y="1295400"/>
            <a:ext cx="3962400" cy="4876800"/>
          </a:xfrm>
        </p:spPr>
        <p:txBody>
          <a:bodyPr/>
          <a:lstStyle/>
          <a:p>
            <a:pPr marL="342900" indent="-342900" algn="l" eaLnBrk="1" hangingPunct="1">
              <a:buFont typeface="Wingdings" pitchFamily="2" charset="2"/>
              <a:buChar char="§"/>
              <a:defRPr/>
            </a:pPr>
            <a:r>
              <a:rPr lang="en-US" altLang="en-US" dirty="0">
                <a:solidFill>
                  <a:schemeClr val="tx1"/>
                </a:solidFill>
              </a:rPr>
              <a:t>An atmosphere-supplying respirator, or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Air-purifying with NIOSH-certified HEPA filter, or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Air-purifying equipped with a filter certified for particulates (42 CFR part 84)</a:t>
            </a:r>
          </a:p>
          <a:p>
            <a:pPr algn="l" eaLnBrk="1" hangingPunct="1">
              <a:buFont typeface="Arial" charset="0"/>
              <a:buNone/>
              <a:defRPr/>
            </a:pPr>
            <a:endParaRPr lang="en-US" dirty="0">
              <a:solidFill>
                <a:schemeClr val="tx1"/>
              </a:solidFill>
            </a:endParaRPr>
          </a:p>
        </p:txBody>
      </p:sp>
      <p:sp>
        <p:nvSpPr>
          <p:cNvPr id="348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BE6F77C-F468-411D-B702-73F01BD3A99E}" type="slidenum">
              <a:rPr lang="en-US" altLang="en-US" sz="1400">
                <a:solidFill>
                  <a:srgbClr val="FFFFFF"/>
                </a:solidFill>
                <a:latin typeface="Verdana" panose="020B0604030504040204" pitchFamily="34" charset="0"/>
              </a:rPr>
              <a:pPr algn="ctr" eaLnBrk="1" hangingPunct="1">
                <a:spcBef>
                  <a:spcPct val="0"/>
                </a:spcBef>
                <a:buFontTx/>
                <a:buNone/>
              </a:pPr>
              <a:t>32</a:t>
            </a:fld>
            <a:endParaRPr lang="en-US" altLang="en-US" sz="1400">
              <a:solidFill>
                <a:srgbClr val="FFFFFF"/>
              </a:solidFill>
              <a:latin typeface="Verdana" panose="020B0604030504040204" pitchFamily="34" charset="0"/>
            </a:endParaRPr>
          </a:p>
        </p:txBody>
      </p:sp>
      <p:sp>
        <p:nvSpPr>
          <p:cNvPr id="348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34822" name="Picture 9" descr="C:\Documents and Settings\stlane\My Documents\respirators 1\thumbnailCAUEEQB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86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8" descr="C:\Documents and Settings\stlane\My Documents\respirators 1\airline s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600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IDLH Atmospheres</a:t>
            </a:r>
          </a:p>
        </p:txBody>
      </p:sp>
      <p:sp>
        <p:nvSpPr>
          <p:cNvPr id="4099" name="Subtitle 2"/>
          <p:cNvSpPr>
            <a:spLocks noGrp="1"/>
          </p:cNvSpPr>
          <p:nvPr>
            <p:ph type="subTitle" idx="1"/>
          </p:nvPr>
        </p:nvSpPr>
        <p:spPr>
          <a:xfrm>
            <a:off x="533400" y="1143000"/>
            <a:ext cx="7924800" cy="3124200"/>
          </a:xfrm>
        </p:spPr>
        <p:txBody>
          <a:bodyPr/>
          <a:lstStyle/>
          <a:p>
            <a:pPr algn="l" eaLnBrk="1" hangingPunct="1">
              <a:buFont typeface="Arial" charset="0"/>
              <a:buNone/>
              <a:defRPr/>
            </a:pPr>
            <a:r>
              <a:rPr lang="en-US" dirty="0">
                <a:solidFill>
                  <a:schemeClr val="tx1"/>
                </a:solidFill>
              </a:rPr>
              <a:t>”Immediately Dangerous to Life or Health”</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dirty="0">
                <a:solidFill>
                  <a:schemeClr val="tx1"/>
                </a:solidFill>
              </a:rPr>
              <a:t> An atmosphere that:</a:t>
            </a:r>
          </a:p>
          <a:p>
            <a:pPr marL="574675" indent="-398463" algn="l" eaLnBrk="1" hangingPunct="1">
              <a:buFont typeface="Wingdings" panose="05000000000000000000" pitchFamily="2" charset="2"/>
              <a:buChar char="§"/>
              <a:defRPr/>
            </a:pPr>
            <a:r>
              <a:rPr lang="en-US" dirty="0">
                <a:solidFill>
                  <a:schemeClr val="tx1"/>
                </a:solidFill>
              </a:rPr>
              <a:t>Poses an immediate threat to life or </a:t>
            </a:r>
          </a:p>
          <a:p>
            <a:pPr marL="574675" indent="-398463" algn="l" eaLnBrk="1" hangingPunct="1">
              <a:buFont typeface="Wingdings" panose="05000000000000000000" pitchFamily="2" charset="2"/>
              <a:buChar char="§"/>
              <a:defRPr/>
            </a:pPr>
            <a:r>
              <a:rPr lang="en-US" dirty="0">
                <a:solidFill>
                  <a:schemeClr val="tx1"/>
                </a:solidFill>
              </a:rPr>
              <a:t>Would cause irreversible adverse health effects or</a:t>
            </a:r>
          </a:p>
          <a:p>
            <a:pPr marL="574675" indent="-398463" algn="l" eaLnBrk="1" hangingPunct="1">
              <a:buFont typeface="Wingdings" panose="05000000000000000000" pitchFamily="2" charset="2"/>
              <a:buChar char="§"/>
              <a:defRPr/>
            </a:pPr>
            <a:r>
              <a:rPr lang="en-US" dirty="0">
                <a:solidFill>
                  <a:schemeClr val="tx1"/>
                </a:solidFill>
              </a:rPr>
              <a:t>Would impair an individual’s ability to escape </a:t>
            </a:r>
          </a:p>
          <a:p>
            <a:pPr algn="l" eaLnBrk="1" hangingPunct="1">
              <a:buFont typeface="Arial" charset="0"/>
              <a:buNone/>
              <a:defRPr/>
            </a:pPr>
            <a:endParaRPr lang="en-US" dirty="0">
              <a:solidFill>
                <a:schemeClr val="tx1"/>
              </a:solidFill>
            </a:endParaRPr>
          </a:p>
        </p:txBody>
      </p:sp>
      <p:sp>
        <p:nvSpPr>
          <p:cNvPr id="358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086F9CD-5F9F-49BD-9331-7CD9BCBB8FD8}" type="slidenum">
              <a:rPr lang="en-US" altLang="en-US" sz="1400">
                <a:solidFill>
                  <a:srgbClr val="FFFFFF"/>
                </a:solidFill>
                <a:latin typeface="Verdana" panose="020B0604030504040204" pitchFamily="34" charset="0"/>
              </a:rPr>
              <a:pPr algn="ctr" eaLnBrk="1" hangingPunct="1">
                <a:spcBef>
                  <a:spcPct val="0"/>
                </a:spcBef>
                <a:buFontTx/>
                <a:buNone/>
              </a:pPr>
              <a:t>33</a:t>
            </a:fld>
            <a:endParaRPr lang="en-US" altLang="en-US" sz="1400">
              <a:solidFill>
                <a:srgbClr val="FFFFFF"/>
              </a:solidFill>
              <a:latin typeface="Verdana" panose="020B0604030504040204" pitchFamily="34" charset="0"/>
            </a:endParaRP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35846" name="Picture 5" descr="Respirator Required Beyond this Point Sign.gif"/>
          <p:cNvPicPr>
            <a:picLocks noChangeAspect="1"/>
          </p:cNvPicPr>
          <p:nvPr/>
        </p:nvPicPr>
        <p:blipFill>
          <a:blip r:embed="rId3">
            <a:extLst>
              <a:ext uri="{28A0092B-C50C-407E-A947-70E740481C1C}">
                <a14:useLocalDpi xmlns:a14="http://schemas.microsoft.com/office/drawing/2010/main" val="0"/>
              </a:ext>
            </a:extLst>
          </a:blip>
          <a:srcRect l="3835" t="7440" r="3699" b="5948"/>
          <a:stretch>
            <a:fillRect/>
          </a:stretch>
        </p:blipFill>
        <p:spPr bwMode="auto">
          <a:xfrm>
            <a:off x="3382963" y="4286250"/>
            <a:ext cx="257175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Three IDLH Atmospheres</a:t>
            </a:r>
          </a:p>
        </p:txBody>
      </p:sp>
      <p:sp>
        <p:nvSpPr>
          <p:cNvPr id="4099" name="Subtitle 2"/>
          <p:cNvSpPr>
            <a:spLocks noGrp="1"/>
          </p:cNvSpPr>
          <p:nvPr>
            <p:ph type="subTitle" idx="1"/>
          </p:nvPr>
        </p:nvSpPr>
        <p:spPr>
          <a:xfrm>
            <a:off x="498475" y="1752600"/>
            <a:ext cx="5181600" cy="3733800"/>
          </a:xfrm>
        </p:spPr>
        <p:txBody>
          <a:bodyPr/>
          <a:lstStyle/>
          <a:p>
            <a:pPr marL="342900" indent="-342900" algn="l" eaLnBrk="1" hangingPunct="1">
              <a:buFont typeface="Wingdings" pitchFamily="2" charset="2"/>
              <a:buChar char="§"/>
              <a:defRPr/>
            </a:pPr>
            <a:r>
              <a:rPr lang="en-US" altLang="en-US" dirty="0">
                <a:solidFill>
                  <a:schemeClr val="tx1"/>
                </a:solidFill>
              </a:rPr>
              <a:t>Oxygen deficient/enriched (below 19.5% or above 23.5%)</a:t>
            </a:r>
          </a:p>
          <a:p>
            <a:pPr marL="342900" indent="-342900" algn="l" eaLnBrk="1" hangingPunct="1">
              <a:buFont typeface="Wingdings" pitchFamily="2" charset="2"/>
              <a:buChar char="§"/>
              <a:defRPr/>
            </a:pPr>
            <a:r>
              <a:rPr lang="en-US" altLang="en-US" dirty="0">
                <a:solidFill>
                  <a:schemeClr val="tx1"/>
                </a:solidFill>
              </a:rPr>
              <a:t>Flammable limits achieved</a:t>
            </a:r>
          </a:p>
          <a:p>
            <a:pPr marL="342900" indent="-342900" algn="l" eaLnBrk="1" hangingPunct="1">
              <a:buFont typeface="Wingdings" pitchFamily="2" charset="2"/>
              <a:buChar char="§"/>
              <a:defRPr/>
            </a:pPr>
            <a:r>
              <a:rPr lang="en-US" altLang="en-US" dirty="0">
                <a:solidFill>
                  <a:schemeClr val="tx1"/>
                </a:solidFill>
              </a:rPr>
              <a:t>Toxic atmosphere</a:t>
            </a:r>
          </a:p>
          <a:p>
            <a:pPr eaLnBrk="1" hangingPunct="1">
              <a:buFont typeface="Arial" charset="0"/>
              <a:buNone/>
              <a:defRPr/>
            </a:pPr>
            <a:endParaRPr lang="en-US" altLang="en-US" dirty="0"/>
          </a:p>
          <a:p>
            <a:pPr algn="l" eaLnBrk="1" hangingPunct="1">
              <a:buFont typeface="Arial" charset="0"/>
              <a:buNone/>
              <a:defRPr/>
            </a:pPr>
            <a:r>
              <a:rPr lang="en-US" altLang="en-US" b="1" dirty="0">
                <a:solidFill>
                  <a:srgbClr val="FF0000"/>
                </a:solidFill>
              </a:rPr>
              <a:t>All oxygen-deficient atmospheres </a:t>
            </a:r>
            <a:r>
              <a:rPr lang="en-US" altLang="en-US" b="1" u="sng" dirty="0">
                <a:solidFill>
                  <a:srgbClr val="FF0000"/>
                </a:solidFill>
              </a:rPr>
              <a:t>shall</a:t>
            </a:r>
            <a:r>
              <a:rPr lang="en-US" altLang="en-US" b="1" dirty="0">
                <a:solidFill>
                  <a:srgbClr val="FF0000"/>
                </a:solidFill>
              </a:rPr>
              <a:t> be considered IDLH</a:t>
            </a:r>
          </a:p>
        </p:txBody>
      </p:sp>
      <p:sp>
        <p:nvSpPr>
          <p:cNvPr id="368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6F33CD0-0624-4730-B1DB-56AEB9286415}" type="slidenum">
              <a:rPr lang="en-US" altLang="en-US" sz="1400">
                <a:solidFill>
                  <a:srgbClr val="FFFFFF"/>
                </a:solidFill>
                <a:latin typeface="Verdana" panose="020B0604030504040204" pitchFamily="34" charset="0"/>
              </a:rPr>
              <a:pPr algn="ctr" eaLnBrk="1" hangingPunct="1">
                <a:spcBef>
                  <a:spcPct val="0"/>
                </a:spcBef>
                <a:buFontTx/>
                <a:buNone/>
              </a:pPr>
              <a:t>34</a:t>
            </a:fld>
            <a:endParaRPr lang="en-US" altLang="en-US" sz="1400">
              <a:solidFill>
                <a:srgbClr val="FFFFFF"/>
              </a:solidFill>
              <a:latin typeface="Verdana" panose="020B0604030504040204" pitchFamily="34" charset="0"/>
            </a:endParaRP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36870" name="Picture 7" descr="C:\Documents and Settings\stlane\My Documents\respirators 1\thumbnailCA5WGJ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2286000"/>
            <a:ext cx="3006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Respirators for IDLH Areas</a:t>
            </a:r>
          </a:p>
        </p:txBody>
      </p:sp>
      <p:sp>
        <p:nvSpPr>
          <p:cNvPr id="4099" name="Subtitle 2"/>
          <p:cNvSpPr>
            <a:spLocks noGrp="1"/>
          </p:cNvSpPr>
          <p:nvPr>
            <p:ph type="subTitle" idx="1"/>
          </p:nvPr>
        </p:nvSpPr>
        <p:spPr>
          <a:xfrm>
            <a:off x="762000" y="1676400"/>
            <a:ext cx="4800600" cy="4038600"/>
          </a:xfrm>
        </p:spPr>
        <p:txBody>
          <a:bodyPr/>
          <a:lstStyle/>
          <a:p>
            <a:pPr marL="342900" indent="-342900" algn="l" eaLnBrk="1" hangingPunct="1">
              <a:buFont typeface="Wingdings" pitchFamily="2" charset="2"/>
              <a:buChar char="§"/>
              <a:defRPr/>
            </a:pPr>
            <a:r>
              <a:rPr lang="en-US" altLang="en-US" dirty="0">
                <a:solidFill>
                  <a:schemeClr val="tx1"/>
                </a:solidFill>
              </a:rPr>
              <a:t>Full face piece pressure demand SCBA certified by NIOSH (minimum service life 30 minutes), </a:t>
            </a:r>
            <a:r>
              <a:rPr lang="en-US" altLang="en-US" u="sng" dirty="0">
                <a:solidFill>
                  <a:schemeClr val="tx1"/>
                </a:solidFill>
              </a:rPr>
              <a:t>or</a:t>
            </a:r>
          </a:p>
          <a:p>
            <a:pPr marL="342900" indent="-342900" algn="l" eaLnBrk="1" hangingPunct="1">
              <a:buFont typeface="Wingdings" pitchFamily="2" charset="2"/>
              <a:buChar char="§"/>
              <a:defRPr/>
            </a:pPr>
            <a:endParaRPr lang="en-US" altLang="en-US" u="sng"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Combination full face piece pressure demand supplied  air respirator (SAR) with auxiliary self-contained air supply</a:t>
            </a:r>
          </a:p>
          <a:p>
            <a:pPr algn="l" eaLnBrk="1" hangingPunct="1">
              <a:buFont typeface="Arial" charset="0"/>
              <a:buNone/>
              <a:defRPr/>
            </a:pPr>
            <a:endParaRPr lang="en-US" dirty="0">
              <a:solidFill>
                <a:schemeClr val="tx1"/>
              </a:solidFill>
            </a:endParaRPr>
          </a:p>
        </p:txBody>
      </p:sp>
      <p:sp>
        <p:nvSpPr>
          <p:cNvPr id="3789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7C17DF5-1976-4C31-AF4B-7E51615D6888}" type="slidenum">
              <a:rPr lang="en-US" altLang="en-US" sz="1400">
                <a:solidFill>
                  <a:srgbClr val="FFFFFF"/>
                </a:solidFill>
                <a:latin typeface="Verdana" panose="020B0604030504040204" pitchFamily="34" charset="0"/>
              </a:rPr>
              <a:pPr algn="ctr" eaLnBrk="1" hangingPunct="1">
                <a:spcBef>
                  <a:spcPct val="0"/>
                </a:spcBef>
                <a:buFontTx/>
                <a:buNone/>
              </a:pPr>
              <a:t>35</a:t>
            </a:fld>
            <a:endParaRPr lang="en-US" altLang="en-US" sz="1400">
              <a:solidFill>
                <a:srgbClr val="FFFFFF"/>
              </a:solidFill>
              <a:latin typeface="Verdana" panose="020B0604030504040204" pitchFamily="34" charset="0"/>
            </a:endParaRPr>
          </a:p>
        </p:txBody>
      </p:sp>
      <p:sp>
        <p:nvSpPr>
          <p:cNvPr id="378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37894" name="Picture 6" descr="C:\Documents and Settings\stlane\My Documents\respirators 1\thumbnailCA2ZAA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429000"/>
            <a:ext cx="11144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SCBA-Generi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1371600"/>
            <a:ext cx="14668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Respirators: Non-IDLH Area</a:t>
            </a:r>
          </a:p>
        </p:txBody>
      </p:sp>
      <p:sp>
        <p:nvSpPr>
          <p:cNvPr id="4099" name="Subtitle 2"/>
          <p:cNvSpPr>
            <a:spLocks noGrp="1"/>
          </p:cNvSpPr>
          <p:nvPr>
            <p:ph type="subTitle" idx="1"/>
          </p:nvPr>
        </p:nvSpPr>
        <p:spPr>
          <a:xfrm>
            <a:off x="609600" y="1295400"/>
            <a:ext cx="7924800" cy="2133600"/>
          </a:xfrm>
        </p:spPr>
        <p:txBody>
          <a:bodyPr/>
          <a:lstStyle/>
          <a:p>
            <a:pPr marL="342900" indent="-342900" algn="l" eaLnBrk="1" hangingPunct="1">
              <a:buFont typeface="Wingdings" panose="05000000000000000000" pitchFamily="2" charset="2"/>
              <a:buChar char="§"/>
              <a:defRPr/>
            </a:pPr>
            <a:r>
              <a:rPr lang="en-US" altLang="en-US" dirty="0">
                <a:solidFill>
                  <a:schemeClr val="tx1"/>
                </a:solidFill>
              </a:rPr>
              <a:t>Adequate to protect employee health, and</a:t>
            </a:r>
          </a:p>
          <a:p>
            <a:pPr marL="342900" indent="-342900" algn="l" eaLnBrk="1" hangingPunct="1">
              <a:buFont typeface="Arial" panose="020B0604020202020204" pitchFamily="34" charset="0"/>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Ensure compliance with OSHA and regulatory requirements under routine and reasonably foreseeable emergency situations</a:t>
            </a:r>
          </a:p>
          <a:p>
            <a:pPr algn="l" eaLnBrk="1" hangingPunct="1">
              <a:buFont typeface="Arial" charset="0"/>
              <a:buNone/>
              <a:defRPr/>
            </a:pPr>
            <a:endParaRPr lang="en-US" dirty="0">
              <a:solidFill>
                <a:schemeClr val="tx1"/>
              </a:solidFill>
            </a:endParaRPr>
          </a:p>
        </p:txBody>
      </p:sp>
      <p:sp>
        <p:nvSpPr>
          <p:cNvPr id="389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A26A650-FE4A-4EE8-A0CD-8723318377F6}" type="slidenum">
              <a:rPr lang="en-US" altLang="en-US" sz="1400">
                <a:solidFill>
                  <a:srgbClr val="FFFFFF"/>
                </a:solidFill>
                <a:latin typeface="Verdana" panose="020B0604030504040204" pitchFamily="34" charset="0"/>
              </a:rPr>
              <a:pPr algn="ctr" eaLnBrk="1" hangingPunct="1">
                <a:spcBef>
                  <a:spcPct val="0"/>
                </a:spcBef>
                <a:buFontTx/>
                <a:buNone/>
              </a:pPr>
              <a:t>36</a:t>
            </a:fld>
            <a:endParaRPr lang="en-US" altLang="en-US" sz="1400">
              <a:solidFill>
                <a:srgbClr val="FFFFFF"/>
              </a:solidFill>
              <a:latin typeface="Verdana" panose="020B0604030504040204" pitchFamily="34" charset="0"/>
            </a:endParaRPr>
          </a:p>
        </p:txBody>
      </p:sp>
      <p:sp>
        <p:nvSpPr>
          <p:cNvPr id="389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38918" name="Picture 5" descr="Respirator-Man Wear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33800"/>
            <a:ext cx="2095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457200" y="381000"/>
            <a:ext cx="5334000" cy="533400"/>
          </a:xfrm>
        </p:spPr>
        <p:txBody>
          <a:bodyPr/>
          <a:lstStyle/>
          <a:p>
            <a:pPr eaLnBrk="1" hangingPunct="1"/>
            <a:r>
              <a:rPr lang="en-US" altLang="en-US" sz="2200">
                <a:solidFill>
                  <a:schemeClr val="bg1"/>
                </a:solidFill>
                <a:latin typeface="Verdana" panose="020B0604030504040204" pitchFamily="34" charset="0"/>
              </a:rPr>
              <a:t>Assigned Protection Factors (APFs)</a:t>
            </a:r>
          </a:p>
        </p:txBody>
      </p:sp>
      <p:sp>
        <p:nvSpPr>
          <p:cNvPr id="4099"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altLang="en-US" b="1" dirty="0">
                <a:solidFill>
                  <a:schemeClr val="tx1"/>
                </a:solidFill>
              </a:rPr>
              <a:t>Defined</a:t>
            </a:r>
            <a:r>
              <a:rPr lang="en-US" altLang="en-US" dirty="0">
                <a:solidFill>
                  <a:schemeClr val="tx1"/>
                </a:solidFill>
              </a:rPr>
              <a:t>:</a:t>
            </a:r>
          </a:p>
          <a:p>
            <a:pPr algn="l" eaLnBrk="1" hangingPunct="1">
              <a:buFont typeface="Arial" charset="0"/>
              <a:buNone/>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Workplace level of respiratory protection  respirators are expected to provide when employer implements a continuing, effective respiratory protection program</a:t>
            </a:r>
          </a:p>
          <a:p>
            <a:pPr algn="l" eaLnBrk="1" hangingPunct="1">
              <a:buFont typeface="Arial" charset="0"/>
              <a:buNone/>
              <a:defRPr/>
            </a:pPr>
            <a:endParaRPr lang="en-US" dirty="0">
              <a:solidFill>
                <a:schemeClr val="tx1"/>
              </a:solidFill>
            </a:endParaRPr>
          </a:p>
        </p:txBody>
      </p:sp>
      <p:sp>
        <p:nvSpPr>
          <p:cNvPr id="399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3B15BB3-AD7D-4C25-A2AC-1D22DC1FC829}" type="slidenum">
              <a:rPr lang="en-US" altLang="en-US" sz="1400">
                <a:solidFill>
                  <a:srgbClr val="FFFFFF"/>
                </a:solidFill>
                <a:latin typeface="Verdana" panose="020B0604030504040204" pitchFamily="34" charset="0"/>
              </a:rPr>
              <a:pPr algn="ctr" eaLnBrk="1" hangingPunct="1">
                <a:spcBef>
                  <a:spcPct val="0"/>
                </a:spcBef>
                <a:buFontTx/>
                <a:buNone/>
              </a:pPr>
              <a:t>37</a:t>
            </a:fld>
            <a:endParaRPr lang="en-US" altLang="en-US" sz="1400">
              <a:solidFill>
                <a:srgbClr val="FFFFFF"/>
              </a:solidFill>
              <a:latin typeface="Verdana" panose="020B0604030504040204" pitchFamily="34" charset="0"/>
            </a:endParaRPr>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39942" name="Picture 5" descr="Respirator-Grey-Man Wear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0"/>
            <a:ext cx="212566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APF Explained</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altLang="en-US" dirty="0">
                <a:solidFill>
                  <a:schemeClr val="tx1"/>
                </a:solidFill>
              </a:rPr>
              <a:t>Ratio comparison of the amount of contaminant outside the respirator and amount which may intrude the face piece</a:t>
            </a:r>
          </a:p>
          <a:p>
            <a:pPr algn="l" eaLnBrk="1" hangingPunct="1">
              <a:buFont typeface="Arial" charset="0"/>
              <a:buNone/>
              <a:defRPr/>
            </a:pPr>
            <a:r>
              <a:rPr lang="en-US" altLang="en-US" dirty="0">
                <a:solidFill>
                  <a:schemeClr val="tx1"/>
                </a:solidFill>
              </a:rPr>
              <a:t> </a:t>
            </a:r>
          </a:p>
          <a:p>
            <a:pPr marL="342900" indent="-342900" algn="l" eaLnBrk="1" hangingPunct="1">
              <a:buFont typeface="Wingdings" pitchFamily="2" charset="2"/>
              <a:buChar char="§"/>
              <a:defRPr/>
            </a:pPr>
            <a:r>
              <a:rPr lang="en-US" altLang="en-US" dirty="0">
                <a:solidFill>
                  <a:schemeClr val="tx1"/>
                </a:solidFill>
              </a:rPr>
              <a:t>APF=   </a:t>
            </a:r>
            <a:r>
              <a:rPr lang="en-US" altLang="en-US" u="sng" dirty="0">
                <a:solidFill>
                  <a:schemeClr val="tx1"/>
                </a:solidFill>
              </a:rPr>
              <a:t>Concentration outside respirator</a:t>
            </a:r>
          </a:p>
          <a:p>
            <a:pPr algn="l" eaLnBrk="1" hangingPunct="1">
              <a:buFont typeface="Arial" charset="0"/>
              <a:buNone/>
              <a:defRPr/>
            </a:pPr>
            <a:r>
              <a:rPr lang="en-US" altLang="en-US" dirty="0">
                <a:solidFill>
                  <a:schemeClr val="tx1"/>
                </a:solidFill>
              </a:rPr>
              <a:t>	      Concentration inside face piece</a:t>
            </a:r>
          </a:p>
          <a:p>
            <a:pPr algn="l" eaLnBrk="1" hangingPunct="1">
              <a:buFont typeface="Arial" charset="0"/>
              <a:buNone/>
              <a:defRPr/>
            </a:pPr>
            <a:endParaRPr lang="en-US" dirty="0">
              <a:solidFill>
                <a:schemeClr val="tx1"/>
              </a:solidFill>
            </a:endParaRPr>
          </a:p>
        </p:txBody>
      </p:sp>
      <p:sp>
        <p:nvSpPr>
          <p:cNvPr id="409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511B0AF-169D-47C0-A0A5-6F687601D967}" type="slidenum">
              <a:rPr lang="en-US" altLang="en-US" sz="1400">
                <a:solidFill>
                  <a:srgbClr val="FFFFFF"/>
                </a:solidFill>
                <a:latin typeface="Verdana" panose="020B0604030504040204" pitchFamily="34" charset="0"/>
              </a:rPr>
              <a:pPr algn="ctr" eaLnBrk="1" hangingPunct="1">
                <a:spcBef>
                  <a:spcPct val="0"/>
                </a:spcBef>
                <a:buFontTx/>
                <a:buNone/>
              </a:pPr>
              <a:t>38</a:t>
            </a:fld>
            <a:endParaRPr lang="en-US" altLang="en-US" sz="1400">
              <a:solidFill>
                <a:srgbClr val="FFFFFF"/>
              </a:solidFill>
              <a:latin typeface="Verdana" panose="020B0604030504040204" pitchFamily="34" charset="0"/>
            </a:endParaRPr>
          </a:p>
        </p:txBody>
      </p:sp>
      <p:sp>
        <p:nvSpPr>
          <p:cNvPr id="409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40966" name="Picture 7" descr="Respirator-Full Face-Magent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43363"/>
            <a:ext cx="192405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APF</a:t>
            </a:r>
          </a:p>
        </p:txBody>
      </p:sp>
      <p:sp>
        <p:nvSpPr>
          <p:cNvPr id="4099" name="Subtitle 2"/>
          <p:cNvSpPr>
            <a:spLocks noGrp="1"/>
          </p:cNvSpPr>
          <p:nvPr>
            <p:ph type="subTitle" idx="1"/>
          </p:nvPr>
        </p:nvSpPr>
        <p:spPr>
          <a:xfrm>
            <a:off x="609600" y="1600200"/>
            <a:ext cx="7924800" cy="1600200"/>
          </a:xfrm>
        </p:spPr>
        <p:txBody>
          <a:bodyPr/>
          <a:lstStyle/>
          <a:p>
            <a:pPr marL="342900" indent="-342900" algn="l" eaLnBrk="1" hangingPunct="1">
              <a:buFont typeface="Wingdings" pitchFamily="2" charset="2"/>
              <a:buChar char="§"/>
              <a:defRPr/>
            </a:pPr>
            <a:r>
              <a:rPr lang="en-US" altLang="en-US" dirty="0">
                <a:solidFill>
                  <a:schemeClr val="tx1"/>
                </a:solidFill>
              </a:rPr>
              <a:t>When using a combination respirator, ensure assigned protection factor is appropriate to mode of operation in which respirator is being used (e.g. airline with an air-purifying filter) </a:t>
            </a:r>
          </a:p>
          <a:p>
            <a:pPr algn="l" eaLnBrk="1" hangingPunct="1">
              <a:buFont typeface="Arial" charset="0"/>
              <a:buNone/>
              <a:defRPr/>
            </a:pPr>
            <a:endParaRPr lang="en-US" dirty="0">
              <a:solidFill>
                <a:schemeClr val="tx1"/>
              </a:solidFill>
            </a:endParaRPr>
          </a:p>
        </p:txBody>
      </p:sp>
      <p:sp>
        <p:nvSpPr>
          <p:cNvPr id="419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BB63154-A668-40EA-B3EE-8F066A8A6F45}" type="slidenum">
              <a:rPr lang="en-US" altLang="en-US" sz="1400">
                <a:solidFill>
                  <a:srgbClr val="FFFFFF"/>
                </a:solidFill>
                <a:latin typeface="Verdana" panose="020B0604030504040204" pitchFamily="34" charset="0"/>
              </a:rPr>
              <a:pPr algn="ctr" eaLnBrk="1" hangingPunct="1">
                <a:spcBef>
                  <a:spcPct val="0"/>
                </a:spcBef>
                <a:buFontTx/>
                <a:buNone/>
              </a:pPr>
              <a:t>39</a:t>
            </a:fld>
            <a:endParaRPr lang="en-US" altLang="en-US" sz="1400">
              <a:solidFill>
                <a:srgbClr val="FFFFFF"/>
              </a:solidFill>
              <a:latin typeface="Verdana" panose="020B0604030504040204" pitchFamily="34" charset="0"/>
            </a:endParaRPr>
          </a:p>
        </p:txBody>
      </p:sp>
      <p:sp>
        <p:nvSpPr>
          <p:cNvPr id="419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41990" name="Picture 5" descr="Respirator-Man Wearing-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657600"/>
            <a:ext cx="21145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Types of Respirators</a:t>
            </a:r>
          </a:p>
        </p:txBody>
      </p:sp>
      <p:sp>
        <p:nvSpPr>
          <p:cNvPr id="614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C40F4DB-0A12-4644-B25B-21C49F8A3B63}" type="slidenum">
              <a:rPr lang="en-US" altLang="en-US" sz="1400">
                <a:solidFill>
                  <a:srgbClr val="FFFFFF"/>
                </a:solidFill>
                <a:latin typeface="Verdana" panose="020B0604030504040204" pitchFamily="34" charset="0"/>
              </a:rPr>
              <a:pPr algn="ctr" eaLnBrk="1" hangingPunct="1">
                <a:spcBef>
                  <a:spcPct val="0"/>
                </a:spcBef>
                <a:buFontTx/>
                <a:buNone/>
              </a:pPr>
              <a:t>4</a:t>
            </a:fld>
            <a:endParaRPr lang="en-US" altLang="en-US" sz="1400">
              <a:solidFill>
                <a:srgbClr val="FFFFFF"/>
              </a:solidFill>
              <a:latin typeface="Verdana" panose="020B0604030504040204" pitchFamily="34" charset="0"/>
            </a:endParaRPr>
          </a:p>
        </p:txBody>
      </p:sp>
      <p:sp>
        <p:nvSpPr>
          <p:cNvPr id="61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
        <p:nvSpPr>
          <p:cNvPr id="6" name="Content Placeholder 2"/>
          <p:cNvSpPr txBox="1">
            <a:spLocks/>
          </p:cNvSpPr>
          <p:nvPr/>
        </p:nvSpPr>
        <p:spPr bwMode="auto">
          <a:xfrm>
            <a:off x="609600" y="1295400"/>
            <a:ext cx="457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400">
                <a:latin typeface="Verdana" panose="020B0604030504040204" pitchFamily="34" charset="0"/>
              </a:rPr>
              <a:t>Air-Purifying Respirator (APR)</a:t>
            </a:r>
          </a:p>
          <a:p>
            <a:pPr eaLnBrk="1" hangingPunct="1">
              <a:buFont typeface="Arial" panose="020B0604020202020204" pitchFamily="34" charset="0"/>
              <a:buNone/>
            </a:pPr>
            <a:endParaRPr lang="en-US" altLang="en-US" sz="2400">
              <a:latin typeface="Verdana" panose="020B0604030504040204" pitchFamily="34" charset="0"/>
            </a:endParaRPr>
          </a:p>
          <a:p>
            <a:pPr eaLnBrk="1" hangingPunct="1">
              <a:buFont typeface="Arial" panose="020B0604020202020204" pitchFamily="34" charset="0"/>
              <a:buNone/>
            </a:pPr>
            <a:r>
              <a:rPr lang="en-US" altLang="en-US" sz="2400">
                <a:latin typeface="Verdana" panose="020B0604030504040204" pitchFamily="34" charset="0"/>
              </a:rPr>
              <a:t>Powered Air-Purifying Respirator (PAPR)</a:t>
            </a:r>
          </a:p>
          <a:p>
            <a:pPr eaLnBrk="1" hangingPunct="1">
              <a:buFont typeface="Arial" panose="020B0604020202020204" pitchFamily="34" charset="0"/>
              <a:buNone/>
            </a:pPr>
            <a:endParaRPr lang="en-US" altLang="en-US" sz="2400">
              <a:latin typeface="Verdana" panose="020B0604030504040204" pitchFamily="34" charset="0"/>
            </a:endParaRPr>
          </a:p>
          <a:p>
            <a:pPr eaLnBrk="1" hangingPunct="1">
              <a:buFont typeface="Arial" panose="020B0604020202020204" pitchFamily="34" charset="0"/>
              <a:buNone/>
            </a:pPr>
            <a:r>
              <a:rPr lang="en-US" altLang="en-US" sz="2400">
                <a:latin typeface="Verdana" panose="020B0604030504040204" pitchFamily="34" charset="0"/>
              </a:rPr>
              <a:t>Supplied-Air Respirator (SAR)</a:t>
            </a:r>
          </a:p>
          <a:p>
            <a:pPr eaLnBrk="1" hangingPunct="1">
              <a:buFont typeface="Arial" panose="020B0604020202020204" pitchFamily="34" charset="0"/>
              <a:buNone/>
            </a:pPr>
            <a:endParaRPr lang="en-US" altLang="en-US" sz="2400">
              <a:latin typeface="Verdana" panose="020B0604030504040204" pitchFamily="34" charset="0"/>
            </a:endParaRPr>
          </a:p>
          <a:p>
            <a:pPr eaLnBrk="1" hangingPunct="1">
              <a:buFont typeface="Arial" panose="020B0604020202020204" pitchFamily="34" charset="0"/>
              <a:buNone/>
            </a:pPr>
            <a:r>
              <a:rPr lang="en-US" altLang="en-US" sz="2400">
                <a:latin typeface="Verdana" panose="020B0604030504040204" pitchFamily="34" charset="0"/>
              </a:rPr>
              <a:t>Self-Contained Breathing Apparatus (SCBA)</a:t>
            </a:r>
          </a:p>
          <a:p>
            <a:pPr algn="ctr" eaLnBrk="1" hangingPunct="1">
              <a:buFont typeface="Arial" panose="020B0604020202020204" pitchFamily="34" charset="0"/>
              <a:buNone/>
            </a:pPr>
            <a:endParaRPr lang="en-US" altLang="en-US" sz="2400">
              <a:solidFill>
                <a:srgbClr val="898989"/>
              </a:solidFill>
              <a:latin typeface="Verdana" panose="020B0604030504040204" pitchFamily="34" charset="0"/>
            </a:endParaRPr>
          </a:p>
        </p:txBody>
      </p:sp>
      <p:pic>
        <p:nvPicPr>
          <p:cNvPr id="7" name="Picture 7" descr="C:\Documents and Settings\stlane\My Documents\respirators 1\thumbnailCA4TQB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175" y="1219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Documents and Settings\stlane\My Documents\respirators 1\pap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238" y="2286000"/>
            <a:ext cx="18192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Documents and Settings\stlane\My Documents\respirators 1\thumbnailCAIM9JY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200400"/>
            <a:ext cx="1447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ott scb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648200"/>
            <a:ext cx="1333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APF Chart</a:t>
            </a:r>
          </a:p>
        </p:txBody>
      </p:sp>
      <p:sp>
        <p:nvSpPr>
          <p:cNvPr id="43011" name="Subtitle 2"/>
          <p:cNvSpPr>
            <a:spLocks noGrp="1"/>
          </p:cNvSpPr>
          <p:nvPr>
            <p:ph type="subTitle" idx="1"/>
          </p:nvPr>
        </p:nvSpPr>
        <p:spPr>
          <a:xfrm>
            <a:off x="609600" y="1295400"/>
            <a:ext cx="7924800" cy="4800600"/>
          </a:xfrm>
        </p:spPr>
        <p:txBody>
          <a:bodyPr/>
          <a:lstStyle/>
          <a:p>
            <a:pPr algn="l" eaLnBrk="1" hangingPunct="1"/>
            <a:r>
              <a:rPr lang="en-US" altLang="en-US" u="sng">
                <a:solidFill>
                  <a:schemeClr val="tx1"/>
                </a:solidFill>
              </a:rPr>
              <a:t>Type</a:t>
            </a:r>
            <a:r>
              <a:rPr lang="en-US" altLang="en-US">
                <a:solidFill>
                  <a:schemeClr val="tx1"/>
                </a:solidFill>
              </a:rPr>
              <a:t>		</a:t>
            </a:r>
            <a:r>
              <a:rPr lang="en-US" altLang="en-US" u="sng">
                <a:solidFill>
                  <a:schemeClr val="tx1"/>
                </a:solidFill>
              </a:rPr>
              <a:t>Half Face Piece</a:t>
            </a:r>
            <a:r>
              <a:rPr lang="en-US" altLang="en-US">
                <a:solidFill>
                  <a:schemeClr val="tx1"/>
                </a:solidFill>
              </a:rPr>
              <a:t>		</a:t>
            </a:r>
            <a:r>
              <a:rPr lang="en-US" altLang="en-US" u="sng">
                <a:solidFill>
                  <a:schemeClr val="tx1"/>
                </a:solidFill>
              </a:rPr>
              <a:t>Full Face Piece</a:t>
            </a:r>
          </a:p>
          <a:p>
            <a:pPr algn="l" eaLnBrk="1" hangingPunct="1"/>
            <a:r>
              <a:rPr lang="en-US" altLang="en-US">
                <a:solidFill>
                  <a:schemeClr val="tx1"/>
                </a:solidFill>
              </a:rPr>
              <a:t>APR			10				50</a:t>
            </a:r>
          </a:p>
          <a:p>
            <a:pPr algn="l" eaLnBrk="1" hangingPunct="1"/>
            <a:r>
              <a:rPr lang="en-US" altLang="en-US">
                <a:solidFill>
                  <a:schemeClr val="tx1"/>
                </a:solidFill>
              </a:rPr>
              <a:t>PAPR			50			     1,000</a:t>
            </a:r>
          </a:p>
          <a:p>
            <a:pPr algn="l" eaLnBrk="1" hangingPunct="1"/>
            <a:r>
              <a:rPr lang="en-US" altLang="en-US">
                <a:solidFill>
                  <a:schemeClr val="tx1"/>
                </a:solidFill>
              </a:rPr>
              <a:t>SAR (PD)		50			     1,000</a:t>
            </a:r>
          </a:p>
          <a:p>
            <a:pPr algn="l" eaLnBrk="1" hangingPunct="1"/>
            <a:r>
              <a:rPr lang="en-US" altLang="en-US">
                <a:solidFill>
                  <a:schemeClr val="tx1"/>
                </a:solidFill>
              </a:rPr>
              <a:t>   Demand		10				50</a:t>
            </a:r>
          </a:p>
          <a:p>
            <a:pPr algn="l" eaLnBrk="1" hangingPunct="1"/>
            <a:r>
              <a:rPr lang="en-US" altLang="en-US">
                <a:solidFill>
                  <a:schemeClr val="tx1"/>
                </a:solidFill>
              </a:rPr>
              <a:t>   Continuous	50			     1,000</a:t>
            </a:r>
          </a:p>
          <a:p>
            <a:pPr algn="l" eaLnBrk="1" hangingPunct="1"/>
            <a:r>
              <a:rPr lang="en-US" altLang="en-US">
                <a:solidFill>
                  <a:schemeClr val="tx1"/>
                </a:solidFill>
              </a:rPr>
              <a:t>SCBA</a:t>
            </a:r>
          </a:p>
          <a:p>
            <a:pPr algn="l" eaLnBrk="1" hangingPunct="1"/>
            <a:r>
              <a:rPr lang="en-US" altLang="en-US">
                <a:solidFill>
                  <a:schemeClr val="tx1"/>
                </a:solidFill>
              </a:rPr>
              <a:t>   Demand		10				50</a:t>
            </a:r>
          </a:p>
          <a:p>
            <a:pPr algn="l" eaLnBrk="1" hangingPunct="1"/>
            <a:r>
              <a:rPr lang="en-US" altLang="en-US">
                <a:solidFill>
                  <a:schemeClr val="tx1"/>
                </a:solidFill>
              </a:rPr>
              <a:t>   Positive Psi				   10,000</a:t>
            </a:r>
          </a:p>
          <a:p>
            <a:pPr algn="l" eaLnBrk="1" hangingPunct="1"/>
            <a:r>
              <a:rPr lang="en-US" altLang="en-US">
                <a:solidFill>
                  <a:schemeClr val="tx1"/>
                </a:solidFill>
              </a:rPr>
              <a:t>*Note: </a:t>
            </a:r>
            <a:r>
              <a:rPr lang="en-US" altLang="en-US" u="sng">
                <a:solidFill>
                  <a:srgbClr val="3B09B7"/>
                </a:solidFill>
              </a:rPr>
              <a:t>The higher the APF number, the greater </a:t>
            </a:r>
            <a:r>
              <a:rPr lang="en-US" altLang="en-US">
                <a:solidFill>
                  <a:srgbClr val="3B09B7"/>
                </a:solidFill>
              </a:rPr>
              <a:t>     </a:t>
            </a:r>
            <a:br>
              <a:rPr lang="en-US" altLang="en-US">
                <a:solidFill>
                  <a:srgbClr val="3B09B7"/>
                </a:solidFill>
              </a:rPr>
            </a:br>
            <a:r>
              <a:rPr lang="en-US" altLang="en-US">
                <a:solidFill>
                  <a:srgbClr val="3B09B7"/>
                </a:solidFill>
              </a:rPr>
              <a:t>           </a:t>
            </a:r>
            <a:r>
              <a:rPr lang="en-US" altLang="en-US" u="sng">
                <a:solidFill>
                  <a:srgbClr val="3B09B7"/>
                </a:solidFill>
              </a:rPr>
              <a:t>the protection</a:t>
            </a:r>
            <a:endParaRPr lang="en-US" altLang="en-US">
              <a:solidFill>
                <a:srgbClr val="3B09B7"/>
              </a:solidFill>
            </a:endParaRPr>
          </a:p>
          <a:p>
            <a:pPr algn="l" eaLnBrk="1" hangingPunct="1"/>
            <a:endParaRPr lang="en-US" altLang="en-US">
              <a:solidFill>
                <a:schemeClr val="tx1"/>
              </a:solidFill>
            </a:endParaRPr>
          </a:p>
        </p:txBody>
      </p:sp>
      <p:sp>
        <p:nvSpPr>
          <p:cNvPr id="430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A6DE543-C276-43E4-933A-F02AC1D6033C}" type="slidenum">
              <a:rPr lang="en-US" altLang="en-US" sz="1400">
                <a:solidFill>
                  <a:srgbClr val="FFFFFF"/>
                </a:solidFill>
                <a:latin typeface="Verdana" panose="020B0604030504040204" pitchFamily="34" charset="0"/>
              </a:rPr>
              <a:pPr algn="ctr" eaLnBrk="1" hangingPunct="1">
                <a:spcBef>
                  <a:spcPct val="0"/>
                </a:spcBef>
                <a:buFontTx/>
                <a:buNone/>
              </a:pPr>
              <a:t>40</a:t>
            </a:fld>
            <a:endParaRPr lang="en-US" altLang="en-US" sz="1400">
              <a:solidFill>
                <a:srgbClr val="FFFFFF"/>
              </a:solidFill>
              <a:latin typeface="Verdana" panose="020B0604030504040204" pitchFamily="34" charset="0"/>
            </a:endParaRPr>
          </a:p>
        </p:txBody>
      </p:sp>
      <p:sp>
        <p:nvSpPr>
          <p:cNvPr id="430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457200" y="381000"/>
            <a:ext cx="5334000" cy="533400"/>
          </a:xfrm>
        </p:spPr>
        <p:txBody>
          <a:bodyPr/>
          <a:lstStyle/>
          <a:p>
            <a:pPr eaLnBrk="1" hangingPunct="1"/>
            <a:r>
              <a:rPr lang="en-US" altLang="en-US" sz="2200">
                <a:solidFill>
                  <a:schemeClr val="bg1"/>
                </a:solidFill>
                <a:latin typeface="Verdana" panose="020B0604030504040204" pitchFamily="34" charset="0"/>
              </a:rPr>
              <a:t>Maximum Use Concentration (MUC)</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altLang="en-US" dirty="0">
                <a:solidFill>
                  <a:schemeClr val="tx1"/>
                </a:solidFill>
              </a:rPr>
              <a:t>Maximum atmospheric concentration of hazardous substance an employee can be expected to be protected from when wearing   a respirator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Determined by the assigned protection factor (PF) and exposure limit of the hazardous substance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Highest concentration, not exceeding IDLH concentration, of a specific contaminant in which a respirator can be worn</a:t>
            </a:r>
          </a:p>
          <a:p>
            <a:pPr algn="l" eaLnBrk="1" hangingPunct="1">
              <a:buFont typeface="Arial" charset="0"/>
              <a:buNone/>
              <a:defRPr/>
            </a:pPr>
            <a:endParaRPr lang="en-US" dirty="0">
              <a:solidFill>
                <a:schemeClr val="tx1"/>
              </a:solidFill>
            </a:endParaRPr>
          </a:p>
        </p:txBody>
      </p:sp>
      <p:sp>
        <p:nvSpPr>
          <p:cNvPr id="440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DEB7AEC-2D99-4791-9B6F-14DE70CD4AEF}" type="slidenum">
              <a:rPr lang="en-US" altLang="en-US" sz="1400">
                <a:solidFill>
                  <a:srgbClr val="FFFFFF"/>
                </a:solidFill>
                <a:latin typeface="Verdana" panose="020B0604030504040204" pitchFamily="34" charset="0"/>
              </a:rPr>
              <a:pPr algn="ctr" eaLnBrk="1" hangingPunct="1">
                <a:spcBef>
                  <a:spcPct val="0"/>
                </a:spcBef>
                <a:buFontTx/>
                <a:buNone/>
              </a:pPr>
              <a:t>41</a:t>
            </a:fld>
            <a:endParaRPr lang="en-US" altLang="en-US" sz="1400">
              <a:solidFill>
                <a:srgbClr val="FFFFFF"/>
              </a:solidFill>
              <a:latin typeface="Verdana" panose="020B0604030504040204" pitchFamily="34" charset="0"/>
            </a:endParaRPr>
          </a:p>
        </p:txBody>
      </p:sp>
      <p:sp>
        <p:nvSpPr>
          <p:cNvPr id="440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Determining MUC</a:t>
            </a:r>
          </a:p>
        </p:txBody>
      </p:sp>
      <p:sp>
        <p:nvSpPr>
          <p:cNvPr id="45059" name="Subtitle 2"/>
          <p:cNvSpPr>
            <a:spLocks noGrp="1"/>
          </p:cNvSpPr>
          <p:nvPr>
            <p:ph type="subTitle" idx="1"/>
          </p:nvPr>
        </p:nvSpPr>
        <p:spPr>
          <a:xfrm>
            <a:off x="609600" y="1828800"/>
            <a:ext cx="7924800" cy="3581400"/>
          </a:xfrm>
        </p:spPr>
        <p:txBody>
          <a:bodyPr/>
          <a:lstStyle/>
          <a:p>
            <a:pPr algn="l" eaLnBrk="1" hangingPunct="1"/>
            <a:r>
              <a:rPr lang="en-US" altLang="en-US">
                <a:solidFill>
                  <a:schemeClr val="tx1"/>
                </a:solidFill>
              </a:rPr>
              <a:t>The MUC is derived by multiplying the APF by the OSHA permissible exposure limit, or PEL</a:t>
            </a:r>
          </a:p>
          <a:p>
            <a:pPr algn="l" eaLnBrk="1" hangingPunct="1"/>
            <a:endParaRPr lang="en-US" altLang="en-US">
              <a:solidFill>
                <a:schemeClr val="tx1"/>
              </a:solidFill>
            </a:endParaRPr>
          </a:p>
          <a:p>
            <a:pPr lvl="4" algn="l" eaLnBrk="1" hangingPunct="1"/>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MUC = APF x PEL</a:t>
            </a:r>
          </a:p>
          <a:p>
            <a:pPr algn="l" eaLnBrk="1" hangingPunct="1"/>
            <a:endParaRPr lang="en-US" altLang="en-US">
              <a:solidFill>
                <a:schemeClr val="tx1"/>
              </a:solidFill>
            </a:endParaRPr>
          </a:p>
          <a:p>
            <a:pPr algn="l" eaLnBrk="1" hangingPunct="1"/>
            <a:r>
              <a:rPr lang="en-US" altLang="en-US">
                <a:solidFill>
                  <a:schemeClr val="tx1"/>
                </a:solidFill>
              </a:rPr>
              <a:t>When no OSHA exposure limit is available, determine the MUC on the basis of relevant available information and professional judgment.</a:t>
            </a:r>
          </a:p>
          <a:p>
            <a:pPr algn="l" eaLnBrk="1" hangingPunct="1"/>
            <a:endParaRPr lang="en-US" altLang="en-US">
              <a:solidFill>
                <a:schemeClr val="tx1"/>
              </a:solidFill>
            </a:endParaRPr>
          </a:p>
        </p:txBody>
      </p:sp>
      <p:sp>
        <p:nvSpPr>
          <p:cNvPr id="450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18217B0-C8FD-42A7-99B5-61740B092118}" type="slidenum">
              <a:rPr lang="en-US" altLang="en-US" sz="1400">
                <a:solidFill>
                  <a:srgbClr val="FFFFFF"/>
                </a:solidFill>
                <a:latin typeface="Verdana" panose="020B0604030504040204" pitchFamily="34" charset="0"/>
              </a:rPr>
              <a:pPr algn="ctr" eaLnBrk="1" hangingPunct="1">
                <a:spcBef>
                  <a:spcPct val="0"/>
                </a:spcBef>
                <a:buFontTx/>
                <a:buNone/>
              </a:pPr>
              <a:t>42</a:t>
            </a:fld>
            <a:endParaRPr lang="en-US" altLang="en-US" sz="1400">
              <a:solidFill>
                <a:srgbClr val="FFFFFF"/>
              </a:solidFill>
              <a:latin typeface="Verdana" panose="020B0604030504040204" pitchFamily="34" charset="0"/>
            </a:endParaRPr>
          </a:p>
        </p:txBody>
      </p:sp>
      <p:sp>
        <p:nvSpPr>
          <p:cNvPr id="450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CAUTION</a:t>
            </a:r>
          </a:p>
        </p:txBody>
      </p:sp>
      <p:sp>
        <p:nvSpPr>
          <p:cNvPr id="4099" name="Subtitle 2"/>
          <p:cNvSpPr>
            <a:spLocks noGrp="1"/>
          </p:cNvSpPr>
          <p:nvPr>
            <p:ph type="subTitle" idx="1"/>
          </p:nvPr>
        </p:nvSpPr>
        <p:spPr>
          <a:xfrm>
            <a:off x="609600" y="1295400"/>
            <a:ext cx="7924800" cy="2667000"/>
          </a:xfrm>
        </p:spPr>
        <p:txBody>
          <a:bodyPr/>
          <a:lstStyle/>
          <a:p>
            <a:pPr marL="342900" indent="-342900" algn="l" eaLnBrk="1" hangingPunct="1">
              <a:buFont typeface="Wingdings" pitchFamily="2" charset="2"/>
              <a:buChar char="§"/>
              <a:defRPr/>
            </a:pPr>
            <a:r>
              <a:rPr lang="en-US" altLang="en-US" dirty="0">
                <a:solidFill>
                  <a:schemeClr val="tx1"/>
                </a:solidFill>
              </a:rPr>
              <a:t>Do </a:t>
            </a:r>
            <a:r>
              <a:rPr lang="en-US" altLang="en-US" dirty="0">
                <a:solidFill>
                  <a:srgbClr val="FF0000"/>
                </a:solidFill>
              </a:rPr>
              <a:t>NOT</a:t>
            </a:r>
            <a:r>
              <a:rPr lang="en-US" altLang="en-US" dirty="0">
                <a:solidFill>
                  <a:schemeClr val="tx1"/>
                </a:solidFill>
              </a:rPr>
              <a:t> apply MUCs to IDLH conditions!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Use respirators approved for IDLH conditions.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When calculated MUC exceeds IDLH level, set maximum MUC at lower limit.</a:t>
            </a:r>
          </a:p>
          <a:p>
            <a:pPr algn="l" eaLnBrk="1" hangingPunct="1">
              <a:buFont typeface="Arial" charset="0"/>
              <a:buNone/>
              <a:defRPr/>
            </a:pPr>
            <a:endParaRPr lang="en-US" dirty="0">
              <a:solidFill>
                <a:schemeClr val="tx1"/>
              </a:solidFill>
            </a:endParaRPr>
          </a:p>
        </p:txBody>
      </p:sp>
      <p:sp>
        <p:nvSpPr>
          <p:cNvPr id="460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C8ABEBC-B7FA-4B47-A5DE-4A452F2D7A41}" type="slidenum">
              <a:rPr lang="en-US" altLang="en-US" sz="1400">
                <a:solidFill>
                  <a:srgbClr val="FFFFFF"/>
                </a:solidFill>
                <a:latin typeface="Verdana" panose="020B0604030504040204" pitchFamily="34" charset="0"/>
              </a:rPr>
              <a:pPr algn="ctr" eaLnBrk="1" hangingPunct="1">
                <a:spcBef>
                  <a:spcPct val="0"/>
                </a:spcBef>
                <a:buFontTx/>
                <a:buNone/>
              </a:pPr>
              <a:t>43</a:t>
            </a:fld>
            <a:endParaRPr lang="en-US" altLang="en-US" sz="1400">
              <a:solidFill>
                <a:srgbClr val="FFFFFF"/>
              </a:solidFill>
              <a:latin typeface="Verdana" panose="020B0604030504040204" pitchFamily="34" charset="0"/>
            </a:endParaRPr>
          </a:p>
        </p:txBody>
      </p:sp>
      <p:sp>
        <p:nvSpPr>
          <p:cNvPr id="460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46086" name="Picture 5" descr="Respirator Required Sign.gif"/>
          <p:cNvPicPr>
            <a:picLocks noChangeAspect="1"/>
          </p:cNvPicPr>
          <p:nvPr/>
        </p:nvPicPr>
        <p:blipFill>
          <a:blip r:embed="rId3">
            <a:extLst>
              <a:ext uri="{28A0092B-C50C-407E-A947-70E740481C1C}">
                <a14:useLocalDpi xmlns:a14="http://schemas.microsoft.com/office/drawing/2010/main" val="0"/>
              </a:ext>
            </a:extLst>
          </a:blip>
          <a:srcRect l="3314" t="5000" r="3062" b="5000"/>
          <a:stretch>
            <a:fillRect/>
          </a:stretch>
        </p:blipFill>
        <p:spPr bwMode="auto">
          <a:xfrm>
            <a:off x="3292475" y="4068763"/>
            <a:ext cx="25828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Odor Threshold</a:t>
            </a:r>
          </a:p>
        </p:txBody>
      </p:sp>
      <p:sp>
        <p:nvSpPr>
          <p:cNvPr id="4099" name="Subtitle 2"/>
          <p:cNvSpPr>
            <a:spLocks noGrp="1"/>
          </p:cNvSpPr>
          <p:nvPr>
            <p:ph type="subTitle" idx="1"/>
          </p:nvPr>
        </p:nvSpPr>
        <p:spPr>
          <a:xfrm>
            <a:off x="609600" y="1519238"/>
            <a:ext cx="4267200" cy="4419600"/>
          </a:xfrm>
        </p:spPr>
        <p:txBody>
          <a:bodyPr/>
          <a:lstStyle/>
          <a:p>
            <a:pPr marL="342900" indent="-342900" algn="l" eaLnBrk="1" hangingPunct="1">
              <a:buFont typeface="Wingdings" pitchFamily="2" charset="2"/>
              <a:buChar char="§"/>
              <a:defRPr/>
            </a:pPr>
            <a:r>
              <a:rPr lang="en-US" altLang="en-US" dirty="0">
                <a:solidFill>
                  <a:schemeClr val="tx1"/>
                </a:solidFill>
              </a:rPr>
              <a:t>Materials which user protects themselves against should have an “odor threshold” below the hazardous concentrations.</a:t>
            </a:r>
          </a:p>
          <a:p>
            <a:pPr algn="l" eaLnBrk="1" hangingPunct="1">
              <a:buFont typeface="Arial" charset="0"/>
              <a:buNone/>
              <a:defRPr/>
            </a:pPr>
            <a:r>
              <a:rPr lang="en-US" altLang="en-US" dirty="0">
                <a:solidFill>
                  <a:schemeClr val="tx1"/>
                </a:solidFill>
              </a:rPr>
              <a:t> </a:t>
            </a:r>
          </a:p>
          <a:p>
            <a:pPr marL="342900" indent="-342900" algn="l" eaLnBrk="1" hangingPunct="1">
              <a:buFont typeface="Wingdings" pitchFamily="2" charset="2"/>
              <a:buChar char="§"/>
              <a:defRPr/>
            </a:pPr>
            <a:r>
              <a:rPr lang="en-US" altLang="en-US" dirty="0">
                <a:solidFill>
                  <a:schemeClr val="tx1"/>
                </a:solidFill>
              </a:rPr>
              <a:t>This enables the user to know if the hazard has entered the mask via filter or seal.</a:t>
            </a:r>
          </a:p>
          <a:p>
            <a:pPr algn="l" eaLnBrk="1" hangingPunct="1">
              <a:buFont typeface="Arial" charset="0"/>
              <a:buNone/>
              <a:defRPr/>
            </a:pPr>
            <a:endParaRPr lang="en-US" dirty="0">
              <a:solidFill>
                <a:schemeClr val="tx1"/>
              </a:solidFill>
            </a:endParaRPr>
          </a:p>
        </p:txBody>
      </p:sp>
      <p:sp>
        <p:nvSpPr>
          <p:cNvPr id="4710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1AD9ECB-D9F3-471B-8C93-7B15CCF06357}" type="slidenum">
              <a:rPr lang="en-US" altLang="en-US" sz="1400">
                <a:solidFill>
                  <a:srgbClr val="FFFFFF"/>
                </a:solidFill>
                <a:latin typeface="Verdana" panose="020B0604030504040204" pitchFamily="34" charset="0"/>
              </a:rPr>
              <a:pPr algn="ctr" eaLnBrk="1" hangingPunct="1">
                <a:spcBef>
                  <a:spcPct val="0"/>
                </a:spcBef>
                <a:buFontTx/>
                <a:buNone/>
              </a:pPr>
              <a:t>44</a:t>
            </a:fld>
            <a:endParaRPr lang="en-US" altLang="en-US" sz="1400">
              <a:solidFill>
                <a:srgbClr val="FFFFFF"/>
              </a:solidFill>
              <a:latin typeface="Verdana" panose="020B0604030504040204" pitchFamily="34" charset="0"/>
            </a:endParaRPr>
          </a:p>
        </p:txBody>
      </p:sp>
      <p:sp>
        <p:nvSpPr>
          <p:cNvPr id="471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47110" name="Picture 6" descr="C:\Documents and Settings\stlane\My Documents\respirators 1\thumbnailCA2LZC8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057400"/>
            <a:ext cx="2595563"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Filter Selection</a:t>
            </a:r>
          </a:p>
        </p:txBody>
      </p:sp>
      <p:sp>
        <p:nvSpPr>
          <p:cNvPr id="4099" name="Subtitle 2"/>
          <p:cNvSpPr>
            <a:spLocks noGrp="1"/>
          </p:cNvSpPr>
          <p:nvPr>
            <p:ph type="subTitle" idx="1"/>
          </p:nvPr>
        </p:nvSpPr>
        <p:spPr>
          <a:xfrm>
            <a:off x="609600" y="2057400"/>
            <a:ext cx="4724400" cy="3048000"/>
          </a:xfrm>
        </p:spPr>
        <p:txBody>
          <a:bodyPr/>
          <a:lstStyle/>
          <a:p>
            <a:pPr marL="342900" indent="-342900" algn="l" eaLnBrk="1" hangingPunct="1">
              <a:buFont typeface="Wingdings" pitchFamily="2" charset="2"/>
              <a:buChar char="§"/>
              <a:defRPr/>
            </a:pPr>
            <a:r>
              <a:rPr lang="en-US" altLang="en-US" dirty="0">
                <a:solidFill>
                  <a:schemeClr val="tx1"/>
                </a:solidFill>
              </a:rPr>
              <a:t>Base filter selection on identified hazards.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Vendor charts are available to help make this selection.</a:t>
            </a:r>
          </a:p>
          <a:p>
            <a:pPr algn="l" eaLnBrk="1" hangingPunct="1">
              <a:buFont typeface="Arial" charset="0"/>
              <a:buNone/>
              <a:defRPr/>
            </a:pPr>
            <a:endParaRPr lang="en-US" dirty="0">
              <a:solidFill>
                <a:schemeClr val="tx1"/>
              </a:solidFill>
            </a:endParaRPr>
          </a:p>
        </p:txBody>
      </p:sp>
      <p:sp>
        <p:nvSpPr>
          <p:cNvPr id="4813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CC9E221-E233-4736-83C6-9A836D71F52E}" type="slidenum">
              <a:rPr lang="en-US" altLang="en-US" sz="1400">
                <a:solidFill>
                  <a:srgbClr val="FFFFFF"/>
                </a:solidFill>
                <a:latin typeface="Verdana" panose="020B0604030504040204" pitchFamily="34" charset="0"/>
              </a:rPr>
              <a:pPr algn="ctr" eaLnBrk="1" hangingPunct="1">
                <a:spcBef>
                  <a:spcPct val="0"/>
                </a:spcBef>
                <a:buFontTx/>
                <a:buNone/>
              </a:pPr>
              <a:t>45</a:t>
            </a:fld>
            <a:endParaRPr lang="en-US" altLang="en-US" sz="1400">
              <a:solidFill>
                <a:srgbClr val="FFFFFF"/>
              </a:solidFill>
              <a:latin typeface="Verdana" panose="020B0604030504040204" pitchFamily="34" charset="0"/>
            </a:endParaRPr>
          </a:p>
        </p:txBody>
      </p:sp>
      <p:sp>
        <p:nvSpPr>
          <p:cNvPr id="481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48134" name="Content Placeholder 6" descr="C:\Documents and Settings\stlane\My Documents\respirators 1\thumbnailCAK6NOW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075" y="1646238"/>
            <a:ext cx="22860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C:\Documents and Settings\stlane\My Documents\respirators 1\cartridge ch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075" y="3200400"/>
            <a:ext cx="2286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Hazard Compatibility</a:t>
            </a:r>
          </a:p>
        </p:txBody>
      </p:sp>
      <p:sp>
        <p:nvSpPr>
          <p:cNvPr id="4099" name="Subtitle 2"/>
          <p:cNvSpPr>
            <a:spLocks noGrp="1"/>
          </p:cNvSpPr>
          <p:nvPr>
            <p:ph type="subTitle" idx="1"/>
          </p:nvPr>
        </p:nvSpPr>
        <p:spPr>
          <a:xfrm>
            <a:off x="457200" y="2057400"/>
            <a:ext cx="6553200" cy="1981200"/>
          </a:xfrm>
        </p:spPr>
        <p:txBody>
          <a:bodyPr/>
          <a:lstStyle/>
          <a:p>
            <a:pPr marL="342900" indent="-342900" algn="l" eaLnBrk="1" hangingPunct="1">
              <a:buFont typeface="Wingdings" pitchFamily="2" charset="2"/>
              <a:buChar char="§"/>
              <a:defRPr/>
            </a:pPr>
            <a:r>
              <a:rPr lang="en-US" altLang="en-US" dirty="0">
                <a:solidFill>
                  <a:schemeClr val="tx1"/>
                </a:solidFill>
              </a:rPr>
              <a:t>Filters, cartridges, canisters labeled</a:t>
            </a:r>
          </a:p>
          <a:p>
            <a:pPr marL="342900" indent="-342900" algn="l" eaLnBrk="1" hangingPunct="1">
              <a:buFont typeface="Wingdings" pitchFamily="2" charset="2"/>
              <a:buChar char="§"/>
              <a:defRPr/>
            </a:pPr>
            <a:r>
              <a:rPr lang="en-US" altLang="en-US" dirty="0">
                <a:solidFill>
                  <a:schemeClr val="tx1"/>
                </a:solidFill>
              </a:rPr>
              <a:t>Color coded with NIOSH approval label </a:t>
            </a:r>
          </a:p>
          <a:p>
            <a:pPr marL="342900" indent="-342900" algn="l" eaLnBrk="1" hangingPunct="1">
              <a:buFont typeface="Wingdings" pitchFamily="2" charset="2"/>
              <a:buChar char="§"/>
              <a:defRPr/>
            </a:pPr>
            <a:r>
              <a:rPr lang="en-US" altLang="en-US" dirty="0">
                <a:solidFill>
                  <a:schemeClr val="tx1"/>
                </a:solidFill>
              </a:rPr>
              <a:t>Label is not removed     </a:t>
            </a:r>
          </a:p>
          <a:p>
            <a:pPr marL="342900" indent="-342900" algn="l" eaLnBrk="1" hangingPunct="1">
              <a:buFont typeface="Wingdings" pitchFamily="2" charset="2"/>
              <a:buChar char="§"/>
              <a:defRPr/>
            </a:pPr>
            <a:r>
              <a:rPr lang="en-US" altLang="en-US" dirty="0">
                <a:solidFill>
                  <a:schemeClr val="tx1"/>
                </a:solidFill>
              </a:rPr>
              <a:t>Label remains legible</a:t>
            </a:r>
          </a:p>
          <a:p>
            <a:pPr algn="l" eaLnBrk="1" hangingPunct="1">
              <a:buFont typeface="Arial" charset="0"/>
              <a:buNone/>
              <a:defRPr/>
            </a:pPr>
            <a:endParaRPr lang="en-US" dirty="0">
              <a:solidFill>
                <a:schemeClr val="tx1"/>
              </a:solidFill>
            </a:endParaRPr>
          </a:p>
        </p:txBody>
      </p:sp>
      <p:sp>
        <p:nvSpPr>
          <p:cNvPr id="4915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994807A-A480-4310-84FF-D2F41E2A4CB7}" type="slidenum">
              <a:rPr lang="en-US" altLang="en-US" sz="1400">
                <a:solidFill>
                  <a:srgbClr val="FFFFFF"/>
                </a:solidFill>
                <a:latin typeface="Verdana" panose="020B0604030504040204" pitchFamily="34" charset="0"/>
              </a:rPr>
              <a:pPr algn="ctr" eaLnBrk="1" hangingPunct="1">
                <a:spcBef>
                  <a:spcPct val="0"/>
                </a:spcBef>
                <a:buFontTx/>
                <a:buNone/>
              </a:pPr>
              <a:t>46</a:t>
            </a:fld>
            <a:endParaRPr lang="en-US" altLang="en-US" sz="1400">
              <a:solidFill>
                <a:srgbClr val="FFFFFF"/>
              </a:solidFill>
              <a:latin typeface="Verdana" panose="020B0604030504040204" pitchFamily="34" charset="0"/>
            </a:endParaRPr>
          </a:p>
        </p:txBody>
      </p:sp>
      <p:sp>
        <p:nvSpPr>
          <p:cNvPr id="491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49158" name="Picture 3" descr="C:\Documents and Settings\stlane\My Documents\respirators 1\thumbnailCABZU28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572000"/>
            <a:ext cx="1885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4" descr="C:\Documents and Settings\stlane\My Documents\respirators 1\thumbnailCA3EJXO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68813"/>
            <a:ext cx="152400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5" descr="C:\Documents and Settings\stlane\My Documents\respirators 1\thumbnailCAKC0N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863" y="4468813"/>
            <a:ext cx="14398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6" descr="C:\Documents and Settings\stlane\My Documents\respirators 1\thumbnailCA9RDYA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2133600"/>
            <a:ext cx="14620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Hazard Compatibility</a:t>
            </a:r>
          </a:p>
        </p:txBody>
      </p:sp>
      <p:sp>
        <p:nvSpPr>
          <p:cNvPr id="4099" name="Subtitle 2"/>
          <p:cNvSpPr>
            <a:spLocks noGrp="1"/>
          </p:cNvSpPr>
          <p:nvPr>
            <p:ph type="subTitle" idx="1"/>
          </p:nvPr>
        </p:nvSpPr>
        <p:spPr>
          <a:xfrm>
            <a:off x="609600" y="2514600"/>
            <a:ext cx="3276600" cy="2514600"/>
          </a:xfrm>
        </p:spPr>
        <p:txBody>
          <a:bodyPr/>
          <a:lstStyle/>
          <a:p>
            <a:pPr marL="342900" indent="-342900" algn="l" eaLnBrk="1" hangingPunct="1">
              <a:buFont typeface="Wingdings" pitchFamily="2" charset="2"/>
              <a:buChar char="§"/>
              <a:defRPr/>
            </a:pPr>
            <a:r>
              <a:rPr lang="en-US" altLang="en-US" dirty="0">
                <a:solidFill>
                  <a:schemeClr val="tx1"/>
                </a:solidFill>
              </a:rPr>
              <a:t>Be aware of other activities taking place in use area for which filtration may not be compatible.</a:t>
            </a:r>
          </a:p>
          <a:p>
            <a:pPr algn="l" eaLnBrk="1" hangingPunct="1">
              <a:buFont typeface="Arial" charset="0"/>
              <a:buNone/>
              <a:defRPr/>
            </a:pPr>
            <a:endParaRPr lang="en-US" dirty="0">
              <a:solidFill>
                <a:schemeClr val="tx1"/>
              </a:solidFill>
            </a:endParaRPr>
          </a:p>
        </p:txBody>
      </p:sp>
      <p:sp>
        <p:nvSpPr>
          <p:cNvPr id="5018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C59A630-59AD-4DCE-9EA0-CB13EF0D83AD}" type="slidenum">
              <a:rPr lang="en-US" altLang="en-US" sz="1400">
                <a:solidFill>
                  <a:srgbClr val="FFFFFF"/>
                </a:solidFill>
                <a:latin typeface="Verdana" panose="020B0604030504040204" pitchFamily="34" charset="0"/>
              </a:rPr>
              <a:pPr algn="ctr" eaLnBrk="1" hangingPunct="1">
                <a:spcBef>
                  <a:spcPct val="0"/>
                </a:spcBef>
                <a:buFontTx/>
                <a:buNone/>
              </a:pPr>
              <a:t>47</a:t>
            </a:fld>
            <a:endParaRPr lang="en-US" altLang="en-US" sz="1400">
              <a:solidFill>
                <a:srgbClr val="FFFFFF"/>
              </a:solidFill>
              <a:latin typeface="Verdana" panose="020B0604030504040204" pitchFamily="34" charset="0"/>
            </a:endParaRPr>
          </a:p>
        </p:txBody>
      </p:sp>
      <p:sp>
        <p:nvSpPr>
          <p:cNvPr id="501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50182" name="Picture 2" descr="C:\Documents and Settings\stlane\My Documents\respirators 1\MP9004373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Hazard Warning Properties</a:t>
            </a:r>
          </a:p>
        </p:txBody>
      </p:sp>
      <p:sp>
        <p:nvSpPr>
          <p:cNvPr id="4099" name="Subtitle 2"/>
          <p:cNvSpPr>
            <a:spLocks noGrp="1"/>
          </p:cNvSpPr>
          <p:nvPr>
            <p:ph type="subTitle" idx="1"/>
          </p:nvPr>
        </p:nvSpPr>
        <p:spPr>
          <a:xfrm>
            <a:off x="609600" y="2057400"/>
            <a:ext cx="7924800" cy="3505200"/>
          </a:xfrm>
        </p:spPr>
        <p:txBody>
          <a:bodyPr/>
          <a:lstStyle/>
          <a:p>
            <a:pPr marL="342900" indent="-342900" algn="l" eaLnBrk="1" hangingPunct="1">
              <a:buFont typeface="Wingdings" pitchFamily="2" charset="2"/>
              <a:buChar char="§"/>
              <a:defRPr/>
            </a:pPr>
            <a:r>
              <a:rPr lang="en-US" altLang="en-US" dirty="0">
                <a:solidFill>
                  <a:schemeClr val="tx1"/>
                </a:solidFill>
              </a:rPr>
              <a:t>Sign filtration is losing its effectiveness</a:t>
            </a:r>
          </a:p>
          <a:p>
            <a:pPr marL="342900" indent="-342900" algn="l" eaLnBrk="1" hangingPunct="1">
              <a:buFont typeface="Wingdings" pitchFamily="2" charset="2"/>
              <a:buChar char="§"/>
              <a:defRPr/>
            </a:pPr>
            <a:r>
              <a:rPr lang="en-US" altLang="en-US" dirty="0">
                <a:solidFill>
                  <a:schemeClr val="tx1"/>
                </a:solidFill>
              </a:rPr>
              <a:t>Can be odor, taste or irritation</a:t>
            </a:r>
          </a:p>
          <a:p>
            <a:pPr marL="342900" indent="-342900" algn="l" eaLnBrk="1" hangingPunct="1">
              <a:buFont typeface="Wingdings" pitchFamily="2" charset="2"/>
              <a:buChar char="§"/>
              <a:defRPr/>
            </a:pPr>
            <a:r>
              <a:rPr lang="en-US" altLang="en-US" dirty="0">
                <a:solidFill>
                  <a:schemeClr val="tx1"/>
                </a:solidFill>
              </a:rPr>
              <a:t>At first sign, change out old filtration device for a new one</a:t>
            </a:r>
          </a:p>
          <a:p>
            <a:pPr marL="342900" indent="-342900" algn="l" eaLnBrk="1" hangingPunct="1">
              <a:buFont typeface="Wingdings" pitchFamily="2" charset="2"/>
              <a:buChar char="§"/>
              <a:defRPr/>
            </a:pPr>
            <a:r>
              <a:rPr lang="en-US" altLang="en-US" dirty="0">
                <a:solidFill>
                  <a:schemeClr val="tx1"/>
                </a:solidFill>
              </a:rPr>
              <a:t>If hazard has no warning properties, respirator efficiency may drop without user’s knowledge: it becomes a health hazard</a:t>
            </a:r>
          </a:p>
          <a:p>
            <a:pPr algn="l" eaLnBrk="1" hangingPunct="1">
              <a:buFont typeface="Arial" charset="0"/>
              <a:buNone/>
              <a:defRPr/>
            </a:pPr>
            <a:endParaRPr lang="en-US" dirty="0">
              <a:solidFill>
                <a:schemeClr val="tx1"/>
              </a:solidFill>
            </a:endParaRPr>
          </a:p>
        </p:txBody>
      </p:sp>
      <p:sp>
        <p:nvSpPr>
          <p:cNvPr id="512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B937E71-A308-4FEF-A7EE-3B47AF42B52F}" type="slidenum">
              <a:rPr lang="en-US" altLang="en-US" sz="1400">
                <a:solidFill>
                  <a:srgbClr val="FFFFFF"/>
                </a:solidFill>
                <a:latin typeface="Verdana" panose="020B0604030504040204" pitchFamily="34" charset="0"/>
              </a:rPr>
              <a:pPr algn="ctr" eaLnBrk="1" hangingPunct="1">
                <a:spcBef>
                  <a:spcPct val="0"/>
                </a:spcBef>
                <a:buFontTx/>
                <a:buNone/>
              </a:pPr>
              <a:t>48</a:t>
            </a:fld>
            <a:endParaRPr lang="en-US" altLang="en-US" sz="1400">
              <a:solidFill>
                <a:srgbClr val="FFFFFF"/>
              </a:solidFill>
              <a:latin typeface="Verdana" panose="020B0604030504040204" pitchFamily="34" charset="0"/>
            </a:endParaRPr>
          </a:p>
        </p:txBody>
      </p:sp>
      <p:sp>
        <p:nvSpPr>
          <p:cNvPr id="512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When to Change Filters</a:t>
            </a:r>
          </a:p>
        </p:txBody>
      </p:sp>
      <p:sp>
        <p:nvSpPr>
          <p:cNvPr id="4099" name="Subtitle 2"/>
          <p:cNvSpPr>
            <a:spLocks noGrp="1"/>
          </p:cNvSpPr>
          <p:nvPr>
            <p:ph type="subTitle" idx="1"/>
          </p:nvPr>
        </p:nvSpPr>
        <p:spPr>
          <a:xfrm>
            <a:off x="990600" y="2286000"/>
            <a:ext cx="7924800" cy="2895600"/>
          </a:xfrm>
        </p:spPr>
        <p:txBody>
          <a:bodyPr/>
          <a:lstStyle/>
          <a:p>
            <a:pPr marL="342900" indent="-342900" algn="l" eaLnBrk="1" hangingPunct="1">
              <a:buFont typeface="Wingdings" pitchFamily="2" charset="2"/>
              <a:buChar char="§"/>
              <a:defRPr/>
            </a:pPr>
            <a:r>
              <a:rPr lang="en-US" altLang="en-US" dirty="0">
                <a:solidFill>
                  <a:schemeClr val="tx1"/>
                </a:solidFill>
              </a:rPr>
              <a:t>When breathing becomes labored</a:t>
            </a:r>
          </a:p>
          <a:p>
            <a:pPr marL="342900" indent="-342900" algn="l" eaLnBrk="1" hangingPunct="1">
              <a:buFont typeface="Wingdings" pitchFamily="2" charset="2"/>
              <a:buChar char="§"/>
              <a:defRPr/>
            </a:pPr>
            <a:r>
              <a:rPr lang="en-US" altLang="en-US" dirty="0">
                <a:solidFill>
                  <a:schemeClr val="tx1"/>
                </a:solidFill>
              </a:rPr>
              <a:t>If feeling nauseous</a:t>
            </a:r>
          </a:p>
          <a:p>
            <a:pPr marL="342900" indent="-342900" algn="l" eaLnBrk="1" hangingPunct="1">
              <a:buFont typeface="Wingdings" pitchFamily="2" charset="2"/>
              <a:buChar char="§"/>
              <a:defRPr/>
            </a:pPr>
            <a:r>
              <a:rPr lang="en-US" altLang="en-US" dirty="0">
                <a:solidFill>
                  <a:schemeClr val="tx1"/>
                </a:solidFill>
              </a:rPr>
              <a:t>When odor threshold is detected</a:t>
            </a:r>
          </a:p>
          <a:p>
            <a:pPr marL="342900" indent="-342900" algn="l" eaLnBrk="1" hangingPunct="1">
              <a:buFont typeface="Wingdings" pitchFamily="2" charset="2"/>
              <a:buChar char="§"/>
              <a:defRPr/>
            </a:pPr>
            <a:r>
              <a:rPr lang="en-US" altLang="en-US" dirty="0">
                <a:solidFill>
                  <a:schemeClr val="tx1"/>
                </a:solidFill>
              </a:rPr>
              <a:t>If detecting “taste” of intruding material</a:t>
            </a:r>
          </a:p>
          <a:p>
            <a:pPr marL="342900" indent="-342900" algn="l" eaLnBrk="1" hangingPunct="1">
              <a:buFont typeface="Wingdings" pitchFamily="2" charset="2"/>
              <a:buChar char="§"/>
              <a:defRPr/>
            </a:pPr>
            <a:r>
              <a:rPr lang="en-US" altLang="en-US" dirty="0">
                <a:solidFill>
                  <a:schemeClr val="tx1"/>
                </a:solidFill>
              </a:rPr>
              <a:t>If irritation occurs on face</a:t>
            </a:r>
          </a:p>
          <a:p>
            <a:pPr marL="342900" indent="-342900" algn="l" eaLnBrk="1" hangingPunct="1">
              <a:buFont typeface="Wingdings" pitchFamily="2" charset="2"/>
              <a:buChar char="§"/>
              <a:defRPr/>
            </a:pPr>
            <a:r>
              <a:rPr lang="en-US" altLang="en-US" dirty="0">
                <a:solidFill>
                  <a:schemeClr val="tx1"/>
                </a:solidFill>
              </a:rPr>
              <a:t>When work area or hazard changes</a:t>
            </a:r>
          </a:p>
          <a:p>
            <a:pPr algn="l" eaLnBrk="1" hangingPunct="1">
              <a:buFont typeface="Arial" charset="0"/>
              <a:buNone/>
              <a:defRPr/>
            </a:pPr>
            <a:endParaRPr lang="en-US" dirty="0">
              <a:solidFill>
                <a:schemeClr val="tx1"/>
              </a:solidFill>
            </a:endParaRPr>
          </a:p>
        </p:txBody>
      </p:sp>
      <p:sp>
        <p:nvSpPr>
          <p:cNvPr id="5222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2783252-A74E-46D5-B9A4-001445FB7752}" type="slidenum">
              <a:rPr lang="en-US" altLang="en-US" sz="1400">
                <a:solidFill>
                  <a:srgbClr val="FFFFFF"/>
                </a:solidFill>
                <a:latin typeface="Verdana" panose="020B0604030504040204" pitchFamily="34" charset="0"/>
              </a:rPr>
              <a:pPr algn="ctr" eaLnBrk="1" hangingPunct="1">
                <a:spcBef>
                  <a:spcPct val="0"/>
                </a:spcBef>
                <a:buFontTx/>
                <a:buNone/>
              </a:pPr>
              <a:t>49</a:t>
            </a:fld>
            <a:endParaRPr lang="en-US" altLang="en-US" sz="1400">
              <a:solidFill>
                <a:srgbClr val="FFFFFF"/>
              </a:solidFill>
              <a:latin typeface="Verdana" panose="020B0604030504040204" pitchFamily="34" charset="0"/>
            </a:endParaRPr>
          </a:p>
        </p:txBody>
      </p:sp>
      <p:sp>
        <p:nvSpPr>
          <p:cNvPr id="522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Types of Respiratory PPE</a:t>
            </a:r>
          </a:p>
        </p:txBody>
      </p:sp>
      <p:sp>
        <p:nvSpPr>
          <p:cNvPr id="717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2EAEE95-FAB2-459E-93AC-819AE67DC9AF}" type="slidenum">
              <a:rPr lang="en-US" altLang="en-US" sz="1400">
                <a:solidFill>
                  <a:srgbClr val="FFFFFF"/>
                </a:solidFill>
                <a:latin typeface="Verdana" panose="020B0604030504040204" pitchFamily="34" charset="0"/>
              </a:rPr>
              <a:pPr algn="ctr" eaLnBrk="1" hangingPunct="1">
                <a:spcBef>
                  <a:spcPct val="0"/>
                </a:spcBef>
                <a:buFontTx/>
                <a:buNone/>
              </a:pPr>
              <a:t>5</a:t>
            </a:fld>
            <a:endParaRPr lang="en-US" altLang="en-US" sz="1400">
              <a:solidFill>
                <a:srgbClr val="FFFFFF"/>
              </a:solidFill>
              <a:latin typeface="Verdana" panose="020B0604030504040204" pitchFamily="34" charset="0"/>
            </a:endParaRPr>
          </a:p>
        </p:txBody>
      </p:sp>
      <p:sp>
        <p:nvSpPr>
          <p:cNvPr id="71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
        <p:nvSpPr>
          <p:cNvPr id="6" name="Rectangle 3"/>
          <p:cNvSpPr txBox="1">
            <a:spLocks noChangeArrowheads="1"/>
          </p:cNvSpPr>
          <p:nvPr/>
        </p:nvSpPr>
        <p:spPr bwMode="auto">
          <a:xfrm>
            <a:off x="495300" y="1752600"/>
            <a:ext cx="6019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n-US" sz="2400" dirty="0">
                <a:latin typeface="Verdana" pitchFamily="34" charset="0"/>
                <a:ea typeface="Verdana" pitchFamily="34" charset="0"/>
                <a:cs typeface="Verdana" pitchFamily="34" charset="0"/>
              </a:rPr>
              <a:t>Two general categories:</a:t>
            </a:r>
          </a:p>
          <a:p>
            <a:pPr>
              <a:defRPr/>
            </a:pPr>
            <a:endParaRPr lang="en-US" sz="2400" dirty="0">
              <a:effectLst>
                <a:outerShdw blurRad="38100" dist="38100" dir="2700000" algn="tl">
                  <a:srgbClr val="C0C0C0"/>
                </a:outerShdw>
              </a:effectLst>
              <a:latin typeface="Verdana" pitchFamily="34" charset="0"/>
              <a:ea typeface="Verdana" pitchFamily="34" charset="0"/>
              <a:cs typeface="Verdana" pitchFamily="34" charset="0"/>
            </a:endParaRPr>
          </a:p>
          <a:p>
            <a:pPr>
              <a:buSzPct val="60000"/>
              <a:buFont typeface="Courier New" pitchFamily="49" charset="0"/>
              <a:buChar char="o"/>
              <a:defRPr/>
            </a:pPr>
            <a:r>
              <a:rPr lang="en-US" sz="2400" u="sng" dirty="0">
                <a:latin typeface="Verdana" pitchFamily="34" charset="0"/>
                <a:ea typeface="Verdana" pitchFamily="34" charset="0"/>
                <a:cs typeface="Verdana" pitchFamily="34" charset="0"/>
              </a:rPr>
              <a:t>Air purifying respirators</a:t>
            </a:r>
            <a:r>
              <a:rPr lang="en-US" sz="2400" dirty="0">
                <a:latin typeface="Verdana" pitchFamily="34" charset="0"/>
                <a:ea typeface="Verdana" pitchFamily="34" charset="0"/>
                <a:cs typeface="Verdana" pitchFamily="34" charset="0"/>
              </a:rPr>
              <a:t> – remove contaminants from air through chemical or mechanical means</a:t>
            </a:r>
          </a:p>
          <a:p>
            <a:pPr>
              <a:buSzPct val="60000"/>
              <a:buFont typeface="Courier New" pitchFamily="49" charset="0"/>
              <a:buChar char="o"/>
              <a:defRPr/>
            </a:pPr>
            <a:endParaRPr lang="en-US" sz="2400" dirty="0">
              <a:effectLst>
                <a:outerShdw blurRad="38100" dist="38100" dir="2700000" algn="tl">
                  <a:srgbClr val="C0C0C0"/>
                </a:outerShdw>
              </a:effectLst>
              <a:latin typeface="Verdana" pitchFamily="34" charset="0"/>
              <a:ea typeface="Verdana" pitchFamily="34" charset="0"/>
              <a:cs typeface="Verdana" pitchFamily="34" charset="0"/>
            </a:endParaRPr>
          </a:p>
          <a:p>
            <a:pPr>
              <a:buSzPct val="60000"/>
              <a:buFont typeface="Courier New" pitchFamily="49" charset="0"/>
              <a:buChar char="o"/>
              <a:defRPr/>
            </a:pPr>
            <a:r>
              <a:rPr lang="en-US" sz="2400" u="sng" dirty="0">
                <a:latin typeface="Verdana" pitchFamily="34" charset="0"/>
                <a:ea typeface="Verdana" pitchFamily="34" charset="0"/>
                <a:cs typeface="Verdana" pitchFamily="34" charset="0"/>
              </a:rPr>
              <a:t>Atmosphere supplying respirators</a:t>
            </a:r>
            <a:r>
              <a:rPr lang="en-US" sz="2400" dirty="0">
                <a:latin typeface="Verdana" pitchFamily="34" charset="0"/>
                <a:ea typeface="Verdana" pitchFamily="34" charset="0"/>
                <a:cs typeface="Verdana" pitchFamily="34" charset="0"/>
              </a:rPr>
              <a:t> – self-contained breathing apparatus (SCBA) and airline equipment</a:t>
            </a:r>
          </a:p>
        </p:txBody>
      </p:sp>
      <p:pic>
        <p:nvPicPr>
          <p:cNvPr id="7174" name="Picture 7" descr="Respirator-Full F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8938" y="1905000"/>
            <a:ext cx="16859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C:\Documents and Settings\stlane\My Documents\respirators 1\thumbnailCAILEX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075" y="4343400"/>
            <a:ext cx="12954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Leave Hazard Area . . .</a:t>
            </a:r>
          </a:p>
        </p:txBody>
      </p:sp>
      <p:sp>
        <p:nvSpPr>
          <p:cNvPr id="4099" name="Subtitle 2"/>
          <p:cNvSpPr>
            <a:spLocks noGrp="1"/>
          </p:cNvSpPr>
          <p:nvPr>
            <p:ph type="subTitle" idx="1"/>
          </p:nvPr>
        </p:nvSpPr>
        <p:spPr>
          <a:xfrm>
            <a:off x="685800" y="1676400"/>
            <a:ext cx="7924800" cy="4038600"/>
          </a:xfrm>
        </p:spPr>
        <p:txBody>
          <a:bodyPr/>
          <a:lstStyle/>
          <a:p>
            <a:pPr marL="342900" indent="-342900" algn="l" eaLnBrk="1" hangingPunct="1">
              <a:buFont typeface="Wingdings" pitchFamily="2" charset="2"/>
              <a:buChar char="§"/>
              <a:defRPr/>
            </a:pPr>
            <a:r>
              <a:rPr lang="en-US" altLang="en-US" dirty="0">
                <a:solidFill>
                  <a:schemeClr val="tx1"/>
                </a:solidFill>
              </a:rPr>
              <a:t>To wash face or face piece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If an odor or gas breakthrough is detected</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If there are changes in breathing resistance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If there is a leakage in face piece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To replace respirator or filter means</a:t>
            </a:r>
          </a:p>
          <a:p>
            <a:pPr algn="l" eaLnBrk="1" hangingPunct="1">
              <a:buFont typeface="Arial" charset="0"/>
              <a:buNone/>
              <a:defRPr/>
            </a:pPr>
            <a:endParaRPr lang="en-US" dirty="0">
              <a:solidFill>
                <a:schemeClr val="tx1"/>
              </a:solidFill>
            </a:endParaRPr>
          </a:p>
        </p:txBody>
      </p:sp>
      <p:sp>
        <p:nvSpPr>
          <p:cNvPr id="532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82B9D79-478F-4161-95AD-826692F8222B}" type="slidenum">
              <a:rPr lang="en-US" altLang="en-US" sz="1400">
                <a:solidFill>
                  <a:srgbClr val="FFFFFF"/>
                </a:solidFill>
                <a:latin typeface="Verdana" panose="020B0604030504040204" pitchFamily="34" charset="0"/>
              </a:rPr>
              <a:pPr algn="ctr" eaLnBrk="1" hangingPunct="1">
                <a:spcBef>
                  <a:spcPct val="0"/>
                </a:spcBef>
                <a:buFontTx/>
                <a:buNone/>
              </a:pPr>
              <a:t>50</a:t>
            </a:fld>
            <a:endParaRPr lang="en-US" altLang="en-US" sz="1400">
              <a:solidFill>
                <a:srgbClr val="FFFFFF"/>
              </a:solidFill>
              <a:latin typeface="Verdana" panose="020B0604030504040204" pitchFamily="34" charset="0"/>
            </a:endParaRPr>
          </a:p>
        </p:txBody>
      </p:sp>
      <p:sp>
        <p:nvSpPr>
          <p:cNvPr id="532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IDLH Area Procedures</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altLang="en-US" dirty="0">
                <a:solidFill>
                  <a:schemeClr val="tx1"/>
                </a:solidFill>
              </a:rPr>
              <a:t>One (1) employee (or more, if needed) outside the IDLH atmosphere </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Communications between entrants and outside via:</a:t>
            </a:r>
          </a:p>
          <a:p>
            <a:pPr algn="l" eaLnBrk="1" hangingPunct="1">
              <a:buFont typeface="Arial" charset="0"/>
              <a:buNone/>
              <a:defRPr/>
            </a:pPr>
            <a:r>
              <a:rPr lang="en-US" altLang="en-US" dirty="0">
                <a:solidFill>
                  <a:schemeClr val="tx1"/>
                </a:solidFill>
              </a:rPr>
              <a:t>                   Visual</a:t>
            </a:r>
          </a:p>
          <a:p>
            <a:pPr algn="l" eaLnBrk="1" hangingPunct="1">
              <a:buFont typeface="Arial" charset="0"/>
              <a:buNone/>
              <a:defRPr/>
            </a:pPr>
            <a:r>
              <a:rPr lang="en-US" altLang="en-US" dirty="0">
                <a:solidFill>
                  <a:schemeClr val="tx1"/>
                </a:solidFill>
              </a:rPr>
              <a:t>                   Voice</a:t>
            </a:r>
          </a:p>
          <a:p>
            <a:pPr algn="l" eaLnBrk="1" hangingPunct="1">
              <a:buFont typeface="Arial" charset="0"/>
              <a:buNone/>
              <a:defRPr/>
            </a:pPr>
            <a:r>
              <a:rPr lang="en-US" altLang="en-US" dirty="0">
                <a:solidFill>
                  <a:schemeClr val="tx1"/>
                </a:solidFill>
              </a:rPr>
              <a:t>                   Signal line</a:t>
            </a:r>
          </a:p>
          <a:p>
            <a:pPr algn="l" eaLnBrk="1" hangingPunct="1">
              <a:buFont typeface="Arial" charset="0"/>
              <a:buNone/>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This parallels the 2-in/2-out rule in 29 CFR 1910.156 by philosophy</a:t>
            </a:r>
          </a:p>
          <a:p>
            <a:pPr algn="l" eaLnBrk="1" hangingPunct="1">
              <a:buFont typeface="Arial" charset="0"/>
              <a:buNone/>
              <a:defRPr/>
            </a:pPr>
            <a:endParaRPr lang="en-US" dirty="0">
              <a:solidFill>
                <a:schemeClr val="tx1"/>
              </a:solidFill>
            </a:endParaRPr>
          </a:p>
        </p:txBody>
      </p:sp>
      <p:sp>
        <p:nvSpPr>
          <p:cNvPr id="542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0762EEB-3B72-4ED6-9807-BF9B7849FE32}" type="slidenum">
              <a:rPr lang="en-US" altLang="en-US" sz="1400">
                <a:solidFill>
                  <a:srgbClr val="FFFFFF"/>
                </a:solidFill>
                <a:latin typeface="Verdana" panose="020B0604030504040204" pitchFamily="34" charset="0"/>
              </a:rPr>
              <a:pPr algn="ctr" eaLnBrk="1" hangingPunct="1">
                <a:spcBef>
                  <a:spcPct val="0"/>
                </a:spcBef>
                <a:buFontTx/>
                <a:buNone/>
              </a:pPr>
              <a:t>51</a:t>
            </a:fld>
            <a:endParaRPr lang="en-US" altLang="en-US" sz="1400">
              <a:solidFill>
                <a:srgbClr val="FFFFFF"/>
              </a:solidFill>
              <a:latin typeface="Verdana" panose="020B0604030504040204" pitchFamily="34" charset="0"/>
            </a:endParaRPr>
          </a:p>
        </p:txBody>
      </p:sp>
      <p:sp>
        <p:nvSpPr>
          <p:cNvPr id="542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Outside (Backup)</a:t>
            </a:r>
          </a:p>
        </p:txBody>
      </p:sp>
      <p:sp>
        <p:nvSpPr>
          <p:cNvPr id="4099" name="Subtitle 2"/>
          <p:cNvSpPr>
            <a:spLocks noGrp="1"/>
          </p:cNvSpPr>
          <p:nvPr>
            <p:ph type="subTitle" idx="1"/>
          </p:nvPr>
        </p:nvSpPr>
        <p:spPr>
          <a:xfrm>
            <a:off x="609600" y="1219200"/>
            <a:ext cx="5943600" cy="4953000"/>
          </a:xfrm>
        </p:spPr>
        <p:txBody>
          <a:bodyPr/>
          <a:lstStyle/>
          <a:p>
            <a:pPr marL="342900" indent="-342900" algn="l" eaLnBrk="1" hangingPunct="1">
              <a:buFont typeface="Wingdings" pitchFamily="2" charset="2"/>
              <a:buChar char="§"/>
              <a:defRPr/>
            </a:pPr>
            <a:r>
              <a:rPr lang="en-US" altLang="en-US" dirty="0">
                <a:solidFill>
                  <a:schemeClr val="tx1"/>
                </a:solidFill>
              </a:rPr>
              <a:t>Outside persons are trained in emergency rescue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Employer (or designee) is notified before outside staff enter IDLH area to rescue</a:t>
            </a:r>
            <a:br>
              <a:rPr lang="en-US" altLang="en-US" dirty="0">
                <a:solidFill>
                  <a:schemeClr val="tx1"/>
                </a:solidFill>
              </a:rPr>
            </a:b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Equipped with Demand or Pressure-Demand SCBA or other positive-pressure respirator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Appropriate retrieval equipment</a:t>
            </a:r>
          </a:p>
          <a:p>
            <a:pPr algn="l" eaLnBrk="1" hangingPunct="1">
              <a:buFont typeface="Arial" charset="0"/>
              <a:buNone/>
              <a:defRPr/>
            </a:pPr>
            <a:endParaRPr lang="en-US" dirty="0">
              <a:solidFill>
                <a:schemeClr val="tx1"/>
              </a:solidFill>
            </a:endParaRPr>
          </a:p>
        </p:txBody>
      </p:sp>
      <p:sp>
        <p:nvSpPr>
          <p:cNvPr id="553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2F2AD4A-BFBD-489B-B24E-88185D39A4FC}" type="slidenum">
              <a:rPr lang="en-US" altLang="en-US" sz="1400">
                <a:solidFill>
                  <a:srgbClr val="FFFFFF"/>
                </a:solidFill>
                <a:latin typeface="Verdana" panose="020B0604030504040204" pitchFamily="34" charset="0"/>
              </a:rPr>
              <a:pPr algn="ctr" eaLnBrk="1" hangingPunct="1">
                <a:spcBef>
                  <a:spcPct val="0"/>
                </a:spcBef>
                <a:buFontTx/>
                <a:buNone/>
              </a:pPr>
              <a:t>52</a:t>
            </a:fld>
            <a:endParaRPr lang="en-US" altLang="en-US" sz="1400">
              <a:solidFill>
                <a:srgbClr val="FFFFFF"/>
              </a:solidFill>
              <a:latin typeface="Verdana" panose="020B0604030504040204" pitchFamily="34" charset="0"/>
            </a:endParaRPr>
          </a:p>
        </p:txBody>
      </p:sp>
      <p:sp>
        <p:nvSpPr>
          <p:cNvPr id="553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55302" name="Picture 6" descr="C:\Documents and Settings\stlane\My Documents\respirators 1\thumbnailCAIV7Y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286000"/>
            <a:ext cx="20669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Maintenance and Care</a:t>
            </a:r>
          </a:p>
        </p:txBody>
      </p:sp>
      <p:sp>
        <p:nvSpPr>
          <p:cNvPr id="4099" name="Subtitle 2"/>
          <p:cNvSpPr>
            <a:spLocks noGrp="1"/>
          </p:cNvSpPr>
          <p:nvPr>
            <p:ph type="subTitle" idx="1"/>
          </p:nvPr>
        </p:nvSpPr>
        <p:spPr>
          <a:xfrm>
            <a:off x="533400" y="1905000"/>
            <a:ext cx="4648200" cy="3429000"/>
          </a:xfrm>
        </p:spPr>
        <p:txBody>
          <a:bodyPr/>
          <a:lstStyle/>
          <a:p>
            <a:pPr marL="342900" indent="-342900" algn="l" eaLnBrk="1" hangingPunct="1">
              <a:buFont typeface="Wingdings" pitchFamily="2" charset="2"/>
              <a:buChar char="§"/>
              <a:defRPr/>
            </a:pPr>
            <a:r>
              <a:rPr lang="en-US" altLang="en-US" dirty="0">
                <a:solidFill>
                  <a:schemeClr val="tx1"/>
                </a:solidFill>
              </a:rPr>
              <a:t>Cleaning and Disinfecting</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Storage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Inspection</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Maintenance &amp; Repairs</a:t>
            </a:r>
          </a:p>
          <a:p>
            <a:pPr algn="l" eaLnBrk="1" hangingPunct="1">
              <a:buFont typeface="Arial" charset="0"/>
              <a:buNone/>
              <a:defRPr/>
            </a:pPr>
            <a:endParaRPr lang="en-US" dirty="0">
              <a:solidFill>
                <a:schemeClr val="tx1"/>
              </a:solidFill>
            </a:endParaRPr>
          </a:p>
        </p:txBody>
      </p:sp>
      <p:sp>
        <p:nvSpPr>
          <p:cNvPr id="563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D810381-BFE0-4D03-B87D-B49262D1DB88}" type="slidenum">
              <a:rPr lang="en-US" altLang="en-US" sz="1400">
                <a:solidFill>
                  <a:srgbClr val="FFFFFF"/>
                </a:solidFill>
                <a:latin typeface="Verdana" panose="020B0604030504040204" pitchFamily="34" charset="0"/>
              </a:rPr>
              <a:pPr algn="ctr" eaLnBrk="1" hangingPunct="1">
                <a:spcBef>
                  <a:spcPct val="0"/>
                </a:spcBef>
                <a:buFontTx/>
                <a:buNone/>
              </a:pPr>
              <a:t>53</a:t>
            </a:fld>
            <a:endParaRPr lang="en-US" altLang="en-US" sz="1400">
              <a:solidFill>
                <a:srgbClr val="FFFFFF"/>
              </a:solidFill>
              <a:latin typeface="Verdana" panose="020B0604030504040204" pitchFamily="34" charset="0"/>
            </a:endParaRPr>
          </a:p>
        </p:txBody>
      </p:sp>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56326" name="Picture 7" descr="C:\Documents and Settings\stlane\My Documents\My Pictures\6800_E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47800"/>
            <a:ext cx="36179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Cleaning and Disinfecting</a:t>
            </a:r>
          </a:p>
        </p:txBody>
      </p:sp>
      <p:sp>
        <p:nvSpPr>
          <p:cNvPr id="4099" name="Subtitle 2"/>
          <p:cNvSpPr>
            <a:spLocks noGrp="1"/>
          </p:cNvSpPr>
          <p:nvPr>
            <p:ph type="subTitle" idx="1"/>
          </p:nvPr>
        </p:nvSpPr>
        <p:spPr>
          <a:xfrm>
            <a:off x="609600" y="1219200"/>
            <a:ext cx="4572000" cy="4876800"/>
          </a:xfrm>
        </p:spPr>
        <p:txBody>
          <a:bodyPr/>
          <a:lstStyle/>
          <a:p>
            <a:pPr marL="342900" indent="-342900" algn="l" eaLnBrk="1" hangingPunct="1">
              <a:buFont typeface="Wingdings" pitchFamily="2" charset="2"/>
              <a:buChar char="§"/>
              <a:defRPr/>
            </a:pPr>
            <a:r>
              <a:rPr lang="en-US" altLang="en-US" dirty="0">
                <a:solidFill>
                  <a:schemeClr val="tx1"/>
                </a:solidFill>
              </a:rPr>
              <a:t>For single employee use: as needed</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Used by multiple employees: before being worn by another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For emergency use: after each use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For training or fit testing: after each use </a:t>
            </a:r>
          </a:p>
          <a:p>
            <a:pPr algn="l" eaLnBrk="1" hangingPunct="1">
              <a:buFont typeface="Arial" charset="0"/>
              <a:buNone/>
              <a:defRPr/>
            </a:pPr>
            <a:endParaRPr lang="en-US" dirty="0">
              <a:solidFill>
                <a:schemeClr val="tx1"/>
              </a:solidFill>
            </a:endParaRPr>
          </a:p>
        </p:txBody>
      </p:sp>
      <p:sp>
        <p:nvSpPr>
          <p:cNvPr id="573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AC84291-CADB-44CC-A32F-2901EA1D7B71}" type="slidenum">
              <a:rPr lang="en-US" altLang="en-US" sz="1400">
                <a:solidFill>
                  <a:srgbClr val="FFFFFF"/>
                </a:solidFill>
                <a:latin typeface="Verdana" panose="020B0604030504040204" pitchFamily="34" charset="0"/>
              </a:rPr>
              <a:pPr algn="ctr" eaLnBrk="1" hangingPunct="1">
                <a:spcBef>
                  <a:spcPct val="0"/>
                </a:spcBef>
                <a:buFontTx/>
                <a:buNone/>
              </a:pPr>
              <a:t>54</a:t>
            </a:fld>
            <a:endParaRPr lang="en-US" altLang="en-US" sz="1400">
              <a:solidFill>
                <a:srgbClr val="FFFFFF"/>
              </a:solidFill>
              <a:latin typeface="Verdana" panose="020B0604030504040204" pitchFamily="34" charset="0"/>
            </a:endParaRPr>
          </a:p>
        </p:txBody>
      </p:sp>
      <p:sp>
        <p:nvSpPr>
          <p:cNvPr id="573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57350" name="Picture 6" descr="C:\Documents and Settings\stlane\My Documents\respirators 1\clea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57400"/>
            <a:ext cx="19875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Cleaning Precautions</a:t>
            </a:r>
          </a:p>
        </p:txBody>
      </p:sp>
      <p:sp>
        <p:nvSpPr>
          <p:cNvPr id="4099" name="Subtitle 2"/>
          <p:cNvSpPr>
            <a:spLocks noGrp="1"/>
          </p:cNvSpPr>
          <p:nvPr>
            <p:ph type="subTitle" idx="1"/>
          </p:nvPr>
        </p:nvSpPr>
        <p:spPr>
          <a:xfrm>
            <a:off x="609600" y="1295400"/>
            <a:ext cx="5867400" cy="4800600"/>
          </a:xfrm>
        </p:spPr>
        <p:txBody>
          <a:bodyPr/>
          <a:lstStyle/>
          <a:p>
            <a:pPr marL="342900" indent="-342900" algn="l" eaLnBrk="1" hangingPunct="1">
              <a:buFont typeface="Wingdings" pitchFamily="2" charset="2"/>
              <a:buChar char="§"/>
              <a:defRPr/>
            </a:pPr>
            <a:r>
              <a:rPr lang="en-US" altLang="en-US" dirty="0">
                <a:solidFill>
                  <a:schemeClr val="tx1"/>
                </a:solidFill>
              </a:rPr>
              <a:t>Various brands of alcohol wipes may be used to clean the respirator.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Use these wipes only on rubber face seal area; </a:t>
            </a:r>
            <a:r>
              <a:rPr lang="en-US" altLang="en-US" u="sng" dirty="0">
                <a:solidFill>
                  <a:schemeClr val="tx1"/>
                </a:solidFill>
              </a:rPr>
              <a:t>never</a:t>
            </a:r>
            <a:r>
              <a:rPr lang="en-US" altLang="en-US" dirty="0">
                <a:solidFill>
                  <a:schemeClr val="tx1"/>
                </a:solidFill>
              </a:rPr>
              <a:t> on the clear view plate!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Check manufacturer’s information: most respirators may be cleaned with mild detergent and water.</a:t>
            </a:r>
          </a:p>
          <a:p>
            <a:pPr algn="l" eaLnBrk="1" hangingPunct="1">
              <a:buFont typeface="Arial" charset="0"/>
              <a:buNone/>
              <a:defRPr/>
            </a:pPr>
            <a:endParaRPr lang="en-US" dirty="0">
              <a:solidFill>
                <a:schemeClr val="tx1"/>
              </a:solidFill>
            </a:endParaRPr>
          </a:p>
        </p:txBody>
      </p:sp>
      <p:sp>
        <p:nvSpPr>
          <p:cNvPr id="583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D080388-817E-4C25-A4A0-1561ACC971A8}" type="slidenum">
              <a:rPr lang="en-US" altLang="en-US" sz="1400">
                <a:solidFill>
                  <a:srgbClr val="FFFFFF"/>
                </a:solidFill>
                <a:latin typeface="Verdana" panose="020B0604030504040204" pitchFamily="34" charset="0"/>
              </a:rPr>
              <a:pPr algn="ctr" eaLnBrk="1" hangingPunct="1">
                <a:spcBef>
                  <a:spcPct val="0"/>
                </a:spcBef>
                <a:buFontTx/>
                <a:buNone/>
              </a:pPr>
              <a:t>55</a:t>
            </a:fld>
            <a:endParaRPr lang="en-US" altLang="en-US" sz="1400">
              <a:solidFill>
                <a:srgbClr val="FFFFFF"/>
              </a:solidFill>
              <a:latin typeface="Verdana" panose="020B0604030504040204" pitchFamily="34" charset="0"/>
            </a:endParaRPr>
          </a:p>
        </p:txBody>
      </p:sp>
      <p:sp>
        <p:nvSpPr>
          <p:cNvPr id="583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58374" name="Picture 7" descr="C:\Documents and Settings\stlane\My Documents\respirators 1\thumbnailCADIKZ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2514600"/>
            <a:ext cx="1981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Storage</a:t>
            </a:r>
          </a:p>
        </p:txBody>
      </p:sp>
      <p:sp>
        <p:nvSpPr>
          <p:cNvPr id="59395"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dirty="0">
                <a:solidFill>
                  <a:schemeClr val="tx1"/>
                </a:solidFill>
              </a:rPr>
              <a:t>Protect from adverse effects and damage caused by:</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Contamination</a:t>
            </a:r>
          </a:p>
          <a:p>
            <a:pPr marL="342900" indent="-342900" algn="l" eaLnBrk="1" hangingPunct="1">
              <a:buFont typeface="Wingdings" pitchFamily="2" charset="2"/>
              <a:buChar char="§"/>
              <a:defRPr/>
            </a:pPr>
            <a:r>
              <a:rPr lang="en-US" dirty="0">
                <a:solidFill>
                  <a:schemeClr val="tx1"/>
                </a:solidFill>
              </a:rPr>
              <a:t>Dust</a:t>
            </a:r>
          </a:p>
          <a:p>
            <a:pPr marL="342900" indent="-342900" algn="l" eaLnBrk="1" hangingPunct="1">
              <a:buFont typeface="Wingdings" pitchFamily="2" charset="2"/>
              <a:buChar char="§"/>
              <a:defRPr/>
            </a:pPr>
            <a:r>
              <a:rPr lang="en-US" dirty="0">
                <a:solidFill>
                  <a:schemeClr val="tx1"/>
                </a:solidFill>
              </a:rPr>
              <a:t>Sunlight</a:t>
            </a:r>
          </a:p>
          <a:p>
            <a:pPr marL="342900" indent="-342900" algn="l" eaLnBrk="1" hangingPunct="1">
              <a:buFont typeface="Wingdings" pitchFamily="2" charset="2"/>
              <a:buChar char="§"/>
              <a:defRPr/>
            </a:pPr>
            <a:r>
              <a:rPr lang="en-US" dirty="0">
                <a:solidFill>
                  <a:schemeClr val="tx1"/>
                </a:solidFill>
              </a:rPr>
              <a:t>Temperature/moisture extremes</a:t>
            </a:r>
          </a:p>
          <a:p>
            <a:pPr marL="342900" indent="-342900" algn="l" eaLnBrk="1" hangingPunct="1">
              <a:buFont typeface="Wingdings" pitchFamily="2" charset="2"/>
              <a:buChar char="§"/>
              <a:defRPr/>
            </a:pPr>
            <a:r>
              <a:rPr lang="en-US" dirty="0">
                <a:solidFill>
                  <a:schemeClr val="tx1"/>
                </a:solidFill>
              </a:rPr>
              <a:t>Damaging chemicals (direct contact/vapors)</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dirty="0">
                <a:solidFill>
                  <a:schemeClr val="tx1"/>
                </a:solidFill>
              </a:rPr>
              <a:t>Pack to prevent deformation of parts</a:t>
            </a:r>
          </a:p>
        </p:txBody>
      </p:sp>
      <p:sp>
        <p:nvSpPr>
          <p:cNvPr id="593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E58D9DC-EA24-4DED-B9A3-A76BD6642C95}" type="slidenum">
              <a:rPr lang="en-US" altLang="en-US" sz="1400">
                <a:solidFill>
                  <a:srgbClr val="FFFFFF"/>
                </a:solidFill>
                <a:latin typeface="Verdana" panose="020B0604030504040204" pitchFamily="34" charset="0"/>
              </a:rPr>
              <a:pPr algn="ctr" eaLnBrk="1" hangingPunct="1">
                <a:spcBef>
                  <a:spcPct val="0"/>
                </a:spcBef>
                <a:buFontTx/>
                <a:buNone/>
              </a:pPr>
              <a:t>56</a:t>
            </a:fld>
            <a:endParaRPr lang="en-US" altLang="en-US" sz="1400">
              <a:solidFill>
                <a:srgbClr val="FFFFFF"/>
              </a:solidFill>
              <a:latin typeface="Verdana" panose="020B0604030504040204" pitchFamily="34" charset="0"/>
            </a:endParaRPr>
          </a:p>
        </p:txBody>
      </p:sp>
      <p:sp>
        <p:nvSpPr>
          <p:cNvPr id="593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593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1866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3400" y="1981200"/>
            <a:ext cx="165417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Emergency Response Storage</a:t>
            </a:r>
          </a:p>
        </p:txBody>
      </p:sp>
      <p:sp>
        <p:nvSpPr>
          <p:cNvPr id="4099" name="Subtitle 2"/>
          <p:cNvSpPr>
            <a:spLocks noGrp="1"/>
          </p:cNvSpPr>
          <p:nvPr>
            <p:ph type="subTitle" idx="1"/>
          </p:nvPr>
        </p:nvSpPr>
        <p:spPr>
          <a:xfrm>
            <a:off x="457200" y="1219200"/>
            <a:ext cx="7924800" cy="3124200"/>
          </a:xfrm>
        </p:spPr>
        <p:txBody>
          <a:bodyPr/>
          <a:lstStyle/>
          <a:p>
            <a:pPr marL="342900" indent="-342900" algn="l" eaLnBrk="1" hangingPunct="1">
              <a:buFont typeface="Wingdings" pitchFamily="2" charset="2"/>
              <a:buChar char="§"/>
              <a:defRPr/>
            </a:pPr>
            <a:r>
              <a:rPr lang="en-US" altLang="en-US" dirty="0">
                <a:solidFill>
                  <a:schemeClr val="tx1"/>
                </a:solidFill>
              </a:rPr>
              <a:t>Accessible to work area</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In compartments or covers and clearly marked “For Emergency Use”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Stored in a manner to be donned and used without delay</a:t>
            </a:r>
          </a:p>
          <a:p>
            <a:pPr algn="l" eaLnBrk="1" hangingPunct="1">
              <a:buFont typeface="Arial" charset="0"/>
              <a:buNone/>
              <a:defRPr/>
            </a:pPr>
            <a:endParaRPr lang="en-US" dirty="0">
              <a:solidFill>
                <a:schemeClr val="tx1"/>
              </a:solidFill>
            </a:endParaRPr>
          </a:p>
        </p:txBody>
      </p:sp>
      <p:sp>
        <p:nvSpPr>
          <p:cNvPr id="604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1831487-B5E4-47B3-A790-B6DB6B3E13B6}" type="slidenum">
              <a:rPr lang="en-US" altLang="en-US" sz="1400">
                <a:solidFill>
                  <a:srgbClr val="FFFFFF"/>
                </a:solidFill>
                <a:latin typeface="Verdana" panose="020B0604030504040204" pitchFamily="34" charset="0"/>
              </a:rPr>
              <a:pPr algn="ctr" eaLnBrk="1" hangingPunct="1">
                <a:spcBef>
                  <a:spcPct val="0"/>
                </a:spcBef>
                <a:buFontTx/>
                <a:buNone/>
              </a:pPr>
              <a:t>57</a:t>
            </a:fld>
            <a:endParaRPr lang="en-US" altLang="en-US" sz="1400">
              <a:solidFill>
                <a:srgbClr val="FFFFFF"/>
              </a:solidFill>
              <a:latin typeface="Verdana" panose="020B0604030504040204" pitchFamily="34" charset="0"/>
            </a:endParaRPr>
          </a:p>
        </p:txBody>
      </p:sp>
      <p:sp>
        <p:nvSpPr>
          <p:cNvPr id="604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604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86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Emergency Respirators</a:t>
            </a:r>
          </a:p>
        </p:txBody>
      </p:sp>
      <p:sp>
        <p:nvSpPr>
          <p:cNvPr id="4099" name="Subtitle 2"/>
          <p:cNvSpPr>
            <a:spLocks noGrp="1"/>
          </p:cNvSpPr>
          <p:nvPr>
            <p:ph type="subTitle" idx="1"/>
          </p:nvPr>
        </p:nvSpPr>
        <p:spPr>
          <a:xfrm>
            <a:off x="609600" y="1295400"/>
            <a:ext cx="7924800" cy="4800600"/>
          </a:xfrm>
        </p:spPr>
        <p:txBody>
          <a:bodyPr/>
          <a:lstStyle/>
          <a:p>
            <a:pPr marL="3175" indent="-3175" algn="l" eaLnBrk="1" hangingPunct="1">
              <a:buFont typeface="Arial" charset="0"/>
              <a:buNone/>
              <a:defRPr/>
            </a:pPr>
            <a:r>
              <a:rPr lang="en-US" dirty="0">
                <a:solidFill>
                  <a:schemeClr val="tx1"/>
                </a:solidFill>
              </a:rPr>
              <a:t>Certify the respirator by</a:t>
            </a:r>
            <a:br>
              <a:rPr lang="en-US" dirty="0">
                <a:solidFill>
                  <a:schemeClr val="tx1"/>
                </a:solidFill>
              </a:rPr>
            </a:br>
            <a:r>
              <a:rPr lang="en-US" dirty="0">
                <a:solidFill>
                  <a:schemeClr val="tx1"/>
                </a:solidFill>
              </a:rPr>
              <a:t>documenting the following</a:t>
            </a:r>
            <a:br>
              <a:rPr lang="en-US" dirty="0">
                <a:solidFill>
                  <a:schemeClr val="tx1"/>
                </a:solidFill>
              </a:rPr>
            </a:br>
            <a:r>
              <a:rPr lang="en-US" dirty="0">
                <a:solidFill>
                  <a:schemeClr val="tx1"/>
                </a:solidFill>
              </a:rPr>
              <a:t>information on a storage</a:t>
            </a:r>
            <a:br>
              <a:rPr lang="en-US" dirty="0">
                <a:solidFill>
                  <a:schemeClr val="tx1"/>
                </a:solidFill>
              </a:rPr>
            </a:br>
            <a:r>
              <a:rPr lang="en-US" dirty="0">
                <a:solidFill>
                  <a:schemeClr val="tx1"/>
                </a:solidFill>
              </a:rPr>
              <a:t>compartment tag or label:</a:t>
            </a:r>
            <a:br>
              <a:rPr lang="en-US" dirty="0">
                <a:solidFill>
                  <a:schemeClr val="tx1"/>
                </a:solidFill>
              </a:rPr>
            </a:br>
            <a:r>
              <a:rPr lang="en-US" dirty="0">
                <a:solidFill>
                  <a:schemeClr val="tx1"/>
                </a:solidFill>
              </a:rPr>
              <a:t> </a:t>
            </a:r>
          </a:p>
          <a:p>
            <a:pPr marL="342900" indent="-342900" algn="l" eaLnBrk="1" hangingPunct="1">
              <a:buFont typeface="Wingdings" pitchFamily="2" charset="2"/>
              <a:buChar char="§"/>
              <a:defRPr/>
            </a:pPr>
            <a:r>
              <a:rPr lang="en-US" dirty="0">
                <a:solidFill>
                  <a:schemeClr val="tx1"/>
                </a:solidFill>
              </a:rPr>
              <a:t>Inspection date</a:t>
            </a:r>
          </a:p>
          <a:p>
            <a:pPr marL="342900" indent="-342900" algn="l" eaLnBrk="1" hangingPunct="1">
              <a:buFont typeface="Wingdings" pitchFamily="2" charset="2"/>
              <a:buChar char="§"/>
              <a:defRPr/>
            </a:pPr>
            <a:r>
              <a:rPr lang="en-US" dirty="0">
                <a:solidFill>
                  <a:schemeClr val="tx1"/>
                </a:solidFill>
              </a:rPr>
              <a:t>Inspector’s name</a:t>
            </a:r>
          </a:p>
          <a:p>
            <a:pPr marL="342900" indent="-342900" algn="l" eaLnBrk="1" hangingPunct="1">
              <a:buFont typeface="Wingdings" pitchFamily="2" charset="2"/>
              <a:buChar char="§"/>
              <a:defRPr/>
            </a:pPr>
            <a:r>
              <a:rPr lang="en-US" dirty="0">
                <a:solidFill>
                  <a:schemeClr val="tx1"/>
                </a:solidFill>
              </a:rPr>
              <a:t>Findings</a:t>
            </a:r>
          </a:p>
          <a:p>
            <a:pPr marL="342900" indent="-342900" algn="l" eaLnBrk="1" hangingPunct="1">
              <a:buFont typeface="Wingdings" pitchFamily="2" charset="2"/>
              <a:buChar char="§"/>
              <a:defRPr/>
            </a:pPr>
            <a:r>
              <a:rPr lang="en-US" dirty="0">
                <a:solidFill>
                  <a:schemeClr val="tx1"/>
                </a:solidFill>
              </a:rPr>
              <a:t>Required remedial action</a:t>
            </a:r>
          </a:p>
          <a:p>
            <a:pPr marL="342900" indent="-342900" algn="l" eaLnBrk="1" hangingPunct="1">
              <a:buFont typeface="Wingdings" pitchFamily="2" charset="2"/>
              <a:buChar char="§"/>
              <a:defRPr/>
            </a:pPr>
            <a:r>
              <a:rPr lang="en-US" dirty="0">
                <a:solidFill>
                  <a:schemeClr val="tx1"/>
                </a:solidFill>
              </a:rPr>
              <a:t>Serial number or other identifying means for the respirator</a:t>
            </a:r>
          </a:p>
          <a:p>
            <a:pPr algn="l" eaLnBrk="1" hangingPunct="1">
              <a:buFont typeface="Arial" charset="0"/>
              <a:buNone/>
              <a:defRPr/>
            </a:pPr>
            <a:endParaRPr lang="en-US" dirty="0">
              <a:solidFill>
                <a:schemeClr val="tx1"/>
              </a:solidFill>
            </a:endParaRPr>
          </a:p>
        </p:txBody>
      </p:sp>
      <p:sp>
        <p:nvSpPr>
          <p:cNvPr id="614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DEC9EB2-6C7D-489D-BF61-DEA46B1DA44C}" type="slidenum">
              <a:rPr lang="en-US" altLang="en-US" sz="1400">
                <a:solidFill>
                  <a:srgbClr val="FFFFFF"/>
                </a:solidFill>
                <a:latin typeface="Verdana" panose="020B0604030504040204" pitchFamily="34" charset="0"/>
              </a:rPr>
              <a:pPr algn="ctr" eaLnBrk="1" hangingPunct="1">
                <a:spcBef>
                  <a:spcPct val="0"/>
                </a:spcBef>
                <a:buFontTx/>
                <a:buNone/>
              </a:pPr>
              <a:t>58</a:t>
            </a:fld>
            <a:endParaRPr lang="en-US" altLang="en-US" sz="1400">
              <a:solidFill>
                <a:srgbClr val="FFFFFF"/>
              </a:solidFill>
              <a:latin typeface="Verdana" panose="020B0604030504040204" pitchFamily="34" charset="0"/>
            </a:endParaRPr>
          </a:p>
        </p:txBody>
      </p:sp>
      <p:sp>
        <p:nvSpPr>
          <p:cNvPr id="614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61446" name="Picture 5" descr="Respirator Inspection T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29733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Inspection</a:t>
            </a:r>
          </a:p>
        </p:txBody>
      </p:sp>
      <p:sp>
        <p:nvSpPr>
          <p:cNvPr id="4099" name="Subtitle 2"/>
          <p:cNvSpPr>
            <a:spLocks noGrp="1"/>
          </p:cNvSpPr>
          <p:nvPr>
            <p:ph type="subTitle" idx="1"/>
          </p:nvPr>
        </p:nvSpPr>
        <p:spPr>
          <a:xfrm>
            <a:off x="609600" y="1447800"/>
            <a:ext cx="7924800" cy="4343400"/>
          </a:xfrm>
        </p:spPr>
        <p:txBody>
          <a:bodyPr/>
          <a:lstStyle/>
          <a:p>
            <a:pPr marL="342900" indent="-342900" algn="l" eaLnBrk="1" hangingPunct="1">
              <a:buFont typeface="Wingdings" pitchFamily="2" charset="2"/>
              <a:buChar char="§"/>
              <a:defRPr/>
            </a:pPr>
            <a:r>
              <a:rPr lang="en-US" altLang="en-US" dirty="0">
                <a:solidFill>
                  <a:schemeClr val="tx1"/>
                </a:solidFill>
              </a:rPr>
              <a:t>Routine use:		Before each use and 					during cleaning</a:t>
            </a:r>
          </a:p>
          <a:p>
            <a:pPr algn="l" eaLnBrk="1" hangingPunct="1">
              <a:buFont typeface="Arial" charset="0"/>
              <a:buNone/>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Emergency use:	At least monthly &amp; 					checked for proper 					function before and 					after use</a:t>
            </a:r>
          </a:p>
          <a:p>
            <a:pPr algn="l" eaLnBrk="1" hangingPunct="1">
              <a:buFont typeface="Arial" charset="0"/>
              <a:buNone/>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Emergency,		Before being carried into</a:t>
            </a:r>
          </a:p>
          <a:p>
            <a:pPr algn="l" eaLnBrk="1" hangingPunct="1">
              <a:buFont typeface="Arial" charset="0"/>
              <a:buNone/>
              <a:defRPr/>
            </a:pPr>
            <a:r>
              <a:rPr lang="en-US" altLang="en-US" dirty="0">
                <a:solidFill>
                  <a:schemeClr val="tx1"/>
                </a:solidFill>
              </a:rPr>
              <a:t>   escape-only:		the workplace for use</a:t>
            </a:r>
          </a:p>
          <a:p>
            <a:pPr algn="l" eaLnBrk="1" hangingPunct="1">
              <a:buFont typeface="Arial" charset="0"/>
              <a:buNone/>
              <a:defRPr/>
            </a:pPr>
            <a:endParaRPr lang="en-US" dirty="0">
              <a:solidFill>
                <a:schemeClr val="tx1"/>
              </a:solidFill>
            </a:endParaRPr>
          </a:p>
        </p:txBody>
      </p:sp>
      <p:sp>
        <p:nvSpPr>
          <p:cNvPr id="624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20DC847-E886-4FB9-90C0-795F8A8C5E04}" type="slidenum">
              <a:rPr lang="en-US" altLang="en-US" sz="1400">
                <a:solidFill>
                  <a:srgbClr val="FFFFFF"/>
                </a:solidFill>
                <a:latin typeface="Verdana" panose="020B0604030504040204" pitchFamily="34" charset="0"/>
              </a:rPr>
              <a:pPr algn="ctr" eaLnBrk="1" hangingPunct="1">
                <a:spcBef>
                  <a:spcPct val="0"/>
                </a:spcBef>
                <a:buFontTx/>
                <a:buNone/>
              </a:pPr>
              <a:t>59</a:t>
            </a:fld>
            <a:endParaRPr lang="en-US" altLang="en-US" sz="1400">
              <a:solidFill>
                <a:srgbClr val="FFFFFF"/>
              </a:solidFill>
              <a:latin typeface="Verdana" panose="020B0604030504040204" pitchFamily="34" charset="0"/>
            </a:endParaRPr>
          </a:p>
        </p:txBody>
      </p:sp>
      <p:sp>
        <p:nvSpPr>
          <p:cNvPr id="624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This Program: APRs</a:t>
            </a:r>
          </a:p>
        </p:txBody>
      </p:sp>
      <p:sp>
        <p:nvSpPr>
          <p:cNvPr id="819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63823AA-F828-474A-92B9-85C094C075C6}" type="slidenum">
              <a:rPr lang="en-US" altLang="en-US" sz="1400">
                <a:solidFill>
                  <a:srgbClr val="FFFFFF"/>
                </a:solidFill>
                <a:latin typeface="Verdana" panose="020B0604030504040204" pitchFamily="34" charset="0"/>
              </a:rPr>
              <a:pPr algn="ctr" eaLnBrk="1" hangingPunct="1">
                <a:spcBef>
                  <a:spcPct val="0"/>
                </a:spcBef>
                <a:buFontTx/>
                <a:buNone/>
              </a:pPr>
              <a:t>6</a:t>
            </a:fld>
            <a:endParaRPr lang="en-US" altLang="en-US" sz="1400">
              <a:solidFill>
                <a:srgbClr val="FFFFFF"/>
              </a:solidFill>
              <a:latin typeface="Verdana" panose="020B0604030504040204" pitchFamily="34" charset="0"/>
            </a:endParaRPr>
          </a:p>
        </p:txBody>
      </p:sp>
      <p:sp>
        <p:nvSpPr>
          <p:cNvPr id="81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
        <p:nvSpPr>
          <p:cNvPr id="8197" name="Content Placeholder 2"/>
          <p:cNvSpPr txBox="1">
            <a:spLocks/>
          </p:cNvSpPr>
          <p:nvPr/>
        </p:nvSpPr>
        <p:spPr bwMode="auto">
          <a:xfrm>
            <a:off x="457200" y="1828800"/>
            <a:ext cx="5029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2400">
                <a:solidFill>
                  <a:srgbClr val="898989"/>
                </a:solidFill>
                <a:latin typeface="Verdana" panose="020B0604030504040204" pitchFamily="34" charset="0"/>
              </a:rPr>
              <a:t>   </a:t>
            </a:r>
            <a:r>
              <a:rPr lang="en-US" altLang="en-US" sz="2400">
                <a:latin typeface="Verdana" panose="020B0604030504040204" pitchFamily="34" charset="0"/>
              </a:rPr>
              <a:t>Air-Purifying Respirators   per 1910.134(b):</a:t>
            </a:r>
          </a:p>
          <a:p>
            <a:pPr algn="ctr" eaLnBrk="1" hangingPunct="1">
              <a:buFont typeface="Arial" panose="020B0604020202020204" pitchFamily="34" charset="0"/>
              <a:buNone/>
            </a:pPr>
            <a:endParaRPr lang="en-US" altLang="en-US" sz="2400">
              <a:latin typeface="Verdana" panose="020B0604030504040204" pitchFamily="34" charset="0"/>
            </a:endParaRPr>
          </a:p>
          <a:p>
            <a:pPr algn="ctr" eaLnBrk="1" hangingPunct="1">
              <a:buFont typeface="Arial" panose="020B0604020202020204" pitchFamily="34" charset="0"/>
              <a:buNone/>
            </a:pPr>
            <a:r>
              <a:rPr lang="en-US" altLang="en-US" sz="2400">
                <a:latin typeface="Verdana" panose="020B0604030504040204" pitchFamily="34" charset="0"/>
              </a:rPr>
              <a:t>“A respirator with an air-purifying filter, cartridge,   or canister that removes specific air contaminants by passing ambient air through the air-purifying element”</a:t>
            </a:r>
          </a:p>
          <a:p>
            <a:pPr algn="ctr" eaLnBrk="1" hangingPunct="1">
              <a:buFont typeface="Arial" panose="020B0604020202020204" pitchFamily="34" charset="0"/>
              <a:buNone/>
            </a:pPr>
            <a:endParaRPr lang="en-US" altLang="en-US" sz="2400">
              <a:solidFill>
                <a:srgbClr val="898989"/>
              </a:solidFill>
              <a:latin typeface="Verdana" panose="020B0604030504040204" pitchFamily="34" charset="0"/>
            </a:endParaRPr>
          </a:p>
        </p:txBody>
      </p:sp>
      <p:pic>
        <p:nvPicPr>
          <p:cNvPr id="8198" name="Picture 6" descr="C:\Documents and Settings\stlane\My Documents\respirators 1\red helmet with ap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057400"/>
            <a:ext cx="3032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Items Inspected</a:t>
            </a:r>
          </a:p>
        </p:txBody>
      </p:sp>
      <p:sp>
        <p:nvSpPr>
          <p:cNvPr id="4099" name="Subtitle 2"/>
          <p:cNvSpPr>
            <a:spLocks noGrp="1"/>
          </p:cNvSpPr>
          <p:nvPr>
            <p:ph type="subTitle" idx="1"/>
          </p:nvPr>
        </p:nvSpPr>
        <p:spPr>
          <a:xfrm>
            <a:off x="609600" y="1447800"/>
            <a:ext cx="5105400" cy="4419600"/>
          </a:xfrm>
        </p:spPr>
        <p:txBody>
          <a:bodyPr/>
          <a:lstStyle/>
          <a:p>
            <a:pPr marL="342900" indent="-342900" algn="l" eaLnBrk="1" hangingPunct="1">
              <a:buFont typeface="Wingdings" pitchFamily="2" charset="2"/>
              <a:buChar char="§"/>
              <a:defRPr/>
            </a:pPr>
            <a:r>
              <a:rPr lang="en-US" altLang="en-US" dirty="0">
                <a:solidFill>
                  <a:schemeClr val="tx1"/>
                </a:solidFill>
              </a:rPr>
              <a:t>Check function</a:t>
            </a:r>
          </a:p>
          <a:p>
            <a:pPr marL="342900" indent="-342900" algn="l" eaLnBrk="1" hangingPunct="1">
              <a:buFont typeface="Wingdings" pitchFamily="2" charset="2"/>
              <a:buChar char="§"/>
              <a:defRPr/>
            </a:pPr>
            <a:r>
              <a:rPr lang="en-US" altLang="en-US" dirty="0">
                <a:solidFill>
                  <a:schemeClr val="tx1"/>
                </a:solidFill>
              </a:rPr>
              <a:t>Tightness of connections</a:t>
            </a:r>
          </a:p>
          <a:p>
            <a:pPr marL="342900" indent="-342900" algn="l" eaLnBrk="1" hangingPunct="1">
              <a:buFont typeface="Wingdings" pitchFamily="2" charset="2"/>
              <a:buChar char="§"/>
              <a:defRPr/>
            </a:pPr>
            <a:r>
              <a:rPr lang="en-US" altLang="en-US" dirty="0">
                <a:solidFill>
                  <a:schemeClr val="tx1"/>
                </a:solidFill>
              </a:rPr>
              <a:t>Condition of:</a:t>
            </a:r>
          </a:p>
          <a:p>
            <a:pPr algn="l" eaLnBrk="1" hangingPunct="1">
              <a:buFont typeface="Arial" charset="0"/>
              <a:buNone/>
              <a:defRPr/>
            </a:pPr>
            <a:r>
              <a:rPr lang="en-US" altLang="en-US" dirty="0">
                <a:solidFill>
                  <a:schemeClr val="tx1"/>
                </a:solidFill>
              </a:rPr>
              <a:t>		Face piece</a:t>
            </a:r>
          </a:p>
          <a:p>
            <a:pPr algn="l" eaLnBrk="1" hangingPunct="1">
              <a:buFont typeface="Arial" charset="0"/>
              <a:buNone/>
              <a:defRPr/>
            </a:pPr>
            <a:r>
              <a:rPr lang="en-US" altLang="en-US" dirty="0">
                <a:solidFill>
                  <a:schemeClr val="tx1"/>
                </a:solidFill>
              </a:rPr>
              <a:t>		Head straps</a:t>
            </a:r>
          </a:p>
          <a:p>
            <a:pPr algn="l" eaLnBrk="1" hangingPunct="1">
              <a:buFont typeface="Arial" charset="0"/>
              <a:buNone/>
              <a:defRPr/>
            </a:pPr>
            <a:r>
              <a:rPr lang="en-US" altLang="en-US" dirty="0">
                <a:solidFill>
                  <a:schemeClr val="tx1"/>
                </a:solidFill>
              </a:rPr>
              <a:t>		Valves</a:t>
            </a:r>
          </a:p>
          <a:p>
            <a:pPr algn="l" eaLnBrk="1" hangingPunct="1">
              <a:buFont typeface="Arial" charset="0"/>
              <a:buNone/>
              <a:defRPr/>
            </a:pPr>
            <a:r>
              <a:rPr lang="en-US" altLang="en-US" dirty="0">
                <a:solidFill>
                  <a:schemeClr val="tx1"/>
                </a:solidFill>
              </a:rPr>
              <a:t>		Connecting tube</a:t>
            </a:r>
          </a:p>
          <a:p>
            <a:pPr algn="l" eaLnBrk="1" hangingPunct="1">
              <a:buFont typeface="Arial" charset="0"/>
              <a:buNone/>
              <a:defRPr/>
            </a:pPr>
            <a:r>
              <a:rPr lang="en-US" altLang="en-US" dirty="0">
                <a:solidFill>
                  <a:schemeClr val="tx1"/>
                </a:solidFill>
              </a:rPr>
              <a:t>		Filtration means</a:t>
            </a:r>
          </a:p>
          <a:p>
            <a:pPr marL="342900" indent="-342900" algn="l" eaLnBrk="1" hangingPunct="1">
              <a:buFont typeface="Wingdings" pitchFamily="2" charset="2"/>
              <a:buChar char="§"/>
              <a:defRPr/>
            </a:pPr>
            <a:r>
              <a:rPr lang="en-US" altLang="en-US" dirty="0">
                <a:solidFill>
                  <a:schemeClr val="tx1"/>
                </a:solidFill>
              </a:rPr>
              <a:t>Check elastomeric parts for pliability/distress</a:t>
            </a:r>
          </a:p>
          <a:p>
            <a:pPr algn="l" eaLnBrk="1" hangingPunct="1">
              <a:buFont typeface="Arial" charset="0"/>
              <a:buNone/>
              <a:defRPr/>
            </a:pPr>
            <a:endParaRPr lang="en-US" dirty="0">
              <a:solidFill>
                <a:schemeClr val="tx1"/>
              </a:solidFill>
            </a:endParaRPr>
          </a:p>
        </p:txBody>
      </p:sp>
      <p:sp>
        <p:nvSpPr>
          <p:cNvPr id="6349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17C906B-EA76-4E8B-90C7-0500A9BD6805}" type="slidenum">
              <a:rPr lang="en-US" altLang="en-US" sz="1400">
                <a:solidFill>
                  <a:srgbClr val="FFFFFF"/>
                </a:solidFill>
                <a:latin typeface="Verdana" panose="020B0604030504040204" pitchFamily="34" charset="0"/>
              </a:rPr>
              <a:pPr algn="ctr" eaLnBrk="1" hangingPunct="1">
                <a:spcBef>
                  <a:spcPct val="0"/>
                </a:spcBef>
                <a:buFontTx/>
                <a:buNone/>
              </a:pPr>
              <a:t>60</a:t>
            </a:fld>
            <a:endParaRPr lang="en-US" altLang="en-US" sz="1400">
              <a:solidFill>
                <a:srgbClr val="FFFFFF"/>
              </a:solidFill>
              <a:latin typeface="Verdana" panose="020B0604030504040204" pitchFamily="34" charset="0"/>
            </a:endParaRPr>
          </a:p>
        </p:txBody>
      </p:sp>
      <p:sp>
        <p:nvSpPr>
          <p:cNvPr id="634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63494" name="Picture 7" descr="C:\Documents and Settings\stlane\My Documents\respirators 1\thumbnailCAD1OLQ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1447800"/>
            <a:ext cx="150495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8" descr="C:\Documents and Settings\stlane\My Documents\respirators 1\thumbnailCAI21Q2I.jpg"/>
          <p:cNvPicPr>
            <a:picLocks noChangeAspect="1" noChangeArrowheads="1"/>
          </p:cNvPicPr>
          <p:nvPr/>
        </p:nvPicPr>
        <p:blipFill>
          <a:blip r:embed="rId4">
            <a:extLst>
              <a:ext uri="{28A0092B-C50C-407E-A947-70E740481C1C}">
                <a14:useLocalDpi xmlns:a14="http://schemas.microsoft.com/office/drawing/2010/main" val="0"/>
              </a:ext>
            </a:extLst>
          </a:blip>
          <a:srcRect t="4395"/>
          <a:stretch>
            <a:fillRect/>
          </a:stretch>
        </p:blipFill>
        <p:spPr bwMode="auto">
          <a:xfrm>
            <a:off x="5718175" y="3463925"/>
            <a:ext cx="25146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Maintenance and Repair</a:t>
            </a:r>
          </a:p>
        </p:txBody>
      </p:sp>
      <p:sp>
        <p:nvSpPr>
          <p:cNvPr id="4099" name="Subtitle 2"/>
          <p:cNvSpPr>
            <a:spLocks noGrp="1"/>
          </p:cNvSpPr>
          <p:nvPr>
            <p:ph type="subTitle" idx="1"/>
          </p:nvPr>
        </p:nvSpPr>
        <p:spPr>
          <a:xfrm>
            <a:off x="609600" y="1447800"/>
            <a:ext cx="7924800" cy="4419600"/>
          </a:xfrm>
        </p:spPr>
        <p:txBody>
          <a:bodyPr/>
          <a:lstStyle/>
          <a:p>
            <a:pPr marL="342900" indent="-342900" algn="l" eaLnBrk="1" hangingPunct="1">
              <a:buFont typeface="Wingdings" pitchFamily="2" charset="2"/>
              <a:buChar char="§"/>
              <a:defRPr/>
            </a:pPr>
            <a:r>
              <a:rPr lang="en-US" altLang="en-US" dirty="0">
                <a:solidFill>
                  <a:schemeClr val="tx1"/>
                </a:solidFill>
              </a:rPr>
              <a:t>Remove failed or defective units from service</a:t>
            </a:r>
          </a:p>
          <a:p>
            <a:pPr marL="342900" indent="-342900" algn="l" eaLnBrk="1" hangingPunct="1">
              <a:buFont typeface="Wingdings" pitchFamily="2" charset="2"/>
              <a:buChar char="§"/>
              <a:defRPr/>
            </a:pPr>
            <a:r>
              <a:rPr lang="en-US" altLang="en-US" dirty="0">
                <a:solidFill>
                  <a:schemeClr val="tx1"/>
                </a:solidFill>
              </a:rPr>
              <a:t>Discard, adjust or repair</a:t>
            </a:r>
          </a:p>
          <a:p>
            <a:pPr marL="342900" indent="-342900" algn="l" eaLnBrk="1" hangingPunct="1">
              <a:buFont typeface="Wingdings" pitchFamily="2" charset="2"/>
              <a:buChar char="§"/>
              <a:defRPr/>
            </a:pPr>
            <a:r>
              <a:rPr lang="en-US" altLang="en-US" dirty="0">
                <a:solidFill>
                  <a:schemeClr val="tx1"/>
                </a:solidFill>
              </a:rPr>
              <a:t>Repairs should be completed by appropriately-trained persons using only approved parts</a:t>
            </a:r>
          </a:p>
          <a:p>
            <a:pPr marL="342900" indent="-342900" algn="l" eaLnBrk="1" hangingPunct="1">
              <a:buFont typeface="Wingdings" pitchFamily="2" charset="2"/>
              <a:buChar char="§"/>
              <a:defRPr/>
            </a:pPr>
            <a:r>
              <a:rPr lang="en-US" altLang="en-US" u="sng" dirty="0">
                <a:solidFill>
                  <a:schemeClr val="tx1"/>
                </a:solidFill>
              </a:rPr>
              <a:t>The following repairs should only be completed by the manufacturer or a technician trained by the manufacturer</a:t>
            </a:r>
            <a:r>
              <a:rPr lang="en-US" altLang="en-US" dirty="0">
                <a:solidFill>
                  <a:schemeClr val="tx1"/>
                </a:solidFill>
              </a:rPr>
              <a:t>:</a:t>
            </a:r>
          </a:p>
          <a:p>
            <a:pPr algn="l" eaLnBrk="1" hangingPunct="1">
              <a:buSzPct val="60000"/>
              <a:buFont typeface="Arial" charset="0"/>
              <a:buNone/>
              <a:defRPr/>
            </a:pPr>
            <a:r>
              <a:rPr lang="en-US" altLang="en-US" dirty="0">
                <a:solidFill>
                  <a:schemeClr val="tx1"/>
                </a:solidFill>
              </a:rPr>
              <a:t>	            </a:t>
            </a:r>
            <a:r>
              <a:rPr lang="en-US" altLang="en-US" dirty="0">
                <a:solidFill>
                  <a:schemeClr val="tx1"/>
                </a:solidFill>
                <a:latin typeface="Times New Roman" pitchFamily="18" charset="0"/>
                <a:cs typeface="Times New Roman" pitchFamily="18" charset="0"/>
              </a:rPr>
              <a:t>◦ </a:t>
            </a:r>
            <a:r>
              <a:rPr lang="en-US" altLang="en-US" dirty="0">
                <a:solidFill>
                  <a:schemeClr val="tx1"/>
                </a:solidFill>
              </a:rPr>
              <a:t>Reducing and admission valves</a:t>
            </a:r>
          </a:p>
          <a:p>
            <a:pPr algn="l" eaLnBrk="1" hangingPunct="1">
              <a:buSzPct val="60000"/>
              <a:buFont typeface="Arial" charset="0"/>
              <a:buNone/>
              <a:defRPr/>
            </a:pPr>
            <a:r>
              <a:rPr lang="en-US" altLang="en-US" dirty="0">
                <a:solidFill>
                  <a:schemeClr val="tx1"/>
                </a:solidFill>
              </a:rPr>
              <a:t>	            </a:t>
            </a:r>
            <a:r>
              <a:rPr lang="en-US" altLang="en-US" dirty="0">
                <a:solidFill>
                  <a:schemeClr val="tx1"/>
                </a:solidFill>
                <a:latin typeface="Times New Roman" pitchFamily="18" charset="0"/>
                <a:cs typeface="Times New Roman" pitchFamily="18" charset="0"/>
              </a:rPr>
              <a:t>◦ </a:t>
            </a:r>
            <a:r>
              <a:rPr lang="en-US" altLang="en-US" dirty="0">
                <a:solidFill>
                  <a:schemeClr val="tx1"/>
                </a:solidFill>
              </a:rPr>
              <a:t>Regulators</a:t>
            </a:r>
          </a:p>
          <a:p>
            <a:pPr algn="l" eaLnBrk="1" hangingPunct="1">
              <a:buSzPct val="60000"/>
              <a:buFont typeface="Arial" charset="0"/>
              <a:buNone/>
              <a:defRPr/>
            </a:pPr>
            <a:r>
              <a:rPr lang="en-US" altLang="en-US" dirty="0">
                <a:solidFill>
                  <a:schemeClr val="tx1"/>
                </a:solidFill>
              </a:rPr>
              <a:t>	            </a:t>
            </a:r>
            <a:r>
              <a:rPr lang="en-US" altLang="en-US" dirty="0">
                <a:solidFill>
                  <a:schemeClr val="tx1"/>
                </a:solidFill>
                <a:latin typeface="Times New Roman" pitchFamily="18" charset="0"/>
                <a:cs typeface="Times New Roman" pitchFamily="18" charset="0"/>
              </a:rPr>
              <a:t>◦ </a:t>
            </a:r>
            <a:r>
              <a:rPr lang="en-US" altLang="en-US" dirty="0">
                <a:solidFill>
                  <a:schemeClr val="tx1"/>
                </a:solidFill>
              </a:rPr>
              <a:t>Alarms</a:t>
            </a:r>
          </a:p>
          <a:p>
            <a:pPr algn="l" eaLnBrk="1" hangingPunct="1">
              <a:buFont typeface="Arial" charset="0"/>
              <a:buNone/>
              <a:defRPr/>
            </a:pPr>
            <a:endParaRPr lang="en-US" dirty="0">
              <a:solidFill>
                <a:schemeClr val="tx1"/>
              </a:solidFill>
            </a:endParaRPr>
          </a:p>
        </p:txBody>
      </p:sp>
      <p:sp>
        <p:nvSpPr>
          <p:cNvPr id="645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4E73969-9199-4681-8829-C28B3E2A4592}" type="slidenum">
              <a:rPr lang="en-US" altLang="en-US" sz="1400">
                <a:solidFill>
                  <a:srgbClr val="FFFFFF"/>
                </a:solidFill>
                <a:latin typeface="Verdana" panose="020B0604030504040204" pitchFamily="34" charset="0"/>
              </a:rPr>
              <a:pPr algn="ctr" eaLnBrk="1" hangingPunct="1">
                <a:spcBef>
                  <a:spcPct val="0"/>
                </a:spcBef>
                <a:buFontTx/>
                <a:buNone/>
              </a:pPr>
              <a:t>61</a:t>
            </a:fld>
            <a:endParaRPr lang="en-US" altLang="en-US" sz="1400">
              <a:solidFill>
                <a:srgbClr val="FFFFFF"/>
              </a:solidFill>
              <a:latin typeface="Verdana" panose="020B0604030504040204" pitchFamily="34" charset="0"/>
            </a:endParaRPr>
          </a:p>
        </p:txBody>
      </p:sp>
      <p:sp>
        <p:nvSpPr>
          <p:cNvPr id="645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 Training Topics</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altLang="en-US" dirty="0">
                <a:solidFill>
                  <a:schemeClr val="tx1"/>
                </a:solidFill>
              </a:rPr>
              <a:t>Respiratory hazards that employees are potentially exposed to during routine and emergency situations</a:t>
            </a:r>
          </a:p>
          <a:p>
            <a:pPr marL="342900" indent="-342900" algn="l" eaLnBrk="1" hangingPunct="1">
              <a:buFont typeface="Wingdings" pitchFamily="2" charset="2"/>
              <a:buChar char="§"/>
              <a:defRPr/>
            </a:pPr>
            <a:r>
              <a:rPr lang="en-US" altLang="en-US" dirty="0">
                <a:solidFill>
                  <a:schemeClr val="tx1"/>
                </a:solidFill>
              </a:rPr>
              <a:t>Proper use, including putting on (donning) and removing (doffing)</a:t>
            </a:r>
          </a:p>
          <a:p>
            <a:pPr marL="342900" indent="-342900" algn="l" eaLnBrk="1" hangingPunct="1">
              <a:buFont typeface="Wingdings" pitchFamily="2" charset="2"/>
              <a:buChar char="§"/>
              <a:defRPr/>
            </a:pPr>
            <a:r>
              <a:rPr lang="en-US" altLang="en-US" dirty="0">
                <a:solidFill>
                  <a:schemeClr val="tx1"/>
                </a:solidFill>
              </a:rPr>
              <a:t>Limitations on use  </a:t>
            </a:r>
          </a:p>
          <a:p>
            <a:pPr marL="342900" indent="-342900" algn="l" eaLnBrk="1" hangingPunct="1">
              <a:buFont typeface="Wingdings" pitchFamily="2" charset="2"/>
              <a:buChar char="§"/>
              <a:defRPr/>
            </a:pPr>
            <a:r>
              <a:rPr lang="en-US" altLang="en-US" dirty="0">
                <a:solidFill>
                  <a:schemeClr val="tx1"/>
                </a:solidFill>
              </a:rPr>
              <a:t>Maintenance</a:t>
            </a:r>
          </a:p>
          <a:p>
            <a:pPr marL="342900" indent="-342900" algn="l" eaLnBrk="1" hangingPunct="1">
              <a:buFont typeface="Wingdings" pitchFamily="2" charset="2"/>
              <a:buChar char="§"/>
              <a:defRPr/>
            </a:pPr>
            <a:r>
              <a:rPr lang="en-US" altLang="en-US" dirty="0">
                <a:solidFill>
                  <a:schemeClr val="tx1"/>
                </a:solidFill>
              </a:rPr>
              <a:t>Procedures for regularly                  </a:t>
            </a:r>
          </a:p>
          <a:p>
            <a:pPr algn="l" eaLnBrk="1" hangingPunct="1">
              <a:buFont typeface="Arial" charset="0"/>
              <a:buNone/>
              <a:defRPr/>
            </a:pPr>
            <a:r>
              <a:rPr lang="en-US" altLang="en-US" dirty="0">
                <a:solidFill>
                  <a:schemeClr val="tx1"/>
                </a:solidFill>
              </a:rPr>
              <a:t>   evaluating the effectiveness                        </a:t>
            </a:r>
          </a:p>
          <a:p>
            <a:pPr algn="l" eaLnBrk="1" hangingPunct="1">
              <a:buFont typeface="Arial" charset="0"/>
              <a:buNone/>
              <a:defRPr/>
            </a:pPr>
            <a:r>
              <a:rPr lang="en-US" altLang="en-US" dirty="0">
                <a:solidFill>
                  <a:schemeClr val="tx1"/>
                </a:solidFill>
              </a:rPr>
              <a:t>   of the program</a:t>
            </a:r>
          </a:p>
        </p:txBody>
      </p:sp>
      <p:sp>
        <p:nvSpPr>
          <p:cNvPr id="655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D4561C1-7EFA-4009-A5B3-5C2C282054FA}" type="slidenum">
              <a:rPr lang="en-US" altLang="en-US" sz="1400">
                <a:solidFill>
                  <a:srgbClr val="FFFFFF"/>
                </a:solidFill>
                <a:latin typeface="Verdana" panose="020B0604030504040204" pitchFamily="34" charset="0"/>
              </a:rPr>
              <a:pPr algn="ctr" eaLnBrk="1" hangingPunct="1">
                <a:spcBef>
                  <a:spcPct val="0"/>
                </a:spcBef>
                <a:buFontTx/>
                <a:buNone/>
              </a:pPr>
              <a:t>62</a:t>
            </a:fld>
            <a:endParaRPr lang="en-US" altLang="en-US" sz="1400">
              <a:solidFill>
                <a:srgbClr val="FFFFFF"/>
              </a:solidFill>
              <a:latin typeface="Verdana" panose="020B0604030504040204" pitchFamily="34" charset="0"/>
            </a:endParaRPr>
          </a:p>
        </p:txBody>
      </p:sp>
      <p:sp>
        <p:nvSpPr>
          <p:cNvPr id="655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65542" name="Picture 6" descr="Classro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1488" y="3657600"/>
            <a:ext cx="336391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 Training</a:t>
            </a:r>
          </a:p>
        </p:txBody>
      </p:sp>
      <p:sp>
        <p:nvSpPr>
          <p:cNvPr id="4099" name="Subtitle 2"/>
          <p:cNvSpPr>
            <a:spLocks noGrp="1"/>
          </p:cNvSpPr>
          <p:nvPr>
            <p:ph type="subTitle" idx="1"/>
          </p:nvPr>
        </p:nvSpPr>
        <p:spPr>
          <a:xfrm>
            <a:off x="609600" y="1524000"/>
            <a:ext cx="7924800" cy="4343400"/>
          </a:xfrm>
        </p:spPr>
        <p:txBody>
          <a:bodyPr/>
          <a:lstStyle/>
          <a:p>
            <a:pPr algn="l" eaLnBrk="1" hangingPunct="1">
              <a:buFont typeface="Arial" charset="0"/>
              <a:buNone/>
              <a:defRPr/>
            </a:pPr>
            <a:r>
              <a:rPr lang="en-US" altLang="en-US" dirty="0">
                <a:solidFill>
                  <a:schemeClr val="tx1"/>
                </a:solidFill>
              </a:rPr>
              <a:t>Training must be:</a:t>
            </a:r>
          </a:p>
          <a:p>
            <a:pPr marL="342900" indent="-342900" algn="l" eaLnBrk="1" hangingPunct="1">
              <a:buFont typeface="Wingdings" pitchFamily="2" charset="2"/>
              <a:buChar char="§"/>
              <a:defRPr/>
            </a:pPr>
            <a:r>
              <a:rPr lang="en-US" altLang="en-US" dirty="0">
                <a:solidFill>
                  <a:schemeClr val="tx1"/>
                </a:solidFill>
              </a:rPr>
              <a:t>Comprehensive</a:t>
            </a:r>
          </a:p>
          <a:p>
            <a:pPr marL="342900" indent="-342900" algn="l" eaLnBrk="1" hangingPunct="1">
              <a:buFont typeface="Wingdings" pitchFamily="2" charset="2"/>
              <a:buChar char="§"/>
              <a:defRPr/>
            </a:pPr>
            <a:r>
              <a:rPr lang="en-US" altLang="en-US" dirty="0">
                <a:solidFill>
                  <a:schemeClr val="tx1"/>
                </a:solidFill>
              </a:rPr>
              <a:t>Understandable</a:t>
            </a:r>
          </a:p>
          <a:p>
            <a:pPr marL="342900" indent="-342900" algn="l" eaLnBrk="1" hangingPunct="1">
              <a:buFont typeface="Wingdings" pitchFamily="2" charset="2"/>
              <a:buChar char="§"/>
              <a:defRPr/>
            </a:pPr>
            <a:r>
              <a:rPr lang="en-US" altLang="en-US" dirty="0">
                <a:solidFill>
                  <a:schemeClr val="tx1"/>
                </a:solidFill>
              </a:rPr>
              <a:t>Provided prior to respirator usage</a:t>
            </a:r>
          </a:p>
          <a:p>
            <a:pPr marL="342900" indent="-342900" algn="l" eaLnBrk="1" hangingPunct="1">
              <a:buFont typeface="Wingdings" pitchFamily="2" charset="2"/>
              <a:buChar char="§"/>
              <a:defRPr/>
            </a:pPr>
            <a:r>
              <a:rPr lang="en-US" altLang="en-US" dirty="0">
                <a:solidFill>
                  <a:schemeClr val="tx1"/>
                </a:solidFill>
              </a:rPr>
              <a:t>Provided annually, and more often if there are:</a:t>
            </a:r>
          </a:p>
          <a:p>
            <a:pPr marL="914400" lvl="1" indent="-457200" algn="l" eaLnBrk="1" hangingPunct="1">
              <a:buSzPct val="60000"/>
              <a:buFont typeface="Courier New" panose="02070309020205020404" pitchFamily="49" charset="0"/>
              <a:buChar char="o"/>
              <a:defRPr/>
            </a:pPr>
            <a:r>
              <a:rPr lang="en-US" altLang="en-US" dirty="0">
                <a:solidFill>
                  <a:schemeClr val="tx1"/>
                </a:solidFill>
              </a:rPr>
              <a:t>Changes in workplace or type of respirator</a:t>
            </a:r>
          </a:p>
          <a:p>
            <a:pPr marL="914400" lvl="1" indent="-457200" algn="l" eaLnBrk="1" hangingPunct="1">
              <a:buSzPct val="60000"/>
              <a:buFont typeface="Courier New" panose="02070309020205020404" pitchFamily="49" charset="0"/>
              <a:buChar char="o"/>
              <a:defRPr/>
            </a:pPr>
            <a:r>
              <a:rPr lang="en-US" altLang="en-US" dirty="0">
                <a:solidFill>
                  <a:schemeClr val="tx1"/>
                </a:solidFill>
              </a:rPr>
              <a:t>Inadequacies in employee’s knowledge</a:t>
            </a:r>
          </a:p>
          <a:p>
            <a:pPr marL="914400" lvl="1" indent="-457200" algn="l" eaLnBrk="1" hangingPunct="1">
              <a:buSzPct val="60000"/>
              <a:buFont typeface="Courier New" panose="02070309020205020404" pitchFamily="49" charset="0"/>
              <a:buChar char="o"/>
              <a:defRPr/>
            </a:pPr>
            <a:r>
              <a:rPr lang="en-US" altLang="en-US" dirty="0">
                <a:solidFill>
                  <a:schemeClr val="tx1"/>
                </a:solidFill>
              </a:rPr>
              <a:t>Other situations in which training appears needed.</a:t>
            </a:r>
          </a:p>
          <a:p>
            <a:pPr algn="l" eaLnBrk="1" hangingPunct="1">
              <a:buFont typeface="Arial" charset="0"/>
              <a:buNone/>
              <a:defRPr/>
            </a:pPr>
            <a:endParaRPr lang="en-US" dirty="0">
              <a:solidFill>
                <a:schemeClr val="tx1"/>
              </a:solidFill>
            </a:endParaRPr>
          </a:p>
        </p:txBody>
      </p:sp>
      <p:sp>
        <p:nvSpPr>
          <p:cNvPr id="665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188178A-972E-4521-9445-7BE6027142AF}" type="slidenum">
              <a:rPr lang="en-US" altLang="en-US" sz="1400">
                <a:solidFill>
                  <a:srgbClr val="FFFFFF"/>
                </a:solidFill>
                <a:latin typeface="Verdana" panose="020B0604030504040204" pitchFamily="34" charset="0"/>
              </a:rPr>
              <a:pPr algn="ctr" eaLnBrk="1" hangingPunct="1">
                <a:spcBef>
                  <a:spcPct val="0"/>
                </a:spcBef>
                <a:buFontTx/>
                <a:buNone/>
              </a:pPr>
              <a:t>63</a:t>
            </a:fld>
            <a:endParaRPr lang="en-US" altLang="en-US" sz="1400">
              <a:solidFill>
                <a:srgbClr val="FFFFFF"/>
              </a:solidFill>
              <a:latin typeface="Verdana" panose="020B0604030504040204" pitchFamily="34" charset="0"/>
            </a:endParaRPr>
          </a:p>
        </p:txBody>
      </p:sp>
      <p:sp>
        <p:nvSpPr>
          <p:cNvPr id="665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 Can Demonstrate</a:t>
            </a:r>
          </a:p>
        </p:txBody>
      </p:sp>
      <p:sp>
        <p:nvSpPr>
          <p:cNvPr id="4099" name="Subtitle 2"/>
          <p:cNvSpPr>
            <a:spLocks noGrp="1"/>
          </p:cNvSpPr>
          <p:nvPr>
            <p:ph type="subTitle" idx="1"/>
          </p:nvPr>
        </p:nvSpPr>
        <p:spPr>
          <a:xfrm>
            <a:off x="609600" y="1219200"/>
            <a:ext cx="5562600" cy="4800600"/>
          </a:xfrm>
        </p:spPr>
        <p:txBody>
          <a:bodyPr/>
          <a:lstStyle/>
          <a:p>
            <a:pPr marL="342900" indent="-342900" algn="l" eaLnBrk="1" hangingPunct="1">
              <a:buFont typeface="Wingdings" pitchFamily="2" charset="2"/>
              <a:buChar char="§"/>
              <a:defRPr/>
            </a:pPr>
            <a:r>
              <a:rPr lang="en-US" altLang="en-US" dirty="0">
                <a:solidFill>
                  <a:schemeClr val="tx1"/>
                </a:solidFill>
              </a:rPr>
              <a:t>Need for respirator and what can compromise its effectiveness</a:t>
            </a:r>
          </a:p>
          <a:p>
            <a:pPr marL="342900" indent="-342900" algn="l" eaLnBrk="1" hangingPunct="1">
              <a:buFont typeface="Wingdings" pitchFamily="2" charset="2"/>
              <a:buChar char="§"/>
              <a:defRPr/>
            </a:pPr>
            <a:r>
              <a:rPr lang="en-US" altLang="en-US" dirty="0">
                <a:solidFill>
                  <a:schemeClr val="tx1"/>
                </a:solidFill>
              </a:rPr>
              <a:t>Unit capabilities and limitations</a:t>
            </a:r>
          </a:p>
          <a:p>
            <a:pPr marL="342900" indent="-342900" algn="l" eaLnBrk="1" hangingPunct="1">
              <a:buFont typeface="Wingdings" pitchFamily="2" charset="2"/>
              <a:buChar char="§"/>
              <a:defRPr/>
            </a:pPr>
            <a:r>
              <a:rPr lang="en-US" altLang="en-US" dirty="0">
                <a:solidFill>
                  <a:schemeClr val="tx1"/>
                </a:solidFill>
              </a:rPr>
              <a:t>How to inspect, don, use (also in emergency conditions), doff and check seals</a:t>
            </a:r>
          </a:p>
          <a:p>
            <a:pPr marL="342900" indent="-342900" algn="l" eaLnBrk="1" hangingPunct="1">
              <a:buFont typeface="Wingdings" pitchFamily="2" charset="2"/>
              <a:buChar char="§"/>
              <a:defRPr/>
            </a:pPr>
            <a:r>
              <a:rPr lang="en-US" altLang="en-US" dirty="0">
                <a:solidFill>
                  <a:schemeClr val="tx1"/>
                </a:solidFill>
              </a:rPr>
              <a:t>Maintenance and storage</a:t>
            </a:r>
          </a:p>
          <a:p>
            <a:pPr marL="342900" indent="-342900" algn="l" eaLnBrk="1" hangingPunct="1">
              <a:buFont typeface="Wingdings" pitchFamily="2" charset="2"/>
              <a:buChar char="§"/>
              <a:defRPr/>
            </a:pPr>
            <a:r>
              <a:rPr lang="en-US" altLang="en-US" dirty="0">
                <a:solidFill>
                  <a:schemeClr val="tx1"/>
                </a:solidFill>
              </a:rPr>
              <a:t>Medical signs and symptoms limiting effectiveness</a:t>
            </a:r>
          </a:p>
          <a:p>
            <a:pPr marL="342900" indent="-342900" algn="l" eaLnBrk="1" hangingPunct="1">
              <a:buFont typeface="Wingdings" pitchFamily="2" charset="2"/>
              <a:buChar char="§"/>
              <a:defRPr/>
            </a:pPr>
            <a:r>
              <a:rPr lang="en-US" altLang="en-US" dirty="0">
                <a:solidFill>
                  <a:schemeClr val="tx1"/>
                </a:solidFill>
              </a:rPr>
              <a:t>General requirements of 29 CFR 1910.134</a:t>
            </a:r>
          </a:p>
          <a:p>
            <a:pPr algn="l" eaLnBrk="1" hangingPunct="1">
              <a:buFont typeface="Arial" charset="0"/>
              <a:buNone/>
              <a:defRPr/>
            </a:pPr>
            <a:endParaRPr lang="en-US" dirty="0">
              <a:solidFill>
                <a:schemeClr val="tx1"/>
              </a:solidFill>
            </a:endParaRPr>
          </a:p>
        </p:txBody>
      </p:sp>
      <p:sp>
        <p:nvSpPr>
          <p:cNvPr id="675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98F6D99-DB29-4590-A317-AFB089203989}" type="slidenum">
              <a:rPr lang="en-US" altLang="en-US" sz="1400">
                <a:solidFill>
                  <a:srgbClr val="FFFFFF"/>
                </a:solidFill>
                <a:latin typeface="Verdana" panose="020B0604030504040204" pitchFamily="34" charset="0"/>
              </a:rPr>
              <a:pPr algn="ctr" eaLnBrk="1" hangingPunct="1">
                <a:spcBef>
                  <a:spcPct val="0"/>
                </a:spcBef>
                <a:buFontTx/>
                <a:buNone/>
              </a:pPr>
              <a:t>64</a:t>
            </a:fld>
            <a:endParaRPr lang="en-US" altLang="en-US" sz="1400">
              <a:solidFill>
                <a:srgbClr val="FFFFFF"/>
              </a:solidFill>
              <a:latin typeface="Verdana" panose="020B0604030504040204" pitchFamily="34" charset="0"/>
            </a:endParaRPr>
          </a:p>
        </p:txBody>
      </p:sp>
      <p:sp>
        <p:nvSpPr>
          <p:cNvPr id="675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67590" name="Picture 6" descr="C:\Documents and Settings\stlane\My Documents\respirators 1\thumbnail.jpg"/>
          <p:cNvPicPr>
            <a:picLocks noChangeAspect="1" noChangeArrowheads="1"/>
          </p:cNvPicPr>
          <p:nvPr/>
        </p:nvPicPr>
        <p:blipFill>
          <a:blip r:embed="rId3">
            <a:extLst>
              <a:ext uri="{28A0092B-C50C-407E-A947-70E740481C1C}">
                <a14:useLocalDpi xmlns:a14="http://schemas.microsoft.com/office/drawing/2010/main" val="0"/>
              </a:ext>
            </a:extLst>
          </a:blip>
          <a:srcRect l="6352" r="4459"/>
          <a:stretch>
            <a:fillRect/>
          </a:stretch>
        </p:blipFill>
        <p:spPr bwMode="auto">
          <a:xfrm>
            <a:off x="6226175" y="2057400"/>
            <a:ext cx="2514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Program Evaluation</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altLang="en-US" dirty="0">
                <a:solidFill>
                  <a:schemeClr val="tx1"/>
                </a:solidFill>
              </a:rPr>
              <a:t>Conducted by employer to determine program and use efficiency</a:t>
            </a:r>
          </a:p>
          <a:p>
            <a:pPr marL="342900" indent="-342900" algn="l" eaLnBrk="1" hangingPunct="1">
              <a:buFont typeface="Wingdings" pitchFamily="2" charset="2"/>
              <a:buChar char="§"/>
              <a:defRPr/>
            </a:pPr>
            <a:r>
              <a:rPr lang="en-US" altLang="en-US" dirty="0">
                <a:solidFill>
                  <a:schemeClr val="tx1"/>
                </a:solidFill>
              </a:rPr>
              <a:t>Employer seeks employee input concerning respirator use</a:t>
            </a:r>
          </a:p>
          <a:p>
            <a:pPr marL="342900" indent="-342900" algn="l" eaLnBrk="1" hangingPunct="1">
              <a:buFont typeface="Wingdings" pitchFamily="2" charset="2"/>
              <a:buChar char="§"/>
              <a:defRPr/>
            </a:pPr>
            <a:r>
              <a:rPr lang="en-US" altLang="en-US" dirty="0">
                <a:solidFill>
                  <a:schemeClr val="tx1"/>
                </a:solidFill>
              </a:rPr>
              <a:t>All problems identified will be corrected</a:t>
            </a:r>
          </a:p>
          <a:p>
            <a:pPr marL="342900" indent="-342900" algn="l" eaLnBrk="1" hangingPunct="1">
              <a:buFont typeface="Wingdings" pitchFamily="2" charset="2"/>
              <a:buChar char="§"/>
              <a:defRPr/>
            </a:pPr>
            <a:r>
              <a:rPr lang="en-US" altLang="en-US" dirty="0">
                <a:solidFill>
                  <a:schemeClr val="tx1"/>
                </a:solidFill>
              </a:rPr>
              <a:t>Areas assessed:</a:t>
            </a:r>
          </a:p>
          <a:p>
            <a:pPr lvl="1" algn="l" eaLnBrk="1" hangingPunct="1">
              <a:buSzPct val="60000"/>
              <a:buFont typeface="Arial" charset="0"/>
              <a:buNone/>
              <a:defRPr/>
            </a:pPr>
            <a:r>
              <a:rPr lang="en-US" altLang="en-US" dirty="0">
                <a:solidFill>
                  <a:schemeClr val="tx1"/>
                </a:solidFill>
              </a:rPr>
              <a:t>             Respirator fit</a:t>
            </a:r>
          </a:p>
          <a:p>
            <a:pPr lvl="1" algn="l" eaLnBrk="1" hangingPunct="1">
              <a:buSzPct val="60000"/>
              <a:buFont typeface="Arial" charset="0"/>
              <a:buNone/>
              <a:defRPr/>
            </a:pPr>
            <a:r>
              <a:rPr lang="en-US" altLang="en-US" dirty="0">
                <a:solidFill>
                  <a:schemeClr val="tx1"/>
                </a:solidFill>
              </a:rPr>
              <a:t>             Appropriate respirator selection</a:t>
            </a:r>
          </a:p>
          <a:p>
            <a:pPr lvl="1" algn="l" eaLnBrk="1" hangingPunct="1">
              <a:buSzPct val="60000"/>
              <a:buFont typeface="Arial" charset="0"/>
              <a:buNone/>
              <a:defRPr/>
            </a:pPr>
            <a:r>
              <a:rPr lang="en-US" altLang="en-US" dirty="0">
                <a:solidFill>
                  <a:schemeClr val="tx1"/>
                </a:solidFill>
              </a:rPr>
              <a:t>             Proper use</a:t>
            </a:r>
          </a:p>
          <a:p>
            <a:pPr lvl="1" algn="l" eaLnBrk="1" hangingPunct="1">
              <a:buSzPct val="60000"/>
              <a:buFont typeface="Arial" charset="0"/>
              <a:buNone/>
              <a:defRPr/>
            </a:pPr>
            <a:r>
              <a:rPr lang="en-US" altLang="en-US" dirty="0">
                <a:solidFill>
                  <a:schemeClr val="tx1"/>
                </a:solidFill>
              </a:rPr>
              <a:t>             Proper maintenance</a:t>
            </a:r>
          </a:p>
          <a:p>
            <a:pPr algn="l" eaLnBrk="1" hangingPunct="1">
              <a:buFont typeface="Arial" charset="0"/>
              <a:buNone/>
              <a:defRPr/>
            </a:pPr>
            <a:endParaRPr lang="en-US" dirty="0">
              <a:solidFill>
                <a:schemeClr val="tx1"/>
              </a:solidFill>
            </a:endParaRPr>
          </a:p>
        </p:txBody>
      </p:sp>
      <p:sp>
        <p:nvSpPr>
          <p:cNvPr id="686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0B0150F-69C3-487F-99B3-91EDF330685A}" type="slidenum">
              <a:rPr lang="en-US" altLang="en-US" sz="1400">
                <a:solidFill>
                  <a:srgbClr val="FFFFFF"/>
                </a:solidFill>
                <a:latin typeface="Verdana" panose="020B0604030504040204" pitchFamily="34" charset="0"/>
              </a:rPr>
              <a:pPr algn="ctr" eaLnBrk="1" hangingPunct="1">
                <a:spcBef>
                  <a:spcPct val="0"/>
                </a:spcBef>
                <a:buFontTx/>
                <a:buNone/>
              </a:pPr>
              <a:t>65</a:t>
            </a:fld>
            <a:endParaRPr lang="en-US" altLang="en-US" sz="1400">
              <a:solidFill>
                <a:srgbClr val="FFFFFF"/>
              </a:solidFill>
              <a:latin typeface="Verdana" panose="020B0604030504040204" pitchFamily="34" charset="0"/>
            </a:endParaRPr>
          </a:p>
        </p:txBody>
      </p:sp>
      <p:sp>
        <p:nvSpPr>
          <p:cNvPr id="686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Recordkeeping</a:t>
            </a:r>
          </a:p>
        </p:txBody>
      </p:sp>
      <p:sp>
        <p:nvSpPr>
          <p:cNvPr id="4099" name="Subtitle 2"/>
          <p:cNvSpPr>
            <a:spLocks noGrp="1"/>
          </p:cNvSpPr>
          <p:nvPr>
            <p:ph type="subTitle" idx="1"/>
          </p:nvPr>
        </p:nvSpPr>
        <p:spPr>
          <a:xfrm>
            <a:off x="566738" y="1371600"/>
            <a:ext cx="7924800" cy="4800600"/>
          </a:xfrm>
        </p:spPr>
        <p:txBody>
          <a:bodyPr/>
          <a:lstStyle/>
          <a:p>
            <a:pPr marL="342900" indent="-342900" algn="l" eaLnBrk="1" hangingPunct="1">
              <a:buFont typeface="Wingdings" pitchFamily="2" charset="2"/>
              <a:buChar char="§"/>
              <a:defRPr/>
            </a:pPr>
            <a:r>
              <a:rPr lang="en-US" altLang="en-US" dirty="0">
                <a:solidFill>
                  <a:schemeClr val="tx1"/>
                </a:solidFill>
              </a:rPr>
              <a:t>Medical evaluation</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Fit testing:</a:t>
            </a:r>
          </a:p>
          <a:p>
            <a:pPr lvl="1" algn="l" eaLnBrk="1" hangingPunct="1">
              <a:buFont typeface="Arial" charset="0"/>
              <a:buNone/>
              <a:defRPr/>
            </a:pPr>
            <a:r>
              <a:rPr lang="en-US" altLang="en-US" sz="2200" dirty="0">
                <a:solidFill>
                  <a:schemeClr val="tx1"/>
                </a:solidFill>
              </a:rPr>
              <a:t> </a:t>
            </a:r>
            <a:r>
              <a:rPr lang="en-US" altLang="en-US" sz="2200" dirty="0">
                <a:solidFill>
                  <a:schemeClr val="tx1"/>
                </a:solidFill>
                <a:latin typeface="Verdana" pitchFamily="34" charset="0"/>
                <a:ea typeface="Verdana" pitchFamily="34" charset="0"/>
                <a:cs typeface="Verdana" pitchFamily="34" charset="0"/>
              </a:rPr>
              <a:t>Name of tested employee</a:t>
            </a:r>
          </a:p>
          <a:p>
            <a:pPr lvl="1" algn="l" eaLnBrk="1" hangingPunct="1">
              <a:buFont typeface="Arial" charset="0"/>
              <a:buNone/>
              <a:defRPr/>
            </a:pPr>
            <a:r>
              <a:rPr lang="en-US" altLang="en-US" sz="2200" dirty="0">
                <a:solidFill>
                  <a:schemeClr val="tx1"/>
                </a:solidFill>
                <a:latin typeface="Verdana" pitchFamily="34" charset="0"/>
                <a:ea typeface="Verdana" pitchFamily="34" charset="0"/>
                <a:cs typeface="Verdana" pitchFamily="34" charset="0"/>
              </a:rPr>
              <a:t> Type of fit test</a:t>
            </a:r>
          </a:p>
          <a:p>
            <a:pPr algn="l" eaLnBrk="1" hangingPunct="1">
              <a:buFont typeface="Arial" charset="0"/>
              <a:buNone/>
              <a:defRPr/>
            </a:pPr>
            <a:r>
              <a:rPr lang="en-US" altLang="en-US" sz="2200" dirty="0">
                <a:solidFill>
                  <a:schemeClr val="tx1"/>
                </a:solidFill>
                <a:ea typeface="Verdana" pitchFamily="34" charset="0"/>
                <a:cs typeface="Verdana" pitchFamily="34" charset="0"/>
              </a:rPr>
              <a:t>      Specific make, model, style, size of respirator</a:t>
            </a:r>
          </a:p>
          <a:p>
            <a:pPr algn="l" eaLnBrk="1" hangingPunct="1">
              <a:buFont typeface="Arial" charset="0"/>
              <a:buNone/>
              <a:defRPr/>
            </a:pPr>
            <a:r>
              <a:rPr lang="en-US" altLang="en-US" sz="2200" dirty="0">
                <a:solidFill>
                  <a:schemeClr val="tx1"/>
                </a:solidFill>
                <a:ea typeface="Verdana" pitchFamily="34" charset="0"/>
                <a:cs typeface="Verdana" pitchFamily="34" charset="0"/>
              </a:rPr>
              <a:t>      tested</a:t>
            </a:r>
          </a:p>
          <a:p>
            <a:pPr algn="l" eaLnBrk="1" hangingPunct="1">
              <a:buFont typeface="Arial" charset="0"/>
              <a:buNone/>
              <a:defRPr/>
            </a:pPr>
            <a:endParaRPr lang="en-US" altLang="en-US" sz="2200"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Pass/fail results for QLFT and fit factor and strip          chart or other recording for QNFTs</a:t>
            </a:r>
          </a:p>
          <a:p>
            <a:pPr algn="l" eaLnBrk="1" hangingPunct="1">
              <a:buFont typeface="Arial" charset="0"/>
              <a:buNone/>
              <a:defRPr/>
            </a:pPr>
            <a:endParaRPr lang="en-US" dirty="0">
              <a:solidFill>
                <a:schemeClr val="tx1"/>
              </a:solidFill>
            </a:endParaRPr>
          </a:p>
        </p:txBody>
      </p:sp>
      <p:sp>
        <p:nvSpPr>
          <p:cNvPr id="696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8DDA201-B810-45A0-94A7-02C835597951}" type="slidenum">
              <a:rPr lang="en-US" altLang="en-US" sz="1400">
                <a:solidFill>
                  <a:srgbClr val="FFFFFF"/>
                </a:solidFill>
                <a:latin typeface="Verdana" panose="020B0604030504040204" pitchFamily="34" charset="0"/>
              </a:rPr>
              <a:pPr algn="ctr" eaLnBrk="1" hangingPunct="1">
                <a:spcBef>
                  <a:spcPct val="0"/>
                </a:spcBef>
                <a:buFontTx/>
                <a:buNone/>
              </a:pPr>
              <a:t>66</a:t>
            </a:fld>
            <a:endParaRPr lang="en-US" altLang="en-US" sz="1400">
              <a:solidFill>
                <a:srgbClr val="FFFFFF"/>
              </a:solidFill>
              <a:latin typeface="Verdana" panose="020B0604030504040204" pitchFamily="34" charset="0"/>
            </a:endParaRPr>
          </a:p>
        </p:txBody>
      </p:sp>
      <p:sp>
        <p:nvSpPr>
          <p:cNvPr id="696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69638" name="Picture 5" descr="Binder-Blue.PNG"/>
          <p:cNvPicPr>
            <a:picLocks noChangeAspect="1"/>
          </p:cNvPicPr>
          <p:nvPr/>
        </p:nvPicPr>
        <p:blipFill>
          <a:blip r:embed="rId3">
            <a:extLst>
              <a:ext uri="{28A0092B-C50C-407E-A947-70E740481C1C}">
                <a14:useLocalDpi xmlns:a14="http://schemas.microsoft.com/office/drawing/2010/main" val="0"/>
              </a:ext>
            </a:extLst>
          </a:blip>
          <a:srcRect l="11000" t="15334" b="7668"/>
          <a:stretch>
            <a:fillRect/>
          </a:stretch>
        </p:blipFill>
        <p:spPr bwMode="auto">
          <a:xfrm>
            <a:off x="6423025" y="1646238"/>
            <a:ext cx="2035175"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Box 6"/>
          <p:cNvSpPr txBox="1">
            <a:spLocks noChangeArrowheads="1"/>
          </p:cNvSpPr>
          <p:nvPr/>
        </p:nvSpPr>
        <p:spPr bwMode="auto">
          <a:xfrm>
            <a:off x="6934200" y="1981200"/>
            <a:ext cx="1219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a:solidFill>
                  <a:schemeClr val="bg1"/>
                </a:solidFill>
                <a:latin typeface="Verdana" panose="020B0604030504040204" pitchFamily="34" charset="0"/>
              </a:rPr>
              <a:t>RP   Program</a:t>
            </a:r>
          </a:p>
          <a:p>
            <a:pPr algn="ctr" eaLnBrk="1" hangingPunct="1">
              <a:spcBef>
                <a:spcPct val="0"/>
              </a:spcBef>
              <a:buFontTx/>
              <a:buNone/>
            </a:pPr>
            <a:r>
              <a:rPr lang="en-US" altLang="en-US" sz="1300">
                <a:solidFill>
                  <a:schemeClr val="bg1"/>
                </a:solidFill>
                <a:latin typeface="Verdana" panose="020B0604030504040204" pitchFamily="34" charset="0"/>
              </a:rPr>
              <a:t>Records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Recordkeeping</a:t>
            </a:r>
          </a:p>
        </p:txBody>
      </p:sp>
      <p:sp>
        <p:nvSpPr>
          <p:cNvPr id="4099" name="Subtitle 2"/>
          <p:cNvSpPr>
            <a:spLocks noGrp="1"/>
          </p:cNvSpPr>
          <p:nvPr>
            <p:ph type="subTitle" idx="1"/>
          </p:nvPr>
        </p:nvSpPr>
        <p:spPr>
          <a:xfrm>
            <a:off x="609600" y="1752600"/>
            <a:ext cx="7924800" cy="3581400"/>
          </a:xfrm>
        </p:spPr>
        <p:txBody>
          <a:bodyPr/>
          <a:lstStyle/>
          <a:p>
            <a:pPr marL="342900" indent="-342900" algn="l" eaLnBrk="1" hangingPunct="1">
              <a:buFont typeface="Wingdings" pitchFamily="2" charset="2"/>
              <a:buChar char="§"/>
              <a:defRPr/>
            </a:pPr>
            <a:r>
              <a:rPr lang="en-US" dirty="0">
                <a:solidFill>
                  <a:schemeClr val="tx1"/>
                </a:solidFill>
              </a:rPr>
              <a:t>Written copy of current respirator program</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Written materials required to be retained shall   be made available upon request to:</a:t>
            </a:r>
          </a:p>
          <a:p>
            <a:pPr algn="l" eaLnBrk="1" hangingPunct="1">
              <a:buFont typeface="Arial" charset="0"/>
              <a:buNone/>
              <a:defRPr/>
            </a:pPr>
            <a:endParaRPr lang="en-US" dirty="0">
              <a:solidFill>
                <a:schemeClr val="tx1"/>
              </a:solidFill>
            </a:endParaRPr>
          </a:p>
          <a:p>
            <a:pPr marL="917575" indent="-223838" algn="l" eaLnBrk="1" hangingPunct="1">
              <a:buSzPct val="60000"/>
              <a:buFont typeface="Courier New" pitchFamily="49" charset="0"/>
              <a:buChar char="o"/>
              <a:defRPr/>
            </a:pPr>
            <a:r>
              <a:rPr lang="en-US" dirty="0">
                <a:solidFill>
                  <a:schemeClr val="tx1"/>
                </a:solidFill>
              </a:rPr>
              <a:t>Affected employees</a:t>
            </a:r>
          </a:p>
          <a:p>
            <a:pPr marL="917575" indent="-223838" algn="l" eaLnBrk="1" hangingPunct="1">
              <a:buSzPct val="60000"/>
              <a:buFont typeface="Courier New" pitchFamily="49" charset="0"/>
              <a:buChar char="o"/>
              <a:defRPr/>
            </a:pPr>
            <a:r>
              <a:rPr lang="en-US" dirty="0">
                <a:solidFill>
                  <a:schemeClr val="tx1"/>
                </a:solidFill>
              </a:rPr>
              <a:t>Assistant secretary of labor (federal) or designee</a:t>
            </a:r>
          </a:p>
          <a:p>
            <a:pPr algn="l" eaLnBrk="1" hangingPunct="1">
              <a:buFont typeface="Arial" charset="0"/>
              <a:buNone/>
              <a:defRPr/>
            </a:pPr>
            <a:endParaRPr lang="en-US" dirty="0">
              <a:solidFill>
                <a:schemeClr val="tx1"/>
              </a:solidFill>
            </a:endParaRPr>
          </a:p>
        </p:txBody>
      </p:sp>
      <p:sp>
        <p:nvSpPr>
          <p:cNvPr id="706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71238D7-9B8E-465D-8EFE-E33A7A618005}" type="slidenum">
              <a:rPr lang="en-US" altLang="en-US" sz="1400">
                <a:solidFill>
                  <a:srgbClr val="FFFFFF"/>
                </a:solidFill>
                <a:latin typeface="Verdana" panose="020B0604030504040204" pitchFamily="34" charset="0"/>
              </a:rPr>
              <a:pPr algn="ctr" eaLnBrk="1" hangingPunct="1">
                <a:spcBef>
                  <a:spcPct val="0"/>
                </a:spcBef>
                <a:buFontTx/>
                <a:buNone/>
              </a:pPr>
              <a:t>67</a:t>
            </a:fld>
            <a:endParaRPr lang="en-US" altLang="en-US" sz="1400">
              <a:solidFill>
                <a:srgbClr val="FFFFFF"/>
              </a:solidFill>
              <a:latin typeface="Verdana" panose="020B0604030504040204" pitchFamily="34" charset="0"/>
            </a:endParaRPr>
          </a:p>
        </p:txBody>
      </p:sp>
      <p:sp>
        <p:nvSpPr>
          <p:cNvPr id="706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Respirators - Remember</a:t>
            </a:r>
          </a:p>
        </p:txBody>
      </p:sp>
      <p:sp>
        <p:nvSpPr>
          <p:cNvPr id="4099" name="Subtitle 2"/>
          <p:cNvSpPr>
            <a:spLocks noGrp="1"/>
          </p:cNvSpPr>
          <p:nvPr>
            <p:ph type="subTitle" idx="1"/>
          </p:nvPr>
        </p:nvSpPr>
        <p:spPr>
          <a:xfrm>
            <a:off x="609600" y="1447800"/>
            <a:ext cx="7924800" cy="4800600"/>
          </a:xfrm>
        </p:spPr>
        <p:txBody>
          <a:bodyPr/>
          <a:lstStyle/>
          <a:p>
            <a:pPr marL="342900" indent="-342900" algn="l" eaLnBrk="1" hangingPunct="1">
              <a:buFont typeface="Wingdings" pitchFamily="2" charset="2"/>
              <a:buChar char="§"/>
              <a:defRPr/>
            </a:pPr>
            <a:r>
              <a:rPr lang="en-US" altLang="en-US" dirty="0">
                <a:solidFill>
                  <a:schemeClr val="tx1"/>
                </a:solidFill>
              </a:rPr>
              <a:t>Should not be the first choice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Use engineering and/or administrative controls before using respirators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Should be selected based on need and task (e.g. full face, half face, supplied air)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All users should have a medical evaluation and fit testing before use</a:t>
            </a:r>
          </a:p>
          <a:p>
            <a:pPr algn="l" eaLnBrk="1" hangingPunct="1">
              <a:buFont typeface="Arial" charset="0"/>
              <a:buNone/>
              <a:defRPr/>
            </a:pPr>
            <a:endParaRPr lang="en-US" dirty="0">
              <a:solidFill>
                <a:schemeClr val="tx1"/>
              </a:solidFill>
            </a:endParaRPr>
          </a:p>
        </p:txBody>
      </p:sp>
      <p:sp>
        <p:nvSpPr>
          <p:cNvPr id="716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37E2DAE-F0A9-469E-8C76-E8D3F190ED80}" type="slidenum">
              <a:rPr lang="en-US" altLang="en-US" sz="1400">
                <a:solidFill>
                  <a:srgbClr val="FFFFFF"/>
                </a:solidFill>
                <a:latin typeface="Verdana" panose="020B0604030504040204" pitchFamily="34" charset="0"/>
              </a:rPr>
              <a:pPr algn="ctr" eaLnBrk="1" hangingPunct="1">
                <a:spcBef>
                  <a:spcPct val="0"/>
                </a:spcBef>
                <a:buFontTx/>
                <a:buNone/>
              </a:pPr>
              <a:t>68</a:t>
            </a:fld>
            <a:endParaRPr lang="en-US" altLang="en-US" sz="1400">
              <a:solidFill>
                <a:srgbClr val="FFFFFF"/>
              </a:solidFill>
              <a:latin typeface="Verdana" panose="020B0604030504040204" pitchFamily="34" charset="0"/>
            </a:endParaRPr>
          </a:p>
        </p:txBody>
      </p:sp>
      <p:sp>
        <p:nvSpPr>
          <p:cNvPr id="716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Mandatory Compliance</a:t>
            </a:r>
          </a:p>
        </p:txBody>
      </p:sp>
      <p:sp>
        <p:nvSpPr>
          <p:cNvPr id="72707" name="Subtitle 2"/>
          <p:cNvSpPr>
            <a:spLocks noGrp="1"/>
          </p:cNvSpPr>
          <p:nvPr>
            <p:ph type="subTitle" idx="1"/>
          </p:nvPr>
        </p:nvSpPr>
        <p:spPr>
          <a:xfrm>
            <a:off x="533400" y="1828800"/>
            <a:ext cx="7924800" cy="3657600"/>
          </a:xfrm>
        </p:spPr>
        <p:txBody>
          <a:bodyPr/>
          <a:lstStyle/>
          <a:p>
            <a:pPr marL="342900" indent="-342900" algn="l" eaLnBrk="1" hangingPunct="1">
              <a:buFont typeface="Wingdings" panose="05000000000000000000" pitchFamily="2" charset="2"/>
              <a:buChar char="§"/>
            </a:pPr>
            <a:r>
              <a:rPr lang="en-US" altLang="en-US">
                <a:solidFill>
                  <a:schemeClr val="tx1"/>
                </a:solidFill>
              </a:rPr>
              <a:t>Appendix A – Fit Test Procedures</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Appendix B-1 – User Seal Check Procedures</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Appendix B-2 – Respirator Cleaning Procedures</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Appendix C – OSHA Respirator Medical 				Evaluation Questionnaire</a:t>
            </a:r>
          </a:p>
        </p:txBody>
      </p:sp>
      <p:sp>
        <p:nvSpPr>
          <p:cNvPr id="7270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726A824-E397-497B-88D8-8F7ABE8892E1}" type="slidenum">
              <a:rPr lang="en-US" altLang="en-US" sz="1400">
                <a:solidFill>
                  <a:srgbClr val="FFFFFF"/>
                </a:solidFill>
                <a:latin typeface="Verdana" panose="020B0604030504040204" pitchFamily="34" charset="0"/>
              </a:rPr>
              <a:pPr algn="ctr" eaLnBrk="1" hangingPunct="1">
                <a:spcBef>
                  <a:spcPct val="0"/>
                </a:spcBef>
                <a:buFontTx/>
                <a:buNone/>
              </a:pPr>
              <a:t>69</a:t>
            </a:fld>
            <a:endParaRPr lang="en-US" altLang="en-US" sz="1400">
              <a:solidFill>
                <a:srgbClr val="FFFFFF"/>
              </a:solidFill>
              <a:latin typeface="Verdana" panose="020B0604030504040204" pitchFamily="34" charset="0"/>
            </a:endParaRPr>
          </a:p>
        </p:txBody>
      </p:sp>
      <p:sp>
        <p:nvSpPr>
          <p:cNvPr id="727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Dust Masks</a:t>
            </a:r>
          </a:p>
        </p:txBody>
      </p:sp>
      <p:sp>
        <p:nvSpPr>
          <p:cNvPr id="921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F443D39-71A7-42D2-8413-7CEF6EE83B9C}" type="slidenum">
              <a:rPr lang="en-US" altLang="en-US" sz="1400">
                <a:solidFill>
                  <a:srgbClr val="FFFFFF"/>
                </a:solidFill>
                <a:latin typeface="Verdana" panose="020B0604030504040204" pitchFamily="34" charset="0"/>
              </a:rPr>
              <a:pPr algn="ctr" eaLnBrk="1" hangingPunct="1">
                <a:spcBef>
                  <a:spcPct val="0"/>
                </a:spcBef>
                <a:buFontTx/>
                <a:buNone/>
              </a:pPr>
              <a:t>7</a:t>
            </a:fld>
            <a:endParaRPr lang="en-US" altLang="en-US" sz="1400">
              <a:solidFill>
                <a:srgbClr val="FFFFFF"/>
              </a:solidFill>
              <a:latin typeface="Verdana" panose="020B0604030504040204" pitchFamily="34" charset="0"/>
            </a:endParaRPr>
          </a:p>
        </p:txBody>
      </p:sp>
      <p:sp>
        <p:nvSpPr>
          <p:cNvPr id="92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
        <p:nvSpPr>
          <p:cNvPr id="6" name="Content Placeholder 2"/>
          <p:cNvSpPr txBox="1">
            <a:spLocks/>
          </p:cNvSpPr>
          <p:nvPr/>
        </p:nvSpPr>
        <p:spPr bwMode="auto">
          <a:xfrm>
            <a:off x="304800" y="1219200"/>
            <a:ext cx="8534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altLang="en-US" sz="1900" dirty="0">
                <a:solidFill>
                  <a:schemeClr val="tx1"/>
                </a:solidFill>
              </a:rPr>
              <a:t>OSHA refers to Dust Masks as “filtering </a:t>
            </a:r>
            <a:r>
              <a:rPr lang="en-US" altLang="en-US" sz="1900" dirty="0" err="1">
                <a:solidFill>
                  <a:schemeClr val="tx1"/>
                </a:solidFill>
              </a:rPr>
              <a:t>facepieces</a:t>
            </a:r>
            <a:r>
              <a:rPr lang="en-US" altLang="en-US" sz="1900" dirty="0">
                <a:solidFill>
                  <a:schemeClr val="tx1"/>
                </a:solidFill>
              </a:rPr>
              <a:t>” which they define as:</a:t>
            </a:r>
          </a:p>
          <a:p>
            <a:pPr marL="342900" indent="-342900" algn="l">
              <a:buFont typeface="Wingdings" pitchFamily="2" charset="2"/>
              <a:buChar char="§"/>
              <a:defRPr/>
            </a:pPr>
            <a:r>
              <a:rPr lang="en-US" altLang="en-US" sz="1900" dirty="0">
                <a:solidFill>
                  <a:schemeClr val="tx1"/>
                </a:solidFill>
              </a:rPr>
              <a:t>Negative pressure particulate respirators with a filter as an integral part of the </a:t>
            </a:r>
            <a:r>
              <a:rPr lang="en-US" altLang="en-US" sz="1900" dirty="0" err="1">
                <a:solidFill>
                  <a:schemeClr val="tx1"/>
                </a:solidFill>
              </a:rPr>
              <a:t>facepiece</a:t>
            </a:r>
            <a:r>
              <a:rPr lang="en-US" altLang="en-US" sz="1900" dirty="0">
                <a:solidFill>
                  <a:schemeClr val="tx1"/>
                </a:solidFill>
              </a:rPr>
              <a:t> or with the entire </a:t>
            </a:r>
            <a:r>
              <a:rPr lang="en-US" altLang="en-US" sz="1900" dirty="0" err="1">
                <a:solidFill>
                  <a:schemeClr val="tx1"/>
                </a:solidFill>
              </a:rPr>
              <a:t>facepiece</a:t>
            </a:r>
            <a:r>
              <a:rPr lang="en-US" altLang="en-US" sz="1900" dirty="0">
                <a:solidFill>
                  <a:schemeClr val="tx1"/>
                </a:solidFill>
              </a:rPr>
              <a:t> composed of the filtering medium.</a:t>
            </a:r>
          </a:p>
          <a:p>
            <a:pPr marL="342900" indent="-342900" algn="l">
              <a:buFont typeface="Wingdings" pitchFamily="2" charset="2"/>
              <a:buChar char="§"/>
              <a:defRPr/>
            </a:pPr>
            <a:r>
              <a:rPr lang="en-US" altLang="en-US" sz="1900" i="1" dirty="0">
                <a:solidFill>
                  <a:schemeClr val="tx1"/>
                </a:solidFill>
              </a:rPr>
              <a:t>All</a:t>
            </a:r>
            <a:r>
              <a:rPr lang="en-US" altLang="en-US" sz="1900" dirty="0">
                <a:solidFill>
                  <a:schemeClr val="tx1"/>
                </a:solidFill>
              </a:rPr>
              <a:t> of the requirements of the Respiratory Protection Standard apply to Dust Masks if: </a:t>
            </a:r>
          </a:p>
          <a:p>
            <a:pPr algn="l">
              <a:defRPr/>
            </a:pPr>
            <a:r>
              <a:rPr lang="en-US" altLang="en-US" sz="1900" dirty="0">
                <a:solidFill>
                  <a:schemeClr val="tx1"/>
                </a:solidFill>
              </a:rPr>
              <a:t>     ◦ </a:t>
            </a:r>
            <a:r>
              <a:rPr lang="en-US" altLang="en-US" sz="1900" dirty="0">
                <a:solidFill>
                  <a:srgbClr val="FF0000"/>
                </a:solidFill>
              </a:rPr>
              <a:t>They are required by the employer to protect employees from    </a:t>
            </a:r>
            <a:br>
              <a:rPr lang="en-US" altLang="en-US" sz="1900" dirty="0">
                <a:solidFill>
                  <a:srgbClr val="FF0000"/>
                </a:solidFill>
              </a:rPr>
            </a:br>
            <a:r>
              <a:rPr lang="en-US" altLang="en-US" sz="1900" dirty="0">
                <a:solidFill>
                  <a:srgbClr val="FF0000"/>
                </a:solidFill>
              </a:rPr>
              <a:t>       any form of dust that exceeds OSHA’s Permissible Exposure </a:t>
            </a:r>
            <a:br>
              <a:rPr lang="en-US" altLang="en-US" sz="1900" dirty="0">
                <a:solidFill>
                  <a:srgbClr val="FF0000"/>
                </a:solidFill>
              </a:rPr>
            </a:br>
            <a:r>
              <a:rPr lang="en-US" altLang="en-US" sz="1900" dirty="0">
                <a:solidFill>
                  <a:srgbClr val="FF0000"/>
                </a:solidFill>
              </a:rPr>
              <a:t>       Limits (PEL’s).</a:t>
            </a:r>
          </a:p>
          <a:p>
            <a:pPr marL="342900" indent="-342900" algn="l">
              <a:buFont typeface="Wingdings" pitchFamily="2" charset="2"/>
              <a:buChar char="§"/>
              <a:defRPr/>
            </a:pPr>
            <a:r>
              <a:rPr lang="en-US" altLang="en-US" sz="1900" i="1" dirty="0">
                <a:solidFill>
                  <a:schemeClr val="tx1"/>
                </a:solidFill>
              </a:rPr>
              <a:t>The only exception is if the use of Dust Masks is voluntary.</a:t>
            </a:r>
          </a:p>
          <a:p>
            <a:pPr>
              <a:defRPr/>
            </a:pPr>
            <a:endParaRPr lang="en-US" altLang="en-US" sz="2000" dirty="0"/>
          </a:p>
        </p:txBody>
      </p:sp>
      <p:pic>
        <p:nvPicPr>
          <p:cNvPr id="92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864100"/>
            <a:ext cx="13462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864100"/>
            <a:ext cx="137795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Free Training Videos</a:t>
            </a:r>
          </a:p>
        </p:txBody>
      </p:sp>
      <p:sp>
        <p:nvSpPr>
          <p:cNvPr id="73731" name="Subtitle 2"/>
          <p:cNvSpPr>
            <a:spLocks noGrp="1"/>
          </p:cNvSpPr>
          <p:nvPr>
            <p:ph type="subTitle" idx="1"/>
          </p:nvPr>
        </p:nvSpPr>
        <p:spPr>
          <a:xfrm>
            <a:off x="609600" y="1219200"/>
            <a:ext cx="7924800" cy="4800600"/>
          </a:xfrm>
        </p:spPr>
        <p:txBody>
          <a:bodyPr/>
          <a:lstStyle/>
          <a:p>
            <a:pPr eaLnBrk="1" hangingPunct="1"/>
            <a:r>
              <a:rPr lang="en-US" altLang="en-US" sz="2200">
                <a:solidFill>
                  <a:schemeClr val="tx1"/>
                </a:solidFill>
              </a:rPr>
              <a:t>From OSHA:</a:t>
            </a:r>
          </a:p>
          <a:p>
            <a:pPr algn="l" eaLnBrk="1" hangingPunct="1"/>
            <a:r>
              <a:rPr lang="en-US" altLang="en-US" sz="2200">
                <a:solidFill>
                  <a:schemeClr val="tx1"/>
                </a:solidFill>
              </a:rPr>
              <a:t>http://www.osha.gov/video/respiratory_protection/general_industry.html</a:t>
            </a:r>
          </a:p>
          <a:p>
            <a:pPr algn="l" eaLnBrk="1" hangingPunct="1"/>
            <a:endParaRPr lang="en-US" altLang="en-US">
              <a:solidFill>
                <a:schemeClr val="tx1"/>
              </a:solidFill>
            </a:endParaRPr>
          </a:p>
        </p:txBody>
      </p:sp>
      <p:sp>
        <p:nvSpPr>
          <p:cNvPr id="7373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672D19A-583B-447B-A6E5-6BD367CBE36F}" type="slidenum">
              <a:rPr lang="en-US" altLang="en-US" sz="1400">
                <a:solidFill>
                  <a:srgbClr val="FFFFFF"/>
                </a:solidFill>
                <a:latin typeface="Verdana" panose="020B0604030504040204" pitchFamily="34" charset="0"/>
              </a:rPr>
              <a:pPr algn="ctr" eaLnBrk="1" hangingPunct="1">
                <a:spcBef>
                  <a:spcPct val="0"/>
                </a:spcBef>
                <a:buFontTx/>
                <a:buNone/>
              </a:pPr>
              <a:t>70</a:t>
            </a:fld>
            <a:endParaRPr lang="en-US" altLang="en-US" sz="1400">
              <a:solidFill>
                <a:srgbClr val="FFFFFF"/>
              </a:solidFill>
              <a:latin typeface="Verdana" panose="020B0604030504040204" pitchFamily="34" charset="0"/>
            </a:endParaRPr>
          </a:p>
        </p:txBody>
      </p:sp>
      <p:sp>
        <p:nvSpPr>
          <p:cNvPr id="737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737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38400"/>
            <a:ext cx="61722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74755" name="Subtitle 2"/>
          <p:cNvSpPr>
            <a:spLocks noGrp="1"/>
          </p:cNvSpPr>
          <p:nvPr>
            <p:ph type="subTitle" idx="1"/>
          </p:nvPr>
        </p:nvSpPr>
        <p:spPr>
          <a:xfrm>
            <a:off x="609600" y="1295400"/>
            <a:ext cx="7086600" cy="2209800"/>
          </a:xfrm>
        </p:spPr>
        <p:txBody>
          <a:bodyPr/>
          <a:lstStyle/>
          <a:p>
            <a:pPr algn="l" eaLnBrk="1" hangingPunct="1"/>
            <a:r>
              <a:rPr lang="en-US" altLang="en-US" b="1">
                <a:solidFill>
                  <a:srgbClr val="0070C0"/>
                </a:solidFill>
              </a:rPr>
              <a:t>Health &amp; Safety Training Specialists</a:t>
            </a:r>
          </a:p>
          <a:p>
            <a:pPr algn="l" eaLnBrk="1" hangingPunct="1"/>
            <a:r>
              <a:rPr lang="en-US" altLang="en-US" b="1">
                <a:solidFill>
                  <a:srgbClr val="0070C0"/>
                </a:solidFill>
              </a:rPr>
              <a:t>1171 South Cameron Street, Room 324</a:t>
            </a:r>
          </a:p>
          <a:p>
            <a:pPr algn="l" eaLnBrk="1" hangingPunct="1"/>
            <a:r>
              <a:rPr lang="en-US" altLang="en-US" b="1">
                <a:solidFill>
                  <a:srgbClr val="0070C0"/>
                </a:solidFill>
              </a:rPr>
              <a:t>Harrisburg, PA 17104-2501</a:t>
            </a:r>
          </a:p>
          <a:p>
            <a:pPr algn="l" eaLnBrk="1" hangingPunct="1"/>
            <a:r>
              <a:rPr lang="en-US" altLang="en-US" b="1">
                <a:solidFill>
                  <a:srgbClr val="0070C0"/>
                </a:solidFill>
              </a:rPr>
              <a:t>(717) 772-1635</a:t>
            </a:r>
          </a:p>
          <a:p>
            <a:pPr algn="l" eaLnBrk="1" hangingPunct="1"/>
            <a:r>
              <a:rPr lang="en-US" altLang="en-US" b="1">
                <a:solidFill>
                  <a:srgbClr val="0070C0"/>
                </a:solidFill>
              </a:rPr>
              <a:t>RA-LI-BWC-PATHS@pa.gov           </a:t>
            </a:r>
          </a:p>
          <a:p>
            <a:pPr algn="l" eaLnBrk="1" hangingPunct="1"/>
            <a:endParaRPr lang="en-US" altLang="en-US">
              <a:solidFill>
                <a:schemeClr val="tx1"/>
              </a:solidFill>
            </a:endParaRPr>
          </a:p>
        </p:txBody>
      </p:sp>
      <p:sp>
        <p:nvSpPr>
          <p:cNvPr id="7475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C2AC9E0-6371-4672-902A-E252D56FEBD6}" type="slidenum">
              <a:rPr lang="en-US" altLang="en-US" sz="1400">
                <a:solidFill>
                  <a:srgbClr val="FFFFFF"/>
                </a:solidFill>
                <a:latin typeface="Verdana" panose="020B0604030504040204" pitchFamily="34" charset="0"/>
              </a:rPr>
              <a:pPr algn="ctr" eaLnBrk="1" hangingPunct="1">
                <a:spcBef>
                  <a:spcPct val="0"/>
                </a:spcBef>
                <a:buFontTx/>
                <a:buNone/>
              </a:pPr>
              <a:t>71</a:t>
            </a:fld>
            <a:endParaRPr lang="en-US" altLang="en-US" sz="1400">
              <a:solidFill>
                <a:srgbClr val="FFFFFF"/>
              </a:solidFill>
              <a:latin typeface="Verdana" panose="020B0604030504040204" pitchFamily="34" charset="0"/>
            </a:endParaRPr>
          </a:p>
        </p:txBody>
      </p:sp>
      <p:sp>
        <p:nvSpPr>
          <p:cNvPr id="747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
        <p:nvSpPr>
          <p:cNvPr id="74758" name="Rectangle 1"/>
          <p:cNvSpPr>
            <a:spLocks noChangeArrowheads="1"/>
          </p:cNvSpPr>
          <p:nvPr/>
        </p:nvSpPr>
        <p:spPr bwMode="auto">
          <a:xfrm>
            <a:off x="685800" y="37338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3"/>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pic>
        <p:nvPicPr>
          <p:cNvPr id="74759" name="Picture 10"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648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863975"/>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Questions</a:t>
            </a:r>
          </a:p>
        </p:txBody>
      </p:sp>
      <p:sp>
        <p:nvSpPr>
          <p:cNvPr id="7577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E24A7AD-B429-4A72-8625-6876DADDE24E}" type="slidenum">
              <a:rPr lang="en-US" altLang="en-US" sz="1400">
                <a:solidFill>
                  <a:srgbClr val="FFFFFF"/>
                </a:solidFill>
                <a:latin typeface="Verdana" panose="020B0604030504040204" pitchFamily="34" charset="0"/>
              </a:rPr>
              <a:pPr algn="ctr" eaLnBrk="1" hangingPunct="1">
                <a:spcBef>
                  <a:spcPct val="0"/>
                </a:spcBef>
                <a:buFontTx/>
                <a:buNone/>
              </a:pPr>
              <a:t>72</a:t>
            </a:fld>
            <a:endParaRPr lang="en-US" altLang="en-US" sz="1400">
              <a:solidFill>
                <a:srgbClr val="FFFFFF"/>
              </a:solidFill>
              <a:latin typeface="Verdana" panose="020B0604030504040204" pitchFamily="34" charset="0"/>
            </a:endParaRPr>
          </a:p>
        </p:txBody>
      </p:sp>
      <p:sp>
        <p:nvSpPr>
          <p:cNvPr id="757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pic>
        <p:nvPicPr>
          <p:cNvPr id="75781" name="Picture 4" descr="C:\Documents and Settings\Steve\Local Settings\Temporary Internet Files\Content.IE5\U8XHXARI\MCj0304311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29718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Dust Masks</a:t>
            </a:r>
          </a:p>
        </p:txBody>
      </p:sp>
      <p:sp>
        <p:nvSpPr>
          <p:cNvPr id="4099" name="Subtitle 2"/>
          <p:cNvSpPr>
            <a:spLocks noGrp="1"/>
          </p:cNvSpPr>
          <p:nvPr>
            <p:ph type="subTitle" idx="1"/>
          </p:nvPr>
        </p:nvSpPr>
        <p:spPr>
          <a:xfrm>
            <a:off x="609600" y="1371600"/>
            <a:ext cx="7924800" cy="4572000"/>
          </a:xfrm>
        </p:spPr>
        <p:txBody>
          <a:bodyPr/>
          <a:lstStyle/>
          <a:p>
            <a:pPr algn="l" eaLnBrk="1" hangingPunct="1">
              <a:spcBef>
                <a:spcPts val="500"/>
              </a:spcBef>
              <a:buFont typeface="Arial" charset="0"/>
              <a:buNone/>
              <a:defRPr/>
            </a:pPr>
            <a:r>
              <a:rPr lang="en-US" altLang="en-US" sz="2100" dirty="0">
                <a:solidFill>
                  <a:schemeClr val="tx1"/>
                </a:solidFill>
              </a:rPr>
              <a:t>The employer is responsible for deciding if the                 use of Dust Masks will be voluntary or required. </a:t>
            </a:r>
          </a:p>
          <a:p>
            <a:pPr algn="l" eaLnBrk="1" hangingPunct="1">
              <a:spcBef>
                <a:spcPts val="500"/>
              </a:spcBef>
              <a:buFont typeface="Arial" charset="0"/>
              <a:buNone/>
              <a:defRPr/>
            </a:pPr>
            <a:r>
              <a:rPr lang="en-US" altLang="en-US" sz="2100" dirty="0">
                <a:solidFill>
                  <a:schemeClr val="tx1"/>
                </a:solidFill>
              </a:rPr>
              <a:t>If voluntary, the following applies:</a:t>
            </a:r>
          </a:p>
          <a:p>
            <a:pPr marL="342900" indent="-342900" algn="l" eaLnBrk="1" hangingPunct="1">
              <a:spcBef>
                <a:spcPts val="500"/>
              </a:spcBef>
              <a:buFont typeface="Wingdings" pitchFamily="2" charset="2"/>
              <a:buChar char="§"/>
              <a:defRPr/>
            </a:pPr>
            <a:r>
              <a:rPr lang="en-US" altLang="en-US" sz="2100" dirty="0">
                <a:solidFill>
                  <a:schemeClr val="tx1"/>
                </a:solidFill>
              </a:rPr>
              <a:t>Use does not create a hazard in and of itself (e.g. not reusing a contaminated mask, mask used properly). </a:t>
            </a:r>
          </a:p>
          <a:p>
            <a:pPr marL="342900" indent="-342900" algn="l" eaLnBrk="1" hangingPunct="1">
              <a:spcBef>
                <a:spcPts val="500"/>
              </a:spcBef>
              <a:buFont typeface="Wingdings" pitchFamily="2" charset="2"/>
              <a:buChar char="§"/>
              <a:defRPr/>
            </a:pPr>
            <a:r>
              <a:rPr lang="en-US" altLang="en-US" sz="2100" dirty="0">
                <a:solidFill>
                  <a:schemeClr val="tx1"/>
                </a:solidFill>
              </a:rPr>
              <a:t>Users must be provided with Appendix D of Standard (“Information for Employees Using Respirators When Not Required Under the Standard”).</a:t>
            </a:r>
          </a:p>
          <a:p>
            <a:pPr marL="342900" indent="-342900" algn="l" eaLnBrk="1" hangingPunct="1">
              <a:spcBef>
                <a:spcPts val="500"/>
              </a:spcBef>
              <a:buFont typeface="Wingdings" pitchFamily="2" charset="2"/>
              <a:buChar char="§"/>
              <a:defRPr/>
            </a:pPr>
            <a:r>
              <a:rPr lang="en-US" altLang="en-US" sz="2100" dirty="0">
                <a:solidFill>
                  <a:schemeClr val="tx1"/>
                </a:solidFill>
              </a:rPr>
              <a:t>Proper use and maintenance per manufacturer’s instructions must be ensured.</a:t>
            </a:r>
          </a:p>
          <a:p>
            <a:pPr marL="342900" indent="-342900" algn="l" eaLnBrk="1" hangingPunct="1">
              <a:spcBef>
                <a:spcPts val="500"/>
              </a:spcBef>
              <a:buFont typeface="Wingdings" pitchFamily="2" charset="2"/>
              <a:buChar char="§"/>
              <a:defRPr/>
            </a:pPr>
            <a:r>
              <a:rPr lang="en-US" altLang="en-US" sz="2100" dirty="0">
                <a:solidFill>
                  <a:schemeClr val="tx1"/>
                </a:solidFill>
              </a:rPr>
              <a:t>Only NIOSH-certified masks are used with proper design for the tasks being performed.</a:t>
            </a:r>
          </a:p>
          <a:p>
            <a:pPr algn="l" eaLnBrk="1" hangingPunct="1">
              <a:buFont typeface="Arial" charset="0"/>
              <a:buNone/>
              <a:defRPr/>
            </a:pPr>
            <a:endParaRPr lang="en-US" dirty="0">
              <a:solidFill>
                <a:schemeClr val="tx1"/>
              </a:solidFill>
            </a:endParaRPr>
          </a:p>
        </p:txBody>
      </p:sp>
      <p:sp>
        <p:nvSpPr>
          <p:cNvPr id="102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04764C1-CDF5-4961-82E0-77BC25344A3D}" type="slidenum">
              <a:rPr lang="en-US" altLang="en-US" sz="1400">
                <a:solidFill>
                  <a:srgbClr val="FFFFFF"/>
                </a:solidFill>
                <a:latin typeface="Verdana" panose="020B0604030504040204" pitchFamily="34" charset="0"/>
              </a:rPr>
              <a:pPr algn="ctr" eaLnBrk="1" hangingPunct="1">
                <a:spcBef>
                  <a:spcPct val="0"/>
                </a:spcBef>
                <a:buFontTx/>
                <a:buNone/>
              </a:pPr>
              <a:t>8</a:t>
            </a:fld>
            <a:endParaRPr lang="en-US" altLang="en-US" sz="1400">
              <a:solidFill>
                <a:srgbClr val="FFFFFF"/>
              </a:solidFill>
              <a:latin typeface="Verdana" panose="020B0604030504040204" pitchFamily="34" charset="0"/>
            </a:endParaRPr>
          </a:p>
        </p:txBody>
      </p:sp>
      <p:sp>
        <p:nvSpPr>
          <p:cNvPr id="102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Dust Masks</a:t>
            </a:r>
          </a:p>
        </p:txBody>
      </p:sp>
      <p:sp>
        <p:nvSpPr>
          <p:cNvPr id="4099" name="Subtitle 2"/>
          <p:cNvSpPr>
            <a:spLocks noGrp="1"/>
          </p:cNvSpPr>
          <p:nvPr>
            <p:ph type="subTitle" idx="1"/>
          </p:nvPr>
        </p:nvSpPr>
        <p:spPr>
          <a:xfrm>
            <a:off x="609600" y="1447800"/>
            <a:ext cx="7924800" cy="4800600"/>
          </a:xfrm>
        </p:spPr>
        <p:txBody>
          <a:bodyPr/>
          <a:lstStyle/>
          <a:p>
            <a:pPr algn="l" eaLnBrk="1" hangingPunct="1">
              <a:spcBef>
                <a:spcPts val="500"/>
              </a:spcBef>
              <a:buFont typeface="Arial" charset="0"/>
              <a:buNone/>
              <a:defRPr/>
            </a:pPr>
            <a:r>
              <a:rPr lang="en-US" altLang="en-US" dirty="0">
                <a:solidFill>
                  <a:schemeClr val="tx1"/>
                </a:solidFill>
              </a:rPr>
              <a:t>If the employer determines the use of Dust Masks is required they must be included as part of the Respiratory Protection Program which includes:</a:t>
            </a:r>
          </a:p>
          <a:p>
            <a:pPr marL="342900" indent="-342900" algn="l" eaLnBrk="1" hangingPunct="1">
              <a:spcBef>
                <a:spcPts val="500"/>
              </a:spcBef>
              <a:buFont typeface="Wingdings" pitchFamily="2" charset="2"/>
              <a:buChar char="§"/>
              <a:defRPr/>
            </a:pPr>
            <a:r>
              <a:rPr lang="en-US" altLang="en-US" dirty="0">
                <a:solidFill>
                  <a:schemeClr val="tx1"/>
                </a:solidFill>
              </a:rPr>
              <a:t>Medical Evaluations for all users.</a:t>
            </a:r>
          </a:p>
          <a:p>
            <a:pPr marL="342900" indent="-342900" algn="l" eaLnBrk="1" hangingPunct="1">
              <a:spcBef>
                <a:spcPts val="500"/>
              </a:spcBef>
              <a:buFont typeface="Wingdings" pitchFamily="2" charset="2"/>
              <a:buChar char="§"/>
              <a:defRPr/>
            </a:pPr>
            <a:r>
              <a:rPr lang="en-US" altLang="en-US" dirty="0">
                <a:solidFill>
                  <a:schemeClr val="tx1"/>
                </a:solidFill>
              </a:rPr>
              <a:t>Fit Testing (either Quantitative or Qualitative).</a:t>
            </a:r>
          </a:p>
          <a:p>
            <a:pPr marL="342900" indent="-342900" algn="l" eaLnBrk="1" hangingPunct="1">
              <a:spcBef>
                <a:spcPts val="500"/>
              </a:spcBef>
              <a:buFont typeface="Wingdings" pitchFamily="2" charset="2"/>
              <a:buChar char="§"/>
              <a:defRPr/>
            </a:pPr>
            <a:r>
              <a:rPr lang="en-US" altLang="en-US" dirty="0">
                <a:solidFill>
                  <a:schemeClr val="tx1"/>
                </a:solidFill>
              </a:rPr>
              <a:t>Training.</a:t>
            </a:r>
          </a:p>
          <a:p>
            <a:pPr algn="l" eaLnBrk="1" hangingPunct="1">
              <a:spcBef>
                <a:spcPts val="500"/>
              </a:spcBef>
              <a:buFont typeface="Arial" charset="0"/>
              <a:buNone/>
              <a:defRPr/>
            </a:pPr>
            <a:endParaRPr lang="en-US" altLang="en-US" dirty="0">
              <a:solidFill>
                <a:schemeClr val="tx1"/>
              </a:solidFill>
            </a:endParaRPr>
          </a:p>
          <a:p>
            <a:pPr algn="l" eaLnBrk="1" hangingPunct="1">
              <a:spcBef>
                <a:spcPts val="500"/>
              </a:spcBef>
              <a:buFont typeface="Arial" charset="0"/>
              <a:buNone/>
              <a:defRPr/>
            </a:pPr>
            <a:r>
              <a:rPr lang="en-US" altLang="en-US" dirty="0">
                <a:solidFill>
                  <a:srgbClr val="130BB5"/>
                </a:solidFill>
              </a:rPr>
              <a:t>Dust Masks should not be used in situations that are Immediately Dangerous to Life &amp; Health (IDLH) including oxygen-deficient atmospheres.</a:t>
            </a:r>
          </a:p>
          <a:p>
            <a:pPr algn="l" eaLnBrk="1" hangingPunct="1">
              <a:buFont typeface="Arial" charset="0"/>
              <a:buNone/>
              <a:defRPr/>
            </a:pPr>
            <a:endParaRPr lang="en-US" dirty="0">
              <a:solidFill>
                <a:srgbClr val="130BB5"/>
              </a:solidFill>
            </a:endParaRPr>
          </a:p>
        </p:txBody>
      </p:sp>
      <p:sp>
        <p:nvSpPr>
          <p:cNvPr id="112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0732A61-1FDB-49F5-AE78-A9869D986372}" type="slidenum">
              <a:rPr lang="en-US" altLang="en-US" sz="1400">
                <a:solidFill>
                  <a:srgbClr val="FFFFFF"/>
                </a:solidFill>
                <a:latin typeface="Verdana" panose="020B0604030504040204" pitchFamily="34" charset="0"/>
              </a:rPr>
              <a:pPr algn="ctr" eaLnBrk="1" hangingPunct="1">
                <a:spcBef>
                  <a:spcPct val="0"/>
                </a:spcBef>
                <a:buFontTx/>
                <a:buNone/>
              </a:pPr>
              <a:t>9</a:t>
            </a:fld>
            <a:endParaRPr lang="en-US" altLang="en-US" sz="1400">
              <a:solidFill>
                <a:srgbClr val="FFFFFF"/>
              </a:solidFill>
              <a:latin typeface="Verdana" panose="020B0604030504040204" pitchFamily="34" charset="0"/>
            </a:endParaRPr>
          </a:p>
        </p:txBody>
      </p:sp>
      <p:sp>
        <p:nvSpPr>
          <p:cNvPr id="112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PPT-042-02</a:t>
            </a:r>
          </a:p>
        </p:txBody>
      </p:sp>
    </p:spTree>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235F8E7-E886-4C3E-986C-F44185DBFD66}"/>
</file>

<file path=customXml/itemProps2.xml><?xml version="1.0" encoding="utf-8"?>
<ds:datastoreItem xmlns:ds="http://schemas.openxmlformats.org/officeDocument/2006/customXml" ds:itemID="{6D743CEA-560A-45BB-A506-AC4E2B7092BC}"/>
</file>

<file path=customXml/itemProps3.xml><?xml version="1.0" encoding="utf-8"?>
<ds:datastoreItem xmlns:ds="http://schemas.openxmlformats.org/officeDocument/2006/customXml" ds:itemID="{6BFEDC6A-1F56-496C-B3E3-25E83C68A7AF}"/>
</file>

<file path=docProps/app.xml><?xml version="1.0" encoding="utf-8"?>
<Properties xmlns="http://schemas.openxmlformats.org/officeDocument/2006/extended-properties" xmlns:vt="http://schemas.openxmlformats.org/officeDocument/2006/docPropsVTypes">
  <Template/>
  <TotalTime>4566</TotalTime>
  <Words>6779</Words>
  <Application>Microsoft Office PowerPoint</Application>
  <PresentationFormat>On-screen Show (4:3)</PresentationFormat>
  <Paragraphs>1134</Paragraphs>
  <Slides>72</Slides>
  <Notes>72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Times New Roman</vt:lpstr>
      <vt:lpstr>Arial</vt:lpstr>
      <vt:lpstr>Calibri</vt:lpstr>
      <vt:lpstr>Tahoma</vt:lpstr>
      <vt:lpstr>Verdana</vt:lpstr>
      <vt:lpstr>Wingdings</vt:lpstr>
      <vt:lpstr>Courier New</vt:lpstr>
      <vt:lpstr>new PPT template</vt:lpstr>
      <vt:lpstr>Respiratory Protection</vt:lpstr>
      <vt:lpstr>Respiratory Protection</vt:lpstr>
      <vt:lpstr>Respiratory Hazards</vt:lpstr>
      <vt:lpstr>Types of Respirators</vt:lpstr>
      <vt:lpstr>Types of Respiratory PPE</vt:lpstr>
      <vt:lpstr>This Program: APRs</vt:lpstr>
      <vt:lpstr>Dust Masks</vt:lpstr>
      <vt:lpstr>Dust Masks</vt:lpstr>
      <vt:lpstr>Dust Masks</vt:lpstr>
      <vt:lpstr>Ratings</vt:lpstr>
      <vt:lpstr>Air-Purifying Designations</vt:lpstr>
      <vt:lpstr>Use Consideration Chart</vt:lpstr>
      <vt:lpstr>Use Consideration Chart</vt:lpstr>
      <vt:lpstr>Per NIOSH</vt:lpstr>
      <vt:lpstr>Written Respiratory Program</vt:lpstr>
      <vt:lpstr>Medical Evaluation</vt:lpstr>
      <vt:lpstr>Medical Evaluation</vt:lpstr>
      <vt:lpstr>Medical Evaluation</vt:lpstr>
      <vt:lpstr>Medical Findings</vt:lpstr>
      <vt:lpstr>Fitting the Respirator</vt:lpstr>
      <vt:lpstr>Factors Affecting Fit</vt:lpstr>
      <vt:lpstr>Initial Fit Testing</vt:lpstr>
      <vt:lpstr>Fit Testing Types</vt:lpstr>
      <vt:lpstr>Quantitative Fit Testing</vt:lpstr>
      <vt:lpstr>Fit Testing Before Each Use</vt:lpstr>
      <vt:lpstr>Fit Test</vt:lpstr>
      <vt:lpstr>Face Piece Seal Protection</vt:lpstr>
      <vt:lpstr>Respirator Selection</vt:lpstr>
      <vt:lpstr>Hazard Compatibility</vt:lpstr>
      <vt:lpstr>Identify/Evaluate Hazards</vt:lpstr>
      <vt:lpstr>Gas/Vapor Protection</vt:lpstr>
      <vt:lpstr>Particulate Protection</vt:lpstr>
      <vt:lpstr>IDLH Atmospheres</vt:lpstr>
      <vt:lpstr>Three IDLH Atmospheres</vt:lpstr>
      <vt:lpstr>Respirators for IDLH Areas</vt:lpstr>
      <vt:lpstr>Respirators: Non-IDLH Area</vt:lpstr>
      <vt:lpstr>Assigned Protection Factors (APFs)</vt:lpstr>
      <vt:lpstr>APF Explained</vt:lpstr>
      <vt:lpstr>APF</vt:lpstr>
      <vt:lpstr>APF Chart</vt:lpstr>
      <vt:lpstr>Maximum Use Concentration (MUC)</vt:lpstr>
      <vt:lpstr>Determining MUC</vt:lpstr>
      <vt:lpstr>CAUTION</vt:lpstr>
      <vt:lpstr>Odor Threshold</vt:lpstr>
      <vt:lpstr>Filter Selection</vt:lpstr>
      <vt:lpstr>Hazard Compatibility</vt:lpstr>
      <vt:lpstr>Hazard Compatibility</vt:lpstr>
      <vt:lpstr>Hazard Warning Properties</vt:lpstr>
      <vt:lpstr>When to Change Filters</vt:lpstr>
      <vt:lpstr>Leave Hazard Area . . .</vt:lpstr>
      <vt:lpstr>IDLH Area Procedures</vt:lpstr>
      <vt:lpstr>Outside (Backup)</vt:lpstr>
      <vt:lpstr>Maintenance and Care</vt:lpstr>
      <vt:lpstr>Cleaning and Disinfecting</vt:lpstr>
      <vt:lpstr>Cleaning Precautions</vt:lpstr>
      <vt:lpstr>Storage</vt:lpstr>
      <vt:lpstr>Emergency Response Storage</vt:lpstr>
      <vt:lpstr>Emergency Respirators</vt:lpstr>
      <vt:lpstr>Inspection</vt:lpstr>
      <vt:lpstr>Items Inspected</vt:lpstr>
      <vt:lpstr>Maintenance and Repair</vt:lpstr>
      <vt:lpstr>Respirator Training Topics</vt:lpstr>
      <vt:lpstr>Employee Training</vt:lpstr>
      <vt:lpstr>Employee Can Demonstrate</vt:lpstr>
      <vt:lpstr>Program Evaluation</vt:lpstr>
      <vt:lpstr>Recordkeeping</vt:lpstr>
      <vt:lpstr>Recordkeeping</vt:lpstr>
      <vt:lpstr>Respirators - Remember</vt:lpstr>
      <vt:lpstr>Mandatory Compliance</vt:lpstr>
      <vt:lpstr>Free Training Videos</vt:lpstr>
      <vt:lpstr>Contact Information</vt:lpstr>
      <vt:lpstr>Questions</vt:lpstr>
    </vt:vector>
  </TitlesOfParts>
  <Company>dapshq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DAPS SAFETY MONITOR CONFERENCE CALL December 2003</dc:title>
  <dc:creator>aps2881</dc:creator>
  <cp:lastModifiedBy>Tanyia Miller</cp:lastModifiedBy>
  <cp:revision>395</cp:revision>
  <dcterms:created xsi:type="dcterms:W3CDTF">2003-11-14T18:20:33Z</dcterms:created>
  <dcterms:modified xsi:type="dcterms:W3CDTF">2017-03-07T18:41:49Z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28500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