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4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5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8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notesSlides/notesSlide71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8" r:id="rId30"/>
    <p:sldId id="297" r:id="rId31"/>
    <p:sldId id="296" r:id="rId32"/>
    <p:sldId id="295" r:id="rId33"/>
    <p:sldId id="294" r:id="rId34"/>
    <p:sldId id="293" r:id="rId35"/>
    <p:sldId id="292" r:id="rId36"/>
    <p:sldId id="291" r:id="rId37"/>
    <p:sldId id="290" r:id="rId38"/>
    <p:sldId id="289" r:id="rId39"/>
    <p:sldId id="299" r:id="rId40"/>
    <p:sldId id="300" r:id="rId41"/>
    <p:sldId id="309" r:id="rId42"/>
    <p:sldId id="308" r:id="rId43"/>
    <p:sldId id="307" r:id="rId44"/>
    <p:sldId id="306" r:id="rId45"/>
    <p:sldId id="305" r:id="rId46"/>
    <p:sldId id="304" r:id="rId47"/>
    <p:sldId id="303" r:id="rId48"/>
    <p:sldId id="302" r:id="rId49"/>
    <p:sldId id="345" r:id="rId50"/>
    <p:sldId id="301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7" r:id="rId66"/>
    <p:sldId id="326" r:id="rId67"/>
    <p:sldId id="325" r:id="rId68"/>
    <p:sldId id="324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6" r:id="rId86"/>
    <p:sldId id="344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30" autoAdjust="0"/>
  </p:normalViewPr>
  <p:slideViewPr>
    <p:cSldViewPr>
      <p:cViewPr varScale="1">
        <p:scale>
          <a:sx n="55" d="100"/>
          <a:sy n="55" d="100"/>
        </p:scale>
        <p:origin x="20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95" Type="http://schemas.openxmlformats.org/officeDocument/2006/relationships/customXml" Target="../customXml/item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C13CC8-5838-4961-87F4-42500F90E8EF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C1B904-02F7-4A8F-A070-99C62FDE24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CFR 1910.119, Process safety management of highly hazardous chemicals, herein referred to as Process Safety Management or PSM.</a:t>
            </a:r>
          </a:p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intent of this standard is to prevent or minimize the consequences of catastrophic releases of toxic, reactive, flammable, or explosive chemicals.</a:t>
            </a:r>
          </a:p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releases may result in toxic, fire or explosion hazards.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A4045-B57F-4B05-8858-F7447746924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Also the standard does </a:t>
            </a:r>
            <a:r>
              <a:rPr lang="en-US" kern="0" dirty="0">
                <a:solidFill>
                  <a:srgbClr val="FF0000"/>
                </a:solidFill>
                <a:latin typeface="Verdana" pitchFamily="34" charset="0"/>
              </a:rPr>
              <a:t>NOT</a:t>
            </a:r>
            <a:r>
              <a:rPr lang="en-US" kern="0" dirty="0">
                <a:latin typeface="Verdana" pitchFamily="34" charset="0"/>
              </a:rPr>
              <a:t> apply to: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kern="0" dirty="0">
              <a:latin typeface="Verdana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Retail facilities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Oil/gas well drilling or servicing operations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Normally unoccupied remote facilities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1D59F4-C2AA-480E-B3F0-635C574D171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One of the main purposes for Process Hazard Analysis (PHA) is due to historical events and their impact.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To plan against events which will disrupt or shutdown a process or to allow a chemical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escape its containment and impact the plant, personnel and community at large.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BCB2B-3478-430D-8BA7-5BFDA7395A8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Verdana" panose="020B0604030504040204" pitchFamily="34" charset="0"/>
              </a:rPr>
              <a:t>Planning can result through Anticipation or Historic Occurrence: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Verdana" panose="020B0604030504040204" pitchFamily="34" charset="0"/>
              </a:rPr>
              <a:t>March 28, 1979, Middletown, Pennsylvania:  Although a horrendous event, lessons were learned which benefitted the entire nuclear generating community.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5744BA-0F7A-44D0-933A-22D9F42B76C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process hazard analysis </a:t>
            </a:r>
            <a:r>
              <a:rPr lang="en-US" kern="0" dirty="0">
                <a:latin typeface="Verdana" pitchFamily="34" charset="0"/>
              </a:rPr>
              <a:t>anticipates events based on the chemicals used in storage and processes.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kern="0" dirty="0">
              <a:latin typeface="Verdan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To preclude uncontrolled releases or to minimize their severity if released.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F04FD-B3DF-4A1C-B536-2BCE65AABD4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A method to determine plant or process chemical hazards and develop policies, procedures and safeguards against emergencies which may occur.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3F11DE-594A-474D-A776-81A8FEF702D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PHA Concept views the complete scope of a process.</a:t>
            </a:r>
          </a:p>
          <a:p>
            <a:endParaRPr lang="en-US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1.The System and its description</a:t>
            </a:r>
          </a:p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2.Hazards identified with the process or system</a:t>
            </a:r>
          </a:p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3.An analysis and risk assessment</a:t>
            </a:r>
          </a:p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4.Methods to control the identified hazards as well as a means to verify the adopted controls</a:t>
            </a:r>
          </a:p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5.A review process to maintain the enacted controls.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2D675-CE62-49CB-9029-79120DBA952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kern="0" dirty="0">
                <a:latin typeface="Verdana" pitchFamily="34" charset="0"/>
              </a:rPr>
              <a:t>The PHA is not exclusively for management. Employee participation is a must.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Employers shall develop a written plan of action for implementation of the employee participation required by 1910.119(c)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Employers consult with employees/their representatives on conduct and development of process hazards analyses (PHA)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945E5-706C-47A4-82B7-F83FC45EDF5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Provide employees and their representatives access to PHA and all other information required to be developed under this standard.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8177AA-F5F0-4F4E-9261-CFAE0266E97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Process safety information.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The Employer will: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Complete written process safety information before conducting any PHA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To identify/understand hazards posed by those processes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Include information concerning hazards of the highly hazardous chemicals used or produced by the process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Information of the technology of the process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Information of the equipment in the process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F6801-33C6-4EC5-AD95-98DAC707426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Data evaluation.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Highly Hazardous Chemical Process Information will be evaluated to include: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Toxicity 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Permissible exposure limits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Physical data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Reactivity data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</a:t>
            </a:r>
            <a:r>
              <a:rPr lang="en-US" kern="0" dirty="0" err="1">
                <a:latin typeface="Verdana" pitchFamily="34" charset="0"/>
              </a:rPr>
              <a:t>Corrosivity</a:t>
            </a:r>
            <a:r>
              <a:rPr lang="en-US" kern="0" dirty="0">
                <a:latin typeface="Verdana" pitchFamily="34" charset="0"/>
              </a:rPr>
              <a:t> 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15416-73F1-4E75-9308-26D4A4B1A4E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Topics discussed include those shown;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Terms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Applicability and Exceptions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Process Hazard Analysis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Data and Evaluation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Methods to Describe Systems.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565EC2-AEA0-4867-8032-C85ADFA96BE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Data evaluated includes,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Thermal and chemical stability data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Hazardous effects of inadvertent mixing of materials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Safety Data Sheets (SDS) per 29 CFR 1910.1200(g) may be used to comply.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FD6409-E724-47CB-8027-1D0FB85EA72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There will also be technology process information which is a </a:t>
            </a:r>
            <a:r>
              <a:rPr lang="en-US" kern="0" dirty="0">
                <a:latin typeface="Verdana" pitchFamily="34" charset="0"/>
              </a:rPr>
              <a:t>graphic means which describe the workings of a process for purposes of emergency shutdown, maintenance and system restoration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63FBFA-7547-4970-9730-F6F17637C36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Several acceptable methods exist by which systems can be described: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Block flow diagram 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Process flow diagram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Piping and instrument diagrams (P&amp;IDs)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kern="0" dirty="0">
              <a:latin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latin typeface="Verdana" pitchFamily="34" charset="0"/>
              </a:rPr>
              <a:t>(Block &amp; process diagrams are available in 29 CFR 1910.119, Appendix B)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80F8B5-300D-4CDD-B3EE-1B040A74E89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elements of a Block Flow Diagram would be,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Major process equipment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Interconnecting flow lines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Flow rates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Stream composition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Temperatures and pressures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FCB9B7-8B09-42DA-A47B-A3FF387FA7B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 more complex Process Flow Diagram would include: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kern="0" dirty="0">
                <a:latin typeface="Verdana" pitchFamily="34" charset="0"/>
              </a:rPr>
              <a:t> Main flow streams, valves 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kern="0" dirty="0">
                <a:latin typeface="Verdana" pitchFamily="34" charset="0"/>
              </a:rPr>
              <a:t> Temperatures and pressures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kern="0" dirty="0">
                <a:latin typeface="Verdana" pitchFamily="34" charset="0"/>
              </a:rPr>
              <a:t> Feed and product lines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kern="0" dirty="0">
                <a:latin typeface="Verdana" pitchFamily="34" charset="0"/>
              </a:rPr>
              <a:t> Materials of construction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kern="0" dirty="0">
                <a:latin typeface="Verdana" pitchFamily="34" charset="0"/>
              </a:rPr>
              <a:t> Pump capacities &amp; pressure heads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kern="0" dirty="0">
                <a:latin typeface="Verdana" pitchFamily="34" charset="0"/>
              </a:rPr>
              <a:t> Major control loop components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DDCF92-F6B2-4445-91E6-11DA51DD231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Piping and instrument diagrams, </a:t>
            </a:r>
            <a:r>
              <a:rPr lang="en-US" kern="0" dirty="0">
                <a:latin typeface="Verdana" pitchFamily="34" charset="0"/>
              </a:rPr>
              <a:t>also known as (P&amp;IDs)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Describe relationships between equipment and instrumentation. Computer software may be used for this aspect.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7706DD-8829-4D8D-B8B3-40CCDEB2089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Aspects of information technology which will be viewed encompass: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Process chemistry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Maximum intended inventory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Safe upper and lower limits</a:t>
            </a:r>
          </a:p>
          <a:p>
            <a:pPr marL="857250" indent="-17145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kern="0" dirty="0">
                <a:latin typeface="Verdana" pitchFamily="34" charset="0"/>
              </a:rPr>
              <a:t> Temperatures</a:t>
            </a:r>
          </a:p>
          <a:p>
            <a:pPr marL="857250" indent="-17145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kern="0" dirty="0">
                <a:latin typeface="Verdana" pitchFamily="34" charset="0"/>
              </a:rPr>
              <a:t> Pressures</a:t>
            </a:r>
          </a:p>
          <a:p>
            <a:pPr marL="857250" indent="-17145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kern="0" dirty="0">
                <a:latin typeface="Verdana" pitchFamily="34" charset="0"/>
              </a:rPr>
              <a:t> Flows </a:t>
            </a:r>
          </a:p>
          <a:p>
            <a:pPr marL="857250" indent="-17145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kern="0" dirty="0">
                <a:latin typeface="Verdana" pitchFamily="34" charset="0"/>
              </a:rPr>
              <a:t> Compositions</a:t>
            </a:r>
          </a:p>
          <a:p>
            <a:pPr marL="857250" indent="-17145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kern="0" dirty="0">
                <a:latin typeface="Verdana" pitchFamily="34" charset="0"/>
              </a:rPr>
              <a:t> Deviation consequences affecting employee safety and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D7E63D-387F-4F7C-95BB-B862332214C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kern="0" dirty="0">
                <a:latin typeface="Verdana" pitchFamily="34" charset="0"/>
              </a:rPr>
              <a:t>Where original technical information no longer exists, information may be developed in </a:t>
            </a:r>
            <a:br>
              <a:rPr lang="en-US" kern="0" dirty="0">
                <a:latin typeface="Verdana" pitchFamily="34" charset="0"/>
              </a:rPr>
            </a:br>
            <a:r>
              <a:rPr lang="en-US" kern="0" dirty="0">
                <a:latin typeface="Verdana" pitchFamily="34" charset="0"/>
              </a:rPr>
              <a:t>conjunction with the PHA in sufficient detail to support the analysis.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ADF191-0342-4F19-8E11-EB210D00C15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Part of the analysis looks at: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Materials of construction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Piping and instrument diagrams (P&amp;IDs)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Electrical classification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Relief system design and design basis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38C54-F633-40A1-B883-846DEFDC24D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Also viewed: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Ventilation system design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Design codes and standards employed 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Material and energy balances for processes built after May 26, 1992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Safety systems (interlocks, detection or suppression systems)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C38AD-2E68-4EDB-A6E0-B2C257279C2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Also discussed:</a:t>
            </a:r>
          </a:p>
          <a:p>
            <a:pPr>
              <a:defRPr/>
            </a:pPr>
            <a:endParaRPr lang="en-US" dirty="0"/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Steps for Each Operating Procedure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Pre-Startup Review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Incident Investigation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Appendix A &amp; B Contents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Bibliography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0BD70-C8A9-400B-8E29-240228CC541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Everything viewed will be documented to verify </a:t>
            </a:r>
            <a:r>
              <a:rPr lang="en-US" kern="0" dirty="0">
                <a:latin typeface="Verdana" pitchFamily="34" charset="0"/>
              </a:rPr>
              <a:t>that equipment complies with recognized and generally accepted good engineering practices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For existing equipment designed and constructed per codes, standards, or practices no longer in general use, determine and document it is: </a:t>
            </a:r>
          </a:p>
          <a:p>
            <a:pPr marL="628650" indent="-1143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Designed, </a:t>
            </a:r>
          </a:p>
          <a:p>
            <a:pPr marL="628650" indent="-1143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Maintained, </a:t>
            </a:r>
          </a:p>
          <a:p>
            <a:pPr marL="628650" indent="-1143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Inspected, </a:t>
            </a:r>
          </a:p>
          <a:p>
            <a:pPr marL="628650" indent="-1143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Tested, and </a:t>
            </a:r>
          </a:p>
          <a:p>
            <a:pPr marL="628650" indent="-1143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Operating in a safe manner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407067-01CA-44A1-8923-121422C5705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The Process Hazard Analysis (PHA) dealing with processes covered by this standard must be </a:t>
            </a:r>
            <a:r>
              <a:rPr lang="en-US" kern="0" dirty="0">
                <a:latin typeface="Verdana" pitchFamily="34" charset="0"/>
              </a:rPr>
              <a:t>appropriate to the complexity of the process shall </a:t>
            </a:r>
            <a:br>
              <a:rPr lang="en-US" kern="0" dirty="0">
                <a:latin typeface="Verdana" pitchFamily="34" charset="0"/>
              </a:rPr>
            </a:br>
            <a:r>
              <a:rPr lang="en-US" kern="0" dirty="0">
                <a:latin typeface="Verdana" pitchFamily="34" charset="0"/>
              </a:rPr>
              <a:t> identify, evaluate and control the hazards involved</a:t>
            </a:r>
          </a:p>
          <a:p>
            <a:pPr marL="1143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Determine and document the priority order for conducting PHA based on extent of: </a:t>
            </a:r>
          </a:p>
          <a:p>
            <a:pPr marL="1028700" indent="-2286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Process hazards</a:t>
            </a:r>
          </a:p>
          <a:p>
            <a:pPr marL="1028700" indent="-2286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Number of potentially affected employees</a:t>
            </a:r>
          </a:p>
          <a:p>
            <a:pPr marL="1028700" indent="-2286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Age of process </a:t>
            </a:r>
          </a:p>
          <a:p>
            <a:pPr marL="1028700" indent="-2286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Operating history of process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9C3CAC-4F84-4213-9BD7-AA66D961921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original standard had phase-in dates established.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 originating after the final phase would have an acceptable program is requirements of the initial PHA are met.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“After May 26, 1987…” intent: If an employer at the time had a relatively recent PHA (no older than May 26, 1987) they could consider that their initial PHA. If they had a PHA that had been completed earlier than May 26, 1987, they would need to start over from scratch with a completely new initial PHA.”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462A47-9B13-4DD7-B328-743054153B7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 Process Hazard Evaluation may be implemented using a variety of methods. Some include: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What If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Checklist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What If/Checklist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HAZOP (Hazard &amp; Operability Study)		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FMEA (Failure Mode &amp; Effects Analysis)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Fault Tree Analysis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An Appropriate Equivalent Methodology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C4719B-154A-449B-A293-A0D6C2209AC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“What If” method.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Verdana" pitchFamily="34" charset="0"/>
              </a:rPr>
              <a:t>Through developed questions and answers, the effects of component failures or process errors are evaluated.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382727-EBED-408E-AAF7-B648DD52EF5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 checklist, as the term implies, is used for various aspects of the process under view. Checklists can be used for:</a:t>
            </a:r>
          </a:p>
          <a:p>
            <a:pPr marL="8001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Audit of operators</a:t>
            </a:r>
          </a:p>
          <a:p>
            <a:pPr marL="8001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Equipment and construction issues</a:t>
            </a:r>
          </a:p>
          <a:p>
            <a:pPr marL="8001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Maintenance records</a:t>
            </a:r>
          </a:p>
          <a:p>
            <a:pPr marL="800100" indent="-1143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Others as determined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E0C4FF-EB59-421D-924A-E0790CDBBB8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“What If/Checklist” has the team members of the evaluation group look at the overall operation by topic area.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Individuals then specifically study such areas as:</a:t>
            </a:r>
          </a:p>
          <a:p>
            <a:pPr marL="18288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Material hazards</a:t>
            </a:r>
          </a:p>
          <a:p>
            <a:pPr marL="18288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Process hazards</a:t>
            </a:r>
          </a:p>
          <a:p>
            <a:pPr marL="18288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Policies and procedures</a:t>
            </a:r>
          </a:p>
          <a:p>
            <a:pPr marL="18288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Equipment/instrument design</a:t>
            </a:r>
          </a:p>
          <a:p>
            <a:pPr marL="1828800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endParaRPr lang="en-US" kern="0" dirty="0">
              <a:latin typeface="Verdana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Generating the “what if” questions in a checklist fashion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B4F3E5-F847-4C8A-BB8A-A74A55375D8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above slide shows an example of a “What if Checklist.”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B0330D-F4BA-4FBB-B6AD-9B02C85A39A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Hazard and Operability Study, also called HAZOP, 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Makes a determination of deviation from their design basis.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Diagrams of the facility’s piping, electrical system and instrumentation can be used.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16333B-ED8D-45FB-B0D7-367676F6CA6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Failure Mode and Effects Analysis (FMEA),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Is a component failure study.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Analyzed would be:</a:t>
            </a:r>
          </a:p>
          <a:p>
            <a:pPr marL="685800" indent="-1714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Mode of failure</a:t>
            </a:r>
          </a:p>
          <a:p>
            <a:pPr marL="685800" indent="-1714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Consequences</a:t>
            </a:r>
          </a:p>
          <a:p>
            <a:pPr marL="685800" indent="-1714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Designation of classification of failure</a:t>
            </a:r>
          </a:p>
          <a:p>
            <a:pPr marL="685800" indent="-1714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Likely failure probability</a:t>
            </a:r>
          </a:p>
          <a:p>
            <a:pPr marL="685800" indent="-1714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How a failure would be detected</a:t>
            </a:r>
          </a:p>
          <a:p>
            <a:pPr marL="685800" indent="-1714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How such a failure could be compensated.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Single as well as multiple failures could also be considered in planning.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90A155-079F-4549-9CD3-E318F3228D6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u="sng" kern="0" dirty="0">
                <a:latin typeface="Verdana" pitchFamily="34" charset="0"/>
              </a:rPr>
              <a:t>A Catastrophic release</a:t>
            </a:r>
            <a:r>
              <a:rPr lang="en-US" kern="0" dirty="0">
                <a:latin typeface="Verdana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en-US" kern="0" dirty="0">
              <a:latin typeface="Verdan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</a:rPr>
              <a:t> Major uncontrolled emission, fire, or explosion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</a:rPr>
              <a:t> Involves one or more highly hazardous chemicals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</a:rPr>
              <a:t> Presents serious danger to employees in the workplace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F08EC4-6403-4779-B061-3302FCE163E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 FMEA Risk Priority Number (RPN) can be assigned to assist in prioritizing failure modes in a process.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This number can be assigned by the PHA team during planning to prioritize their planning.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RPNs range from 1 (best) to 1,000 (worst).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The formula used is:</a:t>
            </a:r>
          </a:p>
          <a:p>
            <a:pPr marL="114300" indent="-114300"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				</a:t>
            </a:r>
            <a:r>
              <a:rPr lang="en-US" b="1" kern="0" dirty="0">
                <a:solidFill>
                  <a:srgbClr val="FF0000"/>
                </a:solidFill>
                <a:latin typeface="Verdana" pitchFamily="34" charset="0"/>
              </a:rPr>
              <a:t>(S x O x D) = RPN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64B84-9DE1-42EB-A443-D9E666422C0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0000"/>
                </a:solidFill>
                <a:latin typeface="Verdana" pitchFamily="34" charset="0"/>
              </a:rPr>
              <a:t>(S x O x D) = RPN</a:t>
            </a:r>
          </a:p>
          <a:p>
            <a:pPr>
              <a:spcBef>
                <a:spcPct val="20000"/>
              </a:spcBef>
              <a:defRPr/>
            </a:pPr>
            <a:endParaRPr lang="en-US" b="1" kern="0" dirty="0">
              <a:solidFill>
                <a:srgbClr val="FF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Where:</a:t>
            </a:r>
          </a:p>
          <a:p>
            <a:pPr>
              <a:spcBef>
                <a:spcPct val="20000"/>
              </a:spcBef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S=severity assigned relative to the effect perceived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O=Occurrence of likelihood that the cause will produce the failure mode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D=Detection is effectiveness of controls to prevent/detect the cause of the failure mode before the failure results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A6BB87-ECFB-4F11-A374-140C23D2751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kern="0" dirty="0">
                <a:solidFill>
                  <a:srgbClr val="FF0000"/>
                </a:solidFill>
                <a:latin typeface="Verdana" pitchFamily="34" charset="0"/>
              </a:rPr>
              <a:t>Examples:</a:t>
            </a:r>
            <a:endParaRPr lang="en-US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		</a:t>
            </a:r>
            <a:r>
              <a:rPr lang="en-US" u="sng" kern="0" dirty="0">
                <a:latin typeface="Verdana" pitchFamily="34" charset="0"/>
              </a:rPr>
              <a:t>S  x   O  x  D  =  RPN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System #1  	5  x  10  x  3  =  150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System #2		3  x    3  x  3  =    27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System #3		2  x    2  x  2  =     8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System #1 has a higher number, but System #3 may be more important to the overall operation.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Once RPNs are determined, always address the high severity failure modes no matter what their RPNs.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This RPN ranking assists in the overall planning process.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169F25-6F61-4C63-B526-C01E4C61984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logic diagram shows how the failure mode and effects would be analyzed.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D75911-85DE-45DB-8D20-4341D6E91A5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Fault Tree Analysis </a:t>
            </a: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views </a:t>
            </a:r>
            <a:r>
              <a:rPr lang="en-US" kern="0" dirty="0">
                <a:latin typeface="Verdana" pitchFamily="34" charset="0"/>
              </a:rPr>
              <a:t>potential event sequences which may result in an incident.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Diagram looks like a tree.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Each branch lists sequence of events (failures) for different paths to the end event.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Probabilities assigned to each event then used to determine the statistical probability to the end event which is posed.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An appropriate equivalent methodology may also be adopted for use.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62069-3143-4C33-96F2-11866EA006D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Fault Tree Analysis includes all segments which may cause, contribute to or be effected by an incident.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CA8844-627B-43BD-9EFC-481F943F8EF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 provides an appropriate equivalent methodology for analysis.</a:t>
            </a:r>
          </a:p>
          <a:p>
            <a:pPr eaLnBrk="1" hangingPunct="1"/>
            <a:endParaRPr lang="en-US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0DD9B-EAD6-465B-9C98-BD751347DD8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Process Hazard Analysis (PHA) addresses: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Hazards of the process.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Previous incident with likely potential of catastrophic consequences.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Engineering &amp; administrative controls applicable to hazards.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Consequences of engineering &amp; administrative control failures.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FB86F4-E3AA-4D27-9D30-6936ADF409C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PHA will also address such topics as:</a:t>
            </a:r>
          </a:p>
          <a:p>
            <a:pPr eaLnBrk="1" hangingPunct="1">
              <a:defRPr/>
            </a:pPr>
            <a:endParaRPr lang="en-US" dirty="0"/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Facility siting.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Human factors.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Qualitative evaluation of possible safety and health effects of failure of controls on employees.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2DAD1A-332D-42D3-A41A-DAEDF686D6C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Employer’s System of analysis and hazard identification,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Address the team’s findings and recommendations,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Assures the team’s recommendations are resolved,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Document resolution,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Document needed actions and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Complete actions as soon as possible.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C9555B-5A44-4681-A251-28F2886684E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>
                <a:latin typeface="Verdana" pitchFamily="34" charset="0"/>
              </a:rPr>
              <a:t>A Highly hazardous chemical is defined by the standard as a substance possessing toxic, reactive, flammable, or explosive properties and specified by section 1910.119(a)(1)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4D4069-09C2-43A5-99AF-26BC6889EBB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kern="0" dirty="0">
                <a:latin typeface="Verdana" pitchFamily="34" charset="0"/>
              </a:rPr>
              <a:t>The Employer’s System will require them to;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Develop a written schedule and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Communicate actions to operating, maintenance and other employees in the process and who may be affected by actions.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BF2995-2CFF-48FE-8717-E68CC5FA182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administrative considerations for the PHA provides,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It is updated and revalidated by a team meeting at least every 5 years.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Update and retain the PHA for each process for the life of the process.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defRPr/>
            </a:pPr>
            <a:r>
              <a:rPr lang="en-US" u="sng" kern="0" dirty="0">
                <a:latin typeface="Verdana" pitchFamily="34" charset="0"/>
              </a:rPr>
              <a:t>Operating Procedures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Written, for safely conducting activities involved in each covered process.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7880F5-7E75-45C2-B596-24C455552BE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steps included for each Operating Procedure will address at least: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Initial set-up,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Normal operations,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Temporary operations,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Emergency shutdown,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Emergency operations and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Normal shutdowns.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7B39F3-ACD1-417A-BDED-1E539AE0336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kern="0" dirty="0">
                <a:latin typeface="Verdana" pitchFamily="34" charset="0"/>
              </a:rPr>
              <a:t>Operating procedures will also provide for,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Startup following turnaround or emergency shutdown,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Operating Limits,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Consequences of deviation and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Steps required to correct or avoid deviation.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AFAC0B-2220-44AD-A824-6E884F81E1E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and health concerns must address the process chemicals regarding their properties and hazards.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359D46-C711-47FC-8F1B-E90FF46109A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Precautions to prevent exposure will include, in the following order: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Engineering controls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Administrative controls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PPE (Personal Protective Equipment). The use of PPE to totally solve a problem is not acceptable. This is the last line of consideration.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309D07-5770-414B-8D75-774628102CC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Determinations must be made to prevent exposure of employees. This would include control measures against:</a:t>
            </a:r>
          </a:p>
          <a:p>
            <a:pPr eaLnBrk="1" hangingPunct="1">
              <a:defRPr/>
            </a:pPr>
            <a:endParaRPr lang="en-US" dirty="0"/>
          </a:p>
          <a:p>
            <a:pPr marL="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Physical contact</a:t>
            </a:r>
          </a:p>
          <a:p>
            <a:pPr marL="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Airborne exposure</a:t>
            </a:r>
          </a:p>
          <a:p>
            <a:pPr marL="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Quality control for raw materials</a:t>
            </a:r>
          </a:p>
          <a:p>
            <a:pPr marL="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Control of hazardous chemical inventory levels</a:t>
            </a:r>
          </a:p>
          <a:p>
            <a:pPr marL="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Special/unique hazards</a:t>
            </a:r>
          </a:p>
          <a:p>
            <a:pPr marL="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Safety Systems/functions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8E2296-79F8-4EBF-9898-F27E8F0E600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Operating procedures should,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Be readily accessible to those working in or maintaining a process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Reviewed as necessary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Reflect current operating practice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658FF-CECC-4BBA-8DC4-5CF4620923E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Safe work practices equal hazard control during operations.</a:t>
            </a:r>
          </a:p>
          <a:p>
            <a:pPr eaLnBrk="1" hangingPunct="1">
              <a:defRPr/>
            </a:pPr>
            <a:endParaRPr lang="en-US" dirty="0"/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Lock-out/tag-out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Confined space entry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Opening process equipment/piping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Facility entrance control by maintenance, contractor, laboratory, and support personnel.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CBA6D6-5BBD-44A5-901B-3AC17D2DC79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Initial and refresher training should be a part of your program. Initial training is provided to those operating a process. Elements of the program should include but not be limited to: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Overview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Procedures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Safety/health hazards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Emergency operations/shutdown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Safe work practices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 Train each employee involved in maintaining the on-going integrity of process equipment.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C403D-159D-4FBB-88D5-1FFA4B3A234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u="sng" dirty="0">
                <a:latin typeface="Verdana" pitchFamily="34" charset="0"/>
              </a:rPr>
              <a:t>Process</a:t>
            </a:r>
            <a:r>
              <a:rPr lang="en-US" dirty="0">
                <a:latin typeface="Verdana" pitchFamily="34" charset="0"/>
              </a:rPr>
              <a:t>: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latin typeface="Verdana" pitchFamily="34" charset="0"/>
              </a:rPr>
              <a:t>Any activity involving a highly hazardous chemical including use, storage, manufacturing, handling, or the on-site movement of such chemicals, or combination of these activities,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latin typeface="Verdana" pitchFamily="34" charset="0"/>
              </a:rPr>
              <a:t>Any group of vessels that are interconnected, and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latin typeface="Verdana" pitchFamily="34" charset="0"/>
              </a:rPr>
              <a:t>Separate vessels which are located such that a highly hazardous chemical could be involved in a potential release are considered a single process.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060509-0BD3-44F4-B17B-D72BCCD7383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Training for contractors must also be provided. This applies to those contractors </a:t>
            </a:r>
            <a:r>
              <a:rPr lang="en-US" kern="0" dirty="0">
                <a:latin typeface="Verdana" pitchFamily="34" charset="0"/>
              </a:rPr>
              <a:t>performing maintenance, repair or working adjacent to a covered process.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kern="0" dirty="0">
                <a:latin typeface="Verdana" pitchFamily="34" charset="0"/>
              </a:rPr>
              <a:t>Said training </a:t>
            </a:r>
            <a:r>
              <a:rPr lang="en-US" u="sng" kern="0" dirty="0">
                <a:latin typeface="Verdana" pitchFamily="34" charset="0"/>
              </a:rPr>
              <a:t>does not apply</a:t>
            </a:r>
            <a:r>
              <a:rPr lang="en-US" kern="0" dirty="0">
                <a:latin typeface="Verdana" pitchFamily="34" charset="0"/>
              </a:rPr>
              <a:t> to contractors supplying incidental services, such as delivering water or dropping off supplies.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51D985-ED60-4B8B-B62C-D9372FF2996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employer is responsible to,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Obtain and evaluate contract employer’s safety performance and programs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Inform contract employers of known potential fire, explosion, or toxic release hazards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Explain to contract employers the applicable provisions of emergency action plan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40794-25C3-4409-AD65-06DB04D338D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Additionally, the employer must,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Develop and implement safe work practices to control the entrance, presence and exit of contract employers and contract employees in covered </a:t>
            </a:r>
            <a:br>
              <a:rPr lang="en-US" kern="0" dirty="0">
                <a:latin typeface="Verdana" pitchFamily="34" charset="0"/>
              </a:rPr>
            </a:br>
            <a:r>
              <a:rPr lang="en-US" kern="0" dirty="0">
                <a:latin typeface="Verdana" pitchFamily="34" charset="0"/>
              </a:rPr>
              <a:t> process areas,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Periodically evaluate performance of contract employers,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Maintain a contract employee injury and illness log related to the contractor’s work in process areas.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64E21-11CB-4BBA-80FB-5298827E96C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Contractor is responsible to: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Assure each employee is trained in work practices necessary,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Document each employee has received/understood required training,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Keep training record on each employee,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Assure each employee follows facility safety rules and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Advise employer of unique hazards presented by or found by contract employer.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3761DA-0E7E-4478-9931-B2A14996A25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Before starting up any process, a pre-startup safety review shall be made.</a:t>
            </a:r>
          </a:p>
          <a:p>
            <a:pPr eaLnBrk="1" hangingPunct="1">
              <a:defRPr/>
            </a:pPr>
            <a:endParaRPr lang="en-US" dirty="0"/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Perform for new or modified facilities when modification is significant enough to require a </a:t>
            </a:r>
            <a:br>
              <a:rPr lang="en-US" kern="0" dirty="0">
                <a:latin typeface="Verdana" pitchFamily="34" charset="0"/>
              </a:rPr>
            </a:br>
            <a:r>
              <a:rPr lang="en-US" kern="0" dirty="0">
                <a:latin typeface="Verdana" pitchFamily="34" charset="0"/>
              </a:rPr>
              <a:t> change in process safety information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Startup reviews confirm that prior to introduction of highly hazardous chemicals to a process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</a:endParaRPr>
          </a:p>
          <a:p>
            <a:pPr marL="171450" indent="-171450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kern="0" dirty="0">
                <a:latin typeface="Verdana" pitchFamily="34" charset="0"/>
              </a:rPr>
              <a:t>    That construction and equipment is in accord with design specifications and</a:t>
            </a:r>
          </a:p>
          <a:p>
            <a:pPr marL="171450" indent="-171450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kern="0" dirty="0">
                <a:latin typeface="Verdana" pitchFamily="34" charset="0"/>
              </a:rPr>
              <a:t>    That safety, operating, maintenance and emergency procedures are in place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36D39F-A55A-41B7-B282-82406A5E47A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new facilities the PHA is performed and recommendations are resolved or implemented before startup.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Modified facilities must meet the requirements contained in manage of change section 1910.119(l).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of each employee involved in operating a process is completed prior to their working on the process.</a:t>
            </a: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78E06E-8DCB-43A6-8D69-1F136A9B50D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Mechanical integrity must be guaranteed for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Pressure vessels and storage tanks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Piping systems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Piping components such as valves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Relief and vent systems and devices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Emergency shutdown systems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Controls</a:t>
            </a:r>
          </a:p>
          <a:p>
            <a:pPr marL="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Monitoring devices</a:t>
            </a:r>
          </a:p>
          <a:p>
            <a:pPr marL="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Sensors</a:t>
            </a:r>
          </a:p>
          <a:p>
            <a:pPr marL="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Alarms</a:t>
            </a:r>
          </a:p>
          <a:p>
            <a:pPr marL="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Interlocks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Pumps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93E373-2A8F-4748-8F0D-CC83FE95283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goal of written procedures is to maintain the on-going integrity of process equipment.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procedures are specific to process needs and to promote safety.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F7C0D-9BCB-4934-B549-9D6D5FC39FD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Consider the following inspection and testing of process equipment.</a:t>
            </a:r>
          </a:p>
          <a:p>
            <a:pPr eaLnBrk="1" hangingPunct="1">
              <a:defRPr/>
            </a:pPr>
            <a:endParaRPr lang="en-US" dirty="0"/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Procedures shall follow recognized and accepted good engineering practices.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Frequency is consistent with applicable manufacturers’ recommendations.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Inspected and tested more frequently if determined necessary.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Document deficiencies and corrective actions before further use.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E33D5D-D611-4F6A-82AC-97ABD8B029F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Quality Assurance is a part of each facility’s program. For new plants, it is to determine the suitability of equipment for the designated process application.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kern="0" dirty="0">
                <a:latin typeface="Verdana" pitchFamily="34" charset="0"/>
              </a:rPr>
              <a:t>Checks and inspections determine;</a:t>
            </a:r>
          </a:p>
          <a:p>
            <a:pPr marL="2857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Equipment is suitable for process application.</a:t>
            </a:r>
          </a:p>
          <a:p>
            <a:pPr marL="2857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Consistent with design specifications.</a:t>
            </a:r>
          </a:p>
          <a:p>
            <a:pPr marL="28575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Manufacturer’s instruction is followed.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F37F97-8ADE-4E21-BC6C-2D9D1CAB8CA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latin typeface="Verdana" pitchFamily="34" charset="0"/>
              </a:rPr>
              <a:t>Chemicals addressed in 1910.119, Appendix A at their Threshold Quantities (TQs)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400" kern="0" dirty="0">
                <a:latin typeface="Verdana" pitchFamily="34" charset="0"/>
              </a:rPr>
              <a:t>		</a:t>
            </a:r>
          </a:p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       </a:t>
            </a:r>
            <a:r>
              <a:rPr lang="en-US" u="sng" kern="0" dirty="0">
                <a:latin typeface="Verdana" pitchFamily="34" charset="0"/>
              </a:rPr>
              <a:t>Chemical Name</a:t>
            </a:r>
            <a:r>
              <a:rPr lang="en-US" kern="0" dirty="0">
                <a:latin typeface="Verdana" pitchFamily="34" charset="0"/>
              </a:rPr>
              <a:t>	   	  </a:t>
            </a:r>
            <a:r>
              <a:rPr lang="en-US" u="sng" kern="0" dirty="0">
                <a:latin typeface="Verdana" pitchFamily="34" charset="0"/>
              </a:rPr>
              <a:t>CAS</a:t>
            </a:r>
            <a:r>
              <a:rPr lang="en-US" kern="0" dirty="0">
                <a:latin typeface="Verdana" pitchFamily="34" charset="0"/>
              </a:rPr>
              <a:t>	  </a:t>
            </a:r>
            <a:r>
              <a:rPr lang="en-US" u="sng" kern="0" dirty="0">
                <a:latin typeface="Verdana" pitchFamily="34" charset="0"/>
              </a:rPr>
              <a:t>TQ</a:t>
            </a:r>
          </a:p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       Acetaldehyde	      	75-07-0	2500</a:t>
            </a:r>
          </a:p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       </a:t>
            </a:r>
            <a:r>
              <a:rPr lang="en-US" kern="0" dirty="0" err="1">
                <a:latin typeface="Verdana" pitchFamily="34" charset="0"/>
              </a:rPr>
              <a:t>Acrolein</a:t>
            </a:r>
            <a:r>
              <a:rPr lang="en-US" kern="0" dirty="0">
                <a:latin typeface="Verdana" pitchFamily="34" charset="0"/>
              </a:rPr>
              <a:t> (2-Propenal)            107-02-8	  150</a:t>
            </a:r>
          </a:p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     </a:t>
            </a:r>
            <a:r>
              <a:rPr lang="en-US" i="1" kern="0" dirty="0">
                <a:latin typeface="Verdana" pitchFamily="34" charset="0"/>
              </a:rPr>
              <a:t>(View complete list of chemicals in Appendix A)</a:t>
            </a:r>
          </a:p>
          <a:p>
            <a:pPr>
              <a:spcBef>
                <a:spcPct val="20000"/>
              </a:spcBef>
              <a:defRPr/>
            </a:pPr>
            <a:endParaRPr lang="en-US" i="1" kern="0" dirty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u="sng" kern="0" dirty="0">
                <a:latin typeface="Verdana" pitchFamily="34" charset="0"/>
              </a:rPr>
              <a:t>Process</a:t>
            </a:r>
            <a:r>
              <a:rPr lang="en-US" sz="1400" kern="0" dirty="0">
                <a:latin typeface="Verdana" pitchFamily="34" charset="0"/>
              </a:rPr>
              <a:t> involving a chemical at or above the specified threshold quantities (TQs)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7FB3FC-8E66-4C90-941D-2ABF629D121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To further protect the process, consideration is given to peripheral hazards which may impact on the system. Institute a Hot Work Permit program for hot work conducted on or near a covered process.</a:t>
            </a: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Document fire prevention and protection requirements implemented (per 29 CFR 1910.252(a)).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Keep the permit on file until work operations are completed.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F74483-3E0A-442C-9765-C0FFE416F01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When change occurs within an organization, provisions must exist to sustain safety.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Written procedures must manage changes (except for “replacements in kind”)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Prior to any change, address: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   Technical basis for the proposed change and</a:t>
            </a:r>
          </a:p>
          <a:p>
            <a:pPr eaLnBrk="1" hangingPunct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   Impact on safety and health such change may have.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6A28C-A025-4B09-8DDA-0A8DD50380D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PHA committee, in managing change, should discuss:</a:t>
            </a:r>
          </a:p>
          <a:p>
            <a:pPr eaLnBrk="1" hangingPunct="1">
              <a:defRPr/>
            </a:pPr>
            <a:endParaRPr lang="en-US" dirty="0"/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Modifications to operating procedures,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Time period for the change,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Authorization for the change,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Employees and contract employees affected by change are informed and trained in the change prior to process start-up and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If change results in change in process safety information, update accordingly.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BF801E-B690-41CD-A6BE-EC34FA9ABC0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Investigate each incident resulting in, or which could have resulted in, a catastrophic release of highly hazardous chemical in the workplace.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Initiate the investigation as soon as possible but not later than 48 hours following the incident.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187FD4-AD6F-4897-8D56-4D9931AF45D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Those comprising the investigation team should include:</a:t>
            </a:r>
          </a:p>
          <a:p>
            <a:pPr eaLnBrk="1" hangingPunct="1">
              <a:defRPr/>
            </a:pPr>
            <a:endParaRPr lang="en-US" dirty="0"/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At least one person knowledgeable in the process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 contract employee if incident involved work of the contractor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Other persons with appropriate knowledge and experience to thoroughly investigate and analyze the incident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9BF8E0-A260-43B6-AD9F-5CFE746F09A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 At investigation’s conclusion, include in the report: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Date of incident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Date investigation began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Incident description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Contributing factors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Recommendations resulting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DC4F33-F5C1-4167-B046-E6D6B6CFBA2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Incident resolution establishes a system to address and resolve the incident.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personnel affected should review the report.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Retain all such reports for 5 years according to the standard.</a:t>
            </a: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ACF9B5-85B4-4CA7-A208-72EB42DAEB0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Establish an emergency action plan for the entire plant in accordance with 29 CFR 1910.38.</a:t>
            </a:r>
          </a:p>
          <a:p>
            <a:pPr marL="114300" indent="-114300" eaLnBrk="1" hangingPunct="1">
              <a:spcBef>
                <a:spcPct val="20000"/>
              </a:spcBef>
              <a:defRPr/>
            </a:pPr>
            <a:endParaRPr lang="en-US" kern="0" dirty="0">
              <a:latin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The plan will also have procedures for handling small releases per 29 CFR 1910.120(a)(p)(q).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C89F3D-FD75-48E2-A669-D77337B8218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Compliance audits ensure the program is on-track.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Employers certify they have evaluated compliance with provisions of this section at least every 3 years to </a:t>
            </a:r>
            <a:br>
              <a:rPr lang="en-US" kern="0" dirty="0">
                <a:latin typeface="Verdana" pitchFamily="34" charset="0"/>
              </a:rPr>
            </a:br>
            <a:r>
              <a:rPr lang="en-US" kern="0" dirty="0">
                <a:latin typeface="Verdana" pitchFamily="34" charset="0"/>
              </a:rPr>
              <a:t> verify the procedures and practices are adequate and being followed.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Audit shall be conducted by at least 1 person knowledgeable in the process.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Audit findings shall be developed.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Determine and document response to each of the findings.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Document deficiencies have been corrected.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Retain the 2 most recent compliance audit reports.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BB8B3-1533-4D7D-9196-70C32B88B4F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Concerning Trade Secrets, e</a:t>
            </a: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mployers shall make all information available which is needed to comply. For Example:</a:t>
            </a:r>
          </a:p>
          <a:p>
            <a:pPr eaLnBrk="1" hangingPunct="1">
              <a:defRPr/>
            </a:pPr>
            <a:endParaRPr lang="en-US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lvl="1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Compiling the process safety information</a:t>
            </a:r>
          </a:p>
          <a:p>
            <a:pPr marL="514350" lvl="1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Assisting in development of the PHA</a:t>
            </a:r>
          </a:p>
          <a:p>
            <a:pPr marL="514350" lvl="1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Responsible for developing the operating procedures</a:t>
            </a:r>
          </a:p>
          <a:p>
            <a:pPr marL="514350" lvl="1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Involved in: </a:t>
            </a:r>
          </a:p>
          <a:p>
            <a:pPr marL="857250" lvl="2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Incident Investigations</a:t>
            </a:r>
          </a:p>
          <a:p>
            <a:pPr marL="857250" lvl="2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Emergency Planning and Response</a:t>
            </a:r>
          </a:p>
          <a:p>
            <a:pPr marL="857250" lvl="2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Compliance Audits</a:t>
            </a:r>
          </a:p>
          <a:p>
            <a:pPr marL="742950" lvl="2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Nothing in this paragraph shall preclude the employer from requiring the persons receiving the information to enter into confidentiality agreements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94B177-5BF6-49CE-812D-9B1085C62F8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Category 1 Flammable Liquid (per 1910.1200) or</a:t>
            </a:r>
          </a:p>
          <a:p>
            <a:pPr>
              <a:spcBef>
                <a:spcPct val="20000"/>
              </a:spcBef>
              <a:defRPr/>
            </a:pPr>
            <a:endParaRPr lang="en-US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Flammable Liquid with flashpoint below 100</a:t>
            </a:r>
            <a:r>
              <a:rPr lang="en-US" kern="0" baseline="30000" dirty="0">
                <a:latin typeface="Verdana" pitchFamily="34" charset="0"/>
              </a:rPr>
              <a:t>0</a:t>
            </a:r>
            <a:r>
              <a:rPr lang="en-US" kern="0" dirty="0">
                <a:latin typeface="Verdana" pitchFamily="34" charset="0"/>
              </a:rPr>
              <a:t>F on site at one location in a quantity of 10,000 </a:t>
            </a:r>
            <a:r>
              <a:rPr lang="en-US" kern="0" dirty="0" err="1">
                <a:latin typeface="Verdana" pitchFamily="34" charset="0"/>
              </a:rPr>
              <a:t>lbs</a:t>
            </a:r>
            <a:r>
              <a:rPr lang="en-US" kern="0" dirty="0">
                <a:latin typeface="Verdana" pitchFamily="34" charset="0"/>
              </a:rPr>
              <a:t> or more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To determine total weight in containment, multiply the liquid’s specific gravity time the number of gallons. This will provide you with the weight of the liquid.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Example: Chemical has a specific gravity of .8 and 100 gallons are stored. By multiplying .8 x 100 gallons we have  80 pounds.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Note: The specific gravity of a liquid determines if is heavier than water or lighter. Water is assigned a specific gravity of 1.0, therefore a liquid having a specific gravity less than 1.0 is lighter than water and will float. Liquids having a number greater than 1.0 would be that many times heavier then water and will sink in a water medium.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B7C449-0A84-4393-96FE-75437E73C8E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Appendix A is mandatory for those required to institute the Process Safety Management program. This Appendix </a:t>
            </a:r>
            <a:r>
              <a:rPr lang="en-US" kern="0" dirty="0">
                <a:latin typeface="Verdana" pitchFamily="34" charset="0"/>
              </a:rPr>
              <a:t>contains a listing of toxic and reactive highly hazardous chemicals which present a potential for a catastrophic event at or above the Threshold Quantity (TQ).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13BA1-98B8-42FC-AA47-D982C26DEE3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It is recommended you review Appendix B which provides examples of;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 Block Flow Diagram and</a:t>
            </a:r>
          </a:p>
          <a:p>
            <a:pPr marL="171450" indent="-171450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Process Flow Diagram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F3D323-42C7-46D5-BCC8-EC14E95659A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Although Appendix C is also non-mandatory, it </a:t>
            </a:r>
            <a:r>
              <a:rPr lang="en-US" kern="0" dirty="0">
                <a:latin typeface="Verdana" pitchFamily="34" charset="0"/>
              </a:rPr>
              <a:t>provides guidance on the following items involved in </a:t>
            </a:r>
            <a:br>
              <a:rPr lang="en-US" kern="0" dirty="0">
                <a:latin typeface="Verdana" pitchFamily="34" charset="0"/>
              </a:rPr>
            </a:br>
            <a:r>
              <a:rPr lang="en-US" kern="0" dirty="0">
                <a:latin typeface="Verdana" pitchFamily="34" charset="0"/>
              </a:rPr>
              <a:t>the Process Safety Management program: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0" dirty="0">
              <a:latin typeface="Verdana" pitchFamily="34" charset="0"/>
            </a:endParaRPr>
          </a:p>
          <a:p>
            <a:pPr marL="400050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Introduction to Process Safety Management</a:t>
            </a:r>
          </a:p>
          <a:p>
            <a:pPr marL="400050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Employee Involvement</a:t>
            </a:r>
          </a:p>
          <a:p>
            <a:pPr marL="400050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Process Safety Information</a:t>
            </a:r>
          </a:p>
          <a:p>
            <a:pPr marL="400050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Process Hazard Analysis</a:t>
            </a:r>
          </a:p>
          <a:p>
            <a:pPr marL="400050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Operating Procedures and Practices</a:t>
            </a:r>
          </a:p>
          <a:p>
            <a:pPr marL="400050" indent="-1143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kern="0" dirty="0">
                <a:latin typeface="Verdana" pitchFamily="34" charset="0"/>
              </a:rPr>
              <a:t> Employee Training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BD5B6D-6D21-493F-8A2C-6E4B30AB159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Appendix C also includes information and guidance for: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Contractors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Pre-Startup Safety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Mechanical Integrity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Non-routine Work Authorizations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Managing Change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Investigation of Incidents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Emergency Preparedness</a:t>
            </a:r>
          </a:p>
          <a:p>
            <a:pPr marL="114300" indent="-1143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 Compliance Audits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B56B21-3107-4365-BF14-23451552A4F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Bibliography above has sources from which additional information may be obtained.</a:t>
            </a: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586584-5481-404D-868B-8908AD13A86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invite you to contact us to obtain information on additional free power point programs and other available free training.</a:t>
            </a: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C8A039-328C-4074-81E7-465813C7E7F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 standard provides for exceptions.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Verdana" pitchFamily="34" charset="0"/>
              </a:rPr>
              <a:t>29 CFR 1910.119 does </a:t>
            </a:r>
            <a:r>
              <a:rPr lang="en-US" kern="0" dirty="0">
                <a:solidFill>
                  <a:srgbClr val="FF0000"/>
                </a:solidFill>
                <a:latin typeface="Verdana" pitchFamily="34" charset="0"/>
              </a:rPr>
              <a:t>NOT</a:t>
            </a:r>
            <a:r>
              <a:rPr lang="en-US" kern="0" dirty="0">
                <a:latin typeface="Verdana" pitchFamily="34" charset="0"/>
              </a:rPr>
              <a:t> apply to: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Hydrocarbon fuels used solely for workplace consumption as a fuel not as part of a process containing another highly hazardous chemical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Verdana" pitchFamily="34" charset="0"/>
              </a:rPr>
              <a:t>Flammable liquids with a flashpoint below 100</a:t>
            </a:r>
            <a:r>
              <a:rPr lang="en-US" kern="0" baseline="30000" dirty="0">
                <a:latin typeface="Verdana" pitchFamily="34" charset="0"/>
              </a:rPr>
              <a:t>0</a:t>
            </a:r>
            <a:r>
              <a:rPr lang="en-US" kern="0" dirty="0">
                <a:latin typeface="Verdana" pitchFamily="34" charset="0"/>
              </a:rPr>
              <a:t>F stored in atmospheric tanks or transferred kept below their normal boiling point without                    benefit of chilling or refrigeration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10E49-A315-4184-8F19-CD07AB3A6C9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D39CE-D55B-439A-882C-AF758AB52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7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237B6-5CB4-4BCA-A12F-1EA5178BC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64CC5-A452-4B41-8EAE-6F862B9A9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09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04C88-85F4-4C6E-9717-FBCD25F99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3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DC30E-11DB-4649-A7F1-45C52A0BF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2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D1A7B-B083-4A81-8553-B30870726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3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AC157-0BC6-4CF1-9B62-4D9210BEA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3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4F893-39AE-4918-9FF4-44FBEF52C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8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9EAA-5979-4AAD-AEDA-466860A70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4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D194E-00E6-4193-9311-4BF2365E9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6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C7210-ADCA-4E81-839B-876E9D428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5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BD1DFC-FB56-4D1E-A490-38BA752924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jpe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mea-fmeca.com/fmea-rpn.html" TargetMode="External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BWCPATHS" TargetMode="External"/><Relationship Id="rId5" Type="http://schemas.openxmlformats.org/officeDocument/2006/relationships/image" Target="../media/image84.jpe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257800" cy="381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Process Safety Management</a:t>
            </a:r>
            <a:endParaRPr lang="en-US" altLang="en-US" sz="2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05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228600" y="18288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b="1" kern="0" dirty="0">
                <a:latin typeface="Verdana" pitchFamily="34" charset="0"/>
              </a:rPr>
              <a:t>Process Safety Management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>
                <a:latin typeface="Verdana" pitchFamily="34" charset="0"/>
              </a:rPr>
              <a:t>(PSM)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>
                <a:latin typeface="Verdana" pitchFamily="34" charset="0"/>
              </a:rPr>
              <a:t>29 CFR 1910.119 </a:t>
            </a:r>
          </a:p>
        </p:txBody>
      </p:sp>
      <p:pic>
        <p:nvPicPr>
          <p:cNvPr id="2056" name="Picture 5" descr="C:\Documents and Settings\stlane\My Documents\My Pictures\process safety mgt pix\mee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1575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C:\Documents and Settings\stlane\My Documents\My Pictures\process safety mgt pix\pipel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2929" r="7355" b="15961"/>
          <a:stretch>
            <a:fillRect/>
          </a:stretch>
        </p:blipFill>
        <p:spPr bwMode="auto">
          <a:xfrm>
            <a:off x="3810000" y="40386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C:\Documents and Settings\stlane\My Documents\My Pictures\process safety mgt pix\valve shutdow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89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553200" y="914400"/>
            <a:ext cx="220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latin typeface="Verdana" panose="020B0604030504040204" pitchFamily="34" charset="0"/>
              </a:rPr>
              <a:t>Bureau of Workers’ Comp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latin typeface="Verdana" panose="020B0604030504040204" pitchFamily="34" charset="0"/>
              </a:rPr>
              <a:t>PA Training for Health &amp; Safety </a:t>
            </a:r>
            <a:br>
              <a:rPr lang="en-US" altLang="en-US" sz="1000" i="1">
                <a:latin typeface="Verdana" panose="020B0604030504040204" pitchFamily="34" charset="0"/>
              </a:rPr>
            </a:br>
            <a:r>
              <a:rPr lang="en-US" altLang="en-US" sz="1000" i="1">
                <a:latin typeface="Verdana" panose="020B0604030504040204" pitchFamily="34" charset="0"/>
              </a:rPr>
              <a:t>(PATHS)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Verdana" panose="020B0604030504040204" pitchFamily="34" charset="0"/>
              </a:rPr>
              <a:t>29 CFR 1910.119 Exceptions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2954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Also does </a:t>
            </a:r>
            <a:r>
              <a:rPr lang="en-US" sz="2400" kern="0" dirty="0">
                <a:solidFill>
                  <a:srgbClr val="FF0000"/>
                </a:solidFill>
                <a:latin typeface="Verdana" pitchFamily="34" charset="0"/>
              </a:rPr>
              <a:t>NOT</a:t>
            </a:r>
            <a:r>
              <a:rPr lang="en-US" sz="2400" kern="0" dirty="0">
                <a:latin typeface="Verdana" pitchFamily="34" charset="0"/>
              </a:rPr>
              <a:t> apply to: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Retail facilities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Oil/gas well drilling or servicing operations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Normally unoccupied remote facilities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11272" name="Picture 4" descr="C:\Documents and Settings\stlane\My Documents\My Pictures\process safety mgt pix\gas s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3048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C:\Documents and Settings\stlane\My Documents\My Pictures\process safety mgt pix\oil well drill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0876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Verdana" panose="020B0604030504040204" pitchFamily="34" charset="0"/>
              </a:rPr>
              <a:t>Purpose of Process Hazard Analysis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11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33400" y="18288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To plan against events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which will disrupt or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shutdown a process or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to allow a chemical to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escape its containment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and impact the plant, personnel and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community at large</a:t>
            </a:r>
          </a:p>
        </p:txBody>
      </p:sp>
      <p:pic>
        <p:nvPicPr>
          <p:cNvPr id="12296" name="Picture 2" descr="C:\Documents and Settings\stlane\My Documents\My Pictures\process safety mgt pix\bhopal gas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1529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7912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Planning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331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12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457200" y="1143000"/>
            <a:ext cx="4495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latin typeface="Verdana" panose="020B0604030504040204" pitchFamily="34" charset="0"/>
              </a:rPr>
              <a:t>Through Anticipation or Historic Occurrence: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latin typeface="Verdana" panose="020B0604030504040204" pitchFamily="34" charset="0"/>
              </a:rPr>
              <a:t>March 28, 1979, Middletown, Pennsylvania:  Although a horrendous event, lessons were learned which benefitted the entire nuclear generating community</a:t>
            </a:r>
          </a:p>
        </p:txBody>
      </p:sp>
      <p:pic>
        <p:nvPicPr>
          <p:cNvPr id="13320" name="Picture 3" descr="C:\Documents and Settings\stlane\My Documents\My Pictures\process safety mgt pix\500px-Tmi-2_schematic_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14285" r="800"/>
          <a:stretch>
            <a:fillRect/>
          </a:stretch>
        </p:blipFill>
        <p:spPr bwMode="auto">
          <a:xfrm>
            <a:off x="533400" y="3124200"/>
            <a:ext cx="48768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C:\Documents and Settings\stlane\My Documents\My Pictures\process safety mgt pix\tmi s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6096000" y="43434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Three Mile Island Nuclear Power Station                             (TMI)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Process Hazard Analysis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434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7526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Anticipates events based on the chemicals used in storage and processes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To preclude uncontrolled releases or to minimize their severity if released</a:t>
            </a:r>
          </a:p>
        </p:txBody>
      </p:sp>
      <p:pic>
        <p:nvPicPr>
          <p:cNvPr id="14344" name="Picture 3" descr="C:\Documents and Settings\stlane\My Documents\My Pictures\process safety mgt pix\f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705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C:\Documents and Settings\stlane\My Documents\My Pictures\process safety mgt pix\chemical clou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7432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500">
                <a:solidFill>
                  <a:schemeClr val="bg1"/>
                </a:solidFill>
                <a:latin typeface="Verdana" panose="020B0604030504040204" pitchFamily="34" charset="0"/>
              </a:rPr>
              <a:t>Process Hazard Analysis (PHA)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536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0574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A method to determine plant or process chemical hazards and develop policies, procedures   and safeguards against emergencies which may occur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15368" name="Picture 5" descr="C:\Documents and Settings\stlane\My Documents\My Pictures\process safety mgt pix\storage tan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PHA Concept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15</a:t>
            </a:r>
          </a:p>
        </p:txBody>
      </p:sp>
      <p:pic>
        <p:nvPicPr>
          <p:cNvPr id="16391" name="Picture 5" descr="C:\Documents and Settings\stlane\My Documents\My Pictures\process safety mgt pix\analysis_Ris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/>
          <a:stretch>
            <a:fillRect/>
          </a:stretch>
        </p:blipFill>
        <p:spPr bwMode="auto">
          <a:xfrm>
            <a:off x="1981200" y="1447800"/>
            <a:ext cx="5133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PHA: Employee Participation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16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685800" y="19812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Employers shall develop a written plan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action for implementation of the employee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participation required by 1910.119(c)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Employers consult with employees/their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representatives on conduct and development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of process hazards analyses (PHA)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700">
                <a:solidFill>
                  <a:schemeClr val="bg1"/>
                </a:solidFill>
                <a:latin typeface="Verdana" panose="020B0604030504040204" pitchFamily="34" charset="0"/>
              </a:rPr>
              <a:t>PHA: Employee Participation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843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17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7200" y="12954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Provide employees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their representatives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access to PHA and all other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information required to be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developed under this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standard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18440" name="Picture 5" descr="C:\Documents and Settings\stlane\My Documents\My Pictures\process safety mgt pix\bluepr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2100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2578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Process Safety Information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946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18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609600" y="13716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u="sng" kern="0" dirty="0">
                <a:latin typeface="Verdana" pitchFamily="34" charset="0"/>
              </a:rPr>
              <a:t>Employer</a:t>
            </a:r>
            <a:r>
              <a:rPr lang="en-US" sz="2400" kern="0" dirty="0">
                <a:latin typeface="Verdana" pitchFamily="34" charset="0"/>
              </a:rPr>
              <a:t>: 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Complete written process safety information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before conducting any PHA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To identify/understand hazards posed by those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Include information concerning hazards of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highly hazardous chemicals used or produced by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the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Information of the technology of the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Information of the equipment in the process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Data Evaluated for PHA</a:t>
            </a: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048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Highly Hazardous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Chemical Process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Information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Toxicity 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Permissible exposure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limits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Physical data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Reactivity data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kern="0" dirty="0" err="1">
                <a:latin typeface="Verdana" pitchFamily="34" charset="0"/>
              </a:rPr>
              <a:t>Corrosivity</a:t>
            </a:r>
            <a:r>
              <a:rPr lang="en-US" sz="2400" kern="0" dirty="0">
                <a:latin typeface="Verdana" pitchFamily="34" charset="0"/>
              </a:rPr>
              <a:t> data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0488" name="Picture 4" descr="C:\Documents and Settings\stlane\My Documents\My Pictures\process safety mgt pix\sp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862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7912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Topics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1676400" y="1447800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Terms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Applicability &amp; Exceptions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Process Hazard Analysis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Data &amp; Evaluation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Methods to Describe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2578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Data Evaluated for PHA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151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295400"/>
            <a:ext cx="716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Thermal and chemical stability data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Hazardous effects of inadvertent mixing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materials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Safety Data Sheets (SDS) per 29 CFR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1910.1200(g) may be used to comply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1512" name="Picture 4" descr="C:\Documents and Settings\stlane\My Documents\My Pictures\process safety mgt pix\chemical stabil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14478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C:\Documents and Settings\stlane\My Documents\My Pictures\process safety mgt pix\instabil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2857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 Technology Process Information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21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04800" y="19812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Graphic means which describe the workings of a process for purposes of emergency shutdown, maintenance and system restoration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2536" name="Picture 5" descr="C:\Documents and Settings\stlane\My Documents\My Pictures\process safety mgt pix\pro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64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Verdana" panose="020B0604030504040204" pitchFamily="34" charset="0"/>
              </a:rPr>
              <a:t>Methods to Describe Systems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355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764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Block flow diagram 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Process flow diagram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Piping and instrument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diagrams (P&amp;IDs)</a:t>
            </a: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kern="0" dirty="0">
                <a:latin typeface="Verdana" pitchFamily="34" charset="0"/>
              </a:rPr>
              <a:t>(Block &amp; process diagrams</a:t>
            </a:r>
          </a:p>
          <a:p>
            <a:pPr>
              <a:spcBef>
                <a:spcPts val="0"/>
              </a:spcBef>
              <a:defRPr/>
            </a:pPr>
            <a:r>
              <a:rPr lang="en-US" sz="2000" kern="0" dirty="0">
                <a:latin typeface="Verdana" pitchFamily="34" charset="0"/>
              </a:rPr>
              <a:t>available in 29 CFR 1910.119,</a:t>
            </a:r>
          </a:p>
          <a:p>
            <a:pPr>
              <a:spcBef>
                <a:spcPts val="0"/>
              </a:spcBef>
              <a:defRPr/>
            </a:pPr>
            <a:r>
              <a:rPr lang="en-US" sz="2000" kern="0" dirty="0">
                <a:latin typeface="Verdana" pitchFamily="34" charset="0"/>
              </a:rPr>
              <a:t>Appendix B)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3560" name="Picture 5" descr="C:\Documents and Settings\stlane\My Documents\My Pictures\process safety mgt pix\eng diagra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2578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Block Flow Diagram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458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0000"/>
                </a:solidFill>
                <a:latin typeface="Verdana" pitchFamily="34" charset="0"/>
              </a:rPr>
              <a:t>Elements: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u="sng" kern="0" dirty="0">
                <a:latin typeface="Verdana" pitchFamily="34" charset="0"/>
              </a:rPr>
              <a:t>Simplified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Major process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equipment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Interconnecting flow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lines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Flow rates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Stream composition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Temperatures and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pressures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4584" name="Picture 5" descr="C:\Documents and Settings\stlane\My Documents\My Pictures\process safety mgt pix\block flow diagr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33475"/>
            <a:ext cx="39624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FF"/>
                </a:solidFill>
                <a:latin typeface="Verdana" panose="020B0604030504040204" pitchFamily="34" charset="0"/>
              </a:rPr>
              <a:t>Process Flow Diagram</a:t>
            </a:r>
            <a:endParaRPr lang="en-US" altLang="en-US" sz="24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560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4478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300" kern="0" dirty="0">
                <a:solidFill>
                  <a:srgbClr val="0070C0"/>
                </a:solidFill>
                <a:latin typeface="Verdana" pitchFamily="34" charset="0"/>
              </a:rPr>
              <a:t>More complex: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300" kern="0" dirty="0">
                <a:latin typeface="Verdana" pitchFamily="34" charset="0"/>
              </a:rPr>
              <a:t> Main flow streams, valves 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300" kern="0" dirty="0">
                <a:latin typeface="Verdana" pitchFamily="34" charset="0"/>
              </a:rPr>
              <a:t> Temperatures and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pressures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300" kern="0" dirty="0">
                <a:latin typeface="Verdana" pitchFamily="34" charset="0"/>
              </a:rPr>
              <a:t> Feed and product lines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300" kern="0" dirty="0">
                <a:latin typeface="Verdana" pitchFamily="34" charset="0"/>
              </a:rPr>
              <a:t> Materials of construction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300" kern="0" dirty="0">
                <a:latin typeface="Verdana" pitchFamily="34" charset="0"/>
              </a:rPr>
              <a:t> Pump capacities &amp;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pressure heads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300" kern="0" dirty="0">
                <a:latin typeface="Verdana" pitchFamily="34" charset="0"/>
              </a:rPr>
              <a:t> Major control loop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components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5608" name="Picture 5" descr="C:\Documents and Settings\stlane\My Documents\My Pictures\process safety mgt pix\process flow diagram os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767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Verdana" panose="020B0604030504040204" pitchFamily="34" charset="0"/>
              </a:rPr>
              <a:t>Piping &amp; Instrument Diagrams</a:t>
            </a: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9050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Also known as (P&amp;IDs)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Describe relationships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between equipment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instrumentation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Computer software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may be used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6632" name="Picture 5" descr="C:\Documents and Settings\stlane\My Documents\My Pictures\process safety mgt pix\P&amp;ID refine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6021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Information Technology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765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26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28600" y="11430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Viewed: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Process chemistry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Maximum intended inventory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Safe upper and lower limits</a:t>
            </a:r>
          </a:p>
          <a:p>
            <a:pPr marL="857250" indent="-171450">
              <a:spcBef>
                <a:spcPct val="20000"/>
              </a:spcBef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sz="2400" kern="0" dirty="0">
                <a:latin typeface="Verdana" pitchFamily="34" charset="0"/>
              </a:rPr>
              <a:t> Temperatures</a:t>
            </a:r>
          </a:p>
          <a:p>
            <a:pPr marL="857250" indent="-171450">
              <a:spcBef>
                <a:spcPct val="20000"/>
              </a:spcBef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sz="2400" kern="0" dirty="0">
                <a:latin typeface="Verdana" pitchFamily="34" charset="0"/>
              </a:rPr>
              <a:t> Pressures</a:t>
            </a:r>
          </a:p>
          <a:p>
            <a:pPr marL="857250" indent="-171450">
              <a:spcBef>
                <a:spcPct val="20000"/>
              </a:spcBef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sz="2400" kern="0" dirty="0">
                <a:latin typeface="Verdana" pitchFamily="34" charset="0"/>
              </a:rPr>
              <a:t> Flows </a:t>
            </a:r>
          </a:p>
          <a:p>
            <a:pPr marL="857250" indent="-171450">
              <a:spcBef>
                <a:spcPct val="20000"/>
              </a:spcBef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sz="2400" kern="0" dirty="0">
                <a:latin typeface="Verdana" pitchFamily="34" charset="0"/>
              </a:rPr>
              <a:t> Compositions</a:t>
            </a:r>
          </a:p>
          <a:p>
            <a:pPr marL="857250" indent="-171450">
              <a:spcBef>
                <a:spcPct val="20000"/>
              </a:spcBef>
              <a:buFont typeface="Courier New" pitchFamily="49" charset="0"/>
              <a:buChar char="o"/>
              <a:tabLst>
                <a:tab pos="857250" algn="l"/>
              </a:tabLst>
              <a:defRPr/>
            </a:pPr>
            <a:r>
              <a:rPr lang="en-US" sz="2400" kern="0" dirty="0">
                <a:latin typeface="Verdana" pitchFamily="34" charset="0"/>
              </a:rPr>
              <a:t> Deviation consequences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affecting employee safety 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health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7656" name="Picture 4" descr="C:\Documents and Settings\stlane\My Documents\My Pictures\process safety mgt pix\tank fa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87178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Information Technology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27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4478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Where original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technical information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no longer exists</a:t>
            </a:r>
          </a:p>
          <a:p>
            <a:pPr marL="114300" indent="-11430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Information may be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developed in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conjunction with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PHA in sufficient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detail to support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analysis 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28680" name="Picture 5" descr="C:\Documents and Settings\stlane\My Documents\My Pictures\process safety mgt pix\record che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444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FF"/>
                </a:solidFill>
                <a:latin typeface="Verdana" panose="020B0604030504040204" pitchFamily="34" charset="0"/>
              </a:rPr>
              <a:t>Equipment in the Process</a:t>
            </a:r>
            <a:endParaRPr lang="en-US" altLang="en-US" sz="24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2970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28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6764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Include: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Materials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construction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Piping and instrument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diagrams (P&amp;IDs)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Electrical classification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Relief system design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design basis</a:t>
            </a:r>
          </a:p>
        </p:txBody>
      </p:sp>
      <p:pic>
        <p:nvPicPr>
          <p:cNvPr id="29704" name="Picture 5" descr="C:\Documents and Settings\stlane\My Documents\My Pictures\process safety mgt pix\eqmt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2714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 descr="C:\Documents and Settings\stlane\My Documents\My Pictures\process safety mgt pix\eqmt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2857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54102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Equipment in the Process</a:t>
            </a: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072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Ventilation system design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Design codes and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standards employed 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Material and energy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balances for processes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built after May 26, 1992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Safety systems (interlocks,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detection or suppression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systems)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30728" name="Picture 5" descr="C:\Documents and Settings\stlane\My Documents\My Pictures\process safety mgt pix\v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857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 descr="C:\Documents and Settings\stlane\My Documents\My Pictures\process safety mgt pix\fire supp syst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1562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7" descr="C:\Documents and Settings\stlane\My Documents\My Pictures\process safety mgt pix\foam syste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7912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Topics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4000" y="15240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Steps for Each Operating Procedure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Pre-Startup Review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Incident Investigation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Appendix A &amp; B Contents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Bibliography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Employer Shall Document</a:t>
            </a: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30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04800" y="11430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Equipment complies with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recognized and generally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accepted good engineering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practices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For existing equipment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designed and constructed per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codes, standards, or practices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no longer in general use,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determine and document it is: </a:t>
            </a:r>
          </a:p>
          <a:p>
            <a:pPr marL="6286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Designed, </a:t>
            </a:r>
          </a:p>
          <a:p>
            <a:pPr marL="6286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Maintained, </a:t>
            </a:r>
          </a:p>
          <a:p>
            <a:pPr marL="6286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Inspected, </a:t>
            </a:r>
          </a:p>
          <a:p>
            <a:pPr marL="6286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Tested, and </a:t>
            </a:r>
          </a:p>
          <a:p>
            <a:pPr marL="6286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Operating in a safe manner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31752" name="Picture 4" descr="C:\Documents and Settings\stlane\My Documents\My Pictures\process safety mgt pix\bk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1981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5" descr="C:\Documents and Settings\stlane\My Documents\My Pictures\process safety mgt pix\book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1895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Process Hazard Analysis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277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2192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PHA on processes covered by this standard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Appropriate to the complexity of the process shall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identify, evaluate and control the hazards involved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Determine and document the priority order for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conducting PHA based on extent of: </a:t>
            </a:r>
          </a:p>
          <a:p>
            <a:pPr marL="1028700" indent="-2286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Process hazards</a:t>
            </a:r>
          </a:p>
          <a:p>
            <a:pPr marL="1028700" indent="-2286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Number of potentially                                                     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affected employees</a:t>
            </a:r>
          </a:p>
          <a:p>
            <a:pPr marL="1028700" indent="-2286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Age of process </a:t>
            </a:r>
          </a:p>
          <a:p>
            <a:pPr marL="1028700" indent="-2286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Operating history of process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32776" name="Picture 5" descr="C:\Documents and Settings\stlane\My Documents\My Pictures\process safety mgt pix\team mt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PHA Time Lines</a:t>
            </a: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379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Shall be conducted as soon as possible but no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later than (NLT):</a:t>
            </a: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	</a:t>
            </a:r>
            <a:r>
              <a:rPr lang="en-US" sz="2000" u="sng" kern="0" dirty="0">
                <a:latin typeface="Verdana" pitchFamily="34" charset="0"/>
              </a:rPr>
              <a:t>NLT</a:t>
            </a:r>
            <a:r>
              <a:rPr lang="en-US" sz="2000" kern="0" dirty="0">
                <a:latin typeface="Verdana" pitchFamily="34" charset="0"/>
              </a:rPr>
              <a:t>			</a:t>
            </a:r>
            <a:r>
              <a:rPr lang="en-US" sz="2000" u="sng" kern="0" dirty="0">
                <a:latin typeface="Verdana" pitchFamily="34" charset="0"/>
              </a:rPr>
              <a:t>Initial Process completed by</a:t>
            </a:r>
            <a:r>
              <a:rPr lang="en-US" sz="2000" kern="0" dirty="0">
                <a:latin typeface="Verdana" pitchFamily="34" charset="0"/>
              </a:rPr>
              <a:t> 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	25%				May 26, 1994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	50%				May 26, 1995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	75%				May 26, 1996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   	Completed by			May 26, 1997</a:t>
            </a:r>
          </a:p>
          <a:p>
            <a:pPr>
              <a:spcBef>
                <a:spcPct val="20000"/>
              </a:spcBef>
              <a:defRPr/>
            </a:pPr>
            <a:endParaRPr lang="en-US" sz="20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After May 26, 1987 - Acceptable if requirements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of initial PHA are met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Process Hazard Evaluation</a:t>
            </a: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482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1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Methods used to determine and evaluate hazards: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 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What If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Checklist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What If/Checklist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HAZOP (Hazard &amp; Operability Study)		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FMEA (Failure Mode &amp; Effects Analysis)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Fault Tree Analysis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An Appropriate Equivalent Methodology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2578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What If</a:t>
            </a: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</a:t>
            </a:r>
            <a:r>
              <a:rPr lang="en-US" altLang="en-US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4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34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52400" y="22098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Through developed questions and answers, the effects of component failures or process errors are evaluated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35848" name="Picture 6" descr="C:\Documents and Settings\stlane\My Documents\My Pictures\process safety mgt pix\what-i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5000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Checklist</a:t>
            </a:r>
          </a:p>
        </p:txBody>
      </p: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524000"/>
            <a:ext cx="563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As the term implies,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checklists are used for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various aspects of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</a:t>
            </a:r>
          </a:p>
          <a:p>
            <a:pPr marL="8001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Audit of operators</a:t>
            </a:r>
          </a:p>
          <a:p>
            <a:pPr marL="8001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Equipment and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construction issues</a:t>
            </a:r>
          </a:p>
          <a:p>
            <a:pPr marL="8001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Maintenance records</a:t>
            </a:r>
          </a:p>
          <a:p>
            <a:pPr marL="8001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Others as determined</a:t>
            </a:r>
          </a:p>
          <a:p>
            <a:pPr marL="800100" indent="-114300"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36872" name="Picture 5" descr="C:\Documents and Settings\stlane\My Documents\My Pictures\process safety mgt pix\checklis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958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What If/Checklist</a:t>
            </a:r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789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36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81000" y="15240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Team members evaluate the overall operation by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 topic area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Individuals then specifically study such areas as:</a:t>
            </a:r>
          </a:p>
          <a:p>
            <a:pPr marL="18288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Material hazards</a:t>
            </a:r>
          </a:p>
          <a:p>
            <a:pPr marL="18288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Process hazards</a:t>
            </a:r>
          </a:p>
          <a:p>
            <a:pPr marL="18288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Policies and procedures</a:t>
            </a:r>
          </a:p>
          <a:p>
            <a:pPr marL="18288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Equipment/instrument design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Generating the “what if” questions in a checklist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 fashion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What if Checklist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891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37</a:t>
            </a:r>
          </a:p>
        </p:txBody>
      </p:sp>
      <p:pic>
        <p:nvPicPr>
          <p:cNvPr id="38919" name="Picture 5" descr="C:\Documents and Settings\stlane\My Documents\My Pictures\process safety mgt pix\what-if checklis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105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Hazard &amp; Operability Study</a:t>
            </a:r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3994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38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09600" y="16002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Also called HAZOP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Determination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deviation from their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design basis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Diagrams of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facility’s piping,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electrical system and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instrumentation can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be used</a:t>
            </a:r>
          </a:p>
        </p:txBody>
      </p:sp>
      <p:pic>
        <p:nvPicPr>
          <p:cNvPr id="39944" name="Picture 5" descr="C:\Documents and Settings\stlane\My Documents\My Pictures\process safety mgt pix\hazop-metho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379788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algn="l" eaLnBrk="1" hangingPunct="1"/>
            <a:r>
              <a:rPr lang="fr-FR" altLang="en-US" sz="2000">
                <a:solidFill>
                  <a:schemeClr val="bg1"/>
                </a:solidFill>
                <a:latin typeface="Verdana" panose="020B0604030504040204" pitchFamily="34" charset="0"/>
              </a:rPr>
              <a:t> Failure Mode &amp; Effects Analysis (FMEA)</a:t>
            </a:r>
            <a:endParaRPr lang="en-US" altLang="en-US" sz="2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39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28600" y="12192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Component failure study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Analyzed would be:</a:t>
            </a:r>
          </a:p>
          <a:p>
            <a:pPr marL="685800" indent="-1714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Mode of failure</a:t>
            </a:r>
          </a:p>
          <a:p>
            <a:pPr marL="685800" indent="-1714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Consequences</a:t>
            </a:r>
          </a:p>
          <a:p>
            <a:pPr marL="685800" indent="-1714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Designation of classification                                          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of failure</a:t>
            </a:r>
          </a:p>
          <a:p>
            <a:pPr marL="685800" indent="-1714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Likely failure probability</a:t>
            </a:r>
          </a:p>
          <a:p>
            <a:pPr marL="685800" indent="-1714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How a failure would be                                               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detected</a:t>
            </a:r>
          </a:p>
          <a:p>
            <a:pPr marL="685800" indent="-1714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How such a failure could                                                    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be compensated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Single as well as multiple failures could also be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considered in planning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40968" name="Picture 4" descr="C:\Documents and Settings\stlane\My Documents\My Pictures\process safety mgt pix\10 fmea process ste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27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4"/>
          <p:cNvSpPr txBox="1">
            <a:spLocks noChangeArrowheads="1"/>
          </p:cNvSpPr>
          <p:nvPr/>
        </p:nvSpPr>
        <p:spPr bwMode="auto">
          <a:xfrm>
            <a:off x="6019800" y="4114800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*RPN=Risk Priority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7912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Terms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2954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   </a:t>
            </a:r>
            <a:r>
              <a:rPr lang="en-US" sz="2400" u="sng" kern="0" dirty="0">
                <a:latin typeface="Verdana" pitchFamily="34" charset="0"/>
              </a:rPr>
              <a:t>Catastrophic release</a:t>
            </a:r>
            <a:r>
              <a:rPr lang="en-US" sz="2400" kern="0" dirty="0">
                <a:latin typeface="Verdana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Verdana" pitchFamily="34" charset="0"/>
              </a:rPr>
              <a:t> Major uncontrolled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emission, fire, or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explosion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Verdana" pitchFamily="34" charset="0"/>
              </a:rPr>
              <a:t> Involves one or more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highly hazardous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chemicals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kern="0" dirty="0">
                <a:latin typeface="Verdana" pitchFamily="34" charset="0"/>
              </a:rPr>
              <a:t> Presents serious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danger to employees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in the workplace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128" name="Picture 4" descr="C:\Documents and Settings\stlane\My Documents\My Pictures\process safety mgt pix\refinery f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 descr="C:\Documents and Settings\stlane\My Documents\My Pictures\process safety mgt pix\storage fi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524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791200" cy="4572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FMEA Risk Priority Number (RPN)</a:t>
            </a:r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199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2192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Risk Priority Number assigned to assist in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prioritizing failure modes in a process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Assigned by the PHA team during planning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RPNs range from 1 (best) to 1,000 (worst)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Formula used:</a:t>
            </a:r>
          </a:p>
          <a:p>
            <a:pPr marL="114300" indent="-11430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				</a:t>
            </a:r>
            <a:r>
              <a:rPr lang="en-US" sz="2400" b="1" kern="0" dirty="0">
                <a:solidFill>
                  <a:srgbClr val="FF0000"/>
                </a:solidFill>
                <a:latin typeface="Verdana" pitchFamily="34" charset="0"/>
              </a:rPr>
              <a:t>(S x O x D) = RPN</a:t>
            </a:r>
          </a:p>
          <a:p>
            <a:pPr marL="114300" indent="-114300" eaLnBrk="0" hangingPunct="0">
              <a:spcBef>
                <a:spcPct val="20000"/>
              </a:spcBef>
              <a:defRPr/>
            </a:pPr>
            <a:endParaRPr lang="en-US" sz="2400" b="1" kern="0" dirty="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kern="0" dirty="0">
                <a:latin typeface="Verdana" pitchFamily="34" charset="0"/>
              </a:rPr>
              <a:t>www.fmea-fmeca.com/fmea-rpn.html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FMEA RPN</a:t>
            </a: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301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219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Verdana" pitchFamily="34" charset="0"/>
              </a:rPr>
              <a:t>(S x O x D) = RPN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Where: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S=severity assigned relative to the effect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perceived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O=Occurrence of likelihood that the cause will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produce the failure mode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D=Detection is effectiveness of controls to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prevent/detect the cause of the failure mode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before the failure results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FMEA RPN Example</a:t>
            </a:r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403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2192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300" kern="0" dirty="0">
                <a:solidFill>
                  <a:srgbClr val="FF0000"/>
                </a:solidFill>
                <a:latin typeface="Verdana" pitchFamily="34" charset="0"/>
              </a:rPr>
              <a:t>Examples:</a:t>
            </a:r>
            <a:endParaRPr lang="en-US" sz="2300" kern="0" dirty="0">
              <a:latin typeface="Verdan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300" kern="0" dirty="0">
                <a:latin typeface="Verdana" pitchFamily="34" charset="0"/>
              </a:rPr>
              <a:t>			</a:t>
            </a:r>
            <a:r>
              <a:rPr lang="en-US" sz="2300" u="sng" kern="0" dirty="0">
                <a:latin typeface="Verdana" pitchFamily="34" charset="0"/>
              </a:rPr>
              <a:t>S  x   O  x  D  =  RPN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2300" kern="0" dirty="0">
                <a:latin typeface="Verdana" pitchFamily="34" charset="0"/>
              </a:rPr>
              <a:t>System #1  	5  x  10  x  3  =  150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2300" kern="0" dirty="0">
                <a:latin typeface="Verdana" pitchFamily="34" charset="0"/>
              </a:rPr>
              <a:t>System #2		3  x    3  x  3  =    27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2300" kern="0" dirty="0">
                <a:latin typeface="Verdana" pitchFamily="34" charset="0"/>
              </a:rPr>
              <a:t>System #3		2  x    2  x  2  =     8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2300" kern="0" dirty="0">
              <a:latin typeface="Verdana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System #1 has a higher number, but System #3 may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be more important to the overall operation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Once RPNs are determined, always address the high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severity failure modes no matter their RPNs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This RPN ranking assists in the overall planning process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Failure Mode &amp; Effects</a:t>
            </a:r>
          </a:p>
        </p:txBody>
      </p:sp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506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43</a:t>
            </a:r>
          </a:p>
        </p:txBody>
      </p:sp>
      <p:pic>
        <p:nvPicPr>
          <p:cNvPr id="45063" name="Picture 3" descr="C:\Documents and Settings\stlane\My Documents\My Pictures\process safety mgt pix\FME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53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Fault Tree Analysis</a:t>
            </a:r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608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Views potential event sequences which may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result in an incident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Diagram looks like a tree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Each branch lists sequence of events (failures)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for different paths to the end event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Probabilities assigned to each event then used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to determine the statistical probability to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end event which is posed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An appropriate equivalent methodology may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also be adopted for use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7912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FF"/>
                </a:solidFill>
                <a:latin typeface="Verdana" panose="020B0604030504040204" pitchFamily="34" charset="0"/>
              </a:rPr>
              <a:t>Fault Tree Analysis</a:t>
            </a:r>
            <a:endParaRPr lang="en-US" altLang="en-US" sz="24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711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45</a:t>
            </a:r>
          </a:p>
        </p:txBody>
      </p:sp>
      <p:pic>
        <p:nvPicPr>
          <p:cNvPr id="47111" name="Picture 2" descr="C:\Documents and Settings\stlane\My Documents\My Pictures\process safety mgt pix\fault tree analys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702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algn="l" eaLnBrk="1" hangingPunct="1"/>
            <a:r>
              <a:rPr lang="en-US" altLang="en-US" sz="2200">
                <a:solidFill>
                  <a:schemeClr val="bg1"/>
                </a:solidFill>
                <a:latin typeface="Verdana" panose="020B0604030504040204" pitchFamily="34" charset="0"/>
              </a:rPr>
              <a:t>Appropriate Equivalent Methodology</a:t>
            </a:r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813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46</a:t>
            </a:r>
          </a:p>
        </p:txBody>
      </p:sp>
      <p:pic>
        <p:nvPicPr>
          <p:cNvPr id="48135" name="Picture 2" descr="C:\Documents and Settings\stlane\My Documents\My Pictures\process safety mgt pix\risk mgt the proces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38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PHA Shall Address</a:t>
            </a:r>
          </a:p>
        </p:txBody>
      </p:sp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4915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47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295400"/>
            <a:ext cx="518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Hazards of the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Previous incident with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likely potential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catastrophic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consequences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Engineering &amp;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administrative controls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applicable to hazards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Consequences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engineering &amp; administrative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control failures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49160" name="Picture 4" descr="C:\Documents and Settings\stlane\My Documents\My Pictures\process safety mgt pix\tmi control ro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286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PHA Shall Address</a:t>
            </a:r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018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8288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Facility </a:t>
            </a:r>
            <a:r>
              <a:rPr lang="en-US" sz="2400" kern="0" dirty="0" err="1">
                <a:latin typeface="Verdana" pitchFamily="34" charset="0"/>
              </a:rPr>
              <a:t>siting</a:t>
            </a: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Human factors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Qualitative evaluation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of possible safety and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health effects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failure of controls 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employees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0184" name="Picture 4" descr="C:\Documents and Settings\stlane\My Documents\My Pictures\process safety mgt pix\hbg 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Employer’s System</a:t>
            </a:r>
          </a:p>
        </p:txBody>
      </p:sp>
      <p:sp>
        <p:nvSpPr>
          <p:cNvPr id="5120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120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4478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Address team’s findings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recommendations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Assure team’s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recommendations are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resolved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Document resolution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Document needed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actions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Complete actions as soon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as possible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1208" name="Picture 5" descr="C:\Documents and Settings\stlane\My Documents\My Pictures\process safety mgt pix\mt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7912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Terms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u="sng" kern="0" dirty="0">
                <a:latin typeface="Verdana" pitchFamily="34" charset="0"/>
              </a:rPr>
              <a:t>Highly hazardous chemical</a:t>
            </a:r>
            <a:r>
              <a:rPr lang="en-US" sz="2400" kern="0" dirty="0">
                <a:latin typeface="Verdana" pitchFamily="34" charset="0"/>
              </a:rPr>
              <a:t>: a substance possessing toxic, reactive, flammable, or explosive properties and specified by section 1910.119(a)(1)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6152" name="Picture 4" descr="C:\Documents and Settings\stlane\My Documents\My Pictures\process safety mgt pix\haz chem 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29257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 descr="C:\Documents and Settings\stlane\My Documents\My Pictures\process safety mgt pix\tank farm at nigh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28908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Employer’s System</a:t>
            </a:r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223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Develop a written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schedule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Communicate actions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to operating, maintenance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other employees in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 and who may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be affected by actions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2232" name="Picture 5" descr="C:\Documents and Settings\stlane\My Documents\My Pictures\process safety mgt pix\employee mee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82746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Process Hazard Analysis</a:t>
            </a:r>
          </a:p>
        </p:txBody>
      </p:sp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325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51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609600" y="1600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Updated and revalidated by a team meeting at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least every 5 years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Update and retain the PHA for each process for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the life of the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defRPr/>
            </a:pPr>
            <a:r>
              <a:rPr lang="en-US" sz="2400" u="sng" kern="0" dirty="0">
                <a:latin typeface="Verdana" pitchFamily="34" charset="0"/>
              </a:rPr>
              <a:t>Operating Procedures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Written, for safely conducting activities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involved in each covered process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410200" cy="457200"/>
          </a:xfrm>
        </p:spPr>
        <p:txBody>
          <a:bodyPr/>
          <a:lstStyle/>
          <a:p>
            <a:pPr algn="l" eaLnBrk="1" hangingPunct="1"/>
            <a:r>
              <a:rPr lang="en-US" altLang="en-US" sz="2200">
                <a:solidFill>
                  <a:schemeClr val="bg1"/>
                </a:solidFill>
                <a:latin typeface="Verdana" panose="020B0604030504040204" pitchFamily="34" charset="0"/>
              </a:rPr>
              <a:t>Steps for each Operating Procedure</a:t>
            </a:r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427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2192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Addresses at least: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Initial set-up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Normal operations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Temporary operations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Emergency shutdown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Emergency operations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Normal shutdowns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4280" name="Picture 6" descr="C:\Documents and Settings\stlane\My Documents\My Pictures\process safety mgt pix\start s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343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5" descr="C:\Documents and Settings\stlane\My Documents\My Pictures\process safety mgt pix\bulk plant shut dow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4" descr="C:\Documents and Settings\stlane\My Documents\My Pictures\process safety mgt pix\shut of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238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410200" cy="457200"/>
          </a:xfrm>
        </p:spPr>
        <p:txBody>
          <a:bodyPr/>
          <a:lstStyle/>
          <a:p>
            <a:pPr algn="l" eaLnBrk="1" hangingPunct="1"/>
            <a:r>
              <a:rPr lang="en-US" altLang="en-US" sz="2200">
                <a:solidFill>
                  <a:schemeClr val="bg1"/>
                </a:solidFill>
                <a:latin typeface="Verdana" panose="020B0604030504040204" pitchFamily="34" charset="0"/>
              </a:rPr>
              <a:t>Steps for each Operating Procedure</a:t>
            </a:r>
          </a:p>
        </p:txBody>
      </p:sp>
      <p:sp>
        <p:nvSpPr>
          <p:cNvPr id="553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530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6002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Startup following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turnaround 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emergency shutdown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Operating Limits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Consequences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deviation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Steps required to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correct or avoid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deviation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5304" name="Picture 4" descr="C:\Documents and Settings\stlane\My Documents\My Pictures\process safety mgt pix\psi gau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r="3030" b="7648"/>
          <a:stretch>
            <a:fillRect/>
          </a:stretch>
        </p:blipFill>
        <p:spPr bwMode="auto">
          <a:xfrm>
            <a:off x="5029200" y="1676400"/>
            <a:ext cx="33528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Safety &amp; Health Concerns</a:t>
            </a:r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632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26670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Process chemicals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Properties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Hazards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6328" name="Picture 4" descr="C:\Documents and Settings\stlane\My Documents\My Pictures\process safety mgt pix\chemic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243388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Precautions to Prevent Exposure</a:t>
            </a:r>
          </a:p>
        </p:txBody>
      </p:sp>
      <p:sp>
        <p:nvSpPr>
          <p:cNvPr id="5734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735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55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762000" y="18288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Engineering controls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Administrative controls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PPE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7352" name="Picture 5" descr="C:\Documents and Settings\stlane\My Documents\My Pictures\process safety mgt pix\book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686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5" descr="C:\Documents and Settings\stlane\My Documents\My Pictures\process safety mgt pix\policy manu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095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334000" cy="4572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Precautions to Prevent Exposure</a:t>
            </a:r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837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56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09600" y="18288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Control measures against:</a:t>
            </a:r>
          </a:p>
          <a:p>
            <a:pPr marL="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Physical contact</a:t>
            </a:r>
          </a:p>
          <a:p>
            <a:pPr marL="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Airborne exposure</a:t>
            </a:r>
          </a:p>
          <a:p>
            <a:pPr marL="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Quality control for raw materials</a:t>
            </a:r>
          </a:p>
          <a:p>
            <a:pPr marL="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Control of hazardous chemical inventory levels</a:t>
            </a:r>
          </a:p>
          <a:p>
            <a:pPr marL="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Special/unique hazards</a:t>
            </a:r>
          </a:p>
          <a:p>
            <a:pPr marL="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Safety Systems/functions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Operating Procedures</a:t>
            </a:r>
          </a:p>
        </p:txBody>
      </p:sp>
      <p:sp>
        <p:nvSpPr>
          <p:cNvPr id="5939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5939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57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8200" y="1905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Readily accessible to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those working in 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maintaining a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Reviewed as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necessary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Reflect current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operating practice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59400" name="Picture 5" descr="C:\Documents and Settings\stlane\My Documents\My Pictures\process safety mgt pix\op pro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786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Safe Work Practices</a:t>
            </a:r>
          </a:p>
        </p:txBody>
      </p:sp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042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58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04800" y="12954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Hazard control during operations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Lock-out/tag-out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Confined space entry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Opening process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equipment/piping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Facility entrance control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by maintenance,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contractor, laboratory,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support personnel</a:t>
            </a:r>
          </a:p>
          <a:p>
            <a:pPr marL="114300" indent="-1143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60424" name="Picture 4" descr="C:\Documents and Settings\stlane\My Documents\My Pictures\process safety mgt pix\l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2209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5" descr="C:\Documents and Settings\stlane\My Documents\My Pictures\process safety mgt pix\conf s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7" descr="C:\Documents and Settings\stlane\My Documents\My Pictures\process safety mgt pix\pipe wor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8" descr="C:\Documents and Settings\stlane\My Documents\My Pictures\process safety mgt pix\control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1431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Training</a:t>
            </a:r>
          </a:p>
        </p:txBody>
      </p:sp>
      <p:sp>
        <p:nvSpPr>
          <p:cNvPr id="6144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144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447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Initial: those operating a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Overview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Procedures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Safety/health hazards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Emergency operations/shutdown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Safe work practices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 Train each employee involved in maintaining the on-going integrity of process equipment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Process Safety Management</a:t>
            </a: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17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1000" y="1143000"/>
            <a:ext cx="838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Verdana" panose="020B0604030504040204" pitchFamily="34" charset="0"/>
              </a:rPr>
              <a:t>Process</a:t>
            </a:r>
            <a:r>
              <a:rPr lang="en-US" altLang="en-US" sz="2400">
                <a:latin typeface="Verdana" panose="020B060403050404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Any activity involving a highly hazardous     chemical including use, storage, manufacturing, handling, or the on-site movement of such chemicals, or combination of these activities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Any group of vessels that are interconnected, &amp;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Separate vessels which are located such that a highly hazardous chemical could be involved in       a potential release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All considered a single process</a:t>
            </a:r>
          </a:p>
        </p:txBody>
      </p:sp>
      <p:pic>
        <p:nvPicPr>
          <p:cNvPr id="7176" name="Picture 4" descr="C:\Documents and Settings\stlane\My Documents\My Pictures\process safety mgt pix\chem pro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11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Training: Contractors</a:t>
            </a:r>
          </a:p>
        </p:txBody>
      </p:sp>
      <p:sp>
        <p:nvSpPr>
          <p:cNvPr id="6246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247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240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u="sng" kern="0" dirty="0">
                <a:latin typeface="Verdana" pitchFamily="34" charset="0"/>
              </a:rPr>
              <a:t>Applies to contractors </a:t>
            </a:r>
            <a:r>
              <a:rPr lang="en-US" sz="2400" kern="0" dirty="0">
                <a:latin typeface="Verdana" pitchFamily="34" charset="0"/>
              </a:rPr>
              <a:t>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u="sng" kern="0" dirty="0">
                <a:latin typeface="Verdana" pitchFamily="34" charset="0"/>
              </a:rPr>
              <a:t>performing</a:t>
            </a:r>
            <a:r>
              <a:rPr lang="en-US" sz="2400" kern="0" dirty="0">
                <a:latin typeface="Verdana" pitchFamily="34" charset="0"/>
              </a:rPr>
              <a:t>:			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Maintenance, repair 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adjacent to a covered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u="sng" kern="0" dirty="0">
                <a:latin typeface="Verdana" pitchFamily="34" charset="0"/>
              </a:rPr>
              <a:t>Does not apply to</a:t>
            </a:r>
            <a:r>
              <a:rPr lang="en-US" sz="2400" kern="0" dirty="0">
                <a:latin typeface="Verdana" pitchFamily="34" charset="0"/>
              </a:rPr>
              <a:t>: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Contractors supplying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incidental services</a:t>
            </a:r>
          </a:p>
        </p:txBody>
      </p:sp>
      <p:pic>
        <p:nvPicPr>
          <p:cNvPr id="62472" name="Picture 4" descr="C:\Documents and Settings\stlane\My Documents\My Pictures\process safety mgt pix\tng employe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Employer’s Responsibilities</a:t>
            </a:r>
          </a:p>
        </p:txBody>
      </p:sp>
      <p:sp>
        <p:nvSpPr>
          <p:cNvPr id="6349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349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Obtain and evaluate contract employer’s safety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performance and programs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Inform contract employers of known potential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fire, explosion, or toxic release hazards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Explain to contract employers the applicable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provisions of emergency action plan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Employer’s Responsibilities</a:t>
            </a:r>
          </a:p>
        </p:txBody>
      </p:sp>
      <p:sp>
        <p:nvSpPr>
          <p:cNvPr id="6451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451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3716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Develop, implement safe work practices to control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the entrance, presence and exit of contract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employers and contract employees in covered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 areas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Periodically evaluate performance of contract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employers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Maintain a contract employee injury and illness log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related to the contractor’s work in process areas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Contractor’s Responsibilities</a:t>
            </a:r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554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1430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latin typeface="Verdana" pitchFamily="34" charset="0"/>
              </a:rPr>
              <a:t> Assure each employee is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trained in work practices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necessary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latin typeface="Verdana" pitchFamily="34" charset="0"/>
              </a:rPr>
              <a:t> Document each employee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has received/understood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required training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latin typeface="Verdana" pitchFamily="34" charset="0"/>
              </a:rPr>
              <a:t> Keep training record on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each employee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latin typeface="Verdana" pitchFamily="34" charset="0"/>
              </a:rPr>
              <a:t> Assure each employee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follows facility safety rules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latin typeface="Verdana" pitchFamily="34" charset="0"/>
              </a:rPr>
              <a:t> Advise employer of unique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hazards presented by/found            </a:t>
            </a:r>
            <a:br>
              <a:rPr lang="en-US" sz="2200" kern="0" dirty="0">
                <a:latin typeface="Verdana" pitchFamily="34" charset="0"/>
              </a:rPr>
            </a:br>
            <a:r>
              <a:rPr lang="en-US" sz="2200" kern="0" dirty="0">
                <a:latin typeface="Verdana" pitchFamily="34" charset="0"/>
              </a:rPr>
              <a:t> by contract employer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65544" name="Picture 4" descr="C:\Documents and Settings\stlane\My Documents\My Pictures\process safety mgt pix\tng contracto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2433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Pre-Startup Safety Review</a:t>
            </a:r>
          </a:p>
        </p:txBody>
      </p:sp>
      <p:sp>
        <p:nvSpPr>
          <p:cNvPr id="6656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656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1430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Perform for new or modified facilities when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modification is significant enough to require a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change in process safety information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Shall confirm that prior to introduction of highly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hazardous chemicals to a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Construction and equipment is in accord with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design specifications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Safety, operating, maintenance and    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emergency procedures are in place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66568" name="Picture 4" descr="C:\Documents and Settings\stlane\My Documents\My Pictures\process safety mgt pix\em pro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8000" r="14285" b="14667"/>
          <a:stretch>
            <a:fillRect/>
          </a:stretch>
        </p:blipFill>
        <p:spPr bwMode="auto">
          <a:xfrm>
            <a:off x="6858000" y="36576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New Facilities</a:t>
            </a:r>
          </a:p>
        </p:txBody>
      </p:sp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759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2954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PHA performed and recommendations resolved 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implemented before startup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Modified facilities meet requirements contained in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management of change section (1910.119(l))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Training of each employee involved in operating a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 is completed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67592" name="Picture 4" descr="Pip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161766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Mechanical Integrity</a:t>
            </a:r>
          </a:p>
        </p:txBody>
      </p: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</a:t>
            </a:r>
            <a:r>
              <a:rPr lang="en-US" altLang="en-US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861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66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295400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Applies to following process equipment: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Pressure vessels and storage tanks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Piping systems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Piping components such as valves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Relief and vent systems and devices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Emergency shutdown systems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Controls</a:t>
            </a:r>
          </a:p>
          <a:p>
            <a:pPr marL="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Monitoring devices</a:t>
            </a:r>
          </a:p>
          <a:p>
            <a:pPr marL="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Sensors</a:t>
            </a:r>
          </a:p>
          <a:p>
            <a:pPr marL="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Alarms</a:t>
            </a:r>
          </a:p>
          <a:p>
            <a:pPr marL="4572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Interlocks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Verdana" pitchFamily="34" charset="0"/>
              </a:rPr>
              <a:t> Pumps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68616" name="Picture 7" descr="Pip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4685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Written Procedures</a:t>
            </a:r>
          </a:p>
        </p:txBody>
      </p:sp>
      <p:sp>
        <p:nvSpPr>
          <p:cNvPr id="6963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6963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67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762000" y="13716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Written to maintain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on-going integrity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 equipment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Specific to the needs and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to promote safety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69640" name="Picture 5" descr="C:\Documents and Settings\stlane\My Documents\My Pictures\process safety mgt pix\hand wri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6" descr="C:\Documents and Settings\stlane\My Documents\My Pictures\process safety mgt pix\machine spec pro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257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Inspection and Testing</a:t>
            </a: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066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68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762000" y="15240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On process equipment: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Procedures shall follow recognized and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accepted good engineering practices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Frequency consistent with applicable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manufacturers’ recommendations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More frequently if determined necessary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Document deficiencies and corrective actions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before further use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Quality Assurance</a:t>
            </a:r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168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600200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New plants: to determine equipment is suitable for process application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Checks &amp; inspections:</a:t>
            </a:r>
          </a:p>
          <a:p>
            <a:pPr marL="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Equipment is suitable for process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  application</a:t>
            </a:r>
          </a:p>
          <a:p>
            <a:pPr marL="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Consistent with design specifications</a:t>
            </a:r>
          </a:p>
          <a:p>
            <a:pPr marL="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Manufacturer’s instruction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1688" name="Picture 8" descr="C:\Documents and Settings\stlane\My Documents\My Pictures\process safety mgt pix\me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157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29 CFR 1910.119 Applies To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14478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Chemicals addressed in 1910.119, Appendix A at their Threshold Quantities (TQs)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		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       </a:t>
            </a:r>
            <a:r>
              <a:rPr lang="en-US" sz="2000" u="sng" kern="0" dirty="0">
                <a:latin typeface="Verdana" pitchFamily="34" charset="0"/>
              </a:rPr>
              <a:t>Chemical Name</a:t>
            </a:r>
            <a:r>
              <a:rPr lang="en-US" sz="2000" kern="0" dirty="0">
                <a:latin typeface="Verdana" pitchFamily="34" charset="0"/>
              </a:rPr>
              <a:t>	   	  </a:t>
            </a:r>
            <a:r>
              <a:rPr lang="en-US" sz="2000" u="sng" kern="0" dirty="0">
                <a:latin typeface="Verdana" pitchFamily="34" charset="0"/>
              </a:rPr>
              <a:t>CAS</a:t>
            </a:r>
            <a:r>
              <a:rPr lang="en-US" sz="2000" kern="0" dirty="0">
                <a:latin typeface="Verdana" pitchFamily="34" charset="0"/>
              </a:rPr>
              <a:t>		 </a:t>
            </a:r>
            <a:r>
              <a:rPr lang="en-US" sz="2000" u="sng" kern="0" dirty="0">
                <a:latin typeface="Verdana" pitchFamily="34" charset="0"/>
              </a:rPr>
              <a:t>TQ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       Acetaldehyde	      	75-07-0	2500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       </a:t>
            </a:r>
            <a:r>
              <a:rPr lang="en-US" sz="2000" kern="0" dirty="0" err="1">
                <a:latin typeface="Verdana" pitchFamily="34" charset="0"/>
              </a:rPr>
              <a:t>Acrolein</a:t>
            </a:r>
            <a:r>
              <a:rPr lang="en-US" sz="2000" kern="0" dirty="0">
                <a:latin typeface="Verdana" pitchFamily="34" charset="0"/>
              </a:rPr>
              <a:t> (2-Propenal)	107-02-8	  150</a:t>
            </a:r>
          </a:p>
          <a:p>
            <a:pPr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     </a:t>
            </a:r>
            <a:r>
              <a:rPr lang="en-US" sz="2000" i="1" kern="0" dirty="0">
                <a:latin typeface="Verdana" pitchFamily="34" charset="0"/>
              </a:rPr>
              <a:t>(View complete list of chemicals in Appendix A)</a:t>
            </a:r>
          </a:p>
          <a:p>
            <a:pPr>
              <a:spcBef>
                <a:spcPct val="20000"/>
              </a:spcBef>
              <a:defRPr/>
            </a:pPr>
            <a:endParaRPr lang="en-US" sz="2000" i="1" kern="0" dirty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u="sng" kern="0" dirty="0">
                <a:latin typeface="Verdana" pitchFamily="34" charset="0"/>
              </a:rPr>
              <a:t>Process</a:t>
            </a:r>
            <a:r>
              <a:rPr lang="en-US" sz="2400" kern="0" dirty="0">
                <a:latin typeface="Verdana" pitchFamily="34" charset="0"/>
              </a:rPr>
              <a:t> involving a chemical at or above the specified threshold quantities (TQs)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Hot Work Permit</a:t>
            </a:r>
          </a:p>
        </p:txBody>
      </p: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271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70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52400" y="14478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For hot work conducted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on or near a covered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Document fire prevention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&amp; protection requirements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implemented (per 29 CFR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1910.252(a))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Permit kept on file until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work operations are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completed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2712" name="Picture 6" descr="C:\Documents and Settings\stlane\My Documents\My Pictures\process safety mgt pix\Hot-Work-Permit-Tag-TG-388-1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000" r="3333" b="6000"/>
          <a:stretch>
            <a:fillRect/>
          </a:stretch>
        </p:blipFill>
        <p:spPr bwMode="auto">
          <a:xfrm>
            <a:off x="4572000" y="13716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Management of Change</a:t>
            </a:r>
          </a:p>
        </p:txBody>
      </p: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373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4478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Written procedures to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manage changes (except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for “replacements in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kind”)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Prior to any change,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address: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Technical basis for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 proposed change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Impact on safety and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>
                <a:latin typeface="Verdana" pitchFamily="34" charset="0"/>
              </a:rPr>
              <a:t>   health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3736" name="Picture 5" descr="C:\Documents and Settings\stlane\My Documents\My Pictures\process safety mgt pix\mgt of cha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81200"/>
            <a:ext cx="41719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Management of Change</a:t>
            </a:r>
          </a:p>
        </p:txBody>
      </p: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475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72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096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Discuss: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Modifications to operating procedures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Time period for the change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Authorization for the change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Employees and contract employees affected by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change are informed and trained in the change 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prior to process start-up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If change results in change in process safety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information, update accordingly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Incident Investigation</a:t>
            </a:r>
          </a:p>
        </p:txBody>
      </p: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578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4478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Investigate each incident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resulting in, or which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could have resulted in a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catastrophic release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highly hazardous chemical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 the workplace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Initiate as soon as possible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but not later than 48 hours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following the incident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5784" name="Picture 4" descr="C:\Documents and Settings\stlane\My Documents\My Pictures\process safety mgt pix\tank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5950"/>
            <a:ext cx="400685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Investigation Team</a:t>
            </a:r>
          </a:p>
        </p:txBody>
      </p:sp>
      <p:sp>
        <p:nvSpPr>
          <p:cNvPr id="7680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680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2954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At least one person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knowledgeable in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 contract employee if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incident involved work of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the contractor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Other persons with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appropriate knowledge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experience to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thoroughly investigate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analyze the incident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6808" name="Picture 4" descr="C:\Documents and Settings\stlane\My Documents\My Pictures\process safety mgt pix\tank pa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084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Incident Report</a:t>
            </a:r>
          </a:p>
        </p:txBody>
      </p:sp>
      <p:sp>
        <p:nvSpPr>
          <p:cNvPr id="7782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783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6764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 At investigation’s conclusion: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Date of incident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Date investigation began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Incident description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Contributing factors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Recommendations  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resulting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7832" name="Picture 4" descr="C:\Documents and Settings\stlane\My Documents\My Pictures\process safety mgt pix\investig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17353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Incident Resolution</a:t>
            </a:r>
          </a:p>
        </p:txBody>
      </p:sp>
      <p:sp>
        <p:nvSpPr>
          <p:cNvPr id="7885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885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76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20574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Establish a system to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address and resolve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the incident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Affected personnel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review the report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Retain reports for 5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years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8856" name="Picture 4" descr="C:\Documents and Settings\stlane\My Documents\My Pictures\process safety mgt pix\report review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330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486400" cy="4572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Emergency Planning &amp; Response</a:t>
            </a:r>
          </a:p>
        </p:txBody>
      </p: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7987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77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5240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Establish an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emergency action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plan for entire plant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(per 29 CFR 1910.38)</a:t>
            </a:r>
          </a:p>
          <a:p>
            <a:pPr marL="114300" indent="-11430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Plan will also have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procedures for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handling small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releases (per 29 CFR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1910.120(a)(p)(q))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9880" name="Picture 4" descr="C:\Documents and Settings\stlane\My Documents\My Pictures\process safety mgt pix\flam liq fft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Compliance Audits</a:t>
            </a:r>
          </a:p>
        </p:txBody>
      </p: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090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Employers certify they have evaluated compliance with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provisions of this section at least every 3 years to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verify the procedures and practices are adequate and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being followed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Audit shall be conducted by at least 1 person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knowledgeable in the process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Audit findings shall be developed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Determine and document response                                   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to each of the findings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Document deficiencies have been                                  </a:t>
            </a:r>
            <a:br>
              <a:rPr lang="en-US" sz="2300" kern="0" dirty="0">
                <a:latin typeface="Verdana" pitchFamily="34" charset="0"/>
              </a:rPr>
            </a:br>
            <a:r>
              <a:rPr lang="en-US" sz="2300" kern="0" dirty="0">
                <a:latin typeface="Verdana" pitchFamily="34" charset="0"/>
              </a:rPr>
              <a:t> corrected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>
                <a:latin typeface="Verdana" pitchFamily="34" charset="0"/>
              </a:rPr>
              <a:t> Retain the 2 most recent compliance audit reports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300" kern="0" dirty="0">
              <a:latin typeface="+mn-lt"/>
            </a:endParaRPr>
          </a:p>
        </p:txBody>
      </p:sp>
      <p:pic>
        <p:nvPicPr>
          <p:cNvPr id="80904" name="Picture 4" descr="C:\Documents and Settings\stlane\My Documents\My Pictures\process safety mgt pix\Safety-Audit-Checklist-300x1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Trade Secrets</a:t>
            </a:r>
          </a:p>
        </p:txBody>
      </p:sp>
      <p:sp>
        <p:nvSpPr>
          <p:cNvPr id="8192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192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295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Employers shall make all information needed to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comply available to those:</a:t>
            </a:r>
          </a:p>
          <a:p>
            <a:pPr marL="514350" lvl="1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Compiling the process safety information</a:t>
            </a:r>
          </a:p>
          <a:p>
            <a:pPr marL="514350" lvl="1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Assisting in development of the PHA</a:t>
            </a:r>
          </a:p>
          <a:p>
            <a:pPr marL="514350" lvl="1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Responsible for developing the operating procedures</a:t>
            </a:r>
          </a:p>
          <a:p>
            <a:pPr marL="514350" lvl="1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kern="0" dirty="0">
                <a:latin typeface="Verdana" pitchFamily="34" charset="0"/>
              </a:rPr>
              <a:t> Involved in: </a:t>
            </a:r>
          </a:p>
          <a:p>
            <a:pPr marL="857250" lvl="2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>
                <a:latin typeface="Verdana" pitchFamily="34" charset="0"/>
              </a:rPr>
              <a:t> Incident Investigations</a:t>
            </a:r>
          </a:p>
          <a:p>
            <a:pPr marL="857250" lvl="2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>
                <a:latin typeface="Verdana" pitchFamily="34" charset="0"/>
              </a:rPr>
              <a:t> Emergency Planning and Response</a:t>
            </a:r>
          </a:p>
          <a:p>
            <a:pPr marL="857250" lvl="2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kern="0" dirty="0">
                <a:latin typeface="Verdana" pitchFamily="34" charset="0"/>
              </a:rPr>
              <a:t> Compliance Audits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Nothing in this paragraph shall preclude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employer from requiring the persons receiving the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information to enter into confidentiality agreements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29 CFR 1910.119 Applies To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7526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Category 1 Flammable Liquid (per 1910.1200) or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Flammable Liquid with flashpoint below 100</a:t>
            </a:r>
            <a:r>
              <a:rPr lang="en-US" sz="2400" kern="0" baseline="30000" dirty="0">
                <a:latin typeface="Verdana" pitchFamily="34" charset="0"/>
              </a:rPr>
              <a:t>0</a:t>
            </a:r>
            <a:r>
              <a:rPr lang="en-US" sz="2400" kern="0" dirty="0">
                <a:latin typeface="Verdana" pitchFamily="34" charset="0"/>
              </a:rPr>
              <a:t>F on site at one location in a quantity of 10,000 lbs or more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9224" name="Picture 2" descr="C:\Documents and Settings\stlane\My Documents\My Pictures\process safety mgt pix\nfpa-30-flammable-liquids-c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0001"/>
          <a:stretch>
            <a:fillRect/>
          </a:stretch>
        </p:blipFill>
        <p:spPr bwMode="auto">
          <a:xfrm>
            <a:off x="5638800" y="12192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C:\Documents and Settings\stlane\My Documents\My Pictures\process safety mgt pix\flam liq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Verdana" panose="020B0604030504040204" pitchFamily="34" charset="0"/>
              </a:rPr>
              <a:t>1910.119, Appendix A (Mandatory)</a:t>
            </a:r>
          </a:p>
        </p:txBody>
      </p:sp>
      <p:sp>
        <p:nvSpPr>
          <p:cNvPr id="8294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295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5240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Contains a listing of toxic and reactive highly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hazardous chemicals which present a potential for a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catastrophic event at or above the threshold quantity</a:t>
            </a:r>
          </a:p>
          <a:p>
            <a:pPr marL="114300" indent="-11430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Chemical Name              CAS*		TQ**</a:t>
            </a:r>
          </a:p>
          <a:p>
            <a:pPr marL="114300" indent="-1143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114300" indent="-114300"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* Chemical Abstract Service Number</a:t>
            </a:r>
          </a:p>
          <a:p>
            <a:pPr marL="114300" indent="-114300">
              <a:spcBef>
                <a:spcPct val="20000"/>
              </a:spcBef>
              <a:defRPr/>
            </a:pPr>
            <a:r>
              <a:rPr lang="en-US" sz="2000" kern="0" dirty="0">
                <a:latin typeface="Verdana" pitchFamily="34" charset="0"/>
              </a:rPr>
              <a:t>** Threshold Quantity in Pounds  (Amount necessary to be  </a:t>
            </a:r>
            <a:br>
              <a:rPr lang="en-US" sz="2000" kern="0" dirty="0">
                <a:latin typeface="Verdana" pitchFamily="34" charset="0"/>
              </a:rPr>
            </a:br>
            <a:r>
              <a:rPr lang="en-US" sz="2000" kern="0" dirty="0">
                <a:latin typeface="Verdana" pitchFamily="34" charset="0"/>
              </a:rPr>
              <a:t>    covered by this standard)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Verdana" panose="020B0604030504040204" pitchFamily="34" charset="0"/>
              </a:rPr>
              <a:t>1910.119, Appendix B (Examples)</a:t>
            </a:r>
          </a:p>
        </p:txBody>
      </p:sp>
      <p:sp>
        <p:nvSpPr>
          <p:cNvPr id="8397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397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81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609600" y="11430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Recommended you view Appendix B for legible examples of:</a:t>
            </a:r>
          </a:p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Block Flow Diagram and Process Flow Diagram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83976" name="Picture 4" descr="Block Flow Diagram 1910.11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21336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5" descr="Process Flow Diagram 1910.11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5083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Verdana" panose="020B0604030504040204" pitchFamily="34" charset="0"/>
              </a:rPr>
              <a:t>1910.119, Appendix C (</a:t>
            </a:r>
            <a:r>
              <a:rPr lang="en-US" altLang="en-US" sz="1900">
                <a:solidFill>
                  <a:schemeClr val="bg1"/>
                </a:solidFill>
                <a:latin typeface="Verdana" panose="020B0604030504040204" pitchFamily="34" charset="0"/>
              </a:rPr>
              <a:t>Nonmandatory</a:t>
            </a:r>
            <a:r>
              <a:rPr lang="en-US" altLang="en-US" sz="2000">
                <a:solidFill>
                  <a:schemeClr val="bg1"/>
                </a:solidFill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8499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499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Provides guidance on following items involved in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the Process Safety Management program:</a:t>
            </a:r>
          </a:p>
          <a:p>
            <a:pPr marL="4000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Introduction to Process Safety Management</a:t>
            </a:r>
          </a:p>
          <a:p>
            <a:pPr marL="4000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Employee Involvement</a:t>
            </a:r>
          </a:p>
          <a:p>
            <a:pPr marL="4000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Process Safety Information</a:t>
            </a:r>
          </a:p>
          <a:p>
            <a:pPr marL="4000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Process Hazard Analysis</a:t>
            </a:r>
          </a:p>
          <a:p>
            <a:pPr marL="4000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Operating Procedures and Practices</a:t>
            </a:r>
          </a:p>
          <a:p>
            <a:pPr marL="400050" indent="-1143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kern="0" dirty="0">
                <a:latin typeface="Verdana" pitchFamily="34" charset="0"/>
              </a:rPr>
              <a:t> Employee Training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1900">
                <a:solidFill>
                  <a:schemeClr val="bg1"/>
                </a:solidFill>
                <a:latin typeface="Verdana" panose="020B0604030504040204" pitchFamily="34" charset="0"/>
              </a:rPr>
              <a:t>1910.119, Appendix C (Non-mandatory)</a:t>
            </a:r>
          </a:p>
        </p:txBody>
      </p:sp>
      <p:sp>
        <p:nvSpPr>
          <p:cNvPr id="8602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602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1430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Contractors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Pre-Startup Safety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Mechanical Integrity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Non-routine Work Authorizations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Managing Change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Investigation of Incidents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Emergency Preparedness</a:t>
            </a:r>
          </a:p>
          <a:p>
            <a:pPr marL="114300" indent="-1143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Compliance Audits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86024" name="Picture 4" descr="Facto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58616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Bibliography</a:t>
            </a:r>
          </a:p>
        </p:txBody>
      </p:sp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704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143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29 CFR 1910.38, Emergency Action Plans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29 CFR 1910.119 and Appendices, Process Safety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Management of Highly Hazardous Chemicals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29 CFR 1910.252, Subpart Q, Welding, Cutting 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and Brazing</a:t>
            </a: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kern="0" dirty="0">
                <a:latin typeface="Verdana" pitchFamily="34" charset="0"/>
                <a:hlinkClick r:id="rId5"/>
              </a:rPr>
              <a:t>www.fmea-fmeca.com/fmea-rpn.html</a:t>
            </a:r>
            <a:endParaRPr lang="en-US" sz="2400" kern="0" dirty="0">
              <a:latin typeface="Verdana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 “Process Safety Management: An OSHA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Compliance Manual,” J.J. Keller &amp; Associates, Inc., </a:t>
            </a:r>
            <a:br>
              <a:rPr lang="en-US" sz="2400" kern="0" dirty="0">
                <a:latin typeface="Verdana" pitchFamily="34" charset="0"/>
              </a:rPr>
            </a:br>
            <a:r>
              <a:rPr lang="en-US" sz="2400" kern="0" dirty="0">
                <a:latin typeface="Verdana" pitchFamily="34" charset="0"/>
              </a:rPr>
              <a:t> Neenah, WI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Contact Information</a:t>
            </a:r>
          </a:p>
        </p:txBody>
      </p:sp>
      <p:sp>
        <p:nvSpPr>
          <p:cNvPr id="8806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807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2954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Health &amp; Safety Training Specialists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1171 South Cameron Street, Room 324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Harrisburg, PA 17104-2501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(717) 772-1635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Verdana" pitchFamily="34" charset="0"/>
              </a:rPr>
              <a:t>RA-LI-BWC-PATHS@pa.gov          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88072" name="Picture 11" descr="Pennsylvania Flag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3581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Rectangle 1"/>
          <p:cNvSpPr>
            <a:spLocks noChangeArrowheads="1"/>
          </p:cNvSpPr>
          <p:nvPr/>
        </p:nvSpPr>
        <p:spPr bwMode="auto">
          <a:xfrm>
            <a:off x="457200" y="41148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us on Facebook!</a:t>
            </a:r>
            <a:r>
              <a:rPr lang="en-US" alt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</a:t>
            </a:r>
            <a:r>
              <a:rPr lang="en-US" altLang="en-US" sz="18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https://www.facebook.com/BWCPATHS</a:t>
            </a:r>
            <a:endParaRPr lang="en-US" alt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8074" name="Picture 10" descr="FaceBook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760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6" descr="L&amp;I logo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Questions</a:t>
            </a:r>
          </a:p>
        </p:txBody>
      </p:sp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8909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86</a:t>
            </a:r>
          </a:p>
        </p:txBody>
      </p:sp>
      <p:pic>
        <p:nvPicPr>
          <p:cNvPr id="89095" name="Picture 2" descr="C:\Documents and Settings\stlane\My Documents\My Pictures\process safety mgt pix\question 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2862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334000" cy="381000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Verdana" panose="020B0604030504040204" pitchFamily="34" charset="0"/>
              </a:rPr>
              <a:t>29 CFR 1910.119 Exceptions</a:t>
            </a: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PPT-055-01</a:t>
            </a:r>
          </a:p>
        </p:txBody>
      </p:sp>
      <p:sp>
        <p:nvSpPr>
          <p:cNvPr id="10246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4478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Verdana" pitchFamily="34" charset="0"/>
              </a:rPr>
              <a:t>29 CFR 1910.119 does </a:t>
            </a:r>
            <a:r>
              <a:rPr lang="en-US" sz="2400" kern="0" dirty="0">
                <a:solidFill>
                  <a:srgbClr val="FF0000"/>
                </a:solidFill>
                <a:latin typeface="Verdana" pitchFamily="34" charset="0"/>
              </a:rPr>
              <a:t>NOT</a:t>
            </a:r>
            <a:r>
              <a:rPr lang="en-US" sz="2400" kern="0" dirty="0">
                <a:latin typeface="Verdana" pitchFamily="34" charset="0"/>
              </a:rPr>
              <a:t> apply to: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Hydrocarbon fuels used solely for workplace consumption as a fuel not as part of a process containing another highly hazardous chemical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Verdana" pitchFamily="34" charset="0"/>
              </a:rPr>
              <a:t>Flammable liquids with a flashpoint                  below 100</a:t>
            </a:r>
            <a:r>
              <a:rPr lang="en-US" sz="2400" kern="0" baseline="30000" dirty="0">
                <a:latin typeface="Verdana" pitchFamily="34" charset="0"/>
              </a:rPr>
              <a:t>0</a:t>
            </a:r>
            <a:r>
              <a:rPr lang="en-US" sz="2400" kern="0" dirty="0">
                <a:latin typeface="Verdana" pitchFamily="34" charset="0"/>
              </a:rPr>
              <a:t>F stored in atmospheric                     tanks or transferred kept below                          their normal boiling point without                    benefit of chilling or refrigeration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10248" name="Picture 4" descr="C:\Documents and Settings\stlane\My Documents\My Pictures\process safety mgt pix\fl liquid storage t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5144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7ACA4B-DEE1-4694-AEBD-23E45D9EB849}"/>
</file>

<file path=customXml/itemProps2.xml><?xml version="1.0" encoding="utf-8"?>
<ds:datastoreItem xmlns:ds="http://schemas.openxmlformats.org/officeDocument/2006/customXml" ds:itemID="{6C1C8B45-ED51-43A0-A950-AAF63F04FB2A}"/>
</file>

<file path=customXml/itemProps3.xml><?xml version="1.0" encoding="utf-8"?>
<ds:datastoreItem xmlns:ds="http://schemas.openxmlformats.org/officeDocument/2006/customXml" ds:itemID="{7103BD44-F514-420F-8074-61F5C2846EC1}"/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5132</Words>
  <Application>Microsoft Office PowerPoint</Application>
  <PresentationFormat>On-screen Show (4:3)</PresentationFormat>
  <Paragraphs>1231</Paragraphs>
  <Slides>86</Slides>
  <Notes>85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Verdana</vt:lpstr>
      <vt:lpstr>Wingdings</vt:lpstr>
      <vt:lpstr>Courier New</vt:lpstr>
      <vt:lpstr>Default Design</vt:lpstr>
      <vt:lpstr>Process Safety Management</vt:lpstr>
      <vt:lpstr>Topics</vt:lpstr>
      <vt:lpstr>Topics</vt:lpstr>
      <vt:lpstr>Terms</vt:lpstr>
      <vt:lpstr>Terms</vt:lpstr>
      <vt:lpstr>Process Safety Management</vt:lpstr>
      <vt:lpstr>29 CFR 1910.119 Applies To</vt:lpstr>
      <vt:lpstr>29 CFR 1910.119 Applies To</vt:lpstr>
      <vt:lpstr>29 CFR 1910.119 Exceptions</vt:lpstr>
      <vt:lpstr>29 CFR 1910.119 Exceptions</vt:lpstr>
      <vt:lpstr>Purpose of Process Hazard Analysis</vt:lpstr>
      <vt:lpstr>Planning</vt:lpstr>
      <vt:lpstr>Process Hazard Analysis</vt:lpstr>
      <vt:lpstr>Process Hazard Analysis (PHA)</vt:lpstr>
      <vt:lpstr>PHA Concept</vt:lpstr>
      <vt:lpstr>PHA: Employee Participation</vt:lpstr>
      <vt:lpstr>PHA: Employee Participation</vt:lpstr>
      <vt:lpstr>Process Safety Information</vt:lpstr>
      <vt:lpstr>Data Evaluated for PHA</vt:lpstr>
      <vt:lpstr>Data Evaluated for PHA</vt:lpstr>
      <vt:lpstr> Technology Process Information</vt:lpstr>
      <vt:lpstr>Methods to Describe Systems</vt:lpstr>
      <vt:lpstr>Block Flow Diagram</vt:lpstr>
      <vt:lpstr>Process Flow Diagram</vt:lpstr>
      <vt:lpstr>Piping &amp; Instrument Diagrams</vt:lpstr>
      <vt:lpstr>Information Technology</vt:lpstr>
      <vt:lpstr>Information Technology</vt:lpstr>
      <vt:lpstr>Equipment in the Process</vt:lpstr>
      <vt:lpstr>Equipment in the Process</vt:lpstr>
      <vt:lpstr>Employer Shall Document</vt:lpstr>
      <vt:lpstr>Process Hazard Analysis</vt:lpstr>
      <vt:lpstr>PHA Time Lines</vt:lpstr>
      <vt:lpstr>Process Hazard Evaluation</vt:lpstr>
      <vt:lpstr>What If</vt:lpstr>
      <vt:lpstr>Checklist</vt:lpstr>
      <vt:lpstr>What If/Checklist</vt:lpstr>
      <vt:lpstr>What if Checklist</vt:lpstr>
      <vt:lpstr>Hazard &amp; Operability Study</vt:lpstr>
      <vt:lpstr> Failure Mode &amp; Effects Analysis (FMEA)</vt:lpstr>
      <vt:lpstr>FMEA Risk Priority Number (RPN)</vt:lpstr>
      <vt:lpstr>FMEA RPN</vt:lpstr>
      <vt:lpstr>FMEA RPN Example</vt:lpstr>
      <vt:lpstr>Failure Mode &amp; Effects</vt:lpstr>
      <vt:lpstr>Fault Tree Analysis</vt:lpstr>
      <vt:lpstr>Fault Tree Analysis</vt:lpstr>
      <vt:lpstr>Appropriate Equivalent Methodology</vt:lpstr>
      <vt:lpstr>PHA Shall Address</vt:lpstr>
      <vt:lpstr>PHA Shall Address</vt:lpstr>
      <vt:lpstr>Employer’s System</vt:lpstr>
      <vt:lpstr>Employer’s System</vt:lpstr>
      <vt:lpstr>Process Hazard Analysis</vt:lpstr>
      <vt:lpstr>Steps for each Operating Procedure</vt:lpstr>
      <vt:lpstr>Steps for each Operating Procedure</vt:lpstr>
      <vt:lpstr>Safety &amp; Health Concerns</vt:lpstr>
      <vt:lpstr>Precautions to Prevent Exposure</vt:lpstr>
      <vt:lpstr>Precautions to Prevent Exposure</vt:lpstr>
      <vt:lpstr>Operating Procedures</vt:lpstr>
      <vt:lpstr>Safe Work Practices</vt:lpstr>
      <vt:lpstr>Training</vt:lpstr>
      <vt:lpstr>Training: Contractors</vt:lpstr>
      <vt:lpstr>Employer’s Responsibilities</vt:lpstr>
      <vt:lpstr>Employer’s Responsibilities</vt:lpstr>
      <vt:lpstr>Contractor’s Responsibilities</vt:lpstr>
      <vt:lpstr>Pre-Startup Safety Review</vt:lpstr>
      <vt:lpstr>New Facilities</vt:lpstr>
      <vt:lpstr>Mechanical Integrity</vt:lpstr>
      <vt:lpstr>Written Procedures</vt:lpstr>
      <vt:lpstr>Inspection and Testing</vt:lpstr>
      <vt:lpstr>Quality Assurance</vt:lpstr>
      <vt:lpstr>Hot Work Permit</vt:lpstr>
      <vt:lpstr>Management of Change</vt:lpstr>
      <vt:lpstr>Management of Change</vt:lpstr>
      <vt:lpstr>Incident Investigation</vt:lpstr>
      <vt:lpstr>Investigation Team</vt:lpstr>
      <vt:lpstr>Incident Report</vt:lpstr>
      <vt:lpstr>Incident Resolution</vt:lpstr>
      <vt:lpstr>Emergency Planning &amp; Response</vt:lpstr>
      <vt:lpstr>Compliance Audits</vt:lpstr>
      <vt:lpstr>Trade Secrets</vt:lpstr>
      <vt:lpstr>1910.119, Appendix A (Mandatory)</vt:lpstr>
      <vt:lpstr>1910.119, Appendix B (Examples)</vt:lpstr>
      <vt:lpstr>1910.119, Appendix C (Nonmandatory)</vt:lpstr>
      <vt:lpstr>1910.119, Appendix C (Non-mandatory)</vt:lpstr>
      <vt:lpstr>Bibliography</vt:lpstr>
      <vt:lpstr>Contact Information</vt:lpstr>
      <vt:lpstr>Questions</vt:lpstr>
    </vt:vector>
  </TitlesOfParts>
  <Company>Office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aforsman</dc:creator>
  <cp:lastModifiedBy>Tanyia Miller</cp:lastModifiedBy>
  <cp:revision>148</cp:revision>
  <dcterms:created xsi:type="dcterms:W3CDTF">2011-11-29T20:35:02Z</dcterms:created>
  <dcterms:modified xsi:type="dcterms:W3CDTF">2017-03-07T18:40:12Z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28300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