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18.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59" r:id="rId4"/>
    <p:sldId id="257" r:id="rId5"/>
    <p:sldId id="260" r:id="rId6"/>
    <p:sldId id="258" r:id="rId7"/>
    <p:sldId id="261" r:id="rId8"/>
    <p:sldId id="263" r:id="rId9"/>
    <p:sldId id="264" r:id="rId10"/>
    <p:sldId id="265" r:id="rId11"/>
    <p:sldId id="266" r:id="rId12"/>
    <p:sldId id="268" r:id="rId13"/>
    <p:sldId id="267" r:id="rId14"/>
    <p:sldId id="269" r:id="rId15"/>
    <p:sldId id="270" r:id="rId16"/>
    <p:sldId id="271" r:id="rId17"/>
    <p:sldId id="274" r:id="rId18"/>
    <p:sldId id="273" r:id="rId19"/>
    <p:sldId id="275" r:id="rId20"/>
    <p:sldId id="276" r:id="rId21"/>
    <p:sldId id="277" r:id="rId22"/>
    <p:sldId id="283" r:id="rId23"/>
    <p:sldId id="278" r:id="rId24"/>
    <p:sldId id="284" r:id="rId25"/>
    <p:sldId id="279" r:id="rId26"/>
    <p:sldId id="280" r:id="rId27"/>
    <p:sldId id="281" r:id="rId28"/>
    <p:sldId id="282" r:id="rId29"/>
    <p:sldId id="287" r:id="rId30"/>
    <p:sldId id="286"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77630" autoAdjust="0"/>
  </p:normalViewPr>
  <p:slideViewPr>
    <p:cSldViewPr>
      <p:cViewPr varScale="1">
        <p:scale>
          <a:sx n="69" d="100"/>
          <a:sy n="69" d="100"/>
        </p:scale>
        <p:origin x="-169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128DD-7629-49F8-B94D-6AD3550DEB6D}" type="datetimeFigureOut">
              <a:rPr lang="en-US" smtClean="0"/>
              <a:pPr/>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0E478-7D71-4FA0-9891-7B1529666467}" type="slidenum">
              <a:rPr lang="en-US" smtClean="0"/>
              <a:pPr/>
              <a:t>‹#›</a:t>
            </a:fld>
            <a:endParaRPr lang="en-US"/>
          </a:p>
        </p:txBody>
      </p:sp>
    </p:spTree>
    <p:extLst>
      <p:ext uri="{BB962C8B-B14F-4D97-AF65-F5344CB8AC3E}">
        <p14:creationId xmlns:p14="http://schemas.microsoft.com/office/powerpoint/2010/main" val="48138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“Mistreated workers are costing employers … 42% increase in the number of missed workdays, translating to $4.1 billion, or 5.5% of sickness absenteeism costs in 2010, much of it in workers’ comp.”</a:t>
            </a:r>
          </a:p>
          <a:p>
            <a:r>
              <a:rPr lang="en-US" dirty="0" smtClean="0"/>
              <a:t>Workers’ Compensation Report, </a:t>
            </a:r>
            <a:r>
              <a:rPr lang="en-US" dirty="0" err="1" smtClean="0"/>
              <a:t>Vol</a:t>
            </a:r>
            <a:r>
              <a:rPr lang="en-US" dirty="0" smtClean="0"/>
              <a:t> . 25, No. 10, April 8, 2014.</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a:t>
            </a:fld>
            <a:endParaRPr lang="en-US"/>
          </a:p>
        </p:txBody>
      </p:sp>
    </p:spTree>
    <p:extLst>
      <p:ext uri="{BB962C8B-B14F-4D97-AF65-F5344CB8AC3E}">
        <p14:creationId xmlns:p14="http://schemas.microsoft.com/office/powerpoint/2010/main" val="99984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of a hostile work environment are the results of:</a:t>
            </a:r>
          </a:p>
          <a:p>
            <a:pPr marL="342900" indent="-342900" algn="l">
              <a:buFont typeface="Arial" pitchFamily="34" charset="0"/>
              <a:buChar char="•"/>
            </a:pPr>
            <a:r>
              <a:rPr lang="en-US" dirty="0" smtClean="0">
                <a:solidFill>
                  <a:schemeClr val="tx1"/>
                </a:solidFill>
              </a:rPr>
              <a:t>Degrading Comments</a:t>
            </a:r>
          </a:p>
          <a:p>
            <a:pPr marL="342900" indent="-342900" algn="l">
              <a:buFont typeface="Arial" pitchFamily="34" charset="0"/>
              <a:buChar char="•"/>
            </a:pPr>
            <a:r>
              <a:rPr lang="en-US" dirty="0" smtClean="0">
                <a:solidFill>
                  <a:schemeClr val="tx1"/>
                </a:solidFill>
              </a:rPr>
              <a:t>Sexual Propositions</a:t>
            </a:r>
          </a:p>
          <a:p>
            <a:pPr marL="342900" indent="-342900" algn="l">
              <a:buFont typeface="Arial" pitchFamily="34" charset="0"/>
              <a:buChar char="•"/>
            </a:pPr>
            <a:r>
              <a:rPr lang="en-US" dirty="0" smtClean="0">
                <a:solidFill>
                  <a:schemeClr val="tx1"/>
                </a:solidFill>
              </a:rPr>
              <a:t>Vulgar Language</a:t>
            </a:r>
          </a:p>
          <a:p>
            <a:pPr marL="342900" indent="-342900" algn="l">
              <a:buFont typeface="Arial" pitchFamily="34" charset="0"/>
              <a:buChar char="•"/>
            </a:pPr>
            <a:r>
              <a:rPr lang="en-US" dirty="0" smtClean="0">
                <a:solidFill>
                  <a:schemeClr val="tx1"/>
                </a:solidFill>
              </a:rPr>
              <a:t>Sexual Touching</a:t>
            </a:r>
          </a:p>
          <a:p>
            <a:pPr marL="342900" indent="-342900" algn="l">
              <a:buFont typeface="Arial" pitchFamily="34" charset="0"/>
              <a:buChar char="•"/>
            </a:pPr>
            <a:r>
              <a:rPr lang="en-US" dirty="0" smtClean="0">
                <a:solidFill>
                  <a:schemeClr val="tx1"/>
                </a:solidFill>
              </a:rPr>
              <a:t>Embarrassing Questions</a:t>
            </a:r>
          </a:p>
          <a:p>
            <a:pPr marL="342900" indent="-342900" algn="l">
              <a:buFont typeface="Arial" pitchFamily="34" charset="0"/>
              <a:buChar char="•"/>
            </a:pPr>
            <a:r>
              <a:rPr lang="en-US" dirty="0" smtClean="0">
                <a:solidFill>
                  <a:schemeClr val="tx1"/>
                </a:solidFill>
              </a:rPr>
              <a:t>Sexual Jokes</a:t>
            </a:r>
          </a:p>
          <a:p>
            <a:pPr marL="342900" indent="-342900" algn="l">
              <a:buFont typeface="Arial" pitchFamily="34" charset="0"/>
              <a:buChar char="•"/>
            </a:pPr>
            <a:r>
              <a:rPr lang="en-US" dirty="0" smtClean="0">
                <a:solidFill>
                  <a:schemeClr val="tx1"/>
                </a:solidFill>
              </a:rPr>
              <a:t>Bullying</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10</a:t>
            </a:fld>
            <a:endParaRPr lang="en-US"/>
          </a:p>
        </p:txBody>
      </p:sp>
    </p:spTree>
    <p:extLst>
      <p:ext uri="{BB962C8B-B14F-4D97-AF65-F5344CB8AC3E}">
        <p14:creationId xmlns:p14="http://schemas.microsoft.com/office/powerpoint/2010/main" val="324734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i="0" dirty="0" smtClean="0">
                <a:solidFill>
                  <a:schemeClr val="tx1"/>
                </a:solidFill>
                <a:latin typeface="Verdana" pitchFamily="34" charset="0"/>
                <a:ea typeface="Verdana" pitchFamily="34" charset="0"/>
                <a:cs typeface="Verdana" pitchFamily="34" charset="0"/>
              </a:rPr>
              <a:t>What is a Bully? </a:t>
            </a:r>
          </a:p>
          <a:p>
            <a:pPr algn="l"/>
            <a:r>
              <a:rPr lang="en-US" sz="1200" i="0" dirty="0" smtClean="0">
                <a:solidFill>
                  <a:schemeClr val="tx1"/>
                </a:solidFill>
                <a:latin typeface="Verdana" pitchFamily="34" charset="0"/>
                <a:ea typeface="Verdana" pitchFamily="34" charset="0"/>
                <a:cs typeface="Verdana" pitchFamily="34" charset="0"/>
              </a:rPr>
              <a:t>A blustering browbeating person; especially</a:t>
            </a:r>
            <a:r>
              <a:rPr lang="en-US" sz="1200" b="1" i="0" dirty="0" smtClean="0">
                <a:solidFill>
                  <a:schemeClr val="tx1"/>
                </a:solidFill>
                <a:latin typeface="Verdana" pitchFamily="34" charset="0"/>
                <a:ea typeface="Verdana" pitchFamily="34" charset="0"/>
                <a:cs typeface="Verdana" pitchFamily="34" charset="0"/>
              </a:rPr>
              <a:t>: </a:t>
            </a:r>
            <a:br>
              <a:rPr lang="en-US" sz="1200" b="1" i="0" dirty="0" smtClean="0">
                <a:solidFill>
                  <a:schemeClr val="tx1"/>
                </a:solidFill>
                <a:latin typeface="Verdana" pitchFamily="34" charset="0"/>
                <a:ea typeface="Verdana" pitchFamily="34" charset="0"/>
                <a:cs typeface="Verdana" pitchFamily="34" charset="0"/>
              </a:rPr>
            </a:br>
            <a:r>
              <a:rPr lang="en-US" sz="1200" b="0" i="0" dirty="0" smtClean="0">
                <a:solidFill>
                  <a:schemeClr val="tx1"/>
                </a:solidFill>
                <a:latin typeface="Verdana" pitchFamily="34" charset="0"/>
                <a:ea typeface="Verdana" pitchFamily="34" charset="0"/>
                <a:cs typeface="Verdana" pitchFamily="34" charset="0"/>
              </a:rPr>
              <a:t>one habitually cruel to others who are weaker.* </a:t>
            </a:r>
          </a:p>
          <a:p>
            <a:pPr algn="l"/>
            <a:r>
              <a:rPr lang="en-US" sz="1200" b="0" dirty="0" smtClean="0">
                <a:solidFill>
                  <a:schemeClr val="tx1"/>
                </a:solidFill>
                <a:latin typeface="Verdana" pitchFamily="34" charset="0"/>
                <a:ea typeface="Verdana" pitchFamily="34" charset="0"/>
                <a:cs typeface="Verdana" pitchFamily="34" charset="0"/>
              </a:rPr>
              <a:t>Potential Concerns, especially for employers</a:t>
            </a:r>
            <a:r>
              <a:rPr lang="en-US" sz="1200" b="0" baseline="0" dirty="0" smtClean="0">
                <a:solidFill>
                  <a:schemeClr val="tx1"/>
                </a:solidFill>
                <a:latin typeface="Verdana" pitchFamily="34" charset="0"/>
                <a:ea typeface="Verdana" pitchFamily="34" charset="0"/>
                <a:cs typeface="Verdana" pitchFamily="34" charset="0"/>
              </a:rPr>
              <a:t> would be:</a:t>
            </a:r>
            <a:endParaRPr lang="en-US" sz="1200" b="0" dirty="0" smtClean="0">
              <a:solidFill>
                <a:schemeClr val="tx1"/>
              </a:solidFill>
              <a:latin typeface="Verdana" pitchFamily="34" charset="0"/>
              <a:ea typeface="Verdana" pitchFamily="34" charset="0"/>
              <a:cs typeface="Verdana" pitchFamily="34" charset="0"/>
            </a:endParaRPr>
          </a:p>
          <a:p>
            <a:pPr lvl="1" algn="l"/>
            <a:r>
              <a:rPr lang="en-US" sz="1200" dirty="0" smtClean="0">
                <a:solidFill>
                  <a:schemeClr val="tx1"/>
                </a:solidFill>
                <a:latin typeface="Verdana" pitchFamily="34" charset="0"/>
                <a:ea typeface="Verdana" pitchFamily="34" charset="0"/>
                <a:cs typeface="Verdana" pitchFamily="34" charset="0"/>
              </a:rPr>
              <a:t>Discrimination / harassment claims</a:t>
            </a:r>
          </a:p>
          <a:p>
            <a:pPr lvl="1" algn="l"/>
            <a:r>
              <a:rPr lang="en-US" sz="1200" dirty="0" smtClean="0">
                <a:solidFill>
                  <a:schemeClr val="tx1"/>
                </a:solidFill>
                <a:latin typeface="Verdana" pitchFamily="34" charset="0"/>
                <a:ea typeface="Verdana" pitchFamily="34" charset="0"/>
                <a:cs typeface="Verdana" pitchFamily="34" charset="0"/>
              </a:rPr>
              <a:t>Workplace violence</a:t>
            </a:r>
          </a:p>
          <a:p>
            <a:pPr lvl="1" algn="l"/>
            <a:r>
              <a:rPr lang="en-US" sz="1200" dirty="0" smtClean="0">
                <a:solidFill>
                  <a:schemeClr val="tx1"/>
                </a:solidFill>
                <a:latin typeface="Verdana" pitchFamily="34" charset="0"/>
                <a:ea typeface="Verdana" pitchFamily="34" charset="0"/>
                <a:cs typeface="Verdana" pitchFamily="34" charset="0"/>
              </a:rPr>
              <a:t>Drain on morale</a:t>
            </a:r>
          </a:p>
          <a:p>
            <a:pPr lvl="1" algn="l"/>
            <a:r>
              <a:rPr lang="en-US" sz="1200" dirty="0" smtClean="0">
                <a:solidFill>
                  <a:schemeClr val="tx1"/>
                </a:solidFill>
                <a:latin typeface="Verdana" pitchFamily="34" charset="0"/>
                <a:ea typeface="Verdana" pitchFamily="34" charset="0"/>
                <a:cs typeface="Verdana" pitchFamily="34" charset="0"/>
              </a:rPr>
              <a:t>Increased turnover</a:t>
            </a:r>
          </a:p>
          <a:p>
            <a:pPr lvl="1" algn="l"/>
            <a:r>
              <a:rPr lang="en-US" sz="1200" dirty="0" smtClean="0">
                <a:solidFill>
                  <a:schemeClr val="tx1"/>
                </a:solidFill>
                <a:latin typeface="Verdana" pitchFamily="34" charset="0"/>
                <a:ea typeface="Verdana" pitchFamily="34" charset="0"/>
                <a:cs typeface="Verdana" pitchFamily="34" charset="0"/>
              </a:rPr>
              <a:t>Low productivity</a:t>
            </a:r>
          </a:p>
          <a:p>
            <a:pPr lvl="1" algn="l"/>
            <a:r>
              <a:rPr lang="en-US" sz="1200" dirty="0" smtClean="0">
                <a:solidFill>
                  <a:schemeClr val="tx1"/>
                </a:solidFill>
                <a:latin typeface="Verdana" pitchFamily="34" charset="0"/>
                <a:ea typeface="Verdana" pitchFamily="34" charset="0"/>
                <a:cs typeface="Verdana" pitchFamily="34" charset="0"/>
              </a:rPr>
              <a:t>Impact on bottom line</a:t>
            </a:r>
          </a:p>
          <a:p>
            <a:pPr algn="l"/>
            <a:endParaRPr lang="en-US" sz="1200" b="1" i="1" dirty="0" smtClean="0">
              <a:solidFill>
                <a:schemeClr val="tx1"/>
              </a:solidFill>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11</a:t>
            </a:fld>
            <a:endParaRPr lang="en-US"/>
          </a:p>
        </p:txBody>
      </p:sp>
    </p:spTree>
    <p:extLst>
      <p:ext uri="{BB962C8B-B14F-4D97-AF65-F5344CB8AC3E}">
        <p14:creationId xmlns:p14="http://schemas.microsoft.com/office/powerpoint/2010/main" val="3395469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Bullying in the workplace includes the following statistics:</a:t>
            </a:r>
          </a:p>
          <a:p>
            <a:pPr marL="342900" indent="-342900" algn="l">
              <a:buFont typeface="Arial" pitchFamily="34" charset="0"/>
              <a:buChar char="•"/>
            </a:pPr>
            <a:r>
              <a:rPr lang="en-US" sz="1200" dirty="0" smtClean="0">
                <a:solidFill>
                  <a:schemeClr val="tx1"/>
                </a:solidFill>
                <a:latin typeface="Verdana" pitchFamily="34" charset="0"/>
                <a:ea typeface="Verdana" pitchFamily="34" charset="0"/>
                <a:cs typeface="Verdana" pitchFamily="34" charset="0"/>
              </a:rPr>
              <a:t>35% of Workers Feel Bullied at Work.</a:t>
            </a:r>
            <a:r>
              <a:rPr lang="en-US" sz="1200" baseline="0" dirty="0" smtClean="0">
                <a:solidFill>
                  <a:schemeClr val="tx1"/>
                </a:solidFill>
                <a:latin typeface="Verdana" pitchFamily="34" charset="0"/>
                <a:ea typeface="Verdana" pitchFamily="34" charset="0"/>
                <a:cs typeface="Verdana" pitchFamily="34" charset="0"/>
              </a:rPr>
              <a:t> (This is u</a:t>
            </a:r>
            <a:r>
              <a:rPr lang="en-US" sz="1200" dirty="0" smtClean="0">
                <a:solidFill>
                  <a:schemeClr val="tx1"/>
                </a:solidFill>
                <a:latin typeface="Verdana" pitchFamily="34" charset="0"/>
                <a:ea typeface="Verdana" pitchFamily="34" charset="0"/>
                <a:cs typeface="Verdana" pitchFamily="34" charset="0"/>
              </a:rPr>
              <a:t>p from 27% in 2011)</a:t>
            </a:r>
          </a:p>
          <a:p>
            <a:pPr lvl="3" indent="-300038" algn="l"/>
            <a:endParaRPr lang="en-US" sz="1200" dirty="0" smtClean="0">
              <a:solidFill>
                <a:schemeClr val="tx1"/>
              </a:solidFill>
              <a:latin typeface="Verdana" pitchFamily="34" charset="0"/>
              <a:ea typeface="Verdana" pitchFamily="34" charset="0"/>
              <a:cs typeface="Verdana" pitchFamily="34" charset="0"/>
            </a:endParaRPr>
          </a:p>
          <a:p>
            <a:pPr marL="342900" indent="-342900" algn="l">
              <a:buFont typeface="Arial" pitchFamily="34" charset="0"/>
              <a:buChar char="•"/>
            </a:pPr>
            <a:r>
              <a:rPr lang="en-US" sz="1200" dirty="0" smtClean="0">
                <a:solidFill>
                  <a:schemeClr val="tx1"/>
                </a:solidFill>
                <a:latin typeface="Verdana" pitchFamily="34" charset="0"/>
                <a:ea typeface="Verdana" pitchFamily="34" charset="0"/>
                <a:cs typeface="Verdana" pitchFamily="34" charset="0"/>
              </a:rPr>
              <a:t>16% Suffered Health Problems as a Result</a:t>
            </a:r>
          </a:p>
          <a:p>
            <a:pPr marL="342900" indent="-342900" algn="l">
              <a:buFont typeface="Arial" pitchFamily="34" charset="0"/>
              <a:buChar char="•"/>
            </a:pPr>
            <a:endParaRPr lang="en-US" sz="1200" dirty="0" smtClean="0">
              <a:solidFill>
                <a:schemeClr val="tx1"/>
              </a:solidFill>
              <a:latin typeface="Verdana" pitchFamily="34" charset="0"/>
              <a:ea typeface="Verdana" pitchFamily="34" charset="0"/>
              <a:cs typeface="Verdana" pitchFamily="34" charset="0"/>
            </a:endParaRPr>
          </a:p>
          <a:p>
            <a:pPr marL="342900" indent="-342900" algn="l">
              <a:buFont typeface="Arial" pitchFamily="34" charset="0"/>
              <a:buChar char="•"/>
            </a:pPr>
            <a:r>
              <a:rPr lang="en-US" sz="1200" dirty="0" smtClean="0">
                <a:solidFill>
                  <a:schemeClr val="tx1"/>
                </a:solidFill>
                <a:latin typeface="Verdana" pitchFamily="34" charset="0"/>
                <a:ea typeface="Verdana" pitchFamily="34" charset="0"/>
                <a:cs typeface="Verdana" pitchFamily="34" charset="0"/>
              </a:rPr>
              <a:t>17% Quit Their Jobs to Escape the Bullying</a:t>
            </a:r>
          </a:p>
          <a:p>
            <a:pPr marL="342900" indent="-342900" algn="l">
              <a:buFont typeface="Arial" pitchFamily="34" charset="0"/>
              <a:buChar char="•"/>
            </a:pPr>
            <a:endParaRPr lang="en-US" sz="1200" dirty="0" smtClean="0">
              <a:solidFill>
                <a:schemeClr val="tx1"/>
              </a:solidFill>
              <a:latin typeface="Verdana" pitchFamily="34" charset="0"/>
              <a:ea typeface="Verdana" pitchFamily="34" charset="0"/>
              <a:cs typeface="Verdana" pitchFamily="34" charset="0"/>
            </a:endParaRPr>
          </a:p>
          <a:p>
            <a:pPr marL="342900" indent="-342900" algn="l">
              <a:buFont typeface="Arial" pitchFamily="34" charset="0"/>
              <a:buChar char="•"/>
            </a:pPr>
            <a:r>
              <a:rPr lang="en-US" sz="1200" dirty="0" smtClean="0">
                <a:solidFill>
                  <a:schemeClr val="tx1"/>
                </a:solidFill>
                <a:latin typeface="Verdana" pitchFamily="34" charset="0"/>
                <a:ea typeface="Verdana" pitchFamily="34" charset="0"/>
                <a:cs typeface="Verdana" pitchFamily="34" charset="0"/>
              </a:rPr>
              <a:t>Most Complaints Are About Being Bullied by a Supervisor or Coworker.</a:t>
            </a:r>
            <a:r>
              <a:rPr lang="en-US" sz="1200" baseline="0" dirty="0" smtClean="0">
                <a:solidFill>
                  <a:schemeClr val="tx1"/>
                </a:solidFill>
                <a:latin typeface="Verdana" pitchFamily="34" charset="0"/>
                <a:ea typeface="Verdana" pitchFamily="34" charset="0"/>
                <a:cs typeface="Verdana" pitchFamily="34" charset="0"/>
              </a:rPr>
              <a:t> C</a:t>
            </a:r>
            <a:r>
              <a:rPr lang="en-US" sz="1200" dirty="0" smtClean="0">
                <a:solidFill>
                  <a:schemeClr val="tx1"/>
                </a:solidFill>
                <a:latin typeface="Verdana" pitchFamily="34" charset="0"/>
                <a:ea typeface="Verdana" pitchFamily="34" charset="0"/>
                <a:cs typeface="Verdana" pitchFamily="34" charset="0"/>
              </a:rPr>
              <a:t>ustomers</a:t>
            </a:r>
            <a:r>
              <a:rPr lang="en-US" sz="1200" baseline="0" dirty="0" smtClean="0">
                <a:solidFill>
                  <a:schemeClr val="tx1"/>
                </a:solidFill>
                <a:latin typeface="Verdana" pitchFamily="34" charset="0"/>
                <a:ea typeface="Verdana" pitchFamily="34" charset="0"/>
                <a:cs typeface="Verdana" pitchFamily="34" charset="0"/>
              </a:rPr>
              <a:t> may also bully.</a:t>
            </a:r>
            <a:endParaRPr lang="en-US" sz="1200" dirty="0" smtClean="0">
              <a:solidFill>
                <a:schemeClr val="tx1"/>
              </a:solidFill>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12</a:t>
            </a:fld>
            <a:endParaRPr lang="en-US"/>
          </a:p>
        </p:txBody>
      </p:sp>
    </p:spTree>
    <p:extLst>
      <p:ext uri="{BB962C8B-B14F-4D97-AF65-F5344CB8AC3E}">
        <p14:creationId xmlns:p14="http://schemas.microsoft.com/office/powerpoint/2010/main" val="402369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bullying statistics are surprising, since bullying is often thought of as solely a male trait.</a:t>
            </a:r>
          </a:p>
          <a:p>
            <a:pPr marL="342900" indent="-342900" algn="l">
              <a:spcAft>
                <a:spcPts val="600"/>
              </a:spcAft>
              <a:buFont typeface="Arial" pitchFamily="34" charset="0"/>
              <a:buChar char="•"/>
            </a:pPr>
            <a:r>
              <a:rPr lang="en-US" dirty="0" smtClean="0">
                <a:solidFill>
                  <a:schemeClr val="tx1"/>
                </a:solidFill>
              </a:rPr>
              <a:t>Most bullying is same-sex harassing behavior often not covered by laws and employer policies</a:t>
            </a:r>
          </a:p>
          <a:p>
            <a:pPr marL="342900" indent="-342900" algn="l">
              <a:spcAft>
                <a:spcPts val="600"/>
              </a:spcAft>
              <a:buFont typeface="Arial" pitchFamily="34" charset="0"/>
              <a:buChar char="•"/>
            </a:pPr>
            <a:r>
              <a:rPr lang="en-US" dirty="0" smtClean="0">
                <a:solidFill>
                  <a:schemeClr val="tx1"/>
                </a:solidFill>
              </a:rPr>
              <a:t>Women = 58% of the Perpetrator Pool</a:t>
            </a:r>
          </a:p>
          <a:p>
            <a:pPr marL="342900" indent="-342900" algn="l">
              <a:spcAft>
                <a:spcPts val="600"/>
              </a:spcAft>
              <a:buFont typeface="Arial" pitchFamily="34" charset="0"/>
              <a:buChar char="•"/>
            </a:pPr>
            <a:r>
              <a:rPr lang="en-US" dirty="0" smtClean="0">
                <a:solidFill>
                  <a:schemeClr val="tx1"/>
                </a:solidFill>
              </a:rPr>
              <a:t>Half of all reported bullying is woman-on-woman:  “status-blind harassment”</a:t>
            </a:r>
          </a:p>
          <a:p>
            <a:pPr marL="342900" indent="-342900" algn="l">
              <a:spcAft>
                <a:spcPts val="600"/>
              </a:spcAft>
              <a:buFont typeface="Arial" pitchFamily="34" charset="0"/>
              <a:buChar char="•"/>
            </a:pPr>
            <a:r>
              <a:rPr lang="en-US" dirty="0" smtClean="0">
                <a:solidFill>
                  <a:schemeClr val="tx1"/>
                </a:solidFill>
              </a:rPr>
              <a:t>Bullying is psychological violence often misclassified as “personality clashes”</a:t>
            </a:r>
          </a:p>
          <a:p>
            <a:pPr marL="342900" indent="-342900" algn="l">
              <a:spcAft>
                <a:spcPts val="600"/>
              </a:spcAft>
              <a:buFont typeface="Arial" pitchFamily="34" charset="0"/>
              <a:buChar char="•"/>
            </a:pPr>
            <a:r>
              <a:rPr lang="en-US" dirty="0" smtClean="0">
                <a:solidFill>
                  <a:schemeClr val="tx1"/>
                </a:solidFill>
              </a:rPr>
              <a:t>3x more prevalent than sexual harassment</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13</a:t>
            </a:fld>
            <a:endParaRPr lang="en-US"/>
          </a:p>
        </p:txBody>
      </p:sp>
    </p:spTree>
    <p:extLst>
      <p:ext uri="{BB962C8B-B14F-4D97-AF65-F5344CB8AC3E}">
        <p14:creationId xmlns:p14="http://schemas.microsoft.com/office/powerpoint/2010/main" val="3449194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Third-Party Harassment involves making others listen to offensive talk by others.</a:t>
            </a:r>
          </a:p>
          <a:p>
            <a:pPr algn="l"/>
            <a:r>
              <a:rPr lang="en-US" dirty="0" smtClean="0">
                <a:solidFill>
                  <a:schemeClr val="tx1"/>
                </a:solidFill>
              </a:rPr>
              <a:t>Behavior not found offensive by some employees can facilitate an offensive environment for other employees.</a:t>
            </a:r>
          </a:p>
          <a:p>
            <a:pPr algn="l"/>
            <a:endParaRPr lang="en-US" dirty="0" smtClean="0">
              <a:solidFill>
                <a:schemeClr val="tx1"/>
              </a:solidFill>
            </a:endParaRPr>
          </a:p>
          <a:p>
            <a:pPr algn="l"/>
            <a:r>
              <a:rPr lang="en-US" dirty="0" smtClean="0">
                <a:solidFill>
                  <a:schemeClr val="tx1"/>
                </a:solidFill>
              </a:rPr>
              <a:t>Example:</a:t>
            </a:r>
          </a:p>
          <a:p>
            <a:pPr algn="l"/>
            <a:r>
              <a:rPr lang="en-US" dirty="0" smtClean="0">
                <a:solidFill>
                  <a:schemeClr val="tx1"/>
                </a:solidFill>
              </a:rPr>
              <a:t>A group of employees talking about each other’s sex lives in the presence of another person who feels very uncomfortable about such discussions.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14</a:t>
            </a:fld>
            <a:endParaRPr lang="en-US"/>
          </a:p>
        </p:txBody>
      </p:sp>
    </p:spTree>
    <p:extLst>
      <p:ext uri="{BB962C8B-B14F-4D97-AF65-F5344CB8AC3E}">
        <p14:creationId xmlns:p14="http://schemas.microsoft.com/office/powerpoint/2010/main" val="813072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remedy the situation? What to do?</a:t>
            </a:r>
          </a:p>
          <a:p>
            <a:pPr marL="342900" indent="-342900" algn="l">
              <a:buFont typeface="Arial" pitchFamily="34" charset="0"/>
              <a:buChar char="•"/>
            </a:pPr>
            <a:r>
              <a:rPr lang="en-US" dirty="0" smtClean="0">
                <a:solidFill>
                  <a:schemeClr val="tx1"/>
                </a:solidFill>
              </a:rPr>
              <a:t>Any employee believing they have been subjected to discrimination, workplace harassment or sexual harassment should report that behavior to their immediate supervisor, another member of  management or the agency Human Resource section.</a:t>
            </a:r>
          </a:p>
          <a:p>
            <a:pPr marL="171450" indent="-17145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A complaint may be made verbally or in writing.</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15</a:t>
            </a:fld>
            <a:endParaRPr lang="en-US"/>
          </a:p>
        </p:txBody>
      </p:sp>
    </p:spTree>
    <p:extLst>
      <p:ext uri="{BB962C8B-B14F-4D97-AF65-F5344CB8AC3E}">
        <p14:creationId xmlns:p14="http://schemas.microsoft.com/office/powerpoint/2010/main" val="171797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ea typeface="Verdana" pitchFamily="34" charset="0"/>
                <a:cs typeface="Verdana" pitchFamily="34" charset="0"/>
              </a:rPr>
              <a:t>The importance of reporting discrimination, workplace harassment and sexual harassment is because, left unresolved, they can cause:</a:t>
            </a:r>
          </a:p>
          <a:p>
            <a:pPr marL="742950" lvl="1" indent="-285750" algn="l">
              <a:lnSpc>
                <a:spcPct val="90000"/>
              </a:lnSpc>
              <a:buFont typeface="Arial" pitchFamily="34" charset="0"/>
              <a:buChar char="•"/>
            </a:pPr>
            <a:r>
              <a:rPr lang="en-US" sz="1200" dirty="0" smtClean="0">
                <a:solidFill>
                  <a:schemeClr val="tx1"/>
                </a:solidFill>
                <a:latin typeface="+mn-lt"/>
                <a:ea typeface="Verdana" pitchFamily="34" charset="0"/>
                <a:cs typeface="Verdana" pitchFamily="34" charset="0"/>
              </a:rPr>
              <a:t>Employees to be hurt emotionally </a:t>
            </a:r>
          </a:p>
          <a:p>
            <a:pPr marL="742950" lvl="1" indent="-285750" algn="l">
              <a:lnSpc>
                <a:spcPct val="90000"/>
              </a:lnSpc>
              <a:buFont typeface="Arial" pitchFamily="34" charset="0"/>
              <a:buChar char="•"/>
            </a:pPr>
            <a:r>
              <a:rPr lang="en-US" sz="1200" dirty="0" smtClean="0">
                <a:solidFill>
                  <a:schemeClr val="tx1"/>
                </a:solidFill>
                <a:latin typeface="+mn-lt"/>
                <a:ea typeface="Verdana" pitchFamily="34" charset="0"/>
                <a:cs typeface="Verdana" pitchFamily="34" charset="0"/>
              </a:rPr>
              <a:t>Productivity to go down</a:t>
            </a:r>
          </a:p>
          <a:p>
            <a:pPr marL="742950" lvl="1" indent="-285750" algn="l">
              <a:lnSpc>
                <a:spcPct val="90000"/>
              </a:lnSpc>
              <a:buFont typeface="Arial" pitchFamily="34" charset="0"/>
              <a:buChar char="•"/>
            </a:pPr>
            <a:r>
              <a:rPr lang="en-US" sz="1200" dirty="0" smtClean="0">
                <a:solidFill>
                  <a:schemeClr val="tx1"/>
                </a:solidFill>
                <a:latin typeface="+mn-lt"/>
                <a:ea typeface="Verdana" pitchFamily="34" charset="0"/>
                <a:cs typeface="Verdana" pitchFamily="34" charset="0"/>
              </a:rPr>
              <a:t>Absenteeism to go up</a:t>
            </a:r>
          </a:p>
          <a:p>
            <a:pPr marL="742950" lvl="1" indent="-285750" algn="l">
              <a:lnSpc>
                <a:spcPct val="90000"/>
              </a:lnSpc>
              <a:buFont typeface="Arial" pitchFamily="34" charset="0"/>
              <a:buChar char="•"/>
            </a:pPr>
            <a:r>
              <a:rPr lang="en-US" sz="1200" dirty="0" smtClean="0">
                <a:solidFill>
                  <a:schemeClr val="tx1"/>
                </a:solidFill>
                <a:latin typeface="+mn-lt"/>
                <a:ea typeface="Verdana" pitchFamily="34" charset="0"/>
                <a:cs typeface="Verdana" pitchFamily="34" charset="0"/>
              </a:rPr>
              <a:t>The work of the agency to be jeopardized</a:t>
            </a:r>
          </a:p>
          <a:p>
            <a:pPr marL="742950" lvl="1" indent="-285750" algn="l">
              <a:lnSpc>
                <a:spcPct val="90000"/>
              </a:lnSpc>
              <a:buFont typeface="Arial" pitchFamily="34" charset="0"/>
              <a:buChar char="•"/>
            </a:pPr>
            <a:r>
              <a:rPr lang="en-US" sz="1200" dirty="0" smtClean="0">
                <a:solidFill>
                  <a:schemeClr val="tx1"/>
                </a:solidFill>
                <a:latin typeface="+mn-lt"/>
                <a:ea typeface="Verdana" pitchFamily="34" charset="0"/>
                <a:cs typeface="Verdana" pitchFamily="34" charset="0"/>
              </a:rPr>
              <a:t>Employees to be fearful of others</a:t>
            </a:r>
          </a:p>
          <a:p>
            <a:pPr marL="742950" lvl="1" indent="-285750" algn="l">
              <a:lnSpc>
                <a:spcPct val="90000"/>
              </a:lnSpc>
              <a:buFont typeface="Arial" pitchFamily="34" charset="0"/>
              <a:buChar char="•"/>
            </a:pPr>
            <a:r>
              <a:rPr lang="en-US" sz="1200" dirty="0" smtClean="0">
                <a:solidFill>
                  <a:schemeClr val="tx1"/>
                </a:solidFill>
                <a:latin typeface="+mn-lt"/>
                <a:ea typeface="Verdana" pitchFamily="34" charset="0"/>
                <a:cs typeface="Verdana" pitchFamily="34" charset="0"/>
              </a:rPr>
              <a:t>Workplace morale to be reduced</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16</a:t>
            </a:fld>
            <a:endParaRPr lang="en-US"/>
          </a:p>
        </p:txBody>
      </p:sp>
    </p:spTree>
    <p:extLst>
      <p:ext uri="{BB962C8B-B14F-4D97-AF65-F5344CB8AC3E}">
        <p14:creationId xmlns:p14="http://schemas.microsoft.com/office/powerpoint/2010/main" val="3319160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Employees</a:t>
            </a:r>
            <a:r>
              <a:rPr lang="en-US" baseline="0" dirty="0" smtClean="0">
                <a:latin typeface="Verdana" pitchFamily="34" charset="0"/>
                <a:ea typeface="Verdana" pitchFamily="34" charset="0"/>
                <a:cs typeface="Verdana" pitchFamily="34" charset="0"/>
              </a:rPr>
              <a:t> hesitate to report harassment due to a fear of:</a:t>
            </a:r>
          </a:p>
          <a:p>
            <a:pPr marL="457200" indent="-457200" algn="l">
              <a:buFont typeface="Arial" pitchFamily="34" charset="0"/>
              <a:buChar char="•"/>
            </a:pPr>
            <a:r>
              <a:rPr lang="en-US" dirty="0" smtClean="0">
                <a:solidFill>
                  <a:schemeClr val="tx1"/>
                </a:solidFill>
                <a:latin typeface="Verdana" pitchFamily="34" charset="0"/>
                <a:ea typeface="Verdana" pitchFamily="34" charset="0"/>
                <a:cs typeface="Verdana" pitchFamily="34" charset="0"/>
              </a:rPr>
              <a:t>Losing their job</a:t>
            </a:r>
          </a:p>
          <a:p>
            <a:pPr marL="457200" indent="-457200" algn="l">
              <a:buFont typeface="Arial" pitchFamily="34" charset="0"/>
              <a:buChar char="•"/>
            </a:pPr>
            <a:r>
              <a:rPr lang="en-US" dirty="0" smtClean="0">
                <a:solidFill>
                  <a:schemeClr val="tx1"/>
                </a:solidFill>
                <a:latin typeface="Verdana" pitchFamily="34" charset="0"/>
                <a:ea typeface="Verdana" pitchFamily="34" charset="0"/>
                <a:cs typeface="Verdana" pitchFamily="34" charset="0"/>
              </a:rPr>
              <a:t>Retaliation</a:t>
            </a:r>
          </a:p>
          <a:p>
            <a:pPr marL="457200" indent="-457200" algn="l">
              <a:buFont typeface="Arial" pitchFamily="34" charset="0"/>
              <a:buChar char="•"/>
            </a:pPr>
            <a:r>
              <a:rPr lang="en-US" dirty="0" smtClean="0">
                <a:solidFill>
                  <a:schemeClr val="tx1"/>
                </a:solidFill>
                <a:latin typeface="Verdana" pitchFamily="34" charset="0"/>
                <a:ea typeface="Verdana" pitchFamily="34" charset="0"/>
                <a:cs typeface="Verdana" pitchFamily="34" charset="0"/>
              </a:rPr>
              <a:t>Getting someone into trouble</a:t>
            </a:r>
          </a:p>
          <a:p>
            <a:pPr marL="457200" indent="-457200" algn="l">
              <a:buFont typeface="Arial" pitchFamily="34" charset="0"/>
              <a:buChar char="•"/>
            </a:pPr>
            <a:r>
              <a:rPr lang="en-US" dirty="0" smtClean="0">
                <a:solidFill>
                  <a:schemeClr val="tx1"/>
                </a:solidFill>
                <a:latin typeface="Verdana" pitchFamily="34" charset="0"/>
                <a:ea typeface="Verdana" pitchFamily="34" charset="0"/>
                <a:cs typeface="Verdana" pitchFamily="34" charset="0"/>
              </a:rPr>
              <a:t>Disrupting the workplace</a:t>
            </a:r>
          </a:p>
          <a:p>
            <a:pPr marL="457200" indent="-457200" algn="l">
              <a:buFont typeface="Arial" pitchFamily="34" charset="0"/>
              <a:buChar char="•"/>
            </a:pPr>
            <a:r>
              <a:rPr lang="en-US" dirty="0" smtClean="0">
                <a:solidFill>
                  <a:schemeClr val="tx1"/>
                </a:solidFill>
                <a:latin typeface="Verdana" pitchFamily="34" charset="0"/>
                <a:ea typeface="Verdana" pitchFamily="34" charset="0"/>
                <a:cs typeface="Verdana" pitchFamily="34" charset="0"/>
              </a:rPr>
              <a:t>Being embarrassed</a:t>
            </a:r>
          </a:p>
          <a:p>
            <a:pPr marL="457200" indent="-457200" algn="l">
              <a:buFont typeface="Arial" pitchFamily="34" charset="0"/>
              <a:buChar char="•"/>
            </a:pPr>
            <a:r>
              <a:rPr lang="en-US" dirty="0" smtClean="0">
                <a:solidFill>
                  <a:schemeClr val="tx1"/>
                </a:solidFill>
                <a:latin typeface="Verdana" pitchFamily="34" charset="0"/>
                <a:ea typeface="Verdana" pitchFamily="34" charset="0"/>
                <a:cs typeface="Verdana" pitchFamily="34" charset="0"/>
              </a:rPr>
              <a:t>Not being believed</a:t>
            </a:r>
            <a:r>
              <a:rPr lang="en-US" sz="1400" dirty="0" smtClean="0">
                <a:solidFill>
                  <a:schemeClr val="tx1"/>
                </a:solidFill>
                <a:latin typeface="Verdana" pitchFamily="34" charset="0"/>
                <a:ea typeface="Verdana" pitchFamily="34" charset="0"/>
                <a:cs typeface="Verdana" pitchFamily="34" charset="0"/>
              </a:rPr>
              <a:t>.</a:t>
            </a:r>
          </a:p>
          <a:p>
            <a:pPr marL="0" indent="0" algn="l">
              <a:buFont typeface="Arial" pitchFamily="34" charset="0"/>
              <a:buNone/>
            </a:pPr>
            <a:r>
              <a:rPr lang="en-US" sz="1400" dirty="0" smtClean="0">
                <a:solidFill>
                  <a:schemeClr val="tx1"/>
                </a:solidFill>
              </a:rPr>
              <a:t>“Fear” seems to be the operant feeling on the part of those victimized.</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17</a:t>
            </a:fld>
            <a:endParaRPr lang="en-US"/>
          </a:p>
        </p:txBody>
      </p:sp>
    </p:spTree>
    <p:extLst>
      <p:ext uri="{BB962C8B-B14F-4D97-AF65-F5344CB8AC3E}">
        <p14:creationId xmlns:p14="http://schemas.microsoft.com/office/powerpoint/2010/main" val="2041340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Actions you can take if being harassed include:</a:t>
            </a:r>
          </a:p>
          <a:p>
            <a:pPr marL="342900" indent="-342900" algn="l">
              <a:buFont typeface="Arial" pitchFamily="34" charset="0"/>
              <a:buChar char="•"/>
            </a:pPr>
            <a:r>
              <a:rPr lang="en-US" dirty="0" smtClean="0">
                <a:solidFill>
                  <a:schemeClr val="tx1"/>
                </a:solidFill>
              </a:rPr>
              <a:t>Be assertive</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Check with others</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Keep a diary</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Use performance documents / reviews</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Seek appropriate counseling</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18</a:t>
            </a:fld>
            <a:endParaRPr lang="en-US"/>
          </a:p>
        </p:txBody>
      </p:sp>
    </p:spTree>
    <p:extLst>
      <p:ext uri="{BB962C8B-B14F-4D97-AF65-F5344CB8AC3E}">
        <p14:creationId xmlns:p14="http://schemas.microsoft.com/office/powerpoint/2010/main" val="2073368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harassment continues:</a:t>
            </a:r>
          </a:p>
          <a:p>
            <a:pPr marL="342900" indent="-342900" algn="l">
              <a:buFont typeface="Arial" pitchFamily="34" charset="0"/>
              <a:buChar char="•"/>
            </a:pPr>
            <a:r>
              <a:rPr lang="en-US" dirty="0" smtClean="0">
                <a:solidFill>
                  <a:schemeClr val="tx1"/>
                </a:solidFill>
              </a:rPr>
              <a:t>If harassment continues, tell someone</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File a complaint</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Seek a new job</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File civil or criminal charges</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Consider writing a letter</a:t>
            </a:r>
          </a:p>
          <a:p>
            <a:pPr marL="0" indent="0" algn="l">
              <a:buFontTx/>
              <a:buNone/>
            </a:pPr>
            <a:endParaRPr lang="en-US" dirty="0" smtClean="0">
              <a:solidFill>
                <a:schemeClr val="tx1"/>
              </a:solidFill>
            </a:endParaRPr>
          </a:p>
          <a:p>
            <a:pPr marL="0" indent="0" algn="l">
              <a:buFontTx/>
              <a:buNone/>
            </a:pP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19</a:t>
            </a:fld>
            <a:endParaRPr lang="en-US"/>
          </a:p>
        </p:txBody>
      </p:sp>
    </p:spTree>
    <p:extLst>
      <p:ext uri="{BB962C8B-B14F-4D97-AF65-F5344CB8AC3E}">
        <p14:creationId xmlns:p14="http://schemas.microsoft.com/office/powerpoint/2010/main" val="108901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look at each of the topics toward gaining understanding of the issue as well as things other employees and employers can do to remove this condition from their workplace.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a:t>
            </a:fld>
            <a:endParaRPr lang="en-US"/>
          </a:p>
        </p:txBody>
      </p:sp>
    </p:spTree>
    <p:extLst>
      <p:ext uri="{BB962C8B-B14F-4D97-AF65-F5344CB8AC3E}">
        <p14:creationId xmlns:p14="http://schemas.microsoft.com/office/powerpoint/2010/main" val="521637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Supervisors must set an example of what constitutes respectful workplace behavior. They must:</a:t>
            </a:r>
          </a:p>
          <a:p>
            <a:pPr marL="342900" indent="-342900" algn="l">
              <a:lnSpc>
                <a:spcPct val="90000"/>
              </a:lnSpc>
              <a:buFont typeface="Arial" pitchFamily="34" charset="0"/>
              <a:buChar char="•"/>
            </a:pPr>
            <a:r>
              <a:rPr lang="en-US" dirty="0" smtClean="0">
                <a:solidFill>
                  <a:schemeClr val="tx1"/>
                </a:solidFill>
              </a:rPr>
              <a:t>Have clear expectations that discrimination, workplace harassment and sexual harassment are not tolerated.</a:t>
            </a:r>
          </a:p>
          <a:p>
            <a:pPr marL="342900" indent="-342900" algn="l">
              <a:lnSpc>
                <a:spcPct val="90000"/>
              </a:lnSpc>
              <a:buFont typeface="Arial" pitchFamily="34" charset="0"/>
              <a:buChar char="•"/>
            </a:pPr>
            <a:r>
              <a:rPr lang="en-US" dirty="0" smtClean="0">
                <a:solidFill>
                  <a:schemeClr val="tx1"/>
                </a:solidFill>
              </a:rPr>
              <a:t>Have a clear mechanism for reporting; including the ability to report to another member of management should the supervisor be the accused.</a:t>
            </a:r>
          </a:p>
          <a:p>
            <a:pPr marL="342900" indent="-342900" algn="l">
              <a:lnSpc>
                <a:spcPct val="90000"/>
              </a:lnSpc>
              <a:buFont typeface="Arial" pitchFamily="34" charset="0"/>
              <a:buChar char="•"/>
            </a:pPr>
            <a:r>
              <a:rPr lang="en-US" dirty="0" smtClean="0">
                <a:solidFill>
                  <a:schemeClr val="tx1"/>
                </a:solidFill>
              </a:rPr>
              <a:t>Take immediate steps to stop inappropriate behavior or conduct as it occurs or is reported.</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20</a:t>
            </a:fld>
            <a:endParaRPr lang="en-US"/>
          </a:p>
        </p:txBody>
      </p:sp>
    </p:spTree>
    <p:extLst>
      <p:ext uri="{BB962C8B-B14F-4D97-AF65-F5344CB8AC3E}">
        <p14:creationId xmlns:p14="http://schemas.microsoft.com/office/powerpoint/2010/main" val="196791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Supervisors must,</a:t>
            </a:r>
          </a:p>
          <a:p>
            <a:pPr marL="342900" indent="-342900" algn="l">
              <a:lnSpc>
                <a:spcPct val="90000"/>
              </a:lnSpc>
              <a:buFont typeface="Arial" pitchFamily="34" charset="0"/>
              <a:buChar char="•"/>
            </a:pPr>
            <a:r>
              <a:rPr lang="en-US" dirty="0" smtClean="0">
                <a:solidFill>
                  <a:schemeClr val="tx1"/>
                </a:solidFill>
              </a:rPr>
              <a:t>Guard against retaliation.</a:t>
            </a:r>
          </a:p>
          <a:p>
            <a:pPr marL="342900" indent="-342900" algn="l">
              <a:lnSpc>
                <a:spcPct val="90000"/>
              </a:lnSpc>
              <a:buFont typeface="Arial" pitchFamily="34" charset="0"/>
              <a:buChar char="•"/>
            </a:pPr>
            <a:r>
              <a:rPr lang="en-US" dirty="0" smtClean="0">
                <a:solidFill>
                  <a:schemeClr val="tx1"/>
                </a:solidFill>
              </a:rPr>
              <a:t>Handle investigations as discretely and confidentially as possible.</a:t>
            </a:r>
          </a:p>
          <a:p>
            <a:pPr marL="342900" indent="-342900" algn="l">
              <a:lnSpc>
                <a:spcPct val="90000"/>
              </a:lnSpc>
              <a:buFont typeface="Arial" pitchFamily="34" charset="0"/>
              <a:buChar char="•"/>
            </a:pPr>
            <a:r>
              <a:rPr lang="en-US" dirty="0" smtClean="0">
                <a:solidFill>
                  <a:schemeClr val="tx1"/>
                </a:solidFill>
              </a:rPr>
              <a:t>Be sensitive to the feelings of all involved.  It is not easy for the complainant, the accused or anyone participating in an investigation.</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21</a:t>
            </a:fld>
            <a:endParaRPr lang="en-US"/>
          </a:p>
        </p:txBody>
      </p:sp>
    </p:spTree>
    <p:extLst>
      <p:ext uri="{BB962C8B-B14F-4D97-AF65-F5344CB8AC3E}">
        <p14:creationId xmlns:p14="http://schemas.microsoft.com/office/powerpoint/2010/main" val="3469283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policy puts employees on notice that abusive and offensive behavior will not be tolerated.” Workers’ Compensation Report, </a:t>
            </a:r>
            <a:r>
              <a:rPr lang="en-US" dirty="0" err="1" smtClean="0"/>
              <a:t>Vol</a:t>
            </a:r>
            <a:r>
              <a:rPr lang="en-US" dirty="0" smtClean="0"/>
              <a:t> . 25, No. 10, April 8, 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Supervisors</a:t>
            </a:r>
            <a:r>
              <a:rPr lang="en-US" baseline="0" dirty="0" smtClean="0"/>
              <a:t> must,</a:t>
            </a:r>
          </a:p>
          <a:p>
            <a:pPr marL="342900" indent="-342900" algn="l">
              <a:lnSpc>
                <a:spcPct val="90000"/>
              </a:lnSpc>
              <a:buFont typeface="Arial" pitchFamily="34" charset="0"/>
              <a:buChar char="•"/>
            </a:pPr>
            <a:r>
              <a:rPr lang="en-US" dirty="0" smtClean="0">
                <a:solidFill>
                  <a:schemeClr val="tx1"/>
                </a:solidFill>
              </a:rPr>
              <a:t>Know the policy on Sexual Harassment.</a:t>
            </a:r>
          </a:p>
          <a:p>
            <a:pPr marL="342900" indent="-342900" algn="l">
              <a:lnSpc>
                <a:spcPct val="90000"/>
              </a:lnSpc>
              <a:buFont typeface="Arial" pitchFamily="34" charset="0"/>
              <a:buChar char="•"/>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Keep employees informed of the policy.</a:t>
            </a:r>
          </a:p>
          <a:p>
            <a:pPr marL="342900" indent="-342900" algn="l">
              <a:lnSpc>
                <a:spcPct val="90000"/>
              </a:lnSpc>
              <a:buFont typeface="Arial" pitchFamily="34" charset="0"/>
              <a:buChar char="•"/>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Communicate the complaint procedures.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22</a:t>
            </a:fld>
            <a:endParaRPr lang="en-US"/>
          </a:p>
        </p:txBody>
      </p:sp>
    </p:spTree>
    <p:extLst>
      <p:ext uri="{BB962C8B-B14F-4D97-AF65-F5344CB8AC3E}">
        <p14:creationId xmlns:p14="http://schemas.microsoft.com/office/powerpoint/2010/main" val="1704276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Supervisors must also,</a:t>
            </a:r>
          </a:p>
          <a:p>
            <a:pPr marL="342900" indent="-342900" algn="l">
              <a:lnSpc>
                <a:spcPct val="90000"/>
              </a:lnSpc>
              <a:buFont typeface="Arial" pitchFamily="34" charset="0"/>
              <a:buChar char="•"/>
            </a:pPr>
            <a:r>
              <a:rPr lang="en-US" dirty="0" smtClean="0">
                <a:solidFill>
                  <a:schemeClr val="tx1"/>
                </a:solidFill>
              </a:rPr>
              <a:t>Keep lines of communication open.</a:t>
            </a:r>
          </a:p>
          <a:p>
            <a:pPr marL="342900" indent="-342900" algn="l">
              <a:lnSpc>
                <a:spcPct val="90000"/>
              </a:lnSpc>
              <a:buFont typeface="Arial" pitchFamily="34" charset="0"/>
              <a:buChar char="•"/>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Act immediately if they suspect harassment.</a:t>
            </a:r>
          </a:p>
          <a:p>
            <a:pPr marL="342900" indent="-342900" algn="l">
              <a:lnSpc>
                <a:spcPct val="90000"/>
              </a:lnSpc>
              <a:buFont typeface="Arial" pitchFamily="34" charset="0"/>
              <a:buChar char="•"/>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Accurately document suspected incidents.</a:t>
            </a:r>
          </a:p>
          <a:p>
            <a:endParaRPr lang="en-US" dirty="0" smtClean="0"/>
          </a:p>
          <a:p>
            <a:r>
              <a:rPr lang="en-US" dirty="0" smtClean="0"/>
              <a:t>“…Document the investigation process as this may serve to protect the employer in the event of a lawsuit by demonstrating that the employer took affirmative steps to respond to the allegations and remedy any abuse.”  </a:t>
            </a:r>
            <a:r>
              <a:rPr lang="en-US" dirty="0" err="1" smtClean="0"/>
              <a:t>XpertHR</a:t>
            </a:r>
            <a:r>
              <a:rPr lang="en-US" dirty="0" smtClean="0"/>
              <a:t> guide as cited in Workers’ Compensation Report, </a:t>
            </a:r>
            <a:r>
              <a:rPr lang="en-US" dirty="0" err="1" smtClean="0"/>
              <a:t>Vol</a:t>
            </a:r>
            <a:r>
              <a:rPr lang="en-US" dirty="0" smtClean="0"/>
              <a:t> . 25, No. 10, April 8, 2014.</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23</a:t>
            </a:fld>
            <a:endParaRPr lang="en-US"/>
          </a:p>
        </p:txBody>
      </p:sp>
    </p:spTree>
    <p:extLst>
      <p:ext uri="{BB962C8B-B14F-4D97-AF65-F5344CB8AC3E}">
        <p14:creationId xmlns:p14="http://schemas.microsoft.com/office/powerpoint/2010/main" val="2338607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“Comprehensive training should be provided to employees</a:t>
            </a:r>
            <a:r>
              <a:rPr lang="en-US" baseline="0" dirty="0" smtClean="0"/>
              <a:t> </a:t>
            </a:r>
            <a:r>
              <a:rPr lang="en-US" dirty="0" smtClean="0"/>
              <a:t>and supervisors on the dangers of bullying….</a:t>
            </a:r>
            <a:r>
              <a:rPr lang="en-US" baseline="0" dirty="0" smtClean="0"/>
              <a:t> Include:</a:t>
            </a:r>
          </a:p>
          <a:p>
            <a:pPr marL="171450" indent="-171450">
              <a:buFont typeface="Wingdings" pitchFamily="2" charset="2"/>
              <a:buChar char="§"/>
            </a:pPr>
            <a:r>
              <a:rPr lang="en-US" baseline="0" dirty="0" smtClean="0"/>
              <a:t>Interactive and hypothetical situations and</a:t>
            </a:r>
          </a:p>
          <a:p>
            <a:pPr marL="171450" indent="-171450">
              <a:buFont typeface="Wingdings" pitchFamily="2" charset="2"/>
              <a:buChar char="§"/>
            </a:pPr>
            <a:r>
              <a:rPr lang="en-US" baseline="0" dirty="0" smtClean="0"/>
              <a:t>Instruction on identifying bullying conduct”</a:t>
            </a:r>
            <a:endParaRPr lang="en-US" dirty="0" smtClean="0"/>
          </a:p>
          <a:p>
            <a:r>
              <a:rPr lang="en-US" dirty="0" smtClean="0"/>
              <a:t>Workers’ Compensation Report, </a:t>
            </a:r>
            <a:r>
              <a:rPr lang="en-US" dirty="0" err="1" smtClean="0"/>
              <a:t>Vol</a:t>
            </a:r>
            <a:r>
              <a:rPr lang="en-US" dirty="0" smtClean="0"/>
              <a:t> . 25, No. 10, April 8, 2014.</a:t>
            </a:r>
          </a:p>
          <a:p>
            <a:endParaRPr lang="en-US" dirty="0" smtClean="0"/>
          </a:p>
          <a:p>
            <a:r>
              <a:rPr lang="en-US" dirty="0" smtClean="0"/>
              <a:t>Additionally,</a:t>
            </a:r>
            <a:r>
              <a:rPr lang="en-US" baseline="0" dirty="0" smtClean="0"/>
              <a:t> Supervisors must,</a:t>
            </a:r>
          </a:p>
          <a:p>
            <a:pPr marL="342900" indent="-342900" algn="l">
              <a:lnSpc>
                <a:spcPct val="90000"/>
              </a:lnSpc>
              <a:buFont typeface="Arial" pitchFamily="34" charset="0"/>
              <a:buChar char="•"/>
            </a:pPr>
            <a:r>
              <a:rPr lang="en-US" dirty="0" smtClean="0">
                <a:solidFill>
                  <a:schemeClr val="tx1"/>
                </a:solidFill>
              </a:rPr>
              <a:t>Report concerns/complaints to the appropriate department.</a:t>
            </a:r>
          </a:p>
          <a:p>
            <a:pPr marL="342900" indent="-342900" algn="l">
              <a:lnSpc>
                <a:spcPct val="90000"/>
              </a:lnSpc>
              <a:buFont typeface="Arial" pitchFamily="34" charset="0"/>
              <a:buChar char="•"/>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Listen seriously to all harassment complaints.</a:t>
            </a:r>
          </a:p>
          <a:p>
            <a:pPr marL="342900" indent="-342900" algn="l">
              <a:lnSpc>
                <a:spcPct val="90000"/>
              </a:lnSpc>
              <a:buFont typeface="Arial" pitchFamily="34" charset="0"/>
              <a:buChar char="•"/>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Encourage employees to say NO to harassing behavior.</a:t>
            </a:r>
          </a:p>
          <a:p>
            <a:pPr marL="342900" indent="-342900" algn="l">
              <a:lnSpc>
                <a:spcPct val="90000"/>
              </a:lnSpc>
              <a:buFont typeface="Arial" pitchFamily="34" charset="0"/>
              <a:buChar char="•"/>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Keep everything confidential.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24</a:t>
            </a:fld>
            <a:endParaRPr lang="en-US"/>
          </a:p>
        </p:txBody>
      </p:sp>
    </p:spTree>
    <p:extLst>
      <p:ext uri="{BB962C8B-B14F-4D97-AF65-F5344CB8AC3E}">
        <p14:creationId xmlns:p14="http://schemas.microsoft.com/office/powerpoint/2010/main" val="938496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employees, to preclude</a:t>
            </a:r>
            <a:r>
              <a:rPr lang="en-US" baseline="0" dirty="0" smtClean="0"/>
              <a:t> the possibility of triggering a harassment complaint, should abide by in-house policies and personally,</a:t>
            </a:r>
          </a:p>
          <a:p>
            <a:pPr marL="342900" indent="-342900" algn="l">
              <a:lnSpc>
                <a:spcPct val="90000"/>
              </a:lnSpc>
              <a:buFont typeface="Arial" pitchFamily="34" charset="0"/>
              <a:buChar char="•"/>
            </a:pPr>
            <a:r>
              <a:rPr lang="en-US" dirty="0" smtClean="0">
                <a:solidFill>
                  <a:schemeClr val="tx1"/>
                </a:solidFill>
              </a:rPr>
              <a:t>Keep your hands to yourself.</a:t>
            </a:r>
          </a:p>
          <a:p>
            <a:pPr marL="342900" indent="-342900" algn="l">
              <a:lnSpc>
                <a:spcPct val="90000"/>
              </a:lnSpc>
              <a:buFont typeface="Arial" pitchFamily="34" charset="0"/>
              <a:buChar char="•"/>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Don’t talk about sex on the job.</a:t>
            </a:r>
          </a:p>
          <a:p>
            <a:pPr marL="342900" indent="-342900" algn="l">
              <a:lnSpc>
                <a:spcPct val="90000"/>
              </a:lnSpc>
              <a:buFont typeface="Arial" pitchFamily="34" charset="0"/>
              <a:buChar char="•"/>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Never mix social life with job related discussions.</a:t>
            </a:r>
          </a:p>
          <a:p>
            <a:pPr marL="342900" indent="-342900" algn="l">
              <a:lnSpc>
                <a:spcPct val="90000"/>
              </a:lnSpc>
              <a:buFont typeface="Arial" pitchFamily="34" charset="0"/>
              <a:buChar char="•"/>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Keep any compliments casual and fairly impersonal.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25</a:t>
            </a:fld>
            <a:endParaRPr lang="en-US"/>
          </a:p>
        </p:txBody>
      </p:sp>
    </p:spTree>
    <p:extLst>
      <p:ext uri="{BB962C8B-B14F-4D97-AF65-F5344CB8AC3E}">
        <p14:creationId xmlns:p14="http://schemas.microsoft.com/office/powerpoint/2010/main" val="1832014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further protect yourself if you,</a:t>
            </a:r>
          </a:p>
          <a:p>
            <a:pPr marL="342900" indent="-342900" algn="l">
              <a:lnSpc>
                <a:spcPct val="90000"/>
              </a:lnSpc>
              <a:buFont typeface="Arial" pitchFamily="34" charset="0"/>
              <a:buChar char="•"/>
            </a:pPr>
            <a:r>
              <a:rPr lang="en-US" dirty="0" smtClean="0">
                <a:solidFill>
                  <a:schemeClr val="tx1"/>
                </a:solidFill>
              </a:rPr>
              <a:t>Avoid jokes, words, phrases and gestures with sexual meaning.</a:t>
            </a:r>
          </a:p>
          <a:p>
            <a:pPr marL="342900" indent="-342900" algn="l">
              <a:lnSpc>
                <a:spcPct val="90000"/>
              </a:lnSpc>
              <a:buFont typeface="Arial" pitchFamily="34" charset="0"/>
              <a:buChar char="•"/>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Respect a person’s “personal space.”</a:t>
            </a:r>
          </a:p>
          <a:p>
            <a:pPr marL="342900" indent="-342900" algn="l">
              <a:lnSpc>
                <a:spcPct val="90000"/>
              </a:lnSpc>
              <a:buFont typeface="Arial" pitchFamily="34" charset="0"/>
              <a:buChar char="•"/>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Do not respond to seductive behavior.</a:t>
            </a:r>
          </a:p>
          <a:p>
            <a:pPr marL="342900" indent="-342900" algn="l">
              <a:lnSpc>
                <a:spcPct val="90000"/>
              </a:lnSpc>
              <a:buFont typeface="Arial" pitchFamily="34" charset="0"/>
              <a:buChar char="•"/>
            </a:pPr>
            <a:endParaRPr lang="en-US" dirty="0" smtClean="0">
              <a:solidFill>
                <a:schemeClr val="tx1"/>
              </a:solidFill>
            </a:endParaRPr>
          </a:p>
          <a:p>
            <a:pPr marL="0" indent="0" algn="l">
              <a:lnSpc>
                <a:spcPct val="90000"/>
              </a:lnSpc>
              <a:buFont typeface="Arial" pitchFamily="34" charset="0"/>
              <a:buNone/>
            </a:pPr>
            <a:r>
              <a:rPr lang="en-US" dirty="0" smtClean="0">
                <a:solidFill>
                  <a:schemeClr val="tx1"/>
                </a:solidFill>
              </a:rPr>
              <a:t>Respectful behavior facilitates more productive employees.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26</a:t>
            </a:fld>
            <a:endParaRPr lang="en-US"/>
          </a:p>
        </p:txBody>
      </p:sp>
    </p:spTree>
    <p:extLst>
      <p:ext uri="{BB962C8B-B14F-4D97-AF65-F5344CB8AC3E}">
        <p14:creationId xmlns:p14="http://schemas.microsoft.com/office/powerpoint/2010/main" val="877226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pPr>
            <a:r>
              <a:rPr lang="en-US" dirty="0" smtClean="0">
                <a:solidFill>
                  <a:schemeClr val="tx1"/>
                </a:solidFill>
              </a:rPr>
              <a:t>Together we must work to create and maintain a work environment that is free of workplace harassment.</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27</a:t>
            </a:fld>
            <a:endParaRPr lang="en-US"/>
          </a:p>
        </p:txBody>
      </p:sp>
    </p:spTree>
    <p:extLst>
      <p:ext uri="{BB962C8B-B14F-4D97-AF65-F5344CB8AC3E}">
        <p14:creationId xmlns:p14="http://schemas.microsoft.com/office/powerpoint/2010/main" val="3161554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article in Workers’ Compensation Report, entitled, Comp Strategies, article “Toolkit offers employers anti-bullying tactics,” Vol. 25, No.10, ISSN 1051-4775, April 8, 2014. This provides the rudiments for an </a:t>
            </a:r>
            <a:r>
              <a:rPr lang="en-US" smtClean="0"/>
              <a:t>Anti-bullying policy.</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28</a:t>
            </a:fld>
            <a:endParaRPr lang="en-US"/>
          </a:p>
        </p:txBody>
      </p:sp>
    </p:spTree>
    <p:extLst>
      <p:ext uri="{BB962C8B-B14F-4D97-AF65-F5344CB8AC3E}">
        <p14:creationId xmlns:p14="http://schemas.microsoft.com/office/powerpoint/2010/main" val="460374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2014 Workplace</a:t>
            </a:r>
            <a:r>
              <a:rPr lang="en-US" baseline="0" dirty="0" smtClean="0"/>
              <a:t> Bullying Institute survey shows that 27% of Americans have suffered serious bullying and abusive conduct at work (defined as repeated abusive conduct that is threatening, intimidating, humiliating, work sabotage or work abuse),” Beth P. </a:t>
            </a:r>
            <a:r>
              <a:rPr lang="en-US" baseline="0" dirty="0" err="1" smtClean="0"/>
              <a:t>Zoller</a:t>
            </a:r>
            <a:r>
              <a:rPr lang="en-US" baseline="0" dirty="0" smtClean="0"/>
              <a:t>, legal editor for </a:t>
            </a:r>
            <a:r>
              <a:rPr lang="en-US" baseline="0" dirty="0" err="1" smtClean="0"/>
              <a:t>XpertHR</a:t>
            </a:r>
            <a:r>
              <a:rPr lang="en-US" baseline="0" dirty="0" smtClean="0"/>
              <a:t> as cited in </a:t>
            </a:r>
            <a:r>
              <a:rPr lang="en-US" dirty="0" smtClean="0"/>
              <a:t>Workers’ Compensation Report, </a:t>
            </a:r>
            <a:r>
              <a:rPr lang="en-US" dirty="0" err="1" smtClean="0"/>
              <a:t>Vol</a:t>
            </a:r>
            <a:r>
              <a:rPr lang="en-US" dirty="0" smtClean="0"/>
              <a:t> . 25, No. 10, April 8, 2014.</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a:t>
            </a:fld>
            <a:endParaRPr lang="en-US"/>
          </a:p>
        </p:txBody>
      </p:sp>
    </p:spTree>
    <p:extLst>
      <p:ext uri="{BB962C8B-B14F-4D97-AF65-F5344CB8AC3E}">
        <p14:creationId xmlns:p14="http://schemas.microsoft.com/office/powerpoint/2010/main" val="12030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solidFill>
                  <a:schemeClr val="tx1"/>
                </a:solidFill>
              </a:rPr>
              <a:t>Harassment is unwelcome conduct based on race, color, religion, sex (including pregnancy), national origin, age (40 or older), disability or genetic information. </a:t>
            </a:r>
          </a:p>
          <a:p>
            <a:pPr algn="l"/>
            <a:r>
              <a:rPr lang="en-US" sz="1200" dirty="0" smtClean="0">
                <a:solidFill>
                  <a:schemeClr val="tx1"/>
                </a:solidFill>
              </a:rPr>
              <a:t>Harassment becomes unlawful where </a:t>
            </a:r>
          </a:p>
          <a:p>
            <a:pPr marL="457200" indent="-457200" algn="l">
              <a:buAutoNum type="arabicParenR"/>
            </a:pPr>
            <a:r>
              <a:rPr lang="en-US" sz="1200" dirty="0" smtClean="0">
                <a:solidFill>
                  <a:schemeClr val="tx1"/>
                </a:solidFill>
              </a:rPr>
              <a:t>enduring the offensive conduct becomes a condition of continued employment, or </a:t>
            </a:r>
          </a:p>
          <a:p>
            <a:pPr marL="457200" indent="-457200" algn="l">
              <a:buAutoNum type="arabicParenR"/>
            </a:pPr>
            <a:r>
              <a:rPr lang="en-US" sz="1200" dirty="0" smtClean="0">
                <a:solidFill>
                  <a:schemeClr val="tx1"/>
                </a:solidFill>
              </a:rPr>
              <a:t>the conduct is severe or pervasive enough to create a work environment that a reasonable person would consider intimidating, hostile, or abusive.</a:t>
            </a:r>
          </a:p>
          <a:p>
            <a:r>
              <a:rPr lang="en-US" dirty="0" smtClean="0"/>
              <a:t>          “40 or older” is based on AARP definitions. Other federal agencies have different age requirements.</a:t>
            </a:r>
          </a:p>
          <a:p>
            <a:r>
              <a:rPr lang="en-US" dirty="0" smtClean="0"/>
              <a:t>Invokes the “reasonably prudent person” standard; what</a:t>
            </a:r>
            <a:r>
              <a:rPr lang="en-US" baseline="0" dirty="0" smtClean="0"/>
              <a:t> would a reasonably prudent person find to be intimidating, hostile or abusive.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a:t>
            </a:fld>
            <a:endParaRPr lang="en-US"/>
          </a:p>
        </p:txBody>
      </p:sp>
    </p:spTree>
    <p:extLst>
      <p:ext uri="{BB962C8B-B14F-4D97-AF65-F5344CB8AC3E}">
        <p14:creationId xmlns:p14="http://schemas.microsoft.com/office/powerpoint/2010/main" val="465166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itchFamily="34" charset="0"/>
              <a:buChar char="•"/>
            </a:pPr>
            <a:r>
              <a:rPr lang="en-US" dirty="0" smtClean="0">
                <a:solidFill>
                  <a:schemeClr val="tx1"/>
                </a:solidFill>
              </a:rPr>
              <a:t>A hostile work environment serves no good purpose.</a:t>
            </a:r>
          </a:p>
          <a:p>
            <a:endParaRPr lang="en-US" dirty="0" smtClean="0">
              <a:solidFill>
                <a:schemeClr val="tx1"/>
              </a:solidFill>
            </a:endParaRPr>
          </a:p>
          <a:p>
            <a:pPr marL="342900" indent="-342900" algn="l">
              <a:buFont typeface="Arial" pitchFamily="34" charset="0"/>
              <a:buChar char="•"/>
            </a:pPr>
            <a:r>
              <a:rPr lang="en-US" dirty="0" smtClean="0">
                <a:solidFill>
                  <a:schemeClr val="tx1"/>
                </a:solidFill>
              </a:rPr>
              <a:t>The prevention/elimination of harassment is </a:t>
            </a:r>
            <a:r>
              <a:rPr lang="en-US" u="sng" dirty="0" smtClean="0">
                <a:solidFill>
                  <a:schemeClr val="tx1"/>
                </a:solidFill>
              </a:rPr>
              <a:t>EVERYONE’S </a:t>
            </a:r>
            <a:r>
              <a:rPr lang="en-US" dirty="0" smtClean="0">
                <a:solidFill>
                  <a:schemeClr val="tx1"/>
                </a:solidFill>
              </a:rPr>
              <a:t>responsibility.</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Don’t become the next news story. Or worse “The next court case”.</a:t>
            </a:r>
          </a:p>
          <a:p>
            <a:pPr marL="342900" indent="-342900" algn="l">
              <a:buFont typeface="Arial" pitchFamily="34" charset="0"/>
              <a:buChar char="•"/>
            </a:pPr>
            <a:endParaRPr lang="en-US" dirty="0" smtClean="0">
              <a:solidFill>
                <a:schemeClr val="tx1"/>
              </a:solidFill>
            </a:endParaRPr>
          </a:p>
          <a:p>
            <a:r>
              <a:rPr lang="en-US" dirty="0" smtClean="0"/>
              <a:t>“…recent research conducted by the WBI in 2013 shows that bullying permeates all industries, with a high number of cases reported in the education,</a:t>
            </a:r>
            <a:r>
              <a:rPr lang="en-US" baseline="0" dirty="0" smtClean="0"/>
              <a:t> health care and public service/government sectors.”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Workers’ Compensation Report, </a:t>
            </a:r>
            <a:r>
              <a:rPr lang="en-US" dirty="0" err="1" smtClean="0"/>
              <a:t>Vol</a:t>
            </a:r>
            <a:r>
              <a:rPr lang="en-US" dirty="0" smtClean="0"/>
              <a:t> . 25, No. 10, April 8, 2014.</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a:t>
            </a:fld>
            <a:endParaRPr lang="en-US"/>
          </a:p>
        </p:txBody>
      </p:sp>
    </p:spTree>
    <p:extLst>
      <p:ext uri="{BB962C8B-B14F-4D97-AF65-F5344CB8AC3E}">
        <p14:creationId xmlns:p14="http://schemas.microsoft.com/office/powerpoint/2010/main" val="408124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Harassment takes many forms, some with which we may be familiar and those with which we’re not-so-familiar.</a:t>
            </a:r>
          </a:p>
          <a:p>
            <a:pPr marL="342900" indent="-342900" algn="l">
              <a:buFont typeface="Arial" pitchFamily="34" charset="0"/>
              <a:buChar char="•"/>
            </a:pPr>
            <a:r>
              <a:rPr lang="en-US" dirty="0" smtClean="0">
                <a:solidFill>
                  <a:schemeClr val="tx1"/>
                </a:solidFill>
              </a:rPr>
              <a:t>Sexual Harassment</a:t>
            </a:r>
          </a:p>
          <a:p>
            <a:pPr marL="342900" indent="-342900" algn="l">
              <a:buFont typeface="Arial" pitchFamily="34" charset="0"/>
              <a:buChar char="•"/>
            </a:pPr>
            <a:r>
              <a:rPr lang="en-US" dirty="0" smtClean="0">
                <a:solidFill>
                  <a:schemeClr val="tx1"/>
                </a:solidFill>
              </a:rPr>
              <a:t>Quid Pro Quo Harassment</a:t>
            </a:r>
          </a:p>
          <a:p>
            <a:pPr marL="342900" indent="-342900" algn="l">
              <a:buFont typeface="Arial" pitchFamily="34" charset="0"/>
              <a:buChar char="•"/>
            </a:pPr>
            <a:r>
              <a:rPr lang="en-US" dirty="0" smtClean="0">
                <a:solidFill>
                  <a:schemeClr val="tx1"/>
                </a:solidFill>
              </a:rPr>
              <a:t>Hostile Work Environment</a:t>
            </a:r>
          </a:p>
          <a:p>
            <a:pPr marL="342900" indent="-342900" algn="l">
              <a:buFont typeface="Arial" pitchFamily="34" charset="0"/>
              <a:buChar char="•"/>
            </a:pPr>
            <a:r>
              <a:rPr lang="en-US" dirty="0" smtClean="0">
                <a:solidFill>
                  <a:schemeClr val="tx1"/>
                </a:solidFill>
              </a:rPr>
              <a:t>Bullying in the Workplace</a:t>
            </a:r>
          </a:p>
          <a:p>
            <a:pPr marL="342900" indent="-342900" algn="l">
              <a:buFont typeface="Arial" pitchFamily="34" charset="0"/>
              <a:buChar char="•"/>
            </a:pPr>
            <a:r>
              <a:rPr lang="en-US" dirty="0" smtClean="0">
                <a:solidFill>
                  <a:schemeClr val="tx1"/>
                </a:solidFill>
              </a:rPr>
              <a:t>Third-party Harassment</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6</a:t>
            </a:fld>
            <a:endParaRPr lang="en-US"/>
          </a:p>
        </p:txBody>
      </p:sp>
    </p:spTree>
    <p:extLst>
      <p:ext uri="{BB962C8B-B14F-4D97-AF65-F5344CB8AC3E}">
        <p14:creationId xmlns:p14="http://schemas.microsoft.com/office/powerpoint/2010/main" val="819840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mn-lt"/>
                <a:ea typeface="Verdana" pitchFamily="34" charset="0"/>
                <a:cs typeface="Verdana" pitchFamily="34" charset="0"/>
              </a:rPr>
              <a:t>Sexual Harassment is:</a:t>
            </a:r>
          </a:p>
          <a:p>
            <a:endParaRPr lang="en-US" sz="1200" dirty="0" smtClean="0">
              <a:solidFill>
                <a:schemeClr val="tx1"/>
              </a:solidFill>
              <a:latin typeface="+mn-lt"/>
              <a:ea typeface="Verdana" pitchFamily="34" charset="0"/>
              <a:cs typeface="Verdana" pitchFamily="34" charset="0"/>
            </a:endParaRPr>
          </a:p>
          <a:p>
            <a:pPr algn="l"/>
            <a:r>
              <a:rPr lang="en-US" sz="1200" dirty="0" smtClean="0">
                <a:solidFill>
                  <a:schemeClr val="tx1"/>
                </a:solidFill>
                <a:latin typeface="+mn-lt"/>
                <a:ea typeface="Verdana" pitchFamily="34" charset="0"/>
                <a:cs typeface="Verdana" pitchFamily="34" charset="0"/>
              </a:rPr>
              <a:t>Unwelcome, unwanted, or offensive sexual advances, requests for sexual favors, and other verbal or physical conduct of a sexual nature when:</a:t>
            </a:r>
          </a:p>
          <a:p>
            <a:pPr algn="l"/>
            <a:endParaRPr lang="en-US" sz="1200" dirty="0" smtClean="0">
              <a:solidFill>
                <a:schemeClr val="tx1"/>
              </a:solidFill>
              <a:latin typeface="+mn-lt"/>
              <a:ea typeface="Verdana" pitchFamily="34" charset="0"/>
              <a:cs typeface="Verdana" pitchFamily="34" charset="0"/>
            </a:endParaRPr>
          </a:p>
          <a:p>
            <a:pPr marL="971550" lvl="1" indent="-514350" algn="l">
              <a:buFont typeface="+mj-lt"/>
              <a:buAutoNum type="arabicPeriod"/>
            </a:pPr>
            <a:r>
              <a:rPr lang="en-US" sz="1200" dirty="0" smtClean="0">
                <a:solidFill>
                  <a:schemeClr val="tx1"/>
                </a:solidFill>
                <a:latin typeface="+mn-lt"/>
                <a:ea typeface="Verdana" pitchFamily="34" charset="0"/>
                <a:cs typeface="Verdana" pitchFamily="34" charset="0"/>
              </a:rPr>
              <a:t>Submission to the conduct is made either explicitly or implicitly a term or condition of the individual’s employment; </a:t>
            </a:r>
          </a:p>
          <a:p>
            <a:pPr marL="971550" lvl="1" indent="-514350" algn="l">
              <a:buFont typeface="+mj-lt"/>
              <a:buAutoNum type="arabicPeriod"/>
            </a:pPr>
            <a:r>
              <a:rPr lang="en-US" sz="1200" dirty="0" smtClean="0">
                <a:solidFill>
                  <a:schemeClr val="tx1"/>
                </a:solidFill>
                <a:latin typeface="+mn-lt"/>
                <a:ea typeface="Verdana" pitchFamily="34" charset="0"/>
                <a:cs typeface="Verdana" pitchFamily="34" charset="0"/>
              </a:rPr>
              <a:t>The conduct is unwelcome, unwanted, or offensive and has the purpose or effect of unreasonably interfering with an individual’s work performance,          or creating an intimidating, hostile or offensive working environment.</a:t>
            </a:r>
          </a:p>
          <a:p>
            <a:pPr lvl="1"/>
            <a:endParaRPr lang="en-US" sz="1200" dirty="0" smtClean="0">
              <a:solidFill>
                <a:schemeClr val="tx1"/>
              </a:solidFill>
              <a:latin typeface="+mn-lt"/>
              <a:ea typeface="Verdana" pitchFamily="34" charset="0"/>
              <a:cs typeface="Verdana" pitchFamily="34" charset="0"/>
            </a:endParaRPr>
          </a:p>
          <a:p>
            <a:pPr lvl="1"/>
            <a:r>
              <a:rPr lang="en-US" sz="1200" dirty="0" smtClean="0">
                <a:solidFill>
                  <a:schemeClr val="tx1"/>
                </a:solidFill>
                <a:latin typeface="+mn-lt"/>
                <a:ea typeface="Verdana" pitchFamily="34" charset="0"/>
                <a:cs typeface="Verdana" pitchFamily="34" charset="0"/>
              </a:rPr>
              <a:t>QUID PRO QUO </a:t>
            </a:r>
          </a:p>
          <a:p>
            <a:pPr lvl="1"/>
            <a:r>
              <a:rPr lang="en-US" sz="1200" dirty="0" smtClean="0">
                <a:solidFill>
                  <a:schemeClr val="tx1"/>
                </a:solidFill>
                <a:latin typeface="+mn-lt"/>
                <a:ea typeface="Verdana" pitchFamily="34" charset="0"/>
                <a:cs typeface="Verdana" pitchFamily="34" charset="0"/>
              </a:rPr>
              <a:t>(something given in exchange for something else)</a:t>
            </a:r>
          </a:p>
          <a:p>
            <a:pPr lvl="1"/>
            <a:endParaRPr lang="en-US" sz="1200" dirty="0" smtClean="0">
              <a:solidFill>
                <a:schemeClr val="tx1"/>
              </a:solidFill>
              <a:latin typeface="Verdana" pitchFamily="34" charset="0"/>
              <a:ea typeface="Verdana" pitchFamily="34" charset="0"/>
              <a:cs typeface="Verdana" pitchFamily="34" charset="0"/>
            </a:endParaRPr>
          </a:p>
          <a:p>
            <a:r>
              <a:rPr lang="en-US" dirty="0" smtClean="0"/>
              <a:t>Some say, “How can this happen? How can someone allow this to happen to themselves?”</a:t>
            </a:r>
          </a:p>
          <a:p>
            <a:r>
              <a:rPr lang="en-US" dirty="0" smtClean="0"/>
              <a:t>We have to understand there</a:t>
            </a:r>
            <a:r>
              <a:rPr lang="en-US" baseline="0" dirty="0" smtClean="0"/>
              <a:t> are many dynamics involved.</a:t>
            </a:r>
          </a:p>
          <a:p>
            <a:r>
              <a:rPr lang="en-US" baseline="0" dirty="0" smtClean="0"/>
              <a:t>The person’s need for their job, therefore not willing to make waves.</a:t>
            </a:r>
          </a:p>
          <a:p>
            <a:r>
              <a:rPr lang="en-US" baseline="0" dirty="0" smtClean="0"/>
              <a:t>The person falsely feeling they may have instigated the conduct when in truth they did not.</a:t>
            </a:r>
          </a:p>
          <a:p>
            <a:r>
              <a:rPr lang="en-US" baseline="0" dirty="0" smtClean="0"/>
              <a:t>A failure or refusal to acknowledge there are “predators” in every walk of life.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7</a:t>
            </a:fld>
            <a:endParaRPr lang="en-US"/>
          </a:p>
        </p:txBody>
      </p:sp>
    </p:spTree>
    <p:extLst>
      <p:ext uri="{BB962C8B-B14F-4D97-AF65-F5344CB8AC3E}">
        <p14:creationId xmlns:p14="http://schemas.microsoft.com/office/powerpoint/2010/main" val="130600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Quid</a:t>
            </a:r>
            <a:r>
              <a:rPr lang="en-US" baseline="0" dirty="0" smtClean="0"/>
              <a:t> Pro Quo harassment is based on a power issue between the instigator and victim.</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8</a:t>
            </a:fld>
            <a:endParaRPr lang="en-US"/>
          </a:p>
        </p:txBody>
      </p:sp>
    </p:spTree>
    <p:extLst>
      <p:ext uri="{BB962C8B-B14F-4D97-AF65-F5344CB8AC3E}">
        <p14:creationId xmlns:p14="http://schemas.microsoft.com/office/powerpoint/2010/main" val="1578267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Hostile work environments can be created by various persons, not just the boss.</a:t>
            </a:r>
          </a:p>
          <a:p>
            <a:r>
              <a:rPr lang="en-US" dirty="0" smtClean="0"/>
              <a:t>Rumors, lies, false statements can all be used to detrimental effect attacking a person’s competence, integrity and personal life.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9</a:t>
            </a:fld>
            <a:endParaRPr lang="en-US"/>
          </a:p>
        </p:txBody>
      </p:sp>
    </p:spTree>
    <p:extLst>
      <p:ext uri="{BB962C8B-B14F-4D97-AF65-F5344CB8AC3E}">
        <p14:creationId xmlns:p14="http://schemas.microsoft.com/office/powerpoint/2010/main" val="2738317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6F3D36-B2EC-41BF-A195-68B5306BE092}" type="datetime1">
              <a:rPr lang="en-US" smtClean="0"/>
              <a:t>1/7/2016</a:t>
            </a:fld>
            <a:endParaRPr lang="en-US"/>
          </a:p>
        </p:txBody>
      </p:sp>
      <p:sp>
        <p:nvSpPr>
          <p:cNvPr id="5" name="Footer Placeholder 4"/>
          <p:cNvSpPr>
            <a:spLocks noGrp="1"/>
          </p:cNvSpPr>
          <p:nvPr>
            <p:ph type="ftr" sz="quarter" idx="11"/>
          </p:nvPr>
        </p:nvSpPr>
        <p:spPr/>
        <p:txBody>
          <a:bodyPr/>
          <a:lstStyle/>
          <a:p>
            <a:r>
              <a:rPr lang="en-US" smtClean="0"/>
              <a:t>PPT-086-01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smtClean="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92C4E-960E-48C5-8E59-93AD4429A753}" type="datetime1">
              <a:rPr lang="en-US" smtClean="0"/>
              <a:t>1/7/2016</a:t>
            </a:fld>
            <a:endParaRPr lang="en-US"/>
          </a:p>
        </p:txBody>
      </p:sp>
      <p:sp>
        <p:nvSpPr>
          <p:cNvPr id="5" name="Footer Placeholder 4"/>
          <p:cNvSpPr>
            <a:spLocks noGrp="1"/>
          </p:cNvSpPr>
          <p:nvPr>
            <p:ph type="ftr" sz="quarter" idx="11"/>
          </p:nvPr>
        </p:nvSpPr>
        <p:spPr/>
        <p:txBody>
          <a:bodyPr/>
          <a:lstStyle/>
          <a:p>
            <a:r>
              <a:rPr lang="en-US" smtClean="0"/>
              <a:t>PPT-086-01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D6F2B-2EC2-40E1-BE2D-43F3B80FC1FF}" type="datetime1">
              <a:rPr lang="en-US" smtClean="0"/>
              <a:t>1/7/2016</a:t>
            </a:fld>
            <a:endParaRPr lang="en-US"/>
          </a:p>
        </p:txBody>
      </p:sp>
      <p:sp>
        <p:nvSpPr>
          <p:cNvPr id="5" name="Footer Placeholder 4"/>
          <p:cNvSpPr>
            <a:spLocks noGrp="1"/>
          </p:cNvSpPr>
          <p:nvPr>
            <p:ph type="ftr" sz="quarter" idx="11"/>
          </p:nvPr>
        </p:nvSpPr>
        <p:spPr/>
        <p:txBody>
          <a:bodyPr/>
          <a:lstStyle/>
          <a:p>
            <a:r>
              <a:rPr lang="en-US" smtClean="0"/>
              <a:t>PPT-086-01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131AA2-ACEC-49F4-80CF-DD63F954E8D8}" type="datetime1">
              <a:rPr lang="en-US" smtClean="0"/>
              <a:t>1/7/2016</a:t>
            </a:fld>
            <a:endParaRPr lang="en-US"/>
          </a:p>
        </p:txBody>
      </p:sp>
      <p:sp>
        <p:nvSpPr>
          <p:cNvPr id="5" name="Footer Placeholder 4"/>
          <p:cNvSpPr>
            <a:spLocks noGrp="1"/>
          </p:cNvSpPr>
          <p:nvPr>
            <p:ph type="ftr" sz="quarter" idx="11"/>
          </p:nvPr>
        </p:nvSpPr>
        <p:spPr/>
        <p:txBody>
          <a:bodyPr/>
          <a:lstStyle/>
          <a:p>
            <a:r>
              <a:rPr lang="en-US" smtClean="0"/>
              <a:t>PPT-086-01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9C1A4-8A4F-498C-8F99-C8D71BA48D5A}" type="datetime1">
              <a:rPr lang="en-US" smtClean="0"/>
              <a:t>1/7/2016</a:t>
            </a:fld>
            <a:endParaRPr lang="en-US"/>
          </a:p>
        </p:txBody>
      </p:sp>
      <p:sp>
        <p:nvSpPr>
          <p:cNvPr id="5" name="Footer Placeholder 4"/>
          <p:cNvSpPr>
            <a:spLocks noGrp="1"/>
          </p:cNvSpPr>
          <p:nvPr>
            <p:ph type="ftr" sz="quarter" idx="11"/>
          </p:nvPr>
        </p:nvSpPr>
        <p:spPr/>
        <p:txBody>
          <a:bodyPr/>
          <a:lstStyle/>
          <a:p>
            <a:r>
              <a:rPr lang="en-US" smtClean="0"/>
              <a:t>PPT-086-01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8890B0-92DC-49C3-AD1E-142B67917027}" type="datetime1">
              <a:rPr lang="en-US" smtClean="0"/>
              <a:t>1/7/2016</a:t>
            </a:fld>
            <a:endParaRPr lang="en-US"/>
          </a:p>
        </p:txBody>
      </p:sp>
      <p:sp>
        <p:nvSpPr>
          <p:cNvPr id="5" name="Footer Placeholder 4"/>
          <p:cNvSpPr>
            <a:spLocks noGrp="1"/>
          </p:cNvSpPr>
          <p:nvPr>
            <p:ph type="ftr" sz="quarter" idx="11"/>
          </p:nvPr>
        </p:nvSpPr>
        <p:spPr/>
        <p:txBody>
          <a:bodyPr/>
          <a:lstStyle/>
          <a:p>
            <a:r>
              <a:rPr lang="en-US" smtClean="0"/>
              <a:t>PPT-086-01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581348-544E-4ADE-A3AE-53D88FFF1F1A}" type="datetime1">
              <a:rPr lang="en-US" smtClean="0"/>
              <a:t>1/7/2016</a:t>
            </a:fld>
            <a:endParaRPr lang="en-US"/>
          </a:p>
        </p:txBody>
      </p:sp>
      <p:sp>
        <p:nvSpPr>
          <p:cNvPr id="6" name="Footer Placeholder 5"/>
          <p:cNvSpPr>
            <a:spLocks noGrp="1"/>
          </p:cNvSpPr>
          <p:nvPr>
            <p:ph type="ftr" sz="quarter" idx="11"/>
          </p:nvPr>
        </p:nvSpPr>
        <p:spPr/>
        <p:txBody>
          <a:bodyPr/>
          <a:lstStyle/>
          <a:p>
            <a:r>
              <a:rPr lang="en-US" smtClean="0"/>
              <a:t>PPT-086-01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4CEA59-5629-42EC-B61E-2E076829A5F9}" type="datetime1">
              <a:rPr lang="en-US" smtClean="0"/>
              <a:t>1/7/2016</a:t>
            </a:fld>
            <a:endParaRPr lang="en-US"/>
          </a:p>
        </p:txBody>
      </p:sp>
      <p:sp>
        <p:nvSpPr>
          <p:cNvPr id="8" name="Footer Placeholder 7"/>
          <p:cNvSpPr>
            <a:spLocks noGrp="1"/>
          </p:cNvSpPr>
          <p:nvPr>
            <p:ph type="ftr" sz="quarter" idx="11"/>
          </p:nvPr>
        </p:nvSpPr>
        <p:spPr/>
        <p:txBody>
          <a:bodyPr/>
          <a:lstStyle/>
          <a:p>
            <a:r>
              <a:rPr lang="en-US" smtClean="0"/>
              <a:t>PPT-086-01</a:t>
            </a:r>
            <a:endParaRPr lang="en-US"/>
          </a:p>
        </p:txBody>
      </p:sp>
      <p:sp>
        <p:nvSpPr>
          <p:cNvPr id="9" name="Slide Number Placeholder 8"/>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7298E-9ABB-45B9-B449-B5DF5E1F728D}" type="datetime1">
              <a:rPr lang="en-US" smtClean="0"/>
              <a:t>1/7/2016</a:t>
            </a:fld>
            <a:endParaRPr lang="en-US"/>
          </a:p>
        </p:txBody>
      </p:sp>
      <p:sp>
        <p:nvSpPr>
          <p:cNvPr id="4" name="Footer Placeholder 3"/>
          <p:cNvSpPr>
            <a:spLocks noGrp="1"/>
          </p:cNvSpPr>
          <p:nvPr>
            <p:ph type="ftr" sz="quarter" idx="11"/>
          </p:nvPr>
        </p:nvSpPr>
        <p:spPr/>
        <p:txBody>
          <a:bodyPr/>
          <a:lstStyle/>
          <a:p>
            <a:r>
              <a:rPr lang="en-US" smtClean="0"/>
              <a:t>PPT-086-01</a:t>
            </a:r>
            <a:endParaRPr lang="en-US"/>
          </a:p>
        </p:txBody>
      </p:sp>
      <p:sp>
        <p:nvSpPr>
          <p:cNvPr id="5" name="Slide Number Placeholder 4"/>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1FC932-3A7A-41D2-A45E-DC7EF960C218}" type="datetime1">
              <a:rPr lang="en-US" smtClean="0"/>
              <a:t>1/7/2016</a:t>
            </a:fld>
            <a:endParaRPr lang="en-US"/>
          </a:p>
        </p:txBody>
      </p:sp>
      <p:sp>
        <p:nvSpPr>
          <p:cNvPr id="3" name="Footer Placeholder 2"/>
          <p:cNvSpPr>
            <a:spLocks noGrp="1"/>
          </p:cNvSpPr>
          <p:nvPr>
            <p:ph type="ftr" sz="quarter" idx="11"/>
          </p:nvPr>
        </p:nvSpPr>
        <p:spPr/>
        <p:txBody>
          <a:bodyPr/>
          <a:lstStyle/>
          <a:p>
            <a:r>
              <a:rPr lang="en-US" smtClean="0"/>
              <a:t>PPT-086-01</a:t>
            </a:r>
            <a:endParaRPr lang="en-US"/>
          </a:p>
        </p:txBody>
      </p:sp>
      <p:sp>
        <p:nvSpPr>
          <p:cNvPr id="4" name="Slide Number Placeholder 3"/>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909AC-5955-4D57-9B01-8170BA6FD87A}" type="datetime1">
              <a:rPr lang="en-US" smtClean="0"/>
              <a:t>1/7/2016</a:t>
            </a:fld>
            <a:endParaRPr lang="en-US"/>
          </a:p>
        </p:txBody>
      </p:sp>
      <p:sp>
        <p:nvSpPr>
          <p:cNvPr id="6" name="Footer Placeholder 5"/>
          <p:cNvSpPr>
            <a:spLocks noGrp="1"/>
          </p:cNvSpPr>
          <p:nvPr>
            <p:ph type="ftr" sz="quarter" idx="11"/>
          </p:nvPr>
        </p:nvSpPr>
        <p:spPr/>
        <p:txBody>
          <a:bodyPr/>
          <a:lstStyle/>
          <a:p>
            <a:r>
              <a:rPr lang="en-US" smtClean="0"/>
              <a:t>PPT-086-01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B1269-B4AD-4F00-A877-B5B1A6ADAFAA}" type="datetime1">
              <a:rPr lang="en-US" smtClean="0"/>
              <a:t>1/7/2016</a:t>
            </a:fld>
            <a:endParaRPr lang="en-US"/>
          </a:p>
        </p:txBody>
      </p:sp>
      <p:sp>
        <p:nvSpPr>
          <p:cNvPr id="5" name="Footer Placeholder 4"/>
          <p:cNvSpPr>
            <a:spLocks noGrp="1"/>
          </p:cNvSpPr>
          <p:nvPr>
            <p:ph type="ftr" sz="quarter" idx="11"/>
          </p:nvPr>
        </p:nvSpPr>
        <p:spPr/>
        <p:txBody>
          <a:bodyPr/>
          <a:lstStyle/>
          <a:p>
            <a:r>
              <a:rPr lang="en-US" smtClean="0"/>
              <a:t>PPT-086-01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BC975-BD5F-45FE-AFCA-4B4E43ED28C0}" type="datetime1">
              <a:rPr lang="en-US" smtClean="0"/>
              <a:t>1/7/2016</a:t>
            </a:fld>
            <a:endParaRPr lang="en-US"/>
          </a:p>
        </p:txBody>
      </p:sp>
      <p:sp>
        <p:nvSpPr>
          <p:cNvPr id="6" name="Footer Placeholder 5"/>
          <p:cNvSpPr>
            <a:spLocks noGrp="1"/>
          </p:cNvSpPr>
          <p:nvPr>
            <p:ph type="ftr" sz="quarter" idx="11"/>
          </p:nvPr>
        </p:nvSpPr>
        <p:spPr/>
        <p:txBody>
          <a:bodyPr/>
          <a:lstStyle/>
          <a:p>
            <a:r>
              <a:rPr lang="en-US" smtClean="0"/>
              <a:t>PPT-086-01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019AD2-7221-4A7A-A1EF-24AA84C0BC4A}" type="datetime1">
              <a:rPr lang="en-US" smtClean="0"/>
              <a:t>1/7/2016</a:t>
            </a:fld>
            <a:endParaRPr lang="en-US"/>
          </a:p>
        </p:txBody>
      </p:sp>
      <p:sp>
        <p:nvSpPr>
          <p:cNvPr id="5" name="Footer Placeholder 4"/>
          <p:cNvSpPr>
            <a:spLocks noGrp="1"/>
          </p:cNvSpPr>
          <p:nvPr>
            <p:ph type="ftr" sz="quarter" idx="11"/>
          </p:nvPr>
        </p:nvSpPr>
        <p:spPr/>
        <p:txBody>
          <a:bodyPr/>
          <a:lstStyle/>
          <a:p>
            <a:r>
              <a:rPr lang="en-US" smtClean="0"/>
              <a:t>PPT-086-01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663D3-789A-4C5C-BA22-41C4D91DCDE9}" type="datetime1">
              <a:rPr lang="en-US" smtClean="0"/>
              <a:t>1/7/2016</a:t>
            </a:fld>
            <a:endParaRPr lang="en-US"/>
          </a:p>
        </p:txBody>
      </p:sp>
      <p:sp>
        <p:nvSpPr>
          <p:cNvPr id="5" name="Footer Placeholder 4"/>
          <p:cNvSpPr>
            <a:spLocks noGrp="1"/>
          </p:cNvSpPr>
          <p:nvPr>
            <p:ph type="ftr" sz="quarter" idx="11"/>
          </p:nvPr>
        </p:nvSpPr>
        <p:spPr/>
        <p:txBody>
          <a:bodyPr/>
          <a:lstStyle/>
          <a:p>
            <a:r>
              <a:rPr lang="en-US" smtClean="0"/>
              <a:t>PPT-086-01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0D9EAF-5FFB-4E2D-B675-474BDF415890}" type="datetime1">
              <a:rPr lang="en-US" smtClean="0"/>
              <a:t>1/7/2016</a:t>
            </a:fld>
            <a:endParaRPr lang="en-US"/>
          </a:p>
        </p:txBody>
      </p:sp>
      <p:sp>
        <p:nvSpPr>
          <p:cNvPr id="5" name="Footer Placeholder 4"/>
          <p:cNvSpPr>
            <a:spLocks noGrp="1"/>
          </p:cNvSpPr>
          <p:nvPr>
            <p:ph type="ftr" sz="quarter" idx="11"/>
          </p:nvPr>
        </p:nvSpPr>
        <p:spPr/>
        <p:txBody>
          <a:bodyPr/>
          <a:lstStyle/>
          <a:p>
            <a:r>
              <a:rPr lang="en-US" smtClean="0"/>
              <a:t>PPT-086-01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B3C940-84D0-4304-BC4F-0C09626FFE90}" type="datetime1">
              <a:rPr lang="en-US" smtClean="0"/>
              <a:t>1/7/2016</a:t>
            </a:fld>
            <a:endParaRPr lang="en-US"/>
          </a:p>
        </p:txBody>
      </p:sp>
      <p:sp>
        <p:nvSpPr>
          <p:cNvPr id="6" name="Footer Placeholder 5"/>
          <p:cNvSpPr>
            <a:spLocks noGrp="1"/>
          </p:cNvSpPr>
          <p:nvPr>
            <p:ph type="ftr" sz="quarter" idx="11"/>
          </p:nvPr>
        </p:nvSpPr>
        <p:spPr/>
        <p:txBody>
          <a:bodyPr/>
          <a:lstStyle/>
          <a:p>
            <a:r>
              <a:rPr lang="en-US" smtClean="0"/>
              <a:t>PPT-086-01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D4AE24-F44B-4B47-84BA-16C586DB1922}" type="datetime1">
              <a:rPr lang="en-US" smtClean="0"/>
              <a:t>1/7/2016</a:t>
            </a:fld>
            <a:endParaRPr lang="en-US"/>
          </a:p>
        </p:txBody>
      </p:sp>
      <p:sp>
        <p:nvSpPr>
          <p:cNvPr id="8" name="Footer Placeholder 7"/>
          <p:cNvSpPr>
            <a:spLocks noGrp="1"/>
          </p:cNvSpPr>
          <p:nvPr>
            <p:ph type="ftr" sz="quarter" idx="11"/>
          </p:nvPr>
        </p:nvSpPr>
        <p:spPr/>
        <p:txBody>
          <a:bodyPr/>
          <a:lstStyle/>
          <a:p>
            <a:r>
              <a:rPr lang="en-US" smtClean="0"/>
              <a:t>PPT-086-01</a:t>
            </a:r>
            <a:endParaRPr lang="en-US"/>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EA444-B3BC-43A5-BC20-22D14E40FDFD}" type="datetime1">
              <a:rPr lang="en-US" smtClean="0"/>
              <a:t>1/7/2016</a:t>
            </a:fld>
            <a:endParaRPr lang="en-US"/>
          </a:p>
        </p:txBody>
      </p:sp>
      <p:sp>
        <p:nvSpPr>
          <p:cNvPr id="4" name="Footer Placeholder 3"/>
          <p:cNvSpPr>
            <a:spLocks noGrp="1"/>
          </p:cNvSpPr>
          <p:nvPr>
            <p:ph type="ftr" sz="quarter" idx="11"/>
          </p:nvPr>
        </p:nvSpPr>
        <p:spPr/>
        <p:txBody>
          <a:bodyPr/>
          <a:lstStyle/>
          <a:p>
            <a:r>
              <a:rPr lang="en-US" smtClean="0"/>
              <a:t>PPT-086-01</a:t>
            </a:r>
            <a:endParaRPr lang="en-US"/>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0DE11-914B-4604-99B4-1356693022BB}" type="datetime1">
              <a:rPr lang="en-US" smtClean="0"/>
              <a:t>1/7/2016</a:t>
            </a:fld>
            <a:endParaRPr lang="en-US"/>
          </a:p>
        </p:txBody>
      </p:sp>
      <p:sp>
        <p:nvSpPr>
          <p:cNvPr id="3" name="Footer Placeholder 2"/>
          <p:cNvSpPr>
            <a:spLocks noGrp="1"/>
          </p:cNvSpPr>
          <p:nvPr>
            <p:ph type="ftr" sz="quarter" idx="11"/>
          </p:nvPr>
        </p:nvSpPr>
        <p:spPr/>
        <p:txBody>
          <a:bodyPr/>
          <a:lstStyle/>
          <a:p>
            <a:r>
              <a:rPr lang="en-US" smtClean="0"/>
              <a:t>PPT-086-01</a:t>
            </a:r>
            <a:endParaRPr lang="en-US"/>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C1D641-4E7D-4F07-ACD0-1F16450064D3}" type="datetime1">
              <a:rPr lang="en-US" smtClean="0"/>
              <a:t>1/7/2016</a:t>
            </a:fld>
            <a:endParaRPr lang="en-US"/>
          </a:p>
        </p:txBody>
      </p:sp>
      <p:sp>
        <p:nvSpPr>
          <p:cNvPr id="6" name="Footer Placeholder 5"/>
          <p:cNvSpPr>
            <a:spLocks noGrp="1"/>
          </p:cNvSpPr>
          <p:nvPr>
            <p:ph type="ftr" sz="quarter" idx="11"/>
          </p:nvPr>
        </p:nvSpPr>
        <p:spPr/>
        <p:txBody>
          <a:bodyPr/>
          <a:lstStyle/>
          <a:p>
            <a:r>
              <a:rPr lang="en-US" smtClean="0"/>
              <a:t>PPT-086-01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4E481-0D0D-4124-A188-A1281E6C83E1}" type="datetime1">
              <a:rPr lang="en-US" smtClean="0"/>
              <a:t>1/7/2016</a:t>
            </a:fld>
            <a:endParaRPr lang="en-US"/>
          </a:p>
        </p:txBody>
      </p:sp>
      <p:sp>
        <p:nvSpPr>
          <p:cNvPr id="6" name="Footer Placeholder 5"/>
          <p:cNvSpPr>
            <a:spLocks noGrp="1"/>
          </p:cNvSpPr>
          <p:nvPr>
            <p:ph type="ftr" sz="quarter" idx="11"/>
          </p:nvPr>
        </p:nvSpPr>
        <p:spPr/>
        <p:txBody>
          <a:bodyPr/>
          <a:lstStyle/>
          <a:p>
            <a:r>
              <a:rPr lang="en-US" smtClean="0"/>
              <a:t>PPT-086-01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E9FFB-F6EF-4CA6-9570-BECF152AA2D6}" type="datetime1">
              <a:rPr lang="en-US" smtClean="0"/>
              <a:t>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PPT-086-01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020C6-8418-4ED9-9D7D-1D3B1DC185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BB8DB-52EE-422C-9093-5EDB93F2B937}" type="datetime1">
              <a:rPr lang="en-US" smtClean="0"/>
              <a:t>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PPT-086-01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E8A99-1F96-462D-9284-D4D965B40D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1.xml"/><Relationship Id="rId4" Type="http://schemas.openxmlformats.org/officeDocument/2006/relationships/hyperlink" Target="https://www.facebook.com/BWCPATH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445" y="380999"/>
            <a:ext cx="5334000" cy="862315"/>
          </a:xfrm>
        </p:spPr>
        <p:txBody>
          <a:bodyPr>
            <a:normAutofit fontScale="90000"/>
          </a:bodyPr>
          <a:lstStyle/>
          <a:p>
            <a:r>
              <a:rPr lang="en-US" sz="2400" dirty="0" smtClean="0">
                <a:solidFill>
                  <a:schemeClr val="bg1"/>
                </a:solidFill>
                <a:latin typeface="Verdana" pitchFamily="34" charset="0"/>
                <a:ea typeface="Verdana" pitchFamily="34" charset="0"/>
                <a:cs typeface="Verdana" pitchFamily="34" charset="0"/>
              </a:rPr>
              <a:t>Preventing Workplace Harassment</a:t>
            </a:r>
            <a:r>
              <a:rPr lang="en-US" sz="2800" dirty="0"/>
              <a:t/>
            </a:r>
            <a:br>
              <a:rPr lang="en-US" sz="2800" dirty="0"/>
            </a:b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sp>
        <p:nvSpPr>
          <p:cNvPr id="6" name="Rectangle 5"/>
          <p:cNvSpPr/>
          <p:nvPr/>
        </p:nvSpPr>
        <p:spPr>
          <a:xfrm>
            <a:off x="6400800" y="966316"/>
            <a:ext cx="2590800" cy="553998"/>
          </a:xfrm>
          <a:prstGeom prst="rect">
            <a:avLst/>
          </a:prstGeom>
        </p:spPr>
        <p:txBody>
          <a:bodyPr wrap="square">
            <a:spAutoFit/>
          </a:bodyPr>
          <a:lstStyle/>
          <a:p>
            <a:pPr algn="ctr"/>
            <a:r>
              <a:rPr lang="en-US" sz="1000" i="1" dirty="0">
                <a:latin typeface="Verdana" pitchFamily="34" charset="0"/>
              </a:rPr>
              <a:t>Bureau of Workers’ Compensation </a:t>
            </a:r>
          </a:p>
          <a:p>
            <a:pPr algn="ctr"/>
            <a:r>
              <a:rPr lang="en-US" sz="1000" i="1" dirty="0">
                <a:latin typeface="Verdana" pitchFamily="34" charset="0"/>
              </a:rPr>
              <a:t>PA Training for Health &amp; Safety                        (PATHS)</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5600" y="2001398"/>
            <a:ext cx="3033252" cy="303325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948" y="4419600"/>
            <a:ext cx="2667000" cy="179578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49297" y="1520314"/>
            <a:ext cx="2857500" cy="21526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15000" y="4419600"/>
            <a:ext cx="2857500" cy="178117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71948" y="1520314"/>
            <a:ext cx="1905000" cy="19145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Hostile Work Environment</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762000" y="1295400"/>
            <a:ext cx="7924800" cy="4800600"/>
          </a:xfrm>
        </p:spPr>
        <p:txBody>
          <a:bodyPr/>
          <a:lstStyle/>
          <a:p>
            <a:pPr algn="l"/>
            <a:r>
              <a:rPr lang="en-US" dirty="0" smtClean="0">
                <a:solidFill>
                  <a:schemeClr val="tx1"/>
                </a:solidFill>
              </a:rPr>
              <a:t>Examples of Hostile Work Environment:</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Degrading Comments</a:t>
            </a:r>
          </a:p>
          <a:p>
            <a:pPr marL="342900" indent="-342900" algn="l">
              <a:buFont typeface="Arial" pitchFamily="34" charset="0"/>
              <a:buChar char="•"/>
            </a:pPr>
            <a:r>
              <a:rPr lang="en-US" dirty="0">
                <a:solidFill>
                  <a:schemeClr val="tx1"/>
                </a:solidFill>
              </a:rPr>
              <a:t>Sexual </a:t>
            </a:r>
            <a:r>
              <a:rPr lang="en-US" dirty="0" smtClean="0">
                <a:solidFill>
                  <a:schemeClr val="tx1"/>
                </a:solidFill>
              </a:rPr>
              <a:t>Propositions</a:t>
            </a:r>
            <a:endParaRPr lang="en-US" dirty="0">
              <a:solidFill>
                <a:schemeClr val="tx1"/>
              </a:solidFill>
            </a:endParaRPr>
          </a:p>
          <a:p>
            <a:pPr marL="342900" indent="-342900" algn="l">
              <a:buFont typeface="Arial" pitchFamily="34" charset="0"/>
              <a:buChar char="•"/>
            </a:pPr>
            <a:r>
              <a:rPr lang="en-US" dirty="0" smtClean="0">
                <a:solidFill>
                  <a:schemeClr val="tx1"/>
                </a:solidFill>
              </a:rPr>
              <a:t>Vulgar Language</a:t>
            </a:r>
          </a:p>
          <a:p>
            <a:pPr marL="342900" indent="-342900" algn="l">
              <a:buFont typeface="Arial" pitchFamily="34" charset="0"/>
              <a:buChar char="•"/>
            </a:pPr>
            <a:r>
              <a:rPr lang="en-US" dirty="0" smtClean="0">
                <a:solidFill>
                  <a:schemeClr val="tx1"/>
                </a:solidFill>
              </a:rPr>
              <a:t>Sexual Touching</a:t>
            </a:r>
          </a:p>
          <a:p>
            <a:pPr marL="342900" indent="-342900" algn="l">
              <a:buFont typeface="Arial" pitchFamily="34" charset="0"/>
              <a:buChar char="•"/>
            </a:pPr>
            <a:r>
              <a:rPr lang="en-US" dirty="0" smtClean="0">
                <a:solidFill>
                  <a:schemeClr val="tx1"/>
                </a:solidFill>
              </a:rPr>
              <a:t>Embarrassing Questions</a:t>
            </a:r>
          </a:p>
          <a:p>
            <a:pPr marL="342900" indent="-342900" algn="l">
              <a:buFont typeface="Arial" pitchFamily="34" charset="0"/>
              <a:buChar char="•"/>
            </a:pPr>
            <a:r>
              <a:rPr lang="en-US" dirty="0" smtClean="0">
                <a:solidFill>
                  <a:schemeClr val="tx1"/>
                </a:solidFill>
              </a:rPr>
              <a:t>Sexual Jokes</a:t>
            </a:r>
          </a:p>
          <a:p>
            <a:pPr marL="342900" indent="-342900" algn="l">
              <a:buFont typeface="Arial" pitchFamily="34" charset="0"/>
              <a:buChar char="•"/>
            </a:pPr>
            <a:r>
              <a:rPr lang="en-US" dirty="0" smtClean="0">
                <a:solidFill>
                  <a:schemeClr val="tx1"/>
                </a:solidFill>
              </a:rPr>
              <a:t>Bullying</a:t>
            </a:r>
          </a:p>
          <a:p>
            <a:pPr marL="342900" indent="-342900" algn="l">
              <a:buFont typeface="Arial" pitchFamily="34" charset="0"/>
              <a:buChar char="•"/>
            </a:pP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86400" y="3886200"/>
            <a:ext cx="3090077" cy="2314575"/>
          </a:xfrm>
          <a:prstGeom prst="rect">
            <a:avLst/>
          </a:prstGeom>
        </p:spPr>
      </p:pic>
    </p:spTree>
    <p:extLst>
      <p:ext uri="{BB962C8B-B14F-4D97-AF65-F5344CB8AC3E}">
        <p14:creationId xmlns:p14="http://schemas.microsoft.com/office/powerpoint/2010/main" val="3932760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Bullying in the Workplace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205676"/>
            <a:ext cx="8168030" cy="4999910"/>
          </a:xfrm>
        </p:spPr>
        <p:txBody>
          <a:bodyPr>
            <a:normAutofit fontScale="92500" lnSpcReduction="10000"/>
          </a:bodyPr>
          <a:lstStyle/>
          <a:p>
            <a:pPr algn="l"/>
            <a:r>
              <a:rPr lang="en-US" sz="2600" dirty="0">
                <a:solidFill>
                  <a:schemeClr val="tx1"/>
                </a:solidFill>
                <a:ea typeface="Verdana" pitchFamily="34" charset="0"/>
                <a:cs typeface="Verdana" pitchFamily="34" charset="0"/>
              </a:rPr>
              <a:t>What is a Bully</a:t>
            </a:r>
            <a:r>
              <a:rPr lang="en-US" sz="2600" dirty="0" smtClean="0">
                <a:solidFill>
                  <a:schemeClr val="tx1"/>
                </a:solidFill>
                <a:ea typeface="Verdana" pitchFamily="34" charset="0"/>
                <a:cs typeface="Verdana" pitchFamily="34" charset="0"/>
              </a:rPr>
              <a:t>? </a:t>
            </a:r>
          </a:p>
          <a:p>
            <a:pPr algn="l"/>
            <a:r>
              <a:rPr lang="en-US" sz="2600" dirty="0" smtClean="0">
                <a:solidFill>
                  <a:schemeClr val="tx1"/>
                </a:solidFill>
                <a:ea typeface="Verdana" pitchFamily="34" charset="0"/>
                <a:cs typeface="Verdana" pitchFamily="34" charset="0"/>
              </a:rPr>
              <a:t>A </a:t>
            </a:r>
            <a:r>
              <a:rPr lang="en-US" sz="2600" dirty="0">
                <a:solidFill>
                  <a:schemeClr val="tx1"/>
                </a:solidFill>
                <a:ea typeface="Verdana" pitchFamily="34" charset="0"/>
                <a:cs typeface="Verdana" pitchFamily="34" charset="0"/>
              </a:rPr>
              <a:t>blustering browbeating person; </a:t>
            </a:r>
            <a:r>
              <a:rPr lang="en-US" sz="2600" i="1" dirty="0">
                <a:solidFill>
                  <a:schemeClr val="tx1"/>
                </a:solidFill>
                <a:ea typeface="Verdana" pitchFamily="34" charset="0"/>
                <a:cs typeface="Verdana" pitchFamily="34" charset="0"/>
              </a:rPr>
              <a:t>especially</a:t>
            </a:r>
            <a:r>
              <a:rPr lang="en-US" sz="2600" b="1" i="1" dirty="0">
                <a:solidFill>
                  <a:schemeClr val="tx1"/>
                </a:solidFill>
                <a:ea typeface="Verdana" pitchFamily="34" charset="0"/>
                <a:cs typeface="Verdana" pitchFamily="34" charset="0"/>
              </a:rPr>
              <a:t>: </a:t>
            </a:r>
            <a:br>
              <a:rPr lang="en-US" sz="2600" b="1" i="1" dirty="0">
                <a:solidFill>
                  <a:schemeClr val="tx1"/>
                </a:solidFill>
                <a:ea typeface="Verdana" pitchFamily="34" charset="0"/>
                <a:cs typeface="Verdana" pitchFamily="34" charset="0"/>
              </a:rPr>
            </a:br>
            <a:r>
              <a:rPr lang="en-US" sz="2600" b="1" i="1" dirty="0">
                <a:solidFill>
                  <a:srgbClr val="0070C0"/>
                </a:solidFill>
                <a:ea typeface="Verdana" pitchFamily="34" charset="0"/>
                <a:cs typeface="Verdana" pitchFamily="34" charset="0"/>
              </a:rPr>
              <a:t>one habitually cruel to others who are </a:t>
            </a:r>
            <a:r>
              <a:rPr lang="en-US" sz="2600" b="1" i="1" dirty="0" smtClean="0">
                <a:solidFill>
                  <a:srgbClr val="0070C0"/>
                </a:solidFill>
                <a:ea typeface="Verdana" pitchFamily="34" charset="0"/>
                <a:cs typeface="Verdana" pitchFamily="34" charset="0"/>
              </a:rPr>
              <a:t>weaker.* </a:t>
            </a:r>
            <a:endParaRPr lang="en-US" sz="2600" b="1" i="1" dirty="0">
              <a:solidFill>
                <a:srgbClr val="0070C0"/>
              </a:solidFill>
              <a:ea typeface="Verdana" pitchFamily="34" charset="0"/>
              <a:cs typeface="Verdana" pitchFamily="34" charset="0"/>
            </a:endParaRPr>
          </a:p>
          <a:p>
            <a:pPr algn="l"/>
            <a:endParaRPr lang="en-US" sz="2600" b="1" dirty="0" smtClean="0">
              <a:solidFill>
                <a:schemeClr val="tx1"/>
              </a:solidFill>
              <a:ea typeface="Verdana" pitchFamily="34" charset="0"/>
              <a:cs typeface="Verdana" pitchFamily="34" charset="0"/>
            </a:endParaRPr>
          </a:p>
          <a:p>
            <a:pPr algn="l"/>
            <a:r>
              <a:rPr lang="en-US" sz="2600" b="1" dirty="0" smtClean="0">
                <a:solidFill>
                  <a:schemeClr val="tx1"/>
                </a:solidFill>
                <a:ea typeface="Verdana" pitchFamily="34" charset="0"/>
                <a:cs typeface="Verdana" pitchFamily="34" charset="0"/>
              </a:rPr>
              <a:t>Potential </a:t>
            </a:r>
            <a:r>
              <a:rPr lang="en-US" sz="2600" b="1" dirty="0">
                <a:solidFill>
                  <a:schemeClr val="tx1"/>
                </a:solidFill>
                <a:ea typeface="Verdana" pitchFamily="34" charset="0"/>
                <a:cs typeface="Verdana" pitchFamily="34" charset="0"/>
              </a:rPr>
              <a:t>Concerns</a:t>
            </a:r>
          </a:p>
          <a:p>
            <a:pPr lvl="1" algn="l"/>
            <a:r>
              <a:rPr lang="en-US" sz="2600" dirty="0" smtClean="0">
                <a:solidFill>
                  <a:schemeClr val="tx1"/>
                </a:solidFill>
                <a:latin typeface="Verdana" pitchFamily="34" charset="0"/>
                <a:ea typeface="Verdana" pitchFamily="34" charset="0"/>
                <a:cs typeface="Verdana" pitchFamily="34" charset="0"/>
              </a:rPr>
              <a:t>Discrimination/harassment </a:t>
            </a:r>
            <a:r>
              <a:rPr lang="en-US" sz="2600" dirty="0">
                <a:solidFill>
                  <a:schemeClr val="tx1"/>
                </a:solidFill>
                <a:latin typeface="Verdana" pitchFamily="34" charset="0"/>
                <a:ea typeface="Verdana" pitchFamily="34" charset="0"/>
                <a:cs typeface="Verdana" pitchFamily="34" charset="0"/>
              </a:rPr>
              <a:t>claims</a:t>
            </a:r>
          </a:p>
          <a:p>
            <a:pPr lvl="1" algn="l"/>
            <a:r>
              <a:rPr lang="en-US" sz="2600" dirty="0">
                <a:solidFill>
                  <a:schemeClr val="tx1"/>
                </a:solidFill>
                <a:latin typeface="Verdana" pitchFamily="34" charset="0"/>
                <a:ea typeface="Verdana" pitchFamily="34" charset="0"/>
                <a:cs typeface="Verdana" pitchFamily="34" charset="0"/>
              </a:rPr>
              <a:t>Workplace violence</a:t>
            </a:r>
          </a:p>
          <a:p>
            <a:pPr lvl="1" algn="l"/>
            <a:r>
              <a:rPr lang="en-US" sz="2600" dirty="0">
                <a:solidFill>
                  <a:schemeClr val="tx1"/>
                </a:solidFill>
                <a:latin typeface="Verdana" pitchFamily="34" charset="0"/>
                <a:ea typeface="Verdana" pitchFamily="34" charset="0"/>
                <a:cs typeface="Verdana" pitchFamily="34" charset="0"/>
              </a:rPr>
              <a:t>Drain on morale</a:t>
            </a:r>
          </a:p>
          <a:p>
            <a:pPr lvl="1" algn="l"/>
            <a:r>
              <a:rPr lang="en-US" sz="2600" dirty="0">
                <a:solidFill>
                  <a:schemeClr val="tx1"/>
                </a:solidFill>
                <a:latin typeface="Verdana" pitchFamily="34" charset="0"/>
                <a:ea typeface="Verdana" pitchFamily="34" charset="0"/>
                <a:cs typeface="Verdana" pitchFamily="34" charset="0"/>
              </a:rPr>
              <a:t>Increased turnover</a:t>
            </a:r>
          </a:p>
          <a:p>
            <a:pPr lvl="1" algn="l"/>
            <a:r>
              <a:rPr lang="en-US" sz="2600" dirty="0">
                <a:solidFill>
                  <a:schemeClr val="tx1"/>
                </a:solidFill>
                <a:latin typeface="Verdana" pitchFamily="34" charset="0"/>
                <a:ea typeface="Verdana" pitchFamily="34" charset="0"/>
                <a:cs typeface="Verdana" pitchFamily="34" charset="0"/>
              </a:rPr>
              <a:t>Low productivity</a:t>
            </a:r>
          </a:p>
          <a:p>
            <a:pPr lvl="1" algn="l"/>
            <a:r>
              <a:rPr lang="en-US" sz="2600" dirty="0">
                <a:solidFill>
                  <a:schemeClr val="tx1"/>
                </a:solidFill>
                <a:latin typeface="Verdana" pitchFamily="34" charset="0"/>
                <a:ea typeface="Verdana" pitchFamily="34" charset="0"/>
                <a:cs typeface="Verdana" pitchFamily="34" charset="0"/>
              </a:rPr>
              <a:t>Impact on bottom line</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sp>
        <p:nvSpPr>
          <p:cNvPr id="6" name="Rectangle 5"/>
          <p:cNvSpPr/>
          <p:nvPr/>
        </p:nvSpPr>
        <p:spPr>
          <a:xfrm>
            <a:off x="5763840" y="5961201"/>
            <a:ext cx="2300630" cy="246221"/>
          </a:xfrm>
          <a:prstGeom prst="rect">
            <a:avLst/>
          </a:prstGeom>
        </p:spPr>
        <p:txBody>
          <a:bodyPr wrap="none">
            <a:spAutoFit/>
          </a:bodyPr>
          <a:lstStyle/>
          <a:p>
            <a:r>
              <a:rPr lang="en-US" sz="1000" dirty="0">
                <a:latin typeface="Verdana" pitchFamily="34" charset="0"/>
                <a:ea typeface="Verdana" pitchFamily="34" charset="0"/>
                <a:cs typeface="Verdana" pitchFamily="34" charset="0"/>
              </a:rPr>
              <a:t>Source: * Merriam-Webster.com</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09784" y="4038600"/>
            <a:ext cx="2848391" cy="1895475"/>
          </a:xfrm>
          <a:prstGeom prst="rect">
            <a:avLst/>
          </a:prstGeom>
        </p:spPr>
      </p:pic>
    </p:spTree>
    <p:extLst>
      <p:ext uri="{BB962C8B-B14F-4D97-AF65-F5344CB8AC3E}">
        <p14:creationId xmlns:p14="http://schemas.microsoft.com/office/powerpoint/2010/main" val="1275261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Bullying in the Workplace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533400" y="1524000"/>
            <a:ext cx="7924800" cy="4123680"/>
          </a:xfrm>
        </p:spPr>
        <p:txBody>
          <a:bodyPr/>
          <a:lstStyle/>
          <a:p>
            <a:pPr marL="342900" indent="-342900" algn="l">
              <a:buFont typeface="Arial" pitchFamily="34" charset="0"/>
              <a:buChar char="•"/>
            </a:pPr>
            <a:r>
              <a:rPr lang="en-US" dirty="0">
                <a:solidFill>
                  <a:schemeClr val="tx1"/>
                </a:solidFill>
                <a:ea typeface="Verdana" pitchFamily="34" charset="0"/>
                <a:cs typeface="Verdana" pitchFamily="34" charset="0"/>
              </a:rPr>
              <a:t>35% of Workers Feel Bullied at Work</a:t>
            </a:r>
          </a:p>
          <a:p>
            <a:pPr lvl="3" indent="-300038" algn="l"/>
            <a:r>
              <a:rPr lang="en-US" sz="1600" dirty="0" smtClean="0">
                <a:solidFill>
                  <a:schemeClr val="tx1"/>
                </a:solidFill>
                <a:latin typeface="Verdana" pitchFamily="34" charset="0"/>
                <a:ea typeface="Verdana" pitchFamily="34" charset="0"/>
                <a:cs typeface="Verdana" pitchFamily="34" charset="0"/>
              </a:rPr>
              <a:t>(Up </a:t>
            </a:r>
            <a:r>
              <a:rPr lang="en-US" sz="1600" dirty="0">
                <a:solidFill>
                  <a:schemeClr val="tx1"/>
                </a:solidFill>
                <a:latin typeface="Verdana" pitchFamily="34" charset="0"/>
                <a:ea typeface="Verdana" pitchFamily="34" charset="0"/>
                <a:cs typeface="Verdana" pitchFamily="34" charset="0"/>
              </a:rPr>
              <a:t>from 27% in </a:t>
            </a:r>
            <a:r>
              <a:rPr lang="en-US" sz="1600" dirty="0" smtClean="0">
                <a:solidFill>
                  <a:schemeClr val="tx1"/>
                </a:solidFill>
                <a:latin typeface="Verdana" pitchFamily="34" charset="0"/>
                <a:ea typeface="Verdana" pitchFamily="34" charset="0"/>
                <a:cs typeface="Verdana" pitchFamily="34" charset="0"/>
              </a:rPr>
              <a:t>2011)</a:t>
            </a:r>
          </a:p>
          <a:p>
            <a:pPr lvl="3" indent="-300038" algn="l"/>
            <a:endParaRPr lang="en-US" sz="1600" dirty="0">
              <a:solidFill>
                <a:schemeClr val="tx1"/>
              </a:solidFill>
              <a:latin typeface="Verdana" pitchFamily="34" charset="0"/>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16% Suffered Health Problems as a </a:t>
            </a:r>
            <a:r>
              <a:rPr lang="en-US" dirty="0" smtClean="0">
                <a:solidFill>
                  <a:schemeClr val="tx1"/>
                </a:solidFill>
                <a:ea typeface="Verdana" pitchFamily="34" charset="0"/>
                <a:cs typeface="Verdana" pitchFamily="34" charset="0"/>
              </a:rPr>
              <a:t>Result</a:t>
            </a:r>
          </a:p>
          <a:p>
            <a:pPr marL="342900" indent="-342900" algn="l">
              <a:buFont typeface="Arial" pitchFamily="34" charset="0"/>
              <a:buChar char="•"/>
            </a:pPr>
            <a:endParaRPr lang="en-US"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17% Quit Their Jobs to Escape the </a:t>
            </a:r>
            <a:r>
              <a:rPr lang="en-US" dirty="0" smtClean="0">
                <a:solidFill>
                  <a:schemeClr val="tx1"/>
                </a:solidFill>
                <a:ea typeface="Verdana" pitchFamily="34" charset="0"/>
                <a:cs typeface="Verdana" pitchFamily="34" charset="0"/>
              </a:rPr>
              <a:t>Bullying</a:t>
            </a:r>
          </a:p>
          <a:p>
            <a:pPr marL="342900" indent="-342900" algn="l">
              <a:buFont typeface="Arial" pitchFamily="34" charset="0"/>
              <a:buChar char="•"/>
            </a:pPr>
            <a:endParaRPr lang="en-US"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Most Complaints Are About Being Bullied </a:t>
            </a:r>
            <a:br>
              <a:rPr lang="en-US" dirty="0">
                <a:solidFill>
                  <a:schemeClr val="tx1"/>
                </a:solidFill>
                <a:ea typeface="Verdana" pitchFamily="34" charset="0"/>
                <a:cs typeface="Verdana" pitchFamily="34" charset="0"/>
              </a:rPr>
            </a:br>
            <a:r>
              <a:rPr lang="en-US" dirty="0">
                <a:solidFill>
                  <a:schemeClr val="tx1"/>
                </a:solidFill>
                <a:ea typeface="Verdana" pitchFamily="34" charset="0"/>
                <a:cs typeface="Verdana" pitchFamily="34" charset="0"/>
              </a:rPr>
              <a:t>by a Supervisor or Coworker</a:t>
            </a:r>
          </a:p>
          <a:p>
            <a:pPr lvl="3" indent="-300038" algn="l"/>
            <a:r>
              <a:rPr lang="en-US" sz="1600" dirty="0" smtClean="0">
                <a:solidFill>
                  <a:schemeClr val="tx1"/>
                </a:solidFill>
                <a:latin typeface="Verdana" pitchFamily="34" charset="0"/>
                <a:ea typeface="Verdana" pitchFamily="34" charset="0"/>
                <a:cs typeface="Verdana" pitchFamily="34" charset="0"/>
              </a:rPr>
              <a:t>(Also </a:t>
            </a:r>
            <a:r>
              <a:rPr lang="en-US" sz="1600" dirty="0">
                <a:solidFill>
                  <a:schemeClr val="tx1"/>
                </a:solidFill>
                <a:latin typeface="Verdana" pitchFamily="34" charset="0"/>
                <a:ea typeface="Verdana" pitchFamily="34" charset="0"/>
                <a:cs typeface="Verdana" pitchFamily="34" charset="0"/>
              </a:rPr>
              <a:t>against </a:t>
            </a:r>
            <a:r>
              <a:rPr lang="en-US" sz="1600" dirty="0" smtClean="0">
                <a:solidFill>
                  <a:schemeClr val="tx1"/>
                </a:solidFill>
                <a:latin typeface="Verdana" pitchFamily="34" charset="0"/>
                <a:ea typeface="Verdana" pitchFamily="34" charset="0"/>
                <a:cs typeface="Verdana" pitchFamily="34" charset="0"/>
              </a:rPr>
              <a:t>customers)</a:t>
            </a:r>
            <a:endParaRPr lang="en-US" sz="1600" dirty="0">
              <a:solidFill>
                <a:schemeClr val="tx1"/>
              </a:solidFill>
              <a:latin typeface="Verdana" pitchFamily="34" charset="0"/>
              <a:ea typeface="Verdana" pitchFamily="34" charset="0"/>
              <a:cs typeface="Verdana" pitchFamily="34" charset="0"/>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sp>
        <p:nvSpPr>
          <p:cNvPr id="6" name="TextBox 5"/>
          <p:cNvSpPr txBox="1"/>
          <p:nvPr/>
        </p:nvSpPr>
        <p:spPr>
          <a:xfrm>
            <a:off x="457200" y="5810865"/>
            <a:ext cx="2596671" cy="400110"/>
          </a:xfrm>
          <a:prstGeom prst="rect">
            <a:avLst/>
          </a:prstGeom>
          <a:noFill/>
        </p:spPr>
        <p:txBody>
          <a:bodyPr wrap="square" rtlCol="0">
            <a:spAutoFit/>
          </a:bodyPr>
          <a:lstStyle/>
          <a:p>
            <a:r>
              <a:rPr lang="en-US" sz="1000" dirty="0" smtClean="0">
                <a:latin typeface="Verdana" pitchFamily="34" charset="0"/>
                <a:ea typeface="Verdana" pitchFamily="34" charset="0"/>
                <a:cs typeface="Verdana" pitchFamily="34" charset="0"/>
              </a:rPr>
              <a:t>Source:</a:t>
            </a:r>
          </a:p>
          <a:p>
            <a:r>
              <a:rPr lang="en-US" sz="1000" dirty="0" smtClean="0">
                <a:latin typeface="Verdana" pitchFamily="34" charset="0"/>
                <a:ea typeface="Verdana" pitchFamily="34" charset="0"/>
                <a:cs typeface="Verdana" pitchFamily="34" charset="0"/>
              </a:rPr>
              <a:t>CareerBuilder.com survey</a:t>
            </a:r>
            <a:endParaRPr lang="en-US"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70314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Bullying in the Workplace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143000"/>
            <a:ext cx="8229600" cy="4800600"/>
          </a:xfrm>
        </p:spPr>
        <p:txBody>
          <a:bodyPr/>
          <a:lstStyle/>
          <a:p>
            <a:pPr marL="342900" indent="-342900" algn="l">
              <a:spcAft>
                <a:spcPts val="600"/>
              </a:spcAft>
              <a:buFont typeface="Arial" pitchFamily="34" charset="0"/>
              <a:buChar char="•"/>
            </a:pPr>
            <a:r>
              <a:rPr lang="en-US" sz="2300" dirty="0">
                <a:solidFill>
                  <a:schemeClr val="tx1"/>
                </a:solidFill>
              </a:rPr>
              <a:t>Most </a:t>
            </a:r>
            <a:r>
              <a:rPr lang="en-US" sz="2300" dirty="0" smtClean="0">
                <a:solidFill>
                  <a:schemeClr val="tx1"/>
                </a:solidFill>
              </a:rPr>
              <a:t>bullying </a:t>
            </a:r>
            <a:r>
              <a:rPr lang="en-US" sz="2300" dirty="0">
                <a:solidFill>
                  <a:schemeClr val="tx1"/>
                </a:solidFill>
              </a:rPr>
              <a:t>i</a:t>
            </a:r>
            <a:r>
              <a:rPr lang="en-US" sz="2300" dirty="0" smtClean="0">
                <a:solidFill>
                  <a:schemeClr val="tx1"/>
                </a:solidFill>
              </a:rPr>
              <a:t>s same-sex </a:t>
            </a:r>
            <a:r>
              <a:rPr lang="en-US" sz="2300" dirty="0">
                <a:solidFill>
                  <a:schemeClr val="tx1"/>
                </a:solidFill>
              </a:rPr>
              <a:t>h</a:t>
            </a:r>
            <a:r>
              <a:rPr lang="en-US" sz="2300" dirty="0" smtClean="0">
                <a:solidFill>
                  <a:schemeClr val="tx1"/>
                </a:solidFill>
              </a:rPr>
              <a:t>arassing </a:t>
            </a:r>
            <a:r>
              <a:rPr lang="en-US" sz="2300" dirty="0">
                <a:solidFill>
                  <a:schemeClr val="tx1"/>
                </a:solidFill>
              </a:rPr>
              <a:t>b</a:t>
            </a:r>
            <a:r>
              <a:rPr lang="en-US" sz="2300" dirty="0" smtClean="0">
                <a:solidFill>
                  <a:schemeClr val="tx1"/>
                </a:solidFill>
              </a:rPr>
              <a:t>ehavior </a:t>
            </a:r>
            <a:r>
              <a:rPr lang="en-US" sz="2300" dirty="0">
                <a:solidFill>
                  <a:schemeClr val="tx1"/>
                </a:solidFill>
              </a:rPr>
              <a:t>o</a:t>
            </a:r>
            <a:r>
              <a:rPr lang="en-US" sz="2300" dirty="0" smtClean="0">
                <a:solidFill>
                  <a:schemeClr val="tx1"/>
                </a:solidFill>
              </a:rPr>
              <a:t>ften </a:t>
            </a:r>
            <a:r>
              <a:rPr lang="en-US" sz="2300" dirty="0">
                <a:solidFill>
                  <a:schemeClr val="tx1"/>
                </a:solidFill>
              </a:rPr>
              <a:t>n</a:t>
            </a:r>
            <a:r>
              <a:rPr lang="en-US" sz="2300" dirty="0" smtClean="0">
                <a:solidFill>
                  <a:schemeClr val="tx1"/>
                </a:solidFill>
              </a:rPr>
              <a:t>ot </a:t>
            </a:r>
            <a:r>
              <a:rPr lang="en-US" sz="2300" dirty="0">
                <a:solidFill>
                  <a:schemeClr val="tx1"/>
                </a:solidFill>
              </a:rPr>
              <a:t>c</a:t>
            </a:r>
            <a:r>
              <a:rPr lang="en-US" sz="2300" dirty="0" smtClean="0">
                <a:solidFill>
                  <a:schemeClr val="tx1"/>
                </a:solidFill>
              </a:rPr>
              <a:t>overed </a:t>
            </a:r>
            <a:r>
              <a:rPr lang="en-US" sz="2300" dirty="0">
                <a:solidFill>
                  <a:schemeClr val="tx1"/>
                </a:solidFill>
              </a:rPr>
              <a:t>by </a:t>
            </a:r>
            <a:r>
              <a:rPr lang="en-US" sz="2300" dirty="0" smtClean="0">
                <a:solidFill>
                  <a:schemeClr val="tx1"/>
                </a:solidFill>
              </a:rPr>
              <a:t>laws </a:t>
            </a:r>
            <a:r>
              <a:rPr lang="en-US" sz="2300" dirty="0">
                <a:solidFill>
                  <a:schemeClr val="tx1"/>
                </a:solidFill>
              </a:rPr>
              <a:t>and </a:t>
            </a:r>
            <a:r>
              <a:rPr lang="en-US" sz="2300" dirty="0" smtClean="0">
                <a:solidFill>
                  <a:schemeClr val="tx1"/>
                </a:solidFill>
              </a:rPr>
              <a:t>employer </a:t>
            </a:r>
            <a:r>
              <a:rPr lang="en-US" sz="2300" dirty="0">
                <a:solidFill>
                  <a:schemeClr val="tx1"/>
                </a:solidFill>
              </a:rPr>
              <a:t>p</a:t>
            </a:r>
            <a:r>
              <a:rPr lang="en-US" sz="2300" dirty="0" smtClean="0">
                <a:solidFill>
                  <a:schemeClr val="tx1"/>
                </a:solidFill>
              </a:rPr>
              <a:t>olicies</a:t>
            </a:r>
            <a:endParaRPr lang="en-US" sz="2300" dirty="0">
              <a:solidFill>
                <a:schemeClr val="tx1"/>
              </a:solidFill>
            </a:endParaRPr>
          </a:p>
          <a:p>
            <a:pPr marL="342900" indent="-342900" algn="l">
              <a:spcAft>
                <a:spcPts val="600"/>
              </a:spcAft>
              <a:buFont typeface="Arial" pitchFamily="34" charset="0"/>
              <a:buChar char="•"/>
            </a:pPr>
            <a:r>
              <a:rPr lang="en-US" sz="2300" dirty="0">
                <a:solidFill>
                  <a:schemeClr val="tx1"/>
                </a:solidFill>
              </a:rPr>
              <a:t>Women = 58% of the Perpetrator Pool</a:t>
            </a:r>
          </a:p>
          <a:p>
            <a:pPr marL="342900" indent="-342900" algn="l">
              <a:spcAft>
                <a:spcPts val="600"/>
              </a:spcAft>
              <a:buFont typeface="Arial" pitchFamily="34" charset="0"/>
              <a:buChar char="•"/>
            </a:pPr>
            <a:r>
              <a:rPr lang="en-US" sz="2300" dirty="0">
                <a:solidFill>
                  <a:schemeClr val="tx1"/>
                </a:solidFill>
              </a:rPr>
              <a:t>Half of </a:t>
            </a:r>
            <a:r>
              <a:rPr lang="en-US" sz="2300" dirty="0" smtClean="0">
                <a:solidFill>
                  <a:schemeClr val="tx1"/>
                </a:solidFill>
              </a:rPr>
              <a:t>all </a:t>
            </a:r>
            <a:r>
              <a:rPr lang="en-US" sz="2300" dirty="0">
                <a:solidFill>
                  <a:schemeClr val="tx1"/>
                </a:solidFill>
              </a:rPr>
              <a:t>r</a:t>
            </a:r>
            <a:r>
              <a:rPr lang="en-US" sz="2300" dirty="0" smtClean="0">
                <a:solidFill>
                  <a:schemeClr val="tx1"/>
                </a:solidFill>
              </a:rPr>
              <a:t>eported </a:t>
            </a:r>
            <a:r>
              <a:rPr lang="en-US" sz="2300" dirty="0">
                <a:solidFill>
                  <a:schemeClr val="tx1"/>
                </a:solidFill>
              </a:rPr>
              <a:t>b</a:t>
            </a:r>
            <a:r>
              <a:rPr lang="en-US" sz="2300" dirty="0" smtClean="0">
                <a:solidFill>
                  <a:schemeClr val="tx1"/>
                </a:solidFill>
              </a:rPr>
              <a:t>ullying </a:t>
            </a:r>
            <a:r>
              <a:rPr lang="en-US" sz="2300" dirty="0">
                <a:solidFill>
                  <a:schemeClr val="tx1"/>
                </a:solidFill>
              </a:rPr>
              <a:t>is </a:t>
            </a:r>
            <a:r>
              <a:rPr lang="en-US" sz="2300" dirty="0" smtClean="0">
                <a:solidFill>
                  <a:schemeClr val="tx1"/>
                </a:solidFill>
              </a:rPr>
              <a:t>woman-on-woman</a:t>
            </a:r>
            <a:r>
              <a:rPr lang="en-US" sz="2300" dirty="0">
                <a:solidFill>
                  <a:schemeClr val="tx1"/>
                </a:solidFill>
              </a:rPr>
              <a:t>:  </a:t>
            </a:r>
            <a:r>
              <a:rPr lang="en-US" sz="2300" dirty="0" smtClean="0">
                <a:solidFill>
                  <a:schemeClr val="tx1"/>
                </a:solidFill>
              </a:rPr>
              <a:t>“status-blind </a:t>
            </a:r>
            <a:r>
              <a:rPr lang="en-US" sz="2300" dirty="0">
                <a:solidFill>
                  <a:schemeClr val="tx1"/>
                </a:solidFill>
              </a:rPr>
              <a:t>h</a:t>
            </a:r>
            <a:r>
              <a:rPr lang="en-US" sz="2300" dirty="0" smtClean="0">
                <a:solidFill>
                  <a:schemeClr val="tx1"/>
                </a:solidFill>
              </a:rPr>
              <a:t>arassment</a:t>
            </a:r>
            <a:r>
              <a:rPr lang="en-US" sz="2300" dirty="0">
                <a:solidFill>
                  <a:schemeClr val="tx1"/>
                </a:solidFill>
              </a:rPr>
              <a:t>”</a:t>
            </a:r>
          </a:p>
          <a:p>
            <a:pPr marL="342900" indent="-342900" algn="l">
              <a:spcAft>
                <a:spcPts val="600"/>
              </a:spcAft>
              <a:buFont typeface="Arial" pitchFamily="34" charset="0"/>
              <a:buChar char="•"/>
            </a:pPr>
            <a:r>
              <a:rPr lang="en-US" sz="2300" dirty="0">
                <a:solidFill>
                  <a:schemeClr val="tx1"/>
                </a:solidFill>
              </a:rPr>
              <a:t>Bullying </a:t>
            </a:r>
            <a:r>
              <a:rPr lang="en-US" sz="2300" dirty="0" smtClean="0">
                <a:solidFill>
                  <a:schemeClr val="tx1"/>
                </a:solidFill>
              </a:rPr>
              <a:t>is </a:t>
            </a:r>
            <a:r>
              <a:rPr lang="en-US" sz="2300" dirty="0">
                <a:solidFill>
                  <a:schemeClr val="tx1"/>
                </a:solidFill>
              </a:rPr>
              <a:t>p</a:t>
            </a:r>
            <a:r>
              <a:rPr lang="en-US" sz="2300" dirty="0" smtClean="0">
                <a:solidFill>
                  <a:schemeClr val="tx1"/>
                </a:solidFill>
              </a:rPr>
              <a:t>sychological </a:t>
            </a:r>
            <a:r>
              <a:rPr lang="en-US" sz="2300" dirty="0">
                <a:solidFill>
                  <a:schemeClr val="tx1"/>
                </a:solidFill>
              </a:rPr>
              <a:t>v</a:t>
            </a:r>
            <a:r>
              <a:rPr lang="en-US" sz="2300" dirty="0" smtClean="0">
                <a:solidFill>
                  <a:schemeClr val="tx1"/>
                </a:solidFill>
              </a:rPr>
              <a:t>iolence </a:t>
            </a:r>
            <a:r>
              <a:rPr lang="en-US" sz="2300" dirty="0">
                <a:solidFill>
                  <a:schemeClr val="tx1"/>
                </a:solidFill>
              </a:rPr>
              <a:t>o</a:t>
            </a:r>
            <a:r>
              <a:rPr lang="en-US" sz="2300" dirty="0" smtClean="0">
                <a:solidFill>
                  <a:schemeClr val="tx1"/>
                </a:solidFill>
              </a:rPr>
              <a:t>ften </a:t>
            </a:r>
            <a:r>
              <a:rPr lang="en-US" sz="2300" dirty="0">
                <a:solidFill>
                  <a:schemeClr val="tx1"/>
                </a:solidFill>
              </a:rPr>
              <a:t>m</a:t>
            </a:r>
            <a:r>
              <a:rPr lang="en-US" sz="2300" dirty="0" smtClean="0">
                <a:solidFill>
                  <a:schemeClr val="tx1"/>
                </a:solidFill>
              </a:rPr>
              <a:t>isclassified </a:t>
            </a:r>
            <a:r>
              <a:rPr lang="en-US" sz="2300" dirty="0">
                <a:solidFill>
                  <a:schemeClr val="tx1"/>
                </a:solidFill>
              </a:rPr>
              <a:t>as </a:t>
            </a:r>
            <a:r>
              <a:rPr lang="en-US" sz="2300" dirty="0" smtClean="0">
                <a:solidFill>
                  <a:schemeClr val="tx1"/>
                </a:solidFill>
              </a:rPr>
              <a:t>“personality </a:t>
            </a:r>
            <a:r>
              <a:rPr lang="en-US" sz="2300" dirty="0">
                <a:solidFill>
                  <a:schemeClr val="tx1"/>
                </a:solidFill>
              </a:rPr>
              <a:t>c</a:t>
            </a:r>
            <a:r>
              <a:rPr lang="en-US" sz="2300" dirty="0" smtClean="0">
                <a:solidFill>
                  <a:schemeClr val="tx1"/>
                </a:solidFill>
              </a:rPr>
              <a:t>lashes</a:t>
            </a:r>
            <a:r>
              <a:rPr lang="en-US" sz="2300" dirty="0">
                <a:solidFill>
                  <a:schemeClr val="tx1"/>
                </a:solidFill>
              </a:rPr>
              <a:t>”</a:t>
            </a:r>
          </a:p>
          <a:p>
            <a:pPr marL="342900" indent="-342900" algn="l">
              <a:spcAft>
                <a:spcPts val="600"/>
              </a:spcAft>
              <a:buFont typeface="Arial" pitchFamily="34" charset="0"/>
              <a:buChar char="•"/>
            </a:pPr>
            <a:r>
              <a:rPr lang="en-US" sz="2300" dirty="0">
                <a:solidFill>
                  <a:schemeClr val="tx1"/>
                </a:solidFill>
              </a:rPr>
              <a:t>3x </a:t>
            </a:r>
            <a:r>
              <a:rPr lang="en-US" sz="2300" dirty="0" smtClean="0">
                <a:solidFill>
                  <a:schemeClr val="tx1"/>
                </a:solidFill>
              </a:rPr>
              <a:t>more </a:t>
            </a:r>
            <a:r>
              <a:rPr lang="en-US" sz="2300" dirty="0">
                <a:solidFill>
                  <a:schemeClr val="tx1"/>
                </a:solidFill>
              </a:rPr>
              <a:t>p</a:t>
            </a:r>
            <a:r>
              <a:rPr lang="en-US" sz="2300" dirty="0" smtClean="0">
                <a:solidFill>
                  <a:schemeClr val="tx1"/>
                </a:solidFill>
              </a:rPr>
              <a:t>revalent </a:t>
            </a:r>
            <a:r>
              <a:rPr lang="en-US" sz="2300" dirty="0">
                <a:solidFill>
                  <a:schemeClr val="tx1"/>
                </a:solidFill>
              </a:rPr>
              <a:t>than </a:t>
            </a:r>
            <a:r>
              <a:rPr lang="en-US" sz="2300" dirty="0" smtClean="0">
                <a:solidFill>
                  <a:schemeClr val="tx1"/>
                </a:solidFill>
              </a:rPr>
              <a:t>sexual </a:t>
            </a:r>
            <a:r>
              <a:rPr lang="en-US" sz="2300" dirty="0">
                <a:solidFill>
                  <a:schemeClr val="tx1"/>
                </a:solidFill>
              </a:rPr>
              <a:t>h</a:t>
            </a:r>
            <a:r>
              <a:rPr lang="en-US" sz="2300" dirty="0" smtClean="0">
                <a:solidFill>
                  <a:schemeClr val="tx1"/>
                </a:solidFill>
              </a:rPr>
              <a:t>arassment</a:t>
            </a:r>
            <a:endParaRPr lang="en-US" sz="2300"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4751030"/>
            <a:ext cx="2590800" cy="1506894"/>
          </a:xfrm>
          <a:prstGeom prst="rect">
            <a:avLst/>
          </a:prstGeom>
        </p:spPr>
      </p:pic>
    </p:spTree>
    <p:extLst>
      <p:ext uri="{BB962C8B-B14F-4D97-AF65-F5344CB8AC3E}">
        <p14:creationId xmlns:p14="http://schemas.microsoft.com/office/powerpoint/2010/main" val="1449824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Third-Party Harassment</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algn="l"/>
            <a:r>
              <a:rPr lang="en-US" dirty="0" smtClean="0">
                <a:solidFill>
                  <a:schemeClr val="tx1"/>
                </a:solidFill>
              </a:rPr>
              <a:t>Behavior not found offensive by some employees  can facilitate an offensive environment for other employees.</a:t>
            </a:r>
          </a:p>
          <a:p>
            <a:pPr algn="l"/>
            <a:endParaRPr lang="en-US" dirty="0">
              <a:solidFill>
                <a:schemeClr val="tx1"/>
              </a:solidFill>
            </a:endParaRPr>
          </a:p>
          <a:p>
            <a:pPr algn="l"/>
            <a:r>
              <a:rPr lang="en-US" dirty="0" smtClean="0">
                <a:solidFill>
                  <a:schemeClr val="tx1"/>
                </a:solidFill>
              </a:rPr>
              <a:t>Example:</a:t>
            </a:r>
          </a:p>
          <a:p>
            <a:pPr algn="l"/>
            <a:r>
              <a:rPr lang="en-US" dirty="0" smtClean="0">
                <a:solidFill>
                  <a:schemeClr val="tx1"/>
                </a:solidFill>
              </a:rPr>
              <a:t>A group of employees talking about each other’s sex lives in the presence of another person who feels very uncomfortable about such discussions.</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90825" y="4800600"/>
            <a:ext cx="3562350" cy="1285875"/>
          </a:xfrm>
          <a:prstGeom prst="rect">
            <a:avLst/>
          </a:prstGeom>
        </p:spPr>
      </p:pic>
    </p:spTree>
    <p:extLst>
      <p:ext uri="{BB962C8B-B14F-4D97-AF65-F5344CB8AC3E}">
        <p14:creationId xmlns:p14="http://schemas.microsoft.com/office/powerpoint/2010/main" val="1593747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What to do…</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marL="342900" indent="-342900" algn="l">
              <a:buFont typeface="Arial" pitchFamily="34" charset="0"/>
              <a:buChar char="•"/>
            </a:pPr>
            <a:r>
              <a:rPr lang="en-US" dirty="0">
                <a:solidFill>
                  <a:schemeClr val="tx1"/>
                </a:solidFill>
              </a:rPr>
              <a:t>Any employee believing they have been subjected to discrimination, workplace harassment or sexual harassment should report that behavior to their immediate supervisor, another member of  management or the agency Human Resource section.</a:t>
            </a:r>
          </a:p>
          <a:p>
            <a:pPr marL="171450" indent="-171450" algn="l">
              <a:buFont typeface="Arial" pitchFamily="34" charset="0"/>
              <a:buChar char="•"/>
            </a:pPr>
            <a:endParaRPr lang="en-US" sz="1000" dirty="0">
              <a:solidFill>
                <a:schemeClr val="tx1"/>
              </a:solidFill>
            </a:endParaRPr>
          </a:p>
          <a:p>
            <a:pPr marL="342900" indent="-342900" algn="l">
              <a:buFont typeface="Arial" pitchFamily="34" charset="0"/>
              <a:buChar char="•"/>
            </a:pPr>
            <a:r>
              <a:rPr lang="en-US" dirty="0">
                <a:solidFill>
                  <a:schemeClr val="tx1"/>
                </a:solidFill>
              </a:rPr>
              <a:t>A complaint may be made verbally or in writing.</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4600" y="4308788"/>
            <a:ext cx="4114800" cy="1865870"/>
          </a:xfrm>
          <a:prstGeom prst="rect">
            <a:avLst/>
          </a:prstGeom>
        </p:spPr>
      </p:pic>
    </p:spTree>
    <p:extLst>
      <p:ext uri="{BB962C8B-B14F-4D97-AF65-F5344CB8AC3E}">
        <p14:creationId xmlns:p14="http://schemas.microsoft.com/office/powerpoint/2010/main" val="1775674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What to do…</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a:bodyPr>
          <a:lstStyle/>
          <a:p>
            <a:pPr algn="l">
              <a:lnSpc>
                <a:spcPct val="90000"/>
              </a:lnSpc>
            </a:pPr>
            <a:r>
              <a:rPr lang="en-US" b="1" dirty="0">
                <a:solidFill>
                  <a:schemeClr val="tx1"/>
                </a:solidFill>
              </a:rPr>
              <a:t>Why is it important for employees to report discrimination, workplace harassment and sexual harassment?</a:t>
            </a:r>
          </a:p>
          <a:p>
            <a:pPr algn="l">
              <a:lnSpc>
                <a:spcPct val="90000"/>
              </a:lnSpc>
            </a:pPr>
            <a:endParaRPr lang="en-US" b="1" dirty="0">
              <a:solidFill>
                <a:schemeClr val="tx1"/>
              </a:solidFill>
            </a:endParaRPr>
          </a:p>
          <a:p>
            <a:pPr marL="285750" indent="-285750" algn="l">
              <a:lnSpc>
                <a:spcPct val="90000"/>
              </a:lnSpc>
              <a:buFont typeface="Arial" pitchFamily="34" charset="0"/>
              <a:buChar char="•"/>
            </a:pPr>
            <a:r>
              <a:rPr lang="en-US" dirty="0" smtClean="0">
                <a:solidFill>
                  <a:schemeClr val="tx1"/>
                </a:solidFill>
              </a:rPr>
              <a:t>Discrimination, workplace </a:t>
            </a:r>
            <a:r>
              <a:rPr lang="en-US" dirty="0">
                <a:solidFill>
                  <a:schemeClr val="tx1"/>
                </a:solidFill>
              </a:rPr>
              <a:t>harassment and sexual harassment can cause:</a:t>
            </a:r>
          </a:p>
          <a:p>
            <a:pPr marL="742950" lvl="1" indent="-285750" algn="l">
              <a:lnSpc>
                <a:spcPct val="9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Employees to be hurt emotionally </a:t>
            </a:r>
          </a:p>
          <a:p>
            <a:pPr marL="742950" lvl="1" indent="-285750" algn="l">
              <a:lnSpc>
                <a:spcPct val="9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Productivity to go down</a:t>
            </a:r>
          </a:p>
          <a:p>
            <a:pPr marL="742950" lvl="1" indent="-285750" algn="l">
              <a:lnSpc>
                <a:spcPct val="9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Absenteeism to go up</a:t>
            </a:r>
          </a:p>
          <a:p>
            <a:pPr marL="742950" lvl="1" indent="-285750" algn="l">
              <a:lnSpc>
                <a:spcPct val="9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The work of the agency to be jeopardized</a:t>
            </a:r>
          </a:p>
          <a:p>
            <a:pPr marL="742950" lvl="1" indent="-285750" algn="l">
              <a:lnSpc>
                <a:spcPct val="9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Employees to be fearful of others</a:t>
            </a:r>
          </a:p>
          <a:p>
            <a:pPr marL="742950" lvl="1" indent="-285750" algn="l">
              <a:lnSpc>
                <a:spcPct val="9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Workplace morale to be reduced</a:t>
            </a:r>
          </a:p>
          <a:p>
            <a:pPr algn="l">
              <a:lnSpc>
                <a:spcPct val="90000"/>
              </a:lnSpc>
            </a:pPr>
            <a:endParaRPr lang="en-US" sz="1800" dirty="0" smtClean="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74435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What to do…</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519438" y="1258769"/>
            <a:ext cx="8229600" cy="4876800"/>
          </a:xfrm>
        </p:spPr>
        <p:txBody>
          <a:bodyPr>
            <a:normAutofit/>
          </a:bodyPr>
          <a:lstStyle/>
          <a:p>
            <a:pPr algn="l"/>
            <a:r>
              <a:rPr lang="en-US" b="1" dirty="0">
                <a:solidFill>
                  <a:schemeClr val="tx1"/>
                </a:solidFill>
              </a:rPr>
              <a:t>Why do employee’s hesitate to report discrimination, workplace harassment </a:t>
            </a:r>
            <a:r>
              <a:rPr lang="en-US" b="1" dirty="0" smtClean="0">
                <a:solidFill>
                  <a:schemeClr val="tx1"/>
                </a:solidFill>
              </a:rPr>
              <a:t>        and </a:t>
            </a:r>
            <a:r>
              <a:rPr lang="en-US" b="1" dirty="0">
                <a:solidFill>
                  <a:schemeClr val="tx1"/>
                </a:solidFill>
              </a:rPr>
              <a:t>sexual harassment</a:t>
            </a:r>
            <a:r>
              <a:rPr lang="en-US" b="1" dirty="0" smtClean="0">
                <a:solidFill>
                  <a:schemeClr val="tx1"/>
                </a:solidFill>
              </a:rPr>
              <a:t>?</a:t>
            </a:r>
          </a:p>
          <a:p>
            <a:pPr algn="l"/>
            <a:endParaRPr lang="en-US" sz="2600" b="1" dirty="0" smtClean="0">
              <a:solidFill>
                <a:schemeClr val="tx1"/>
              </a:solidFill>
            </a:endParaRPr>
          </a:p>
          <a:p>
            <a:pPr marL="457200" indent="-457200" algn="l">
              <a:buFont typeface="Arial" pitchFamily="34" charset="0"/>
              <a:buChar char="•"/>
            </a:pPr>
            <a:r>
              <a:rPr lang="en-US" dirty="0" smtClean="0">
                <a:solidFill>
                  <a:schemeClr val="tx1"/>
                </a:solidFill>
              </a:rPr>
              <a:t>Fear </a:t>
            </a:r>
            <a:r>
              <a:rPr lang="en-US" dirty="0">
                <a:solidFill>
                  <a:schemeClr val="tx1"/>
                </a:solidFill>
              </a:rPr>
              <a:t>of losing their job</a:t>
            </a:r>
          </a:p>
          <a:p>
            <a:pPr marL="457200" indent="-457200" algn="l">
              <a:buFont typeface="Arial" pitchFamily="34" charset="0"/>
              <a:buChar char="•"/>
            </a:pPr>
            <a:r>
              <a:rPr lang="en-US" dirty="0">
                <a:solidFill>
                  <a:schemeClr val="tx1"/>
                </a:solidFill>
              </a:rPr>
              <a:t>Fear of retaliation</a:t>
            </a:r>
          </a:p>
          <a:p>
            <a:pPr marL="457200" indent="-457200" algn="l">
              <a:buFont typeface="Arial" pitchFamily="34" charset="0"/>
              <a:buChar char="•"/>
            </a:pPr>
            <a:r>
              <a:rPr lang="en-US" dirty="0">
                <a:solidFill>
                  <a:schemeClr val="tx1"/>
                </a:solidFill>
              </a:rPr>
              <a:t>Fear of getting someone into trouble</a:t>
            </a:r>
          </a:p>
          <a:p>
            <a:pPr marL="457200" indent="-457200" algn="l">
              <a:buFont typeface="Arial" pitchFamily="34" charset="0"/>
              <a:buChar char="•"/>
            </a:pPr>
            <a:r>
              <a:rPr lang="en-US" dirty="0">
                <a:solidFill>
                  <a:schemeClr val="tx1"/>
                </a:solidFill>
              </a:rPr>
              <a:t>Fear of disrupting the workplace</a:t>
            </a:r>
          </a:p>
          <a:p>
            <a:pPr marL="457200" indent="-457200" algn="l">
              <a:buFont typeface="Arial" pitchFamily="34" charset="0"/>
              <a:buChar char="•"/>
            </a:pPr>
            <a:r>
              <a:rPr lang="en-US" dirty="0" smtClean="0">
                <a:solidFill>
                  <a:schemeClr val="tx1"/>
                </a:solidFill>
              </a:rPr>
              <a:t>Fear </a:t>
            </a:r>
            <a:r>
              <a:rPr lang="en-US" dirty="0">
                <a:solidFill>
                  <a:schemeClr val="tx1"/>
                </a:solidFill>
              </a:rPr>
              <a:t>of being embarrassed</a:t>
            </a:r>
          </a:p>
          <a:p>
            <a:pPr marL="457200" indent="-457200" algn="l">
              <a:buFont typeface="Arial" pitchFamily="34" charset="0"/>
              <a:buChar char="•"/>
            </a:pPr>
            <a:r>
              <a:rPr lang="en-US" dirty="0" smtClean="0">
                <a:solidFill>
                  <a:schemeClr val="tx1"/>
                </a:solidFill>
              </a:rPr>
              <a:t>Fear </a:t>
            </a:r>
            <a:r>
              <a:rPr lang="en-US" dirty="0">
                <a:solidFill>
                  <a:schemeClr val="tx1"/>
                </a:solidFill>
              </a:rPr>
              <a:t>of not being believed</a:t>
            </a:r>
            <a:r>
              <a:rPr lang="en-US" sz="2600" dirty="0" smtClean="0">
                <a:solidFill>
                  <a:schemeClr val="tx1"/>
                </a:solidFill>
              </a:rPr>
              <a:t>.</a:t>
            </a:r>
            <a:endParaRPr lang="en-US" sz="2600"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724400"/>
            <a:ext cx="2576838" cy="1424940"/>
          </a:xfrm>
          <a:prstGeom prst="rect">
            <a:avLst/>
          </a:prstGeom>
        </p:spPr>
      </p:pic>
    </p:spTree>
    <p:extLst>
      <p:ext uri="{BB962C8B-B14F-4D97-AF65-F5344CB8AC3E}">
        <p14:creationId xmlns:p14="http://schemas.microsoft.com/office/powerpoint/2010/main" val="1545583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What to do…</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600200"/>
            <a:ext cx="7924800" cy="4114800"/>
          </a:xfrm>
        </p:spPr>
        <p:txBody>
          <a:bodyPr/>
          <a:lstStyle/>
          <a:p>
            <a:pPr marL="342900" indent="-342900" algn="l">
              <a:buFont typeface="Arial" pitchFamily="34" charset="0"/>
              <a:buChar char="•"/>
            </a:pPr>
            <a:r>
              <a:rPr lang="en-US" dirty="0" smtClean="0">
                <a:solidFill>
                  <a:schemeClr val="tx1"/>
                </a:solidFill>
              </a:rPr>
              <a:t>Be assertive</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Check with others</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Keep a diary</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Use performance documents / reviews</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Seek appropriate counseling</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86400" y="1447800"/>
            <a:ext cx="2600325" cy="2600325"/>
          </a:xfrm>
          <a:prstGeom prst="rect">
            <a:avLst/>
          </a:prstGeom>
        </p:spPr>
      </p:pic>
    </p:spTree>
    <p:extLst>
      <p:ext uri="{BB962C8B-B14F-4D97-AF65-F5344CB8AC3E}">
        <p14:creationId xmlns:p14="http://schemas.microsoft.com/office/powerpoint/2010/main" val="3858346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What to do…</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algn="l"/>
            <a:endParaRPr lang="en-US" dirty="0" smtClean="0">
              <a:solidFill>
                <a:schemeClr val="tx1"/>
              </a:solidFill>
            </a:endParaRPr>
          </a:p>
          <a:p>
            <a:pPr marL="342900" indent="-342900" algn="l">
              <a:buFont typeface="Arial" pitchFamily="34" charset="0"/>
              <a:buChar char="•"/>
            </a:pPr>
            <a:r>
              <a:rPr lang="en-US" dirty="0" smtClean="0">
                <a:solidFill>
                  <a:schemeClr val="tx1"/>
                </a:solidFill>
              </a:rPr>
              <a:t>If harassment continues, tell someone</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File a complaint</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Seek a new job</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File civil or criminal charges</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Consider writing a letter</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28567" y="2514600"/>
            <a:ext cx="3340982" cy="1402019"/>
          </a:xfrm>
          <a:prstGeom prst="rect">
            <a:avLst/>
          </a:prstGeom>
        </p:spPr>
      </p:pic>
    </p:spTree>
    <p:extLst>
      <p:ext uri="{BB962C8B-B14F-4D97-AF65-F5344CB8AC3E}">
        <p14:creationId xmlns:p14="http://schemas.microsoft.com/office/powerpoint/2010/main" val="3712252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Objectives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295400"/>
            <a:ext cx="8229600" cy="4800600"/>
          </a:xfrm>
        </p:spPr>
        <p:txBody>
          <a:bodyPr/>
          <a:lstStyle/>
          <a:p>
            <a:pPr marL="342900" indent="-342900" algn="l">
              <a:buFont typeface="Arial" pitchFamily="34" charset="0"/>
              <a:buChar char="•"/>
            </a:pPr>
            <a:r>
              <a:rPr lang="en-US" dirty="0" smtClean="0">
                <a:solidFill>
                  <a:schemeClr val="tx1"/>
                </a:solidFill>
              </a:rPr>
              <a:t>Define harassment.</a:t>
            </a:r>
          </a:p>
          <a:p>
            <a:pPr marL="342900" indent="-342900" algn="l">
              <a:buFont typeface="Arial" pitchFamily="34" charset="0"/>
              <a:buChar char="•"/>
            </a:pPr>
            <a:r>
              <a:rPr lang="en-US" dirty="0" smtClean="0">
                <a:solidFill>
                  <a:schemeClr val="tx1"/>
                </a:solidFill>
              </a:rPr>
              <a:t>For every employee to KNOW they have a right to work in a respectful environment.</a:t>
            </a:r>
          </a:p>
          <a:p>
            <a:pPr marL="342900" indent="-342900" algn="l">
              <a:buFont typeface="Arial" pitchFamily="34" charset="0"/>
              <a:buChar char="•"/>
            </a:pPr>
            <a:r>
              <a:rPr lang="en-US" dirty="0" smtClean="0">
                <a:solidFill>
                  <a:schemeClr val="tx1"/>
                </a:solidFill>
              </a:rPr>
              <a:t>Know the different types of harassment.</a:t>
            </a:r>
          </a:p>
          <a:p>
            <a:pPr marL="342900" indent="-342900" algn="l">
              <a:buFont typeface="Arial" pitchFamily="34" charset="0"/>
              <a:buChar char="•"/>
            </a:pPr>
            <a:r>
              <a:rPr lang="en-US" dirty="0" smtClean="0">
                <a:solidFill>
                  <a:schemeClr val="tx1"/>
                </a:solidFill>
              </a:rPr>
              <a:t>Understand what to do when harassment occurs.</a:t>
            </a:r>
          </a:p>
          <a:p>
            <a:pPr marL="342900" indent="-342900" algn="l">
              <a:buFont typeface="Arial" pitchFamily="34" charset="0"/>
              <a:buChar char="•"/>
            </a:pPr>
            <a:r>
              <a:rPr lang="en-US" dirty="0" smtClean="0">
                <a:solidFill>
                  <a:schemeClr val="tx1"/>
                </a:solidFill>
              </a:rPr>
              <a:t>Supervisor’s responsibilities.</a:t>
            </a:r>
          </a:p>
          <a:p>
            <a:pPr marL="342900" indent="-342900" algn="l">
              <a:buFont typeface="Arial" pitchFamily="34" charset="0"/>
              <a:buChar char="•"/>
            </a:pPr>
            <a:r>
              <a:rPr lang="en-US" dirty="0" smtClean="0">
                <a:solidFill>
                  <a:schemeClr val="tx1"/>
                </a:solidFill>
              </a:rPr>
              <a:t>Protecting yourself.</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81600" y="4111806"/>
            <a:ext cx="2852891" cy="1898469"/>
          </a:xfrm>
          <a:prstGeom prst="rect">
            <a:avLst/>
          </a:prstGeom>
        </p:spPr>
      </p:pic>
    </p:spTree>
    <p:extLst>
      <p:ext uri="{BB962C8B-B14F-4D97-AF65-F5344CB8AC3E}">
        <p14:creationId xmlns:p14="http://schemas.microsoft.com/office/powerpoint/2010/main" val="2355799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5334000" cy="609601"/>
          </a:xfrm>
        </p:spPr>
        <p:txBody>
          <a:bodyPr>
            <a:normAutofit/>
          </a:bodyPr>
          <a:lstStyle/>
          <a:p>
            <a:r>
              <a:rPr lang="en-US" sz="2800" dirty="0" smtClean="0">
                <a:solidFill>
                  <a:schemeClr val="bg1"/>
                </a:solidFill>
                <a:latin typeface="Verdana" pitchFamily="34" charset="0"/>
              </a:rPr>
              <a:t>Supervisor</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533400" y="1828800"/>
            <a:ext cx="8229600" cy="3886200"/>
          </a:xfrm>
        </p:spPr>
        <p:txBody>
          <a:bodyPr>
            <a:normAutofit/>
          </a:bodyPr>
          <a:lstStyle/>
          <a:p>
            <a:pPr marL="342900" indent="-342900" algn="l">
              <a:lnSpc>
                <a:spcPct val="90000"/>
              </a:lnSpc>
              <a:buFont typeface="Arial" pitchFamily="34" charset="0"/>
              <a:buChar char="•"/>
            </a:pPr>
            <a:r>
              <a:rPr lang="en-US" dirty="0" smtClean="0">
                <a:solidFill>
                  <a:schemeClr val="tx1"/>
                </a:solidFill>
              </a:rPr>
              <a:t>Set </a:t>
            </a:r>
            <a:r>
              <a:rPr lang="en-US" dirty="0">
                <a:solidFill>
                  <a:schemeClr val="tx1"/>
                </a:solidFill>
              </a:rPr>
              <a:t>an example of respectful workplace behavior.</a:t>
            </a:r>
          </a:p>
          <a:p>
            <a:pPr marL="342900" indent="-342900" algn="l">
              <a:lnSpc>
                <a:spcPct val="90000"/>
              </a:lnSpc>
              <a:buFont typeface="Arial" pitchFamily="34" charset="0"/>
              <a:buChar char="•"/>
            </a:pPr>
            <a:r>
              <a:rPr lang="en-US" dirty="0">
                <a:solidFill>
                  <a:schemeClr val="tx1"/>
                </a:solidFill>
              </a:rPr>
              <a:t>Have clear expectations that discrimination, workplace harassment and sexual harassment are not tolerated.</a:t>
            </a:r>
          </a:p>
          <a:p>
            <a:pPr marL="342900" indent="-342900" algn="l">
              <a:lnSpc>
                <a:spcPct val="90000"/>
              </a:lnSpc>
              <a:buFont typeface="Arial" pitchFamily="34" charset="0"/>
              <a:buChar char="•"/>
            </a:pPr>
            <a:r>
              <a:rPr lang="en-US" dirty="0">
                <a:solidFill>
                  <a:schemeClr val="tx1"/>
                </a:solidFill>
              </a:rPr>
              <a:t>Have a clear mechanism for reporting; including the ability to report to another member of management should the supervisor be the accused.</a:t>
            </a:r>
          </a:p>
          <a:p>
            <a:pPr marL="342900" indent="-342900" algn="l">
              <a:lnSpc>
                <a:spcPct val="90000"/>
              </a:lnSpc>
              <a:buFont typeface="Arial" pitchFamily="34" charset="0"/>
              <a:buChar char="•"/>
            </a:pPr>
            <a:r>
              <a:rPr lang="en-US" dirty="0">
                <a:solidFill>
                  <a:schemeClr val="tx1"/>
                </a:solidFill>
              </a:rPr>
              <a:t>Take immediate steps to stop inappropriate behavior or conduct as it occurs or is reported</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710895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5334000" cy="609601"/>
          </a:xfrm>
        </p:spPr>
        <p:txBody>
          <a:bodyPr>
            <a:normAutofit/>
          </a:bodyPr>
          <a:lstStyle/>
          <a:p>
            <a:r>
              <a:rPr lang="en-US" sz="2800" dirty="0" smtClean="0">
                <a:solidFill>
                  <a:schemeClr val="bg1"/>
                </a:solidFill>
                <a:latin typeface="Verdana" pitchFamily="34" charset="0"/>
              </a:rPr>
              <a:t>Supervisor</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295400"/>
            <a:ext cx="8229600" cy="4800600"/>
          </a:xfrm>
        </p:spPr>
        <p:txBody>
          <a:bodyPr>
            <a:normAutofit/>
          </a:bodyPr>
          <a:lstStyle/>
          <a:p>
            <a:pPr marL="342900" indent="-342900" algn="l">
              <a:lnSpc>
                <a:spcPct val="90000"/>
              </a:lnSpc>
              <a:buFont typeface="Arial" pitchFamily="34" charset="0"/>
              <a:buChar char="•"/>
            </a:pPr>
            <a:r>
              <a:rPr lang="en-US" dirty="0" smtClean="0">
                <a:solidFill>
                  <a:schemeClr val="tx1"/>
                </a:solidFill>
              </a:rPr>
              <a:t>Guard against retaliation.</a:t>
            </a:r>
          </a:p>
          <a:p>
            <a:pPr marL="342900" indent="-342900" algn="l">
              <a:lnSpc>
                <a:spcPct val="90000"/>
              </a:lnSpc>
              <a:buFont typeface="Arial" pitchFamily="34" charset="0"/>
              <a:buChar char="•"/>
            </a:pPr>
            <a:r>
              <a:rPr lang="en-US" dirty="0" smtClean="0">
                <a:solidFill>
                  <a:schemeClr val="tx1"/>
                </a:solidFill>
              </a:rPr>
              <a:t>Handle investigations as discretely and confidentially as possible.</a:t>
            </a:r>
          </a:p>
          <a:p>
            <a:pPr marL="342900" indent="-342900" algn="l">
              <a:lnSpc>
                <a:spcPct val="90000"/>
              </a:lnSpc>
              <a:buFont typeface="Arial" pitchFamily="34" charset="0"/>
              <a:buChar char="•"/>
            </a:pPr>
            <a:r>
              <a:rPr lang="en-US" dirty="0" smtClean="0">
                <a:solidFill>
                  <a:schemeClr val="tx1"/>
                </a:solidFill>
              </a:rPr>
              <a:t>Be sensitive to the feelings of all involved.  It is not easy for the complainant, the accused or anyone participating in an investigation.</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5600" y="3810000"/>
            <a:ext cx="3429000" cy="2286000"/>
          </a:xfrm>
          <a:prstGeom prst="rect">
            <a:avLst/>
          </a:prstGeom>
        </p:spPr>
      </p:pic>
    </p:spTree>
    <p:extLst>
      <p:ext uri="{BB962C8B-B14F-4D97-AF65-F5344CB8AC3E}">
        <p14:creationId xmlns:p14="http://schemas.microsoft.com/office/powerpoint/2010/main" val="2174452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Supervisor’s Guidelines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533400" y="1409700"/>
            <a:ext cx="8229600" cy="4800600"/>
          </a:xfrm>
        </p:spPr>
        <p:txBody>
          <a:bodyPr>
            <a:normAutofit/>
          </a:bodyPr>
          <a:lstStyle/>
          <a:p>
            <a:pPr marL="342900" indent="-342900" algn="l">
              <a:lnSpc>
                <a:spcPct val="90000"/>
              </a:lnSpc>
              <a:buFont typeface="Arial" pitchFamily="34" charset="0"/>
              <a:buChar char="•"/>
            </a:pPr>
            <a:r>
              <a:rPr lang="en-US" dirty="0" smtClean="0">
                <a:solidFill>
                  <a:schemeClr val="tx1"/>
                </a:solidFill>
              </a:rPr>
              <a:t>Know the policy on Sexual Harassment.</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smtClean="0">
                <a:solidFill>
                  <a:schemeClr val="tx1"/>
                </a:solidFill>
              </a:rPr>
              <a:t>Keep employees informed of the policy.</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smtClean="0">
                <a:solidFill>
                  <a:schemeClr val="tx1"/>
                </a:solidFill>
              </a:rPr>
              <a:t>Communicate the complaint procedures.</a:t>
            </a:r>
          </a:p>
          <a:p>
            <a:pPr marL="342900" indent="-342900" algn="l">
              <a:lnSpc>
                <a:spcPct val="90000"/>
              </a:lnSpc>
              <a:buFont typeface="Arial" pitchFamily="34" charset="0"/>
              <a:buChar char="•"/>
            </a:pP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76719" y="3886200"/>
            <a:ext cx="2143125" cy="2143125"/>
          </a:xfrm>
          <a:prstGeom prst="rect">
            <a:avLst/>
          </a:prstGeom>
        </p:spPr>
      </p:pic>
    </p:spTree>
    <p:extLst>
      <p:ext uri="{BB962C8B-B14F-4D97-AF65-F5344CB8AC3E}">
        <p14:creationId xmlns:p14="http://schemas.microsoft.com/office/powerpoint/2010/main" val="2996962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Supervisor’s Guidelines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295400"/>
            <a:ext cx="8229600" cy="4800600"/>
          </a:xfrm>
        </p:spPr>
        <p:txBody>
          <a:bodyPr>
            <a:normAutofit/>
          </a:bodyPr>
          <a:lstStyle/>
          <a:p>
            <a:pPr marL="342900" indent="-342900" algn="l">
              <a:lnSpc>
                <a:spcPct val="90000"/>
              </a:lnSpc>
              <a:buFont typeface="Arial" pitchFamily="34" charset="0"/>
              <a:buChar char="•"/>
            </a:pPr>
            <a:r>
              <a:rPr lang="en-US" dirty="0" smtClean="0">
                <a:solidFill>
                  <a:schemeClr val="tx1"/>
                </a:solidFill>
              </a:rPr>
              <a:t>Keep lines of communication open.</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smtClean="0">
                <a:solidFill>
                  <a:schemeClr val="tx1"/>
                </a:solidFill>
              </a:rPr>
              <a:t>Act immediately if you suspect harassment.</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smtClean="0">
                <a:solidFill>
                  <a:schemeClr val="tx1"/>
                </a:solidFill>
              </a:rPr>
              <a:t>Accurately document suspected incidents.</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200" y="3701276"/>
            <a:ext cx="2057400" cy="2509024"/>
          </a:xfrm>
          <a:prstGeom prst="rect">
            <a:avLst/>
          </a:prstGeom>
        </p:spPr>
      </p:pic>
    </p:spTree>
    <p:extLst>
      <p:ext uri="{BB962C8B-B14F-4D97-AF65-F5344CB8AC3E}">
        <p14:creationId xmlns:p14="http://schemas.microsoft.com/office/powerpoint/2010/main" val="3970591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Supervisor’s Guidelines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295400"/>
            <a:ext cx="8229600" cy="4800600"/>
          </a:xfrm>
        </p:spPr>
        <p:txBody>
          <a:bodyPr>
            <a:normAutofit/>
          </a:bodyPr>
          <a:lstStyle/>
          <a:p>
            <a:pPr algn="l">
              <a:lnSpc>
                <a:spcPct val="90000"/>
              </a:lnSpc>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Report concerns/complaints to the appropriate department.</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smtClean="0">
                <a:solidFill>
                  <a:schemeClr val="tx1"/>
                </a:solidFill>
              </a:rPr>
              <a:t>Listen seriously to all harassment complaints.</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smtClean="0">
                <a:solidFill>
                  <a:schemeClr val="tx1"/>
                </a:solidFill>
              </a:rPr>
              <a:t>Encourage employees to say NO to harassing behavior.</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smtClean="0">
                <a:solidFill>
                  <a:schemeClr val="tx1"/>
                </a:solidFill>
              </a:rPr>
              <a:t>Keep everything confidential.</a:t>
            </a:r>
          </a:p>
          <a:p>
            <a:pPr marL="342900" indent="-342900" algn="l">
              <a:lnSpc>
                <a:spcPct val="90000"/>
              </a:lnSpc>
              <a:buFont typeface="Arial" pitchFamily="34" charset="0"/>
              <a:buChar char="•"/>
            </a:pP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5000" y="4419600"/>
            <a:ext cx="2857500" cy="1600200"/>
          </a:xfrm>
          <a:prstGeom prst="rect">
            <a:avLst/>
          </a:prstGeom>
        </p:spPr>
      </p:pic>
    </p:spTree>
    <p:extLst>
      <p:ext uri="{BB962C8B-B14F-4D97-AF65-F5344CB8AC3E}">
        <p14:creationId xmlns:p14="http://schemas.microsoft.com/office/powerpoint/2010/main" val="3241255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Protecting Yourself</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066800"/>
            <a:ext cx="8229600" cy="3962400"/>
          </a:xfrm>
        </p:spPr>
        <p:txBody>
          <a:bodyPr>
            <a:normAutofit/>
          </a:bodyPr>
          <a:lstStyle/>
          <a:p>
            <a:pPr algn="l">
              <a:lnSpc>
                <a:spcPct val="90000"/>
              </a:lnSpc>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Keep your hands to yourself.</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smtClean="0">
                <a:solidFill>
                  <a:schemeClr val="tx1"/>
                </a:solidFill>
              </a:rPr>
              <a:t>Don’t talk about sex on the job.</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smtClean="0">
                <a:solidFill>
                  <a:schemeClr val="tx1"/>
                </a:solidFill>
              </a:rPr>
              <a:t>Never mix social life with job related discussions.</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smtClean="0">
                <a:solidFill>
                  <a:schemeClr val="tx1"/>
                </a:solidFill>
              </a:rPr>
              <a:t>Keep any compliments casual and fairly impersonal.</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00" y="4495800"/>
            <a:ext cx="2619375" cy="1743075"/>
          </a:xfrm>
          <a:prstGeom prst="rect">
            <a:avLst/>
          </a:prstGeom>
        </p:spPr>
      </p:pic>
    </p:spTree>
    <p:extLst>
      <p:ext uri="{BB962C8B-B14F-4D97-AF65-F5344CB8AC3E}">
        <p14:creationId xmlns:p14="http://schemas.microsoft.com/office/powerpoint/2010/main" val="3197035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Protecting Yourself</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295400"/>
            <a:ext cx="8229600" cy="4800600"/>
          </a:xfrm>
        </p:spPr>
        <p:txBody>
          <a:bodyPr>
            <a:normAutofit/>
          </a:bodyPr>
          <a:lstStyle/>
          <a:p>
            <a:pPr marL="342900" indent="-342900" algn="l">
              <a:lnSpc>
                <a:spcPct val="90000"/>
              </a:lnSpc>
              <a:buFont typeface="Arial" pitchFamily="34" charset="0"/>
              <a:buChar char="•"/>
            </a:pPr>
            <a:r>
              <a:rPr lang="en-US" dirty="0" smtClean="0">
                <a:solidFill>
                  <a:schemeClr val="tx1"/>
                </a:solidFill>
              </a:rPr>
              <a:t>Avoid jokes, words, phrases and gestures with sexual meaning.</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smtClean="0">
                <a:solidFill>
                  <a:schemeClr val="tx1"/>
                </a:solidFill>
              </a:rPr>
              <a:t>Respect a person’s “personal space”.</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smtClean="0">
                <a:solidFill>
                  <a:schemeClr val="tx1"/>
                </a:solidFill>
              </a:rPr>
              <a:t>Do not respond to seductive behavior.</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smtClean="0">
                <a:solidFill>
                  <a:schemeClr val="tx1"/>
                </a:solidFill>
              </a:rPr>
              <a:t>Respectful behavior facilitates more productive employees.</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4604194"/>
            <a:ext cx="2514600" cy="1668018"/>
          </a:xfrm>
          <a:prstGeom prst="rect">
            <a:avLst/>
          </a:prstGeom>
        </p:spPr>
      </p:pic>
    </p:spTree>
    <p:extLst>
      <p:ext uri="{BB962C8B-B14F-4D97-AF65-F5344CB8AC3E}">
        <p14:creationId xmlns:p14="http://schemas.microsoft.com/office/powerpoint/2010/main" val="769890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Protecting </a:t>
            </a:r>
            <a:r>
              <a:rPr lang="en-US" sz="2800" dirty="0">
                <a:solidFill>
                  <a:schemeClr val="bg1"/>
                </a:solidFill>
                <a:latin typeface="Verdana" pitchFamily="34" charset="0"/>
              </a:rPr>
              <a:t>Y</a:t>
            </a:r>
            <a:r>
              <a:rPr lang="en-US" sz="2800" dirty="0" smtClean="0">
                <a:solidFill>
                  <a:schemeClr val="bg1"/>
                </a:solidFill>
                <a:latin typeface="Verdana" pitchFamily="34" charset="0"/>
              </a:rPr>
              <a:t>ourself</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1447800" y="1295400"/>
            <a:ext cx="6324600" cy="2514600"/>
          </a:xfrm>
        </p:spPr>
        <p:txBody>
          <a:bodyPr>
            <a:normAutofit/>
          </a:bodyPr>
          <a:lstStyle/>
          <a:p>
            <a:pPr>
              <a:lnSpc>
                <a:spcPct val="90000"/>
              </a:lnSpc>
            </a:pPr>
            <a:endParaRPr lang="en-US" dirty="0" smtClean="0">
              <a:solidFill>
                <a:schemeClr val="tx1"/>
              </a:solidFill>
            </a:endParaRPr>
          </a:p>
          <a:p>
            <a:pPr>
              <a:lnSpc>
                <a:spcPct val="90000"/>
              </a:lnSpc>
            </a:pPr>
            <a:endParaRPr lang="en-US" dirty="0">
              <a:solidFill>
                <a:schemeClr val="tx1"/>
              </a:solidFill>
            </a:endParaRPr>
          </a:p>
          <a:p>
            <a:pPr algn="l">
              <a:lnSpc>
                <a:spcPct val="90000"/>
              </a:lnSpc>
            </a:pPr>
            <a:r>
              <a:rPr lang="en-US" dirty="0" smtClean="0">
                <a:solidFill>
                  <a:schemeClr val="tx1"/>
                </a:solidFill>
              </a:rPr>
              <a:t>Together we must work to create and </a:t>
            </a:r>
          </a:p>
          <a:p>
            <a:pPr algn="l">
              <a:lnSpc>
                <a:spcPct val="90000"/>
              </a:lnSpc>
            </a:pPr>
            <a:r>
              <a:rPr lang="en-US" dirty="0" smtClean="0">
                <a:solidFill>
                  <a:schemeClr val="tx1"/>
                </a:solidFill>
              </a:rPr>
              <a:t>maintain a work environment that is </a:t>
            </a:r>
          </a:p>
          <a:p>
            <a:pPr algn="l">
              <a:lnSpc>
                <a:spcPct val="90000"/>
              </a:lnSpc>
            </a:pPr>
            <a:r>
              <a:rPr lang="en-US" dirty="0" smtClean="0">
                <a:solidFill>
                  <a:schemeClr val="tx1"/>
                </a:solidFill>
              </a:rPr>
              <a:t>free of workplace harassment.</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9200" y="4419600"/>
            <a:ext cx="2857500" cy="14668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62600" y="4419600"/>
            <a:ext cx="2838450" cy="1609725"/>
          </a:xfrm>
          <a:prstGeom prst="rect">
            <a:avLst/>
          </a:prstGeom>
        </p:spPr>
      </p:pic>
    </p:spTree>
    <p:extLst>
      <p:ext uri="{BB962C8B-B14F-4D97-AF65-F5344CB8AC3E}">
        <p14:creationId xmlns:p14="http://schemas.microsoft.com/office/powerpoint/2010/main" val="636637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Policy Assistance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533400" y="1524000"/>
            <a:ext cx="8153400" cy="4343400"/>
          </a:xfrm>
        </p:spPr>
        <p:txBody>
          <a:bodyPr>
            <a:normAutofit/>
          </a:bodyPr>
          <a:lstStyle/>
          <a:p>
            <a:pPr algn="l">
              <a:lnSpc>
                <a:spcPct val="90000"/>
              </a:lnSpc>
            </a:pPr>
            <a:r>
              <a:rPr lang="en-US" dirty="0" smtClean="0">
                <a:solidFill>
                  <a:schemeClr val="tx1"/>
                </a:solidFill>
              </a:rPr>
              <a:t>A toolkit produced by </a:t>
            </a:r>
            <a:r>
              <a:rPr lang="en-US" dirty="0" err="1" smtClean="0">
                <a:solidFill>
                  <a:schemeClr val="tx1"/>
                </a:solidFill>
              </a:rPr>
              <a:t>XpertHR</a:t>
            </a:r>
            <a:r>
              <a:rPr lang="en-US" dirty="0" smtClean="0">
                <a:solidFill>
                  <a:schemeClr val="tx1"/>
                </a:solidFill>
              </a:rPr>
              <a:t> in partnership with LexisNexis includes an example of how the policy might begin.</a:t>
            </a:r>
          </a:p>
          <a:p>
            <a:pPr algn="l">
              <a:lnSpc>
                <a:spcPct val="90000"/>
              </a:lnSpc>
            </a:pPr>
            <a:endParaRPr lang="en-US" dirty="0">
              <a:solidFill>
                <a:schemeClr val="tx1"/>
              </a:solidFill>
            </a:endParaRPr>
          </a:p>
          <a:p>
            <a:pPr algn="l">
              <a:lnSpc>
                <a:spcPct val="90000"/>
              </a:lnSpc>
            </a:pPr>
            <a:r>
              <a:rPr lang="en-US" dirty="0" smtClean="0">
                <a:solidFill>
                  <a:schemeClr val="tx1"/>
                </a:solidFill>
              </a:rPr>
              <a:t>Other policies might also be found on the Internet due to the magnitude of this problem.</a:t>
            </a:r>
          </a:p>
          <a:p>
            <a:pPr algn="l">
              <a:lnSpc>
                <a:spcPct val="90000"/>
              </a:lnSpc>
            </a:pPr>
            <a:endParaRPr lang="en-US" dirty="0">
              <a:solidFill>
                <a:schemeClr val="tx1"/>
              </a:solidFill>
            </a:endParaRPr>
          </a:p>
          <a:p>
            <a:pPr algn="l">
              <a:lnSpc>
                <a:spcPct val="90000"/>
              </a:lnSpc>
            </a:pPr>
            <a:r>
              <a:rPr lang="en-US" dirty="0" smtClean="0">
                <a:solidFill>
                  <a:schemeClr val="tx1"/>
                </a:solidFill>
              </a:rPr>
              <a:t>Search available sources and produce a Policy for your facility to eliminate the threat and protect yourself from liability.</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530801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Contact Information</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295400"/>
            <a:ext cx="8229600" cy="4800600"/>
          </a:xfrm>
        </p:spPr>
        <p:txBody>
          <a:bodyPr>
            <a:normAutofit/>
          </a:bodyPr>
          <a:lstStyle/>
          <a:p>
            <a:pPr>
              <a:lnSpc>
                <a:spcPct val="90000"/>
              </a:lnSpc>
            </a:pPr>
            <a:endParaRPr lang="en-US" dirty="0" smtClean="0">
              <a:solidFill>
                <a:schemeClr val="tx1"/>
              </a:solidFill>
            </a:endParaRPr>
          </a:p>
          <a:p>
            <a:pPr>
              <a:lnSpc>
                <a:spcPct val="90000"/>
              </a:lnSpc>
            </a:pPr>
            <a:endParaRPr lang="en-US" dirty="0">
              <a:solidFill>
                <a:schemeClr val="tx1"/>
              </a:solidFill>
            </a:endParaRPr>
          </a:p>
          <a:p>
            <a:pPr>
              <a:lnSpc>
                <a:spcPct val="90000"/>
              </a:lnSpc>
            </a:pPr>
            <a:endParaRPr lang="en-US" dirty="0" smtClean="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sp>
        <p:nvSpPr>
          <p:cNvPr id="6" name="Rectangle 5"/>
          <p:cNvSpPr/>
          <p:nvPr/>
        </p:nvSpPr>
        <p:spPr>
          <a:xfrm>
            <a:off x="609600" y="1371600"/>
            <a:ext cx="7696200" cy="2862322"/>
          </a:xfrm>
          <a:prstGeom prst="rect">
            <a:avLst/>
          </a:prstGeom>
        </p:spPr>
        <p:txBody>
          <a:bodyPr wrap="square">
            <a:spAutoFit/>
          </a:bodyPr>
          <a:lstStyle/>
          <a:p>
            <a:pPr marL="342900" indent="-342900">
              <a:spcBef>
                <a:spcPct val="20000"/>
              </a:spcBef>
              <a:defRPr/>
            </a:pPr>
            <a:r>
              <a:rPr lang="en-US" sz="2400" kern="0" dirty="0">
                <a:latin typeface="Verdana" pitchFamily="34" charset="0"/>
              </a:rPr>
              <a:t>To contact a Health &amp; Safety </a:t>
            </a:r>
            <a:r>
              <a:rPr lang="en-US" sz="2400" kern="0" dirty="0" smtClean="0">
                <a:latin typeface="Verdana" pitchFamily="34" charset="0"/>
              </a:rPr>
              <a:t>Training Specialist</a:t>
            </a:r>
            <a:r>
              <a:rPr lang="en-US" sz="2400" kern="0" dirty="0">
                <a:latin typeface="Verdana" pitchFamily="34" charset="0"/>
              </a:rPr>
              <a:t>:</a:t>
            </a:r>
          </a:p>
          <a:p>
            <a:pPr marL="342900" indent="-342900">
              <a:spcBef>
                <a:spcPct val="20000"/>
              </a:spcBef>
              <a:defRPr/>
            </a:pPr>
            <a:endParaRPr lang="en-US" sz="1000" kern="0" dirty="0">
              <a:latin typeface="Verdana" pitchFamily="34" charset="0"/>
            </a:endParaRPr>
          </a:p>
          <a:p>
            <a:pPr marL="342900" indent="-342900">
              <a:spcBef>
                <a:spcPct val="20000"/>
              </a:spcBef>
              <a:defRPr/>
            </a:pPr>
            <a:r>
              <a:rPr lang="en-US" sz="2400" kern="0" dirty="0">
                <a:latin typeface="Verdana" pitchFamily="34" charset="0"/>
              </a:rPr>
              <a:t>Bureau of Workers’ Compensation</a:t>
            </a:r>
          </a:p>
          <a:p>
            <a:pPr marL="342900" indent="-342900">
              <a:spcBef>
                <a:spcPct val="20000"/>
              </a:spcBef>
              <a:defRPr/>
            </a:pPr>
            <a:r>
              <a:rPr lang="en-US" sz="2400" kern="0" dirty="0">
                <a:latin typeface="Verdana" pitchFamily="34" charset="0"/>
              </a:rPr>
              <a:t>1171 South Cameron Street Room 324</a:t>
            </a:r>
          </a:p>
          <a:p>
            <a:pPr marL="342900" indent="-342900">
              <a:spcBef>
                <a:spcPct val="20000"/>
              </a:spcBef>
              <a:defRPr/>
            </a:pPr>
            <a:r>
              <a:rPr lang="en-US" sz="2400" kern="0" dirty="0">
                <a:latin typeface="Verdana" pitchFamily="34" charset="0"/>
              </a:rPr>
              <a:t>Harrisburg, PA  17104-2501</a:t>
            </a:r>
          </a:p>
          <a:p>
            <a:pPr marL="342900" indent="-342900">
              <a:spcBef>
                <a:spcPct val="20000"/>
              </a:spcBef>
              <a:defRPr/>
            </a:pPr>
            <a:r>
              <a:rPr lang="en-US" sz="2400" kern="0" dirty="0">
                <a:latin typeface="Verdana" pitchFamily="34" charset="0"/>
              </a:rPr>
              <a:t>717-772-1635 </a:t>
            </a:r>
          </a:p>
          <a:p>
            <a:pPr marL="342900" indent="-342900">
              <a:spcBef>
                <a:spcPct val="20000"/>
              </a:spcBef>
              <a:defRPr/>
            </a:pPr>
            <a:r>
              <a:rPr lang="en-US" sz="2400" u="sng" kern="0" dirty="0">
                <a:solidFill>
                  <a:srgbClr val="0000FF"/>
                </a:solidFill>
                <a:latin typeface="Verdana" pitchFamily="34" charset="0"/>
              </a:rPr>
              <a:t>RA-LI-BWC-Safety@pa.gov</a:t>
            </a:r>
            <a:r>
              <a:rPr lang="en-US" sz="2400" kern="0" dirty="0">
                <a:latin typeface="Verdana" pitchFamily="34" charset="0"/>
              </a:rPr>
              <a:t> </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43600" y="4306942"/>
            <a:ext cx="2590800" cy="1608803"/>
          </a:xfrm>
          <a:prstGeom prst="rect">
            <a:avLst/>
          </a:prstGeom>
        </p:spPr>
      </p:pic>
      <p:pic>
        <p:nvPicPr>
          <p:cNvPr id="8" name="Picture 10" descr="FaceBook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61" y="528329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55428" y="4637180"/>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4"/>
              </a:rPr>
              <a:t>https://www.facebook.com/BWCPATHS</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35852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Harassment</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Harassment </a:t>
            </a:r>
            <a:r>
              <a:rPr lang="en-US" dirty="0">
                <a:solidFill>
                  <a:schemeClr val="tx1"/>
                </a:solidFill>
              </a:rPr>
              <a:t>is a form of employment discrimination that violates Title VII of the Civil Rights Act of 1964, the Age Discrimination in Employment Act of 1967, (ADEA), and the Americans with Disabilities Act of 1990, (ADA).</a:t>
            </a:r>
            <a:endParaRPr lang="en-US" dirty="0">
              <a:solidFill>
                <a:schemeClr val="tx1"/>
              </a:solidFill>
              <a:effectLst/>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0" y="3971079"/>
            <a:ext cx="3001604" cy="2067771"/>
          </a:xfrm>
          <a:prstGeom prst="rect">
            <a:avLst/>
          </a:prstGeom>
        </p:spPr>
      </p:pic>
    </p:spTree>
    <p:extLst>
      <p:ext uri="{BB962C8B-B14F-4D97-AF65-F5344CB8AC3E}">
        <p14:creationId xmlns:p14="http://schemas.microsoft.com/office/powerpoint/2010/main" val="2049533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200" dirty="0" smtClean="0">
                <a:solidFill>
                  <a:schemeClr val="bg1"/>
                </a:solidFill>
                <a:latin typeface="Verdana" pitchFamily="34" charset="0"/>
              </a:rPr>
              <a:t>Questions</a:t>
            </a:r>
            <a:endParaRPr lang="en-US" sz="2200" dirty="0">
              <a:solidFill>
                <a:schemeClr val="bg1"/>
              </a:solidFill>
              <a:latin typeface="Verdana" pitchFamily="34" charset="0"/>
            </a:endParaRPr>
          </a:p>
        </p:txBody>
      </p:sp>
      <p:sp>
        <p:nvSpPr>
          <p:cNvPr id="3" name="Subtitle 2"/>
          <p:cNvSpPr>
            <a:spLocks noGrp="1"/>
          </p:cNvSpPr>
          <p:nvPr>
            <p:ph type="subTitle" idx="1"/>
          </p:nvPr>
        </p:nvSpPr>
        <p:spPr>
          <a:xfrm>
            <a:off x="457200" y="1295400"/>
            <a:ext cx="8229600" cy="4800600"/>
          </a:xfrm>
        </p:spPr>
        <p:txBody>
          <a:bodyPr>
            <a:normAutofit/>
          </a:bodyPr>
          <a:lstStyle/>
          <a:p>
            <a:pPr>
              <a:lnSpc>
                <a:spcPct val="90000"/>
              </a:lnSpc>
            </a:pPr>
            <a:endParaRPr lang="en-US" dirty="0" smtClean="0">
              <a:solidFill>
                <a:schemeClr val="tx1"/>
              </a:solidFill>
            </a:endParaRPr>
          </a:p>
          <a:p>
            <a:pPr>
              <a:lnSpc>
                <a:spcPct val="90000"/>
              </a:lnSpc>
            </a:pPr>
            <a:endParaRPr lang="en-US" dirty="0">
              <a:solidFill>
                <a:schemeClr val="tx1"/>
              </a:solidFill>
            </a:endParaRPr>
          </a:p>
          <a:p>
            <a:pPr>
              <a:lnSpc>
                <a:spcPct val="90000"/>
              </a:lnSpc>
            </a:pPr>
            <a:endParaRPr lang="en-US" dirty="0" smtClean="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13" descr="C:\Documents and Settings\stlane\My Documents\My Pictures\Aging Workforce 2013\silver question mark.bmp"/>
          <p:cNvPicPr>
            <a:picLocks noChangeAspect="1" noChangeArrowheads="1"/>
          </p:cNvPicPr>
          <p:nvPr/>
        </p:nvPicPr>
        <p:blipFill>
          <a:blip r:embed="rId2">
            <a:extLst>
              <a:ext uri="{28A0092B-C50C-407E-A947-70E740481C1C}">
                <a14:useLocalDpi xmlns:a14="http://schemas.microsoft.com/office/drawing/2010/main"/>
              </a:ext>
            </a:extLst>
          </a:blip>
          <a:srcRect l="30222" t="5333" r="27110" b="3999"/>
          <a:stretch>
            <a:fillRect/>
          </a:stretch>
        </p:blipFill>
        <p:spPr bwMode="auto">
          <a:xfrm>
            <a:off x="3581400" y="1600200"/>
            <a:ext cx="1828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989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Harassment</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066800"/>
            <a:ext cx="7924800" cy="4800600"/>
          </a:xfrm>
        </p:spPr>
        <p:txBody>
          <a:bodyPr>
            <a:normAutofit/>
          </a:bodyPr>
          <a:lstStyle/>
          <a:p>
            <a:pPr algn="l"/>
            <a:r>
              <a:rPr lang="en-US" sz="2300" dirty="0">
                <a:solidFill>
                  <a:schemeClr val="tx1"/>
                </a:solidFill>
              </a:rPr>
              <a:t>Harassment is unwelcome conduct </a:t>
            </a:r>
            <a:r>
              <a:rPr lang="en-US" sz="2300" dirty="0" smtClean="0">
                <a:solidFill>
                  <a:schemeClr val="tx1"/>
                </a:solidFill>
              </a:rPr>
              <a:t>based </a:t>
            </a:r>
            <a:r>
              <a:rPr lang="en-US" sz="2300" dirty="0">
                <a:solidFill>
                  <a:schemeClr val="tx1"/>
                </a:solidFill>
              </a:rPr>
              <a:t>on race, color, religion, sex (including pregnancy), national origin, age (40 or older), disability or genetic information. </a:t>
            </a:r>
            <a:endParaRPr lang="en-US" sz="2300" dirty="0" smtClean="0">
              <a:solidFill>
                <a:schemeClr val="tx1"/>
              </a:solidFill>
            </a:endParaRPr>
          </a:p>
          <a:p>
            <a:pPr algn="l"/>
            <a:r>
              <a:rPr lang="en-US" sz="2300" dirty="0" smtClean="0">
                <a:solidFill>
                  <a:schemeClr val="tx1"/>
                </a:solidFill>
              </a:rPr>
              <a:t>Harassment </a:t>
            </a:r>
            <a:r>
              <a:rPr lang="en-US" sz="2300" dirty="0">
                <a:solidFill>
                  <a:schemeClr val="tx1"/>
                </a:solidFill>
              </a:rPr>
              <a:t>becomes unlawful </a:t>
            </a:r>
            <a:r>
              <a:rPr lang="en-US" sz="2300" dirty="0" smtClean="0">
                <a:solidFill>
                  <a:schemeClr val="tx1"/>
                </a:solidFill>
              </a:rPr>
              <a:t>where: </a:t>
            </a:r>
          </a:p>
          <a:p>
            <a:pPr marL="457200" indent="-457200" algn="l">
              <a:buAutoNum type="arabicParenR"/>
            </a:pPr>
            <a:r>
              <a:rPr lang="en-US" sz="2300" dirty="0">
                <a:solidFill>
                  <a:schemeClr val="tx1"/>
                </a:solidFill>
              </a:rPr>
              <a:t>E</a:t>
            </a:r>
            <a:r>
              <a:rPr lang="en-US" sz="2300" dirty="0" smtClean="0">
                <a:solidFill>
                  <a:schemeClr val="tx1"/>
                </a:solidFill>
              </a:rPr>
              <a:t>nduring </a:t>
            </a:r>
            <a:r>
              <a:rPr lang="en-US" sz="2300" dirty="0">
                <a:solidFill>
                  <a:schemeClr val="tx1"/>
                </a:solidFill>
              </a:rPr>
              <a:t>the offensive conduct becomes a condition of continued employment, or </a:t>
            </a:r>
            <a:endParaRPr lang="en-US" sz="2300" dirty="0" smtClean="0">
              <a:solidFill>
                <a:schemeClr val="tx1"/>
              </a:solidFill>
            </a:endParaRPr>
          </a:p>
          <a:p>
            <a:pPr marL="457200" indent="-457200" algn="l">
              <a:buAutoNum type="arabicParenR"/>
            </a:pPr>
            <a:r>
              <a:rPr lang="en-US" sz="2300" dirty="0">
                <a:solidFill>
                  <a:schemeClr val="tx1"/>
                </a:solidFill>
              </a:rPr>
              <a:t>T</a:t>
            </a:r>
            <a:r>
              <a:rPr lang="en-US" sz="2300" dirty="0" smtClean="0">
                <a:solidFill>
                  <a:schemeClr val="tx1"/>
                </a:solidFill>
              </a:rPr>
              <a:t>he </a:t>
            </a:r>
            <a:r>
              <a:rPr lang="en-US" sz="2300" dirty="0">
                <a:solidFill>
                  <a:schemeClr val="tx1"/>
                </a:solidFill>
              </a:rPr>
              <a:t>conduct is severe or pervasive enough to create a work environment that a reasonable person would consider intimidating, hostile, or abusive.</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3600" y="4953000"/>
            <a:ext cx="2286000" cy="1333500"/>
          </a:xfrm>
          <a:prstGeom prst="rect">
            <a:avLst/>
          </a:prstGeom>
        </p:spPr>
      </p:pic>
    </p:spTree>
    <p:extLst>
      <p:ext uri="{BB962C8B-B14F-4D97-AF65-F5344CB8AC3E}">
        <p14:creationId xmlns:p14="http://schemas.microsoft.com/office/powerpoint/2010/main" val="249797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Harassment</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143000"/>
            <a:ext cx="7924800" cy="4255662"/>
          </a:xfrm>
        </p:spPr>
        <p:txBody>
          <a:bodyPr/>
          <a:lstStyle/>
          <a:p>
            <a:pPr algn="l"/>
            <a:endParaRPr lang="en-US" dirty="0" smtClean="0">
              <a:solidFill>
                <a:schemeClr val="tx1"/>
              </a:solidFill>
            </a:endParaRPr>
          </a:p>
          <a:p>
            <a:pPr marL="342900" indent="-342900" algn="l">
              <a:buFont typeface="Arial" pitchFamily="34" charset="0"/>
              <a:buChar char="•"/>
            </a:pPr>
            <a:r>
              <a:rPr lang="en-US" dirty="0" smtClean="0">
                <a:solidFill>
                  <a:schemeClr val="tx1"/>
                </a:solidFill>
              </a:rPr>
              <a:t>A hostile work environment serves no good purpose.</a:t>
            </a:r>
          </a:p>
          <a:p>
            <a:endParaRPr lang="en-US" dirty="0">
              <a:solidFill>
                <a:schemeClr val="tx1"/>
              </a:solidFill>
            </a:endParaRPr>
          </a:p>
          <a:p>
            <a:pPr marL="342900" indent="-342900" algn="l">
              <a:buFont typeface="Arial" pitchFamily="34" charset="0"/>
              <a:buChar char="•"/>
            </a:pPr>
            <a:r>
              <a:rPr lang="en-US" dirty="0" smtClean="0">
                <a:solidFill>
                  <a:schemeClr val="tx1"/>
                </a:solidFill>
              </a:rPr>
              <a:t>The prevention/elimination of harassment is </a:t>
            </a:r>
            <a:r>
              <a:rPr lang="en-US" u="sng" dirty="0" smtClean="0">
                <a:solidFill>
                  <a:schemeClr val="tx1"/>
                </a:solidFill>
              </a:rPr>
              <a:t>EVERYONE’S </a:t>
            </a:r>
            <a:r>
              <a:rPr lang="en-US" dirty="0" smtClean="0">
                <a:solidFill>
                  <a:schemeClr val="tx1"/>
                </a:solidFill>
              </a:rPr>
              <a:t>responsibility.</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Don’t become the next news story.</a:t>
            </a:r>
            <a:r>
              <a:rPr lang="en-US" dirty="0">
                <a:solidFill>
                  <a:schemeClr val="tx1"/>
                </a:solidFill>
              </a:rPr>
              <a:t> </a:t>
            </a:r>
            <a:r>
              <a:rPr lang="en-US" dirty="0" smtClean="0">
                <a:solidFill>
                  <a:schemeClr val="tx1"/>
                </a:solidFill>
              </a:rPr>
              <a:t>Or worse “The next court case”.</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8835" y="4800601"/>
            <a:ext cx="2910765" cy="1419224"/>
          </a:xfrm>
          <a:prstGeom prst="rect">
            <a:avLst/>
          </a:prstGeom>
        </p:spPr>
      </p:pic>
    </p:spTree>
    <p:extLst>
      <p:ext uri="{BB962C8B-B14F-4D97-AF65-F5344CB8AC3E}">
        <p14:creationId xmlns:p14="http://schemas.microsoft.com/office/powerpoint/2010/main" val="2242439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Types of harassment</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524000"/>
            <a:ext cx="7924800" cy="4114800"/>
          </a:xfrm>
        </p:spPr>
        <p:txBody>
          <a:bodyPr/>
          <a:lstStyle/>
          <a:p>
            <a:pPr marL="342900" indent="-342900" algn="l">
              <a:buFont typeface="Arial" pitchFamily="34" charset="0"/>
              <a:buChar char="•"/>
            </a:pPr>
            <a:r>
              <a:rPr lang="en-US" dirty="0" smtClean="0">
                <a:solidFill>
                  <a:schemeClr val="tx1"/>
                </a:solidFill>
              </a:rPr>
              <a:t>Sexual Harassment</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Quid Pro Quo Harassment</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Hostile Work Environment</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Bullying in the Workplace</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Third-party Harassment</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8800" y="2362199"/>
            <a:ext cx="2619375" cy="1962003"/>
          </a:xfrm>
          <a:prstGeom prst="rect">
            <a:avLst/>
          </a:prstGeom>
        </p:spPr>
      </p:pic>
    </p:spTree>
    <p:extLst>
      <p:ext uri="{BB962C8B-B14F-4D97-AF65-F5344CB8AC3E}">
        <p14:creationId xmlns:p14="http://schemas.microsoft.com/office/powerpoint/2010/main" val="3083538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Sexual Harassment</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381000" y="1295400"/>
            <a:ext cx="8229600" cy="4876800"/>
          </a:xfrm>
        </p:spPr>
        <p:txBody>
          <a:bodyPr>
            <a:normAutofit fontScale="77500" lnSpcReduction="20000"/>
          </a:bodyPr>
          <a:lstStyle/>
          <a:p>
            <a:r>
              <a:rPr lang="en-US" sz="2600" dirty="0" smtClean="0">
                <a:solidFill>
                  <a:schemeClr val="tx1"/>
                </a:solidFill>
              </a:rPr>
              <a:t>Sexual Harassment is:</a:t>
            </a:r>
          </a:p>
          <a:p>
            <a:endParaRPr lang="en-US" sz="2500" dirty="0" smtClean="0">
              <a:solidFill>
                <a:schemeClr val="tx1"/>
              </a:solidFill>
            </a:endParaRPr>
          </a:p>
          <a:p>
            <a:pPr algn="l"/>
            <a:r>
              <a:rPr lang="en-US" sz="2600" dirty="0" smtClean="0">
                <a:solidFill>
                  <a:schemeClr val="tx1"/>
                </a:solidFill>
              </a:rPr>
              <a:t>Unwelcome, unwanted, or offensive sexual advances, requests for sexual favors, and other verbal or physical conduct of a sexual nature when:</a:t>
            </a:r>
          </a:p>
          <a:p>
            <a:pPr algn="l"/>
            <a:endParaRPr lang="en-US" sz="2500" dirty="0" smtClean="0">
              <a:solidFill>
                <a:schemeClr val="tx1"/>
              </a:solidFill>
            </a:endParaRPr>
          </a:p>
          <a:p>
            <a:pPr marL="971550" lvl="1" indent="-514350" algn="l">
              <a:buFont typeface="+mj-lt"/>
              <a:buAutoNum type="arabicPeriod"/>
            </a:pPr>
            <a:r>
              <a:rPr lang="en-US" sz="2600" dirty="0" smtClean="0">
                <a:solidFill>
                  <a:schemeClr val="tx1"/>
                </a:solidFill>
                <a:latin typeface="Verdana" pitchFamily="34" charset="0"/>
                <a:ea typeface="Verdana" pitchFamily="34" charset="0"/>
                <a:cs typeface="Verdana" pitchFamily="34" charset="0"/>
              </a:rPr>
              <a:t>Submission to the conduct is made either explicitly or implicitly a term or condition of the individual’s employment; </a:t>
            </a:r>
          </a:p>
          <a:p>
            <a:pPr marL="971550" lvl="1" indent="-514350" algn="l">
              <a:buFont typeface="+mj-lt"/>
              <a:buAutoNum type="arabicPeriod"/>
            </a:pPr>
            <a:r>
              <a:rPr lang="en-US" sz="2600" dirty="0" smtClean="0">
                <a:solidFill>
                  <a:schemeClr val="tx1"/>
                </a:solidFill>
                <a:latin typeface="Verdana" pitchFamily="34" charset="0"/>
                <a:ea typeface="Verdana" pitchFamily="34" charset="0"/>
                <a:cs typeface="Verdana" pitchFamily="34" charset="0"/>
              </a:rPr>
              <a:t>The conduct is unwelcome, unwanted, or offensive and has the purpose or effect of unreasonably interfering with an individual’s work performance, or creating an intimidating, hostile or offensive working environment.</a:t>
            </a:r>
          </a:p>
          <a:p>
            <a:pPr lvl="1"/>
            <a:endParaRPr lang="en-US" dirty="0" smtClean="0">
              <a:solidFill>
                <a:schemeClr val="tx1"/>
              </a:solidFill>
            </a:endParaRPr>
          </a:p>
          <a:p>
            <a:pPr lvl="1"/>
            <a:r>
              <a:rPr lang="en-US" dirty="0" smtClean="0">
                <a:solidFill>
                  <a:schemeClr val="tx1"/>
                </a:solidFill>
                <a:latin typeface="Verdana" pitchFamily="34" charset="0"/>
                <a:ea typeface="Verdana" pitchFamily="34" charset="0"/>
                <a:cs typeface="Verdana" pitchFamily="34" charset="0"/>
              </a:rPr>
              <a:t>QUID PRO QUO </a:t>
            </a:r>
          </a:p>
          <a:p>
            <a:pPr lvl="1"/>
            <a:r>
              <a:rPr lang="en-US" sz="2600" dirty="0" smtClean="0">
                <a:solidFill>
                  <a:schemeClr val="tx1"/>
                </a:solidFill>
                <a:latin typeface="Verdana" pitchFamily="34" charset="0"/>
                <a:ea typeface="Verdana" pitchFamily="34" charset="0"/>
                <a:cs typeface="Verdana" pitchFamily="34" charset="0"/>
              </a:rPr>
              <a:t>(something given in exchange for something else)</a:t>
            </a:r>
            <a:endParaRPr lang="en-US" sz="2600" dirty="0">
              <a:solidFill>
                <a:schemeClr val="tx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425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Quid Pro Quo Harassment</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066800"/>
            <a:ext cx="7924800" cy="4800600"/>
          </a:xfrm>
        </p:spPr>
        <p:txBody>
          <a:bodyPr/>
          <a:lstStyle/>
          <a:p>
            <a:pPr algn="l"/>
            <a:r>
              <a:rPr lang="en-US" dirty="0">
                <a:solidFill>
                  <a:schemeClr val="tx1"/>
                </a:solidFill>
              </a:rPr>
              <a:t>Examples of </a:t>
            </a:r>
            <a:r>
              <a:rPr lang="en-US" dirty="0" smtClean="0">
                <a:solidFill>
                  <a:schemeClr val="tx1"/>
                </a:solidFill>
              </a:rPr>
              <a:t>Quid Pro Quo </a:t>
            </a:r>
            <a:r>
              <a:rPr lang="en-US" dirty="0">
                <a:solidFill>
                  <a:schemeClr val="tx1"/>
                </a:solidFill>
              </a:rPr>
              <a:t>harassment include:</a:t>
            </a:r>
          </a:p>
          <a:p>
            <a:pPr algn="l"/>
            <a:endParaRPr lang="en-US" sz="1000" dirty="0">
              <a:solidFill>
                <a:schemeClr val="tx1"/>
              </a:solidFill>
            </a:endParaRPr>
          </a:p>
          <a:p>
            <a:pPr marL="342900" indent="-342900" algn="l">
              <a:buFont typeface="Arial" pitchFamily="34" charset="0"/>
              <a:buChar char="•"/>
            </a:pPr>
            <a:r>
              <a:rPr lang="en-US" dirty="0">
                <a:solidFill>
                  <a:schemeClr val="tx1"/>
                </a:solidFill>
              </a:rPr>
              <a:t>A supervisor telling a subordinate employee that if he/she accompanies the supervisor for a weekend get-away, the  supervisor might be able to arrange for some paid time off for the employee, or look into a promotion for the employee</a:t>
            </a:r>
            <a:r>
              <a:rPr lang="en-US" dirty="0" smtClean="0">
                <a:solidFill>
                  <a:schemeClr val="tx1"/>
                </a:solidFill>
              </a:rPr>
              <a:t>.</a:t>
            </a:r>
            <a:endParaRPr lang="en-US" sz="1000" dirty="0">
              <a:solidFill>
                <a:schemeClr val="tx1"/>
              </a:solidFill>
            </a:endParaRPr>
          </a:p>
          <a:p>
            <a:pPr marL="342900" indent="-342900" algn="l">
              <a:buFont typeface="Arial" pitchFamily="34" charset="0"/>
              <a:buChar char="•"/>
            </a:pPr>
            <a:r>
              <a:rPr lang="en-US" dirty="0">
                <a:solidFill>
                  <a:schemeClr val="tx1"/>
                </a:solidFill>
              </a:rPr>
              <a:t>A person in authority threatening to discredit a subordinate employee if they won’t attend a party with them after work.</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12" descr="MPj040679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781800" y="4835090"/>
            <a:ext cx="1676400" cy="1443756"/>
          </a:xfrm>
          <a:prstGeom prst="rect">
            <a:avLst/>
          </a:prstGeom>
        </p:spPr>
      </p:pic>
    </p:spTree>
    <p:extLst>
      <p:ext uri="{BB962C8B-B14F-4D97-AF65-F5344CB8AC3E}">
        <p14:creationId xmlns:p14="http://schemas.microsoft.com/office/powerpoint/2010/main" val="2763610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Hostile Work Environment</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a:bodyPr>
          <a:lstStyle/>
          <a:p>
            <a:pPr marL="342900" indent="-342900" algn="l">
              <a:buFont typeface="Arial" pitchFamily="34" charset="0"/>
              <a:buChar char="•"/>
            </a:pPr>
            <a:r>
              <a:rPr lang="en-US" sz="2300" dirty="0">
                <a:solidFill>
                  <a:schemeClr val="tx1"/>
                </a:solidFill>
              </a:rPr>
              <a:t>A hostile work environment is created by a boss or coworker whose actions, communication, or behavior make doing your job impossible. </a:t>
            </a:r>
            <a:endParaRPr lang="en-US" sz="2300" dirty="0" smtClean="0">
              <a:solidFill>
                <a:schemeClr val="tx1"/>
              </a:solidFill>
            </a:endParaRPr>
          </a:p>
          <a:p>
            <a:pPr marL="342900" indent="-342900" algn="l">
              <a:buFont typeface="Arial" pitchFamily="34" charset="0"/>
              <a:buChar char="•"/>
            </a:pPr>
            <a:r>
              <a:rPr lang="en-US" sz="2300" dirty="0" smtClean="0">
                <a:solidFill>
                  <a:schemeClr val="tx1"/>
                </a:solidFill>
              </a:rPr>
              <a:t>This </a:t>
            </a:r>
            <a:r>
              <a:rPr lang="en-US" sz="2300" dirty="0">
                <a:solidFill>
                  <a:schemeClr val="tx1"/>
                </a:solidFill>
              </a:rPr>
              <a:t>means that the behavior altered the terms, conditions, and/or reasonable expectations of a comfortable work environment for employees. </a:t>
            </a:r>
            <a:endParaRPr lang="en-US" sz="2300" dirty="0" smtClean="0">
              <a:solidFill>
                <a:schemeClr val="tx1"/>
              </a:solidFill>
            </a:endParaRPr>
          </a:p>
          <a:p>
            <a:pPr marL="342900" indent="-342900" algn="l">
              <a:buFont typeface="Arial" pitchFamily="34" charset="0"/>
              <a:buChar char="•"/>
            </a:pPr>
            <a:r>
              <a:rPr lang="en-US" sz="2300" dirty="0" smtClean="0">
                <a:solidFill>
                  <a:schemeClr val="tx1"/>
                </a:solidFill>
              </a:rPr>
              <a:t>Additionally</a:t>
            </a:r>
            <a:r>
              <a:rPr lang="en-US" sz="2300" dirty="0">
                <a:solidFill>
                  <a:schemeClr val="tx1"/>
                </a:solidFill>
              </a:rPr>
              <a:t>, the behavior, actions or communication must be discriminatory in nature.</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PPT-086-01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57800" y="4444736"/>
            <a:ext cx="2695998" cy="1799666"/>
          </a:xfrm>
          <a:prstGeom prst="rect">
            <a:avLst/>
          </a:prstGeom>
        </p:spPr>
      </p:pic>
    </p:spTree>
    <p:extLst>
      <p:ext uri="{BB962C8B-B14F-4D97-AF65-F5344CB8AC3E}">
        <p14:creationId xmlns:p14="http://schemas.microsoft.com/office/powerpoint/2010/main" val="4221177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052C587-78EE-41D8-82D5-6525F1498CFA}"/>
</file>

<file path=customXml/itemProps2.xml><?xml version="1.0" encoding="utf-8"?>
<ds:datastoreItem xmlns:ds="http://schemas.openxmlformats.org/officeDocument/2006/customXml" ds:itemID="{A98A421F-ACC7-44F6-9B40-D270F7624FD9}"/>
</file>

<file path=customXml/itemProps3.xml><?xml version="1.0" encoding="utf-8"?>
<ds:datastoreItem xmlns:ds="http://schemas.openxmlformats.org/officeDocument/2006/customXml" ds:itemID="{DA355593-CBA2-48CE-B627-69D5C3F98D30}"/>
</file>

<file path=docProps/app.xml><?xml version="1.0" encoding="utf-8"?>
<Properties xmlns="http://schemas.openxmlformats.org/officeDocument/2006/extended-properties" xmlns:vt="http://schemas.openxmlformats.org/officeDocument/2006/docPropsVTypes">
  <Template>Presentation1</Template>
  <TotalTime>648</TotalTime>
  <Words>2835</Words>
  <Application>Microsoft Office PowerPoint</Application>
  <PresentationFormat>On-screen Show (4:3)</PresentationFormat>
  <Paragraphs>478</Paragraphs>
  <Slides>30</Slides>
  <Notes>28</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Presentation1</vt:lpstr>
      <vt:lpstr>Custom Design</vt:lpstr>
      <vt:lpstr>Preventing Workplace Harassment </vt:lpstr>
      <vt:lpstr>Objectives</vt:lpstr>
      <vt:lpstr>Harassment</vt:lpstr>
      <vt:lpstr>Harassment</vt:lpstr>
      <vt:lpstr>Harassment</vt:lpstr>
      <vt:lpstr>Types of harassment</vt:lpstr>
      <vt:lpstr>Sexual Harassment</vt:lpstr>
      <vt:lpstr>Quid Pro Quo Harassment</vt:lpstr>
      <vt:lpstr>Hostile Work Environment</vt:lpstr>
      <vt:lpstr>Hostile Work Environment</vt:lpstr>
      <vt:lpstr>Bullying in the Workplace</vt:lpstr>
      <vt:lpstr>Bullying in the Workplace</vt:lpstr>
      <vt:lpstr>Bullying in the Workplace</vt:lpstr>
      <vt:lpstr>Third-Party Harassment</vt:lpstr>
      <vt:lpstr>What to do…</vt:lpstr>
      <vt:lpstr>What to do…</vt:lpstr>
      <vt:lpstr>What to do…</vt:lpstr>
      <vt:lpstr>What to do…</vt:lpstr>
      <vt:lpstr>What to do…</vt:lpstr>
      <vt:lpstr>Supervisor</vt:lpstr>
      <vt:lpstr>Supervisor</vt:lpstr>
      <vt:lpstr>Supervisor’s Guidelines</vt:lpstr>
      <vt:lpstr>Supervisor’s Guidelines</vt:lpstr>
      <vt:lpstr>Supervisor’s Guidelines</vt:lpstr>
      <vt:lpstr>Protecting Yourself</vt:lpstr>
      <vt:lpstr>Protecting Yourself</vt:lpstr>
      <vt:lpstr>Protecting Yourself</vt:lpstr>
      <vt:lpstr>Policy Assistance</vt:lpstr>
      <vt:lpstr>Contact Information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Lane</dc:creator>
  <cp:lastModifiedBy>Stephen Pakosh</cp:lastModifiedBy>
  <cp:revision>60</cp:revision>
  <dcterms:created xsi:type="dcterms:W3CDTF">2014-08-08T17:45:55Z</dcterms:created>
  <dcterms:modified xsi:type="dcterms:W3CDTF">2016-01-07T14:06:40Z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28200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