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s/slide15.xml" ContentType="application/vnd.openxmlformats-officedocument.presentationml.slide+xml"/>
  <Override PartName="/ppt/slides/slide16.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4.xml" ContentType="application/vnd.openxmlformats-officedocument.presentationml.slide+xml"/>
  <Override PartName="/ppt/slides/slide1.xml" ContentType="application/vnd.openxmlformats-officedocument.presentationml.slide+xml"/>
  <Override PartName="/ppt/slides/slide5.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notesSlides/notesSlide11.xml" ContentType="application/vnd.openxmlformats-officedocument.presentationml.notesSlide+xml"/>
  <Override PartName="/ppt/notesSlides/notesSlide9.xml" ContentType="application/vnd.openxmlformats-officedocument.presentationml.notesSlide+xml"/>
  <Override PartName="/ppt/notesSlides/notesSlide13.xml" ContentType="application/vnd.openxmlformats-officedocument.presentationml.notesSlide+xml"/>
  <Override PartName="/ppt/notesSlides/notesSlide12.xml" ContentType="application/vnd.openxmlformats-officedocument.presentationml.notesSlide+xml"/>
  <Override PartName="/ppt/notesSlides/notesSlide10.xml" ContentType="application/vnd.openxmlformats-officedocument.presentationml.notesSlide+xml"/>
  <Override PartName="/ppt/notesSlides/notesSlide8.xml" ContentType="application/vnd.openxmlformats-officedocument.presentationml.notesSlide+xml"/>
  <Override PartName="/ppt/notesSlides/notesSlide7.xml" ContentType="application/vnd.openxmlformats-officedocument.presentationml.notesSlide+xml"/>
  <Override PartName="/ppt/notesSlides/notesSlide6.xml" ContentType="application/vnd.openxmlformats-officedocument.presentationml.notesSlide+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notesSlides/notesSlide14.xml" ContentType="application/vnd.openxmlformats-officedocument.presentationml.notesSlide+xml"/>
  <Override PartName="/ppt/notesSlides/notesSlide5.xml" ContentType="application/vnd.openxmlformats-officedocument.presentationml.notesSlide+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notesSlides/notesSlide1.xml" ContentType="application/vnd.openxmlformats-officedocument.presentationml.notesSlide+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9"/>
  </p:notesMasterIdLst>
  <p:sldIdLst>
    <p:sldId id="256" r:id="rId3"/>
    <p:sldId id="257" r:id="rId4"/>
    <p:sldId id="259" r:id="rId5"/>
    <p:sldId id="258" r:id="rId6"/>
    <p:sldId id="260" r:id="rId7"/>
    <p:sldId id="261" r:id="rId8"/>
    <p:sldId id="262" r:id="rId9"/>
    <p:sldId id="267" r:id="rId10"/>
    <p:sldId id="268" r:id="rId11"/>
    <p:sldId id="269" r:id="rId12"/>
    <p:sldId id="270" r:id="rId13"/>
    <p:sldId id="273" r:id="rId14"/>
    <p:sldId id="263" r:id="rId15"/>
    <p:sldId id="264" r:id="rId16"/>
    <p:sldId id="266" r:id="rId17"/>
    <p:sldId id="265" r:id="rId18"/>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78" autoAdjust="0"/>
    <p:restoredTop sz="76904" autoAdjust="0"/>
  </p:normalViewPr>
  <p:slideViewPr>
    <p:cSldViewPr>
      <p:cViewPr>
        <p:scale>
          <a:sx n="70" d="100"/>
          <a:sy n="70" d="100"/>
        </p:scale>
        <p:origin x="-2814" y="-51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customXml" Target="../customXml/item3.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customXml" Target="../customXml/item2.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customXml" Target="../customXml/item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04FBACED-8751-4B2B-8378-84E8B241040F}" type="datetimeFigureOut">
              <a:rPr lang="en-US"/>
              <a:pPr>
                <a:defRPr/>
              </a:pPr>
              <a:t>3/5/2015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BB4356DB-4864-4F7E-8D13-FCF2386CF903}" type="slidenum">
              <a:rPr lang="en-US"/>
              <a:pPr>
                <a:defRPr/>
              </a:pPr>
              <a:t>‹#›</a:t>
            </a:fld>
            <a:endParaRPr lang="en-US"/>
          </a:p>
        </p:txBody>
      </p:sp>
    </p:spTree>
    <p:extLst>
      <p:ext uri="{BB962C8B-B14F-4D97-AF65-F5344CB8AC3E}">
        <p14:creationId xmlns:p14="http://schemas.microsoft.com/office/powerpoint/2010/main" val="296895101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Cuts, scrapes and punctures can occur in</a:t>
            </a:r>
            <a:r>
              <a:rPr lang="en-US" baseline="0" dirty="0" smtClean="0"/>
              <a:t> the workplace, at home or outdoors and can be caused by a myriad of sharp objects, broken glass, or other items.  Using caution and safe methods for handling and carrying sharp objects will go a long way in preventing these types of injuries.</a:t>
            </a:r>
            <a:endParaRPr lang="en-US" dirty="0"/>
          </a:p>
        </p:txBody>
      </p:sp>
      <p:sp>
        <p:nvSpPr>
          <p:cNvPr id="4" name="Slide Number Placeholder 3"/>
          <p:cNvSpPr>
            <a:spLocks noGrp="1"/>
          </p:cNvSpPr>
          <p:nvPr>
            <p:ph type="sldNum" sz="quarter" idx="10"/>
          </p:nvPr>
        </p:nvSpPr>
        <p:spPr/>
        <p:txBody>
          <a:bodyPr/>
          <a:lstStyle/>
          <a:p>
            <a:pPr>
              <a:defRPr/>
            </a:pPr>
            <a:fld id="{BB4356DB-4864-4F7E-8D13-FCF2386CF903}" type="slidenum">
              <a:rPr lang="en-US" smtClean="0"/>
              <a:pPr>
                <a:defRPr/>
              </a:pPr>
              <a:t>1</a:t>
            </a:fld>
            <a:endParaRPr lang="en-US"/>
          </a:p>
        </p:txBody>
      </p:sp>
    </p:spTree>
    <p:extLst>
      <p:ext uri="{BB962C8B-B14F-4D97-AF65-F5344CB8AC3E}">
        <p14:creationId xmlns:p14="http://schemas.microsoft.com/office/powerpoint/2010/main" val="176121560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sz="1200" i="0" kern="1200" dirty="0" smtClean="0">
                <a:solidFill>
                  <a:schemeClr val="tx1"/>
                </a:solidFill>
                <a:effectLst/>
                <a:latin typeface="+mn-lt"/>
                <a:ea typeface="+mn-ea"/>
                <a:cs typeface="+mn-cs"/>
              </a:rPr>
              <a:t>For </a:t>
            </a:r>
            <a:r>
              <a:rPr lang="en-US" sz="1200" i="0" kern="1200" dirty="0" smtClean="0">
                <a:solidFill>
                  <a:srgbClr val="FF0000"/>
                </a:solidFill>
                <a:effectLst/>
                <a:latin typeface="+mn-lt"/>
                <a:ea typeface="+mn-ea"/>
                <a:cs typeface="+mn-cs"/>
              </a:rPr>
              <a:t>m</a:t>
            </a:r>
            <a:r>
              <a:rPr lang="en-US" dirty="0" smtClean="0">
                <a:solidFill>
                  <a:srgbClr val="FF0000"/>
                </a:solidFill>
              </a:rPr>
              <a:t>ore serious puncture wounds.</a:t>
            </a:r>
          </a:p>
          <a:p>
            <a:pPr algn="l"/>
            <a:endParaRPr lang="en-US" dirty="0" smtClean="0">
              <a:solidFill>
                <a:srgbClr val="FF0000"/>
              </a:solidFill>
            </a:endParaRPr>
          </a:p>
          <a:p>
            <a:pPr marL="342900" indent="-342900" algn="l">
              <a:buFont typeface="Wingdings" pitchFamily="2" charset="2"/>
              <a:buChar char="§"/>
            </a:pPr>
            <a:r>
              <a:rPr lang="en-US" dirty="0" smtClean="0">
                <a:solidFill>
                  <a:schemeClr val="tx1"/>
                </a:solidFill>
              </a:rPr>
              <a:t>If it won't stop bleeding, press down on the wound firmly with a clean cloth or bandage. Maintain pressure for 15 minutes. </a:t>
            </a:r>
          </a:p>
          <a:p>
            <a:pPr marL="342900" indent="-342900" algn="l">
              <a:buFont typeface="Wingdings" pitchFamily="2" charset="2"/>
              <a:buChar char="§"/>
            </a:pPr>
            <a:r>
              <a:rPr lang="en-US" dirty="0" smtClean="0">
                <a:solidFill>
                  <a:schemeClr val="tx1"/>
                </a:solidFill>
              </a:rPr>
              <a:t>If bleeding continues, call 911 or get to an emergency medical facility immediately. </a:t>
            </a:r>
          </a:p>
          <a:p>
            <a:pPr marL="342900" indent="-342900" algn="l">
              <a:buFont typeface="Wingdings" pitchFamily="2" charset="2"/>
              <a:buChar char="§"/>
            </a:pPr>
            <a:r>
              <a:rPr lang="en-US" dirty="0" smtClean="0">
                <a:solidFill>
                  <a:schemeClr val="tx1"/>
                </a:solidFill>
              </a:rPr>
              <a:t>If blood is spurting from the wound, apply pressure immediately and have someone call 911. </a:t>
            </a:r>
          </a:p>
          <a:p>
            <a:pPr marL="0" marR="0" indent="0" algn="l" defTabSz="914400" rtl="0" eaLnBrk="0" fontAlgn="base" latinLnBrk="0" hangingPunct="0">
              <a:lnSpc>
                <a:spcPct val="100000"/>
              </a:lnSpc>
              <a:spcBef>
                <a:spcPct val="30000"/>
              </a:spcBef>
              <a:spcAft>
                <a:spcPct val="0"/>
              </a:spcAft>
              <a:buClrTx/>
              <a:buSzTx/>
              <a:buFontTx/>
              <a:buNone/>
              <a:tabLst/>
              <a:defRPr/>
            </a:pPr>
            <a:r>
              <a:rPr lang="en-US" sz="1200" i="1" kern="1200" dirty="0" smtClean="0">
                <a:solidFill>
                  <a:schemeClr val="tx1"/>
                </a:solidFill>
                <a:effectLst/>
                <a:latin typeface="+mn-lt"/>
                <a:ea typeface="+mn-ea"/>
                <a:cs typeface="+mn-cs"/>
              </a:rPr>
              <a:t>consumer.healthday.com/.../</a:t>
            </a:r>
            <a:r>
              <a:rPr lang="en-US" sz="1200" b="1" kern="1200" dirty="0" smtClean="0">
                <a:solidFill>
                  <a:schemeClr val="tx1"/>
                </a:solidFill>
                <a:effectLst/>
                <a:latin typeface="+mn-lt"/>
                <a:ea typeface="+mn-ea"/>
                <a:cs typeface="+mn-cs"/>
              </a:rPr>
              <a:t>puncture</a:t>
            </a:r>
            <a:r>
              <a:rPr lang="en-US" sz="1200" i="1" kern="1200" dirty="0" smtClean="0">
                <a:solidFill>
                  <a:schemeClr val="tx1"/>
                </a:solidFill>
                <a:effectLst/>
                <a:latin typeface="+mn-lt"/>
                <a:ea typeface="+mn-ea"/>
                <a:cs typeface="+mn-cs"/>
              </a:rPr>
              <a:t>-wounds-644615.html</a:t>
            </a:r>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pPr>
              <a:defRPr/>
            </a:pPr>
            <a:fld id="{BB4356DB-4864-4F7E-8D13-FCF2386CF903}" type="slidenum">
              <a:rPr lang="en-US" smtClean="0"/>
              <a:pPr>
                <a:defRPr/>
              </a:pPr>
              <a:t>10</a:t>
            </a:fld>
            <a:endParaRPr lang="en-US"/>
          </a:p>
        </p:txBody>
      </p:sp>
    </p:spTree>
    <p:extLst>
      <p:ext uri="{BB962C8B-B14F-4D97-AF65-F5344CB8AC3E}">
        <p14:creationId xmlns:p14="http://schemas.microsoft.com/office/powerpoint/2010/main" val="107027668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b="1" dirty="0" smtClean="0">
                <a:solidFill>
                  <a:srgbClr val="FF0000"/>
                </a:solidFill>
              </a:rPr>
              <a:t>Seek immediate medical help</a:t>
            </a:r>
            <a:endParaRPr lang="en-US" dirty="0" smtClean="0">
              <a:solidFill>
                <a:srgbClr val="FF0000"/>
              </a:solidFill>
            </a:endParaRPr>
          </a:p>
          <a:p>
            <a:pPr marL="342900" lvl="0" indent="-342900" algn="l">
              <a:buFont typeface="Wingdings" pitchFamily="2" charset="2"/>
              <a:buChar char="§"/>
            </a:pPr>
            <a:r>
              <a:rPr lang="en-US" dirty="0" smtClean="0">
                <a:solidFill>
                  <a:schemeClr val="tx1"/>
                </a:solidFill>
              </a:rPr>
              <a:t>When your tetanus shots are not up-to-date and the puncturing object was dirty. </a:t>
            </a:r>
          </a:p>
          <a:p>
            <a:pPr marL="342900" lvl="0" indent="-342900" algn="l">
              <a:buFont typeface="Wingdings" pitchFamily="2" charset="2"/>
              <a:buChar char="§"/>
            </a:pPr>
            <a:r>
              <a:rPr lang="en-US" dirty="0" smtClean="0">
                <a:solidFill>
                  <a:schemeClr val="tx1"/>
                </a:solidFill>
              </a:rPr>
              <a:t>If</a:t>
            </a:r>
            <a:r>
              <a:rPr lang="en-US" baseline="0" dirty="0" smtClean="0">
                <a:solidFill>
                  <a:schemeClr val="tx1"/>
                </a:solidFill>
              </a:rPr>
              <a:t> the w</a:t>
            </a:r>
            <a:r>
              <a:rPr lang="en-US" dirty="0" smtClean="0">
                <a:solidFill>
                  <a:schemeClr val="tx1"/>
                </a:solidFill>
              </a:rPr>
              <a:t>ound becomes infected. Signs of infection include pus, increased pain, swelling, redness, tenderness, a sensation of warmth or visible redness radiating from the wound, or a fever of 100 degrees F or more. </a:t>
            </a:r>
          </a:p>
          <a:p>
            <a:pPr marL="342900" lvl="0" indent="-342900" algn="l">
              <a:buFont typeface="Wingdings" pitchFamily="2" charset="2"/>
              <a:buChar char="§"/>
            </a:pPr>
            <a:r>
              <a:rPr lang="en-US" dirty="0" smtClean="0">
                <a:solidFill>
                  <a:schemeClr val="tx1"/>
                </a:solidFill>
              </a:rPr>
              <a:t>If</a:t>
            </a:r>
            <a:r>
              <a:rPr lang="en-US" baseline="0" dirty="0" smtClean="0">
                <a:solidFill>
                  <a:schemeClr val="tx1"/>
                </a:solidFill>
              </a:rPr>
              <a:t> the w</a:t>
            </a:r>
            <a:r>
              <a:rPr lang="en-US" dirty="0" smtClean="0">
                <a:solidFill>
                  <a:schemeClr val="tx1"/>
                </a:solidFill>
              </a:rPr>
              <a:t>ound involves human or animal bites. </a:t>
            </a:r>
          </a:p>
          <a:p>
            <a:pPr marL="342900" lvl="0" indent="-342900" algn="l">
              <a:buFont typeface="Wingdings" pitchFamily="2" charset="2"/>
              <a:buChar char="§"/>
            </a:pPr>
            <a:r>
              <a:rPr lang="en-US" dirty="0" smtClean="0">
                <a:solidFill>
                  <a:schemeClr val="tx1"/>
                </a:solidFill>
              </a:rPr>
              <a:t>If</a:t>
            </a:r>
            <a:r>
              <a:rPr lang="en-US" baseline="0" dirty="0" smtClean="0">
                <a:solidFill>
                  <a:schemeClr val="tx1"/>
                </a:solidFill>
              </a:rPr>
              <a:t> bleeding has not stopped </a:t>
            </a:r>
            <a:r>
              <a:rPr lang="en-US" dirty="0" smtClean="0">
                <a:solidFill>
                  <a:schemeClr val="tx1"/>
                </a:solidFill>
              </a:rPr>
              <a:t>after 15 minutes. </a:t>
            </a:r>
          </a:p>
          <a:p>
            <a:pPr marL="342900" lvl="0" indent="-342900" algn="l">
              <a:buFont typeface="Wingdings" pitchFamily="2" charset="2"/>
              <a:buChar char="§"/>
            </a:pPr>
            <a:r>
              <a:rPr lang="en-US" dirty="0" smtClean="0">
                <a:solidFill>
                  <a:schemeClr val="tx1"/>
                </a:solidFill>
              </a:rPr>
              <a:t>If</a:t>
            </a:r>
            <a:r>
              <a:rPr lang="en-US" baseline="0" dirty="0" smtClean="0">
                <a:solidFill>
                  <a:schemeClr val="tx1"/>
                </a:solidFill>
              </a:rPr>
              <a:t> b</a:t>
            </a:r>
            <a:r>
              <a:rPr lang="en-US" dirty="0" smtClean="0">
                <a:solidFill>
                  <a:schemeClr val="tx1"/>
                </a:solidFill>
              </a:rPr>
              <a:t>lood is spurting from the wound. </a:t>
            </a:r>
          </a:p>
          <a:p>
            <a:pPr marL="342900" indent="-342900" algn="l">
              <a:buFont typeface="Wingdings" pitchFamily="2" charset="2"/>
              <a:buChar char="§"/>
            </a:pPr>
            <a:r>
              <a:rPr lang="en-US" dirty="0" smtClean="0">
                <a:solidFill>
                  <a:schemeClr val="tx1"/>
                </a:solidFill>
              </a:rPr>
              <a:t>When the puncture wound is in the eye.</a:t>
            </a:r>
          </a:p>
          <a:p>
            <a:pPr marL="0" marR="0" indent="0" algn="l" defTabSz="914400" rtl="0" eaLnBrk="0" fontAlgn="base" latinLnBrk="0" hangingPunct="0">
              <a:lnSpc>
                <a:spcPct val="100000"/>
              </a:lnSpc>
              <a:spcBef>
                <a:spcPct val="30000"/>
              </a:spcBef>
              <a:spcAft>
                <a:spcPct val="0"/>
              </a:spcAft>
              <a:buClrTx/>
              <a:buSzTx/>
              <a:buFontTx/>
              <a:buNone/>
              <a:tabLst/>
              <a:defRPr/>
            </a:pPr>
            <a:r>
              <a:rPr lang="en-US" sz="1200" i="1" kern="1200" dirty="0" smtClean="0">
                <a:solidFill>
                  <a:schemeClr val="tx1"/>
                </a:solidFill>
                <a:effectLst/>
                <a:latin typeface="+mn-lt"/>
                <a:ea typeface="+mn-ea"/>
                <a:cs typeface="+mn-cs"/>
              </a:rPr>
              <a:t>consumer.healthday.com/.../</a:t>
            </a:r>
            <a:r>
              <a:rPr lang="en-US" sz="1200" b="1" kern="1200" dirty="0" smtClean="0">
                <a:solidFill>
                  <a:schemeClr val="tx1"/>
                </a:solidFill>
                <a:effectLst/>
                <a:latin typeface="+mn-lt"/>
                <a:ea typeface="+mn-ea"/>
                <a:cs typeface="+mn-cs"/>
              </a:rPr>
              <a:t>puncture</a:t>
            </a:r>
            <a:r>
              <a:rPr lang="en-US" sz="1200" i="1" kern="1200" dirty="0" smtClean="0">
                <a:solidFill>
                  <a:schemeClr val="tx1"/>
                </a:solidFill>
                <a:effectLst/>
                <a:latin typeface="+mn-lt"/>
                <a:ea typeface="+mn-ea"/>
                <a:cs typeface="+mn-cs"/>
              </a:rPr>
              <a:t>-wounds-644615.html</a:t>
            </a:r>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pPr>
              <a:defRPr/>
            </a:pPr>
            <a:fld id="{BB4356DB-4864-4F7E-8D13-FCF2386CF903}" type="slidenum">
              <a:rPr lang="en-US" smtClean="0"/>
              <a:pPr>
                <a:defRPr/>
              </a:pPr>
              <a:t>11</a:t>
            </a:fld>
            <a:endParaRPr lang="en-US"/>
          </a:p>
        </p:txBody>
      </p:sp>
    </p:spTree>
    <p:extLst>
      <p:ext uri="{BB962C8B-B14F-4D97-AF65-F5344CB8AC3E}">
        <p14:creationId xmlns:p14="http://schemas.microsoft.com/office/powerpoint/2010/main" val="107027668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Trash Bags/Wastebaskets</a:t>
            </a:r>
          </a:p>
          <a:p>
            <a:pPr marL="342900" indent="-342900" algn="l">
              <a:buFont typeface="Wingdings" pitchFamily="2" charset="2"/>
              <a:buChar char="§"/>
            </a:pPr>
            <a:r>
              <a:rPr lang="en-US" dirty="0" smtClean="0">
                <a:solidFill>
                  <a:schemeClr val="tx1"/>
                </a:solidFill>
              </a:rPr>
              <a:t>Don’t reach into wastebaskets or disposal containers with bare hands, they could contain broken glass or sharps. </a:t>
            </a:r>
          </a:p>
          <a:p>
            <a:pPr marL="342900" indent="-342900" algn="l">
              <a:buFont typeface="Wingdings" pitchFamily="2" charset="2"/>
              <a:buChar char="§"/>
            </a:pPr>
            <a:r>
              <a:rPr lang="en-US" dirty="0" smtClean="0">
                <a:solidFill>
                  <a:schemeClr val="tx1"/>
                </a:solidFill>
              </a:rPr>
              <a:t>Sharp material poking through trash bags can easily cut unprotected hands or legs. </a:t>
            </a:r>
          </a:p>
          <a:p>
            <a:pPr marL="342900" indent="-342900" algn="l">
              <a:buFont typeface="Wingdings" pitchFamily="2" charset="2"/>
              <a:buChar char="§"/>
            </a:pPr>
            <a:r>
              <a:rPr lang="en-US" dirty="0" smtClean="0">
                <a:solidFill>
                  <a:schemeClr val="tx1"/>
                </a:solidFill>
              </a:rPr>
              <a:t>Check trash bags before lifting to see if they are overloaded or likely to break. </a:t>
            </a:r>
          </a:p>
          <a:p>
            <a:pPr marL="342900" indent="-342900" algn="l">
              <a:buFont typeface="Wingdings" pitchFamily="2" charset="2"/>
              <a:buChar char="§"/>
            </a:pPr>
            <a:r>
              <a:rPr lang="en-US" dirty="0" smtClean="0">
                <a:solidFill>
                  <a:schemeClr val="tx1"/>
                </a:solidFill>
              </a:rPr>
              <a:t>Lift plastic bags from their tie-off point and paper bags by their edges whenever possible and hold bags away from the body. </a:t>
            </a:r>
          </a:p>
          <a:p>
            <a:pPr marL="342900" indent="-342900" algn="l">
              <a:buFont typeface="Wingdings" pitchFamily="2" charset="2"/>
              <a:buChar char="§"/>
            </a:pPr>
            <a:r>
              <a:rPr lang="en-US" smtClean="0">
                <a:solidFill>
                  <a:schemeClr val="tx1"/>
                </a:solidFill>
              </a:rPr>
              <a:t>Never “bear hug” a bag. </a:t>
            </a:r>
          </a:p>
          <a:p>
            <a:endParaRPr lang="en-US" dirty="0"/>
          </a:p>
        </p:txBody>
      </p:sp>
      <p:sp>
        <p:nvSpPr>
          <p:cNvPr id="4" name="Slide Number Placeholder 3"/>
          <p:cNvSpPr>
            <a:spLocks noGrp="1"/>
          </p:cNvSpPr>
          <p:nvPr>
            <p:ph type="sldNum" sz="quarter" idx="10"/>
          </p:nvPr>
        </p:nvSpPr>
        <p:spPr/>
        <p:txBody>
          <a:bodyPr/>
          <a:lstStyle/>
          <a:p>
            <a:pPr>
              <a:defRPr/>
            </a:pPr>
            <a:fld id="{BB4356DB-4864-4F7E-8D13-FCF2386CF903}" type="slidenum">
              <a:rPr lang="en-US" smtClean="0"/>
              <a:pPr>
                <a:defRPr/>
              </a:pPr>
              <a:t>12</a:t>
            </a:fld>
            <a:endParaRPr lang="en-US"/>
          </a:p>
        </p:txBody>
      </p:sp>
    </p:spTree>
    <p:extLst>
      <p:ext uri="{BB962C8B-B14F-4D97-AF65-F5344CB8AC3E}">
        <p14:creationId xmlns:p14="http://schemas.microsoft.com/office/powerpoint/2010/main" val="107027668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solidFill>
                  <a:srgbClr val="FF0000"/>
                </a:solidFill>
              </a:rPr>
              <a:t>Report any on-the-job injuries to your Supervisor as soon as possible, and make sure an injury report is completed as</a:t>
            </a:r>
            <a:r>
              <a:rPr lang="en-US" baseline="0" dirty="0" smtClean="0">
                <a:solidFill>
                  <a:srgbClr val="FF0000"/>
                </a:solidFill>
              </a:rPr>
              <a:t> </a:t>
            </a:r>
            <a:r>
              <a:rPr lang="en-US" dirty="0" smtClean="0">
                <a:solidFill>
                  <a:srgbClr val="FF0000"/>
                </a:solidFill>
              </a:rPr>
              <a:t>soon</a:t>
            </a:r>
            <a:r>
              <a:rPr lang="en-US" baseline="0" dirty="0" smtClean="0">
                <a:solidFill>
                  <a:srgbClr val="FF0000"/>
                </a:solidFill>
              </a:rPr>
              <a:t> </a:t>
            </a:r>
            <a:r>
              <a:rPr lang="en-US" dirty="0" smtClean="0">
                <a:solidFill>
                  <a:srgbClr val="FF0000"/>
                </a:solidFill>
              </a:rPr>
              <a:t>as</a:t>
            </a:r>
            <a:r>
              <a:rPr lang="en-US" baseline="0" dirty="0" smtClean="0">
                <a:solidFill>
                  <a:srgbClr val="FF0000"/>
                </a:solidFill>
              </a:rPr>
              <a:t> </a:t>
            </a:r>
            <a:r>
              <a:rPr lang="en-US" dirty="0" smtClean="0">
                <a:solidFill>
                  <a:srgbClr val="FF0000"/>
                </a:solidFill>
              </a:rPr>
              <a:t>possible.</a:t>
            </a:r>
          </a:p>
          <a:p>
            <a:endParaRPr lang="en-US" dirty="0"/>
          </a:p>
        </p:txBody>
      </p:sp>
      <p:sp>
        <p:nvSpPr>
          <p:cNvPr id="4" name="Slide Number Placeholder 3"/>
          <p:cNvSpPr>
            <a:spLocks noGrp="1"/>
          </p:cNvSpPr>
          <p:nvPr>
            <p:ph type="sldNum" sz="quarter" idx="10"/>
          </p:nvPr>
        </p:nvSpPr>
        <p:spPr/>
        <p:txBody>
          <a:bodyPr/>
          <a:lstStyle/>
          <a:p>
            <a:pPr>
              <a:defRPr/>
            </a:pPr>
            <a:fld id="{BB4356DB-4864-4F7E-8D13-FCF2386CF903}" type="slidenum">
              <a:rPr lang="en-US" smtClean="0"/>
              <a:pPr>
                <a:defRPr/>
              </a:pPr>
              <a:t>13</a:t>
            </a:fld>
            <a:endParaRPr lang="en-US"/>
          </a:p>
        </p:txBody>
      </p:sp>
    </p:spTree>
    <p:extLst>
      <p:ext uri="{BB962C8B-B14F-4D97-AF65-F5344CB8AC3E}">
        <p14:creationId xmlns:p14="http://schemas.microsoft.com/office/powerpoint/2010/main" val="52265481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eaLnBrk="1" hangingPunct="1"/>
            <a:r>
              <a:rPr lang="en-US" dirty="0" smtClean="0">
                <a:solidFill>
                  <a:schemeClr val="tx1"/>
                </a:solidFill>
              </a:rPr>
              <a:t>Remember,</a:t>
            </a:r>
            <a:r>
              <a:rPr lang="en-US" baseline="0" dirty="0" smtClean="0">
                <a:solidFill>
                  <a:schemeClr val="tx1"/>
                </a:solidFill>
              </a:rPr>
              <a:t> t</a:t>
            </a:r>
            <a:r>
              <a:rPr lang="en-US" dirty="0" smtClean="0">
                <a:solidFill>
                  <a:schemeClr val="tx1"/>
                </a:solidFill>
              </a:rPr>
              <a:t>o prevent cuts, scrapes and punctures:</a:t>
            </a:r>
          </a:p>
          <a:p>
            <a:pPr algn="l" eaLnBrk="1" hangingPunct="1"/>
            <a:endParaRPr lang="en-US" dirty="0" smtClean="0">
              <a:solidFill>
                <a:schemeClr val="tx1"/>
              </a:solidFill>
            </a:endParaRPr>
          </a:p>
          <a:p>
            <a:pPr marL="342900" indent="-342900" algn="l">
              <a:buFont typeface="Arial" pitchFamily="34" charset="0"/>
              <a:buChar char="•"/>
            </a:pPr>
            <a:r>
              <a:rPr lang="en-US" dirty="0" smtClean="0">
                <a:solidFill>
                  <a:schemeClr val="tx1"/>
                </a:solidFill>
              </a:rPr>
              <a:t>Wear the proper PPE when working with hand tools or handling metal with sharp edges or window/door glass.</a:t>
            </a:r>
          </a:p>
          <a:p>
            <a:pPr marL="342900" indent="-342900" algn="l">
              <a:buFont typeface="Arial" pitchFamily="34" charset="0"/>
              <a:buChar char="•"/>
            </a:pPr>
            <a:r>
              <a:rPr lang="en-US" dirty="0" smtClean="0">
                <a:solidFill>
                  <a:schemeClr val="tx1"/>
                </a:solidFill>
              </a:rPr>
              <a:t>Do not pick up broken glass with your bare hands.</a:t>
            </a:r>
          </a:p>
          <a:p>
            <a:pPr marL="342900" indent="-342900" algn="l">
              <a:buFont typeface="Arial" pitchFamily="34" charset="0"/>
              <a:buChar char="•"/>
            </a:pPr>
            <a:r>
              <a:rPr lang="en-US" dirty="0" smtClean="0">
                <a:solidFill>
                  <a:schemeClr val="tx1"/>
                </a:solidFill>
              </a:rPr>
              <a:t>Do not carry hand tools or utility knives in your pocket.</a:t>
            </a:r>
          </a:p>
          <a:p>
            <a:pPr marL="342900" indent="-342900" algn="l">
              <a:buFont typeface="Arial" pitchFamily="34" charset="0"/>
              <a:buChar char="•"/>
            </a:pPr>
            <a:r>
              <a:rPr lang="en-US" dirty="0" smtClean="0">
                <a:solidFill>
                  <a:schemeClr val="tx1"/>
                </a:solidFill>
              </a:rPr>
              <a:t>Cut away from yourself when using a knife.</a:t>
            </a:r>
          </a:p>
          <a:p>
            <a:pPr marL="342900" indent="-342900" algn="l">
              <a:buFont typeface="Arial" pitchFamily="34" charset="0"/>
              <a:buChar char="•"/>
            </a:pPr>
            <a:r>
              <a:rPr lang="en-US" dirty="0" smtClean="0">
                <a:solidFill>
                  <a:schemeClr val="tx1"/>
                </a:solidFill>
              </a:rPr>
              <a:t>Think safety, work safely!</a:t>
            </a:r>
          </a:p>
          <a:p>
            <a:endParaRPr lang="en-US" dirty="0"/>
          </a:p>
        </p:txBody>
      </p:sp>
      <p:sp>
        <p:nvSpPr>
          <p:cNvPr id="4" name="Slide Number Placeholder 3"/>
          <p:cNvSpPr>
            <a:spLocks noGrp="1"/>
          </p:cNvSpPr>
          <p:nvPr>
            <p:ph type="sldNum" sz="quarter" idx="10"/>
          </p:nvPr>
        </p:nvSpPr>
        <p:spPr/>
        <p:txBody>
          <a:bodyPr/>
          <a:lstStyle/>
          <a:p>
            <a:pPr>
              <a:defRPr/>
            </a:pPr>
            <a:fld id="{BB4356DB-4864-4F7E-8D13-FCF2386CF903}" type="slidenum">
              <a:rPr lang="en-US" smtClean="0"/>
              <a:pPr>
                <a:defRPr/>
              </a:pPr>
              <a:t>14</a:t>
            </a:fld>
            <a:endParaRPr lang="en-US"/>
          </a:p>
        </p:txBody>
      </p:sp>
    </p:spTree>
    <p:extLst>
      <p:ext uri="{BB962C8B-B14F-4D97-AF65-F5344CB8AC3E}">
        <p14:creationId xmlns:p14="http://schemas.microsoft.com/office/powerpoint/2010/main" val="17974817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lgn="l">
              <a:buFont typeface="Wingdings" pitchFamily="2" charset="2"/>
              <a:buNone/>
            </a:pPr>
            <a:r>
              <a:rPr lang="en-US" dirty="0" smtClean="0">
                <a:solidFill>
                  <a:schemeClr val="tx1"/>
                </a:solidFill>
              </a:rPr>
              <a:t>When</a:t>
            </a:r>
            <a:r>
              <a:rPr lang="en-US" baseline="0" dirty="0" smtClean="0">
                <a:solidFill>
                  <a:schemeClr val="tx1"/>
                </a:solidFill>
              </a:rPr>
              <a:t> using/handling scissors keep in mind the following:</a:t>
            </a:r>
          </a:p>
          <a:p>
            <a:pPr marL="0" indent="0" algn="l">
              <a:buFont typeface="Wingdings" pitchFamily="2" charset="2"/>
              <a:buNone/>
            </a:pPr>
            <a:endParaRPr lang="en-US" dirty="0" smtClean="0">
              <a:solidFill>
                <a:schemeClr val="tx1"/>
              </a:solidFill>
            </a:endParaRPr>
          </a:p>
          <a:p>
            <a:pPr marL="342900" indent="-342900" algn="l">
              <a:buFont typeface="Wingdings" pitchFamily="2" charset="2"/>
              <a:buChar char="§"/>
            </a:pPr>
            <a:r>
              <a:rPr lang="en-US" dirty="0" smtClean="0">
                <a:solidFill>
                  <a:schemeClr val="tx1"/>
                </a:solidFill>
              </a:rPr>
              <a:t>Keep scissors sharpened.</a:t>
            </a:r>
          </a:p>
          <a:p>
            <a:pPr marL="342900" indent="-342900" algn="l">
              <a:buFont typeface="Wingdings" pitchFamily="2" charset="2"/>
              <a:buChar char="§"/>
            </a:pPr>
            <a:r>
              <a:rPr lang="en-US" dirty="0" smtClean="0">
                <a:solidFill>
                  <a:schemeClr val="tx1"/>
                </a:solidFill>
              </a:rPr>
              <a:t>Use proper scissors for the job being done.</a:t>
            </a:r>
          </a:p>
          <a:p>
            <a:pPr marL="342900" indent="-342900" algn="l">
              <a:buFont typeface="Wingdings" pitchFamily="2" charset="2"/>
              <a:buChar char="§"/>
            </a:pPr>
            <a:r>
              <a:rPr lang="en-US" dirty="0" smtClean="0">
                <a:solidFill>
                  <a:schemeClr val="tx1"/>
                </a:solidFill>
              </a:rPr>
              <a:t>Use scissors only for their intended job.</a:t>
            </a:r>
          </a:p>
          <a:p>
            <a:pPr marL="342900" indent="-342900" algn="l">
              <a:buFont typeface="Wingdings" pitchFamily="2" charset="2"/>
              <a:buChar char="§"/>
            </a:pPr>
            <a:r>
              <a:rPr lang="en-US" dirty="0" smtClean="0">
                <a:solidFill>
                  <a:schemeClr val="tx1"/>
                </a:solidFill>
              </a:rPr>
              <a:t>Do not try to catch falling scissors.</a:t>
            </a:r>
          </a:p>
          <a:p>
            <a:pPr marL="342900" indent="-342900" algn="l">
              <a:buFont typeface="Wingdings" pitchFamily="2" charset="2"/>
              <a:buChar char="§"/>
            </a:pPr>
            <a:r>
              <a:rPr lang="en-US" dirty="0" smtClean="0">
                <a:solidFill>
                  <a:schemeClr val="tx1"/>
                </a:solidFill>
              </a:rPr>
              <a:t>Carry scissors with the blades closed.</a:t>
            </a:r>
          </a:p>
          <a:p>
            <a:pPr marL="342900" indent="-342900" algn="l">
              <a:buFont typeface="Wingdings" pitchFamily="2" charset="2"/>
              <a:buChar char="§"/>
            </a:pPr>
            <a:r>
              <a:rPr lang="en-US" dirty="0" smtClean="0">
                <a:solidFill>
                  <a:schemeClr val="tx1"/>
                </a:solidFill>
              </a:rPr>
              <a:t>Hand scissors to someone with the handle  facing them.</a:t>
            </a:r>
          </a:p>
          <a:p>
            <a:endParaRPr lang="en-US" dirty="0"/>
          </a:p>
        </p:txBody>
      </p:sp>
      <p:sp>
        <p:nvSpPr>
          <p:cNvPr id="4" name="Slide Number Placeholder 3"/>
          <p:cNvSpPr>
            <a:spLocks noGrp="1"/>
          </p:cNvSpPr>
          <p:nvPr>
            <p:ph type="sldNum" sz="quarter" idx="10"/>
          </p:nvPr>
        </p:nvSpPr>
        <p:spPr/>
        <p:txBody>
          <a:bodyPr/>
          <a:lstStyle/>
          <a:p>
            <a:pPr>
              <a:defRPr/>
            </a:pPr>
            <a:fld id="{BB4356DB-4864-4F7E-8D13-FCF2386CF903}" type="slidenum">
              <a:rPr lang="en-US" smtClean="0"/>
              <a:pPr>
                <a:defRPr/>
              </a:pPr>
              <a:t>2</a:t>
            </a:fld>
            <a:endParaRPr lang="en-US"/>
          </a:p>
        </p:txBody>
      </p:sp>
    </p:spTree>
    <p:extLst>
      <p:ext uri="{BB962C8B-B14F-4D97-AF65-F5344CB8AC3E}">
        <p14:creationId xmlns:p14="http://schemas.microsoft.com/office/powerpoint/2010/main" val="32067880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lgn="l">
              <a:buFont typeface="Wingdings" pitchFamily="2" charset="2"/>
              <a:buNone/>
            </a:pPr>
            <a:r>
              <a:rPr lang="en-US" dirty="0" smtClean="0">
                <a:solidFill>
                  <a:schemeClr val="tx1"/>
                </a:solidFill>
              </a:rPr>
              <a:t>To use box cutters, utility knives or other hand tools safely remember:</a:t>
            </a:r>
          </a:p>
          <a:p>
            <a:pPr marL="342900" indent="-342900" algn="l">
              <a:buFont typeface="Wingdings" pitchFamily="2" charset="2"/>
              <a:buChar char="§"/>
            </a:pPr>
            <a:endParaRPr lang="en-US" dirty="0" smtClean="0">
              <a:solidFill>
                <a:schemeClr val="tx1"/>
              </a:solidFill>
            </a:endParaRPr>
          </a:p>
          <a:p>
            <a:pPr marL="342900" indent="-342900" algn="l">
              <a:buFont typeface="Wingdings" pitchFamily="2" charset="2"/>
              <a:buChar char="§"/>
            </a:pPr>
            <a:r>
              <a:rPr lang="en-US" dirty="0" smtClean="0">
                <a:solidFill>
                  <a:schemeClr val="tx1"/>
                </a:solidFill>
              </a:rPr>
              <a:t>When using a box cutter or utility knife, do not  cut towards yourself.</a:t>
            </a:r>
          </a:p>
          <a:p>
            <a:pPr marL="342900" indent="-342900" algn="l">
              <a:buFont typeface="Wingdings" pitchFamily="2" charset="2"/>
              <a:buChar char="§"/>
            </a:pPr>
            <a:r>
              <a:rPr lang="en-US" dirty="0" smtClean="0">
                <a:solidFill>
                  <a:schemeClr val="tx1"/>
                </a:solidFill>
              </a:rPr>
              <a:t>Keep box cutters closed when not in use.</a:t>
            </a:r>
          </a:p>
          <a:p>
            <a:pPr marL="342900" indent="-342900" algn="l">
              <a:buFont typeface="Wingdings" pitchFamily="2" charset="2"/>
              <a:buChar char="§"/>
            </a:pPr>
            <a:r>
              <a:rPr lang="en-US" dirty="0" smtClean="0">
                <a:solidFill>
                  <a:schemeClr val="tx1"/>
                </a:solidFill>
              </a:rPr>
              <a:t>Do not keep your free hand near the cutting  edge of a utility knife when making a cut.</a:t>
            </a:r>
          </a:p>
          <a:p>
            <a:pPr marL="342900" indent="-342900" algn="l">
              <a:buFont typeface="Wingdings" pitchFamily="2" charset="2"/>
              <a:buChar char="§"/>
            </a:pPr>
            <a:r>
              <a:rPr lang="en-US" dirty="0" smtClean="0">
                <a:solidFill>
                  <a:schemeClr val="tx1"/>
                </a:solidFill>
              </a:rPr>
              <a:t>Always wear the correct PPE when using hand tools (e.g. gloves, safety glasses, etc.).</a:t>
            </a:r>
          </a:p>
          <a:p>
            <a:endParaRPr lang="en-US" dirty="0"/>
          </a:p>
        </p:txBody>
      </p:sp>
      <p:sp>
        <p:nvSpPr>
          <p:cNvPr id="4" name="Slide Number Placeholder 3"/>
          <p:cNvSpPr>
            <a:spLocks noGrp="1"/>
          </p:cNvSpPr>
          <p:nvPr>
            <p:ph type="sldNum" sz="quarter" idx="10"/>
          </p:nvPr>
        </p:nvSpPr>
        <p:spPr/>
        <p:txBody>
          <a:bodyPr/>
          <a:lstStyle/>
          <a:p>
            <a:pPr>
              <a:defRPr/>
            </a:pPr>
            <a:fld id="{BB4356DB-4864-4F7E-8D13-FCF2386CF903}" type="slidenum">
              <a:rPr lang="en-US" smtClean="0"/>
              <a:pPr>
                <a:defRPr/>
              </a:pPr>
              <a:t>3</a:t>
            </a:fld>
            <a:endParaRPr lang="en-US"/>
          </a:p>
        </p:txBody>
      </p:sp>
    </p:spTree>
    <p:extLst>
      <p:ext uri="{BB962C8B-B14F-4D97-AF65-F5344CB8AC3E}">
        <p14:creationId xmlns:p14="http://schemas.microsoft.com/office/powerpoint/2010/main" val="35964737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lgn="l">
              <a:buFont typeface="Wingdings" pitchFamily="2" charset="2"/>
              <a:buNone/>
            </a:pPr>
            <a:r>
              <a:rPr lang="en-US" sz="1200" dirty="0" smtClean="0">
                <a:solidFill>
                  <a:schemeClr val="tx1"/>
                </a:solidFill>
              </a:rPr>
              <a:t>Using</a:t>
            </a:r>
            <a:r>
              <a:rPr lang="en-US" sz="1200" baseline="0" dirty="0" smtClean="0">
                <a:solidFill>
                  <a:schemeClr val="tx1"/>
                </a:solidFill>
              </a:rPr>
              <a:t> or carrying hand tools can cause injuries, to ensure your safety:</a:t>
            </a:r>
          </a:p>
          <a:p>
            <a:pPr marL="0" indent="0" algn="l">
              <a:buFont typeface="Wingdings" pitchFamily="2" charset="2"/>
              <a:buNone/>
            </a:pPr>
            <a:endParaRPr lang="en-US" sz="1200" dirty="0" smtClean="0">
              <a:solidFill>
                <a:schemeClr val="tx1"/>
              </a:solidFill>
            </a:endParaRPr>
          </a:p>
          <a:p>
            <a:pPr marL="342900" indent="-342900" algn="l">
              <a:buFont typeface="Wingdings" pitchFamily="2" charset="2"/>
              <a:buChar char="§"/>
            </a:pPr>
            <a:r>
              <a:rPr lang="en-US" sz="1200" dirty="0" smtClean="0">
                <a:solidFill>
                  <a:schemeClr val="tx1"/>
                </a:solidFill>
              </a:rPr>
              <a:t>Do not carry scissors, screwdrivers, or utility knives in your pockets – use a proper belt holder or carry them in your hand.</a:t>
            </a:r>
          </a:p>
          <a:p>
            <a:pPr marL="342900" indent="-342900" algn="l">
              <a:buFont typeface="Wingdings" pitchFamily="2" charset="2"/>
              <a:buChar char="§"/>
            </a:pPr>
            <a:r>
              <a:rPr lang="en-US" sz="1200" dirty="0" smtClean="0">
                <a:solidFill>
                  <a:schemeClr val="tx1"/>
                </a:solidFill>
              </a:rPr>
              <a:t>When carrying sharp objects carry them at your side with your arm fully extended.</a:t>
            </a:r>
          </a:p>
          <a:p>
            <a:pPr marL="342900" indent="-342900" algn="l">
              <a:buFont typeface="Wingdings" pitchFamily="2" charset="2"/>
              <a:buChar char="§"/>
            </a:pPr>
            <a:r>
              <a:rPr lang="en-US" sz="1200" dirty="0" smtClean="0">
                <a:solidFill>
                  <a:schemeClr val="tx1"/>
                </a:solidFill>
              </a:rPr>
              <a:t>Use hand tools for their intended purpose – a screwdriver is not a hammer!</a:t>
            </a:r>
          </a:p>
          <a:p>
            <a:pPr marL="342900" indent="-342900" algn="l">
              <a:buFont typeface="Wingdings" pitchFamily="2" charset="2"/>
              <a:buChar char="§"/>
            </a:pPr>
            <a:r>
              <a:rPr lang="en-US" sz="1200" dirty="0" smtClean="0">
                <a:solidFill>
                  <a:schemeClr val="tx1"/>
                </a:solidFill>
              </a:rPr>
              <a:t>Check hand tools before using to make sure they are not damaged.</a:t>
            </a:r>
          </a:p>
          <a:p>
            <a:endParaRPr lang="en-US" dirty="0"/>
          </a:p>
        </p:txBody>
      </p:sp>
      <p:sp>
        <p:nvSpPr>
          <p:cNvPr id="4" name="Slide Number Placeholder 3"/>
          <p:cNvSpPr>
            <a:spLocks noGrp="1"/>
          </p:cNvSpPr>
          <p:nvPr>
            <p:ph type="sldNum" sz="quarter" idx="10"/>
          </p:nvPr>
        </p:nvSpPr>
        <p:spPr/>
        <p:txBody>
          <a:bodyPr/>
          <a:lstStyle/>
          <a:p>
            <a:pPr>
              <a:defRPr/>
            </a:pPr>
            <a:fld id="{BB4356DB-4864-4F7E-8D13-FCF2386CF903}" type="slidenum">
              <a:rPr lang="en-US" smtClean="0"/>
              <a:pPr>
                <a:defRPr/>
              </a:pPr>
              <a:t>4</a:t>
            </a:fld>
            <a:endParaRPr lang="en-US"/>
          </a:p>
        </p:txBody>
      </p:sp>
    </p:spTree>
    <p:extLst>
      <p:ext uri="{BB962C8B-B14F-4D97-AF65-F5344CB8AC3E}">
        <p14:creationId xmlns:p14="http://schemas.microsoft.com/office/powerpoint/2010/main" val="28811072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lgn="l">
              <a:buFont typeface="Arial" pitchFamily="34" charset="0"/>
              <a:buNone/>
            </a:pPr>
            <a:r>
              <a:rPr lang="en-US" dirty="0" smtClean="0">
                <a:solidFill>
                  <a:schemeClr val="tx1"/>
                </a:solidFill>
              </a:rPr>
              <a:t>Sometimes glass containers break in the process of using, storing or handling them, to make sure nobody sustains</a:t>
            </a:r>
            <a:r>
              <a:rPr lang="en-US" baseline="0" dirty="0" smtClean="0">
                <a:solidFill>
                  <a:schemeClr val="tx1"/>
                </a:solidFill>
              </a:rPr>
              <a:t> an injury:</a:t>
            </a:r>
            <a:endParaRPr lang="en-US" dirty="0" smtClean="0">
              <a:solidFill>
                <a:schemeClr val="tx1"/>
              </a:solidFill>
            </a:endParaRPr>
          </a:p>
          <a:p>
            <a:pPr marL="342900" indent="-342900" algn="l">
              <a:buFont typeface="Arial" pitchFamily="34" charset="0"/>
              <a:buChar char="•"/>
            </a:pPr>
            <a:endParaRPr lang="en-US" dirty="0" smtClean="0">
              <a:solidFill>
                <a:schemeClr val="tx1"/>
              </a:solidFill>
            </a:endParaRPr>
          </a:p>
          <a:p>
            <a:pPr marL="342900" indent="-342900" algn="l">
              <a:buFont typeface="Arial" pitchFamily="34" charset="0"/>
              <a:buChar char="•"/>
            </a:pPr>
            <a:r>
              <a:rPr lang="en-US" dirty="0" smtClean="0">
                <a:solidFill>
                  <a:schemeClr val="tx1"/>
                </a:solidFill>
              </a:rPr>
              <a:t>Do not pick up broken glass with your bare  hands – use gloves or a broom and dust pan.</a:t>
            </a:r>
          </a:p>
          <a:p>
            <a:pPr marL="342900" indent="-342900" algn="l">
              <a:buFont typeface="Arial" pitchFamily="34" charset="0"/>
              <a:buChar char="•"/>
            </a:pPr>
            <a:r>
              <a:rPr lang="en-US" dirty="0" smtClean="0">
                <a:solidFill>
                  <a:schemeClr val="tx1"/>
                </a:solidFill>
              </a:rPr>
              <a:t>Put broken glass in a sturdy container and label  it with “Caution, Broken Glass Inside.”</a:t>
            </a:r>
          </a:p>
          <a:p>
            <a:pPr marL="342900" indent="-342900" algn="l">
              <a:buFont typeface="Arial" pitchFamily="34" charset="0"/>
              <a:buChar char="•"/>
            </a:pPr>
            <a:r>
              <a:rPr lang="en-US" dirty="0" smtClean="0">
                <a:solidFill>
                  <a:schemeClr val="tx1"/>
                </a:solidFill>
              </a:rPr>
              <a:t>Use appropriate gloves when handling window/  door glass or metal sheets/pieces/covers that may have sharp edges.</a:t>
            </a:r>
          </a:p>
          <a:p>
            <a:endParaRPr lang="en-US" dirty="0"/>
          </a:p>
        </p:txBody>
      </p:sp>
      <p:sp>
        <p:nvSpPr>
          <p:cNvPr id="4" name="Slide Number Placeholder 3"/>
          <p:cNvSpPr>
            <a:spLocks noGrp="1"/>
          </p:cNvSpPr>
          <p:nvPr>
            <p:ph type="sldNum" sz="quarter" idx="10"/>
          </p:nvPr>
        </p:nvSpPr>
        <p:spPr/>
        <p:txBody>
          <a:bodyPr/>
          <a:lstStyle/>
          <a:p>
            <a:pPr>
              <a:defRPr/>
            </a:pPr>
            <a:fld id="{BB4356DB-4864-4F7E-8D13-FCF2386CF903}" type="slidenum">
              <a:rPr lang="en-US" smtClean="0"/>
              <a:pPr>
                <a:defRPr/>
              </a:pPr>
              <a:t>5</a:t>
            </a:fld>
            <a:endParaRPr lang="en-US"/>
          </a:p>
        </p:txBody>
      </p:sp>
    </p:spTree>
    <p:extLst>
      <p:ext uri="{BB962C8B-B14F-4D97-AF65-F5344CB8AC3E}">
        <p14:creationId xmlns:p14="http://schemas.microsoft.com/office/powerpoint/2010/main" val="285869018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If you suffer</a:t>
            </a:r>
            <a:r>
              <a:rPr lang="en-US" baseline="0" dirty="0" smtClean="0"/>
              <a:t> a cut, the </a:t>
            </a:r>
            <a:r>
              <a:rPr lang="en-US" dirty="0" smtClean="0"/>
              <a:t>American College of Emergency Physicians offers the following tips: </a:t>
            </a:r>
          </a:p>
          <a:p>
            <a:r>
              <a:rPr lang="en-US" dirty="0" smtClean="0"/>
              <a:t>•</a:t>
            </a:r>
            <a:r>
              <a:rPr lang="en-US" baseline="0" dirty="0" smtClean="0"/>
              <a:t> </a:t>
            </a:r>
            <a:r>
              <a:rPr lang="en-US" dirty="0" smtClean="0"/>
              <a:t>Thoroughly wash your hands with soap and warm water or use an antibacterial cleanser. </a:t>
            </a:r>
          </a:p>
          <a:p>
            <a:r>
              <a:rPr lang="en-US" dirty="0" smtClean="0"/>
              <a:t>•</a:t>
            </a:r>
            <a:r>
              <a:rPr lang="en-US" baseline="0" dirty="0" smtClean="0"/>
              <a:t> </a:t>
            </a:r>
            <a:r>
              <a:rPr lang="en-US" dirty="0" smtClean="0"/>
              <a:t>Apply direct pressure with a clean cloth, paper towel or piece of gauze to the injured area to stop the bleeding. </a:t>
            </a:r>
          </a:p>
          <a:p>
            <a:r>
              <a:rPr lang="en-US" dirty="0" smtClean="0"/>
              <a:t>•</a:t>
            </a:r>
            <a:r>
              <a:rPr lang="en-US" baseline="0" dirty="0" smtClean="0"/>
              <a:t> </a:t>
            </a:r>
            <a:r>
              <a:rPr lang="en-US" dirty="0" smtClean="0"/>
              <a:t>Clean the wound with cool water and mild soap, and gently dry the area. </a:t>
            </a:r>
          </a:p>
          <a:p>
            <a:r>
              <a:rPr lang="en-US" dirty="0" smtClean="0"/>
              <a:t>•</a:t>
            </a:r>
            <a:r>
              <a:rPr lang="en-US" baseline="0" dirty="0" smtClean="0"/>
              <a:t> </a:t>
            </a:r>
            <a:r>
              <a:rPr lang="en-US" dirty="0" smtClean="0"/>
              <a:t>Apply an antibiotic ointment to the wound to reduce the risk for infection. </a:t>
            </a:r>
          </a:p>
          <a:p>
            <a:r>
              <a:rPr lang="en-US" dirty="0" smtClean="0"/>
              <a:t>•</a:t>
            </a:r>
            <a:r>
              <a:rPr lang="en-US" baseline="0" dirty="0" smtClean="0"/>
              <a:t> </a:t>
            </a:r>
            <a:r>
              <a:rPr lang="en-US" dirty="0" smtClean="0"/>
              <a:t>Cover the wound with a sterile bandage</a:t>
            </a:r>
          </a:p>
          <a:p>
            <a:r>
              <a:rPr lang="en-US" sz="1200" b="1" kern="1200" dirty="0" smtClean="0">
                <a:solidFill>
                  <a:schemeClr val="tx1"/>
                </a:solidFill>
                <a:effectLst/>
                <a:latin typeface="+mn-lt"/>
                <a:ea typeface="+mn-ea"/>
                <a:cs typeface="+mn-cs"/>
              </a:rPr>
              <a:t>news.health.com</a:t>
            </a:r>
            <a:r>
              <a:rPr lang="en-US" sz="1200" i="1" kern="1200" dirty="0" smtClean="0">
                <a:solidFill>
                  <a:schemeClr val="tx1"/>
                </a:solidFill>
                <a:effectLst/>
                <a:latin typeface="+mn-lt"/>
                <a:ea typeface="+mn-ea"/>
                <a:cs typeface="+mn-cs"/>
              </a:rPr>
              <a:t>/...tips-for-treating-</a:t>
            </a:r>
            <a:r>
              <a:rPr lang="en-US" sz="1200" b="1" kern="1200" dirty="0" smtClean="0">
                <a:solidFill>
                  <a:schemeClr val="tx1"/>
                </a:solidFill>
                <a:effectLst/>
                <a:latin typeface="+mn-lt"/>
                <a:ea typeface="+mn-ea"/>
                <a:cs typeface="+mn-cs"/>
              </a:rPr>
              <a:t>cuts</a:t>
            </a:r>
            <a:r>
              <a:rPr lang="en-US" sz="1200" i="1" kern="1200" dirty="0" smtClean="0">
                <a:solidFill>
                  <a:schemeClr val="tx1"/>
                </a:solidFill>
                <a:effectLst/>
                <a:latin typeface="+mn-lt"/>
                <a:ea typeface="+mn-ea"/>
                <a:cs typeface="+mn-cs"/>
              </a:rPr>
              <a:t>-</a:t>
            </a:r>
            <a:r>
              <a:rPr lang="en-US" sz="1200" b="1" kern="1200" dirty="0" smtClean="0">
                <a:solidFill>
                  <a:schemeClr val="tx1"/>
                </a:solidFill>
                <a:effectLst/>
                <a:latin typeface="+mn-lt"/>
                <a:ea typeface="+mn-ea"/>
                <a:cs typeface="+mn-cs"/>
              </a:rPr>
              <a:t>scrapes</a:t>
            </a:r>
            <a:r>
              <a:rPr lang="en-US" sz="1200" i="1" kern="1200" dirty="0" smtClean="0">
                <a:solidFill>
                  <a:schemeClr val="tx1"/>
                </a:solidFill>
                <a:effectLst/>
                <a:latin typeface="+mn-lt"/>
                <a:ea typeface="+mn-ea"/>
                <a:cs typeface="+mn-cs"/>
              </a:rPr>
              <a:t>-and-</a:t>
            </a:r>
            <a:r>
              <a:rPr lang="en-US" sz="1200" b="1" kern="1200" dirty="0" smtClean="0">
                <a:solidFill>
                  <a:schemeClr val="tx1"/>
                </a:solidFill>
                <a:effectLst/>
                <a:latin typeface="+mn-lt"/>
                <a:ea typeface="+mn-ea"/>
                <a:cs typeface="+mn-cs"/>
              </a:rPr>
              <a:t>puncture</a:t>
            </a:r>
            <a:r>
              <a:rPr lang="en-US" sz="1200" i="1" kern="1200" dirty="0" smtClean="0">
                <a:solidFill>
                  <a:schemeClr val="tx1"/>
                </a:solidFill>
                <a:effectLst/>
                <a:latin typeface="+mn-lt"/>
                <a:ea typeface="+mn-ea"/>
                <a:cs typeface="+mn-cs"/>
              </a:rPr>
              <a:t>-wounds</a:t>
            </a:r>
            <a:endParaRPr lang="en-US" dirty="0"/>
          </a:p>
        </p:txBody>
      </p:sp>
      <p:sp>
        <p:nvSpPr>
          <p:cNvPr id="4" name="Slide Number Placeholder 3"/>
          <p:cNvSpPr>
            <a:spLocks noGrp="1"/>
          </p:cNvSpPr>
          <p:nvPr>
            <p:ph type="sldNum" sz="quarter" idx="10"/>
          </p:nvPr>
        </p:nvSpPr>
        <p:spPr/>
        <p:txBody>
          <a:bodyPr/>
          <a:lstStyle/>
          <a:p>
            <a:pPr>
              <a:defRPr/>
            </a:pPr>
            <a:fld id="{BB4356DB-4864-4F7E-8D13-FCF2386CF903}" type="slidenum">
              <a:rPr lang="en-US" smtClean="0"/>
              <a:pPr>
                <a:defRPr/>
              </a:pPr>
              <a:t>6</a:t>
            </a:fld>
            <a:endParaRPr lang="en-US"/>
          </a:p>
        </p:txBody>
      </p:sp>
    </p:spTree>
    <p:extLst>
      <p:ext uri="{BB962C8B-B14F-4D97-AF65-F5344CB8AC3E}">
        <p14:creationId xmlns:p14="http://schemas.microsoft.com/office/powerpoint/2010/main" val="372308560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U.S. National Institutes of Health advised seeking urgent care for the following: </a:t>
            </a:r>
          </a:p>
          <a:p>
            <a:r>
              <a:rPr lang="en-US" dirty="0" smtClean="0"/>
              <a:t>•</a:t>
            </a:r>
            <a:r>
              <a:rPr lang="en-US" baseline="0" dirty="0" smtClean="0"/>
              <a:t> </a:t>
            </a:r>
            <a:r>
              <a:rPr lang="en-US" dirty="0" smtClean="0"/>
              <a:t>Wounds that are very large or bleeding excessively. </a:t>
            </a:r>
          </a:p>
          <a:p>
            <a:r>
              <a:rPr lang="en-US" dirty="0" smtClean="0"/>
              <a:t>•</a:t>
            </a:r>
            <a:r>
              <a:rPr lang="en-US" baseline="0" dirty="0" smtClean="0"/>
              <a:t> </a:t>
            </a:r>
            <a:r>
              <a:rPr lang="en-US" dirty="0" smtClean="0"/>
              <a:t>Injuries that are on the face or near a bone. </a:t>
            </a:r>
          </a:p>
          <a:p>
            <a:r>
              <a:rPr lang="en-US" dirty="0" smtClean="0"/>
              <a:t>•</a:t>
            </a:r>
            <a:r>
              <a:rPr lang="en-US" baseline="0" dirty="0" smtClean="0"/>
              <a:t> </a:t>
            </a:r>
            <a:r>
              <a:rPr lang="en-US" dirty="0" smtClean="0"/>
              <a:t>Injuries that have caused people to lose feeling or function in the affected area. </a:t>
            </a:r>
          </a:p>
          <a:p>
            <a:r>
              <a:rPr lang="en-US" dirty="0" smtClean="0"/>
              <a:t>•</a:t>
            </a:r>
            <a:r>
              <a:rPr lang="en-US" baseline="0" dirty="0" smtClean="0"/>
              <a:t> </a:t>
            </a:r>
            <a:r>
              <a:rPr lang="en-US" dirty="0" smtClean="0"/>
              <a:t>Injuries caused by a human or animal bite. </a:t>
            </a:r>
          </a:p>
          <a:p>
            <a:r>
              <a:rPr lang="en-US" dirty="0" smtClean="0"/>
              <a:t>•</a:t>
            </a:r>
            <a:r>
              <a:rPr lang="en-US" baseline="0" dirty="0" smtClean="0"/>
              <a:t> </a:t>
            </a:r>
            <a:r>
              <a:rPr lang="en-US" dirty="0" smtClean="0"/>
              <a:t>Wounds caused by a rusty object. </a:t>
            </a:r>
          </a:p>
          <a:p>
            <a:r>
              <a:rPr lang="en-US" dirty="0" smtClean="0"/>
              <a:t>•</a:t>
            </a:r>
            <a:r>
              <a:rPr lang="en-US" baseline="0" dirty="0" smtClean="0"/>
              <a:t> </a:t>
            </a:r>
            <a:r>
              <a:rPr lang="en-US" dirty="0" smtClean="0"/>
              <a:t>Wounds with objects or debris stuck inside. </a:t>
            </a:r>
          </a:p>
          <a:p>
            <a:r>
              <a:rPr lang="en-US" dirty="0" smtClean="0"/>
              <a:t>A doctor should also be consulted about wounds that do not appear to be healing after 48 hours or injuries that are red, swollen, pus-filled or show other signs of infection.</a:t>
            </a:r>
          </a:p>
          <a:p>
            <a:r>
              <a:rPr lang="en-US" sz="1200" b="1" kern="1200" dirty="0" smtClean="0">
                <a:solidFill>
                  <a:schemeClr val="tx1"/>
                </a:solidFill>
                <a:effectLst/>
                <a:latin typeface="+mn-lt"/>
                <a:ea typeface="+mn-ea"/>
                <a:cs typeface="+mn-cs"/>
              </a:rPr>
              <a:t>news.health.com</a:t>
            </a:r>
            <a:r>
              <a:rPr lang="en-US" sz="1200" i="1" kern="1200" dirty="0" smtClean="0">
                <a:solidFill>
                  <a:schemeClr val="tx1"/>
                </a:solidFill>
                <a:effectLst/>
                <a:latin typeface="+mn-lt"/>
                <a:ea typeface="+mn-ea"/>
                <a:cs typeface="+mn-cs"/>
              </a:rPr>
              <a:t>/...tips-for-treating-</a:t>
            </a:r>
            <a:r>
              <a:rPr lang="en-US" sz="1200" b="1" kern="1200" dirty="0" smtClean="0">
                <a:solidFill>
                  <a:schemeClr val="tx1"/>
                </a:solidFill>
                <a:effectLst/>
                <a:latin typeface="+mn-lt"/>
                <a:ea typeface="+mn-ea"/>
                <a:cs typeface="+mn-cs"/>
              </a:rPr>
              <a:t>cuts</a:t>
            </a:r>
            <a:r>
              <a:rPr lang="en-US" sz="1200" i="1" kern="1200" dirty="0" smtClean="0">
                <a:solidFill>
                  <a:schemeClr val="tx1"/>
                </a:solidFill>
                <a:effectLst/>
                <a:latin typeface="+mn-lt"/>
                <a:ea typeface="+mn-ea"/>
                <a:cs typeface="+mn-cs"/>
              </a:rPr>
              <a:t>-</a:t>
            </a:r>
            <a:r>
              <a:rPr lang="en-US" sz="1200" b="1" kern="1200" dirty="0" smtClean="0">
                <a:solidFill>
                  <a:schemeClr val="tx1"/>
                </a:solidFill>
                <a:effectLst/>
                <a:latin typeface="+mn-lt"/>
                <a:ea typeface="+mn-ea"/>
                <a:cs typeface="+mn-cs"/>
              </a:rPr>
              <a:t>scrapes</a:t>
            </a:r>
            <a:r>
              <a:rPr lang="en-US" sz="1200" i="1" kern="1200" dirty="0" smtClean="0">
                <a:solidFill>
                  <a:schemeClr val="tx1"/>
                </a:solidFill>
                <a:effectLst/>
                <a:latin typeface="+mn-lt"/>
                <a:ea typeface="+mn-ea"/>
                <a:cs typeface="+mn-cs"/>
              </a:rPr>
              <a:t>-and-</a:t>
            </a:r>
            <a:r>
              <a:rPr lang="en-US" sz="1200" b="1" kern="1200" dirty="0" smtClean="0">
                <a:solidFill>
                  <a:schemeClr val="tx1"/>
                </a:solidFill>
                <a:effectLst/>
                <a:latin typeface="+mn-lt"/>
                <a:ea typeface="+mn-ea"/>
                <a:cs typeface="+mn-cs"/>
              </a:rPr>
              <a:t>puncture</a:t>
            </a:r>
            <a:r>
              <a:rPr lang="en-US" sz="1200" i="1" kern="1200" dirty="0" smtClean="0">
                <a:solidFill>
                  <a:schemeClr val="tx1"/>
                </a:solidFill>
                <a:effectLst/>
                <a:latin typeface="+mn-lt"/>
                <a:ea typeface="+mn-ea"/>
                <a:cs typeface="+mn-cs"/>
              </a:rPr>
              <a:t>-wounds</a:t>
            </a:r>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BB4356DB-4864-4F7E-8D13-FCF2386CF903}" type="slidenum">
              <a:rPr lang="en-US" smtClean="0"/>
              <a:pPr>
                <a:defRPr/>
              </a:pPr>
              <a:t>7</a:t>
            </a:fld>
            <a:endParaRPr lang="en-US"/>
          </a:p>
        </p:txBody>
      </p:sp>
    </p:spTree>
    <p:extLst>
      <p:ext uri="{BB962C8B-B14F-4D97-AF65-F5344CB8AC3E}">
        <p14:creationId xmlns:p14="http://schemas.microsoft.com/office/powerpoint/2010/main" val="107027668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“Puncture</a:t>
            </a:r>
            <a:r>
              <a:rPr lang="en-US" sz="1200" kern="1200" baseline="0" dirty="0" smtClean="0">
                <a:solidFill>
                  <a:schemeClr val="tx1"/>
                </a:solidFill>
                <a:effectLst/>
                <a:latin typeface="+mn-lt"/>
                <a:ea typeface="+mn-ea"/>
                <a:cs typeface="+mn-cs"/>
              </a:rPr>
              <a:t> wounds </a:t>
            </a:r>
            <a:r>
              <a:rPr lang="en-US" sz="1200" kern="1200" dirty="0" smtClean="0">
                <a:solidFill>
                  <a:schemeClr val="tx1"/>
                </a:solidFill>
                <a:effectLst/>
                <a:latin typeface="+mn-lt"/>
                <a:ea typeface="+mn-ea"/>
                <a:cs typeface="+mn-cs"/>
              </a:rPr>
              <a:t>don't bleed very much (unless a major blood vessel is broken). For that reason, they may not look serious. They also may appear to heal very quickly. But because puncture wounds penetrate deeper than simple scrapes and cuts, and don't usually generate enough blood flow to wash away germs, they are particularly prone to infection. Objects such as old nails or tacks that have been exposed to the soil may carry tetanus spores or other bacteria. Saliva is also loaded with bacteria, so bites can easily become infected.”</a:t>
            </a:r>
          </a:p>
          <a:p>
            <a:endParaRPr lang="en-US"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Puncture Wounds</a:t>
            </a:r>
            <a:endParaRPr lang="en-US"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By Peter Jaret, M.A.</a:t>
            </a:r>
            <a:endParaRPr lang="en-US" sz="1200" kern="1200" dirty="0" smtClean="0">
              <a:solidFill>
                <a:schemeClr val="tx1"/>
              </a:solidFill>
              <a:effectLst/>
              <a:latin typeface="+mn-lt"/>
              <a:ea typeface="+mn-ea"/>
              <a:cs typeface="+mn-cs"/>
            </a:endParaRPr>
          </a:p>
          <a:p>
            <a:pPr marL="0" marR="0" indent="0" algn="l" defTabSz="914400" rtl="0" eaLnBrk="0" fontAlgn="base" latinLnBrk="0" hangingPunct="0">
              <a:lnSpc>
                <a:spcPct val="100000"/>
              </a:lnSpc>
              <a:spcBef>
                <a:spcPct val="30000"/>
              </a:spcBef>
              <a:spcAft>
                <a:spcPct val="0"/>
              </a:spcAft>
              <a:buClrTx/>
              <a:buSzTx/>
              <a:buFontTx/>
              <a:buNone/>
              <a:tabLst/>
              <a:defRPr/>
            </a:pPr>
            <a:r>
              <a:rPr lang="en-US" sz="1200" i="1" kern="1200" dirty="0" smtClean="0">
                <a:solidFill>
                  <a:schemeClr val="tx1"/>
                </a:solidFill>
                <a:effectLst/>
                <a:latin typeface="+mn-lt"/>
                <a:ea typeface="+mn-ea"/>
                <a:cs typeface="+mn-cs"/>
              </a:rPr>
              <a:t>consumer.healthday.com/.../</a:t>
            </a:r>
            <a:r>
              <a:rPr lang="en-US" sz="1200" b="1" kern="1200" dirty="0" smtClean="0">
                <a:solidFill>
                  <a:schemeClr val="tx1"/>
                </a:solidFill>
                <a:effectLst/>
                <a:latin typeface="+mn-lt"/>
                <a:ea typeface="+mn-ea"/>
                <a:cs typeface="+mn-cs"/>
              </a:rPr>
              <a:t>puncture</a:t>
            </a:r>
            <a:r>
              <a:rPr lang="en-US" sz="1200" i="1" kern="1200" dirty="0" smtClean="0">
                <a:solidFill>
                  <a:schemeClr val="tx1"/>
                </a:solidFill>
                <a:effectLst/>
                <a:latin typeface="+mn-lt"/>
                <a:ea typeface="+mn-ea"/>
                <a:cs typeface="+mn-cs"/>
              </a:rPr>
              <a:t>-wounds-644615.html</a:t>
            </a:r>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pPr>
              <a:defRPr/>
            </a:pPr>
            <a:fld id="{BB4356DB-4864-4F7E-8D13-FCF2386CF903}" type="slidenum">
              <a:rPr lang="en-US" smtClean="0"/>
              <a:pPr>
                <a:defRPr/>
              </a:pPr>
              <a:t>8</a:t>
            </a:fld>
            <a:endParaRPr lang="en-US"/>
          </a:p>
        </p:txBody>
      </p:sp>
    </p:spTree>
    <p:extLst>
      <p:ext uri="{BB962C8B-B14F-4D97-AF65-F5344CB8AC3E}">
        <p14:creationId xmlns:p14="http://schemas.microsoft.com/office/powerpoint/2010/main" val="107027668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“For a minor puncture wound, encourage a little bleeding to wash out germs by gently pressing on the skin around the wound. Once the bleeding has stopped, clean the wound thoroughly with soap and water. Thorough cleaning can help prevent the risk of tetanus. It's okay to apply an antiseptic solution.</a:t>
            </a:r>
          </a:p>
          <a:p>
            <a:r>
              <a:rPr lang="en-US" sz="1200" kern="1200" dirty="0" smtClean="0">
                <a:solidFill>
                  <a:schemeClr val="tx1"/>
                </a:solidFill>
                <a:effectLst/>
                <a:latin typeface="+mn-lt"/>
                <a:ea typeface="+mn-ea"/>
                <a:cs typeface="+mn-cs"/>
              </a:rPr>
              <a:t>The American Red Cross advises against applying an antibiotic ointment because it can close off the puncture and prevent air from getting into the wound. (Tetanus bacteria, for example, are more likely to thrive where there is little oxygen). However, the Mayo Clinic and the American Academy of Family Physicians advise using antibiotic ointment to help keep out infection and keep the wounded area clean. Apply a sterile gauze bandage to the wound and seek medical help. The American Medical Association warns that all puncture wounds should be seen by a doctor.”</a:t>
            </a:r>
          </a:p>
          <a:p>
            <a:pPr marL="0" marR="0" indent="0" algn="l" defTabSz="914400" rtl="0" eaLnBrk="0" fontAlgn="base" latinLnBrk="0" hangingPunct="0">
              <a:lnSpc>
                <a:spcPct val="100000"/>
              </a:lnSpc>
              <a:spcBef>
                <a:spcPct val="30000"/>
              </a:spcBef>
              <a:spcAft>
                <a:spcPct val="0"/>
              </a:spcAft>
              <a:buClrTx/>
              <a:buSzTx/>
              <a:buFontTx/>
              <a:buNone/>
              <a:tabLst/>
              <a:defRPr/>
            </a:pPr>
            <a:r>
              <a:rPr lang="en-US" sz="1200" i="1" kern="1200" dirty="0" smtClean="0">
                <a:solidFill>
                  <a:schemeClr val="tx1"/>
                </a:solidFill>
                <a:effectLst/>
                <a:latin typeface="+mn-lt"/>
                <a:ea typeface="+mn-ea"/>
                <a:cs typeface="+mn-cs"/>
              </a:rPr>
              <a:t>consumer.healthday.com/.../</a:t>
            </a:r>
            <a:r>
              <a:rPr lang="en-US" sz="1200" b="1" kern="1200" dirty="0" smtClean="0">
                <a:solidFill>
                  <a:schemeClr val="tx1"/>
                </a:solidFill>
                <a:effectLst/>
                <a:latin typeface="+mn-lt"/>
                <a:ea typeface="+mn-ea"/>
                <a:cs typeface="+mn-cs"/>
              </a:rPr>
              <a:t>puncture</a:t>
            </a:r>
            <a:r>
              <a:rPr lang="en-US" sz="1200" i="1" kern="1200" dirty="0" smtClean="0">
                <a:solidFill>
                  <a:schemeClr val="tx1"/>
                </a:solidFill>
                <a:effectLst/>
                <a:latin typeface="+mn-lt"/>
                <a:ea typeface="+mn-ea"/>
                <a:cs typeface="+mn-cs"/>
              </a:rPr>
              <a:t>-wounds-644615.html</a:t>
            </a:r>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pPr>
              <a:defRPr/>
            </a:pPr>
            <a:fld id="{BB4356DB-4864-4F7E-8D13-FCF2386CF903}" type="slidenum">
              <a:rPr lang="en-US" smtClean="0"/>
              <a:pPr>
                <a:defRPr/>
              </a:pPr>
              <a:t>9</a:t>
            </a:fld>
            <a:endParaRPr lang="en-US"/>
          </a:p>
        </p:txBody>
      </p:sp>
    </p:spTree>
    <p:extLst>
      <p:ext uri="{BB962C8B-B14F-4D97-AF65-F5344CB8AC3E}">
        <p14:creationId xmlns:p14="http://schemas.microsoft.com/office/powerpoint/2010/main" val="107027668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4" name="Picture 26" descr="L&amp;I logo banne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457200" y="381000"/>
            <a:ext cx="8253413"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22" descr="blue bottom banne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457200" y="6324600"/>
            <a:ext cx="8229600" cy="37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ubtitle 2"/>
          <p:cNvSpPr>
            <a:spLocks noGrp="1"/>
          </p:cNvSpPr>
          <p:nvPr>
            <p:ph type="subTitle" idx="1"/>
          </p:nvPr>
        </p:nvSpPr>
        <p:spPr>
          <a:xfrm>
            <a:off x="533400" y="1219200"/>
            <a:ext cx="8153400" cy="4648200"/>
          </a:xfrm>
        </p:spPr>
        <p:txBody>
          <a:bodyPr/>
          <a:lstStyle>
            <a:lvl1pPr marL="0" indent="0" algn="ctr">
              <a:buNone/>
              <a:defRPr sz="2400">
                <a:solidFill>
                  <a:schemeClr val="tx1">
                    <a:tint val="75000"/>
                  </a:schemeClr>
                </a:solidFill>
                <a:latin typeface="Verdan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0" name="Title 15"/>
          <p:cNvSpPr>
            <a:spLocks noGrp="1"/>
          </p:cNvSpPr>
          <p:nvPr>
            <p:ph type="title"/>
          </p:nvPr>
        </p:nvSpPr>
        <p:spPr>
          <a:xfrm>
            <a:off x="533400" y="381000"/>
            <a:ext cx="5105400" cy="457200"/>
          </a:xfrm>
        </p:spPr>
        <p:txBody>
          <a:bodyPr/>
          <a:lstStyle/>
          <a:p>
            <a:r>
              <a:rPr lang="en-US" smtClean="0"/>
              <a:t>Click to edit Master title style</a:t>
            </a:r>
            <a:endParaRPr lang="en-US" dirty="0"/>
          </a:p>
        </p:txBody>
      </p:sp>
      <p:sp>
        <p:nvSpPr>
          <p:cNvPr id="6" name="Date Placeholder 3"/>
          <p:cNvSpPr>
            <a:spLocks noGrp="1"/>
          </p:cNvSpPr>
          <p:nvPr>
            <p:ph type="dt" sz="half" idx="10"/>
          </p:nvPr>
        </p:nvSpPr>
        <p:spPr/>
        <p:txBody>
          <a:bodyPr/>
          <a:lstStyle>
            <a:lvl1pPr>
              <a:defRPr/>
            </a:lvl1pPr>
          </a:lstStyle>
          <a:p>
            <a:pPr>
              <a:defRPr/>
            </a:pPr>
            <a:fld id="{4D11621C-CB46-4799-AD2D-D46773746C11}" type="datetime1">
              <a:rPr lang="en-US"/>
              <a:pPr>
                <a:defRPr/>
              </a:pPr>
              <a:t>3/5/2015</a:t>
            </a:fld>
            <a:endParaRPr lang="en-US"/>
          </a:p>
        </p:txBody>
      </p:sp>
      <p:sp>
        <p:nvSpPr>
          <p:cNvPr id="7" name="Footer Placeholder 4"/>
          <p:cNvSpPr>
            <a:spLocks noGrp="1"/>
          </p:cNvSpPr>
          <p:nvPr>
            <p:ph type="ftr" sz="quarter" idx="11"/>
          </p:nvPr>
        </p:nvSpPr>
        <p:spPr/>
        <p:txBody>
          <a:bodyPr/>
          <a:lstStyle>
            <a:lvl1pPr>
              <a:defRPr/>
            </a:lvl1pPr>
          </a:lstStyle>
          <a:p>
            <a:pPr>
              <a:defRPr/>
            </a:pPr>
            <a:r>
              <a:rPr lang="en-US"/>
              <a:t>PPT-</a:t>
            </a:r>
          </a:p>
        </p:txBody>
      </p:sp>
      <p:sp>
        <p:nvSpPr>
          <p:cNvPr id="8" name="Slide Number Placeholder 5"/>
          <p:cNvSpPr>
            <a:spLocks noGrp="1"/>
          </p:cNvSpPr>
          <p:nvPr>
            <p:ph type="sldNum" sz="quarter" idx="12"/>
          </p:nvPr>
        </p:nvSpPr>
        <p:spPr/>
        <p:txBody>
          <a:bodyPr/>
          <a:lstStyle>
            <a:lvl1pPr>
              <a:defRPr/>
            </a:lvl1pPr>
          </a:lstStyle>
          <a:p>
            <a:pPr>
              <a:defRPr/>
            </a:pPr>
            <a:fld id="{24F08A89-DDF4-4D5A-BC60-8DB27FEEADEF}" type="slidenum">
              <a:rPr lang="en-US"/>
              <a:pPr>
                <a:defRPr/>
              </a:pPr>
              <a:t>‹#›</a:t>
            </a:fld>
            <a:endParaRPr lang="en-US"/>
          </a:p>
        </p:txBody>
      </p:sp>
    </p:spTree>
    <p:extLst>
      <p:ext uri="{BB962C8B-B14F-4D97-AF65-F5344CB8AC3E}">
        <p14:creationId xmlns:p14="http://schemas.microsoft.com/office/powerpoint/2010/main" val="2435221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C7E3434-6900-4E00-9B9B-091B04B772E4}" type="datetime1">
              <a:rPr lang="en-US"/>
              <a:pPr>
                <a:defRPr/>
              </a:pPr>
              <a:t>3/5/2015</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PPT-</a:t>
            </a:r>
          </a:p>
        </p:txBody>
      </p:sp>
      <p:sp>
        <p:nvSpPr>
          <p:cNvPr id="6" name="Slide Number Placeholder 5"/>
          <p:cNvSpPr>
            <a:spLocks noGrp="1"/>
          </p:cNvSpPr>
          <p:nvPr>
            <p:ph type="sldNum" sz="quarter" idx="12"/>
          </p:nvPr>
        </p:nvSpPr>
        <p:spPr/>
        <p:txBody>
          <a:bodyPr/>
          <a:lstStyle>
            <a:lvl1pPr>
              <a:defRPr/>
            </a:lvl1pPr>
          </a:lstStyle>
          <a:p>
            <a:pPr>
              <a:defRPr/>
            </a:pPr>
            <a:fld id="{8B6D9DAF-4CE9-40D3-8F27-52C191682619}" type="slidenum">
              <a:rPr lang="en-US"/>
              <a:pPr>
                <a:defRPr/>
              </a:pPr>
              <a:t>‹#›</a:t>
            </a:fld>
            <a:endParaRPr lang="en-US"/>
          </a:p>
        </p:txBody>
      </p:sp>
    </p:spTree>
    <p:extLst>
      <p:ext uri="{BB962C8B-B14F-4D97-AF65-F5344CB8AC3E}">
        <p14:creationId xmlns:p14="http://schemas.microsoft.com/office/powerpoint/2010/main" val="14459870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D7CD7B73-656E-486A-94F0-5BE5210935C1}" type="datetime1">
              <a:rPr lang="en-US"/>
              <a:pPr>
                <a:defRPr/>
              </a:pPr>
              <a:t>3/5/2015</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PPT-</a:t>
            </a:r>
          </a:p>
        </p:txBody>
      </p:sp>
      <p:sp>
        <p:nvSpPr>
          <p:cNvPr id="6" name="Slide Number Placeholder 5"/>
          <p:cNvSpPr>
            <a:spLocks noGrp="1"/>
          </p:cNvSpPr>
          <p:nvPr>
            <p:ph type="sldNum" sz="quarter" idx="12"/>
          </p:nvPr>
        </p:nvSpPr>
        <p:spPr/>
        <p:txBody>
          <a:bodyPr/>
          <a:lstStyle>
            <a:lvl1pPr>
              <a:defRPr/>
            </a:lvl1pPr>
          </a:lstStyle>
          <a:p>
            <a:pPr>
              <a:defRPr/>
            </a:pPr>
            <a:fld id="{60FAD0F8-4AAB-4720-97A0-1787E62B6C55}" type="slidenum">
              <a:rPr lang="en-US"/>
              <a:pPr>
                <a:defRPr/>
              </a:pPr>
              <a:t>‹#›</a:t>
            </a:fld>
            <a:endParaRPr lang="en-US"/>
          </a:p>
        </p:txBody>
      </p:sp>
    </p:spTree>
    <p:extLst>
      <p:ext uri="{BB962C8B-B14F-4D97-AF65-F5344CB8AC3E}">
        <p14:creationId xmlns:p14="http://schemas.microsoft.com/office/powerpoint/2010/main" val="172154765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EFDACD11-9931-42E0-8189-361147A0C506}" type="datetime1">
              <a:rPr lang="en-US"/>
              <a:pPr>
                <a:defRPr/>
              </a:pPr>
              <a:t>3/5/2015</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PPT-</a:t>
            </a:r>
          </a:p>
        </p:txBody>
      </p:sp>
      <p:sp>
        <p:nvSpPr>
          <p:cNvPr id="6" name="Slide Number Placeholder 5"/>
          <p:cNvSpPr>
            <a:spLocks noGrp="1"/>
          </p:cNvSpPr>
          <p:nvPr>
            <p:ph type="sldNum" sz="quarter" idx="12"/>
          </p:nvPr>
        </p:nvSpPr>
        <p:spPr/>
        <p:txBody>
          <a:bodyPr/>
          <a:lstStyle>
            <a:lvl1pPr>
              <a:defRPr/>
            </a:lvl1pPr>
          </a:lstStyle>
          <a:p>
            <a:pPr>
              <a:defRPr/>
            </a:pPr>
            <a:fld id="{6D4BCE9B-CC5B-437C-A17F-8C5EB0DB31AA}" type="slidenum">
              <a:rPr lang="en-US"/>
              <a:pPr>
                <a:defRPr/>
              </a:pPr>
              <a:t>‹#›</a:t>
            </a:fld>
            <a:endParaRPr lang="en-US"/>
          </a:p>
        </p:txBody>
      </p:sp>
    </p:spTree>
    <p:extLst>
      <p:ext uri="{BB962C8B-B14F-4D97-AF65-F5344CB8AC3E}">
        <p14:creationId xmlns:p14="http://schemas.microsoft.com/office/powerpoint/2010/main" val="10569135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682CF3A9-4C09-4294-8149-8808D8F8A1C9}" type="datetime1">
              <a:rPr lang="en-US"/>
              <a:pPr>
                <a:defRPr/>
              </a:pPr>
              <a:t>3/5/2015</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PPT-</a:t>
            </a:r>
          </a:p>
        </p:txBody>
      </p:sp>
      <p:sp>
        <p:nvSpPr>
          <p:cNvPr id="6" name="Slide Number Placeholder 5"/>
          <p:cNvSpPr>
            <a:spLocks noGrp="1"/>
          </p:cNvSpPr>
          <p:nvPr>
            <p:ph type="sldNum" sz="quarter" idx="12"/>
          </p:nvPr>
        </p:nvSpPr>
        <p:spPr/>
        <p:txBody>
          <a:bodyPr/>
          <a:lstStyle>
            <a:lvl1pPr>
              <a:defRPr/>
            </a:lvl1pPr>
          </a:lstStyle>
          <a:p>
            <a:pPr>
              <a:defRPr/>
            </a:pPr>
            <a:fld id="{E4B8FD18-02DF-40F9-BE0C-7C42FF75D880}" type="slidenum">
              <a:rPr lang="en-US"/>
              <a:pPr>
                <a:defRPr/>
              </a:pPr>
              <a:t>‹#›</a:t>
            </a:fld>
            <a:endParaRPr lang="en-US"/>
          </a:p>
        </p:txBody>
      </p:sp>
    </p:spTree>
    <p:extLst>
      <p:ext uri="{BB962C8B-B14F-4D97-AF65-F5344CB8AC3E}">
        <p14:creationId xmlns:p14="http://schemas.microsoft.com/office/powerpoint/2010/main" val="295441336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FA93ABEA-86FE-4E45-A4EF-33BF6CE199D5}" type="datetime1">
              <a:rPr lang="en-US"/>
              <a:pPr>
                <a:defRPr/>
              </a:pPr>
              <a:t>3/5/2015</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PPT-</a:t>
            </a:r>
          </a:p>
        </p:txBody>
      </p:sp>
      <p:sp>
        <p:nvSpPr>
          <p:cNvPr id="6" name="Slide Number Placeholder 5"/>
          <p:cNvSpPr>
            <a:spLocks noGrp="1"/>
          </p:cNvSpPr>
          <p:nvPr>
            <p:ph type="sldNum" sz="quarter" idx="12"/>
          </p:nvPr>
        </p:nvSpPr>
        <p:spPr/>
        <p:txBody>
          <a:bodyPr/>
          <a:lstStyle>
            <a:lvl1pPr>
              <a:defRPr/>
            </a:lvl1pPr>
          </a:lstStyle>
          <a:p>
            <a:pPr>
              <a:defRPr/>
            </a:pPr>
            <a:fld id="{497C82C6-C18A-4703-8E50-CE23A27CA695}" type="slidenum">
              <a:rPr lang="en-US"/>
              <a:pPr>
                <a:defRPr/>
              </a:pPr>
              <a:t>‹#›</a:t>
            </a:fld>
            <a:endParaRPr lang="en-US"/>
          </a:p>
        </p:txBody>
      </p:sp>
    </p:spTree>
    <p:extLst>
      <p:ext uri="{BB962C8B-B14F-4D97-AF65-F5344CB8AC3E}">
        <p14:creationId xmlns:p14="http://schemas.microsoft.com/office/powerpoint/2010/main" val="51060940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51220F25-56E8-429F-AF11-69488B497EC7}" type="datetime1">
              <a:rPr lang="en-US"/>
              <a:pPr>
                <a:defRPr/>
              </a:pPr>
              <a:t>3/5/2015</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a:t>PPT-</a:t>
            </a:r>
          </a:p>
        </p:txBody>
      </p:sp>
      <p:sp>
        <p:nvSpPr>
          <p:cNvPr id="7" name="Slide Number Placeholder 5"/>
          <p:cNvSpPr>
            <a:spLocks noGrp="1"/>
          </p:cNvSpPr>
          <p:nvPr>
            <p:ph type="sldNum" sz="quarter" idx="12"/>
          </p:nvPr>
        </p:nvSpPr>
        <p:spPr/>
        <p:txBody>
          <a:bodyPr/>
          <a:lstStyle>
            <a:lvl1pPr>
              <a:defRPr/>
            </a:lvl1pPr>
          </a:lstStyle>
          <a:p>
            <a:pPr>
              <a:defRPr/>
            </a:pPr>
            <a:fld id="{A09112F7-B214-4A05-A9ED-C5D6EFA56D16}" type="slidenum">
              <a:rPr lang="en-US"/>
              <a:pPr>
                <a:defRPr/>
              </a:pPr>
              <a:t>‹#›</a:t>
            </a:fld>
            <a:endParaRPr lang="en-US"/>
          </a:p>
        </p:txBody>
      </p:sp>
    </p:spTree>
    <p:extLst>
      <p:ext uri="{BB962C8B-B14F-4D97-AF65-F5344CB8AC3E}">
        <p14:creationId xmlns:p14="http://schemas.microsoft.com/office/powerpoint/2010/main" val="376068808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80B1A03A-0C7F-49E1-BF8E-D9AF69871A63}" type="datetime1">
              <a:rPr lang="en-US"/>
              <a:pPr>
                <a:defRPr/>
              </a:pPr>
              <a:t>3/5/2015</a:t>
            </a:fld>
            <a:endParaRPr lang="en-US"/>
          </a:p>
        </p:txBody>
      </p:sp>
      <p:sp>
        <p:nvSpPr>
          <p:cNvPr id="8" name="Footer Placeholder 4"/>
          <p:cNvSpPr>
            <a:spLocks noGrp="1"/>
          </p:cNvSpPr>
          <p:nvPr>
            <p:ph type="ftr" sz="quarter" idx="11"/>
          </p:nvPr>
        </p:nvSpPr>
        <p:spPr/>
        <p:txBody>
          <a:bodyPr/>
          <a:lstStyle>
            <a:lvl1pPr>
              <a:defRPr/>
            </a:lvl1pPr>
          </a:lstStyle>
          <a:p>
            <a:pPr>
              <a:defRPr/>
            </a:pPr>
            <a:r>
              <a:rPr lang="en-US"/>
              <a:t>PPT-</a:t>
            </a:r>
          </a:p>
        </p:txBody>
      </p:sp>
      <p:sp>
        <p:nvSpPr>
          <p:cNvPr id="9" name="Slide Number Placeholder 5"/>
          <p:cNvSpPr>
            <a:spLocks noGrp="1"/>
          </p:cNvSpPr>
          <p:nvPr>
            <p:ph type="sldNum" sz="quarter" idx="12"/>
          </p:nvPr>
        </p:nvSpPr>
        <p:spPr/>
        <p:txBody>
          <a:bodyPr/>
          <a:lstStyle>
            <a:lvl1pPr>
              <a:defRPr/>
            </a:lvl1pPr>
          </a:lstStyle>
          <a:p>
            <a:pPr>
              <a:defRPr/>
            </a:pPr>
            <a:fld id="{C829F010-E696-431A-AA6C-F9381B43A2A2}" type="slidenum">
              <a:rPr lang="en-US"/>
              <a:pPr>
                <a:defRPr/>
              </a:pPr>
              <a:t>‹#›</a:t>
            </a:fld>
            <a:endParaRPr lang="en-US"/>
          </a:p>
        </p:txBody>
      </p:sp>
    </p:spTree>
    <p:extLst>
      <p:ext uri="{BB962C8B-B14F-4D97-AF65-F5344CB8AC3E}">
        <p14:creationId xmlns:p14="http://schemas.microsoft.com/office/powerpoint/2010/main" val="306370981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86DA93AF-D76E-40DC-BDFA-7FBEAEBE5102}" type="datetime1">
              <a:rPr lang="en-US"/>
              <a:pPr>
                <a:defRPr/>
              </a:pPr>
              <a:t>3/5/2015</a:t>
            </a:fld>
            <a:endParaRPr lang="en-US"/>
          </a:p>
        </p:txBody>
      </p:sp>
      <p:sp>
        <p:nvSpPr>
          <p:cNvPr id="4" name="Footer Placeholder 4"/>
          <p:cNvSpPr>
            <a:spLocks noGrp="1"/>
          </p:cNvSpPr>
          <p:nvPr>
            <p:ph type="ftr" sz="quarter" idx="11"/>
          </p:nvPr>
        </p:nvSpPr>
        <p:spPr/>
        <p:txBody>
          <a:bodyPr/>
          <a:lstStyle>
            <a:lvl1pPr>
              <a:defRPr/>
            </a:lvl1pPr>
          </a:lstStyle>
          <a:p>
            <a:pPr>
              <a:defRPr/>
            </a:pPr>
            <a:r>
              <a:rPr lang="en-US"/>
              <a:t>PPT-</a:t>
            </a:r>
          </a:p>
        </p:txBody>
      </p:sp>
      <p:sp>
        <p:nvSpPr>
          <p:cNvPr id="5" name="Slide Number Placeholder 5"/>
          <p:cNvSpPr>
            <a:spLocks noGrp="1"/>
          </p:cNvSpPr>
          <p:nvPr>
            <p:ph type="sldNum" sz="quarter" idx="12"/>
          </p:nvPr>
        </p:nvSpPr>
        <p:spPr/>
        <p:txBody>
          <a:bodyPr/>
          <a:lstStyle>
            <a:lvl1pPr>
              <a:defRPr/>
            </a:lvl1pPr>
          </a:lstStyle>
          <a:p>
            <a:pPr>
              <a:defRPr/>
            </a:pPr>
            <a:fld id="{F2A4B7B8-8B64-4396-9541-EAB02EBD06B2}" type="slidenum">
              <a:rPr lang="en-US"/>
              <a:pPr>
                <a:defRPr/>
              </a:pPr>
              <a:t>‹#›</a:t>
            </a:fld>
            <a:endParaRPr lang="en-US"/>
          </a:p>
        </p:txBody>
      </p:sp>
    </p:spTree>
    <p:extLst>
      <p:ext uri="{BB962C8B-B14F-4D97-AF65-F5344CB8AC3E}">
        <p14:creationId xmlns:p14="http://schemas.microsoft.com/office/powerpoint/2010/main" val="273413322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E0D015CB-67A0-4EAD-9BDB-A0461F2D0F50}" type="datetime1">
              <a:rPr lang="en-US"/>
              <a:pPr>
                <a:defRPr/>
              </a:pPr>
              <a:t>3/5/2015</a:t>
            </a:fld>
            <a:endParaRPr lang="en-US"/>
          </a:p>
        </p:txBody>
      </p:sp>
      <p:sp>
        <p:nvSpPr>
          <p:cNvPr id="3" name="Footer Placeholder 4"/>
          <p:cNvSpPr>
            <a:spLocks noGrp="1"/>
          </p:cNvSpPr>
          <p:nvPr>
            <p:ph type="ftr" sz="quarter" idx="11"/>
          </p:nvPr>
        </p:nvSpPr>
        <p:spPr/>
        <p:txBody>
          <a:bodyPr/>
          <a:lstStyle>
            <a:lvl1pPr>
              <a:defRPr/>
            </a:lvl1pPr>
          </a:lstStyle>
          <a:p>
            <a:pPr>
              <a:defRPr/>
            </a:pPr>
            <a:r>
              <a:rPr lang="en-US"/>
              <a:t>PPT-</a:t>
            </a:r>
          </a:p>
        </p:txBody>
      </p:sp>
      <p:sp>
        <p:nvSpPr>
          <p:cNvPr id="4" name="Slide Number Placeholder 5"/>
          <p:cNvSpPr>
            <a:spLocks noGrp="1"/>
          </p:cNvSpPr>
          <p:nvPr>
            <p:ph type="sldNum" sz="quarter" idx="12"/>
          </p:nvPr>
        </p:nvSpPr>
        <p:spPr/>
        <p:txBody>
          <a:bodyPr/>
          <a:lstStyle>
            <a:lvl1pPr>
              <a:defRPr/>
            </a:lvl1pPr>
          </a:lstStyle>
          <a:p>
            <a:pPr>
              <a:defRPr/>
            </a:pPr>
            <a:fld id="{E4F60B90-3054-4CA1-99B6-35408F47B796}" type="slidenum">
              <a:rPr lang="en-US"/>
              <a:pPr>
                <a:defRPr/>
              </a:pPr>
              <a:t>‹#›</a:t>
            </a:fld>
            <a:endParaRPr lang="en-US"/>
          </a:p>
        </p:txBody>
      </p:sp>
    </p:spTree>
    <p:extLst>
      <p:ext uri="{BB962C8B-B14F-4D97-AF65-F5344CB8AC3E}">
        <p14:creationId xmlns:p14="http://schemas.microsoft.com/office/powerpoint/2010/main" val="329563589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97DF27A9-CFFE-4860-9E59-346EE159626A}" type="datetime1">
              <a:rPr lang="en-US"/>
              <a:pPr>
                <a:defRPr/>
              </a:pPr>
              <a:t>3/5/2015</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a:t>PPT-</a:t>
            </a:r>
          </a:p>
        </p:txBody>
      </p:sp>
      <p:sp>
        <p:nvSpPr>
          <p:cNvPr id="7" name="Slide Number Placeholder 5"/>
          <p:cNvSpPr>
            <a:spLocks noGrp="1"/>
          </p:cNvSpPr>
          <p:nvPr>
            <p:ph type="sldNum" sz="quarter" idx="12"/>
          </p:nvPr>
        </p:nvSpPr>
        <p:spPr/>
        <p:txBody>
          <a:bodyPr/>
          <a:lstStyle>
            <a:lvl1pPr>
              <a:defRPr/>
            </a:lvl1pPr>
          </a:lstStyle>
          <a:p>
            <a:pPr>
              <a:defRPr/>
            </a:pPr>
            <a:fld id="{F93EE6A1-B3F8-4722-B7C7-9B991528A008}" type="slidenum">
              <a:rPr lang="en-US"/>
              <a:pPr>
                <a:defRPr/>
              </a:pPr>
              <a:t>‹#›</a:t>
            </a:fld>
            <a:endParaRPr lang="en-US"/>
          </a:p>
        </p:txBody>
      </p:sp>
    </p:spTree>
    <p:extLst>
      <p:ext uri="{BB962C8B-B14F-4D97-AF65-F5344CB8AC3E}">
        <p14:creationId xmlns:p14="http://schemas.microsoft.com/office/powerpoint/2010/main" val="17288955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F610B4F-7319-4B23-9A19-63A768EE0B8D}" type="datetime1">
              <a:rPr lang="en-US"/>
              <a:pPr>
                <a:defRPr/>
              </a:pPr>
              <a:t>3/5/2015</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PPT-</a:t>
            </a:r>
          </a:p>
        </p:txBody>
      </p:sp>
      <p:sp>
        <p:nvSpPr>
          <p:cNvPr id="6" name="Slide Number Placeholder 5"/>
          <p:cNvSpPr>
            <a:spLocks noGrp="1"/>
          </p:cNvSpPr>
          <p:nvPr>
            <p:ph type="sldNum" sz="quarter" idx="12"/>
          </p:nvPr>
        </p:nvSpPr>
        <p:spPr/>
        <p:txBody>
          <a:bodyPr/>
          <a:lstStyle>
            <a:lvl1pPr>
              <a:defRPr/>
            </a:lvl1pPr>
          </a:lstStyle>
          <a:p>
            <a:pPr>
              <a:defRPr/>
            </a:pPr>
            <a:fld id="{FE122AA6-D333-4DE2-984A-5C69A963584C}" type="slidenum">
              <a:rPr lang="en-US"/>
              <a:pPr>
                <a:defRPr/>
              </a:pPr>
              <a:t>‹#›</a:t>
            </a:fld>
            <a:endParaRPr lang="en-US"/>
          </a:p>
        </p:txBody>
      </p:sp>
    </p:spTree>
    <p:extLst>
      <p:ext uri="{BB962C8B-B14F-4D97-AF65-F5344CB8AC3E}">
        <p14:creationId xmlns:p14="http://schemas.microsoft.com/office/powerpoint/2010/main" val="380155602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F08BAE4C-6DC9-45F2-BB9B-77797720D8E1}" type="datetime1">
              <a:rPr lang="en-US"/>
              <a:pPr>
                <a:defRPr/>
              </a:pPr>
              <a:t>3/5/2015</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a:t>PPT-</a:t>
            </a:r>
          </a:p>
        </p:txBody>
      </p:sp>
      <p:sp>
        <p:nvSpPr>
          <p:cNvPr id="7" name="Slide Number Placeholder 5"/>
          <p:cNvSpPr>
            <a:spLocks noGrp="1"/>
          </p:cNvSpPr>
          <p:nvPr>
            <p:ph type="sldNum" sz="quarter" idx="12"/>
          </p:nvPr>
        </p:nvSpPr>
        <p:spPr/>
        <p:txBody>
          <a:bodyPr/>
          <a:lstStyle>
            <a:lvl1pPr>
              <a:defRPr/>
            </a:lvl1pPr>
          </a:lstStyle>
          <a:p>
            <a:pPr>
              <a:defRPr/>
            </a:pPr>
            <a:fld id="{2FADC4D1-B8E0-4A43-8634-A25B5908C13F}" type="slidenum">
              <a:rPr lang="en-US"/>
              <a:pPr>
                <a:defRPr/>
              </a:pPr>
              <a:t>‹#›</a:t>
            </a:fld>
            <a:endParaRPr lang="en-US"/>
          </a:p>
        </p:txBody>
      </p:sp>
    </p:spTree>
    <p:extLst>
      <p:ext uri="{BB962C8B-B14F-4D97-AF65-F5344CB8AC3E}">
        <p14:creationId xmlns:p14="http://schemas.microsoft.com/office/powerpoint/2010/main" val="249284347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D8ABDBC-3EA6-4802-90D6-99D8491F1F0C}" type="datetime1">
              <a:rPr lang="en-US"/>
              <a:pPr>
                <a:defRPr/>
              </a:pPr>
              <a:t>3/5/2015</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PPT-</a:t>
            </a:r>
          </a:p>
        </p:txBody>
      </p:sp>
      <p:sp>
        <p:nvSpPr>
          <p:cNvPr id="6" name="Slide Number Placeholder 5"/>
          <p:cNvSpPr>
            <a:spLocks noGrp="1"/>
          </p:cNvSpPr>
          <p:nvPr>
            <p:ph type="sldNum" sz="quarter" idx="12"/>
          </p:nvPr>
        </p:nvSpPr>
        <p:spPr/>
        <p:txBody>
          <a:bodyPr/>
          <a:lstStyle>
            <a:lvl1pPr>
              <a:defRPr/>
            </a:lvl1pPr>
          </a:lstStyle>
          <a:p>
            <a:pPr>
              <a:defRPr/>
            </a:pPr>
            <a:fld id="{ECCE265A-7FFD-4347-80C8-AE82666D9B1F}" type="slidenum">
              <a:rPr lang="en-US"/>
              <a:pPr>
                <a:defRPr/>
              </a:pPr>
              <a:t>‹#›</a:t>
            </a:fld>
            <a:endParaRPr lang="en-US"/>
          </a:p>
        </p:txBody>
      </p:sp>
    </p:spTree>
    <p:extLst>
      <p:ext uri="{BB962C8B-B14F-4D97-AF65-F5344CB8AC3E}">
        <p14:creationId xmlns:p14="http://schemas.microsoft.com/office/powerpoint/2010/main" val="418418686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418EF398-3F31-4454-9FDF-DA8C9FC5F88F}" type="datetime1">
              <a:rPr lang="en-US"/>
              <a:pPr>
                <a:defRPr/>
              </a:pPr>
              <a:t>3/5/2015</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PPT-</a:t>
            </a:r>
          </a:p>
        </p:txBody>
      </p:sp>
      <p:sp>
        <p:nvSpPr>
          <p:cNvPr id="6" name="Slide Number Placeholder 5"/>
          <p:cNvSpPr>
            <a:spLocks noGrp="1"/>
          </p:cNvSpPr>
          <p:nvPr>
            <p:ph type="sldNum" sz="quarter" idx="12"/>
          </p:nvPr>
        </p:nvSpPr>
        <p:spPr/>
        <p:txBody>
          <a:bodyPr/>
          <a:lstStyle>
            <a:lvl1pPr>
              <a:defRPr/>
            </a:lvl1pPr>
          </a:lstStyle>
          <a:p>
            <a:pPr>
              <a:defRPr/>
            </a:pPr>
            <a:fld id="{64D32246-8AD4-4C01-8583-B3A3AA9012D7}" type="slidenum">
              <a:rPr lang="en-US"/>
              <a:pPr>
                <a:defRPr/>
              </a:pPr>
              <a:t>‹#›</a:t>
            </a:fld>
            <a:endParaRPr lang="en-US"/>
          </a:p>
        </p:txBody>
      </p:sp>
    </p:spTree>
    <p:extLst>
      <p:ext uri="{BB962C8B-B14F-4D97-AF65-F5344CB8AC3E}">
        <p14:creationId xmlns:p14="http://schemas.microsoft.com/office/powerpoint/2010/main" val="27306258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4CD260F8-6E90-4F7E-B502-6FF720642986}" type="datetime1">
              <a:rPr lang="en-US"/>
              <a:pPr>
                <a:defRPr/>
              </a:pPr>
              <a:t>3/5/2015</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PPT-</a:t>
            </a:r>
          </a:p>
        </p:txBody>
      </p:sp>
      <p:sp>
        <p:nvSpPr>
          <p:cNvPr id="6" name="Slide Number Placeholder 5"/>
          <p:cNvSpPr>
            <a:spLocks noGrp="1"/>
          </p:cNvSpPr>
          <p:nvPr>
            <p:ph type="sldNum" sz="quarter" idx="12"/>
          </p:nvPr>
        </p:nvSpPr>
        <p:spPr/>
        <p:txBody>
          <a:bodyPr/>
          <a:lstStyle>
            <a:lvl1pPr>
              <a:defRPr/>
            </a:lvl1pPr>
          </a:lstStyle>
          <a:p>
            <a:pPr>
              <a:defRPr/>
            </a:pPr>
            <a:fld id="{6DABA46C-1C6A-4D46-943B-A0D09C4A156F}" type="slidenum">
              <a:rPr lang="en-US"/>
              <a:pPr>
                <a:defRPr/>
              </a:pPr>
              <a:t>‹#›</a:t>
            </a:fld>
            <a:endParaRPr lang="en-US"/>
          </a:p>
        </p:txBody>
      </p:sp>
    </p:spTree>
    <p:extLst>
      <p:ext uri="{BB962C8B-B14F-4D97-AF65-F5344CB8AC3E}">
        <p14:creationId xmlns:p14="http://schemas.microsoft.com/office/powerpoint/2010/main" val="8596971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1E6E038D-4052-4DBF-8728-A9D8DCF356FE}" type="datetime1">
              <a:rPr lang="en-US"/>
              <a:pPr>
                <a:defRPr/>
              </a:pPr>
              <a:t>3/5/2015</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a:t>PPT-</a:t>
            </a:r>
          </a:p>
        </p:txBody>
      </p:sp>
      <p:sp>
        <p:nvSpPr>
          <p:cNvPr id="7" name="Slide Number Placeholder 5"/>
          <p:cNvSpPr>
            <a:spLocks noGrp="1"/>
          </p:cNvSpPr>
          <p:nvPr>
            <p:ph type="sldNum" sz="quarter" idx="12"/>
          </p:nvPr>
        </p:nvSpPr>
        <p:spPr/>
        <p:txBody>
          <a:bodyPr/>
          <a:lstStyle>
            <a:lvl1pPr>
              <a:defRPr/>
            </a:lvl1pPr>
          </a:lstStyle>
          <a:p>
            <a:pPr>
              <a:defRPr/>
            </a:pPr>
            <a:fld id="{CBFDA22F-B507-45E0-BEB3-BD419CEFA456}" type="slidenum">
              <a:rPr lang="en-US"/>
              <a:pPr>
                <a:defRPr/>
              </a:pPr>
              <a:t>‹#›</a:t>
            </a:fld>
            <a:endParaRPr lang="en-US"/>
          </a:p>
        </p:txBody>
      </p:sp>
    </p:spTree>
    <p:extLst>
      <p:ext uri="{BB962C8B-B14F-4D97-AF65-F5344CB8AC3E}">
        <p14:creationId xmlns:p14="http://schemas.microsoft.com/office/powerpoint/2010/main" val="39410035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99AD3137-870A-4BAE-860B-4B87F398A10F}" type="datetime1">
              <a:rPr lang="en-US"/>
              <a:pPr>
                <a:defRPr/>
              </a:pPr>
              <a:t>3/5/2015</a:t>
            </a:fld>
            <a:endParaRPr lang="en-US"/>
          </a:p>
        </p:txBody>
      </p:sp>
      <p:sp>
        <p:nvSpPr>
          <p:cNvPr id="8" name="Footer Placeholder 4"/>
          <p:cNvSpPr>
            <a:spLocks noGrp="1"/>
          </p:cNvSpPr>
          <p:nvPr>
            <p:ph type="ftr" sz="quarter" idx="11"/>
          </p:nvPr>
        </p:nvSpPr>
        <p:spPr/>
        <p:txBody>
          <a:bodyPr/>
          <a:lstStyle>
            <a:lvl1pPr>
              <a:defRPr/>
            </a:lvl1pPr>
          </a:lstStyle>
          <a:p>
            <a:pPr>
              <a:defRPr/>
            </a:pPr>
            <a:r>
              <a:rPr lang="en-US"/>
              <a:t>PPT-</a:t>
            </a:r>
          </a:p>
        </p:txBody>
      </p:sp>
      <p:sp>
        <p:nvSpPr>
          <p:cNvPr id="9" name="Slide Number Placeholder 5"/>
          <p:cNvSpPr>
            <a:spLocks noGrp="1"/>
          </p:cNvSpPr>
          <p:nvPr>
            <p:ph type="sldNum" sz="quarter" idx="12"/>
          </p:nvPr>
        </p:nvSpPr>
        <p:spPr/>
        <p:txBody>
          <a:bodyPr/>
          <a:lstStyle>
            <a:lvl1pPr>
              <a:defRPr/>
            </a:lvl1pPr>
          </a:lstStyle>
          <a:p>
            <a:pPr>
              <a:defRPr/>
            </a:pPr>
            <a:fld id="{158B34F5-9C3A-4EFB-B267-6B4B1E1D2066}" type="slidenum">
              <a:rPr lang="en-US"/>
              <a:pPr>
                <a:defRPr/>
              </a:pPr>
              <a:t>‹#›</a:t>
            </a:fld>
            <a:endParaRPr lang="en-US"/>
          </a:p>
        </p:txBody>
      </p:sp>
    </p:spTree>
    <p:extLst>
      <p:ext uri="{BB962C8B-B14F-4D97-AF65-F5344CB8AC3E}">
        <p14:creationId xmlns:p14="http://schemas.microsoft.com/office/powerpoint/2010/main" val="27238318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3510D3BC-889B-4CDE-8359-44B4BB0BFF0B}" type="datetime1">
              <a:rPr lang="en-US"/>
              <a:pPr>
                <a:defRPr/>
              </a:pPr>
              <a:t>3/5/2015</a:t>
            </a:fld>
            <a:endParaRPr lang="en-US"/>
          </a:p>
        </p:txBody>
      </p:sp>
      <p:sp>
        <p:nvSpPr>
          <p:cNvPr id="4" name="Footer Placeholder 4"/>
          <p:cNvSpPr>
            <a:spLocks noGrp="1"/>
          </p:cNvSpPr>
          <p:nvPr>
            <p:ph type="ftr" sz="quarter" idx="11"/>
          </p:nvPr>
        </p:nvSpPr>
        <p:spPr/>
        <p:txBody>
          <a:bodyPr/>
          <a:lstStyle>
            <a:lvl1pPr>
              <a:defRPr/>
            </a:lvl1pPr>
          </a:lstStyle>
          <a:p>
            <a:pPr>
              <a:defRPr/>
            </a:pPr>
            <a:r>
              <a:rPr lang="en-US"/>
              <a:t>PPT-</a:t>
            </a:r>
          </a:p>
        </p:txBody>
      </p:sp>
      <p:sp>
        <p:nvSpPr>
          <p:cNvPr id="5" name="Slide Number Placeholder 5"/>
          <p:cNvSpPr>
            <a:spLocks noGrp="1"/>
          </p:cNvSpPr>
          <p:nvPr>
            <p:ph type="sldNum" sz="quarter" idx="12"/>
          </p:nvPr>
        </p:nvSpPr>
        <p:spPr/>
        <p:txBody>
          <a:bodyPr/>
          <a:lstStyle>
            <a:lvl1pPr>
              <a:defRPr/>
            </a:lvl1pPr>
          </a:lstStyle>
          <a:p>
            <a:pPr>
              <a:defRPr/>
            </a:pPr>
            <a:fld id="{34B58A74-B013-4E1A-BCE3-B77E6342078C}" type="slidenum">
              <a:rPr lang="en-US"/>
              <a:pPr>
                <a:defRPr/>
              </a:pPr>
              <a:t>‹#›</a:t>
            </a:fld>
            <a:endParaRPr lang="en-US"/>
          </a:p>
        </p:txBody>
      </p:sp>
    </p:spTree>
    <p:extLst>
      <p:ext uri="{BB962C8B-B14F-4D97-AF65-F5344CB8AC3E}">
        <p14:creationId xmlns:p14="http://schemas.microsoft.com/office/powerpoint/2010/main" val="40766738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417331EE-C456-4CA5-8536-6B30B3E6E828}" type="datetime1">
              <a:rPr lang="en-US"/>
              <a:pPr>
                <a:defRPr/>
              </a:pPr>
              <a:t>3/5/2015</a:t>
            </a:fld>
            <a:endParaRPr lang="en-US"/>
          </a:p>
        </p:txBody>
      </p:sp>
      <p:sp>
        <p:nvSpPr>
          <p:cNvPr id="3" name="Footer Placeholder 4"/>
          <p:cNvSpPr>
            <a:spLocks noGrp="1"/>
          </p:cNvSpPr>
          <p:nvPr>
            <p:ph type="ftr" sz="quarter" idx="11"/>
          </p:nvPr>
        </p:nvSpPr>
        <p:spPr/>
        <p:txBody>
          <a:bodyPr/>
          <a:lstStyle>
            <a:lvl1pPr>
              <a:defRPr/>
            </a:lvl1pPr>
          </a:lstStyle>
          <a:p>
            <a:pPr>
              <a:defRPr/>
            </a:pPr>
            <a:r>
              <a:rPr lang="en-US"/>
              <a:t>PPT-</a:t>
            </a:r>
          </a:p>
        </p:txBody>
      </p:sp>
      <p:sp>
        <p:nvSpPr>
          <p:cNvPr id="4" name="Slide Number Placeholder 5"/>
          <p:cNvSpPr>
            <a:spLocks noGrp="1"/>
          </p:cNvSpPr>
          <p:nvPr>
            <p:ph type="sldNum" sz="quarter" idx="12"/>
          </p:nvPr>
        </p:nvSpPr>
        <p:spPr/>
        <p:txBody>
          <a:bodyPr/>
          <a:lstStyle>
            <a:lvl1pPr>
              <a:defRPr/>
            </a:lvl1pPr>
          </a:lstStyle>
          <a:p>
            <a:pPr>
              <a:defRPr/>
            </a:pPr>
            <a:fld id="{44DFD2EA-D3F5-49E2-8BE8-2CEF3C187FD3}" type="slidenum">
              <a:rPr lang="en-US"/>
              <a:pPr>
                <a:defRPr/>
              </a:pPr>
              <a:t>‹#›</a:t>
            </a:fld>
            <a:endParaRPr lang="en-US"/>
          </a:p>
        </p:txBody>
      </p:sp>
    </p:spTree>
    <p:extLst>
      <p:ext uri="{BB962C8B-B14F-4D97-AF65-F5344CB8AC3E}">
        <p14:creationId xmlns:p14="http://schemas.microsoft.com/office/powerpoint/2010/main" val="25593981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16840A8C-537B-460B-A72F-0BEAC52ADEBA}" type="datetime1">
              <a:rPr lang="en-US"/>
              <a:pPr>
                <a:defRPr/>
              </a:pPr>
              <a:t>3/5/2015</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a:t>PPT-</a:t>
            </a:r>
          </a:p>
        </p:txBody>
      </p:sp>
      <p:sp>
        <p:nvSpPr>
          <p:cNvPr id="7" name="Slide Number Placeholder 5"/>
          <p:cNvSpPr>
            <a:spLocks noGrp="1"/>
          </p:cNvSpPr>
          <p:nvPr>
            <p:ph type="sldNum" sz="quarter" idx="12"/>
          </p:nvPr>
        </p:nvSpPr>
        <p:spPr/>
        <p:txBody>
          <a:bodyPr/>
          <a:lstStyle>
            <a:lvl1pPr>
              <a:defRPr/>
            </a:lvl1pPr>
          </a:lstStyle>
          <a:p>
            <a:pPr>
              <a:defRPr/>
            </a:pPr>
            <a:fld id="{B6981BDA-F040-416D-BE93-D0BC9AE32FF8}" type="slidenum">
              <a:rPr lang="en-US"/>
              <a:pPr>
                <a:defRPr/>
              </a:pPr>
              <a:t>‹#›</a:t>
            </a:fld>
            <a:endParaRPr lang="en-US"/>
          </a:p>
        </p:txBody>
      </p:sp>
    </p:spTree>
    <p:extLst>
      <p:ext uri="{BB962C8B-B14F-4D97-AF65-F5344CB8AC3E}">
        <p14:creationId xmlns:p14="http://schemas.microsoft.com/office/powerpoint/2010/main" val="40336209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848E1306-387F-4D3D-A669-596DF03F0240}" type="datetime1">
              <a:rPr lang="en-US"/>
              <a:pPr>
                <a:defRPr/>
              </a:pPr>
              <a:t>3/5/2015</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a:t>PPT-</a:t>
            </a:r>
          </a:p>
        </p:txBody>
      </p:sp>
      <p:sp>
        <p:nvSpPr>
          <p:cNvPr id="7" name="Slide Number Placeholder 5"/>
          <p:cNvSpPr>
            <a:spLocks noGrp="1"/>
          </p:cNvSpPr>
          <p:nvPr>
            <p:ph type="sldNum" sz="quarter" idx="12"/>
          </p:nvPr>
        </p:nvSpPr>
        <p:spPr/>
        <p:txBody>
          <a:bodyPr/>
          <a:lstStyle>
            <a:lvl1pPr>
              <a:defRPr/>
            </a:lvl1pPr>
          </a:lstStyle>
          <a:p>
            <a:pPr>
              <a:defRPr/>
            </a:pPr>
            <a:fld id="{0BC5F6DB-50AE-44A5-9440-65913111D36E}" type="slidenum">
              <a:rPr lang="en-US"/>
              <a:pPr>
                <a:defRPr/>
              </a:pPr>
              <a:t>‹#›</a:t>
            </a:fld>
            <a:endParaRPr lang="en-US"/>
          </a:p>
        </p:txBody>
      </p:sp>
    </p:spTree>
    <p:extLst>
      <p:ext uri="{BB962C8B-B14F-4D97-AF65-F5344CB8AC3E}">
        <p14:creationId xmlns:p14="http://schemas.microsoft.com/office/powerpoint/2010/main" val="6136400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DA47104C-09FA-4389-88AA-D2D7A0D8CFDD}" type="datetime1">
              <a:rPr lang="en-US"/>
              <a:pPr>
                <a:defRPr/>
              </a:pPr>
              <a:t>3/5/2015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r>
              <a:rPr lang="en-US"/>
              <a:t>PPT-</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76505766-5B6C-4F1A-8C25-C2D7CC6A3889}"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17" r:id="rId1"/>
    <p:sldLayoutId id="2147483696" r:id="rId2"/>
    <p:sldLayoutId id="2147483697" r:id="rId3"/>
    <p:sldLayoutId id="2147483698" r:id="rId4"/>
    <p:sldLayoutId id="2147483699" r:id="rId5"/>
    <p:sldLayoutId id="2147483700" r:id="rId6"/>
    <p:sldLayoutId id="2147483701" r:id="rId7"/>
    <p:sldLayoutId id="2147483702" r:id="rId8"/>
    <p:sldLayoutId id="2147483703" r:id="rId9"/>
    <p:sldLayoutId id="2147483704" r:id="rId10"/>
    <p:sldLayoutId id="2147483705" r:id="rId11"/>
  </p:sldLayoutIdLst>
  <p:hf hdr="0" dt="0"/>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1"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664B0819-E2D6-4E53-AE60-B177B9D69D27}" type="datetime1">
              <a:rPr lang="en-US"/>
              <a:pPr>
                <a:defRPr/>
              </a:pPr>
              <a:t>3/5/2015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r>
              <a:rPr lang="en-US"/>
              <a:t>PPT-</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8B7E8AF8-2A6E-4992-9528-8FF0E8BD7813}"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06" r:id="rId1"/>
    <p:sldLayoutId id="2147483707" r:id="rId2"/>
    <p:sldLayoutId id="2147483708" r:id="rId3"/>
    <p:sldLayoutId id="2147483709" r:id="rId4"/>
    <p:sldLayoutId id="2147483710" r:id="rId5"/>
    <p:sldLayoutId id="2147483711" r:id="rId6"/>
    <p:sldLayoutId id="2147483712" r:id="rId7"/>
    <p:sldLayoutId id="2147483713" r:id="rId8"/>
    <p:sldLayoutId id="2147483714" r:id="rId9"/>
    <p:sldLayoutId id="2147483715" r:id="rId10"/>
    <p:sldLayoutId id="2147483716" r:id="rId11"/>
  </p:sldLayoutIdLst>
  <p:hf hd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7"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www.facebook.com/BWCPATHS" TargetMode="External"/><Relationship Id="rId2" Type="http://schemas.openxmlformats.org/officeDocument/2006/relationships/image" Target="../media/image21.jpeg"/><Relationship Id="rId1" Type="http://schemas.openxmlformats.org/officeDocument/2006/relationships/slideLayout" Target="../slideLayouts/slideLayout1.xml"/><Relationship Id="rId4" Type="http://schemas.openxmlformats.org/officeDocument/2006/relationships/image" Target="../media/image22.jpg"/></Relationships>
</file>

<file path=ppt/slides/_rels/slide16.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3.xml"/><Relationship Id="rId1" Type="http://schemas.openxmlformats.org/officeDocument/2006/relationships/slideLayout" Target="../slideLayouts/slideLayout1.xml"/><Relationship Id="rId5" Type="http://schemas.openxmlformats.org/officeDocument/2006/relationships/image" Target="../media/image11.jpeg"/><Relationship Id="rId4" Type="http://schemas.openxmlformats.org/officeDocument/2006/relationships/image" Target="../media/image10.jpeg"/></Relationships>
</file>

<file path=ppt/slides/_rels/slide4.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7.xml"/><Relationship Id="rId1" Type="http://schemas.openxmlformats.org/officeDocument/2006/relationships/slideLayout" Target="../slideLayouts/slideLayout1.xml"/><Relationship Id="rId5" Type="http://schemas.openxmlformats.org/officeDocument/2006/relationships/image" Target="../media/image17.jpeg"/><Relationship Id="rId4" Type="http://schemas.openxmlformats.org/officeDocument/2006/relationships/image" Target="../media/image16.jpeg"/></Relationships>
</file>

<file path=ppt/slides/_rels/slide8.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image" Target="../media/image19.jpe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ctrTitle"/>
          </p:nvPr>
        </p:nvSpPr>
        <p:spPr>
          <a:xfrm>
            <a:off x="457200" y="381000"/>
            <a:ext cx="5334000" cy="533400"/>
          </a:xfrm>
        </p:spPr>
        <p:txBody>
          <a:bodyPr/>
          <a:lstStyle/>
          <a:p>
            <a:pPr eaLnBrk="1" hangingPunct="1"/>
            <a:r>
              <a:rPr lang="en-US" sz="2200" dirty="0" smtClean="0">
                <a:solidFill>
                  <a:schemeClr val="bg1"/>
                </a:solidFill>
                <a:latin typeface="Verdana" pitchFamily="34" charset="0"/>
              </a:rPr>
              <a:t>Preventing Cuts, Scrapes, Punctures</a:t>
            </a:r>
          </a:p>
        </p:txBody>
      </p:sp>
      <p:sp>
        <p:nvSpPr>
          <p:cNvPr id="4100" name="Slide Number Placeholder 3"/>
          <p:cNvSpPr>
            <a:spLocks noGrp="1"/>
          </p:cNvSpPr>
          <p:nvPr>
            <p:ph type="sldNum" sz="quarter" idx="12"/>
          </p:nvPr>
        </p:nvSpPr>
        <p:spPr bwMode="auto">
          <a:xfrm>
            <a:off x="7620000" y="6356350"/>
            <a:ext cx="1066800" cy="365125"/>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fontAlgn="base">
              <a:spcBef>
                <a:spcPct val="0"/>
              </a:spcBef>
              <a:spcAft>
                <a:spcPct val="0"/>
              </a:spcAft>
              <a:defRPr/>
            </a:pPr>
            <a:fld id="{866EBD4E-B49F-4F5C-9FDB-FEE0D0B20E61}" type="slidenum">
              <a:rPr lang="en-US" sz="1400" smtClean="0">
                <a:solidFill>
                  <a:schemeClr val="bg1"/>
                </a:solidFill>
                <a:latin typeface="Verdana" pitchFamily="34" charset="0"/>
              </a:rPr>
              <a:pPr algn="ctr" fontAlgn="base">
                <a:spcBef>
                  <a:spcPct val="0"/>
                </a:spcBef>
                <a:spcAft>
                  <a:spcPct val="0"/>
                </a:spcAft>
                <a:defRPr/>
              </a:pPr>
              <a:t>1</a:t>
            </a:fld>
            <a:endParaRPr lang="en-US" sz="1400" smtClean="0">
              <a:solidFill>
                <a:schemeClr val="bg1"/>
              </a:solidFill>
              <a:latin typeface="Verdana" pitchFamily="34" charset="0"/>
            </a:endParaRPr>
          </a:p>
        </p:txBody>
      </p:sp>
      <p:sp>
        <p:nvSpPr>
          <p:cNvPr id="4101" name="Footer Placeholder 4"/>
          <p:cNvSpPr>
            <a:spLocks noGrp="1"/>
          </p:cNvSpPr>
          <p:nvPr>
            <p:ph type="ftr" sz="quarter" idx="1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r>
              <a:rPr lang="en-US" sz="1400" dirty="0" smtClean="0">
                <a:solidFill>
                  <a:schemeClr val="bg1"/>
                </a:solidFill>
                <a:latin typeface="Verdana" pitchFamily="34" charset="0"/>
              </a:rPr>
              <a:t>PPT-005-02</a:t>
            </a:r>
          </a:p>
        </p:txBody>
      </p:sp>
      <p:sp>
        <p:nvSpPr>
          <p:cNvPr id="4102" name="TextBox 5"/>
          <p:cNvSpPr txBox="1">
            <a:spLocks noChangeArrowheads="1"/>
          </p:cNvSpPr>
          <p:nvPr/>
        </p:nvSpPr>
        <p:spPr bwMode="auto">
          <a:xfrm>
            <a:off x="6324600" y="914400"/>
            <a:ext cx="2667000" cy="60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ctr" eaLnBrk="1" hangingPunct="1"/>
            <a:r>
              <a:rPr lang="en-US" sz="1100" i="1">
                <a:latin typeface="Verdana" pitchFamily="34" charset="0"/>
              </a:rPr>
              <a:t>Bureau of Workers’ Compensation </a:t>
            </a:r>
          </a:p>
          <a:p>
            <a:pPr algn="ctr" eaLnBrk="1" hangingPunct="1"/>
            <a:r>
              <a:rPr lang="en-US" sz="1100" i="1">
                <a:latin typeface="Verdana" pitchFamily="34" charset="0"/>
              </a:rPr>
              <a:t>PA Training for Health &amp; Safety                        (PATHS)</a:t>
            </a:r>
          </a:p>
        </p:txBody>
      </p:sp>
      <p:pic>
        <p:nvPicPr>
          <p:cNvPr id="1026" name="Picture 2" descr="C:\Users\stlane\Pictures\1 scissors_mlh.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81000" y="1262286"/>
            <a:ext cx="3048000" cy="1984375"/>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Users\stlane\Pictures\1 bandaids.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172200" y="1554842"/>
            <a:ext cx="1666875" cy="1666875"/>
          </a:xfrm>
          <a:prstGeom prst="rect">
            <a:avLst/>
          </a:prstGeom>
          <a:noFill/>
          <a:extLst>
            <a:ext uri="{909E8E84-426E-40DD-AFC4-6F175D3DCCD1}">
              <a14:hiddenFill xmlns:a14="http://schemas.microsoft.com/office/drawing/2010/main">
                <a:solidFill>
                  <a:srgbClr val="FFFFFF"/>
                </a:solidFill>
              </a14:hiddenFill>
            </a:ext>
          </a:extLst>
        </p:spPr>
      </p:pic>
      <p:pic>
        <p:nvPicPr>
          <p:cNvPr id="1029" name="Picture 5" descr="C:\Users\stlane\Pictures\cuts\DSC_1297.JPG"/>
          <p:cNvPicPr>
            <a:picLocks noChangeAspect="1" noChangeArrowheads="1"/>
          </p:cNvPicPr>
          <p:nvPr/>
        </p:nvPicPr>
        <p:blipFill rotWithShape="1">
          <a:blip r:embed="rId5" cstate="print">
            <a:extLst>
              <a:ext uri="{28A0092B-C50C-407E-A947-70E740481C1C}">
                <a14:useLocalDpi xmlns:a14="http://schemas.microsoft.com/office/drawing/2010/main" val="0"/>
              </a:ext>
            </a:extLst>
          </a:blip>
          <a:srcRect l="5109" r="32768" b="9142"/>
          <a:stretch/>
        </p:blipFill>
        <p:spPr bwMode="auto">
          <a:xfrm>
            <a:off x="914400" y="3505200"/>
            <a:ext cx="2514600" cy="2443391"/>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C:\Users\stlane\Pictures\cuts\article-new-thumbnail_ehow_images_a05_n1_bq_puncture-wound-infection-800x800.jp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733800" y="1514475"/>
            <a:ext cx="1905000" cy="2540000"/>
          </a:xfrm>
          <a:prstGeom prst="rect">
            <a:avLst/>
          </a:prstGeom>
          <a:noFill/>
          <a:extLst>
            <a:ext uri="{909E8E84-426E-40DD-AFC4-6F175D3DCCD1}">
              <a14:hiddenFill xmlns:a14="http://schemas.microsoft.com/office/drawing/2010/main">
                <a:solidFill>
                  <a:srgbClr val="FFFFFF"/>
                </a:solidFill>
              </a14:hiddenFill>
            </a:ext>
          </a:extLst>
        </p:spPr>
      </p:pic>
      <p:pic>
        <p:nvPicPr>
          <p:cNvPr id="2" name="Picture 1"/>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5867400" y="4054475"/>
            <a:ext cx="2888346" cy="1805216"/>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ctrTitle"/>
          </p:nvPr>
        </p:nvSpPr>
        <p:spPr>
          <a:xfrm>
            <a:off x="457200" y="381000"/>
            <a:ext cx="5334000" cy="533400"/>
          </a:xfrm>
        </p:spPr>
        <p:txBody>
          <a:bodyPr/>
          <a:lstStyle/>
          <a:p>
            <a:pPr eaLnBrk="1" hangingPunct="1"/>
            <a:r>
              <a:rPr lang="en-US" sz="2800" dirty="0" smtClean="0">
                <a:solidFill>
                  <a:schemeClr val="bg1"/>
                </a:solidFill>
                <a:latin typeface="Verdana" pitchFamily="34" charset="0"/>
              </a:rPr>
              <a:t>Puncture Wound Treatment</a:t>
            </a:r>
          </a:p>
        </p:txBody>
      </p:sp>
      <p:sp>
        <p:nvSpPr>
          <p:cNvPr id="4099" name="Subtitle 2"/>
          <p:cNvSpPr>
            <a:spLocks noGrp="1"/>
          </p:cNvSpPr>
          <p:nvPr>
            <p:ph type="subTitle" idx="1"/>
          </p:nvPr>
        </p:nvSpPr>
        <p:spPr>
          <a:xfrm>
            <a:off x="685800" y="1524000"/>
            <a:ext cx="7924800" cy="4419600"/>
          </a:xfrm>
        </p:spPr>
        <p:txBody>
          <a:bodyPr/>
          <a:lstStyle/>
          <a:p>
            <a:pPr algn="l"/>
            <a:r>
              <a:rPr lang="en-US" dirty="0" smtClean="0">
                <a:solidFill>
                  <a:srgbClr val="FF0000"/>
                </a:solidFill>
              </a:rPr>
              <a:t>More Serious </a:t>
            </a:r>
            <a:r>
              <a:rPr lang="en-US" dirty="0">
                <a:solidFill>
                  <a:srgbClr val="FF0000"/>
                </a:solidFill>
              </a:rPr>
              <a:t>P</a:t>
            </a:r>
            <a:r>
              <a:rPr lang="en-US" dirty="0" smtClean="0">
                <a:solidFill>
                  <a:srgbClr val="FF0000"/>
                </a:solidFill>
              </a:rPr>
              <a:t>uncture </a:t>
            </a:r>
            <a:r>
              <a:rPr lang="en-US" dirty="0">
                <a:solidFill>
                  <a:srgbClr val="FF0000"/>
                </a:solidFill>
              </a:rPr>
              <a:t>W</a:t>
            </a:r>
            <a:r>
              <a:rPr lang="en-US" dirty="0" smtClean="0">
                <a:solidFill>
                  <a:srgbClr val="FF0000"/>
                </a:solidFill>
              </a:rPr>
              <a:t>ounds.</a:t>
            </a:r>
          </a:p>
          <a:p>
            <a:pPr algn="l"/>
            <a:endParaRPr lang="en-US" dirty="0" smtClean="0">
              <a:solidFill>
                <a:srgbClr val="FF0000"/>
              </a:solidFill>
            </a:endParaRPr>
          </a:p>
          <a:p>
            <a:pPr marL="342900" indent="-342900" algn="l">
              <a:buFont typeface="Wingdings" pitchFamily="2" charset="2"/>
              <a:buChar char="§"/>
            </a:pPr>
            <a:r>
              <a:rPr lang="en-US" dirty="0" smtClean="0">
                <a:solidFill>
                  <a:schemeClr val="tx1"/>
                </a:solidFill>
              </a:rPr>
              <a:t>If it won't </a:t>
            </a:r>
            <a:r>
              <a:rPr lang="en-US" dirty="0">
                <a:solidFill>
                  <a:schemeClr val="tx1"/>
                </a:solidFill>
              </a:rPr>
              <a:t>stop bleeding, press down on the wound firmly with a clean cloth or bandage. Maintain pressure for 15 minutes. </a:t>
            </a:r>
            <a:endParaRPr lang="en-US" dirty="0" smtClean="0">
              <a:solidFill>
                <a:schemeClr val="tx1"/>
              </a:solidFill>
            </a:endParaRPr>
          </a:p>
          <a:p>
            <a:pPr marL="342900" indent="-342900" algn="l">
              <a:buFont typeface="Wingdings" pitchFamily="2" charset="2"/>
              <a:buChar char="§"/>
            </a:pPr>
            <a:r>
              <a:rPr lang="en-US" dirty="0" smtClean="0">
                <a:solidFill>
                  <a:schemeClr val="tx1"/>
                </a:solidFill>
              </a:rPr>
              <a:t>If bleeding continues, </a:t>
            </a:r>
            <a:r>
              <a:rPr lang="en-US" dirty="0">
                <a:solidFill>
                  <a:schemeClr val="tx1"/>
                </a:solidFill>
              </a:rPr>
              <a:t>call 911 or get to an emergency medical facility immediately. </a:t>
            </a:r>
          </a:p>
          <a:p>
            <a:pPr marL="342900" indent="-342900" algn="l">
              <a:buFont typeface="Wingdings" pitchFamily="2" charset="2"/>
              <a:buChar char="§"/>
            </a:pPr>
            <a:r>
              <a:rPr lang="en-US" dirty="0">
                <a:solidFill>
                  <a:schemeClr val="tx1"/>
                </a:solidFill>
              </a:rPr>
              <a:t>If blood is spurting from the wound, apply pressure </a:t>
            </a:r>
            <a:r>
              <a:rPr lang="en-US" dirty="0" smtClean="0">
                <a:solidFill>
                  <a:schemeClr val="tx1"/>
                </a:solidFill>
              </a:rPr>
              <a:t>immediately and </a:t>
            </a:r>
            <a:r>
              <a:rPr lang="en-US" dirty="0">
                <a:solidFill>
                  <a:schemeClr val="tx1"/>
                </a:solidFill>
              </a:rPr>
              <a:t>have someone call 911. </a:t>
            </a:r>
          </a:p>
        </p:txBody>
      </p:sp>
      <p:sp>
        <p:nvSpPr>
          <p:cNvPr id="4100" name="Slide Number Placeholder 3"/>
          <p:cNvSpPr>
            <a:spLocks noGrp="1"/>
          </p:cNvSpPr>
          <p:nvPr>
            <p:ph type="sldNum" sz="quarter" idx="12"/>
          </p:nvPr>
        </p:nvSpPr>
        <p:spPr bwMode="auto">
          <a:xfrm>
            <a:off x="7620000" y="6356350"/>
            <a:ext cx="1066800" cy="365125"/>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fontAlgn="base">
              <a:spcBef>
                <a:spcPct val="0"/>
              </a:spcBef>
              <a:spcAft>
                <a:spcPct val="0"/>
              </a:spcAft>
              <a:defRPr/>
            </a:pPr>
            <a:fld id="{866EBD4E-B49F-4F5C-9FDB-FEE0D0B20E61}" type="slidenum">
              <a:rPr lang="en-US" sz="1400" smtClean="0">
                <a:solidFill>
                  <a:schemeClr val="bg1"/>
                </a:solidFill>
                <a:latin typeface="Verdana" pitchFamily="34" charset="0"/>
              </a:rPr>
              <a:pPr algn="ctr" fontAlgn="base">
                <a:spcBef>
                  <a:spcPct val="0"/>
                </a:spcBef>
                <a:spcAft>
                  <a:spcPct val="0"/>
                </a:spcAft>
                <a:defRPr/>
              </a:pPr>
              <a:t>10</a:t>
            </a:fld>
            <a:endParaRPr lang="en-US" sz="1400" smtClean="0">
              <a:solidFill>
                <a:schemeClr val="bg1"/>
              </a:solidFill>
              <a:latin typeface="Verdana" pitchFamily="34" charset="0"/>
            </a:endParaRPr>
          </a:p>
        </p:txBody>
      </p:sp>
      <p:sp>
        <p:nvSpPr>
          <p:cNvPr id="4101" name="Footer Placeholder 4"/>
          <p:cNvSpPr>
            <a:spLocks noGrp="1"/>
          </p:cNvSpPr>
          <p:nvPr>
            <p:ph type="ftr" sz="quarter" idx="1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r>
              <a:rPr lang="en-US" sz="1400" dirty="0" smtClean="0">
                <a:solidFill>
                  <a:schemeClr val="bg1"/>
                </a:solidFill>
                <a:latin typeface="Verdana" pitchFamily="34" charset="0"/>
              </a:rPr>
              <a:t>PPT-005-02</a:t>
            </a:r>
            <a:endParaRPr lang="en-US" sz="1400" dirty="0">
              <a:solidFill>
                <a:schemeClr val="bg1"/>
              </a:solidFill>
              <a:latin typeface="Verdana" pitchFamily="34" charset="0"/>
            </a:endParaRPr>
          </a:p>
        </p:txBody>
      </p:sp>
    </p:spTree>
    <p:extLst>
      <p:ext uri="{BB962C8B-B14F-4D97-AF65-F5344CB8AC3E}">
        <p14:creationId xmlns:p14="http://schemas.microsoft.com/office/powerpoint/2010/main" val="26718117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ctrTitle"/>
          </p:nvPr>
        </p:nvSpPr>
        <p:spPr>
          <a:xfrm>
            <a:off x="457200" y="381000"/>
            <a:ext cx="5334000" cy="533400"/>
          </a:xfrm>
        </p:spPr>
        <p:txBody>
          <a:bodyPr/>
          <a:lstStyle/>
          <a:p>
            <a:pPr eaLnBrk="1" hangingPunct="1"/>
            <a:r>
              <a:rPr lang="en-US" sz="2800" dirty="0" smtClean="0">
                <a:solidFill>
                  <a:schemeClr val="bg1"/>
                </a:solidFill>
                <a:latin typeface="Verdana" pitchFamily="34" charset="0"/>
              </a:rPr>
              <a:t>Puncture Wound Treatment</a:t>
            </a:r>
          </a:p>
        </p:txBody>
      </p:sp>
      <p:sp>
        <p:nvSpPr>
          <p:cNvPr id="4099" name="Subtitle 2"/>
          <p:cNvSpPr>
            <a:spLocks noGrp="1"/>
          </p:cNvSpPr>
          <p:nvPr>
            <p:ph type="subTitle" idx="1"/>
          </p:nvPr>
        </p:nvSpPr>
        <p:spPr>
          <a:xfrm>
            <a:off x="457200" y="1066800"/>
            <a:ext cx="7924800" cy="5181600"/>
          </a:xfrm>
        </p:spPr>
        <p:txBody>
          <a:bodyPr/>
          <a:lstStyle/>
          <a:p>
            <a:pPr algn="l"/>
            <a:r>
              <a:rPr lang="en-US" b="1" dirty="0">
                <a:solidFill>
                  <a:srgbClr val="FF0000"/>
                </a:solidFill>
              </a:rPr>
              <a:t>When to seek immediate medical help</a:t>
            </a:r>
            <a:endParaRPr lang="en-US" dirty="0">
              <a:solidFill>
                <a:srgbClr val="FF0000"/>
              </a:solidFill>
            </a:endParaRPr>
          </a:p>
          <a:p>
            <a:pPr marL="342900" lvl="0" indent="-342900" algn="l">
              <a:buFont typeface="Wingdings" pitchFamily="2" charset="2"/>
              <a:buChar char="§"/>
            </a:pPr>
            <a:r>
              <a:rPr lang="en-US" dirty="0">
                <a:solidFill>
                  <a:schemeClr val="tx1"/>
                </a:solidFill>
              </a:rPr>
              <a:t>When your tetanus shots are not up-to-date and the puncturing object was dirty. </a:t>
            </a:r>
          </a:p>
          <a:p>
            <a:pPr marL="342900" lvl="0" indent="-342900" algn="l">
              <a:buFont typeface="Wingdings" pitchFamily="2" charset="2"/>
              <a:buChar char="§"/>
            </a:pPr>
            <a:r>
              <a:rPr lang="en-US" dirty="0" smtClean="0">
                <a:solidFill>
                  <a:schemeClr val="tx1"/>
                </a:solidFill>
              </a:rPr>
              <a:t>Wound </a:t>
            </a:r>
            <a:r>
              <a:rPr lang="en-US" dirty="0">
                <a:solidFill>
                  <a:schemeClr val="tx1"/>
                </a:solidFill>
              </a:rPr>
              <a:t>becomes infected. Signs of infection include pus, increased pain, swelling, redness, tenderness, a sensation of warmth or visible redness radiating from the wound, or a fever of 100 degrees F or more. </a:t>
            </a:r>
          </a:p>
          <a:p>
            <a:pPr marL="342900" lvl="0" indent="-342900" algn="l">
              <a:buFont typeface="Wingdings" pitchFamily="2" charset="2"/>
              <a:buChar char="§"/>
            </a:pPr>
            <a:r>
              <a:rPr lang="en-US" dirty="0" smtClean="0">
                <a:solidFill>
                  <a:schemeClr val="tx1"/>
                </a:solidFill>
              </a:rPr>
              <a:t>Wound </a:t>
            </a:r>
            <a:r>
              <a:rPr lang="en-US" dirty="0">
                <a:solidFill>
                  <a:schemeClr val="tx1"/>
                </a:solidFill>
              </a:rPr>
              <a:t>involves human or animal bites. </a:t>
            </a:r>
          </a:p>
          <a:p>
            <a:pPr marL="342900" lvl="0" indent="-342900" algn="l">
              <a:buFont typeface="Wingdings" pitchFamily="2" charset="2"/>
              <a:buChar char="§"/>
            </a:pPr>
            <a:r>
              <a:rPr lang="en-US" dirty="0" smtClean="0">
                <a:solidFill>
                  <a:schemeClr val="tx1"/>
                </a:solidFill>
              </a:rPr>
              <a:t>Wound </a:t>
            </a:r>
            <a:r>
              <a:rPr lang="en-US" dirty="0">
                <a:solidFill>
                  <a:schemeClr val="tx1"/>
                </a:solidFill>
              </a:rPr>
              <a:t>hasn't stopped bleeding after 15 minutes. </a:t>
            </a:r>
          </a:p>
          <a:p>
            <a:pPr marL="342900" lvl="0" indent="-342900" algn="l">
              <a:buFont typeface="Wingdings" pitchFamily="2" charset="2"/>
              <a:buChar char="§"/>
            </a:pPr>
            <a:r>
              <a:rPr lang="en-US" dirty="0">
                <a:solidFill>
                  <a:schemeClr val="tx1"/>
                </a:solidFill>
              </a:rPr>
              <a:t>B</a:t>
            </a:r>
            <a:r>
              <a:rPr lang="en-US" dirty="0" smtClean="0">
                <a:solidFill>
                  <a:schemeClr val="tx1"/>
                </a:solidFill>
              </a:rPr>
              <a:t>lood </a:t>
            </a:r>
            <a:r>
              <a:rPr lang="en-US" dirty="0">
                <a:solidFill>
                  <a:schemeClr val="tx1"/>
                </a:solidFill>
              </a:rPr>
              <a:t>is spurting from the wound. </a:t>
            </a:r>
          </a:p>
          <a:p>
            <a:pPr marL="342900" indent="-342900" algn="l">
              <a:buFont typeface="Wingdings" pitchFamily="2" charset="2"/>
              <a:buChar char="§"/>
            </a:pPr>
            <a:r>
              <a:rPr lang="en-US" dirty="0">
                <a:solidFill>
                  <a:schemeClr val="tx1"/>
                </a:solidFill>
              </a:rPr>
              <a:t>When the puncture wound is in the </a:t>
            </a:r>
            <a:r>
              <a:rPr lang="en-US" dirty="0" smtClean="0">
                <a:solidFill>
                  <a:schemeClr val="tx1"/>
                </a:solidFill>
              </a:rPr>
              <a:t>eye.</a:t>
            </a:r>
            <a:endParaRPr lang="en-US" dirty="0">
              <a:solidFill>
                <a:schemeClr val="tx1"/>
              </a:solidFill>
            </a:endParaRPr>
          </a:p>
        </p:txBody>
      </p:sp>
      <p:sp>
        <p:nvSpPr>
          <p:cNvPr id="4100" name="Slide Number Placeholder 3"/>
          <p:cNvSpPr>
            <a:spLocks noGrp="1"/>
          </p:cNvSpPr>
          <p:nvPr>
            <p:ph type="sldNum" sz="quarter" idx="12"/>
          </p:nvPr>
        </p:nvSpPr>
        <p:spPr bwMode="auto">
          <a:xfrm>
            <a:off x="7620000" y="6356350"/>
            <a:ext cx="1066800" cy="365125"/>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fontAlgn="base">
              <a:spcBef>
                <a:spcPct val="0"/>
              </a:spcBef>
              <a:spcAft>
                <a:spcPct val="0"/>
              </a:spcAft>
              <a:defRPr/>
            </a:pPr>
            <a:fld id="{866EBD4E-B49F-4F5C-9FDB-FEE0D0B20E61}" type="slidenum">
              <a:rPr lang="en-US" sz="1400" smtClean="0">
                <a:solidFill>
                  <a:schemeClr val="bg1"/>
                </a:solidFill>
                <a:latin typeface="Verdana" pitchFamily="34" charset="0"/>
              </a:rPr>
              <a:pPr algn="ctr" fontAlgn="base">
                <a:spcBef>
                  <a:spcPct val="0"/>
                </a:spcBef>
                <a:spcAft>
                  <a:spcPct val="0"/>
                </a:spcAft>
                <a:defRPr/>
              </a:pPr>
              <a:t>11</a:t>
            </a:fld>
            <a:endParaRPr lang="en-US" sz="1400" dirty="0" smtClean="0">
              <a:solidFill>
                <a:schemeClr val="bg1"/>
              </a:solidFill>
              <a:latin typeface="Verdana" pitchFamily="34" charset="0"/>
            </a:endParaRPr>
          </a:p>
        </p:txBody>
      </p:sp>
      <p:sp>
        <p:nvSpPr>
          <p:cNvPr id="4101" name="Footer Placeholder 4"/>
          <p:cNvSpPr>
            <a:spLocks noGrp="1"/>
          </p:cNvSpPr>
          <p:nvPr>
            <p:ph type="ftr" sz="quarter" idx="1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r>
              <a:rPr lang="en-US" sz="1400" dirty="0" smtClean="0">
                <a:solidFill>
                  <a:schemeClr val="bg1"/>
                </a:solidFill>
                <a:latin typeface="Verdana" pitchFamily="34" charset="0"/>
              </a:rPr>
              <a:t>PPT-005-02</a:t>
            </a:r>
            <a:endParaRPr lang="en-US" sz="1400" dirty="0">
              <a:solidFill>
                <a:schemeClr val="bg1"/>
              </a:solidFill>
              <a:latin typeface="Verdana" pitchFamily="34" charset="0"/>
            </a:endParaRPr>
          </a:p>
        </p:txBody>
      </p:sp>
    </p:spTree>
    <p:extLst>
      <p:ext uri="{BB962C8B-B14F-4D97-AF65-F5344CB8AC3E}">
        <p14:creationId xmlns:p14="http://schemas.microsoft.com/office/powerpoint/2010/main" val="141416236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ctrTitle"/>
          </p:nvPr>
        </p:nvSpPr>
        <p:spPr>
          <a:xfrm>
            <a:off x="457200" y="381000"/>
            <a:ext cx="5334000" cy="533400"/>
          </a:xfrm>
        </p:spPr>
        <p:txBody>
          <a:bodyPr/>
          <a:lstStyle/>
          <a:p>
            <a:pPr eaLnBrk="1" hangingPunct="1"/>
            <a:r>
              <a:rPr lang="en-US" sz="2800" dirty="0" smtClean="0">
                <a:solidFill>
                  <a:schemeClr val="bg1"/>
                </a:solidFill>
                <a:latin typeface="Verdana" pitchFamily="34" charset="0"/>
              </a:rPr>
              <a:t>Trash Bags/Wastebaskets</a:t>
            </a:r>
          </a:p>
        </p:txBody>
      </p:sp>
      <p:sp>
        <p:nvSpPr>
          <p:cNvPr id="4099" name="Subtitle 2"/>
          <p:cNvSpPr>
            <a:spLocks noGrp="1"/>
          </p:cNvSpPr>
          <p:nvPr>
            <p:ph type="subTitle" idx="1"/>
          </p:nvPr>
        </p:nvSpPr>
        <p:spPr>
          <a:xfrm>
            <a:off x="457200" y="1447800"/>
            <a:ext cx="7924800" cy="4648200"/>
          </a:xfrm>
        </p:spPr>
        <p:txBody>
          <a:bodyPr/>
          <a:lstStyle/>
          <a:p>
            <a:pPr marL="342900" indent="-342900" algn="l">
              <a:buFont typeface="Wingdings" pitchFamily="2" charset="2"/>
              <a:buChar char="§"/>
            </a:pPr>
            <a:r>
              <a:rPr lang="en-US" dirty="0">
                <a:solidFill>
                  <a:schemeClr val="tx1"/>
                </a:solidFill>
              </a:rPr>
              <a:t>Don’t reach into wastebaskets or disposal containers with bare hands, they could contain broken glass or sharps. </a:t>
            </a:r>
          </a:p>
          <a:p>
            <a:pPr marL="342900" indent="-342900" algn="l">
              <a:buFont typeface="Wingdings" pitchFamily="2" charset="2"/>
              <a:buChar char="§"/>
            </a:pPr>
            <a:r>
              <a:rPr lang="en-US" dirty="0">
                <a:solidFill>
                  <a:schemeClr val="tx1"/>
                </a:solidFill>
              </a:rPr>
              <a:t>Sharp material poking through trash bags can easily cut unprotected hands or legs. </a:t>
            </a:r>
          </a:p>
          <a:p>
            <a:pPr marL="342900" indent="-342900" algn="l">
              <a:buFont typeface="Wingdings" pitchFamily="2" charset="2"/>
              <a:buChar char="§"/>
            </a:pPr>
            <a:r>
              <a:rPr lang="en-US" dirty="0">
                <a:solidFill>
                  <a:schemeClr val="tx1"/>
                </a:solidFill>
              </a:rPr>
              <a:t>Check trash bags before lifting to see if they are overloaded or likely to break. </a:t>
            </a:r>
          </a:p>
          <a:p>
            <a:pPr marL="342900" indent="-342900" algn="l">
              <a:buFont typeface="Wingdings" pitchFamily="2" charset="2"/>
              <a:buChar char="§"/>
            </a:pPr>
            <a:r>
              <a:rPr lang="en-US" dirty="0">
                <a:solidFill>
                  <a:schemeClr val="tx1"/>
                </a:solidFill>
              </a:rPr>
              <a:t>Lift plastic bags from their tie-off point and paper bags by their edges whenever possible and hold bags away from the body. </a:t>
            </a:r>
          </a:p>
          <a:p>
            <a:pPr marL="342900" indent="-342900" algn="l">
              <a:buFont typeface="Wingdings" pitchFamily="2" charset="2"/>
              <a:buChar char="§"/>
            </a:pPr>
            <a:r>
              <a:rPr lang="en-US" dirty="0">
                <a:solidFill>
                  <a:schemeClr val="tx1"/>
                </a:solidFill>
              </a:rPr>
              <a:t>Never “bear hug” a bag. </a:t>
            </a:r>
          </a:p>
          <a:p>
            <a:pPr algn="l"/>
            <a:endParaRPr lang="en-US" dirty="0">
              <a:solidFill>
                <a:srgbClr val="FF0000"/>
              </a:solidFill>
            </a:endParaRPr>
          </a:p>
        </p:txBody>
      </p:sp>
      <p:sp>
        <p:nvSpPr>
          <p:cNvPr id="4100" name="Slide Number Placeholder 3"/>
          <p:cNvSpPr>
            <a:spLocks noGrp="1"/>
          </p:cNvSpPr>
          <p:nvPr>
            <p:ph type="sldNum" sz="quarter" idx="12"/>
          </p:nvPr>
        </p:nvSpPr>
        <p:spPr bwMode="auto">
          <a:xfrm>
            <a:off x="7620000" y="6356350"/>
            <a:ext cx="1066800" cy="365125"/>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fontAlgn="base">
              <a:spcBef>
                <a:spcPct val="0"/>
              </a:spcBef>
              <a:spcAft>
                <a:spcPct val="0"/>
              </a:spcAft>
              <a:defRPr/>
            </a:pPr>
            <a:fld id="{866EBD4E-B49F-4F5C-9FDB-FEE0D0B20E61}" type="slidenum">
              <a:rPr lang="en-US" sz="1400" smtClean="0">
                <a:solidFill>
                  <a:schemeClr val="bg1"/>
                </a:solidFill>
                <a:latin typeface="Verdana" pitchFamily="34" charset="0"/>
              </a:rPr>
              <a:pPr algn="ctr" fontAlgn="base">
                <a:spcBef>
                  <a:spcPct val="0"/>
                </a:spcBef>
                <a:spcAft>
                  <a:spcPct val="0"/>
                </a:spcAft>
                <a:defRPr/>
              </a:pPr>
              <a:t>12</a:t>
            </a:fld>
            <a:endParaRPr lang="en-US" sz="1400" dirty="0" smtClean="0">
              <a:solidFill>
                <a:schemeClr val="bg1"/>
              </a:solidFill>
              <a:latin typeface="Verdana" pitchFamily="34" charset="0"/>
            </a:endParaRPr>
          </a:p>
        </p:txBody>
      </p:sp>
      <p:sp>
        <p:nvSpPr>
          <p:cNvPr id="4101" name="Footer Placeholder 4"/>
          <p:cNvSpPr>
            <a:spLocks noGrp="1"/>
          </p:cNvSpPr>
          <p:nvPr>
            <p:ph type="ftr" sz="quarter" idx="1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r>
              <a:rPr lang="en-US" sz="1400" dirty="0" smtClean="0">
                <a:solidFill>
                  <a:schemeClr val="bg1"/>
                </a:solidFill>
                <a:latin typeface="Verdana" pitchFamily="34" charset="0"/>
              </a:rPr>
              <a:t>PPT-005-02</a:t>
            </a:r>
            <a:endParaRPr lang="en-US" sz="1400" dirty="0">
              <a:solidFill>
                <a:schemeClr val="bg1"/>
              </a:solidFill>
              <a:latin typeface="Verdana" pitchFamily="34" charset="0"/>
            </a:endParaRPr>
          </a:p>
        </p:txBody>
      </p:sp>
    </p:spTree>
    <p:extLst>
      <p:ext uri="{BB962C8B-B14F-4D97-AF65-F5344CB8AC3E}">
        <p14:creationId xmlns:p14="http://schemas.microsoft.com/office/powerpoint/2010/main" val="118295064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ctrTitle"/>
          </p:nvPr>
        </p:nvSpPr>
        <p:spPr>
          <a:xfrm>
            <a:off x="457200" y="381000"/>
            <a:ext cx="5334000" cy="533400"/>
          </a:xfrm>
        </p:spPr>
        <p:txBody>
          <a:bodyPr/>
          <a:lstStyle/>
          <a:p>
            <a:pPr eaLnBrk="1" hangingPunct="1"/>
            <a:r>
              <a:rPr lang="en-US" sz="2800" dirty="0" smtClean="0">
                <a:solidFill>
                  <a:schemeClr val="bg1"/>
                </a:solidFill>
                <a:latin typeface="Verdana" pitchFamily="34" charset="0"/>
              </a:rPr>
              <a:t>Report On-the-Job Injuries!</a:t>
            </a:r>
          </a:p>
        </p:txBody>
      </p:sp>
      <p:sp>
        <p:nvSpPr>
          <p:cNvPr id="4099" name="Subtitle 2"/>
          <p:cNvSpPr>
            <a:spLocks noGrp="1"/>
          </p:cNvSpPr>
          <p:nvPr>
            <p:ph type="subTitle" idx="1"/>
          </p:nvPr>
        </p:nvSpPr>
        <p:spPr>
          <a:xfrm>
            <a:off x="609600" y="1295400"/>
            <a:ext cx="7924800" cy="1447800"/>
          </a:xfrm>
        </p:spPr>
        <p:txBody>
          <a:bodyPr/>
          <a:lstStyle/>
          <a:p>
            <a:pPr algn="l"/>
            <a:r>
              <a:rPr lang="en-US" dirty="0">
                <a:solidFill>
                  <a:srgbClr val="FF0000"/>
                </a:solidFill>
              </a:rPr>
              <a:t>Report any on-the-job injuries to your Supervisor as soon as possible, and make sure an injury report is completed a.s.a.p.</a:t>
            </a:r>
          </a:p>
        </p:txBody>
      </p:sp>
      <p:sp>
        <p:nvSpPr>
          <p:cNvPr id="4100" name="Slide Number Placeholder 3"/>
          <p:cNvSpPr>
            <a:spLocks noGrp="1"/>
          </p:cNvSpPr>
          <p:nvPr>
            <p:ph type="sldNum" sz="quarter" idx="12"/>
          </p:nvPr>
        </p:nvSpPr>
        <p:spPr bwMode="auto">
          <a:xfrm>
            <a:off x="7620000" y="6356350"/>
            <a:ext cx="1066800" cy="365125"/>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fontAlgn="base">
              <a:spcBef>
                <a:spcPct val="0"/>
              </a:spcBef>
              <a:spcAft>
                <a:spcPct val="0"/>
              </a:spcAft>
              <a:defRPr/>
            </a:pPr>
            <a:fld id="{866EBD4E-B49F-4F5C-9FDB-FEE0D0B20E61}" type="slidenum">
              <a:rPr lang="en-US" sz="1400" smtClean="0">
                <a:solidFill>
                  <a:schemeClr val="bg1"/>
                </a:solidFill>
                <a:latin typeface="Verdana" pitchFamily="34" charset="0"/>
              </a:rPr>
              <a:pPr algn="ctr" fontAlgn="base">
                <a:spcBef>
                  <a:spcPct val="0"/>
                </a:spcBef>
                <a:spcAft>
                  <a:spcPct val="0"/>
                </a:spcAft>
                <a:defRPr/>
              </a:pPr>
              <a:t>13</a:t>
            </a:fld>
            <a:endParaRPr lang="en-US" sz="1400" smtClean="0">
              <a:solidFill>
                <a:schemeClr val="bg1"/>
              </a:solidFill>
              <a:latin typeface="Verdana" pitchFamily="34" charset="0"/>
            </a:endParaRPr>
          </a:p>
        </p:txBody>
      </p:sp>
      <p:sp>
        <p:nvSpPr>
          <p:cNvPr id="4101" name="Footer Placeholder 4"/>
          <p:cNvSpPr>
            <a:spLocks noGrp="1"/>
          </p:cNvSpPr>
          <p:nvPr>
            <p:ph type="ftr" sz="quarter" idx="1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r>
              <a:rPr lang="en-US" sz="1400" dirty="0" smtClean="0">
                <a:solidFill>
                  <a:schemeClr val="bg1"/>
                </a:solidFill>
                <a:latin typeface="Verdana" pitchFamily="34" charset="0"/>
              </a:rPr>
              <a:t>PPT-005-02</a:t>
            </a:r>
            <a:endParaRPr lang="en-US" sz="1400" dirty="0">
              <a:solidFill>
                <a:schemeClr val="bg1"/>
              </a:solidFill>
              <a:latin typeface="Verdana" pitchFamily="34" charset="0"/>
            </a:endParaRPr>
          </a:p>
        </p:txBody>
      </p:sp>
      <p:pic>
        <p:nvPicPr>
          <p:cNvPr id="6146" name="Picture 2" descr="C:\Users\stlane\Pictures\8 Businessman-Reviewing-Paperwork-and-Charts.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64657" y="2819400"/>
            <a:ext cx="5080000" cy="3276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1994388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ctrTitle"/>
          </p:nvPr>
        </p:nvSpPr>
        <p:spPr>
          <a:xfrm>
            <a:off x="457200" y="381000"/>
            <a:ext cx="5334000" cy="533400"/>
          </a:xfrm>
        </p:spPr>
        <p:txBody>
          <a:bodyPr/>
          <a:lstStyle/>
          <a:p>
            <a:pPr eaLnBrk="1" hangingPunct="1"/>
            <a:r>
              <a:rPr lang="en-US" sz="2800" dirty="0" smtClean="0">
                <a:solidFill>
                  <a:schemeClr val="bg1"/>
                </a:solidFill>
                <a:latin typeface="Verdana" pitchFamily="34" charset="0"/>
              </a:rPr>
              <a:t>Review</a:t>
            </a:r>
          </a:p>
        </p:txBody>
      </p:sp>
      <p:sp>
        <p:nvSpPr>
          <p:cNvPr id="4099" name="Subtitle 2"/>
          <p:cNvSpPr>
            <a:spLocks noGrp="1"/>
          </p:cNvSpPr>
          <p:nvPr>
            <p:ph type="subTitle" idx="1"/>
          </p:nvPr>
        </p:nvSpPr>
        <p:spPr>
          <a:xfrm>
            <a:off x="609600" y="1295400"/>
            <a:ext cx="7924800" cy="4800600"/>
          </a:xfrm>
        </p:spPr>
        <p:txBody>
          <a:bodyPr/>
          <a:lstStyle/>
          <a:p>
            <a:pPr algn="l" eaLnBrk="1" hangingPunct="1"/>
            <a:r>
              <a:rPr lang="en-US" dirty="0" smtClean="0">
                <a:solidFill>
                  <a:schemeClr val="tx1"/>
                </a:solidFill>
              </a:rPr>
              <a:t>To Prevent Cuts, Scrapes and Punctures:</a:t>
            </a:r>
          </a:p>
          <a:p>
            <a:pPr algn="l" eaLnBrk="1" hangingPunct="1"/>
            <a:endParaRPr lang="en-US" dirty="0" smtClean="0">
              <a:solidFill>
                <a:schemeClr val="tx1"/>
              </a:solidFill>
            </a:endParaRPr>
          </a:p>
          <a:p>
            <a:pPr marL="342900" indent="-342900" algn="l">
              <a:buFont typeface="Arial" pitchFamily="34" charset="0"/>
              <a:buChar char="•"/>
            </a:pPr>
            <a:r>
              <a:rPr lang="en-US" dirty="0">
                <a:solidFill>
                  <a:schemeClr val="tx1"/>
                </a:solidFill>
              </a:rPr>
              <a:t>Wear the proper PPE when working with hand tools or handling metal with sharp edges or window/door glass.</a:t>
            </a:r>
          </a:p>
          <a:p>
            <a:pPr marL="342900" indent="-342900" algn="l">
              <a:buFont typeface="Arial" pitchFamily="34" charset="0"/>
              <a:buChar char="•"/>
            </a:pPr>
            <a:r>
              <a:rPr lang="en-US" dirty="0">
                <a:solidFill>
                  <a:schemeClr val="tx1"/>
                </a:solidFill>
              </a:rPr>
              <a:t>Do not pick up broken glass with your bare hands.</a:t>
            </a:r>
          </a:p>
          <a:p>
            <a:pPr marL="342900" indent="-342900" algn="l">
              <a:buFont typeface="Arial" pitchFamily="34" charset="0"/>
              <a:buChar char="•"/>
            </a:pPr>
            <a:r>
              <a:rPr lang="en-US" dirty="0">
                <a:solidFill>
                  <a:schemeClr val="tx1"/>
                </a:solidFill>
              </a:rPr>
              <a:t>Do not carry hand tools or utility knives in your pocket.</a:t>
            </a:r>
          </a:p>
          <a:p>
            <a:pPr marL="342900" indent="-342900" algn="l">
              <a:buFont typeface="Arial" pitchFamily="34" charset="0"/>
              <a:buChar char="•"/>
            </a:pPr>
            <a:r>
              <a:rPr lang="en-US" dirty="0">
                <a:solidFill>
                  <a:schemeClr val="tx1"/>
                </a:solidFill>
              </a:rPr>
              <a:t>Cut away from yourself when using a knife.</a:t>
            </a:r>
          </a:p>
          <a:p>
            <a:pPr marL="342900" indent="-342900" algn="l">
              <a:buFont typeface="Arial" pitchFamily="34" charset="0"/>
              <a:buChar char="•"/>
            </a:pPr>
            <a:r>
              <a:rPr lang="en-US" dirty="0">
                <a:solidFill>
                  <a:schemeClr val="tx1"/>
                </a:solidFill>
              </a:rPr>
              <a:t>Think safety, work safely!</a:t>
            </a:r>
          </a:p>
          <a:p>
            <a:pPr algn="l" eaLnBrk="1" hangingPunct="1"/>
            <a:endParaRPr lang="en-US" dirty="0" smtClean="0">
              <a:solidFill>
                <a:schemeClr val="tx1"/>
              </a:solidFill>
            </a:endParaRPr>
          </a:p>
        </p:txBody>
      </p:sp>
      <p:sp>
        <p:nvSpPr>
          <p:cNvPr id="4100" name="Slide Number Placeholder 3"/>
          <p:cNvSpPr>
            <a:spLocks noGrp="1"/>
          </p:cNvSpPr>
          <p:nvPr>
            <p:ph type="sldNum" sz="quarter" idx="12"/>
          </p:nvPr>
        </p:nvSpPr>
        <p:spPr bwMode="auto">
          <a:xfrm>
            <a:off x="7620000" y="6356350"/>
            <a:ext cx="1066800" cy="365125"/>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fontAlgn="base">
              <a:spcBef>
                <a:spcPct val="0"/>
              </a:spcBef>
              <a:spcAft>
                <a:spcPct val="0"/>
              </a:spcAft>
              <a:defRPr/>
            </a:pPr>
            <a:fld id="{866EBD4E-B49F-4F5C-9FDB-FEE0D0B20E61}" type="slidenum">
              <a:rPr lang="en-US" sz="1400" smtClean="0">
                <a:solidFill>
                  <a:schemeClr val="bg1"/>
                </a:solidFill>
                <a:latin typeface="Verdana" pitchFamily="34" charset="0"/>
              </a:rPr>
              <a:pPr algn="ctr" fontAlgn="base">
                <a:spcBef>
                  <a:spcPct val="0"/>
                </a:spcBef>
                <a:spcAft>
                  <a:spcPct val="0"/>
                </a:spcAft>
                <a:defRPr/>
              </a:pPr>
              <a:t>14</a:t>
            </a:fld>
            <a:endParaRPr lang="en-US" sz="1400" smtClean="0">
              <a:solidFill>
                <a:schemeClr val="bg1"/>
              </a:solidFill>
              <a:latin typeface="Verdana" pitchFamily="34" charset="0"/>
            </a:endParaRPr>
          </a:p>
        </p:txBody>
      </p:sp>
      <p:sp>
        <p:nvSpPr>
          <p:cNvPr id="4101" name="Footer Placeholder 4"/>
          <p:cNvSpPr>
            <a:spLocks noGrp="1"/>
          </p:cNvSpPr>
          <p:nvPr>
            <p:ph type="ftr" sz="quarter" idx="1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r>
              <a:rPr lang="en-US" sz="1400" dirty="0" smtClean="0">
                <a:solidFill>
                  <a:schemeClr val="bg1"/>
                </a:solidFill>
                <a:latin typeface="Verdana" pitchFamily="34" charset="0"/>
              </a:rPr>
              <a:t>PPT-005-02</a:t>
            </a:r>
            <a:endParaRPr lang="en-US" sz="1400" dirty="0">
              <a:solidFill>
                <a:schemeClr val="bg1"/>
              </a:solidFill>
              <a:latin typeface="Verdana" pitchFamily="34" charset="0"/>
            </a:endParaRPr>
          </a:p>
        </p:txBody>
      </p:sp>
    </p:spTree>
    <p:extLst>
      <p:ext uri="{BB962C8B-B14F-4D97-AF65-F5344CB8AC3E}">
        <p14:creationId xmlns:p14="http://schemas.microsoft.com/office/powerpoint/2010/main" val="17582828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ctrTitle"/>
          </p:nvPr>
        </p:nvSpPr>
        <p:spPr>
          <a:xfrm>
            <a:off x="457200" y="381000"/>
            <a:ext cx="5334000" cy="533400"/>
          </a:xfrm>
        </p:spPr>
        <p:txBody>
          <a:bodyPr/>
          <a:lstStyle/>
          <a:p>
            <a:pPr eaLnBrk="1" hangingPunct="1"/>
            <a:r>
              <a:rPr lang="en-US" sz="2800" dirty="0" smtClean="0">
                <a:solidFill>
                  <a:schemeClr val="bg1"/>
                </a:solidFill>
                <a:latin typeface="Verdana" pitchFamily="34" charset="0"/>
              </a:rPr>
              <a:t>Contact Information</a:t>
            </a:r>
          </a:p>
        </p:txBody>
      </p:sp>
      <p:sp>
        <p:nvSpPr>
          <p:cNvPr id="4099" name="Subtitle 2"/>
          <p:cNvSpPr>
            <a:spLocks noGrp="1"/>
          </p:cNvSpPr>
          <p:nvPr>
            <p:ph type="subTitle" idx="1"/>
          </p:nvPr>
        </p:nvSpPr>
        <p:spPr>
          <a:xfrm>
            <a:off x="609600" y="1295400"/>
            <a:ext cx="7924800" cy="2286000"/>
          </a:xfrm>
        </p:spPr>
        <p:txBody>
          <a:bodyPr/>
          <a:lstStyle/>
          <a:p>
            <a:pPr algn="l"/>
            <a:r>
              <a:rPr lang="en-US" b="1" dirty="0">
                <a:solidFill>
                  <a:srgbClr val="0070C0"/>
                </a:solidFill>
              </a:rPr>
              <a:t>Health &amp; Safety Training Specialists</a:t>
            </a:r>
          </a:p>
          <a:p>
            <a:pPr algn="l"/>
            <a:r>
              <a:rPr lang="en-US" b="1" dirty="0">
                <a:solidFill>
                  <a:srgbClr val="0070C0"/>
                </a:solidFill>
              </a:rPr>
              <a:t>1171 South Cameron Street, Room 324</a:t>
            </a:r>
          </a:p>
          <a:p>
            <a:pPr algn="l"/>
            <a:r>
              <a:rPr lang="en-US" b="1" dirty="0">
                <a:solidFill>
                  <a:srgbClr val="0070C0"/>
                </a:solidFill>
              </a:rPr>
              <a:t>Harrisburg, PA 17104-2501</a:t>
            </a:r>
          </a:p>
          <a:p>
            <a:pPr algn="l"/>
            <a:r>
              <a:rPr lang="en-US" b="1" dirty="0">
                <a:solidFill>
                  <a:srgbClr val="0070C0"/>
                </a:solidFill>
              </a:rPr>
              <a:t>(717) 772-1635</a:t>
            </a:r>
          </a:p>
          <a:p>
            <a:pPr algn="l"/>
            <a:r>
              <a:rPr lang="en-US" b="1" dirty="0">
                <a:solidFill>
                  <a:srgbClr val="0070C0"/>
                </a:solidFill>
              </a:rPr>
              <a:t>RA-LI-BWC-PATHS@pa.gov           </a:t>
            </a:r>
          </a:p>
        </p:txBody>
      </p:sp>
      <p:sp>
        <p:nvSpPr>
          <p:cNvPr id="4100" name="Slide Number Placeholder 3"/>
          <p:cNvSpPr>
            <a:spLocks noGrp="1"/>
          </p:cNvSpPr>
          <p:nvPr>
            <p:ph type="sldNum" sz="quarter" idx="12"/>
          </p:nvPr>
        </p:nvSpPr>
        <p:spPr bwMode="auto">
          <a:xfrm>
            <a:off x="7620000" y="6356350"/>
            <a:ext cx="1066800" cy="365125"/>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fontAlgn="base">
              <a:spcBef>
                <a:spcPct val="0"/>
              </a:spcBef>
              <a:spcAft>
                <a:spcPct val="0"/>
              </a:spcAft>
              <a:defRPr/>
            </a:pPr>
            <a:fld id="{866EBD4E-B49F-4F5C-9FDB-FEE0D0B20E61}" type="slidenum">
              <a:rPr lang="en-US" sz="1400" smtClean="0">
                <a:solidFill>
                  <a:schemeClr val="bg1"/>
                </a:solidFill>
                <a:latin typeface="Verdana" pitchFamily="34" charset="0"/>
              </a:rPr>
              <a:pPr algn="ctr" fontAlgn="base">
                <a:spcBef>
                  <a:spcPct val="0"/>
                </a:spcBef>
                <a:spcAft>
                  <a:spcPct val="0"/>
                </a:spcAft>
                <a:defRPr/>
              </a:pPr>
              <a:t>15</a:t>
            </a:fld>
            <a:endParaRPr lang="en-US" sz="1400" smtClean="0">
              <a:solidFill>
                <a:schemeClr val="bg1"/>
              </a:solidFill>
              <a:latin typeface="Verdana" pitchFamily="34" charset="0"/>
            </a:endParaRPr>
          </a:p>
        </p:txBody>
      </p:sp>
      <p:sp>
        <p:nvSpPr>
          <p:cNvPr id="4101" name="Footer Placeholder 4"/>
          <p:cNvSpPr>
            <a:spLocks noGrp="1"/>
          </p:cNvSpPr>
          <p:nvPr>
            <p:ph type="ftr" sz="quarter" idx="1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r>
              <a:rPr lang="en-US" sz="1400" dirty="0" smtClean="0">
                <a:solidFill>
                  <a:schemeClr val="bg1"/>
                </a:solidFill>
                <a:latin typeface="Verdana" pitchFamily="34" charset="0"/>
              </a:rPr>
              <a:t>PPT-005-02</a:t>
            </a:r>
            <a:endParaRPr lang="en-US" sz="1400" dirty="0">
              <a:solidFill>
                <a:schemeClr val="bg1"/>
              </a:solidFill>
              <a:latin typeface="Verdana" pitchFamily="34" charset="0"/>
            </a:endParaRPr>
          </a:p>
        </p:txBody>
      </p:sp>
      <p:pic>
        <p:nvPicPr>
          <p:cNvPr id="6" name="Picture 11" descr="Pennsylvania Flag-2.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257800" y="3779520"/>
            <a:ext cx="3429000" cy="228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p:cNvSpPr/>
          <p:nvPr/>
        </p:nvSpPr>
        <p:spPr>
          <a:xfrm>
            <a:off x="457200" y="4114800"/>
            <a:ext cx="5029200" cy="646331"/>
          </a:xfrm>
          <a:prstGeom prst="rect">
            <a:avLst/>
          </a:prstGeom>
        </p:spPr>
        <p:txBody>
          <a:bodyPr wrap="square">
            <a:spAutoFit/>
          </a:bodyPr>
          <a:lstStyle/>
          <a:p>
            <a:r>
              <a:rPr lang="en-US" b="1" dirty="0">
                <a:latin typeface="Verdana" pitchFamily="34" charset="0"/>
                <a:ea typeface="Verdana" pitchFamily="34" charset="0"/>
                <a:cs typeface="Verdana" pitchFamily="34" charset="0"/>
              </a:rPr>
              <a:t>Like us on Facebook!</a:t>
            </a:r>
            <a:r>
              <a:rPr lang="en-US" dirty="0">
                <a:latin typeface="Verdana" pitchFamily="34" charset="0"/>
                <a:ea typeface="Verdana" pitchFamily="34" charset="0"/>
                <a:cs typeface="Verdana" pitchFamily="34" charset="0"/>
              </a:rPr>
              <a:t>  - </a:t>
            </a:r>
            <a:r>
              <a:rPr lang="en-US" u="sng" dirty="0">
                <a:latin typeface="Verdana" pitchFamily="34" charset="0"/>
                <a:ea typeface="Verdana" pitchFamily="34" charset="0"/>
                <a:cs typeface="Verdana" pitchFamily="34" charset="0"/>
                <a:hlinkClick r:id="rId3"/>
              </a:rPr>
              <a:t>https://www.facebook.com/BWCPATHS</a:t>
            </a:r>
            <a:endParaRPr lang="en-US" dirty="0">
              <a:latin typeface="Verdana" pitchFamily="34" charset="0"/>
              <a:ea typeface="Verdana" pitchFamily="34" charset="0"/>
              <a:cs typeface="Verdana" pitchFamily="34" charset="0"/>
            </a:endParaRPr>
          </a:p>
        </p:txBody>
      </p:sp>
      <p:pic>
        <p:nvPicPr>
          <p:cNvPr id="8" name="Picture 7" descr="FaceBookImage"/>
          <p:cNvPicPr/>
          <p:nvPr/>
        </p:nvPicPr>
        <p:blipFill>
          <a:blip r:embed="rId4">
            <a:extLst>
              <a:ext uri="{28A0092B-C50C-407E-A947-70E740481C1C}">
                <a14:useLocalDpi xmlns:a14="http://schemas.microsoft.com/office/drawing/2010/main" val="0"/>
              </a:ext>
            </a:extLst>
          </a:blip>
          <a:srcRect/>
          <a:stretch>
            <a:fillRect/>
          </a:stretch>
        </p:blipFill>
        <p:spPr bwMode="auto">
          <a:xfrm>
            <a:off x="533400" y="4761131"/>
            <a:ext cx="685800" cy="685800"/>
          </a:xfrm>
          <a:prstGeom prst="rect">
            <a:avLst/>
          </a:prstGeom>
          <a:noFill/>
          <a:ln>
            <a:noFill/>
          </a:ln>
        </p:spPr>
      </p:pic>
    </p:spTree>
    <p:extLst>
      <p:ext uri="{BB962C8B-B14F-4D97-AF65-F5344CB8AC3E}">
        <p14:creationId xmlns:p14="http://schemas.microsoft.com/office/powerpoint/2010/main" val="320538518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ctrTitle"/>
          </p:nvPr>
        </p:nvSpPr>
        <p:spPr>
          <a:xfrm>
            <a:off x="457200" y="381000"/>
            <a:ext cx="5334000" cy="533400"/>
          </a:xfrm>
        </p:spPr>
        <p:txBody>
          <a:bodyPr/>
          <a:lstStyle/>
          <a:p>
            <a:pPr eaLnBrk="1" hangingPunct="1"/>
            <a:r>
              <a:rPr lang="en-US" sz="2800" dirty="0" smtClean="0">
                <a:solidFill>
                  <a:schemeClr val="bg1"/>
                </a:solidFill>
                <a:latin typeface="Verdana" pitchFamily="34" charset="0"/>
              </a:rPr>
              <a:t>Questions</a:t>
            </a:r>
          </a:p>
        </p:txBody>
      </p:sp>
      <p:sp>
        <p:nvSpPr>
          <p:cNvPr id="4100" name="Slide Number Placeholder 3"/>
          <p:cNvSpPr>
            <a:spLocks noGrp="1"/>
          </p:cNvSpPr>
          <p:nvPr>
            <p:ph type="sldNum" sz="quarter" idx="12"/>
          </p:nvPr>
        </p:nvSpPr>
        <p:spPr bwMode="auto">
          <a:xfrm>
            <a:off x="7620000" y="6356350"/>
            <a:ext cx="1066800" cy="365125"/>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fontAlgn="base">
              <a:spcBef>
                <a:spcPct val="0"/>
              </a:spcBef>
              <a:spcAft>
                <a:spcPct val="0"/>
              </a:spcAft>
              <a:defRPr/>
            </a:pPr>
            <a:fld id="{866EBD4E-B49F-4F5C-9FDB-FEE0D0B20E61}" type="slidenum">
              <a:rPr lang="en-US" sz="1400" smtClean="0">
                <a:solidFill>
                  <a:schemeClr val="bg1"/>
                </a:solidFill>
                <a:latin typeface="Verdana" pitchFamily="34" charset="0"/>
              </a:rPr>
              <a:pPr algn="ctr" fontAlgn="base">
                <a:spcBef>
                  <a:spcPct val="0"/>
                </a:spcBef>
                <a:spcAft>
                  <a:spcPct val="0"/>
                </a:spcAft>
                <a:defRPr/>
              </a:pPr>
              <a:t>16</a:t>
            </a:fld>
            <a:endParaRPr lang="en-US" sz="1400" smtClean="0">
              <a:solidFill>
                <a:schemeClr val="bg1"/>
              </a:solidFill>
              <a:latin typeface="Verdana" pitchFamily="34" charset="0"/>
            </a:endParaRPr>
          </a:p>
        </p:txBody>
      </p:sp>
      <p:sp>
        <p:nvSpPr>
          <p:cNvPr id="4101" name="Footer Placeholder 4"/>
          <p:cNvSpPr>
            <a:spLocks noGrp="1"/>
          </p:cNvSpPr>
          <p:nvPr>
            <p:ph type="ftr" sz="quarter" idx="1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r>
              <a:rPr lang="en-US" sz="1400" dirty="0" smtClean="0">
                <a:solidFill>
                  <a:schemeClr val="bg1"/>
                </a:solidFill>
                <a:latin typeface="Verdana" pitchFamily="34" charset="0"/>
              </a:rPr>
              <a:t>PPT-005-02</a:t>
            </a:r>
            <a:endParaRPr lang="en-US" sz="1400" dirty="0">
              <a:solidFill>
                <a:schemeClr val="bg1"/>
              </a:solidFill>
              <a:latin typeface="Verdana" pitchFamily="34" charset="0"/>
            </a:endParaRPr>
          </a:p>
        </p:txBody>
      </p:sp>
      <p:pic>
        <p:nvPicPr>
          <p:cNvPr id="6" name="Picture 2" descr="C:\Documents and Settings\Steve\Local Settings\Temporary Internet Files\Content.IE5\DAQUZ5YW\MCj04337970000[1].png"/>
          <p:cNvPicPr>
            <a:picLocks noChangeAspect="1" noChangeArrowheads="1"/>
          </p:cNvPicPr>
          <p:nvPr/>
        </p:nvPicPr>
        <p:blipFill rotWithShape="1">
          <a:blip r:embed="rId2">
            <a:extLst>
              <a:ext uri="{28A0092B-C50C-407E-A947-70E740481C1C}">
                <a14:useLocalDpi xmlns:a14="http://schemas.microsoft.com/office/drawing/2010/main" val="0"/>
              </a:ext>
            </a:extLst>
          </a:blip>
          <a:srcRect b="2884"/>
          <a:stretch/>
        </p:blipFill>
        <p:spPr bwMode="auto">
          <a:xfrm>
            <a:off x="2286000" y="1295401"/>
            <a:ext cx="5053013" cy="49072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3594371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ctrTitle"/>
          </p:nvPr>
        </p:nvSpPr>
        <p:spPr>
          <a:xfrm>
            <a:off x="457200" y="381000"/>
            <a:ext cx="5334000" cy="533400"/>
          </a:xfrm>
        </p:spPr>
        <p:txBody>
          <a:bodyPr/>
          <a:lstStyle/>
          <a:p>
            <a:pPr eaLnBrk="1" hangingPunct="1"/>
            <a:r>
              <a:rPr lang="en-US" sz="2800" dirty="0" smtClean="0">
                <a:solidFill>
                  <a:schemeClr val="bg1"/>
                </a:solidFill>
                <a:latin typeface="Verdana" pitchFamily="34" charset="0"/>
              </a:rPr>
              <a:t>Safety with Sharps</a:t>
            </a:r>
          </a:p>
        </p:txBody>
      </p:sp>
      <p:sp>
        <p:nvSpPr>
          <p:cNvPr id="4099" name="Subtitle 2"/>
          <p:cNvSpPr>
            <a:spLocks noGrp="1"/>
          </p:cNvSpPr>
          <p:nvPr>
            <p:ph type="subTitle" idx="1"/>
          </p:nvPr>
        </p:nvSpPr>
        <p:spPr>
          <a:xfrm>
            <a:off x="609600" y="1295400"/>
            <a:ext cx="7924800" cy="4800600"/>
          </a:xfrm>
        </p:spPr>
        <p:txBody>
          <a:bodyPr/>
          <a:lstStyle/>
          <a:p>
            <a:pPr marL="342900" indent="-342900" algn="l">
              <a:buFont typeface="Wingdings" pitchFamily="2" charset="2"/>
              <a:buChar char="§"/>
            </a:pPr>
            <a:r>
              <a:rPr lang="en-US" dirty="0">
                <a:solidFill>
                  <a:schemeClr val="tx1"/>
                </a:solidFill>
              </a:rPr>
              <a:t>Keep scissors sharpened.</a:t>
            </a:r>
          </a:p>
          <a:p>
            <a:pPr marL="342900" indent="-342900" algn="l">
              <a:buFont typeface="Wingdings" pitchFamily="2" charset="2"/>
              <a:buChar char="§"/>
            </a:pPr>
            <a:r>
              <a:rPr lang="en-US" dirty="0">
                <a:solidFill>
                  <a:schemeClr val="tx1"/>
                </a:solidFill>
              </a:rPr>
              <a:t>Use proper scissors for the job being done</a:t>
            </a:r>
            <a:r>
              <a:rPr lang="en-US" dirty="0" smtClean="0">
                <a:solidFill>
                  <a:schemeClr val="tx1"/>
                </a:solidFill>
              </a:rPr>
              <a:t>.</a:t>
            </a:r>
          </a:p>
          <a:p>
            <a:pPr marL="342900" indent="-342900" algn="l">
              <a:buFont typeface="Wingdings" pitchFamily="2" charset="2"/>
              <a:buChar char="§"/>
            </a:pPr>
            <a:r>
              <a:rPr lang="en-US" dirty="0" smtClean="0">
                <a:solidFill>
                  <a:schemeClr val="tx1"/>
                </a:solidFill>
              </a:rPr>
              <a:t>Use scissors only for their intended job.</a:t>
            </a:r>
            <a:endParaRPr lang="en-US" dirty="0">
              <a:solidFill>
                <a:schemeClr val="tx1"/>
              </a:solidFill>
            </a:endParaRPr>
          </a:p>
          <a:p>
            <a:pPr marL="342900" indent="-342900" algn="l">
              <a:buFont typeface="Wingdings" pitchFamily="2" charset="2"/>
              <a:buChar char="§"/>
            </a:pPr>
            <a:r>
              <a:rPr lang="en-US" dirty="0">
                <a:solidFill>
                  <a:schemeClr val="tx1"/>
                </a:solidFill>
              </a:rPr>
              <a:t>Do not try to catch falling scissors.</a:t>
            </a:r>
          </a:p>
          <a:p>
            <a:pPr marL="342900" indent="-342900" algn="l">
              <a:buFont typeface="Wingdings" pitchFamily="2" charset="2"/>
              <a:buChar char="§"/>
            </a:pPr>
            <a:r>
              <a:rPr lang="en-US" dirty="0">
                <a:solidFill>
                  <a:schemeClr val="tx1"/>
                </a:solidFill>
              </a:rPr>
              <a:t>Carry scissors with the blades closed.</a:t>
            </a:r>
          </a:p>
          <a:p>
            <a:pPr marL="342900" indent="-342900" algn="l">
              <a:buFont typeface="Wingdings" pitchFamily="2" charset="2"/>
              <a:buChar char="§"/>
            </a:pPr>
            <a:r>
              <a:rPr lang="en-US" dirty="0">
                <a:solidFill>
                  <a:schemeClr val="tx1"/>
                </a:solidFill>
              </a:rPr>
              <a:t>Hand scissors to someone with the handle   facing them.</a:t>
            </a:r>
          </a:p>
        </p:txBody>
      </p:sp>
      <p:sp>
        <p:nvSpPr>
          <p:cNvPr id="4100" name="Slide Number Placeholder 3"/>
          <p:cNvSpPr>
            <a:spLocks noGrp="1"/>
          </p:cNvSpPr>
          <p:nvPr>
            <p:ph type="sldNum" sz="quarter" idx="12"/>
          </p:nvPr>
        </p:nvSpPr>
        <p:spPr bwMode="auto">
          <a:xfrm>
            <a:off x="7620000" y="6356350"/>
            <a:ext cx="1066800" cy="365125"/>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fontAlgn="base">
              <a:spcBef>
                <a:spcPct val="0"/>
              </a:spcBef>
              <a:spcAft>
                <a:spcPct val="0"/>
              </a:spcAft>
              <a:defRPr/>
            </a:pPr>
            <a:fld id="{866EBD4E-B49F-4F5C-9FDB-FEE0D0B20E61}" type="slidenum">
              <a:rPr lang="en-US" sz="1400" smtClean="0">
                <a:solidFill>
                  <a:schemeClr val="bg1"/>
                </a:solidFill>
                <a:latin typeface="Verdana" pitchFamily="34" charset="0"/>
              </a:rPr>
              <a:pPr algn="ctr" fontAlgn="base">
                <a:spcBef>
                  <a:spcPct val="0"/>
                </a:spcBef>
                <a:spcAft>
                  <a:spcPct val="0"/>
                </a:spcAft>
                <a:defRPr/>
              </a:pPr>
              <a:t>2</a:t>
            </a:fld>
            <a:endParaRPr lang="en-US" sz="1400" smtClean="0">
              <a:solidFill>
                <a:schemeClr val="bg1"/>
              </a:solidFill>
              <a:latin typeface="Verdana" pitchFamily="34" charset="0"/>
            </a:endParaRPr>
          </a:p>
        </p:txBody>
      </p:sp>
      <p:sp>
        <p:nvSpPr>
          <p:cNvPr id="4101" name="Footer Placeholder 4"/>
          <p:cNvSpPr>
            <a:spLocks noGrp="1"/>
          </p:cNvSpPr>
          <p:nvPr>
            <p:ph type="ftr" sz="quarter" idx="1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r>
              <a:rPr lang="en-US" sz="1400" dirty="0" smtClean="0">
                <a:solidFill>
                  <a:schemeClr val="bg1"/>
                </a:solidFill>
                <a:latin typeface="Verdana" pitchFamily="34" charset="0"/>
              </a:rPr>
              <a:t>PPT-005-02</a:t>
            </a:r>
            <a:endParaRPr lang="en-US" sz="1400" dirty="0">
              <a:solidFill>
                <a:schemeClr val="bg1"/>
              </a:solidFill>
              <a:latin typeface="Verdana" pitchFamily="34" charset="0"/>
            </a:endParaRPr>
          </a:p>
        </p:txBody>
      </p:sp>
      <p:pic>
        <p:nvPicPr>
          <p:cNvPr id="2050" name="Picture 2" descr="C:\Users\stlane\Pictures\2 scissors and hand.jpg"/>
          <p:cNvPicPr>
            <a:picLocks noChangeAspect="1" noChangeArrowheads="1"/>
          </p:cNvPicPr>
          <p:nvPr/>
        </p:nvPicPr>
        <p:blipFill rotWithShape="1">
          <a:blip r:embed="rId3">
            <a:extLst>
              <a:ext uri="{28A0092B-C50C-407E-A947-70E740481C1C}">
                <a14:useLocalDpi xmlns:a14="http://schemas.microsoft.com/office/drawing/2010/main" val="0"/>
              </a:ext>
            </a:extLst>
          </a:blip>
          <a:srcRect t="20095" b="22572"/>
          <a:stretch/>
        </p:blipFill>
        <p:spPr bwMode="auto">
          <a:xfrm>
            <a:off x="2971800" y="4064797"/>
            <a:ext cx="3390900" cy="194411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3262741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ctrTitle"/>
          </p:nvPr>
        </p:nvSpPr>
        <p:spPr>
          <a:xfrm>
            <a:off x="457200" y="381000"/>
            <a:ext cx="5334000" cy="533400"/>
          </a:xfrm>
        </p:spPr>
        <p:txBody>
          <a:bodyPr/>
          <a:lstStyle/>
          <a:p>
            <a:pPr eaLnBrk="1" hangingPunct="1"/>
            <a:r>
              <a:rPr lang="en-US" sz="2800" dirty="0" smtClean="0">
                <a:solidFill>
                  <a:schemeClr val="bg1"/>
                </a:solidFill>
                <a:latin typeface="Verdana" pitchFamily="34" charset="0"/>
              </a:rPr>
              <a:t>Safety with Sharps</a:t>
            </a:r>
          </a:p>
        </p:txBody>
      </p:sp>
      <p:sp>
        <p:nvSpPr>
          <p:cNvPr id="4099" name="Subtitle 2"/>
          <p:cNvSpPr>
            <a:spLocks noGrp="1"/>
          </p:cNvSpPr>
          <p:nvPr>
            <p:ph type="subTitle" idx="1"/>
          </p:nvPr>
        </p:nvSpPr>
        <p:spPr>
          <a:xfrm>
            <a:off x="457200" y="1143000"/>
            <a:ext cx="8382000" cy="4800600"/>
          </a:xfrm>
        </p:spPr>
        <p:txBody>
          <a:bodyPr/>
          <a:lstStyle/>
          <a:p>
            <a:pPr marL="342900" indent="-342900" algn="l">
              <a:buFont typeface="Wingdings" pitchFamily="2" charset="2"/>
              <a:buChar char="§"/>
            </a:pPr>
            <a:r>
              <a:rPr lang="en-US" dirty="0">
                <a:solidFill>
                  <a:schemeClr val="tx1"/>
                </a:solidFill>
              </a:rPr>
              <a:t>When using a box cutter or utility knife, do not      cut towards yourself.</a:t>
            </a:r>
          </a:p>
          <a:p>
            <a:pPr marL="342900" indent="-342900" algn="l">
              <a:buFont typeface="Wingdings" pitchFamily="2" charset="2"/>
              <a:buChar char="§"/>
            </a:pPr>
            <a:r>
              <a:rPr lang="en-US" dirty="0">
                <a:solidFill>
                  <a:schemeClr val="tx1"/>
                </a:solidFill>
              </a:rPr>
              <a:t>Keep box cutters closed when not in use.</a:t>
            </a:r>
          </a:p>
          <a:p>
            <a:pPr marL="342900" indent="-342900" algn="l">
              <a:buFont typeface="Wingdings" pitchFamily="2" charset="2"/>
              <a:buChar char="§"/>
            </a:pPr>
            <a:r>
              <a:rPr lang="en-US" dirty="0">
                <a:solidFill>
                  <a:schemeClr val="tx1"/>
                </a:solidFill>
              </a:rPr>
              <a:t>Do not keep your free hand near the cutting      edge of a utility knife when making a cut.</a:t>
            </a:r>
          </a:p>
          <a:p>
            <a:pPr marL="342900" indent="-342900" algn="l">
              <a:buFont typeface="Wingdings" pitchFamily="2" charset="2"/>
              <a:buChar char="§"/>
            </a:pPr>
            <a:r>
              <a:rPr lang="en-US" dirty="0">
                <a:solidFill>
                  <a:schemeClr val="tx1"/>
                </a:solidFill>
              </a:rPr>
              <a:t>Always wear the correct PPE when using hand tools (e.g. gloves, safety glasses, etc.).</a:t>
            </a:r>
          </a:p>
        </p:txBody>
      </p:sp>
      <p:sp>
        <p:nvSpPr>
          <p:cNvPr id="4100" name="Slide Number Placeholder 3"/>
          <p:cNvSpPr>
            <a:spLocks noGrp="1"/>
          </p:cNvSpPr>
          <p:nvPr>
            <p:ph type="sldNum" sz="quarter" idx="12"/>
          </p:nvPr>
        </p:nvSpPr>
        <p:spPr bwMode="auto">
          <a:xfrm>
            <a:off x="7620000" y="6356350"/>
            <a:ext cx="1066800" cy="365125"/>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fontAlgn="base">
              <a:spcBef>
                <a:spcPct val="0"/>
              </a:spcBef>
              <a:spcAft>
                <a:spcPct val="0"/>
              </a:spcAft>
              <a:defRPr/>
            </a:pPr>
            <a:fld id="{866EBD4E-B49F-4F5C-9FDB-FEE0D0B20E61}" type="slidenum">
              <a:rPr lang="en-US" sz="1400" smtClean="0">
                <a:solidFill>
                  <a:schemeClr val="bg1"/>
                </a:solidFill>
                <a:latin typeface="Verdana" pitchFamily="34" charset="0"/>
              </a:rPr>
              <a:pPr algn="ctr" fontAlgn="base">
                <a:spcBef>
                  <a:spcPct val="0"/>
                </a:spcBef>
                <a:spcAft>
                  <a:spcPct val="0"/>
                </a:spcAft>
                <a:defRPr/>
              </a:pPr>
              <a:t>3</a:t>
            </a:fld>
            <a:endParaRPr lang="en-US" sz="1400" smtClean="0">
              <a:solidFill>
                <a:schemeClr val="bg1"/>
              </a:solidFill>
              <a:latin typeface="Verdana" pitchFamily="34" charset="0"/>
            </a:endParaRPr>
          </a:p>
        </p:txBody>
      </p:sp>
      <p:sp>
        <p:nvSpPr>
          <p:cNvPr id="4101" name="Footer Placeholder 4"/>
          <p:cNvSpPr>
            <a:spLocks noGrp="1"/>
          </p:cNvSpPr>
          <p:nvPr>
            <p:ph type="ftr" sz="quarter" idx="1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r>
              <a:rPr lang="en-US" sz="1400" dirty="0" smtClean="0">
                <a:solidFill>
                  <a:schemeClr val="bg1"/>
                </a:solidFill>
                <a:latin typeface="Verdana" pitchFamily="34" charset="0"/>
              </a:rPr>
              <a:t>PPT-005-02</a:t>
            </a:r>
            <a:endParaRPr lang="en-US" sz="1400" dirty="0">
              <a:solidFill>
                <a:schemeClr val="bg1"/>
              </a:solidFill>
              <a:latin typeface="Verdana" pitchFamily="34" charset="0"/>
            </a:endParaRPr>
          </a:p>
        </p:txBody>
      </p:sp>
      <p:pic>
        <p:nvPicPr>
          <p:cNvPr id="8" name="Picture 5" descr="Leather Palm Glove.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444240" y="4305457"/>
            <a:ext cx="1828800" cy="1801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4" name="Picture 2" descr="C:\Users\stlane\Pictures\3 knife-utility-retractable.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371600" y="4444363"/>
            <a:ext cx="1524000" cy="1524000"/>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C:\Users\stlane\Pictures\cuts\glasses-with-side-shields.jpg"/>
          <p:cNvPicPr>
            <a:picLocks noChangeAspect="1" noChangeArrowheads="1"/>
          </p:cNvPicPr>
          <p:nvPr/>
        </p:nvPicPr>
        <p:blipFill rotWithShape="1">
          <a:blip r:embed="rId5">
            <a:extLst>
              <a:ext uri="{28A0092B-C50C-407E-A947-70E740481C1C}">
                <a14:useLocalDpi xmlns:a14="http://schemas.microsoft.com/office/drawing/2010/main" val="0"/>
              </a:ext>
            </a:extLst>
          </a:blip>
          <a:srcRect t="10190"/>
          <a:stretch/>
        </p:blipFill>
        <p:spPr bwMode="auto">
          <a:xfrm>
            <a:off x="6019800" y="4223656"/>
            <a:ext cx="2667000" cy="163104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17340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ctrTitle"/>
          </p:nvPr>
        </p:nvSpPr>
        <p:spPr>
          <a:xfrm>
            <a:off x="457200" y="381000"/>
            <a:ext cx="5334000" cy="533400"/>
          </a:xfrm>
        </p:spPr>
        <p:txBody>
          <a:bodyPr/>
          <a:lstStyle/>
          <a:p>
            <a:pPr eaLnBrk="1" hangingPunct="1"/>
            <a:r>
              <a:rPr lang="en-US" sz="2800" dirty="0" smtClean="0">
                <a:solidFill>
                  <a:schemeClr val="bg1"/>
                </a:solidFill>
                <a:latin typeface="Verdana" pitchFamily="34" charset="0"/>
              </a:rPr>
              <a:t>Safety with Sharps</a:t>
            </a:r>
          </a:p>
        </p:txBody>
      </p:sp>
      <p:sp>
        <p:nvSpPr>
          <p:cNvPr id="4099" name="Subtitle 2"/>
          <p:cNvSpPr>
            <a:spLocks noGrp="1"/>
          </p:cNvSpPr>
          <p:nvPr>
            <p:ph type="subTitle" idx="1"/>
          </p:nvPr>
        </p:nvSpPr>
        <p:spPr>
          <a:xfrm>
            <a:off x="381000" y="1143000"/>
            <a:ext cx="8534400" cy="4953000"/>
          </a:xfrm>
        </p:spPr>
        <p:txBody>
          <a:bodyPr/>
          <a:lstStyle/>
          <a:p>
            <a:pPr marL="342900" indent="-342900" algn="l">
              <a:buFont typeface="Wingdings" pitchFamily="2" charset="2"/>
              <a:buChar char="§"/>
            </a:pPr>
            <a:r>
              <a:rPr lang="en-US" sz="2300" dirty="0">
                <a:solidFill>
                  <a:schemeClr val="tx1"/>
                </a:solidFill>
              </a:rPr>
              <a:t>Do not carry scissors, screwdrivers, or utility knives </a:t>
            </a:r>
            <a:r>
              <a:rPr lang="en-US" sz="2300" dirty="0" smtClean="0">
                <a:solidFill>
                  <a:schemeClr val="tx1"/>
                </a:solidFill>
              </a:rPr>
              <a:t>in </a:t>
            </a:r>
            <a:r>
              <a:rPr lang="en-US" sz="2300" dirty="0">
                <a:solidFill>
                  <a:schemeClr val="tx1"/>
                </a:solidFill>
              </a:rPr>
              <a:t>your pockets – use a proper belt holder or carry </a:t>
            </a:r>
            <a:r>
              <a:rPr lang="en-US" sz="2300" dirty="0" smtClean="0">
                <a:solidFill>
                  <a:schemeClr val="tx1"/>
                </a:solidFill>
              </a:rPr>
              <a:t>them </a:t>
            </a:r>
            <a:r>
              <a:rPr lang="en-US" sz="2300" dirty="0">
                <a:solidFill>
                  <a:schemeClr val="tx1"/>
                </a:solidFill>
              </a:rPr>
              <a:t>in your hand.</a:t>
            </a:r>
          </a:p>
          <a:p>
            <a:pPr marL="342900" indent="-342900" algn="l">
              <a:buFont typeface="Wingdings" pitchFamily="2" charset="2"/>
              <a:buChar char="§"/>
            </a:pPr>
            <a:r>
              <a:rPr lang="en-US" sz="2300" dirty="0">
                <a:solidFill>
                  <a:schemeClr val="tx1"/>
                </a:solidFill>
              </a:rPr>
              <a:t>When carrying sharp objects carry them at your </a:t>
            </a:r>
            <a:r>
              <a:rPr lang="en-US" sz="2300" dirty="0" smtClean="0">
                <a:solidFill>
                  <a:schemeClr val="tx1"/>
                </a:solidFill>
              </a:rPr>
              <a:t>side </a:t>
            </a:r>
            <a:r>
              <a:rPr lang="en-US" sz="2300" dirty="0">
                <a:solidFill>
                  <a:schemeClr val="tx1"/>
                </a:solidFill>
              </a:rPr>
              <a:t>with your arm fully extended.</a:t>
            </a:r>
          </a:p>
          <a:p>
            <a:pPr marL="342900" indent="-342900" algn="l">
              <a:buFont typeface="Wingdings" pitchFamily="2" charset="2"/>
              <a:buChar char="§"/>
            </a:pPr>
            <a:r>
              <a:rPr lang="en-US" sz="2300" dirty="0">
                <a:solidFill>
                  <a:schemeClr val="tx1"/>
                </a:solidFill>
              </a:rPr>
              <a:t>Use hand tools for their intended purpose – a screwdriver is not a hammer!</a:t>
            </a:r>
          </a:p>
          <a:p>
            <a:pPr marL="342900" indent="-342900" algn="l">
              <a:buFont typeface="Wingdings" pitchFamily="2" charset="2"/>
              <a:buChar char="§"/>
            </a:pPr>
            <a:r>
              <a:rPr lang="en-US" sz="2300" dirty="0">
                <a:solidFill>
                  <a:schemeClr val="tx1"/>
                </a:solidFill>
              </a:rPr>
              <a:t>Check hand tools before using to make sure they </a:t>
            </a:r>
            <a:r>
              <a:rPr lang="en-US" sz="2300" dirty="0" smtClean="0">
                <a:solidFill>
                  <a:schemeClr val="tx1"/>
                </a:solidFill>
              </a:rPr>
              <a:t>are </a:t>
            </a:r>
            <a:r>
              <a:rPr lang="en-US" sz="2300" dirty="0">
                <a:solidFill>
                  <a:schemeClr val="tx1"/>
                </a:solidFill>
              </a:rPr>
              <a:t>not damaged.</a:t>
            </a:r>
          </a:p>
        </p:txBody>
      </p:sp>
      <p:sp>
        <p:nvSpPr>
          <p:cNvPr id="4100" name="Slide Number Placeholder 3"/>
          <p:cNvSpPr>
            <a:spLocks noGrp="1"/>
          </p:cNvSpPr>
          <p:nvPr>
            <p:ph type="sldNum" sz="quarter" idx="12"/>
          </p:nvPr>
        </p:nvSpPr>
        <p:spPr bwMode="auto">
          <a:xfrm>
            <a:off x="7620000" y="6356350"/>
            <a:ext cx="1066800" cy="365125"/>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fontAlgn="base">
              <a:spcBef>
                <a:spcPct val="0"/>
              </a:spcBef>
              <a:spcAft>
                <a:spcPct val="0"/>
              </a:spcAft>
              <a:defRPr/>
            </a:pPr>
            <a:fld id="{866EBD4E-B49F-4F5C-9FDB-FEE0D0B20E61}" type="slidenum">
              <a:rPr lang="en-US" sz="1400" smtClean="0">
                <a:solidFill>
                  <a:schemeClr val="bg1"/>
                </a:solidFill>
                <a:latin typeface="Verdana" pitchFamily="34" charset="0"/>
              </a:rPr>
              <a:pPr algn="ctr" fontAlgn="base">
                <a:spcBef>
                  <a:spcPct val="0"/>
                </a:spcBef>
                <a:spcAft>
                  <a:spcPct val="0"/>
                </a:spcAft>
                <a:defRPr/>
              </a:pPr>
              <a:t>4</a:t>
            </a:fld>
            <a:endParaRPr lang="en-US" sz="1400" smtClean="0">
              <a:solidFill>
                <a:schemeClr val="bg1"/>
              </a:solidFill>
              <a:latin typeface="Verdana" pitchFamily="34" charset="0"/>
            </a:endParaRPr>
          </a:p>
        </p:txBody>
      </p:sp>
      <p:sp>
        <p:nvSpPr>
          <p:cNvPr id="4101" name="Footer Placeholder 4"/>
          <p:cNvSpPr>
            <a:spLocks noGrp="1"/>
          </p:cNvSpPr>
          <p:nvPr>
            <p:ph type="ftr" sz="quarter" idx="1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r>
              <a:rPr lang="en-US" sz="1400" dirty="0" smtClean="0">
                <a:solidFill>
                  <a:schemeClr val="bg1"/>
                </a:solidFill>
                <a:latin typeface="Verdana" pitchFamily="34" charset="0"/>
              </a:rPr>
              <a:t>PPT-005-02</a:t>
            </a:r>
            <a:endParaRPr lang="en-US" sz="1400" dirty="0">
              <a:solidFill>
                <a:schemeClr val="bg1"/>
              </a:solidFill>
              <a:latin typeface="Verdana" pitchFamily="34" charset="0"/>
            </a:endParaRPr>
          </a:p>
        </p:txBody>
      </p:sp>
      <p:pic>
        <p:nvPicPr>
          <p:cNvPr id="6" name="Picture 5" descr="Hammer with bad handle.jpg"/>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19575" y="4281011"/>
            <a:ext cx="2638425" cy="175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Box 6"/>
          <p:cNvSpPr txBox="1">
            <a:spLocks noChangeArrowheads="1"/>
          </p:cNvSpPr>
          <p:nvPr/>
        </p:nvSpPr>
        <p:spPr bwMode="auto">
          <a:xfrm>
            <a:off x="3914775" y="6033611"/>
            <a:ext cx="328295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eaLnBrk="1" hangingPunct="1"/>
            <a:r>
              <a:rPr lang="en-US" sz="1600" b="1">
                <a:latin typeface="Arial" charset="0"/>
              </a:rPr>
              <a:t>What’s wrong with this picture?</a:t>
            </a:r>
          </a:p>
        </p:txBody>
      </p:sp>
      <p:sp>
        <p:nvSpPr>
          <p:cNvPr id="8" name="TextBox 7"/>
          <p:cNvSpPr txBox="1">
            <a:spLocks noChangeArrowheads="1"/>
          </p:cNvSpPr>
          <p:nvPr/>
        </p:nvSpPr>
        <p:spPr bwMode="auto">
          <a:xfrm>
            <a:off x="6962775" y="4890611"/>
            <a:ext cx="2133600" cy="60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eaLnBrk="1" hangingPunct="1"/>
            <a:r>
              <a:rPr lang="en-US" sz="1100" b="1">
                <a:solidFill>
                  <a:srgbClr val="FF0000"/>
                </a:solidFill>
                <a:latin typeface="Verdana" pitchFamily="34" charset="0"/>
              </a:rPr>
              <a:t>Handle is tapered &amp; taped-unsafe to use-should be replaced.</a:t>
            </a:r>
          </a:p>
        </p:txBody>
      </p:sp>
    </p:spTree>
    <p:extLst>
      <p:ext uri="{BB962C8B-B14F-4D97-AF65-F5344CB8AC3E}">
        <p14:creationId xmlns:p14="http://schemas.microsoft.com/office/powerpoint/2010/main" val="533037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dissolv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Effect transition="in" filter="dissolve">
                                      <p:cBhvr>
                                        <p:cTn id="12" dur="500"/>
                                        <p:tgtEl>
                                          <p:spTgt spid="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8">
                                            <p:txEl>
                                              <p:pRg st="0" end="0"/>
                                            </p:txEl>
                                          </p:spTgt>
                                        </p:tgtEl>
                                        <p:attrNameLst>
                                          <p:attrName>style.visibility</p:attrName>
                                        </p:attrNameLst>
                                      </p:cBhvr>
                                      <p:to>
                                        <p:strVal val="visible"/>
                                      </p:to>
                                    </p:set>
                                    <p:animEffect transition="in" filter="fade">
                                      <p:cBhvr>
                                        <p:cTn id="17" dur="200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ctrTitle"/>
          </p:nvPr>
        </p:nvSpPr>
        <p:spPr>
          <a:xfrm>
            <a:off x="457200" y="381000"/>
            <a:ext cx="5334000" cy="533400"/>
          </a:xfrm>
        </p:spPr>
        <p:txBody>
          <a:bodyPr/>
          <a:lstStyle/>
          <a:p>
            <a:pPr eaLnBrk="1" hangingPunct="1"/>
            <a:r>
              <a:rPr lang="en-US" sz="2800" dirty="0" smtClean="0">
                <a:solidFill>
                  <a:schemeClr val="bg1"/>
                </a:solidFill>
                <a:latin typeface="Verdana" pitchFamily="34" charset="0"/>
              </a:rPr>
              <a:t>Safety with Sharps</a:t>
            </a:r>
          </a:p>
        </p:txBody>
      </p:sp>
      <p:sp>
        <p:nvSpPr>
          <p:cNvPr id="4099" name="Subtitle 2"/>
          <p:cNvSpPr>
            <a:spLocks noGrp="1"/>
          </p:cNvSpPr>
          <p:nvPr>
            <p:ph type="subTitle" idx="1"/>
          </p:nvPr>
        </p:nvSpPr>
        <p:spPr>
          <a:xfrm>
            <a:off x="609600" y="1295400"/>
            <a:ext cx="7924800" cy="4800600"/>
          </a:xfrm>
        </p:spPr>
        <p:txBody>
          <a:bodyPr/>
          <a:lstStyle/>
          <a:p>
            <a:pPr marL="342900" indent="-342900" algn="l">
              <a:buFont typeface="Arial" pitchFamily="34" charset="0"/>
              <a:buChar char="•"/>
            </a:pPr>
            <a:r>
              <a:rPr lang="en-US" dirty="0">
                <a:solidFill>
                  <a:schemeClr val="tx1"/>
                </a:solidFill>
              </a:rPr>
              <a:t>Do not pick up broken glass with your bare  hands – use gloves or a broom and dust pan.</a:t>
            </a:r>
          </a:p>
          <a:p>
            <a:pPr marL="342900" indent="-342900" algn="l">
              <a:buFont typeface="Arial" pitchFamily="34" charset="0"/>
              <a:buChar char="•"/>
            </a:pPr>
            <a:r>
              <a:rPr lang="en-US" dirty="0">
                <a:solidFill>
                  <a:schemeClr val="tx1"/>
                </a:solidFill>
              </a:rPr>
              <a:t>Put broken glass in a sturdy container and label  it with “Caution, Broken Glass Inside.”</a:t>
            </a:r>
          </a:p>
          <a:p>
            <a:pPr marL="342900" indent="-342900" algn="l">
              <a:buFont typeface="Arial" pitchFamily="34" charset="0"/>
              <a:buChar char="•"/>
            </a:pPr>
            <a:r>
              <a:rPr lang="en-US" dirty="0">
                <a:solidFill>
                  <a:schemeClr val="tx1"/>
                </a:solidFill>
              </a:rPr>
              <a:t>Use appropriate gloves when handling window/  door glass or metal sheets/pieces/covers that may have sharp edges.</a:t>
            </a:r>
          </a:p>
        </p:txBody>
      </p:sp>
      <p:sp>
        <p:nvSpPr>
          <p:cNvPr id="4100" name="Slide Number Placeholder 3"/>
          <p:cNvSpPr>
            <a:spLocks noGrp="1"/>
          </p:cNvSpPr>
          <p:nvPr>
            <p:ph type="sldNum" sz="quarter" idx="12"/>
          </p:nvPr>
        </p:nvSpPr>
        <p:spPr bwMode="auto">
          <a:xfrm>
            <a:off x="7620000" y="6356350"/>
            <a:ext cx="1066800" cy="365125"/>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fontAlgn="base">
              <a:spcBef>
                <a:spcPct val="0"/>
              </a:spcBef>
              <a:spcAft>
                <a:spcPct val="0"/>
              </a:spcAft>
              <a:defRPr/>
            </a:pPr>
            <a:fld id="{866EBD4E-B49F-4F5C-9FDB-FEE0D0B20E61}" type="slidenum">
              <a:rPr lang="en-US" sz="1400" smtClean="0">
                <a:solidFill>
                  <a:schemeClr val="bg1"/>
                </a:solidFill>
                <a:latin typeface="Verdana" pitchFamily="34" charset="0"/>
              </a:rPr>
              <a:pPr algn="ctr" fontAlgn="base">
                <a:spcBef>
                  <a:spcPct val="0"/>
                </a:spcBef>
                <a:spcAft>
                  <a:spcPct val="0"/>
                </a:spcAft>
                <a:defRPr/>
              </a:pPr>
              <a:t>5</a:t>
            </a:fld>
            <a:endParaRPr lang="en-US" sz="1400" smtClean="0">
              <a:solidFill>
                <a:schemeClr val="bg1"/>
              </a:solidFill>
              <a:latin typeface="Verdana" pitchFamily="34" charset="0"/>
            </a:endParaRPr>
          </a:p>
        </p:txBody>
      </p:sp>
      <p:sp>
        <p:nvSpPr>
          <p:cNvPr id="4101" name="Footer Placeholder 4"/>
          <p:cNvSpPr>
            <a:spLocks noGrp="1"/>
          </p:cNvSpPr>
          <p:nvPr>
            <p:ph type="ftr" sz="quarter" idx="1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r>
              <a:rPr lang="en-US" sz="1400" dirty="0" smtClean="0">
                <a:solidFill>
                  <a:schemeClr val="bg1"/>
                </a:solidFill>
                <a:latin typeface="Verdana" pitchFamily="34" charset="0"/>
              </a:rPr>
              <a:t>PPT-005-02</a:t>
            </a:r>
            <a:endParaRPr lang="en-US" sz="1400" dirty="0">
              <a:solidFill>
                <a:schemeClr val="bg1"/>
              </a:solidFill>
              <a:latin typeface="Verdana" pitchFamily="34" charset="0"/>
            </a:endParaRPr>
          </a:p>
        </p:txBody>
      </p:sp>
      <p:pic>
        <p:nvPicPr>
          <p:cNvPr id="6" name="Picture 3" descr="Drivers Glove.jpg"/>
          <p:cNvPicPr>
            <a:picLocks noChangeAspect="1"/>
          </p:cNvPicPr>
          <p:nvPr/>
        </p:nvPicPr>
        <p:blipFill rotWithShape="1">
          <a:blip r:embed="rId3">
            <a:extLst>
              <a:ext uri="{28A0092B-C50C-407E-A947-70E740481C1C}">
                <a14:useLocalDpi xmlns:a14="http://schemas.microsoft.com/office/drawing/2010/main" val="0"/>
              </a:ext>
            </a:extLst>
          </a:blip>
          <a:srcRect l="4985" t="4516" r="4805" b="6452"/>
          <a:stretch/>
        </p:blipFill>
        <p:spPr bwMode="auto">
          <a:xfrm>
            <a:off x="4815841" y="4038600"/>
            <a:ext cx="2849880" cy="21031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3649621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ctrTitle"/>
          </p:nvPr>
        </p:nvSpPr>
        <p:spPr>
          <a:xfrm>
            <a:off x="457200" y="304800"/>
            <a:ext cx="5334000" cy="609600"/>
          </a:xfrm>
        </p:spPr>
        <p:txBody>
          <a:bodyPr/>
          <a:lstStyle/>
          <a:p>
            <a:pPr eaLnBrk="1" hangingPunct="1"/>
            <a:r>
              <a:rPr lang="en-US" sz="2800" dirty="0" smtClean="0">
                <a:solidFill>
                  <a:schemeClr val="bg1"/>
                </a:solidFill>
                <a:latin typeface="Verdana" pitchFamily="34" charset="0"/>
              </a:rPr>
              <a:t>Cuts</a:t>
            </a:r>
          </a:p>
        </p:txBody>
      </p:sp>
      <p:sp>
        <p:nvSpPr>
          <p:cNvPr id="4099" name="Subtitle 2"/>
          <p:cNvSpPr>
            <a:spLocks noGrp="1"/>
          </p:cNvSpPr>
          <p:nvPr>
            <p:ph type="subTitle" idx="1"/>
          </p:nvPr>
        </p:nvSpPr>
        <p:spPr>
          <a:xfrm>
            <a:off x="457200" y="1143000"/>
            <a:ext cx="7924800" cy="4800600"/>
          </a:xfrm>
        </p:spPr>
        <p:txBody>
          <a:bodyPr/>
          <a:lstStyle/>
          <a:p>
            <a:pPr marL="342900" indent="-342900" algn="l">
              <a:buFont typeface="Arial" pitchFamily="34" charset="0"/>
              <a:buChar char="•"/>
            </a:pPr>
            <a:r>
              <a:rPr lang="en-US" dirty="0">
                <a:solidFill>
                  <a:schemeClr val="tx1"/>
                </a:solidFill>
              </a:rPr>
              <a:t>If you cut yourself, wash the wound thoroughly under cold water.</a:t>
            </a:r>
          </a:p>
          <a:p>
            <a:pPr marL="342900" indent="-342900" algn="l">
              <a:buFont typeface="Arial" pitchFamily="34" charset="0"/>
              <a:buChar char="•"/>
            </a:pPr>
            <a:r>
              <a:rPr lang="en-US" dirty="0">
                <a:solidFill>
                  <a:schemeClr val="tx1"/>
                </a:solidFill>
              </a:rPr>
              <a:t>If the wound is shallow and the bleeding stops,      dry the skin around it with a paper towel or a clean cloth.</a:t>
            </a:r>
          </a:p>
          <a:p>
            <a:pPr marL="342900" indent="-342900" algn="l">
              <a:buFont typeface="Arial" pitchFamily="34" charset="0"/>
              <a:buChar char="•"/>
            </a:pPr>
            <a:r>
              <a:rPr lang="en-US" dirty="0">
                <a:solidFill>
                  <a:schemeClr val="tx1"/>
                </a:solidFill>
              </a:rPr>
              <a:t>If available, put an “infection prevention” cream/spray on the wound.</a:t>
            </a:r>
          </a:p>
          <a:p>
            <a:pPr marL="342900" indent="-342900" algn="l">
              <a:buFont typeface="Arial" pitchFamily="34" charset="0"/>
              <a:buChar char="•"/>
            </a:pPr>
            <a:r>
              <a:rPr lang="en-US" dirty="0">
                <a:solidFill>
                  <a:schemeClr val="tx1"/>
                </a:solidFill>
              </a:rPr>
              <a:t>Cover the wound with a sterile bandage to keep    the wound shielded and clean.</a:t>
            </a:r>
          </a:p>
        </p:txBody>
      </p:sp>
      <p:sp>
        <p:nvSpPr>
          <p:cNvPr id="4100" name="Slide Number Placeholder 3"/>
          <p:cNvSpPr>
            <a:spLocks noGrp="1"/>
          </p:cNvSpPr>
          <p:nvPr>
            <p:ph type="sldNum" sz="quarter" idx="12"/>
          </p:nvPr>
        </p:nvSpPr>
        <p:spPr bwMode="auto">
          <a:xfrm>
            <a:off x="7620000" y="6356350"/>
            <a:ext cx="1066800" cy="365125"/>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fontAlgn="base">
              <a:spcBef>
                <a:spcPct val="0"/>
              </a:spcBef>
              <a:spcAft>
                <a:spcPct val="0"/>
              </a:spcAft>
              <a:defRPr/>
            </a:pPr>
            <a:fld id="{866EBD4E-B49F-4F5C-9FDB-FEE0D0B20E61}" type="slidenum">
              <a:rPr lang="en-US" sz="1400" smtClean="0">
                <a:solidFill>
                  <a:schemeClr val="bg1"/>
                </a:solidFill>
                <a:latin typeface="Verdana" pitchFamily="34" charset="0"/>
              </a:rPr>
              <a:pPr algn="ctr" fontAlgn="base">
                <a:spcBef>
                  <a:spcPct val="0"/>
                </a:spcBef>
                <a:spcAft>
                  <a:spcPct val="0"/>
                </a:spcAft>
                <a:defRPr/>
              </a:pPr>
              <a:t>6</a:t>
            </a:fld>
            <a:endParaRPr lang="en-US" sz="1400" smtClean="0">
              <a:solidFill>
                <a:schemeClr val="bg1"/>
              </a:solidFill>
              <a:latin typeface="Verdana" pitchFamily="34" charset="0"/>
            </a:endParaRPr>
          </a:p>
        </p:txBody>
      </p:sp>
      <p:sp>
        <p:nvSpPr>
          <p:cNvPr id="4101" name="Footer Placeholder 4"/>
          <p:cNvSpPr>
            <a:spLocks noGrp="1"/>
          </p:cNvSpPr>
          <p:nvPr>
            <p:ph type="ftr" sz="quarter" idx="1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r>
              <a:rPr lang="en-US" sz="1400" dirty="0" smtClean="0">
                <a:solidFill>
                  <a:schemeClr val="bg1"/>
                </a:solidFill>
                <a:latin typeface="Verdana" pitchFamily="34" charset="0"/>
              </a:rPr>
              <a:t>PPT-005-02</a:t>
            </a:r>
            <a:endParaRPr lang="en-US" sz="1400" dirty="0">
              <a:solidFill>
                <a:schemeClr val="bg1"/>
              </a:solidFill>
              <a:latin typeface="Verdana" pitchFamily="34" charset="0"/>
            </a:endParaRPr>
          </a:p>
        </p:txBody>
      </p:sp>
      <p:pic>
        <p:nvPicPr>
          <p:cNvPr id="2" name="Picture 2" descr="C:\Users\stlane\Pictures\6 band-aid.jpg"/>
          <p:cNvPicPr>
            <a:picLocks noChangeAspect="1" noChangeArrowheads="1"/>
          </p:cNvPicPr>
          <p:nvPr/>
        </p:nvPicPr>
        <p:blipFill rotWithShape="1">
          <a:blip r:embed="rId3">
            <a:extLst>
              <a:ext uri="{28A0092B-C50C-407E-A947-70E740481C1C}">
                <a14:useLocalDpi xmlns:a14="http://schemas.microsoft.com/office/drawing/2010/main" val="0"/>
              </a:ext>
            </a:extLst>
          </a:blip>
          <a:srcRect l="28971"/>
          <a:stretch/>
        </p:blipFill>
        <p:spPr bwMode="auto">
          <a:xfrm>
            <a:off x="5943600" y="4648200"/>
            <a:ext cx="1562824" cy="14668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0072974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ctrTitle"/>
          </p:nvPr>
        </p:nvSpPr>
        <p:spPr>
          <a:xfrm>
            <a:off x="457200" y="381000"/>
            <a:ext cx="5334000" cy="533400"/>
          </a:xfrm>
        </p:spPr>
        <p:txBody>
          <a:bodyPr/>
          <a:lstStyle/>
          <a:p>
            <a:pPr eaLnBrk="1" hangingPunct="1"/>
            <a:r>
              <a:rPr lang="en-US" sz="2800" dirty="0" smtClean="0">
                <a:solidFill>
                  <a:schemeClr val="bg1"/>
                </a:solidFill>
                <a:latin typeface="Verdana" pitchFamily="34" charset="0"/>
              </a:rPr>
              <a:t>More on Cuts</a:t>
            </a:r>
          </a:p>
        </p:txBody>
      </p:sp>
      <p:sp>
        <p:nvSpPr>
          <p:cNvPr id="4099" name="Subtitle 2"/>
          <p:cNvSpPr>
            <a:spLocks noGrp="1"/>
          </p:cNvSpPr>
          <p:nvPr>
            <p:ph type="subTitle" idx="1"/>
          </p:nvPr>
        </p:nvSpPr>
        <p:spPr>
          <a:xfrm>
            <a:off x="609600" y="1295400"/>
            <a:ext cx="7924800" cy="1828800"/>
          </a:xfrm>
        </p:spPr>
        <p:txBody>
          <a:bodyPr/>
          <a:lstStyle/>
          <a:p>
            <a:pPr marL="342900" indent="-342900" algn="l">
              <a:buFont typeface="Arial" pitchFamily="34" charset="0"/>
              <a:buChar char="•"/>
            </a:pPr>
            <a:r>
              <a:rPr lang="en-US" dirty="0">
                <a:solidFill>
                  <a:schemeClr val="tx1"/>
                </a:solidFill>
              </a:rPr>
              <a:t>To stop bleeding if the wound is deep:</a:t>
            </a:r>
          </a:p>
          <a:p>
            <a:pPr algn="l"/>
            <a:r>
              <a:rPr lang="en-US" dirty="0">
                <a:solidFill>
                  <a:schemeClr val="tx1"/>
                </a:solidFill>
              </a:rPr>
              <a:t>       → Apply pressure </a:t>
            </a:r>
          </a:p>
          <a:p>
            <a:pPr algn="l"/>
            <a:r>
              <a:rPr lang="en-US" dirty="0">
                <a:solidFill>
                  <a:schemeClr val="tx1"/>
                </a:solidFill>
              </a:rPr>
              <a:t>       → Raise the wound site above the heart</a:t>
            </a:r>
          </a:p>
          <a:p>
            <a:pPr algn="l"/>
            <a:r>
              <a:rPr lang="en-US" dirty="0">
                <a:solidFill>
                  <a:schemeClr val="tx1"/>
                </a:solidFill>
              </a:rPr>
              <a:t>       → Seek medical attention a.s.a.p.</a:t>
            </a:r>
          </a:p>
        </p:txBody>
      </p:sp>
      <p:sp>
        <p:nvSpPr>
          <p:cNvPr id="4100" name="Slide Number Placeholder 3"/>
          <p:cNvSpPr>
            <a:spLocks noGrp="1"/>
          </p:cNvSpPr>
          <p:nvPr>
            <p:ph type="sldNum" sz="quarter" idx="12"/>
          </p:nvPr>
        </p:nvSpPr>
        <p:spPr bwMode="auto">
          <a:xfrm>
            <a:off x="7620000" y="6356350"/>
            <a:ext cx="1066800" cy="365125"/>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fontAlgn="base">
              <a:spcBef>
                <a:spcPct val="0"/>
              </a:spcBef>
              <a:spcAft>
                <a:spcPct val="0"/>
              </a:spcAft>
              <a:defRPr/>
            </a:pPr>
            <a:fld id="{866EBD4E-B49F-4F5C-9FDB-FEE0D0B20E61}" type="slidenum">
              <a:rPr lang="en-US" sz="1400" smtClean="0">
                <a:solidFill>
                  <a:schemeClr val="bg1"/>
                </a:solidFill>
                <a:latin typeface="Verdana" pitchFamily="34" charset="0"/>
              </a:rPr>
              <a:pPr algn="ctr" fontAlgn="base">
                <a:spcBef>
                  <a:spcPct val="0"/>
                </a:spcBef>
                <a:spcAft>
                  <a:spcPct val="0"/>
                </a:spcAft>
                <a:defRPr/>
              </a:pPr>
              <a:t>7</a:t>
            </a:fld>
            <a:endParaRPr lang="en-US" sz="1400" smtClean="0">
              <a:solidFill>
                <a:schemeClr val="bg1"/>
              </a:solidFill>
              <a:latin typeface="Verdana" pitchFamily="34" charset="0"/>
            </a:endParaRPr>
          </a:p>
        </p:txBody>
      </p:sp>
      <p:sp>
        <p:nvSpPr>
          <p:cNvPr id="4101" name="Footer Placeholder 4"/>
          <p:cNvSpPr>
            <a:spLocks noGrp="1"/>
          </p:cNvSpPr>
          <p:nvPr>
            <p:ph type="ftr" sz="quarter" idx="1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r>
              <a:rPr lang="en-US" sz="1400" dirty="0" smtClean="0">
                <a:solidFill>
                  <a:schemeClr val="bg1"/>
                </a:solidFill>
                <a:latin typeface="Verdana" pitchFamily="34" charset="0"/>
              </a:rPr>
              <a:t>PPT-005-02</a:t>
            </a:r>
            <a:endParaRPr lang="en-US" sz="1400" dirty="0">
              <a:solidFill>
                <a:schemeClr val="bg1"/>
              </a:solidFill>
              <a:latin typeface="Verdana" pitchFamily="34" charset="0"/>
            </a:endParaRPr>
          </a:p>
        </p:txBody>
      </p:sp>
      <p:pic>
        <p:nvPicPr>
          <p:cNvPr id="5122" name="Picture 2" descr="C:\Users\stlane\Pictures\7 trauma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 y="3657600"/>
            <a:ext cx="2219325" cy="1905000"/>
          </a:xfrm>
          <a:prstGeom prst="rect">
            <a:avLst/>
          </a:prstGeom>
          <a:noFill/>
          <a:extLst>
            <a:ext uri="{909E8E84-426E-40DD-AFC4-6F175D3DCCD1}">
              <a14:hiddenFill xmlns:a14="http://schemas.microsoft.com/office/drawing/2010/main">
                <a:solidFill>
                  <a:srgbClr val="FFFFFF"/>
                </a:solidFill>
              </a14:hiddenFill>
            </a:ext>
          </a:extLst>
        </p:spPr>
      </p:pic>
      <p:pic>
        <p:nvPicPr>
          <p:cNvPr id="5123" name="Picture 3" descr="C:\Users\stlane\Pictures\7 EMTs_loading_a_patient.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96000" y="3429000"/>
            <a:ext cx="2794000" cy="2692400"/>
          </a:xfrm>
          <a:prstGeom prst="rect">
            <a:avLst/>
          </a:prstGeom>
          <a:noFill/>
          <a:extLst>
            <a:ext uri="{909E8E84-426E-40DD-AFC4-6F175D3DCCD1}">
              <a14:hiddenFill xmlns:a14="http://schemas.microsoft.com/office/drawing/2010/main">
                <a:solidFill>
                  <a:srgbClr val="FFFFFF"/>
                </a:solidFill>
              </a14:hiddenFill>
            </a:ext>
          </a:extLst>
        </p:spPr>
      </p:pic>
      <p:pic>
        <p:nvPicPr>
          <p:cNvPr id="5124" name="Picture 4" descr="C:\Users\stlane\Pictures\7.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926896" y="3848034"/>
            <a:ext cx="2728912" cy="185433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5933179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ctrTitle"/>
          </p:nvPr>
        </p:nvSpPr>
        <p:spPr>
          <a:xfrm>
            <a:off x="457200" y="381000"/>
            <a:ext cx="5334000" cy="533400"/>
          </a:xfrm>
        </p:spPr>
        <p:txBody>
          <a:bodyPr/>
          <a:lstStyle/>
          <a:p>
            <a:pPr eaLnBrk="1" hangingPunct="1"/>
            <a:r>
              <a:rPr lang="en-US" sz="2800" dirty="0" smtClean="0">
                <a:solidFill>
                  <a:schemeClr val="bg1"/>
                </a:solidFill>
                <a:latin typeface="Verdana" pitchFamily="34" charset="0"/>
              </a:rPr>
              <a:t>Puncture Wounds</a:t>
            </a:r>
          </a:p>
        </p:txBody>
      </p:sp>
      <p:sp>
        <p:nvSpPr>
          <p:cNvPr id="4099" name="Subtitle 2"/>
          <p:cNvSpPr>
            <a:spLocks noGrp="1"/>
          </p:cNvSpPr>
          <p:nvPr>
            <p:ph type="subTitle" idx="1"/>
          </p:nvPr>
        </p:nvSpPr>
        <p:spPr>
          <a:xfrm>
            <a:off x="685800" y="1295400"/>
            <a:ext cx="7924800" cy="1828800"/>
          </a:xfrm>
        </p:spPr>
        <p:txBody>
          <a:bodyPr/>
          <a:lstStyle/>
          <a:p>
            <a:pPr algn="l"/>
            <a:r>
              <a:rPr lang="en-US" dirty="0">
                <a:solidFill>
                  <a:schemeClr val="tx1"/>
                </a:solidFill>
              </a:rPr>
              <a:t>Puncture wounds are caused when sharp and pointed objects such as nails, tacks, knife tips, needles, or bullets penetrate the skin. Animal bites are another cause of puncture </a:t>
            </a:r>
            <a:r>
              <a:rPr lang="en-US" dirty="0" smtClean="0">
                <a:solidFill>
                  <a:schemeClr val="tx1"/>
                </a:solidFill>
              </a:rPr>
              <a:t>wounds.*</a:t>
            </a:r>
            <a:endParaRPr lang="en-US" dirty="0">
              <a:solidFill>
                <a:schemeClr val="tx1"/>
              </a:solidFill>
            </a:endParaRPr>
          </a:p>
        </p:txBody>
      </p:sp>
      <p:sp>
        <p:nvSpPr>
          <p:cNvPr id="4100" name="Slide Number Placeholder 3"/>
          <p:cNvSpPr>
            <a:spLocks noGrp="1"/>
          </p:cNvSpPr>
          <p:nvPr>
            <p:ph type="sldNum" sz="quarter" idx="12"/>
          </p:nvPr>
        </p:nvSpPr>
        <p:spPr bwMode="auto">
          <a:xfrm>
            <a:off x="7620000" y="6356350"/>
            <a:ext cx="1066800" cy="365125"/>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fontAlgn="base">
              <a:spcBef>
                <a:spcPct val="0"/>
              </a:spcBef>
              <a:spcAft>
                <a:spcPct val="0"/>
              </a:spcAft>
              <a:defRPr/>
            </a:pPr>
            <a:fld id="{866EBD4E-B49F-4F5C-9FDB-FEE0D0B20E61}" type="slidenum">
              <a:rPr lang="en-US" sz="1400" smtClean="0">
                <a:solidFill>
                  <a:schemeClr val="bg1"/>
                </a:solidFill>
                <a:latin typeface="Verdana" pitchFamily="34" charset="0"/>
              </a:rPr>
              <a:pPr algn="ctr" fontAlgn="base">
                <a:spcBef>
                  <a:spcPct val="0"/>
                </a:spcBef>
                <a:spcAft>
                  <a:spcPct val="0"/>
                </a:spcAft>
                <a:defRPr/>
              </a:pPr>
              <a:t>8</a:t>
            </a:fld>
            <a:endParaRPr lang="en-US" sz="1400" smtClean="0">
              <a:solidFill>
                <a:schemeClr val="bg1"/>
              </a:solidFill>
              <a:latin typeface="Verdana" pitchFamily="34" charset="0"/>
            </a:endParaRPr>
          </a:p>
        </p:txBody>
      </p:sp>
      <p:sp>
        <p:nvSpPr>
          <p:cNvPr id="4101" name="Footer Placeholder 4"/>
          <p:cNvSpPr>
            <a:spLocks noGrp="1"/>
          </p:cNvSpPr>
          <p:nvPr>
            <p:ph type="ftr" sz="quarter" idx="1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r>
              <a:rPr lang="en-US" sz="1400" dirty="0" smtClean="0">
                <a:solidFill>
                  <a:schemeClr val="bg1"/>
                </a:solidFill>
                <a:latin typeface="Verdana" pitchFamily="34" charset="0"/>
              </a:rPr>
              <a:t>PPT-005-02</a:t>
            </a:r>
            <a:endParaRPr lang="en-US" sz="1400" dirty="0">
              <a:solidFill>
                <a:schemeClr val="bg1"/>
              </a:solidFill>
              <a:latin typeface="Verdana" pitchFamily="34" charset="0"/>
            </a:endParaRPr>
          </a:p>
        </p:txBody>
      </p:sp>
      <p:pic>
        <p:nvPicPr>
          <p:cNvPr id="7170" name="Picture 2" descr="C:\Users\stlane\Pictures\cuts\puncturewound.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562600" y="3004458"/>
            <a:ext cx="2381250" cy="3175000"/>
          </a:xfrm>
          <a:prstGeom prst="rect">
            <a:avLst/>
          </a:prstGeom>
          <a:noFill/>
          <a:extLst>
            <a:ext uri="{909E8E84-426E-40DD-AFC4-6F175D3DCCD1}">
              <a14:hiddenFill xmlns:a14="http://schemas.microsoft.com/office/drawing/2010/main">
                <a:solidFill>
                  <a:srgbClr val="FFFFFF"/>
                </a:solidFill>
              </a14:hiddenFill>
            </a:ext>
          </a:extLst>
        </p:spPr>
      </p:pic>
      <p:pic>
        <p:nvPicPr>
          <p:cNvPr id="7171" name="Picture 3" descr="C:\Users\stlane\Pictures\cuts\RustyNail.jpg"/>
          <p:cNvPicPr>
            <a:picLocks noChangeAspect="1" noChangeArrowheads="1"/>
          </p:cNvPicPr>
          <p:nvPr/>
        </p:nvPicPr>
        <p:blipFill rotWithShape="1">
          <a:blip r:embed="rId4">
            <a:extLst>
              <a:ext uri="{28A0092B-C50C-407E-A947-70E740481C1C}">
                <a14:useLocalDpi xmlns:a14="http://schemas.microsoft.com/office/drawing/2010/main" val="0"/>
              </a:ext>
            </a:extLst>
          </a:blip>
          <a:srcRect l="6286" t="15143" r="6286" b="8805"/>
          <a:stretch/>
        </p:blipFill>
        <p:spPr bwMode="auto">
          <a:xfrm>
            <a:off x="1066800" y="3004458"/>
            <a:ext cx="3331028" cy="2656114"/>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1045029" y="5780314"/>
            <a:ext cx="3962400" cy="523220"/>
          </a:xfrm>
          <a:prstGeom prst="rect">
            <a:avLst/>
          </a:prstGeom>
          <a:noFill/>
        </p:spPr>
        <p:txBody>
          <a:bodyPr wrap="square" rtlCol="0">
            <a:spAutoFit/>
          </a:bodyPr>
          <a:lstStyle/>
          <a:p>
            <a:r>
              <a:rPr lang="en-US" sz="1400" dirty="0" smtClean="0">
                <a:latin typeface="Verdana" pitchFamily="34" charset="0"/>
                <a:ea typeface="Verdana" pitchFamily="34" charset="0"/>
                <a:cs typeface="Verdana" pitchFamily="34" charset="0"/>
              </a:rPr>
              <a:t>*consumer.healthday.com/…puncture-  </a:t>
            </a:r>
          </a:p>
          <a:p>
            <a:r>
              <a:rPr lang="en-US" sz="1400" dirty="0">
                <a:latin typeface="Verdana" pitchFamily="34" charset="0"/>
                <a:ea typeface="Verdana" pitchFamily="34" charset="0"/>
                <a:cs typeface="Verdana" pitchFamily="34" charset="0"/>
              </a:rPr>
              <a:t> </a:t>
            </a:r>
            <a:r>
              <a:rPr lang="en-US" sz="1400" dirty="0" smtClean="0">
                <a:latin typeface="Verdana" pitchFamily="34" charset="0"/>
                <a:ea typeface="Verdana" pitchFamily="34" charset="0"/>
                <a:cs typeface="Verdana" pitchFamily="34" charset="0"/>
              </a:rPr>
              <a:t> wounds-664615.html</a:t>
            </a:r>
            <a:endParaRPr lang="en-US" sz="1400" dirty="0">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10377677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ctrTitle"/>
          </p:nvPr>
        </p:nvSpPr>
        <p:spPr>
          <a:xfrm>
            <a:off x="457200" y="381000"/>
            <a:ext cx="5334000" cy="533400"/>
          </a:xfrm>
        </p:spPr>
        <p:txBody>
          <a:bodyPr/>
          <a:lstStyle/>
          <a:p>
            <a:pPr eaLnBrk="1" hangingPunct="1"/>
            <a:r>
              <a:rPr lang="en-US" sz="2800" dirty="0" smtClean="0">
                <a:solidFill>
                  <a:schemeClr val="bg1"/>
                </a:solidFill>
                <a:latin typeface="Verdana" pitchFamily="34" charset="0"/>
              </a:rPr>
              <a:t>Puncture Wound Treatment</a:t>
            </a:r>
          </a:p>
        </p:txBody>
      </p:sp>
      <p:sp>
        <p:nvSpPr>
          <p:cNvPr id="4099" name="Subtitle 2"/>
          <p:cNvSpPr>
            <a:spLocks noGrp="1"/>
          </p:cNvSpPr>
          <p:nvPr>
            <p:ph type="subTitle" idx="1"/>
          </p:nvPr>
        </p:nvSpPr>
        <p:spPr>
          <a:xfrm>
            <a:off x="609600" y="1295400"/>
            <a:ext cx="7924800" cy="4876800"/>
          </a:xfrm>
        </p:spPr>
        <p:txBody>
          <a:bodyPr/>
          <a:lstStyle/>
          <a:p>
            <a:pPr algn="l"/>
            <a:r>
              <a:rPr lang="en-US" dirty="0" smtClean="0">
                <a:solidFill>
                  <a:srgbClr val="FF0000"/>
                </a:solidFill>
              </a:rPr>
              <a:t>Minor Puncture Wound </a:t>
            </a:r>
          </a:p>
          <a:p>
            <a:pPr marL="342900" indent="-342900" algn="l">
              <a:buFont typeface="Wingdings" pitchFamily="2" charset="2"/>
              <a:buChar char="§"/>
            </a:pPr>
            <a:r>
              <a:rPr lang="en-US" dirty="0" smtClean="0">
                <a:solidFill>
                  <a:schemeClr val="tx1"/>
                </a:solidFill>
              </a:rPr>
              <a:t>Make </a:t>
            </a:r>
            <a:r>
              <a:rPr lang="en-US" dirty="0">
                <a:solidFill>
                  <a:schemeClr val="tx1"/>
                </a:solidFill>
              </a:rPr>
              <a:t>sure the object that </a:t>
            </a:r>
            <a:r>
              <a:rPr lang="en-US" dirty="0" smtClean="0">
                <a:solidFill>
                  <a:schemeClr val="tx1"/>
                </a:solidFill>
              </a:rPr>
              <a:t>caused </a:t>
            </a:r>
            <a:r>
              <a:rPr lang="en-US" dirty="0">
                <a:solidFill>
                  <a:schemeClr val="tx1"/>
                </a:solidFill>
              </a:rPr>
              <a:t>the puncture is intact. If any part of it remains in the wound, seek medical help </a:t>
            </a:r>
            <a:r>
              <a:rPr lang="en-US" dirty="0" smtClean="0">
                <a:solidFill>
                  <a:schemeClr val="tx1"/>
                </a:solidFill>
              </a:rPr>
              <a:t>immediately.</a:t>
            </a:r>
          </a:p>
          <a:p>
            <a:pPr marL="342900" indent="-342900" algn="l">
              <a:buFont typeface="Wingdings" pitchFamily="2" charset="2"/>
              <a:buChar char="§"/>
            </a:pPr>
            <a:r>
              <a:rPr lang="en-US" dirty="0">
                <a:solidFill>
                  <a:schemeClr val="tx1"/>
                </a:solidFill>
              </a:rPr>
              <a:t>E</a:t>
            </a:r>
            <a:r>
              <a:rPr lang="en-US" dirty="0" smtClean="0">
                <a:solidFill>
                  <a:schemeClr val="tx1"/>
                </a:solidFill>
              </a:rPr>
              <a:t>ncourage </a:t>
            </a:r>
            <a:r>
              <a:rPr lang="en-US" dirty="0">
                <a:solidFill>
                  <a:schemeClr val="tx1"/>
                </a:solidFill>
              </a:rPr>
              <a:t>a little bleeding to wash out germs by gently pressing on the skin around the wound. </a:t>
            </a:r>
            <a:endParaRPr lang="en-US" dirty="0" smtClean="0">
              <a:solidFill>
                <a:schemeClr val="tx1"/>
              </a:solidFill>
            </a:endParaRPr>
          </a:p>
          <a:p>
            <a:pPr marL="342900" indent="-342900" algn="l">
              <a:buFont typeface="Wingdings" pitchFamily="2" charset="2"/>
              <a:buChar char="§"/>
            </a:pPr>
            <a:r>
              <a:rPr lang="en-US" dirty="0" smtClean="0">
                <a:solidFill>
                  <a:schemeClr val="tx1"/>
                </a:solidFill>
              </a:rPr>
              <a:t>Once </a:t>
            </a:r>
            <a:r>
              <a:rPr lang="en-US" dirty="0">
                <a:solidFill>
                  <a:schemeClr val="tx1"/>
                </a:solidFill>
              </a:rPr>
              <a:t>the bleeding has stopped, clean the wound thoroughly with soap and water. Thorough cleaning can help prevent the risk of tetanus. It's okay to apply an antiseptic </a:t>
            </a:r>
            <a:r>
              <a:rPr lang="en-US" dirty="0" smtClean="0">
                <a:solidFill>
                  <a:schemeClr val="tx1"/>
                </a:solidFill>
              </a:rPr>
              <a:t>solution. </a:t>
            </a:r>
            <a:endParaRPr lang="en-US" dirty="0">
              <a:solidFill>
                <a:schemeClr val="tx1"/>
              </a:solidFill>
            </a:endParaRPr>
          </a:p>
          <a:p>
            <a:pPr algn="l"/>
            <a:endParaRPr lang="en-US" dirty="0">
              <a:solidFill>
                <a:schemeClr val="tx1"/>
              </a:solidFill>
            </a:endParaRPr>
          </a:p>
        </p:txBody>
      </p:sp>
      <p:sp>
        <p:nvSpPr>
          <p:cNvPr id="4100" name="Slide Number Placeholder 3"/>
          <p:cNvSpPr>
            <a:spLocks noGrp="1"/>
          </p:cNvSpPr>
          <p:nvPr>
            <p:ph type="sldNum" sz="quarter" idx="12"/>
          </p:nvPr>
        </p:nvSpPr>
        <p:spPr bwMode="auto">
          <a:xfrm>
            <a:off x="7620000" y="6356350"/>
            <a:ext cx="1066800" cy="365125"/>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fontAlgn="base">
              <a:spcBef>
                <a:spcPct val="0"/>
              </a:spcBef>
              <a:spcAft>
                <a:spcPct val="0"/>
              </a:spcAft>
              <a:defRPr/>
            </a:pPr>
            <a:fld id="{866EBD4E-B49F-4F5C-9FDB-FEE0D0B20E61}" type="slidenum">
              <a:rPr lang="en-US" sz="1400" smtClean="0">
                <a:solidFill>
                  <a:schemeClr val="bg1"/>
                </a:solidFill>
                <a:latin typeface="Verdana" pitchFamily="34" charset="0"/>
              </a:rPr>
              <a:pPr algn="ctr" fontAlgn="base">
                <a:spcBef>
                  <a:spcPct val="0"/>
                </a:spcBef>
                <a:spcAft>
                  <a:spcPct val="0"/>
                </a:spcAft>
                <a:defRPr/>
              </a:pPr>
              <a:t>9</a:t>
            </a:fld>
            <a:endParaRPr lang="en-US" sz="1400" smtClean="0">
              <a:solidFill>
                <a:schemeClr val="bg1"/>
              </a:solidFill>
              <a:latin typeface="Verdana" pitchFamily="34" charset="0"/>
            </a:endParaRPr>
          </a:p>
        </p:txBody>
      </p:sp>
      <p:sp>
        <p:nvSpPr>
          <p:cNvPr id="4101" name="Footer Placeholder 4"/>
          <p:cNvSpPr>
            <a:spLocks noGrp="1"/>
          </p:cNvSpPr>
          <p:nvPr>
            <p:ph type="ftr" sz="quarter" idx="1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r>
              <a:rPr lang="en-US" sz="1400" dirty="0" smtClean="0">
                <a:solidFill>
                  <a:schemeClr val="bg1"/>
                </a:solidFill>
                <a:latin typeface="Verdana" pitchFamily="34" charset="0"/>
              </a:rPr>
              <a:t>PPT-005-02</a:t>
            </a:r>
            <a:endParaRPr lang="en-US" sz="1400" dirty="0">
              <a:solidFill>
                <a:schemeClr val="bg1"/>
              </a:solidFill>
              <a:latin typeface="Verdana" pitchFamily="34" charset="0"/>
            </a:endParaRPr>
          </a:p>
        </p:txBody>
      </p:sp>
    </p:spTree>
    <p:extLst>
      <p:ext uri="{BB962C8B-B14F-4D97-AF65-F5344CB8AC3E}">
        <p14:creationId xmlns:p14="http://schemas.microsoft.com/office/powerpoint/2010/main" val="3181666278"/>
      </p:ext>
    </p:extLst>
  </p:cSld>
  <p:clrMapOvr>
    <a:masterClrMapping/>
  </p:clrMapOvr>
  <p:timing>
    <p:tnLst>
      <p:par>
        <p:cTn id="1" dur="indefinite" restart="never" nodeType="tmRoot"/>
      </p:par>
    </p:tnLst>
  </p:timing>
</p:sld>
</file>

<file path=ppt/theme/theme1.xml><?xml version="1.0" encoding="utf-8"?>
<a:theme xmlns:a="http://schemas.openxmlformats.org/drawingml/2006/main" name="new slide forma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D41A3993B2E1CC498A25DCA832B2B68B" ma:contentTypeVersion="1" ma:contentTypeDescription="Create a new document." ma:contentTypeScope="" ma:versionID="fa155b35a1366181471372b90637fa4f">
  <xsd:schema xmlns:xsd="http://www.w3.org/2001/XMLSchema" xmlns:xs="http://www.w3.org/2001/XMLSchema" xmlns:p="http://schemas.microsoft.com/office/2006/metadata/properties" xmlns:ns1="http://schemas.microsoft.com/sharepoint/v3" targetNamespace="http://schemas.microsoft.com/office/2006/metadata/properties" ma:root="true" ma:fieldsID="dd024c9e117fc9e5fa023bfcd8efcd78"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 ma:hidden="true" ma:internalName="PublishingStartDate">
      <xsd:simpleType>
        <xsd:restriction base="dms:Unknown"/>
      </xsd:simpleType>
    </xsd:element>
    <xsd:element name="PublishingExpirationDate" ma:index="9" nillable="true" ma:displayName="Scheduling End Date" ma:description=""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2E0CFF47-0A32-422A-A6FD-71AC55BC0ADE}"/>
</file>

<file path=customXml/itemProps2.xml><?xml version="1.0" encoding="utf-8"?>
<ds:datastoreItem xmlns:ds="http://schemas.openxmlformats.org/officeDocument/2006/customXml" ds:itemID="{B9ED74B2-1033-44E4-8428-53F47E21D21E}"/>
</file>

<file path=customXml/itemProps3.xml><?xml version="1.0" encoding="utf-8"?>
<ds:datastoreItem xmlns:ds="http://schemas.openxmlformats.org/officeDocument/2006/customXml" ds:itemID="{65B962F0-3934-4EDE-BAF9-6F91131C37C5}"/>
</file>

<file path=docProps/app.xml><?xml version="1.0" encoding="utf-8"?>
<Properties xmlns="http://schemas.openxmlformats.org/officeDocument/2006/extended-properties" xmlns:vt="http://schemas.openxmlformats.org/officeDocument/2006/docPropsVTypes">
  <Template>new slide format</Template>
  <TotalTime>344</TotalTime>
  <Words>2099</Words>
  <Application>Microsoft Office PowerPoint</Application>
  <PresentationFormat>On-screen Show (4:3)</PresentationFormat>
  <Paragraphs>207</Paragraphs>
  <Slides>16</Slides>
  <Notes>14</Notes>
  <HiddenSlides>0</HiddenSlides>
  <MMClips>0</MMClips>
  <ScaleCrop>false</ScaleCrop>
  <HeadingPairs>
    <vt:vector size="4" baseType="variant">
      <vt:variant>
        <vt:lpstr>Theme</vt:lpstr>
      </vt:variant>
      <vt:variant>
        <vt:i4>2</vt:i4>
      </vt:variant>
      <vt:variant>
        <vt:lpstr>Slide Titles</vt:lpstr>
      </vt:variant>
      <vt:variant>
        <vt:i4>16</vt:i4>
      </vt:variant>
    </vt:vector>
  </HeadingPairs>
  <TitlesOfParts>
    <vt:vector size="18" baseType="lpstr">
      <vt:lpstr>new slide format</vt:lpstr>
      <vt:lpstr>Custom Design</vt:lpstr>
      <vt:lpstr>Preventing Cuts, Scrapes, Punctures</vt:lpstr>
      <vt:lpstr>Safety with Sharps</vt:lpstr>
      <vt:lpstr>Safety with Sharps</vt:lpstr>
      <vt:lpstr>Safety with Sharps</vt:lpstr>
      <vt:lpstr>Safety with Sharps</vt:lpstr>
      <vt:lpstr>Cuts</vt:lpstr>
      <vt:lpstr>More on Cuts</vt:lpstr>
      <vt:lpstr>Puncture Wounds</vt:lpstr>
      <vt:lpstr>Puncture Wound Treatment</vt:lpstr>
      <vt:lpstr>Puncture Wound Treatment</vt:lpstr>
      <vt:lpstr>Puncture Wound Treatment</vt:lpstr>
      <vt:lpstr>Trash Bags/Wastebaskets</vt:lpstr>
      <vt:lpstr>Report On-the-Job Injuries!</vt:lpstr>
      <vt:lpstr>Review</vt:lpstr>
      <vt:lpstr>Contact Information</vt:lpstr>
      <vt:lpstr>Questions</vt:lpstr>
    </vt:vector>
  </TitlesOfParts>
  <Company>Labor and Industry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Preventing Cuts, Scrapes, Punctures</dc:title>
  <dc:creator>Stephen Lane</dc:creator>
  <cp:lastModifiedBy>Eric Hoffman</cp:lastModifiedBy>
  <cp:revision>21</cp:revision>
  <dcterms:created xsi:type="dcterms:W3CDTF">2014-07-15T19:15:15Z</dcterms:created>
  <dcterms:modified xsi:type="dcterms:W3CDTF">2015-03-05T16:26:11Z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0x010100D41A3993B2E1CC498A25DCA832B2B68B</vt:lpwstr>
  </property>
  <property fmtid="{D5CDD505-2E9C-101B-9397-08002B2CF9AE}" pid="3" name="Order">
    <vt:r8>28100</vt:r8>
  </property>
  <property fmtid="{D5CDD505-2E9C-101B-9397-08002B2CF9AE}" pid="4" name="xd_Signature">
    <vt:bool>false</vt:bool>
  </property>
  <property fmtid="{D5CDD505-2E9C-101B-9397-08002B2CF9AE}" pid="5" name="xd_ProgID">
    <vt:lpwstr/>
  </property>
  <property fmtid="{D5CDD505-2E9C-101B-9397-08002B2CF9AE}" pid="6" name="_SourceUrl">
    <vt:lpwstr/>
  </property>
  <property fmtid="{D5CDD505-2E9C-101B-9397-08002B2CF9AE}" pid="7" name="_SharedFileIndex">
    <vt:lpwstr/>
  </property>
  <property fmtid="{D5CDD505-2E9C-101B-9397-08002B2CF9AE}" pid="8" name="TemplateUrl">
    <vt:lpwstr/>
  </property>
</Properties>
</file>