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handoutMasterIdLst>
    <p:handoutMasterId r:id="rId14"/>
  </p:handoutMasterIdLst>
  <p:sldIdLst>
    <p:sldId id="387" r:id="rId2"/>
    <p:sldId id="388" r:id="rId3"/>
    <p:sldId id="390" r:id="rId4"/>
    <p:sldId id="391" r:id="rId5"/>
    <p:sldId id="402" r:id="rId6"/>
    <p:sldId id="392" r:id="rId7"/>
    <p:sldId id="393" r:id="rId8"/>
    <p:sldId id="394" r:id="rId9"/>
    <p:sldId id="395" r:id="rId10"/>
    <p:sldId id="396" r:id="rId11"/>
    <p:sldId id="397" r:id="rId1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71584" autoAdjust="0"/>
  </p:normalViewPr>
  <p:slideViewPr>
    <p:cSldViewPr>
      <p:cViewPr varScale="1">
        <p:scale>
          <a:sx n="54" d="100"/>
          <a:sy n="54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0556EDB-483F-4E9C-80AB-662D6CD33A56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D4AC7712-C3B1-4215-8A09-B1721394D7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2531C9-CE87-4399-9565-462D0BE8873F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18B310-8B4A-4BE8-92C7-680D2F8756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pre-operational process review is an operational readiness review.</a:t>
            </a:r>
          </a:p>
          <a:p>
            <a:r>
              <a:rPr lang="en-US" alt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engineers safety into facilities, processes or pieces of machinery prior to set up and use.</a:t>
            </a:r>
          </a:p>
          <a:p>
            <a:r>
              <a:rPr lang="en-US" alt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reduces back-fitting of safety measures which often need to be found as the result of an incident or accident.</a:t>
            </a:r>
          </a:p>
          <a:p>
            <a:endParaRPr lang="en-US" altLang="en-US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D5CC01-8333-4F2F-8BD3-C6E5125BF18B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0F6204-BFCF-4CDB-8D56-F27E191B7073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981DFC-33AD-4053-BE8E-328C0BCD416A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Pre-Operational Process Review is defined as:</a:t>
            </a:r>
          </a:p>
          <a:p>
            <a:pPr marL="171450" indent="-1714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 procedure providing for the review of:</a:t>
            </a:r>
          </a:p>
          <a:p>
            <a:pPr marL="171450" indent="-171450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plans </a:t>
            </a:r>
          </a:p>
          <a:p>
            <a:pPr marL="171450" indent="-171450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drawings </a:t>
            </a:r>
          </a:p>
          <a:p>
            <a:pPr marL="171450" indent="-171450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diagrams  </a:t>
            </a:r>
          </a:p>
          <a:p>
            <a:pPr marL="171450" indent="-171450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specifications</a:t>
            </a:r>
          </a:p>
          <a:p>
            <a:pPr marL="171450" indent="-1714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For:</a:t>
            </a:r>
          </a:p>
          <a:p>
            <a:pPr marL="171450" indent="-171450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processes         </a:t>
            </a:r>
          </a:p>
          <a:p>
            <a:pPr marL="171450" indent="-171450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equipment</a:t>
            </a:r>
          </a:p>
          <a:p>
            <a:pPr marL="171450" indent="-171450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machinery        </a:t>
            </a:r>
          </a:p>
          <a:p>
            <a:pPr marL="171450" indent="-171450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facilities </a:t>
            </a:r>
          </a:p>
          <a:p>
            <a:pPr marL="171450" indent="-1714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Prior to use and introduction into the workplace.</a:t>
            </a:r>
          </a:p>
          <a:p>
            <a:pPr marL="171450" indent="-1714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Purpose: identifying-correcting hazardous conditions.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B46D71-3895-4824-953B-DFFEAC421036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purpose of the Review is to:</a:t>
            </a:r>
          </a:p>
          <a:p>
            <a:endParaRPr lang="en-US" altLang="en-US" sz="14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Verify process/equipment/machinery/facility: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be safely and efficiently installed/operated. 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altLang="en-US" sz="1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be operated, maintained, supported by trained and competent personnel.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altLang="en-US" sz="1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designed and will be operated in compliance with applicable standards and regulatory requirements.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Will be operated so no undue risk to employees, public, environment, stockholders, or company.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Has appropriate documentation in place.</a:t>
            </a:r>
          </a:p>
          <a:p>
            <a:endParaRPr lang="en-US" altLang="en-US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72B307-1B0E-4622-9608-72BEA952BA20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review should be conducted for various situations in the facility. Among these would be: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Unplanned shutdown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Extended shutdown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Facility changes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Substantial process/system change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Addition of new machinery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Major changes to safety basis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Whenever deemed appropriate </a:t>
            </a:r>
          </a:p>
          <a:p>
            <a:pPr>
              <a:defRPr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28257B-19C2-41F8-94A0-0312FE8261AA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method of the Review  should:</a:t>
            </a:r>
          </a:p>
          <a:p>
            <a:pPr>
              <a:defRPr/>
            </a:pP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Be disciplined, systematic, documented, performance-based.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Be conducted by a team including the safety officer/coordinator.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Concentrate on </a:t>
            </a:r>
            <a:r>
              <a:rPr lang="en-US" sz="1400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potential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hazards and safety issues.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Determine what steps can be taken before start-up to correct hazards/issues.</a:t>
            </a:r>
          </a:p>
          <a:p>
            <a:pPr>
              <a:defRPr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FA190D-2B21-4716-B256-98C1B2B7C6B5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During the Review, ensure:</a:t>
            </a:r>
          </a:p>
          <a:p>
            <a:pPr>
              <a:defRPr/>
            </a:pP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Adequate and correct procedures and safety limits  are in place.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Appropriate training and qualifications programs in place for operations and support personnel.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Appropriate emergency procedures are in place as necessary.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Safety devices/systems in place and operate correctly.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Documentation in place and shared  with personnel concerned.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BF7E76-C713-4A0E-B4CF-F950C2FAB1D1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During the Review, allow your Team to:</a:t>
            </a:r>
          </a:p>
          <a:p>
            <a:pPr>
              <a:defRPr/>
            </a:pP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Brainstorm to determine </a:t>
            </a:r>
            <a:r>
              <a:rPr lang="en-US" sz="1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any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possible hazards/safety issues that could occur.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Plan for worst case scenario.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Determine all options for hazard correction.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Evaluate all related safety policies/procedures developed: clear, concise, well-written, understandable, uncomplicated?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Leave “no stone unturned.”</a:t>
            </a:r>
          </a:p>
          <a:p>
            <a:pPr>
              <a:defRPr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A7FD2F-0D9B-4DC4-A5C9-9E79AD76A599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Suggested Review Team Members could include, for various reasons and talents within their respective job descriptions: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Individuals involved in process/machine operators.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Safety officer/coordinator.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Safety Committee.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Supervisory personnel.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Insurance loss control rep.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Maintenance, housekeeping.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BBFD99-D0E5-4E7E-8EFB-3FD7512E4E7E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Bottom Line is that</a:t>
            </a:r>
          </a:p>
          <a:p>
            <a:pPr>
              <a:defRPr/>
            </a:pP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Pre-operational process review is not only a good business practice, it also assists with injury and property damage prevention.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Pre-op process review should be part of your on-going safety management.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Should be documented and kept on file.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Use pre-op process review regularly.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BAAE2D-0E93-4D60-8DC6-0E79848A361D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L&amp;I logo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blue bottom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153400" cy="4648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15"/>
          <p:cNvSpPr>
            <a:spLocks noGrp="1"/>
          </p:cNvSpPr>
          <p:nvPr>
            <p:ph type="title"/>
          </p:nvPr>
        </p:nvSpPr>
        <p:spPr>
          <a:xfrm>
            <a:off x="533400" y="381000"/>
            <a:ext cx="51054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5FD480-4339-40C3-A484-574FF6EC6564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BE315-A7CC-4234-AC83-23C4405E8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29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2304-4D8E-41FE-96F5-5986E2EBDBE2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4D98A-65A5-4971-9FA4-453011C595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22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378C4-B4DB-44B2-A3C1-7E576EE3AACB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B6F87-A3E5-4111-A2C9-C75BA5E4DC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0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96556-6589-44F2-9453-C75BE207D5C1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AF70D-9914-4001-9422-556FE6CD0C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59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3D71-F08F-4923-94AA-080BE9B1BE18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A3D71-DB16-4A4A-80C1-6D80C36E64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61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BBA55-1F45-467D-BDD3-B981968458D1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CAF97-A5C4-4A9A-8950-08A1A1A46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40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C966E-2AF2-4C9C-8544-D633092D6FB0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2A42C-401B-4634-86DA-01EEAAE8D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75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9F38F-F5A9-4F8A-8CDC-CC7CA53CAC49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065D5-C7A0-4FE4-B8C4-E004F08417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B6A1B-1F0C-470A-A6EC-C8AC575ADEF6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371D-ECDD-46CB-BAC3-F85E4872E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66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E6E7-0922-4E81-A725-3249231FDEF8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3A150-DE00-4992-A3E9-2476E624BA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85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177E1-74ED-4067-BB39-034331FA0686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6E16D-EA51-4577-8FBD-9ADE4C565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44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4B6442-9AFC-40FA-8549-59C1CA35E109}" type="datetime1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PPT-030-01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EF56EA-173F-4839-82D8-4D4905C7EE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BWCPATH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bg1"/>
                </a:solidFill>
                <a:latin typeface="Verdana" panose="020B0604030504040204" pitchFamily="34" charset="0"/>
              </a:rPr>
              <a:t>Pre-Operational Process Review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91722BB-E1CC-4323-BB72-23E697D2B5FA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6324600" y="914400"/>
            <a:ext cx="2667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Bureau of Workers’ Compensation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PA Training for Health &amp; Safety                        (PATHS)</a:t>
            </a:r>
          </a:p>
        </p:txBody>
      </p:sp>
      <p:pic>
        <p:nvPicPr>
          <p:cNvPr id="3078" name="Picture 4" descr="C:\Documents and Settings\spakosh\Local Settings\Temporary Internet Files\Content.IE5\4QXN1H92\MP90043929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44386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C:\Documents and Settings\spakosh\Local Settings\Temporary Internet Files\Content.IE5\LANFAO58\MP90020215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32000"/>
            <a:ext cx="2590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43000" y="5181600"/>
            <a:ext cx="3733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Verdana" panose="020B0604030504040204" pitchFamily="34" charset="0"/>
              </a:rPr>
              <a:t>Engineering safety into facilities, processes, procedures, or pieces of machinery prior to set up and use.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6400" y="1389063"/>
            <a:ext cx="56689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Verdana"/>
              </a:rPr>
              <a:t>Operational Readiness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Verdana" panose="020B0604030504040204" pitchFamily="34" charset="0"/>
              </a:rPr>
              <a:t>Contact Information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2209800"/>
          </a:xfrm>
        </p:spPr>
        <p:txBody>
          <a:bodyPr/>
          <a:lstStyle/>
          <a:p>
            <a:pPr algn="l" eaLnBrk="1" hangingPunct="1"/>
            <a:r>
              <a:rPr lang="en-US" altLang="en-US" b="1">
                <a:solidFill>
                  <a:srgbClr val="0070C0"/>
                </a:solidFill>
              </a:rPr>
              <a:t>Health &amp; Safety Training Specialists</a:t>
            </a:r>
          </a:p>
          <a:p>
            <a:pPr algn="l" eaLnBrk="1" hangingPunct="1"/>
            <a:r>
              <a:rPr lang="en-US" altLang="en-US" b="1">
                <a:solidFill>
                  <a:srgbClr val="0070C0"/>
                </a:solidFill>
              </a:rPr>
              <a:t>1171 South Cameron Street, Room 324</a:t>
            </a:r>
          </a:p>
          <a:p>
            <a:pPr algn="l" eaLnBrk="1" hangingPunct="1"/>
            <a:r>
              <a:rPr lang="en-US" altLang="en-US" b="1">
                <a:solidFill>
                  <a:srgbClr val="0070C0"/>
                </a:solidFill>
              </a:rPr>
              <a:t>Harrisburg, PA 17104-2501</a:t>
            </a:r>
          </a:p>
          <a:p>
            <a:pPr algn="l" eaLnBrk="1" hangingPunct="1"/>
            <a:r>
              <a:rPr lang="en-US" altLang="en-US" b="1">
                <a:solidFill>
                  <a:srgbClr val="0070C0"/>
                </a:solidFill>
              </a:rPr>
              <a:t>(717) 772-1635</a:t>
            </a:r>
          </a:p>
          <a:p>
            <a:pPr algn="l" eaLnBrk="1" hangingPunct="1"/>
            <a:r>
              <a:rPr lang="en-US" altLang="en-US" b="1">
                <a:solidFill>
                  <a:srgbClr val="0070C0"/>
                </a:solidFill>
              </a:rPr>
              <a:t>RA-LI-BWC-PATHS@pa.gov           </a:t>
            </a:r>
          </a:p>
          <a:p>
            <a:pPr algn="l" eaLnBrk="1" hangingPunct="1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B789E55A-6561-4524-8A55-61F5857869F8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  <p:sp>
        <p:nvSpPr>
          <p:cNvPr id="12294" name="Rectangle 1"/>
          <p:cNvSpPr>
            <a:spLocks noChangeArrowheads="1"/>
          </p:cNvSpPr>
          <p:nvPr/>
        </p:nvSpPr>
        <p:spPr bwMode="auto">
          <a:xfrm>
            <a:off x="609600" y="3657600"/>
            <a:ext cx="487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us on Facebook!</a:t>
            </a:r>
            <a:r>
              <a:rPr lang="en-US" altLang="en-US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</a:t>
            </a:r>
            <a:r>
              <a:rPr lang="en-US" altLang="en-US" sz="1800" u="sng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https://www.facebook.com/BWCPATHS</a:t>
            </a:r>
            <a:endParaRPr lang="en-US" altLang="en-US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295" name="Picture 10" descr="FaceBook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609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1" descr="Pennsylvania Flag-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0"/>
            <a:ext cx="342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Verdana" panose="020B0604030504040204" pitchFamily="34" charset="0"/>
              </a:rPr>
              <a:t>Questions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7164AB0-19F0-4163-AC83-EE31B385E807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  <p:pic>
        <p:nvPicPr>
          <p:cNvPr id="13317" name="Picture 2" descr="C:\Documents and Settings\spakosh\Local Settings\Temporary Internet Files\Content.IE5\757VJZUJ\MC90032690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663" y="1828800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Verdana" panose="020B0604030504040204" pitchFamily="34" charset="0"/>
              </a:rPr>
              <a:t>Definition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800600"/>
          </a:xfrm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en-US" dirty="0">
                <a:solidFill>
                  <a:schemeClr val="tx1"/>
                </a:solidFill>
              </a:rPr>
              <a:t>A procedure providing for the review of:</a:t>
            </a:r>
          </a:p>
          <a:p>
            <a:pPr algn="l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- plans </a:t>
            </a:r>
          </a:p>
          <a:p>
            <a:pPr algn="l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- drawings </a:t>
            </a:r>
          </a:p>
          <a:p>
            <a:pPr algn="l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- diagrams  </a:t>
            </a:r>
          </a:p>
          <a:p>
            <a:pPr algn="l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- specifications</a:t>
            </a:r>
          </a:p>
          <a:p>
            <a:pPr algn="l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For:</a:t>
            </a:r>
          </a:p>
          <a:p>
            <a:pPr algn="l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▫ processes         ▫ equipment</a:t>
            </a:r>
          </a:p>
          <a:p>
            <a:pPr algn="l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▫ machinery        ▫ facilities 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Prior to use and introduction into the workplace.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Purpose: identifying-correcting hazardous conditions.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2C90E33-F5DA-4F36-A9D0-6324D73183C6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22438"/>
            <a:ext cx="2514600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Verdana" panose="020B0604030504040204" pitchFamily="34" charset="0"/>
              </a:rPr>
              <a:t>Purpose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800600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tx1"/>
                </a:solidFill>
              </a:rPr>
              <a:t>Verify process/equipment/machinery/facility: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tx1"/>
                </a:solidFill>
              </a:rPr>
              <a:t>Can be safely and efficiently installed/operated.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tx1"/>
                </a:solidFill>
              </a:rPr>
              <a:t>Will be operated, maintained, supplied by trained and competent personnel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tx1"/>
                </a:solidFill>
              </a:rPr>
              <a:t>Is designed and will be operated in compliance with applicable standards and regulatory requirements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tx1"/>
                </a:solidFill>
              </a:rPr>
              <a:t>Will be operated so no undue risks to employees, public, environment, stockholders or company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tx1"/>
                </a:solidFill>
              </a:rPr>
              <a:t>Has appropriate documentation in place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2E9C61A-7E46-48A0-91C7-9B721316236F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Verdana" panose="020B0604030504040204" pitchFamily="34" charset="0"/>
              </a:rPr>
              <a:t>Review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924800" cy="4191000"/>
          </a:xfrm>
        </p:spPr>
        <p:txBody>
          <a:bodyPr/>
          <a:lstStyle/>
          <a:p>
            <a:pPr algn="l" eaLnBrk="1" hangingPunct="1">
              <a:buFont typeface="Arial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Should be conducted for:</a:t>
            </a:r>
          </a:p>
          <a:p>
            <a:pPr eaLnBrk="1" hangingPunct="1">
              <a:buFont typeface="Arial" charset="0"/>
              <a:buNone/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</a:rPr>
              <a:t>Unplanned shutdown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</a:rPr>
              <a:t>Extended shutdown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</a:rPr>
              <a:t>Facility changes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</a:rPr>
              <a:t>Substantial process/system change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</a:rPr>
              <a:t>Addition of new machinery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</a:rPr>
              <a:t>Major changes to safety basis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</a:rPr>
              <a:t>Whenever deemed appropriate </a:t>
            </a:r>
            <a:endParaRPr lang="en-US" altLang="en-US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B5BF433-5AA7-4252-9F4A-4F231EC6FB48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  <p:pic>
        <p:nvPicPr>
          <p:cNvPr id="61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32766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Verdana" panose="020B0604030504040204" pitchFamily="34" charset="0"/>
              </a:rPr>
              <a:t>Review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3352800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Should be disciplined, systematic, documented, performance-based.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Should be conducted by a team including safety officer/coordinator.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Should concentrate on </a:t>
            </a:r>
            <a:r>
              <a:rPr lang="en-US" altLang="en-US" i="1" u="sng" dirty="0">
                <a:solidFill>
                  <a:schemeClr val="tx1"/>
                </a:solidFill>
              </a:rPr>
              <a:t>potential</a:t>
            </a:r>
            <a:r>
              <a:rPr lang="en-US" altLang="en-US" dirty="0">
                <a:solidFill>
                  <a:schemeClr val="tx1"/>
                </a:solidFill>
              </a:rPr>
              <a:t> hazards and safety issues.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Should determine what steps can be taken before start-up to correct hazards/issues.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6A13FFD-ABB3-4BEF-91D2-D523C07729F9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Verdana" panose="020B0604030504040204" pitchFamily="34" charset="0"/>
              </a:rPr>
              <a:t>Review: Ensure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924800" cy="4800600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Adequate and correct procedures and safety limits in place.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Appropriate training and qualifications programs in place for operations and support personnel.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Appropriate emergency procedures in place as necessary.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Safety devices/systems in place and operate correctly.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Documentation in place and shared with personnel concerned.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3871E0E-6D4D-4965-8C47-600AF05643AD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Verdana" panose="020B0604030504040204" pitchFamily="34" charset="0"/>
              </a:rPr>
              <a:t>Review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800600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Brainstorm to determine </a:t>
            </a:r>
            <a:r>
              <a:rPr lang="en-US" altLang="en-US" i="1" dirty="0">
                <a:solidFill>
                  <a:schemeClr val="tx1"/>
                </a:solidFill>
              </a:rPr>
              <a:t>any</a:t>
            </a:r>
            <a:r>
              <a:rPr lang="en-US" altLang="en-US" dirty="0">
                <a:solidFill>
                  <a:schemeClr val="tx1"/>
                </a:solidFill>
              </a:rPr>
              <a:t> possible hazards/safety issues that could occur.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Plan for worst case scenario.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Determine all options for hazard correction.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Evaluate all related safety policies/procedures developed: clear, concise, well-written, understandable, uncomplicated?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Leave “no stone unturned.”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A2914E98-2A82-4B1D-8F1F-1DE3117D1C3A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  <p:pic>
        <p:nvPicPr>
          <p:cNvPr id="9222" name="Picture 14" descr="C:\Documents and Settings\spakosh\Local Settings\Temporary Internet Files\Content.IE5\3LA1KCIE\MP90014436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43400"/>
            <a:ext cx="2705100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200">
                <a:solidFill>
                  <a:schemeClr val="bg1"/>
                </a:solidFill>
                <a:latin typeface="Verdana" panose="020B0604030504040204" pitchFamily="34" charset="0"/>
              </a:rPr>
              <a:t>Suggested Review Team Members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7924800" cy="3200400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Individuals involved in process/machine operators.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Safety officer/coordinator.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Safety Committee.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Supervisory personnel.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Insurance loss control rep.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Maintenance, housekeeping.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B495011C-E009-4935-AA98-1C45C1235A06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  <p:pic>
        <p:nvPicPr>
          <p:cNvPr id="10246" name="Picture 5" descr="C:\Documents and Settings\spakosh\Local Settings\Temporary Internet Files\Content.IE5\SB2VKG0I\MP90017881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67000"/>
            <a:ext cx="33528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3340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Verdana" panose="020B0604030504040204" pitchFamily="34" charset="0"/>
              </a:rPr>
              <a:t>Bottom Line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81000" y="1266825"/>
            <a:ext cx="7924800" cy="4800600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Pre-operational process review not only      good business practice, also assists with   injury and property damage prevention.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Pre-op process review should be part of        on-going safety management.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Should be documented and kept on file.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</a:rPr>
              <a:t>Use pre-op process review regularly.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356350"/>
            <a:ext cx="106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D834337E-F95D-4085-A26A-48A0B5EFCDBF}" type="slidenum"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FFFFFF"/>
                </a:solidFill>
                <a:latin typeface="Verdana" panose="020B0604030504040204" pitchFamily="34" charset="0"/>
              </a:rPr>
              <a:t>PPT-030-01</a:t>
            </a:r>
          </a:p>
        </p:txBody>
      </p:sp>
      <p:pic>
        <p:nvPicPr>
          <p:cNvPr id="11270" name="Picture 15" descr="C:\Documents and Settings\spakosh\Local Settings\Temporary Internet Files\Content.IE5\4U3B7B8L\MP90042211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86200"/>
            <a:ext cx="232727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ew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A3993B2E1CC498A25DCA832B2B68B" ma:contentTypeVersion="1" ma:contentTypeDescription="Create a new document." ma:contentTypeScope="" ma:versionID="fa155b35a1366181471372b90637fa4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d024c9e117fc9e5fa023bfcd8efcd7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A42C21D-3753-49D8-9570-CC35925057C7}"/>
</file>

<file path=customXml/itemProps2.xml><?xml version="1.0" encoding="utf-8"?>
<ds:datastoreItem xmlns:ds="http://schemas.openxmlformats.org/officeDocument/2006/customXml" ds:itemID="{3088422C-2FD3-4ED4-A205-619776540FC9}"/>
</file>

<file path=customXml/itemProps3.xml><?xml version="1.0" encoding="utf-8"?>
<ds:datastoreItem xmlns:ds="http://schemas.openxmlformats.org/officeDocument/2006/customXml" ds:itemID="{B43F3915-B430-4F5E-8E5A-725179C7F2E5}"/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Settings\robpierce.CWOPA\Application Data\Microsoft\Templates\Blank Presentation.pot</Template>
  <TotalTime>2674</TotalTime>
  <Words>906</Words>
  <Application>Microsoft Office PowerPoint</Application>
  <PresentationFormat>On-screen Show (4:3)</PresentationFormat>
  <Paragraphs>169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Times New Roman</vt:lpstr>
      <vt:lpstr>Arial</vt:lpstr>
      <vt:lpstr>Calibri</vt:lpstr>
      <vt:lpstr>Verdana</vt:lpstr>
      <vt:lpstr>Wingdings</vt:lpstr>
      <vt:lpstr>Courier New</vt:lpstr>
      <vt:lpstr>new ppt template</vt:lpstr>
      <vt:lpstr>Pre-Operational Process Review</vt:lpstr>
      <vt:lpstr>Definition</vt:lpstr>
      <vt:lpstr>Purpose</vt:lpstr>
      <vt:lpstr>Review</vt:lpstr>
      <vt:lpstr>Review</vt:lpstr>
      <vt:lpstr>Review: Ensure</vt:lpstr>
      <vt:lpstr>Review</vt:lpstr>
      <vt:lpstr>Suggested Review Team Members</vt:lpstr>
      <vt:lpstr>Bottom Line</vt:lpstr>
      <vt:lpstr>Contact Information</vt:lpstr>
      <vt:lpstr>Questions</vt:lpstr>
    </vt:vector>
  </TitlesOfParts>
  <Company>Department of Labor &amp; Industry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robpierce</dc:creator>
  <cp:lastModifiedBy>Tanyia Miller</cp:lastModifiedBy>
  <cp:revision>143</cp:revision>
  <dcterms:created xsi:type="dcterms:W3CDTF">2008-09-11T12:32:39Z</dcterms:created>
  <dcterms:modified xsi:type="dcterms:W3CDTF">2017-03-07T18:33:11Z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0x010100D41A3993B2E1CC498A25DCA832B2B68B</vt:lpwstr>
  </property>
  <property fmtid="{D5CDD505-2E9C-101B-9397-08002B2CF9AE}" pid="3" name="Order">
    <vt:r8>27900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