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3.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 id="2147483730" r:id="rId4"/>
  </p:sldMasterIdLst>
  <p:notesMasterIdLst>
    <p:notesMasterId r:id="rId18"/>
  </p:notesMasterIdLst>
  <p:sldIdLst>
    <p:sldId id="256" r:id="rId5"/>
    <p:sldId id="257" r:id="rId6"/>
    <p:sldId id="258" r:id="rId7"/>
    <p:sldId id="379" r:id="rId8"/>
    <p:sldId id="259" r:id="rId9"/>
    <p:sldId id="383" r:id="rId10"/>
    <p:sldId id="384" r:id="rId11"/>
    <p:sldId id="388" r:id="rId12"/>
    <p:sldId id="386" r:id="rId13"/>
    <p:sldId id="385" r:id="rId14"/>
    <p:sldId id="376" r:id="rId15"/>
    <p:sldId id="380" r:id="rId16"/>
    <p:sldId id="38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6171" autoAdjust="0"/>
  </p:normalViewPr>
  <p:slideViewPr>
    <p:cSldViewPr>
      <p:cViewPr varScale="1">
        <p:scale>
          <a:sx n="75" d="100"/>
          <a:sy n="75" d="100"/>
        </p:scale>
        <p:origin x="22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6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B050"/>
                </a:solidFill>
                <a:effectLst/>
                <a:uLnTx/>
                <a:uFillTx/>
                <a:latin typeface="Verdana" pitchFamily="34" charset="0"/>
                <a:ea typeface="+mn-ea"/>
                <a:cs typeface="+mn-cs"/>
              </a:rPr>
              <a:t>The PATHS program was developed and is administered by the Pennsylvania Department of Labor &amp; Industry, Bureau of Workers’ Comp,</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B050"/>
                </a:solidFill>
                <a:effectLst/>
                <a:uLnTx/>
                <a:uFillTx/>
                <a:latin typeface="Verdana" pitchFamily="34" charset="0"/>
                <a:ea typeface="+mn-ea"/>
                <a:cs typeface="+mn-cs"/>
              </a:rPr>
              <a:t>Health &amp; Safety Division.</a:t>
            </a:r>
            <a:endParaRPr kumimoji="0" lang="en-US" sz="1400" b="0" i="0" u="none" strike="noStrike" kern="0" cap="none" spc="0" normalizeH="0" baseline="0" noProof="0" dirty="0">
              <a:ln>
                <a:noFill/>
              </a:ln>
              <a:solidFill>
                <a:srgbClr val="000000"/>
              </a:solidFill>
              <a:effectLst/>
              <a:uLnTx/>
              <a:uFillTx/>
              <a:latin typeface="Verdana"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a:t>
            </a:r>
            <a:r>
              <a:rPr lang="en-US" sz="1400" baseline="0" dirty="0">
                <a:latin typeface="Verdana" panose="020B0604030504040204" pitchFamily="34" charset="0"/>
                <a:ea typeface="Verdana" panose="020B0604030504040204" pitchFamily="34" charset="0"/>
                <a:cs typeface="Verdana" panose="020B0604030504040204" pitchFamily="34" charset="0"/>
              </a:rPr>
              <a:t> BWC is very proud of the PATHS program and the instructors associated with it; with the addition of more competent instructors the program will only continue to grow and provide training and incident prevention services to employers and employees within the state of Pennsylvania.</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latin typeface="Verdana" pitchFamily="34" charset="0"/>
              <a:ea typeface="Verdana" pitchFamily="34" charset="0"/>
              <a:cs typeface="Verdana" pitchFamily="34" charset="0"/>
            </a:endParaRP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D64917-863A-4FB4-A0F7-A2D27104F05A}" type="slidenum">
              <a:rPr lang="en-US" altLang="en-US">
                <a:solidFill>
                  <a:prstClr val="black"/>
                </a:solidFill>
                <a:latin typeface="Arial" charset="0"/>
              </a:rPr>
              <a:pPr eaLnBrk="1" hangingPunct="1">
                <a:spcBef>
                  <a:spcPct val="0"/>
                </a:spcBef>
              </a:pPr>
              <a:t>12</a:t>
            </a:fld>
            <a:endParaRPr lang="en-US" altLang="en-US" dirty="0">
              <a:solidFill>
                <a:prstClr val="black"/>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0" i="0" kern="1200" dirty="0">
                <a:solidFill>
                  <a:schemeClr val="tx1"/>
                </a:solidFill>
                <a:effectLst/>
                <a:latin typeface="+mn-lt"/>
                <a:ea typeface="+mn-ea"/>
                <a:cs typeface="+mn-cs"/>
              </a:rPr>
              <a:t>Since 1983, the Safety Sciences Department of Indiana University of Pennsylvania has been the officially designated agency in the Commonwealth of Pennsylvania for providing </a:t>
            </a:r>
            <a:r>
              <a:rPr lang="en-US" sz="1400" b="1" i="0" kern="1200" dirty="0">
                <a:solidFill>
                  <a:schemeClr val="tx1"/>
                </a:solidFill>
                <a:effectLst/>
                <a:latin typeface="+mn-lt"/>
                <a:ea typeface="+mn-ea"/>
                <a:cs typeface="+mn-cs"/>
              </a:rPr>
              <a:t>FREE </a:t>
            </a:r>
            <a:r>
              <a:rPr lang="en-US" sz="1400" b="0" i="0" kern="1200" dirty="0">
                <a:solidFill>
                  <a:schemeClr val="tx1"/>
                </a:solidFill>
                <a:effectLst/>
                <a:latin typeface="+mn-lt"/>
                <a:ea typeface="+mn-ea"/>
                <a:cs typeface="+mn-cs"/>
              </a:rPr>
              <a:t>occupational and health consultative services made available through federal regulations.</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The program is designed to assist private-sector employers in the commonwealth in understanding and voluntarily complying with applicable safety/health regulations enforced by the federal Occupational Safety and Health Administration.</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This program was designed to assist small business employers with 500 or less employees, however program representatives are able to answer OSHA related questions.</a:t>
            </a:r>
            <a:endParaRPr lang="en-US" sz="1400" dirty="0"/>
          </a:p>
          <a:p>
            <a:endParaRPr lang="en-US" altLang="en-US" sz="1400" dirty="0">
              <a:latin typeface="Verdana" pitchFamily="34" charset="0"/>
              <a:ea typeface="Verdana" pitchFamily="34" charset="0"/>
              <a:cs typeface="Verdana" pitchFamily="34" charset="0"/>
            </a:endParaRP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D64917-863A-4FB4-A0F7-A2D27104F05A}" type="slidenum">
              <a:rPr lang="en-US" altLang="en-US">
                <a:solidFill>
                  <a:prstClr val="black"/>
                </a:solidFill>
                <a:latin typeface="Arial" charset="0"/>
              </a:rPr>
              <a:pPr eaLnBrk="1" hangingPunct="1">
                <a:spcBef>
                  <a:spcPct val="0"/>
                </a:spcBef>
              </a:pPr>
              <a:t>13</a:t>
            </a:fld>
            <a:endParaRPr lang="en-US" altLang="en-US" dirty="0">
              <a:solidFill>
                <a:prstClr val="black"/>
              </a:solidFill>
              <a:latin typeface="Arial" charset="0"/>
            </a:endParaRPr>
          </a:p>
        </p:txBody>
      </p:sp>
    </p:spTree>
    <p:extLst>
      <p:ext uri="{BB962C8B-B14F-4D97-AF65-F5344CB8AC3E}">
        <p14:creationId xmlns:p14="http://schemas.microsoft.com/office/powerpoint/2010/main" val="298177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PATHS</a:t>
            </a:r>
            <a:r>
              <a:rPr lang="en-US" sz="1400" baseline="0" dirty="0">
                <a:latin typeface="Verdana" panose="020B0604030504040204" pitchFamily="34" charset="0"/>
                <a:ea typeface="Verdana" panose="020B0604030504040204" pitchFamily="34" charset="0"/>
                <a:cs typeface="Verdana" panose="020B0604030504040204" pitchFamily="34" charset="0"/>
              </a:rPr>
              <a:t> is a “no-fee” service available to all employers and employees within the Commonwealth of Pennsylvania and since its development and launching in 2012 has provided training to approximately 100,000 employees some of whom are not within Pennsylvania but have participated in our programs through webinars.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a:t>
            </a:r>
            <a:r>
              <a:rPr lang="en-US" sz="1400" baseline="0" dirty="0">
                <a:latin typeface="Verdana" panose="020B0604030504040204" pitchFamily="34" charset="0"/>
                <a:ea typeface="Verdana" panose="020B0604030504040204" pitchFamily="34" charset="0"/>
                <a:cs typeface="Verdana" panose="020B0604030504040204" pitchFamily="34" charset="0"/>
              </a:rPr>
              <a:t> PATHS website was updated in 2016 to be more “user friendly.”  The website has been used by employers both within and outside Pennsylvania to assist in providing education as well as injury prevention within their workplace.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A</a:t>
            </a:r>
            <a:r>
              <a:rPr lang="en-US" sz="1400" baseline="0" dirty="0">
                <a:latin typeface="Verdana" panose="020B0604030504040204" pitchFamily="34" charset="0"/>
                <a:ea typeface="Verdana" panose="020B0604030504040204" pitchFamily="34" charset="0"/>
                <a:cs typeface="Verdana" panose="020B0604030504040204" pitchFamily="34" charset="0"/>
              </a:rPr>
              <a:t> user of the PATHS website has access to many different types of safety related products such as training, safety forms and publications as well as being able to see what types of training is being offered in the future.  In addition, users can register for webinars on-line.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Currently there are 216 different safety and health topics that can be presented</a:t>
            </a:r>
            <a:r>
              <a:rPr lang="en-US" sz="1400" baseline="0" dirty="0">
                <a:latin typeface="Verdana" panose="020B0604030504040204" pitchFamily="34" charset="0"/>
                <a:ea typeface="Verdana" panose="020B0604030504040204" pitchFamily="34" charset="0"/>
                <a:cs typeface="Verdana" panose="020B0604030504040204" pitchFamily="34" charset="0"/>
              </a:rPr>
              <a:t> by one of the trainers either on-site or by webinar.  The topics include both on and off the job safety as well as home fire prevention and information on how to deal with angry people, workplace harassment, and difficult co-workers.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While instructors</a:t>
            </a:r>
            <a:r>
              <a:rPr lang="en-US" sz="1400" baseline="0" dirty="0">
                <a:latin typeface="Verdana" panose="020B0604030504040204" pitchFamily="34" charset="0"/>
                <a:ea typeface="Verdana" panose="020B0604030504040204" pitchFamily="34" charset="0"/>
                <a:cs typeface="Verdana" panose="020B0604030504040204" pitchFamily="34" charset="0"/>
              </a:rPr>
              <a:t> do their best to accommodate a training request, there is certain criteria that needs to be met before training can be scheduled.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Most of the</a:t>
            </a:r>
            <a:r>
              <a:rPr lang="en-US" sz="1400" baseline="0" dirty="0">
                <a:latin typeface="Verdana" panose="020B0604030504040204" pitchFamily="34" charset="0"/>
                <a:ea typeface="Verdana" panose="020B0604030504040204" pitchFamily="34" charset="0"/>
                <a:cs typeface="Verdana" panose="020B0604030504040204" pitchFamily="34" charset="0"/>
              </a:rPr>
              <a:t> training offered is free with the exception of the courses listed due to the cost associated with materials provided.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Most of the</a:t>
            </a:r>
            <a:r>
              <a:rPr lang="en-US" sz="1400" baseline="0" dirty="0">
                <a:latin typeface="Verdana" panose="020B0604030504040204" pitchFamily="34" charset="0"/>
                <a:ea typeface="Verdana" panose="020B0604030504040204" pitchFamily="34" charset="0"/>
                <a:cs typeface="Verdana" panose="020B0604030504040204" pitchFamily="34" charset="0"/>
              </a:rPr>
              <a:t> training offered is free with the exception of the courses listed due to the cost associated with materials provided.</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12822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PATHS Webinars have</a:t>
            </a:r>
            <a:r>
              <a:rPr lang="en-US" sz="1400" baseline="0" dirty="0">
                <a:latin typeface="Verdana" panose="020B0604030504040204" pitchFamily="34" charset="0"/>
                <a:ea typeface="Verdana" panose="020B0604030504040204" pitchFamily="34" charset="0"/>
                <a:cs typeface="Verdana" panose="020B0604030504040204" pitchFamily="34" charset="0"/>
              </a:rPr>
              <a:t> included attendees from 47 out of the 50 states in the United States, Paths has not had attendees from Hawaii, Arkansas, North Dakota and South Dakota.  Paths Training Webinars have also reached out to other locations which include Canada, Puerto Rico, Mexico , China and Germany.</a:t>
            </a:r>
          </a:p>
          <a:p>
            <a:endParaRPr lang="en-US" sz="1400" baseline="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4023998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1/9/2020</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PPT-152-02</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3F4448-7296-42E3-A5E9-353F6CF5E93D}"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F9233E-62C0-4720-806E-6DBB15538025}"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9A1C000-BF7E-49F3-8C54-D946CCB24F1D}"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0ECDAC-D657-4B58-8BFC-CD974D5E4199}"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896BED-9B7A-4CA6-85A5-D36B133441CB}"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56E58C3-98B1-4C82-BD00-B72D64BC5D70}" type="datetime1">
              <a:rPr lang="en-US" smtClean="0"/>
              <a:t>1/9/2020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PPT-152-02</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CEAAD72-C1BF-4F4A-8BDB-DCED0BE8C4D6}" type="datetime1">
              <a:rPr lang="en-US" smtClean="0"/>
              <a:t>1/9/2020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PPT-152-02</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E5ABD3-0427-421E-8680-A53E1C3B0688}" type="datetime1">
              <a:rPr lang="en-US" smtClean="0"/>
              <a:t>1/9/2020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PPT-152-02</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5B8AC8-A5C2-485C-A7AC-44602FA86C9D}" type="datetime1">
              <a:rPr lang="en-US" smtClean="0"/>
              <a:t>1/9/2020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PPT-152-02</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964304-A82C-4D07-8561-7EB1F4242D62}" type="datetime1">
              <a:rPr lang="en-US" smtClean="0"/>
              <a:t>1/9/2020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PPT-152-02</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708F8C-EBAE-42D0-B29F-1BE0B59739E9}"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DE6CA2-2DF6-4D33-B8E8-018447C2F5BC}" type="datetime1">
              <a:rPr lang="en-US" smtClean="0"/>
              <a:t>1/9/2020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PPT-152-02</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180621-B771-4092-959D-8FB9589382FA}"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57857E-CB09-434E-B354-A782F1781DE6}"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9CBD15-69B2-470E-8F51-D829EC852AC6}" type="datetime1">
              <a:rPr lang="en-US" smtClean="0">
                <a:solidFill>
                  <a:prstClr val="black">
                    <a:tint val="75000"/>
                  </a:prstClr>
                </a:solidFill>
              </a:rPr>
              <a:t>1/9/2020</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537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33386C-D17A-47D4-A58B-55E7019CED09}"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1777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49138D9-609D-4548-9A31-E019B6833A52}"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36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E35D3F2-D422-4385-892D-CD20050B7CFF}" type="datetime1">
              <a:rPr lang="en-US" smtClean="0">
                <a:solidFill>
                  <a:prstClr val="black">
                    <a:tint val="75000"/>
                  </a:prstClr>
                </a:solidFill>
              </a:rPr>
              <a:t>1/9/2020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105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3F58D56-E926-4292-85CE-1F4AA8E68B60}" type="datetime1">
              <a:rPr lang="en-US" smtClean="0">
                <a:solidFill>
                  <a:prstClr val="black">
                    <a:tint val="75000"/>
                  </a:prstClr>
                </a:solidFill>
              </a:rPr>
              <a:t>1/9/2020</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676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A6DF8D-1DA1-418E-B7B8-28503261F822}" type="datetime1">
              <a:rPr lang="en-US" smtClean="0">
                <a:solidFill>
                  <a:prstClr val="black">
                    <a:tint val="75000"/>
                  </a:prstClr>
                </a:solidFill>
              </a:rPr>
              <a:t>1/9/2020</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2505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DC8E0A-F0C7-4545-963E-E781516F718D}" type="datetime1">
              <a:rPr lang="en-US" smtClean="0">
                <a:solidFill>
                  <a:prstClr val="black">
                    <a:tint val="75000"/>
                  </a:prstClr>
                </a:solidFill>
              </a:rPr>
              <a:t>1/9/2020</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849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446DC7-A6C8-49B0-A1B6-503286F41C4D}" type="datetime1">
              <a:rPr lang="en-US" smtClean="0"/>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PPT-152-02</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4D6923-660B-44E8-A3C6-36510F98508B}" type="datetime1">
              <a:rPr lang="en-US" smtClean="0">
                <a:solidFill>
                  <a:prstClr val="black">
                    <a:tint val="75000"/>
                  </a:prstClr>
                </a:solidFill>
              </a:rPr>
              <a:t>1/9/2020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0282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9F8348-62BC-4940-895E-4614DF5D5F9B}" type="datetime1">
              <a:rPr lang="en-US" smtClean="0">
                <a:solidFill>
                  <a:prstClr val="black">
                    <a:tint val="75000"/>
                  </a:prstClr>
                </a:solidFill>
              </a:rPr>
              <a:t>1/9/2020</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1030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FEE673-507D-4D34-B744-E43A9D1C1527}"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1428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5B7FC7-96BF-4212-9689-50F349C392AB}"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PPT-152-02</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5459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475C94C4-0D03-45D4-A275-87E9F31029C2}" type="datetime1">
              <a:rPr lang="en-US" smtClean="0">
                <a:solidFill>
                  <a:srgbClr val="000000"/>
                </a:solidFill>
              </a:rPr>
              <a:t>1/9/2020</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dirty="0">
                <a:solidFill>
                  <a:srgbClr val="000000"/>
                </a:solidFill>
              </a:rPr>
              <a:t>PPT-152-02</a:t>
            </a:r>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0910B9B0-08FC-4577-9672-A67C77CB99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82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D8FE47E-9E67-4264-A1DE-8230CD7D509F}" type="datetime1">
              <a:rPr lang="en-US" smtClean="0">
                <a:solidFill>
                  <a:srgbClr val="000000"/>
                </a:solidFill>
              </a:rPr>
              <a:t>1/9/2020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6" name="Rectangle 6"/>
          <p:cNvSpPr>
            <a:spLocks noGrp="1" noChangeArrowheads="1"/>
          </p:cNvSpPr>
          <p:nvPr>
            <p:ph type="sldNum" sz="quarter" idx="12"/>
          </p:nvPr>
        </p:nvSpPr>
        <p:spPr>
          <a:ln/>
        </p:spPr>
        <p:txBody>
          <a:bodyPr/>
          <a:lstStyle>
            <a:lvl1pPr>
              <a:defRPr/>
            </a:lvl1pPr>
          </a:lstStyle>
          <a:p>
            <a:pPr>
              <a:defRPr/>
            </a:pPr>
            <a:fld id="{678BB6E4-935F-461D-A399-D37168E061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6216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51D922-353E-423E-9CD5-B1ECF9B5F1F5}" type="datetime1">
              <a:rPr lang="en-US" smtClean="0">
                <a:solidFill>
                  <a:srgbClr val="000000"/>
                </a:solidFill>
              </a:rPr>
              <a:t>1/9/2020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6" name="Rectangle 6"/>
          <p:cNvSpPr>
            <a:spLocks noGrp="1" noChangeArrowheads="1"/>
          </p:cNvSpPr>
          <p:nvPr>
            <p:ph type="sldNum" sz="quarter" idx="12"/>
          </p:nvPr>
        </p:nvSpPr>
        <p:spPr>
          <a:ln/>
        </p:spPr>
        <p:txBody>
          <a:bodyPr/>
          <a:lstStyle>
            <a:lvl1pPr>
              <a:defRPr/>
            </a:lvl1pPr>
          </a:lstStyle>
          <a:p>
            <a:pPr>
              <a:defRPr/>
            </a:pPr>
            <a:fld id="{68B61E81-76E6-4F6A-85B8-29AD4BED27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948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5B3F85-C906-46BA-898A-E344D5EFCC5A}" type="datetime1">
              <a:rPr lang="en-US" smtClean="0">
                <a:solidFill>
                  <a:srgbClr val="000000"/>
                </a:solidFill>
              </a:rPr>
              <a:t>1/9/2020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7" name="Rectangle 6"/>
          <p:cNvSpPr>
            <a:spLocks noGrp="1" noChangeArrowheads="1"/>
          </p:cNvSpPr>
          <p:nvPr>
            <p:ph type="sldNum" sz="quarter" idx="12"/>
          </p:nvPr>
        </p:nvSpPr>
        <p:spPr>
          <a:ln/>
        </p:spPr>
        <p:txBody>
          <a:bodyPr/>
          <a:lstStyle>
            <a:lvl1pPr>
              <a:defRPr/>
            </a:lvl1pPr>
          </a:lstStyle>
          <a:p>
            <a:pPr>
              <a:defRPr/>
            </a:pPr>
            <a:fld id="{DA6331C0-F9BF-4302-9B39-A54EEA23CE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9793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D2FBF72-CE87-4B55-A202-D03E42597D6F}" type="datetime1">
              <a:rPr lang="en-US" smtClean="0">
                <a:solidFill>
                  <a:srgbClr val="000000"/>
                </a:solidFill>
              </a:rPr>
              <a:t>1/9/2020</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9" name="Rectangle 6"/>
          <p:cNvSpPr>
            <a:spLocks noGrp="1" noChangeArrowheads="1"/>
          </p:cNvSpPr>
          <p:nvPr>
            <p:ph type="sldNum" sz="quarter" idx="12"/>
          </p:nvPr>
        </p:nvSpPr>
        <p:spPr>
          <a:ln/>
        </p:spPr>
        <p:txBody>
          <a:bodyPr/>
          <a:lstStyle>
            <a:lvl1pPr>
              <a:defRPr/>
            </a:lvl1pPr>
          </a:lstStyle>
          <a:p>
            <a:pPr>
              <a:defRPr/>
            </a:pPr>
            <a:fld id="{4E7A8C3A-1609-4E91-B61E-DF43374C35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5532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6D4C43B-C34C-4580-8826-5AEEC27B5101}" type="datetime1">
              <a:rPr lang="en-US" smtClean="0">
                <a:solidFill>
                  <a:srgbClr val="000000"/>
                </a:solidFill>
              </a:rPr>
              <a:t>1/9/2020</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5" name="Rectangle 6"/>
          <p:cNvSpPr>
            <a:spLocks noGrp="1" noChangeArrowheads="1"/>
          </p:cNvSpPr>
          <p:nvPr>
            <p:ph type="sldNum" sz="quarter" idx="12"/>
          </p:nvPr>
        </p:nvSpPr>
        <p:spPr>
          <a:ln/>
        </p:spPr>
        <p:txBody>
          <a:bodyPr/>
          <a:lstStyle>
            <a:lvl1pPr>
              <a:defRPr/>
            </a:lvl1pPr>
          </a:lstStyle>
          <a:p>
            <a:pPr>
              <a:defRPr/>
            </a:pPr>
            <a:fld id="{A554555B-5812-48D2-8BB4-009573985F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814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1721900-D8CD-4636-99D7-AAC3064B2E5E}" type="datetime1">
              <a:rPr lang="en-US" smtClean="0"/>
              <a:t>1/9/2020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PPT-152-02</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1DFA69-E4A0-450B-9D38-B46425EA7B2D}" type="datetime1">
              <a:rPr lang="en-US" smtClean="0">
                <a:solidFill>
                  <a:srgbClr val="000000"/>
                </a:solidFill>
              </a:rPr>
              <a:t>1/9/2020</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4" name="Rectangle 6"/>
          <p:cNvSpPr>
            <a:spLocks noGrp="1" noChangeArrowheads="1"/>
          </p:cNvSpPr>
          <p:nvPr>
            <p:ph type="sldNum" sz="quarter" idx="12"/>
          </p:nvPr>
        </p:nvSpPr>
        <p:spPr>
          <a:ln/>
        </p:spPr>
        <p:txBody>
          <a:bodyPr/>
          <a:lstStyle>
            <a:lvl1pPr>
              <a:defRPr/>
            </a:lvl1pPr>
          </a:lstStyle>
          <a:p>
            <a:pPr>
              <a:defRPr/>
            </a:pPr>
            <a:fld id="{CD65E9E1-4624-4F92-8AAD-BBAFCAE56A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7392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611101-5BBE-4A85-8E21-B0976E5ABFF2}" type="datetime1">
              <a:rPr lang="en-US" smtClean="0">
                <a:solidFill>
                  <a:srgbClr val="000000"/>
                </a:solidFill>
              </a:rPr>
              <a:t>1/9/2020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7" name="Rectangle 6"/>
          <p:cNvSpPr>
            <a:spLocks noGrp="1" noChangeArrowheads="1"/>
          </p:cNvSpPr>
          <p:nvPr>
            <p:ph type="sldNum" sz="quarter" idx="12"/>
          </p:nvPr>
        </p:nvSpPr>
        <p:spPr>
          <a:ln/>
        </p:spPr>
        <p:txBody>
          <a:bodyPr/>
          <a:lstStyle>
            <a:lvl1pPr>
              <a:defRPr/>
            </a:lvl1pPr>
          </a:lstStyle>
          <a:p>
            <a:pPr>
              <a:defRPr/>
            </a:pPr>
            <a:fld id="{8BBE510C-698C-4AB5-8F69-B38AA57FC0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5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501A82D-42F6-4A9E-8720-AD19E76A6F7F}" type="datetime1">
              <a:rPr lang="en-US" smtClean="0">
                <a:solidFill>
                  <a:srgbClr val="000000"/>
                </a:solidFill>
              </a:rPr>
              <a:t>1/9/2020</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7" name="Rectangle 6"/>
          <p:cNvSpPr>
            <a:spLocks noGrp="1" noChangeArrowheads="1"/>
          </p:cNvSpPr>
          <p:nvPr>
            <p:ph type="sldNum" sz="quarter" idx="12"/>
          </p:nvPr>
        </p:nvSpPr>
        <p:spPr>
          <a:ln/>
        </p:spPr>
        <p:txBody>
          <a:bodyPr/>
          <a:lstStyle>
            <a:lvl1pPr>
              <a:defRPr/>
            </a:lvl1pPr>
          </a:lstStyle>
          <a:p>
            <a:pPr>
              <a:defRPr/>
            </a:pPr>
            <a:fld id="{46516E30-CCC8-4D9B-ABAF-BBD34C96D2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433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BABE0FA-F022-4043-B421-126715248524}" type="datetime1">
              <a:rPr lang="en-US" smtClean="0">
                <a:solidFill>
                  <a:srgbClr val="000000"/>
                </a:solidFill>
              </a:rPr>
              <a:t>1/9/2020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6" name="Rectangle 6"/>
          <p:cNvSpPr>
            <a:spLocks noGrp="1" noChangeArrowheads="1"/>
          </p:cNvSpPr>
          <p:nvPr>
            <p:ph type="sldNum" sz="quarter" idx="12"/>
          </p:nvPr>
        </p:nvSpPr>
        <p:spPr>
          <a:ln/>
        </p:spPr>
        <p:txBody>
          <a:bodyPr/>
          <a:lstStyle>
            <a:lvl1pPr>
              <a:defRPr/>
            </a:lvl1pPr>
          </a:lstStyle>
          <a:p>
            <a:pPr>
              <a:defRPr/>
            </a:pPr>
            <a:fld id="{266C940C-D7C6-4CED-980D-BBF55DBF9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0022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CF6E4A0-57D5-46FD-AEF8-D23AF57E8E88}" type="datetime1">
              <a:rPr lang="en-US" smtClean="0">
                <a:solidFill>
                  <a:srgbClr val="000000"/>
                </a:solidFill>
              </a:rPr>
              <a:t>1/9/2020</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PPT-152-02</a:t>
            </a:r>
          </a:p>
        </p:txBody>
      </p:sp>
      <p:sp>
        <p:nvSpPr>
          <p:cNvPr id="6" name="Rectangle 6"/>
          <p:cNvSpPr>
            <a:spLocks noGrp="1" noChangeArrowheads="1"/>
          </p:cNvSpPr>
          <p:nvPr>
            <p:ph type="sldNum" sz="quarter" idx="12"/>
          </p:nvPr>
        </p:nvSpPr>
        <p:spPr>
          <a:ln/>
        </p:spPr>
        <p:txBody>
          <a:bodyPr/>
          <a:lstStyle>
            <a:lvl1pPr>
              <a:defRPr/>
            </a:lvl1pPr>
          </a:lstStyle>
          <a:p>
            <a:pPr>
              <a:defRPr/>
            </a:pPr>
            <a:fld id="{BE862477-EA22-4504-966D-F6F489575B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50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18FE97-C9D8-4918-B1DF-054A12828DCF}" type="datetime1">
              <a:rPr lang="en-US" smtClean="0"/>
              <a:t>1/9/2020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PPT-152-02</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DD27D9-ADD6-4249-BB5C-1FACBA4B243D}" type="datetime1">
              <a:rPr lang="en-US" smtClean="0"/>
              <a:t>1/9/2020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PPT-152-02</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3DCE22-2A9B-4475-9CF3-00FCF06363C0}" type="datetime1">
              <a:rPr lang="en-US" smtClean="0"/>
              <a:t>1/9/2020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PPT-152-02</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A939B0-CADD-4028-A4B2-0DC9DA562FD7}" type="datetime1">
              <a:rPr lang="en-US" smtClean="0"/>
              <a:t>1/9/2020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PPT-152-02</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8DAD33-6048-44CF-9FA0-878F373EF37D}" type="datetime1">
              <a:rPr lang="en-US" smtClean="0"/>
              <a:t>1/9/2020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PPT-152-02</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E55F954-3E2A-4A26-928C-6EA6EBCAD2FE}" type="datetime1">
              <a:rPr lang="en-US" smtClean="0"/>
              <a:t>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PPT-152-02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9A62A2-765C-4789-A489-4AA7EDBE8628}" type="datetime1">
              <a:rPr lang="en-US" smtClean="0"/>
              <a:t>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PPT-152-02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E43CBA3-1529-46FE-90A3-4CD7319D4125}" type="datetime1">
              <a:rPr lang="en-US" smtClean="0">
                <a:solidFill>
                  <a:prstClr val="black">
                    <a:tint val="75000"/>
                  </a:prstClr>
                </a:solidFill>
              </a:rPr>
              <a:t>1/9/2020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solidFill>
                  <a:prstClr val="black">
                    <a:tint val="75000"/>
                  </a:prstClr>
                </a:solidFill>
              </a:rPr>
              <a:t>PPT-152-02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50714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40A770C-CC43-44AC-9F80-13ADBDC646FB}" type="datetime1">
              <a:rPr lang="en-US" smtClean="0">
                <a:solidFill>
                  <a:srgbClr val="000000"/>
                </a:solidFill>
                <a:cs typeface="+mn-cs"/>
              </a:rPr>
              <a:t>1/9/2020</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dirty="0">
                <a:solidFill>
                  <a:srgbClr val="000000"/>
                </a:solidFill>
                <a:cs typeface="+mn-cs"/>
              </a:rPr>
              <a:t>PPT-152-02</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98219F9-5940-4BE2-BA69-ECC371FA9704}"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31860979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li.pa.gov/PATH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PATHS</a:t>
            </a:r>
          </a:p>
        </p:txBody>
      </p:sp>
      <p:sp>
        <p:nvSpPr>
          <p:cNvPr id="4099" name="Subtitle 2"/>
          <p:cNvSpPr>
            <a:spLocks noGrp="1"/>
          </p:cNvSpPr>
          <p:nvPr>
            <p:ph type="subTitle" idx="1"/>
          </p:nvPr>
        </p:nvSpPr>
        <p:spPr>
          <a:xfrm>
            <a:off x="525379" y="1600200"/>
            <a:ext cx="7924800" cy="533400"/>
          </a:xfrm>
        </p:spPr>
        <p:txBody>
          <a:bodyPr/>
          <a:lstStyle/>
          <a:p>
            <a:pPr eaLnBrk="1" hangingPunct="1"/>
            <a:r>
              <a:rPr lang="en-US" b="1" dirty="0">
                <a:solidFill>
                  <a:srgbClr val="FF0000"/>
                </a:solidFill>
              </a:rPr>
              <a:t>PA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4102" name="TextBox 5"/>
          <p:cNvSpPr txBox="1">
            <a:spLocks noChangeArrowheads="1"/>
          </p:cNvSpPr>
          <p:nvPr/>
        </p:nvSpPr>
        <p:spPr bwMode="auto">
          <a:xfrm>
            <a:off x="6324600" y="914400"/>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000" i="1" dirty="0">
                <a:latin typeface="Verdana" pitchFamily="34" charset="0"/>
              </a:rPr>
              <a:t>Bureau of Workers’ Compensation </a:t>
            </a:r>
          </a:p>
          <a:p>
            <a:pPr algn="ctr" eaLnBrk="1" hangingPunct="1"/>
            <a:r>
              <a:rPr lang="en-US" sz="1000" i="1" dirty="0">
                <a:latin typeface="Verdana" pitchFamily="34" charset="0"/>
              </a:rPr>
              <a:t>PA Training for Health &amp; Safety                        (PATHS)</a:t>
            </a:r>
          </a:p>
        </p:txBody>
      </p:sp>
      <p:sp>
        <p:nvSpPr>
          <p:cNvPr id="2" name="TextBox 1"/>
          <p:cNvSpPr txBox="1"/>
          <p:nvPr/>
        </p:nvSpPr>
        <p:spPr>
          <a:xfrm>
            <a:off x="930499" y="2286000"/>
            <a:ext cx="7162800" cy="830997"/>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PA Bureau of Workers’ Compensation</a:t>
            </a:r>
          </a:p>
          <a:p>
            <a:pPr algn="ctr"/>
            <a:r>
              <a:rPr lang="en-US" sz="2400" b="1" dirty="0">
                <a:latin typeface="Verdana" panose="020B0604030504040204" pitchFamily="34" charset="0"/>
                <a:ea typeface="Verdana" panose="020B0604030504040204" pitchFamily="34" charset="0"/>
                <a:cs typeface="Verdana" panose="020B0604030504040204" pitchFamily="34" charset="0"/>
              </a:rPr>
              <a:t>Health &amp; Safety Division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673774"/>
            <a:ext cx="3972121" cy="22364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381861"/>
            <a:ext cx="2228057" cy="2807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Summary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3" name="TextBox 2"/>
          <p:cNvSpPr txBox="1"/>
          <p:nvPr/>
        </p:nvSpPr>
        <p:spPr>
          <a:xfrm>
            <a:off x="457200" y="1528293"/>
            <a:ext cx="8229600" cy="3985706"/>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There are very few, if any, states that have a program similar to PATHS.</a:t>
            </a:r>
          </a:p>
          <a:p>
            <a:endParaRPr lang="en-US"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PATHS is a no-fee program that provides safety and health related training to any and all employers and employees within Pennsylvania.</a:t>
            </a:r>
          </a:p>
          <a:p>
            <a:pPr marL="342900" indent="-342900">
              <a:buFont typeface="Arial" panose="020B0604020202020204" pitchFamily="34" charset="0"/>
              <a:buChar cha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The PATHS website provides safety and health related training presentations, posters, videos, forms, publications and training schedules and can be accessed at www.dli.pa.gov/PATHS.</a:t>
            </a:r>
          </a:p>
        </p:txBody>
      </p:sp>
    </p:spTree>
    <p:extLst>
      <p:ext uri="{BB962C8B-B14F-4D97-AF65-F5344CB8AC3E}">
        <p14:creationId xmlns:p14="http://schemas.microsoft.com/office/powerpoint/2010/main" val="12521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11</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PPT-152-02</a:t>
            </a: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28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533400" y="381000"/>
            <a:ext cx="5181600" cy="457200"/>
          </a:xfrm>
        </p:spPr>
        <p:txBody>
          <a:bodyPr/>
          <a:lstStyle/>
          <a:p>
            <a:pPr eaLnBrk="1" hangingPunct="1"/>
            <a:r>
              <a:rPr lang="en-US" altLang="en-US" sz="2800" dirty="0">
                <a:solidFill>
                  <a:schemeClr val="bg1"/>
                </a:solidFill>
                <a:latin typeface="Verdana" pitchFamily="34" charset="0"/>
                <a:cs typeface="Times New Roman" pitchFamily="18" charset="0"/>
              </a:rPr>
              <a:t>Contact Information</a:t>
            </a:r>
            <a:endParaRPr lang="en-US" altLang="en-US" sz="2800" dirty="0">
              <a:solidFill>
                <a:schemeClr val="bg1"/>
              </a:solidFill>
              <a:latin typeface="Verdana" pitchFamily="34" charset="0"/>
            </a:endParaRP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solidFill>
                  <a:srgbClr val="FFFFFF"/>
                </a:solidFill>
                <a:latin typeface="Verdana" pitchFamily="34" charset="0"/>
                <a:cs typeface="+mn-cs"/>
              </a:rPr>
              <a:t>PPT-PATHS-02</a:t>
            </a: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FFFFFF"/>
                </a:solidFill>
                <a:latin typeface="Verdana" pitchFamily="34" charset="0"/>
                <a:cs typeface="+mn-cs"/>
              </a:rPr>
              <a:t> 11</a:t>
            </a:r>
          </a:p>
        </p:txBody>
      </p:sp>
      <p:sp>
        <p:nvSpPr>
          <p:cNvPr id="1146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dirty="0">
              <a:solidFill>
                <a:srgbClr val="000000"/>
              </a:solidFill>
              <a:latin typeface="Verdana" pitchFamily="34" charset="0"/>
              <a:cs typeface="+mn-cs"/>
            </a:endParaRPr>
          </a:p>
        </p:txBody>
      </p:sp>
      <p:sp>
        <p:nvSpPr>
          <p:cNvPr id="114696" name="Rectangle 1"/>
          <p:cNvSpPr>
            <a:spLocks noChangeArrowheads="1"/>
          </p:cNvSpPr>
          <p:nvPr/>
        </p:nvSpPr>
        <p:spPr bwMode="auto">
          <a:xfrm>
            <a:off x="1066800" y="1243806"/>
            <a:ext cx="7886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Health &amp; Safety Training Specialists</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1171 South Cameron Street, Room 324</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Harrisburg, PA 17104-2501</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(717) 772-1635</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RA-LI-BWC-PATHS@pa.gov           </a:t>
            </a:r>
          </a:p>
        </p:txBody>
      </p:sp>
      <p:pic>
        <p:nvPicPr>
          <p:cNvPr id="114697"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3520282"/>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67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533400" y="381000"/>
            <a:ext cx="5181600" cy="457200"/>
          </a:xfrm>
        </p:spPr>
        <p:txBody>
          <a:bodyPr/>
          <a:lstStyle/>
          <a:p>
            <a:pPr eaLnBrk="1" hangingPunct="1"/>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IUP OSHA Consultation Program</a:t>
            </a:r>
            <a:endParaRPr lang="en-US" altLang="en-US" sz="2400" dirty="0">
              <a:solidFill>
                <a:schemeClr val="bg1"/>
              </a:solidFill>
              <a:latin typeface="Verdana" pitchFamily="34" charset="0"/>
            </a:endParaRP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solidFill>
                  <a:srgbClr val="FFFFFF"/>
                </a:solidFill>
                <a:latin typeface="Verdana" pitchFamily="34" charset="0"/>
                <a:cs typeface="+mn-cs"/>
              </a:rPr>
              <a:t>PPT-PATHS-02</a:t>
            </a: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FFFFFF"/>
                </a:solidFill>
                <a:latin typeface="Verdana" pitchFamily="34" charset="0"/>
                <a:cs typeface="+mn-cs"/>
              </a:rPr>
              <a:t> 12</a:t>
            </a:r>
          </a:p>
        </p:txBody>
      </p:sp>
      <p:sp>
        <p:nvSpPr>
          <p:cNvPr id="1146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dirty="0">
              <a:solidFill>
                <a:srgbClr val="000000"/>
              </a:solidFill>
              <a:latin typeface="Verdana" pitchFamily="34" charset="0"/>
              <a:cs typeface="+mn-cs"/>
            </a:endParaRPr>
          </a:p>
        </p:txBody>
      </p:sp>
      <p:pic>
        <p:nvPicPr>
          <p:cNvPr id="10" name="Picture 9">
            <a:extLst>
              <a:ext uri="{FF2B5EF4-FFF2-40B4-BE49-F238E27FC236}">
                <a16:creationId xmlns:a16="http://schemas.microsoft.com/office/drawing/2014/main" id="{074B31E7-AD57-4C42-B00C-BF3B4BD924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597" y="1525587"/>
            <a:ext cx="7974806" cy="4319687"/>
          </a:xfrm>
          <a:prstGeom prst="rect">
            <a:avLst/>
          </a:prstGeom>
        </p:spPr>
      </p:pic>
      <p:sp>
        <p:nvSpPr>
          <p:cNvPr id="11" name="TextBox 10">
            <a:extLst>
              <a:ext uri="{FF2B5EF4-FFF2-40B4-BE49-F238E27FC236}">
                <a16:creationId xmlns:a16="http://schemas.microsoft.com/office/drawing/2014/main" id="{C33C70AA-4FAC-48EA-A14F-C2E02D0D2208}"/>
              </a:ext>
            </a:extLst>
          </p:cNvPr>
          <p:cNvSpPr txBox="1"/>
          <p:nvPr/>
        </p:nvSpPr>
        <p:spPr>
          <a:xfrm>
            <a:off x="533400" y="1082000"/>
            <a:ext cx="7772400" cy="430887"/>
          </a:xfrm>
          <a:prstGeom prst="rect">
            <a:avLst/>
          </a:prstGeom>
          <a:noFill/>
        </p:spPr>
        <p:txBody>
          <a:bodyPr wrap="square" rtlCol="0">
            <a:spAutoFit/>
          </a:bodyPr>
          <a:lstStyle/>
          <a:p>
            <a:pPr algn="ctr"/>
            <a:r>
              <a:rPr lang="en-US" sz="2200" b="1" dirty="0">
                <a:latin typeface="Verdana" panose="020B0604030504040204" pitchFamily="34" charset="0"/>
                <a:ea typeface="Verdana" panose="020B0604030504040204" pitchFamily="34" charset="0"/>
                <a:cs typeface="Verdana" panose="020B0604030504040204" pitchFamily="34" charset="0"/>
              </a:rPr>
              <a:t>Telephone Number 1-800-382-1241</a:t>
            </a:r>
          </a:p>
        </p:txBody>
      </p:sp>
    </p:spTree>
    <p:extLst>
      <p:ext uri="{BB962C8B-B14F-4D97-AF65-F5344CB8AC3E}">
        <p14:creationId xmlns:p14="http://schemas.microsoft.com/office/powerpoint/2010/main" val="418828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What PATHS is</a:t>
            </a:r>
          </a:p>
        </p:txBody>
      </p:sp>
      <p:sp>
        <p:nvSpPr>
          <p:cNvPr id="4099" name="Subtitle 2"/>
          <p:cNvSpPr>
            <a:spLocks noGrp="1"/>
          </p:cNvSpPr>
          <p:nvPr>
            <p:ph type="subTitle" idx="1"/>
          </p:nvPr>
        </p:nvSpPr>
        <p:spPr>
          <a:xfrm>
            <a:off x="457200" y="1447800"/>
            <a:ext cx="8229600" cy="4572000"/>
          </a:xfrm>
        </p:spPr>
        <p:txBody>
          <a:bodyPr/>
          <a:lstStyle/>
          <a:p>
            <a:pPr marL="342900" indent="-342900" algn="l" eaLnBrk="1" hangingPunct="1">
              <a:buFont typeface="Arial" panose="020B0604020202020204" pitchFamily="34" charset="0"/>
              <a:buChar char="•"/>
            </a:pPr>
            <a:r>
              <a:rPr lang="en-US" sz="2300" dirty="0">
                <a:solidFill>
                  <a:schemeClr val="tx1"/>
                </a:solidFill>
              </a:rPr>
              <a:t>A statewide service established by PA Department of Labor &amp; Industry (L&amp;I), Bureau of Workers’ Compensation (BWC), Health &amp; Safety Division </a:t>
            </a:r>
          </a:p>
          <a:p>
            <a:pPr marL="342900" indent="-342900" algn="l" eaLnBrk="1" hangingPunct="1">
              <a:buFont typeface="Arial" panose="020B0604020202020204" pitchFamily="34" charset="0"/>
              <a:buChar char="•"/>
            </a:pPr>
            <a:r>
              <a:rPr lang="en-US" sz="2300" dirty="0">
                <a:solidFill>
                  <a:schemeClr val="tx1"/>
                </a:solidFill>
              </a:rPr>
              <a:t>Provides employers and employees with easy access to cost-effective health &amp; safety resources.</a:t>
            </a:r>
          </a:p>
          <a:p>
            <a:pPr marL="342900" indent="-342900" algn="l" eaLnBrk="1" hangingPunct="1">
              <a:buFont typeface="Arial" panose="020B0604020202020204" pitchFamily="34" charset="0"/>
              <a:buChar char="•"/>
            </a:pPr>
            <a:r>
              <a:rPr lang="en-US" sz="2300" dirty="0">
                <a:solidFill>
                  <a:schemeClr val="tx1"/>
                </a:solidFill>
              </a:rPr>
              <a:t>Services offered enable WC system participants to achieve greater efficiencies in their WC cost-containment efforts by creating safer workplaces.</a:t>
            </a:r>
          </a:p>
          <a:p>
            <a:pPr marL="342900" indent="-342900" algn="l" eaLnBrk="1" hangingPunct="1">
              <a:buFont typeface="Arial" panose="020B0604020202020204" pitchFamily="34" charset="0"/>
              <a:buChar char="•"/>
            </a:pPr>
            <a:r>
              <a:rPr lang="en-US" sz="2300" dirty="0">
                <a:solidFill>
                  <a:schemeClr val="tx1"/>
                </a:solidFill>
              </a:rPr>
              <a:t>Provides employers with a single, comprehensive website to view all health &amp; safety related materials available.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Tree>
    <p:extLst>
      <p:ext uri="{BB962C8B-B14F-4D97-AF65-F5344CB8AC3E}">
        <p14:creationId xmlns:p14="http://schemas.microsoft.com/office/powerpoint/2010/main" val="351094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PATHS Website</a:t>
            </a:r>
          </a:p>
        </p:txBody>
      </p:sp>
      <p:sp>
        <p:nvSpPr>
          <p:cNvPr id="4099" name="Subtitle 2"/>
          <p:cNvSpPr>
            <a:spLocks noGrp="1"/>
          </p:cNvSpPr>
          <p:nvPr>
            <p:ph type="subTitle" idx="1"/>
          </p:nvPr>
        </p:nvSpPr>
        <p:spPr>
          <a:xfrm>
            <a:off x="560231" y="1066800"/>
            <a:ext cx="7924800" cy="609600"/>
          </a:xfrm>
        </p:spPr>
        <p:txBody>
          <a:bodyPr/>
          <a:lstStyle/>
          <a:p>
            <a:pPr eaLnBrk="1" hangingPunct="1"/>
            <a:r>
              <a:rPr lang="en-US" sz="2200" dirty="0">
                <a:solidFill>
                  <a:schemeClr val="tx1"/>
                </a:solidFill>
                <a:hlinkClick r:id="rId3"/>
              </a:rPr>
              <a:t>http://www.dli.pa.gov/PATHS</a:t>
            </a:r>
            <a:r>
              <a:rPr lang="en-US" sz="2200" dirty="0">
                <a:solidFill>
                  <a:schemeClr val="tx1"/>
                </a:solidFill>
              </a:rPr>
              <a:t> </a:t>
            </a:r>
          </a:p>
          <a:p>
            <a:pPr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229600" cy="485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01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On the PATHS Website</a:t>
            </a:r>
          </a:p>
        </p:txBody>
      </p:sp>
      <p:sp>
        <p:nvSpPr>
          <p:cNvPr id="4099" name="Subtitle 2"/>
          <p:cNvSpPr>
            <a:spLocks noGrp="1"/>
          </p:cNvSpPr>
          <p:nvPr>
            <p:ph type="subTitle" idx="1"/>
          </p:nvPr>
        </p:nvSpPr>
        <p:spPr>
          <a:xfrm>
            <a:off x="457200" y="1693035"/>
            <a:ext cx="8229600" cy="3624330"/>
          </a:xfrm>
        </p:spPr>
        <p:txBody>
          <a:bodyPr/>
          <a:lstStyle/>
          <a:p>
            <a:pPr algn="l" eaLnBrk="1" hangingPunct="1"/>
            <a:r>
              <a:rPr lang="en-US" dirty="0">
                <a:solidFill>
                  <a:schemeClr val="tx1"/>
                </a:solidFill>
              </a:rPr>
              <a:t>A person can access the following:</a:t>
            </a:r>
          </a:p>
          <a:p>
            <a:pPr algn="l" eaLnBrk="1" hangingPunct="1"/>
            <a:endParaRPr lang="en-US" sz="1000" dirty="0">
              <a:solidFill>
                <a:schemeClr val="tx1"/>
              </a:solidFill>
            </a:endParaRPr>
          </a:p>
          <a:p>
            <a:pPr marL="342900" indent="-342900" algn="l" eaLnBrk="1" hangingPunct="1">
              <a:buFont typeface="Arial" panose="020B0604020202020204" pitchFamily="34" charset="0"/>
              <a:buChar char="•"/>
            </a:pPr>
            <a:r>
              <a:rPr lang="en-US" dirty="0">
                <a:solidFill>
                  <a:schemeClr val="tx1"/>
                </a:solidFill>
              </a:rPr>
              <a:t>Training Calendar</a:t>
            </a:r>
          </a:p>
          <a:p>
            <a:pPr marL="342900" indent="-342900" algn="l" eaLnBrk="1" hangingPunct="1">
              <a:buFont typeface="Arial" panose="020B0604020202020204" pitchFamily="34" charset="0"/>
              <a:buChar char="•"/>
            </a:pPr>
            <a:r>
              <a:rPr lang="en-US" dirty="0">
                <a:solidFill>
                  <a:schemeClr val="tx1"/>
                </a:solidFill>
              </a:rPr>
              <a:t>Training Resources including PowerPoints, Posters, Tool Box Talks, Videos, etc.</a:t>
            </a:r>
          </a:p>
          <a:p>
            <a:pPr marL="342900" indent="-342900" algn="l" eaLnBrk="1" hangingPunct="1">
              <a:buFont typeface="Arial" panose="020B0604020202020204" pitchFamily="34" charset="0"/>
              <a:buChar char="•"/>
            </a:pPr>
            <a:r>
              <a:rPr lang="en-US" dirty="0">
                <a:solidFill>
                  <a:schemeClr val="tx1"/>
                </a:solidFill>
              </a:rPr>
              <a:t>Safety Forms</a:t>
            </a:r>
          </a:p>
          <a:p>
            <a:pPr marL="342900" indent="-342900" algn="l" eaLnBrk="1" hangingPunct="1">
              <a:buFont typeface="Arial" panose="020B0604020202020204" pitchFamily="34" charset="0"/>
              <a:buChar char="•"/>
            </a:pPr>
            <a:r>
              <a:rPr lang="en-US" dirty="0">
                <a:solidFill>
                  <a:schemeClr val="tx1"/>
                </a:solidFill>
              </a:rPr>
              <a:t>Safety Publications</a:t>
            </a:r>
          </a:p>
          <a:p>
            <a:pPr marL="342900" indent="-342900" algn="l" eaLnBrk="1" hangingPunct="1">
              <a:buFont typeface="Arial" panose="020B0604020202020204" pitchFamily="34" charset="0"/>
              <a:buChar char="•"/>
            </a:pPr>
            <a:r>
              <a:rPr lang="en-US" dirty="0">
                <a:solidFill>
                  <a:schemeClr val="tx1"/>
                </a:solidFill>
              </a:rPr>
              <a:t>FAQ’s</a:t>
            </a:r>
          </a:p>
          <a:p>
            <a:pPr marL="342900" indent="-342900" algn="l" eaLnBrk="1" hangingPunct="1">
              <a:buFont typeface="Arial" panose="020B0604020202020204" pitchFamily="34" charset="0"/>
              <a:buChar char="•"/>
            </a:pPr>
            <a:r>
              <a:rPr lang="en-US" dirty="0">
                <a:solidFill>
                  <a:schemeClr val="tx1"/>
                </a:solidFill>
              </a:rPr>
              <a:t>Contact Information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175" y="3505200"/>
            <a:ext cx="3810000" cy="2540000"/>
          </a:xfrm>
          <a:prstGeom prst="rect">
            <a:avLst/>
          </a:prstGeom>
        </p:spPr>
      </p:pic>
    </p:spTree>
    <p:extLst>
      <p:ext uri="{BB962C8B-B14F-4D97-AF65-F5344CB8AC3E}">
        <p14:creationId xmlns:p14="http://schemas.microsoft.com/office/powerpoint/2010/main" val="253731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Training Topics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3" name="TextBox 2"/>
          <p:cNvSpPr txBox="1"/>
          <p:nvPr/>
        </p:nvSpPr>
        <p:spPr>
          <a:xfrm>
            <a:off x="457200" y="1337608"/>
            <a:ext cx="8229600" cy="1938992"/>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There are currently over 200 different safety and health related topics that can be presented on site or by webinar and this number is constantly growing. Here are some examples of the training that can be provided:</a:t>
            </a:r>
          </a:p>
        </p:txBody>
      </p:sp>
      <p:sp>
        <p:nvSpPr>
          <p:cNvPr id="4" name="TextBox 3"/>
          <p:cNvSpPr txBox="1"/>
          <p:nvPr/>
        </p:nvSpPr>
        <p:spPr>
          <a:xfrm>
            <a:off x="457200" y="3426847"/>
            <a:ext cx="44196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Active Shooter</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Bloodborne Pathogens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Confined Space</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Distracted Driving</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Emergency Action Plans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Fall Protection</a:t>
            </a: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876800" y="3426847"/>
            <a:ext cx="34290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Grilling Safety</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Near Miss</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Opioid Addiction</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Poison Ivy</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Return to Work</a:t>
            </a:r>
          </a:p>
          <a:p>
            <a:pPr marL="342900" indent="-342900">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Right to Know</a:t>
            </a:r>
          </a:p>
        </p:txBody>
      </p:sp>
    </p:spTree>
    <p:extLst>
      <p:ext uri="{BB962C8B-B14F-4D97-AF65-F5344CB8AC3E}">
        <p14:creationId xmlns:p14="http://schemas.microsoft.com/office/powerpoint/2010/main" val="322770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Criteria for Training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3" name="TextBox 2"/>
          <p:cNvSpPr txBox="1"/>
          <p:nvPr/>
        </p:nvSpPr>
        <p:spPr>
          <a:xfrm>
            <a:off x="457200" y="1295400"/>
            <a:ext cx="8229600" cy="4693593"/>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For on-site training we require at least twenty-five (25) people to attend, whether that’s achieved during one session or several throughout the day</a:t>
            </a: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An on-site visit also requires a training location/area that is “conducive to learning” (e.g. climate controlled, adequate space, etc.)</a:t>
            </a: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On-site training also requires a requesting employer to complete a “Pre-Training Questionnaire”</a:t>
            </a: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To provide training by webinar only ten (10) individuals are required </a:t>
            </a: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Webinar training requires the employer to have:</a:t>
            </a:r>
          </a:p>
          <a:p>
            <a:pPr marL="800100" lvl="1" indent="-342900">
              <a:buFont typeface="Wingdings" panose="05000000000000000000" pitchFamily="2" charset="2"/>
              <a:buChar char="ü"/>
            </a:pPr>
            <a:r>
              <a:rPr lang="en-US" sz="2300" dirty="0">
                <a:latin typeface="Verdana" panose="020B0604030504040204" pitchFamily="34" charset="0"/>
                <a:ea typeface="Verdana" panose="020B0604030504040204" pitchFamily="34" charset="0"/>
                <a:cs typeface="Verdana" panose="020B0604030504040204" pitchFamily="34" charset="0"/>
              </a:rPr>
              <a:t>A computer with internet capabilities</a:t>
            </a:r>
          </a:p>
          <a:p>
            <a:pPr marL="800100" lvl="1" indent="-342900">
              <a:buFont typeface="Wingdings" panose="05000000000000000000" pitchFamily="2" charset="2"/>
              <a:buChar char="ü"/>
            </a:pPr>
            <a:r>
              <a:rPr lang="en-US" sz="2300" dirty="0">
                <a:latin typeface="Verdana" panose="020B0604030504040204" pitchFamily="34" charset="0"/>
                <a:ea typeface="Verdana" panose="020B0604030504040204" pitchFamily="34" charset="0"/>
                <a:cs typeface="Verdana" panose="020B0604030504040204" pitchFamily="34" charset="0"/>
              </a:rPr>
              <a:t>Projector if using one computer for all involved</a:t>
            </a:r>
          </a:p>
        </p:txBody>
      </p:sp>
    </p:spTree>
    <p:extLst>
      <p:ext uri="{BB962C8B-B14F-4D97-AF65-F5344CB8AC3E}">
        <p14:creationId xmlns:p14="http://schemas.microsoft.com/office/powerpoint/2010/main" val="830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No Fees - Exceptions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3" name="TextBox 2"/>
          <p:cNvSpPr txBox="1"/>
          <p:nvPr/>
        </p:nvSpPr>
        <p:spPr>
          <a:xfrm>
            <a:off x="533400" y="1068556"/>
            <a:ext cx="8229600" cy="4939814"/>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There is normally no cost associated with the training provided with the exception of the following topics:</a:t>
            </a:r>
          </a:p>
          <a:p>
            <a:endParaRPr lang="en-US" sz="21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Wingdings" panose="05000000000000000000" pitchFamily="2" charset="2"/>
              <a:buChar char="ü"/>
            </a:pPr>
            <a:r>
              <a:rPr lang="en-US" sz="2100" dirty="0">
                <a:latin typeface="Verdana" panose="020B0604030504040204" pitchFamily="34" charset="0"/>
                <a:ea typeface="Verdana" panose="020B0604030504040204" pitchFamily="34" charset="0"/>
                <a:cs typeface="Verdana" panose="020B0604030504040204" pitchFamily="34" charset="0"/>
              </a:rPr>
              <a:t>CPR/First Aid (Cost of Books and training devices)</a:t>
            </a:r>
          </a:p>
          <a:p>
            <a:pPr marL="800100" lvl="1" indent="-342900">
              <a:buFont typeface="Wingdings" panose="05000000000000000000" pitchFamily="2" charset="2"/>
              <a:buChar char="ü"/>
            </a:pPr>
            <a:r>
              <a:rPr lang="en-US" sz="2100" dirty="0">
                <a:latin typeface="Verdana" panose="020B0604030504040204" pitchFamily="34" charset="0"/>
                <a:ea typeface="Verdana" panose="020B0604030504040204" pitchFamily="34" charset="0"/>
                <a:cs typeface="Verdana" panose="020B0604030504040204" pitchFamily="34" charset="0"/>
              </a:rPr>
              <a:t>OSHA 10 &amp; 30 Hour (Cost of Course Completion Cards)</a:t>
            </a:r>
          </a:p>
          <a:p>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The National Safety Council’s four-hour Defensive Driving Course (DDC 4) is offered free of charge and includes a Student Guide each attendee is issued as well as a course completion certificate and wallet card.</a:t>
            </a:r>
          </a:p>
          <a:p>
            <a:pPr marL="342900" indent="-34290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The National Safety Council’s four-hour “Alive at 25” presentation geared toward teenagers learning to drive and new drivers is also offered free of charge.</a:t>
            </a:r>
          </a:p>
        </p:txBody>
      </p:sp>
    </p:spTree>
    <p:extLst>
      <p:ext uri="{BB962C8B-B14F-4D97-AF65-F5344CB8AC3E}">
        <p14:creationId xmlns:p14="http://schemas.microsoft.com/office/powerpoint/2010/main" val="222010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Forklift Training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3" name="TextBox 2"/>
          <p:cNvSpPr txBox="1"/>
          <p:nvPr/>
        </p:nvSpPr>
        <p:spPr>
          <a:xfrm>
            <a:off x="495300" y="1295400"/>
            <a:ext cx="8229600" cy="4939814"/>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The Health &amp; Safety Training Division also offers forklift training to new operators free of charge.</a:t>
            </a:r>
          </a:p>
          <a:p>
            <a:pPr marL="342900" indent="-34290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Recertification training for forklift operators is also offered free of charge.</a:t>
            </a:r>
          </a:p>
          <a:p>
            <a:pPr marL="342900" indent="-34290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The training for new operators consists of both classroom and “hands-on” operation.</a:t>
            </a:r>
          </a:p>
          <a:p>
            <a:pPr marL="342900" indent="-34290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Recertification training can include a classroom portion but usually consists of direct equipment operation only.</a:t>
            </a:r>
          </a:p>
          <a:p>
            <a:pPr marL="342900" indent="-342900">
              <a:buFont typeface="Arial" panose="020B0604020202020204" pitchFamily="34" charset="0"/>
              <a:buChar char="•"/>
            </a:pP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Attendees receive a certificate of training completion as well as a wallet sized card.</a:t>
            </a:r>
          </a:p>
          <a:p>
            <a:endParaRPr lang="en-US" sz="2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16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Statistics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PPT-152-02</a:t>
            </a:r>
          </a:p>
        </p:txBody>
      </p:sp>
      <p:sp>
        <p:nvSpPr>
          <p:cNvPr id="3" name="TextBox 2"/>
          <p:cNvSpPr txBox="1"/>
          <p:nvPr/>
        </p:nvSpPr>
        <p:spPr>
          <a:xfrm>
            <a:off x="457200" y="2133600"/>
            <a:ext cx="8229600" cy="3277820"/>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Attendees from 47 out of 50 states</a:t>
            </a:r>
          </a:p>
          <a:p>
            <a:endParaRPr lang="en-US"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Attendees from other locations include: Canada, Puerto Rico, Mexico, Washington D.C, China and Germany</a:t>
            </a:r>
          </a:p>
          <a:p>
            <a:pPr marL="342900" indent="-342900">
              <a:buFont typeface="Arial" panose="020B0604020202020204" pitchFamily="34" charset="0"/>
              <a:buChar cha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300" dirty="0">
                <a:latin typeface="Verdana" panose="020B0604030504040204" pitchFamily="34" charset="0"/>
                <a:ea typeface="Verdana" panose="020B0604030504040204" pitchFamily="34" charset="0"/>
                <a:cs typeface="Verdana" panose="020B0604030504040204" pitchFamily="34" charset="0"/>
              </a:rPr>
              <a:t>PATHS has over 200 safety related PowerPoints</a:t>
            </a:r>
          </a:p>
          <a:p>
            <a:pPr marL="342900" indent="-342900">
              <a:buFont typeface="Arial" panose="020B0604020202020204" pitchFamily="34" charset="0"/>
              <a:buChar char="•"/>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13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Custom 3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BC38A6-CB17-41C9-80C9-0739021535A3}"/>
</file>

<file path=customXml/itemProps2.xml><?xml version="1.0" encoding="utf-8"?>
<ds:datastoreItem xmlns:ds="http://schemas.openxmlformats.org/officeDocument/2006/customXml" ds:itemID="{CE87AE9F-C011-4097-A99E-09D9B2536F64}"/>
</file>

<file path=customXml/itemProps3.xml><?xml version="1.0" encoding="utf-8"?>
<ds:datastoreItem xmlns:ds="http://schemas.openxmlformats.org/officeDocument/2006/customXml" ds:itemID="{E43AEAE4-31FE-422F-B1F9-AAE7B9EA6B62}"/>
</file>

<file path=docProps/app.xml><?xml version="1.0" encoding="utf-8"?>
<Properties xmlns="http://schemas.openxmlformats.org/officeDocument/2006/extended-properties" xmlns:vt="http://schemas.openxmlformats.org/officeDocument/2006/docPropsVTypes">
  <Template>new ppt template</Template>
  <TotalTime>2402</TotalTime>
  <Words>1137</Words>
  <Application>Microsoft Office PowerPoint</Application>
  <PresentationFormat>On-screen Show (4:3)</PresentationFormat>
  <Paragraphs>138</Paragraphs>
  <Slides>13</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Times New Roman</vt:lpstr>
      <vt:lpstr>Verdana</vt:lpstr>
      <vt:lpstr>Wingdings</vt:lpstr>
      <vt:lpstr>new ppt template</vt:lpstr>
      <vt:lpstr>Custom Design</vt:lpstr>
      <vt:lpstr>1_new PPT template</vt:lpstr>
      <vt:lpstr>Default Design</vt:lpstr>
      <vt:lpstr>PATHS</vt:lpstr>
      <vt:lpstr>What PATHS is</vt:lpstr>
      <vt:lpstr>PATHS Website</vt:lpstr>
      <vt:lpstr>On the PATHS Website</vt:lpstr>
      <vt:lpstr>Training Topics</vt:lpstr>
      <vt:lpstr>Criteria for Training</vt:lpstr>
      <vt:lpstr>No Fees - Exceptions</vt:lpstr>
      <vt:lpstr>Forklift Training</vt:lpstr>
      <vt:lpstr>Statistics</vt:lpstr>
      <vt:lpstr>Summary</vt:lpstr>
      <vt:lpstr>Questions</vt:lpstr>
      <vt:lpstr>Contact Information</vt:lpstr>
      <vt:lpstr>IUP OSHA Consultation Program</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 Awareness</dc:title>
  <dc:creator>Stephen Lane</dc:creator>
  <cp:lastModifiedBy>Pakosh, Stephen</cp:lastModifiedBy>
  <cp:revision>126</cp:revision>
  <dcterms:created xsi:type="dcterms:W3CDTF">2016-02-16T19:02:33Z</dcterms:created>
  <dcterms:modified xsi:type="dcterms:W3CDTF">2020-01-09T16:18:27Z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27500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