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5.xml" ContentType="application/vnd.openxmlformats-officedocument.presentationml.notesSlide+xml"/>
  <Override PartName="/ppt/notesSlides/notesSlide28.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notesSlides/notesSlide2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359" r:id="rId4"/>
    <p:sldId id="354" r:id="rId5"/>
    <p:sldId id="355" r:id="rId6"/>
    <p:sldId id="356" r:id="rId7"/>
    <p:sldId id="259" r:id="rId8"/>
    <p:sldId id="260" r:id="rId9"/>
    <p:sldId id="258" r:id="rId10"/>
    <p:sldId id="261" r:id="rId11"/>
    <p:sldId id="262" r:id="rId12"/>
    <p:sldId id="263" r:id="rId13"/>
    <p:sldId id="264" r:id="rId14"/>
    <p:sldId id="265" r:id="rId15"/>
    <p:sldId id="266" r:id="rId16"/>
    <p:sldId id="267" r:id="rId17"/>
    <p:sldId id="353" r:id="rId18"/>
    <p:sldId id="268" r:id="rId19"/>
    <p:sldId id="269" r:id="rId20"/>
    <p:sldId id="270" r:id="rId21"/>
    <p:sldId id="271" r:id="rId22"/>
    <p:sldId id="281" r:id="rId23"/>
    <p:sldId id="272" r:id="rId24"/>
    <p:sldId id="273" r:id="rId25"/>
    <p:sldId id="360" r:id="rId26"/>
    <p:sldId id="274" r:id="rId27"/>
    <p:sldId id="361" r:id="rId28"/>
    <p:sldId id="275"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6C4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3" autoAdjust="0"/>
    <p:restoredTop sz="88585" autoAdjust="0"/>
  </p:normalViewPr>
  <p:slideViewPr>
    <p:cSldViewPr>
      <p:cViewPr varScale="1">
        <p:scale>
          <a:sx n="68" d="100"/>
          <a:sy n="68" d="100"/>
        </p:scale>
        <p:origin x="1542"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4206"/>
    </p:cViewPr>
  </p:sorterViewPr>
  <p:notesViewPr>
    <p:cSldViewPr>
      <p:cViewPr>
        <p:scale>
          <a:sx n="80" d="100"/>
          <a:sy n="80" d="100"/>
        </p:scale>
        <p:origin x="-1290" y="93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C52681AD-CFA4-4DFC-97BF-E68009B682F1}" type="datetimeFigureOut">
              <a:rPr lang="en-US"/>
              <a:pPr>
                <a:defRPr/>
              </a:pPr>
              <a:t>3/7/2017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C42E106-0C98-4F59-B901-28EA5DC8201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7874D299-B172-4313-B7C6-7400809AE53E}" type="datetimeFigureOut">
              <a:rPr lang="en-US"/>
              <a:pPr>
                <a:defRPr/>
              </a:pPr>
              <a:t>3/7/2017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DBFA7EB-B1A3-4075-B17B-21BA7577B36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061470A-67FE-4EAA-A1A8-E5DD0777F88D}"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One of the most common problems seen are situations where people have tried to correct mold problems themselves. </a:t>
            </a:r>
          </a:p>
          <a:p>
            <a:pPr eaLnBrk="1" hangingPunct="1">
              <a:spcBef>
                <a:spcPct val="0"/>
              </a:spcBef>
            </a:pPr>
            <a:endParaRPr lang="en-US" altLang="en-US"/>
          </a:p>
          <a:p>
            <a:pPr eaLnBrk="1" hangingPunct="1">
              <a:spcBef>
                <a:spcPct val="0"/>
              </a:spcBef>
            </a:pPr>
            <a:r>
              <a:rPr lang="en-US" altLang="en-US"/>
              <a:t>You may have heard, ”Just clean it with bleach, bleach kills mold.” The truth is that bleach does not kill “mold”. It will kill a few species of mold and it will give the appearance of having helped the situation but it is actually just spreading the problem. </a:t>
            </a:r>
          </a:p>
          <a:p>
            <a:pPr eaLnBrk="1" hangingPunct="1">
              <a:spcBef>
                <a:spcPct val="0"/>
              </a:spcBef>
            </a:pPr>
            <a:endParaRPr lang="en-US" altLang="en-US"/>
          </a:p>
          <a:p>
            <a:pPr eaLnBrk="1" hangingPunct="1">
              <a:spcBef>
                <a:spcPct val="0"/>
              </a:spcBef>
            </a:pPr>
            <a:r>
              <a:rPr lang="en-US" altLang="en-US"/>
              <a:t>When you clean mold with bleach you will kill some of the mold spores and you will wipe away some of the visible mold but you will also be allowing some of the spores that don’t stick to your sponge to become airborne. The mold that remains on the item being cleaned will attach itself to the moisture you left behind and will become airborne as that moisture evaporates. So by cleaning one area of mold with household bleach you have contaminated the entire area.</a:t>
            </a:r>
          </a:p>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03D438-D63A-47E6-B73A-2B30697ECF62}"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To ensure mold is taken care of properly and safely consideration should be given to having testing and remediation done by a professional who has the necessary training, experience and knowledge.</a:t>
            </a:r>
          </a:p>
          <a:p>
            <a:endParaRPr lang="en-US" altLang="en-US"/>
          </a:p>
          <a:p>
            <a:r>
              <a:rPr lang="en-US" altLang="en-US"/>
              <a:t>Untrained individuals can do more harm than good when it comes to dealing with a mold issue.</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A7AD5CB-7DB0-4559-8D73-F74397443DA9}"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These are six very oversimplified steps for mold remediation. The absolute best way to remediate mold is to hire a professional to do it for you. Unless you have the appropriate training it is not recommended that an attempt to deal with mold yourself in any way is made. Mold remediation requires specialty equipment and training.</a:t>
            </a:r>
          </a:p>
          <a:p>
            <a:endParaRPr lang="en-US" altLang="en-US"/>
          </a:p>
          <a:p>
            <a:r>
              <a:rPr lang="en-US" altLang="en-US"/>
              <a:t>Regarding moisture: if you entered a property with a leaking skylight and the moisture from that skylight caused mold to grow your first priority would be the repair or replacement of the skylight. Second would be getting the excess or standing water out of the area.</a:t>
            </a:r>
          </a:p>
          <a:p>
            <a:endParaRPr lang="en-US" altLang="en-US"/>
          </a:p>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F1575B3-D43F-4B41-A1C8-023C4A223B54}"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Now that you’ve stopped the moisture from entering the structure and have mopped up the excess water, it’s time to turn your attention to mold remediation. You should seal off the area and not remove contents from the area yet. </a:t>
            </a:r>
          </a:p>
          <a:p>
            <a:pPr eaLnBrk="1" hangingPunct="1">
              <a:spcBef>
                <a:spcPct val="0"/>
              </a:spcBef>
            </a:pPr>
            <a:endParaRPr lang="en-US" altLang="en-US"/>
          </a:p>
          <a:p>
            <a:pPr eaLnBrk="1" hangingPunct="1">
              <a:spcBef>
                <a:spcPct val="0"/>
              </a:spcBef>
            </a:pPr>
            <a:r>
              <a:rPr lang="en-US" altLang="en-US"/>
              <a:t>Your job right now is to keep the mold from spreading any further.</a:t>
            </a:r>
          </a:p>
          <a:p>
            <a:pPr eaLnBrk="1" hangingPunct="1">
              <a:spcBef>
                <a:spcPct val="0"/>
              </a:spcBef>
            </a:pPr>
            <a:endParaRPr lang="en-US" altLang="en-US"/>
          </a:p>
          <a:p>
            <a:pPr eaLnBrk="1" hangingPunct="1">
              <a:spcBef>
                <a:spcPct val="0"/>
              </a:spcBef>
            </a:pPr>
            <a:r>
              <a:rPr lang="en-US" altLang="en-US"/>
              <a:t>You may have had PPE on while you were mopping, but if you didn’t you should definitely be wearing it at this stage.</a:t>
            </a:r>
          </a:p>
          <a:p>
            <a:pPr eaLnBrk="1" hangingPunct="1">
              <a:spcBef>
                <a:spcPct val="0"/>
              </a:spcBef>
            </a:pPr>
            <a:endParaRPr lang="en-US" altLang="en-US"/>
          </a:p>
          <a:p>
            <a:pPr eaLnBrk="1" hangingPunct="1">
              <a:spcBef>
                <a:spcPct val="0"/>
              </a:spcBef>
            </a:pPr>
            <a:r>
              <a:rPr lang="en-US" altLang="en-US"/>
              <a:t>If desired, mold can be tested at this time. Why are we saying if desired? </a:t>
            </a:r>
          </a:p>
          <a:p>
            <a:pPr eaLnBrk="1" hangingPunct="1">
              <a:spcBef>
                <a:spcPct val="0"/>
              </a:spcBef>
            </a:pPr>
            <a:endParaRPr lang="en-US" altLang="en-US"/>
          </a:p>
          <a:p>
            <a:pPr eaLnBrk="1" hangingPunct="1">
              <a:spcBef>
                <a:spcPct val="0"/>
              </a:spcBef>
            </a:pPr>
            <a:r>
              <a:rPr lang="en-US" altLang="en-US"/>
              <a:t>The reason is that you do not want mold of any kind growing in an occupied space.</a:t>
            </a:r>
          </a:p>
          <a:p>
            <a:pPr eaLnBrk="1" hangingPunct="1">
              <a:spcBef>
                <a:spcPct val="0"/>
              </a:spcBef>
            </a:pPr>
            <a:endParaRPr lang="en-US" altLang="en-US"/>
          </a:p>
          <a:p>
            <a:pPr eaLnBrk="1" hangingPunct="1">
              <a:spcBef>
                <a:spcPct val="0"/>
              </a:spcBef>
            </a:pPr>
            <a:r>
              <a:rPr lang="en-US" altLang="en-US"/>
              <a:t>At this time you may want to test because then you’d have an Industrial Hygienist’s opinion/recommendations which could impact liability on your organization’s part.  </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DED698A-3670-46A4-BCB5-17FF65823D08}"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Personal Protective Equipment (PPE).</a:t>
            </a:r>
          </a:p>
          <a:p>
            <a:pPr eaLnBrk="1" hangingPunct="1"/>
            <a:r>
              <a:rPr lang="en-US" altLang="en-US"/>
              <a:t>Note that this individual has on a respirator, gloves and a Tyvek suit. </a:t>
            </a:r>
          </a:p>
          <a:p>
            <a:pPr eaLnBrk="1" hangingPunct="1"/>
            <a:r>
              <a:rPr lang="en-US" altLang="en-US"/>
              <a:t>Do you know what the Tyvek suit does? How it works?</a:t>
            </a:r>
          </a:p>
          <a:p>
            <a:pPr eaLnBrk="1" hangingPunct="1"/>
            <a:r>
              <a:rPr lang="en-US" altLang="en-US"/>
              <a:t>Tyvek’s claim to fame is that it’s a one-way breathable material so pollutants can’t get in but air can escape. </a:t>
            </a:r>
          </a:p>
          <a:p>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C58642-E505-4078-A410-34A7241308C6}"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After a determination has been made that mold is in place the area in question should be thoroughly dried.</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BDD4EC2-A45B-47E9-8371-A41246B24301}" type="slidenum">
              <a:rPr lang="en-US" altLang="en-US">
                <a:latin typeface="Arial" panose="020B0604020202020204" pitchFamily="34" charset="0"/>
              </a:rPr>
              <a:pPr eaLnBrk="1" hangingPunct="1">
                <a:spcBef>
                  <a:spcPct val="0"/>
                </a:spcBef>
              </a:pPr>
              <a:t>15</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HEPA stands for High Efficiency Particulate Air. It cleans the air to .3 microns. What does .3 microns mean in real life? Fungal spores range from .6-25 microns, a razor blade is 300 microns thick and a human hair is between around 75 &amp; 125 microns thick. Under 50 microns is invisible to the naked eye.</a:t>
            </a:r>
          </a:p>
          <a:p>
            <a:pPr eaLnBrk="1" hangingPunct="1">
              <a:spcBef>
                <a:spcPct val="0"/>
              </a:spcBef>
            </a:pPr>
            <a:endParaRPr lang="en-US" altLang="en-US"/>
          </a:p>
          <a:p>
            <a:pPr eaLnBrk="1" hangingPunct="1">
              <a:spcBef>
                <a:spcPct val="0"/>
              </a:spcBef>
            </a:pPr>
            <a:r>
              <a:rPr lang="en-US" altLang="en-US"/>
              <a:t>Positive air rooms use the same equipment but discharge to clean air into the same room they took it from. These are used in many Post offices because of biological scares.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4A689CF-1858-41F2-A8BA-4350BAF95F96}" type="slidenum">
              <a:rPr lang="en-US" altLang="en-US">
                <a:latin typeface="Arial" panose="020B0604020202020204" pitchFamily="34" charset="0"/>
              </a:rPr>
              <a:pPr eaLnBrk="1" hangingPunct="1">
                <a:spcBef>
                  <a:spcPct val="0"/>
                </a:spcBef>
              </a:pPr>
              <a:t>16</a:t>
            </a:fld>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Contents within a mold environment should be thoroughly and properly cleaned and then isolated outside the mold affected area to prevent further exposure.</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59AF9E7-8F5C-40CF-9E41-073625FD2CCB}" type="slidenum">
              <a:rPr lang="en-US" altLang="en-US">
                <a:latin typeface="Arial" panose="020B0604020202020204" pitchFamily="34" charset="0"/>
              </a:rPr>
              <a:pPr eaLnBrk="1" hangingPunct="1">
                <a:spcBef>
                  <a:spcPct val="0"/>
                </a:spcBef>
              </a:pPr>
              <a:t>17</a:t>
            </a:fld>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Once the affected area has been properly dried and the mold is dormant all surfaces and the HVAC components should be properly cleaned using an EPA listed fungicide.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DADAEC7-F40D-4E0D-BAE6-4124BA174DC1}" type="slidenum">
              <a:rPr lang="en-US" altLang="en-US">
                <a:latin typeface="Arial" panose="020B0604020202020204" pitchFamily="34" charset="0"/>
              </a:rPr>
              <a:pPr eaLnBrk="1" hangingPunct="1">
                <a:spcBef>
                  <a:spcPct val="0"/>
                </a:spcBef>
              </a:pPr>
              <a:t>18</a:t>
            </a:fld>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is a crucial step that often gets shortchanged. The area must be monitored to prove that a corrected environment exists.</a:t>
            </a:r>
          </a:p>
          <a:p>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F4BF6EC-7F18-4643-8C03-8BEFE8A689FB}" type="slidenum">
              <a:rPr lang="en-US" altLang="en-US">
                <a:latin typeface="Arial" panose="020B0604020202020204" pitchFamily="34" charset="0"/>
              </a:rPr>
              <a:pPr eaLnBrk="1" hangingPunct="1">
                <a:spcBef>
                  <a:spcPct val="0"/>
                </a:spcBef>
              </a:pPr>
              <a:t>19</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Mold is alive, but it is neither a plant nor an animal. Mold is a type of fungus. It is part of a group of living organisms that are very common and serve an important role in the environment. Penicillin, an antibiotic that has saved many lives, is a type of mold, as is yeast. </a:t>
            </a:r>
          </a:p>
          <a:p>
            <a:pPr eaLnBrk="1" hangingPunct="1">
              <a:spcBef>
                <a:spcPct val="0"/>
              </a:spcBef>
            </a:pPr>
            <a:endParaRPr lang="en-US" altLang="en-US"/>
          </a:p>
          <a:p>
            <a:pPr eaLnBrk="1" hangingPunct="1">
              <a:spcBef>
                <a:spcPct val="0"/>
              </a:spcBef>
            </a:pPr>
            <a:r>
              <a:rPr lang="en-US" altLang="en-US"/>
              <a:t>Relative humidity: the ratio of the amount of water vapor actually present in the air to the greatest amount possible at the same temperature. (Webster’s) This is expressed as percent. Not to be confused with specific humidity or absolute humidity.</a:t>
            </a:r>
          </a:p>
          <a:p>
            <a:endParaRPr lang="en-US" altLang="en-US"/>
          </a:p>
          <a:p>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A77B515-5226-4093-B5C1-BB841A3C073F}"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following elements should be considered when thinking about eliminating mold:</a:t>
            </a:r>
          </a:p>
          <a:p>
            <a:endParaRPr lang="en-US" altLang="en-US"/>
          </a:p>
          <a:p>
            <a:r>
              <a:rPr lang="en-US" altLang="en-US"/>
              <a:t>Food Source – Is it be practical to remove anything that could serve as a source for “food” to feed the mold and allow it to grow?</a:t>
            </a:r>
          </a:p>
          <a:p>
            <a:endParaRPr lang="en-US" altLang="en-US"/>
          </a:p>
          <a:p>
            <a:r>
              <a:rPr lang="en-US" altLang="en-US"/>
              <a:t>Temperature – Can an area be heated to the point that mold will have difficulty growing?</a:t>
            </a:r>
          </a:p>
          <a:p>
            <a:endParaRPr lang="en-US" altLang="en-US"/>
          </a:p>
          <a:p>
            <a:r>
              <a:rPr lang="en-US" altLang="en-US"/>
              <a:t>Moisture – Can excess moisture be removed using something like dehumidifiers to the point that mold would have trouble existing?</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2A1C1B7-6238-42DE-930C-B28FD2694ACB}" type="slidenum">
              <a:rPr lang="en-US" altLang="en-US">
                <a:latin typeface="Arial" panose="020B0604020202020204" pitchFamily="34" charset="0"/>
              </a:rPr>
              <a:pPr eaLnBrk="1" hangingPunct="1">
                <a:spcBef>
                  <a:spcPct val="0"/>
                </a:spcBef>
              </a:pPr>
              <a:t>20</a:t>
            </a:fld>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When looking for mold look for that which is visible and then consider areas that can conceal mold growth such as walls.</a:t>
            </a:r>
          </a:p>
          <a:p>
            <a:endParaRPr lang="en-US" altLang="en-US"/>
          </a:p>
          <a:p>
            <a:r>
              <a:rPr lang="en-US" altLang="en-US"/>
              <a:t>Consideration should be given as to how far and where the mold has or will spread.</a:t>
            </a:r>
          </a:p>
          <a:p>
            <a:endParaRPr lang="en-US" altLang="en-US"/>
          </a:p>
          <a:p>
            <a:r>
              <a:rPr lang="en-US" altLang="en-US"/>
              <a:t>If mold is observed a determination should be made as to how the mold started and how did any moisture develop which allowed the mold to grow.</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36FF060-99D5-46CB-8106-4AFA436F5383}" type="slidenum">
              <a:rPr lang="en-US" altLang="en-US">
                <a:latin typeface="Arial" panose="020B0604020202020204" pitchFamily="34" charset="0"/>
              </a:rPr>
              <a:pPr eaLnBrk="1" hangingPunct="1">
                <a:spcBef>
                  <a:spcPct val="0"/>
                </a:spcBef>
              </a:pPr>
              <a:t>21</a:t>
            </a:fld>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When assessing mold think about what can happen if the mold reappears.  </a:t>
            </a:r>
          </a:p>
          <a:p>
            <a:endParaRPr lang="en-US" altLang="en-US"/>
          </a:p>
          <a:p>
            <a:r>
              <a:rPr lang="en-US" altLang="en-US"/>
              <a:t>Determine if the building “envelope” </a:t>
            </a:r>
            <a:r>
              <a:rPr lang="en-US" altLang="en-US">
                <a:solidFill>
                  <a:srgbClr val="000000"/>
                </a:solidFill>
              </a:rPr>
              <a:t>(e.g. the physical separator between the interior and exterior of a </a:t>
            </a:r>
            <a:r>
              <a:rPr lang="en-US" altLang="en-US" b="1">
                <a:solidFill>
                  <a:srgbClr val="000000"/>
                </a:solidFill>
              </a:rPr>
              <a:t>building</a:t>
            </a:r>
            <a:r>
              <a:rPr lang="en-US" altLang="en-US">
                <a:solidFill>
                  <a:srgbClr val="000000"/>
                </a:solidFill>
              </a:rPr>
              <a:t> such as walls, floors, roofs, fenestrations and doors. Fenestrations are any opening in the structure: windows, skylights, clerestories, etc.)</a:t>
            </a:r>
          </a:p>
          <a:p>
            <a:endParaRPr lang="en-US" altLang="en-US">
              <a:solidFill>
                <a:srgbClr val="000000"/>
              </a:solidFill>
            </a:endParaRPr>
          </a:p>
          <a:p>
            <a:r>
              <a:rPr lang="en-US" altLang="en-US">
                <a:solidFill>
                  <a:srgbClr val="000000"/>
                </a:solidFill>
              </a:rPr>
              <a:t>Also determine if the source of moisture is a reservoir or an amplifier.</a:t>
            </a:r>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BC373D2-D244-4131-9957-AF7AB5A22D31}" type="slidenum">
              <a:rPr lang="en-US" altLang="en-US">
                <a:latin typeface="Arial" panose="020B0604020202020204" pitchFamily="34" charset="0"/>
              </a:rPr>
              <a:pPr eaLnBrk="1" hangingPunct="1">
                <a:spcBef>
                  <a:spcPct val="0"/>
                </a:spcBef>
              </a:pPr>
              <a:t>22</a:t>
            </a:fld>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Sampling is a big part of mold assessment since there are many different types of mold.</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7DAB676-DB84-4579-AD1C-51ED7A22D35A}" type="slidenum">
              <a:rPr lang="en-US" altLang="en-US">
                <a:latin typeface="Arial" panose="020B0604020202020204" pitchFamily="34" charset="0"/>
              </a:rPr>
              <a:pPr eaLnBrk="1" hangingPunct="1">
                <a:spcBef>
                  <a:spcPct val="0"/>
                </a:spcBef>
              </a:pPr>
              <a:t>23</a:t>
            </a:fld>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When determining who will do the sampling and what method to use it may be best to have a certified Industrial Hygienist who has experience in conducting mold sampling accomplish this task.</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F2A5A55-86B9-4E9A-898B-287BC3ABD518}" type="slidenum">
              <a:rPr lang="en-US" altLang="en-US">
                <a:latin typeface="Arial" panose="020B0604020202020204" pitchFamily="34" charset="0"/>
              </a:rPr>
              <a:pPr eaLnBrk="1" hangingPunct="1">
                <a:spcBef>
                  <a:spcPct val="0"/>
                </a:spcBef>
              </a:pPr>
              <a:t>24</a:t>
            </a:fld>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Remember that attempting to treat/eliminate mold by using something like Lysol, bleach or others may not work as only a few of these products will kill mold.</a:t>
            </a:r>
          </a:p>
          <a:p>
            <a:endParaRPr lang="en-US" altLang="en-US"/>
          </a:p>
          <a:p>
            <a:r>
              <a:rPr lang="en-US" altLang="en-US"/>
              <a:t>Also remember that using an airflow can allow the spores to become airborne which will spread them around the area or into other areas.</a:t>
            </a:r>
          </a:p>
          <a:p>
            <a:endParaRPr lang="en-US" altLang="en-US"/>
          </a:p>
          <a:p>
            <a:r>
              <a:rPr lang="en-US" altLang="en-US"/>
              <a:t>Lastly, remember that wiping mold can help it to spread.</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6A221CF-53A3-4264-A62D-746AF0822FDC}" type="slidenum">
              <a:rPr lang="en-US" altLang="en-US">
                <a:latin typeface="Arial" panose="020B0604020202020204" pitchFamily="34" charset="0"/>
              </a:rPr>
              <a:pPr eaLnBrk="1" hangingPunct="1">
                <a:spcBef>
                  <a:spcPct val="0"/>
                </a:spcBef>
              </a:pPr>
              <a:t>25</a:t>
            </a:fld>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Keep in mind that mold needs three things to grow, the proper type of:</a:t>
            </a:r>
          </a:p>
          <a:p>
            <a:r>
              <a:rPr lang="en-US" altLang="en-US"/>
              <a:t>Food Source</a:t>
            </a:r>
          </a:p>
          <a:p>
            <a:r>
              <a:rPr lang="en-US" altLang="en-US"/>
              <a:t>Temperature</a:t>
            </a:r>
          </a:p>
          <a:p>
            <a:r>
              <a:rPr lang="en-US" altLang="en-US"/>
              <a:t>Moisture</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D6D2CF0-4829-4F64-8033-60BF233A9F4B}" type="slidenum">
              <a:rPr lang="en-US" altLang="en-US">
                <a:latin typeface="Arial" panose="020B0604020202020204" pitchFamily="34" charset="0"/>
              </a:rPr>
              <a:pPr eaLnBrk="1" hangingPunct="1">
                <a:spcBef>
                  <a:spcPct val="0"/>
                </a:spcBef>
              </a:pPr>
              <a:t>26</a:t>
            </a:fld>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D0264D1-223C-4A12-80F6-750736D5B32C}" type="slidenum">
              <a:rPr lang="en-US" altLang="en-US">
                <a:latin typeface="Arial" panose="020B0604020202020204" pitchFamily="34" charset="0"/>
              </a:rPr>
              <a:pPr eaLnBrk="1" hangingPunct="1">
                <a:spcBef>
                  <a:spcPct val="0"/>
                </a:spcBef>
              </a:pPr>
              <a:t>27</a:t>
            </a:fld>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0F79CB2-FD95-445A-89ED-5524C8B41DEB}" type="slidenum">
              <a:rPr lang="en-US" altLang="en-US">
                <a:latin typeface="Arial" panose="020B0604020202020204" pitchFamily="34" charset="0"/>
              </a:rPr>
              <a:pPr eaLnBrk="1" hangingPunct="1">
                <a:spcBef>
                  <a:spcPct val="0"/>
                </a:spcBef>
              </a:pPr>
              <a:t>28</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So, mold is more likely in Florida than in Arizona.</a:t>
            </a:r>
          </a:p>
          <a:p>
            <a:pPr eaLnBrk="1" hangingPunct="1">
              <a:spcBef>
                <a:spcPct val="0"/>
              </a:spcBef>
            </a:pPr>
            <a:r>
              <a:rPr lang="en-US" altLang="en-US"/>
              <a:t>Mold spores can thrive and reproduce in wet or damp parts of a structure: areas that have had flooding or where leakage has occurred in roofs, pipes, or walls, or areas around house plants, especially ones that sometimes are over-watered. </a:t>
            </a:r>
          </a:p>
          <a:p>
            <a:pPr eaLnBrk="1" hangingPunct="1">
              <a:spcBef>
                <a:spcPct val="0"/>
              </a:spcBef>
            </a:pPr>
            <a:endParaRPr lang="en-US" altLang="en-US"/>
          </a:p>
          <a:p>
            <a:pPr eaLnBrk="1" hangingPunct="1">
              <a:spcBef>
                <a:spcPct val="0"/>
              </a:spcBef>
            </a:pPr>
            <a:r>
              <a:rPr lang="en-US" altLang="en-US"/>
              <a:t>In just 48 hours, a moist environment combined with room-temperature conditions and an organic food source can lead to mold growth.</a:t>
            </a:r>
          </a:p>
          <a:p>
            <a:pPr eaLnBrk="1" hangingPunct="1">
              <a:spcBef>
                <a:spcPct val="0"/>
              </a:spcBef>
            </a:pPr>
            <a:endParaRPr lang="en-US" altLang="en-US"/>
          </a:p>
          <a:p>
            <a:pPr eaLnBrk="1" hangingPunct="1">
              <a:spcBef>
                <a:spcPct val="0"/>
              </a:spcBef>
            </a:pPr>
            <a:r>
              <a:rPr lang="en-US" altLang="en-US"/>
              <a:t>After it gets the food it needs, mold can move to virtually any kind of surface. Mold prefers temperatures between 40 and 100 degrees Fahrenheit. If a warm enough area in a structure is humid or damp and contains items that mold likes to eat, the structure could develop a mold problem. </a:t>
            </a:r>
          </a:p>
          <a:p>
            <a:endParaRPr lang="en-US" altLang="en-US"/>
          </a:p>
          <a:p>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88523F-87D8-4C09-B82D-9B0C9508BC2A}"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Individuals can be exposed to mold when airborne mold cells, predominantly spores, are inhaled.  Inhalation of these spores usually doesn’t present a health issue, however when a person has an existing condition such as asthma or COPD this exposure can greatly affect them.</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AA756D1-23B4-4EE2-80EC-E7FA9F5FDD4F}"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When someone tells you they are terribly allergic to mold they are misinformed, what they are is allergic to specific types of mold. Or they are allergic to bread, blue cheese, regular bottled water (distilled or denatured water would be free of mold) and penicillin. </a:t>
            </a:r>
          </a:p>
          <a:p>
            <a:pPr eaLnBrk="1" hangingPunct="1">
              <a:spcBef>
                <a:spcPct val="0"/>
              </a:spcBef>
            </a:pPr>
            <a:endParaRPr lang="en-US" altLang="en-US"/>
          </a:p>
          <a:p>
            <a:pPr eaLnBrk="1" hangingPunct="1">
              <a:spcBef>
                <a:spcPct val="0"/>
              </a:spcBef>
            </a:pPr>
            <a:r>
              <a:rPr lang="en-US" altLang="en-US"/>
              <a:t>One type of mold, </a:t>
            </a:r>
            <a:r>
              <a:rPr lang="en-US" altLang="en-US" i="1"/>
              <a:t>Stachybotrys chartarum</a:t>
            </a:r>
            <a:r>
              <a:rPr lang="en-US" altLang="en-US"/>
              <a:t>, is sometimes called toxic mold. People do show a higher allergic response to it.</a:t>
            </a:r>
          </a:p>
          <a:p>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6EBF905-0F21-434D-8868-7878D7C45AA5}"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Mold exposure is not healthy for any individual, however there are certain groups of people who exposure can affect more than others:</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Infants</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Children</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Elderly</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Immune Comprised Patients</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Pregnant Women</a:t>
            </a:r>
          </a:p>
          <a:p>
            <a:pPr eaLnBrk="1" hangingPunct="1">
              <a:spcBef>
                <a:spcPct val="0"/>
              </a:spcBef>
              <a:buFont typeface="Courier New" panose="02070309020205020404" pitchFamily="49" charset="0"/>
              <a:buChar char="o"/>
            </a:pPr>
            <a:r>
              <a:rPr lang="en-US" altLang="en-US" sz="2400">
                <a:solidFill>
                  <a:srgbClr val="000000"/>
                </a:solidFill>
                <a:latin typeface="Verdana" panose="020B0604030504040204" pitchFamily="34" charset="0"/>
              </a:rPr>
              <a:t> People with existing respiratory conditions or allergies</a:t>
            </a:r>
          </a:p>
          <a:p>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ACE1400-60EF-4D67-907A-1407118D50D4}"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is an example of what mold can look like when magnified.</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23FAF2C-A01A-432E-97C7-025BA068C951}"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Here are more pictures of mold which can be unique in size, shape, and color.</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74DA55-E5D0-4CCE-B43D-F21603BAFEB2}"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Is time a factor?  This is a slightly sticky question. A clean water loss can become a black water loss in seven days. Will it? It depends on other factors. What’s the temperature, was the surface clean? But we know this: Microbial growth or mold can take hold in 48 hours and start to grow in 72 hours. </a:t>
            </a:r>
          </a:p>
          <a:p>
            <a:pPr eaLnBrk="1" hangingPunct="1">
              <a:spcBef>
                <a:spcPct val="0"/>
              </a:spcBef>
            </a:pPr>
            <a:endParaRPr lang="en-US" altLang="en-US"/>
          </a:p>
          <a:p>
            <a:pPr eaLnBrk="1" hangingPunct="1">
              <a:spcBef>
                <a:spcPct val="0"/>
              </a:spcBef>
            </a:pPr>
            <a:r>
              <a:rPr lang="en-US" altLang="en-US"/>
              <a:t>It’s important that you don’t lose sight of the fact that sooner or later there could be mold growth somewhere, someplace.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CF347D7-10EE-4183-96A6-A9589E43E940}"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Verdana" panose="020B0604030504040204" pitchFamily="34" charset="0"/>
              </a:defRPr>
            </a:lvl1pPr>
          </a:lstStyle>
          <a:p>
            <a:fld id="{E888BAF0-E865-4D41-B49D-D209B88829B9}" type="slidenum">
              <a:rPr lang="en-US" altLang="en-US"/>
              <a:pPr/>
              <a:t>‹#›</a:t>
            </a:fld>
            <a:endParaRPr lang="en-US" altLang="en-US"/>
          </a:p>
        </p:txBody>
      </p:sp>
    </p:spTree>
    <p:extLst>
      <p:ext uri="{BB962C8B-B14F-4D97-AF65-F5344CB8AC3E}">
        <p14:creationId xmlns:p14="http://schemas.microsoft.com/office/powerpoint/2010/main" val="256637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F928A8F-6D85-488C-A7BF-0223A440AB79}" type="slidenum">
              <a:rPr lang="en-US" altLang="en-US"/>
              <a:pPr/>
              <a:t>‹#›</a:t>
            </a:fld>
            <a:endParaRPr lang="en-US" altLang="en-US"/>
          </a:p>
        </p:txBody>
      </p:sp>
    </p:spTree>
    <p:extLst>
      <p:ext uri="{BB962C8B-B14F-4D97-AF65-F5344CB8AC3E}">
        <p14:creationId xmlns:p14="http://schemas.microsoft.com/office/powerpoint/2010/main" val="310487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2C5C45F-4F04-4B31-82B7-B2C8858AAABF}" type="slidenum">
              <a:rPr lang="en-US" altLang="en-US"/>
              <a:pPr/>
              <a:t>‹#›</a:t>
            </a:fld>
            <a:endParaRPr lang="en-US" altLang="en-US"/>
          </a:p>
        </p:txBody>
      </p:sp>
    </p:spTree>
    <p:extLst>
      <p:ext uri="{BB962C8B-B14F-4D97-AF65-F5344CB8AC3E}">
        <p14:creationId xmlns:p14="http://schemas.microsoft.com/office/powerpoint/2010/main" val="289102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949B2C5-7D9B-4C68-BDD2-8231DE2E85FB}" type="slidenum">
              <a:rPr lang="en-US" altLang="en-US"/>
              <a:pPr/>
              <a:t>‹#›</a:t>
            </a:fld>
            <a:endParaRPr lang="en-US" altLang="en-US"/>
          </a:p>
        </p:txBody>
      </p:sp>
    </p:spTree>
    <p:extLst>
      <p:ext uri="{BB962C8B-B14F-4D97-AF65-F5344CB8AC3E}">
        <p14:creationId xmlns:p14="http://schemas.microsoft.com/office/powerpoint/2010/main" val="23871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40877F-8087-4C15-A8ED-7AC28671DEBD}" type="slidenum">
              <a:rPr lang="en-US" altLang="en-US"/>
              <a:pPr/>
              <a:t>‹#›</a:t>
            </a:fld>
            <a:endParaRPr lang="en-US" altLang="en-US"/>
          </a:p>
        </p:txBody>
      </p:sp>
    </p:spTree>
    <p:extLst>
      <p:ext uri="{BB962C8B-B14F-4D97-AF65-F5344CB8AC3E}">
        <p14:creationId xmlns:p14="http://schemas.microsoft.com/office/powerpoint/2010/main" val="288276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8BB5A5D-CFDC-450C-A28D-BA2075C87E04}" type="slidenum">
              <a:rPr lang="en-US" altLang="en-US"/>
              <a:pPr/>
              <a:t>‹#›</a:t>
            </a:fld>
            <a:endParaRPr lang="en-US" altLang="en-US"/>
          </a:p>
        </p:txBody>
      </p:sp>
    </p:spTree>
    <p:extLst>
      <p:ext uri="{BB962C8B-B14F-4D97-AF65-F5344CB8AC3E}">
        <p14:creationId xmlns:p14="http://schemas.microsoft.com/office/powerpoint/2010/main" val="983383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48D60E6-6818-4B7D-BFF4-56DDD56EACB3}" type="slidenum">
              <a:rPr lang="en-US" altLang="en-US"/>
              <a:pPr/>
              <a:t>‹#›</a:t>
            </a:fld>
            <a:endParaRPr lang="en-US" altLang="en-US"/>
          </a:p>
        </p:txBody>
      </p:sp>
    </p:spTree>
    <p:extLst>
      <p:ext uri="{BB962C8B-B14F-4D97-AF65-F5344CB8AC3E}">
        <p14:creationId xmlns:p14="http://schemas.microsoft.com/office/powerpoint/2010/main" val="410642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84D6153-79BC-43F7-B447-26B62A4C033C}" type="slidenum">
              <a:rPr lang="en-US" altLang="en-US"/>
              <a:pPr/>
              <a:t>‹#›</a:t>
            </a:fld>
            <a:endParaRPr lang="en-US" altLang="en-US"/>
          </a:p>
        </p:txBody>
      </p:sp>
    </p:spTree>
    <p:extLst>
      <p:ext uri="{BB962C8B-B14F-4D97-AF65-F5344CB8AC3E}">
        <p14:creationId xmlns:p14="http://schemas.microsoft.com/office/powerpoint/2010/main" val="231455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9356C0E-081F-4DD2-BD6C-1AE4A18D1AD5}" type="slidenum">
              <a:rPr lang="en-US" altLang="en-US"/>
              <a:pPr/>
              <a:t>‹#›</a:t>
            </a:fld>
            <a:endParaRPr lang="en-US" altLang="en-US"/>
          </a:p>
        </p:txBody>
      </p:sp>
    </p:spTree>
    <p:extLst>
      <p:ext uri="{BB962C8B-B14F-4D97-AF65-F5344CB8AC3E}">
        <p14:creationId xmlns:p14="http://schemas.microsoft.com/office/powerpoint/2010/main" val="64979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BD7860E-BE6F-4C07-A37E-77FF05A4F852}" type="slidenum">
              <a:rPr lang="en-US" altLang="en-US"/>
              <a:pPr/>
              <a:t>‹#›</a:t>
            </a:fld>
            <a:endParaRPr lang="en-US" altLang="en-US"/>
          </a:p>
        </p:txBody>
      </p:sp>
    </p:spTree>
    <p:extLst>
      <p:ext uri="{BB962C8B-B14F-4D97-AF65-F5344CB8AC3E}">
        <p14:creationId xmlns:p14="http://schemas.microsoft.com/office/powerpoint/2010/main" val="111143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9222812-FB35-456F-A5B6-E87BB4FD4442}" type="slidenum">
              <a:rPr lang="en-US" altLang="en-US"/>
              <a:pPr/>
              <a:t>‹#›</a:t>
            </a:fld>
            <a:endParaRPr lang="en-US" altLang="en-US"/>
          </a:p>
        </p:txBody>
      </p:sp>
    </p:spTree>
    <p:extLst>
      <p:ext uri="{BB962C8B-B14F-4D97-AF65-F5344CB8AC3E}">
        <p14:creationId xmlns:p14="http://schemas.microsoft.com/office/powerpoint/2010/main" val="178514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DD78217-719D-4547-8CC5-19E39889B1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2.jpe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www.facebook.com/BWCPATHS" TargetMode="External"/><Relationship Id="rId5" Type="http://schemas.openxmlformats.org/officeDocument/2006/relationships/image" Target="../media/image21.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3077"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a:t>
            </a:r>
          </a:p>
        </p:txBody>
      </p:sp>
      <p:sp>
        <p:nvSpPr>
          <p:cNvPr id="3078" name="Title 15"/>
          <p:cNvSpPr>
            <a:spLocks noGrp="1"/>
          </p:cNvSpPr>
          <p:nvPr>
            <p:ph type="title"/>
          </p:nvPr>
        </p:nvSpPr>
        <p:spPr>
          <a:xfrm>
            <a:off x="457200" y="381000"/>
            <a:ext cx="5257800" cy="457200"/>
          </a:xfrm>
        </p:spPr>
        <p:txBody>
          <a:bodyPr/>
          <a:lstStyle/>
          <a:p>
            <a:pPr eaLnBrk="1" hangingPunct="1"/>
            <a:r>
              <a:rPr lang="en-US" altLang="en-US" sz="2800" b="1">
                <a:solidFill>
                  <a:schemeClr val="bg1"/>
                </a:solidFill>
                <a:latin typeface="Verdana" panose="020B0604030504040204" pitchFamily="34" charset="0"/>
              </a:rPr>
              <a:t>Mold Awareness</a:t>
            </a:r>
          </a:p>
        </p:txBody>
      </p:sp>
      <p:pic>
        <p:nvPicPr>
          <p:cNvPr id="3079" name="Content Placeholder 11" descr="Mold-Stachybotrys.jpg"/>
          <p:cNvPicPr>
            <a:picLocks noGrp="1" noChangeAspect="1"/>
          </p:cNvPicPr>
          <p:nvPr>
            <p:ph idx="1"/>
          </p:nvPr>
        </p:nvPicPr>
        <p:blipFill>
          <a:blip r:embed="rId5">
            <a:extLst>
              <a:ext uri="{28A0092B-C50C-407E-A947-70E740481C1C}">
                <a14:useLocalDpi xmlns:a14="http://schemas.microsoft.com/office/drawing/2010/main" val="0"/>
              </a:ext>
            </a:extLst>
          </a:blip>
          <a:srcRect/>
          <a:stretch>
            <a:fillRect/>
          </a:stretch>
        </p:blipFill>
        <p:spPr>
          <a:xfrm>
            <a:off x="304800" y="1295400"/>
            <a:ext cx="3962400" cy="2667000"/>
          </a:xfrm>
        </p:spPr>
      </p:pic>
      <p:pic>
        <p:nvPicPr>
          <p:cNvPr id="3080" name="Picture 12" descr="Mold-Ceiling.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819400"/>
            <a:ext cx="4040188"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Rectangle 13"/>
          <p:cNvSpPr>
            <a:spLocks noChangeArrowheads="1"/>
          </p:cNvSpPr>
          <p:nvPr/>
        </p:nvSpPr>
        <p:spPr bwMode="auto">
          <a:xfrm>
            <a:off x="6019800" y="1066800"/>
            <a:ext cx="2971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100" i="1">
                <a:latin typeface="Verdana" panose="020B0604030504040204" pitchFamily="34" charset="0"/>
              </a:rPr>
              <a:t>Bureau of Workers’ Comp </a:t>
            </a:r>
          </a:p>
          <a:p>
            <a:pPr algn="ctr" eaLnBrk="1" hangingPunct="1">
              <a:spcBef>
                <a:spcPct val="0"/>
              </a:spcBef>
              <a:buFontTx/>
              <a:buNone/>
            </a:pPr>
            <a:r>
              <a:rPr lang="en-US" altLang="en-US" sz="1100" i="1">
                <a:latin typeface="Verdana" panose="020B0604030504040204" pitchFamily="34" charset="0"/>
              </a:rPr>
              <a:t>PA Training for Health &amp; Safety</a:t>
            </a:r>
          </a:p>
          <a:p>
            <a:pPr algn="ctr" eaLnBrk="1" hangingPunct="1">
              <a:spcBef>
                <a:spcPct val="0"/>
              </a:spcBef>
              <a:buFontTx/>
              <a:buNone/>
            </a:pPr>
            <a:r>
              <a:rPr lang="en-US" altLang="en-US" sz="1100" i="1">
                <a:latin typeface="Verdana" panose="020B0604030504040204" pitchFamily="34" charset="0"/>
              </a:rPr>
              <a:t>(PATHS)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2293"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10</a:t>
            </a:r>
          </a:p>
        </p:txBody>
      </p:sp>
      <p:sp>
        <p:nvSpPr>
          <p:cNvPr id="12294" name="Rectangle 2"/>
          <p:cNvSpPr>
            <a:spLocks noGrp="1" noChangeArrowheads="1"/>
          </p:cNvSpPr>
          <p:nvPr>
            <p:ph type="ctrTitle"/>
          </p:nvPr>
        </p:nvSpPr>
        <p:spPr>
          <a:xfrm>
            <a:off x="457200" y="381000"/>
            <a:ext cx="5257800" cy="457200"/>
          </a:xfrm>
        </p:spPr>
        <p:txBody>
          <a:bodyPr/>
          <a:lstStyle/>
          <a:p>
            <a:pPr eaLnBrk="1" hangingPunct="1"/>
            <a:r>
              <a:rPr lang="en-US" altLang="en-US" sz="2800">
                <a:solidFill>
                  <a:schemeClr val="bg1"/>
                </a:solidFill>
                <a:latin typeface="Verdana" panose="020B0604030504040204" pitchFamily="34" charset="0"/>
              </a:rPr>
              <a:t>“Quick Fixes” Don’t Work</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2296" name="Rectangle 7"/>
          <p:cNvSpPr>
            <a:spLocks noChangeArrowheads="1"/>
          </p:cNvSpPr>
          <p:nvPr/>
        </p:nvSpPr>
        <p:spPr bwMode="auto">
          <a:xfrm>
            <a:off x="381000" y="1524000"/>
            <a:ext cx="8534400"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pPr>
            <a:r>
              <a:rPr lang="en-US" altLang="en-US" sz="2400">
                <a:solidFill>
                  <a:srgbClr val="FF0000"/>
                </a:solidFill>
                <a:latin typeface="Verdana" panose="020B0604030504040204" pitchFamily="34" charset="0"/>
              </a:rPr>
              <a:t> Treating mold outbreaks with Lysol, bleach,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fumigants or fungicides will not help. </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Only a few of these products will kill mold. </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None prevent future outbreaks and many are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harmful to contents, documents and people.</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Do not introduce airflow. Mold spores are airborne.</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Do not wipe off the mold. You are helping it spread.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3317"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11</a:t>
            </a:r>
          </a:p>
        </p:txBody>
      </p:sp>
      <p:sp>
        <p:nvSpPr>
          <p:cNvPr id="13318"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rPr>
              <a:t>Mold Remediation</a:t>
            </a:r>
            <a:endParaRPr lang="en-US" altLang="en-US" sz="2800">
              <a:solidFill>
                <a:schemeClr val="bg1"/>
              </a:solidFill>
              <a:latin typeface="Verdana" panose="020B0604030504040204" pitchFamily="34" charset="0"/>
            </a:endParaRPr>
          </a:p>
        </p:txBody>
      </p:sp>
      <p:sp>
        <p:nvSpPr>
          <p:cNvPr id="12"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3320" name="Rectangle 7"/>
          <p:cNvSpPr>
            <a:spLocks noChangeArrowheads="1"/>
          </p:cNvSpPr>
          <p:nvPr/>
        </p:nvSpPr>
        <p:spPr bwMode="auto">
          <a:xfrm>
            <a:off x="609600" y="12192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200">
              <a:latin typeface="Verdana" panose="020B0604030504040204" pitchFamily="34" charset="0"/>
            </a:endParaRPr>
          </a:p>
        </p:txBody>
      </p:sp>
      <p:pic>
        <p:nvPicPr>
          <p:cNvPr id="13321" name="Picture 2" descr="img25"/>
          <p:cNvPicPr>
            <a:picLocks noChangeAspect="1" noChangeArrowheads="1"/>
          </p:cNvPicPr>
          <p:nvPr/>
        </p:nvPicPr>
        <p:blipFill>
          <a:blip r:embed="rId5">
            <a:lum bright="-20000" contrast="-20000"/>
            <a:extLst>
              <a:ext uri="{28A0092B-C50C-407E-A947-70E740481C1C}">
                <a14:useLocalDpi xmlns:a14="http://schemas.microsoft.com/office/drawing/2010/main" val="0"/>
              </a:ext>
            </a:extLst>
          </a:blip>
          <a:srcRect/>
          <a:stretch>
            <a:fillRect/>
          </a:stretch>
        </p:blipFill>
        <p:spPr bwMode="auto">
          <a:xfrm>
            <a:off x="4876800" y="2514600"/>
            <a:ext cx="40243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Rectangle 9"/>
          <p:cNvSpPr>
            <a:spLocks noChangeArrowheads="1"/>
          </p:cNvSpPr>
          <p:nvPr/>
        </p:nvSpPr>
        <p:spPr bwMode="auto">
          <a:xfrm>
            <a:off x="228600" y="1143000"/>
            <a:ext cx="83820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300">
                <a:latin typeface="Verdana" panose="020B0604030504040204" pitchFamily="34" charset="0"/>
              </a:rPr>
              <a:t> </a:t>
            </a:r>
          </a:p>
          <a:p>
            <a:pPr lvl="1" eaLnBrk="1" hangingPunct="1">
              <a:spcBef>
                <a:spcPct val="0"/>
              </a:spcBef>
              <a:buFont typeface="Arial" panose="020B0604020202020204" pitchFamily="34" charset="0"/>
              <a:buChar char="•"/>
            </a:pPr>
            <a:r>
              <a:rPr lang="en-US" altLang="en-US" sz="2200">
                <a:latin typeface="Verdana" panose="020B0604030504040204" pitchFamily="34" charset="0"/>
              </a:rPr>
              <a:t> </a:t>
            </a:r>
            <a:r>
              <a:rPr lang="en-US" altLang="en-US" sz="2400">
                <a:latin typeface="Verdana" panose="020B0604030504040204" pitchFamily="34" charset="0"/>
              </a:rPr>
              <a:t>Mold testing and remediation requires a </a:t>
            </a:r>
            <a:br>
              <a:rPr lang="en-US" altLang="en-US" sz="2400">
                <a:latin typeface="Verdana" panose="020B0604030504040204" pitchFamily="34" charset="0"/>
              </a:rPr>
            </a:br>
            <a:r>
              <a:rPr lang="en-US" altLang="en-US" sz="2400">
                <a:latin typeface="Verdana" panose="020B0604030504040204" pitchFamily="34" charset="0"/>
              </a:rPr>
              <a:t>  professional!</a:t>
            </a:r>
          </a:p>
          <a:p>
            <a:pPr lvl="1" eaLnBrk="1" hangingPunct="1">
              <a:spcBef>
                <a:spcPct val="0"/>
              </a:spcBef>
              <a:buFont typeface="Arial" panose="020B0604020202020204" pitchFamily="34" charset="0"/>
              <a:buChar char="•"/>
            </a:pPr>
            <a:endParaRPr lang="en-US" altLang="en-US" sz="2400">
              <a:latin typeface="Verdana" panose="020B0604030504040204" pitchFamily="34" charset="0"/>
            </a:endParaRPr>
          </a:p>
          <a:p>
            <a:pPr lvl="1" eaLnBrk="1" hangingPunct="1">
              <a:spcBef>
                <a:spcPct val="0"/>
              </a:spcBef>
              <a:buFont typeface="Arial" panose="020B0604020202020204" pitchFamily="34" charset="0"/>
              <a:buChar char="•"/>
            </a:pPr>
            <a:r>
              <a:rPr lang="en-US" altLang="en-US" sz="2400">
                <a:latin typeface="Verdana" panose="020B0604030504040204" pitchFamily="34" charset="0"/>
              </a:rPr>
              <a:t> Attempting to identify, </a:t>
            </a:r>
          </a:p>
          <a:p>
            <a:pPr lvl="1" eaLnBrk="1" hangingPunct="1">
              <a:spcBef>
                <a:spcPct val="0"/>
              </a:spcBef>
              <a:buFontTx/>
              <a:buNone/>
            </a:pPr>
            <a:r>
              <a:rPr lang="en-US" altLang="en-US" sz="2400">
                <a:latin typeface="Verdana" panose="020B0604030504040204" pitchFamily="34" charset="0"/>
              </a:rPr>
              <a:t>  remediate, clean, dry    </a:t>
            </a:r>
            <a:br>
              <a:rPr lang="en-US" altLang="en-US" sz="2400">
                <a:latin typeface="Verdana" panose="020B0604030504040204" pitchFamily="34" charset="0"/>
              </a:rPr>
            </a:br>
            <a:r>
              <a:rPr lang="en-US" altLang="en-US" sz="2400">
                <a:latin typeface="Verdana" panose="020B0604030504040204" pitchFamily="34" charset="0"/>
              </a:rPr>
              <a:t>  or in any way personally </a:t>
            </a:r>
          </a:p>
          <a:p>
            <a:pPr lvl="1" eaLnBrk="1" hangingPunct="1">
              <a:spcBef>
                <a:spcPct val="0"/>
              </a:spcBef>
              <a:buFontTx/>
              <a:buNone/>
            </a:pPr>
            <a:r>
              <a:rPr lang="en-US" altLang="en-US" sz="2400">
                <a:latin typeface="Verdana" panose="020B0604030504040204" pitchFamily="34" charset="0"/>
              </a:rPr>
              <a:t>  deal with mold without </a:t>
            </a:r>
            <a:br>
              <a:rPr lang="en-US" altLang="en-US" sz="2400">
                <a:latin typeface="Verdana" panose="020B0604030504040204" pitchFamily="34" charset="0"/>
              </a:rPr>
            </a:br>
            <a:r>
              <a:rPr lang="en-US" altLang="en-US" sz="2400">
                <a:latin typeface="Verdana" panose="020B0604030504040204" pitchFamily="34" charset="0"/>
              </a:rPr>
              <a:t>  the appropriate training </a:t>
            </a:r>
          </a:p>
          <a:p>
            <a:pPr lvl="1" eaLnBrk="1" hangingPunct="1">
              <a:spcBef>
                <a:spcPct val="0"/>
              </a:spcBef>
              <a:buFontTx/>
              <a:buNone/>
            </a:pPr>
            <a:r>
              <a:rPr lang="en-US" altLang="en-US" sz="2400">
                <a:latin typeface="Verdana" panose="020B0604030504040204" pitchFamily="34" charset="0"/>
              </a:rPr>
              <a:t>  is not recommended.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4341"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12</a:t>
            </a:r>
          </a:p>
        </p:txBody>
      </p:sp>
      <p:sp>
        <p:nvSpPr>
          <p:cNvPr id="1434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Find the Cause and Fix It</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4344" name="Rectangle 7"/>
          <p:cNvSpPr>
            <a:spLocks noChangeArrowheads="1"/>
          </p:cNvSpPr>
          <p:nvPr/>
        </p:nvSpPr>
        <p:spPr bwMode="auto">
          <a:xfrm>
            <a:off x="533400" y="1371600"/>
            <a:ext cx="8153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6 oversimplified steps to mold remediation:</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 For mold to grow there must be moisture.</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1. Find out what is introducing moisture into your </a:t>
            </a:r>
            <a:br>
              <a:rPr lang="en-US" altLang="en-US" sz="2400">
                <a:latin typeface="Verdana" panose="020B0604030504040204" pitchFamily="34" charset="0"/>
              </a:rPr>
            </a:br>
            <a:r>
              <a:rPr lang="en-US" altLang="en-US" sz="2400">
                <a:latin typeface="Verdana" panose="020B0604030504040204" pitchFamily="34" charset="0"/>
              </a:rPr>
              <a:t>    environment and stop it.</a:t>
            </a:r>
          </a:p>
          <a:p>
            <a:pPr eaLnBrk="1" hangingPunct="1">
              <a:spcBef>
                <a:spcPct val="0"/>
              </a:spcBef>
              <a:buFont typeface="Courier New" panose="02070309020205020404" pitchFamily="49" charset="0"/>
              <a:buChar char="o"/>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2. Remove the excess moisture. </a:t>
            </a:r>
          </a:p>
          <a:p>
            <a:pPr eaLnBrk="1" hangingPunct="1">
              <a:spcBef>
                <a:spcPct val="0"/>
              </a:spcBef>
              <a:buFont typeface="Courier New" panose="02070309020205020404" pitchFamily="49" charset="0"/>
              <a:buChar char="o"/>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3. Mop, sponge, vacuum and squeegee standing </a:t>
            </a:r>
            <a:br>
              <a:rPr lang="en-US" altLang="en-US" sz="2400">
                <a:latin typeface="Verdana" panose="020B0604030504040204" pitchFamily="34" charset="0"/>
              </a:rPr>
            </a:br>
            <a:r>
              <a:rPr lang="en-US" altLang="en-US" sz="2400">
                <a:latin typeface="Verdana" panose="020B0604030504040204" pitchFamily="34" charset="0"/>
              </a:rPr>
              <a:t>    water out of area.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5365"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13</a:t>
            </a:r>
          </a:p>
        </p:txBody>
      </p:sp>
      <p:sp>
        <p:nvSpPr>
          <p:cNvPr id="15366" name="Rectangle 2"/>
          <p:cNvSpPr>
            <a:spLocks noGrp="1" noChangeArrowheads="1"/>
          </p:cNvSpPr>
          <p:nvPr>
            <p:ph type="ctrTitle"/>
          </p:nvPr>
        </p:nvSpPr>
        <p:spPr>
          <a:xfrm>
            <a:off x="685800" y="381000"/>
            <a:ext cx="5181600" cy="457200"/>
          </a:xfrm>
        </p:spPr>
        <p:txBody>
          <a:bodyPr/>
          <a:lstStyle/>
          <a:p>
            <a:pPr algn="l" eaLnBrk="1" hangingPunct="1"/>
            <a:r>
              <a:rPr lang="en-US" altLang="en-US" sz="2700">
                <a:solidFill>
                  <a:schemeClr val="bg1"/>
                </a:solidFill>
                <a:latin typeface="Verdana" panose="020B0604030504040204" pitchFamily="34" charset="0"/>
              </a:rPr>
              <a:t>Isolate the Area &amp; Use PPE</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8" name="Rectangle 7"/>
          <p:cNvSpPr>
            <a:spLocks noChangeArrowheads="1"/>
          </p:cNvSpPr>
          <p:nvPr/>
        </p:nvSpPr>
        <p:spPr bwMode="auto">
          <a:xfrm>
            <a:off x="685800" y="1447800"/>
            <a:ext cx="75438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4. </a:t>
            </a:r>
            <a:r>
              <a:rPr lang="en-US" altLang="en-US" sz="2200">
                <a:latin typeface="Verdana" panose="020B0604030504040204" pitchFamily="34" charset="0"/>
              </a:rPr>
              <a:t>The affected area must be sealed off from </a:t>
            </a:r>
            <a:br>
              <a:rPr lang="en-US" altLang="en-US" sz="2200">
                <a:latin typeface="Verdana" panose="020B0604030504040204" pitchFamily="34" charset="0"/>
              </a:rPr>
            </a:br>
            <a:r>
              <a:rPr lang="en-US" altLang="en-US" sz="2200">
                <a:latin typeface="Verdana" panose="020B0604030504040204" pitchFamily="34" charset="0"/>
              </a:rPr>
              <a:t>    people, objects and areas.</a:t>
            </a:r>
          </a:p>
          <a:p>
            <a:pPr eaLnBrk="1" hangingPunct="1">
              <a:spcBef>
                <a:spcPct val="0"/>
              </a:spcBef>
            </a:pPr>
            <a:endParaRPr lang="en-US" altLang="en-US" sz="2200">
              <a:latin typeface="Verdana" panose="020B0604030504040204" pitchFamily="34" charset="0"/>
            </a:endParaRPr>
          </a:p>
          <a:p>
            <a:pPr eaLnBrk="1" hangingPunct="1">
              <a:spcBef>
                <a:spcPct val="0"/>
              </a:spcBef>
              <a:buFontTx/>
              <a:buNone/>
            </a:pPr>
            <a:r>
              <a:rPr lang="en-US" altLang="en-US" sz="2200">
                <a:latin typeface="Verdana" panose="020B0604030504040204" pitchFamily="34" charset="0"/>
              </a:rPr>
              <a:t>5. The area must not be entered without PPE.</a:t>
            </a:r>
          </a:p>
          <a:p>
            <a:pPr eaLnBrk="1" hangingPunct="1">
              <a:spcBef>
                <a:spcPct val="0"/>
              </a:spcBef>
            </a:pPr>
            <a:endParaRPr lang="en-US" altLang="en-US" sz="2200">
              <a:latin typeface="Verdana" panose="020B0604030504040204" pitchFamily="34" charset="0"/>
            </a:endParaRPr>
          </a:p>
          <a:p>
            <a:pPr eaLnBrk="1" hangingPunct="1">
              <a:spcBef>
                <a:spcPct val="0"/>
              </a:spcBef>
              <a:buFontTx/>
              <a:buNone/>
            </a:pPr>
            <a:r>
              <a:rPr lang="en-US" altLang="en-US" sz="2200">
                <a:latin typeface="Verdana" panose="020B0604030504040204" pitchFamily="34" charset="0"/>
              </a:rPr>
              <a:t>6. If desired, mold can be tested and identified.</a:t>
            </a:r>
          </a:p>
        </p:txBody>
      </p:sp>
      <p:pic>
        <p:nvPicPr>
          <p:cNvPr id="11" name="Picture 10" descr="Tyvek Sui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3505200"/>
            <a:ext cx="1824038"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Gloves-Chemical.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419600"/>
            <a:ext cx="1905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Respirator-North 770.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038600"/>
            <a:ext cx="194945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6389" name="Rectangle 19"/>
          <p:cNvSpPr>
            <a:spLocks noChangeArrowheads="1"/>
          </p:cNvSpPr>
          <p:nvPr/>
        </p:nvSpPr>
        <p:spPr bwMode="auto">
          <a:xfrm>
            <a:off x="8001000" y="60198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14</a:t>
            </a:r>
          </a:p>
        </p:txBody>
      </p:sp>
      <p:sp>
        <p:nvSpPr>
          <p:cNvPr id="16390"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Determine Presence</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pic>
        <p:nvPicPr>
          <p:cNvPr id="16392" name="Content Placeholder 3" descr="dirty_du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295400"/>
            <a:ext cx="5456238"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7413"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15</a:t>
            </a:r>
          </a:p>
        </p:txBody>
      </p:sp>
      <p:sp>
        <p:nvSpPr>
          <p:cNvPr id="17414"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Begin Drying</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7416" name="Rectangle 7"/>
          <p:cNvSpPr>
            <a:spLocks noChangeArrowheads="1"/>
          </p:cNvSpPr>
          <p:nvPr/>
        </p:nvSpPr>
        <p:spPr bwMode="auto">
          <a:xfrm>
            <a:off x="838200" y="1371600"/>
            <a:ext cx="73914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Excess moisture removed; now four ingredients of drying used to dry the environment</a:t>
            </a:r>
            <a:r>
              <a:rPr lang="en-US" altLang="en-US" sz="2400">
                <a:solidFill>
                  <a:srgbClr val="00B0F0"/>
                </a:solidFill>
              </a:rPr>
              <a:t> </a:t>
            </a:r>
            <a:r>
              <a:rPr lang="en-US" altLang="en-US" sz="2400">
                <a:latin typeface="Verdana" panose="020B0604030504040204" pitchFamily="34" charset="0"/>
              </a:rPr>
              <a:t>(extraction, humidity control, air movement, temperature). </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Contents usually left in the area (this area will be used as a drying chamber). </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Once contents are dry mold will go dormant</a:t>
            </a:r>
          </a:p>
          <a:p>
            <a:pPr eaLnBrk="1" hangingPunct="1">
              <a:spcBef>
                <a:spcPct val="0"/>
              </a:spcBef>
              <a:buFontTx/>
              <a:buNone/>
            </a:pPr>
            <a:r>
              <a:rPr lang="en-US" altLang="en-US" sz="2400">
                <a:latin typeface="Verdana" panose="020B0604030504040204" pitchFamily="34" charset="0"/>
              </a:rPr>
              <a:t>(must be a negative air environment).</a:t>
            </a:r>
          </a:p>
          <a:p>
            <a:pPr eaLnBrk="1" hangingPunct="1">
              <a:spcBef>
                <a:spcPct val="0"/>
              </a:spcBef>
              <a:buFontTx/>
              <a:buNone/>
            </a:pPr>
            <a:endParaRPr lang="en-US" altLang="en-US" sz="1800"/>
          </a:p>
          <a:p>
            <a:pPr eaLnBrk="1" hangingPunct="1">
              <a:spcBef>
                <a:spcPct val="0"/>
              </a:spcBef>
              <a:buFontTx/>
              <a:buNone/>
            </a:pPr>
            <a:r>
              <a:rPr lang="en-US" altLang="en-US" sz="1400">
                <a:latin typeface="Verdana" panose="020B0604030504040204" pitchFamily="34" charset="0"/>
              </a:rPr>
              <a:t>NOTE: If drying cannot be accomplished or will take more then 48 hours to begin, contents can be frozen.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8437" name="Rectangle 19"/>
          <p:cNvSpPr>
            <a:spLocks noChangeArrowheads="1"/>
          </p:cNvSpPr>
          <p:nvPr/>
        </p:nvSpPr>
        <p:spPr bwMode="auto">
          <a:xfrm>
            <a:off x="8001000" y="60198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16</a:t>
            </a:r>
          </a:p>
        </p:txBody>
      </p:sp>
      <p:sp>
        <p:nvSpPr>
          <p:cNvPr id="18438"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Negative Air?</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8440" name="Rectangle 7"/>
          <p:cNvSpPr>
            <a:spLocks noChangeArrowheads="1"/>
          </p:cNvSpPr>
          <p:nvPr/>
        </p:nvSpPr>
        <p:spPr bwMode="auto">
          <a:xfrm>
            <a:off x="685800" y="1828800"/>
            <a:ext cx="4267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Negative air refers to the act of scrubbing the air with a HEPA filtering device and discharging    it outside of the sealed environment.</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(HEPA = </a:t>
            </a:r>
            <a:r>
              <a:rPr lang="en-US" altLang="en-US" sz="2400"/>
              <a:t>High Efficiency Particulate Air)</a:t>
            </a:r>
            <a:r>
              <a:rPr lang="en-US" altLang="en-US" sz="2400">
                <a:latin typeface="Verdana" panose="020B0604030504040204" pitchFamily="34" charset="0"/>
              </a:rPr>
              <a:t> </a:t>
            </a:r>
          </a:p>
        </p:txBody>
      </p:sp>
      <p:pic>
        <p:nvPicPr>
          <p:cNvPr id="18441" name="Picture 10" descr="Air Scrubber.jpg"/>
          <p:cNvPicPr>
            <a:picLocks noChangeAspect="1"/>
          </p:cNvPicPr>
          <p:nvPr/>
        </p:nvPicPr>
        <p:blipFill>
          <a:blip r:embed="rId5">
            <a:extLst>
              <a:ext uri="{28A0092B-C50C-407E-A947-70E740481C1C}">
                <a14:useLocalDpi xmlns:a14="http://schemas.microsoft.com/office/drawing/2010/main" val="0"/>
              </a:ext>
            </a:extLst>
          </a:blip>
          <a:srcRect r="4266" b="2486"/>
          <a:stretch>
            <a:fillRect/>
          </a:stretch>
        </p:blipFill>
        <p:spPr bwMode="auto">
          <a:xfrm>
            <a:off x="5334000" y="1219200"/>
            <a:ext cx="341947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9461" name="Rectangle 19"/>
          <p:cNvSpPr>
            <a:spLocks noChangeArrowheads="1"/>
          </p:cNvSpPr>
          <p:nvPr/>
        </p:nvSpPr>
        <p:spPr bwMode="auto">
          <a:xfrm>
            <a:off x="8001000" y="60198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17</a:t>
            </a:r>
          </a:p>
        </p:txBody>
      </p:sp>
      <p:sp>
        <p:nvSpPr>
          <p:cNvPr id="7" name="Content Placeholder 2"/>
          <p:cNvSpPr txBox="1">
            <a:spLocks/>
          </p:cNvSpPr>
          <p:nvPr/>
        </p:nvSpPr>
        <p:spPr bwMode="auto">
          <a:xfrm>
            <a:off x="457200" y="990600"/>
            <a:ext cx="8305800" cy="5334000"/>
          </a:xfrm>
          <a:prstGeom prst="rect">
            <a:avLst/>
          </a:prstGeom>
          <a:noFill/>
          <a:ln w="9525">
            <a:noFill/>
            <a:miter lim="800000"/>
            <a:headEnd/>
            <a:tailEnd/>
          </a:ln>
        </p:spPr>
        <p:txBody>
          <a:bodyPr/>
          <a:lstStyle/>
          <a:p>
            <a:pPr algn="ctr" eaLnBrk="0" hangingPunct="0">
              <a:spcBef>
                <a:spcPct val="20000"/>
              </a:spcBef>
              <a:defRPr/>
            </a:pPr>
            <a:endParaRPr lang="en-US" sz="2000" kern="0" dirty="0">
              <a:latin typeface="Verdana" pitchFamily="34" charset="0"/>
            </a:endParaRPr>
          </a:p>
          <a:p>
            <a:pPr algn="ctr" eaLnBrk="0" hangingPunct="0">
              <a:spcBef>
                <a:spcPct val="20000"/>
              </a:spcBef>
              <a:defRPr/>
            </a:pPr>
            <a:endParaRPr lang="en-US" sz="2400" kern="0" dirty="0">
              <a:latin typeface="Verdana" pitchFamily="34" charset="0"/>
            </a:endParaRPr>
          </a:p>
          <a:p>
            <a:pPr algn="ctr" eaLnBrk="0" hangingPunct="0">
              <a:spcBef>
                <a:spcPct val="20000"/>
              </a:spcBef>
              <a:defRPr/>
            </a:pPr>
            <a:endParaRPr lang="en-US" sz="2400" kern="0" dirty="0">
              <a:latin typeface="Verdana" pitchFamily="34" charset="0"/>
            </a:endParaRPr>
          </a:p>
          <a:p>
            <a:pPr algn="ctr" eaLnBrk="0" hangingPunct="0">
              <a:spcBef>
                <a:spcPct val="20000"/>
              </a:spcBef>
              <a:defRPr/>
            </a:pPr>
            <a:endParaRPr lang="en-US" sz="2400" kern="0" dirty="0">
              <a:latin typeface="Verdana" pitchFamily="34" charset="0"/>
            </a:endParaRPr>
          </a:p>
        </p:txBody>
      </p:sp>
      <p:sp>
        <p:nvSpPr>
          <p:cNvPr id="19463" name="Rectangle 2"/>
          <p:cNvSpPr>
            <a:spLocks noGrp="1" noChangeArrowheads="1"/>
          </p:cNvSpPr>
          <p:nvPr>
            <p:ph type="ctrTitle"/>
          </p:nvPr>
        </p:nvSpPr>
        <p:spPr>
          <a:xfrm>
            <a:off x="533400" y="304800"/>
            <a:ext cx="5181600" cy="609600"/>
          </a:xfrm>
        </p:spPr>
        <p:txBody>
          <a:bodyPr/>
          <a:lstStyle/>
          <a:p>
            <a:pPr eaLnBrk="1" hangingPunct="1"/>
            <a:r>
              <a:rPr lang="en-US" altLang="en-US" sz="2800">
                <a:solidFill>
                  <a:schemeClr val="bg1"/>
                </a:solidFill>
                <a:latin typeface="Verdana" panose="020B0604030504040204" pitchFamily="34" charset="0"/>
              </a:rPr>
              <a:t>Clean the Contents</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800" kern="0" dirty="0">
              <a:latin typeface="Verdana" pitchFamily="34" charset="0"/>
            </a:endParaRPr>
          </a:p>
        </p:txBody>
      </p:sp>
      <p:sp>
        <p:nvSpPr>
          <p:cNvPr id="19465" name="Rectangle 8"/>
          <p:cNvSpPr>
            <a:spLocks noChangeArrowheads="1"/>
          </p:cNvSpPr>
          <p:nvPr/>
        </p:nvSpPr>
        <p:spPr bwMode="auto">
          <a:xfrm>
            <a:off x="838200" y="1143000"/>
            <a:ext cx="7924800" cy="50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pPr>
            <a:r>
              <a:rPr lang="en-US" altLang="en-US" sz="2400">
                <a:latin typeface="Verdana" panose="020B0604030504040204" pitchFamily="34" charset="0"/>
              </a:rPr>
              <a:t> Area is dry and mold has gone dormant.          </a:t>
            </a:r>
          </a:p>
          <a:p>
            <a:pPr eaLnBrk="1" hangingPunct="1">
              <a:lnSpc>
                <a:spcPct val="80000"/>
              </a:lnSpc>
              <a:spcBef>
                <a:spcPct val="0"/>
              </a:spcBef>
            </a:pPr>
            <a:endParaRPr lang="en-US" altLang="en-US" sz="2400">
              <a:latin typeface="Verdana" panose="020B0604030504040204" pitchFamily="34" charset="0"/>
            </a:endParaRPr>
          </a:p>
          <a:p>
            <a:pPr eaLnBrk="1" hangingPunct="1">
              <a:lnSpc>
                <a:spcPct val="80000"/>
              </a:lnSpc>
              <a:spcBef>
                <a:spcPct val="0"/>
              </a:spcBef>
            </a:pPr>
            <a:r>
              <a:rPr lang="en-US" altLang="en-US" sz="2400">
                <a:latin typeface="Verdana" panose="020B0604030504040204" pitchFamily="34" charset="0"/>
              </a:rPr>
              <a:t> Do not try to clean active mold!</a:t>
            </a:r>
          </a:p>
          <a:p>
            <a:pPr eaLnBrk="1" hangingPunct="1">
              <a:lnSpc>
                <a:spcPct val="80000"/>
              </a:lnSpc>
              <a:spcBef>
                <a:spcPct val="0"/>
              </a:spcBef>
            </a:pPr>
            <a:endParaRPr lang="en-US" altLang="en-US" sz="2400">
              <a:latin typeface="Verdana" panose="020B0604030504040204" pitchFamily="34" charset="0"/>
            </a:endParaRPr>
          </a:p>
          <a:p>
            <a:pPr eaLnBrk="1" hangingPunct="1">
              <a:lnSpc>
                <a:spcPct val="80000"/>
              </a:lnSpc>
              <a:spcBef>
                <a:spcPct val="0"/>
              </a:spcBef>
            </a:pPr>
            <a:r>
              <a:rPr lang="en-US" altLang="en-US" sz="2400">
                <a:latin typeface="Verdana" panose="020B0604030504040204" pitchFamily="34" charset="0"/>
              </a:rPr>
              <a:t> Mold must be cleaned in a negative air </a:t>
            </a:r>
            <a:br>
              <a:rPr lang="en-US" altLang="en-US" sz="2400">
                <a:latin typeface="Verdana" panose="020B0604030504040204" pitchFamily="34" charset="0"/>
              </a:rPr>
            </a:br>
            <a:r>
              <a:rPr lang="en-US" altLang="en-US" sz="2400">
                <a:latin typeface="Verdana" panose="020B0604030504040204" pitchFamily="34" charset="0"/>
              </a:rPr>
              <a:t>  environment.</a:t>
            </a:r>
          </a:p>
          <a:p>
            <a:pPr eaLnBrk="1" hangingPunct="1">
              <a:lnSpc>
                <a:spcPct val="80000"/>
              </a:lnSpc>
              <a:spcBef>
                <a:spcPct val="0"/>
              </a:spcBef>
            </a:pPr>
            <a:endParaRPr lang="en-US" altLang="en-US" sz="2400">
              <a:latin typeface="Verdana" panose="020B0604030504040204" pitchFamily="34" charset="0"/>
            </a:endParaRPr>
          </a:p>
          <a:p>
            <a:pPr eaLnBrk="1" hangingPunct="1">
              <a:lnSpc>
                <a:spcPct val="80000"/>
              </a:lnSpc>
              <a:spcBef>
                <a:spcPct val="0"/>
              </a:spcBef>
            </a:pPr>
            <a:r>
              <a:rPr lang="en-US" altLang="en-US" sz="2400">
                <a:latin typeface="Verdana" panose="020B0604030504040204" pitchFamily="34" charset="0"/>
              </a:rPr>
              <a:t> Most solutions require mold to be removed with </a:t>
            </a:r>
            <a:br>
              <a:rPr lang="en-US" altLang="en-US" sz="2400">
                <a:latin typeface="Verdana" panose="020B0604030504040204" pitchFamily="34" charset="0"/>
              </a:rPr>
            </a:br>
            <a:r>
              <a:rPr lang="en-US" altLang="en-US" sz="2400">
                <a:latin typeface="Verdana" panose="020B0604030504040204" pitchFamily="34" charset="0"/>
              </a:rPr>
              <a:t>  HEPA filter vacuums.</a:t>
            </a:r>
          </a:p>
          <a:p>
            <a:pPr eaLnBrk="1" hangingPunct="1">
              <a:lnSpc>
                <a:spcPct val="80000"/>
              </a:lnSpc>
              <a:spcBef>
                <a:spcPct val="0"/>
              </a:spcBef>
            </a:pPr>
            <a:endParaRPr lang="en-US" altLang="en-US" sz="2400">
              <a:latin typeface="Verdana" panose="020B0604030504040204" pitchFamily="34" charset="0"/>
            </a:endParaRPr>
          </a:p>
          <a:p>
            <a:pPr eaLnBrk="1" hangingPunct="1">
              <a:lnSpc>
                <a:spcPct val="80000"/>
              </a:lnSpc>
              <a:spcBef>
                <a:spcPct val="0"/>
              </a:spcBef>
            </a:pPr>
            <a:r>
              <a:rPr lang="en-US" altLang="en-US" sz="2400">
                <a:latin typeface="Verdana" panose="020B0604030504040204" pitchFamily="34" charset="0"/>
              </a:rPr>
              <a:t> Use special attachments including screens and </a:t>
            </a:r>
            <a:br>
              <a:rPr lang="en-US" altLang="en-US" sz="2400">
                <a:latin typeface="Verdana" panose="020B0604030504040204" pitchFamily="34" charset="0"/>
              </a:rPr>
            </a:br>
            <a:r>
              <a:rPr lang="en-US" altLang="en-US" sz="2400">
                <a:latin typeface="Verdana" panose="020B0604030504040204" pitchFamily="34" charset="0"/>
              </a:rPr>
              <a:t>  brushes attached to suction so surfaces are not </a:t>
            </a:r>
            <a:br>
              <a:rPr lang="en-US" altLang="en-US" sz="2400">
                <a:latin typeface="Verdana" panose="020B0604030504040204" pitchFamily="34" charset="0"/>
              </a:rPr>
            </a:br>
            <a:r>
              <a:rPr lang="en-US" altLang="en-US" sz="2400">
                <a:latin typeface="Verdana" panose="020B0604030504040204" pitchFamily="34" charset="0"/>
              </a:rPr>
              <a:t>  damaged.</a:t>
            </a:r>
          </a:p>
          <a:p>
            <a:pPr eaLnBrk="1" hangingPunct="1">
              <a:lnSpc>
                <a:spcPct val="80000"/>
              </a:lnSpc>
              <a:spcBef>
                <a:spcPct val="0"/>
              </a:spcBef>
            </a:pPr>
            <a:endParaRPr lang="en-US" altLang="en-US" sz="2400">
              <a:latin typeface="Verdana" panose="020B0604030504040204" pitchFamily="34" charset="0"/>
            </a:endParaRPr>
          </a:p>
          <a:p>
            <a:pPr eaLnBrk="1" hangingPunct="1">
              <a:lnSpc>
                <a:spcPct val="80000"/>
              </a:lnSpc>
              <a:spcBef>
                <a:spcPct val="0"/>
              </a:spcBef>
            </a:pPr>
            <a:r>
              <a:rPr lang="en-US" altLang="en-US" sz="2400">
                <a:latin typeface="Verdana" panose="020B0604030504040204" pitchFamily="34" charset="0"/>
              </a:rPr>
              <a:t> As contents are cleaned they are isolated from </a:t>
            </a:r>
            <a:br>
              <a:rPr lang="en-US" altLang="en-US" sz="2400">
                <a:latin typeface="Verdana" panose="020B0604030504040204" pitchFamily="34" charset="0"/>
              </a:rPr>
            </a:br>
            <a:r>
              <a:rPr lang="en-US" altLang="en-US" sz="2400">
                <a:latin typeface="Verdana" panose="020B0604030504040204" pitchFamily="34" charset="0"/>
              </a:rPr>
              <a:t>  room to prevent further exposure.</a:t>
            </a:r>
          </a:p>
          <a:p>
            <a:pPr eaLnBrk="1" hangingPunct="1">
              <a:spcBef>
                <a:spcPct val="0"/>
              </a:spcBef>
              <a:buFontTx/>
              <a:buNone/>
            </a:pP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Clean the Area</a:t>
            </a:r>
          </a:p>
        </p:txBody>
      </p:sp>
      <p:sp>
        <p:nvSpPr>
          <p:cNvPr id="2048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rPr>
              <a:t>PPT-</a:t>
            </a:r>
            <a:r>
              <a:rPr lang="en-US" altLang="en-US" sz="1400">
                <a:solidFill>
                  <a:schemeClr val="bg1"/>
                </a:solidFill>
                <a:latin typeface="Verdana" panose="020B0604030504040204" pitchFamily="34" charset="0"/>
              </a:rPr>
              <a:t>059-01</a:t>
            </a:r>
            <a:endParaRPr lang="en-US" altLang="en-US" sz="1400">
              <a:solidFill>
                <a:schemeClr val="bg1"/>
              </a:solidFill>
            </a:endParaRPr>
          </a:p>
        </p:txBody>
      </p:sp>
      <p:sp>
        <p:nvSpPr>
          <p:cNvPr id="20486"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18</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0488" name="Rectangle 7"/>
          <p:cNvSpPr>
            <a:spLocks noChangeArrowheads="1"/>
          </p:cNvSpPr>
          <p:nvPr/>
        </p:nvSpPr>
        <p:spPr bwMode="auto">
          <a:xfrm>
            <a:off x="838200" y="1447800"/>
            <a:ext cx="78486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 typeface="Courier New" panose="02070309020205020404" pitchFamily="49" charset="0"/>
              <a:buChar char="o"/>
            </a:pPr>
            <a:r>
              <a:rPr lang="en-US" altLang="en-US" sz="2400">
                <a:latin typeface="Verdana" panose="020B0604030504040204" pitchFamily="34" charset="0"/>
              </a:rPr>
              <a:t> Area is dry and mold is dormant.</a:t>
            </a:r>
          </a:p>
          <a:p>
            <a:pPr eaLnBrk="1" hangingPunct="1">
              <a:lnSpc>
                <a:spcPct val="90000"/>
              </a:lnSpc>
              <a:spcBef>
                <a:spcPct val="0"/>
              </a:spcBef>
              <a:buFont typeface="Courier New" panose="02070309020205020404" pitchFamily="49" charset="0"/>
              <a:buChar char="o"/>
            </a:pPr>
            <a:endParaRPr lang="en-US" altLang="en-US" sz="2400">
              <a:latin typeface="Verdana" panose="020B0604030504040204" pitchFamily="34" charset="0"/>
            </a:endParaRPr>
          </a:p>
          <a:p>
            <a:pPr eaLnBrk="1" hangingPunct="1">
              <a:lnSpc>
                <a:spcPct val="90000"/>
              </a:lnSpc>
              <a:spcBef>
                <a:spcPct val="0"/>
              </a:spcBef>
              <a:buFont typeface="Courier New" panose="02070309020205020404" pitchFamily="49" charset="0"/>
              <a:buChar char="o"/>
            </a:pPr>
            <a:r>
              <a:rPr lang="en-US" altLang="en-US" sz="2400">
                <a:latin typeface="Verdana" panose="020B0604030504040204" pitchFamily="34" charset="0"/>
              </a:rPr>
              <a:t> Follow the same procedures used in contents </a:t>
            </a:r>
            <a:br>
              <a:rPr lang="en-US" altLang="en-US" sz="2400">
                <a:latin typeface="Verdana" panose="020B0604030504040204" pitchFamily="34" charset="0"/>
              </a:rPr>
            </a:br>
            <a:r>
              <a:rPr lang="en-US" altLang="en-US" sz="2400">
                <a:latin typeface="Verdana" panose="020B0604030504040204" pitchFamily="34" charset="0"/>
              </a:rPr>
              <a:t>   cleaning.</a:t>
            </a:r>
          </a:p>
          <a:p>
            <a:pPr eaLnBrk="1" hangingPunct="1">
              <a:lnSpc>
                <a:spcPct val="90000"/>
              </a:lnSpc>
              <a:spcBef>
                <a:spcPct val="0"/>
              </a:spcBef>
              <a:buFont typeface="Courier New" panose="02070309020205020404" pitchFamily="49" charset="0"/>
              <a:buChar char="o"/>
            </a:pPr>
            <a:endParaRPr lang="en-US" altLang="en-US" sz="2400">
              <a:latin typeface="Verdana" panose="020B0604030504040204" pitchFamily="34" charset="0"/>
            </a:endParaRPr>
          </a:p>
          <a:p>
            <a:pPr eaLnBrk="1" hangingPunct="1">
              <a:lnSpc>
                <a:spcPct val="90000"/>
              </a:lnSpc>
              <a:spcBef>
                <a:spcPct val="0"/>
              </a:spcBef>
              <a:buFont typeface="Courier New" panose="02070309020205020404" pitchFamily="49" charset="0"/>
              <a:buChar char="o"/>
            </a:pPr>
            <a:r>
              <a:rPr lang="en-US" altLang="en-US" sz="2400">
                <a:latin typeface="Verdana" panose="020B0604030504040204" pitchFamily="34" charset="0"/>
              </a:rPr>
              <a:t> All surfaces in the area must be cleaned.</a:t>
            </a:r>
          </a:p>
          <a:p>
            <a:pPr eaLnBrk="1" hangingPunct="1">
              <a:lnSpc>
                <a:spcPct val="90000"/>
              </a:lnSpc>
              <a:spcBef>
                <a:spcPct val="0"/>
              </a:spcBef>
              <a:buFontTx/>
              <a:buNone/>
            </a:pPr>
            <a:endParaRPr lang="en-US" altLang="en-US" sz="2400">
              <a:latin typeface="Verdana" panose="020B0604030504040204" pitchFamily="34" charset="0"/>
            </a:endParaRPr>
          </a:p>
          <a:p>
            <a:pPr eaLnBrk="1" hangingPunct="1">
              <a:lnSpc>
                <a:spcPct val="90000"/>
              </a:lnSpc>
              <a:spcBef>
                <a:spcPct val="0"/>
              </a:spcBef>
              <a:buFont typeface="Courier New" panose="02070309020205020404" pitchFamily="49" charset="0"/>
              <a:buChar char="o"/>
            </a:pPr>
            <a:r>
              <a:rPr lang="en-US" altLang="en-US" sz="2400">
                <a:latin typeface="Verdana" panose="020B0604030504040204" pitchFamily="34" charset="0"/>
              </a:rPr>
              <a:t> HVAC components should be cleaned at this </a:t>
            </a:r>
            <a:br>
              <a:rPr lang="en-US" altLang="en-US" sz="2400">
                <a:latin typeface="Verdana" panose="020B0604030504040204" pitchFamily="34" charset="0"/>
              </a:rPr>
            </a:br>
            <a:r>
              <a:rPr lang="en-US" altLang="en-US" sz="2400">
                <a:latin typeface="Verdana" panose="020B0604030504040204" pitchFamily="34" charset="0"/>
              </a:rPr>
              <a:t>   time.</a:t>
            </a:r>
          </a:p>
          <a:p>
            <a:pPr eaLnBrk="1" hangingPunct="1">
              <a:lnSpc>
                <a:spcPct val="90000"/>
              </a:lnSpc>
              <a:spcBef>
                <a:spcPct val="0"/>
              </a:spcBef>
              <a:buFont typeface="Courier New" panose="02070309020205020404" pitchFamily="49" charset="0"/>
              <a:buChar char="o"/>
            </a:pPr>
            <a:endParaRPr lang="en-US" altLang="en-US" sz="2400">
              <a:latin typeface="Verdana" panose="020B0604030504040204" pitchFamily="34" charset="0"/>
            </a:endParaRPr>
          </a:p>
          <a:p>
            <a:pPr eaLnBrk="1" hangingPunct="1">
              <a:lnSpc>
                <a:spcPct val="90000"/>
              </a:lnSpc>
              <a:spcBef>
                <a:spcPct val="0"/>
              </a:spcBef>
              <a:buFont typeface="Courier New" panose="02070309020205020404" pitchFamily="49" charset="0"/>
              <a:buChar char="o"/>
            </a:pPr>
            <a:r>
              <a:rPr lang="en-US" altLang="en-US" sz="2400">
                <a:latin typeface="Verdana" panose="020B0604030504040204" pitchFamily="34" charset="0"/>
              </a:rPr>
              <a:t> After surfaces appear to be free of mold, </a:t>
            </a:r>
            <a:br>
              <a:rPr lang="en-US" altLang="en-US" sz="2400">
                <a:latin typeface="Verdana" panose="020B0604030504040204" pitchFamily="34" charset="0"/>
              </a:rPr>
            </a:br>
            <a:r>
              <a:rPr lang="en-US" altLang="en-US" sz="2400">
                <a:latin typeface="Verdana" panose="020B0604030504040204" pitchFamily="34" charset="0"/>
              </a:rPr>
              <a:t>   fungicides can be used.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Monitor the Area</a:t>
            </a:r>
          </a:p>
        </p:txBody>
      </p:sp>
      <p:sp>
        <p:nvSpPr>
          <p:cNvPr id="2150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1510"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19</a:t>
            </a:r>
          </a:p>
        </p:txBody>
      </p:sp>
      <p:sp>
        <p:nvSpPr>
          <p:cNvPr id="8"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800" kern="0" dirty="0">
              <a:latin typeface="Verdana" pitchFamily="34" charset="0"/>
            </a:endParaRPr>
          </a:p>
        </p:txBody>
      </p:sp>
      <p:sp>
        <p:nvSpPr>
          <p:cNvPr id="21512" name="Rectangle 8"/>
          <p:cNvSpPr>
            <a:spLocks noChangeArrowheads="1"/>
          </p:cNvSpPr>
          <p:nvPr/>
        </p:nvSpPr>
        <p:spPr bwMode="auto">
          <a:xfrm>
            <a:off x="685800" y="1295400"/>
            <a:ext cx="7467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a:latin typeface="Verdana" panose="020B0604030504040204" pitchFamily="34" charset="0"/>
              </a:rPr>
              <a:t> Contents have been cleaned and isolated.</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Source has been identified and dealt with.</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Area has been cleaned.</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Area has been re-tested for mold.</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Area has been monitored and </a:t>
            </a:r>
          </a:p>
          <a:p>
            <a:pPr eaLnBrk="1" hangingPunct="1">
              <a:spcBef>
                <a:spcPct val="0"/>
              </a:spcBef>
              <a:buFontTx/>
              <a:buNone/>
            </a:pPr>
            <a:r>
              <a:rPr lang="en-US" altLang="en-US" sz="2400">
                <a:latin typeface="Verdana" panose="020B0604030504040204" pitchFamily="34" charset="0"/>
              </a:rPr>
              <a:t>  corrected environment persists.</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Return contents to area.</a:t>
            </a:r>
          </a:p>
        </p:txBody>
      </p:sp>
      <p:pic>
        <p:nvPicPr>
          <p:cNvPr id="21513" name="Picture 4" descr="X:\spakosh\My Pictures\Arti-laser-indoor air quality monito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124200"/>
            <a:ext cx="1509713" cy="237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4101"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a:t>
            </a:r>
          </a:p>
        </p:txBody>
      </p:sp>
      <p:sp>
        <p:nvSpPr>
          <p:cNvPr id="410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Causes of Mold</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4104" name="Rectangle 7"/>
          <p:cNvSpPr>
            <a:spLocks noChangeArrowheads="1"/>
          </p:cNvSpPr>
          <p:nvPr/>
        </p:nvSpPr>
        <p:spPr bwMode="auto">
          <a:xfrm>
            <a:off x="381000" y="1447800"/>
            <a:ext cx="830580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1217613" indent="-53340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FontTx/>
              <a:buNone/>
            </a:pPr>
            <a:r>
              <a:rPr lang="en-US" altLang="en-US" sz="2400">
                <a:latin typeface="Verdana" panose="020B0604030504040204" pitchFamily="34" charset="0"/>
              </a:rPr>
              <a:t>Mold spores are always present but require a favorable environment to become active</a:t>
            </a:r>
          </a:p>
          <a:p>
            <a:pPr eaLnBrk="1" hangingPunct="1">
              <a:lnSpc>
                <a:spcPct val="90000"/>
              </a:lnSpc>
              <a:spcBef>
                <a:spcPct val="0"/>
              </a:spcBef>
              <a:buFontTx/>
              <a:buNone/>
            </a:pPr>
            <a:endParaRPr lang="en-US" altLang="en-US" sz="2400">
              <a:latin typeface="Verdana" panose="020B0604030504040204" pitchFamily="34" charset="0"/>
            </a:endParaRPr>
          </a:p>
          <a:p>
            <a:pPr eaLnBrk="1" hangingPunct="1">
              <a:lnSpc>
                <a:spcPct val="90000"/>
              </a:lnSpc>
              <a:spcBef>
                <a:spcPct val="0"/>
              </a:spcBef>
              <a:buFontTx/>
              <a:buAutoNum type="arabicPeriod"/>
            </a:pPr>
            <a:r>
              <a:rPr lang="en-US" altLang="en-US" sz="2400">
                <a:latin typeface="Verdana" panose="020B0604030504040204" pitchFamily="34" charset="0"/>
              </a:rPr>
              <a:t>Humidity or Moisture</a:t>
            </a:r>
          </a:p>
          <a:p>
            <a:pPr lvl="1" eaLnBrk="1" hangingPunct="1">
              <a:lnSpc>
                <a:spcPct val="90000"/>
              </a:lnSpc>
              <a:spcBef>
                <a:spcPct val="0"/>
              </a:spcBef>
              <a:buFontTx/>
              <a:buChar char="•"/>
            </a:pPr>
            <a:r>
              <a:rPr lang="en-US" altLang="en-US" sz="2000">
                <a:latin typeface="Verdana" panose="020B0604030504040204" pitchFamily="34" charset="0"/>
              </a:rPr>
              <a:t>If RH (relative humidity) is over 70% for an extended period of time mold growth is almost inevitable.</a:t>
            </a:r>
          </a:p>
          <a:p>
            <a:pPr eaLnBrk="1" hangingPunct="1">
              <a:lnSpc>
                <a:spcPct val="90000"/>
              </a:lnSpc>
              <a:spcBef>
                <a:spcPct val="0"/>
              </a:spcBef>
              <a:buFontTx/>
              <a:buAutoNum type="arabicPeriod"/>
            </a:pPr>
            <a:r>
              <a:rPr lang="en-US" altLang="en-US" sz="2400">
                <a:latin typeface="Verdana" panose="020B0604030504040204" pitchFamily="34" charset="0"/>
              </a:rPr>
              <a:t>Temperature</a:t>
            </a:r>
          </a:p>
          <a:p>
            <a:pPr lvl="1" eaLnBrk="1" hangingPunct="1">
              <a:lnSpc>
                <a:spcPct val="90000"/>
              </a:lnSpc>
              <a:spcBef>
                <a:spcPct val="0"/>
              </a:spcBef>
              <a:buFontTx/>
              <a:buChar char="•"/>
            </a:pPr>
            <a:r>
              <a:rPr lang="en-US" altLang="en-US" sz="2000">
                <a:latin typeface="Verdana" panose="020B0604030504040204" pitchFamily="34" charset="0"/>
              </a:rPr>
              <a:t>Higher temperatures increase RH: mold growth. Below 70 degrees is best for prevention.</a:t>
            </a:r>
          </a:p>
          <a:p>
            <a:pPr eaLnBrk="1" hangingPunct="1">
              <a:lnSpc>
                <a:spcPct val="90000"/>
              </a:lnSpc>
              <a:spcBef>
                <a:spcPct val="0"/>
              </a:spcBef>
              <a:buFontTx/>
              <a:buAutoNum type="arabicPeriod"/>
            </a:pPr>
            <a:r>
              <a:rPr lang="en-US" altLang="en-US" sz="2400">
                <a:latin typeface="Verdana" panose="020B0604030504040204" pitchFamily="34" charset="0"/>
              </a:rPr>
              <a:t>Stagnant Air</a:t>
            </a:r>
          </a:p>
          <a:p>
            <a:pPr lvl="1" eaLnBrk="1" hangingPunct="1">
              <a:lnSpc>
                <a:spcPct val="90000"/>
              </a:lnSpc>
              <a:spcBef>
                <a:spcPct val="0"/>
              </a:spcBef>
              <a:buFontTx/>
              <a:buChar char="•"/>
            </a:pPr>
            <a:r>
              <a:rPr lang="en-US" altLang="en-US" sz="2000">
                <a:latin typeface="Verdana" panose="020B0604030504040204" pitchFamily="34" charset="0"/>
              </a:rPr>
              <a:t>Air movement aids in evaporation and decreases moisture. Use to prevent not to cure! </a:t>
            </a:r>
          </a:p>
          <a:p>
            <a:pPr eaLnBrk="1" hangingPunct="1">
              <a:lnSpc>
                <a:spcPct val="90000"/>
              </a:lnSpc>
              <a:spcBef>
                <a:spcPct val="0"/>
              </a:spcBef>
              <a:buFontTx/>
              <a:buAutoNum type="arabicPeriod"/>
            </a:pPr>
            <a:r>
              <a:rPr lang="en-US" altLang="en-US" sz="2400">
                <a:latin typeface="Verdana" panose="020B0604030504040204" pitchFamily="34" charset="0"/>
              </a:rPr>
              <a:t>Darkness</a:t>
            </a:r>
          </a:p>
          <a:p>
            <a:pPr lvl="1" eaLnBrk="1" hangingPunct="1">
              <a:lnSpc>
                <a:spcPct val="90000"/>
              </a:lnSpc>
              <a:spcBef>
                <a:spcPct val="0"/>
              </a:spcBef>
              <a:buFontTx/>
              <a:buChar char="•"/>
            </a:pPr>
            <a:r>
              <a:rPr lang="en-US" altLang="en-US" sz="2000">
                <a:latin typeface="Verdana" panose="020B0604030504040204" pitchFamily="34" charset="0"/>
              </a:rPr>
              <a:t>UV rays help retard growth.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Mold Elimination</a:t>
            </a:r>
          </a:p>
        </p:txBody>
      </p:sp>
      <p:sp>
        <p:nvSpPr>
          <p:cNvPr id="2253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2534"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20</a:t>
            </a:r>
          </a:p>
        </p:txBody>
      </p:sp>
      <p:sp>
        <p:nvSpPr>
          <p:cNvPr id="8"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2536" name="Rectangle 8"/>
          <p:cNvSpPr>
            <a:spLocks noChangeArrowheads="1"/>
          </p:cNvSpPr>
          <p:nvPr/>
        </p:nvSpPr>
        <p:spPr bwMode="auto">
          <a:xfrm>
            <a:off x="685800" y="1219200"/>
            <a:ext cx="6096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Eliminate one of these elements and mold won’t thrive:</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Food Source? Expensive &amp; unlikely</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Temperature Zone? Bake</a:t>
            </a:r>
          </a:p>
          <a:p>
            <a:pPr eaLnBrk="1" hangingPunct="1">
              <a:spcBef>
                <a:spcPct val="0"/>
              </a:spcBef>
              <a:buFontTx/>
              <a:buNone/>
            </a:pPr>
            <a:r>
              <a:rPr lang="en-US" altLang="en-US" sz="2400">
                <a:latin typeface="Verdana" panose="020B0604030504040204" pitchFamily="34" charset="0"/>
              </a:rPr>
              <a:t>  the house?</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latin typeface="Verdana" panose="020B0604030504040204" pitchFamily="34" charset="0"/>
              </a:rPr>
              <a:t> Moisture? All we need to</a:t>
            </a:r>
          </a:p>
          <a:p>
            <a:pPr eaLnBrk="1" hangingPunct="1">
              <a:spcBef>
                <a:spcPct val="0"/>
              </a:spcBef>
              <a:buFontTx/>
              <a:buNone/>
            </a:pPr>
            <a:r>
              <a:rPr lang="en-US" altLang="en-US" sz="2400">
                <a:latin typeface="Verdana" panose="020B0604030504040204" pitchFamily="34" charset="0"/>
              </a:rPr>
              <a:t>  remove is the excess!</a:t>
            </a:r>
          </a:p>
        </p:txBody>
      </p:sp>
      <p:pic>
        <p:nvPicPr>
          <p:cNvPr id="22537" name="Picture 6" descr="X:\spakosh\My Pictures\Mold-Roo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971800"/>
            <a:ext cx="3889375"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Assessment</a:t>
            </a:r>
          </a:p>
        </p:txBody>
      </p:sp>
      <p:sp>
        <p:nvSpPr>
          <p:cNvPr id="2355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3558"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21</a:t>
            </a:r>
          </a:p>
        </p:txBody>
      </p:sp>
      <p:sp>
        <p:nvSpPr>
          <p:cNvPr id="9"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8" name="Rectangle 7"/>
          <p:cNvSpPr/>
          <p:nvPr/>
        </p:nvSpPr>
        <p:spPr>
          <a:xfrm>
            <a:off x="533400" y="1295400"/>
            <a:ext cx="8001000" cy="3694113"/>
          </a:xfrm>
          <a:prstGeom prst="rect">
            <a:avLst/>
          </a:prstGeom>
        </p:spPr>
        <p:txBody>
          <a:bodyPr>
            <a:spAutoFit/>
          </a:bodyPr>
          <a:lstStyle/>
          <a:p>
            <a:pPr>
              <a:defRPr/>
            </a:pPr>
            <a:r>
              <a:rPr lang="en-US" sz="2400" dirty="0">
                <a:latin typeface="Verdana" pitchFamily="34" charset="0"/>
              </a:rPr>
              <a:t>Most assessment of microbial is visual</a:t>
            </a:r>
          </a:p>
          <a:p>
            <a:pPr>
              <a:defRPr/>
            </a:pPr>
            <a:endParaRPr lang="en-US" dirty="0">
              <a:latin typeface="Arial" charset="0"/>
            </a:endParaRPr>
          </a:p>
          <a:p>
            <a:pPr marL="457200" indent="-457200">
              <a:buFontTx/>
              <a:buAutoNum type="arabicPeriod"/>
              <a:defRPr/>
            </a:pPr>
            <a:r>
              <a:rPr lang="en-US" sz="2400" dirty="0">
                <a:latin typeface="Verdana" pitchFamily="34" charset="0"/>
              </a:rPr>
              <a:t>Look for visible growth first.</a:t>
            </a:r>
          </a:p>
          <a:p>
            <a:pPr marL="457200" indent="-457200">
              <a:buFontTx/>
              <a:buAutoNum type="arabicPeriod"/>
              <a:defRPr/>
            </a:pPr>
            <a:r>
              <a:rPr lang="en-US" sz="2400" dirty="0">
                <a:latin typeface="Verdana" pitchFamily="34" charset="0"/>
              </a:rPr>
              <a:t>Consider potential for hidden growth (is there moisture hidden in the walls, HVAC, etc.).</a:t>
            </a:r>
          </a:p>
          <a:p>
            <a:pPr marL="457200" indent="-457200">
              <a:buFontTx/>
              <a:buAutoNum type="arabicPeriod" startAt="3"/>
              <a:defRPr/>
            </a:pPr>
            <a:r>
              <a:rPr lang="en-US" sz="2400" dirty="0">
                <a:latin typeface="Verdana" pitchFamily="34" charset="0"/>
              </a:rPr>
              <a:t>How far has it/will it</a:t>
            </a:r>
          </a:p>
          <a:p>
            <a:pPr marL="457200" indent="-457200">
              <a:defRPr/>
            </a:pPr>
            <a:r>
              <a:rPr lang="en-US" sz="2400" dirty="0">
                <a:latin typeface="Verdana" pitchFamily="34" charset="0"/>
              </a:rPr>
              <a:t>	spread?</a:t>
            </a:r>
          </a:p>
          <a:p>
            <a:pPr marL="457200" indent="-457200">
              <a:defRPr/>
            </a:pPr>
            <a:r>
              <a:rPr lang="en-US" sz="2400" dirty="0">
                <a:latin typeface="Verdana" pitchFamily="34" charset="0"/>
              </a:rPr>
              <a:t>4. Why did the mold start </a:t>
            </a:r>
          </a:p>
          <a:p>
            <a:pPr marL="457200" indent="-457200">
              <a:defRPr/>
            </a:pPr>
            <a:r>
              <a:rPr lang="en-US" sz="2400" dirty="0">
                <a:latin typeface="Verdana" pitchFamily="34" charset="0"/>
              </a:rPr>
              <a:t>	or how did the moisture </a:t>
            </a:r>
          </a:p>
          <a:p>
            <a:pPr marL="457200" indent="-457200">
              <a:defRPr/>
            </a:pPr>
            <a:r>
              <a:rPr lang="en-US" sz="2400" dirty="0">
                <a:latin typeface="Verdana" pitchFamily="34" charset="0"/>
              </a:rPr>
              <a:t>	get there?</a:t>
            </a:r>
          </a:p>
        </p:txBody>
      </p:sp>
      <p:pic>
        <p:nvPicPr>
          <p:cNvPr id="23561" name="Picture 4" descr="X:\spakosh\My Pictures\Mold-aspergillus on roof undersid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200400"/>
            <a:ext cx="3657600"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Grp="1" noChangeArrowheads="1"/>
          </p:cNvSpPr>
          <p:nvPr>
            <p:ph type="ctrTitle"/>
          </p:nvPr>
        </p:nvSpPr>
        <p:spPr>
          <a:xfrm>
            <a:off x="609600" y="381000"/>
            <a:ext cx="5181600" cy="457200"/>
          </a:xfrm>
        </p:spPr>
        <p:txBody>
          <a:bodyPr/>
          <a:lstStyle/>
          <a:p>
            <a:pPr eaLnBrk="1" hangingPunct="1"/>
            <a:br>
              <a:rPr lang="en-US" altLang="en-US" sz="2800" b="1"/>
            </a:br>
            <a:r>
              <a:rPr lang="en-US" altLang="en-US" sz="2800">
                <a:solidFill>
                  <a:schemeClr val="bg1"/>
                </a:solidFill>
                <a:latin typeface="Verdana" panose="020B0604030504040204" pitchFamily="34" charset="0"/>
              </a:rPr>
              <a:t>Visual</a:t>
            </a:r>
            <a:br>
              <a:rPr lang="en-US" altLang="en-US" sz="3600" b="1">
                <a:solidFill>
                  <a:schemeClr val="tx1"/>
                </a:solidFill>
              </a:rPr>
            </a:br>
            <a:endParaRPr lang="en-US" altLang="en-US" sz="2800">
              <a:solidFill>
                <a:schemeClr val="bg1"/>
              </a:solidFill>
              <a:latin typeface="Verdana" panose="020B0604030504040204" pitchFamily="34" charset="0"/>
            </a:endParaRPr>
          </a:p>
        </p:txBody>
      </p:sp>
      <p:sp>
        <p:nvSpPr>
          <p:cNvPr id="2458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4582"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22</a:t>
            </a:r>
          </a:p>
        </p:txBody>
      </p:sp>
      <p:sp>
        <p:nvSpPr>
          <p:cNvPr id="8"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800" kern="0" dirty="0">
              <a:latin typeface="Verdana" pitchFamily="34" charset="0"/>
            </a:endParaRPr>
          </a:p>
        </p:txBody>
      </p:sp>
      <p:sp>
        <p:nvSpPr>
          <p:cNvPr id="24584" name="Rectangle 8"/>
          <p:cNvSpPr>
            <a:spLocks noChangeArrowheads="1"/>
          </p:cNvSpPr>
          <p:nvPr/>
        </p:nvSpPr>
        <p:spPr bwMode="auto">
          <a:xfrm>
            <a:off x="533400" y="1295400"/>
            <a:ext cx="6858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5"/>
            </a:pPr>
            <a:r>
              <a:rPr lang="en-US" altLang="en-US" sz="2400">
                <a:latin typeface="Verdana" panose="020B0604030504040204" pitchFamily="34" charset="0"/>
              </a:rPr>
              <a:t>You need to take care of the existing problem: consider the chances of the damage reoccurring.</a:t>
            </a:r>
          </a:p>
          <a:p>
            <a:pPr eaLnBrk="1" hangingPunct="1">
              <a:spcBef>
                <a:spcPct val="0"/>
              </a:spcBef>
              <a:buFontTx/>
              <a:buAutoNum type="arabicPeriod" startAt="6"/>
            </a:pPr>
            <a:endParaRPr lang="en-US" altLang="en-US" sz="2400">
              <a:latin typeface="Verdana" panose="020B0604030504040204" pitchFamily="34" charset="0"/>
            </a:endParaRPr>
          </a:p>
          <a:p>
            <a:pPr eaLnBrk="1" hangingPunct="1">
              <a:spcBef>
                <a:spcPct val="0"/>
              </a:spcBef>
              <a:buFontTx/>
              <a:buAutoNum type="arabicPeriod" startAt="6"/>
            </a:pPr>
            <a:r>
              <a:rPr lang="en-US" altLang="en-US" sz="2400">
                <a:latin typeface="Verdana" panose="020B0604030504040204" pitchFamily="34" charset="0"/>
              </a:rPr>
              <a:t>Is the building envelope the culprit,           or possibly the exterior insulated finish systems to blame?</a:t>
            </a:r>
          </a:p>
          <a:p>
            <a:pPr eaLnBrk="1" hangingPunct="1">
              <a:spcBef>
                <a:spcPct val="0"/>
              </a:spcBef>
              <a:buFontTx/>
              <a:buAutoNum type="arabicPeriod" startAt="7"/>
            </a:pPr>
            <a:endParaRPr lang="en-US" altLang="en-US" sz="2400">
              <a:latin typeface="Verdana" panose="020B0604030504040204" pitchFamily="34" charset="0"/>
            </a:endParaRPr>
          </a:p>
          <a:p>
            <a:pPr eaLnBrk="1" hangingPunct="1">
              <a:spcBef>
                <a:spcPct val="0"/>
              </a:spcBef>
              <a:buFontTx/>
              <a:buAutoNum type="arabicPeriod" startAt="7"/>
            </a:pPr>
            <a:r>
              <a:rPr lang="en-US" altLang="en-US" sz="2400">
                <a:latin typeface="Verdana" panose="020B0604030504040204" pitchFamily="34" charset="0"/>
              </a:rPr>
              <a:t>Determine if a moisture </a:t>
            </a:r>
          </a:p>
          <a:p>
            <a:pPr eaLnBrk="1" hangingPunct="1">
              <a:spcBef>
                <a:spcPct val="0"/>
              </a:spcBef>
              <a:buFontTx/>
              <a:buNone/>
            </a:pPr>
            <a:r>
              <a:rPr lang="en-US" altLang="en-US" sz="2400">
                <a:latin typeface="Verdana" panose="020B0604030504040204" pitchFamily="34" charset="0"/>
              </a:rPr>
              <a:t>	source is a reservoir or   </a:t>
            </a:r>
          </a:p>
          <a:p>
            <a:pPr eaLnBrk="1" hangingPunct="1">
              <a:spcBef>
                <a:spcPct val="0"/>
              </a:spcBef>
              <a:buFontTx/>
              <a:buNone/>
            </a:pPr>
            <a:r>
              <a:rPr lang="en-US" altLang="en-US" sz="2400">
                <a:latin typeface="Verdana" panose="020B0604030504040204" pitchFamily="34" charset="0"/>
              </a:rPr>
              <a:t>	an amplifier.</a:t>
            </a:r>
          </a:p>
        </p:txBody>
      </p:sp>
      <p:pic>
        <p:nvPicPr>
          <p:cNvPr id="24585" name="Picture 4" descr="X:\spakosh\My Pictures\Mold-Stachybotry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1438" y="3657600"/>
            <a:ext cx="3349625"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2"/>
          <p:cNvSpPr>
            <a:spLocks noGrp="1" noChangeArrowheads="1"/>
          </p:cNvSpPr>
          <p:nvPr>
            <p:ph type="ctrTitle"/>
          </p:nvPr>
        </p:nvSpPr>
        <p:spPr>
          <a:xfrm>
            <a:off x="533400" y="381000"/>
            <a:ext cx="5334000" cy="457200"/>
          </a:xfrm>
        </p:spPr>
        <p:txBody>
          <a:bodyPr/>
          <a:lstStyle/>
          <a:p>
            <a:pPr algn="l" eaLnBrk="1" hangingPunct="1"/>
            <a:br>
              <a:rPr lang="en-US" altLang="en-US" sz="2400">
                <a:solidFill>
                  <a:schemeClr val="bg1"/>
                </a:solidFill>
              </a:rPr>
            </a:br>
            <a:r>
              <a:rPr lang="en-US" altLang="en-US" sz="2800">
                <a:solidFill>
                  <a:schemeClr val="bg1"/>
                </a:solidFill>
                <a:latin typeface="Verdana" panose="020B0604030504040204" pitchFamily="34" charset="0"/>
              </a:rPr>
              <a:t>Mold Assessment: Sampling</a:t>
            </a:r>
            <a:br>
              <a:rPr lang="en-US" altLang="en-US" sz="2400">
                <a:solidFill>
                  <a:schemeClr val="bg1"/>
                </a:solidFill>
              </a:rPr>
            </a:br>
            <a:endParaRPr lang="en-US" altLang="en-US" sz="2400">
              <a:solidFill>
                <a:schemeClr val="bg1"/>
              </a:solidFill>
              <a:latin typeface="Verdana" panose="020B0604030504040204" pitchFamily="34" charset="0"/>
            </a:endParaRPr>
          </a:p>
        </p:txBody>
      </p:sp>
      <p:sp>
        <p:nvSpPr>
          <p:cNvPr id="2560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560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23</a:t>
            </a:r>
          </a:p>
        </p:txBody>
      </p:sp>
      <p:sp>
        <p:nvSpPr>
          <p:cNvPr id="9"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5608" name="Rectangle 7"/>
          <p:cNvSpPr>
            <a:spLocks noChangeArrowheads="1"/>
          </p:cNvSpPr>
          <p:nvPr/>
        </p:nvSpPr>
        <p:spPr bwMode="auto">
          <a:xfrm>
            <a:off x="990600" y="1143000"/>
            <a:ext cx="7086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AutoNum type="arabicPeriod"/>
            </a:pPr>
            <a:r>
              <a:rPr lang="en-US" altLang="en-US" sz="2400">
                <a:latin typeface="Verdana" panose="020B0604030504040204" pitchFamily="34" charset="0"/>
              </a:rPr>
              <a:t>Assesses occupant exposure – Immune Deficiencies</a:t>
            </a:r>
          </a:p>
          <a:p>
            <a:pPr>
              <a:spcBef>
                <a:spcPct val="0"/>
              </a:spcBef>
              <a:buFontTx/>
              <a:buAutoNum type="arabicPeriod"/>
            </a:pPr>
            <a:endParaRPr lang="en-US" altLang="en-US" sz="2400">
              <a:latin typeface="Verdana" panose="020B0604030504040204" pitchFamily="34" charset="0"/>
            </a:endParaRPr>
          </a:p>
          <a:p>
            <a:pPr>
              <a:spcBef>
                <a:spcPct val="0"/>
              </a:spcBef>
              <a:buFontTx/>
              <a:buAutoNum type="arabicPeriod"/>
            </a:pPr>
            <a:r>
              <a:rPr lang="en-US" altLang="en-US" sz="2400">
                <a:latin typeface="Verdana" panose="020B0604030504040204" pitchFamily="34" charset="0"/>
              </a:rPr>
              <a:t>Determine potential exposures</a:t>
            </a:r>
          </a:p>
          <a:p>
            <a:pPr>
              <a:spcBef>
                <a:spcPct val="0"/>
              </a:spcBef>
              <a:buFontTx/>
              <a:buAutoNum type="arabicPeriod"/>
            </a:pPr>
            <a:endParaRPr lang="en-US" altLang="en-US" sz="2400">
              <a:latin typeface="Verdana" panose="020B0604030504040204" pitchFamily="34" charset="0"/>
            </a:endParaRPr>
          </a:p>
          <a:p>
            <a:pPr>
              <a:spcBef>
                <a:spcPct val="0"/>
              </a:spcBef>
              <a:buFontTx/>
              <a:buAutoNum type="arabicPeriod"/>
            </a:pPr>
            <a:r>
              <a:rPr lang="en-US" altLang="en-US" sz="2400">
                <a:latin typeface="Verdana" panose="020B0604030504040204" pitchFamily="34" charset="0"/>
              </a:rPr>
              <a:t>Possibly help locate hidden contamination – Should not be required in most cases</a:t>
            </a:r>
          </a:p>
        </p:txBody>
      </p:sp>
      <p:pic>
        <p:nvPicPr>
          <p:cNvPr id="25609" name="Picture 5" descr="X:\spakosh\My Pictures\buck air pump.bmp"/>
          <p:cNvPicPr>
            <a:picLocks noChangeAspect="1" noChangeArrowheads="1"/>
          </p:cNvPicPr>
          <p:nvPr/>
        </p:nvPicPr>
        <p:blipFill>
          <a:blip r:embed="rId5">
            <a:extLst>
              <a:ext uri="{28A0092B-C50C-407E-A947-70E740481C1C}">
                <a14:useLocalDpi xmlns:a14="http://schemas.microsoft.com/office/drawing/2010/main" val="0"/>
              </a:ext>
            </a:extLst>
          </a:blip>
          <a:srcRect l="12500" r="12500"/>
          <a:stretch>
            <a:fillRect/>
          </a:stretch>
        </p:blipFill>
        <p:spPr bwMode="auto">
          <a:xfrm>
            <a:off x="1371600" y="3878263"/>
            <a:ext cx="220980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4" descr="X:\spakosh\My Pictures\zefon bio pum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3810000"/>
            <a:ext cx="19954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2"/>
          <p:cNvSpPr>
            <a:spLocks noGrp="1" noChangeArrowheads="1"/>
          </p:cNvSpPr>
          <p:nvPr>
            <p:ph type="ctrTitle"/>
          </p:nvPr>
        </p:nvSpPr>
        <p:spPr>
          <a:xfrm>
            <a:off x="457200" y="381000"/>
            <a:ext cx="5181600" cy="457200"/>
          </a:xfrm>
        </p:spPr>
        <p:txBody>
          <a:bodyPr/>
          <a:lstStyle/>
          <a:p>
            <a:pPr eaLnBrk="1" hangingPunct="1"/>
            <a:br>
              <a:rPr lang="en-US" altLang="en-US" sz="2800">
                <a:solidFill>
                  <a:schemeClr val="bg1"/>
                </a:solidFill>
                <a:latin typeface="Verdana" panose="020B0604030504040204" pitchFamily="34" charset="0"/>
              </a:rPr>
            </a:br>
            <a:r>
              <a:rPr lang="en-US" altLang="en-US" sz="2800">
                <a:solidFill>
                  <a:schemeClr val="bg1"/>
                </a:solidFill>
                <a:latin typeface="Verdana" panose="020B0604030504040204" pitchFamily="34" charset="0"/>
              </a:rPr>
              <a:t>More on Sampling</a:t>
            </a:r>
            <a:br>
              <a:rPr lang="en-US" altLang="en-US" sz="2800" b="1">
                <a:solidFill>
                  <a:schemeClr val="bg1"/>
                </a:solidFill>
                <a:latin typeface="Verdana" panose="020B0604030504040204" pitchFamily="34" charset="0"/>
              </a:rPr>
            </a:br>
            <a:endParaRPr lang="en-US" altLang="en-US" sz="2800">
              <a:solidFill>
                <a:schemeClr val="bg1"/>
              </a:solidFill>
              <a:latin typeface="Verdana" panose="020B0604030504040204" pitchFamily="34" charset="0"/>
            </a:endParaRPr>
          </a:p>
        </p:txBody>
      </p:sp>
      <p:sp>
        <p:nvSpPr>
          <p:cNvPr id="2662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663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24</a:t>
            </a:r>
          </a:p>
        </p:txBody>
      </p:sp>
      <p:sp>
        <p:nvSpPr>
          <p:cNvPr id="9"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6632" name="Rectangle 7"/>
          <p:cNvSpPr>
            <a:spLocks noChangeArrowheads="1"/>
          </p:cNvSpPr>
          <p:nvPr/>
        </p:nvSpPr>
        <p:spPr bwMode="auto">
          <a:xfrm>
            <a:off x="685800" y="12954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4.   Methods (Suggest a Certified Industrial Hygienist)</a:t>
            </a:r>
          </a:p>
          <a:p>
            <a:pPr eaLnBrk="1" hangingPunct="1">
              <a:spcBef>
                <a:spcPct val="0"/>
              </a:spcBef>
              <a:buFontTx/>
              <a:buNone/>
            </a:pPr>
            <a:r>
              <a:rPr lang="en-US" altLang="en-US" sz="2400">
                <a:latin typeface="Verdana" panose="020B0604030504040204" pitchFamily="34" charset="0"/>
              </a:rPr>
              <a:t>                  </a:t>
            </a:r>
            <a:r>
              <a:rPr lang="en-US" altLang="en-US" sz="2400">
                <a:latin typeface="Verdana" panose="020B0604030504040204" pitchFamily="34" charset="0"/>
                <a:cs typeface="Arial" panose="020B0604020202020204" pitchFamily="34" charset="0"/>
              </a:rPr>
              <a:t>– </a:t>
            </a:r>
            <a:r>
              <a:rPr lang="en-US" altLang="en-US" sz="2400">
                <a:latin typeface="Verdana" panose="020B0604030504040204" pitchFamily="34" charset="0"/>
              </a:rPr>
              <a:t>Tape Lift</a:t>
            </a:r>
          </a:p>
          <a:p>
            <a:pPr eaLnBrk="1" hangingPunct="1">
              <a:spcBef>
                <a:spcPct val="0"/>
              </a:spcBef>
              <a:buFontTx/>
              <a:buNone/>
            </a:pPr>
            <a:r>
              <a:rPr lang="en-US" altLang="en-US" sz="2400">
                <a:latin typeface="Verdana" panose="020B0604030504040204" pitchFamily="34" charset="0"/>
              </a:rPr>
              <a:t>                  </a:t>
            </a:r>
            <a:r>
              <a:rPr lang="en-US" altLang="en-US" sz="2400">
                <a:latin typeface="Verdana" panose="020B0604030504040204" pitchFamily="34" charset="0"/>
                <a:cs typeface="Arial" panose="020B0604020202020204" pitchFamily="34" charset="0"/>
              </a:rPr>
              <a:t>–  </a:t>
            </a:r>
            <a:r>
              <a:rPr lang="en-US" altLang="en-US" sz="2400">
                <a:latin typeface="Verdana" panose="020B0604030504040204" pitchFamily="34" charset="0"/>
              </a:rPr>
              <a:t>Bulk Dust</a:t>
            </a:r>
          </a:p>
          <a:p>
            <a:pPr eaLnBrk="1" hangingPunct="1">
              <a:spcBef>
                <a:spcPct val="0"/>
              </a:spcBef>
              <a:buFontTx/>
              <a:buNone/>
            </a:pPr>
            <a:r>
              <a:rPr lang="en-US" altLang="en-US" sz="2400">
                <a:latin typeface="Verdana" panose="020B0604030504040204" pitchFamily="34" charset="0"/>
              </a:rPr>
              <a:t>                  </a:t>
            </a:r>
            <a:r>
              <a:rPr lang="en-US" altLang="en-US" sz="2400">
                <a:latin typeface="Verdana" panose="020B0604030504040204" pitchFamily="34" charset="0"/>
                <a:cs typeface="Arial" panose="020B0604020202020204" pitchFamily="34" charset="0"/>
              </a:rPr>
              <a:t>–  </a:t>
            </a:r>
            <a:r>
              <a:rPr lang="en-US" altLang="en-US" sz="2400">
                <a:latin typeface="Verdana" panose="020B0604030504040204" pitchFamily="34" charset="0"/>
              </a:rPr>
              <a:t>Swab</a:t>
            </a:r>
          </a:p>
          <a:p>
            <a:pPr eaLnBrk="1" hangingPunct="1">
              <a:spcBef>
                <a:spcPct val="0"/>
              </a:spcBef>
              <a:buFontTx/>
              <a:buNone/>
            </a:pPr>
            <a:r>
              <a:rPr lang="en-US" altLang="en-US" sz="2400">
                <a:latin typeface="Verdana" panose="020B0604030504040204" pitchFamily="34" charset="0"/>
              </a:rPr>
              <a:t>                  </a:t>
            </a:r>
            <a:r>
              <a:rPr lang="en-US" altLang="en-US" sz="2400">
                <a:latin typeface="Verdana" panose="020B0604030504040204" pitchFamily="34" charset="0"/>
                <a:cs typeface="Arial" panose="020B0604020202020204" pitchFamily="34" charset="0"/>
              </a:rPr>
              <a:t>–  </a:t>
            </a:r>
            <a:r>
              <a:rPr lang="en-US" altLang="en-US" sz="2400">
                <a:latin typeface="Verdana" panose="020B0604030504040204" pitchFamily="34" charset="0"/>
              </a:rPr>
              <a:t>Bulk Material</a:t>
            </a:r>
          </a:p>
          <a:p>
            <a:pPr eaLnBrk="1" hangingPunct="1">
              <a:spcBef>
                <a:spcPct val="0"/>
              </a:spcBef>
              <a:buFontTx/>
              <a:buNone/>
            </a:pPr>
            <a:r>
              <a:rPr lang="en-US" altLang="en-US" sz="2400">
                <a:latin typeface="Verdana" panose="020B0604030504040204" pitchFamily="34" charset="0"/>
              </a:rPr>
              <a:t>                  </a:t>
            </a:r>
            <a:r>
              <a:rPr lang="en-US" altLang="en-US" sz="2400">
                <a:latin typeface="Verdana" panose="020B0604030504040204" pitchFamily="34" charset="0"/>
                <a:cs typeface="Arial" panose="020B0604020202020204" pitchFamily="34" charset="0"/>
              </a:rPr>
              <a:t>–  </a:t>
            </a:r>
            <a:r>
              <a:rPr lang="en-US" altLang="en-US" sz="2400">
                <a:latin typeface="Verdana" panose="020B0604030504040204" pitchFamily="34" charset="0"/>
              </a:rPr>
              <a:t>Air Sampling</a:t>
            </a:r>
          </a:p>
          <a:p>
            <a:pPr eaLnBrk="1" hangingPunct="1">
              <a:spcBef>
                <a:spcPct val="0"/>
              </a:spcBef>
              <a:buFontTx/>
              <a:buNone/>
            </a:pPr>
            <a:r>
              <a:rPr lang="en-US" altLang="en-US" sz="2400">
                <a:latin typeface="Verdana" panose="020B0604030504040204" pitchFamily="34" charset="0"/>
              </a:rPr>
              <a:t>       </a:t>
            </a:r>
            <a:r>
              <a:rPr lang="en-US" altLang="en-US" sz="2400" i="1">
                <a:latin typeface="Verdana" panose="020B0604030504040204" pitchFamily="34" charset="0"/>
              </a:rPr>
              <a:t>Directory for CIH’s: www.aiha.org or    </a:t>
            </a:r>
            <a:br>
              <a:rPr lang="en-US" altLang="en-US" sz="2400" i="1">
                <a:latin typeface="Verdana" panose="020B0604030504040204" pitchFamily="34" charset="0"/>
              </a:rPr>
            </a:br>
            <a:r>
              <a:rPr lang="en-US" altLang="en-US" sz="2400" i="1">
                <a:latin typeface="Verdana" panose="020B0604030504040204" pitchFamily="34" charset="0"/>
              </a:rPr>
              <a:t> www.abih.org </a:t>
            </a:r>
          </a:p>
          <a:p>
            <a:pPr eaLnBrk="1" hangingPunct="1">
              <a:spcBef>
                <a:spcPct val="0"/>
              </a:spcBef>
              <a:buFontTx/>
              <a:buAutoNum type="arabicPeriod" startAt="5"/>
            </a:pPr>
            <a:endParaRPr lang="en-US" altLang="en-US" sz="2400">
              <a:latin typeface="Verdana" panose="020B0604030504040204" pitchFamily="34" charset="0"/>
            </a:endParaRPr>
          </a:p>
          <a:p>
            <a:pPr eaLnBrk="1" hangingPunct="1">
              <a:spcBef>
                <a:spcPct val="0"/>
              </a:spcBef>
              <a:buFontTx/>
              <a:buAutoNum type="arabicPeriod" startAt="5"/>
            </a:pPr>
            <a:r>
              <a:rPr lang="en-US" altLang="en-US" sz="2400">
                <a:solidFill>
                  <a:srgbClr val="0000FF"/>
                </a:solidFill>
                <a:latin typeface="Verdana" panose="020B0604030504040204" pitchFamily="34" charset="0"/>
              </a:rPr>
              <a:t>In most cases of 30 square feet or greater, clearance testing is highly recommended</a:t>
            </a:r>
          </a:p>
          <a:p>
            <a:pPr eaLnBrk="1" hangingPunct="1">
              <a:spcBef>
                <a:spcPct val="0"/>
              </a:spcBef>
              <a:buFontTx/>
              <a:buNone/>
            </a:pPr>
            <a:endParaRPr lang="en-US"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2"/>
          <p:cNvSpPr>
            <a:spLocks noGrp="1" noChangeArrowheads="1"/>
          </p:cNvSpPr>
          <p:nvPr>
            <p:ph type="ctrTitle"/>
          </p:nvPr>
        </p:nvSpPr>
        <p:spPr>
          <a:xfrm>
            <a:off x="457200" y="381000"/>
            <a:ext cx="5181600" cy="457200"/>
          </a:xfrm>
        </p:spPr>
        <p:txBody>
          <a:bodyPr/>
          <a:lstStyle/>
          <a:p>
            <a:pPr eaLnBrk="1" hangingPunct="1"/>
            <a:br>
              <a:rPr lang="en-US" altLang="en-US" sz="2800">
                <a:solidFill>
                  <a:schemeClr val="bg1"/>
                </a:solidFill>
                <a:latin typeface="Verdana" panose="020B0604030504040204" pitchFamily="34" charset="0"/>
              </a:rPr>
            </a:br>
            <a:r>
              <a:rPr lang="en-US" altLang="en-US" sz="2800">
                <a:solidFill>
                  <a:schemeClr val="bg1"/>
                </a:solidFill>
                <a:latin typeface="Verdana" panose="020B0604030504040204" pitchFamily="34" charset="0"/>
              </a:rPr>
              <a:t>Remember</a:t>
            </a:r>
            <a:br>
              <a:rPr lang="en-US" altLang="en-US" sz="2800" b="1">
                <a:solidFill>
                  <a:schemeClr val="bg1"/>
                </a:solidFill>
                <a:latin typeface="Verdana" panose="020B0604030504040204" pitchFamily="34" charset="0"/>
              </a:rPr>
            </a:br>
            <a:endParaRPr lang="en-US" altLang="en-US" sz="2800">
              <a:solidFill>
                <a:schemeClr val="bg1"/>
              </a:solidFill>
              <a:latin typeface="Verdana" panose="020B0604030504040204" pitchFamily="34" charset="0"/>
            </a:endParaRPr>
          </a:p>
        </p:txBody>
      </p:sp>
      <p:sp>
        <p:nvSpPr>
          <p:cNvPr id="2765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765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25</a:t>
            </a:r>
          </a:p>
        </p:txBody>
      </p:sp>
      <p:sp>
        <p:nvSpPr>
          <p:cNvPr id="9"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7656" name="Rectangle 9"/>
          <p:cNvSpPr>
            <a:spLocks noChangeArrowheads="1"/>
          </p:cNvSpPr>
          <p:nvPr/>
        </p:nvSpPr>
        <p:spPr bwMode="auto">
          <a:xfrm>
            <a:off x="914400" y="1219200"/>
            <a:ext cx="76200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pPr>
            <a:r>
              <a:rPr lang="en-US" altLang="en-US" sz="2400">
                <a:solidFill>
                  <a:srgbClr val="FF0000"/>
                </a:solidFill>
                <a:latin typeface="Verdana" panose="020B0604030504040204" pitchFamily="34" charset="0"/>
              </a:rPr>
              <a:t> Treating mold outbreaks with Lysol, bleach,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fumigants or fungicides will not help. </a:t>
            </a:r>
          </a:p>
          <a:p>
            <a:pPr eaLnBrk="1" hangingPunct="1">
              <a:spcBef>
                <a:spcPct val="0"/>
              </a:spcBef>
            </a:pPr>
            <a:endParaRPr lang="en-US" altLang="en-US" sz="2400">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Only a few of these products will kill mold. </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None prevent future outbreaks and many are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harmful to contents, documents and people.</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Do not introduce airflow. Mold spores are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airborne.</a:t>
            </a:r>
          </a:p>
          <a:p>
            <a:pPr eaLnBrk="1" hangingPunct="1">
              <a:spcBef>
                <a:spcPct val="0"/>
              </a:spcBef>
            </a:pPr>
            <a:endParaRPr lang="en-US" altLang="en-US" sz="2400">
              <a:solidFill>
                <a:srgbClr val="FF0000"/>
              </a:solidFill>
              <a:latin typeface="Verdana" panose="020B0604030504040204" pitchFamily="34" charset="0"/>
            </a:endParaRPr>
          </a:p>
          <a:p>
            <a:pPr eaLnBrk="1" hangingPunct="1">
              <a:spcBef>
                <a:spcPct val="0"/>
              </a:spcBef>
            </a:pPr>
            <a:r>
              <a:rPr lang="en-US" altLang="en-US" sz="2400">
                <a:solidFill>
                  <a:srgbClr val="FF0000"/>
                </a:solidFill>
                <a:latin typeface="Verdana" panose="020B0604030504040204" pitchFamily="34" charset="0"/>
              </a:rPr>
              <a:t> Do not wipe off the mold. You are helping it </a:t>
            </a:r>
            <a:br>
              <a:rPr lang="en-US" altLang="en-US" sz="2400">
                <a:solidFill>
                  <a:srgbClr val="FF0000"/>
                </a:solidFill>
                <a:latin typeface="Verdana" panose="020B0604030504040204" pitchFamily="34" charset="0"/>
              </a:rPr>
            </a:br>
            <a:r>
              <a:rPr lang="en-US" altLang="en-US" sz="2400">
                <a:solidFill>
                  <a:srgbClr val="FF0000"/>
                </a:solidFill>
                <a:latin typeface="Verdana" panose="020B0604030504040204" pitchFamily="34" charset="0"/>
              </a:rPr>
              <a:t>  spread.</a:t>
            </a:r>
            <a:endParaRPr lang="en-US"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2"/>
          <p:cNvSpPr>
            <a:spLocks noGrp="1" noChangeArrowheads="1"/>
          </p:cNvSpPr>
          <p:nvPr>
            <p:ph type="ctrTitle"/>
          </p:nvPr>
        </p:nvSpPr>
        <p:spPr>
          <a:xfrm>
            <a:off x="457200" y="381000"/>
            <a:ext cx="5257800" cy="457200"/>
          </a:xfrm>
        </p:spPr>
        <p:txBody>
          <a:bodyPr/>
          <a:lstStyle/>
          <a:p>
            <a:pPr eaLnBrk="1" hangingPunct="1"/>
            <a:r>
              <a:rPr lang="en-US" altLang="en-US" sz="2800">
                <a:solidFill>
                  <a:schemeClr val="bg1"/>
                </a:solidFill>
                <a:latin typeface="Verdana" panose="020B0604030504040204" pitchFamily="34" charset="0"/>
              </a:rPr>
              <a:t>Summary</a:t>
            </a:r>
          </a:p>
        </p:txBody>
      </p:sp>
      <p:sp>
        <p:nvSpPr>
          <p:cNvPr id="2867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867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26</a:t>
            </a:r>
          </a:p>
        </p:txBody>
      </p:sp>
      <p:sp>
        <p:nvSpPr>
          <p:cNvPr id="9"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28680" name="Rectangle 7"/>
          <p:cNvSpPr>
            <a:spLocks noChangeArrowheads="1"/>
          </p:cNvSpPr>
          <p:nvPr/>
        </p:nvSpPr>
        <p:spPr bwMode="auto">
          <a:xfrm>
            <a:off x="1752600" y="1143000"/>
            <a:ext cx="61722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371600" indent="-4572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endParaRPr lang="en-US" altLang="en-US" sz="2400">
              <a:latin typeface="Verdana" panose="020B0604030504040204" pitchFamily="34" charset="0"/>
            </a:endParaRPr>
          </a:p>
          <a:p>
            <a:pPr eaLnBrk="1" hangingPunct="1">
              <a:spcBef>
                <a:spcPct val="0"/>
              </a:spcBef>
              <a:buFontTx/>
              <a:buAutoNum type="arabicPeriod"/>
            </a:pPr>
            <a:r>
              <a:rPr lang="en-US" altLang="en-US" sz="2400">
                <a:latin typeface="Verdana" panose="020B0604030504040204" pitchFamily="34" charset="0"/>
              </a:rPr>
              <a:t>Causes of Mold:</a:t>
            </a:r>
          </a:p>
          <a:p>
            <a:pPr lvl="2" eaLnBrk="1" hangingPunct="1">
              <a:spcBef>
                <a:spcPct val="0"/>
              </a:spcBef>
              <a:buFontTx/>
              <a:buNone/>
            </a:pPr>
            <a:r>
              <a:rPr lang="en-US" altLang="en-US">
                <a:latin typeface="Verdana" panose="020B0604030504040204" pitchFamily="34" charset="0"/>
              </a:rPr>
              <a:t>- Humidity or Moisture</a:t>
            </a:r>
          </a:p>
          <a:p>
            <a:pPr lvl="2" eaLnBrk="1" hangingPunct="1">
              <a:spcBef>
                <a:spcPct val="0"/>
              </a:spcBef>
              <a:buFontTx/>
              <a:buNone/>
            </a:pPr>
            <a:r>
              <a:rPr lang="en-US" altLang="en-US">
                <a:latin typeface="Verdana" panose="020B0604030504040204" pitchFamily="34" charset="0"/>
              </a:rPr>
              <a:t>- Temperature</a:t>
            </a:r>
          </a:p>
          <a:p>
            <a:pPr eaLnBrk="1" hangingPunct="1">
              <a:spcBef>
                <a:spcPct val="0"/>
              </a:spcBef>
              <a:buFontTx/>
              <a:buNone/>
            </a:pPr>
            <a:r>
              <a:rPr lang="en-US" altLang="en-US" sz="2400">
                <a:latin typeface="Verdana" panose="020B0604030504040204" pitchFamily="34" charset="0"/>
              </a:rPr>
              <a:t>		- Stagnant Air</a:t>
            </a:r>
          </a:p>
          <a:p>
            <a:pPr eaLnBrk="1" hangingPunct="1">
              <a:spcBef>
                <a:spcPct val="0"/>
              </a:spcBef>
              <a:buFontTx/>
              <a:buNone/>
            </a:pPr>
            <a:r>
              <a:rPr lang="en-US" altLang="en-US" sz="2400">
                <a:latin typeface="Verdana" panose="020B0604030504040204" pitchFamily="34" charset="0"/>
              </a:rPr>
              <a:t>		- Darkness</a:t>
            </a:r>
          </a:p>
          <a:p>
            <a:pPr eaLnBrk="1" hangingPunct="1">
              <a:spcBef>
                <a:spcPct val="0"/>
              </a:spcBef>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2.   Mold needs 3 things to grow:</a:t>
            </a:r>
          </a:p>
          <a:p>
            <a:pPr eaLnBrk="1" hangingPunct="1">
              <a:spcBef>
                <a:spcPct val="0"/>
              </a:spcBef>
              <a:buFontTx/>
              <a:buNone/>
            </a:pPr>
            <a:r>
              <a:rPr lang="en-US" altLang="en-US" sz="2400">
                <a:latin typeface="Verdana" panose="020B0604030504040204" pitchFamily="34" charset="0"/>
              </a:rPr>
              <a:t>		- Food source</a:t>
            </a:r>
          </a:p>
          <a:p>
            <a:pPr eaLnBrk="1" hangingPunct="1">
              <a:spcBef>
                <a:spcPct val="0"/>
              </a:spcBef>
              <a:buFontTx/>
              <a:buNone/>
            </a:pPr>
            <a:r>
              <a:rPr lang="en-US" altLang="en-US" sz="2400">
                <a:latin typeface="Verdana" panose="020B0604030504040204" pitchFamily="34" charset="0"/>
              </a:rPr>
              <a:t>		- Temperature zone</a:t>
            </a:r>
          </a:p>
          <a:p>
            <a:pPr eaLnBrk="1" hangingPunct="1">
              <a:spcBef>
                <a:spcPct val="0"/>
              </a:spcBef>
              <a:buFontTx/>
              <a:buNone/>
            </a:pPr>
            <a:r>
              <a:rPr lang="en-US" altLang="en-US" sz="2400">
                <a:latin typeface="Verdana" panose="020B0604030504040204" pitchFamily="34" charset="0"/>
              </a:rPr>
              <a:t>		- Moisture</a:t>
            </a:r>
          </a:p>
          <a:p>
            <a:pPr eaLnBrk="1" hangingPunct="1">
              <a:spcBef>
                <a:spcPct val="0"/>
              </a:spcBef>
              <a:buFont typeface="Wingdings" panose="05000000000000000000" pitchFamily="2" charset="2"/>
              <a:buChar char="Ø"/>
            </a:pPr>
            <a:endParaRPr lang="en-US" altLang="en-US" sz="2100">
              <a:latin typeface="Verdana" panose="020B0604030504040204" pitchFamily="34" charset="0"/>
            </a:endParaRPr>
          </a:p>
          <a:p>
            <a:pPr eaLnBrk="1" hangingPunct="1">
              <a:spcBef>
                <a:spcPct val="0"/>
              </a:spcBef>
              <a:buFontTx/>
              <a:buNone/>
            </a:pPr>
            <a:endParaRPr lang="en-US" altLang="en-US" sz="2100">
              <a:latin typeface="Verdana" panose="020B0604030504040204" pitchFamily="34" charset="0"/>
            </a:endParaRPr>
          </a:p>
          <a:p>
            <a:pPr eaLnBrk="1" hangingPunct="1">
              <a:spcBef>
                <a:spcPct val="0"/>
              </a:spcBef>
              <a:buFont typeface="Wingdings" panose="05000000000000000000" pitchFamily="2" charset="2"/>
              <a:buChar char="Ø"/>
            </a:pPr>
            <a:endParaRPr lang="en-US" altLang="en-US" sz="2100">
              <a:latin typeface="Verdana" panose="020B0604030504040204" pitchFamily="34" charset="0"/>
            </a:endParaRPr>
          </a:p>
          <a:p>
            <a:pPr eaLnBrk="1" hangingPunct="1">
              <a:spcBef>
                <a:spcPct val="0"/>
              </a:spcBef>
              <a:buFontTx/>
              <a:buAutoNum type="arabicPeriod" startAt="2"/>
            </a:pPr>
            <a:endParaRPr lang="en-US" altLang="en-US" sz="2100">
              <a:latin typeface="Verdana" panose="020B060403050404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2"/>
          <p:cNvSpPr>
            <a:spLocks noGrp="1" noChangeArrowheads="1"/>
          </p:cNvSpPr>
          <p:nvPr>
            <p:ph type="ctrTitle"/>
          </p:nvPr>
        </p:nvSpPr>
        <p:spPr>
          <a:xfrm>
            <a:off x="457200" y="381000"/>
            <a:ext cx="5257800" cy="457200"/>
          </a:xfrm>
        </p:spPr>
        <p:txBody>
          <a:bodyPr/>
          <a:lstStyle/>
          <a:p>
            <a:pPr eaLnBrk="1" hangingPunct="1"/>
            <a:r>
              <a:rPr lang="en-US" altLang="en-US" sz="2800">
                <a:solidFill>
                  <a:schemeClr val="bg1"/>
                </a:solidFill>
                <a:latin typeface="Verdana" panose="020B0604030504040204" pitchFamily="34" charset="0"/>
              </a:rPr>
              <a:t>Contact Information</a:t>
            </a:r>
          </a:p>
        </p:txBody>
      </p:sp>
      <p:sp>
        <p:nvSpPr>
          <p:cNvPr id="2970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2970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27</a:t>
            </a:r>
          </a:p>
        </p:txBody>
      </p:sp>
      <p:sp>
        <p:nvSpPr>
          <p:cNvPr id="28680" name="Rectangle 7"/>
          <p:cNvSpPr>
            <a:spLocks noChangeArrowheads="1"/>
          </p:cNvSpPr>
          <p:nvPr/>
        </p:nvSpPr>
        <p:spPr bwMode="auto">
          <a:xfrm>
            <a:off x="609600" y="1371600"/>
            <a:ext cx="77724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altLang="en-US" sz="2400" b="1" dirty="0">
                <a:solidFill>
                  <a:srgbClr val="0070C0"/>
                </a:solidFill>
                <a:latin typeface="Verdana" pitchFamily="34" charset="0"/>
                <a:ea typeface="Verdana" pitchFamily="34" charset="0"/>
                <a:cs typeface="Verdana" pitchFamily="34" charset="0"/>
              </a:rPr>
              <a:t>Health &amp; Safety Training Specialists</a:t>
            </a:r>
          </a:p>
          <a:p>
            <a:pPr>
              <a:defRPr/>
            </a:pPr>
            <a:r>
              <a:rPr lang="en-US" altLang="en-US" sz="2400" b="1" dirty="0">
                <a:solidFill>
                  <a:srgbClr val="0070C0"/>
                </a:solidFill>
                <a:latin typeface="Verdana" pitchFamily="34" charset="0"/>
                <a:ea typeface="Verdana" pitchFamily="34" charset="0"/>
                <a:cs typeface="Verdana" pitchFamily="34" charset="0"/>
              </a:rPr>
              <a:t>1171 South Cameron Street, Room 324</a:t>
            </a:r>
          </a:p>
          <a:p>
            <a:pPr>
              <a:defRPr/>
            </a:pPr>
            <a:r>
              <a:rPr lang="en-US" altLang="en-US" sz="2400" b="1" dirty="0">
                <a:solidFill>
                  <a:srgbClr val="0070C0"/>
                </a:solidFill>
                <a:latin typeface="Verdana" pitchFamily="34" charset="0"/>
                <a:ea typeface="Verdana" pitchFamily="34" charset="0"/>
                <a:cs typeface="Verdana" pitchFamily="34" charset="0"/>
              </a:rPr>
              <a:t>Harrisburg, PA 17104-2501</a:t>
            </a:r>
          </a:p>
          <a:p>
            <a:pPr>
              <a:defRPr/>
            </a:pPr>
            <a:r>
              <a:rPr lang="en-US" altLang="en-US" sz="2400" b="1" dirty="0">
                <a:solidFill>
                  <a:srgbClr val="0070C0"/>
                </a:solidFill>
                <a:latin typeface="Verdana" pitchFamily="34" charset="0"/>
                <a:ea typeface="Verdana" pitchFamily="34" charset="0"/>
                <a:cs typeface="Verdana" pitchFamily="34" charset="0"/>
              </a:rPr>
              <a:t>(717) 772-1635</a:t>
            </a:r>
          </a:p>
          <a:p>
            <a:pPr>
              <a:defRPr/>
            </a:pPr>
            <a:r>
              <a:rPr lang="en-US" altLang="en-US" sz="2400" b="1" dirty="0">
                <a:solidFill>
                  <a:srgbClr val="0070C0"/>
                </a:solidFill>
                <a:latin typeface="Verdana" pitchFamily="34" charset="0"/>
                <a:ea typeface="Verdana" pitchFamily="34" charset="0"/>
                <a:cs typeface="Verdana" pitchFamily="34" charset="0"/>
              </a:rPr>
              <a:t>RA-LI-BWC-PATHS@pa.gov           </a:t>
            </a:r>
          </a:p>
          <a:p>
            <a:pPr marL="457200" indent="-457200">
              <a:defRPr/>
            </a:pPr>
            <a:endParaRPr lang="en-US" sz="2100" dirty="0">
              <a:latin typeface="Verdana" pitchFamily="34" charset="0"/>
            </a:endParaRPr>
          </a:p>
          <a:p>
            <a:pPr marL="457200" indent="-457200">
              <a:buFont typeface="Wingdings" pitchFamily="2" charset="2"/>
              <a:buChar char="Ø"/>
              <a:defRPr/>
            </a:pPr>
            <a:endParaRPr lang="en-US" sz="2100" dirty="0">
              <a:latin typeface="Verdana" pitchFamily="34" charset="0"/>
            </a:endParaRPr>
          </a:p>
          <a:p>
            <a:pPr marL="457200" indent="-457200">
              <a:buFontTx/>
              <a:buAutoNum type="arabicPeriod" startAt="2"/>
              <a:defRPr/>
            </a:pPr>
            <a:endParaRPr lang="en-US" sz="2100" dirty="0">
              <a:latin typeface="Verdana" pitchFamily="34" charset="0"/>
            </a:endParaRPr>
          </a:p>
        </p:txBody>
      </p:sp>
      <p:pic>
        <p:nvPicPr>
          <p:cNvPr id="29704"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38750" y="34671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5" name="Rectangle 1"/>
          <p:cNvSpPr>
            <a:spLocks noChangeArrowheads="1"/>
          </p:cNvSpPr>
          <p:nvPr/>
        </p:nvSpPr>
        <p:spPr bwMode="auto">
          <a:xfrm>
            <a:off x="457200" y="3790950"/>
            <a:ext cx="525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Verdana" panose="020B0604030504040204" pitchFamily="34" charset="0"/>
                <a:ea typeface="Verdana" panose="020B0604030504040204" pitchFamily="34" charset="0"/>
                <a:cs typeface="Verdana" panose="020B0604030504040204" pitchFamily="34" charset="0"/>
              </a:rPr>
              <a:t>Like us on Facebook!</a:t>
            </a:r>
            <a:r>
              <a:rPr lang="en-US" altLang="en-US" sz="1800">
                <a:latin typeface="Verdana" panose="020B0604030504040204" pitchFamily="34" charset="0"/>
                <a:ea typeface="Verdana" panose="020B0604030504040204" pitchFamily="34" charset="0"/>
                <a:cs typeface="Verdana" panose="020B0604030504040204" pitchFamily="34" charset="0"/>
              </a:rPr>
              <a:t>  - </a:t>
            </a:r>
            <a:r>
              <a:rPr lang="en-US" altLang="en-US" sz="1800" u="sng">
                <a:latin typeface="Verdana" panose="020B0604030504040204" pitchFamily="34" charset="0"/>
                <a:ea typeface="Verdana" panose="020B0604030504040204" pitchFamily="34" charset="0"/>
                <a:cs typeface="Verdana" panose="020B0604030504040204" pitchFamily="34" charset="0"/>
                <a:hlinkClick r:id="rId6"/>
              </a:rPr>
              <a:t>https://www.facebook.com/BWCPATHS</a:t>
            </a: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pic>
        <p:nvPicPr>
          <p:cNvPr id="29706" name="Picture 9" descr="FaceBook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44370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2"/>
          <p:cNvSpPr>
            <a:spLocks noGrp="1" noChangeArrowheads="1"/>
          </p:cNvSpPr>
          <p:nvPr>
            <p:ph type="ctrTitle"/>
          </p:nvPr>
        </p:nvSpPr>
        <p:spPr>
          <a:xfrm>
            <a:off x="457200" y="381000"/>
            <a:ext cx="5257800" cy="457200"/>
          </a:xfrm>
        </p:spPr>
        <p:txBody>
          <a:bodyPr/>
          <a:lstStyle/>
          <a:p>
            <a:pPr eaLnBrk="1" hangingPunct="1"/>
            <a:r>
              <a:rPr lang="en-US" altLang="en-US" sz="2800">
                <a:solidFill>
                  <a:schemeClr val="bg1"/>
                </a:solidFill>
                <a:latin typeface="Verdana" panose="020B0604030504040204" pitchFamily="34" charset="0"/>
              </a:rPr>
              <a:t>Questions</a:t>
            </a:r>
          </a:p>
        </p:txBody>
      </p:sp>
      <p:sp>
        <p:nvSpPr>
          <p:cNvPr id="3072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3072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28</a:t>
            </a:r>
          </a:p>
        </p:txBody>
      </p:sp>
      <p:sp>
        <p:nvSpPr>
          <p:cNvPr id="8"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pic>
        <p:nvPicPr>
          <p:cNvPr id="30728" name="Picture 10" descr="C:\Documents and Settings\spakosh\Local Settings\Temporary Internet Files\Content.IE5\1F5IFRT7\MC900441428[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371600"/>
            <a:ext cx="4267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5125"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a:t>
            </a:r>
          </a:p>
        </p:txBody>
      </p:sp>
      <p:sp>
        <p:nvSpPr>
          <p:cNvPr id="5126"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Mold Needs:</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5128" name="Rectangle 8"/>
          <p:cNvSpPr>
            <a:spLocks noChangeArrowheads="1"/>
          </p:cNvSpPr>
          <p:nvPr/>
        </p:nvSpPr>
        <p:spPr bwMode="auto">
          <a:xfrm>
            <a:off x="762000" y="1143000"/>
            <a:ext cx="78486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300">
                <a:latin typeface="Verdana" panose="020B0604030504040204" pitchFamily="34" charset="0"/>
              </a:rPr>
              <a:t>MOISTURE, WARMTH, FOOD</a:t>
            </a:r>
          </a:p>
          <a:p>
            <a:pPr eaLnBrk="1" hangingPunct="1">
              <a:spcBef>
                <a:spcPct val="0"/>
              </a:spcBef>
              <a:buFontTx/>
              <a:buNone/>
            </a:pPr>
            <a:r>
              <a:rPr lang="en-US" altLang="en-US" sz="2400">
                <a:latin typeface="Verdana" panose="020B0604030504040204" pitchFamily="34" charset="0"/>
              </a:rPr>
              <a:t> </a:t>
            </a:r>
          </a:p>
          <a:p>
            <a:pPr eaLnBrk="1" hangingPunct="1">
              <a:spcBef>
                <a:spcPct val="0"/>
              </a:spcBef>
            </a:pPr>
            <a:r>
              <a:rPr lang="en-US" altLang="en-US" sz="2400">
                <a:latin typeface="Verdana" panose="020B0604030504040204" pitchFamily="34" charset="0"/>
              </a:rPr>
              <a:t> </a:t>
            </a:r>
            <a:r>
              <a:rPr lang="en-US" altLang="en-US" sz="2300">
                <a:latin typeface="Verdana" panose="020B0604030504040204" pitchFamily="34" charset="0"/>
              </a:rPr>
              <a:t>All three conditions necessary for growth.</a:t>
            </a:r>
          </a:p>
          <a:p>
            <a:pPr eaLnBrk="1" hangingPunct="1">
              <a:spcBef>
                <a:spcPct val="0"/>
              </a:spcBef>
            </a:pPr>
            <a:r>
              <a:rPr lang="en-US" altLang="en-US" sz="2300">
                <a:latin typeface="Verdana" panose="020B0604030504040204" pitchFamily="34" charset="0"/>
              </a:rPr>
              <a:t> Most likely growing places: bathroom, basement, </a:t>
            </a:r>
            <a:br>
              <a:rPr lang="en-US" altLang="en-US" sz="2300">
                <a:latin typeface="Verdana" panose="020B0604030504040204" pitchFamily="34" charset="0"/>
              </a:rPr>
            </a:br>
            <a:r>
              <a:rPr lang="en-US" altLang="en-US" sz="2300">
                <a:latin typeface="Verdana" panose="020B0604030504040204" pitchFamily="34" charset="0"/>
              </a:rPr>
              <a:t>  kitchen. </a:t>
            </a:r>
          </a:p>
          <a:p>
            <a:pPr eaLnBrk="1" hangingPunct="1">
              <a:spcBef>
                <a:spcPct val="0"/>
              </a:spcBef>
            </a:pPr>
            <a:r>
              <a:rPr lang="en-US" altLang="en-US" sz="2300">
                <a:latin typeface="Verdana" panose="020B0604030504040204" pitchFamily="34" charset="0"/>
              </a:rPr>
              <a:t> Can grow in other rooms if conditions are </a:t>
            </a:r>
            <a:br>
              <a:rPr lang="en-US" altLang="en-US" sz="2300">
                <a:latin typeface="Verdana" panose="020B0604030504040204" pitchFamily="34" charset="0"/>
              </a:rPr>
            </a:br>
            <a:r>
              <a:rPr lang="en-US" altLang="en-US" sz="2300">
                <a:latin typeface="Verdana" panose="020B0604030504040204" pitchFamily="34" charset="0"/>
              </a:rPr>
              <a:t>  favorable. </a:t>
            </a:r>
          </a:p>
          <a:p>
            <a:pPr eaLnBrk="1" hangingPunct="1">
              <a:spcBef>
                <a:spcPct val="0"/>
              </a:spcBef>
            </a:pPr>
            <a:r>
              <a:rPr lang="en-US" altLang="en-US" sz="2300">
                <a:latin typeface="Verdana" panose="020B0604030504040204" pitchFamily="34" charset="0"/>
              </a:rPr>
              <a:t> Climate where you live </a:t>
            </a:r>
          </a:p>
          <a:p>
            <a:pPr eaLnBrk="1" hangingPunct="1">
              <a:spcBef>
                <a:spcPct val="0"/>
              </a:spcBef>
              <a:buFontTx/>
              <a:buNone/>
            </a:pPr>
            <a:r>
              <a:rPr lang="en-US" altLang="en-US" sz="2300">
                <a:latin typeface="Verdana" panose="020B0604030504040204" pitchFamily="34" charset="0"/>
              </a:rPr>
              <a:t>  and living habits can </a:t>
            </a:r>
          </a:p>
          <a:p>
            <a:pPr eaLnBrk="1" hangingPunct="1">
              <a:spcBef>
                <a:spcPct val="0"/>
              </a:spcBef>
              <a:buFontTx/>
              <a:buNone/>
            </a:pPr>
            <a:r>
              <a:rPr lang="en-US" altLang="en-US" sz="2300">
                <a:latin typeface="Verdana" panose="020B0604030504040204" pitchFamily="34" charset="0"/>
              </a:rPr>
              <a:t>  affect ability to grow.</a:t>
            </a:r>
          </a:p>
        </p:txBody>
      </p:sp>
      <p:pic>
        <p:nvPicPr>
          <p:cNvPr id="5129" name="Picture 4" descr="X:\spakosh\My Pictures\Mold-Ceil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429000"/>
            <a:ext cx="36576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6149"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4</a:t>
            </a:r>
          </a:p>
        </p:txBody>
      </p:sp>
      <p:sp>
        <p:nvSpPr>
          <p:cNvPr id="6150"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Health Effects of Mold</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9" name="Rectangle 8"/>
          <p:cNvSpPr>
            <a:spLocks noChangeArrowheads="1"/>
          </p:cNvSpPr>
          <p:nvPr/>
        </p:nvSpPr>
        <p:spPr bwMode="auto">
          <a:xfrm>
            <a:off x="506413" y="1371600"/>
            <a:ext cx="8153400"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a:latin typeface="Verdana" panose="020B0604030504040204" pitchFamily="34" charset="0"/>
              </a:rPr>
              <a:t> Exposure to mold can occur when airborne mold </a:t>
            </a:r>
            <a:br>
              <a:rPr lang="en-US" altLang="en-US" sz="2400">
                <a:latin typeface="Verdana" panose="020B0604030504040204" pitchFamily="34" charset="0"/>
              </a:rPr>
            </a:br>
            <a:r>
              <a:rPr lang="en-US" altLang="en-US" sz="2400">
                <a:latin typeface="Verdana" panose="020B0604030504040204" pitchFamily="34" charset="0"/>
              </a:rPr>
              <a:t>  cells, mostly spores, are inhaled.</a:t>
            </a:r>
          </a:p>
          <a:p>
            <a:pPr eaLnBrk="1" hangingPunct="1">
              <a:spcBef>
                <a:spcPct val="0"/>
              </a:spcBef>
              <a:buFontTx/>
              <a:buNone/>
            </a:pPr>
            <a:r>
              <a:rPr lang="en-US" altLang="en-US" sz="1600">
                <a:latin typeface="Verdana" panose="020B0604030504040204" pitchFamily="34" charset="0"/>
              </a:rPr>
              <a:t> </a:t>
            </a:r>
          </a:p>
          <a:p>
            <a:pPr eaLnBrk="1" hangingPunct="1">
              <a:spcBef>
                <a:spcPct val="0"/>
              </a:spcBef>
            </a:pPr>
            <a:r>
              <a:rPr lang="en-US" altLang="en-US" sz="2400">
                <a:latin typeface="Verdana" panose="020B0604030504040204" pitchFamily="34" charset="0"/>
              </a:rPr>
              <a:t> We breathe in these cells every day, indoors and </a:t>
            </a:r>
            <a:br>
              <a:rPr lang="en-US" altLang="en-US" sz="2400">
                <a:latin typeface="Verdana" panose="020B0604030504040204" pitchFamily="34" charset="0"/>
              </a:rPr>
            </a:br>
            <a:r>
              <a:rPr lang="en-US" altLang="en-US" sz="2400">
                <a:latin typeface="Verdana" panose="020B0604030504040204" pitchFamily="34" charset="0"/>
              </a:rPr>
              <a:t>  out. </a:t>
            </a:r>
          </a:p>
          <a:p>
            <a:pPr eaLnBrk="1" hangingPunct="1">
              <a:spcBef>
                <a:spcPct val="0"/>
              </a:spcBef>
              <a:buFontTx/>
              <a:buNone/>
            </a:pPr>
            <a:endParaRPr lang="en-US" altLang="en-US" sz="1600">
              <a:latin typeface="Verdana" panose="020B0604030504040204" pitchFamily="34" charset="0"/>
            </a:endParaRPr>
          </a:p>
          <a:p>
            <a:pPr eaLnBrk="1" hangingPunct="1">
              <a:spcBef>
                <a:spcPct val="0"/>
              </a:spcBef>
            </a:pPr>
            <a:r>
              <a:rPr lang="en-US" altLang="en-US" sz="2400">
                <a:latin typeface="Verdana" panose="020B0604030504040204" pitchFamily="34" charset="0"/>
              </a:rPr>
              <a:t> Usually these exposures do not present a health </a:t>
            </a:r>
            <a:br>
              <a:rPr lang="en-US" altLang="en-US" sz="2400">
                <a:latin typeface="Verdana" panose="020B0604030504040204" pitchFamily="34" charset="0"/>
              </a:rPr>
            </a:br>
            <a:r>
              <a:rPr lang="en-US" altLang="en-US" sz="2400">
                <a:latin typeface="Verdana" panose="020B0604030504040204" pitchFamily="34" charset="0"/>
              </a:rPr>
              <a:t>  risk. </a:t>
            </a:r>
          </a:p>
          <a:p>
            <a:pPr eaLnBrk="1" hangingPunct="1">
              <a:spcBef>
                <a:spcPct val="0"/>
              </a:spcBef>
              <a:buFontTx/>
              <a:buNone/>
            </a:pPr>
            <a:endParaRPr lang="en-US" altLang="en-US" sz="1600">
              <a:latin typeface="Verdana" panose="020B0604030504040204" pitchFamily="34" charset="0"/>
            </a:endParaRPr>
          </a:p>
          <a:p>
            <a:pPr eaLnBrk="1" hangingPunct="1">
              <a:spcBef>
                <a:spcPct val="0"/>
              </a:spcBef>
            </a:pPr>
            <a:r>
              <a:rPr lang="en-US" altLang="en-US" sz="2400">
                <a:latin typeface="Verdana" panose="020B0604030504040204" pitchFamily="34" charset="0"/>
              </a:rPr>
              <a:t> But when exposure is great, some individuals </a:t>
            </a:r>
            <a:br>
              <a:rPr lang="en-US" altLang="en-US" sz="2400">
                <a:latin typeface="Verdana" panose="020B0604030504040204" pitchFamily="34" charset="0"/>
              </a:rPr>
            </a:br>
            <a:r>
              <a:rPr lang="en-US" altLang="en-US" sz="2400">
                <a:latin typeface="Verdana" panose="020B0604030504040204" pitchFamily="34" charset="0"/>
              </a:rPr>
              <a:t>  (e.g. those with allergies and asthma) can </a:t>
            </a:r>
            <a:br>
              <a:rPr lang="en-US" altLang="en-US" sz="2400">
                <a:latin typeface="Verdana" panose="020B0604030504040204" pitchFamily="34" charset="0"/>
              </a:rPr>
            </a:br>
            <a:r>
              <a:rPr lang="en-US" altLang="en-US" sz="2400">
                <a:latin typeface="Verdana" panose="020B0604030504040204" pitchFamily="34" charset="0"/>
              </a:rPr>
              <a:t>  experience mild to serious illness.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linds(horizontal)">
                                      <p:cBhvr>
                                        <p:cTn id="17" dur="500"/>
                                        <p:tgtEl>
                                          <p:spTgt spid="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blinds(horizontal)">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7173"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5</a:t>
            </a:r>
          </a:p>
        </p:txBody>
      </p:sp>
      <p:sp>
        <p:nvSpPr>
          <p:cNvPr id="7174"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Health Effects of Mold</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7176" name="Rectangle 9"/>
          <p:cNvSpPr>
            <a:spLocks noChangeArrowheads="1"/>
          </p:cNvSpPr>
          <p:nvPr/>
        </p:nvSpPr>
        <p:spPr bwMode="auto">
          <a:xfrm>
            <a:off x="457200" y="1295400"/>
            <a:ext cx="83058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latin typeface="Verdana" panose="020B0604030504040204" pitchFamily="34" charset="0"/>
              </a:rPr>
              <a:t>The following is a description of the health problems that can be caused by exposure to mold:</a:t>
            </a: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r>
              <a:rPr lang="en-US" altLang="en-US" sz="2000" b="1"/>
              <a:t>Allergic Illness – </a:t>
            </a:r>
            <a:r>
              <a:rPr lang="en-US" altLang="en-US" sz="2000"/>
              <a:t>When mold cells are inhaled and land in the respiratory tract, the body's immune system's response to those invading cells can cause an allergic response (e.g. sneezing, runny nose, etc.). </a:t>
            </a: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r>
              <a:rPr lang="en-US" altLang="en-US" sz="2000" b="1"/>
              <a:t>Infection</a:t>
            </a:r>
            <a:r>
              <a:rPr lang="en-US" altLang="en-US" sz="2000"/>
              <a:t> – Some mold species can cause respiratory infection when the live mold invades the tissues of the lungs or respiratory tract. </a:t>
            </a: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r>
              <a:rPr lang="en-US" altLang="en-US" sz="2000" b="1"/>
              <a:t>Toxic Effects</a:t>
            </a:r>
            <a:r>
              <a:rPr lang="en-US" altLang="en-US" sz="2000"/>
              <a:t> – Very large doses of certain molds, whether inhaled or ingested, can result in poisoning caused by toxins, called mycotoxins,  in the mold cells.</a:t>
            </a: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8197"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6</a:t>
            </a:r>
          </a:p>
        </p:txBody>
      </p:sp>
      <p:sp>
        <p:nvSpPr>
          <p:cNvPr id="8198"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Health Effects of Mold</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8200" name="Rectangle 9"/>
          <p:cNvSpPr>
            <a:spLocks noChangeArrowheads="1"/>
          </p:cNvSpPr>
          <p:nvPr/>
        </p:nvSpPr>
        <p:spPr bwMode="auto">
          <a:xfrm>
            <a:off x="685800" y="1371600"/>
            <a:ext cx="83058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Exposure to mold is not healthy for anyone, however the following individuals are at a higher health risk:</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 typeface="Courier New" panose="02070309020205020404" pitchFamily="49" charset="0"/>
              <a:buChar char="o"/>
            </a:pPr>
            <a:r>
              <a:rPr lang="en-US" altLang="en-US" sz="2400">
                <a:latin typeface="Verdana" panose="020B0604030504040204" pitchFamily="34" charset="0"/>
              </a:rPr>
              <a:t> Infants</a:t>
            </a:r>
          </a:p>
          <a:p>
            <a:pPr eaLnBrk="1" hangingPunct="1">
              <a:spcBef>
                <a:spcPct val="0"/>
              </a:spcBef>
              <a:buFont typeface="Courier New" panose="02070309020205020404" pitchFamily="49" charset="0"/>
              <a:buChar char="o"/>
            </a:pPr>
            <a:r>
              <a:rPr lang="en-US" altLang="en-US" sz="2400">
                <a:latin typeface="Verdana" panose="020B0604030504040204" pitchFamily="34" charset="0"/>
              </a:rPr>
              <a:t> Children</a:t>
            </a:r>
          </a:p>
          <a:p>
            <a:pPr eaLnBrk="1" hangingPunct="1">
              <a:spcBef>
                <a:spcPct val="0"/>
              </a:spcBef>
              <a:buFont typeface="Courier New" panose="02070309020205020404" pitchFamily="49" charset="0"/>
              <a:buChar char="o"/>
            </a:pPr>
            <a:r>
              <a:rPr lang="en-US" altLang="en-US" sz="2400">
                <a:latin typeface="Verdana" panose="020B0604030504040204" pitchFamily="34" charset="0"/>
              </a:rPr>
              <a:t> Elderly</a:t>
            </a:r>
          </a:p>
          <a:p>
            <a:pPr eaLnBrk="1" hangingPunct="1">
              <a:spcBef>
                <a:spcPct val="0"/>
              </a:spcBef>
              <a:buFont typeface="Courier New" panose="02070309020205020404" pitchFamily="49" charset="0"/>
              <a:buChar char="o"/>
            </a:pPr>
            <a:r>
              <a:rPr lang="en-US" altLang="en-US" sz="2400">
                <a:latin typeface="Verdana" panose="020B0604030504040204" pitchFamily="34" charset="0"/>
              </a:rPr>
              <a:t> Immune Comprised Patients</a:t>
            </a:r>
          </a:p>
          <a:p>
            <a:pPr eaLnBrk="1" hangingPunct="1">
              <a:spcBef>
                <a:spcPct val="0"/>
              </a:spcBef>
              <a:buFont typeface="Courier New" panose="02070309020205020404" pitchFamily="49" charset="0"/>
              <a:buChar char="o"/>
            </a:pPr>
            <a:r>
              <a:rPr lang="en-US" altLang="en-US" sz="2400">
                <a:latin typeface="Verdana" panose="020B0604030504040204" pitchFamily="34" charset="0"/>
              </a:rPr>
              <a:t> Pregnant Women</a:t>
            </a:r>
          </a:p>
          <a:p>
            <a:pPr eaLnBrk="1" hangingPunct="1">
              <a:spcBef>
                <a:spcPct val="0"/>
              </a:spcBef>
              <a:buFont typeface="Courier New" panose="02070309020205020404" pitchFamily="49" charset="0"/>
              <a:buChar char="o"/>
            </a:pPr>
            <a:r>
              <a:rPr lang="en-US" altLang="en-US" sz="2400">
                <a:latin typeface="Verdana" panose="020B0604030504040204" pitchFamily="34" charset="0"/>
              </a:rPr>
              <a:t> People with existing respiratory conditions or  </a:t>
            </a:r>
            <a:br>
              <a:rPr lang="en-US" altLang="en-US" sz="2400">
                <a:latin typeface="Verdana" panose="020B0604030504040204" pitchFamily="34" charset="0"/>
              </a:rPr>
            </a:br>
            <a:r>
              <a:rPr lang="en-US" altLang="en-US" sz="2400">
                <a:latin typeface="Verdana" panose="020B0604030504040204" pitchFamily="34" charset="0"/>
              </a:rPr>
              <a:t>   allergies</a:t>
            </a: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a:p>
            <a:pPr eaLnBrk="1" hangingPunct="1">
              <a:spcBef>
                <a:spcPct val="0"/>
              </a:spcBef>
              <a:buFontTx/>
              <a:buNone/>
            </a:pPr>
            <a:endParaRPr lang="en-US" altLang="en-US" sz="2000">
              <a:latin typeface="Verdana" panose="020B0604030504040204" pitchFamily="34" charset="0"/>
            </a:endParaRPr>
          </a:p>
        </p:txBody>
      </p:sp>
      <p:pic>
        <p:nvPicPr>
          <p:cNvPr id="820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94388" y="2543175"/>
            <a:ext cx="28162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9221"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7</a:t>
            </a:r>
          </a:p>
        </p:txBody>
      </p:sp>
      <p:sp>
        <p:nvSpPr>
          <p:cNvPr id="922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What Does Mold Look Like?</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pic>
        <p:nvPicPr>
          <p:cNvPr id="9224" name="Picture 2" descr="STACH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295400"/>
            <a:ext cx="59436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0245"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8</a:t>
            </a:r>
          </a:p>
        </p:txBody>
      </p:sp>
      <p:sp>
        <p:nvSpPr>
          <p:cNvPr id="10246"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Spore Growth</a:t>
            </a:r>
          </a:p>
        </p:txBody>
      </p:sp>
      <p:sp>
        <p:nvSpPr>
          <p:cNvPr id="11"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pic>
        <p:nvPicPr>
          <p:cNvPr id="8" name="Picture 4" descr="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338" y="1858963"/>
            <a:ext cx="3852862" cy="3170237"/>
          </a:xfrm>
          <a:prstGeom prst="rect">
            <a:avLst/>
          </a:prstGeom>
          <a:noFill/>
          <a:ln w="19050">
            <a:solidFill>
              <a:srgbClr val="FFFFFF"/>
            </a:solidFill>
            <a:miter lim="800000"/>
            <a:headEnd/>
            <a:tailEnd/>
          </a:ln>
          <a:effectLst>
            <a:outerShdw dist="45791" dir="2021404"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9" name="Picture 2" descr="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143000"/>
            <a:ext cx="2971800" cy="2351088"/>
          </a:xfrm>
          <a:prstGeom prst="rect">
            <a:avLst/>
          </a:prstGeom>
          <a:noFill/>
          <a:ln w="19050">
            <a:solidFill>
              <a:srgbClr val="FFFFFF"/>
            </a:solidFill>
            <a:miter lim="800000"/>
            <a:headEnd/>
            <a:tailEnd/>
          </a:ln>
          <a:effectLst>
            <a:outerShdw dist="45791" dir="2021404"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12" name="Picture 3" descr="6-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3581400"/>
            <a:ext cx="2971800" cy="2278063"/>
          </a:xfrm>
          <a:prstGeom prst="rect">
            <a:avLst/>
          </a:prstGeom>
          <a:noFill/>
          <a:ln w="19050">
            <a:solidFill>
              <a:srgbClr val="FFFFFF"/>
            </a:solidFill>
            <a:miter lim="800000"/>
            <a:headEnd/>
            <a:tailEnd/>
          </a:ln>
          <a:effectLst>
            <a:outerShdw dist="45791" dir="2021404"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PPT-059-01</a:t>
            </a:r>
          </a:p>
        </p:txBody>
      </p:sp>
      <p:sp>
        <p:nvSpPr>
          <p:cNvPr id="11269"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9</a:t>
            </a:r>
          </a:p>
        </p:txBody>
      </p:sp>
      <p:sp>
        <p:nvSpPr>
          <p:cNvPr id="11270"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Growth Timelines</a:t>
            </a:r>
          </a:p>
        </p:txBody>
      </p:sp>
      <p:sp>
        <p:nvSpPr>
          <p:cNvPr id="10" name="Content Placeholder 12"/>
          <p:cNvSpPr txBox="1">
            <a:spLocks/>
          </p:cNvSpPr>
          <p:nvPr/>
        </p:nvSpPr>
        <p:spPr bwMode="auto">
          <a:xfrm>
            <a:off x="457200" y="1600200"/>
            <a:ext cx="8229600" cy="4525963"/>
          </a:xfrm>
          <a:prstGeom prst="rect">
            <a:avLst/>
          </a:prstGeom>
          <a:noFill/>
          <a:ln w="9525">
            <a:noFill/>
            <a:miter lim="800000"/>
            <a:headEnd/>
            <a:tailEnd/>
          </a:ln>
        </p:spPr>
        <p:txBody>
          <a:bodyPr/>
          <a:lstStyle/>
          <a:p>
            <a:pPr eaLnBrk="0" hangingPunct="0">
              <a:spcBef>
                <a:spcPct val="20000"/>
              </a:spcBef>
              <a:defRPr/>
            </a:pPr>
            <a:endParaRPr lang="en-US" sz="2400" kern="0" dirty="0">
              <a:latin typeface="Verdana" pitchFamily="34" charset="0"/>
            </a:endParaRPr>
          </a:p>
        </p:txBody>
      </p:sp>
      <p:sp>
        <p:nvSpPr>
          <p:cNvPr id="11272" name="Rectangle 7"/>
          <p:cNvSpPr>
            <a:spLocks noChangeArrowheads="1"/>
          </p:cNvSpPr>
          <p:nvPr/>
        </p:nvSpPr>
        <p:spPr bwMode="auto">
          <a:xfrm>
            <a:off x="457200" y="220980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chemeClr val="tx2"/>
                </a:solidFill>
                <a:latin typeface="Verdana" panose="020B0604030504040204" pitchFamily="34" charset="0"/>
              </a:rPr>
              <a:t>Effects of </a:t>
            </a:r>
            <a:r>
              <a:rPr lang="en-US" altLang="en-US" sz="2400" b="1">
                <a:solidFill>
                  <a:schemeClr val="tx2"/>
                </a:solidFill>
                <a:latin typeface="Verdana" panose="020B0604030504040204" pitchFamily="34" charset="0"/>
              </a:rPr>
              <a:t>Time</a:t>
            </a:r>
            <a:r>
              <a:rPr lang="en-US" altLang="en-US" sz="2400">
                <a:solidFill>
                  <a:schemeClr val="tx2"/>
                </a:solidFill>
                <a:latin typeface="Verdana" panose="020B0604030504040204" pitchFamily="34" charset="0"/>
              </a:rPr>
              <a:t> on Microbial Contamination Level</a:t>
            </a:r>
          </a:p>
        </p:txBody>
      </p:sp>
      <p:grpSp>
        <p:nvGrpSpPr>
          <p:cNvPr id="11273" name="Group 6"/>
          <p:cNvGrpSpPr>
            <a:grpSpLocks/>
          </p:cNvGrpSpPr>
          <p:nvPr/>
        </p:nvGrpSpPr>
        <p:grpSpPr bwMode="auto">
          <a:xfrm>
            <a:off x="457200" y="3657600"/>
            <a:ext cx="8001000" cy="1143000"/>
            <a:chOff x="336" y="1200"/>
            <a:chExt cx="5040" cy="2400"/>
          </a:xfrm>
        </p:grpSpPr>
        <p:sp>
          <p:nvSpPr>
            <p:cNvPr id="11275" name="Rectangle 7"/>
            <p:cNvSpPr>
              <a:spLocks noChangeArrowheads="1"/>
            </p:cNvSpPr>
            <p:nvPr/>
          </p:nvSpPr>
          <p:spPr bwMode="auto">
            <a:xfrm>
              <a:off x="336" y="1200"/>
              <a:ext cx="720" cy="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76" name="Rectangle 8"/>
            <p:cNvSpPr>
              <a:spLocks noChangeArrowheads="1"/>
            </p:cNvSpPr>
            <p:nvPr/>
          </p:nvSpPr>
          <p:spPr bwMode="auto">
            <a:xfrm>
              <a:off x="1056" y="1200"/>
              <a:ext cx="720" cy="240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77" name="Rectangle 9"/>
            <p:cNvSpPr>
              <a:spLocks noChangeArrowheads="1"/>
            </p:cNvSpPr>
            <p:nvPr/>
          </p:nvSpPr>
          <p:spPr bwMode="auto">
            <a:xfrm>
              <a:off x="1776" y="1200"/>
              <a:ext cx="720" cy="2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78" name="Rectangle 10"/>
            <p:cNvSpPr>
              <a:spLocks noChangeArrowheads="1"/>
            </p:cNvSpPr>
            <p:nvPr/>
          </p:nvSpPr>
          <p:spPr bwMode="auto">
            <a:xfrm>
              <a:off x="2496" y="1200"/>
              <a:ext cx="720" cy="2400"/>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79" name="Rectangle 11"/>
            <p:cNvSpPr>
              <a:spLocks noChangeArrowheads="1"/>
            </p:cNvSpPr>
            <p:nvPr/>
          </p:nvSpPr>
          <p:spPr bwMode="auto">
            <a:xfrm>
              <a:off x="3936" y="1200"/>
              <a:ext cx="720" cy="2400"/>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80" name="Rectangle 12"/>
            <p:cNvSpPr>
              <a:spLocks noChangeArrowheads="1"/>
            </p:cNvSpPr>
            <p:nvPr/>
          </p:nvSpPr>
          <p:spPr bwMode="auto">
            <a:xfrm>
              <a:off x="3216" y="1200"/>
              <a:ext cx="720" cy="2400"/>
            </a:xfrm>
            <a:prstGeom prst="rect">
              <a:avLst/>
            </a:prstGeom>
            <a:solidFill>
              <a:srgbClr val="91919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81" name="Rectangle 13"/>
            <p:cNvSpPr>
              <a:spLocks noChangeArrowheads="1"/>
            </p:cNvSpPr>
            <p:nvPr/>
          </p:nvSpPr>
          <p:spPr bwMode="auto">
            <a:xfrm>
              <a:off x="4656" y="1200"/>
              <a:ext cx="720" cy="2400"/>
            </a:xfrm>
            <a:prstGeom prst="rect">
              <a:avLst/>
            </a:pr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11274" name="Rectangle 18"/>
          <p:cNvSpPr>
            <a:spLocks noChangeArrowheads="1"/>
          </p:cNvSpPr>
          <p:nvPr/>
        </p:nvSpPr>
        <p:spPr bwMode="auto">
          <a:xfrm>
            <a:off x="762000" y="4800600"/>
            <a:ext cx="800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1	    2	         3	            4	                5	     6	         7  			                                Day</a:t>
            </a:r>
            <a:endParaRPr lang="en-US" altLang="en-US" sz="1800"/>
          </a:p>
        </p:txBody>
      </p:sp>
    </p:spTree>
  </p:cSld>
  <p:clrMapOvr>
    <a:masterClrMapping/>
  </p:clrMapOvr>
</p:sld>
</file>

<file path=ppt/theme/theme1.xml><?xml version="1.0" encoding="utf-8"?>
<a:theme xmlns:a="http://schemas.openxmlformats.org/drawingml/2006/main" name="Template-new format">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095177B-106C-441A-929D-9D9061AECA29}"/>
</file>

<file path=customXml/itemProps2.xml><?xml version="1.0" encoding="utf-8"?>
<ds:datastoreItem xmlns:ds="http://schemas.openxmlformats.org/officeDocument/2006/customXml" ds:itemID="{F85184BC-A9F7-4712-98D1-7C65E6297F68}"/>
</file>

<file path=customXml/itemProps3.xml><?xml version="1.0" encoding="utf-8"?>
<ds:datastoreItem xmlns:ds="http://schemas.openxmlformats.org/officeDocument/2006/customXml" ds:itemID="{47FD1F08-8F1C-41DC-BE16-C081102CF73B}"/>
</file>

<file path=docProps/app.xml><?xml version="1.0" encoding="utf-8"?>
<Properties xmlns="http://schemas.openxmlformats.org/officeDocument/2006/extended-properties" xmlns:vt="http://schemas.openxmlformats.org/officeDocument/2006/docPropsVTypes">
  <Template>Template-new format</Template>
  <TotalTime>756</TotalTime>
  <Words>2561</Words>
  <Application>Microsoft Office PowerPoint</Application>
  <PresentationFormat>On-screen Show (4:3)</PresentationFormat>
  <Paragraphs>389</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Verdana</vt:lpstr>
      <vt:lpstr>Courier New</vt:lpstr>
      <vt:lpstr>Wingdings</vt:lpstr>
      <vt:lpstr>Template-new format</vt:lpstr>
      <vt:lpstr>Mold Awareness</vt:lpstr>
      <vt:lpstr>Causes of Mold</vt:lpstr>
      <vt:lpstr>Mold Needs:</vt:lpstr>
      <vt:lpstr>Health Effects of Mold</vt:lpstr>
      <vt:lpstr>Health Effects of Mold</vt:lpstr>
      <vt:lpstr>Health Effects of Mold</vt:lpstr>
      <vt:lpstr>What Does Mold Look Like?</vt:lpstr>
      <vt:lpstr>Spore Growth</vt:lpstr>
      <vt:lpstr>Growth Timelines</vt:lpstr>
      <vt:lpstr>“Quick Fixes” Don’t Work</vt:lpstr>
      <vt:lpstr>Mold Remediation</vt:lpstr>
      <vt:lpstr>Find the Cause and Fix It</vt:lpstr>
      <vt:lpstr>Isolate the Area &amp; Use PPE</vt:lpstr>
      <vt:lpstr>Determine Presence</vt:lpstr>
      <vt:lpstr>Begin Drying</vt:lpstr>
      <vt:lpstr>Negative Air?</vt:lpstr>
      <vt:lpstr>Clean the Contents</vt:lpstr>
      <vt:lpstr>Clean the Area</vt:lpstr>
      <vt:lpstr>Monitor the Area</vt:lpstr>
      <vt:lpstr>Mold Elimination</vt:lpstr>
      <vt:lpstr>Assessment</vt:lpstr>
      <vt:lpstr> Visual </vt:lpstr>
      <vt:lpstr> Mold Assessment: Sampling </vt:lpstr>
      <vt:lpstr> More on Sampling </vt:lpstr>
      <vt:lpstr> Remember </vt:lpstr>
      <vt:lpstr>Summary</vt:lpstr>
      <vt:lpstr>Contact Information</vt:lpstr>
      <vt:lpstr>Questions</vt:lpstr>
    </vt:vector>
  </TitlesOfParts>
  <Company>Labor &amp; Industry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Awareness</dc:title>
  <dc:creator>spakosh</dc:creator>
  <cp:lastModifiedBy>Tanyia Miller</cp:lastModifiedBy>
  <cp:revision>73</cp:revision>
  <dcterms:created xsi:type="dcterms:W3CDTF">2013-01-29T15:06:20Z</dcterms:created>
  <dcterms:modified xsi:type="dcterms:W3CDTF">2017-03-07T18:27:16Z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26600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