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s/slide13.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256" r:id="rId3"/>
    <p:sldId id="258" r:id="rId4"/>
    <p:sldId id="404" r:id="rId5"/>
    <p:sldId id="257" r:id="rId6"/>
    <p:sldId id="259" r:id="rId7"/>
    <p:sldId id="260" r:id="rId8"/>
    <p:sldId id="291"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5" r:id="rId24"/>
    <p:sldId id="402" r:id="rId25"/>
    <p:sldId id="275" r:id="rId26"/>
    <p:sldId id="297" r:id="rId27"/>
    <p:sldId id="276" r:id="rId28"/>
    <p:sldId id="300" r:id="rId29"/>
    <p:sldId id="277" r:id="rId30"/>
    <p:sldId id="278" r:id="rId31"/>
    <p:sldId id="279" r:id="rId32"/>
    <p:sldId id="280" r:id="rId33"/>
    <p:sldId id="281" r:id="rId34"/>
    <p:sldId id="298" r:id="rId35"/>
    <p:sldId id="400" r:id="rId36"/>
    <p:sldId id="401" r:id="rId37"/>
    <p:sldId id="302" r:id="rId38"/>
    <p:sldId id="292" r:id="rId39"/>
    <p:sldId id="293" r:id="rId40"/>
    <p:sldId id="294" r:id="rId41"/>
    <p:sldId id="299" r:id="rId42"/>
    <p:sldId id="301" r:id="rId43"/>
    <p:sldId id="282" r:id="rId44"/>
    <p:sldId id="283" r:id="rId45"/>
    <p:sldId id="284" r:id="rId46"/>
    <p:sldId id="296" r:id="rId47"/>
    <p:sldId id="285" r:id="rId48"/>
    <p:sldId id="286" r:id="rId49"/>
    <p:sldId id="287" r:id="rId50"/>
    <p:sldId id="288" r:id="rId51"/>
    <p:sldId id="289" r:id="rId52"/>
    <p:sldId id="290" r:id="rId53"/>
    <p:sldId id="403" r:id="rId54"/>
    <p:sldId id="405" r:id="rId55"/>
    <p:sldId id="30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26" autoAdjust="0"/>
  </p:normalViewPr>
  <p:slideViewPr>
    <p:cSldViewPr>
      <p:cViewPr varScale="1">
        <p:scale>
          <a:sx n="56" d="100"/>
          <a:sy n="56" d="100"/>
        </p:scale>
        <p:origin x="19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3507AA9-D619-44B8-BBEC-5A8AAB9EC0A8}"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11E93EC-C7D4-47A2-9A51-1AB4F7D066F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This program recognizes the potential injuries which may be suffered through the incorrect understanding and use of various chemicals in the laboratory environment.</a:t>
            </a:r>
          </a:p>
          <a:p>
            <a:r>
              <a:rPr lang="en-US" altLang="en-US">
                <a:latin typeface="Verdana" panose="020B0604030504040204" pitchFamily="34" charset="0"/>
                <a:ea typeface="Verdana" panose="020B0604030504040204" pitchFamily="34" charset="0"/>
                <a:cs typeface="Verdana" panose="020B0604030504040204" pitchFamily="34" charset="0"/>
              </a:rPr>
              <a:t>Realizing this, the National Research Council’s text, “Prudent Practices for Handling Hazardous Chemicals in Laboratories,” National Academy Press, Washington, D.C., 1981, has been used extensively as the framework for the program</a:t>
            </a:r>
            <a:r>
              <a:rPr lang="en-US" altLang="en-US"/>
              <a:t> </a:t>
            </a:r>
            <a:r>
              <a:rPr lang="en-US" altLang="en-US">
                <a:latin typeface="Verdana" panose="020B0604030504040204" pitchFamily="34" charset="0"/>
                <a:ea typeface="Verdana" panose="020B0604030504040204" pitchFamily="34" charset="0"/>
                <a:cs typeface="Verdana" panose="020B0604030504040204" pitchFamily="34" charset="0"/>
              </a:rPr>
              <a:t>as well as the actual Standard.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E30C9D-FF65-484F-9FDA-6000962C4777}"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“Select” Carcinogens would be any substance meeting one of the following criteria:</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1. Is regulated by OSHA as a carcinogen; or</a:t>
            </a:r>
          </a:p>
          <a:p>
            <a:r>
              <a:rPr lang="en-US" altLang="en-US">
                <a:latin typeface="Verdana" panose="020B0604030504040204" pitchFamily="34" charset="0"/>
                <a:ea typeface="Verdana" panose="020B0604030504040204" pitchFamily="34" charset="0"/>
                <a:cs typeface="Verdana" panose="020B0604030504040204" pitchFamily="34" charset="0"/>
              </a:rPr>
              <a:t>2. Listed under category “known to be carcinogens” in National Toxicology Program (NTP);</a:t>
            </a:r>
          </a:p>
          <a:p>
            <a:r>
              <a:rPr lang="en-US" altLang="en-US">
                <a:latin typeface="Verdana" panose="020B0604030504040204" pitchFamily="34" charset="0"/>
                <a:ea typeface="Verdana" panose="020B0604030504040204" pitchFamily="34" charset="0"/>
                <a:cs typeface="Verdana" panose="020B0604030504040204" pitchFamily="34" charset="0"/>
              </a:rPr>
              <a:t>3. Listed under Group 1 (“carcinogenic to humans”) by Agency for Research on Cancer Monographs (IARC);</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1215AF-B7B8-4367-BD33-6FAC7558AB12}"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Also, “Select” Carcinogens are those,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4. Listed in either Group 2A or 2B by IARC or  under category “reasonably anticipated to be carcinogens” by NTP and causes statistically</a:t>
            </a:r>
          </a:p>
          <a:p>
            <a:r>
              <a:rPr lang="en-US" altLang="en-US">
                <a:latin typeface="Verdana" panose="020B0604030504040204" pitchFamily="34" charset="0"/>
                <a:ea typeface="Verdana" panose="020B0604030504040204" pitchFamily="34" charset="0"/>
                <a:cs typeface="Verdana" panose="020B0604030504040204" pitchFamily="34" charset="0"/>
              </a:rPr>
              <a:t>    significant tumor incidence in experimental animals in accordance with any of the following criteria:</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-After </a:t>
            </a:r>
            <a:r>
              <a:rPr lang="en-US" altLang="en-US" u="sng">
                <a:latin typeface="Verdana" panose="020B0604030504040204" pitchFamily="34" charset="0"/>
                <a:ea typeface="Verdana" panose="020B0604030504040204" pitchFamily="34" charset="0"/>
                <a:cs typeface="Verdana" panose="020B0604030504040204" pitchFamily="34" charset="0"/>
              </a:rPr>
              <a:t>inhalation</a:t>
            </a:r>
            <a:r>
              <a:rPr lang="en-US" altLang="en-US">
                <a:latin typeface="Verdana" panose="020B0604030504040204" pitchFamily="34" charset="0"/>
                <a:ea typeface="Verdana" panose="020B0604030504040204" pitchFamily="34" charset="0"/>
                <a:cs typeface="Verdana" panose="020B0604030504040204" pitchFamily="34" charset="0"/>
              </a:rPr>
              <a:t> exposure of 6-7 hours per day, 5 days  per week, for a significant portion of a lifetime to dosages of less than 10mg/m</a:t>
            </a:r>
            <a:r>
              <a:rPr lang="en-US" altLang="en-US" baseline="30000">
                <a:latin typeface="Verdana" panose="020B0604030504040204" pitchFamily="34" charset="0"/>
                <a:ea typeface="Verdana" panose="020B0604030504040204" pitchFamily="34" charset="0"/>
                <a:cs typeface="Verdana" panose="020B0604030504040204" pitchFamily="34" charset="0"/>
              </a:rPr>
              <a:t>3</a:t>
            </a:r>
            <a:r>
              <a:rPr lang="en-US" altLang="en-US">
                <a:latin typeface="Verdana" panose="020B0604030504040204" pitchFamily="34" charset="0"/>
                <a:ea typeface="Verdana" panose="020B0604030504040204" pitchFamily="34" charset="0"/>
                <a:cs typeface="Verdana" panose="020B0604030504040204" pitchFamily="34" charset="0"/>
              </a:rPr>
              <a:t>;</a:t>
            </a:r>
          </a:p>
          <a:p>
            <a:r>
              <a:rPr lang="en-US" altLang="en-US">
                <a:latin typeface="Verdana" panose="020B0604030504040204" pitchFamily="34" charset="0"/>
                <a:ea typeface="Verdana" panose="020B0604030504040204" pitchFamily="34" charset="0"/>
                <a:cs typeface="Verdana" panose="020B0604030504040204" pitchFamily="34" charset="0"/>
              </a:rPr>
              <a:t>-After repeated </a:t>
            </a:r>
            <a:r>
              <a:rPr lang="en-US" altLang="en-US" u="sng">
                <a:latin typeface="Verdana" panose="020B0604030504040204" pitchFamily="34" charset="0"/>
                <a:ea typeface="Verdana" panose="020B0604030504040204" pitchFamily="34" charset="0"/>
                <a:cs typeface="Verdana" panose="020B0604030504040204" pitchFamily="34" charset="0"/>
              </a:rPr>
              <a:t>skin</a:t>
            </a:r>
            <a:r>
              <a:rPr lang="en-US" altLang="en-US">
                <a:latin typeface="Verdana" panose="020B0604030504040204" pitchFamily="34" charset="0"/>
                <a:ea typeface="Verdana" panose="020B0604030504040204" pitchFamily="34" charset="0"/>
                <a:cs typeface="Verdana" panose="020B0604030504040204" pitchFamily="34" charset="0"/>
              </a:rPr>
              <a:t> application of less than 300 (mg/kg of body weight) per week; or</a:t>
            </a:r>
          </a:p>
          <a:p>
            <a:r>
              <a:rPr lang="en-US" altLang="en-US">
                <a:latin typeface="Verdana" panose="020B0604030504040204" pitchFamily="34" charset="0"/>
                <a:ea typeface="Verdana" panose="020B0604030504040204" pitchFamily="34" charset="0"/>
                <a:cs typeface="Verdana" panose="020B0604030504040204" pitchFamily="34" charset="0"/>
              </a:rPr>
              <a:t>-After </a:t>
            </a:r>
            <a:r>
              <a:rPr lang="en-US" altLang="en-US" u="sng">
                <a:latin typeface="Verdana" panose="020B0604030504040204" pitchFamily="34" charset="0"/>
                <a:ea typeface="Verdana" panose="020B0604030504040204" pitchFamily="34" charset="0"/>
                <a:cs typeface="Verdana" panose="020B0604030504040204" pitchFamily="34" charset="0"/>
              </a:rPr>
              <a:t>oral</a:t>
            </a:r>
            <a:r>
              <a:rPr lang="en-US" altLang="en-US">
                <a:latin typeface="Verdana" panose="020B0604030504040204" pitchFamily="34" charset="0"/>
                <a:ea typeface="Verdana" panose="020B0604030504040204" pitchFamily="34" charset="0"/>
                <a:cs typeface="Verdana" panose="020B0604030504040204" pitchFamily="34" charset="0"/>
              </a:rPr>
              <a:t> dosages of less than 50 mg/kg of body weight per day.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52A576-EB70-4365-BE43-2190F43805A8}"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anose="020B0604030504040204" pitchFamily="34" charset="0"/>
                <a:ea typeface="Verdana" panose="020B0604030504040204" pitchFamily="34" charset="0"/>
                <a:cs typeface="Verdana" panose="020B0604030504040204" pitchFamily="34" charset="0"/>
              </a:rPr>
              <a:t>Physical Hazards are chemicals for which there is scientifically valid evidence that they are:</a:t>
            </a:r>
          </a:p>
          <a:p>
            <a:pPr>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 Combustible Liquid;</a:t>
            </a:r>
          </a:p>
          <a:p>
            <a:pPr>
              <a:buFont typeface="Wingdings"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 Compressed Gas;</a:t>
            </a:r>
          </a:p>
          <a:p>
            <a:pPr>
              <a:buFont typeface="Wingdings"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 Explosive;</a:t>
            </a:r>
          </a:p>
          <a:p>
            <a:pPr>
              <a:buFont typeface="Wingdings"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 Flammable</a:t>
            </a:r>
          </a:p>
          <a:p>
            <a:pPr marL="171450" indent="-171450">
              <a:buFont typeface="Courier New" pitchFamily="49" charset="0"/>
              <a:buChar char="o"/>
              <a:defRPr/>
            </a:pPr>
            <a:r>
              <a:rPr lang="en-US" altLang="en-US" dirty="0">
                <a:latin typeface="Verdana" panose="020B0604030504040204" pitchFamily="34" charset="0"/>
                <a:ea typeface="Verdana" panose="020B0604030504040204" pitchFamily="34" charset="0"/>
                <a:cs typeface="Verdana" panose="020B0604030504040204" pitchFamily="34" charset="0"/>
              </a:rPr>
              <a:t>Aerosol, Flammable</a:t>
            </a:r>
          </a:p>
          <a:p>
            <a:pPr>
              <a:buFont typeface="Courier New" pitchFamily="49" charset="0"/>
              <a:buChar char="o"/>
              <a:defRPr/>
            </a:pPr>
            <a:r>
              <a:rPr lang="en-US" altLang="en-US" dirty="0">
                <a:latin typeface="Verdana" panose="020B0604030504040204" pitchFamily="34" charset="0"/>
                <a:ea typeface="Verdana" panose="020B0604030504040204" pitchFamily="34" charset="0"/>
                <a:cs typeface="Verdana" panose="020B0604030504040204" pitchFamily="34" charset="0"/>
              </a:rPr>
              <a:t> Gas, Flammable</a:t>
            </a:r>
          </a:p>
          <a:p>
            <a:pPr>
              <a:buFont typeface="Courier New" pitchFamily="49" charset="0"/>
              <a:buChar char="o"/>
              <a:defRPr/>
            </a:pPr>
            <a:r>
              <a:rPr lang="en-US" altLang="en-US" dirty="0">
                <a:latin typeface="Verdana" panose="020B0604030504040204" pitchFamily="34" charset="0"/>
                <a:ea typeface="Verdana" panose="020B0604030504040204" pitchFamily="34" charset="0"/>
                <a:cs typeface="Verdana" panose="020B0604030504040204" pitchFamily="34" charset="0"/>
              </a:rPr>
              <a:t> Liquid, flammable</a:t>
            </a:r>
          </a:p>
          <a:p>
            <a:pPr>
              <a:buFont typeface="Courier New" pitchFamily="49" charset="0"/>
              <a:buChar char="o"/>
              <a:defRPr/>
            </a:pPr>
            <a:r>
              <a:rPr lang="en-US" altLang="en-US" dirty="0">
                <a:latin typeface="Verdana" panose="020B0604030504040204" pitchFamily="34" charset="0"/>
                <a:ea typeface="Verdana" panose="020B0604030504040204" pitchFamily="34" charset="0"/>
                <a:cs typeface="Verdana" panose="020B0604030504040204" pitchFamily="34" charset="0"/>
              </a:rPr>
              <a:t> Solid, flammable.</a:t>
            </a:r>
          </a:p>
          <a:p>
            <a:pPr>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181D2E-86AF-4868-AE14-6AA8238001A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a:t>
            </a:r>
            <a:r>
              <a:rPr lang="en-US" altLang="en-US">
                <a:latin typeface="Verdana" panose="020B0604030504040204" pitchFamily="34" charset="0"/>
                <a:ea typeface="Verdana" panose="020B0604030504040204" pitchFamily="34" charset="0"/>
                <a:cs typeface="Verdana" panose="020B0604030504040204" pitchFamily="34" charset="0"/>
              </a:rPr>
              <a:t>lso included as a physical hazard would be: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Organic peroxide which contain both a fuel (the organic) and oxygen (peroxide)</a:t>
            </a: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Oxidizer; (contain oxygen in their makeup</a:t>
            </a: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Pyrophoric; (these can ignite in dry or moist air at less than 130</a:t>
            </a:r>
            <a:r>
              <a:rPr lang="en-US" altLang="en-US" baseline="30000">
                <a:latin typeface="Verdana" panose="020B0604030504040204" pitchFamily="34" charset="0"/>
                <a:ea typeface="Verdana" panose="020B0604030504040204" pitchFamily="34" charset="0"/>
                <a:cs typeface="Verdana" panose="020B0604030504040204" pitchFamily="34" charset="0"/>
              </a:rPr>
              <a:t>0</a:t>
            </a:r>
            <a:r>
              <a:rPr lang="en-US" altLang="en-US">
                <a:latin typeface="Verdana" panose="020B0604030504040204" pitchFamily="34" charset="0"/>
                <a:ea typeface="Verdana" panose="020B0604030504040204" pitchFamily="34" charset="0"/>
                <a:cs typeface="Verdana" panose="020B0604030504040204" pitchFamily="34" charset="0"/>
              </a:rPr>
              <a:t>F</a:t>
            </a: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Unstable (reactive), or</a:t>
            </a:r>
          </a:p>
          <a:p>
            <a:pPr>
              <a:buFontTx/>
              <a:buChar char="•"/>
            </a:pPr>
            <a:r>
              <a:rPr lang="en-US" altLang="en-US">
                <a:latin typeface="Verdana" panose="020B0604030504040204" pitchFamily="34" charset="0"/>
                <a:ea typeface="Verdana" panose="020B0604030504040204" pitchFamily="34" charset="0"/>
                <a:cs typeface="Verdana" panose="020B0604030504040204" pitchFamily="34" charset="0"/>
              </a:rPr>
              <a:t> Water-reactive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2F6511-32AF-4D59-AF9E-28FF50FC43A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Additionally: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29 CFR 1910.1200, Hazard Communication Standard, Appendices A &amp; B provide guidance in defining scope of health hazards; and</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 determining whether a chemical is to be considered hazardous for purposes of this standard.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71C292-D5B0-4151-81F9-FF3AD1E86D53}"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NIOSH Pocket Guide to Chemical Hazards has extensive information related to select chemicals.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Exposures are expressed as PELs (Permissible Exposure Limits). If these limits are exceeded or thought to be exceeded, special protective actions are required.</a:t>
            </a:r>
          </a:p>
          <a:p>
            <a:r>
              <a:rPr lang="en-US" altLang="en-US">
                <a:latin typeface="Verdana" panose="020B0604030504040204" pitchFamily="34" charset="0"/>
                <a:ea typeface="Verdana" panose="020B0604030504040204" pitchFamily="34" charset="0"/>
                <a:cs typeface="Verdana" panose="020B0604030504040204" pitchFamily="34" charset="0"/>
              </a:rPr>
              <a:t>For lab use of OSHA regulated substances, the employer shall assure lab employees’ exposure to such substances do not exceed the PELs specified in 29 CFR 1910, subpart Z.</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152384-5A61-4173-8B80-F17E32E8B79A}"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employer shall measure the employee’s exposure to regulated mateials.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0EA582-41DF-4C89-8CE0-569BAB31A169}"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During periodic monitoring, if initial monitoring discloses employee exposure over action level of PEL, employer shall immediately comply with exposure monitoring provisions of relevant standard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u="sng">
                <a:latin typeface="Verdana" panose="020B0604030504040204" pitchFamily="34" charset="0"/>
                <a:ea typeface="Verdana" panose="020B0604030504040204" pitchFamily="34" charset="0"/>
                <a:cs typeface="Verdana" panose="020B0604030504040204" pitchFamily="34" charset="0"/>
              </a:rPr>
              <a:t>Termination of Monitoring:</a:t>
            </a:r>
            <a:r>
              <a:rPr lang="en-US" altLang="en-US">
                <a:latin typeface="Verdana" panose="020B0604030504040204" pitchFamily="34" charset="0"/>
                <a:ea typeface="Verdana" panose="020B0604030504040204" pitchFamily="34" charset="0"/>
                <a:cs typeface="Verdana" panose="020B0604030504040204" pitchFamily="34" charset="0"/>
              </a:rPr>
              <a:t> </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Monitoring may be terminated in accordance with relevant standard.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12DAAA-2807-497E-B527-E78C674C46A6}"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Employer shall, within 15 days after receipt of monitoring results, notify the employee in writing individually or by posting results.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A6F821-D707-4E92-A330-FF7155C1530A}"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defRPr/>
            </a:pPr>
            <a:r>
              <a:rPr lang="en-US" dirty="0">
                <a:latin typeface="Verdana" panose="020B0604030504040204" pitchFamily="34" charset="0"/>
                <a:ea typeface="Verdana" panose="020B0604030504040204" pitchFamily="34" charset="0"/>
                <a:cs typeface="Verdana" panose="020B0604030504040204" pitchFamily="34" charset="0"/>
              </a:rPr>
              <a:t>Requirements exist for an in-house Chemical Hygiene Plan (CHP) where hazardous chemicals, as  defined, are used in the workplace, the employer shall develop a written</a:t>
            </a:r>
          </a:p>
          <a:p>
            <a:pPr marL="457200" indent="-457200">
              <a:defRPr/>
            </a:pPr>
            <a:r>
              <a:rPr lang="en-US" dirty="0">
                <a:latin typeface="Verdana" panose="020B0604030504040204" pitchFamily="34" charset="0"/>
                <a:ea typeface="Verdana" panose="020B0604030504040204" pitchFamily="34" charset="0"/>
                <a:cs typeface="Verdana" panose="020B0604030504040204" pitchFamily="34" charset="0"/>
              </a:rPr>
              <a:t>Chemical Hygiene Plan</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Capable of protecting employees from health hazards from the lab chemicals,</a:t>
            </a:r>
          </a:p>
          <a:p>
            <a:pPr marL="457200" indent="-457200">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457200" indent="-457200">
              <a:defRPr/>
            </a:pPr>
            <a:r>
              <a:rPr lang="en-US" dirty="0">
                <a:latin typeface="Verdana" panose="020B0604030504040204" pitchFamily="34" charset="0"/>
                <a:ea typeface="Verdana" panose="020B0604030504040204" pitchFamily="34" charset="0"/>
                <a:cs typeface="Verdana" panose="020B0604030504040204" pitchFamily="34" charset="0"/>
              </a:rPr>
              <a:t>And keeping exposures below limits specified in paragraph (c) this section.</a:t>
            </a:r>
          </a:p>
          <a:p>
            <a:pPr>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D4C27-35AE-4A43-B573-AC057440557A}"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topics indicated will provide a well-rounded look at those segments to be incorporated into a successful Lab Safety Standard in your facility.</a:t>
            </a:r>
          </a:p>
          <a:p>
            <a:r>
              <a:rPr lang="en-US" altLang="en-US">
                <a:latin typeface="Verdana" panose="020B0604030504040204" pitchFamily="34" charset="0"/>
                <a:ea typeface="Verdana" panose="020B0604030504040204" pitchFamily="34" charset="0"/>
                <a:cs typeface="Verdana" panose="020B0604030504040204" pitchFamily="34" charset="0"/>
              </a:rPr>
              <a:t>Such facilities would include; R&amp;D labs, educational labs, quality assurance environs and any other chemical or biological lab setting.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4F3BDE-93DD-4498-A46B-08E9380AC51D}"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Plan shall:</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Be readily available to employees, their representatives, and upon request to the Assistant Secretary.</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Plan shall indicate specific measures to protect lab Employees.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Employer shall annually review Plan and update as needed.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84F989-13DD-4B11-81E7-F2F974D52297}"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anose="020B0604030504040204" pitchFamily="34" charset="0"/>
                <a:ea typeface="Verdana" panose="020B0604030504040204" pitchFamily="34" charset="0"/>
                <a:cs typeface="Verdana" panose="020B0604030504040204" pitchFamily="34" charset="0"/>
              </a:rPr>
              <a:t>The Plan shall contain:</a:t>
            </a:r>
          </a:p>
          <a:p>
            <a:pPr>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Standard Operating Procedures for the use, handling and storage of said chemical</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The criteria used to determine and implement control measures to reduce exposures. This includes:</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Engineering Safeguards,</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Administrative Controls, and</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PPE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0075F4-8F7D-4B81-A560-449ABB90C325}"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Plan will also address proper operation and functioning of fume hoods and other protective equipment and provisions for employee information and training on the use of such equipment.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B3A898-FDB1-4A6C-84BC-8B2C24712D36}"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Plan will contain:</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Circumstances under which a particular lab operation, procedure or activity shall require prior approval from employer or designee before implementation.</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Provisions for medical consultation and exams.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054792-6DD3-4C1A-A161-A3EB2ED0223F}"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anose="020B0604030504040204" pitchFamily="34" charset="0"/>
                <a:ea typeface="Verdana" panose="020B0604030504040204" pitchFamily="34" charset="0"/>
                <a:cs typeface="Verdana" panose="020B0604030504040204" pitchFamily="34" charset="0"/>
              </a:rPr>
              <a:t>The Plan will:</a:t>
            </a:r>
          </a:p>
          <a:p>
            <a:pPr>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altLang="en-US" dirty="0">
                <a:latin typeface="Verdana" panose="020B0604030504040204" pitchFamily="34" charset="0"/>
                <a:ea typeface="Verdana" panose="020B0604030504040204" pitchFamily="34" charset="0"/>
                <a:cs typeface="Verdana" panose="020B0604030504040204" pitchFamily="34" charset="0"/>
              </a:rPr>
              <a:t>Designate personnel responsible for Plan implementation:</a:t>
            </a:r>
          </a:p>
          <a:p>
            <a:pPr>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defRPr/>
            </a:pPr>
            <a:r>
              <a:rPr lang="en-US" altLang="en-US" dirty="0">
                <a:latin typeface="Verdana" panose="020B0604030504040204" pitchFamily="34" charset="0"/>
                <a:ea typeface="Verdana" panose="020B0604030504040204" pitchFamily="34" charset="0"/>
                <a:cs typeface="Verdana" panose="020B0604030504040204" pitchFamily="34" charset="0"/>
              </a:rPr>
              <a:t>	Assignment of a Chemical Hygiene Officer and</a:t>
            </a:r>
          </a:p>
          <a:p>
            <a:pPr marL="228600" indent="-228600">
              <a:buFont typeface="+mj-lt"/>
              <a:buAutoNum type="arabicPeriod"/>
              <a:defRPr/>
            </a:pPr>
            <a:r>
              <a:rPr lang="en-US" altLang="en-US" dirty="0">
                <a:latin typeface="Verdana" panose="020B0604030504040204" pitchFamily="34" charset="0"/>
                <a:ea typeface="Verdana" panose="020B0604030504040204" pitchFamily="34" charset="0"/>
                <a:cs typeface="Verdana" panose="020B0604030504040204" pitchFamily="34" charset="0"/>
              </a:rPr>
              <a:t>	The establishment of a Chemical Hygiene Committee as appropriate.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E4329E-15F6-4C05-AA68-1E033E8D65D8}"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anose="020B0604030504040204" pitchFamily="34" charset="0"/>
                <a:ea typeface="Verdana" panose="020B0604030504040204" pitchFamily="34" charset="0"/>
                <a:cs typeface="Verdana" panose="020B0604030504040204" pitchFamily="34" charset="0"/>
              </a:rPr>
              <a:t>The Plan will make provisions for:</a:t>
            </a:r>
          </a:p>
          <a:p>
            <a:pPr>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altLang="en-US" dirty="0">
                <a:latin typeface="Verdana" panose="020B0604030504040204" pitchFamily="34" charset="0"/>
                <a:ea typeface="Verdana" panose="020B0604030504040204" pitchFamily="34" charset="0"/>
                <a:cs typeface="Verdana" panose="020B0604030504040204" pitchFamily="34" charset="0"/>
              </a:rPr>
              <a:t>Additional employee protection for working with particular hazardous substances to include:</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“Select” Carcinogens</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Reproductive Toxins and</a:t>
            </a:r>
          </a:p>
          <a:p>
            <a:pPr marL="171450" indent="-171450">
              <a:buFont typeface="Wingdings" panose="05000000000000000000" pitchFamily="2" charset="2"/>
              <a:buChar char="§"/>
              <a:defRPr/>
            </a:pPr>
            <a:r>
              <a:rPr lang="en-US" altLang="en-US" dirty="0">
                <a:latin typeface="Verdana" panose="020B0604030504040204" pitchFamily="34" charset="0"/>
                <a:ea typeface="Verdana" panose="020B0604030504040204" pitchFamily="34" charset="0"/>
                <a:cs typeface="Verdana" panose="020B0604030504040204" pitchFamily="34" charset="0"/>
              </a:rPr>
              <a:t>Substances with a high degree of acute toxicity.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1276D9-210E-4D0C-A615-0A35E93E7A8F}"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Plan will provide </a:t>
            </a:r>
          </a:p>
          <a:p>
            <a:pPr>
              <a:buFont typeface="Wingdings" panose="05000000000000000000" pitchFamily="2" charset="2"/>
              <a:buNone/>
            </a:pPr>
            <a:r>
              <a:rPr lang="en-US" altLang="en-US">
                <a:latin typeface="Verdana" panose="020B0604030504040204" pitchFamily="34" charset="0"/>
                <a:ea typeface="Verdana" panose="020B0604030504040204" pitchFamily="34" charset="0"/>
                <a:cs typeface="Verdana" panose="020B0604030504040204" pitchFamily="34" charset="0"/>
              </a:rPr>
              <a:t>Considerations shall be given the following provisions which shall be included where appropriate: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Establishment of a designated area i.e.</a:t>
            </a:r>
          </a:p>
          <a:p>
            <a:r>
              <a:rPr lang="en-US" altLang="en-US">
                <a:latin typeface="Verdana" panose="020B0604030504040204" pitchFamily="34" charset="0"/>
                <a:ea typeface="Verdana" panose="020B0604030504040204" pitchFamily="34" charset="0"/>
                <a:cs typeface="Verdana" panose="020B0604030504040204" pitchFamily="34" charset="0"/>
              </a:rPr>
              <a:t>*Note: designated area=An area which may be used for work with “select” carcinogens,” reproductive toxins or substances with a high degree of acute toxicity. This may be the entire lab, an area of a lab or a device such a lab hood.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4CBAAD-0EF7-44D0-A42B-1CD7F72E609E}"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Fundamental to such Plan is the inclusion of information detailing the</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Use of containment devices, fume hoods or glove boxes;</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Procedures for safe removal of contaminated waste; and</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Decontamination procedures.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14A65B-102E-4E8E-ABC0-A8AFEF5FB848}"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 best ensure employee safety, information and training will be a part of the Plan.</a:t>
            </a:r>
          </a:p>
          <a:p>
            <a:r>
              <a:rPr lang="en-US" altLang="en-US">
                <a:latin typeface="Verdana" panose="020B0604030504040204" pitchFamily="34" charset="0"/>
                <a:ea typeface="Verdana" panose="020B0604030504040204" pitchFamily="34" charset="0"/>
                <a:cs typeface="Verdana" panose="020B0604030504040204" pitchFamily="34" charset="0"/>
              </a:rPr>
              <a:t>The employer shall provide employees with information and training ensuring they’re apprised of chemical hazards in their work area.  It should be: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Provided at initial assignment to a work area where such chemicals are present, and</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Prior to assignments involving new exposure situations,</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Frequency of refresher information and training determined by employer</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E59819-ECC4-43FB-AB48-0682A48AC5F5}"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Employees shall be informed of the following to round-out their understanding of hazards and safe use: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Contents of this standard and its appendices;</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Location and availability of employer’s Chemical Hygiene Plan (CHP);</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PELs for OSHA regulated substances or recommended exposure limits (RELs) for other hazardous chemicals where there is no applicable OSHA standard.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FE6D0F-3C1D-45B3-92C0-A289B35659F7}"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program will discuss the following topics:</a:t>
            </a:r>
          </a:p>
          <a:p>
            <a:pPr eaLnBrk="1" hangingPunct="1">
              <a:spcBef>
                <a:spcPct val="20000"/>
              </a:spcBef>
              <a:buFont typeface="Courier New" panose="02070309020205020404" pitchFamily="49" charset="0"/>
              <a:buChar char="o"/>
            </a:pPr>
            <a:r>
              <a:rPr lang="en-US" altLang="en-US" sz="2400">
                <a:solidFill>
                  <a:srgbClr val="000000"/>
                </a:solidFill>
                <a:latin typeface="Verdana" panose="020B0604030504040204" pitchFamily="34" charset="0"/>
              </a:rPr>
              <a:t> Medical consultation and medical examination</a:t>
            </a:r>
          </a:p>
          <a:p>
            <a:pPr eaLnBrk="1" hangingPunct="1">
              <a:spcBef>
                <a:spcPct val="20000"/>
              </a:spcBef>
              <a:buFont typeface="Courier New" panose="02070309020205020404" pitchFamily="49" charset="0"/>
              <a:buChar char="o"/>
            </a:pPr>
            <a:r>
              <a:rPr lang="en-US" altLang="en-US" sz="2400">
                <a:solidFill>
                  <a:srgbClr val="000000"/>
                </a:solidFill>
                <a:latin typeface="Verdana" panose="020B0604030504040204" pitchFamily="34" charset="0"/>
              </a:rPr>
              <a:t> Hazard identification</a:t>
            </a:r>
          </a:p>
          <a:p>
            <a:pPr eaLnBrk="1" hangingPunct="1">
              <a:spcBef>
                <a:spcPct val="20000"/>
              </a:spcBef>
              <a:buFont typeface="Courier New" panose="02070309020205020404" pitchFamily="49" charset="0"/>
              <a:buChar char="o"/>
            </a:pPr>
            <a:r>
              <a:rPr lang="en-US" altLang="en-US" sz="2400">
                <a:solidFill>
                  <a:srgbClr val="000000"/>
                </a:solidFill>
                <a:latin typeface="Verdana" panose="020B0604030504040204" pitchFamily="34" charset="0"/>
              </a:rPr>
              <a:t> Use of respirators</a:t>
            </a:r>
          </a:p>
          <a:p>
            <a:pPr eaLnBrk="1" hangingPunct="1">
              <a:spcBef>
                <a:spcPct val="20000"/>
              </a:spcBef>
              <a:buFont typeface="Courier New" panose="02070309020205020404" pitchFamily="49" charset="0"/>
              <a:buChar char="o"/>
            </a:pPr>
            <a:r>
              <a:rPr lang="en-US" altLang="en-US" sz="2400">
                <a:solidFill>
                  <a:srgbClr val="000000"/>
                </a:solidFill>
                <a:latin typeface="Verdana" panose="020B0604030504040204" pitchFamily="34" charset="0"/>
              </a:rPr>
              <a:t> Recordkeeping</a:t>
            </a:r>
          </a:p>
          <a:p>
            <a:pPr eaLnBrk="1" hangingPunct="1">
              <a:spcBef>
                <a:spcPct val="20000"/>
              </a:spcBef>
              <a:buFont typeface="Courier New" panose="02070309020205020404" pitchFamily="49" charset="0"/>
              <a:buChar char="o"/>
            </a:pPr>
            <a:r>
              <a:rPr lang="en-US" altLang="en-US" sz="2400">
                <a:solidFill>
                  <a:srgbClr val="000000"/>
                </a:solidFill>
                <a:latin typeface="Verdana" panose="020B0604030504040204" pitchFamily="34" charset="0"/>
              </a:rPr>
              <a:t> Appendices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024B2A-B2C7-4463-9B43-670883F4B494}"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Recognition of hazards must include an understanding of:</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Signs and symptoms of exposure to hazardous lab chemicals</a:t>
            </a:r>
          </a:p>
          <a:p>
            <a:pPr>
              <a:buFont typeface="Courier New" panose="02070309020205020404" pitchFamily="49" charset="0"/>
              <a:buChar char="o"/>
            </a:pPr>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Location/availability of known reference material on hazards, safe handling, storage and disposal of hazardous chemicals in the lab. </a:t>
            </a:r>
          </a:p>
          <a:p>
            <a:r>
              <a:rPr lang="en-US" altLang="en-US">
                <a:latin typeface="Verdana" panose="020B0604030504040204" pitchFamily="34" charset="0"/>
                <a:ea typeface="Verdana" panose="020B0604030504040204" pitchFamily="34" charset="0"/>
                <a:cs typeface="Verdana" panose="020B0604030504040204" pitchFamily="34" charset="0"/>
              </a:rPr>
              <a:t>  </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This includes but is not limited to SDSs provided by chemical supplier.</a:t>
            </a:r>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F034E1-D51E-4E2C-B828-E24A9D2062F2}"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Also include in the training program</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Methods/observations that can be used to detect the presence or release of a hazardous chemical (e.g. such as monitoring, continuous monitoring devices, visual appearance </a:t>
            </a:r>
            <a:br>
              <a:rPr lang="en-US" altLang="en-US">
                <a:latin typeface="Verdana" panose="020B0604030504040204" pitchFamily="34" charset="0"/>
                <a:ea typeface="Verdana" panose="020B0604030504040204" pitchFamily="34" charset="0"/>
                <a:cs typeface="Verdana" panose="020B0604030504040204" pitchFamily="34" charset="0"/>
              </a:rPr>
            </a:br>
            <a:r>
              <a:rPr lang="en-US" altLang="en-US">
                <a:latin typeface="Verdana" panose="020B0604030504040204" pitchFamily="34" charset="0"/>
                <a:ea typeface="Verdana" panose="020B0604030504040204" pitchFamily="34" charset="0"/>
                <a:cs typeface="Verdana" panose="020B0604030504040204" pitchFamily="34" charset="0"/>
              </a:rPr>
              <a:t>   or odor).</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Physical and health hazards of chemicals in the work area.</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064DE1-189D-405A-9660-5B2659276147}"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Measures employees can take to protect themselves from these hazards including:</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Specific procedures implemented to reduce exposures</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Appropriate work practices</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Emergency procedures, and</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Personal protective equipment (PPE);</a:t>
            </a:r>
          </a:p>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Employees shall be trained on applicable details of written Chemical Hygiene Plan (CHP).</a:t>
            </a:r>
          </a:p>
          <a:p>
            <a:pPr>
              <a:buFont typeface="Courier New" panose="02070309020205020404" pitchFamily="49" charset="0"/>
              <a:buNone/>
            </a:pPr>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Note: See Non-Mandatory Appendix A of 1910.1450 for National Research Council Recommendations Concerning Chemical Hygiene in Laboratories. Full outline of program contents available in this Appendix.</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FA8EF2-375B-4DF3-8F85-97E2C82441B5}"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Indicate acceptable storage of the various chemicals according to hazard characteristics and physical states, e.g. solid, liquid and gas.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2FEB6-F327-43D9-AB76-CF66A42CDD16}"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Indicate what can result due to improper methods of use and storage.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C67256-64F3-4494-9670-0017D5C7BF33}"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Establish firmly enforced policies on PPE as well as enforcement for improper use or non-use.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6052F4-35CF-40DD-BDCE-F0D78BB5BA0C}"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Train on the possible results of out-dated chemicals and the types of distress which may occur to containers or containment.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9A048E-B11D-4B47-BC3C-889559CC06C1}"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Ensure a thorough understanding of potential catastrophic effects.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29F708-6220-4FB7-84C6-91E1972C73AA}"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Use manufacturer’s use manuals as part of establishing training and checklists.</a:t>
            </a:r>
          </a:p>
          <a:p>
            <a:r>
              <a:rPr lang="en-US" altLang="en-US">
                <a:latin typeface="Verdana" panose="020B0604030504040204" pitchFamily="34" charset="0"/>
                <a:ea typeface="Verdana" panose="020B0604030504040204" pitchFamily="34" charset="0"/>
                <a:cs typeface="Verdana" panose="020B0604030504040204" pitchFamily="34" charset="0"/>
              </a:rPr>
              <a:t>These will deal with acceptable and unacceptable actions on your part.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2B37A9-6354-4CAD-B1FF-442C5A4A249D}"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Cite existing cases of lab accidents and the lessons learned by other agencies upon investigating the causes. Indicate what your facility has instituted to preclude such incidents.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9F733C-070A-4ECD-98EF-73890D5F00BD}"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While OSHA enumerates those employers, employees and labs addressed by this standard, “Best Practices” can be exhibited by other agencies though they may not fall under OSHA jurisdiction through the adoption of the Standard (29 CFR 1910.1450).</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D46B26-CB21-44A6-B5BE-5EB6BE661D68}"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Do not store strictly in alphabetical order. Storage compatibles together so incidents of chemical reactions do not occur.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816C28-EF1A-48AF-B833-CC6E02414407}"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Where required, or even as a “Best Practice” use signage to inform those in the lab of the hazards and requirements in differing locations.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7A75D3-63DF-4C01-B40F-B3654AFD0143}"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Regarding medical consultations and exams, let the employee know that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Employer shall provide employees working with hazardous chemicals an opportunity to receive medical attention, including any follow-up exams physician determines necessary under the following circumstances: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AutoNum type="arabicPeriod"/>
            </a:pPr>
            <a:r>
              <a:rPr lang="en-US" altLang="en-US">
                <a:latin typeface="Verdana" panose="020B0604030504040204" pitchFamily="34" charset="0"/>
                <a:ea typeface="Verdana" panose="020B0604030504040204" pitchFamily="34" charset="0"/>
                <a:cs typeface="Verdana" panose="020B0604030504040204" pitchFamily="34" charset="0"/>
              </a:rPr>
              <a:t>Whenever employee develops signs or symptoms associated with a hazardous chemical to which employee may have been exposed in the lab.</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DB320A-4A16-4103-88D1-AA9C60EFE457}"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Verdana" pitchFamily="34" charset="0"/>
                <a:ea typeface="Verdana" pitchFamily="34" charset="0"/>
                <a:cs typeface="Verdana" pitchFamily="34" charset="0"/>
              </a:rPr>
              <a:t>2. Where exposure monitoring reveals an exposure      </a:t>
            </a:r>
          </a:p>
          <a:p>
            <a:pPr>
              <a:defRPr/>
            </a:pPr>
            <a:r>
              <a:rPr lang="en-US" altLang="en-US" dirty="0">
                <a:latin typeface="Verdana" pitchFamily="34" charset="0"/>
                <a:ea typeface="Verdana" pitchFamily="34" charset="0"/>
                <a:cs typeface="Verdana" pitchFamily="34" charset="0"/>
              </a:rPr>
              <a:t>    level routinely above action level or in its  </a:t>
            </a:r>
          </a:p>
          <a:p>
            <a:pPr>
              <a:defRPr/>
            </a:pPr>
            <a:r>
              <a:rPr lang="en-US" altLang="en-US" dirty="0">
                <a:latin typeface="Verdana" pitchFamily="34" charset="0"/>
                <a:ea typeface="Verdana" pitchFamily="34" charset="0"/>
                <a:cs typeface="Verdana" pitchFamily="34" charset="0"/>
              </a:rPr>
              <a:t>    absence above the PEL for an OSHA regulated</a:t>
            </a:r>
          </a:p>
          <a:p>
            <a:pPr>
              <a:defRPr/>
            </a:pPr>
            <a:r>
              <a:rPr lang="en-US" altLang="en-US" dirty="0">
                <a:latin typeface="Verdana" pitchFamily="34" charset="0"/>
                <a:ea typeface="Verdana" pitchFamily="34" charset="0"/>
                <a:cs typeface="Verdana" pitchFamily="34" charset="0"/>
              </a:rPr>
              <a:t>    substance for which there are exposure</a:t>
            </a:r>
          </a:p>
          <a:p>
            <a:pPr>
              <a:defRPr/>
            </a:pPr>
            <a:r>
              <a:rPr lang="en-US" altLang="en-US" dirty="0">
                <a:latin typeface="Verdana" pitchFamily="34" charset="0"/>
                <a:ea typeface="Verdana" pitchFamily="34" charset="0"/>
                <a:cs typeface="Verdana" pitchFamily="34" charset="0"/>
              </a:rPr>
              <a:t>    monitoring and medical surveillance requirements</a:t>
            </a:r>
          </a:p>
          <a:p>
            <a:pPr>
              <a:defRPr/>
            </a:pPr>
            <a:r>
              <a:rPr lang="en-US" altLang="en-US" dirty="0">
                <a:latin typeface="Verdana" pitchFamily="34" charset="0"/>
                <a:ea typeface="Verdana" pitchFamily="34" charset="0"/>
                <a:cs typeface="Verdana" pitchFamily="34" charset="0"/>
              </a:rPr>
              <a:t>	</a:t>
            </a:r>
          </a:p>
          <a:p>
            <a:pPr>
              <a:defRPr/>
            </a:pPr>
            <a:r>
              <a:rPr lang="en-US" altLang="en-US" dirty="0">
                <a:latin typeface="Verdana" pitchFamily="34" charset="0"/>
                <a:ea typeface="Verdana" pitchFamily="34" charset="0"/>
                <a:cs typeface="Verdana" pitchFamily="34" charset="0"/>
              </a:rPr>
              <a:t>3. Whenever an occurrence results in the work area</a:t>
            </a:r>
          </a:p>
          <a:p>
            <a:pPr>
              <a:defRPr/>
            </a:pPr>
            <a:r>
              <a:rPr lang="en-US" altLang="en-US" dirty="0">
                <a:latin typeface="Verdana" pitchFamily="34" charset="0"/>
                <a:ea typeface="Verdana" pitchFamily="34" charset="0"/>
                <a:cs typeface="Verdana" pitchFamily="34" charset="0"/>
              </a:rPr>
              <a:t>    where there is a likelihood of a hazardous exposure</a:t>
            </a:r>
          </a:p>
          <a:p>
            <a:pPr>
              <a:defRPr/>
            </a:pPr>
            <a:r>
              <a:rPr lang="en-US" altLang="en-US" dirty="0">
                <a:latin typeface="Verdana" pitchFamily="34" charset="0"/>
                <a:ea typeface="Verdana" pitchFamily="34" charset="0"/>
                <a:cs typeface="Verdana" pitchFamily="34" charset="0"/>
              </a:rPr>
              <a:t>    due to:</a:t>
            </a:r>
          </a:p>
          <a:p>
            <a:pPr marL="171450" indent="-171450">
              <a:buFont typeface="Courier New" pitchFamily="49" charset="0"/>
              <a:buChar char="o"/>
              <a:defRPr/>
            </a:pPr>
            <a:r>
              <a:rPr lang="en-US" altLang="en-US" dirty="0">
                <a:latin typeface="Verdana" pitchFamily="34" charset="0"/>
                <a:ea typeface="Verdana" pitchFamily="34" charset="0"/>
                <a:cs typeface="Verdana" pitchFamily="34" charset="0"/>
              </a:rPr>
              <a:t>Spill</a:t>
            </a:r>
          </a:p>
          <a:p>
            <a:pPr marL="171450" indent="-171450">
              <a:buFont typeface="Courier New" pitchFamily="49" charset="0"/>
              <a:buChar char="o"/>
              <a:defRPr/>
            </a:pPr>
            <a:r>
              <a:rPr lang="en-US" altLang="en-US" dirty="0">
                <a:latin typeface="Verdana" pitchFamily="34" charset="0"/>
                <a:ea typeface="Verdana" pitchFamily="34" charset="0"/>
                <a:cs typeface="Verdana" pitchFamily="34" charset="0"/>
              </a:rPr>
              <a:t>Leak</a:t>
            </a:r>
          </a:p>
          <a:p>
            <a:pPr marL="171450" indent="-171450">
              <a:buFont typeface="Courier New" pitchFamily="49" charset="0"/>
              <a:buChar char="o"/>
              <a:defRPr/>
            </a:pPr>
            <a:r>
              <a:rPr lang="en-US" altLang="en-US" dirty="0">
                <a:latin typeface="Verdana" pitchFamily="34" charset="0"/>
                <a:ea typeface="Verdana" pitchFamily="34" charset="0"/>
                <a:cs typeface="Verdana" pitchFamily="34" charset="0"/>
              </a:rPr>
              <a:t>Explosion or other occurrence</a:t>
            </a:r>
          </a:p>
          <a:p>
            <a:pPr>
              <a:defRPr/>
            </a:pP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0F1BE3-225B-4E27-A2BB-447B78C6B8F4}"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All exams and consultations shall be performed by, or under direct supervision of, a licensed physician.</a:t>
            </a:r>
          </a:p>
          <a:p>
            <a:pPr eaLnBrk="1" hangingPunct="1">
              <a:buFont typeface="Wingdings" panose="05000000000000000000" pitchFamily="2" charset="2"/>
              <a:buChar char="§"/>
            </a:pPr>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Shall be provided to employee without cost or loss of pay, and at a reasonable time and place.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E901AE-1A33-4EC9-934B-C5DCE9F31B54}"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Courier New" panose="02070309020205020404" pitchFamily="49" charset="0"/>
              <a:buChar char="o"/>
            </a:pPr>
            <a:r>
              <a:rPr lang="en-US" altLang="en-US">
                <a:latin typeface="Verdana" panose="020B0604030504040204" pitchFamily="34" charset="0"/>
                <a:ea typeface="Verdana" panose="020B0604030504040204" pitchFamily="34" charset="0"/>
                <a:cs typeface="Verdana" panose="020B0604030504040204" pitchFamily="34" charset="0"/>
              </a:rPr>
              <a:t> Employer shall provide following information to physician:</a:t>
            </a:r>
          </a:p>
          <a:p>
            <a:r>
              <a:rPr lang="en-US" altLang="en-US">
                <a:latin typeface="Verdana" panose="020B0604030504040204" pitchFamily="34" charset="0"/>
                <a:ea typeface="Verdana" panose="020B0604030504040204" pitchFamily="34" charset="0"/>
                <a:cs typeface="Verdana" panose="020B0604030504040204" pitchFamily="34" charset="0"/>
              </a:rPr>
              <a:t> </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Identity of hazardous chemical(s) to which employee may have been exposed; </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 description of conditions under which exposure occurred including quantitative exposure date, if available; and</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 description of signs and symptoms of exposure that employee is experiencing, if any</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D7F01E-BDF1-4370-8C11-44D8C4512C9F}"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r>
              <a:rPr lang="en-US" altLang="en-US">
                <a:latin typeface="Verdana" panose="020B0604030504040204" pitchFamily="34" charset="0"/>
                <a:ea typeface="Verdana" panose="020B0604030504040204" pitchFamily="34" charset="0"/>
                <a:cs typeface="Verdana" panose="020B0604030504040204" pitchFamily="34" charset="0"/>
              </a:rPr>
              <a:t>Physician’s Opinion:</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Provided to employer in writing including:</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Recommendation for further medical follow-up;</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Results of medical exam and any associated tests;</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Any medical condition revealed in course of exam which might put employee at risk;</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Statement that employee has been informed of findings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(Written opinion shall not reveal specific findings unrelated to occupational exposure)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0F7666-40ED-474A-9CB2-64E3276A952C}"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identifying hazards, labels and Safety Data Sheets prove a great assist.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Ensure labels on incoming containers are not removed or defaced;</a:t>
            </a:r>
          </a:p>
          <a:p>
            <a:pPr>
              <a:buFont typeface="Courier New" panose="02070309020205020404" pitchFamily="49" charset="0"/>
              <a:buChar char="o"/>
            </a:pPr>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Maintain any SDSs received with incoming shipments of hazardous chemicals and ensure they are readily accessible to lab employees.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F03199-1571-4F02-961C-D9FBA4BB21BB}"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anose="020B0604030504040204" pitchFamily="34" charset="0"/>
                <a:ea typeface="Verdana" panose="020B0604030504040204" pitchFamily="34" charset="0"/>
                <a:cs typeface="Verdana" panose="020B0604030504040204" pitchFamily="34" charset="0"/>
              </a:rPr>
              <a:t>If composition produced for lab’s use is known:</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457200" indent="-457200">
              <a:defRPr/>
            </a:pPr>
            <a:r>
              <a:rPr lang="en-US" dirty="0">
                <a:latin typeface="Verdana" panose="020B0604030504040204" pitchFamily="34" charset="0"/>
                <a:ea typeface="Verdana" panose="020B0604030504040204" pitchFamily="34" charset="0"/>
                <a:cs typeface="Verdana" panose="020B0604030504040204" pitchFamily="34" charset="0"/>
              </a:rPr>
              <a:t>1. Determine if it is a hazardous chemical as defined by standard;</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2. If so, provide employees with appropriate training per this standard (e);</a:t>
            </a:r>
          </a:p>
          <a:p>
            <a:pPr>
              <a:defRPr/>
            </a:pPr>
            <a:endParaRPr lang="en-US" dirty="0">
              <a:latin typeface="Verdana" panose="020B0604030504040204" pitchFamily="34" charset="0"/>
              <a:ea typeface="Verdana" panose="020B0604030504040204" pitchFamily="34" charset="0"/>
              <a:cs typeface="Verdana" panose="020B0604030504040204" pitchFamily="34" charset="0"/>
            </a:endParaRPr>
          </a:p>
          <a:p>
            <a:pPr>
              <a:defRPr/>
            </a:pPr>
            <a:r>
              <a:rPr lang="en-US" dirty="0">
                <a:latin typeface="Verdana" panose="020B0604030504040204" pitchFamily="34" charset="0"/>
                <a:ea typeface="Verdana" panose="020B0604030504040204" pitchFamily="34" charset="0"/>
                <a:cs typeface="Verdana" panose="020B0604030504040204" pitchFamily="34" charset="0"/>
              </a:rPr>
              <a:t>3. If composition is not known, assume it is hazardous and train per (f) of this standard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6092B2-D0C5-431F-AFF4-29C753E9613D}"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If chemical is produced </a:t>
            </a:r>
            <a:r>
              <a:rPr lang="en-US" altLang="en-US" u="sng">
                <a:latin typeface="Verdana" panose="020B0604030504040204" pitchFamily="34" charset="0"/>
                <a:ea typeface="Verdana" panose="020B0604030504040204" pitchFamily="34" charset="0"/>
                <a:cs typeface="Verdana" panose="020B0604030504040204" pitchFamily="34" charset="0"/>
              </a:rPr>
              <a:t>for another user</a:t>
            </a:r>
            <a:r>
              <a:rPr lang="en-US" altLang="en-US">
                <a:latin typeface="Verdana" panose="020B0604030504040204" pitchFamily="34" charset="0"/>
                <a:ea typeface="Verdana" panose="020B0604030504040204" pitchFamily="34" charset="0"/>
                <a:cs typeface="Verdana" panose="020B0604030504040204" pitchFamily="34" charset="0"/>
              </a:rPr>
              <a:t> outside the lab, employer shall:</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Comply with Hazard Communication Standard (29 CFR 1910.1200) including preparation of SDS and labeling.</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36EF2C-68BB-4C5D-B35C-E663F1DAD4CD}"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If an “action level” or the Permissible Exposure Limit (PEL) of an OSHA regulated substance is routinely exceeded with exposure monitoring and medical surveillance requirements than paragraphs (d) employee exposure determination and (g)(1)(ii) medical consultation – signs and symptoms shall apply.</a:t>
            </a:r>
          </a:p>
          <a:p>
            <a:r>
              <a:rPr lang="en-US" altLang="en-US">
                <a:latin typeface="Verdana" panose="020B0604030504040204" pitchFamily="34" charset="0"/>
                <a:ea typeface="Verdana" panose="020B0604030504040204" pitchFamily="34" charset="0"/>
                <a:cs typeface="Verdana" panose="020B0604030504040204" pitchFamily="34" charset="0"/>
              </a:rPr>
              <a:t>*NOTE: PELs may be derived from various publications recognized in their respective fields.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FC1884-CCBB-435A-9420-017748241C8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Where respirators are necessary to maintain exposure below PELs, employer shall provide, at no cost to employee, the proper respiratory equipment.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Respirators shall be selected and used per 29 CR 1910.134.</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68F584-4836-45D0-BA58-894189D02C9B}"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Recordkeeping is vital to track exposures to staff.</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solidFill>
                  <a:srgbClr val="0070C0"/>
                </a:solidFill>
                <a:latin typeface="Verdana" panose="020B0604030504040204" pitchFamily="34" charset="0"/>
                <a:ea typeface="Verdana" panose="020B0604030504040204" pitchFamily="34" charset="0"/>
                <a:cs typeface="Verdana" panose="020B0604030504040204" pitchFamily="34" charset="0"/>
              </a:rPr>
              <a:t>Employer shall e</a:t>
            </a:r>
            <a:r>
              <a:rPr lang="en-US" altLang="en-US">
                <a:latin typeface="Verdana" panose="020B0604030504040204" pitchFamily="34" charset="0"/>
                <a:ea typeface="Verdana" panose="020B0604030504040204" pitchFamily="34" charset="0"/>
                <a:cs typeface="Verdana" panose="020B0604030504040204" pitchFamily="34" charset="0"/>
              </a:rPr>
              <a:t>stablish and maintain, for each employee, </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AutoNum type="arabicPeriod"/>
            </a:pPr>
            <a:r>
              <a:rPr lang="en-US" altLang="en-US">
                <a:latin typeface="Verdana" panose="020B0604030504040204" pitchFamily="34" charset="0"/>
                <a:ea typeface="Verdana" panose="020B0604030504040204" pitchFamily="34" charset="0"/>
                <a:cs typeface="Verdana" panose="020B0604030504040204" pitchFamily="34" charset="0"/>
              </a:rPr>
              <a:t> An accurate record of any measurements taken to monitor employee exposures, and </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2. Any medical consultation and examinations including tests or written opinions required by this standard,</a:t>
            </a:r>
          </a:p>
          <a:p>
            <a:r>
              <a:rPr lang="en-US" altLang="en-US">
                <a:latin typeface="Verdana" panose="020B0604030504040204" pitchFamily="34" charset="0"/>
                <a:ea typeface="Verdana" panose="020B0604030504040204" pitchFamily="34" charset="0"/>
                <a:cs typeface="Verdana" panose="020B0604030504040204" pitchFamily="34" charset="0"/>
              </a:rPr>
              <a:t> </a:t>
            </a:r>
          </a:p>
          <a:p>
            <a:r>
              <a:rPr lang="en-US" altLang="en-US">
                <a:latin typeface="Verdana" panose="020B0604030504040204" pitchFamily="34" charset="0"/>
                <a:ea typeface="Verdana" panose="020B0604030504040204" pitchFamily="34" charset="0"/>
                <a:cs typeface="Verdana" panose="020B0604030504040204" pitchFamily="34" charset="0"/>
              </a:rPr>
              <a:t>3. Assurance that such records are kept, transferred, and made available per 29 CFR 1910.1020.</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855DC6-C031-43A5-9AA2-4D6B6C0AFE30}"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Use the above and other references to assist you in the creation of your in-house Plan.</a:t>
            </a:r>
          </a:p>
          <a:p>
            <a:r>
              <a:rPr lang="en-US" altLang="en-US">
                <a:latin typeface="Verdana" panose="020B0604030504040204" pitchFamily="34" charset="0"/>
                <a:ea typeface="Verdana" panose="020B0604030504040204" pitchFamily="34" charset="0"/>
                <a:cs typeface="Verdana" panose="020B0604030504040204" pitchFamily="34" charset="0"/>
              </a:rPr>
              <a:t>These will also help you develop PPE requirements.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E969BA-F9D5-41F9-8739-4A9651B7D966}"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Standard is not applicable to:</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Uses of hazardous chemicals not meeting the definition of lab use.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In such cases employer shall comply with relevant standard in 29 CR 1910, Subpart Z, even if such use occurs in a lab.</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0D8207-E894-4682-BE49-C8DC2F97FEE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Standard does NOT apply to pre-packaged chemicals as below or where the amount of materials (reagents) will pose no harmful effects.</a:t>
            </a:r>
          </a:p>
          <a:p>
            <a:r>
              <a:rPr lang="en-US" altLang="en-US">
                <a:latin typeface="Verdana" panose="020B0604030504040204" pitchFamily="34" charset="0"/>
                <a:ea typeface="Verdana" panose="020B0604030504040204" pitchFamily="34" charset="0"/>
                <a:cs typeface="Verdana" panose="020B0604030504040204" pitchFamily="34" charset="0"/>
              </a:rPr>
              <a:t>Lab uses of hazardous chemicals which provide no potential for employee exposure. </a:t>
            </a:r>
            <a:r>
              <a:rPr lang="en-US" altLang="en-US">
                <a:solidFill>
                  <a:srgbClr val="FF0000"/>
                </a:solidFill>
                <a:latin typeface="Verdana" panose="020B0604030504040204" pitchFamily="34" charset="0"/>
                <a:ea typeface="Verdana" panose="020B0604030504040204" pitchFamily="34" charset="0"/>
                <a:cs typeface="Verdana" panose="020B0604030504040204" pitchFamily="34" charset="0"/>
              </a:rPr>
              <a:t>Examples</a:t>
            </a:r>
            <a:r>
              <a:rPr lang="en-US" altLang="en-US">
                <a:latin typeface="Verdana" panose="020B0604030504040204" pitchFamily="34" charset="0"/>
                <a:ea typeface="Verdana" panose="020B0604030504040204" pitchFamily="34" charset="0"/>
                <a:cs typeface="Verdana" panose="020B0604030504040204" pitchFamily="34" charset="0"/>
              </a:rPr>
              <a:t>:</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Procedures using chemically-impregnated test media (Dip-and-Read tests);</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Commercially prepared kits (pregnancy tests).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E0F01A-6873-4FC2-8661-75A862790FB7}"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term “Health Hazard” includes:  </a:t>
            </a:r>
          </a:p>
          <a:p>
            <a:r>
              <a:rPr lang="en-US" altLang="en-US">
                <a:latin typeface="Verdana" panose="020B0604030504040204" pitchFamily="34" charset="0"/>
                <a:ea typeface="Verdana" panose="020B0604030504040204" pitchFamily="34" charset="0"/>
                <a:cs typeface="Verdana" panose="020B0604030504040204" pitchFamily="34" charset="0"/>
              </a:rPr>
              <a:t> </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Carcinogens;</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Toxic or highly toxic agents; </a:t>
            </a:r>
          </a:p>
          <a:p>
            <a:pPr>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 Reproductive toxins;</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These have been determined by statistically significant evidence to be acute or chronic health hazards.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543468-A596-429A-8F2F-3ECA0A8A9B85}"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Hazardous chemicals which pose health problems are shown on the slide.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E5A22D-B8AF-467A-9BEA-CB2753BE88C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4960CF2-12E2-4AB2-85DD-43CCFF735D32}"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fld id="{ED2D0EAF-2E44-4D7B-945B-B7B6FBB5CEDA}" type="slidenum">
              <a:rPr lang="en-US" altLang="en-US"/>
              <a:pPr/>
              <a:t>‹#›</a:t>
            </a:fld>
            <a:endParaRPr lang="en-US" altLang="en-US"/>
          </a:p>
        </p:txBody>
      </p:sp>
    </p:spTree>
    <p:extLst>
      <p:ext uri="{BB962C8B-B14F-4D97-AF65-F5344CB8AC3E}">
        <p14:creationId xmlns:p14="http://schemas.microsoft.com/office/powerpoint/2010/main" val="322344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603FBEB-E648-42F2-AF6D-D544DC1E911A}"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9B2EBCE4-4852-439D-B183-0D9D1D631F3C}" type="slidenum">
              <a:rPr lang="en-US" altLang="en-US"/>
              <a:pPr/>
              <a:t>‹#›</a:t>
            </a:fld>
            <a:endParaRPr lang="en-US" altLang="en-US"/>
          </a:p>
        </p:txBody>
      </p:sp>
    </p:spTree>
    <p:extLst>
      <p:ext uri="{BB962C8B-B14F-4D97-AF65-F5344CB8AC3E}">
        <p14:creationId xmlns:p14="http://schemas.microsoft.com/office/powerpoint/2010/main" val="190879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C335A3-62D5-4F7D-AA69-132D6F3EAAD8}"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7227A0C8-4511-449D-AE54-C36457242B15}" type="slidenum">
              <a:rPr lang="en-US" altLang="en-US"/>
              <a:pPr/>
              <a:t>‹#›</a:t>
            </a:fld>
            <a:endParaRPr lang="en-US" altLang="en-US"/>
          </a:p>
        </p:txBody>
      </p:sp>
    </p:spTree>
    <p:extLst>
      <p:ext uri="{BB962C8B-B14F-4D97-AF65-F5344CB8AC3E}">
        <p14:creationId xmlns:p14="http://schemas.microsoft.com/office/powerpoint/2010/main" val="120613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E8B605C-63B3-4979-9EDF-1F6F2310CFDF}"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9D13133B-76A3-45FE-8815-25C517D26141}" type="slidenum">
              <a:rPr lang="en-US" altLang="en-US"/>
              <a:pPr/>
              <a:t>‹#›</a:t>
            </a:fld>
            <a:endParaRPr lang="en-US" altLang="en-US"/>
          </a:p>
        </p:txBody>
      </p:sp>
    </p:spTree>
    <p:extLst>
      <p:ext uri="{BB962C8B-B14F-4D97-AF65-F5344CB8AC3E}">
        <p14:creationId xmlns:p14="http://schemas.microsoft.com/office/powerpoint/2010/main" val="72797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B5F6B5-CDE8-40E3-8EB6-71DBEF6CD723}"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EE00DA9A-CBF4-4866-AFD0-F87081B461C8}" type="slidenum">
              <a:rPr lang="en-US" altLang="en-US"/>
              <a:pPr/>
              <a:t>‹#›</a:t>
            </a:fld>
            <a:endParaRPr lang="en-US" altLang="en-US"/>
          </a:p>
        </p:txBody>
      </p:sp>
    </p:spTree>
    <p:extLst>
      <p:ext uri="{BB962C8B-B14F-4D97-AF65-F5344CB8AC3E}">
        <p14:creationId xmlns:p14="http://schemas.microsoft.com/office/powerpoint/2010/main" val="267937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448ACDA-7007-4C0B-84CA-12D29558D7C6}"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26734E8A-72EF-4EBB-A0B9-E9B72D469C12}" type="slidenum">
              <a:rPr lang="en-US" altLang="en-US"/>
              <a:pPr/>
              <a:t>‹#›</a:t>
            </a:fld>
            <a:endParaRPr lang="en-US" altLang="en-US"/>
          </a:p>
        </p:txBody>
      </p:sp>
    </p:spTree>
    <p:extLst>
      <p:ext uri="{BB962C8B-B14F-4D97-AF65-F5344CB8AC3E}">
        <p14:creationId xmlns:p14="http://schemas.microsoft.com/office/powerpoint/2010/main" val="389017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D116F7-328D-4B6E-9341-B6A3D5EC21A1}"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E1EDC97A-5419-438C-9246-3B1D02C4C7B3}" type="slidenum">
              <a:rPr lang="en-US" altLang="en-US"/>
              <a:pPr/>
              <a:t>‹#›</a:t>
            </a:fld>
            <a:endParaRPr lang="en-US" altLang="en-US"/>
          </a:p>
        </p:txBody>
      </p:sp>
    </p:spTree>
    <p:extLst>
      <p:ext uri="{BB962C8B-B14F-4D97-AF65-F5344CB8AC3E}">
        <p14:creationId xmlns:p14="http://schemas.microsoft.com/office/powerpoint/2010/main" val="15431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3EC308-A04A-4DAA-8173-FF70AD47E268}"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699E8CFB-3501-499C-96A7-17D9F4EC363A}" type="slidenum">
              <a:rPr lang="en-US" altLang="en-US"/>
              <a:pPr/>
              <a:t>‹#›</a:t>
            </a:fld>
            <a:endParaRPr lang="en-US" altLang="en-US"/>
          </a:p>
        </p:txBody>
      </p:sp>
    </p:spTree>
    <p:extLst>
      <p:ext uri="{BB962C8B-B14F-4D97-AF65-F5344CB8AC3E}">
        <p14:creationId xmlns:p14="http://schemas.microsoft.com/office/powerpoint/2010/main" val="4228265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D500E43-86B6-42E5-BD03-D84B23B05AC6}"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D26AEE02-F865-4745-A9DF-3DFFD9051AE5}" type="slidenum">
              <a:rPr lang="en-US" altLang="en-US"/>
              <a:pPr/>
              <a:t>‹#›</a:t>
            </a:fld>
            <a:endParaRPr lang="en-US" altLang="en-US"/>
          </a:p>
        </p:txBody>
      </p:sp>
    </p:spTree>
    <p:extLst>
      <p:ext uri="{BB962C8B-B14F-4D97-AF65-F5344CB8AC3E}">
        <p14:creationId xmlns:p14="http://schemas.microsoft.com/office/powerpoint/2010/main" val="1546744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4F97DE-AF70-4C8A-B8C0-2C6C2258E852}"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BCDA3F7B-14D5-427B-8B8F-CB1D3B728014}" type="slidenum">
              <a:rPr lang="en-US" altLang="en-US"/>
              <a:pPr/>
              <a:t>‹#›</a:t>
            </a:fld>
            <a:endParaRPr lang="en-US" altLang="en-US"/>
          </a:p>
        </p:txBody>
      </p:sp>
    </p:spTree>
    <p:extLst>
      <p:ext uri="{BB962C8B-B14F-4D97-AF65-F5344CB8AC3E}">
        <p14:creationId xmlns:p14="http://schemas.microsoft.com/office/powerpoint/2010/main" val="192633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782F56-6333-40E6-90F8-9CBB44A22598}"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46DEBD49-25DC-43CF-B804-E28BF8C3B65C}" type="slidenum">
              <a:rPr lang="en-US" altLang="en-US"/>
              <a:pPr/>
              <a:t>‹#›</a:t>
            </a:fld>
            <a:endParaRPr lang="en-US" altLang="en-US"/>
          </a:p>
        </p:txBody>
      </p:sp>
    </p:spTree>
    <p:extLst>
      <p:ext uri="{BB962C8B-B14F-4D97-AF65-F5344CB8AC3E}">
        <p14:creationId xmlns:p14="http://schemas.microsoft.com/office/powerpoint/2010/main" val="216619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CA1C11-98C8-478B-B01A-1556191C83B1}"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3517DCC7-411A-4540-B6BD-B64E21ADC8B1}" type="slidenum">
              <a:rPr lang="en-US" altLang="en-US"/>
              <a:pPr/>
              <a:t>‹#›</a:t>
            </a:fld>
            <a:endParaRPr lang="en-US" altLang="en-US"/>
          </a:p>
        </p:txBody>
      </p:sp>
    </p:spTree>
    <p:extLst>
      <p:ext uri="{BB962C8B-B14F-4D97-AF65-F5344CB8AC3E}">
        <p14:creationId xmlns:p14="http://schemas.microsoft.com/office/powerpoint/2010/main" val="3651316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E12DDF-FA8E-48BA-BFDD-2E28D4B5C8CE}"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0AA0B74C-2177-4B8B-B6FB-D52AE5C0A3C3}" type="slidenum">
              <a:rPr lang="en-US" altLang="en-US"/>
              <a:pPr/>
              <a:t>‹#›</a:t>
            </a:fld>
            <a:endParaRPr lang="en-US" altLang="en-US"/>
          </a:p>
        </p:txBody>
      </p:sp>
    </p:spTree>
    <p:extLst>
      <p:ext uri="{BB962C8B-B14F-4D97-AF65-F5344CB8AC3E}">
        <p14:creationId xmlns:p14="http://schemas.microsoft.com/office/powerpoint/2010/main" val="3070601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79E0B1-E270-4542-83D0-EBF35EFD3CEF}"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354BEA5B-73C3-4CDD-BF4E-B1DCC1636892}" type="slidenum">
              <a:rPr lang="en-US" altLang="en-US"/>
              <a:pPr/>
              <a:t>‹#›</a:t>
            </a:fld>
            <a:endParaRPr lang="en-US" altLang="en-US"/>
          </a:p>
        </p:txBody>
      </p:sp>
    </p:spTree>
    <p:extLst>
      <p:ext uri="{BB962C8B-B14F-4D97-AF65-F5344CB8AC3E}">
        <p14:creationId xmlns:p14="http://schemas.microsoft.com/office/powerpoint/2010/main" val="349270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8C5172-D52C-45F9-BBFB-A24E0ECAC639}"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97B53A28-963C-4A52-862E-A26F0EE2C0CB}" type="slidenum">
              <a:rPr lang="en-US" altLang="en-US"/>
              <a:pPr/>
              <a:t>‹#›</a:t>
            </a:fld>
            <a:endParaRPr lang="en-US" altLang="en-US"/>
          </a:p>
        </p:txBody>
      </p:sp>
    </p:spTree>
    <p:extLst>
      <p:ext uri="{BB962C8B-B14F-4D97-AF65-F5344CB8AC3E}">
        <p14:creationId xmlns:p14="http://schemas.microsoft.com/office/powerpoint/2010/main" val="35384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1B9628-87B0-4FBA-AF60-D4FCFB6165DE}"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A92230C4-F4A4-460A-BA11-168B6B18DD97}" type="slidenum">
              <a:rPr lang="en-US" altLang="en-US"/>
              <a:pPr/>
              <a:t>‹#›</a:t>
            </a:fld>
            <a:endParaRPr lang="en-US" altLang="en-US"/>
          </a:p>
        </p:txBody>
      </p:sp>
    </p:spTree>
    <p:extLst>
      <p:ext uri="{BB962C8B-B14F-4D97-AF65-F5344CB8AC3E}">
        <p14:creationId xmlns:p14="http://schemas.microsoft.com/office/powerpoint/2010/main" val="5248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E115BA4-E77E-4C99-82D9-3346A8A7D74A}"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27697291-EE00-427B-8E36-A0EE7B204F8B}" type="slidenum">
              <a:rPr lang="en-US" altLang="en-US"/>
              <a:pPr/>
              <a:t>‹#›</a:t>
            </a:fld>
            <a:endParaRPr lang="en-US" altLang="en-US"/>
          </a:p>
        </p:txBody>
      </p:sp>
    </p:spTree>
    <p:extLst>
      <p:ext uri="{BB962C8B-B14F-4D97-AF65-F5344CB8AC3E}">
        <p14:creationId xmlns:p14="http://schemas.microsoft.com/office/powerpoint/2010/main" val="341222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CB77DEF-6358-499F-9F61-0D48EE0B3BFD}"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5B35CB04-E6E2-45D0-9808-5CBA066A8494}" type="slidenum">
              <a:rPr lang="en-US" altLang="en-US"/>
              <a:pPr/>
              <a:t>‹#›</a:t>
            </a:fld>
            <a:endParaRPr lang="en-US" altLang="en-US"/>
          </a:p>
        </p:txBody>
      </p:sp>
    </p:spTree>
    <p:extLst>
      <p:ext uri="{BB962C8B-B14F-4D97-AF65-F5344CB8AC3E}">
        <p14:creationId xmlns:p14="http://schemas.microsoft.com/office/powerpoint/2010/main" val="12320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501EBAB-F609-4C11-B5F0-F8D62DA40A00}"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BC6648E6-AE0D-4088-A93C-2FDA7894B4ED}" type="slidenum">
              <a:rPr lang="en-US" altLang="en-US"/>
              <a:pPr/>
              <a:t>‹#›</a:t>
            </a:fld>
            <a:endParaRPr lang="en-US" altLang="en-US"/>
          </a:p>
        </p:txBody>
      </p:sp>
    </p:spTree>
    <p:extLst>
      <p:ext uri="{BB962C8B-B14F-4D97-AF65-F5344CB8AC3E}">
        <p14:creationId xmlns:p14="http://schemas.microsoft.com/office/powerpoint/2010/main" val="181852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E4961-C697-4280-A313-5348644C49AE}"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5CFB733F-9AAB-4A96-9411-B602348DB966}" type="slidenum">
              <a:rPr lang="en-US" altLang="en-US"/>
              <a:pPr/>
              <a:t>‹#›</a:t>
            </a:fld>
            <a:endParaRPr lang="en-US" altLang="en-US"/>
          </a:p>
        </p:txBody>
      </p:sp>
    </p:spTree>
    <p:extLst>
      <p:ext uri="{BB962C8B-B14F-4D97-AF65-F5344CB8AC3E}">
        <p14:creationId xmlns:p14="http://schemas.microsoft.com/office/powerpoint/2010/main" val="902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C426CB-6851-4D53-9FEE-78E020B603F3}"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BE7F36B5-A045-41B2-8FAE-B0571B1B8FDE}" type="slidenum">
              <a:rPr lang="en-US" altLang="en-US"/>
              <a:pPr/>
              <a:t>‹#›</a:t>
            </a:fld>
            <a:endParaRPr lang="en-US" altLang="en-US"/>
          </a:p>
        </p:txBody>
      </p:sp>
    </p:spTree>
    <p:extLst>
      <p:ext uri="{BB962C8B-B14F-4D97-AF65-F5344CB8AC3E}">
        <p14:creationId xmlns:p14="http://schemas.microsoft.com/office/powerpoint/2010/main" val="210031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5FA545-CE5C-4808-A1DE-93B927AC7B34}"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074F7232-699D-4132-A2F0-B9AEF8503951}" type="slidenum">
              <a:rPr lang="en-US" altLang="en-US"/>
              <a:pPr/>
              <a:t>‹#›</a:t>
            </a:fld>
            <a:endParaRPr lang="en-US" altLang="en-US"/>
          </a:p>
        </p:txBody>
      </p:sp>
    </p:spTree>
    <p:extLst>
      <p:ext uri="{BB962C8B-B14F-4D97-AF65-F5344CB8AC3E}">
        <p14:creationId xmlns:p14="http://schemas.microsoft.com/office/powerpoint/2010/main" val="303801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DA120C2-6D9D-4B2C-8C76-3E109E409EDF}"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D25DD61-87E4-4DA6-AD64-14C762444D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4"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CBC964-27C8-471C-9B56-D43FE94CDBAA}"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6CCB1AF-1332-4CC5-AEB8-73A55C0F104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Laboratory Safety Standard</a:t>
            </a:r>
          </a:p>
        </p:txBody>
      </p:sp>
      <p:sp>
        <p:nvSpPr>
          <p:cNvPr id="4099" name="Subtitle 2"/>
          <p:cNvSpPr>
            <a:spLocks noGrp="1"/>
          </p:cNvSpPr>
          <p:nvPr>
            <p:ph type="subTitle" idx="1"/>
          </p:nvPr>
        </p:nvSpPr>
        <p:spPr>
          <a:xfrm>
            <a:off x="609600" y="1295400"/>
            <a:ext cx="7162800" cy="1371600"/>
          </a:xfrm>
        </p:spPr>
        <p:txBody>
          <a:bodyPr/>
          <a:lstStyle/>
          <a:p>
            <a:pPr eaLnBrk="1" hangingPunct="1"/>
            <a:r>
              <a:rPr lang="en-US" altLang="en-US">
                <a:solidFill>
                  <a:schemeClr val="tx1"/>
                </a:solidFill>
              </a:rPr>
              <a:t>29 CFR 1910.1450</a:t>
            </a:r>
          </a:p>
          <a:p>
            <a:pPr eaLnBrk="1" hangingPunct="1"/>
            <a:r>
              <a:rPr lang="en-US" altLang="en-US">
                <a:solidFill>
                  <a:schemeClr val="tx1"/>
                </a:solidFill>
              </a:rPr>
              <a:t>Occupational Exposure to Hazardous</a:t>
            </a:r>
          </a:p>
          <a:p>
            <a:pPr eaLnBrk="1" hangingPunct="1"/>
            <a:r>
              <a:rPr lang="en-US" altLang="en-US">
                <a:solidFill>
                  <a:schemeClr val="tx1"/>
                </a:solidFill>
              </a:rPr>
              <a:t>Chemicals in Laboratories</a:t>
            </a:r>
          </a:p>
        </p:txBody>
      </p:sp>
      <p:sp>
        <p:nvSpPr>
          <p:cNvPr id="41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320A746-75BD-4C46-994B-262D798328D5}" type="slidenum">
              <a:rPr lang="en-US" altLang="en-US" sz="1400">
                <a:solidFill>
                  <a:schemeClr val="bg1"/>
                </a:solidFill>
                <a:latin typeface="Verdana" panose="020B0604030504040204" pitchFamily="34" charset="0"/>
              </a:rPr>
              <a:pPr algn="ctr" eaLnBrk="1" hangingPunct="1">
                <a:spcBef>
                  <a:spcPct val="0"/>
                </a:spcBef>
                <a:buFontTx/>
                <a:buNone/>
              </a:pPr>
              <a:t>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102" name="Picture 6" descr="C:\Documents and Settings\stlane\My Documents\My Pictures\Lab Safety 1910.1450\lab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17800"/>
            <a:ext cx="51816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6"/>
          <p:cNvSpPr>
            <a:spLocks noChangeArrowheads="1"/>
          </p:cNvSpPr>
          <p:nvPr/>
        </p:nvSpPr>
        <p:spPr bwMode="auto">
          <a:xfrm>
            <a:off x="6629400" y="914400"/>
            <a:ext cx="2057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i="1">
                <a:latin typeface="Verdana" panose="020B0604030504040204" pitchFamily="34" charset="0"/>
              </a:rPr>
              <a:t>Bureau of Workers’ Comp</a:t>
            </a:r>
          </a:p>
          <a:p>
            <a:pPr algn="ctr" eaLnBrk="1" hangingPunct="1">
              <a:spcBef>
                <a:spcPct val="0"/>
              </a:spcBef>
              <a:buFontTx/>
              <a:buNone/>
            </a:pPr>
            <a:r>
              <a:rPr lang="en-US" altLang="en-US" sz="1100" i="1">
                <a:latin typeface="Verdana" panose="020B0604030504040204"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33400" y="533400"/>
            <a:ext cx="5334000" cy="533400"/>
          </a:xfrm>
        </p:spPr>
        <p:txBody>
          <a:bodyPr/>
          <a:lstStyle/>
          <a:p>
            <a:pPr eaLnBrk="1" hangingPunct="1"/>
            <a:r>
              <a:rPr lang="en-US" altLang="en-US" sz="2800">
                <a:solidFill>
                  <a:schemeClr val="bg1"/>
                </a:solidFill>
                <a:latin typeface="Verdana" panose="020B0604030504040204" pitchFamily="34" charset="0"/>
              </a:rPr>
              <a:t>“Select” Carcinogen</a:t>
            </a:r>
            <a:br>
              <a:rPr lang="en-US" altLang="en-US" sz="2400"/>
            </a:br>
            <a:endParaRPr lang="en-US" altLang="en-US" sz="2400">
              <a:solidFill>
                <a:schemeClr val="bg1"/>
              </a:solidFill>
              <a:latin typeface="Verdana" panose="020B0604030504040204" pitchFamily="34" charset="0"/>
            </a:endParaRPr>
          </a:p>
        </p:txBody>
      </p:sp>
      <p:sp>
        <p:nvSpPr>
          <p:cNvPr id="3" name="Subtitle 2"/>
          <p:cNvSpPr>
            <a:spLocks noGrp="1"/>
          </p:cNvSpPr>
          <p:nvPr>
            <p:ph type="subTitle" idx="1"/>
          </p:nvPr>
        </p:nvSpPr>
        <p:spPr>
          <a:xfrm>
            <a:off x="609600" y="1447800"/>
            <a:ext cx="7924800" cy="4572000"/>
          </a:xfrm>
        </p:spPr>
        <p:txBody>
          <a:bodyPr rtlCol="0">
            <a:normAutofit/>
          </a:bodyPr>
          <a:lstStyle/>
          <a:p>
            <a:pPr algn="l">
              <a:buFont typeface="Arial" charset="0"/>
              <a:buNone/>
              <a:defRPr/>
            </a:pPr>
            <a:r>
              <a:rPr lang="en-US" dirty="0">
                <a:solidFill>
                  <a:schemeClr val="tx1"/>
                </a:solidFill>
              </a:rPr>
              <a:t>Any substance meeting </a:t>
            </a:r>
            <a:r>
              <a:rPr lang="en-US" u="sng" dirty="0">
                <a:solidFill>
                  <a:schemeClr val="tx1"/>
                </a:solidFill>
              </a:rPr>
              <a:t>one</a:t>
            </a:r>
            <a:r>
              <a:rPr lang="en-US" dirty="0">
                <a:solidFill>
                  <a:schemeClr val="tx1"/>
                </a:solidFill>
              </a:rPr>
              <a:t> of the following criteria:</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1. Is regulated by OSHA as a carcinogen; or</a:t>
            </a:r>
          </a:p>
          <a:p>
            <a:pPr algn="l">
              <a:buFont typeface="Arial" charset="0"/>
              <a:buNone/>
              <a:defRPr/>
            </a:pPr>
            <a:r>
              <a:rPr lang="en-US" dirty="0">
                <a:solidFill>
                  <a:schemeClr val="tx1"/>
                </a:solidFill>
              </a:rPr>
              <a:t>2. Listed under category “known to be</a:t>
            </a:r>
          </a:p>
          <a:p>
            <a:pPr algn="l">
              <a:buFont typeface="Arial" charset="0"/>
              <a:buNone/>
              <a:defRPr/>
            </a:pPr>
            <a:r>
              <a:rPr lang="en-US" dirty="0">
                <a:solidFill>
                  <a:schemeClr val="tx1"/>
                </a:solidFill>
              </a:rPr>
              <a:t>    carcinogens” in National Toxicology Program</a:t>
            </a:r>
          </a:p>
          <a:p>
            <a:pPr algn="l">
              <a:buFont typeface="Arial" charset="0"/>
              <a:buNone/>
              <a:defRPr/>
            </a:pPr>
            <a:r>
              <a:rPr lang="en-US" dirty="0">
                <a:solidFill>
                  <a:schemeClr val="tx1"/>
                </a:solidFill>
              </a:rPr>
              <a:t>    (NTP);</a:t>
            </a:r>
          </a:p>
          <a:p>
            <a:pPr algn="l">
              <a:buFont typeface="Arial" charset="0"/>
              <a:buNone/>
              <a:defRPr/>
            </a:pPr>
            <a:r>
              <a:rPr lang="en-US" dirty="0">
                <a:solidFill>
                  <a:schemeClr val="tx1"/>
                </a:solidFill>
              </a:rPr>
              <a:t>3. Listed under Group 1 (“carcinogenic to</a:t>
            </a:r>
          </a:p>
          <a:p>
            <a:pPr algn="l">
              <a:buFont typeface="Arial" charset="0"/>
              <a:buNone/>
              <a:defRPr/>
            </a:pPr>
            <a:r>
              <a:rPr lang="en-US" dirty="0">
                <a:solidFill>
                  <a:schemeClr val="tx1"/>
                </a:solidFill>
              </a:rPr>
              <a:t>    humans”) by Agency for Research on Cancer</a:t>
            </a:r>
          </a:p>
          <a:p>
            <a:pPr algn="l">
              <a:buFont typeface="Arial" charset="0"/>
              <a:buNone/>
              <a:defRPr/>
            </a:pPr>
            <a:r>
              <a:rPr lang="en-US" dirty="0">
                <a:solidFill>
                  <a:schemeClr val="tx1"/>
                </a:solidFill>
              </a:rPr>
              <a:t>    Monographs (IARC);</a:t>
            </a:r>
            <a:endParaRPr lang="en-US" dirty="0"/>
          </a:p>
        </p:txBody>
      </p:sp>
      <p:sp>
        <p:nvSpPr>
          <p:cNvPr id="133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19CA377-5954-4299-BFB9-7955A57602D8}" type="slidenum">
              <a:rPr lang="en-US" altLang="en-US" sz="1400">
                <a:solidFill>
                  <a:schemeClr val="bg1"/>
                </a:solidFill>
                <a:latin typeface="Verdana" panose="020B0604030504040204" pitchFamily="34" charset="0"/>
              </a:rPr>
              <a:pPr algn="ctr" eaLnBrk="1" hangingPunct="1">
                <a:spcBef>
                  <a:spcPct val="0"/>
                </a:spcBef>
                <a:buFontTx/>
                <a:buNone/>
              </a:pPr>
              <a:t>10</a:t>
            </a:fld>
            <a:endParaRPr lang="en-US" altLang="en-US" sz="1400">
              <a:solidFill>
                <a:schemeClr val="bg1"/>
              </a:solidFill>
              <a:latin typeface="Verdana" panose="020B0604030504040204" pitchFamily="34" charset="0"/>
            </a:endParaRP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“Select” Carcinogen</a:t>
            </a:r>
          </a:p>
        </p:txBody>
      </p:sp>
      <p:sp>
        <p:nvSpPr>
          <p:cNvPr id="3" name="Subtitle 2"/>
          <p:cNvSpPr>
            <a:spLocks noGrp="1"/>
          </p:cNvSpPr>
          <p:nvPr>
            <p:ph type="subTitle" idx="1"/>
          </p:nvPr>
        </p:nvSpPr>
        <p:spPr>
          <a:xfrm>
            <a:off x="381000" y="1219200"/>
            <a:ext cx="8382000" cy="4953000"/>
          </a:xfrm>
        </p:spPr>
        <p:txBody>
          <a:bodyPr rtlCol="0">
            <a:normAutofit fontScale="92500" lnSpcReduction="10000"/>
          </a:bodyPr>
          <a:lstStyle/>
          <a:p>
            <a:pPr algn="l">
              <a:buFont typeface="Arial" charset="0"/>
              <a:buNone/>
              <a:defRPr/>
            </a:pPr>
            <a:r>
              <a:rPr lang="en-US" dirty="0">
                <a:solidFill>
                  <a:schemeClr val="tx1"/>
                </a:solidFill>
              </a:rPr>
              <a:t>4. Listed in either Group 2A or 2B by IARC or     </a:t>
            </a:r>
          </a:p>
          <a:p>
            <a:pPr algn="l">
              <a:buFont typeface="Arial" charset="0"/>
              <a:buNone/>
              <a:defRPr/>
            </a:pPr>
            <a:r>
              <a:rPr lang="en-US" dirty="0">
                <a:solidFill>
                  <a:schemeClr val="tx1"/>
                </a:solidFill>
              </a:rPr>
              <a:t>    under category “reasonably anticipated to be </a:t>
            </a:r>
          </a:p>
          <a:p>
            <a:pPr algn="l">
              <a:buFont typeface="Arial" charset="0"/>
              <a:buNone/>
              <a:defRPr/>
            </a:pPr>
            <a:r>
              <a:rPr lang="en-US" dirty="0">
                <a:solidFill>
                  <a:schemeClr val="tx1"/>
                </a:solidFill>
              </a:rPr>
              <a:t>    carcinogens” by NTP and causes statistically</a:t>
            </a:r>
          </a:p>
          <a:p>
            <a:pPr algn="l">
              <a:buFont typeface="Arial" charset="0"/>
              <a:buNone/>
              <a:defRPr/>
            </a:pPr>
            <a:r>
              <a:rPr lang="en-US" dirty="0">
                <a:solidFill>
                  <a:schemeClr val="tx1"/>
                </a:solidFill>
              </a:rPr>
              <a:t>    significant tumor incidence in experimental </a:t>
            </a:r>
          </a:p>
          <a:p>
            <a:pPr algn="l">
              <a:buFont typeface="Arial" charset="0"/>
              <a:buNone/>
              <a:defRPr/>
            </a:pPr>
            <a:r>
              <a:rPr lang="en-US" dirty="0">
                <a:solidFill>
                  <a:schemeClr val="tx1"/>
                </a:solidFill>
              </a:rPr>
              <a:t>    animals in accordance with any of the following </a:t>
            </a:r>
          </a:p>
          <a:p>
            <a:pPr algn="l">
              <a:buFont typeface="Arial" charset="0"/>
              <a:buNone/>
              <a:defRPr/>
            </a:pPr>
            <a:r>
              <a:rPr lang="en-US" dirty="0">
                <a:solidFill>
                  <a:schemeClr val="tx1"/>
                </a:solidFill>
              </a:rPr>
              <a:t>    criteria:</a:t>
            </a:r>
          </a:p>
          <a:p>
            <a:pPr algn="l">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lang="en-US" dirty="0">
                <a:solidFill>
                  <a:schemeClr val="tx1"/>
                </a:solidFill>
              </a:rPr>
              <a:t>After </a:t>
            </a:r>
            <a:r>
              <a:rPr lang="en-US" u="sng" dirty="0">
                <a:solidFill>
                  <a:schemeClr val="tx1"/>
                </a:solidFill>
              </a:rPr>
              <a:t>inhalation</a:t>
            </a:r>
            <a:r>
              <a:rPr lang="en-US" dirty="0">
                <a:solidFill>
                  <a:schemeClr val="tx1"/>
                </a:solidFill>
              </a:rPr>
              <a:t> exposure of 6-7 hours per day, 5 days   per week, for a significant portion of a lifetime to dosages of less than 10mg/m</a:t>
            </a:r>
            <a:r>
              <a:rPr lang="en-US" baseline="30000" dirty="0">
                <a:solidFill>
                  <a:schemeClr val="tx1"/>
                </a:solidFill>
              </a:rPr>
              <a:t>3</a:t>
            </a:r>
            <a:r>
              <a:rPr lang="en-US" dirty="0">
                <a:solidFill>
                  <a:schemeClr val="tx1"/>
                </a:solidFill>
              </a:rPr>
              <a:t>;</a:t>
            </a:r>
          </a:p>
          <a:p>
            <a:pPr marL="342900" indent="-342900" algn="l">
              <a:buFont typeface="Courier New" panose="02070309020205020404" pitchFamily="49" charset="0"/>
              <a:buChar char="o"/>
              <a:defRPr/>
            </a:pPr>
            <a:r>
              <a:rPr lang="en-US" dirty="0">
                <a:solidFill>
                  <a:schemeClr val="tx1"/>
                </a:solidFill>
              </a:rPr>
              <a:t>After repeated </a:t>
            </a:r>
            <a:r>
              <a:rPr lang="en-US" u="sng" dirty="0">
                <a:solidFill>
                  <a:schemeClr val="tx1"/>
                </a:solidFill>
              </a:rPr>
              <a:t>skin</a:t>
            </a:r>
            <a:r>
              <a:rPr lang="en-US" dirty="0">
                <a:solidFill>
                  <a:schemeClr val="tx1"/>
                </a:solidFill>
              </a:rPr>
              <a:t> application of less than 300 (mg/kg of body weight) per week; or</a:t>
            </a:r>
          </a:p>
          <a:p>
            <a:pPr marL="342900" indent="-342900" algn="l">
              <a:buFont typeface="Courier New" panose="02070309020205020404" pitchFamily="49" charset="0"/>
              <a:buChar char="o"/>
              <a:defRPr/>
            </a:pPr>
            <a:r>
              <a:rPr lang="en-US" dirty="0">
                <a:solidFill>
                  <a:schemeClr val="tx1"/>
                </a:solidFill>
              </a:rPr>
              <a:t>After </a:t>
            </a:r>
            <a:r>
              <a:rPr lang="en-US" u="sng" dirty="0">
                <a:solidFill>
                  <a:schemeClr val="tx1"/>
                </a:solidFill>
              </a:rPr>
              <a:t>oral</a:t>
            </a:r>
            <a:r>
              <a:rPr lang="en-US" dirty="0">
                <a:solidFill>
                  <a:schemeClr val="tx1"/>
                </a:solidFill>
              </a:rPr>
              <a:t> dosages of less than 50 mg/kg of body weight per day.</a:t>
            </a:r>
          </a:p>
          <a:p>
            <a:pPr algn="l" eaLnBrk="1" fontAlgn="auto" hangingPunct="1">
              <a:spcAft>
                <a:spcPts val="0"/>
              </a:spcAft>
              <a:defRPr/>
            </a:pPr>
            <a:endParaRPr lang="en-US" dirty="0">
              <a:solidFill>
                <a:schemeClr val="tx1"/>
              </a:solidFill>
            </a:endParaRPr>
          </a:p>
        </p:txBody>
      </p:sp>
      <p:sp>
        <p:nvSpPr>
          <p:cNvPr id="143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09C7E50-D2E4-49EC-9611-AD1514D6AD15}" type="slidenum">
              <a:rPr lang="en-US" altLang="en-US" sz="1400">
                <a:solidFill>
                  <a:schemeClr val="bg1"/>
                </a:solidFill>
                <a:latin typeface="Verdana" panose="020B0604030504040204" pitchFamily="34" charset="0"/>
              </a:rPr>
              <a:pPr algn="ctr" eaLnBrk="1" hangingPunct="1">
                <a:spcBef>
                  <a:spcPct val="0"/>
                </a:spcBef>
                <a:buFontTx/>
                <a:buNone/>
              </a:pPr>
              <a:t>11</a:t>
            </a:fld>
            <a:endParaRPr lang="en-US" altLang="en-US" sz="1400">
              <a:solidFill>
                <a:schemeClr val="bg1"/>
              </a:solidFill>
              <a:latin typeface="Verdana" panose="020B0604030504040204" pitchFamily="34" charset="0"/>
            </a:endParaRPr>
          </a:p>
        </p:txBody>
      </p:sp>
      <p:sp>
        <p:nvSpPr>
          <p:cNvPr id="143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Physical Hazard</a:t>
            </a:r>
          </a:p>
        </p:txBody>
      </p:sp>
      <p:sp>
        <p:nvSpPr>
          <p:cNvPr id="3" name="Subtitle 2"/>
          <p:cNvSpPr>
            <a:spLocks noGrp="1"/>
          </p:cNvSpPr>
          <p:nvPr>
            <p:ph type="subTitle" idx="1"/>
          </p:nvPr>
        </p:nvSpPr>
        <p:spPr>
          <a:xfrm>
            <a:off x="457200" y="1333500"/>
            <a:ext cx="7924800" cy="4724400"/>
          </a:xfrm>
        </p:spPr>
        <p:txBody>
          <a:bodyPr rtlCol="0">
            <a:normAutofit lnSpcReduction="10000"/>
          </a:bodyPr>
          <a:lstStyle/>
          <a:p>
            <a:pPr algn="l">
              <a:buFont typeface="Arial" charset="0"/>
              <a:buNone/>
              <a:defRPr/>
            </a:pPr>
            <a:r>
              <a:rPr lang="en-US" dirty="0">
                <a:solidFill>
                  <a:schemeClr val="tx1"/>
                </a:solidFill>
              </a:rPr>
              <a:t>A chemical for which there is scientifically valid evidence that it is a:</a:t>
            </a:r>
          </a:p>
          <a:p>
            <a:pPr algn="l">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lang="en-US" dirty="0">
                <a:solidFill>
                  <a:schemeClr val="tx1"/>
                </a:solidFill>
              </a:rPr>
              <a:t> Combustible Liquid;</a:t>
            </a:r>
          </a:p>
          <a:p>
            <a:pPr marL="342900" indent="-342900" algn="l">
              <a:buFont typeface="Courier New" panose="02070309020205020404" pitchFamily="49" charset="0"/>
              <a:buChar char="o"/>
              <a:defRPr/>
            </a:pPr>
            <a:r>
              <a:rPr lang="en-US" dirty="0">
                <a:solidFill>
                  <a:schemeClr val="tx1"/>
                </a:solidFill>
              </a:rPr>
              <a:t> Compressed Gas;</a:t>
            </a:r>
          </a:p>
          <a:p>
            <a:pPr marL="342900" indent="-342900" algn="l">
              <a:buFont typeface="Courier New" panose="02070309020205020404" pitchFamily="49" charset="0"/>
              <a:buChar char="o"/>
              <a:defRPr/>
            </a:pPr>
            <a:r>
              <a:rPr lang="en-US" dirty="0">
                <a:solidFill>
                  <a:schemeClr val="tx1"/>
                </a:solidFill>
              </a:rPr>
              <a:t> Explosive;</a:t>
            </a:r>
          </a:p>
          <a:p>
            <a:pPr marL="342900" indent="-342900" algn="l">
              <a:buFont typeface="Courier New" panose="02070309020205020404" pitchFamily="49" charset="0"/>
              <a:buChar char="o"/>
              <a:defRPr/>
            </a:pPr>
            <a:r>
              <a:rPr lang="en-US" dirty="0">
                <a:solidFill>
                  <a:schemeClr val="tx1"/>
                </a:solidFill>
              </a:rPr>
              <a:t> Flammable</a:t>
            </a:r>
          </a:p>
          <a:p>
            <a:pPr marL="342900" indent="-342900" algn="l">
              <a:buFont typeface="Arial" panose="020B0604020202020204" pitchFamily="34" charset="0"/>
              <a:buChar char="•"/>
              <a:defRPr/>
            </a:pPr>
            <a:r>
              <a:rPr lang="en-US" dirty="0">
                <a:solidFill>
                  <a:schemeClr val="tx1"/>
                </a:solidFill>
              </a:rPr>
              <a:t>	Aerosol, Flammable</a:t>
            </a:r>
          </a:p>
          <a:p>
            <a:pPr marL="342900" indent="-342900" algn="l">
              <a:buFont typeface="Arial" panose="020B0604020202020204" pitchFamily="34" charset="0"/>
              <a:buChar char="•"/>
              <a:defRPr/>
            </a:pPr>
            <a:r>
              <a:rPr lang="en-US" dirty="0">
                <a:solidFill>
                  <a:schemeClr val="tx1"/>
                </a:solidFill>
              </a:rPr>
              <a:t>	Gas, Flammable</a:t>
            </a:r>
          </a:p>
          <a:p>
            <a:pPr marL="342900" indent="-342900" algn="l">
              <a:buFont typeface="Arial" panose="020B0604020202020204" pitchFamily="34" charset="0"/>
              <a:buChar char="•"/>
              <a:defRPr/>
            </a:pPr>
            <a:r>
              <a:rPr lang="en-US" dirty="0">
                <a:solidFill>
                  <a:schemeClr val="tx1"/>
                </a:solidFill>
              </a:rPr>
              <a:t>	Liquid, flammable</a:t>
            </a:r>
          </a:p>
          <a:p>
            <a:pPr marL="342900" indent="-342900" algn="l">
              <a:buFont typeface="Arial" panose="020B0604020202020204" pitchFamily="34" charset="0"/>
              <a:buChar char="•"/>
              <a:defRPr/>
            </a:pPr>
            <a:r>
              <a:rPr lang="en-US" dirty="0">
                <a:solidFill>
                  <a:schemeClr val="tx1"/>
                </a:solidFill>
              </a:rPr>
              <a:t>	Solid, flammable.</a:t>
            </a:r>
          </a:p>
          <a:p>
            <a:pPr eaLnBrk="1" fontAlgn="auto" hangingPunct="1">
              <a:spcAft>
                <a:spcPts val="0"/>
              </a:spcAft>
              <a:defRPr/>
            </a:pPr>
            <a:endParaRPr lang="en-US" dirty="0"/>
          </a:p>
        </p:txBody>
      </p:sp>
      <p:sp>
        <p:nvSpPr>
          <p:cNvPr id="153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065AB7C-62C8-4D4E-B83C-F54D62E34CB3}" type="slidenum">
              <a:rPr lang="en-US" altLang="en-US" sz="1400">
                <a:solidFill>
                  <a:schemeClr val="bg1"/>
                </a:solidFill>
                <a:latin typeface="Verdana" panose="020B0604030504040204" pitchFamily="34" charset="0"/>
              </a:rPr>
              <a:pPr algn="ctr" eaLnBrk="1" hangingPunct="1">
                <a:spcBef>
                  <a:spcPct val="0"/>
                </a:spcBef>
                <a:buFontTx/>
                <a:buNone/>
              </a:pPr>
              <a:t>12</a:t>
            </a:fld>
            <a:endParaRPr lang="en-US" altLang="en-US" sz="1400">
              <a:solidFill>
                <a:schemeClr val="bg1"/>
              </a:solidFill>
              <a:latin typeface="Verdana" panose="020B0604030504040204" pitchFamily="34"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5366" name="Picture 8" descr="C:\Documents and Settings\stlane\My Documents\My Pictures\compressed gas\ty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057400"/>
            <a:ext cx="39909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Physical Hazard</a:t>
            </a:r>
          </a:p>
        </p:txBody>
      </p:sp>
      <p:sp>
        <p:nvSpPr>
          <p:cNvPr id="16387" name="Subtitle 2"/>
          <p:cNvSpPr>
            <a:spLocks noGrp="1"/>
          </p:cNvSpPr>
          <p:nvPr>
            <p:ph type="subTitle" idx="1"/>
          </p:nvPr>
        </p:nvSpPr>
        <p:spPr>
          <a:xfrm>
            <a:off x="457200" y="1371600"/>
            <a:ext cx="8001000" cy="3581400"/>
          </a:xfrm>
        </p:spPr>
        <p:txBody>
          <a:bodyPr/>
          <a:lstStyle/>
          <a:p>
            <a:pPr algn="l">
              <a:buFont typeface="Arial" charset="0"/>
              <a:buNone/>
              <a:defRPr/>
            </a:pPr>
            <a:r>
              <a:rPr lang="en-US" altLang="en-US" dirty="0">
                <a:solidFill>
                  <a:schemeClr val="tx1"/>
                </a:solidFill>
              </a:rPr>
              <a:t>Also included as a physical hazard would be:</a:t>
            </a:r>
          </a:p>
          <a:p>
            <a:pPr algn="l">
              <a:buFont typeface="Arial" charset="0"/>
              <a:buNone/>
              <a:defRPr/>
            </a:pPr>
            <a:endParaRPr lang="en-US" altLang="en-US" dirty="0">
              <a:solidFill>
                <a:schemeClr val="tx1"/>
              </a:solidFill>
            </a:endParaRPr>
          </a:p>
          <a:p>
            <a:pPr marL="342900" indent="-342900" algn="l">
              <a:buFont typeface="Courier New" panose="02070309020205020404" pitchFamily="49" charset="0"/>
              <a:buChar char="o"/>
              <a:defRPr/>
            </a:pPr>
            <a:r>
              <a:rPr lang="en-US" altLang="en-US" dirty="0">
                <a:solidFill>
                  <a:schemeClr val="tx1"/>
                </a:solidFill>
              </a:rPr>
              <a:t> Organic peroxide;</a:t>
            </a:r>
          </a:p>
          <a:p>
            <a:pPr marL="342900" indent="-342900" algn="l">
              <a:buFont typeface="Courier New" panose="02070309020205020404" pitchFamily="49" charset="0"/>
              <a:buChar char="o"/>
              <a:defRPr/>
            </a:pPr>
            <a:r>
              <a:rPr lang="en-US" altLang="en-US" dirty="0">
                <a:solidFill>
                  <a:schemeClr val="tx1"/>
                </a:solidFill>
              </a:rPr>
              <a:t> Oxidizer;</a:t>
            </a:r>
          </a:p>
          <a:p>
            <a:pPr marL="342900" indent="-342900" algn="l">
              <a:buFont typeface="Courier New" panose="02070309020205020404" pitchFamily="49" charset="0"/>
              <a:buChar char="o"/>
              <a:defRPr/>
            </a:pPr>
            <a:r>
              <a:rPr lang="en-US" altLang="en-US" dirty="0">
                <a:solidFill>
                  <a:schemeClr val="tx1"/>
                </a:solidFill>
              </a:rPr>
              <a:t> Pyrophoric;</a:t>
            </a:r>
          </a:p>
          <a:p>
            <a:pPr marL="342900" indent="-342900" algn="l">
              <a:buFont typeface="Courier New" panose="02070309020205020404" pitchFamily="49" charset="0"/>
              <a:buChar char="o"/>
              <a:defRPr/>
            </a:pPr>
            <a:r>
              <a:rPr lang="en-US" altLang="en-US" dirty="0">
                <a:solidFill>
                  <a:schemeClr val="tx1"/>
                </a:solidFill>
              </a:rPr>
              <a:t> Unstable (reactive), or</a:t>
            </a:r>
          </a:p>
          <a:p>
            <a:pPr marL="342900" indent="-342900" algn="l">
              <a:buFont typeface="Courier New" panose="02070309020205020404" pitchFamily="49" charset="0"/>
              <a:buChar char="o"/>
              <a:defRPr/>
            </a:pPr>
            <a:r>
              <a:rPr lang="en-US" altLang="en-US" dirty="0">
                <a:solidFill>
                  <a:schemeClr val="tx1"/>
                </a:solidFill>
              </a:rPr>
              <a:t> Water-reactive</a:t>
            </a:r>
          </a:p>
          <a:p>
            <a:pPr algn="l" eaLnBrk="1" hangingPunct="1">
              <a:buFont typeface="Arial" charset="0"/>
              <a:buNone/>
              <a:defRPr/>
            </a:pPr>
            <a:endParaRPr lang="en-US" altLang="en-US" dirty="0">
              <a:solidFill>
                <a:schemeClr val="tx1"/>
              </a:solidFill>
            </a:endParaRPr>
          </a:p>
        </p:txBody>
      </p:sp>
      <p:sp>
        <p:nvSpPr>
          <p:cNvPr id="163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824B09B-A7CF-4DA2-8443-B520681533D1}" type="slidenum">
              <a:rPr lang="en-US" altLang="en-US" sz="1400">
                <a:solidFill>
                  <a:schemeClr val="bg1"/>
                </a:solidFill>
                <a:latin typeface="Verdana" panose="020B0604030504040204" pitchFamily="34" charset="0"/>
              </a:rPr>
              <a:pPr algn="ctr" eaLnBrk="1" hangingPunct="1">
                <a:spcBef>
                  <a:spcPct val="0"/>
                </a:spcBef>
                <a:buFontTx/>
                <a:buNone/>
              </a:pPr>
              <a:t>13</a:t>
            </a:fld>
            <a:endParaRPr lang="en-US" altLang="en-US" sz="1400">
              <a:solidFill>
                <a:schemeClr val="bg1"/>
              </a:solidFill>
              <a:latin typeface="Verdana" panose="020B0604030504040204" pitchFamily="34" charset="0"/>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6390" name="Picture 6" descr="C:\Documents and Settings\stlane\My Documents\My Pictures\1490554529_47614199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13690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57200" y="533400"/>
            <a:ext cx="5334000" cy="533400"/>
          </a:xfrm>
        </p:spPr>
        <p:txBody>
          <a:bodyPr/>
          <a:lstStyle/>
          <a:p>
            <a:pPr eaLnBrk="1" hangingPunct="1"/>
            <a:r>
              <a:rPr lang="en-US" altLang="en-US" sz="2800">
                <a:solidFill>
                  <a:schemeClr val="bg1"/>
                </a:solidFill>
                <a:latin typeface="Verdana" panose="020B0604030504040204" pitchFamily="34" charset="0"/>
              </a:rPr>
              <a:t>Hazardous Chemical Defined</a:t>
            </a:r>
            <a:br>
              <a:rPr lang="en-US" altLang="en-US" sz="2400"/>
            </a:br>
            <a:endParaRPr lang="en-US" altLang="en-US" sz="2400">
              <a:solidFill>
                <a:schemeClr val="bg1"/>
              </a:solidFill>
              <a:latin typeface="Verdana" panose="020B0604030504040204" pitchFamily="34" charset="0"/>
            </a:endParaRPr>
          </a:p>
        </p:txBody>
      </p:sp>
      <p:sp>
        <p:nvSpPr>
          <p:cNvPr id="3" name="Subtitle 2"/>
          <p:cNvSpPr>
            <a:spLocks noGrp="1"/>
          </p:cNvSpPr>
          <p:nvPr>
            <p:ph type="subTitle" idx="1"/>
          </p:nvPr>
        </p:nvSpPr>
        <p:spPr>
          <a:xfrm>
            <a:off x="990600" y="1600200"/>
            <a:ext cx="7848600" cy="4495800"/>
          </a:xfrm>
        </p:spPr>
        <p:txBody>
          <a:bodyPr rtlCol="0">
            <a:normAutofit/>
          </a:bodyPr>
          <a:lstStyle/>
          <a:p>
            <a:pPr algn="l">
              <a:buFont typeface="Arial" charset="0"/>
              <a:buNone/>
              <a:defRPr/>
            </a:pPr>
            <a:r>
              <a:rPr lang="en-US" dirty="0">
                <a:solidFill>
                  <a:schemeClr val="tx1"/>
                </a:solidFill>
              </a:rPr>
              <a:t>Additionally:</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29 CFR 1910.1200, Hazard Communication Standard, Appendices A &amp; B provide guidance    in defining scope of health hazards; and</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In determining whether a chemical is to be considered hazardous for purposes of this standard.</a:t>
            </a:r>
          </a:p>
          <a:p>
            <a:pPr eaLnBrk="1" fontAlgn="auto" hangingPunct="1">
              <a:spcAft>
                <a:spcPts val="0"/>
              </a:spcAft>
              <a:defRPr/>
            </a:pPr>
            <a:endParaRPr lang="en-US" dirty="0"/>
          </a:p>
        </p:txBody>
      </p:sp>
      <p:sp>
        <p:nvSpPr>
          <p:cNvPr id="174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649F20E-592A-4276-AE55-62D02193E29D}" type="slidenum">
              <a:rPr lang="en-US" altLang="en-US" sz="1400">
                <a:solidFill>
                  <a:schemeClr val="bg1"/>
                </a:solidFill>
                <a:latin typeface="Verdana" panose="020B0604030504040204" pitchFamily="34" charset="0"/>
              </a:rPr>
              <a:pPr algn="ctr" eaLnBrk="1" hangingPunct="1">
                <a:spcBef>
                  <a:spcPct val="0"/>
                </a:spcBef>
                <a:buFontTx/>
                <a:buNone/>
              </a:pPr>
              <a:t>14</a:t>
            </a:fld>
            <a:endParaRPr lang="en-US" altLang="en-US" sz="1400">
              <a:solidFill>
                <a:schemeClr val="bg1"/>
              </a:solidFill>
              <a:latin typeface="Verdana" panose="020B0604030504040204" pitchFamily="34"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Permissible Exposure Limits</a:t>
            </a:r>
          </a:p>
        </p:txBody>
      </p:sp>
      <p:sp>
        <p:nvSpPr>
          <p:cNvPr id="3" name="Subtitle 2"/>
          <p:cNvSpPr>
            <a:spLocks noGrp="1"/>
          </p:cNvSpPr>
          <p:nvPr>
            <p:ph type="subTitle" idx="1"/>
          </p:nvPr>
        </p:nvSpPr>
        <p:spPr>
          <a:xfrm>
            <a:off x="609600" y="1295400"/>
            <a:ext cx="3048000" cy="4876800"/>
          </a:xfrm>
        </p:spPr>
        <p:txBody>
          <a:bodyPr rtlCol="0">
            <a:normAutofit fontScale="92500"/>
          </a:bodyPr>
          <a:lstStyle/>
          <a:p>
            <a:pPr algn="l">
              <a:buFont typeface="Arial" charset="0"/>
              <a:buNone/>
              <a:defRPr/>
            </a:pPr>
            <a:r>
              <a:rPr lang="en-US" dirty="0">
                <a:solidFill>
                  <a:schemeClr val="tx1"/>
                </a:solidFill>
              </a:rPr>
              <a:t>Also known as PELs</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For lab use of OSHA regulated substances, the employer shall assure lab employees’ exposure to such substances do not exceed the PELs specified in 29 CFR 1910, subpart Z</a:t>
            </a:r>
          </a:p>
          <a:p>
            <a:pPr eaLnBrk="1" fontAlgn="auto" hangingPunct="1">
              <a:spcAft>
                <a:spcPts val="0"/>
              </a:spcAft>
              <a:defRPr/>
            </a:pPr>
            <a:endParaRPr lang="en-US" dirty="0"/>
          </a:p>
        </p:txBody>
      </p:sp>
      <p:sp>
        <p:nvSpPr>
          <p:cNvPr id="184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AECC246-F0D9-4C35-A71A-E0658E00508A}" type="slidenum">
              <a:rPr lang="en-US" altLang="en-US" sz="1400">
                <a:solidFill>
                  <a:schemeClr val="bg1"/>
                </a:solidFill>
                <a:latin typeface="Verdana" panose="020B0604030504040204" pitchFamily="34" charset="0"/>
              </a:rPr>
              <a:pPr algn="ctr" eaLnBrk="1" hangingPunct="1">
                <a:spcBef>
                  <a:spcPct val="0"/>
                </a:spcBef>
                <a:buFontTx/>
                <a:buNone/>
              </a:pPr>
              <a:t>15</a:t>
            </a:fld>
            <a:endParaRPr lang="en-US" altLang="en-US" sz="1400">
              <a:solidFill>
                <a:schemeClr val="bg1"/>
              </a:solidFill>
              <a:latin typeface="Verdana" panose="020B0604030504040204" pitchFamily="34" charset="0"/>
            </a:endParaRPr>
          </a:p>
        </p:txBody>
      </p:sp>
      <p:sp>
        <p:nvSpPr>
          <p:cNvPr id="184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8438" name="Picture 6" descr="C:\Documents and Settings\stlane\My Documents\My Pictures\bkniosh_hi.png"/>
          <p:cNvPicPr>
            <a:picLocks noChangeAspect="1" noChangeArrowheads="1"/>
          </p:cNvPicPr>
          <p:nvPr/>
        </p:nvPicPr>
        <p:blipFill>
          <a:blip r:embed="rId3">
            <a:extLst>
              <a:ext uri="{28A0092B-C50C-407E-A947-70E740481C1C}">
                <a14:useLocalDpi xmlns:a14="http://schemas.microsoft.com/office/drawing/2010/main" val="0"/>
              </a:ext>
            </a:extLst>
          </a:blip>
          <a:srcRect l="7385" r="8923"/>
          <a:stretch>
            <a:fillRect/>
          </a:stretch>
        </p:blipFill>
        <p:spPr bwMode="auto">
          <a:xfrm>
            <a:off x="3733800" y="2362200"/>
            <a:ext cx="2398713"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C:\Documents and Settings\stlane\My Documents\My Pictures\9781607260486__104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524000"/>
            <a:ext cx="2571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Exposure</a:t>
            </a:r>
          </a:p>
        </p:txBody>
      </p:sp>
      <p:sp>
        <p:nvSpPr>
          <p:cNvPr id="3" name="Subtitle 2"/>
          <p:cNvSpPr>
            <a:spLocks noGrp="1"/>
          </p:cNvSpPr>
          <p:nvPr>
            <p:ph type="subTitle" idx="1"/>
          </p:nvPr>
        </p:nvSpPr>
        <p:spPr>
          <a:xfrm>
            <a:off x="381000" y="1143000"/>
            <a:ext cx="8458200" cy="2971800"/>
          </a:xfrm>
        </p:spPr>
        <p:txBody>
          <a:bodyPr rtlCol="0">
            <a:normAutofit/>
          </a:bodyPr>
          <a:lstStyle/>
          <a:p>
            <a:pPr algn="l">
              <a:buFont typeface="Arial" charset="0"/>
              <a:buNone/>
              <a:defRPr/>
            </a:pPr>
            <a:r>
              <a:rPr lang="en-US" dirty="0">
                <a:solidFill>
                  <a:schemeClr val="tx1"/>
                </a:solidFill>
              </a:rPr>
              <a:t>Determined by </a:t>
            </a:r>
            <a:r>
              <a:rPr lang="en-US" u="sng" dirty="0">
                <a:solidFill>
                  <a:schemeClr val="tx1"/>
                </a:solidFill>
              </a:rPr>
              <a:t>Initial Monitoring</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Employer shall measure employee’s exposure to any substance regulated which requires monitoring if reason to believe exposure levels for substance routinely exceed the action level (or in the absence of an action level, the PEL).</a:t>
            </a:r>
          </a:p>
          <a:p>
            <a:pPr eaLnBrk="1" fontAlgn="auto" hangingPunct="1">
              <a:spcAft>
                <a:spcPts val="0"/>
              </a:spcAft>
              <a:defRPr/>
            </a:pPr>
            <a:endParaRPr lang="en-US" dirty="0"/>
          </a:p>
        </p:txBody>
      </p:sp>
      <p:sp>
        <p:nvSpPr>
          <p:cNvPr id="194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3A46836-2810-4D3C-85B2-596860585676}" type="slidenum">
              <a:rPr lang="en-US" altLang="en-US" sz="1400">
                <a:solidFill>
                  <a:schemeClr val="bg1"/>
                </a:solidFill>
                <a:latin typeface="Verdana" panose="020B0604030504040204" pitchFamily="34" charset="0"/>
              </a:rPr>
              <a:pPr algn="ctr" eaLnBrk="1" hangingPunct="1">
                <a:spcBef>
                  <a:spcPct val="0"/>
                </a:spcBef>
                <a:buFontTx/>
                <a:buNone/>
              </a:pPr>
              <a:t>16</a:t>
            </a:fld>
            <a:endParaRPr lang="en-US" altLang="en-US" sz="1400">
              <a:solidFill>
                <a:schemeClr val="bg1"/>
              </a:solidFill>
              <a:latin typeface="Verdana" panose="020B0604030504040204" pitchFamily="34" charset="0"/>
            </a:endParaRPr>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9462" name="Picture 6" descr="C:\Documents and Settings\stlane\My Documents\My Pictures\biological-monitoring.jpg"/>
          <p:cNvPicPr>
            <a:picLocks noChangeAspect="1" noChangeArrowheads="1"/>
          </p:cNvPicPr>
          <p:nvPr/>
        </p:nvPicPr>
        <p:blipFill>
          <a:blip r:embed="rId3">
            <a:extLst>
              <a:ext uri="{28A0092B-C50C-407E-A947-70E740481C1C}">
                <a14:useLocalDpi xmlns:a14="http://schemas.microsoft.com/office/drawing/2010/main" val="0"/>
              </a:ext>
            </a:extLst>
          </a:blip>
          <a:srcRect l="6429" r="5714" b="4878"/>
          <a:stretch>
            <a:fillRect/>
          </a:stretch>
        </p:blipFill>
        <p:spPr bwMode="auto">
          <a:xfrm>
            <a:off x="2819400" y="3970338"/>
            <a:ext cx="3505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Periodic Monitoring</a:t>
            </a:r>
          </a:p>
        </p:txBody>
      </p:sp>
      <p:sp>
        <p:nvSpPr>
          <p:cNvPr id="3" name="Subtitle 2"/>
          <p:cNvSpPr>
            <a:spLocks noGrp="1"/>
          </p:cNvSpPr>
          <p:nvPr>
            <p:ph type="subTitle" idx="1"/>
          </p:nvPr>
        </p:nvSpPr>
        <p:spPr>
          <a:xfrm>
            <a:off x="609600" y="1600200"/>
            <a:ext cx="7924800" cy="4114800"/>
          </a:xfrm>
        </p:spPr>
        <p:txBody>
          <a:bodyPr rtlCol="0">
            <a:normAutofit/>
          </a:bodyPr>
          <a:lstStyle/>
          <a:p>
            <a:pPr algn="l">
              <a:buFont typeface="Arial" charset="0"/>
              <a:buNone/>
              <a:defRPr/>
            </a:pPr>
            <a:r>
              <a:rPr lang="en-US" dirty="0">
                <a:solidFill>
                  <a:schemeClr val="tx1"/>
                </a:solidFill>
              </a:rPr>
              <a:t>If initial monitoring discloses employee exposure over action level of PEL, employer shall immediately comply with exposure monitoring provisions of relevant standard</a:t>
            </a:r>
          </a:p>
          <a:p>
            <a:pPr algn="l">
              <a:buFont typeface="Arial" charset="0"/>
              <a:buNone/>
              <a:defRPr/>
            </a:pPr>
            <a:r>
              <a:rPr lang="en-US" dirty="0">
                <a:solidFill>
                  <a:schemeClr val="tx1"/>
                </a:solidFill>
              </a:rPr>
              <a:t> </a:t>
            </a:r>
          </a:p>
          <a:p>
            <a:pPr algn="l">
              <a:buFont typeface="Arial" charset="0"/>
              <a:buNone/>
              <a:defRPr/>
            </a:pPr>
            <a:r>
              <a:rPr lang="en-US" u="sng" dirty="0">
                <a:solidFill>
                  <a:schemeClr val="tx1"/>
                </a:solidFill>
              </a:rPr>
              <a:t>Termination of Monitoring:</a:t>
            </a:r>
            <a:r>
              <a:rPr lang="en-US" dirty="0">
                <a:solidFill>
                  <a:schemeClr val="tx1"/>
                </a:solidFill>
              </a:rPr>
              <a:t> </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Monitoring may be terminated in accordance with relevant standard</a:t>
            </a:r>
          </a:p>
          <a:p>
            <a:pPr eaLnBrk="1" fontAlgn="auto" hangingPunct="1">
              <a:spcAft>
                <a:spcPts val="0"/>
              </a:spcAft>
              <a:defRPr/>
            </a:pPr>
            <a:endParaRPr lang="en-US" dirty="0"/>
          </a:p>
        </p:txBody>
      </p:sp>
      <p:sp>
        <p:nvSpPr>
          <p:cNvPr id="204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27C03FF-85F6-4F7F-B607-E3DFE99E99F0}" type="slidenum">
              <a:rPr lang="en-US" altLang="en-US" sz="1400">
                <a:solidFill>
                  <a:schemeClr val="bg1"/>
                </a:solidFill>
                <a:latin typeface="Verdana" panose="020B0604030504040204" pitchFamily="34" charset="0"/>
              </a:rPr>
              <a:pPr algn="ctr" eaLnBrk="1" hangingPunct="1">
                <a:spcBef>
                  <a:spcPct val="0"/>
                </a:spcBef>
                <a:buFontTx/>
                <a:buNone/>
              </a:pPr>
              <a:t>17</a:t>
            </a:fld>
            <a:endParaRPr lang="en-US" altLang="en-US" sz="1400">
              <a:solidFill>
                <a:schemeClr val="bg1"/>
              </a:solidFill>
              <a:latin typeface="Verdana" panose="020B0604030504040204" pitchFamily="34" charset="0"/>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Monitoring</a:t>
            </a:r>
          </a:p>
        </p:txBody>
      </p:sp>
      <p:sp>
        <p:nvSpPr>
          <p:cNvPr id="3" name="Subtitle 2"/>
          <p:cNvSpPr>
            <a:spLocks noGrp="1"/>
          </p:cNvSpPr>
          <p:nvPr>
            <p:ph type="subTitle" idx="1"/>
          </p:nvPr>
        </p:nvSpPr>
        <p:spPr>
          <a:xfrm>
            <a:off x="609600" y="1295400"/>
            <a:ext cx="7162800" cy="2057400"/>
          </a:xfrm>
        </p:spPr>
        <p:txBody>
          <a:bodyPr rtlCol="0">
            <a:normAutofit lnSpcReduction="10000"/>
          </a:bodyPr>
          <a:lstStyle/>
          <a:p>
            <a:pPr algn="l" eaLnBrk="1" fontAlgn="auto" hangingPunct="1">
              <a:spcAft>
                <a:spcPts val="0"/>
              </a:spcAft>
              <a:buFont typeface="Arial" charset="0"/>
              <a:buNone/>
              <a:defRPr/>
            </a:pPr>
            <a:r>
              <a:rPr lang="en-US" dirty="0">
                <a:solidFill>
                  <a:schemeClr val="tx1"/>
                </a:solidFill>
              </a:rPr>
              <a:t>Employee Notification:</a:t>
            </a:r>
          </a:p>
          <a:p>
            <a:pPr algn="l" eaLnBrk="1" fontAlgn="auto" hangingPunct="1">
              <a:spcAft>
                <a:spcPts val="0"/>
              </a:spcAft>
              <a:buFont typeface="Arial" charset="0"/>
              <a:buNone/>
              <a:defRPr/>
            </a:pPr>
            <a:endParaRPr lang="en-US" dirty="0">
              <a:solidFill>
                <a:schemeClr val="tx1"/>
              </a:solidFill>
            </a:endParaRPr>
          </a:p>
          <a:p>
            <a:pPr algn="l" eaLnBrk="1" fontAlgn="auto" hangingPunct="1">
              <a:spcAft>
                <a:spcPts val="0"/>
              </a:spcAft>
              <a:buFont typeface="Arial" charset="0"/>
              <a:buNone/>
              <a:defRPr/>
            </a:pPr>
            <a:r>
              <a:rPr lang="en-US" dirty="0">
                <a:solidFill>
                  <a:schemeClr val="tx1"/>
                </a:solidFill>
              </a:rPr>
              <a:t>Employer shall, within 15 days after receipt of monitoring results, notify employee in writing individually or by posting results.</a:t>
            </a:r>
          </a:p>
          <a:p>
            <a:pPr eaLnBrk="1" fontAlgn="auto" hangingPunct="1">
              <a:spcAft>
                <a:spcPts val="0"/>
              </a:spcAft>
              <a:defRPr/>
            </a:pPr>
            <a:endParaRPr lang="en-US" dirty="0"/>
          </a:p>
        </p:txBody>
      </p:sp>
      <p:sp>
        <p:nvSpPr>
          <p:cNvPr id="215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CE92B82-CBD3-41E9-9CC4-F6D64111EF45}" type="slidenum">
              <a:rPr lang="en-US" altLang="en-US" sz="1400">
                <a:solidFill>
                  <a:schemeClr val="bg1"/>
                </a:solidFill>
                <a:latin typeface="Verdana" panose="020B0604030504040204" pitchFamily="34" charset="0"/>
              </a:rPr>
              <a:pPr algn="ctr" eaLnBrk="1" hangingPunct="1">
                <a:spcBef>
                  <a:spcPct val="0"/>
                </a:spcBef>
                <a:buFontTx/>
                <a:buNone/>
              </a:pPr>
              <a:t>18</a:t>
            </a:fld>
            <a:endParaRPr lang="en-US" altLang="en-US" sz="1400">
              <a:solidFill>
                <a:schemeClr val="bg1"/>
              </a:solidFill>
              <a:latin typeface="Verdana" panose="020B0604030504040204" pitchFamily="34" charset="0"/>
            </a:endParaRPr>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1510" name="Picture 6" descr="C:\Documents and Settings\stlane\My Documents\My Pictures\thCAV79U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36147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Chemical Hygiene Plan (CHP)</a:t>
            </a:r>
          </a:p>
        </p:txBody>
      </p:sp>
      <p:sp>
        <p:nvSpPr>
          <p:cNvPr id="3" name="Subtitle 2"/>
          <p:cNvSpPr>
            <a:spLocks noGrp="1"/>
          </p:cNvSpPr>
          <p:nvPr>
            <p:ph type="subTitle" idx="1"/>
          </p:nvPr>
        </p:nvSpPr>
        <p:spPr>
          <a:xfrm>
            <a:off x="304800" y="1143000"/>
            <a:ext cx="6096000" cy="5029200"/>
          </a:xfrm>
        </p:spPr>
        <p:txBody>
          <a:bodyPr rtlCol="0">
            <a:normAutofit fontScale="92500"/>
          </a:bodyPr>
          <a:lstStyle/>
          <a:p>
            <a:pPr algn="l">
              <a:buFont typeface="Arial" charset="0"/>
              <a:buNone/>
              <a:defRPr/>
            </a:pPr>
            <a:r>
              <a:rPr lang="en-US" dirty="0">
                <a:solidFill>
                  <a:schemeClr val="accent2"/>
                </a:solidFill>
              </a:rPr>
              <a:t>General</a:t>
            </a:r>
          </a:p>
          <a:p>
            <a:pPr marL="457200" indent="-457200" algn="l">
              <a:buFont typeface="Arial" charset="0"/>
              <a:buNone/>
              <a:defRPr/>
            </a:pPr>
            <a:endParaRPr lang="en-US" dirty="0">
              <a:solidFill>
                <a:schemeClr val="tx1"/>
              </a:solidFill>
            </a:endParaRPr>
          </a:p>
          <a:p>
            <a:pPr marL="457200" indent="-457200" algn="l">
              <a:buFont typeface="Arial" charset="0"/>
              <a:buNone/>
              <a:defRPr/>
            </a:pPr>
            <a:r>
              <a:rPr lang="en-US" dirty="0">
                <a:solidFill>
                  <a:schemeClr val="tx1"/>
                </a:solidFill>
              </a:rPr>
              <a:t>     Where hazardous chemicals, as  defined, are used in the workplace, employer shall develop a written Chemical Hygiene Plan</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     Capable of protecting employees from</a:t>
            </a:r>
          </a:p>
          <a:p>
            <a:pPr algn="l">
              <a:buFont typeface="Arial" charset="0"/>
              <a:buNone/>
              <a:defRPr/>
            </a:pPr>
            <a:r>
              <a:rPr lang="en-US" dirty="0">
                <a:solidFill>
                  <a:schemeClr val="tx1"/>
                </a:solidFill>
              </a:rPr>
              <a:t>     health hazards from the lab chemicals</a:t>
            </a:r>
          </a:p>
          <a:p>
            <a:pPr marL="457200" indent="-457200" algn="l">
              <a:buFont typeface="Arial" charset="0"/>
              <a:buNone/>
              <a:defRPr/>
            </a:pPr>
            <a:endParaRPr lang="en-US" dirty="0">
              <a:solidFill>
                <a:schemeClr val="tx1"/>
              </a:solidFill>
            </a:endParaRPr>
          </a:p>
          <a:p>
            <a:pPr marL="457200" indent="-457200" algn="l">
              <a:buFont typeface="Arial" charset="0"/>
              <a:buNone/>
              <a:defRPr/>
            </a:pPr>
            <a:r>
              <a:rPr lang="en-US" dirty="0">
                <a:solidFill>
                  <a:schemeClr val="tx1"/>
                </a:solidFill>
              </a:rPr>
              <a:t>     And keeping exposures below limits   </a:t>
            </a:r>
          </a:p>
          <a:p>
            <a:pPr marL="457200" indent="-457200" algn="l">
              <a:buFont typeface="Arial" charset="0"/>
              <a:buNone/>
              <a:defRPr/>
            </a:pPr>
            <a:r>
              <a:rPr lang="en-US" dirty="0">
                <a:solidFill>
                  <a:schemeClr val="tx1"/>
                </a:solidFill>
              </a:rPr>
              <a:t>     specified in paragraph (c) this section</a:t>
            </a:r>
          </a:p>
          <a:p>
            <a:pPr eaLnBrk="1" fontAlgn="auto" hangingPunct="1">
              <a:spcAft>
                <a:spcPts val="0"/>
              </a:spcAft>
              <a:defRPr/>
            </a:pPr>
            <a:endParaRPr lang="en-US" dirty="0"/>
          </a:p>
        </p:txBody>
      </p:sp>
      <p:sp>
        <p:nvSpPr>
          <p:cNvPr id="225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3EF35DD-F8E5-450E-A61F-EAF5A8510BBA}" type="slidenum">
              <a:rPr lang="en-US" altLang="en-US" sz="1400">
                <a:solidFill>
                  <a:schemeClr val="bg1"/>
                </a:solidFill>
                <a:latin typeface="Verdana" panose="020B0604030504040204" pitchFamily="34" charset="0"/>
              </a:rPr>
              <a:pPr algn="ctr" eaLnBrk="1" hangingPunct="1">
                <a:spcBef>
                  <a:spcPct val="0"/>
                </a:spcBef>
                <a:buFontTx/>
                <a:buNone/>
              </a:pPr>
              <a:t>19</a:t>
            </a:fld>
            <a:endParaRPr lang="en-US" altLang="en-US" sz="1400">
              <a:solidFill>
                <a:schemeClr val="bg1"/>
              </a:solidFill>
              <a:latin typeface="Verdana" panose="020B0604030504040204" pitchFamily="34" charset="0"/>
            </a:endParaRPr>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2534" name="Picture 6" descr="C:\Documents and Settings\stlane\My Documents\My Pictures\Lab Safety 1910.1450\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33600"/>
            <a:ext cx="2368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Topics</a:t>
            </a:r>
          </a:p>
        </p:txBody>
      </p:sp>
      <p:sp>
        <p:nvSpPr>
          <p:cNvPr id="5123" name="Subtitle 2"/>
          <p:cNvSpPr>
            <a:spLocks noGrp="1"/>
          </p:cNvSpPr>
          <p:nvPr>
            <p:ph type="subTitle" idx="1"/>
          </p:nvPr>
        </p:nvSpPr>
        <p:spPr>
          <a:xfrm>
            <a:off x="304800" y="2209800"/>
            <a:ext cx="5943600" cy="2743200"/>
          </a:xfrm>
        </p:spPr>
        <p:txBody>
          <a:bodyPr/>
          <a:lstStyle/>
          <a:p>
            <a:pPr algn="l" eaLnBrk="1" hangingPunct="1">
              <a:buFont typeface="Courier New" panose="02070309020205020404" pitchFamily="49" charset="0"/>
              <a:buChar char="o"/>
            </a:pPr>
            <a:r>
              <a:rPr lang="en-US" altLang="en-US">
                <a:solidFill>
                  <a:schemeClr val="tx1"/>
                </a:solidFill>
              </a:rPr>
              <a:t> Applicability</a:t>
            </a:r>
          </a:p>
          <a:p>
            <a:pPr algn="l" eaLnBrk="1" hangingPunct="1">
              <a:buFont typeface="Courier New" panose="02070309020205020404" pitchFamily="49" charset="0"/>
              <a:buChar char="o"/>
            </a:pPr>
            <a:r>
              <a:rPr lang="en-US" altLang="en-US">
                <a:solidFill>
                  <a:schemeClr val="tx1"/>
                </a:solidFill>
              </a:rPr>
              <a:t> Permissible exposure limits</a:t>
            </a:r>
          </a:p>
          <a:p>
            <a:pPr algn="l" eaLnBrk="1" hangingPunct="1">
              <a:buFont typeface="Courier New" panose="02070309020205020404" pitchFamily="49" charset="0"/>
              <a:buChar char="o"/>
            </a:pPr>
            <a:r>
              <a:rPr lang="en-US" altLang="en-US">
                <a:solidFill>
                  <a:schemeClr val="tx1"/>
                </a:solidFill>
              </a:rPr>
              <a:t> Employee exposure determination</a:t>
            </a:r>
          </a:p>
          <a:p>
            <a:pPr algn="l" eaLnBrk="1" hangingPunct="1">
              <a:buFont typeface="Courier New" panose="02070309020205020404" pitchFamily="49" charset="0"/>
              <a:buChar char="o"/>
            </a:pPr>
            <a:r>
              <a:rPr lang="en-US" altLang="en-US">
                <a:solidFill>
                  <a:schemeClr val="tx1"/>
                </a:solidFill>
              </a:rPr>
              <a:t> Chemical hygiene plan – general</a:t>
            </a:r>
          </a:p>
          <a:p>
            <a:pPr algn="l" eaLnBrk="1" hangingPunct="1">
              <a:buFont typeface="Courier New" panose="02070309020205020404" pitchFamily="49" charset="0"/>
              <a:buChar char="o"/>
            </a:pPr>
            <a:r>
              <a:rPr lang="en-US" altLang="en-US">
                <a:solidFill>
                  <a:schemeClr val="tx1"/>
                </a:solidFill>
              </a:rPr>
              <a:t> Employee information and training</a:t>
            </a:r>
          </a:p>
        </p:txBody>
      </p:sp>
      <p:sp>
        <p:nvSpPr>
          <p:cNvPr id="51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D95E307-B194-4111-B7B6-C2A6F1D685DF}" type="slidenum">
              <a:rPr lang="en-US" altLang="en-US" sz="1400">
                <a:solidFill>
                  <a:schemeClr val="bg1"/>
                </a:solidFill>
                <a:latin typeface="Verdana" panose="020B0604030504040204" pitchFamily="34" charset="0"/>
              </a:rPr>
              <a:pPr algn="ctr" eaLnBrk="1" hangingPunct="1">
                <a:spcBef>
                  <a:spcPct val="0"/>
                </a:spcBef>
                <a:buFontTx/>
                <a:buNone/>
              </a:pPr>
              <a:t>2</a:t>
            </a:fld>
            <a:endParaRPr lang="en-US" altLang="en-US" sz="1400">
              <a:solidFill>
                <a:schemeClr val="bg1"/>
              </a:solidFill>
              <a:latin typeface="Verdana" panose="020B0604030504040204" pitchFamily="34" charset="0"/>
            </a:endParaRPr>
          </a:p>
        </p:txBody>
      </p:sp>
      <p:sp>
        <p:nvSpPr>
          <p:cNvPr id="51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5126" name="Picture 6" descr="C:\Documents and Settings\stlane\My Documents\My Pictures\Lab Safety 1910.1450\Microscope.jpg"/>
          <p:cNvPicPr>
            <a:picLocks noChangeAspect="1" noChangeArrowheads="1"/>
          </p:cNvPicPr>
          <p:nvPr/>
        </p:nvPicPr>
        <p:blipFill>
          <a:blip r:embed="rId3">
            <a:extLst>
              <a:ext uri="{28A0092B-C50C-407E-A947-70E740481C1C}">
                <a14:useLocalDpi xmlns:a14="http://schemas.microsoft.com/office/drawing/2010/main" val="0"/>
              </a:ext>
            </a:extLst>
          </a:blip>
          <a:srcRect l="19547"/>
          <a:stretch>
            <a:fillRect/>
          </a:stretch>
        </p:blipFill>
        <p:spPr bwMode="auto">
          <a:xfrm>
            <a:off x="6248400" y="2362200"/>
            <a:ext cx="2514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Chemical Hygiene Plan</a:t>
            </a:r>
          </a:p>
        </p:txBody>
      </p:sp>
      <p:sp>
        <p:nvSpPr>
          <p:cNvPr id="3" name="Subtitle 2"/>
          <p:cNvSpPr>
            <a:spLocks noGrp="1"/>
          </p:cNvSpPr>
          <p:nvPr>
            <p:ph type="subTitle" idx="1"/>
          </p:nvPr>
        </p:nvSpPr>
        <p:spPr>
          <a:xfrm>
            <a:off x="609600" y="1295400"/>
            <a:ext cx="7620000" cy="4724400"/>
          </a:xfrm>
        </p:spPr>
        <p:txBody>
          <a:bodyPr rtlCol="0">
            <a:normAutofit lnSpcReduction="10000"/>
          </a:bodyPr>
          <a:lstStyle/>
          <a:p>
            <a:pPr algn="l">
              <a:buFont typeface="Arial" charset="0"/>
              <a:buNone/>
              <a:defRPr/>
            </a:pPr>
            <a:r>
              <a:rPr lang="en-US" dirty="0">
                <a:solidFill>
                  <a:schemeClr val="tx1"/>
                </a:solidFill>
              </a:rPr>
              <a:t>Plan shall be readily available to employees,  </a:t>
            </a:r>
          </a:p>
          <a:p>
            <a:pPr algn="l">
              <a:buFont typeface="Arial" charset="0"/>
              <a:buNone/>
              <a:defRPr/>
            </a:pPr>
            <a:r>
              <a:rPr lang="en-US" dirty="0">
                <a:solidFill>
                  <a:schemeClr val="tx1"/>
                </a:solidFill>
              </a:rPr>
              <a:t>their representatives, and upon request to   </a:t>
            </a:r>
          </a:p>
          <a:p>
            <a:pPr algn="l">
              <a:buFont typeface="Arial" charset="0"/>
              <a:buNone/>
              <a:defRPr/>
            </a:pPr>
            <a:r>
              <a:rPr lang="en-US" dirty="0">
                <a:solidFill>
                  <a:schemeClr val="tx1"/>
                </a:solidFill>
              </a:rPr>
              <a:t>the Assistant Secretary.</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Plan shall indicate specific </a:t>
            </a:r>
          </a:p>
          <a:p>
            <a:pPr algn="l">
              <a:buFont typeface="Arial" charset="0"/>
              <a:buNone/>
              <a:defRPr/>
            </a:pPr>
            <a:r>
              <a:rPr lang="en-US" dirty="0">
                <a:solidFill>
                  <a:schemeClr val="tx1"/>
                </a:solidFill>
              </a:rPr>
              <a:t>measures to protect lab </a:t>
            </a:r>
          </a:p>
          <a:p>
            <a:pPr algn="l">
              <a:buFont typeface="Arial" charset="0"/>
              <a:buNone/>
              <a:defRPr/>
            </a:pPr>
            <a:r>
              <a:rPr lang="en-US" dirty="0">
                <a:solidFill>
                  <a:schemeClr val="tx1"/>
                </a:solidFill>
              </a:rPr>
              <a:t>Employees.</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Employer shall annually </a:t>
            </a:r>
          </a:p>
          <a:p>
            <a:pPr algn="l">
              <a:buFont typeface="Arial" charset="0"/>
              <a:buNone/>
              <a:defRPr/>
            </a:pPr>
            <a:r>
              <a:rPr lang="en-US" dirty="0">
                <a:solidFill>
                  <a:schemeClr val="tx1"/>
                </a:solidFill>
              </a:rPr>
              <a:t>review Plan and update as </a:t>
            </a:r>
          </a:p>
          <a:p>
            <a:pPr algn="l">
              <a:buFont typeface="Arial" charset="0"/>
              <a:buNone/>
              <a:defRPr/>
            </a:pPr>
            <a:r>
              <a:rPr lang="en-US" dirty="0">
                <a:solidFill>
                  <a:schemeClr val="tx1"/>
                </a:solidFill>
              </a:rPr>
              <a:t>needed.</a:t>
            </a:r>
          </a:p>
          <a:p>
            <a:pPr eaLnBrk="1" fontAlgn="auto" hangingPunct="1">
              <a:spcAft>
                <a:spcPts val="0"/>
              </a:spcAft>
              <a:defRPr/>
            </a:pPr>
            <a:endParaRPr lang="en-US" dirty="0"/>
          </a:p>
        </p:txBody>
      </p:sp>
      <p:sp>
        <p:nvSpPr>
          <p:cNvPr id="235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A753199-BDB8-457E-A799-9C01468BB1E6}" type="slidenum">
              <a:rPr lang="en-US" altLang="en-US" sz="1400">
                <a:solidFill>
                  <a:schemeClr val="bg1"/>
                </a:solidFill>
                <a:latin typeface="Verdana" panose="020B0604030504040204" pitchFamily="34" charset="0"/>
              </a:rPr>
              <a:pPr algn="ctr" eaLnBrk="1" hangingPunct="1">
                <a:spcBef>
                  <a:spcPct val="0"/>
                </a:spcBef>
                <a:buFontTx/>
                <a:buNone/>
              </a:pPr>
              <a:t>20</a:t>
            </a:fld>
            <a:endParaRPr lang="en-US" altLang="en-US" sz="1400">
              <a:solidFill>
                <a:schemeClr val="bg1"/>
              </a:solidFill>
              <a:latin typeface="Verdana" panose="020B0604030504040204" pitchFamily="34" charset="0"/>
            </a:endParaRPr>
          </a:p>
        </p:txBody>
      </p:sp>
      <p:sp>
        <p:nvSpPr>
          <p:cNvPr id="235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3558" name="Picture 7" descr="C:\Documents and Settings\stlane\My Documents\My Pictures\Lab Safety 1910.1450\safety%20equi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0"/>
            <a:ext cx="295433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3" name="Subtitle 2"/>
          <p:cNvSpPr>
            <a:spLocks noGrp="1"/>
          </p:cNvSpPr>
          <p:nvPr>
            <p:ph type="subTitle" idx="1"/>
          </p:nvPr>
        </p:nvSpPr>
        <p:spPr>
          <a:xfrm>
            <a:off x="533400" y="1219200"/>
            <a:ext cx="7924800" cy="4724400"/>
          </a:xfrm>
        </p:spPr>
        <p:txBody>
          <a:bodyPr rtlCol="0">
            <a:normAutofit/>
          </a:bodyPr>
          <a:lstStyle/>
          <a:p>
            <a:pPr marL="342900" indent="-342900" algn="l">
              <a:buFont typeface="Courier New" panose="02070309020205020404" pitchFamily="49" charset="0"/>
              <a:buChar char="o"/>
              <a:defRPr/>
            </a:pPr>
            <a:r>
              <a:rPr lang="en-US" dirty="0">
                <a:solidFill>
                  <a:schemeClr val="tx1"/>
                </a:solidFill>
              </a:rPr>
              <a:t> Standard Operating Procedures</a:t>
            </a:r>
          </a:p>
          <a:p>
            <a:pPr marL="342900" indent="-342900" algn="l">
              <a:buFont typeface="Courier New" panose="02070309020205020404" pitchFamily="49" charset="0"/>
              <a:buChar char="o"/>
              <a:defRPr/>
            </a:pPr>
            <a:r>
              <a:rPr lang="en-US" dirty="0">
                <a:solidFill>
                  <a:schemeClr val="tx1"/>
                </a:solidFill>
              </a:rPr>
              <a:t> Criteria used to determine and implement </a:t>
            </a:r>
            <a:br>
              <a:rPr lang="en-US" dirty="0">
                <a:solidFill>
                  <a:schemeClr val="tx1"/>
                </a:solidFill>
              </a:rPr>
            </a:br>
            <a:r>
              <a:rPr lang="en-US" dirty="0">
                <a:solidFill>
                  <a:schemeClr val="tx1"/>
                </a:solidFill>
              </a:rPr>
              <a:t> control measures to reduce exposures</a:t>
            </a:r>
          </a:p>
          <a:p>
            <a:pPr eaLnBrk="1" fontAlgn="auto" hangingPunct="1">
              <a:spcAft>
                <a:spcPts val="0"/>
              </a:spcAft>
              <a:defRPr/>
            </a:pPr>
            <a:endParaRPr lang="en-US" dirty="0"/>
          </a:p>
        </p:txBody>
      </p:sp>
      <p:sp>
        <p:nvSpPr>
          <p:cNvPr id="245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6720D24-C73B-4AC0-A07B-2DC40A597C9B}" type="slidenum">
              <a:rPr lang="en-US" altLang="en-US" sz="1400">
                <a:solidFill>
                  <a:schemeClr val="bg1"/>
                </a:solidFill>
                <a:latin typeface="Verdana" panose="020B0604030504040204" pitchFamily="34" charset="0"/>
              </a:rPr>
              <a:pPr algn="ctr" eaLnBrk="1" hangingPunct="1">
                <a:spcBef>
                  <a:spcPct val="0"/>
                </a:spcBef>
                <a:buFontTx/>
                <a:buNone/>
              </a:pPr>
              <a:t>21</a:t>
            </a:fld>
            <a:endParaRPr lang="en-US" altLang="en-US" sz="1400">
              <a:solidFill>
                <a:schemeClr val="bg1"/>
              </a:solidFill>
              <a:latin typeface="Verdana" panose="020B0604030504040204" pitchFamily="34" charset="0"/>
            </a:endParaRPr>
          </a:p>
        </p:txBody>
      </p:sp>
      <p:sp>
        <p:nvSpPr>
          <p:cNvPr id="245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4582" name="Picture 6" descr="C:\Documents and Settings\stlane\My Documents\My Pictures\Lab Safety 1910.1450\chptra2.gif"/>
          <p:cNvPicPr>
            <a:picLocks noChangeAspect="1" noChangeArrowheads="1"/>
          </p:cNvPicPr>
          <p:nvPr/>
        </p:nvPicPr>
        <p:blipFill>
          <a:blip r:embed="rId3">
            <a:extLst>
              <a:ext uri="{28A0092B-C50C-407E-A947-70E740481C1C}">
                <a14:useLocalDpi xmlns:a14="http://schemas.microsoft.com/office/drawing/2010/main" val="0"/>
              </a:ext>
            </a:extLst>
          </a:blip>
          <a:srcRect b="278"/>
          <a:stretch>
            <a:fillRect/>
          </a:stretch>
        </p:blipFill>
        <p:spPr bwMode="auto">
          <a:xfrm>
            <a:off x="2667000" y="2667000"/>
            <a:ext cx="3438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25603" name="Subtitle 2"/>
          <p:cNvSpPr>
            <a:spLocks noGrp="1"/>
          </p:cNvSpPr>
          <p:nvPr>
            <p:ph type="subTitle" idx="1"/>
          </p:nvPr>
        </p:nvSpPr>
        <p:spPr>
          <a:xfrm>
            <a:off x="304800" y="2209800"/>
            <a:ext cx="5334000" cy="2971800"/>
          </a:xfrm>
        </p:spPr>
        <p:txBody>
          <a:bodyPr/>
          <a:lstStyle/>
          <a:p>
            <a:pPr marL="342900" indent="-342900" algn="l">
              <a:buFont typeface="Courier New" panose="02070309020205020404" pitchFamily="49" charset="0"/>
              <a:buChar char="o"/>
              <a:defRPr/>
            </a:pPr>
            <a:r>
              <a:rPr lang="en-US" altLang="en-US" dirty="0">
                <a:solidFill>
                  <a:schemeClr val="tx1"/>
                </a:solidFill>
              </a:rPr>
              <a:t> Requirement that fume hoods   </a:t>
            </a:r>
          </a:p>
          <a:p>
            <a:pPr algn="l">
              <a:buFont typeface="Arial" charset="0"/>
              <a:buNone/>
              <a:defRPr/>
            </a:pPr>
            <a:r>
              <a:rPr lang="en-US" altLang="en-US" dirty="0">
                <a:solidFill>
                  <a:schemeClr val="tx1"/>
                </a:solidFill>
              </a:rPr>
              <a:t>    and other protective  </a:t>
            </a:r>
            <a:br>
              <a:rPr lang="en-US" altLang="en-US" dirty="0">
                <a:solidFill>
                  <a:schemeClr val="tx1"/>
                </a:solidFill>
              </a:rPr>
            </a:br>
            <a:r>
              <a:rPr lang="en-US" altLang="en-US" dirty="0">
                <a:solidFill>
                  <a:schemeClr val="tx1"/>
                </a:solidFill>
              </a:rPr>
              <a:t>    equipment are functioning </a:t>
            </a:r>
            <a:br>
              <a:rPr lang="en-US" altLang="en-US" dirty="0">
                <a:solidFill>
                  <a:schemeClr val="tx1"/>
                </a:solidFill>
              </a:rPr>
            </a:br>
            <a:r>
              <a:rPr lang="en-US" altLang="en-US" dirty="0">
                <a:solidFill>
                  <a:schemeClr val="tx1"/>
                </a:solidFill>
              </a:rPr>
              <a:t>    properly</a:t>
            </a:r>
          </a:p>
          <a:p>
            <a:pPr marL="342900" indent="-342900" algn="l">
              <a:buFont typeface="Courier New" panose="02070309020205020404" pitchFamily="49" charset="0"/>
              <a:buChar char="o"/>
              <a:defRPr/>
            </a:pPr>
            <a:endParaRPr lang="en-US" altLang="en-US" dirty="0">
              <a:solidFill>
                <a:schemeClr val="tx1"/>
              </a:solidFill>
            </a:endParaRPr>
          </a:p>
          <a:p>
            <a:pPr marL="342900" indent="-342900" algn="l">
              <a:buFont typeface="Courier New" panose="02070309020205020404" pitchFamily="49" charset="0"/>
              <a:buChar char="o"/>
              <a:defRPr/>
            </a:pPr>
            <a:r>
              <a:rPr lang="en-US" altLang="en-US" dirty="0">
                <a:solidFill>
                  <a:schemeClr val="tx1"/>
                </a:solidFill>
              </a:rPr>
              <a:t> Provisions for employee  </a:t>
            </a:r>
            <a:br>
              <a:rPr lang="en-US" altLang="en-US" dirty="0">
                <a:solidFill>
                  <a:schemeClr val="tx1"/>
                </a:solidFill>
              </a:rPr>
            </a:br>
            <a:r>
              <a:rPr lang="en-US" altLang="en-US" dirty="0">
                <a:solidFill>
                  <a:schemeClr val="tx1"/>
                </a:solidFill>
              </a:rPr>
              <a:t> information and training</a:t>
            </a:r>
          </a:p>
        </p:txBody>
      </p:sp>
      <p:sp>
        <p:nvSpPr>
          <p:cNvPr id="256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8E4BA21-1590-4992-85B9-596FECF46200}" type="slidenum">
              <a:rPr lang="en-US" altLang="en-US" sz="1400">
                <a:solidFill>
                  <a:schemeClr val="bg1"/>
                </a:solidFill>
                <a:latin typeface="Verdana" panose="020B0604030504040204" pitchFamily="34" charset="0"/>
              </a:rPr>
              <a:pPr algn="ctr" eaLnBrk="1" hangingPunct="1">
                <a:spcBef>
                  <a:spcPct val="0"/>
                </a:spcBef>
                <a:buFontTx/>
                <a:buNone/>
              </a:pPr>
              <a:t>22</a:t>
            </a:fld>
            <a:endParaRPr lang="en-US" altLang="en-US" sz="1400">
              <a:solidFill>
                <a:schemeClr val="bg1"/>
              </a:solidFill>
              <a:latin typeface="Verdana" panose="020B0604030504040204" pitchFamily="34" charset="0"/>
            </a:endParaRP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5606" name="Picture 2" descr="C:\Documents and Settings\stlane\My Documents\My Pictures\Lab Safety 1910.1450\chemhood.jpg"/>
          <p:cNvPicPr>
            <a:picLocks noChangeAspect="1" noChangeArrowheads="1"/>
          </p:cNvPicPr>
          <p:nvPr/>
        </p:nvPicPr>
        <p:blipFill>
          <a:blip r:embed="rId3">
            <a:extLst>
              <a:ext uri="{28A0092B-C50C-407E-A947-70E740481C1C}">
                <a14:useLocalDpi xmlns:a14="http://schemas.microsoft.com/office/drawing/2010/main" val="0"/>
              </a:ext>
            </a:extLst>
          </a:blip>
          <a:srcRect t="6383" b="6377"/>
          <a:stretch>
            <a:fillRect/>
          </a:stretch>
        </p:blipFill>
        <p:spPr bwMode="auto">
          <a:xfrm>
            <a:off x="5791200" y="2057400"/>
            <a:ext cx="3092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3" name="Subtitle 2"/>
          <p:cNvSpPr>
            <a:spLocks noGrp="1"/>
          </p:cNvSpPr>
          <p:nvPr>
            <p:ph type="subTitle" idx="1"/>
          </p:nvPr>
        </p:nvSpPr>
        <p:spPr>
          <a:xfrm>
            <a:off x="228600" y="1905000"/>
            <a:ext cx="6324600" cy="3505200"/>
          </a:xfrm>
        </p:spPr>
        <p:txBody>
          <a:bodyPr rtlCol="0">
            <a:normAutofit/>
          </a:bodyPr>
          <a:lstStyle/>
          <a:p>
            <a:pPr marL="342900" indent="-342900" algn="l">
              <a:buFont typeface="Courier New" panose="02070309020205020404" pitchFamily="49" charset="0"/>
              <a:buChar char="o"/>
              <a:defRPr/>
            </a:pPr>
            <a:r>
              <a:rPr lang="en-US" dirty="0">
                <a:solidFill>
                  <a:schemeClr val="tx1"/>
                </a:solidFill>
              </a:rPr>
              <a:t> Circumstances under which a     </a:t>
            </a:r>
            <a:br>
              <a:rPr lang="en-US" dirty="0">
                <a:solidFill>
                  <a:schemeClr val="tx1"/>
                </a:solidFill>
              </a:rPr>
            </a:br>
            <a:r>
              <a:rPr lang="en-US" dirty="0">
                <a:solidFill>
                  <a:schemeClr val="tx1"/>
                </a:solidFill>
              </a:rPr>
              <a:t> particular lab operation, procedure  </a:t>
            </a:r>
            <a:br>
              <a:rPr lang="en-US" dirty="0">
                <a:solidFill>
                  <a:schemeClr val="tx1"/>
                </a:solidFill>
              </a:rPr>
            </a:br>
            <a:r>
              <a:rPr lang="en-US" dirty="0">
                <a:solidFill>
                  <a:schemeClr val="tx1"/>
                </a:solidFill>
              </a:rPr>
              <a:t> or activity shall require prior </a:t>
            </a:r>
            <a:br>
              <a:rPr lang="en-US" dirty="0">
                <a:solidFill>
                  <a:schemeClr val="tx1"/>
                </a:solidFill>
              </a:rPr>
            </a:br>
            <a:r>
              <a:rPr lang="en-US" dirty="0">
                <a:solidFill>
                  <a:schemeClr val="tx1"/>
                </a:solidFill>
              </a:rPr>
              <a:t> approval from employer or designee     </a:t>
            </a:r>
            <a:br>
              <a:rPr lang="en-US" dirty="0">
                <a:solidFill>
                  <a:schemeClr val="tx1"/>
                </a:solidFill>
              </a:rPr>
            </a:br>
            <a:r>
              <a:rPr lang="en-US" dirty="0">
                <a:solidFill>
                  <a:schemeClr val="tx1"/>
                </a:solidFill>
              </a:rPr>
              <a:t> before implementation.</a:t>
            </a:r>
          </a:p>
          <a:p>
            <a:pPr algn="l">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lang="en-US" dirty="0">
                <a:solidFill>
                  <a:schemeClr val="tx1"/>
                </a:solidFill>
              </a:rPr>
              <a:t> Provisions for medical consultation </a:t>
            </a:r>
            <a:br>
              <a:rPr lang="en-US" dirty="0">
                <a:solidFill>
                  <a:schemeClr val="tx1"/>
                </a:solidFill>
              </a:rPr>
            </a:br>
            <a:r>
              <a:rPr lang="en-US" dirty="0">
                <a:solidFill>
                  <a:schemeClr val="tx1"/>
                </a:solidFill>
              </a:rPr>
              <a:t> and exams</a:t>
            </a:r>
          </a:p>
          <a:p>
            <a:pPr eaLnBrk="1" fontAlgn="auto" hangingPunct="1">
              <a:spcAft>
                <a:spcPts val="0"/>
              </a:spcAft>
              <a:defRPr/>
            </a:pPr>
            <a:endParaRPr lang="en-US" dirty="0"/>
          </a:p>
        </p:txBody>
      </p:sp>
      <p:sp>
        <p:nvSpPr>
          <p:cNvPr id="266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109557E-8003-4A2A-908E-299AE1FB7992}" type="slidenum">
              <a:rPr lang="en-US" altLang="en-US" sz="1400">
                <a:solidFill>
                  <a:schemeClr val="bg1"/>
                </a:solidFill>
                <a:latin typeface="Verdana" panose="020B0604030504040204" pitchFamily="34" charset="0"/>
              </a:rPr>
              <a:pPr algn="ctr" eaLnBrk="1" hangingPunct="1">
                <a:spcBef>
                  <a:spcPct val="0"/>
                </a:spcBef>
                <a:buFontTx/>
                <a:buNone/>
              </a:pPr>
              <a:t>23</a:t>
            </a:fld>
            <a:endParaRPr lang="en-US" altLang="en-US" sz="1400">
              <a:solidFill>
                <a:schemeClr val="bg1"/>
              </a:solidFill>
              <a:latin typeface="Verdana" panose="020B0604030504040204" pitchFamily="34" charset="0"/>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6630" name="Picture 7" descr="C:\Documents and Settings\stlane\My Documents\My Pictures\Lab Safety 1910.1450\bact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2514600"/>
            <a:ext cx="25066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3" name="Subtitle 2"/>
          <p:cNvSpPr>
            <a:spLocks noGrp="1"/>
          </p:cNvSpPr>
          <p:nvPr>
            <p:ph type="subTitle" idx="1"/>
          </p:nvPr>
        </p:nvSpPr>
        <p:spPr>
          <a:xfrm>
            <a:off x="304800" y="1828800"/>
            <a:ext cx="4648200" cy="4267200"/>
          </a:xfrm>
        </p:spPr>
        <p:txBody>
          <a:bodyPr rtlCol="0">
            <a:normAutofit fontScale="85000" lnSpcReduction="10000"/>
          </a:bodyPr>
          <a:lstStyle/>
          <a:p>
            <a:pPr marL="457200" indent="-457200" algn="l">
              <a:buFont typeface="Courier New" panose="02070309020205020404" pitchFamily="49" charset="0"/>
              <a:buChar char="o"/>
              <a:defRPr/>
            </a:pPr>
            <a:r>
              <a:rPr lang="en-US" sz="2600" dirty="0">
                <a:solidFill>
                  <a:schemeClr val="tx1"/>
                </a:solidFill>
              </a:rPr>
              <a:t> Designation of personnel </a:t>
            </a:r>
            <a:br>
              <a:rPr lang="en-US" sz="2600" dirty="0">
                <a:solidFill>
                  <a:schemeClr val="tx1"/>
                </a:solidFill>
              </a:rPr>
            </a:br>
            <a:r>
              <a:rPr lang="en-US" sz="2600" dirty="0">
                <a:solidFill>
                  <a:schemeClr val="tx1"/>
                </a:solidFill>
              </a:rPr>
              <a:t> responsible for Plan</a:t>
            </a:r>
          </a:p>
          <a:p>
            <a:pPr algn="l">
              <a:buFont typeface="Arial" charset="0"/>
              <a:buNone/>
              <a:defRPr/>
            </a:pPr>
            <a:r>
              <a:rPr lang="en-US" sz="2600" dirty="0">
                <a:solidFill>
                  <a:schemeClr val="tx1"/>
                </a:solidFill>
              </a:rPr>
              <a:t>      implementation including:</a:t>
            </a:r>
          </a:p>
          <a:p>
            <a:pPr algn="l">
              <a:buFont typeface="Wingdings" pitchFamily="2" charset="2"/>
              <a:buChar char="§"/>
              <a:defRPr/>
            </a:pPr>
            <a:endParaRPr lang="en-US" sz="2600" dirty="0">
              <a:solidFill>
                <a:schemeClr val="tx1"/>
              </a:solidFill>
            </a:endParaRPr>
          </a:p>
          <a:p>
            <a:pPr marL="457200" indent="-457200" algn="l">
              <a:buFont typeface="Courier New" panose="02070309020205020404" pitchFamily="49" charset="0"/>
              <a:buChar char="o"/>
              <a:defRPr/>
            </a:pPr>
            <a:r>
              <a:rPr lang="en-US" sz="2600" dirty="0">
                <a:solidFill>
                  <a:schemeClr val="tx1"/>
                </a:solidFill>
              </a:rPr>
              <a:t> Assignment of Chemical </a:t>
            </a:r>
            <a:br>
              <a:rPr lang="en-US" sz="2600" dirty="0">
                <a:solidFill>
                  <a:schemeClr val="tx1"/>
                </a:solidFill>
              </a:rPr>
            </a:br>
            <a:r>
              <a:rPr lang="en-US" sz="2600" dirty="0">
                <a:solidFill>
                  <a:schemeClr val="tx1"/>
                </a:solidFill>
              </a:rPr>
              <a:t> Hygiene Officer and, if    </a:t>
            </a:r>
            <a:br>
              <a:rPr lang="en-US" sz="2600" dirty="0">
                <a:solidFill>
                  <a:schemeClr val="tx1"/>
                </a:solidFill>
              </a:rPr>
            </a:br>
            <a:r>
              <a:rPr lang="en-US" sz="2600" dirty="0">
                <a:solidFill>
                  <a:schemeClr val="tx1"/>
                </a:solidFill>
              </a:rPr>
              <a:t> appropriate;</a:t>
            </a:r>
          </a:p>
          <a:p>
            <a:pPr algn="l">
              <a:buFont typeface="Wingdings" pitchFamily="2" charset="2"/>
              <a:buChar char="§"/>
              <a:defRPr/>
            </a:pPr>
            <a:endParaRPr lang="en-US" sz="2600" dirty="0">
              <a:solidFill>
                <a:schemeClr val="tx1"/>
              </a:solidFill>
            </a:endParaRPr>
          </a:p>
          <a:p>
            <a:pPr marL="457200" indent="-457200" algn="l">
              <a:buFont typeface="Courier New" panose="02070309020205020404" pitchFamily="49" charset="0"/>
              <a:buChar char="o"/>
              <a:defRPr/>
            </a:pPr>
            <a:r>
              <a:rPr lang="en-US" sz="2600" dirty="0">
                <a:solidFill>
                  <a:schemeClr val="tx1"/>
                </a:solidFill>
              </a:rPr>
              <a:t> Establishment of Chemical </a:t>
            </a:r>
            <a:br>
              <a:rPr lang="en-US" sz="2600" dirty="0">
                <a:solidFill>
                  <a:schemeClr val="tx1"/>
                </a:solidFill>
              </a:rPr>
            </a:br>
            <a:r>
              <a:rPr lang="en-US" sz="2600" dirty="0">
                <a:solidFill>
                  <a:schemeClr val="tx1"/>
                </a:solidFill>
              </a:rPr>
              <a:t> Hygiene Committee.</a:t>
            </a:r>
          </a:p>
          <a:p>
            <a:pPr algn="l">
              <a:buFont typeface="Arial" charset="0"/>
              <a:buNone/>
              <a:defRPr/>
            </a:pPr>
            <a:r>
              <a:rPr lang="en-US" sz="2600" dirty="0">
                <a:solidFill>
                  <a:schemeClr val="tx1"/>
                </a:solidFill>
              </a:rPr>
              <a:t> </a:t>
            </a:r>
          </a:p>
          <a:p>
            <a:pPr eaLnBrk="1" fontAlgn="auto" hangingPunct="1">
              <a:spcAft>
                <a:spcPts val="0"/>
              </a:spcAft>
              <a:defRPr/>
            </a:pPr>
            <a:endParaRPr lang="en-US" dirty="0"/>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38D0257-58E3-4D9A-8E8E-D075A92CDC6B}" type="slidenum">
              <a:rPr lang="en-US" altLang="en-US" sz="1400">
                <a:solidFill>
                  <a:schemeClr val="bg1"/>
                </a:solidFill>
                <a:latin typeface="Verdana" panose="020B0604030504040204" pitchFamily="34" charset="0"/>
              </a:rPr>
              <a:pPr algn="ctr" eaLnBrk="1" hangingPunct="1">
                <a:spcBef>
                  <a:spcPct val="0"/>
                </a:spcBef>
                <a:buFontTx/>
                <a:buNone/>
              </a:pPr>
              <a:t>24</a:t>
            </a:fld>
            <a:endParaRPr lang="en-US" altLang="en-US" sz="1400">
              <a:solidFill>
                <a:schemeClr val="bg1"/>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7654" name="Picture 6" descr="C:\Documents and Settings\stlane\My Documents\My Pictures\Lab Safety 1910.1450\287480-15718-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752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3" name="Subtitle 2"/>
          <p:cNvSpPr>
            <a:spLocks noGrp="1"/>
          </p:cNvSpPr>
          <p:nvPr>
            <p:ph type="subTitle" idx="1"/>
          </p:nvPr>
        </p:nvSpPr>
        <p:spPr>
          <a:xfrm>
            <a:off x="533400" y="1447800"/>
            <a:ext cx="7772400" cy="3505200"/>
          </a:xfrm>
        </p:spPr>
        <p:txBody>
          <a:bodyPr rtlCol="0">
            <a:normAutofit/>
          </a:bodyPr>
          <a:lstStyle/>
          <a:p>
            <a:pPr marL="342900" indent="-342900" algn="l">
              <a:buFont typeface="Courier New" panose="02070309020205020404" pitchFamily="49" charset="0"/>
              <a:buChar char="o"/>
              <a:defRPr/>
            </a:pPr>
            <a:r>
              <a:rPr lang="en-US" dirty="0">
                <a:solidFill>
                  <a:schemeClr val="tx1"/>
                </a:solidFill>
              </a:rPr>
              <a:t> Provisions for additional employee protection  </a:t>
            </a:r>
            <a:br>
              <a:rPr lang="en-US" dirty="0">
                <a:solidFill>
                  <a:schemeClr val="tx1"/>
                </a:solidFill>
              </a:rPr>
            </a:br>
            <a:r>
              <a:rPr lang="en-US" dirty="0">
                <a:solidFill>
                  <a:schemeClr val="tx1"/>
                </a:solidFill>
              </a:rPr>
              <a:t> for work with particularly hazardous </a:t>
            </a:r>
            <a:br>
              <a:rPr lang="en-US" dirty="0">
                <a:solidFill>
                  <a:schemeClr val="tx1"/>
                </a:solidFill>
              </a:rPr>
            </a:br>
            <a:r>
              <a:rPr lang="en-US" dirty="0">
                <a:solidFill>
                  <a:schemeClr val="tx1"/>
                </a:solidFill>
              </a:rPr>
              <a:t> substances. These include:</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	- “Select” carcinogens</a:t>
            </a:r>
          </a:p>
          <a:p>
            <a:pPr algn="l">
              <a:buFont typeface="Arial" charset="0"/>
              <a:buNone/>
              <a:defRPr/>
            </a:pPr>
            <a:r>
              <a:rPr lang="en-US" dirty="0">
                <a:solidFill>
                  <a:schemeClr val="tx1"/>
                </a:solidFill>
              </a:rPr>
              <a:t>	- Reproductive toxins and</a:t>
            </a:r>
          </a:p>
          <a:p>
            <a:pPr algn="l">
              <a:buFont typeface="Arial" charset="0"/>
              <a:buNone/>
              <a:defRPr/>
            </a:pPr>
            <a:r>
              <a:rPr lang="en-US" dirty="0">
                <a:solidFill>
                  <a:schemeClr val="tx1"/>
                </a:solidFill>
              </a:rPr>
              <a:t>	- Substances with a high                   </a:t>
            </a:r>
            <a:br>
              <a:rPr lang="en-US" dirty="0">
                <a:solidFill>
                  <a:schemeClr val="tx1"/>
                </a:solidFill>
              </a:rPr>
            </a:br>
            <a:r>
              <a:rPr lang="en-US" dirty="0">
                <a:solidFill>
                  <a:schemeClr val="tx1"/>
                </a:solidFill>
              </a:rPr>
              <a:t>           degree of acute toxicity</a:t>
            </a:r>
          </a:p>
          <a:p>
            <a:pPr eaLnBrk="1" fontAlgn="auto" hangingPunct="1">
              <a:spcAft>
                <a:spcPts val="0"/>
              </a:spcAft>
              <a:defRPr/>
            </a:pPr>
            <a:endParaRPr lang="en-US" dirty="0"/>
          </a:p>
        </p:txBody>
      </p:sp>
      <p:sp>
        <p:nvSpPr>
          <p:cNvPr id="286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8779DF1-74F4-43DE-8A2B-D4486D941521}" type="slidenum">
              <a:rPr lang="en-US" altLang="en-US" sz="1400">
                <a:solidFill>
                  <a:schemeClr val="bg1"/>
                </a:solidFill>
                <a:latin typeface="Verdana" panose="020B0604030504040204" pitchFamily="34" charset="0"/>
              </a:rPr>
              <a:pPr algn="ctr" eaLnBrk="1" hangingPunct="1">
                <a:spcBef>
                  <a:spcPct val="0"/>
                </a:spcBef>
                <a:buFontTx/>
                <a:buNone/>
              </a:pPr>
              <a:t>25</a:t>
            </a:fld>
            <a:endParaRPr lang="en-US" altLang="en-US" sz="1400">
              <a:solidFill>
                <a:schemeClr val="bg1"/>
              </a:solidFill>
              <a:latin typeface="Verdana" panose="020B0604030504040204" pitchFamily="34" charset="0"/>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28678" name="Picture 6" descr="C:\Documents and Settings\stlane\My Documents\My Pictures\Lab Safety 1910.1450\220px-Influenza_virus_rese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3241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3" name="Subtitle 2"/>
          <p:cNvSpPr>
            <a:spLocks noGrp="1"/>
          </p:cNvSpPr>
          <p:nvPr>
            <p:ph type="subTitle" idx="1"/>
          </p:nvPr>
        </p:nvSpPr>
        <p:spPr>
          <a:xfrm>
            <a:off x="685800" y="1447800"/>
            <a:ext cx="7924800" cy="4648200"/>
          </a:xfrm>
        </p:spPr>
        <p:txBody>
          <a:bodyPr rtlCol="0">
            <a:normAutofit fontScale="92500"/>
          </a:bodyPr>
          <a:lstStyle/>
          <a:p>
            <a:pPr marL="342900" indent="-342900" algn="l">
              <a:buFont typeface="Courier New" panose="02070309020205020404" pitchFamily="49" charset="0"/>
              <a:buChar char="o"/>
              <a:defRPr/>
            </a:pPr>
            <a:r>
              <a:rPr lang="en-US" dirty="0">
                <a:solidFill>
                  <a:schemeClr val="tx1"/>
                </a:solidFill>
              </a:rPr>
              <a:t> Considerations shall be given the following  </a:t>
            </a:r>
            <a:br>
              <a:rPr lang="en-US" dirty="0">
                <a:solidFill>
                  <a:schemeClr val="tx1"/>
                </a:solidFill>
              </a:rPr>
            </a:br>
            <a:r>
              <a:rPr lang="en-US" dirty="0">
                <a:solidFill>
                  <a:schemeClr val="tx1"/>
                </a:solidFill>
              </a:rPr>
              <a:t> provisions which shall be included where </a:t>
            </a:r>
            <a:br>
              <a:rPr lang="en-US" dirty="0">
                <a:solidFill>
                  <a:schemeClr val="tx1"/>
                </a:solidFill>
              </a:rPr>
            </a:br>
            <a:r>
              <a:rPr lang="en-US" dirty="0">
                <a:solidFill>
                  <a:schemeClr val="tx1"/>
                </a:solidFill>
              </a:rPr>
              <a:t> appropriate:</a:t>
            </a:r>
          </a:p>
          <a:p>
            <a:pPr algn="l">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lang="en-US" dirty="0">
                <a:solidFill>
                  <a:schemeClr val="tx1"/>
                </a:solidFill>
              </a:rPr>
              <a:t>Establishment of a designated area i.e.:</a:t>
            </a:r>
          </a:p>
          <a:p>
            <a:pPr algn="l">
              <a:buFont typeface="Arial" charset="0"/>
              <a:buNone/>
              <a:defRPr/>
            </a:pPr>
            <a:endParaRPr lang="en-US" dirty="0">
              <a:solidFill>
                <a:schemeClr val="tx1"/>
              </a:solidFill>
            </a:endParaRPr>
          </a:p>
          <a:p>
            <a:pPr marL="342900" indent="-342900" algn="l">
              <a:buFont typeface="Arial" panose="020B0604020202020204" pitchFamily="34" charset="0"/>
              <a:buChar char="•"/>
              <a:defRPr/>
            </a:pPr>
            <a:r>
              <a:rPr lang="en-US" dirty="0">
                <a:solidFill>
                  <a:schemeClr val="tx1"/>
                </a:solidFill>
              </a:rPr>
              <a:t> Area which may be used for work with “select”   </a:t>
            </a:r>
            <a:br>
              <a:rPr lang="en-US" dirty="0">
                <a:solidFill>
                  <a:schemeClr val="tx1"/>
                </a:solidFill>
              </a:rPr>
            </a:br>
            <a:r>
              <a:rPr lang="en-US" dirty="0">
                <a:solidFill>
                  <a:schemeClr val="tx1"/>
                </a:solidFill>
              </a:rPr>
              <a:t> carcinogens, reproductive toxins, or substances </a:t>
            </a:r>
            <a:br>
              <a:rPr lang="en-US" dirty="0">
                <a:solidFill>
                  <a:schemeClr val="tx1"/>
                </a:solidFill>
              </a:rPr>
            </a:br>
            <a:r>
              <a:rPr lang="en-US" dirty="0">
                <a:solidFill>
                  <a:schemeClr val="tx1"/>
                </a:solidFill>
              </a:rPr>
              <a:t> with a high degree of acute toxicity. </a:t>
            </a:r>
          </a:p>
          <a:p>
            <a:pPr marL="342900" indent="-342900" algn="l">
              <a:buFont typeface="Arial" panose="020B0604020202020204" pitchFamily="34" charset="0"/>
              <a:buChar char="•"/>
              <a:defRPr/>
            </a:pPr>
            <a:r>
              <a:rPr lang="en-US" dirty="0">
                <a:solidFill>
                  <a:schemeClr val="tx1"/>
                </a:solidFill>
              </a:rPr>
              <a:t> This may be the entire lab, an area of a lab or a </a:t>
            </a:r>
            <a:br>
              <a:rPr lang="en-US" dirty="0">
                <a:solidFill>
                  <a:schemeClr val="tx1"/>
                </a:solidFill>
              </a:rPr>
            </a:br>
            <a:r>
              <a:rPr lang="en-US" dirty="0">
                <a:solidFill>
                  <a:schemeClr val="tx1"/>
                </a:solidFill>
              </a:rPr>
              <a:t> device such as a lab hood.</a:t>
            </a:r>
          </a:p>
          <a:p>
            <a:pPr algn="l">
              <a:buFont typeface="Arial" charset="0"/>
              <a:buNone/>
              <a:defRPr/>
            </a:pPr>
            <a:r>
              <a:rPr lang="en-US" dirty="0">
                <a:solidFill>
                  <a:schemeClr val="tx1"/>
                </a:solidFill>
              </a:rPr>
              <a:t>	</a:t>
            </a:r>
            <a:endParaRPr lang="en-US" dirty="0"/>
          </a:p>
        </p:txBody>
      </p:sp>
      <p:sp>
        <p:nvSpPr>
          <p:cNvPr id="297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EAD8217-C1F3-4465-A1CB-6DF2E261A4C5}" type="slidenum">
              <a:rPr lang="en-US" altLang="en-US" sz="1400">
                <a:solidFill>
                  <a:schemeClr val="bg1"/>
                </a:solidFill>
                <a:latin typeface="Verdana" panose="020B0604030504040204" pitchFamily="34" charset="0"/>
              </a:rPr>
              <a:pPr algn="ctr" eaLnBrk="1" hangingPunct="1">
                <a:spcBef>
                  <a:spcPct val="0"/>
                </a:spcBef>
                <a:buFontTx/>
                <a:buNone/>
              </a:pPr>
              <a:t>26</a:t>
            </a:fld>
            <a:endParaRPr lang="en-US" altLang="en-US" sz="1400">
              <a:solidFill>
                <a:schemeClr val="bg1"/>
              </a:solidFill>
              <a:latin typeface="Verdana" panose="020B0604030504040204" pitchFamily="34" charset="0"/>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3" name="Subtitle 2"/>
          <p:cNvSpPr>
            <a:spLocks noGrp="1"/>
          </p:cNvSpPr>
          <p:nvPr>
            <p:ph type="subTitle" idx="1"/>
          </p:nvPr>
        </p:nvSpPr>
        <p:spPr>
          <a:xfrm>
            <a:off x="685800" y="1208088"/>
            <a:ext cx="7543800" cy="2438400"/>
          </a:xfrm>
        </p:spPr>
        <p:txBody>
          <a:bodyPr rtlCol="0">
            <a:normAutofit/>
          </a:bodyPr>
          <a:lstStyle/>
          <a:p>
            <a:pPr marL="342900" indent="-342900" algn="l">
              <a:buFont typeface="Courier New" panose="02070309020205020404" pitchFamily="49" charset="0"/>
              <a:buChar char="o"/>
              <a:defRPr/>
            </a:pPr>
            <a:r>
              <a:rPr lang="en-US" dirty="0">
                <a:solidFill>
                  <a:schemeClr val="tx1"/>
                </a:solidFill>
              </a:rPr>
              <a:t> Use of containment devices, fume hoods or </a:t>
            </a:r>
            <a:br>
              <a:rPr lang="en-US" dirty="0">
                <a:solidFill>
                  <a:schemeClr val="tx1"/>
                </a:solidFill>
              </a:rPr>
            </a:br>
            <a:r>
              <a:rPr lang="en-US" dirty="0">
                <a:solidFill>
                  <a:schemeClr val="tx1"/>
                </a:solidFill>
              </a:rPr>
              <a:t> glove boxes;</a:t>
            </a:r>
          </a:p>
          <a:p>
            <a:pPr marL="342900" indent="-342900" algn="l">
              <a:buFont typeface="Courier New" panose="02070309020205020404" pitchFamily="49" charset="0"/>
              <a:buChar char="o"/>
              <a:defRPr/>
            </a:pPr>
            <a:r>
              <a:rPr lang="en-US" dirty="0">
                <a:solidFill>
                  <a:schemeClr val="tx1"/>
                </a:solidFill>
              </a:rPr>
              <a:t> Procedures for safe removal of contaminated </a:t>
            </a:r>
            <a:br>
              <a:rPr lang="en-US" dirty="0">
                <a:solidFill>
                  <a:schemeClr val="tx1"/>
                </a:solidFill>
              </a:rPr>
            </a:br>
            <a:r>
              <a:rPr lang="en-US" dirty="0">
                <a:solidFill>
                  <a:schemeClr val="tx1"/>
                </a:solidFill>
              </a:rPr>
              <a:t> waste; and</a:t>
            </a:r>
          </a:p>
          <a:p>
            <a:pPr marL="342900" indent="-342900" algn="l">
              <a:buFont typeface="Courier New" panose="02070309020205020404" pitchFamily="49" charset="0"/>
              <a:buChar char="o"/>
              <a:defRPr/>
            </a:pPr>
            <a:r>
              <a:rPr lang="en-US" dirty="0">
                <a:solidFill>
                  <a:schemeClr val="tx1"/>
                </a:solidFill>
              </a:rPr>
              <a:t> Decontamination procedures.</a:t>
            </a:r>
          </a:p>
          <a:p>
            <a:pPr eaLnBrk="1" fontAlgn="auto" hangingPunct="1">
              <a:spcAft>
                <a:spcPts val="0"/>
              </a:spcAft>
              <a:defRPr/>
            </a:pPr>
            <a:endParaRPr lang="en-US" dirty="0"/>
          </a:p>
        </p:txBody>
      </p:sp>
      <p:sp>
        <p:nvSpPr>
          <p:cNvPr id="307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9F1326A-68B8-4ADA-AFE1-3DB4F882DFE3}" type="slidenum">
              <a:rPr lang="en-US" altLang="en-US" sz="1400">
                <a:solidFill>
                  <a:schemeClr val="bg1"/>
                </a:solidFill>
                <a:latin typeface="Verdana" panose="020B0604030504040204" pitchFamily="34" charset="0"/>
              </a:rPr>
              <a:pPr algn="ctr" eaLnBrk="1" hangingPunct="1">
                <a:spcBef>
                  <a:spcPct val="0"/>
                </a:spcBef>
                <a:buFontTx/>
                <a:buNone/>
              </a:pPr>
              <a:t>27</a:t>
            </a:fld>
            <a:endParaRPr lang="en-US" altLang="en-US" sz="1400">
              <a:solidFill>
                <a:schemeClr val="bg1"/>
              </a:solidFill>
              <a:latin typeface="Verdana" panose="020B0604030504040204" pitchFamily="34" charset="0"/>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0726" name="Picture 6" descr="C:\Documents and Settings\stlane\My Documents\My Pictures\Portable%20Mini%20Glove%20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400"/>
            <a:ext cx="2971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C:\Documents and Settings\stlane\My Documents\My Pictures\waste1.jpg"/>
          <p:cNvPicPr>
            <a:picLocks noChangeAspect="1" noChangeArrowheads="1"/>
          </p:cNvPicPr>
          <p:nvPr/>
        </p:nvPicPr>
        <p:blipFill>
          <a:blip r:embed="rId4">
            <a:extLst>
              <a:ext uri="{28A0092B-C50C-407E-A947-70E740481C1C}">
                <a14:useLocalDpi xmlns:a14="http://schemas.microsoft.com/office/drawing/2010/main" val="0"/>
              </a:ext>
            </a:extLst>
          </a:blip>
          <a:srcRect l="3159" r="30527"/>
          <a:stretch>
            <a:fillRect/>
          </a:stretch>
        </p:blipFill>
        <p:spPr bwMode="auto">
          <a:xfrm>
            <a:off x="3200400" y="3657600"/>
            <a:ext cx="32004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C:\Documents and Settings\stlane\My Documents\My Pictures\thCAY9JEVV.jpg"/>
          <p:cNvPicPr>
            <a:picLocks noChangeAspect="1" noChangeArrowheads="1"/>
          </p:cNvPicPr>
          <p:nvPr/>
        </p:nvPicPr>
        <p:blipFill>
          <a:blip r:embed="rId5">
            <a:extLst>
              <a:ext uri="{28A0092B-C50C-407E-A947-70E740481C1C}">
                <a14:useLocalDpi xmlns:a14="http://schemas.microsoft.com/office/drawing/2010/main" val="0"/>
              </a:ext>
            </a:extLst>
          </a:blip>
          <a:srcRect l="18668" r="14667"/>
          <a:stretch>
            <a:fillRect/>
          </a:stretch>
        </p:blipFill>
        <p:spPr bwMode="auto">
          <a:xfrm>
            <a:off x="6477000" y="3657600"/>
            <a:ext cx="25177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Employee Information/Training</a:t>
            </a:r>
          </a:p>
        </p:txBody>
      </p:sp>
      <p:sp>
        <p:nvSpPr>
          <p:cNvPr id="31747" name="Subtitle 2"/>
          <p:cNvSpPr>
            <a:spLocks noGrp="1"/>
          </p:cNvSpPr>
          <p:nvPr>
            <p:ph type="subTitle" idx="1"/>
          </p:nvPr>
        </p:nvSpPr>
        <p:spPr>
          <a:xfrm>
            <a:off x="533400" y="1371600"/>
            <a:ext cx="8077200" cy="4495800"/>
          </a:xfrm>
        </p:spPr>
        <p:txBody>
          <a:bodyPr/>
          <a:lstStyle/>
          <a:p>
            <a:pPr algn="l"/>
            <a:r>
              <a:rPr lang="en-US" altLang="en-US">
                <a:solidFill>
                  <a:schemeClr val="tx1"/>
                </a:solidFill>
              </a:rPr>
              <a:t>Employer shall provide employees with information and training ensuring they’re apprised of chemical hazards in their work area.  It should be</a:t>
            </a:r>
          </a:p>
          <a:p>
            <a:pPr algn="l"/>
            <a:endParaRPr lang="en-US" altLang="en-US">
              <a:solidFill>
                <a:schemeClr val="tx1"/>
              </a:solidFill>
            </a:endParaRPr>
          </a:p>
          <a:p>
            <a:pPr algn="l">
              <a:buFont typeface="Courier New" panose="02070309020205020404" pitchFamily="49" charset="0"/>
              <a:buChar char="o"/>
            </a:pPr>
            <a:r>
              <a:rPr lang="en-US" altLang="en-US">
                <a:solidFill>
                  <a:schemeClr val="tx1"/>
                </a:solidFill>
              </a:rPr>
              <a:t> Provided at initial assignment to a work area </a:t>
            </a:r>
            <a:br>
              <a:rPr lang="en-US" altLang="en-US">
                <a:solidFill>
                  <a:schemeClr val="tx1"/>
                </a:solidFill>
              </a:rPr>
            </a:br>
            <a:r>
              <a:rPr lang="en-US" altLang="en-US">
                <a:solidFill>
                  <a:schemeClr val="tx1"/>
                </a:solidFill>
              </a:rPr>
              <a:t>   where such chemicals are present, and</a:t>
            </a:r>
          </a:p>
          <a:p>
            <a:pPr algn="l">
              <a:buFont typeface="Courier New" panose="02070309020205020404" pitchFamily="49" charset="0"/>
              <a:buChar char="o"/>
            </a:pPr>
            <a:r>
              <a:rPr lang="en-US" altLang="en-US">
                <a:solidFill>
                  <a:schemeClr val="tx1"/>
                </a:solidFill>
              </a:rPr>
              <a:t> Prior to assignments involving new exposure   </a:t>
            </a:r>
            <a:br>
              <a:rPr lang="en-US" altLang="en-US">
                <a:solidFill>
                  <a:schemeClr val="tx1"/>
                </a:solidFill>
              </a:rPr>
            </a:br>
            <a:r>
              <a:rPr lang="en-US" altLang="en-US">
                <a:solidFill>
                  <a:schemeClr val="tx1"/>
                </a:solidFill>
              </a:rPr>
              <a:t>   situations,</a:t>
            </a:r>
          </a:p>
          <a:p>
            <a:pPr algn="l">
              <a:buFont typeface="Courier New" panose="02070309020205020404" pitchFamily="49" charset="0"/>
              <a:buChar char="o"/>
            </a:pPr>
            <a:r>
              <a:rPr lang="en-US" altLang="en-US">
                <a:solidFill>
                  <a:schemeClr val="tx1"/>
                </a:solidFill>
              </a:rPr>
              <a:t> Frequency of refresher information and training </a:t>
            </a:r>
            <a:br>
              <a:rPr lang="en-US" altLang="en-US">
                <a:solidFill>
                  <a:schemeClr val="tx1"/>
                </a:solidFill>
              </a:rPr>
            </a:br>
            <a:r>
              <a:rPr lang="en-US" altLang="en-US">
                <a:solidFill>
                  <a:schemeClr val="tx1"/>
                </a:solidFill>
              </a:rPr>
              <a:t>   determined by employer</a:t>
            </a:r>
          </a:p>
        </p:txBody>
      </p:sp>
      <p:sp>
        <p:nvSpPr>
          <p:cNvPr id="317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C30ADC3-293C-4EC2-BFEF-5CADBD424C9E}" type="slidenum">
              <a:rPr lang="en-US" altLang="en-US" sz="1400">
                <a:solidFill>
                  <a:schemeClr val="bg1"/>
                </a:solidFill>
                <a:latin typeface="Verdana" panose="020B0604030504040204" pitchFamily="34" charset="0"/>
              </a:rPr>
              <a:pPr algn="ctr" eaLnBrk="1" hangingPunct="1">
                <a:spcBef>
                  <a:spcPct val="0"/>
                </a:spcBef>
                <a:buFontTx/>
                <a:buNone/>
              </a:pPr>
              <a:t>28</a:t>
            </a:fld>
            <a:endParaRPr lang="en-US" altLang="en-US" sz="1400">
              <a:solidFill>
                <a:schemeClr val="bg1"/>
              </a:solidFill>
              <a:latin typeface="Verdana" panose="020B0604030504040204" pitchFamily="34" charset="0"/>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Information to Employees</a:t>
            </a:r>
          </a:p>
        </p:txBody>
      </p:sp>
      <p:sp>
        <p:nvSpPr>
          <p:cNvPr id="3" name="Subtitle 2"/>
          <p:cNvSpPr>
            <a:spLocks noGrp="1"/>
          </p:cNvSpPr>
          <p:nvPr>
            <p:ph type="subTitle" idx="1"/>
          </p:nvPr>
        </p:nvSpPr>
        <p:spPr>
          <a:xfrm>
            <a:off x="609600" y="1295400"/>
            <a:ext cx="8077200" cy="4876800"/>
          </a:xfrm>
        </p:spPr>
        <p:txBody>
          <a:bodyPr rtlCol="0">
            <a:normAutofit/>
          </a:bodyPr>
          <a:lstStyle/>
          <a:p>
            <a:pPr algn="l">
              <a:buFont typeface="Arial" charset="0"/>
              <a:buNone/>
              <a:defRPr/>
            </a:pPr>
            <a:r>
              <a:rPr lang="en-US" dirty="0">
                <a:solidFill>
                  <a:schemeClr val="tx1"/>
                </a:solidFill>
              </a:rPr>
              <a:t>Employees shall be informed of:</a:t>
            </a:r>
          </a:p>
          <a:p>
            <a:pPr algn="l">
              <a:buFont typeface="Arial" charset="0"/>
              <a:buNone/>
              <a:defRPr/>
            </a:pPr>
            <a:endParaRPr lang="en-US" dirty="0">
              <a:solidFill>
                <a:schemeClr val="tx1"/>
              </a:solidFill>
            </a:endParaRPr>
          </a:p>
          <a:p>
            <a:pPr algn="l">
              <a:buFont typeface="Courier New" pitchFamily="49" charset="0"/>
              <a:buChar char="o"/>
              <a:defRPr/>
            </a:pPr>
            <a:r>
              <a:rPr lang="en-US" dirty="0">
                <a:solidFill>
                  <a:schemeClr val="tx1"/>
                </a:solidFill>
              </a:rPr>
              <a:t> Contents of this standard and its appendices;</a:t>
            </a:r>
          </a:p>
          <a:p>
            <a:pPr algn="l">
              <a:buFont typeface="Courier New" pitchFamily="49" charset="0"/>
              <a:buChar char="o"/>
              <a:defRPr/>
            </a:pPr>
            <a:endParaRPr lang="en-US" dirty="0">
              <a:solidFill>
                <a:schemeClr val="tx1"/>
              </a:solidFill>
            </a:endParaRPr>
          </a:p>
          <a:p>
            <a:pPr algn="l">
              <a:buFont typeface="Courier New" pitchFamily="49" charset="0"/>
              <a:buChar char="o"/>
              <a:defRPr/>
            </a:pPr>
            <a:r>
              <a:rPr lang="en-US" dirty="0">
                <a:solidFill>
                  <a:schemeClr val="tx1"/>
                </a:solidFill>
              </a:rPr>
              <a:t> Location and availability of employer’s Chemical</a:t>
            </a:r>
          </a:p>
          <a:p>
            <a:pPr algn="l">
              <a:buFont typeface="Arial" charset="0"/>
              <a:buNone/>
              <a:defRPr/>
            </a:pPr>
            <a:r>
              <a:rPr lang="en-US" dirty="0">
                <a:solidFill>
                  <a:schemeClr val="tx1"/>
                </a:solidFill>
              </a:rPr>
              <a:t>   Hygiene Plan (CHP);</a:t>
            </a:r>
          </a:p>
          <a:p>
            <a:pPr algn="l">
              <a:buFont typeface="Courier New" pitchFamily="49" charset="0"/>
              <a:buChar char="o"/>
              <a:defRPr/>
            </a:pPr>
            <a:endParaRPr lang="en-US" dirty="0">
              <a:solidFill>
                <a:schemeClr val="tx1"/>
              </a:solidFill>
            </a:endParaRPr>
          </a:p>
          <a:p>
            <a:pPr algn="l">
              <a:buFont typeface="Courier New" pitchFamily="49" charset="0"/>
              <a:buChar char="o"/>
              <a:defRPr/>
            </a:pPr>
            <a:r>
              <a:rPr lang="en-US" dirty="0">
                <a:solidFill>
                  <a:schemeClr val="tx1"/>
                </a:solidFill>
              </a:rPr>
              <a:t> PELs for OSHA regulated substances or  </a:t>
            </a:r>
            <a:br>
              <a:rPr lang="en-US" dirty="0">
                <a:solidFill>
                  <a:schemeClr val="tx1"/>
                </a:solidFill>
              </a:rPr>
            </a:br>
            <a:r>
              <a:rPr lang="en-US" dirty="0">
                <a:solidFill>
                  <a:schemeClr val="tx1"/>
                </a:solidFill>
              </a:rPr>
              <a:t>   recommended exposure limits (RELs) for other </a:t>
            </a:r>
            <a:br>
              <a:rPr lang="en-US" dirty="0">
                <a:solidFill>
                  <a:schemeClr val="tx1"/>
                </a:solidFill>
              </a:rPr>
            </a:br>
            <a:r>
              <a:rPr lang="en-US" dirty="0">
                <a:solidFill>
                  <a:schemeClr val="tx1"/>
                </a:solidFill>
              </a:rPr>
              <a:t>   hazardous chemicals where there is no </a:t>
            </a:r>
            <a:br>
              <a:rPr lang="en-US" dirty="0">
                <a:solidFill>
                  <a:schemeClr val="tx1"/>
                </a:solidFill>
              </a:rPr>
            </a:br>
            <a:r>
              <a:rPr lang="en-US" dirty="0">
                <a:solidFill>
                  <a:schemeClr val="tx1"/>
                </a:solidFill>
              </a:rPr>
              <a:t>   applicable OSHA standard.</a:t>
            </a:r>
          </a:p>
          <a:p>
            <a:pPr eaLnBrk="1" fontAlgn="auto" hangingPunct="1">
              <a:spcAft>
                <a:spcPts val="0"/>
              </a:spcAft>
              <a:defRPr/>
            </a:pPr>
            <a:endParaRPr lang="en-US" dirty="0"/>
          </a:p>
        </p:txBody>
      </p:sp>
      <p:sp>
        <p:nvSpPr>
          <p:cNvPr id="327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9D5318F-8D48-4CD2-B4F7-9E73D60F0C34}" type="slidenum">
              <a:rPr lang="en-US" altLang="en-US" sz="1400">
                <a:solidFill>
                  <a:schemeClr val="bg1"/>
                </a:solidFill>
                <a:latin typeface="Verdana" panose="020B0604030504040204" pitchFamily="34" charset="0"/>
              </a:rPr>
              <a:pPr algn="ctr" eaLnBrk="1" hangingPunct="1">
                <a:spcBef>
                  <a:spcPct val="0"/>
                </a:spcBef>
                <a:buFontTx/>
                <a:buNone/>
              </a:pPr>
              <a:t>29</a:t>
            </a:fld>
            <a:endParaRPr lang="en-US" altLang="en-US" sz="1400">
              <a:solidFill>
                <a:schemeClr val="bg1"/>
              </a:solidFill>
              <a:latin typeface="Verdana" panose="020B0604030504040204" pitchFamily="34" charset="0"/>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Topics</a:t>
            </a:r>
          </a:p>
        </p:txBody>
      </p:sp>
      <p:sp>
        <p:nvSpPr>
          <p:cNvPr id="6147" name="Subtitle 2"/>
          <p:cNvSpPr>
            <a:spLocks noGrp="1"/>
          </p:cNvSpPr>
          <p:nvPr>
            <p:ph type="subTitle" idx="1"/>
          </p:nvPr>
        </p:nvSpPr>
        <p:spPr>
          <a:xfrm>
            <a:off x="609600" y="1676400"/>
            <a:ext cx="7848600" cy="2438400"/>
          </a:xfrm>
        </p:spPr>
        <p:txBody>
          <a:bodyPr/>
          <a:lstStyle/>
          <a:p>
            <a:pPr algn="l" eaLnBrk="1" hangingPunct="1">
              <a:buFont typeface="Courier New" panose="02070309020205020404" pitchFamily="49" charset="0"/>
              <a:buChar char="o"/>
            </a:pPr>
            <a:r>
              <a:rPr lang="en-US" altLang="en-US">
                <a:solidFill>
                  <a:schemeClr val="tx1"/>
                </a:solidFill>
              </a:rPr>
              <a:t> Medical consultation and medical examination</a:t>
            </a:r>
          </a:p>
          <a:p>
            <a:pPr algn="l" eaLnBrk="1" hangingPunct="1">
              <a:buFont typeface="Courier New" panose="02070309020205020404" pitchFamily="49" charset="0"/>
              <a:buChar char="o"/>
            </a:pPr>
            <a:r>
              <a:rPr lang="en-US" altLang="en-US">
                <a:solidFill>
                  <a:schemeClr val="tx1"/>
                </a:solidFill>
              </a:rPr>
              <a:t> Hazard identification</a:t>
            </a:r>
          </a:p>
          <a:p>
            <a:pPr algn="l" eaLnBrk="1" hangingPunct="1">
              <a:buFont typeface="Courier New" panose="02070309020205020404" pitchFamily="49" charset="0"/>
              <a:buChar char="o"/>
            </a:pPr>
            <a:r>
              <a:rPr lang="en-US" altLang="en-US">
                <a:solidFill>
                  <a:schemeClr val="tx1"/>
                </a:solidFill>
              </a:rPr>
              <a:t> Use of respirators</a:t>
            </a:r>
          </a:p>
          <a:p>
            <a:pPr algn="l" eaLnBrk="1" hangingPunct="1">
              <a:buFont typeface="Courier New" panose="02070309020205020404" pitchFamily="49" charset="0"/>
              <a:buChar char="o"/>
            </a:pPr>
            <a:r>
              <a:rPr lang="en-US" altLang="en-US">
                <a:solidFill>
                  <a:schemeClr val="tx1"/>
                </a:solidFill>
              </a:rPr>
              <a:t> Recordkeeping</a:t>
            </a:r>
          </a:p>
          <a:p>
            <a:pPr algn="l" eaLnBrk="1" hangingPunct="1">
              <a:buFont typeface="Courier New" panose="02070309020205020404" pitchFamily="49" charset="0"/>
              <a:buChar char="o"/>
            </a:pPr>
            <a:r>
              <a:rPr lang="en-US" altLang="en-US">
                <a:solidFill>
                  <a:schemeClr val="tx1"/>
                </a:solidFill>
              </a:rPr>
              <a:t> Appendices</a:t>
            </a:r>
          </a:p>
        </p:txBody>
      </p:sp>
      <p:sp>
        <p:nvSpPr>
          <p:cNvPr id="61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83AE7B9-4C06-4BD3-8FA5-195A2639DBF1}" type="slidenum">
              <a:rPr lang="en-US" altLang="en-US" sz="1400">
                <a:solidFill>
                  <a:schemeClr val="bg1"/>
                </a:solidFill>
                <a:latin typeface="Verdana" panose="020B0604030504040204" pitchFamily="34" charset="0"/>
              </a:rPr>
              <a:pPr algn="ctr" eaLnBrk="1" hangingPunct="1">
                <a:spcBef>
                  <a:spcPct val="0"/>
                </a:spcBef>
                <a:buFontTx/>
                <a:buNone/>
              </a:pPr>
              <a:t>3</a:t>
            </a:fld>
            <a:endParaRPr lang="en-US" altLang="en-US" sz="1400">
              <a:solidFill>
                <a:schemeClr val="bg1"/>
              </a:solidFill>
              <a:latin typeface="Verdana" panose="020B0604030504040204" pitchFamily="34" charset="0"/>
            </a:endParaRPr>
          </a:p>
        </p:txBody>
      </p:sp>
      <p:sp>
        <p:nvSpPr>
          <p:cNvPr id="61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6150" name="Picture 2" descr="C:\Documents and Settings\stlane\My Documents\My Pictures\Lab Safety 1910.1450\clinical_lab2b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281305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Information to Employees</a:t>
            </a:r>
          </a:p>
        </p:txBody>
      </p:sp>
      <p:sp>
        <p:nvSpPr>
          <p:cNvPr id="3" name="Subtitle 2"/>
          <p:cNvSpPr>
            <a:spLocks noGrp="1"/>
          </p:cNvSpPr>
          <p:nvPr>
            <p:ph type="subTitle" idx="1"/>
          </p:nvPr>
        </p:nvSpPr>
        <p:spPr>
          <a:xfrm>
            <a:off x="304800" y="1295400"/>
            <a:ext cx="6019800" cy="4953000"/>
          </a:xfrm>
        </p:spPr>
        <p:txBody>
          <a:bodyPr rtlCol="0">
            <a:normAutofit/>
          </a:bodyPr>
          <a:lstStyle/>
          <a:p>
            <a:pPr algn="l">
              <a:buFont typeface="Courier New" pitchFamily="49" charset="0"/>
              <a:buChar char="o"/>
              <a:defRPr/>
            </a:pPr>
            <a:r>
              <a:rPr lang="en-US" dirty="0">
                <a:solidFill>
                  <a:schemeClr val="tx1"/>
                </a:solidFill>
              </a:rPr>
              <a:t> Signs and symptoms of exposure to  </a:t>
            </a:r>
            <a:br>
              <a:rPr lang="en-US" dirty="0">
                <a:solidFill>
                  <a:schemeClr val="tx1"/>
                </a:solidFill>
              </a:rPr>
            </a:br>
            <a:r>
              <a:rPr lang="en-US" dirty="0">
                <a:solidFill>
                  <a:schemeClr val="tx1"/>
                </a:solidFill>
              </a:rPr>
              <a:t>   hazardous lab chemicals</a:t>
            </a:r>
          </a:p>
          <a:p>
            <a:pPr algn="l">
              <a:buFont typeface="Courier New" pitchFamily="49" charset="0"/>
              <a:buChar char="o"/>
              <a:defRPr/>
            </a:pPr>
            <a:endParaRPr lang="en-US" dirty="0">
              <a:solidFill>
                <a:schemeClr val="tx1"/>
              </a:solidFill>
            </a:endParaRPr>
          </a:p>
          <a:p>
            <a:pPr algn="l">
              <a:buFont typeface="Courier New" pitchFamily="49" charset="0"/>
              <a:buChar char="o"/>
              <a:defRPr/>
            </a:pPr>
            <a:r>
              <a:rPr lang="en-US" dirty="0">
                <a:solidFill>
                  <a:schemeClr val="tx1"/>
                </a:solidFill>
              </a:rPr>
              <a:t> Location/availability of known </a:t>
            </a:r>
            <a:br>
              <a:rPr lang="en-US" dirty="0">
                <a:solidFill>
                  <a:schemeClr val="tx1"/>
                </a:solidFill>
              </a:rPr>
            </a:br>
            <a:r>
              <a:rPr lang="en-US" dirty="0">
                <a:solidFill>
                  <a:schemeClr val="tx1"/>
                </a:solidFill>
              </a:rPr>
              <a:t>   reference material on hazards,  </a:t>
            </a:r>
            <a:br>
              <a:rPr lang="en-US" dirty="0">
                <a:solidFill>
                  <a:schemeClr val="tx1"/>
                </a:solidFill>
              </a:rPr>
            </a:br>
            <a:r>
              <a:rPr lang="en-US" dirty="0">
                <a:solidFill>
                  <a:schemeClr val="tx1"/>
                </a:solidFill>
              </a:rPr>
              <a:t>   safe handling, storage and disposal </a:t>
            </a:r>
            <a:br>
              <a:rPr lang="en-US" dirty="0">
                <a:solidFill>
                  <a:schemeClr val="tx1"/>
                </a:solidFill>
              </a:rPr>
            </a:br>
            <a:r>
              <a:rPr lang="en-US" dirty="0">
                <a:solidFill>
                  <a:schemeClr val="tx1"/>
                </a:solidFill>
              </a:rPr>
              <a:t>   of hazardous chemicals in the lab. </a:t>
            </a:r>
          </a:p>
          <a:p>
            <a:pPr algn="l">
              <a:buFont typeface="Arial" charset="0"/>
              <a:buNone/>
              <a:defRPr/>
            </a:pPr>
            <a:r>
              <a:rPr lang="en-US" dirty="0">
                <a:solidFill>
                  <a:schemeClr val="tx1"/>
                </a:solidFill>
              </a:rPr>
              <a:t>  </a:t>
            </a:r>
          </a:p>
          <a:p>
            <a:pPr algn="l">
              <a:buFont typeface="Courier New" pitchFamily="49" charset="0"/>
              <a:buChar char="o"/>
              <a:defRPr/>
            </a:pPr>
            <a:r>
              <a:rPr lang="en-US" dirty="0">
                <a:solidFill>
                  <a:schemeClr val="tx1"/>
                </a:solidFill>
              </a:rPr>
              <a:t> This includes but is not limited to </a:t>
            </a:r>
            <a:br>
              <a:rPr lang="en-US" dirty="0">
                <a:solidFill>
                  <a:schemeClr val="tx1"/>
                </a:solidFill>
              </a:rPr>
            </a:br>
            <a:r>
              <a:rPr lang="en-US" dirty="0">
                <a:solidFill>
                  <a:schemeClr val="tx1"/>
                </a:solidFill>
              </a:rPr>
              <a:t>   SDSs provided by chemical </a:t>
            </a:r>
            <a:br>
              <a:rPr lang="en-US" dirty="0">
                <a:solidFill>
                  <a:schemeClr val="tx1"/>
                </a:solidFill>
              </a:rPr>
            </a:br>
            <a:r>
              <a:rPr lang="en-US" dirty="0">
                <a:solidFill>
                  <a:schemeClr val="tx1"/>
                </a:solidFill>
              </a:rPr>
              <a:t>   supplier.</a:t>
            </a:r>
          </a:p>
          <a:p>
            <a:pPr eaLnBrk="1" fontAlgn="auto" hangingPunct="1">
              <a:spcAft>
                <a:spcPts val="0"/>
              </a:spcAft>
              <a:defRPr/>
            </a:pPr>
            <a:endParaRPr lang="en-US" dirty="0"/>
          </a:p>
        </p:txBody>
      </p:sp>
      <p:sp>
        <p:nvSpPr>
          <p:cNvPr id="337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13441B7-FBCE-43AA-90CD-135EB61C76E6}" type="slidenum">
              <a:rPr lang="en-US" altLang="en-US" sz="1400">
                <a:solidFill>
                  <a:schemeClr val="bg1"/>
                </a:solidFill>
                <a:latin typeface="Verdana" panose="020B0604030504040204" pitchFamily="34" charset="0"/>
              </a:rPr>
              <a:pPr algn="ctr" eaLnBrk="1" hangingPunct="1">
                <a:spcBef>
                  <a:spcPct val="0"/>
                </a:spcBef>
                <a:buFontTx/>
                <a:buNone/>
              </a:pPr>
              <a:t>30</a:t>
            </a:fld>
            <a:endParaRPr lang="en-US" altLang="en-US" sz="1400">
              <a:solidFill>
                <a:schemeClr val="bg1"/>
              </a:solidFill>
              <a:latin typeface="Verdana" panose="020B0604030504040204" pitchFamily="34" charset="0"/>
            </a:endParaRPr>
          </a:p>
        </p:txBody>
      </p:sp>
      <p:sp>
        <p:nvSpPr>
          <p:cNvPr id="337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3798" name="Picture 6" descr="C:\Documents and Settings\stlane\My Documents\My Pictures\Medical-Lab-Technician-Programs-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438400"/>
            <a:ext cx="2514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Training</a:t>
            </a:r>
          </a:p>
        </p:txBody>
      </p:sp>
      <p:sp>
        <p:nvSpPr>
          <p:cNvPr id="3" name="Subtitle 2"/>
          <p:cNvSpPr>
            <a:spLocks noGrp="1"/>
          </p:cNvSpPr>
          <p:nvPr>
            <p:ph type="subTitle" idx="1"/>
          </p:nvPr>
        </p:nvSpPr>
        <p:spPr>
          <a:xfrm>
            <a:off x="457200" y="1219200"/>
            <a:ext cx="8001000" cy="4876800"/>
          </a:xfrm>
        </p:spPr>
        <p:txBody>
          <a:bodyPr rtlCol="0">
            <a:normAutofit/>
          </a:bodyPr>
          <a:lstStyle/>
          <a:p>
            <a:pPr algn="l">
              <a:buFont typeface="Arial" charset="0"/>
              <a:buNone/>
              <a:defRPr/>
            </a:pPr>
            <a:r>
              <a:rPr lang="en-US" dirty="0">
                <a:solidFill>
                  <a:schemeClr val="tx1"/>
                </a:solidFill>
              </a:rPr>
              <a:t>Employee training shall include:</a:t>
            </a:r>
          </a:p>
          <a:p>
            <a:pPr algn="l">
              <a:buFont typeface="Arial" charset="0"/>
              <a:buNone/>
              <a:defRPr/>
            </a:pPr>
            <a:r>
              <a:rPr lang="en-US" dirty="0">
                <a:solidFill>
                  <a:schemeClr val="tx1"/>
                </a:solidFill>
              </a:rPr>
              <a:t> </a:t>
            </a:r>
          </a:p>
          <a:p>
            <a:pPr algn="l">
              <a:buFont typeface="Courier New" pitchFamily="49" charset="0"/>
              <a:buChar char="o"/>
              <a:defRPr/>
            </a:pPr>
            <a:r>
              <a:rPr lang="en-US" dirty="0">
                <a:solidFill>
                  <a:schemeClr val="tx1"/>
                </a:solidFill>
              </a:rPr>
              <a:t> Methods/observations that can be used to </a:t>
            </a:r>
            <a:br>
              <a:rPr lang="en-US" dirty="0">
                <a:solidFill>
                  <a:schemeClr val="tx1"/>
                </a:solidFill>
              </a:rPr>
            </a:br>
            <a:r>
              <a:rPr lang="en-US" dirty="0">
                <a:solidFill>
                  <a:schemeClr val="tx1"/>
                </a:solidFill>
              </a:rPr>
              <a:t>   detect the presence or release of a hazardous </a:t>
            </a:r>
            <a:br>
              <a:rPr lang="en-US" dirty="0">
                <a:solidFill>
                  <a:schemeClr val="tx1"/>
                </a:solidFill>
              </a:rPr>
            </a:br>
            <a:r>
              <a:rPr lang="en-US" dirty="0">
                <a:solidFill>
                  <a:schemeClr val="tx1"/>
                </a:solidFill>
              </a:rPr>
              <a:t>   chemical (e.g. such as monitoring,     </a:t>
            </a:r>
            <a:br>
              <a:rPr lang="en-US" dirty="0">
                <a:solidFill>
                  <a:schemeClr val="tx1"/>
                </a:solidFill>
              </a:rPr>
            </a:br>
            <a:r>
              <a:rPr lang="en-US" dirty="0">
                <a:solidFill>
                  <a:schemeClr val="tx1"/>
                </a:solidFill>
              </a:rPr>
              <a:t>   continuous monitoring devices,                   </a:t>
            </a:r>
            <a:br>
              <a:rPr lang="en-US" dirty="0">
                <a:solidFill>
                  <a:schemeClr val="tx1"/>
                </a:solidFill>
              </a:rPr>
            </a:br>
            <a:r>
              <a:rPr lang="en-US" dirty="0">
                <a:solidFill>
                  <a:schemeClr val="tx1"/>
                </a:solidFill>
              </a:rPr>
              <a:t>   visual appearance or odor).</a:t>
            </a:r>
          </a:p>
          <a:p>
            <a:pPr algn="l">
              <a:buFont typeface="Arial" charset="0"/>
              <a:buNone/>
              <a:defRPr/>
            </a:pPr>
            <a:endParaRPr lang="en-US" dirty="0">
              <a:solidFill>
                <a:schemeClr val="tx1"/>
              </a:solidFill>
            </a:endParaRPr>
          </a:p>
          <a:p>
            <a:pPr algn="l">
              <a:buFont typeface="Courier New" pitchFamily="49" charset="0"/>
              <a:buChar char="o"/>
              <a:defRPr/>
            </a:pPr>
            <a:r>
              <a:rPr lang="en-US" dirty="0">
                <a:solidFill>
                  <a:schemeClr val="tx1"/>
                </a:solidFill>
              </a:rPr>
              <a:t> Physical and health hazards of               </a:t>
            </a:r>
            <a:br>
              <a:rPr lang="en-US" dirty="0">
                <a:solidFill>
                  <a:schemeClr val="tx1"/>
                </a:solidFill>
              </a:rPr>
            </a:br>
            <a:r>
              <a:rPr lang="en-US" dirty="0">
                <a:solidFill>
                  <a:schemeClr val="tx1"/>
                </a:solidFill>
              </a:rPr>
              <a:t>   chemicals in the work area.</a:t>
            </a:r>
          </a:p>
          <a:p>
            <a:pPr eaLnBrk="1" fontAlgn="auto" hangingPunct="1">
              <a:spcAft>
                <a:spcPts val="0"/>
              </a:spcAft>
              <a:defRPr/>
            </a:pPr>
            <a:endParaRPr lang="en-US" dirty="0"/>
          </a:p>
        </p:txBody>
      </p:sp>
      <p:sp>
        <p:nvSpPr>
          <p:cNvPr id="348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8F0BB93-2E6B-4319-AB1E-AECEA569EC2E}" type="slidenum">
              <a:rPr lang="en-US" altLang="en-US" sz="1400">
                <a:solidFill>
                  <a:schemeClr val="bg1"/>
                </a:solidFill>
                <a:latin typeface="Verdana" panose="020B0604030504040204" pitchFamily="34" charset="0"/>
              </a:rPr>
              <a:pPr algn="ctr" eaLnBrk="1" hangingPunct="1">
                <a:spcBef>
                  <a:spcPct val="0"/>
                </a:spcBef>
                <a:buFontTx/>
                <a:buNone/>
              </a:pPr>
              <a:t>31</a:t>
            </a:fld>
            <a:endParaRPr lang="en-US" altLang="en-US" sz="1400">
              <a:solidFill>
                <a:schemeClr val="bg1"/>
              </a:solidFill>
              <a:latin typeface="Verdana" panose="020B0604030504040204" pitchFamily="34" charset="0"/>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4822" name="Picture 6" descr="C:\Documents and Settings\stlane\My Documents\My Pictures\Lab Safety 1910.1450\Prudent pract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00400"/>
            <a:ext cx="21336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Employee Training</a:t>
            </a:r>
          </a:p>
        </p:txBody>
      </p:sp>
      <p:sp>
        <p:nvSpPr>
          <p:cNvPr id="3" name="Subtitle 2"/>
          <p:cNvSpPr>
            <a:spLocks noGrp="1"/>
          </p:cNvSpPr>
          <p:nvPr>
            <p:ph type="subTitle" idx="1"/>
          </p:nvPr>
        </p:nvSpPr>
        <p:spPr>
          <a:xfrm>
            <a:off x="419100" y="1143000"/>
            <a:ext cx="8382000" cy="3810000"/>
          </a:xfrm>
        </p:spPr>
        <p:txBody>
          <a:bodyPr rtlCol="0">
            <a:normAutofit/>
          </a:bodyPr>
          <a:lstStyle/>
          <a:p>
            <a:pPr algn="l">
              <a:buFont typeface="Courier New" pitchFamily="49" charset="0"/>
              <a:buChar char="o"/>
              <a:defRPr/>
            </a:pPr>
            <a:r>
              <a:rPr lang="en-US" dirty="0">
                <a:solidFill>
                  <a:schemeClr val="tx1"/>
                </a:solidFill>
              </a:rPr>
              <a:t> </a:t>
            </a:r>
            <a:r>
              <a:rPr lang="en-US" sz="2200" dirty="0">
                <a:solidFill>
                  <a:schemeClr val="tx1"/>
                </a:solidFill>
              </a:rPr>
              <a:t>Measures employees can take to protect themselves   </a:t>
            </a:r>
            <a:br>
              <a:rPr lang="en-US" sz="2200" dirty="0">
                <a:solidFill>
                  <a:schemeClr val="tx1"/>
                </a:solidFill>
              </a:rPr>
            </a:br>
            <a:r>
              <a:rPr lang="en-US" sz="2200" dirty="0">
                <a:solidFill>
                  <a:schemeClr val="tx1"/>
                </a:solidFill>
              </a:rPr>
              <a:t>   from these hazards including:</a:t>
            </a:r>
          </a:p>
          <a:p>
            <a:pPr algn="l">
              <a:buFont typeface="Courier New" pitchFamily="49" charset="0"/>
              <a:buChar char="o"/>
              <a:defRPr/>
            </a:pPr>
            <a:r>
              <a:rPr lang="en-US" sz="2200" dirty="0">
                <a:solidFill>
                  <a:schemeClr val="tx1"/>
                </a:solidFill>
              </a:rPr>
              <a:t> Specific procedures implemented to reduce exposures</a:t>
            </a:r>
          </a:p>
          <a:p>
            <a:pPr algn="l">
              <a:buFont typeface="Wingdings" pitchFamily="2" charset="2"/>
              <a:buChar char="§"/>
              <a:defRPr/>
            </a:pPr>
            <a:r>
              <a:rPr lang="en-US" sz="2200" dirty="0">
                <a:solidFill>
                  <a:schemeClr val="tx1"/>
                </a:solidFill>
              </a:rPr>
              <a:t>	Appropriate work practices</a:t>
            </a:r>
          </a:p>
          <a:p>
            <a:pPr algn="l">
              <a:buFont typeface="Wingdings" pitchFamily="2" charset="2"/>
              <a:buChar char="§"/>
              <a:defRPr/>
            </a:pPr>
            <a:r>
              <a:rPr lang="en-US" sz="2200" dirty="0">
                <a:solidFill>
                  <a:schemeClr val="tx1"/>
                </a:solidFill>
              </a:rPr>
              <a:t>	Emergency procedures, and</a:t>
            </a:r>
          </a:p>
          <a:p>
            <a:pPr algn="l">
              <a:buFont typeface="Wingdings" pitchFamily="2" charset="2"/>
              <a:buChar char="§"/>
              <a:defRPr/>
            </a:pPr>
            <a:r>
              <a:rPr lang="en-US" sz="2200" dirty="0">
                <a:solidFill>
                  <a:schemeClr val="tx1"/>
                </a:solidFill>
              </a:rPr>
              <a:t>	Personal protective equipment (PPE);</a:t>
            </a:r>
          </a:p>
          <a:p>
            <a:pPr algn="l">
              <a:buFont typeface="Courier New" pitchFamily="49" charset="0"/>
              <a:buChar char="o"/>
              <a:defRPr/>
            </a:pPr>
            <a:r>
              <a:rPr lang="en-US" sz="2200" dirty="0">
                <a:solidFill>
                  <a:schemeClr val="tx1"/>
                </a:solidFill>
              </a:rPr>
              <a:t> Employees shall be trained on applicable details of </a:t>
            </a:r>
            <a:br>
              <a:rPr lang="en-US" sz="2200" dirty="0">
                <a:solidFill>
                  <a:schemeClr val="tx1"/>
                </a:solidFill>
              </a:rPr>
            </a:br>
            <a:r>
              <a:rPr lang="en-US" sz="2200" dirty="0">
                <a:solidFill>
                  <a:schemeClr val="tx1"/>
                </a:solidFill>
              </a:rPr>
              <a:t>   written Chemical Hygiene Plan (CHP).</a:t>
            </a:r>
          </a:p>
          <a:p>
            <a:pPr eaLnBrk="1" fontAlgn="auto" hangingPunct="1">
              <a:spcAft>
                <a:spcPts val="0"/>
              </a:spcAft>
              <a:defRPr/>
            </a:pPr>
            <a:endParaRPr lang="en-US" dirty="0"/>
          </a:p>
        </p:txBody>
      </p:sp>
      <p:sp>
        <p:nvSpPr>
          <p:cNvPr id="358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6078F10-6313-4C36-9EC1-406DCB030160}" type="slidenum">
              <a:rPr lang="en-US" altLang="en-US" sz="1400">
                <a:solidFill>
                  <a:schemeClr val="bg1"/>
                </a:solidFill>
                <a:latin typeface="Verdana" panose="020B0604030504040204" pitchFamily="34" charset="0"/>
              </a:rPr>
              <a:pPr algn="ctr" eaLnBrk="1" hangingPunct="1">
                <a:spcBef>
                  <a:spcPct val="0"/>
                </a:spcBef>
                <a:buFontTx/>
                <a:buNone/>
              </a:pPr>
              <a:t>32</a:t>
            </a:fld>
            <a:endParaRPr lang="en-US" altLang="en-US" sz="1400">
              <a:solidFill>
                <a:schemeClr val="bg1"/>
              </a:solidFill>
              <a:latin typeface="Verdana" panose="020B0604030504040204" pitchFamily="34" charset="0"/>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5846" name="Picture 6" descr="C:\Documents and Settings\stlane\My Documents\My Pictures\Lab Safety 1910.1450\1733015LabAccidentInvestigation(2).jpg"/>
          <p:cNvPicPr>
            <a:picLocks noChangeAspect="1" noChangeArrowheads="1"/>
          </p:cNvPicPr>
          <p:nvPr/>
        </p:nvPicPr>
        <p:blipFill>
          <a:blip r:embed="rId3">
            <a:extLst>
              <a:ext uri="{28A0092B-C50C-407E-A947-70E740481C1C}">
                <a14:useLocalDpi xmlns:a14="http://schemas.microsoft.com/office/drawing/2010/main" val="0"/>
              </a:ext>
            </a:extLst>
          </a:blip>
          <a:srcRect l="1212" t="12000" r="3030"/>
          <a:stretch>
            <a:fillRect/>
          </a:stretch>
        </p:blipFill>
        <p:spPr bwMode="auto">
          <a:xfrm>
            <a:off x="1600200" y="4419600"/>
            <a:ext cx="601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36867" name="Subtitle 2"/>
          <p:cNvSpPr>
            <a:spLocks noGrp="1"/>
          </p:cNvSpPr>
          <p:nvPr>
            <p:ph type="subTitle" idx="1"/>
          </p:nvPr>
        </p:nvSpPr>
        <p:spPr>
          <a:xfrm>
            <a:off x="609600" y="1295400"/>
            <a:ext cx="7162800" cy="685800"/>
          </a:xfrm>
        </p:spPr>
        <p:txBody>
          <a:bodyPr/>
          <a:lstStyle/>
          <a:p>
            <a:pPr eaLnBrk="1" hangingPunct="1"/>
            <a:r>
              <a:rPr lang="en-US" altLang="en-US">
                <a:solidFill>
                  <a:schemeClr val="tx1"/>
                </a:solidFill>
              </a:rPr>
              <a:t>Improper Lecture Bottle Storage</a:t>
            </a: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F0D3779-2339-4A75-A107-1F3CECACF816}" type="slidenum">
              <a:rPr lang="en-US" altLang="en-US" sz="1400">
                <a:solidFill>
                  <a:schemeClr val="bg1"/>
                </a:solidFill>
                <a:latin typeface="Verdana" panose="020B0604030504040204" pitchFamily="34" charset="0"/>
              </a:rPr>
              <a:pPr algn="ctr" eaLnBrk="1" hangingPunct="1">
                <a:spcBef>
                  <a:spcPct val="0"/>
                </a:spcBef>
                <a:buFontTx/>
                <a:buNone/>
              </a:pPr>
              <a:t>33</a:t>
            </a:fld>
            <a:endParaRPr lang="en-US" altLang="en-US" sz="1400">
              <a:solidFill>
                <a:schemeClr val="bg1"/>
              </a:solidFill>
              <a:latin typeface="Verdana" panose="020B0604030504040204" pitchFamily="34"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6870" name="Picture 6" descr="C:\Documents and Settings\stlane\My Documents\My Pictures\Lab Safety 1910.1450\improperlecturebottlestorageincabi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37891" name="Subtitle 2"/>
          <p:cNvSpPr>
            <a:spLocks noGrp="1"/>
          </p:cNvSpPr>
          <p:nvPr>
            <p:ph type="subTitle" idx="1"/>
          </p:nvPr>
        </p:nvSpPr>
        <p:spPr>
          <a:xfrm>
            <a:off x="609600" y="1447800"/>
            <a:ext cx="7162800" cy="609600"/>
          </a:xfrm>
        </p:spPr>
        <p:txBody>
          <a:bodyPr/>
          <a:lstStyle/>
          <a:p>
            <a:pPr eaLnBrk="1" hangingPunct="1"/>
            <a:r>
              <a:rPr lang="en-US" altLang="en-US">
                <a:solidFill>
                  <a:schemeClr val="tx1"/>
                </a:solidFill>
              </a:rPr>
              <a:t>Collapse of Storage</a:t>
            </a:r>
          </a:p>
        </p:txBody>
      </p:sp>
      <p:sp>
        <p:nvSpPr>
          <p:cNvPr id="378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F71DCB8-4A14-4C95-B271-96DF8EFD9A62}" type="slidenum">
              <a:rPr lang="en-US" altLang="en-US" sz="1400">
                <a:solidFill>
                  <a:schemeClr val="bg1"/>
                </a:solidFill>
                <a:latin typeface="Verdana" panose="020B0604030504040204" pitchFamily="34" charset="0"/>
              </a:rPr>
              <a:pPr algn="ctr" eaLnBrk="1" hangingPunct="1">
                <a:spcBef>
                  <a:spcPct val="0"/>
                </a:spcBef>
                <a:buFontTx/>
                <a:buNone/>
              </a:pPr>
              <a:t>34</a:t>
            </a:fld>
            <a:endParaRPr lang="en-US" altLang="en-US" sz="1400">
              <a:solidFill>
                <a:schemeClr val="bg1"/>
              </a:solidFill>
              <a:latin typeface="Verdana" panose="020B0604030504040204" pitchFamily="34" charset="0"/>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7894" name="Picture 2" descr="C:\Documents and Settings\stlane\My Documents\My Pictures\Lab Safety 1910.1450\lab_lomaprie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22098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38915" name="Subtitle 2"/>
          <p:cNvSpPr>
            <a:spLocks noGrp="1"/>
          </p:cNvSpPr>
          <p:nvPr>
            <p:ph type="subTitle" idx="1"/>
          </p:nvPr>
        </p:nvSpPr>
        <p:spPr>
          <a:xfrm>
            <a:off x="609600" y="1295400"/>
            <a:ext cx="7162800" cy="457200"/>
          </a:xfrm>
        </p:spPr>
        <p:txBody>
          <a:bodyPr/>
          <a:lstStyle/>
          <a:p>
            <a:pPr eaLnBrk="1" hangingPunct="1"/>
            <a:r>
              <a:rPr lang="en-US" altLang="en-US">
                <a:solidFill>
                  <a:schemeClr val="tx1"/>
                </a:solidFill>
              </a:rPr>
              <a:t>Lack of PPE</a:t>
            </a: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1C0506C-B1D6-46A9-AE96-99AB33259D8A}" type="slidenum">
              <a:rPr lang="en-US" altLang="en-US" sz="1400">
                <a:solidFill>
                  <a:schemeClr val="bg1"/>
                </a:solidFill>
                <a:latin typeface="Verdana" panose="020B0604030504040204" pitchFamily="34" charset="0"/>
              </a:rPr>
              <a:pPr algn="ctr" eaLnBrk="1" hangingPunct="1">
                <a:spcBef>
                  <a:spcPct val="0"/>
                </a:spcBef>
                <a:buFontTx/>
                <a:buNone/>
              </a:pPr>
              <a:t>35</a:t>
            </a:fld>
            <a:endParaRPr lang="en-US" altLang="en-US" sz="1400">
              <a:solidFill>
                <a:schemeClr val="bg1"/>
              </a:solidFill>
              <a:latin typeface="Verdana" panose="020B0604030504040204" pitchFamily="34" charset="0"/>
            </a:endParaRP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8918" name="Picture 2" descr="C:\Documents and Settings\stlane\My Documents\My Pictures\Lab Safety 1910.1450\thCASJC0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321468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39939" name="Subtitle 2"/>
          <p:cNvSpPr>
            <a:spLocks noGrp="1"/>
          </p:cNvSpPr>
          <p:nvPr>
            <p:ph type="subTitle" idx="1"/>
          </p:nvPr>
        </p:nvSpPr>
        <p:spPr>
          <a:xfrm>
            <a:off x="609600" y="1295400"/>
            <a:ext cx="7162800" cy="609600"/>
          </a:xfrm>
        </p:spPr>
        <p:txBody>
          <a:bodyPr/>
          <a:lstStyle/>
          <a:p>
            <a:pPr eaLnBrk="1" hangingPunct="1"/>
            <a:r>
              <a:rPr lang="en-US" altLang="en-US">
                <a:solidFill>
                  <a:schemeClr val="tx1"/>
                </a:solidFill>
              </a:rPr>
              <a:t>Condition of Cylinders</a:t>
            </a:r>
          </a:p>
        </p:txBody>
      </p:sp>
      <p:sp>
        <p:nvSpPr>
          <p:cNvPr id="399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A2E336C-494C-4A19-9F9D-611243BC5509}" type="slidenum">
              <a:rPr lang="en-US" altLang="en-US" sz="1400">
                <a:solidFill>
                  <a:schemeClr val="bg1"/>
                </a:solidFill>
                <a:latin typeface="Verdana" panose="020B0604030504040204" pitchFamily="34" charset="0"/>
              </a:rPr>
              <a:pPr algn="ctr" eaLnBrk="1" hangingPunct="1">
                <a:spcBef>
                  <a:spcPct val="0"/>
                </a:spcBef>
                <a:buFontTx/>
                <a:buNone/>
              </a:pPr>
              <a:t>36</a:t>
            </a:fld>
            <a:endParaRPr lang="en-US" altLang="en-US" sz="1400">
              <a:solidFill>
                <a:schemeClr val="bg1"/>
              </a:solidFill>
              <a:latin typeface="Verdana" panose="020B0604030504040204" pitchFamily="34" charset="0"/>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39942" name="Picture 6" descr="C:\Documents and Settings\stlane\My Documents\My Pictures\Lab Safety 1910.1450\hcllectureg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5969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40963" name="Subtitle 2"/>
          <p:cNvSpPr>
            <a:spLocks noGrp="1"/>
          </p:cNvSpPr>
          <p:nvPr>
            <p:ph type="subTitle" idx="1"/>
          </p:nvPr>
        </p:nvSpPr>
        <p:spPr>
          <a:xfrm>
            <a:off x="609600" y="1295400"/>
            <a:ext cx="7924800" cy="2362200"/>
          </a:xfrm>
        </p:spPr>
        <p:txBody>
          <a:bodyPr/>
          <a:lstStyle/>
          <a:p>
            <a:pPr eaLnBrk="1" hangingPunct="1"/>
            <a:r>
              <a:rPr lang="en-US" altLang="en-US">
                <a:solidFill>
                  <a:schemeClr val="tx1"/>
                </a:solidFill>
              </a:rPr>
              <a:t>Cylinder Explosions</a:t>
            </a:r>
          </a:p>
        </p:txBody>
      </p:sp>
      <p:sp>
        <p:nvSpPr>
          <p:cNvPr id="409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F77FE76-CE4A-48F4-AD60-1263E2AEB825}" type="slidenum">
              <a:rPr lang="en-US" altLang="en-US" sz="1400">
                <a:solidFill>
                  <a:schemeClr val="bg1"/>
                </a:solidFill>
                <a:latin typeface="Verdana" panose="020B0604030504040204" pitchFamily="34" charset="0"/>
              </a:rPr>
              <a:pPr algn="ctr" eaLnBrk="1" hangingPunct="1">
                <a:spcBef>
                  <a:spcPct val="0"/>
                </a:spcBef>
                <a:buFontTx/>
                <a:buNone/>
              </a:pPr>
              <a:t>37</a:t>
            </a:fld>
            <a:endParaRPr lang="en-US" altLang="en-US" sz="1400">
              <a:solidFill>
                <a:schemeClr val="bg1"/>
              </a:solidFill>
              <a:latin typeface="Verdana" panose="020B0604030504040204" pitchFamily="34" charset="0"/>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0966" name="Picture 6" descr="C:\Documents and Settings\stlane\My Documents\My Pictures\Lab Safety 1910.1450\cylinder_explo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81200"/>
            <a:ext cx="45720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41987" name="Subtitle 2"/>
          <p:cNvSpPr>
            <a:spLocks noGrp="1"/>
          </p:cNvSpPr>
          <p:nvPr>
            <p:ph type="subTitle" idx="1"/>
          </p:nvPr>
        </p:nvSpPr>
        <p:spPr>
          <a:xfrm>
            <a:off x="609600" y="1524000"/>
            <a:ext cx="8001000" cy="762000"/>
          </a:xfrm>
        </p:spPr>
        <p:txBody>
          <a:bodyPr/>
          <a:lstStyle/>
          <a:p>
            <a:pPr eaLnBrk="1" hangingPunct="1"/>
            <a:r>
              <a:rPr lang="en-US" altLang="en-US">
                <a:solidFill>
                  <a:schemeClr val="tx1"/>
                </a:solidFill>
              </a:rPr>
              <a:t>Fume Hood Fires</a:t>
            </a:r>
          </a:p>
        </p:txBody>
      </p:sp>
      <p:sp>
        <p:nvSpPr>
          <p:cNvPr id="419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A7A3550-2665-4EDA-BD43-2C37059EB7DB}" type="slidenum">
              <a:rPr lang="en-US" altLang="en-US" sz="1400">
                <a:solidFill>
                  <a:schemeClr val="bg1"/>
                </a:solidFill>
                <a:latin typeface="Verdana" panose="020B0604030504040204" pitchFamily="34" charset="0"/>
              </a:rPr>
              <a:pPr algn="ctr" eaLnBrk="1" hangingPunct="1">
                <a:spcBef>
                  <a:spcPct val="0"/>
                </a:spcBef>
                <a:buFontTx/>
                <a:buNone/>
              </a:pPr>
              <a:t>38</a:t>
            </a:fld>
            <a:endParaRPr lang="en-US" altLang="en-US" sz="1400">
              <a:solidFill>
                <a:schemeClr val="bg1"/>
              </a:solidFill>
              <a:latin typeface="Verdana" panose="020B0604030504040204" pitchFamily="34" charset="0"/>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1990" name="Picture 6" descr="C:\Documents and Settings\stlane\My Documents\My Pictures\Lab Safety 1910.1450\fume hood 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33718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descr="C:\Documents and Settings\stlane\My Documents\My Pictures\Lab Safety 1910.1450\TTechfire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622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43011" name="Subtitle 2"/>
          <p:cNvSpPr>
            <a:spLocks noGrp="1"/>
          </p:cNvSpPr>
          <p:nvPr>
            <p:ph type="subTitle" idx="1"/>
          </p:nvPr>
        </p:nvSpPr>
        <p:spPr>
          <a:xfrm>
            <a:off x="528638" y="1371600"/>
            <a:ext cx="8001000" cy="609600"/>
          </a:xfrm>
        </p:spPr>
        <p:txBody>
          <a:bodyPr/>
          <a:lstStyle/>
          <a:p>
            <a:pPr eaLnBrk="1" hangingPunct="1"/>
            <a:r>
              <a:rPr lang="en-US" altLang="en-US">
                <a:solidFill>
                  <a:schemeClr val="tx1"/>
                </a:solidFill>
              </a:rPr>
              <a:t>Lab Explosions</a:t>
            </a:r>
          </a:p>
        </p:txBody>
      </p:sp>
      <p:sp>
        <p:nvSpPr>
          <p:cNvPr id="430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33ACFDA-7658-4D37-BD34-8B09D2115A67}" type="slidenum">
              <a:rPr lang="en-US" altLang="en-US" sz="1400">
                <a:solidFill>
                  <a:schemeClr val="bg1"/>
                </a:solidFill>
                <a:latin typeface="Verdana" panose="020B0604030504040204" pitchFamily="34" charset="0"/>
              </a:rPr>
              <a:pPr algn="ctr" eaLnBrk="1" hangingPunct="1">
                <a:spcBef>
                  <a:spcPct val="0"/>
                </a:spcBef>
                <a:buFontTx/>
                <a:buNone/>
              </a:pPr>
              <a:t>39</a:t>
            </a:fld>
            <a:endParaRPr lang="en-US" altLang="en-US" sz="1400">
              <a:solidFill>
                <a:schemeClr val="bg1"/>
              </a:solidFill>
              <a:latin typeface="Verdana" panose="020B0604030504040204" pitchFamily="34" charset="0"/>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3014" name="Picture 6" descr="C:\Documents and Settings\stlane\My Documents\My Pictures\Lab Safety 1910.1450\Lab-explosion_Texas-Tech_410_tcm18-209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5857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Standard Applies To</a:t>
            </a:r>
          </a:p>
        </p:txBody>
      </p:sp>
      <p:sp>
        <p:nvSpPr>
          <p:cNvPr id="3" name="Subtitle 2"/>
          <p:cNvSpPr>
            <a:spLocks noGrp="1"/>
          </p:cNvSpPr>
          <p:nvPr>
            <p:ph type="subTitle" idx="1"/>
          </p:nvPr>
        </p:nvSpPr>
        <p:spPr>
          <a:xfrm>
            <a:off x="609600" y="1295400"/>
            <a:ext cx="8001000" cy="4724400"/>
          </a:xfrm>
        </p:spPr>
        <p:txBody>
          <a:bodyPr rtlCol="0">
            <a:normAutofit/>
          </a:bodyPr>
          <a:lstStyle/>
          <a:p>
            <a:pPr algn="l">
              <a:buFont typeface="Arial" charset="0"/>
              <a:buNone/>
              <a:defRPr/>
            </a:pPr>
            <a:r>
              <a:rPr lang="en-US" dirty="0">
                <a:solidFill>
                  <a:schemeClr val="tx1"/>
                </a:solidFill>
              </a:rPr>
              <a:t>All employers engaged in lab use of hazardous chemicals where relatively small quantities of hazardous chemicals are used on a non-production basis.</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It supersedes, for labs, requirements of all other OSHA health standards in 29 CFR 1910, subpart Z, except for any OSHA health standard, only the requirement to limit employee exposure to specific PEL shall apply for labs, unless that particular standard states otherwise or unless conditions of paragraph (a) (2) (iii) apply.</a:t>
            </a:r>
          </a:p>
          <a:p>
            <a:pPr eaLnBrk="1" fontAlgn="auto" hangingPunct="1">
              <a:spcAft>
                <a:spcPts val="0"/>
              </a:spcAft>
              <a:defRPr/>
            </a:pPr>
            <a:endParaRPr lang="en-US" dirty="0"/>
          </a:p>
        </p:txBody>
      </p:sp>
      <p:sp>
        <p:nvSpPr>
          <p:cNvPr id="71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70D885B-96D0-4458-A5A3-5502F425E71B}" type="slidenum">
              <a:rPr lang="en-US" altLang="en-US" sz="1400">
                <a:solidFill>
                  <a:schemeClr val="bg1"/>
                </a:solidFill>
                <a:latin typeface="Verdana" panose="020B0604030504040204" pitchFamily="34" charset="0"/>
              </a:rPr>
              <a:pPr algn="ctr" eaLnBrk="1" hangingPunct="1">
                <a:spcBef>
                  <a:spcPct val="0"/>
                </a:spcBef>
                <a:buFontTx/>
                <a:buNone/>
              </a:pPr>
              <a:t>4</a:t>
            </a:fld>
            <a:endParaRPr lang="en-US" altLang="en-US" sz="1400">
              <a:solidFill>
                <a:schemeClr val="bg1"/>
              </a:solidFill>
              <a:latin typeface="Verdana" panose="020B0604030504040204" pitchFamily="34" charset="0"/>
            </a:endParaRPr>
          </a:p>
        </p:txBody>
      </p:sp>
      <p:sp>
        <p:nvSpPr>
          <p:cNvPr id="71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44035" name="Subtitle 2"/>
          <p:cNvSpPr>
            <a:spLocks noGrp="1"/>
          </p:cNvSpPr>
          <p:nvPr>
            <p:ph type="subTitle" idx="1"/>
          </p:nvPr>
        </p:nvSpPr>
        <p:spPr>
          <a:xfrm>
            <a:off x="609600" y="1447800"/>
            <a:ext cx="7162800" cy="609600"/>
          </a:xfrm>
        </p:spPr>
        <p:txBody>
          <a:bodyPr/>
          <a:lstStyle/>
          <a:p>
            <a:pPr eaLnBrk="1" hangingPunct="1"/>
            <a:r>
              <a:rPr lang="en-US" altLang="en-US">
                <a:solidFill>
                  <a:schemeClr val="tx1"/>
                </a:solidFill>
              </a:rPr>
              <a:t>Storage Concerns</a:t>
            </a:r>
          </a:p>
        </p:txBody>
      </p:sp>
      <p:sp>
        <p:nvSpPr>
          <p:cNvPr id="440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0039960-2B2D-4AB5-B469-A884B44FC097}" type="slidenum">
              <a:rPr lang="en-US" altLang="en-US" sz="1400">
                <a:solidFill>
                  <a:schemeClr val="bg1"/>
                </a:solidFill>
                <a:latin typeface="Verdana" panose="020B0604030504040204" pitchFamily="34" charset="0"/>
              </a:rPr>
              <a:pPr algn="ctr" eaLnBrk="1" hangingPunct="1">
                <a:spcBef>
                  <a:spcPct val="0"/>
                </a:spcBef>
                <a:buFontTx/>
                <a:buNone/>
              </a:pPr>
              <a:t>40</a:t>
            </a:fld>
            <a:endParaRPr lang="en-US" altLang="en-US" sz="1400">
              <a:solidFill>
                <a:schemeClr val="bg1"/>
              </a:solidFill>
              <a:latin typeface="Verdana" panose="020B0604030504040204" pitchFamily="34" charset="0"/>
            </a:endParaRPr>
          </a:p>
        </p:txBody>
      </p:sp>
      <p:sp>
        <p:nvSpPr>
          <p:cNvPr id="440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4038" name="Picture 6" descr="C:\Documents and Settings\stlane\My Documents\My Pictures\Lab Safety 1910.1450\labc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2862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C:\Documents and Settings\stlane\My Documents\My Pictures\Lab Safety 1910.1450\42421displ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14600"/>
            <a:ext cx="40671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Lab Hazards</a:t>
            </a:r>
          </a:p>
        </p:txBody>
      </p:sp>
      <p:sp>
        <p:nvSpPr>
          <p:cNvPr id="45059" name="Subtitle 2"/>
          <p:cNvSpPr>
            <a:spLocks noGrp="1"/>
          </p:cNvSpPr>
          <p:nvPr>
            <p:ph type="subTitle" idx="1"/>
          </p:nvPr>
        </p:nvSpPr>
        <p:spPr>
          <a:xfrm>
            <a:off x="765175" y="1295400"/>
            <a:ext cx="7162800" cy="762000"/>
          </a:xfrm>
        </p:spPr>
        <p:txBody>
          <a:bodyPr/>
          <a:lstStyle/>
          <a:p>
            <a:pPr eaLnBrk="1" hangingPunct="1"/>
            <a:r>
              <a:rPr lang="en-US" altLang="en-US">
                <a:solidFill>
                  <a:schemeClr val="tx1"/>
                </a:solidFill>
              </a:rPr>
              <a:t>Ensure Proper Signage</a:t>
            </a:r>
          </a:p>
        </p:txBody>
      </p:sp>
      <p:sp>
        <p:nvSpPr>
          <p:cNvPr id="450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DA52BFD-F3E6-4CBE-B92B-C43A81B8C7EF}" type="slidenum">
              <a:rPr lang="en-US" altLang="en-US" sz="1400">
                <a:solidFill>
                  <a:schemeClr val="bg1"/>
                </a:solidFill>
                <a:latin typeface="Verdana" panose="020B0604030504040204" pitchFamily="34" charset="0"/>
              </a:rPr>
              <a:pPr algn="ctr" eaLnBrk="1" hangingPunct="1">
                <a:spcBef>
                  <a:spcPct val="0"/>
                </a:spcBef>
                <a:buFontTx/>
                <a:buNone/>
              </a:pPr>
              <a:t>41</a:t>
            </a:fld>
            <a:endParaRPr lang="en-US" altLang="en-US" sz="1400">
              <a:solidFill>
                <a:schemeClr val="bg1"/>
              </a:solidFill>
              <a:latin typeface="Verdana" panose="020B0604030504040204" pitchFamily="34" charset="0"/>
            </a:endParaRP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5062" name="Picture 6" descr="C:\Documents and Settings\stlane\My Documents\My Pictures\Lab Safety 1910.1450\437647-2242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33591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Consultation/Exams</a:t>
            </a:r>
          </a:p>
        </p:txBody>
      </p:sp>
      <p:sp>
        <p:nvSpPr>
          <p:cNvPr id="44035" name="Subtitle 2"/>
          <p:cNvSpPr>
            <a:spLocks noGrp="1"/>
          </p:cNvSpPr>
          <p:nvPr>
            <p:ph type="subTitle" idx="1"/>
          </p:nvPr>
        </p:nvSpPr>
        <p:spPr>
          <a:xfrm>
            <a:off x="609600" y="1524000"/>
            <a:ext cx="8001000" cy="4495800"/>
          </a:xfrm>
        </p:spPr>
        <p:txBody>
          <a:bodyPr/>
          <a:lstStyle/>
          <a:p>
            <a:pPr algn="l">
              <a:buFont typeface="Arial" charset="0"/>
              <a:buNone/>
              <a:defRPr/>
            </a:pPr>
            <a:r>
              <a:rPr lang="en-US" dirty="0">
                <a:solidFill>
                  <a:schemeClr val="tx1"/>
                </a:solidFill>
              </a:rPr>
              <a:t>Employer shall provide employees working with hazardous chemicals an opportunity to receive medical attention, including any follow-up exams physician determines necessary under the following circumstances:</a:t>
            </a:r>
          </a:p>
          <a:p>
            <a:pPr algn="l">
              <a:buFont typeface="Arial" charset="0"/>
              <a:buNone/>
              <a:defRPr/>
            </a:pPr>
            <a:endParaRPr lang="en-US" dirty="0">
              <a:solidFill>
                <a:schemeClr val="tx1"/>
              </a:solidFill>
            </a:endParaRPr>
          </a:p>
          <a:p>
            <a:pPr marL="457200" indent="-457200" algn="l">
              <a:buFont typeface="Arial" charset="0"/>
              <a:buAutoNum type="arabicPeriod"/>
              <a:defRPr/>
            </a:pPr>
            <a:r>
              <a:rPr lang="en-US" dirty="0">
                <a:solidFill>
                  <a:schemeClr val="tx1"/>
                </a:solidFill>
              </a:rPr>
              <a:t>Whenever employee develops signs or symptoms associated with a hazardous chemical to which employee may have been exposed in the lab</a:t>
            </a:r>
          </a:p>
        </p:txBody>
      </p:sp>
      <p:sp>
        <p:nvSpPr>
          <p:cNvPr id="460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5511DD0-3FBB-4C10-9679-918260447F02}" type="slidenum">
              <a:rPr lang="en-US" altLang="en-US" sz="1400">
                <a:solidFill>
                  <a:schemeClr val="bg1"/>
                </a:solidFill>
                <a:latin typeface="Verdana" panose="020B0604030504040204" pitchFamily="34" charset="0"/>
              </a:rPr>
              <a:pPr algn="ctr" eaLnBrk="1" hangingPunct="1">
                <a:spcBef>
                  <a:spcPct val="0"/>
                </a:spcBef>
                <a:buFontTx/>
                <a:buNone/>
              </a:pPr>
              <a:t>42</a:t>
            </a:fld>
            <a:endParaRPr lang="en-US" altLang="en-US" sz="1400">
              <a:solidFill>
                <a:schemeClr val="bg1"/>
              </a:solidFill>
              <a:latin typeface="Verdana" panose="020B0604030504040204" pitchFamily="34" charset="0"/>
            </a:endParaRPr>
          </a:p>
        </p:txBody>
      </p:sp>
      <p:sp>
        <p:nvSpPr>
          <p:cNvPr id="460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Consultation/Exams</a:t>
            </a:r>
          </a:p>
        </p:txBody>
      </p:sp>
      <p:sp>
        <p:nvSpPr>
          <p:cNvPr id="3" name="Subtitle 2"/>
          <p:cNvSpPr>
            <a:spLocks noGrp="1"/>
          </p:cNvSpPr>
          <p:nvPr>
            <p:ph type="subTitle" idx="1"/>
          </p:nvPr>
        </p:nvSpPr>
        <p:spPr>
          <a:xfrm>
            <a:off x="609600" y="1219200"/>
            <a:ext cx="8382000" cy="4876800"/>
          </a:xfrm>
        </p:spPr>
        <p:txBody>
          <a:bodyPr rtlCol="0">
            <a:normAutofit/>
          </a:bodyPr>
          <a:lstStyle/>
          <a:p>
            <a:pPr algn="l">
              <a:buFont typeface="Arial" charset="0"/>
              <a:buNone/>
              <a:defRPr/>
            </a:pPr>
            <a:r>
              <a:rPr lang="en-US" dirty="0">
                <a:solidFill>
                  <a:schemeClr val="tx1"/>
                </a:solidFill>
              </a:rPr>
              <a:t>2. Where exposure monitoring reveals an exposure       </a:t>
            </a:r>
            <a:br>
              <a:rPr lang="en-US" dirty="0">
                <a:solidFill>
                  <a:schemeClr val="tx1"/>
                </a:solidFill>
              </a:rPr>
            </a:br>
            <a:r>
              <a:rPr lang="en-US" dirty="0">
                <a:solidFill>
                  <a:schemeClr val="tx1"/>
                </a:solidFill>
              </a:rPr>
              <a:t>    level routinely above action level or in its      </a:t>
            </a:r>
            <a:br>
              <a:rPr lang="en-US" dirty="0">
                <a:solidFill>
                  <a:schemeClr val="tx1"/>
                </a:solidFill>
              </a:rPr>
            </a:br>
            <a:r>
              <a:rPr lang="en-US" dirty="0">
                <a:solidFill>
                  <a:schemeClr val="tx1"/>
                </a:solidFill>
              </a:rPr>
              <a:t>    absence above the PEL for an OSHA regulated </a:t>
            </a:r>
            <a:br>
              <a:rPr lang="en-US" dirty="0">
                <a:solidFill>
                  <a:schemeClr val="tx1"/>
                </a:solidFill>
              </a:rPr>
            </a:br>
            <a:r>
              <a:rPr lang="en-US" dirty="0">
                <a:solidFill>
                  <a:schemeClr val="tx1"/>
                </a:solidFill>
              </a:rPr>
              <a:t>    substance for which there are exposure </a:t>
            </a:r>
            <a:br>
              <a:rPr lang="en-US" dirty="0">
                <a:solidFill>
                  <a:schemeClr val="tx1"/>
                </a:solidFill>
              </a:rPr>
            </a:br>
            <a:r>
              <a:rPr lang="en-US" dirty="0">
                <a:solidFill>
                  <a:schemeClr val="tx1"/>
                </a:solidFill>
              </a:rPr>
              <a:t>    monitoring and medical surveillance requirements</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3. Whenever an occurrence results in the work area  </a:t>
            </a:r>
            <a:br>
              <a:rPr lang="en-US" dirty="0">
                <a:solidFill>
                  <a:schemeClr val="tx1"/>
                </a:solidFill>
              </a:rPr>
            </a:br>
            <a:r>
              <a:rPr lang="en-US" dirty="0">
                <a:solidFill>
                  <a:schemeClr val="tx1"/>
                </a:solidFill>
              </a:rPr>
              <a:t>    where there is a likelihood of a hazardous </a:t>
            </a:r>
            <a:br>
              <a:rPr lang="en-US" dirty="0">
                <a:solidFill>
                  <a:schemeClr val="tx1"/>
                </a:solidFill>
              </a:rPr>
            </a:br>
            <a:r>
              <a:rPr lang="en-US" dirty="0">
                <a:solidFill>
                  <a:schemeClr val="tx1"/>
                </a:solidFill>
              </a:rPr>
              <a:t>    exposure due to:</a:t>
            </a:r>
          </a:p>
          <a:p>
            <a:pPr algn="l">
              <a:buFont typeface="Courier New" pitchFamily="49" charset="0"/>
              <a:buChar char="o"/>
              <a:defRPr/>
            </a:pPr>
            <a:r>
              <a:rPr lang="en-US" dirty="0">
                <a:solidFill>
                  <a:schemeClr val="tx1"/>
                </a:solidFill>
              </a:rPr>
              <a:t>		Spill</a:t>
            </a:r>
          </a:p>
          <a:p>
            <a:pPr algn="l">
              <a:buFont typeface="Courier New" pitchFamily="49" charset="0"/>
              <a:buChar char="o"/>
              <a:defRPr/>
            </a:pPr>
            <a:r>
              <a:rPr lang="en-US" dirty="0">
                <a:solidFill>
                  <a:schemeClr val="tx1"/>
                </a:solidFill>
              </a:rPr>
              <a:t>		Leak</a:t>
            </a:r>
          </a:p>
          <a:p>
            <a:pPr algn="l">
              <a:buFont typeface="Courier New" pitchFamily="49" charset="0"/>
              <a:buChar char="o"/>
              <a:defRPr/>
            </a:pPr>
            <a:r>
              <a:rPr lang="en-US" dirty="0">
                <a:solidFill>
                  <a:schemeClr val="tx1"/>
                </a:solidFill>
              </a:rPr>
              <a:t>		Explosion or other occurrence</a:t>
            </a:r>
          </a:p>
          <a:p>
            <a:pPr eaLnBrk="1" fontAlgn="auto" hangingPunct="1">
              <a:spcAft>
                <a:spcPts val="0"/>
              </a:spcAft>
              <a:defRPr/>
            </a:pPr>
            <a:endParaRPr lang="en-US" dirty="0"/>
          </a:p>
        </p:txBody>
      </p:sp>
      <p:sp>
        <p:nvSpPr>
          <p:cNvPr id="471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1437071-37CB-4038-941D-18C1AD87FC12}" type="slidenum">
              <a:rPr lang="en-US" altLang="en-US" sz="1400">
                <a:solidFill>
                  <a:schemeClr val="bg1"/>
                </a:solidFill>
                <a:latin typeface="Verdana" panose="020B0604030504040204" pitchFamily="34" charset="0"/>
              </a:rPr>
              <a:pPr algn="ctr" eaLnBrk="1" hangingPunct="1">
                <a:spcBef>
                  <a:spcPct val="0"/>
                </a:spcBef>
                <a:buFontTx/>
                <a:buNone/>
              </a:pPr>
              <a:t>43</a:t>
            </a:fld>
            <a:endParaRPr lang="en-US" altLang="en-US" sz="1400">
              <a:solidFill>
                <a:schemeClr val="bg1"/>
              </a:solidFill>
              <a:latin typeface="Verdana" panose="020B0604030504040204" pitchFamily="34" charset="0"/>
            </a:endParaRPr>
          </a:p>
        </p:txBody>
      </p:sp>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Consultation/Exams</a:t>
            </a:r>
          </a:p>
        </p:txBody>
      </p:sp>
      <p:sp>
        <p:nvSpPr>
          <p:cNvPr id="3" name="Subtitle 2"/>
          <p:cNvSpPr>
            <a:spLocks noGrp="1"/>
          </p:cNvSpPr>
          <p:nvPr>
            <p:ph type="subTitle" idx="1"/>
          </p:nvPr>
        </p:nvSpPr>
        <p:spPr>
          <a:xfrm>
            <a:off x="457200" y="1600200"/>
            <a:ext cx="4724400" cy="4495800"/>
          </a:xfrm>
        </p:spPr>
        <p:txBody>
          <a:bodyPr rtlCol="0">
            <a:normAutofit/>
          </a:bodyPr>
          <a:lstStyle/>
          <a:p>
            <a:pPr marL="342900" indent="-342900" algn="l" eaLnBrk="1" fontAlgn="auto" hangingPunct="1">
              <a:spcAft>
                <a:spcPts val="0"/>
              </a:spcAft>
              <a:buFont typeface="Courier New" panose="02070309020205020404" pitchFamily="49" charset="0"/>
              <a:buChar char="o"/>
              <a:defRPr/>
            </a:pPr>
            <a:r>
              <a:rPr lang="en-US" dirty="0">
                <a:solidFill>
                  <a:schemeClr val="tx1"/>
                </a:solidFill>
              </a:rPr>
              <a:t> </a:t>
            </a:r>
            <a:r>
              <a:rPr lang="en-US" sz="2300" dirty="0">
                <a:solidFill>
                  <a:schemeClr val="tx1"/>
                </a:solidFill>
              </a:rPr>
              <a:t>All exams and   </a:t>
            </a:r>
            <a:br>
              <a:rPr lang="en-US" sz="2300" dirty="0">
                <a:solidFill>
                  <a:schemeClr val="tx1"/>
                </a:solidFill>
              </a:rPr>
            </a:br>
            <a:r>
              <a:rPr lang="en-US" sz="2300" dirty="0">
                <a:solidFill>
                  <a:schemeClr val="tx1"/>
                </a:solidFill>
              </a:rPr>
              <a:t> consultations shall be  </a:t>
            </a:r>
            <a:br>
              <a:rPr lang="en-US" sz="2300" dirty="0">
                <a:solidFill>
                  <a:schemeClr val="tx1"/>
                </a:solidFill>
              </a:rPr>
            </a:br>
            <a:r>
              <a:rPr lang="en-US" sz="2300" dirty="0">
                <a:solidFill>
                  <a:schemeClr val="tx1"/>
                </a:solidFill>
              </a:rPr>
              <a:t> performed by, or under </a:t>
            </a:r>
            <a:br>
              <a:rPr lang="en-US" sz="2300" dirty="0">
                <a:solidFill>
                  <a:schemeClr val="tx1"/>
                </a:solidFill>
              </a:rPr>
            </a:br>
            <a:r>
              <a:rPr lang="en-US" sz="2300" dirty="0">
                <a:solidFill>
                  <a:schemeClr val="tx1"/>
                </a:solidFill>
              </a:rPr>
              <a:t> direct supervision of, a </a:t>
            </a:r>
            <a:br>
              <a:rPr lang="en-US" sz="2300" dirty="0">
                <a:solidFill>
                  <a:schemeClr val="tx1"/>
                </a:solidFill>
              </a:rPr>
            </a:br>
            <a:r>
              <a:rPr lang="en-US" sz="2300" dirty="0">
                <a:solidFill>
                  <a:schemeClr val="tx1"/>
                </a:solidFill>
              </a:rPr>
              <a:t> licensed physician.</a:t>
            </a:r>
          </a:p>
          <a:p>
            <a:pPr algn="l" eaLnBrk="1" fontAlgn="auto" hangingPunct="1">
              <a:spcAft>
                <a:spcPts val="0"/>
              </a:spcAft>
              <a:buFont typeface="Wingdings" pitchFamily="2" charset="2"/>
              <a:buChar char="§"/>
              <a:defRPr/>
            </a:pPr>
            <a:endParaRPr lang="en-US" sz="2300" dirty="0">
              <a:solidFill>
                <a:schemeClr val="tx1"/>
              </a:solidFill>
            </a:endParaRPr>
          </a:p>
          <a:p>
            <a:pPr marL="342900" indent="-342900" algn="l" eaLnBrk="1" fontAlgn="auto" hangingPunct="1">
              <a:spcAft>
                <a:spcPts val="0"/>
              </a:spcAft>
              <a:buFont typeface="Courier New" panose="02070309020205020404" pitchFamily="49" charset="0"/>
              <a:buChar char="o"/>
              <a:defRPr/>
            </a:pPr>
            <a:r>
              <a:rPr lang="en-US" sz="2300" dirty="0">
                <a:solidFill>
                  <a:schemeClr val="tx1"/>
                </a:solidFill>
              </a:rPr>
              <a:t> Shall be provided to </a:t>
            </a:r>
            <a:br>
              <a:rPr lang="en-US" sz="2300" dirty="0">
                <a:solidFill>
                  <a:schemeClr val="tx1"/>
                </a:solidFill>
              </a:rPr>
            </a:br>
            <a:r>
              <a:rPr lang="en-US" sz="2300" dirty="0">
                <a:solidFill>
                  <a:schemeClr val="tx1"/>
                </a:solidFill>
              </a:rPr>
              <a:t> employee without cost or </a:t>
            </a:r>
            <a:br>
              <a:rPr lang="en-US" sz="2300" dirty="0">
                <a:solidFill>
                  <a:schemeClr val="tx1"/>
                </a:solidFill>
              </a:rPr>
            </a:br>
            <a:r>
              <a:rPr lang="en-US" sz="2300" dirty="0">
                <a:solidFill>
                  <a:schemeClr val="tx1"/>
                </a:solidFill>
              </a:rPr>
              <a:t> loss of pay, and at a </a:t>
            </a:r>
            <a:br>
              <a:rPr lang="en-US" sz="2300" dirty="0">
                <a:solidFill>
                  <a:schemeClr val="tx1"/>
                </a:solidFill>
              </a:rPr>
            </a:br>
            <a:r>
              <a:rPr lang="en-US" sz="2300" dirty="0">
                <a:solidFill>
                  <a:schemeClr val="tx1"/>
                </a:solidFill>
              </a:rPr>
              <a:t> reasonable time and place.</a:t>
            </a:r>
          </a:p>
          <a:p>
            <a:pPr eaLnBrk="1" fontAlgn="auto" hangingPunct="1">
              <a:spcAft>
                <a:spcPts val="0"/>
              </a:spcAft>
              <a:defRPr/>
            </a:pPr>
            <a:endParaRPr lang="en-US" dirty="0"/>
          </a:p>
        </p:txBody>
      </p:sp>
      <p:sp>
        <p:nvSpPr>
          <p:cNvPr id="481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B74FA0A-C814-4904-8C8E-DF80ABEF4CCA}" type="slidenum">
              <a:rPr lang="en-US" altLang="en-US" sz="1400">
                <a:solidFill>
                  <a:schemeClr val="bg1"/>
                </a:solidFill>
                <a:latin typeface="Verdana" panose="020B0604030504040204" pitchFamily="34" charset="0"/>
              </a:rPr>
              <a:pPr algn="ctr" eaLnBrk="1" hangingPunct="1">
                <a:spcBef>
                  <a:spcPct val="0"/>
                </a:spcBef>
                <a:buFontTx/>
                <a:buNone/>
              </a:pPr>
              <a:t>44</a:t>
            </a:fld>
            <a:endParaRPr lang="en-US" altLang="en-US" sz="1400">
              <a:solidFill>
                <a:schemeClr val="bg1"/>
              </a:solidFill>
              <a:latin typeface="Verdana" panose="020B0604030504040204" pitchFamily="34" charset="0"/>
            </a:endParaRP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8134" name="Picture 6" descr="C:\Documents and Settings\stlane\My Documents\My Pictures\medical-exam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9051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Consultation/Exam</a:t>
            </a:r>
          </a:p>
        </p:txBody>
      </p:sp>
      <p:sp>
        <p:nvSpPr>
          <p:cNvPr id="3" name="Subtitle 2"/>
          <p:cNvSpPr>
            <a:spLocks noGrp="1"/>
          </p:cNvSpPr>
          <p:nvPr>
            <p:ph type="subTitle" idx="1"/>
          </p:nvPr>
        </p:nvSpPr>
        <p:spPr>
          <a:xfrm>
            <a:off x="228600" y="1219200"/>
            <a:ext cx="5029200" cy="4876800"/>
          </a:xfrm>
        </p:spPr>
        <p:txBody>
          <a:bodyPr rtlCol="0">
            <a:normAutofit fontScale="85000" lnSpcReduction="10000"/>
          </a:bodyPr>
          <a:lstStyle/>
          <a:p>
            <a:pPr algn="l">
              <a:buFont typeface="Courier New" pitchFamily="49" charset="0"/>
              <a:buChar char="o"/>
              <a:defRPr/>
            </a:pPr>
            <a:r>
              <a:rPr lang="en-US" dirty="0">
                <a:solidFill>
                  <a:schemeClr val="tx1"/>
                </a:solidFill>
              </a:rPr>
              <a:t> Employer shall provide following </a:t>
            </a:r>
          </a:p>
          <a:p>
            <a:pPr algn="l">
              <a:buFont typeface="Arial" charset="0"/>
              <a:buNone/>
              <a:defRPr/>
            </a:pPr>
            <a:r>
              <a:rPr lang="en-US" dirty="0">
                <a:solidFill>
                  <a:schemeClr val="tx1"/>
                </a:solidFill>
              </a:rPr>
              <a:t>   information to physician:</a:t>
            </a:r>
          </a:p>
          <a:p>
            <a:pPr algn="l">
              <a:buFont typeface="Arial" charset="0"/>
              <a:buNone/>
              <a:defRPr/>
            </a:pPr>
            <a:r>
              <a:rPr lang="en-US" dirty="0">
                <a:solidFill>
                  <a:schemeClr val="tx1"/>
                </a:solidFill>
              </a:rPr>
              <a:t> </a:t>
            </a:r>
          </a:p>
          <a:p>
            <a:pPr marL="342900" indent="-342900" algn="l">
              <a:buFont typeface="Arial" panose="020B0604020202020204" pitchFamily="34" charset="0"/>
              <a:buChar char="•"/>
              <a:defRPr/>
            </a:pPr>
            <a:r>
              <a:rPr lang="en-US" dirty="0">
                <a:solidFill>
                  <a:schemeClr val="tx1"/>
                </a:solidFill>
              </a:rPr>
              <a:t> Identity of hazardous   </a:t>
            </a:r>
            <a:br>
              <a:rPr lang="en-US" dirty="0">
                <a:solidFill>
                  <a:schemeClr val="tx1"/>
                </a:solidFill>
              </a:rPr>
            </a:br>
            <a:r>
              <a:rPr lang="en-US" dirty="0">
                <a:solidFill>
                  <a:schemeClr val="tx1"/>
                </a:solidFill>
              </a:rPr>
              <a:t> chemical(s) to which employee </a:t>
            </a:r>
            <a:br>
              <a:rPr lang="en-US" dirty="0">
                <a:solidFill>
                  <a:schemeClr val="tx1"/>
                </a:solidFill>
              </a:rPr>
            </a:br>
            <a:r>
              <a:rPr lang="en-US" dirty="0">
                <a:solidFill>
                  <a:schemeClr val="tx1"/>
                </a:solidFill>
              </a:rPr>
              <a:t> may have been exposed; </a:t>
            </a:r>
          </a:p>
          <a:p>
            <a:pPr algn="l">
              <a:buFont typeface="Arial" charset="0"/>
              <a:buNone/>
              <a:defRPr/>
            </a:pPr>
            <a:endParaRPr lang="en-US" dirty="0">
              <a:solidFill>
                <a:schemeClr val="tx1"/>
              </a:solidFill>
            </a:endParaRPr>
          </a:p>
          <a:p>
            <a:pPr marL="342900" indent="-342900" algn="l">
              <a:buFont typeface="Arial" panose="020B0604020202020204" pitchFamily="34" charset="0"/>
              <a:buChar char="•"/>
              <a:defRPr/>
            </a:pPr>
            <a:r>
              <a:rPr lang="en-US" dirty="0">
                <a:solidFill>
                  <a:schemeClr val="tx1"/>
                </a:solidFill>
              </a:rPr>
              <a:t> A description of conditions     </a:t>
            </a:r>
            <a:br>
              <a:rPr lang="en-US" dirty="0">
                <a:solidFill>
                  <a:schemeClr val="tx1"/>
                </a:solidFill>
              </a:rPr>
            </a:br>
            <a:r>
              <a:rPr lang="en-US" dirty="0">
                <a:solidFill>
                  <a:schemeClr val="tx1"/>
                </a:solidFill>
              </a:rPr>
              <a:t> under which exposure occurred </a:t>
            </a:r>
            <a:br>
              <a:rPr lang="en-US" dirty="0">
                <a:solidFill>
                  <a:schemeClr val="tx1"/>
                </a:solidFill>
              </a:rPr>
            </a:br>
            <a:r>
              <a:rPr lang="en-US" dirty="0">
                <a:solidFill>
                  <a:schemeClr val="tx1"/>
                </a:solidFill>
              </a:rPr>
              <a:t> including quantitative exposure  </a:t>
            </a:r>
            <a:br>
              <a:rPr lang="en-US" dirty="0">
                <a:solidFill>
                  <a:schemeClr val="tx1"/>
                </a:solidFill>
              </a:rPr>
            </a:br>
            <a:r>
              <a:rPr lang="en-US" dirty="0">
                <a:solidFill>
                  <a:schemeClr val="tx1"/>
                </a:solidFill>
              </a:rPr>
              <a:t> date, if available; and</a:t>
            </a:r>
          </a:p>
          <a:p>
            <a:pPr algn="l">
              <a:buFont typeface="Arial" charset="0"/>
              <a:buNone/>
              <a:defRPr/>
            </a:pPr>
            <a:endParaRPr lang="en-US" dirty="0">
              <a:solidFill>
                <a:schemeClr val="tx1"/>
              </a:solidFill>
            </a:endParaRPr>
          </a:p>
          <a:p>
            <a:pPr marL="342900" indent="-342900" algn="l">
              <a:buFont typeface="Arial" panose="020B0604020202020204" pitchFamily="34" charset="0"/>
              <a:buChar char="•"/>
              <a:defRPr/>
            </a:pPr>
            <a:r>
              <a:rPr lang="en-US" dirty="0">
                <a:solidFill>
                  <a:schemeClr val="tx1"/>
                </a:solidFill>
              </a:rPr>
              <a:t> A description of signs and </a:t>
            </a:r>
            <a:br>
              <a:rPr lang="en-US" dirty="0">
                <a:solidFill>
                  <a:schemeClr val="tx1"/>
                </a:solidFill>
              </a:rPr>
            </a:br>
            <a:r>
              <a:rPr lang="en-US" dirty="0">
                <a:solidFill>
                  <a:schemeClr val="tx1"/>
                </a:solidFill>
              </a:rPr>
              <a:t> symptoms of exposure that </a:t>
            </a:r>
            <a:br>
              <a:rPr lang="en-US" dirty="0">
                <a:solidFill>
                  <a:schemeClr val="tx1"/>
                </a:solidFill>
              </a:rPr>
            </a:br>
            <a:r>
              <a:rPr lang="en-US" dirty="0">
                <a:solidFill>
                  <a:schemeClr val="tx1"/>
                </a:solidFill>
              </a:rPr>
              <a:t> employee is experiencing, if any</a:t>
            </a:r>
          </a:p>
          <a:p>
            <a:pPr eaLnBrk="1" fontAlgn="auto" hangingPunct="1">
              <a:spcAft>
                <a:spcPts val="0"/>
              </a:spcAft>
              <a:defRPr/>
            </a:pPr>
            <a:endParaRPr lang="en-US" dirty="0"/>
          </a:p>
        </p:txBody>
      </p:sp>
      <p:sp>
        <p:nvSpPr>
          <p:cNvPr id="491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2888DD4-FF7F-4015-9BD9-781253B302D1}" type="slidenum">
              <a:rPr lang="en-US" altLang="en-US" sz="1400">
                <a:solidFill>
                  <a:schemeClr val="bg1"/>
                </a:solidFill>
                <a:latin typeface="Verdana" panose="020B0604030504040204" pitchFamily="34" charset="0"/>
              </a:rPr>
              <a:pPr algn="ctr" eaLnBrk="1" hangingPunct="1">
                <a:spcBef>
                  <a:spcPct val="0"/>
                </a:spcBef>
                <a:buFontTx/>
                <a:buNone/>
              </a:pPr>
              <a:t>45</a:t>
            </a:fld>
            <a:endParaRPr lang="en-US" altLang="en-US" sz="1400">
              <a:solidFill>
                <a:schemeClr val="bg1"/>
              </a:solidFill>
              <a:latin typeface="Verdana" panose="020B0604030504040204" pitchFamily="34" charset="0"/>
            </a:endParaRP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49158" name="Picture 6" descr="C:\Documents and Settings\stlane\My Documents\My Pictures\3850221.png"/>
          <p:cNvPicPr>
            <a:picLocks noChangeAspect="1" noChangeArrowheads="1"/>
          </p:cNvPicPr>
          <p:nvPr/>
        </p:nvPicPr>
        <p:blipFill>
          <a:blip r:embed="rId3">
            <a:extLst>
              <a:ext uri="{28A0092B-C50C-407E-A947-70E740481C1C}">
                <a14:useLocalDpi xmlns:a14="http://schemas.microsoft.com/office/drawing/2010/main" val="0"/>
              </a:ext>
            </a:extLst>
          </a:blip>
          <a:srcRect l="2927" t="1666" b="3333"/>
          <a:stretch>
            <a:fillRect/>
          </a:stretch>
        </p:blipFill>
        <p:spPr bwMode="auto">
          <a:xfrm>
            <a:off x="5257800" y="1219200"/>
            <a:ext cx="38862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Physician’s Opinion</a:t>
            </a:r>
          </a:p>
        </p:txBody>
      </p:sp>
      <p:sp>
        <p:nvSpPr>
          <p:cNvPr id="3" name="Subtitle 2"/>
          <p:cNvSpPr>
            <a:spLocks noGrp="1"/>
          </p:cNvSpPr>
          <p:nvPr>
            <p:ph type="subTitle" idx="1"/>
          </p:nvPr>
        </p:nvSpPr>
        <p:spPr>
          <a:xfrm>
            <a:off x="457200" y="1295400"/>
            <a:ext cx="8229600" cy="4876800"/>
          </a:xfrm>
        </p:spPr>
        <p:txBody>
          <a:bodyPr rtlCol="0">
            <a:normAutofit/>
          </a:bodyPr>
          <a:lstStyle/>
          <a:p>
            <a:pPr marL="342900" indent="-342900" algn="l">
              <a:buFont typeface="Courier New" panose="02070309020205020404" pitchFamily="49" charset="0"/>
              <a:buChar char="o"/>
              <a:defRPr/>
            </a:pPr>
            <a:r>
              <a:rPr lang="en-US" dirty="0">
                <a:solidFill>
                  <a:schemeClr val="tx1"/>
                </a:solidFill>
              </a:rPr>
              <a:t> Provided to employer in writing including:</a:t>
            </a:r>
          </a:p>
          <a:p>
            <a:pPr marL="342900" indent="-342900" algn="l">
              <a:buFont typeface="Courier New" panose="02070309020205020404" pitchFamily="49" charset="0"/>
              <a:buChar char="o"/>
              <a:defRPr/>
            </a:pPr>
            <a:r>
              <a:rPr lang="en-US" dirty="0">
                <a:solidFill>
                  <a:schemeClr val="tx1"/>
                </a:solidFill>
              </a:rPr>
              <a:t> Recommendation for further medical follow-up;</a:t>
            </a:r>
          </a:p>
          <a:p>
            <a:pPr marL="342900" indent="-342900" algn="l">
              <a:buFont typeface="Courier New" panose="02070309020205020404" pitchFamily="49" charset="0"/>
              <a:buChar char="o"/>
              <a:defRPr/>
            </a:pPr>
            <a:r>
              <a:rPr lang="en-US" dirty="0">
                <a:solidFill>
                  <a:schemeClr val="tx1"/>
                </a:solidFill>
              </a:rPr>
              <a:t> Results of medical exam and any associated </a:t>
            </a:r>
            <a:br>
              <a:rPr lang="en-US" dirty="0">
                <a:solidFill>
                  <a:schemeClr val="tx1"/>
                </a:solidFill>
              </a:rPr>
            </a:br>
            <a:r>
              <a:rPr lang="en-US" dirty="0">
                <a:solidFill>
                  <a:schemeClr val="tx1"/>
                </a:solidFill>
              </a:rPr>
              <a:t> tests;</a:t>
            </a:r>
          </a:p>
          <a:p>
            <a:pPr marL="342900" indent="-342900" algn="l">
              <a:buFont typeface="Courier New" panose="02070309020205020404" pitchFamily="49" charset="0"/>
              <a:buChar char="o"/>
              <a:defRPr/>
            </a:pPr>
            <a:r>
              <a:rPr lang="en-US" dirty="0">
                <a:solidFill>
                  <a:schemeClr val="tx1"/>
                </a:solidFill>
              </a:rPr>
              <a:t> Any medical condition revealed in course of </a:t>
            </a:r>
            <a:br>
              <a:rPr lang="en-US" dirty="0">
                <a:solidFill>
                  <a:schemeClr val="tx1"/>
                </a:solidFill>
              </a:rPr>
            </a:br>
            <a:r>
              <a:rPr lang="en-US" dirty="0">
                <a:solidFill>
                  <a:schemeClr val="tx1"/>
                </a:solidFill>
              </a:rPr>
              <a:t> exam which might put employee at risk;</a:t>
            </a:r>
          </a:p>
          <a:p>
            <a:pPr marL="342900" indent="-342900" algn="l">
              <a:buFont typeface="Courier New" panose="02070309020205020404" pitchFamily="49" charset="0"/>
              <a:buChar char="o"/>
              <a:defRPr/>
            </a:pPr>
            <a:r>
              <a:rPr lang="en-US" dirty="0">
                <a:solidFill>
                  <a:schemeClr val="tx1"/>
                </a:solidFill>
              </a:rPr>
              <a:t> Statement that employee has been informed of </a:t>
            </a:r>
            <a:br>
              <a:rPr lang="en-US" dirty="0">
                <a:solidFill>
                  <a:schemeClr val="tx1"/>
                </a:solidFill>
              </a:rPr>
            </a:br>
            <a:r>
              <a:rPr lang="en-US" dirty="0">
                <a:solidFill>
                  <a:schemeClr val="tx1"/>
                </a:solidFill>
              </a:rPr>
              <a:t> findings</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(Written opinion shall not reveal specific findings unrelated to occupational exposure)</a:t>
            </a:r>
          </a:p>
          <a:p>
            <a:pPr eaLnBrk="1" fontAlgn="auto" hangingPunct="1">
              <a:spcAft>
                <a:spcPts val="0"/>
              </a:spcAft>
              <a:defRPr/>
            </a:pPr>
            <a:endParaRPr lang="en-US" dirty="0"/>
          </a:p>
        </p:txBody>
      </p:sp>
      <p:sp>
        <p:nvSpPr>
          <p:cNvPr id="501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BC56E63B-B2D7-4490-BFA0-C57A639287FB}" type="slidenum">
              <a:rPr lang="en-US" altLang="en-US" sz="1400">
                <a:solidFill>
                  <a:schemeClr val="bg1"/>
                </a:solidFill>
                <a:latin typeface="Verdana" panose="020B0604030504040204" pitchFamily="34" charset="0"/>
              </a:rPr>
              <a:pPr algn="ctr" eaLnBrk="1" hangingPunct="1">
                <a:spcBef>
                  <a:spcPct val="0"/>
                </a:spcBef>
                <a:buFontTx/>
                <a:buNone/>
              </a:pPr>
              <a:t>46</a:t>
            </a:fld>
            <a:endParaRPr lang="en-US" altLang="en-US" sz="1400">
              <a:solidFill>
                <a:schemeClr val="bg1"/>
              </a:solidFill>
              <a:latin typeface="Verdana" panose="020B0604030504040204" pitchFamily="34" charset="0"/>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Hazard Identification</a:t>
            </a:r>
          </a:p>
        </p:txBody>
      </p:sp>
      <p:sp>
        <p:nvSpPr>
          <p:cNvPr id="3" name="Subtitle 2"/>
          <p:cNvSpPr>
            <a:spLocks noGrp="1"/>
          </p:cNvSpPr>
          <p:nvPr>
            <p:ph type="subTitle" idx="1"/>
          </p:nvPr>
        </p:nvSpPr>
        <p:spPr>
          <a:xfrm>
            <a:off x="228600" y="1295400"/>
            <a:ext cx="5334000" cy="4800600"/>
          </a:xfrm>
        </p:spPr>
        <p:txBody>
          <a:bodyPr rtlCol="0">
            <a:normAutofit fontScale="92500"/>
          </a:bodyPr>
          <a:lstStyle/>
          <a:p>
            <a:pPr>
              <a:buFont typeface="Arial" charset="0"/>
              <a:buNone/>
              <a:defRPr/>
            </a:pPr>
            <a:r>
              <a:rPr lang="en-US" dirty="0">
                <a:solidFill>
                  <a:srgbClr val="0070C0"/>
                </a:solidFill>
              </a:rPr>
              <a:t>Labels and Safety Data Sheets</a:t>
            </a:r>
          </a:p>
          <a:p>
            <a:pPr algn="l">
              <a:buFont typeface="Arial" charset="0"/>
              <a:buNone/>
              <a:defRPr/>
            </a:pPr>
            <a:endParaRPr lang="en-US" dirty="0">
              <a:solidFill>
                <a:schemeClr val="tx1"/>
              </a:solidFill>
            </a:endParaRPr>
          </a:p>
          <a:p>
            <a:pPr algn="l">
              <a:buFont typeface="Arial" charset="0"/>
              <a:buNone/>
              <a:defRPr/>
            </a:pPr>
            <a:r>
              <a:rPr lang="en-US" u="sng" dirty="0">
                <a:solidFill>
                  <a:schemeClr val="tx1"/>
                </a:solidFill>
              </a:rPr>
              <a:t>Employers shall:</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Ensure labels on incoming containers are not removed or defaced;</a:t>
            </a:r>
          </a:p>
          <a:p>
            <a:pPr algn="l">
              <a:buFont typeface="Courier New" pitchFamily="49" charset="0"/>
              <a:buChar char="o"/>
              <a:defRPr/>
            </a:pPr>
            <a:endParaRPr lang="en-US" dirty="0">
              <a:solidFill>
                <a:schemeClr val="tx1"/>
              </a:solidFill>
            </a:endParaRPr>
          </a:p>
          <a:p>
            <a:pPr algn="l">
              <a:buFont typeface="Arial" charset="0"/>
              <a:buNone/>
              <a:defRPr/>
            </a:pPr>
            <a:r>
              <a:rPr lang="en-US" dirty="0">
                <a:solidFill>
                  <a:schemeClr val="tx1"/>
                </a:solidFill>
              </a:rPr>
              <a:t>Maintain any SDSs received with incoming shipments of hazardous chemicals and ensure they are readily accessible to lab employees.</a:t>
            </a:r>
          </a:p>
          <a:p>
            <a:pPr eaLnBrk="1" fontAlgn="auto" hangingPunct="1">
              <a:spcAft>
                <a:spcPts val="0"/>
              </a:spcAft>
              <a:defRPr/>
            </a:pPr>
            <a:endParaRPr lang="en-US" dirty="0"/>
          </a:p>
        </p:txBody>
      </p:sp>
      <p:sp>
        <p:nvSpPr>
          <p:cNvPr id="512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975B158-61EC-4198-B2DD-9FD201829FA3}" type="slidenum">
              <a:rPr lang="en-US" altLang="en-US" sz="1400">
                <a:solidFill>
                  <a:schemeClr val="bg1"/>
                </a:solidFill>
                <a:latin typeface="Verdana" panose="020B0604030504040204" pitchFamily="34" charset="0"/>
              </a:rPr>
              <a:pPr algn="ctr" eaLnBrk="1" hangingPunct="1">
                <a:spcBef>
                  <a:spcPct val="0"/>
                </a:spcBef>
                <a:buFontTx/>
                <a:buNone/>
              </a:pPr>
              <a:t>47</a:t>
            </a:fld>
            <a:endParaRPr lang="en-US" altLang="en-US" sz="1400">
              <a:solidFill>
                <a:schemeClr val="bg1"/>
              </a:solidFill>
              <a:latin typeface="Verdana" panose="020B0604030504040204" pitchFamily="34" charset="0"/>
            </a:endParaRPr>
          </a:p>
        </p:txBody>
      </p:sp>
      <p:sp>
        <p:nvSpPr>
          <p:cNvPr id="51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51206" name="Picture 6" descr="C:\Documents and Settings\stlane\My Documents\My Pictures\Cadmium-Powder-Chemical-Label-LB-1584-31.gif"/>
          <p:cNvPicPr>
            <a:picLocks noChangeAspect="1" noChangeArrowheads="1"/>
          </p:cNvPicPr>
          <p:nvPr/>
        </p:nvPicPr>
        <p:blipFill>
          <a:blip r:embed="rId3">
            <a:extLst>
              <a:ext uri="{28A0092B-C50C-407E-A947-70E740481C1C}">
                <a14:useLocalDpi xmlns:a14="http://schemas.microsoft.com/office/drawing/2010/main" val="0"/>
              </a:ext>
            </a:extLst>
          </a:blip>
          <a:srcRect l="2000" t="1691" r="6000" b="7487"/>
          <a:stretch>
            <a:fillRect/>
          </a:stretch>
        </p:blipFill>
        <p:spPr bwMode="auto">
          <a:xfrm>
            <a:off x="6096000" y="1219200"/>
            <a:ext cx="25273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C:\Documents and Settings\stlane\My Documents\My Pictures\sds_binder.png"/>
          <p:cNvPicPr>
            <a:picLocks noChangeAspect="1" noChangeArrowheads="1"/>
          </p:cNvPicPr>
          <p:nvPr/>
        </p:nvPicPr>
        <p:blipFill>
          <a:blip r:embed="rId4">
            <a:extLst>
              <a:ext uri="{28A0092B-C50C-407E-A947-70E740481C1C}">
                <a14:useLocalDpi xmlns:a14="http://schemas.microsoft.com/office/drawing/2010/main" val="0"/>
              </a:ext>
            </a:extLst>
          </a:blip>
          <a:srcRect l="17458" t="4099" r="17458" b="4099"/>
          <a:stretch>
            <a:fillRect/>
          </a:stretch>
        </p:blipFill>
        <p:spPr bwMode="auto">
          <a:xfrm>
            <a:off x="6400800" y="39624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Chemical Developed for Lab</a:t>
            </a:r>
          </a:p>
        </p:txBody>
      </p:sp>
      <p:sp>
        <p:nvSpPr>
          <p:cNvPr id="3" name="Subtitle 2"/>
          <p:cNvSpPr>
            <a:spLocks noGrp="1"/>
          </p:cNvSpPr>
          <p:nvPr>
            <p:ph type="subTitle" idx="1"/>
          </p:nvPr>
        </p:nvSpPr>
        <p:spPr>
          <a:xfrm>
            <a:off x="609600" y="1295400"/>
            <a:ext cx="8153400" cy="4800600"/>
          </a:xfrm>
        </p:spPr>
        <p:txBody>
          <a:bodyPr rtlCol="0">
            <a:normAutofit/>
          </a:bodyPr>
          <a:lstStyle/>
          <a:p>
            <a:pPr algn="l">
              <a:buFont typeface="Arial" charset="0"/>
              <a:buNone/>
              <a:defRPr/>
            </a:pPr>
            <a:r>
              <a:rPr lang="en-US" dirty="0">
                <a:solidFill>
                  <a:schemeClr val="tx1"/>
                </a:solidFill>
              </a:rPr>
              <a:t>If composition produced for lab’s use is known:</a:t>
            </a:r>
          </a:p>
          <a:p>
            <a:pPr algn="l">
              <a:buFont typeface="Arial" charset="0"/>
              <a:buNone/>
              <a:defRPr/>
            </a:pPr>
            <a:endParaRPr lang="en-US" dirty="0">
              <a:solidFill>
                <a:schemeClr val="tx1"/>
              </a:solidFill>
            </a:endParaRPr>
          </a:p>
          <a:p>
            <a:pPr marL="457200" indent="-457200" algn="l">
              <a:buFont typeface="Arial" charset="0"/>
              <a:buNone/>
              <a:defRPr/>
            </a:pPr>
            <a:r>
              <a:rPr lang="en-US" dirty="0">
                <a:solidFill>
                  <a:schemeClr val="tx1"/>
                </a:solidFill>
              </a:rPr>
              <a:t>1. Determine if it is a hazardous chemical as </a:t>
            </a:r>
          </a:p>
          <a:p>
            <a:pPr marL="457200" indent="-457200" algn="l">
              <a:buFont typeface="Arial" charset="0"/>
              <a:buNone/>
              <a:defRPr/>
            </a:pPr>
            <a:r>
              <a:rPr lang="en-US" dirty="0">
                <a:solidFill>
                  <a:schemeClr val="tx1"/>
                </a:solidFill>
              </a:rPr>
              <a:t>    defined by standard;</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2. If so, provide employees with appropriate</a:t>
            </a:r>
          </a:p>
          <a:p>
            <a:pPr algn="l">
              <a:buFont typeface="Arial" charset="0"/>
              <a:buNone/>
              <a:defRPr/>
            </a:pPr>
            <a:r>
              <a:rPr lang="en-US" dirty="0">
                <a:solidFill>
                  <a:schemeClr val="tx1"/>
                </a:solidFill>
              </a:rPr>
              <a:t>    training per this standard (e);</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3. If composition is not known, assume it is   </a:t>
            </a:r>
          </a:p>
          <a:p>
            <a:pPr algn="l">
              <a:buFont typeface="Arial" charset="0"/>
              <a:buNone/>
              <a:defRPr/>
            </a:pPr>
            <a:r>
              <a:rPr lang="en-US" dirty="0">
                <a:solidFill>
                  <a:schemeClr val="tx1"/>
                </a:solidFill>
              </a:rPr>
              <a:t>    hazardous and train per (f) of this standard.</a:t>
            </a:r>
          </a:p>
          <a:p>
            <a:pPr eaLnBrk="1" fontAlgn="auto" hangingPunct="1">
              <a:spcAft>
                <a:spcPts val="0"/>
              </a:spcAft>
              <a:defRPr/>
            </a:pPr>
            <a:endParaRPr lang="en-US" dirty="0"/>
          </a:p>
        </p:txBody>
      </p:sp>
      <p:sp>
        <p:nvSpPr>
          <p:cNvPr id="522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14250D2-E975-43B4-B682-212E35F3F759}" type="slidenum">
              <a:rPr lang="en-US" altLang="en-US" sz="1400">
                <a:solidFill>
                  <a:schemeClr val="bg1"/>
                </a:solidFill>
                <a:latin typeface="Verdana" panose="020B0604030504040204" pitchFamily="34" charset="0"/>
              </a:rPr>
              <a:pPr algn="ctr" eaLnBrk="1" hangingPunct="1">
                <a:spcBef>
                  <a:spcPct val="0"/>
                </a:spcBef>
                <a:buFontTx/>
                <a:buNone/>
              </a:pPr>
              <a:t>48</a:t>
            </a:fld>
            <a:endParaRPr lang="en-US" altLang="en-US" sz="1400">
              <a:solidFill>
                <a:schemeClr val="bg1"/>
              </a:solidFill>
              <a:latin typeface="Verdana" panose="020B0604030504040204" pitchFamily="34" charset="0"/>
            </a:endParaRPr>
          </a:p>
        </p:txBody>
      </p:sp>
      <p:sp>
        <p:nvSpPr>
          <p:cNvPr id="522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500">
                <a:solidFill>
                  <a:schemeClr val="bg1"/>
                </a:solidFill>
                <a:latin typeface="Verdana" panose="020B0604030504040204" pitchFamily="34" charset="0"/>
              </a:rPr>
              <a:t>Chemical Developed for Others</a:t>
            </a:r>
          </a:p>
        </p:txBody>
      </p:sp>
      <p:sp>
        <p:nvSpPr>
          <p:cNvPr id="3" name="Subtitle 2"/>
          <p:cNvSpPr>
            <a:spLocks noGrp="1"/>
          </p:cNvSpPr>
          <p:nvPr>
            <p:ph type="subTitle" idx="1"/>
          </p:nvPr>
        </p:nvSpPr>
        <p:spPr>
          <a:xfrm>
            <a:off x="381000" y="1295400"/>
            <a:ext cx="7696200" cy="2819400"/>
          </a:xfrm>
        </p:spPr>
        <p:txBody>
          <a:bodyPr rtlCol="0">
            <a:normAutofit/>
          </a:bodyPr>
          <a:lstStyle/>
          <a:p>
            <a:pPr algn="l">
              <a:buFont typeface="Arial" charset="0"/>
              <a:buNone/>
              <a:defRPr/>
            </a:pPr>
            <a:r>
              <a:rPr lang="en-US" dirty="0">
                <a:solidFill>
                  <a:schemeClr val="tx1"/>
                </a:solidFill>
              </a:rPr>
              <a:t>If chemical is produced </a:t>
            </a:r>
            <a:r>
              <a:rPr lang="en-US" u="sng" dirty="0">
                <a:solidFill>
                  <a:schemeClr val="tx1"/>
                </a:solidFill>
              </a:rPr>
              <a:t>for another user</a:t>
            </a:r>
            <a:r>
              <a:rPr lang="en-US" dirty="0">
                <a:solidFill>
                  <a:schemeClr val="tx1"/>
                </a:solidFill>
              </a:rPr>
              <a:t> outside the lab, employer shall:</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Comply with Hazard Communication Standard (29 CFR 1910.1200) including preparation of SDS and labeling.</a:t>
            </a:r>
          </a:p>
          <a:p>
            <a:pPr eaLnBrk="1" fontAlgn="auto" hangingPunct="1">
              <a:spcAft>
                <a:spcPts val="0"/>
              </a:spcAft>
              <a:defRPr/>
            </a:pPr>
            <a:endParaRPr lang="en-US" dirty="0"/>
          </a:p>
        </p:txBody>
      </p:sp>
      <p:sp>
        <p:nvSpPr>
          <p:cNvPr id="532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A750468-762C-498A-8212-B81C8C9E1E64}" type="slidenum">
              <a:rPr lang="en-US" altLang="en-US" sz="1400">
                <a:solidFill>
                  <a:schemeClr val="bg1"/>
                </a:solidFill>
                <a:latin typeface="Verdana" panose="020B0604030504040204" pitchFamily="34" charset="0"/>
              </a:rPr>
              <a:pPr algn="ctr" eaLnBrk="1" hangingPunct="1">
                <a:spcBef>
                  <a:spcPct val="0"/>
                </a:spcBef>
                <a:buFontTx/>
                <a:buNone/>
              </a:pPr>
              <a:t>49</a:t>
            </a:fld>
            <a:endParaRPr lang="en-US" altLang="en-US" sz="1400">
              <a:solidFill>
                <a:schemeClr val="bg1"/>
              </a:solidFill>
              <a:latin typeface="Verdana" panose="020B0604030504040204" pitchFamily="34" charset="0"/>
            </a:endParaRPr>
          </a:p>
        </p:txBody>
      </p:sp>
      <p:sp>
        <p:nvSpPr>
          <p:cNvPr id="53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53254" name="Picture 2" descr="C:\Documents and Settings\stlane\My Documents\My Pictures\Lab Safety 1910.1450\med lab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5814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533400"/>
            <a:ext cx="5334000" cy="533400"/>
          </a:xfrm>
        </p:spPr>
        <p:txBody>
          <a:bodyPr/>
          <a:lstStyle/>
          <a:p>
            <a:pPr eaLnBrk="1" hangingPunct="1"/>
            <a:r>
              <a:rPr lang="en-US" altLang="en-US" sz="2800">
                <a:solidFill>
                  <a:schemeClr val="bg1"/>
                </a:solidFill>
                <a:latin typeface="Verdana" panose="020B0604030504040204" pitchFamily="34" charset="0"/>
              </a:rPr>
              <a:t>Paragraph (a) (2) (iii</a:t>
            </a:r>
            <a:r>
              <a:rPr lang="en-US" altLang="en-US" sz="2800">
                <a:solidFill>
                  <a:schemeClr val="bg1"/>
                </a:solidFill>
              </a:rPr>
              <a:t>)</a:t>
            </a:r>
            <a:br>
              <a:rPr lang="en-US" altLang="en-US" sz="2800"/>
            </a:br>
            <a:endParaRPr lang="en-US" altLang="en-US" sz="2800">
              <a:solidFill>
                <a:schemeClr val="bg1"/>
              </a:solidFill>
              <a:latin typeface="Verdana" panose="020B0604030504040204" pitchFamily="34" charset="0"/>
            </a:endParaRPr>
          </a:p>
        </p:txBody>
      </p:sp>
      <p:sp>
        <p:nvSpPr>
          <p:cNvPr id="3" name="Subtitle 2"/>
          <p:cNvSpPr>
            <a:spLocks noGrp="1"/>
          </p:cNvSpPr>
          <p:nvPr>
            <p:ph type="subTitle" idx="1"/>
          </p:nvPr>
        </p:nvSpPr>
        <p:spPr>
          <a:xfrm>
            <a:off x="228600" y="1371600"/>
            <a:ext cx="4114800" cy="4572000"/>
          </a:xfrm>
        </p:spPr>
        <p:txBody>
          <a:bodyPr rtlCol="0">
            <a:normAutofit/>
          </a:bodyPr>
          <a:lstStyle/>
          <a:p>
            <a:pPr algn="l">
              <a:buFont typeface="Arial" charset="0"/>
              <a:buNone/>
              <a:defRPr/>
            </a:pPr>
            <a:r>
              <a:rPr lang="en-US" dirty="0">
                <a:solidFill>
                  <a:schemeClr val="tx1"/>
                </a:solidFill>
              </a:rPr>
              <a:t>Where action level (or in absence of action level, the PEL) is routinely exceeded for an OSHA regulated substance with exposure monitoring and medical surveillance requirements, paragraphs(d)* and (g)(1)(ii)* of this section shall apply.</a:t>
            </a: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algn="l">
              <a:buFont typeface="Arial" charset="0"/>
              <a:buNone/>
              <a:defRPr/>
            </a:pPr>
            <a:endParaRPr lang="en-US" dirty="0">
              <a:solidFill>
                <a:schemeClr val="tx1"/>
              </a:solidFill>
            </a:endParaRPr>
          </a:p>
          <a:p>
            <a:pPr eaLnBrk="1" fontAlgn="auto" hangingPunct="1">
              <a:spcAft>
                <a:spcPts val="0"/>
              </a:spcAft>
              <a:defRPr/>
            </a:pPr>
            <a:endParaRPr lang="en-US" dirty="0"/>
          </a:p>
        </p:txBody>
      </p:sp>
      <p:sp>
        <p:nvSpPr>
          <p:cNvPr id="81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A252FF9-B68B-41BB-A604-00709CFC6627}" type="slidenum">
              <a:rPr lang="en-US" altLang="en-US" sz="1400">
                <a:solidFill>
                  <a:schemeClr val="bg1"/>
                </a:solidFill>
                <a:latin typeface="Verdana" panose="020B0604030504040204" pitchFamily="34" charset="0"/>
              </a:rPr>
              <a:pPr algn="ctr" eaLnBrk="1" hangingPunct="1">
                <a:spcBef>
                  <a:spcPct val="0"/>
                </a:spcBef>
                <a:buFontTx/>
                <a:buNone/>
              </a:pPr>
              <a:t>5</a:t>
            </a:fld>
            <a:endParaRPr lang="en-US" altLang="en-US" sz="1400">
              <a:solidFill>
                <a:schemeClr val="bg1"/>
              </a:solidFill>
              <a:latin typeface="Verdana" panose="020B0604030504040204" pitchFamily="34" charset="0"/>
            </a:endParaRPr>
          </a:p>
        </p:txBody>
      </p:sp>
      <p:sp>
        <p:nvSpPr>
          <p:cNvPr id="81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8198" name="Picture 6" descr="C:\Documents and Settings\stlane\My Documents\My Pictures\Lab Safety 1910.1450\100720-F-5397L-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541838"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Respirators</a:t>
            </a:r>
          </a:p>
        </p:txBody>
      </p:sp>
      <p:sp>
        <p:nvSpPr>
          <p:cNvPr id="3" name="Subtitle 2"/>
          <p:cNvSpPr>
            <a:spLocks noGrp="1"/>
          </p:cNvSpPr>
          <p:nvPr>
            <p:ph type="subTitle" idx="1"/>
          </p:nvPr>
        </p:nvSpPr>
        <p:spPr>
          <a:xfrm>
            <a:off x="609600" y="1295400"/>
            <a:ext cx="7391400" cy="4572000"/>
          </a:xfrm>
        </p:spPr>
        <p:txBody>
          <a:bodyPr rtlCol="0">
            <a:normAutofit/>
          </a:bodyPr>
          <a:lstStyle/>
          <a:p>
            <a:pPr algn="l">
              <a:buFont typeface="Arial" charset="0"/>
              <a:buNone/>
              <a:defRPr/>
            </a:pPr>
            <a:r>
              <a:rPr lang="en-US" dirty="0">
                <a:solidFill>
                  <a:schemeClr val="tx1"/>
                </a:solidFill>
              </a:rPr>
              <a:t>Where respirators are necessary to maintain exposure below PELs, employer shall provide, at no cost to employee, the proper respiratory equipment.</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Respirators shall be selected and used per 29 CR 1910.134.</a:t>
            </a:r>
          </a:p>
          <a:p>
            <a:pPr eaLnBrk="1" fontAlgn="auto" hangingPunct="1">
              <a:spcAft>
                <a:spcPts val="0"/>
              </a:spcAft>
              <a:defRPr/>
            </a:pPr>
            <a:endParaRPr lang="en-US" dirty="0"/>
          </a:p>
        </p:txBody>
      </p:sp>
      <p:sp>
        <p:nvSpPr>
          <p:cNvPr id="542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52C289E-D85E-433E-ACBE-879EFA1446F5}" type="slidenum">
              <a:rPr lang="en-US" altLang="en-US" sz="1400">
                <a:solidFill>
                  <a:schemeClr val="bg1"/>
                </a:solidFill>
                <a:latin typeface="Verdana" panose="020B0604030504040204" pitchFamily="34" charset="0"/>
              </a:rPr>
              <a:pPr algn="ctr" eaLnBrk="1" hangingPunct="1">
                <a:spcBef>
                  <a:spcPct val="0"/>
                </a:spcBef>
                <a:buFontTx/>
                <a:buNone/>
              </a:pPr>
              <a:t>50</a:t>
            </a:fld>
            <a:endParaRPr lang="en-US" altLang="en-US" sz="1400">
              <a:solidFill>
                <a:schemeClr val="bg1"/>
              </a:solidFill>
              <a:latin typeface="Verdana" panose="020B0604030504040204" pitchFamily="34" charset="0"/>
            </a:endParaRPr>
          </a:p>
        </p:txBody>
      </p:sp>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54278" name="Picture 6" descr="C:\Documents and Settings\stlane\My Documents\My Pictures\Lab Safety 1910.1450\ma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33800"/>
            <a:ext cx="2932113"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Recordkeeping</a:t>
            </a:r>
          </a:p>
        </p:txBody>
      </p:sp>
      <p:sp>
        <p:nvSpPr>
          <p:cNvPr id="3" name="Subtitle 2"/>
          <p:cNvSpPr>
            <a:spLocks noGrp="1"/>
          </p:cNvSpPr>
          <p:nvPr>
            <p:ph type="subTitle" idx="1"/>
          </p:nvPr>
        </p:nvSpPr>
        <p:spPr>
          <a:xfrm>
            <a:off x="609600" y="1219200"/>
            <a:ext cx="7848600" cy="4876800"/>
          </a:xfrm>
        </p:spPr>
        <p:txBody>
          <a:bodyPr rtlCol="0">
            <a:normAutofit fontScale="92500"/>
          </a:bodyPr>
          <a:lstStyle/>
          <a:p>
            <a:pPr>
              <a:buFont typeface="Arial" charset="0"/>
              <a:buNone/>
              <a:defRPr/>
            </a:pPr>
            <a:r>
              <a:rPr lang="en-US" dirty="0">
                <a:solidFill>
                  <a:srgbClr val="0070C0"/>
                </a:solidFill>
              </a:rPr>
              <a:t>Employer shall</a:t>
            </a:r>
          </a:p>
          <a:p>
            <a:pPr algn="l">
              <a:buFont typeface="Arial" charset="0"/>
              <a:buNone/>
              <a:defRPr/>
            </a:pPr>
            <a:r>
              <a:rPr lang="en-US" dirty="0">
                <a:solidFill>
                  <a:schemeClr val="tx1"/>
                </a:solidFill>
              </a:rPr>
              <a:t>Establish and maintain, for each employee, </a:t>
            </a:r>
          </a:p>
          <a:p>
            <a:pPr algn="l">
              <a:buFont typeface="Arial" charset="0"/>
              <a:buNone/>
              <a:defRPr/>
            </a:pPr>
            <a:endParaRPr lang="en-US" dirty="0">
              <a:solidFill>
                <a:schemeClr val="tx1"/>
              </a:solidFill>
            </a:endParaRPr>
          </a:p>
          <a:p>
            <a:pPr marL="457200" indent="-457200" algn="l">
              <a:buFont typeface="Arial" charset="0"/>
              <a:buAutoNum type="arabicPeriod"/>
              <a:defRPr/>
            </a:pPr>
            <a:r>
              <a:rPr lang="en-US" dirty="0">
                <a:solidFill>
                  <a:schemeClr val="tx1"/>
                </a:solidFill>
              </a:rPr>
              <a:t>An accurate record of any measurements       taken to monitor employee exposures, and </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2. Any medical consultation and examinations   </a:t>
            </a:r>
            <a:br>
              <a:rPr lang="en-US" dirty="0">
                <a:solidFill>
                  <a:schemeClr val="tx1"/>
                </a:solidFill>
              </a:rPr>
            </a:br>
            <a:r>
              <a:rPr lang="en-US" dirty="0">
                <a:solidFill>
                  <a:schemeClr val="tx1"/>
                </a:solidFill>
              </a:rPr>
              <a:t>    including tests or written opinions required by this  </a:t>
            </a:r>
            <a:br>
              <a:rPr lang="en-US" dirty="0">
                <a:solidFill>
                  <a:schemeClr val="tx1"/>
                </a:solidFill>
              </a:rPr>
            </a:br>
            <a:r>
              <a:rPr lang="en-US" dirty="0">
                <a:solidFill>
                  <a:schemeClr val="tx1"/>
                </a:solidFill>
              </a:rPr>
              <a:t>    standard,</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3. Assurance that such records are kept, transferred,  </a:t>
            </a:r>
            <a:br>
              <a:rPr lang="en-US" dirty="0">
                <a:solidFill>
                  <a:schemeClr val="tx1"/>
                </a:solidFill>
              </a:rPr>
            </a:br>
            <a:r>
              <a:rPr lang="en-US" dirty="0">
                <a:solidFill>
                  <a:schemeClr val="tx1"/>
                </a:solidFill>
              </a:rPr>
              <a:t>    and made available per 29 CFR 1910.1020.</a:t>
            </a:r>
          </a:p>
          <a:p>
            <a:pPr eaLnBrk="1" fontAlgn="auto" hangingPunct="1">
              <a:spcAft>
                <a:spcPts val="0"/>
              </a:spcAft>
              <a:defRPr/>
            </a:pPr>
            <a:endParaRPr lang="en-US" dirty="0"/>
          </a:p>
        </p:txBody>
      </p:sp>
      <p:sp>
        <p:nvSpPr>
          <p:cNvPr id="553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772E7AF-911A-4A34-AEB1-ED299C88874F}" type="slidenum">
              <a:rPr lang="en-US" altLang="en-US" sz="1400">
                <a:solidFill>
                  <a:schemeClr val="bg1"/>
                </a:solidFill>
                <a:latin typeface="Verdana" panose="020B0604030504040204" pitchFamily="34" charset="0"/>
              </a:rPr>
              <a:pPr algn="ctr" eaLnBrk="1" hangingPunct="1">
                <a:spcBef>
                  <a:spcPct val="0"/>
                </a:spcBef>
                <a:buFontTx/>
                <a:buNone/>
              </a:pPr>
              <a:t>51</a:t>
            </a:fld>
            <a:endParaRPr lang="en-US" altLang="en-US" sz="1400">
              <a:solidFill>
                <a:schemeClr val="bg1"/>
              </a:solidFill>
              <a:latin typeface="Verdana" panose="020B0604030504040204" pitchFamily="34" charset="0"/>
            </a:endParaRPr>
          </a:p>
        </p:txBody>
      </p:sp>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References</a:t>
            </a:r>
          </a:p>
        </p:txBody>
      </p:sp>
      <p:sp>
        <p:nvSpPr>
          <p:cNvPr id="3" name="Subtitle 2"/>
          <p:cNvSpPr>
            <a:spLocks noGrp="1"/>
          </p:cNvSpPr>
          <p:nvPr>
            <p:ph type="subTitle" idx="1"/>
          </p:nvPr>
        </p:nvSpPr>
        <p:spPr>
          <a:xfrm>
            <a:off x="609600" y="1371600"/>
            <a:ext cx="7848600" cy="4572000"/>
          </a:xfrm>
        </p:spPr>
        <p:txBody>
          <a:bodyPr rtlCol="0">
            <a:normAutofit/>
          </a:bodyPr>
          <a:lstStyle/>
          <a:p>
            <a:pPr algn="l">
              <a:buFont typeface="Arial" charset="0"/>
              <a:buNone/>
              <a:defRPr/>
            </a:pPr>
            <a:r>
              <a:rPr lang="en-US" sz="2000" dirty="0">
                <a:solidFill>
                  <a:schemeClr val="tx1"/>
                </a:solidFill>
              </a:rPr>
              <a:t>A full list of references can be found in 1910.1450 Appendix B to assist in the construction of a Chemical Hygiene Plan</a:t>
            </a:r>
          </a:p>
          <a:p>
            <a:pPr algn="l">
              <a:buFont typeface="Arial" charset="0"/>
              <a:buNone/>
              <a:defRPr/>
            </a:pPr>
            <a:endParaRPr lang="en-US" sz="2000" dirty="0">
              <a:solidFill>
                <a:schemeClr val="tx1"/>
              </a:solidFill>
            </a:endParaRPr>
          </a:p>
          <a:p>
            <a:pPr algn="l">
              <a:buFont typeface="Arial" charset="0"/>
              <a:buNone/>
              <a:defRPr/>
            </a:pPr>
            <a:r>
              <a:rPr lang="en-US" sz="2000" dirty="0">
                <a:solidFill>
                  <a:schemeClr val="tx1"/>
                </a:solidFill>
              </a:rPr>
              <a:t>Also the following serve as reference materials:</a:t>
            </a:r>
          </a:p>
          <a:p>
            <a:pPr algn="l">
              <a:buFont typeface="Arial" charset="0"/>
              <a:buNone/>
              <a:defRPr/>
            </a:pPr>
            <a:endParaRPr lang="en-US" sz="2000" dirty="0">
              <a:solidFill>
                <a:schemeClr val="tx1"/>
              </a:solidFill>
            </a:endParaRPr>
          </a:p>
          <a:p>
            <a:pPr algn="l">
              <a:buFont typeface="Arial" charset="0"/>
              <a:buNone/>
              <a:defRPr/>
            </a:pPr>
            <a:r>
              <a:rPr lang="en-US" sz="2000" dirty="0">
                <a:solidFill>
                  <a:schemeClr val="tx1"/>
                </a:solidFill>
              </a:rPr>
              <a:t>National Research Council, Prudent Practices for Handling Hazardous Chemicals in Laboratories, National Academy Press, Washington, D.C., 1981</a:t>
            </a:r>
          </a:p>
          <a:p>
            <a:pPr algn="l">
              <a:buFont typeface="Arial" charset="0"/>
              <a:buNone/>
              <a:defRPr/>
            </a:pPr>
            <a:endParaRPr lang="en-US" sz="2000" dirty="0">
              <a:solidFill>
                <a:schemeClr val="tx1"/>
              </a:solidFill>
            </a:endParaRPr>
          </a:p>
          <a:p>
            <a:pPr algn="l">
              <a:buFont typeface="Arial" charset="0"/>
              <a:buNone/>
              <a:defRPr/>
            </a:pPr>
            <a:r>
              <a:rPr lang="en-US" sz="2000" dirty="0">
                <a:solidFill>
                  <a:schemeClr val="tx1"/>
                </a:solidFill>
              </a:rPr>
              <a:t>NIOSH/OSHA Pocket Guide to Chemical Hazards, NIOSH Pub. No. 85-114, U.S. Government Printing Office, Washington, DC, (latest edition).</a:t>
            </a:r>
            <a:endParaRPr lang="en-US" sz="2000" dirty="0"/>
          </a:p>
        </p:txBody>
      </p:sp>
      <p:sp>
        <p:nvSpPr>
          <p:cNvPr id="563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F80A50A-01E8-4FDD-8C59-02A0D2B33D01}" type="slidenum">
              <a:rPr lang="en-US" altLang="en-US" sz="1400">
                <a:solidFill>
                  <a:schemeClr val="bg1"/>
                </a:solidFill>
                <a:latin typeface="Verdana" panose="020B0604030504040204" pitchFamily="34" charset="0"/>
              </a:rPr>
              <a:pPr algn="ctr" eaLnBrk="1" hangingPunct="1">
                <a:spcBef>
                  <a:spcPct val="0"/>
                </a:spcBef>
                <a:buFontTx/>
                <a:buNone/>
              </a:pPr>
              <a:t>52</a:t>
            </a:fld>
            <a:endParaRPr lang="en-US" altLang="en-US" sz="1400">
              <a:solidFill>
                <a:schemeClr val="bg1"/>
              </a:solidFill>
              <a:latin typeface="Verdana" panose="020B0604030504040204" pitchFamily="34" charset="0"/>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3" name="Subtitle 2"/>
          <p:cNvSpPr>
            <a:spLocks noGrp="1"/>
          </p:cNvSpPr>
          <p:nvPr>
            <p:ph type="subTitle" idx="1"/>
          </p:nvPr>
        </p:nvSpPr>
        <p:spPr>
          <a:xfrm>
            <a:off x="609600" y="1295400"/>
            <a:ext cx="7848600" cy="1981200"/>
          </a:xfrm>
        </p:spPr>
        <p:txBody>
          <a:bodyPr rtlCol="0">
            <a:normAutofit fontScale="92500" lnSpcReduction="20000"/>
          </a:bodyPr>
          <a:lstStyle/>
          <a:p>
            <a:pPr algn="l">
              <a:defRPr/>
            </a:pPr>
            <a:r>
              <a:rPr lang="en-US" altLang="en-US" sz="2600" b="1" dirty="0">
                <a:solidFill>
                  <a:srgbClr val="0070C0"/>
                </a:solidFill>
              </a:rPr>
              <a:t>Health &amp; Safety Training Specialists</a:t>
            </a:r>
          </a:p>
          <a:p>
            <a:pPr algn="l">
              <a:defRPr/>
            </a:pPr>
            <a:r>
              <a:rPr lang="en-US" altLang="en-US" sz="2600" b="1" dirty="0">
                <a:solidFill>
                  <a:srgbClr val="0070C0"/>
                </a:solidFill>
              </a:rPr>
              <a:t>1171 South Cameron Street, Room 324</a:t>
            </a:r>
          </a:p>
          <a:p>
            <a:pPr algn="l">
              <a:defRPr/>
            </a:pPr>
            <a:r>
              <a:rPr lang="en-US" altLang="en-US" sz="2600" b="1" dirty="0">
                <a:solidFill>
                  <a:srgbClr val="0070C0"/>
                </a:solidFill>
              </a:rPr>
              <a:t>Harrisburg, PA 17104-2501</a:t>
            </a:r>
          </a:p>
          <a:p>
            <a:pPr algn="l">
              <a:defRPr/>
            </a:pPr>
            <a:r>
              <a:rPr lang="en-US" altLang="en-US" sz="2600" b="1" dirty="0">
                <a:solidFill>
                  <a:srgbClr val="0070C0"/>
                </a:solidFill>
              </a:rPr>
              <a:t>(717) 772-1635</a:t>
            </a:r>
          </a:p>
          <a:p>
            <a:pPr algn="l">
              <a:defRPr/>
            </a:pPr>
            <a:r>
              <a:rPr lang="en-US" altLang="en-US" sz="2600" b="1" dirty="0">
                <a:solidFill>
                  <a:srgbClr val="0070C0"/>
                </a:solidFill>
              </a:rPr>
              <a:t>RA-LI-BWC-PATHS@pa.gov           </a:t>
            </a:r>
          </a:p>
          <a:p>
            <a:pPr algn="l">
              <a:buFont typeface="Arial" charset="0"/>
              <a:buNone/>
              <a:defRPr/>
            </a:pPr>
            <a:endParaRPr lang="en-US" sz="2000" dirty="0"/>
          </a:p>
        </p:txBody>
      </p:sp>
      <p:sp>
        <p:nvSpPr>
          <p:cNvPr id="573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0AAD40E-F426-4E40-B3ED-27807333C193}" type="slidenum">
              <a:rPr lang="en-US" altLang="en-US" sz="1400">
                <a:solidFill>
                  <a:schemeClr val="bg1"/>
                </a:solidFill>
                <a:latin typeface="Verdana" panose="020B0604030504040204" pitchFamily="34" charset="0"/>
              </a:rPr>
              <a:pPr algn="ctr" eaLnBrk="1" hangingPunct="1">
                <a:spcBef>
                  <a:spcPct val="0"/>
                </a:spcBef>
                <a:buFontTx/>
                <a:buNone/>
              </a:pPr>
              <a:t>53</a:t>
            </a:fld>
            <a:endParaRPr lang="en-US" altLang="en-US" sz="1400">
              <a:solidFill>
                <a:schemeClr val="bg1"/>
              </a:solidFill>
              <a:latin typeface="Verdana" panose="020B0604030504040204" pitchFamily="34" charset="0"/>
            </a:endParaRPr>
          </a:p>
        </p:txBody>
      </p:sp>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57350"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1"/>
          <p:cNvSpPr>
            <a:spLocks noChangeArrowheads="1"/>
          </p:cNvSpPr>
          <p:nvPr/>
        </p:nvSpPr>
        <p:spPr bwMode="auto">
          <a:xfrm>
            <a:off x="457200" y="3738563"/>
            <a:ext cx="518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3"/>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7352" name="Picture 7"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8467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5837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C26D03C-9DFD-4E71-880C-FBEE827475A2}" type="slidenum">
              <a:rPr lang="en-US" altLang="en-US" sz="1400">
                <a:solidFill>
                  <a:schemeClr val="bg1"/>
                </a:solidFill>
                <a:latin typeface="Verdana" panose="020B0604030504040204" pitchFamily="34" charset="0"/>
              </a:rPr>
              <a:pPr algn="ctr" eaLnBrk="1" hangingPunct="1">
                <a:spcBef>
                  <a:spcPct val="0"/>
                </a:spcBef>
                <a:buFontTx/>
                <a:buNone/>
              </a:pPr>
              <a:t>54</a:t>
            </a:fld>
            <a:endParaRPr lang="en-US" altLang="en-US" sz="1400">
              <a:solidFill>
                <a:schemeClr val="bg1"/>
              </a:solidFill>
              <a:latin typeface="Verdana" panose="020B0604030504040204" pitchFamily="34" charset="0"/>
            </a:endParaRPr>
          </a:p>
        </p:txBody>
      </p:sp>
      <p:sp>
        <p:nvSpPr>
          <p:cNvPr id="583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58373" name="Picture 6" descr="C:\Documents and Settings\stlane\My Documents\My Pictures\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4576763"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457200"/>
            <a:ext cx="5334000" cy="685800"/>
          </a:xfrm>
        </p:spPr>
        <p:txBody>
          <a:bodyPr/>
          <a:lstStyle/>
          <a:p>
            <a:pPr eaLnBrk="1" hangingPunct="1"/>
            <a:r>
              <a:rPr lang="en-US" altLang="en-US" sz="2800">
                <a:solidFill>
                  <a:schemeClr val="bg1"/>
                </a:solidFill>
                <a:latin typeface="Verdana" panose="020B0604030504040204" pitchFamily="34" charset="0"/>
              </a:rPr>
              <a:t>Standard Does </a:t>
            </a:r>
            <a:r>
              <a:rPr lang="en-US" altLang="en-US" sz="2800" u="sng">
                <a:solidFill>
                  <a:schemeClr val="bg1"/>
                </a:solidFill>
                <a:latin typeface="Verdana" panose="020B0604030504040204" pitchFamily="34" charset="0"/>
              </a:rPr>
              <a:t>Not</a:t>
            </a:r>
            <a:r>
              <a:rPr lang="en-US" altLang="en-US" sz="2800">
                <a:solidFill>
                  <a:schemeClr val="bg1"/>
                </a:solidFill>
                <a:latin typeface="Verdana" panose="020B0604030504040204" pitchFamily="34" charset="0"/>
              </a:rPr>
              <a:t> Apply To</a:t>
            </a:r>
            <a:br>
              <a:rPr lang="en-US" altLang="en-US" sz="2800"/>
            </a:br>
            <a:endParaRPr lang="en-US" altLang="en-US" sz="2800">
              <a:solidFill>
                <a:schemeClr val="bg1"/>
              </a:solidFill>
              <a:latin typeface="Verdana" panose="020B0604030504040204" pitchFamily="34" charset="0"/>
            </a:endParaRPr>
          </a:p>
        </p:txBody>
      </p:sp>
      <p:sp>
        <p:nvSpPr>
          <p:cNvPr id="3" name="Subtitle 2"/>
          <p:cNvSpPr>
            <a:spLocks noGrp="1"/>
          </p:cNvSpPr>
          <p:nvPr>
            <p:ph type="subTitle" idx="1"/>
          </p:nvPr>
        </p:nvSpPr>
        <p:spPr>
          <a:xfrm>
            <a:off x="609600" y="1714500"/>
            <a:ext cx="4419600" cy="3886200"/>
          </a:xfrm>
        </p:spPr>
        <p:txBody>
          <a:bodyPr rtlCol="0">
            <a:normAutofit/>
          </a:bodyPr>
          <a:lstStyle/>
          <a:p>
            <a:pPr algn="l">
              <a:buFont typeface="Arial" charset="0"/>
              <a:buNone/>
              <a:defRPr/>
            </a:pPr>
            <a:r>
              <a:rPr lang="en-US" dirty="0">
                <a:solidFill>
                  <a:schemeClr val="tx1"/>
                </a:solidFill>
              </a:rPr>
              <a:t>Uses of hazardous chemicals not meeting the definition of lab use.</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In such cases employer shall comply with relevant standard in 29 CR 1910, Subpart Z, even if such use occurs in a lab.</a:t>
            </a:r>
          </a:p>
          <a:p>
            <a:pPr algn="l">
              <a:buFont typeface="Arial" charset="0"/>
              <a:buNone/>
              <a:defRPr/>
            </a:pPr>
            <a:endParaRPr lang="en-US" dirty="0">
              <a:solidFill>
                <a:schemeClr val="tx1"/>
              </a:solidFill>
            </a:endParaRPr>
          </a:p>
          <a:p>
            <a:pPr algn="l" eaLnBrk="1" fontAlgn="auto" hangingPunct="1">
              <a:spcAft>
                <a:spcPts val="0"/>
              </a:spcAft>
              <a:defRPr/>
            </a:pPr>
            <a:endParaRPr lang="en-US" dirty="0"/>
          </a:p>
        </p:txBody>
      </p:sp>
      <p:sp>
        <p:nvSpPr>
          <p:cNvPr id="92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08897D0-A92D-496E-8D95-DD3D8128D4AD}" type="slidenum">
              <a:rPr lang="en-US" altLang="en-US" sz="1400">
                <a:solidFill>
                  <a:schemeClr val="bg1"/>
                </a:solidFill>
                <a:latin typeface="Verdana" panose="020B0604030504040204" pitchFamily="34" charset="0"/>
              </a:rPr>
              <a:pPr algn="ctr" eaLnBrk="1" hangingPunct="1">
                <a:spcBef>
                  <a:spcPct val="0"/>
                </a:spcBef>
                <a:buFontTx/>
                <a:buNone/>
              </a:pPr>
              <a:t>6</a:t>
            </a:fld>
            <a:endParaRPr lang="en-US" altLang="en-US" sz="1400">
              <a:solidFill>
                <a:schemeClr val="bg1"/>
              </a:solidFill>
              <a:latin typeface="Verdana" panose="020B0604030504040204" pitchFamily="34" charset="0"/>
            </a:endParaRPr>
          </a:p>
        </p:txBody>
      </p:sp>
      <p:sp>
        <p:nvSpPr>
          <p:cNvPr id="92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9222" name="Picture 6" descr="C:\Documents and Settings\stlane\My Documents\My Pictures\Lab Safety 1910.1450\9780160888724__186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276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381000"/>
            <a:ext cx="5334000" cy="533400"/>
          </a:xfrm>
        </p:spPr>
        <p:txBody>
          <a:bodyPr/>
          <a:lstStyle/>
          <a:p>
            <a:pPr eaLnBrk="1" hangingPunct="1"/>
            <a:r>
              <a:rPr lang="en-US" altLang="en-US" sz="2600">
                <a:solidFill>
                  <a:schemeClr val="bg1"/>
                </a:solidFill>
                <a:latin typeface="Verdana" panose="020B0604030504040204" pitchFamily="34" charset="0"/>
              </a:rPr>
              <a:t>Standard Does NOT Apply To</a:t>
            </a:r>
          </a:p>
        </p:txBody>
      </p:sp>
      <p:sp>
        <p:nvSpPr>
          <p:cNvPr id="3" name="Subtitle 2"/>
          <p:cNvSpPr>
            <a:spLocks noGrp="1"/>
          </p:cNvSpPr>
          <p:nvPr>
            <p:ph type="subTitle" idx="1"/>
          </p:nvPr>
        </p:nvSpPr>
        <p:spPr>
          <a:xfrm>
            <a:off x="609600" y="1295400"/>
            <a:ext cx="4724400" cy="4800600"/>
          </a:xfrm>
        </p:spPr>
        <p:txBody>
          <a:bodyPr rtlCol="0">
            <a:normAutofit/>
          </a:bodyPr>
          <a:lstStyle/>
          <a:p>
            <a:pPr algn="l">
              <a:buFont typeface="Arial" charset="0"/>
              <a:buNone/>
              <a:defRPr/>
            </a:pPr>
            <a:r>
              <a:rPr lang="en-US" dirty="0">
                <a:solidFill>
                  <a:schemeClr val="tx1"/>
                </a:solidFill>
              </a:rPr>
              <a:t>Lab uses of hazardous chemicals which provide no potential for employee exposure. </a:t>
            </a:r>
            <a:r>
              <a:rPr lang="en-US" dirty="0">
                <a:solidFill>
                  <a:srgbClr val="FF0000"/>
                </a:solidFill>
              </a:rPr>
              <a:t>Examples</a:t>
            </a:r>
            <a:r>
              <a:rPr lang="en-US" dirty="0">
                <a:solidFill>
                  <a:schemeClr val="tx1"/>
                </a:solidFill>
              </a:rPr>
              <a:t>:</a:t>
            </a:r>
          </a:p>
          <a:p>
            <a:pPr algn="l">
              <a:buFont typeface="Arial" charset="0"/>
              <a:buNone/>
              <a:defRPr/>
            </a:pPr>
            <a:endParaRPr lang="en-US" dirty="0">
              <a:solidFill>
                <a:schemeClr val="tx1"/>
              </a:solidFill>
            </a:endParaRPr>
          </a:p>
          <a:p>
            <a:pPr marL="342900" indent="-342900" algn="l">
              <a:buFont typeface="Courier New" panose="02070309020205020404" pitchFamily="49" charset="0"/>
              <a:buChar char="o"/>
              <a:defRPr/>
            </a:pPr>
            <a:r>
              <a:rPr lang="en-US" dirty="0">
                <a:solidFill>
                  <a:schemeClr val="tx1"/>
                </a:solidFill>
              </a:rPr>
              <a:t>Procedures using   chemically-impregnated    test media (Dip-and-Read tests);</a:t>
            </a:r>
          </a:p>
          <a:p>
            <a:pPr marL="342900" indent="-342900" algn="l">
              <a:buFont typeface="Courier New" panose="02070309020205020404" pitchFamily="49" charset="0"/>
              <a:buChar char="o"/>
              <a:defRPr/>
            </a:pPr>
            <a:r>
              <a:rPr lang="en-US" dirty="0">
                <a:solidFill>
                  <a:schemeClr val="tx1"/>
                </a:solidFill>
              </a:rPr>
              <a:t>Commercially prepared kits (pregnancy tests).</a:t>
            </a:r>
          </a:p>
          <a:p>
            <a:pPr eaLnBrk="1" fontAlgn="auto" hangingPunct="1">
              <a:spcAft>
                <a:spcPts val="0"/>
              </a:spcAft>
              <a:defRPr/>
            </a:pPr>
            <a:endParaRPr lang="en-US" dirty="0"/>
          </a:p>
        </p:txBody>
      </p:sp>
      <p:sp>
        <p:nvSpPr>
          <p:cNvPr id="102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0972932-3F24-4E18-9913-E475816F2CDE}" type="slidenum">
              <a:rPr lang="en-US" altLang="en-US" sz="1400">
                <a:solidFill>
                  <a:schemeClr val="bg1"/>
                </a:solidFill>
                <a:latin typeface="Verdana" panose="020B0604030504040204" pitchFamily="34" charset="0"/>
              </a:rPr>
              <a:pPr algn="ctr" eaLnBrk="1" hangingPunct="1">
                <a:spcBef>
                  <a:spcPct val="0"/>
                </a:spcBef>
                <a:buFontTx/>
                <a:buNone/>
              </a:pPr>
              <a:t>7</a:t>
            </a:fld>
            <a:endParaRPr lang="en-US" altLang="en-US" sz="1400">
              <a:solidFill>
                <a:schemeClr val="bg1"/>
              </a:solidFill>
              <a:latin typeface="Verdana" panose="020B0604030504040204" pitchFamily="34" charset="0"/>
            </a:endParaRPr>
          </a:p>
        </p:txBody>
      </p:sp>
      <p:sp>
        <p:nvSpPr>
          <p:cNvPr id="102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0246" name="Picture 6" descr="C:\Documents and Settings\stlane\My Documents\My Pictures\Lab Safety 1910.1450\MerckPHStr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2972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533400"/>
            <a:ext cx="5334000" cy="533400"/>
          </a:xfrm>
        </p:spPr>
        <p:txBody>
          <a:bodyPr/>
          <a:lstStyle/>
          <a:p>
            <a:pPr eaLnBrk="1" hangingPunct="1"/>
            <a:r>
              <a:rPr lang="en-US" altLang="en-US" sz="2800">
                <a:solidFill>
                  <a:schemeClr val="bg1"/>
                </a:solidFill>
                <a:latin typeface="Verdana" panose="020B0604030504040204" pitchFamily="34" charset="0"/>
              </a:rPr>
              <a:t>Hazardous Chemical Defined</a:t>
            </a:r>
            <a:br>
              <a:rPr lang="en-US" altLang="en-US" sz="2400"/>
            </a:br>
            <a:endParaRPr lang="en-US" altLang="en-US" sz="2400">
              <a:solidFill>
                <a:schemeClr val="bg1"/>
              </a:solidFill>
              <a:latin typeface="Verdana" panose="020B0604030504040204" pitchFamily="34" charset="0"/>
            </a:endParaRPr>
          </a:p>
        </p:txBody>
      </p:sp>
      <p:sp>
        <p:nvSpPr>
          <p:cNvPr id="3" name="Subtitle 2"/>
          <p:cNvSpPr>
            <a:spLocks noGrp="1"/>
          </p:cNvSpPr>
          <p:nvPr>
            <p:ph type="subTitle" idx="1"/>
          </p:nvPr>
        </p:nvSpPr>
        <p:spPr>
          <a:xfrm>
            <a:off x="304800" y="1295400"/>
            <a:ext cx="8153400" cy="4648200"/>
          </a:xfrm>
        </p:spPr>
        <p:txBody>
          <a:bodyPr rtlCol="0">
            <a:normAutofit/>
          </a:bodyPr>
          <a:lstStyle/>
          <a:p>
            <a:pPr algn="l">
              <a:buFont typeface="Arial" charset="0"/>
              <a:buNone/>
              <a:defRPr/>
            </a:pPr>
            <a:r>
              <a:rPr lang="en-US" dirty="0">
                <a:solidFill>
                  <a:schemeClr val="tx1"/>
                </a:solidFill>
              </a:rPr>
              <a:t>A chemical for which there is statistically significant evidence that acute or chronic health effects may occur in an exposed employee</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The term “Health Hazard” includes:  </a:t>
            </a:r>
          </a:p>
          <a:p>
            <a:pPr algn="l">
              <a:buFont typeface="Arial" charset="0"/>
              <a:buNone/>
              <a:defRPr/>
            </a:pPr>
            <a:r>
              <a:rPr lang="en-US" dirty="0">
                <a:solidFill>
                  <a:schemeClr val="tx1"/>
                </a:solidFill>
              </a:rPr>
              <a:t> </a:t>
            </a:r>
          </a:p>
          <a:p>
            <a:pPr marL="342900" indent="-342900" algn="l">
              <a:buFont typeface="Courier New" panose="02070309020205020404" pitchFamily="49" charset="0"/>
              <a:buChar char="o"/>
              <a:defRPr/>
            </a:pPr>
            <a:r>
              <a:rPr lang="en-US" dirty="0">
                <a:solidFill>
                  <a:schemeClr val="tx1"/>
                </a:solidFill>
              </a:rPr>
              <a:t> Carcinogens;</a:t>
            </a:r>
          </a:p>
          <a:p>
            <a:pPr marL="342900" indent="-342900" algn="l">
              <a:buFont typeface="Courier New" panose="02070309020205020404" pitchFamily="49" charset="0"/>
              <a:buChar char="o"/>
              <a:defRPr/>
            </a:pPr>
            <a:r>
              <a:rPr lang="en-US" dirty="0">
                <a:solidFill>
                  <a:schemeClr val="tx1"/>
                </a:solidFill>
              </a:rPr>
              <a:t> Toxic or highly toxic agents; </a:t>
            </a:r>
          </a:p>
          <a:p>
            <a:pPr marL="342900" indent="-342900" algn="l">
              <a:buFont typeface="Courier New" panose="02070309020205020404" pitchFamily="49" charset="0"/>
              <a:buChar char="o"/>
              <a:defRPr/>
            </a:pPr>
            <a:r>
              <a:rPr lang="en-US" dirty="0">
                <a:solidFill>
                  <a:schemeClr val="tx1"/>
                </a:solidFill>
              </a:rPr>
              <a:t> Reproductive toxins;</a:t>
            </a:r>
          </a:p>
          <a:p>
            <a:pPr eaLnBrk="1" fontAlgn="auto" hangingPunct="1">
              <a:spcAft>
                <a:spcPts val="0"/>
              </a:spcAft>
              <a:defRPr/>
            </a:pPr>
            <a:endParaRPr lang="en-US" dirty="0"/>
          </a:p>
        </p:txBody>
      </p:sp>
      <p:sp>
        <p:nvSpPr>
          <p:cNvPr id="112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ED5F722-4B7B-49FA-8ADB-DF02DFF1AA99}" type="slidenum">
              <a:rPr lang="en-US" altLang="en-US" sz="1400">
                <a:solidFill>
                  <a:schemeClr val="bg1"/>
                </a:solidFill>
                <a:latin typeface="Verdana" panose="020B0604030504040204" pitchFamily="34" charset="0"/>
              </a:rPr>
              <a:pPr algn="ctr" eaLnBrk="1" hangingPunct="1">
                <a:spcBef>
                  <a:spcPct val="0"/>
                </a:spcBef>
                <a:buFontTx/>
                <a:buNone/>
              </a:pPr>
              <a:t>8</a:t>
            </a:fld>
            <a:endParaRPr lang="en-US" altLang="en-US" sz="1400">
              <a:solidFill>
                <a:schemeClr val="bg1"/>
              </a:solidFill>
              <a:latin typeface="Verdana" panose="020B0604030504040204" pitchFamily="34" charset="0"/>
            </a:endParaRPr>
          </a:p>
        </p:txBody>
      </p:sp>
      <p:sp>
        <p:nvSpPr>
          <p:cNvPr id="112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1270" name="Picture 6" descr="C:\Documents and Settings\stlane\My Documents\My Pictures\Lab Safety 1910.1450\iStock_000003365982Medium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22663"/>
            <a:ext cx="3554413"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609600"/>
            <a:ext cx="5334000" cy="381000"/>
          </a:xfrm>
        </p:spPr>
        <p:txBody>
          <a:bodyPr/>
          <a:lstStyle/>
          <a:p>
            <a:pPr eaLnBrk="1" hangingPunct="1"/>
            <a:r>
              <a:rPr lang="en-US" altLang="en-US" sz="2800">
                <a:solidFill>
                  <a:schemeClr val="bg1"/>
                </a:solidFill>
                <a:latin typeface="Verdana" panose="020B0604030504040204" pitchFamily="34" charset="0"/>
              </a:rPr>
              <a:t>Hazardous Chemicals</a:t>
            </a:r>
            <a:br>
              <a:rPr lang="en-US" altLang="en-US" sz="2400"/>
            </a:br>
            <a:endParaRPr lang="en-US" altLang="en-US" sz="2400">
              <a:solidFill>
                <a:schemeClr val="bg1"/>
              </a:solidFill>
              <a:latin typeface="Verdana" panose="020B0604030504040204" pitchFamily="34" charset="0"/>
            </a:endParaRPr>
          </a:p>
        </p:txBody>
      </p:sp>
      <p:sp>
        <p:nvSpPr>
          <p:cNvPr id="3" name="Subtitle 2"/>
          <p:cNvSpPr>
            <a:spLocks noGrp="1"/>
          </p:cNvSpPr>
          <p:nvPr>
            <p:ph type="subTitle" idx="1"/>
          </p:nvPr>
        </p:nvSpPr>
        <p:spPr>
          <a:xfrm>
            <a:off x="228600" y="1524000"/>
            <a:ext cx="5562600" cy="4343400"/>
          </a:xfrm>
        </p:spPr>
        <p:txBody>
          <a:bodyPr rtlCol="0">
            <a:normAutofit fontScale="25000" lnSpcReduction="20000"/>
          </a:bodyPr>
          <a:lstStyle/>
          <a:p>
            <a:pPr algn="l">
              <a:buFont typeface="Arial" charset="0"/>
              <a:buNone/>
              <a:defRPr/>
            </a:pPr>
            <a:r>
              <a:rPr lang="en-US" sz="8000" dirty="0">
                <a:solidFill>
                  <a:schemeClr val="tx1"/>
                </a:solidFill>
              </a:rPr>
              <a:t>Health Hazards:</a:t>
            </a:r>
          </a:p>
          <a:p>
            <a:pPr algn="l">
              <a:buFont typeface="Arial" charset="0"/>
              <a:buNone/>
              <a:defRPr/>
            </a:pPr>
            <a:r>
              <a:rPr lang="en-US" sz="6800" dirty="0">
                <a:solidFill>
                  <a:schemeClr val="tx1"/>
                </a:solidFill>
              </a:rPr>
              <a:t>		</a:t>
            </a:r>
          </a:p>
          <a:p>
            <a:pPr algn="l">
              <a:buFont typeface="Arial" charset="0"/>
              <a:buNone/>
              <a:defRPr/>
            </a:pPr>
            <a:r>
              <a:rPr lang="en-US" sz="6800" dirty="0">
                <a:solidFill>
                  <a:schemeClr val="tx1"/>
                </a:solidFill>
              </a:rPr>
              <a:t>        ◦ </a:t>
            </a:r>
            <a:r>
              <a:rPr lang="en-US" sz="8000" dirty="0">
                <a:solidFill>
                  <a:schemeClr val="tx1"/>
                </a:solidFill>
              </a:rPr>
              <a:t>Irritants; </a:t>
            </a:r>
          </a:p>
          <a:p>
            <a:pPr algn="l">
              <a:buFont typeface="Arial" charset="0"/>
              <a:buNone/>
              <a:defRPr/>
            </a:pPr>
            <a:r>
              <a:rPr lang="en-US" sz="8000" dirty="0">
                <a:solidFill>
                  <a:schemeClr val="tx1"/>
                </a:solidFill>
              </a:rPr>
              <a:t>       ◦ Corrosives; </a:t>
            </a:r>
          </a:p>
          <a:p>
            <a:pPr algn="l">
              <a:buFont typeface="Arial" charset="0"/>
              <a:buNone/>
              <a:defRPr/>
            </a:pPr>
            <a:r>
              <a:rPr lang="en-US" sz="8000" dirty="0">
                <a:solidFill>
                  <a:schemeClr val="tx1"/>
                </a:solidFill>
              </a:rPr>
              <a:t>       ◦ Sensitizers; </a:t>
            </a:r>
          </a:p>
          <a:p>
            <a:pPr algn="l">
              <a:buFont typeface="Arial" charset="0"/>
              <a:buNone/>
              <a:defRPr/>
            </a:pPr>
            <a:r>
              <a:rPr lang="en-US" sz="8000" dirty="0">
                <a:solidFill>
                  <a:schemeClr val="tx1"/>
                </a:solidFill>
              </a:rPr>
              <a:t>       ◦ </a:t>
            </a:r>
            <a:r>
              <a:rPr lang="en-US" sz="8000" dirty="0" err="1">
                <a:solidFill>
                  <a:schemeClr val="tx1"/>
                </a:solidFill>
              </a:rPr>
              <a:t>Hepatotoxins</a:t>
            </a:r>
            <a:r>
              <a:rPr lang="en-US" sz="8000" dirty="0">
                <a:solidFill>
                  <a:schemeClr val="tx1"/>
                </a:solidFill>
              </a:rPr>
              <a:t> (injure the liver);</a:t>
            </a:r>
          </a:p>
          <a:p>
            <a:pPr algn="l">
              <a:buFont typeface="Arial" charset="0"/>
              <a:buNone/>
              <a:defRPr/>
            </a:pPr>
            <a:r>
              <a:rPr lang="en-US" sz="8000" dirty="0">
                <a:solidFill>
                  <a:schemeClr val="tx1"/>
                </a:solidFill>
              </a:rPr>
              <a:t>       ◦ </a:t>
            </a:r>
            <a:r>
              <a:rPr lang="en-US" sz="8000" dirty="0" err="1">
                <a:solidFill>
                  <a:schemeClr val="tx1"/>
                </a:solidFill>
              </a:rPr>
              <a:t>Nephrotoxins</a:t>
            </a:r>
            <a:r>
              <a:rPr lang="en-US" sz="8000" dirty="0">
                <a:solidFill>
                  <a:schemeClr val="tx1"/>
                </a:solidFill>
              </a:rPr>
              <a:t> (poison the kidneys);</a:t>
            </a:r>
          </a:p>
          <a:p>
            <a:pPr algn="l">
              <a:buFont typeface="Arial" charset="0"/>
              <a:buNone/>
              <a:defRPr/>
            </a:pPr>
            <a:r>
              <a:rPr lang="en-US" sz="8000" dirty="0">
                <a:solidFill>
                  <a:schemeClr val="tx1"/>
                </a:solidFill>
              </a:rPr>
              <a:t>       ◦ Neurotoxins (act on nervous  </a:t>
            </a:r>
          </a:p>
          <a:p>
            <a:pPr algn="l">
              <a:buFont typeface="Arial" charset="0"/>
              <a:buNone/>
              <a:defRPr/>
            </a:pPr>
            <a:r>
              <a:rPr lang="en-US" sz="8000" dirty="0">
                <a:solidFill>
                  <a:schemeClr val="tx1"/>
                </a:solidFill>
              </a:rPr>
              <a:t>         system);</a:t>
            </a:r>
          </a:p>
          <a:p>
            <a:pPr algn="l">
              <a:buFont typeface="Arial" charset="0"/>
              <a:buNone/>
              <a:defRPr/>
            </a:pPr>
            <a:r>
              <a:rPr lang="en-US" sz="8000" dirty="0">
                <a:solidFill>
                  <a:schemeClr val="tx1"/>
                </a:solidFill>
              </a:rPr>
              <a:t>       ◦ Agents which act on the</a:t>
            </a:r>
          </a:p>
          <a:p>
            <a:pPr algn="l">
              <a:buFont typeface="Arial" charset="0"/>
              <a:buNone/>
              <a:defRPr/>
            </a:pPr>
            <a:r>
              <a:rPr lang="en-US" sz="8000" dirty="0">
                <a:solidFill>
                  <a:schemeClr val="tx1"/>
                </a:solidFill>
              </a:rPr>
              <a:t>         hematopoietic systems, (blood);</a:t>
            </a:r>
          </a:p>
          <a:p>
            <a:pPr algn="l">
              <a:buFont typeface="Arial" charset="0"/>
              <a:buNone/>
              <a:defRPr/>
            </a:pPr>
            <a:r>
              <a:rPr lang="en-US" sz="8000" dirty="0">
                <a:solidFill>
                  <a:schemeClr val="tx1"/>
                </a:solidFill>
              </a:rPr>
              <a:t>       ◦ Agents which damage the lungs,</a:t>
            </a:r>
          </a:p>
          <a:p>
            <a:pPr algn="l">
              <a:buFont typeface="Arial" charset="0"/>
              <a:buNone/>
              <a:defRPr/>
            </a:pPr>
            <a:r>
              <a:rPr lang="en-US" sz="8000" dirty="0">
                <a:solidFill>
                  <a:schemeClr val="tx1"/>
                </a:solidFill>
              </a:rPr>
              <a:t>         skin, eyes or mucous membranes.</a:t>
            </a:r>
          </a:p>
          <a:p>
            <a:pPr eaLnBrk="1" fontAlgn="auto" hangingPunct="1">
              <a:spcAft>
                <a:spcPts val="0"/>
              </a:spcAft>
              <a:defRPr/>
            </a:pPr>
            <a:endParaRPr lang="en-US" dirty="0"/>
          </a:p>
        </p:txBody>
      </p:sp>
      <p:sp>
        <p:nvSpPr>
          <p:cNvPr id="122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D979B80-9705-49EC-AD9F-CAB282B97ADD}" type="slidenum">
              <a:rPr lang="en-US" altLang="en-US" sz="1400">
                <a:solidFill>
                  <a:schemeClr val="bg1"/>
                </a:solidFill>
                <a:latin typeface="Verdana" panose="020B0604030504040204" pitchFamily="34" charset="0"/>
              </a:rPr>
              <a:pPr algn="ctr" eaLnBrk="1" hangingPunct="1">
                <a:spcBef>
                  <a:spcPct val="0"/>
                </a:spcBef>
                <a:buFontTx/>
                <a:buNone/>
              </a:pPr>
              <a:t>9</a:t>
            </a:fld>
            <a:endParaRPr lang="en-US" altLang="en-US" sz="1400">
              <a:solidFill>
                <a:schemeClr val="bg1"/>
              </a:solidFill>
              <a:latin typeface="Verdana" panose="020B0604030504040204" pitchFamily="34" charset="0"/>
            </a:endParaRPr>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chemeClr val="bg1"/>
                </a:solidFill>
                <a:latin typeface="Verdana" panose="020B0604030504040204" pitchFamily="34" charset="0"/>
              </a:rPr>
              <a:t>PPT-066-01</a:t>
            </a:r>
          </a:p>
        </p:txBody>
      </p:sp>
      <p:pic>
        <p:nvPicPr>
          <p:cNvPr id="12294" name="Picture 7" descr="C:\Documents and Settings\stlane\My Documents\My Pictures\Lab Safety 1910.1450\categories_36_2.jpg"/>
          <p:cNvPicPr>
            <a:picLocks noChangeAspect="1" noChangeArrowheads="1"/>
          </p:cNvPicPr>
          <p:nvPr/>
        </p:nvPicPr>
        <p:blipFill>
          <a:blip r:embed="rId3">
            <a:extLst>
              <a:ext uri="{28A0092B-C50C-407E-A947-70E740481C1C}">
                <a14:useLocalDpi xmlns:a14="http://schemas.microsoft.com/office/drawing/2010/main" val="0"/>
              </a:ext>
            </a:extLst>
          </a:blip>
          <a:srcRect l="4301" r="5376"/>
          <a:stretch>
            <a:fillRect/>
          </a:stretch>
        </p:blipFill>
        <p:spPr bwMode="auto">
          <a:xfrm>
            <a:off x="5791200" y="2362200"/>
            <a:ext cx="3200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B6742F-1C32-48C7-9914-1FE9D5B43759}"/>
</file>

<file path=customXml/itemProps2.xml><?xml version="1.0" encoding="utf-8"?>
<ds:datastoreItem xmlns:ds="http://schemas.openxmlformats.org/officeDocument/2006/customXml" ds:itemID="{C769A163-0928-4B88-8E83-57B1CEB1A86B}"/>
</file>

<file path=customXml/itemProps3.xml><?xml version="1.0" encoding="utf-8"?>
<ds:datastoreItem xmlns:ds="http://schemas.openxmlformats.org/officeDocument/2006/customXml" ds:itemID="{AA92F436-CAAC-4CE0-A9B6-23ED81454A21}"/>
</file>

<file path=docProps/app.xml><?xml version="1.0" encoding="utf-8"?>
<Properties xmlns="http://schemas.openxmlformats.org/officeDocument/2006/extended-properties" xmlns:vt="http://schemas.openxmlformats.org/officeDocument/2006/docPropsVTypes">
  <Template>newest template try it!</Template>
  <TotalTime>992</TotalTime>
  <Words>3656</Words>
  <Application>Microsoft Office PowerPoint</Application>
  <PresentationFormat>On-screen Show (4:3)</PresentationFormat>
  <Paragraphs>710</Paragraphs>
  <Slides>54</Slides>
  <Notes>52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Verdana</vt:lpstr>
      <vt:lpstr>Courier New</vt:lpstr>
      <vt:lpstr>Wingdings</vt:lpstr>
      <vt:lpstr>newest template try it!</vt:lpstr>
      <vt:lpstr>Custom Design</vt:lpstr>
      <vt:lpstr>Laboratory Safety Standard</vt:lpstr>
      <vt:lpstr>Topics</vt:lpstr>
      <vt:lpstr>Topics</vt:lpstr>
      <vt:lpstr>Standard Applies To</vt:lpstr>
      <vt:lpstr>Paragraph (a) (2) (iii) </vt:lpstr>
      <vt:lpstr>Standard Does Not Apply To </vt:lpstr>
      <vt:lpstr>Standard Does NOT Apply To</vt:lpstr>
      <vt:lpstr>Hazardous Chemical Defined </vt:lpstr>
      <vt:lpstr>Hazardous Chemicals </vt:lpstr>
      <vt:lpstr>“Select” Carcinogen </vt:lpstr>
      <vt:lpstr>“Select” Carcinogen</vt:lpstr>
      <vt:lpstr>Physical Hazard</vt:lpstr>
      <vt:lpstr>Physical Hazard</vt:lpstr>
      <vt:lpstr>Hazardous Chemical Defined </vt:lpstr>
      <vt:lpstr>Permissible Exposure Limits</vt:lpstr>
      <vt:lpstr>Employee Exposure</vt:lpstr>
      <vt:lpstr>Periodic Monitoring</vt:lpstr>
      <vt:lpstr>Employee Monitoring</vt:lpstr>
      <vt:lpstr>Chemical Hygiene Plan (CHP)</vt:lpstr>
      <vt:lpstr>Chemical Hygiene Plan</vt:lpstr>
      <vt:lpstr>Plan Contents</vt:lpstr>
      <vt:lpstr>Plan Contents</vt:lpstr>
      <vt:lpstr>Plan Contents</vt:lpstr>
      <vt:lpstr>Plan Contents</vt:lpstr>
      <vt:lpstr>Plan Contents</vt:lpstr>
      <vt:lpstr>Plan Contents</vt:lpstr>
      <vt:lpstr>Plan Contents</vt:lpstr>
      <vt:lpstr>Employee Information/Training</vt:lpstr>
      <vt:lpstr>Information to Employees</vt:lpstr>
      <vt:lpstr>Information to Employees</vt:lpstr>
      <vt:lpstr>Employee Training</vt:lpstr>
      <vt:lpstr>Employee Training</vt:lpstr>
      <vt:lpstr>Examples of Lab Hazards</vt:lpstr>
      <vt:lpstr>Examples of Lab Hazards</vt:lpstr>
      <vt:lpstr>Examples of Lab Hazards</vt:lpstr>
      <vt:lpstr>Examples of Lab Hazards</vt:lpstr>
      <vt:lpstr>Examples of Lab Hazards</vt:lpstr>
      <vt:lpstr>Examples of Lab Hazards</vt:lpstr>
      <vt:lpstr>Examples of Lab Hazards</vt:lpstr>
      <vt:lpstr>Examples of Lab Hazards</vt:lpstr>
      <vt:lpstr>Examples of Lab Hazards</vt:lpstr>
      <vt:lpstr>Medical Consultation/Exams</vt:lpstr>
      <vt:lpstr>Medical Consultation/Exams</vt:lpstr>
      <vt:lpstr>Medical Consultation/Exams</vt:lpstr>
      <vt:lpstr>Medical Consultation/Exam</vt:lpstr>
      <vt:lpstr>Physician’s Opinion</vt:lpstr>
      <vt:lpstr>Hazard Identification</vt:lpstr>
      <vt:lpstr>Chemical Developed for Lab</vt:lpstr>
      <vt:lpstr>Chemical Developed for Others</vt:lpstr>
      <vt:lpstr>Respirators</vt:lpstr>
      <vt:lpstr>Recordkeeping</vt:lpstr>
      <vt:lpstr>References</vt:lpstr>
      <vt:lpstr>Contact Information</vt:lpstr>
      <vt:lpstr>Questions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dc:title>
  <dc:creator>stlane</dc:creator>
  <cp:lastModifiedBy>Tanyia Miller</cp:lastModifiedBy>
  <cp:revision>104</cp:revision>
  <dcterms:created xsi:type="dcterms:W3CDTF">2013-08-07T11:52:08Z</dcterms:created>
  <dcterms:modified xsi:type="dcterms:W3CDTF">2017-03-07T18:23:29Z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25700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