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16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56" r:id="rId3"/>
    <p:sldId id="257" r:id="rId4"/>
    <p:sldId id="259" r:id="rId5"/>
    <p:sldId id="260" r:id="rId6"/>
    <p:sldId id="25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78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8" autoAdjust="0"/>
    <p:restoredTop sz="81983" autoAdjust="0"/>
  </p:normalViewPr>
  <p:slideViewPr>
    <p:cSldViewPr>
      <p:cViewPr varScale="1">
        <p:scale>
          <a:sx n="73" d="100"/>
          <a:sy n="73" d="100"/>
        </p:scale>
        <p:origin x="-1570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ustomXml" Target="../customXml/item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4FBACED-8751-4B2B-8378-84E8B241040F}" type="datetimeFigureOut">
              <a:rPr lang="en-US"/>
              <a:pPr>
                <a:defRPr/>
              </a:pPr>
              <a:t>12/14/2015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B4356DB-4864-4F7E-8D13-FCF2386CF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9510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the United States approximately 2.4 million burn injuries are reported per year. About 650,000 are </a:t>
            </a:r>
            <a:r>
              <a:rPr lang="en-US" dirty="0" err="1" smtClean="0"/>
              <a:t>treatedby</a:t>
            </a:r>
            <a:r>
              <a:rPr lang="en-US" dirty="0" smtClean="0"/>
              <a:t> medical professionals; 5,000 are hospitalized; 20,000 have major burns involving at least 25% of their total body surface. Between 8,000 and 12,000 of burn</a:t>
            </a:r>
            <a:r>
              <a:rPr lang="en-US" baseline="0" dirty="0" smtClean="0"/>
              <a:t> patients will die with about 1 million sustaining substantial or permanent disabilities resulting from their burn injury.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2439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Also, as preventive measures:</a:t>
            </a:r>
          </a:p>
          <a:p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spcBef>
                <a:spcPct val="0"/>
              </a:spcBef>
              <a:buFont typeface="Wingdings 2" pitchFamily="18" charset="2"/>
              <a:buChar char=""/>
            </a:pP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When cooking wear clothing with tight fitting sleeves or roll your sleeves up.</a:t>
            </a:r>
          </a:p>
          <a:p>
            <a:pPr eaLnBrk="1" hangingPunct="1">
              <a:spcBef>
                <a:spcPct val="0"/>
              </a:spcBef>
              <a:buFont typeface="Wingdings 2" pitchFamily="18" charset="2"/>
              <a:buChar char=""/>
            </a:pP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spcBef>
                <a:spcPct val="0"/>
              </a:spcBef>
              <a:buFont typeface="Wingdings 2" pitchFamily="18" charset="2"/>
              <a:buChar char=""/>
            </a:pP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When using a microwave, use only containers designed for safe use.</a:t>
            </a:r>
          </a:p>
          <a:p>
            <a:pPr eaLnBrk="1" hangingPunct="1">
              <a:spcBef>
                <a:spcPct val="0"/>
              </a:spcBef>
              <a:buFont typeface="Wingdings 2" pitchFamily="18" charset="2"/>
              <a:buChar char=""/>
            </a:pP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spcBef>
                <a:spcPct val="0"/>
              </a:spcBef>
              <a:buFont typeface="Wingdings 2" pitchFamily="18" charset="2"/>
              <a:buChar char=""/>
            </a:pP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Before carefully removing covers on food cooked  in a microwave, ensure the food has cooled down.</a:t>
            </a:r>
          </a:p>
          <a:p>
            <a:pPr eaLnBrk="1" hangingPunct="1">
              <a:spcBef>
                <a:spcPct val="0"/>
              </a:spcBef>
              <a:buFont typeface="Wingdings 2" pitchFamily="18" charset="2"/>
              <a:buChar char=""/>
            </a:pP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spcBef>
                <a:spcPct val="0"/>
              </a:spcBef>
              <a:buFont typeface="Wingdings 2" pitchFamily="18" charset="2"/>
              <a:buChar char=""/>
            </a:pP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Keep things that burn such as dishtowels, paper, etc. at least 3 feet from the range top.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974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Pay particular attention to the following to prevent burns:</a:t>
            </a:r>
          </a:p>
          <a:p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Keep grease from building up on range tops, hoods, and appliances.</a:t>
            </a:r>
          </a:p>
          <a:p>
            <a:pPr eaLnBrk="1" hangingPunct="1"/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Keep hot pans, beverages, and trays away from the edge of a counter.</a:t>
            </a:r>
          </a:p>
          <a:p>
            <a:pPr eaLnBrk="1" hangingPunct="1"/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Use pot holders or oven mitts when moving/carrying hot pans, trays, etc.</a:t>
            </a:r>
          </a:p>
          <a:p>
            <a:pPr eaLnBrk="1" hangingPunct="1"/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Use caution when moving about within the kitchen due to hot grills, range tops, ovens.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467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When cooking with flaming entrees,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remember the importance of safety. With this selection, you’ve already introduced the possibility of harm.</a:t>
            </a:r>
          </a:p>
          <a:p>
            <a:endParaRPr lang="en-US" baseline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indent="-171450" eaLnBrk="1" hangingPunct="1">
              <a:buFont typeface="Arial" pitchFamily="34" charset="0"/>
              <a:buChar char="•"/>
            </a:pP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Most kitchen fires start due to the heating of fat or oil.</a:t>
            </a:r>
          </a:p>
          <a:p>
            <a:pPr marL="171450" indent="-171450" eaLnBrk="1" hangingPunct="1">
              <a:buFont typeface="Arial" pitchFamily="34" charset="0"/>
              <a:buChar char="•"/>
            </a:pP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Unattended cooking can also result in a kitchen fire.</a:t>
            </a:r>
          </a:p>
          <a:p>
            <a:pPr marL="171450" indent="-171450" eaLnBrk="1" hangingPunct="1">
              <a:buFont typeface="Arial" pitchFamily="34" charset="0"/>
              <a:buChar char="•"/>
            </a:pP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When oil/fat gets hot it smokes a little at first, but if it gets hotter it bursts into flame.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8473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Fire suppression of cooking and kitchen fires have a safety sequence of response.</a:t>
            </a:r>
          </a:p>
          <a:p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To extinguish a fat/oil fire cover it with a damp cloth, or use a fire extinguisher.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Make sure you turn off the gas or power.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12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NEVER USE WATER on a fat/oil/grease fire!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12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 NOT attempt to carry or move a pan that’s on fire.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Keep the appropriate lid close by while cooking so you can cover a pan that’s on fire.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566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Select the proper fire extinguisher to use for cooking fires.</a:t>
            </a:r>
          </a:p>
          <a:p>
            <a:pPr eaLnBrk="1" hangingPunct="1"/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Fire extinguishers are marked to indicate </a:t>
            </a:r>
            <a:r>
              <a:rPr lang="en-US" sz="120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</a:t>
            </a:r>
            <a:r>
              <a:rPr lang="en-US" sz="120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class of fire they can be used on.</a:t>
            </a:r>
          </a:p>
          <a:p>
            <a:pPr eaLnBrk="1" hangingPunct="1"/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Access to fire extinguishers should not blocked/obstructed.</a:t>
            </a:r>
          </a:p>
          <a:p>
            <a:pPr eaLnBrk="1" hangingPunct="1"/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After a fire extinguisher is used it must be recharged, not put back in place.</a:t>
            </a:r>
          </a:p>
          <a:p>
            <a:pPr eaLnBrk="1" hangingPunct="1"/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Most fire extinguishers will make a mess!</a:t>
            </a:r>
          </a:p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Some people have a container of baking soda for kitchen fires-Remember</a:t>
            </a:r>
            <a:r>
              <a:rPr lang="en-US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It is baking soda NOT baking powder!!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1360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To help your extinguisher selection, various classifications are used depending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upon the fire type.</a:t>
            </a: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479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Some of the fire classes</a:t>
            </a:r>
            <a:r>
              <a:rPr lang="en-US" sz="120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include: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Class A = Ordinary Combustibles (e.g. Wood, Paper, Rubber)</a:t>
            </a:r>
          </a:p>
          <a:p>
            <a:pPr eaLnBrk="1" hangingPunct="1">
              <a:spcBef>
                <a:spcPct val="0"/>
              </a:spcBef>
            </a:pP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Class B = Flammable Liquids/Gases (e.g. Gasoline, Methane)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Class C  = Energized Electrical (e.g.  Electrical appliance plugged in)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791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Class D Fires are combustible metals.</a:t>
            </a:r>
          </a:p>
          <a:p>
            <a:pPr eaLnBrk="1" hangingPunct="1">
              <a:spcBef>
                <a:spcPct val="0"/>
              </a:spcBef>
            </a:pP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defRPr/>
            </a:pP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Extinguishers for these classes of fire:</a:t>
            </a:r>
          </a:p>
          <a:p>
            <a:pPr algn="l">
              <a:buFontTx/>
              <a:buChar char="-"/>
              <a:defRPr/>
            </a:pP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Often specific for type of metal in question  </a:t>
            </a:r>
          </a:p>
          <a:p>
            <a:pPr algn="l">
              <a:buFontTx/>
              <a:buChar char="-"/>
              <a:defRPr/>
            </a:pP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 picture designator</a:t>
            </a:r>
          </a:p>
          <a:p>
            <a:pPr algn="l">
              <a:buFontTx/>
              <a:buChar char="-"/>
              <a:defRPr/>
            </a:pP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 rating; also not given multi-purpose rating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2251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Class “K” fires would involve cooking grease made from animal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fat.</a:t>
            </a:r>
          </a:p>
          <a:p>
            <a:endParaRPr lang="en-US" baseline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These fires usually burn very hot and can be dangerous to extinguish. </a:t>
            </a:r>
          </a:p>
          <a:p>
            <a:pPr eaLnBrk="1" hangingPunct="1">
              <a:lnSpc>
                <a:spcPct val="80000"/>
              </a:lnSpc>
            </a:pP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There are special fire extinguishers that are used for these types of fires and are usually in kitchen areas of restaurants/cafeterias.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806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Class “K” fire extinguisher</a:t>
            </a:r>
          </a:p>
          <a:p>
            <a:pPr>
              <a:defRPr/>
            </a:pP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Looks like a 2 ½ gallon pressurized water extinguisher – </a:t>
            </a:r>
            <a:r>
              <a:rPr lang="en-US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don’t get them mixed up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!</a:t>
            </a:r>
          </a:p>
          <a:p>
            <a:pPr>
              <a:defRPr/>
            </a:pP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Use the labels/markings on all extinguishers  to ensure you have the correct one!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179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Topics we’ll discuss include: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Degrees of Burns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First Aid for Burns/Scalds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Deep Fat Fryer Safety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Burn Prevention Tips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Kitchen Fires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Fire Extinguishers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9917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To use a fire extinguisher, remember the acronym P.A.S.S.</a:t>
            </a:r>
          </a:p>
          <a:p>
            <a:pPr eaLnBrk="1" hangingPunct="1">
              <a:spcBef>
                <a:spcPct val="0"/>
              </a:spcBef>
            </a:pP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1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  <a:r>
              <a:rPr lang="en-US" sz="12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 </a:t>
            </a:r>
            <a:r>
              <a:rPr lang="en-US" sz="1200" b="1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Pull</a:t>
            </a:r>
            <a:r>
              <a:rPr lang="en-US" sz="1200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200" b="1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pin</a:t>
            </a:r>
            <a:r>
              <a:rPr lang="en-US" sz="12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on the fire extinguisher handle.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sz="1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1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en-US" sz="12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 </a:t>
            </a:r>
            <a:r>
              <a:rPr lang="en-US" sz="1200" b="1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Aim the nozzle/horn</a:t>
            </a:r>
            <a:r>
              <a:rPr lang="en-US" sz="12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of the extinguisher  at the base/bottom of the fire.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sz="1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1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r>
              <a:rPr lang="en-US" sz="12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 </a:t>
            </a:r>
            <a:r>
              <a:rPr lang="en-US" sz="1200" b="1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Squeeze the fire extinguisher handles</a:t>
            </a:r>
            <a:r>
              <a:rPr lang="en-US" sz="1200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200" b="1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together</a:t>
            </a: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to make the extinguisher work.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sz="1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1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r>
              <a:rPr lang="en-US" sz="12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 </a:t>
            </a:r>
            <a:r>
              <a:rPr lang="en-US" sz="1200" b="1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Sweep the extinguisher from side to</a:t>
            </a:r>
            <a:r>
              <a:rPr lang="en-US" sz="1200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200" b="1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side</a:t>
            </a:r>
            <a:r>
              <a:rPr lang="en-US" sz="12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as if you were using a broom.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802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Never put a fire extinguisher that’s been used back in place (even if it still feels heavy).</a:t>
            </a:r>
          </a:p>
          <a:p>
            <a:pPr eaLnBrk="1" hangingPunct="1"/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Even a short burst can cause the extinguisher to leak pressure after use.</a:t>
            </a:r>
          </a:p>
          <a:p>
            <a:pPr eaLnBrk="1" hangingPunct="1"/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Putting a used extinguisher back in place can mean it won’t work in the future.</a:t>
            </a:r>
          </a:p>
          <a:p>
            <a:pPr eaLnBrk="1" hangingPunct="1"/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Have used extinguishers checked and recharged by a reputable dealer.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234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Think Safety!</a:t>
            </a:r>
          </a:p>
          <a:p>
            <a:pPr eaLnBrk="1" hangingPunct="1"/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Burns can be VERY painful and kitchen fires can be devastating.</a:t>
            </a:r>
          </a:p>
          <a:p>
            <a:pPr eaLnBrk="1" hangingPunct="1"/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“bottom line” in preventing burns and kitchen fires is to use common sense and</a:t>
            </a:r>
            <a:r>
              <a:rPr lang="en-US" sz="120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safe practices.</a:t>
            </a:r>
          </a:p>
          <a:p>
            <a:pPr eaLnBrk="1" hangingPunct="1"/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Never take anything for granted when working   in a kitchen – treat pots, pans, and cooking surfaces as being hot unless YOU know for sure they are not.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48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4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First Degree </a:t>
            </a: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– minor and heal quickly.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</a:t>
            </a:r>
            <a:r>
              <a:rPr lang="en-US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Symptoms = reddened skin, tender, sore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4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Second Degree </a:t>
            </a: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– serious and require immediate first aid &amp; professional medical treatment.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</a:t>
            </a:r>
            <a:r>
              <a:rPr lang="en-US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Symptoms = blistered skin, very painful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400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Third Degree </a:t>
            </a: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– severe and require immediate  professional medical treatment.</a:t>
            </a:r>
          </a:p>
          <a:p>
            <a:pPr marL="82296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en-US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Symptoms</a:t>
            </a:r>
            <a:r>
              <a:rPr lang="en-U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= </a:t>
            </a:r>
            <a:r>
              <a:rPr lang="en-US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white, brown, or charred tissue, often surrounded by blistered areas; little or no pain at first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7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You can see the magnitude of physical destruction depending upon the classification of burn type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06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200" u="none" dirty="0" smtClean="0"/>
              <a:t>Some of the first aid for various burn types:</a:t>
            </a:r>
          </a:p>
          <a:p>
            <a:pPr eaLnBrk="1" hangingPunct="1">
              <a:spcBef>
                <a:spcPct val="0"/>
              </a:spcBef>
            </a:pPr>
            <a:r>
              <a:rPr lang="en-US" sz="1200" u="sng" dirty="0" smtClean="0"/>
              <a:t>First &amp; Second Degree </a:t>
            </a:r>
            <a:r>
              <a:rPr lang="en-US" sz="1200" dirty="0" smtClean="0"/>
              <a:t>= Cool the burned  area with cool, running water for 10 minutes.</a:t>
            </a:r>
          </a:p>
          <a:p>
            <a:pPr eaLnBrk="1" hangingPunct="1">
              <a:spcBef>
                <a:spcPct val="0"/>
              </a:spcBef>
            </a:pPr>
            <a:r>
              <a:rPr lang="en-US" sz="1200" u="sng" dirty="0" smtClean="0"/>
              <a:t>Third Degree </a:t>
            </a:r>
            <a:r>
              <a:rPr lang="en-US" sz="1200" dirty="0" smtClean="0"/>
              <a:t>= Get medical attention immediately! Cool only with wet, sterile dressings.</a:t>
            </a:r>
          </a:p>
          <a:p>
            <a:pPr eaLnBrk="1" hangingPunct="1">
              <a:spcBef>
                <a:spcPct val="0"/>
              </a:spcBef>
            </a:pPr>
            <a:r>
              <a:rPr lang="en-US" sz="1200" dirty="0" smtClean="0"/>
              <a:t>After the burned area has been cooled,  cover with a clean, dry dressing.</a:t>
            </a:r>
          </a:p>
          <a:p>
            <a:pPr eaLnBrk="1" hangingPunct="1">
              <a:spcBef>
                <a:spcPct val="0"/>
              </a:spcBef>
            </a:pPr>
            <a:r>
              <a:rPr lang="en-US" sz="1200" dirty="0" smtClean="0"/>
              <a:t>Do NOT put butter or any other grease including medicated ointments on a burn!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49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Additional first aid for burns;</a:t>
            </a:r>
          </a:p>
          <a:p>
            <a:pPr marL="171450" indent="-171450" eaLnBrk="1" hangingPunct="1">
              <a:buFont typeface="Arial" pitchFamily="34" charset="0"/>
              <a:buChar char="•"/>
            </a:pPr>
            <a:r>
              <a:rPr lang="en-US" sz="1200" dirty="0" smtClean="0"/>
              <a:t>Do NOT break blisters!</a:t>
            </a:r>
          </a:p>
          <a:p>
            <a:pPr marL="171450" indent="-171450" eaLnBrk="1" hangingPunct="1">
              <a:buFont typeface="Arial" pitchFamily="34" charset="0"/>
              <a:buChar char="•"/>
            </a:pPr>
            <a:r>
              <a:rPr lang="en-US" sz="1200" dirty="0" smtClean="0"/>
              <a:t>If clothing has been burned, remove that </a:t>
            </a:r>
            <a:r>
              <a:rPr lang="en-US" sz="1200" baseline="0" dirty="0" smtClean="0"/>
              <a:t> </a:t>
            </a:r>
            <a:r>
              <a:rPr lang="en-US" sz="1200" dirty="0" smtClean="0"/>
              <a:t>part which isn’t stuck to victim.</a:t>
            </a:r>
          </a:p>
          <a:p>
            <a:pPr marL="171450" indent="-171450" eaLnBrk="1" hangingPunct="1">
              <a:buFont typeface="Arial" pitchFamily="34" charset="0"/>
              <a:buChar char="•"/>
            </a:pPr>
            <a:r>
              <a:rPr lang="en-US" sz="1200" dirty="0" smtClean="0"/>
              <a:t>If possible, remove jewelry from around burned area before swelling begins. </a:t>
            </a:r>
          </a:p>
          <a:p>
            <a:pPr marL="171450" indent="-171450" eaLnBrk="1" hangingPunct="1">
              <a:buFont typeface="Arial" pitchFamily="34" charset="0"/>
              <a:buChar char="•"/>
            </a:pPr>
            <a:r>
              <a:rPr lang="en-US" sz="1200" dirty="0" smtClean="0"/>
              <a:t>Treat for shock by keeping the victim’s body temperature normal; cover unburned areas with a dry blanket.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03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Deep fat fryers are another potential hazard.</a:t>
            </a:r>
          </a:p>
          <a:p>
            <a:pPr eaLnBrk="1" hangingPunct="1">
              <a:spcBef>
                <a:spcPct val="0"/>
              </a:spcBef>
              <a:buFont typeface="Wingdings 2" pitchFamily="18" charset="2"/>
              <a:buChar char=""/>
            </a:pP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Never put water or other liquid into hot cooking oil – it turns to steam instantly and can violently explode hot oil in all directions.</a:t>
            </a:r>
          </a:p>
          <a:p>
            <a:pPr eaLnBrk="1" hangingPunct="1">
              <a:spcBef>
                <a:spcPct val="0"/>
              </a:spcBef>
              <a:buFont typeface="Wingdings 2" pitchFamily="18" charset="2"/>
              <a:buChar char=""/>
            </a:pP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spcBef>
                <a:spcPct val="0"/>
              </a:spcBef>
              <a:buFont typeface="Wingdings 2" pitchFamily="18" charset="2"/>
              <a:buChar char=""/>
            </a:pP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Be careful when adding food to a deep fat fryer: if the fat is too hot or there are pockets of liquid in the prepared food the hot fat/oil will spray up.</a:t>
            </a:r>
          </a:p>
          <a:p>
            <a:pPr eaLnBrk="1" hangingPunct="1">
              <a:spcBef>
                <a:spcPct val="0"/>
              </a:spcBef>
              <a:buFont typeface="Wingdings 2" pitchFamily="18" charset="2"/>
              <a:buChar char=""/>
            </a:pP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spcBef>
                <a:spcPct val="0"/>
              </a:spcBef>
              <a:buFont typeface="Wingdings 2" pitchFamily="18" charset="2"/>
              <a:buChar char=""/>
            </a:pPr>
            <a:r>
              <a:rPr lang="en-US" sz="1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Turn 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Fryer off when leaving for the day.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63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Fryer burn prevention includes:</a:t>
            </a:r>
          </a:p>
          <a:p>
            <a:pPr eaLnBrk="1" hangingPunct="1">
              <a:spcBef>
                <a:spcPct val="0"/>
              </a:spcBef>
              <a:buFont typeface="Wingdings 2" pitchFamily="18" charset="2"/>
              <a:buChar char=""/>
            </a:pP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Remember that steam will rise from a pot of boiling water when the lid is removed.</a:t>
            </a:r>
          </a:p>
          <a:p>
            <a:pPr eaLnBrk="1" hangingPunct="1">
              <a:spcBef>
                <a:spcPct val="0"/>
              </a:spcBef>
              <a:buFont typeface="Wingdings 2" pitchFamily="18" charset="2"/>
              <a:buChar char=""/>
            </a:pP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spcBef>
                <a:spcPct val="0"/>
              </a:spcBef>
              <a:buFont typeface="Wingdings 2" pitchFamily="18" charset="2"/>
              <a:buChar char=""/>
            </a:pP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Use a pot holder and lift lids so that the end farthest away from you comes up first.</a:t>
            </a:r>
          </a:p>
          <a:p>
            <a:pPr eaLnBrk="1" hangingPunct="1">
              <a:spcBef>
                <a:spcPct val="0"/>
              </a:spcBef>
              <a:buFont typeface="Wingdings 2" pitchFamily="18" charset="2"/>
              <a:buChar char=""/>
            </a:pP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spcBef>
                <a:spcPct val="0"/>
              </a:spcBef>
              <a:buFont typeface="Wingdings 2" pitchFamily="18" charset="2"/>
              <a:buChar char=""/>
            </a:pP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Leave a cloth or oven mitts on a hot lid lying on a counter top to alert others the lid is hot.</a:t>
            </a:r>
          </a:p>
          <a:p>
            <a:pPr eaLnBrk="1" hangingPunct="1">
              <a:spcBef>
                <a:spcPct val="0"/>
              </a:spcBef>
              <a:buFont typeface="Wingdings 2" pitchFamily="18" charset="2"/>
              <a:buChar char=""/>
            </a:pP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spcBef>
                <a:spcPct val="0"/>
              </a:spcBef>
              <a:buFont typeface="Wingdings 2" pitchFamily="18" charset="2"/>
              <a:buChar char=""/>
            </a:pP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Turn pot handles in so that they can’t be bumped or the pots knocked over.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162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General burn prevention tips concerning all cooking appliances</a:t>
            </a:r>
            <a:r>
              <a:rPr lang="en-US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require you;</a:t>
            </a:r>
          </a:p>
          <a:p>
            <a:endParaRPr lang="en-US" baseline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Don’t leave spoons or other utensils in pots while cooking.</a:t>
            </a:r>
          </a:p>
          <a:p>
            <a:pPr eaLnBrk="1" hangingPunct="1"/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Don’t leave pots on stove unattended while cooking.</a:t>
            </a:r>
          </a:p>
          <a:p>
            <a:pPr eaLnBrk="1" hangingPunct="1"/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Turn off burners and ovens when they are not in use.</a:t>
            </a:r>
          </a:p>
          <a:p>
            <a:pPr eaLnBrk="1" hangingPunct="1"/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Keep plenty of dry pot holders and oven mitts near your cooking area</a:t>
            </a: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84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 descr="L&amp;I logo bann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blue bottom bann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24600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219200"/>
            <a:ext cx="8153400" cy="46482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itle 15"/>
          <p:cNvSpPr>
            <a:spLocks noGrp="1"/>
          </p:cNvSpPr>
          <p:nvPr>
            <p:ph type="title"/>
          </p:nvPr>
        </p:nvSpPr>
        <p:spPr>
          <a:xfrm>
            <a:off x="533400" y="381000"/>
            <a:ext cx="51054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621C-CB46-4799-AD2D-D46773746C11}" type="datetime1">
              <a:rPr lang="en-US"/>
              <a:pPr>
                <a:defRPr/>
              </a:pPr>
              <a:t>12/14/2015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PPT-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08A89-DDF4-4D5A-BC60-8DB27FEEA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2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E3434-6900-4E00-9B9B-091B04B772E4}" type="datetime1">
              <a:rPr lang="en-US"/>
              <a:pPr>
                <a:defRPr/>
              </a:pPr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PPT-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D9DAF-4CE9-40D3-8F27-52C1916826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87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D7B73-656E-486A-94F0-5BE5210935C1}" type="datetime1">
              <a:rPr lang="en-US"/>
              <a:pPr>
                <a:defRPr/>
              </a:pPr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PPT-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AD0F8-4AAB-4720-97A0-1787E62B6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47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ACD11-9931-42E0-8189-361147A0C506}" type="datetime1">
              <a:rPr lang="en-US"/>
              <a:pPr>
                <a:defRPr/>
              </a:pPr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PPT-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BCE9B-CC5B-437C-A17F-8C5EB0DB3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91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CF3A9-4C09-4294-8149-8808D8F8A1C9}" type="datetime1">
              <a:rPr lang="en-US"/>
              <a:pPr>
                <a:defRPr/>
              </a:pPr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PPT-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8FD18-02DF-40F9-BE0C-7C42FF75D8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13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3ABEA-86FE-4E45-A4EF-33BF6CE199D5}" type="datetime1">
              <a:rPr lang="en-US"/>
              <a:pPr>
                <a:defRPr/>
              </a:pPr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PPT-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C82C6-C18A-4703-8E50-CE23A27CA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609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20F25-56E8-429F-AF11-69488B497EC7}" type="datetime1">
              <a:rPr lang="en-US"/>
              <a:pPr>
                <a:defRPr/>
              </a:pPr>
              <a:t>12/14/2015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PPT-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112F7-B214-4A05-A9ED-C5D6EFA56D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88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1A03A-0C7F-49E1-BF8E-D9AF69871A63}" type="datetime1">
              <a:rPr lang="en-US"/>
              <a:pPr>
                <a:defRPr/>
              </a:pPr>
              <a:t>12/14/2015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PPT-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9F010-E696-431A-AA6C-F9381B43A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09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A93AF-D76E-40DC-BDFA-7FBEAEBE5102}" type="datetime1">
              <a:rPr lang="en-US"/>
              <a:pPr>
                <a:defRPr/>
              </a:pPr>
              <a:t>12/14/2015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PPT-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4B7B8-8B64-4396-9541-EAB02EBD0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33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015CB-67A0-4EAD-9BDB-A0461F2D0F50}" type="datetime1">
              <a:rPr lang="en-US"/>
              <a:pPr>
                <a:defRPr/>
              </a:pPr>
              <a:t>12/14/2015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PPT-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60B90-3054-4CA1-99B6-35408F47B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35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F27A9-CFFE-4860-9E59-346EE159626A}" type="datetime1">
              <a:rPr lang="en-US"/>
              <a:pPr>
                <a:defRPr/>
              </a:pPr>
              <a:t>12/14/2015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PPT-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EE6A1-B3F8-4722-B7C7-9B991528A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95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10B4F-7319-4B23-9A19-63A768EE0B8D}" type="datetime1">
              <a:rPr lang="en-US"/>
              <a:pPr>
                <a:defRPr/>
              </a:pPr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PPT-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22AA6-D333-4DE2-984A-5C69A9635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560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BAE4C-6DC9-45F2-BB9B-77797720D8E1}" type="datetime1">
              <a:rPr lang="en-US"/>
              <a:pPr>
                <a:defRPr/>
              </a:pPr>
              <a:t>12/14/2015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PPT-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DC4D1-B8E0-4A43-8634-A25B5908C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434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ABDBC-3EA6-4802-90D6-99D8491F1F0C}" type="datetime1">
              <a:rPr lang="en-US"/>
              <a:pPr>
                <a:defRPr/>
              </a:pPr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PPT-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E265A-7FFD-4347-80C8-AE82666D9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868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EF398-3F31-4454-9FDF-DA8C9FC5F88F}" type="datetime1">
              <a:rPr lang="en-US"/>
              <a:pPr>
                <a:defRPr/>
              </a:pPr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PPT-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32246-8AD4-4C01-8583-B3A3AA9012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25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260F8-6E90-4F7E-B502-6FF720642986}" type="datetime1">
              <a:rPr lang="en-US"/>
              <a:pPr>
                <a:defRPr/>
              </a:pPr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PPT-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BA46C-1C6A-4D46-943B-A0D09C4A15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697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E038D-4052-4DBF-8728-A9D8DCF356FE}" type="datetime1">
              <a:rPr lang="en-US"/>
              <a:pPr>
                <a:defRPr/>
              </a:pPr>
              <a:t>12/14/2015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PPT-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DA22F-B507-45E0-BEB3-BD419CEFA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03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D3137-870A-4BAE-860B-4B87F398A10F}" type="datetime1">
              <a:rPr lang="en-US"/>
              <a:pPr>
                <a:defRPr/>
              </a:pPr>
              <a:t>12/14/2015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PPT-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B34F5-9C3A-4EFB-B267-6B4B1E1D20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31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0D3BC-889B-4CDE-8359-44B4BB0BFF0B}" type="datetime1">
              <a:rPr lang="en-US"/>
              <a:pPr>
                <a:defRPr/>
              </a:pPr>
              <a:t>12/14/2015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PPT-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58A74-B013-4E1A-BCE3-B77E634207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73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331EE-C456-4CA5-8536-6B30B3E6E828}" type="datetime1">
              <a:rPr lang="en-US"/>
              <a:pPr>
                <a:defRPr/>
              </a:pPr>
              <a:t>12/14/2015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PPT-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FD2EA-D3F5-49E2-8BE8-2CEF3C187F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398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40A8C-537B-460B-A72F-0BEAC52ADEBA}" type="datetime1">
              <a:rPr lang="en-US"/>
              <a:pPr>
                <a:defRPr/>
              </a:pPr>
              <a:t>12/14/2015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PPT-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81BDA-F040-416D-BE93-D0BC9AE32F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20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E1306-387F-4D3D-A669-596DF03F0240}" type="datetime1">
              <a:rPr lang="en-US"/>
              <a:pPr>
                <a:defRPr/>
              </a:pPr>
              <a:t>12/14/2015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PPT-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5F6DB-50AE-44A5-9440-65913111D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40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47104C-09FA-4389-88AA-D2D7A0D8CFDD}" type="datetime1">
              <a:rPr lang="en-US"/>
              <a:pPr>
                <a:defRPr/>
              </a:pPr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PPT-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505766-5B6C-4F1A-8C25-C2D7CC6A3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4B0819-E2D6-4E53-AE60-B177B9D69D27}" type="datetime1">
              <a:rPr lang="en-US"/>
              <a:pPr>
                <a:defRPr/>
              </a:pPr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PPT-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7E8AF8-2A6E-4992-9528-8FF0E8BD7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acebook.com/BWCPATHS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bg1"/>
                </a:solidFill>
                <a:latin typeface="Verdana" pitchFamily="34" charset="0"/>
              </a:rPr>
              <a:t>KITCHEN SAFETY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533400" y="1752600"/>
            <a:ext cx="7924800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Preventing Burns &amp; Kitchen Fires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PPT-020-01</a:t>
            </a:r>
          </a:p>
        </p:txBody>
      </p:sp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6324600" y="914400"/>
            <a:ext cx="2667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100" i="1" dirty="0">
                <a:latin typeface="Verdana" pitchFamily="34" charset="0"/>
              </a:rPr>
              <a:t>Bureau of Workers’ Compensation </a:t>
            </a:r>
          </a:p>
          <a:p>
            <a:pPr algn="ctr" eaLnBrk="1" hangingPunct="1"/>
            <a:r>
              <a:rPr lang="en-US" sz="1100" i="1" dirty="0">
                <a:latin typeface="Verdana" pitchFamily="34" charset="0"/>
              </a:rPr>
              <a:t>PA Training for Health &amp; Safety                        (PATHS)</a:t>
            </a:r>
          </a:p>
        </p:txBody>
      </p:sp>
      <p:pic>
        <p:nvPicPr>
          <p:cNvPr id="7" name="Picture 9" descr="C:\Users\stlane\Pictures\1 small_kitch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14600"/>
            <a:ext cx="5222564" cy="347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Burn Prevention Tips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5715000" cy="4953000"/>
          </a:xfrm>
        </p:spPr>
        <p:txBody>
          <a:bodyPr/>
          <a:lstStyle/>
          <a:p>
            <a:pPr marL="342900" indent="-342900" algn="l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tx1"/>
                </a:solidFill>
              </a:rPr>
              <a:t>When cooking wear clothing with tight fitting sleeves or roll your sleeves up.</a:t>
            </a:r>
          </a:p>
          <a:p>
            <a:pPr algn="l">
              <a:spcBef>
                <a:spcPct val="0"/>
              </a:spcBef>
              <a:buFont typeface="Wingdings 2" pitchFamily="18" charset="2"/>
              <a:buChar char=""/>
            </a:pPr>
            <a:endParaRPr lang="en-US" sz="2200" dirty="0">
              <a:solidFill>
                <a:schemeClr val="tx1"/>
              </a:solidFill>
            </a:endParaRPr>
          </a:p>
          <a:p>
            <a:pPr marL="342900" indent="-342900" algn="l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tx1"/>
                </a:solidFill>
              </a:rPr>
              <a:t>When using a microwave, use only containers designed for safe use.</a:t>
            </a:r>
          </a:p>
          <a:p>
            <a:pPr algn="l">
              <a:spcBef>
                <a:spcPct val="0"/>
              </a:spcBef>
              <a:buFont typeface="Wingdings 2" pitchFamily="18" charset="2"/>
              <a:buChar char=""/>
            </a:pPr>
            <a:endParaRPr lang="en-US" sz="2200" dirty="0">
              <a:solidFill>
                <a:schemeClr val="tx1"/>
              </a:solidFill>
            </a:endParaRPr>
          </a:p>
          <a:p>
            <a:pPr marL="342900" indent="-342900" algn="l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tx1"/>
                </a:solidFill>
              </a:rPr>
              <a:t>Before carefully removing covers on food cooked  in a microwave, ensure the food has cooled down.</a:t>
            </a:r>
          </a:p>
          <a:p>
            <a:pPr algn="l">
              <a:spcBef>
                <a:spcPct val="0"/>
              </a:spcBef>
              <a:buFont typeface="Wingdings 2" pitchFamily="18" charset="2"/>
              <a:buChar char=""/>
            </a:pPr>
            <a:endParaRPr lang="en-US" sz="2200" dirty="0">
              <a:solidFill>
                <a:schemeClr val="tx1"/>
              </a:solidFill>
            </a:endParaRPr>
          </a:p>
          <a:p>
            <a:pPr marL="342900" indent="-342900" algn="l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tx1"/>
                </a:solidFill>
              </a:rPr>
              <a:t>Keep things that burn such as dishtowels, paper, etc. at least 3 feet from the range top.  </a:t>
            </a:r>
          </a:p>
          <a:p>
            <a:pPr algn="l" eaLnBrk="1" hangingPunct="1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PPT-020-01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6" name="Picture 6" descr="C:\Users\stlane\Pictures\l10 g_ms2346ss_microwave_ov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005" y="1676400"/>
            <a:ext cx="261937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695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Burn Prevention Tips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381000" y="1371600"/>
            <a:ext cx="7924800" cy="4800600"/>
          </a:xfrm>
        </p:spPr>
        <p:txBody>
          <a:bodyPr/>
          <a:lstStyle/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Keep grease from building up on range tops, hoods, and appliances.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Keep hot pans, beverages, and trays away    from the edge of a counter.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Use pot holders or oven mitts when moving/carrying hot pans, trays, etc.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Use caution when moving about within the kitchen due to hot grills, range tops, ovens.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PPT-020-01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6" name="Picture 6" descr="C:\Users\stlane\Pictures\11 5186867949_7d5c43f4e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8" t="16979" b="7957"/>
          <a:stretch/>
        </p:blipFill>
        <p:spPr bwMode="auto">
          <a:xfrm>
            <a:off x="6841888" y="3200400"/>
            <a:ext cx="2104949" cy="157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660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Kitchen Fires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609600" y="1219200"/>
            <a:ext cx="7924800" cy="2590800"/>
          </a:xfrm>
        </p:spPr>
        <p:txBody>
          <a:bodyPr/>
          <a:lstStyle/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Most kitchen fires start due to the heating of    fat or oil.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Unattended cooking can also result in a kitchen fire.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When oil/fat gets hot it smokes a little at first, but if it gets hotter it bursts into flame.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PPT-020-01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6" name="Picture 8" descr="C:\Users\stlane\Pictures\12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962400"/>
            <a:ext cx="2895600" cy="217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798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Kitchen Fires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7924800" cy="4800600"/>
          </a:xfrm>
        </p:spPr>
        <p:txBody>
          <a:bodyPr/>
          <a:lstStyle/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</a:rPr>
              <a:t>To extinguish a fat/oil fire cover it with a damp cloth, or use a fire extinguisher.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</a:rPr>
              <a:t>Make sure you turn off the gas or power.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rgbClr val="FF0000"/>
                </a:solidFill>
              </a:rPr>
              <a:t>NEVER USE WATER on a fat/oil/grease fire!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rgbClr val="FF0000"/>
                </a:solidFill>
              </a:rPr>
              <a:t>Do NOT attempt to carry or move a pan that’s on fire.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</a:rPr>
              <a:t>Keep the appropriate lid close by while cooking so you can cover a pan that’s on fire.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PPT-020-01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514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Fire Extinguisher Use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685800" y="1281545"/>
            <a:ext cx="7924800" cy="3048000"/>
          </a:xfrm>
        </p:spPr>
        <p:txBody>
          <a:bodyPr/>
          <a:lstStyle/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Fire extinguishers are marked to indicate         the class of fire they can be used on.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Access to fire extinguishers should not blocked/obstructed.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After a fire extinguisher is used it must             be recharged, not put back in place.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Most fire extinguishers will make a mess</a:t>
            </a:r>
            <a:r>
              <a:rPr lang="en-US" dirty="0"/>
              <a:t>!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PPT-020-01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6" name="Picture 9" descr="C:\Users\stlane\Pictures\14a co2-fire-extinguish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5" r="16749"/>
          <a:stretch/>
        </p:blipFill>
        <p:spPr bwMode="auto">
          <a:xfrm>
            <a:off x="2481943" y="4389437"/>
            <a:ext cx="1240972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C:\Users\stlane\Pictures\14b FireExtinguisherAB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904" y="4343400"/>
            <a:ext cx="898564" cy="174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705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</a:rPr>
              <a:t>Fire Extinguisher Classifications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PPT-020-01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6" name="Content Placeholder 3" descr="Fire Extinguisher Marke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81200"/>
            <a:ext cx="2590800" cy="359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533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Class of Fires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8153400" cy="4800600"/>
          </a:xfrm>
        </p:spPr>
        <p:txBody>
          <a:bodyPr/>
          <a:lstStyle/>
          <a:p>
            <a:pPr algn="l" eaLnBrk="1" hangingPunct="1"/>
            <a:endParaRPr lang="en-US" dirty="0" smtClean="0">
              <a:solidFill>
                <a:schemeClr val="tx1"/>
              </a:solidFill>
            </a:endParaRPr>
          </a:p>
          <a:p>
            <a:pPr algn="l" eaLnBrk="1" hangingPunct="1"/>
            <a:endParaRPr lang="en-US" dirty="0">
              <a:solidFill>
                <a:schemeClr val="tx1"/>
              </a:solidFill>
            </a:endParaRPr>
          </a:p>
          <a:p>
            <a:pPr algn="l" eaLnBrk="1" hangingPunct="1"/>
            <a:r>
              <a:rPr lang="en-US" sz="2000" dirty="0" smtClean="0">
                <a:solidFill>
                  <a:schemeClr val="tx1"/>
                </a:solidFill>
              </a:rPr>
              <a:t>Class A= Ordinary Combustibles (.</a:t>
            </a:r>
            <a:r>
              <a:rPr lang="en-US" sz="2000" dirty="0" err="1" smtClean="0">
                <a:solidFill>
                  <a:schemeClr val="tx1"/>
                </a:solidFill>
              </a:rPr>
              <a:t>e.g</a:t>
            </a:r>
            <a:r>
              <a:rPr lang="en-US" sz="2000" dirty="0" smtClean="0">
                <a:solidFill>
                  <a:schemeClr val="tx1"/>
                </a:solidFill>
              </a:rPr>
              <a:t> Wood, Paper, Rubber)</a:t>
            </a:r>
          </a:p>
          <a:p>
            <a:pPr algn="l" eaLnBrk="1" hangingPunct="1"/>
            <a:endParaRPr lang="en-US" sz="2000" dirty="0">
              <a:solidFill>
                <a:schemeClr val="tx1"/>
              </a:solidFill>
            </a:endParaRPr>
          </a:p>
          <a:p>
            <a:pPr algn="l" eaLnBrk="1" hangingPunct="1"/>
            <a:endParaRPr lang="en-US" sz="2000" dirty="0" smtClean="0">
              <a:solidFill>
                <a:schemeClr val="tx1"/>
              </a:solidFill>
            </a:endParaRPr>
          </a:p>
          <a:p>
            <a:pPr algn="l" eaLnBrk="1" hangingPunct="1"/>
            <a:endParaRPr lang="en-US" sz="2000" dirty="0">
              <a:solidFill>
                <a:schemeClr val="tx1"/>
              </a:solidFill>
            </a:endParaRPr>
          </a:p>
          <a:p>
            <a:pPr algn="l" eaLnBrk="1" hangingPunct="1"/>
            <a:r>
              <a:rPr lang="en-US" sz="2000" dirty="0" smtClean="0">
                <a:solidFill>
                  <a:schemeClr val="tx1"/>
                </a:solidFill>
              </a:rPr>
              <a:t>Class B = </a:t>
            </a:r>
            <a:r>
              <a:rPr lang="en-US" sz="2000" dirty="0" err="1" smtClean="0">
                <a:solidFill>
                  <a:schemeClr val="tx1"/>
                </a:solidFill>
              </a:rPr>
              <a:t>Flamamble</a:t>
            </a:r>
            <a:r>
              <a:rPr lang="en-US" sz="2000" dirty="0" smtClean="0">
                <a:solidFill>
                  <a:schemeClr val="tx1"/>
                </a:solidFill>
              </a:rPr>
              <a:t> Liquids/Gases (e.g. Gasoline, Methane)</a:t>
            </a:r>
          </a:p>
          <a:p>
            <a:pPr algn="l" eaLnBrk="1" hangingPunct="1"/>
            <a:endParaRPr lang="en-US" sz="2000" dirty="0">
              <a:solidFill>
                <a:schemeClr val="tx1"/>
              </a:solidFill>
            </a:endParaRPr>
          </a:p>
          <a:p>
            <a:pPr algn="l" eaLnBrk="1" hangingPunct="1"/>
            <a:endParaRPr lang="en-US" sz="2000" dirty="0" smtClean="0">
              <a:solidFill>
                <a:schemeClr val="tx1"/>
              </a:solidFill>
            </a:endParaRPr>
          </a:p>
          <a:p>
            <a:pPr algn="l" eaLnBrk="1" hangingPunct="1"/>
            <a:endParaRPr lang="en-US" sz="2000" dirty="0">
              <a:solidFill>
                <a:schemeClr val="tx1"/>
              </a:solidFill>
            </a:endParaRPr>
          </a:p>
          <a:p>
            <a:pPr algn="l" eaLnBrk="1" hangingPunct="1"/>
            <a:r>
              <a:rPr lang="en-US" sz="2000" dirty="0" smtClean="0">
                <a:solidFill>
                  <a:schemeClr val="tx1"/>
                </a:solidFill>
              </a:rPr>
              <a:t>Class C = Energized Electrical (e.g. electrical appliance plugged in)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PPT-020-01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6" name="Picture 3" descr="Fire Extinguisher Classificatio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188242"/>
            <a:ext cx="6715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lass A Symbol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88242"/>
            <a:ext cx="7715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Class B Symbol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2743200"/>
            <a:ext cx="7905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Class B Universal Symbol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743200"/>
            <a:ext cx="685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Class C Symbol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919" y="4161516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Class C Universal Symbol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919" y="4161516"/>
            <a:ext cx="69532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588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Class D Fires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533400" y="2971800"/>
            <a:ext cx="7924800" cy="3124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Class D Fires = Combustible metals (e.g. titanium, aluminum) </a:t>
            </a:r>
          </a:p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Extinguishers for these classes of fire: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</a:rPr>
              <a:t>Often specific for type of metal in question  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</a:rPr>
              <a:t>No picture designator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</a:rPr>
              <a:t>No rating; also not given multi-purpose rating 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PPT-020-01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6" name="Content Placeholder 3" descr="Class D-Combustible Metals Symbol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192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728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Class K Fires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533400" y="1752600"/>
            <a:ext cx="5334000" cy="4114800"/>
          </a:xfrm>
        </p:spPr>
        <p:txBody>
          <a:bodyPr/>
          <a:lstStyle/>
          <a:p>
            <a:pPr marL="342900" indent="-342900" algn="l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Class “K” fires occur in cooking grease made from animal fat.</a:t>
            </a:r>
          </a:p>
          <a:p>
            <a:pPr marL="342900" indent="-342900" algn="l">
              <a:lnSpc>
                <a:spcPct val="80000"/>
              </a:lnSpc>
              <a:buFont typeface="Courier New" panose="02070309020205020404" pitchFamily="49" charset="0"/>
              <a:buChar char="o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These fires usually burn very hot and can be dangerous to extinguish. </a:t>
            </a:r>
          </a:p>
          <a:p>
            <a:pPr algn="l">
              <a:lnSpc>
                <a:spcPct val="8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There are special fire extinguishers that are used </a:t>
            </a:r>
            <a:r>
              <a:rPr lang="en-US" dirty="0" smtClean="0">
                <a:solidFill>
                  <a:schemeClr val="tx1"/>
                </a:solidFill>
              </a:rPr>
              <a:t> for </a:t>
            </a:r>
            <a:r>
              <a:rPr lang="en-US" dirty="0">
                <a:solidFill>
                  <a:schemeClr val="tx1"/>
                </a:solidFill>
              </a:rPr>
              <a:t>these types of fires and </a:t>
            </a:r>
            <a:r>
              <a:rPr lang="en-US" dirty="0" smtClean="0">
                <a:solidFill>
                  <a:schemeClr val="tx1"/>
                </a:solidFill>
              </a:rPr>
              <a:t> are </a:t>
            </a:r>
            <a:r>
              <a:rPr lang="en-US" dirty="0">
                <a:solidFill>
                  <a:schemeClr val="tx1"/>
                </a:solidFill>
              </a:rPr>
              <a:t>usually in kitchen areas </a:t>
            </a:r>
            <a:r>
              <a:rPr lang="en-US" dirty="0" smtClean="0">
                <a:solidFill>
                  <a:schemeClr val="tx1"/>
                </a:solidFill>
              </a:rPr>
              <a:t>  of </a:t>
            </a:r>
            <a:r>
              <a:rPr lang="en-US" dirty="0">
                <a:solidFill>
                  <a:schemeClr val="tx1"/>
                </a:solidFill>
              </a:rPr>
              <a:t>restaurants/cafeterias.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PPT-020-01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6" name="Picture 7" descr="C:\Users\stlane\Pictures\18 Kitchen-Fire-Safety-Tips-300x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051464"/>
            <a:ext cx="3009900" cy="200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214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Class K Fire Extinguisher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533400" y="1143000"/>
            <a:ext cx="7924800" cy="22098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Looks like a 2 ½ gallon pressurized water extinguisher – </a:t>
            </a:r>
            <a:r>
              <a:rPr lang="en-US" i="1" dirty="0">
                <a:solidFill>
                  <a:schemeClr val="tx1"/>
                </a:solidFill>
              </a:rPr>
              <a:t>don’t get them mixed up</a:t>
            </a:r>
            <a:r>
              <a:rPr lang="en-US" dirty="0">
                <a:solidFill>
                  <a:schemeClr val="tx1"/>
                </a:solidFill>
              </a:rPr>
              <a:t>!</a:t>
            </a:r>
          </a:p>
          <a:p>
            <a:pPr algn="l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Use the labels/markings on all extinguishers  to ensure you have the correct one!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PPT-020-01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6" name="Content Placeholder 3" descr="Class K Fire Extinguisher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4"/>
          <a:stretch/>
        </p:blipFill>
        <p:spPr bwMode="auto">
          <a:xfrm>
            <a:off x="3864429" y="3200400"/>
            <a:ext cx="1531938" cy="2906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4145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Topics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508000" y="1295400"/>
            <a:ext cx="7924800" cy="2971800"/>
          </a:xfrm>
        </p:spPr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Degrees of Burns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First Aid for Burns/Scalds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Deep Fat Fryer Safety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Burn Prevention Tips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Kitchen Fires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Fire Extinguishers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PPT-020-01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9" name="Picture 7" descr="C:\Users\stlane\Pictures\2 foxy-learning-modules-for-commercial-cooking-in-kitchen-layou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2857500"/>
            <a:ext cx="44704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46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To Use: P.A.S.S.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533400" y="1676400"/>
            <a:ext cx="7924800" cy="4038600"/>
          </a:xfrm>
        </p:spPr>
        <p:txBody>
          <a:bodyPr/>
          <a:lstStyle/>
          <a:p>
            <a:pPr marL="342900" indent="-34290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b="1" u="sng" dirty="0">
                <a:solidFill>
                  <a:srgbClr val="FF0000"/>
                </a:solidFill>
              </a:rPr>
              <a:t>Pull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b="1" u="sng" dirty="0">
                <a:solidFill>
                  <a:srgbClr val="FF0000"/>
                </a:solidFill>
              </a:rPr>
              <a:t>the pin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on the fire extinguisher handle.</a:t>
            </a:r>
          </a:p>
          <a:p>
            <a:pPr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b="1" dirty="0"/>
          </a:p>
          <a:p>
            <a:pPr marL="342900" indent="-34290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b="1" u="sng" dirty="0">
                <a:solidFill>
                  <a:srgbClr val="FF0000"/>
                </a:solidFill>
              </a:rPr>
              <a:t>Aim the nozzle/horn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of the extinguisher  at the base/bottom of the fire.</a:t>
            </a:r>
          </a:p>
          <a:p>
            <a:pPr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b="1" dirty="0"/>
          </a:p>
          <a:p>
            <a:pPr marL="342900" indent="-34290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b="1" dirty="0">
                <a:solidFill>
                  <a:srgbClr val="FF0000"/>
                </a:solidFill>
              </a:rPr>
              <a:t>S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b="1" u="sng" dirty="0">
                <a:solidFill>
                  <a:srgbClr val="FF0000"/>
                </a:solidFill>
              </a:rPr>
              <a:t>Squeeze the fire extinguisher handles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b="1" u="sng" dirty="0">
                <a:solidFill>
                  <a:srgbClr val="FF0000"/>
                </a:solidFill>
              </a:rPr>
              <a:t>together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to make the extinguisher work.</a:t>
            </a:r>
          </a:p>
          <a:p>
            <a:pPr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b="1" dirty="0"/>
          </a:p>
          <a:p>
            <a:pPr marL="342900" indent="-34290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b="1" dirty="0">
                <a:solidFill>
                  <a:srgbClr val="FF0000"/>
                </a:solidFill>
              </a:rPr>
              <a:t>S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b="1" u="sng" dirty="0">
                <a:solidFill>
                  <a:srgbClr val="FF0000"/>
                </a:solidFill>
              </a:rPr>
              <a:t>Sweep the extinguisher from side to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b="1" u="sng" dirty="0">
                <a:solidFill>
                  <a:srgbClr val="FF0000"/>
                </a:solidFill>
              </a:rPr>
              <a:t>side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as if you were using a broom.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PPT-020-01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69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Used Extinguisher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7924800" cy="4800600"/>
          </a:xfrm>
        </p:spPr>
        <p:txBody>
          <a:bodyPr/>
          <a:lstStyle/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Never put a fire extinguisher that’s been used back in place (even if it still feels heavy).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Even a short burst can cause the extinguisher to leak pressure after use.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Putting a used extinguisher back in place can mean it won’t work in the future.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Have used extinguishers checked and recharged by a reputable dealer.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PPT-020-01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941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Think Safety!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533400" y="1752600"/>
            <a:ext cx="7924800" cy="3886200"/>
          </a:xfrm>
        </p:spPr>
        <p:txBody>
          <a:bodyPr/>
          <a:lstStyle/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Burns can be VERY painful and kitchen fires     can be devastating.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The “bottom line” in preventing burns and kitchen fires is to use common sense and       safe practices.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Never take anything for granted when working   in a kitchen – treat pots, pans, and cooking surfaces as being hot unless YOU know for     sure they are not.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PPT-020-01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415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Contact Information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7924800" cy="23622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0070C0"/>
                </a:solidFill>
              </a:rPr>
              <a:t>Health &amp; Safety Training Specialists</a:t>
            </a:r>
          </a:p>
          <a:p>
            <a:pPr algn="l"/>
            <a:r>
              <a:rPr lang="en-US" b="1" dirty="0">
                <a:solidFill>
                  <a:srgbClr val="0070C0"/>
                </a:solidFill>
              </a:rPr>
              <a:t>1171 South Cameron Street, Room 324</a:t>
            </a:r>
          </a:p>
          <a:p>
            <a:pPr algn="l"/>
            <a:r>
              <a:rPr lang="en-US" b="1" dirty="0">
                <a:solidFill>
                  <a:srgbClr val="0070C0"/>
                </a:solidFill>
              </a:rPr>
              <a:t>Harrisburg, PA 17104-2501</a:t>
            </a:r>
          </a:p>
          <a:p>
            <a:pPr algn="l"/>
            <a:r>
              <a:rPr lang="en-US" b="1" dirty="0">
                <a:solidFill>
                  <a:srgbClr val="0070C0"/>
                </a:solidFill>
              </a:rPr>
              <a:t>(717) 772-1635</a:t>
            </a:r>
          </a:p>
          <a:p>
            <a:pPr algn="l"/>
            <a:r>
              <a:rPr lang="en-US" b="1" dirty="0">
                <a:solidFill>
                  <a:srgbClr val="0070C0"/>
                </a:solidFill>
              </a:rPr>
              <a:t>RA-LI-BWC-PATHS@pa.gov           </a:t>
            </a:r>
          </a:p>
          <a:p>
            <a:pPr algn="l" eaLnBrk="1" hangingPunct="1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PPT-020-01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6" name="Picture 11" descr="Pennsylvania Flag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689" y="3810000"/>
            <a:ext cx="3429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FaceBook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30002"/>
            <a:ext cx="6858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533400" y="3683671"/>
            <a:ext cx="487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Like us on Facebook!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 - </a:t>
            </a:r>
            <a:r>
              <a:rPr lang="en-US" u="sng" dirty="0">
                <a:latin typeface="Verdana" pitchFamily="34" charset="0"/>
                <a:ea typeface="Verdana" pitchFamily="34" charset="0"/>
                <a:cs typeface="Verdana" pitchFamily="34" charset="0"/>
                <a:hlinkClick r:id="rId4"/>
              </a:rPr>
              <a:t>https://www.facebook.com/BWCPATHS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1902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Questions?????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PPT-020-01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6" name="Picture 2" descr="C:\Documents and Settings\Steve\Local Settings\Temporary Internet Files\Content.IE5\LR3B9T7H\MCj0434411000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38862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150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Degrees of Burns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609600" y="1828800"/>
            <a:ext cx="7924800" cy="3810000"/>
          </a:xfrm>
        </p:spPr>
        <p:txBody>
          <a:bodyPr/>
          <a:lstStyle/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300" u="sng" dirty="0">
                <a:solidFill>
                  <a:schemeClr val="tx1"/>
                </a:solidFill>
              </a:rPr>
              <a:t>First Degree </a:t>
            </a:r>
            <a:r>
              <a:rPr lang="en-US" sz="2300" dirty="0">
                <a:solidFill>
                  <a:schemeClr val="tx1"/>
                </a:solidFill>
              </a:rPr>
              <a:t>– minor and heal quickly.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dirty="0">
                <a:solidFill>
                  <a:schemeClr val="tx1"/>
                </a:solidFill>
              </a:rPr>
              <a:t>          </a:t>
            </a:r>
            <a:r>
              <a:rPr lang="en-US" sz="2300" i="1" dirty="0">
                <a:solidFill>
                  <a:schemeClr val="tx1"/>
                </a:solidFill>
              </a:rPr>
              <a:t>Symptoms = reddened skin, tender, sore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300" u="sng" dirty="0">
                <a:solidFill>
                  <a:schemeClr val="tx1"/>
                </a:solidFill>
                <a:cs typeface="Times New Roman"/>
              </a:rPr>
              <a:t>Second Degree </a:t>
            </a:r>
            <a:r>
              <a:rPr lang="en-US" sz="2300" dirty="0">
                <a:solidFill>
                  <a:schemeClr val="tx1"/>
                </a:solidFill>
                <a:cs typeface="Times New Roman"/>
              </a:rPr>
              <a:t>– serious and require immediate </a:t>
            </a:r>
            <a:r>
              <a:rPr lang="en-US" sz="2300" dirty="0" smtClean="0">
                <a:solidFill>
                  <a:schemeClr val="tx1"/>
                </a:solidFill>
                <a:cs typeface="Times New Roman"/>
              </a:rPr>
              <a:t>  </a:t>
            </a:r>
            <a:br>
              <a:rPr lang="en-US" sz="2300" dirty="0" smtClean="0">
                <a:solidFill>
                  <a:schemeClr val="tx1"/>
                </a:solidFill>
                <a:cs typeface="Times New Roman"/>
              </a:rPr>
            </a:br>
            <a:r>
              <a:rPr lang="en-US" sz="2300" dirty="0" smtClean="0">
                <a:solidFill>
                  <a:schemeClr val="tx1"/>
                </a:solidFill>
                <a:cs typeface="Times New Roman"/>
              </a:rPr>
              <a:t>first </a:t>
            </a:r>
            <a:r>
              <a:rPr lang="en-US" sz="2300" dirty="0">
                <a:solidFill>
                  <a:schemeClr val="tx1"/>
                </a:solidFill>
                <a:cs typeface="Times New Roman"/>
              </a:rPr>
              <a:t>aid &amp; professional medical treatment.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dirty="0">
                <a:solidFill>
                  <a:schemeClr val="tx1"/>
                </a:solidFill>
                <a:cs typeface="Times New Roman"/>
              </a:rPr>
              <a:t>         </a:t>
            </a:r>
            <a:r>
              <a:rPr lang="en-US" sz="2300" i="1" dirty="0">
                <a:solidFill>
                  <a:schemeClr val="tx1"/>
                </a:solidFill>
                <a:cs typeface="Times New Roman"/>
              </a:rPr>
              <a:t>Symptoms = blistered skin, very painful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300" u="sng" dirty="0">
                <a:solidFill>
                  <a:schemeClr val="tx1"/>
                </a:solidFill>
                <a:cs typeface="Times New Roman"/>
              </a:rPr>
              <a:t>Third Degree </a:t>
            </a:r>
            <a:r>
              <a:rPr lang="en-US" sz="2300" dirty="0">
                <a:solidFill>
                  <a:schemeClr val="tx1"/>
                </a:solidFill>
                <a:cs typeface="Times New Roman"/>
              </a:rPr>
              <a:t>– severe and require immediate  </a:t>
            </a:r>
            <a:r>
              <a:rPr lang="en-US" sz="2300" dirty="0" smtClean="0">
                <a:solidFill>
                  <a:schemeClr val="tx1"/>
                </a:solidFill>
                <a:cs typeface="Times New Roman"/>
              </a:rPr>
              <a:t/>
            </a:r>
            <a:br>
              <a:rPr lang="en-US" sz="2300" dirty="0" smtClean="0">
                <a:solidFill>
                  <a:schemeClr val="tx1"/>
                </a:solidFill>
                <a:cs typeface="Times New Roman"/>
              </a:rPr>
            </a:br>
            <a:r>
              <a:rPr lang="en-US" sz="2300" dirty="0" smtClean="0">
                <a:solidFill>
                  <a:schemeClr val="tx1"/>
                </a:solidFill>
                <a:cs typeface="Times New Roman"/>
              </a:rPr>
              <a:t>professional </a:t>
            </a:r>
            <a:r>
              <a:rPr lang="en-US" sz="2300" dirty="0">
                <a:solidFill>
                  <a:schemeClr val="tx1"/>
                </a:solidFill>
                <a:cs typeface="Times New Roman"/>
              </a:rPr>
              <a:t>medical treatment.</a:t>
            </a:r>
          </a:p>
          <a:p>
            <a:pPr marL="82296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i="1" dirty="0" smtClean="0">
                <a:solidFill>
                  <a:schemeClr val="tx1"/>
                </a:solidFill>
                <a:cs typeface="Times New Roman"/>
              </a:rPr>
              <a:t>Symptoms </a:t>
            </a:r>
            <a:r>
              <a:rPr lang="en-US" sz="2300" i="1" dirty="0">
                <a:solidFill>
                  <a:schemeClr val="tx1"/>
                </a:solidFill>
                <a:cs typeface="Times New Roman"/>
              </a:rPr>
              <a:t>= white, brown, or charred </a:t>
            </a:r>
            <a:r>
              <a:rPr lang="en-US" sz="2300" i="1" dirty="0" smtClean="0">
                <a:solidFill>
                  <a:schemeClr val="tx1"/>
                </a:solidFill>
                <a:cs typeface="Times New Roman"/>
              </a:rPr>
              <a:t>tissue, often surrounded by blistered areas; little of no pain at first</a:t>
            </a:r>
            <a:endParaRPr lang="en-US" sz="2300" i="1" dirty="0">
              <a:solidFill>
                <a:schemeClr val="tx1"/>
              </a:solidFill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PPT-020-01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677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Degrees of Burns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PPT-020-01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6" name="Content Placeholder 3" descr="burn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5124450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990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First Aid for Burns/Scalds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533400" y="1752600"/>
            <a:ext cx="7924800" cy="3657600"/>
          </a:xfrm>
        </p:spPr>
        <p:txBody>
          <a:bodyPr/>
          <a:lstStyle/>
          <a:p>
            <a:pPr marL="342900" indent="-342900" algn="l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u="sng" dirty="0">
                <a:solidFill>
                  <a:schemeClr val="tx1"/>
                </a:solidFill>
              </a:rPr>
              <a:t>First &amp; Second Degree </a:t>
            </a:r>
            <a:r>
              <a:rPr lang="en-US" dirty="0">
                <a:solidFill>
                  <a:schemeClr val="tx1"/>
                </a:solidFill>
              </a:rPr>
              <a:t>= Cool the burned       area with cool, running water for 10 minutes.</a:t>
            </a:r>
          </a:p>
          <a:p>
            <a:pPr marL="342900" indent="-342900" algn="l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u="sng" dirty="0">
                <a:solidFill>
                  <a:schemeClr val="tx1"/>
                </a:solidFill>
              </a:rPr>
              <a:t>Third Degree </a:t>
            </a:r>
            <a:r>
              <a:rPr lang="en-US" dirty="0">
                <a:solidFill>
                  <a:schemeClr val="tx1"/>
                </a:solidFill>
              </a:rPr>
              <a:t>= Get medical attention immediately! Cool only with wet, sterile dressings.</a:t>
            </a:r>
          </a:p>
          <a:p>
            <a:pPr marL="342900" indent="-342900" algn="l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After the burned area has been cooled, </a:t>
            </a:r>
            <a:r>
              <a:rPr lang="en-US" dirty="0" smtClean="0">
                <a:solidFill>
                  <a:schemeClr val="tx1"/>
                </a:solidFill>
              </a:rPr>
              <a:t>cover </a:t>
            </a:r>
            <a:r>
              <a:rPr lang="en-US" dirty="0">
                <a:solidFill>
                  <a:schemeClr val="tx1"/>
                </a:solidFill>
              </a:rPr>
              <a:t>with a clean, dry dressing.</a:t>
            </a:r>
          </a:p>
          <a:p>
            <a:pPr marL="342900" indent="-342900" algn="l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Do NOT put butter or any other grease    including medicated ointments on a burn!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PPT-020-01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898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First Aid for Burns/Scalds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7924800" cy="3352800"/>
          </a:xfrm>
        </p:spPr>
        <p:txBody>
          <a:bodyPr/>
          <a:lstStyle/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Do NOT break blisters!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If clothing has been burned, remove that       part which isn’t stuck to victim.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If possible, remove jewelry from around     burned area before swelling begins. 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Treat for shock by keeping the victim’s body temperature normal; cover unburned areas    with a dry blanket.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PPT-020-01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282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Deep Fat Fryer Safety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586320" y="1180407"/>
            <a:ext cx="5814479" cy="4953000"/>
          </a:xfrm>
        </p:spPr>
        <p:txBody>
          <a:bodyPr/>
          <a:lstStyle/>
          <a:p>
            <a:pPr marL="342900" indent="-342900" algn="l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 Never </a:t>
            </a:r>
            <a:r>
              <a:rPr lang="en-US" dirty="0">
                <a:solidFill>
                  <a:schemeClr val="tx1"/>
                </a:solidFill>
              </a:rPr>
              <a:t>put water or other liquid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into </a:t>
            </a:r>
            <a:r>
              <a:rPr lang="en-US" dirty="0">
                <a:solidFill>
                  <a:schemeClr val="tx1"/>
                </a:solidFill>
              </a:rPr>
              <a:t>hot cooking oil – it turns to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steam </a:t>
            </a:r>
            <a:r>
              <a:rPr lang="en-US" dirty="0">
                <a:solidFill>
                  <a:schemeClr val="tx1"/>
                </a:solidFill>
              </a:rPr>
              <a:t>instantly and can violently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explode </a:t>
            </a:r>
            <a:r>
              <a:rPr lang="en-US" dirty="0">
                <a:solidFill>
                  <a:schemeClr val="tx1"/>
                </a:solidFill>
              </a:rPr>
              <a:t>hot oil in all directions.</a:t>
            </a:r>
          </a:p>
          <a:p>
            <a:pPr algn="l">
              <a:spcBef>
                <a:spcPct val="0"/>
              </a:spcBef>
              <a:buFont typeface="Wingdings 2" pitchFamily="18" charset="2"/>
              <a:buChar char="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 algn="l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 Be </a:t>
            </a:r>
            <a:r>
              <a:rPr lang="en-US" dirty="0">
                <a:solidFill>
                  <a:schemeClr val="tx1"/>
                </a:solidFill>
              </a:rPr>
              <a:t>careful when adding food to a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deep </a:t>
            </a:r>
            <a:r>
              <a:rPr lang="en-US" dirty="0">
                <a:solidFill>
                  <a:schemeClr val="tx1"/>
                </a:solidFill>
              </a:rPr>
              <a:t>fat fryer: if the fat is too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hot </a:t>
            </a:r>
            <a:r>
              <a:rPr lang="en-US" dirty="0">
                <a:solidFill>
                  <a:schemeClr val="tx1"/>
                </a:solidFill>
              </a:rPr>
              <a:t>or there are pockets of liquid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in </a:t>
            </a:r>
            <a:r>
              <a:rPr lang="en-US" dirty="0">
                <a:solidFill>
                  <a:schemeClr val="tx1"/>
                </a:solidFill>
              </a:rPr>
              <a:t>the prepared food the hot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fat/oil </a:t>
            </a:r>
            <a:r>
              <a:rPr lang="en-US" dirty="0">
                <a:solidFill>
                  <a:schemeClr val="tx1"/>
                </a:solidFill>
              </a:rPr>
              <a:t>will spray up.</a:t>
            </a:r>
          </a:p>
          <a:p>
            <a:pPr algn="l">
              <a:spcBef>
                <a:spcPct val="0"/>
              </a:spcBef>
              <a:buFont typeface="Wingdings 2" pitchFamily="18" charset="2"/>
              <a:buChar char="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 algn="l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 Turn </a:t>
            </a:r>
            <a:r>
              <a:rPr lang="en-US" dirty="0">
                <a:solidFill>
                  <a:schemeClr val="tx1"/>
                </a:solidFill>
              </a:rPr>
              <a:t>the Fryer off when leaving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for </a:t>
            </a:r>
            <a:r>
              <a:rPr lang="en-US" dirty="0">
                <a:solidFill>
                  <a:schemeClr val="tx1"/>
                </a:solidFill>
              </a:rPr>
              <a:t>the day.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PPT-020-01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6" name="Picture 6" descr="C:\Users\stlane\Pictures\7 fir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" t="4549" r="3441" b="3687"/>
          <a:stretch/>
        </p:blipFill>
        <p:spPr bwMode="auto">
          <a:xfrm>
            <a:off x="6290930" y="4343400"/>
            <a:ext cx="2679192" cy="17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92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Burn Prevention Tips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381000" y="1143000"/>
            <a:ext cx="6019800" cy="5029200"/>
          </a:xfrm>
        </p:spPr>
        <p:txBody>
          <a:bodyPr/>
          <a:lstStyle/>
          <a:p>
            <a:pPr marL="342900" indent="-342900" algn="l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tx1"/>
                </a:solidFill>
              </a:rPr>
              <a:t>Remember that steam will rise from </a:t>
            </a:r>
            <a:r>
              <a:rPr lang="en-US" sz="2200" dirty="0" smtClean="0">
                <a:solidFill>
                  <a:schemeClr val="tx1"/>
                </a:solidFill>
              </a:rPr>
              <a:t>  a </a:t>
            </a:r>
            <a:r>
              <a:rPr lang="en-US" sz="2200" dirty="0">
                <a:solidFill>
                  <a:schemeClr val="tx1"/>
                </a:solidFill>
              </a:rPr>
              <a:t>pot of boiling water when the lid is removed.</a:t>
            </a:r>
          </a:p>
          <a:p>
            <a:pPr algn="l">
              <a:spcBef>
                <a:spcPct val="0"/>
              </a:spcBef>
              <a:buFont typeface="Wingdings 2" pitchFamily="18" charset="2"/>
              <a:buChar char=""/>
            </a:pPr>
            <a:endParaRPr lang="en-US" sz="2200" dirty="0">
              <a:solidFill>
                <a:schemeClr val="tx1"/>
              </a:solidFill>
            </a:endParaRPr>
          </a:p>
          <a:p>
            <a:pPr marL="342900" indent="-342900" algn="l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tx1"/>
                </a:solidFill>
              </a:rPr>
              <a:t>Use a pot holder and lift lids so that the end farthest away from you comes up first.</a:t>
            </a:r>
          </a:p>
          <a:p>
            <a:pPr algn="l">
              <a:spcBef>
                <a:spcPct val="0"/>
              </a:spcBef>
              <a:buFont typeface="Wingdings 2" pitchFamily="18" charset="2"/>
              <a:buChar char=""/>
            </a:pPr>
            <a:endParaRPr lang="en-US" sz="2200" dirty="0">
              <a:solidFill>
                <a:schemeClr val="tx1"/>
              </a:solidFill>
            </a:endParaRPr>
          </a:p>
          <a:p>
            <a:pPr marL="342900" indent="-342900" algn="l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tx1"/>
                </a:solidFill>
              </a:rPr>
              <a:t>Leave a cloth or oven mitts on a hot lid lying on a counter top to alert others the lid is hot.</a:t>
            </a:r>
          </a:p>
          <a:p>
            <a:pPr algn="l">
              <a:spcBef>
                <a:spcPct val="0"/>
              </a:spcBef>
              <a:buFont typeface="Wingdings 2" pitchFamily="18" charset="2"/>
              <a:buChar char=""/>
            </a:pPr>
            <a:endParaRPr lang="en-US" sz="2200" dirty="0">
              <a:solidFill>
                <a:schemeClr val="tx1"/>
              </a:solidFill>
            </a:endParaRPr>
          </a:p>
          <a:p>
            <a:pPr marL="342900" indent="-342900" algn="l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tx1"/>
                </a:solidFill>
              </a:rPr>
              <a:t>Turn pot handles in so that they can’t be bumped or the pots knocked over.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PPT-020-01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6" name="Picture 6" descr="C:\Users\stlane\Pictures\8 thCAZJHLH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905000"/>
            <a:ext cx="2228215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243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Burn Prevention Tips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4876800" cy="4953000"/>
          </a:xfrm>
        </p:spPr>
        <p:txBody>
          <a:bodyPr/>
          <a:lstStyle/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tx1"/>
                </a:solidFill>
              </a:rPr>
              <a:t>Don’t leave spoons or other utensils in pots while cooking.</a:t>
            </a:r>
          </a:p>
          <a:p>
            <a:pPr marL="342900" indent="-342900" algn="l">
              <a:buFont typeface="Wingdings" pitchFamily="2" charset="2"/>
              <a:buChar char="§"/>
            </a:pPr>
            <a:endParaRPr lang="en-US" sz="2200" dirty="0">
              <a:solidFill>
                <a:schemeClr val="tx1"/>
              </a:solidFill>
            </a:endParaRP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tx1"/>
                </a:solidFill>
              </a:rPr>
              <a:t>Don’t leave pots on stove unattended while cooking.</a:t>
            </a:r>
          </a:p>
          <a:p>
            <a:pPr marL="342900" indent="-342900" algn="l">
              <a:buFont typeface="Wingdings" pitchFamily="2" charset="2"/>
              <a:buChar char="§"/>
            </a:pPr>
            <a:endParaRPr lang="en-US" sz="2200" dirty="0">
              <a:solidFill>
                <a:schemeClr val="tx1"/>
              </a:solidFill>
            </a:endParaRP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tx1"/>
                </a:solidFill>
              </a:rPr>
              <a:t>Turn off burners and ovens when they are not in use.</a:t>
            </a:r>
          </a:p>
          <a:p>
            <a:pPr marL="342900" indent="-342900" algn="l">
              <a:buFont typeface="Wingdings" pitchFamily="2" charset="2"/>
              <a:buChar char="§"/>
            </a:pPr>
            <a:endParaRPr lang="en-US" sz="2200" dirty="0">
              <a:solidFill>
                <a:schemeClr val="tx1"/>
              </a:solidFill>
            </a:endParaRP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tx1"/>
                </a:solidFill>
              </a:rPr>
              <a:t>Keep plenty of dry pot holders and oven mitts near your cooking area.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</a:rPr>
              <a:t>PPT-020-01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6" name="Picture 6" descr="C:\Users\stlane\Pictures\9 24SID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6" t="4624" r="5530" b="8078"/>
          <a:stretch/>
        </p:blipFill>
        <p:spPr bwMode="auto">
          <a:xfrm>
            <a:off x="5614554" y="2286000"/>
            <a:ext cx="2920409" cy="251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337397"/>
      </p:ext>
    </p:extLst>
  </p:cSld>
  <p:clrMapOvr>
    <a:masterClrMapping/>
  </p:clrMapOvr>
</p:sld>
</file>

<file path=ppt/theme/theme1.xml><?xml version="1.0" encoding="utf-8"?>
<a:theme xmlns:a="http://schemas.openxmlformats.org/drawingml/2006/main" name="new slide forma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1A3993B2E1CC498A25DCA832B2B68B" ma:contentTypeVersion="1" ma:contentTypeDescription="Create a new document." ma:contentTypeScope="" ma:versionID="fa155b35a1366181471372b90637fa4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d024c9e117fc9e5fa023bfcd8efcd7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F12DC8F-FAD1-4D20-8A64-9CEBB35A58D3}"/>
</file>

<file path=customXml/itemProps2.xml><?xml version="1.0" encoding="utf-8"?>
<ds:datastoreItem xmlns:ds="http://schemas.openxmlformats.org/officeDocument/2006/customXml" ds:itemID="{5F0C7425-49AA-46A6-8D4E-0DD71B0C27E8}"/>
</file>

<file path=customXml/itemProps3.xml><?xml version="1.0" encoding="utf-8"?>
<ds:datastoreItem xmlns:ds="http://schemas.openxmlformats.org/officeDocument/2006/customXml" ds:itemID="{9F6BDE78-AB4E-4A05-B270-3BFA027954B4}"/>
</file>

<file path=docProps/app.xml><?xml version="1.0" encoding="utf-8"?>
<Properties xmlns="http://schemas.openxmlformats.org/officeDocument/2006/extended-properties" xmlns:vt="http://schemas.openxmlformats.org/officeDocument/2006/docPropsVTypes">
  <Template>new slide format</Template>
  <TotalTime>103</TotalTime>
  <Words>2375</Words>
  <Application>Microsoft Office PowerPoint</Application>
  <PresentationFormat>On-screen Show (4:3)</PresentationFormat>
  <Paragraphs>343</Paragraphs>
  <Slides>24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new slide format</vt:lpstr>
      <vt:lpstr>Custom Design</vt:lpstr>
      <vt:lpstr>KITCHEN SAFETY</vt:lpstr>
      <vt:lpstr>Topics</vt:lpstr>
      <vt:lpstr>Degrees of Burns</vt:lpstr>
      <vt:lpstr>Degrees of Burns</vt:lpstr>
      <vt:lpstr>First Aid for Burns/Scalds</vt:lpstr>
      <vt:lpstr>First Aid for Burns/Scalds</vt:lpstr>
      <vt:lpstr>Deep Fat Fryer Safety</vt:lpstr>
      <vt:lpstr>Burn Prevention Tips</vt:lpstr>
      <vt:lpstr>Burn Prevention Tips</vt:lpstr>
      <vt:lpstr>Burn Prevention Tips</vt:lpstr>
      <vt:lpstr>Burn Prevention Tips</vt:lpstr>
      <vt:lpstr>Kitchen Fires</vt:lpstr>
      <vt:lpstr>Kitchen Fires</vt:lpstr>
      <vt:lpstr>Fire Extinguisher Use</vt:lpstr>
      <vt:lpstr>Fire Extinguisher Classifications</vt:lpstr>
      <vt:lpstr>Class of Fires</vt:lpstr>
      <vt:lpstr>Class D Fires</vt:lpstr>
      <vt:lpstr>Class K Fires</vt:lpstr>
      <vt:lpstr>Class K Fire Extinguisher</vt:lpstr>
      <vt:lpstr>To Use: P.A.S.S.</vt:lpstr>
      <vt:lpstr>Used Extinguisher</vt:lpstr>
      <vt:lpstr>Think Safety!</vt:lpstr>
      <vt:lpstr>Contact Information</vt:lpstr>
      <vt:lpstr>Questions?????</vt:lpstr>
    </vt:vector>
  </TitlesOfParts>
  <Company>Labor and Industry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KITCHEN SAFETY</dc:title>
  <dc:creator>Stephen Lane</dc:creator>
  <cp:lastModifiedBy>Stephen Pakosh</cp:lastModifiedBy>
  <cp:revision>16</cp:revision>
  <dcterms:created xsi:type="dcterms:W3CDTF">2014-07-21T14:36:11Z</dcterms:created>
  <dcterms:modified xsi:type="dcterms:W3CDTF">2015-12-14T18:21:59Z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0x010100D41A3993B2E1CC498A25DCA832B2B68B</vt:lpwstr>
  </property>
  <property fmtid="{D5CDD505-2E9C-101B-9397-08002B2CF9AE}" pid="3" name="Order">
    <vt:r8>25400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</Properties>
</file>