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4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0.xml" ContentType="application/vnd.openxmlformats-officedocument.presentationml.notesSlid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49"/>
  </p:notesMasterIdLst>
  <p:handoutMasterIdLst>
    <p:handoutMasterId r:id="rId50"/>
  </p:handoutMasterIdLst>
  <p:sldIdLst>
    <p:sldId id="256" r:id="rId4"/>
    <p:sldId id="390" r:id="rId5"/>
    <p:sldId id="391" r:id="rId6"/>
    <p:sldId id="35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53" r:id="rId17"/>
    <p:sldId id="357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80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6C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68686" autoAdjust="0"/>
  </p:normalViewPr>
  <p:slideViewPr>
    <p:cSldViewPr>
      <p:cViewPr varScale="1">
        <p:scale>
          <a:sx n="52" d="100"/>
          <a:sy n="52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customXml" Target="../customXml/item2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8B9AA4-BF59-4E88-B252-296E9B23F9E1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46647-BB49-4F2A-8342-B22DC8AC5D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6E9353-AAA3-493F-BE49-FA6197C90D78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CF6C-E40C-48DA-8DA2-81DE44EB2D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health.com/script/main/art.asp?articlekey=1215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medicinehealth.com/script/main/art.asp?articlekey=85200" TargetMode="External"/><Relationship Id="rId4" Type="http://schemas.openxmlformats.org/officeDocument/2006/relationships/hyperlink" Target="http://www.emedicinehealth.com/script/main/art.asp?articlekey=58854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health.com/script/main/art.asp?articlekey=1215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medicinehealth.com/script/main/art.asp?articlekey=85200" TargetMode="External"/><Relationship Id="rId4" Type="http://schemas.openxmlformats.org/officeDocument/2006/relationships/hyperlink" Target="http://www.emedicinehealth.com/script/main/art.asp?articlekey=58854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legalguide.com/burn-injury-types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“Hand injuries account for nearly 10% of hospital </a:t>
            </a: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emergency department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visits. A series of 1,000 consecutive hand injuries showed the following distribution: 42% lacerations (cuts), 27% contusions (</a:t>
            </a: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bruises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17% fractures (broken bones), and 5% infections. Hand injuries account for about 17% all workday loss injuries.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common cause of the injuries was blunt trauma (50%) followed by injury from a sharp object (25%).”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Author: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Chad Tarr, MD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Editor:</a:t>
            </a:r>
          </a:p>
          <a:p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Charles Patrick Davis, MD, PhD </a:t>
            </a: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http://www.emedicinehealth.com/hand_injuries/article_em.htm</a:t>
            </a:r>
          </a:p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E6F997-675E-4B45-9978-E8A7796B3D1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When using a box cutter, cut away from yourself.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Keep box cutters closed when not in use.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Put broken glass in a safe container &amp; mark it.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Do not pick up broken glass with your bare hands.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Always turn a slicer off and dial the blade to “0” before moving product or cleaning.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Always wear the correct PPE when cleaning a slicer.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When using a potato peeler, peel away from yourself.</a:t>
            </a:r>
          </a:p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FE7D5-FF78-42A2-B6CF-E517588E78F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If you cut yourself, wash the wound thoroughly under cold water.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If the wound is shallow and the bleeding stops, dry the skin around it with paper or a clean cloth.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If available, put an “infection prevention” cream/spray on the wound.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Cover the wound with a sterile bandage to keep the wound shielded and clean.</a:t>
            </a:r>
          </a:p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A2A14-23AC-4427-879D-B8AF7CE0E94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</a:rPr>
              <a:t>To stop bleeding if the wound is deep: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>
                <a:latin typeface="Verdana" panose="020B0604030504040204" pitchFamily="34" charset="0"/>
              </a:rPr>
              <a:t>       → Apply pressure 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>
                <a:latin typeface="Verdana" panose="020B0604030504040204" pitchFamily="34" charset="0"/>
              </a:rPr>
              <a:t>       → Raise the wound site above the heart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400">
                <a:latin typeface="Verdana" panose="020B0604030504040204" pitchFamily="34" charset="0"/>
              </a:rPr>
              <a:t>       → Seek medical attention a.s.a.p.</a:t>
            </a:r>
          </a:p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956567-946E-4DAD-ACC0-D40158EF8AA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</a:rPr>
              <a:t>Report any on-the-job injuries to your Supervisor as soon as possible, and make sure an injury report is completed a.s.a.p.</a:t>
            </a:r>
          </a:p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44704E-79BE-442E-940E-ACB7EAB491BB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summary,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Knives, scissors and other cutting objects should be kept sharpened.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Never try to catch a falling knife/sharp object.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Carry knives and sharp objects in a safe position.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Hand knives and scissors to someone with the handle facing the person.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Never carry knives or scissors in your pocket.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If you receive a cut stop the bleeding using direct pressure and/or wound elevation.</a:t>
            </a:r>
          </a:p>
          <a:p>
            <a:pPr eaLnBrk="1" hangingPunct="1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Report on-the-job injuries to your Supervisor a.s.a.p.</a:t>
            </a:r>
          </a:p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0ABCB0-BA13-4661-BA0E-0EDF034EFB0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United States approximately 2.4 million burn injuries are reported per year. About 650,000 are treated by medical professionals; 5,000 are hospitalized; 20,000 have major burns involving at least 25% of their total body surface. Between 8,000 and 12,000 of burn patients will die with about 1 million sustaining substantial or permanent disabilities resulting from their burn injury.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CC8E4A-BB01-4168-9827-AEE4A9D737E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First Degree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minor and heal quickly.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Symptoms = reddened skin, tender, sore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Second Degree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serious and require immediate first aid &amp; professional medical treatment.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Symptoms = blistered skin, very painful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Third Degree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severe and require immediate  professional medical treatment.</a:t>
            </a:r>
          </a:p>
          <a:p>
            <a:pPr marL="82296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Symptoms = white, brown, or charred tissue, often surrounded by blistered areas; little or no pain at first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F60619-E229-4C7F-BC34-3EA501A8CC6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see the magnitude of physical destruction depending upon the classification of burn type</a:t>
            </a:r>
            <a:endParaRPr lang="en-US" altLang="en-US" sz="140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BA3588-6AB9-45F9-95DE-0D77BC89900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first aid for various burn types: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&amp; Second Degree 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Cool the burned  area with cool, running water for 10 minutes.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Degree 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Get medical attention immediately! Cool only with wet, sterile dressings.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burned area has been cooled,  cover with a clean, dry dressing.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put butter or any other grease including medicated ointments on a burn!</a:t>
            </a:r>
          </a:p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1258A9-AF65-4496-96AE-242F3102DD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/>
              <a:t>Additional first aid for burns;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/>
              <a:t>Do NOT break blisters!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/>
              <a:t>If clothing has been burned, remove that  part which isn’t stuck to victim.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/>
              <a:t>If possible, remove jewelry from around burned area before swelling begins.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/>
              <a:t>Treat for shock by keeping the victim’s body temperature normal; cover unburned areas with a dry blanket.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CB157-FF8D-4F9A-A2A6-3CB52D49977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program will view the following topics: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Knife Safety</a:t>
            </a:r>
          </a:p>
          <a:p>
            <a:pPr>
              <a:buFontTx/>
              <a:buChar char="•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Safety with Scissors</a:t>
            </a:r>
          </a:p>
          <a:p>
            <a:pPr>
              <a:buFontTx/>
              <a:buChar char="•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Safety with Sharps</a:t>
            </a:r>
          </a:p>
          <a:p>
            <a:pPr>
              <a:buFontTx/>
              <a:buChar char="•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Cuts</a:t>
            </a:r>
          </a:p>
          <a:p>
            <a:pPr>
              <a:buFontTx/>
              <a:buChar char="•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Injury Reporting</a:t>
            </a:r>
          </a:p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E617BF-1FCD-4E38-98AC-13427E3A16D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 fat fryers are another potential hazard.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Never put water or other liquid into hot cooking oil – it turns to steam instantly and can violently explode hot oil in all directions.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careful when adding food to a deep fat fryer: if the fat is too hot or there are pockets of liquid in the prepared food the hot fat/oil will spray up.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Turn the Fryer off when leaving for the day.</a:t>
            </a:r>
          </a:p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1411FA-7EF6-440B-9BC4-58AA5A39338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Fryer burn prevention includes: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that steam will rise from a pot of boiling water when the lid is removed.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 pot holder and lift lids so that the end farthest away from you comes up first.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Leave a cloth or oven mitts on a hot lid lying on a counter top to alert others the lid is hot.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 pot handles in so that they can’t be bumped or the pots knocked over.</a:t>
            </a:r>
          </a:p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35ACCC-E9AF-4409-8BFF-1DC8CF2FB9F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burn prevention tips concerning all cooking appliances require you;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leave spoons or other utensils in pots while cooking.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leave pots on stove unattended while cooking.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 off burners and ovens when they are not in use.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plenty of dry pot holders and oven mitts near your cooking area</a:t>
            </a:r>
          </a:p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1D707A-5E53-48D6-A754-10D78206662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Also, as preventive measures: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cooking wear clothing with tight fitting sleeves or roll your sleeves up.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using a microwave, use only containers designed for safe use.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carefully removing covers on food cooked  in a microwave, ensure the food has cooled down.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things that burn such as dishtowels, paper, etc. at least 3 feet from the range top.</a:t>
            </a: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F5DFA3-A0CB-4DC9-A772-7037C1043B19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 particular attention to the following to prevent burns: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grease from building up on range tops, hoods, and appliances.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hot pans, beverages, and trays away from the edge of a counter.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pot holders or oven mitts when moving/carrying hot pans, trays, etc.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caution when moving about within the kitchen due to hot grills, range tops, ovens.</a:t>
            </a:r>
          </a:p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64F28-E579-4729-91B1-AA7191F72FD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When cooking with flaming entrees, remember the importance of safety. With this selection, you’ve already introduced the possibility of harm.</a:t>
            </a:r>
          </a:p>
          <a:p>
            <a:pPr>
              <a:defRPr/>
            </a:pP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Most kitchen fires start due to the heating of fat or oil.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Unattended cooking can also result in a kitchen fire.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When oil/fat gets hot it smokes a little at first, but if it gets hotter it bursts into flame.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E9E7F9-DC79-4022-8A91-EFA8D5A7B7F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suppression of cooking and kitchen fires have a safety sequence of response.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extinguish a fat/oil fire cover it with a damp cloth, or use a fire extinguisher.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you turn off the gas or power.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USE WATER on a fat/oil/grease fire!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attempt to carry or move a pan that’s on fire.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the appropriate lid close by while cooking so you can cover a pan that’s on fire.</a:t>
            </a:r>
          </a:p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C26AD9-973F-4B31-A4AB-56C5A1923A2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the proper fire extinguisher to use for cooking fires.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extinguishers are marked to indicate  the  class of fire they can be used on.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fire extinguishers should not blocked/obstructed.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 fire extinguisher is used it must be recharged, not put back in place.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fire extinguishers will make a mess!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people have a container of baking soda for kitchen fires-Remember</a:t>
            </a: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It is baking soda NOT baking powder!!</a:t>
            </a:r>
            <a:endParaRPr lang="en-US" altLang="en-US" sz="140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B6881-9C45-4469-BDD0-6F81BF6604C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help your extinguisher selection, various classifications are used depending upon the fire type.</a:t>
            </a:r>
          </a:p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288D15-F778-4573-9BED-926E25613E5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fire classes include: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A = Ordinary Combustibles (e.g. Wood, Paper, Rubber)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B = Flammable Liquids/Gases (e.g. Gasoline, Methane)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C  = Energized Electrical (e.g.  Electrical appliance plugged in)</a:t>
            </a:r>
          </a:p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A6DA03-C0E8-4836-9BD5-6C86F67903B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“Hand injuries account for nearly 10% of hospital </a:t>
            </a: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emergency department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visits. A series of 1,000 consecutive hand injuries showed the following distribution: 42% lacerations (cuts), 27% contusions (</a:t>
            </a:r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bruises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17% fractures (broken bones), and 5% infections. Hand injuries account for about 17% all workday loss injuries.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most common cause of the injuries was blunt trauma (50%) followed by injury from a sharp object (25%).”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Author: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Chad Tarr, MD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Editor:</a:t>
            </a:r>
          </a:p>
          <a:p>
            <a:r>
              <a:rPr lang="en-US" altLang="en-US" sz="1400" u="sng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Charles Patrick Davis, MD, PhD </a:t>
            </a: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http://www.emedicinehealth.com/hand_injuries/article_em.htm</a:t>
            </a:r>
          </a:p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17153C-12A3-484B-81F5-7CED53BB5E1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D Fires are combustible metals.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Extinguishers for these classes of fire:</a:t>
            </a:r>
          </a:p>
          <a:p>
            <a:pPr>
              <a:buFontTx/>
              <a:buChar char="-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 specific for type of metal in question  </a:t>
            </a:r>
          </a:p>
          <a:p>
            <a:pPr>
              <a:buFontTx/>
              <a:buChar char="-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picture designator</a:t>
            </a:r>
          </a:p>
          <a:p>
            <a:pPr>
              <a:buFontTx/>
              <a:buChar char="-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rating; also not given multi-purpose rating </a:t>
            </a:r>
          </a:p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DBBFD0-2801-42E3-8592-AE77DC64B25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“K” fires would involve cooking grease made from animal fat.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fires usually burn very hot and can be dangerous to extinguish.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special fire extinguishers that are used for these types of fires and are usually in kitchen areas of restaurants/cafeterias.</a:t>
            </a:r>
          </a:p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E8FDC-C1F1-4394-B8EA-153624E87C38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Class “K” fire extinguisher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Looks like a 2 ½ gallon pressurized water extinguisher – </a:t>
            </a:r>
            <a:r>
              <a:rPr lang="en-US" altLang="en-US" sz="1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get them mixed up</a:t>
            </a: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labels/markings on all extinguishers  to ensure you have the correct one!</a:t>
            </a:r>
          </a:p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A09DEE-96CD-44A1-AB40-329853E3DE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To use a fire extinguisher, remember the acronym P.A.S.S.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Pull</a:t>
            </a:r>
            <a:r>
              <a:rPr lang="en-US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pin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fire extinguisher handle.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 the nozzle/horn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of the extinguisher  at the base/bottom of the fire.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Squeeze the fire extinguisher handles</a:t>
            </a:r>
            <a:r>
              <a:rPr lang="en-US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together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to make the extinguisher work.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Sweep the extinguisher from side to</a:t>
            </a:r>
            <a:r>
              <a:rPr lang="en-US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side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as if you were using a broom.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947C14-B3AE-4C0B-8211-DE208C334E9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put a fire extinguisher that’s been used back in place (even if it still feels heavy).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a short burst can cause the extinguisher to leak pressure after use.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Putting a used extinguisher back in place can mean it won’t work in the future.</a:t>
            </a:r>
          </a:p>
          <a:p>
            <a:pPr eaLnBrk="1" hangingPunct="1"/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used extinguishers checked and recharged by a reputable dealer.</a:t>
            </a:r>
          </a:p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40E8F-FDB9-4127-8650-14014A5F430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Safety!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Burns can be VERY painful and kitchen fires can be devastating.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“bottom line” in preventing burns and kitchen fires is to use common sense and safe practices.</a:t>
            </a:r>
          </a:p>
          <a:p>
            <a:pPr eaLnBrk="1" hangingPunct="1"/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take anything for granted when working   in a kitchen – treat pots, pans, and cooking surfaces as being hot unless YOU know for sure they are not.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39AE1E-308E-4F08-9BE5-16D669112C8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burns represent approximately 3 percent of all burn center admissions. Chemical burns occur when certain acids, alkaloids and other caustic chemicals come into contact with the skin.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causes of chemical burns at home or in the workplace include: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products, tar, gasoline and wet pavement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cleaners that contain lye (paint cleaners), sulfuric acid (toilet bowl cleaners), phenol (deodorizers), or sodium hypochlorite (disinfectants and bleaches)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Cosmetic products such as nail polish remover and hair dye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Explosions and spills </a:t>
            </a:r>
          </a:p>
          <a:p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http://www.yourlegalguide.com/burn-injury-types/</a:t>
            </a:r>
            <a:endParaRPr lang="en-US" altLang="en-U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750547-B268-45E4-B4DB-B9F1007EA81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9088" indent="-319088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often many chemicals in a kitchen area such as: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Drain Cleaners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Bleaches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Surface Cleaners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De-greasers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Floor Cleaners</a:t>
            </a:r>
          </a:p>
          <a:p>
            <a:pPr marL="319088" indent="-319088"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Chemicals can be harmful to your health and the environment – always use caution when working with any chemical!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15E725-0049-42E6-BA2C-5F30F90EC65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MIX CHEMICALS TOGETHER! 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violent reaction could occur causing injury/damage.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Store flammable chemicals in cabinets designed for safe storage.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chemicals are stored in the kitchen, store on shelves below foodstuffs so if they leak they will not contaminate food.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Wear appropriate PPE when using chemicals.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"Working safely with chemicals in the home is really no different than working with them in the workplace," ASSE member Pam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Ferrante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CSP, CHMM, of Pittsburgh, said. "Sometimes the chemicals used are more hazardous and we use larger quantities [in the workplace], but the safety principles are the same. We urge everyone to be cautious."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http://ehstoday.com/safety/chemical/ehs_imp_39314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31B0C0-8879-4243-A7BA-6F0DCE558E21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 PROTECTION SUCH AS SAFETY GOGGLES,</a:t>
            </a:r>
          </a:p>
          <a:p>
            <a:pPr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 PROTECTION SUCH AS RUBBER GLOVES, which are compatible with the chemical being used.</a:t>
            </a:r>
          </a:p>
          <a:p>
            <a:pPr>
              <a:buFont typeface="Arial" pitchFamily="34" charset="0"/>
              <a:buNone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RESPIRATORY PROTECTION, sufficient to exclude breathing the vapors from the chemical.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767E8-3362-4FDC-B746-E0AB5297942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>
                <a:latin typeface="Verdana" panose="020B0604030504040204" pitchFamily="34" charset="0"/>
              </a:rPr>
              <a:t>Knives are very useful tools when you’re working in the kitchen, but they can also be very dangerous if not handled and cared for properly.</a:t>
            </a:r>
          </a:p>
          <a:p>
            <a:endParaRPr lang="en-US" altLang="en-US" sz="1400">
              <a:latin typeface="Verdana" panose="020B0604030504040204" pitchFamily="34" charset="0"/>
            </a:endParaRPr>
          </a:p>
          <a:p>
            <a:r>
              <a:rPr lang="en-US" altLang="en-US" sz="1400">
                <a:latin typeface="Verdana" panose="020B0604030504040204" pitchFamily="34" charset="0"/>
              </a:rPr>
              <a:t>Remember, knives are one of the most dangerous things around a kitchen and should be handled with great caution.</a:t>
            </a:r>
          </a:p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9BF2C1-B19E-433C-851A-BD69D872214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chemicals are properly labeled  and in proper containers.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and follow warning labels.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available, review corresponding Safety Data Sheets (SDS’s) before working  with chemicals.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manufacturer’s recommendations when mixing water with chemicals.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F2141C-1194-45B3-8C28-C9A4140AAF12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chemicals are properly labeled  and in proper containers.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and follow warning labels.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available, review corresponding  Safety Data Sheets (SDS’s) before working  with chemicals.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manufacturer’s recommendations when mixing water with chemicals.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615D65-2B8A-4CCD-93D3-C3F93871E16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 up spills immediately and dispose of  clean up materials properly.</a:t>
            </a:r>
          </a:p>
          <a:p>
            <a:pPr marL="342900" indent="-342900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areas are well ventilated when using chemicals.</a:t>
            </a:r>
          </a:p>
          <a:p>
            <a:pPr marL="342900" indent="-342900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feel sick while using a chemical, get to fresh air and have your Supervisor notified as soon as possible.</a:t>
            </a:r>
          </a:p>
          <a:p>
            <a:pPr marL="342900" indent="-342900"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any injuries or physical reactions you may have when using chemicals immediately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1C3B74-4BD1-4FC4-8AF1-343034CE02DB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mix chemicals!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warning labels and SDS’s.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Wear appropriate PPE.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chemicals are properly labeled.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Store chemicals safely.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 up spills immediately.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Notify your Supervisor if injured.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1D3B62-7A77-44E5-B0BA-C82AAC569605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Use good, sturdy knives that are well balanced and do not easily bend.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Use a cutting board – do not use kitchen counters, metal, glass, or steel surfaces when </a:t>
            </a:r>
            <a:br>
              <a:rPr lang="en-US" altLang="en-US" sz="1400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  chopping, slicing, or mincing.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Place a damp cloth under the cutting board to prevent it from slipping.</a:t>
            </a:r>
          </a:p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8BE8A2-ECFF-4BF2-BA21-5C41BF16184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sz="1400">
                <a:latin typeface="Verdana" panose="020B0604030504040204" pitchFamily="34" charset="0"/>
              </a:rPr>
              <a:t>Use the proper cutting board – plastic boards are dishwasher safe and more sanitary than wooden </a:t>
            </a:r>
            <a:br>
              <a:rPr lang="en-US" altLang="en-US" sz="1400">
                <a:latin typeface="Verdana" panose="020B0604030504040204" pitchFamily="34" charset="0"/>
              </a:rPr>
            </a:br>
            <a:r>
              <a:rPr lang="en-US" altLang="en-US" sz="1400">
                <a:latin typeface="Verdana" panose="020B0604030504040204" pitchFamily="34" charset="0"/>
              </a:rPr>
              <a:t>   boards, but they can dull knives quickly.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Wooden boards are ideal but need thorough cleansing to remain sanitary.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Protect your fingers by curling them under and positioning them on top of the item to be cut.</a:t>
            </a:r>
          </a:p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DB51A3-55D2-4B97-8526-74A696CDFCF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sz="1400">
                <a:latin typeface="Verdana" panose="020B0604030504040204" pitchFamily="34" charset="0"/>
              </a:rPr>
              <a:t>Keep knives sharpened.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Always store knives in a knife holder or on a magnetic wall strip, never loose in a drawer.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Store knives from largest to smallest with blades facing the same direction.</a:t>
            </a:r>
          </a:p>
          <a:p>
            <a:pPr>
              <a:buFontTx/>
              <a:buChar char="•"/>
            </a:pPr>
            <a:r>
              <a:rPr lang="en-US" altLang="en-US" sz="1400">
                <a:latin typeface="Verdana" panose="020B0604030504040204" pitchFamily="34" charset="0"/>
              </a:rPr>
              <a:t> Use Kevlar gloves for added protection.</a:t>
            </a:r>
          </a:p>
          <a:p>
            <a:pPr>
              <a:buFontTx/>
              <a:buChar char="•"/>
            </a:pPr>
            <a:r>
              <a:rPr lang="en-US" altLang="en-US" sz="1400">
                <a:solidFill>
                  <a:srgbClr val="FF0000"/>
                </a:solidFill>
                <a:latin typeface="Verdana" panose="020B0604030504040204" pitchFamily="34" charset="0"/>
              </a:rPr>
              <a:t> Never attempt to catch a falling knife! Remember the old adage, “A falling knife has no handle!”</a:t>
            </a:r>
          </a:p>
          <a:p>
            <a:pPr>
              <a:buFontTx/>
              <a:buChar char="•"/>
            </a:pPr>
            <a:r>
              <a:rPr lang="en-US" altLang="en-US" sz="1400">
                <a:solidFill>
                  <a:srgbClr val="FF0000"/>
                </a:solidFill>
                <a:latin typeface="Verdana" panose="020B0604030504040204" pitchFamily="34" charset="0"/>
              </a:rPr>
              <a:t> Never cut anything held in your hand.</a:t>
            </a:r>
          </a:p>
          <a:p>
            <a:pPr>
              <a:buFontTx/>
              <a:buChar char="•"/>
            </a:pPr>
            <a:r>
              <a:rPr lang="en-US" altLang="en-US" sz="1400">
                <a:solidFill>
                  <a:srgbClr val="FF0000"/>
                </a:solidFill>
                <a:latin typeface="Verdana" panose="020B0604030504040204" pitchFamily="34" charset="0"/>
              </a:rPr>
              <a:t> Never cut toward yourself always cut away from your body.</a:t>
            </a:r>
          </a:p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58780-4442-4193-A1D9-E619ED86CA9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sz="1400">
                <a:latin typeface="Verdana" panose="020B0604030504040204" pitchFamily="34" charset="0"/>
              </a:rPr>
              <a:t>Use knives for their intended purpose only.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Keep knives clean.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Select the correct knife for the job.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Carry knives down and by your side with the blade to the back.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Let people know you’re walking with a knife by saying something like “knife walking.”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Put knives down safely.</a:t>
            </a:r>
          </a:p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5C1A67-3E3F-4B4B-B80F-63EFFC1AA64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Keep scissors sharpened.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Use proper scissors for the job being done.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Do not try and catch falling scissors.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Carry scissors with the blades closed.</a:t>
            </a:r>
            <a:br>
              <a:rPr lang="en-US" altLang="en-US" sz="1400">
                <a:latin typeface="Verdana" panose="020B0604030504040204" pitchFamily="34" charset="0"/>
              </a:rPr>
            </a:br>
            <a:endParaRPr lang="en-US" altLang="en-US" sz="1400">
              <a:latin typeface="Verdana" panose="020B060403050404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400">
                <a:latin typeface="Verdana" panose="020B0604030504040204" pitchFamily="34" charset="0"/>
              </a:rPr>
              <a:t> Hand scissors to someone with the handle facing them.</a:t>
            </a:r>
          </a:p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63235F-0972-4EB7-8AF1-67A603300D2E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5AA66BB5-5D6C-4AFB-ACAC-642DD21E1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6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E7363-D3D8-413E-A720-4DD894BDE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75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4A6A-7AB9-4360-A719-753B950F4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54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AAAC-F0E2-43EB-AB23-D669B9141BD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70E64-EDBF-4383-B5BF-F9771CE89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55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9C4F-F46D-4445-BD7C-83B4060E7F9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D3BB8-799C-464D-8E05-10F5F1E3A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1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29E2-A12F-4B6F-96CF-4E82C23CE35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32D-7DBD-4C4F-BDD6-A9201D4DE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1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95FB-565B-4D44-B3A9-0C41DFAEC27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9C10B-6D51-484D-8933-484209394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43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2FD9-5858-4431-B559-4A58581B414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0C03C-EB1B-44C0-B838-957DCA73F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8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6160-27E2-4AAF-8293-6A416A39C75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148B9-0CD9-4060-9661-A03649E76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48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12A1-DB5B-4CC9-BD16-C7290C18895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6C94-D4B1-4B52-AE19-05AA8AF39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42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AC6C-B223-4E56-B2F4-C587A5F6FBD8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F81C6-A19A-4129-8F58-E57E7044D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3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38CD4-3E50-4ED7-B160-2A48E25ED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345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D144-8E54-4245-A7DB-F82349152460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7134C-4165-4EF0-AECD-0261D8EFF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1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8775-00CA-4585-ACE7-8AD447A4ADF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6084-D482-480A-9CC6-1C604010B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338E-84D0-446A-962A-169267473C7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9612-9202-478D-B9C2-513D47EBD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53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EDA8-E2DF-4BC0-AF0B-2AD2F813606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E2370-5FAB-4369-A408-011014674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31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98B2-576C-4CCC-814C-2B6B0DE38C1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98FC2-8812-4175-B8CE-F8AF01433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33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E9AA-7EA0-45AC-BF4E-7F131932A82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7C45-84DB-456C-B5E0-BFEF6381D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835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1A52-D4CE-4F00-9C56-5222B1EB9F4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9552F-3425-4D13-B107-F115297D2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8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7C7A-B95D-497E-B9BC-A8ADE050527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A97AD-0C87-4C01-9F29-F62F4729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7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F03CF-4A7E-4804-A94B-8B1479CB860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3006-2C11-4628-92D1-9BF090316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8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6329-B952-49FF-8C08-D1E71FDDF7C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049E-3378-40F9-B734-5C243E144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2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7928D-3FF1-402A-A6F0-63C212B7D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535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0A6A-497B-4799-A7BB-48B7E9A3078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505E-00F3-421D-B1E1-34D13D5B3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019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D498-A4BD-424D-8B97-28B86C776DF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33016-AB21-4999-A34D-5DB5DFF94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23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145B-C62F-4A0D-8B0E-071A53FA9AF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5FA6C-3147-4A16-ADCF-8DE0E84FF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38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B576-7E3D-40D5-B13E-A6617228ABE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90A2E-16F9-4663-A15A-CD95C7692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4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04722-F1D5-4791-89C1-F8429B1DE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6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B4666-3E64-4FEB-9721-750D44D4D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84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93499-74D2-43B1-8DD7-81284871B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7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1944-8E89-4000-8FC6-17E059C66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00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A9219-4C89-4EFB-81C3-E9F61D581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1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14713-4D04-419C-B132-D62E96FF9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6014B7-B2BE-4CDA-8311-CCA587BAF6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FC0381-1C4E-4F33-8416-51D99347168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E0752C7-7339-45CB-B534-DCB2BA9C9E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9FF30-C895-4633-A766-EABF1C9F3F1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CE7801-699A-4700-8378-846985F626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WCPATHS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7173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</a:t>
            </a:r>
          </a:p>
        </p:txBody>
      </p:sp>
      <p:sp>
        <p:nvSpPr>
          <p:cNvPr id="7174" name="Title 15"/>
          <p:cNvSpPr>
            <a:spLocks noGrp="1"/>
          </p:cNvSpPr>
          <p:nvPr>
            <p:ph type="title"/>
          </p:nvPr>
        </p:nvSpPr>
        <p:spPr>
          <a:xfrm>
            <a:off x="457200" y="457200"/>
            <a:ext cx="5334000" cy="762000"/>
          </a:xfrm>
        </p:spPr>
        <p:txBody>
          <a:bodyPr/>
          <a:lstStyle/>
          <a:p>
            <a:r>
              <a:rPr lang="en-US" altLang="en-US" sz="2700" b="1">
                <a:solidFill>
                  <a:schemeClr val="bg1"/>
                </a:solidFill>
                <a:latin typeface="Verdana" panose="020B0604030504040204" pitchFamily="34" charset="0"/>
              </a:rPr>
              <a:t>Kitchen Safety Awareness</a:t>
            </a:r>
            <a:br>
              <a:rPr lang="en-US" altLang="en-US" sz="2700" b="1">
                <a:latin typeface="Verdana" panose="020B0604030504040204" pitchFamily="34" charset="0"/>
              </a:rPr>
            </a:br>
            <a:endParaRPr lang="en-US" altLang="en-US" sz="27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990600"/>
            <a:ext cx="24384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i="1" dirty="0">
                <a:latin typeface="+mn-lt"/>
              </a:rPr>
              <a:t>Bureau of Workers’ Compensation</a:t>
            </a:r>
          </a:p>
          <a:p>
            <a:pPr algn="ctr">
              <a:defRPr/>
            </a:pPr>
            <a:r>
              <a:rPr lang="en-US" sz="1000" i="1" dirty="0">
                <a:latin typeface="+mn-lt"/>
              </a:rPr>
              <a:t>PA Training for Health &amp; Safety</a:t>
            </a:r>
          </a:p>
          <a:p>
            <a:pPr algn="ctr">
              <a:defRPr/>
            </a:pPr>
            <a:r>
              <a:rPr lang="en-US" sz="1000" i="1" dirty="0">
                <a:latin typeface="+mn-lt"/>
              </a:rPr>
              <a:t>(PATHS) </a:t>
            </a:r>
          </a:p>
        </p:txBody>
      </p:sp>
      <p:pic>
        <p:nvPicPr>
          <p:cNvPr id="717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192213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61473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822450"/>
            <a:ext cx="266541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10</a:t>
            </a: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Sharps Safety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685800" y="1030288"/>
            <a:ext cx="7772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When using a box cutter, cut away from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yourself.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Keep box cutters closed when not in use.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Put broken glass in a safe container &amp; mark it.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Do not pick up broken glass with your bare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hands.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Always turn a slicer off and dial the blade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 “0” before moving product or cleaning.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Always wear the correct PPE when cleaning a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 slicer.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When using a potato peeler, peel away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  yourself.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7413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11</a:t>
            </a: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Cuts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04800" y="1295400"/>
            <a:ext cx="8610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If you cut yourself, wash the wound thoroughly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under cold water.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If the wound is shallow and the bleeding stops,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dry the skin around it with paper or a clean cloth.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If available, put an “infection prevention”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cream/spray on the wound.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Cover the wound with a sterile bandage to keep 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the wound shielded and clean.</a:t>
            </a:r>
          </a:p>
        </p:txBody>
      </p:sp>
      <p:pic>
        <p:nvPicPr>
          <p:cNvPr id="17417" name="Picture 10" descr="Band-ai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8001000" y="6019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12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Cuts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685800" y="1438275"/>
            <a:ext cx="7696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To stop bleeding if the wound is deep: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400">
                <a:latin typeface="Verdana" panose="020B0604030504040204" pitchFamily="34" charset="0"/>
              </a:rPr>
              <a:t>       → Apply pressure 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400">
                <a:latin typeface="Verdana" panose="020B0604030504040204" pitchFamily="34" charset="0"/>
              </a:rPr>
              <a:t>       → Raise the wound site above the heart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0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2400">
                <a:latin typeface="Verdana" panose="020B0604030504040204" pitchFamily="34" charset="0"/>
              </a:rPr>
              <a:t>       → Seek medical attention a.s.a.p.</a:t>
            </a:r>
          </a:p>
        </p:txBody>
      </p:sp>
      <p:pic>
        <p:nvPicPr>
          <p:cNvPr id="18441" name="Picture 11" descr="Bleeding-Elev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651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Ambulance Respond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6764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Bleeding-Direct Pressu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752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13</a:t>
            </a: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Report On-The-Job Injuries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914400" y="13716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Report any on-the-job injuries to your Supervisor as soon as possible, and make sure an injury report is completed a.s.a.p.</a:t>
            </a:r>
          </a:p>
        </p:txBody>
      </p:sp>
      <p:pic>
        <p:nvPicPr>
          <p:cNvPr id="19465" name="Picture 13" descr="Boss Talking with Employe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8" descr="Injury_Repor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3717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20485" name="Rectangle 19"/>
          <p:cNvSpPr>
            <a:spLocks noChangeArrowheads="1"/>
          </p:cNvSpPr>
          <p:nvPr/>
        </p:nvSpPr>
        <p:spPr bwMode="auto">
          <a:xfrm>
            <a:off x="8001000" y="6019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14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305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2000" kern="0" dirty="0"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Summary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800" kern="0" dirty="0">
              <a:latin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1295400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Knives, scissors and other cutting objects should be kept sharpened.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Never try to catch a falling knife/sharp object.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Carry knives and sharp objects in a safe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position.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Hand knives and scissors to someone with the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handle facing the person.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Never carry knives or scissors in your pocket.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If you receive a cut stop the bleeding using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direct pressure and/or wound elevation.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Report on-the-job injuries to your Supervisor a.s.a.p.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5334000" cy="609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Kitchen Safety Awareness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609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Preventing Burns &amp; Kitchen Fires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67427BE-4943-4E23-83BE-871610607414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324600" y="9144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Bureau of Workers’ Compensation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 Training for Health &amp; Safety                        (PATHS)</a:t>
            </a:r>
          </a:p>
        </p:txBody>
      </p:sp>
      <p:pic>
        <p:nvPicPr>
          <p:cNvPr id="21511" name="Picture 9" descr="C:\Users\stlane\Pictures\1 small_kitc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2228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Degrees of Burns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924800" cy="3810000"/>
          </a:xfrm>
        </p:spPr>
        <p:txBody>
          <a:bodyPr/>
          <a:lstStyle/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u="sng" dirty="0">
                <a:solidFill>
                  <a:schemeClr val="tx1"/>
                </a:solidFill>
              </a:rPr>
              <a:t>First Degree </a:t>
            </a:r>
            <a:r>
              <a:rPr lang="en-US" sz="2300" dirty="0">
                <a:solidFill>
                  <a:schemeClr val="tx1"/>
                </a:solidFill>
              </a:rPr>
              <a:t>– minor and heal quickly.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300" dirty="0">
                <a:solidFill>
                  <a:schemeClr val="tx1"/>
                </a:solidFill>
              </a:rPr>
              <a:t>          </a:t>
            </a:r>
            <a:r>
              <a:rPr lang="en-US" sz="2300" i="1" dirty="0">
                <a:solidFill>
                  <a:schemeClr val="tx1"/>
                </a:solidFill>
              </a:rPr>
              <a:t>Symptoms = reddened skin, tender, sore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u="sng" dirty="0">
                <a:solidFill>
                  <a:schemeClr val="tx1"/>
                </a:solidFill>
                <a:cs typeface="Times New Roman"/>
              </a:rPr>
              <a:t>Second Degree </a:t>
            </a:r>
            <a:r>
              <a:rPr lang="en-US" sz="2300" dirty="0">
                <a:solidFill>
                  <a:schemeClr val="tx1"/>
                </a:solidFill>
                <a:cs typeface="Times New Roman"/>
              </a:rPr>
              <a:t>– serious and require immediate   </a:t>
            </a:r>
            <a:br>
              <a:rPr lang="en-US" sz="2300" dirty="0">
                <a:solidFill>
                  <a:schemeClr val="tx1"/>
                </a:solidFill>
                <a:cs typeface="Times New Roman"/>
              </a:rPr>
            </a:br>
            <a:r>
              <a:rPr lang="en-US" sz="2300" dirty="0">
                <a:solidFill>
                  <a:schemeClr val="tx1"/>
                </a:solidFill>
                <a:cs typeface="Times New Roman"/>
              </a:rPr>
              <a:t>first aid &amp; professional medical treatment.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300" dirty="0">
                <a:solidFill>
                  <a:schemeClr val="tx1"/>
                </a:solidFill>
                <a:cs typeface="Times New Roman"/>
              </a:rPr>
              <a:t>         </a:t>
            </a:r>
            <a:r>
              <a:rPr lang="en-US" sz="2300" i="1" dirty="0">
                <a:solidFill>
                  <a:schemeClr val="tx1"/>
                </a:solidFill>
                <a:cs typeface="Times New Roman"/>
              </a:rPr>
              <a:t>Symptoms = blistered skin, very painful</a:t>
            </a: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u="sng" dirty="0">
                <a:solidFill>
                  <a:schemeClr val="tx1"/>
                </a:solidFill>
                <a:cs typeface="Times New Roman"/>
              </a:rPr>
              <a:t>Third Degree </a:t>
            </a:r>
            <a:r>
              <a:rPr lang="en-US" sz="2300" dirty="0">
                <a:solidFill>
                  <a:schemeClr val="tx1"/>
                </a:solidFill>
                <a:cs typeface="Times New Roman"/>
              </a:rPr>
              <a:t>– severe and require immediate  </a:t>
            </a:r>
            <a:br>
              <a:rPr lang="en-US" sz="2300" dirty="0">
                <a:solidFill>
                  <a:schemeClr val="tx1"/>
                </a:solidFill>
                <a:cs typeface="Times New Roman"/>
              </a:rPr>
            </a:br>
            <a:r>
              <a:rPr lang="en-US" sz="2300" dirty="0">
                <a:solidFill>
                  <a:schemeClr val="tx1"/>
                </a:solidFill>
                <a:cs typeface="Times New Roman"/>
              </a:rPr>
              <a:t>professional medical treatment.</a:t>
            </a:r>
          </a:p>
          <a:p>
            <a:pPr marL="822960" algn="l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300" i="1" dirty="0">
                <a:solidFill>
                  <a:schemeClr val="tx1"/>
                </a:solidFill>
                <a:cs typeface="Times New Roman"/>
              </a:rPr>
              <a:t>Symptoms = white, brown, or charred tissue, often surrounded by blistered areas; little of no pain at first</a:t>
            </a:r>
            <a:endParaRPr lang="en-US" sz="2300" i="1" dirty="0">
              <a:solidFill>
                <a:schemeClr val="tx1"/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FD8361C-35E2-47B3-8F62-DC65872899BE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Degrees of Burns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CD800BD-908C-44EF-AF81-0FB74194DBF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23557" name="Content Placeholder 3" descr="bu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244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First Aid for Burns/Scalds</a:t>
            </a: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365760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u="sng">
                <a:solidFill>
                  <a:schemeClr val="tx1"/>
                </a:solidFill>
              </a:rPr>
              <a:t>First &amp; Second Degree </a:t>
            </a:r>
            <a:r>
              <a:rPr lang="en-US" altLang="en-US">
                <a:solidFill>
                  <a:schemeClr val="tx1"/>
                </a:solidFill>
              </a:rPr>
              <a:t>= Cool the burned       area with cool, running water for 10 minutes.</a:t>
            </a: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u="sng">
                <a:solidFill>
                  <a:schemeClr val="tx1"/>
                </a:solidFill>
              </a:rPr>
              <a:t>Third Degree </a:t>
            </a:r>
            <a:r>
              <a:rPr lang="en-US" altLang="en-US">
                <a:solidFill>
                  <a:schemeClr val="tx1"/>
                </a:solidFill>
              </a:rPr>
              <a:t>= Get medical attention immediately! Cool only with wet, sterile dressings.</a:t>
            </a: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After the burned area has been cooled, cover with a clean, dry dressing.</a:t>
            </a: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Do NOT put butter or any other grease    including medicated ointments on a burn!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3CF6283-5B9A-41EA-8325-69C7ADF6E3C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First Aid for Burns/Scalds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924800" cy="33528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Do NOT break blisters!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If clothing has been burned, remove that       part which isn’t stuck to victim.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If possible, remove jewelry from around     burned area before swelling begins. 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Treat for shock by keeping the victim’s body temperature normal; cover unburned areas    with a dry blanket.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0423937-58B3-4196-A22E-F8D356BDCC8B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2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Topics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33475" y="1860550"/>
            <a:ext cx="6705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Knife Safety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Safety with Scissors and Sharps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Cuts and Injury Reporting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Degrees of Burns and First Aid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Deep Fat Fryer Safety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Burn Prevention Tips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Kitchen Fires and Fire Extinguishers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</a:rPr>
              <a:t>Safe Use and Handling of Chemicals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Deep Fat Fryer Safety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85788" y="1181100"/>
            <a:ext cx="5815012" cy="495300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Never put water or other liquid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into hot cooking oil – it turns to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steam instantly and can violently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explode hot oil in all directions.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Be careful when adding food to a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deep fat fryer: if the fat is too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hot or there are pockets of liquid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in the prepared food the hot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fat/oil will spray up.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Turn the Fryer off when leaving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for the day.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6AC12D1-BDB6-495A-B6C5-27930EB40AC2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26630" name="Picture 6" descr="C:\Users\stlane\Pictures\7 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4549" r="3441" b="3687"/>
          <a:stretch>
            <a:fillRect/>
          </a:stretch>
        </p:blipFill>
        <p:spPr bwMode="auto">
          <a:xfrm>
            <a:off x="6291263" y="4343400"/>
            <a:ext cx="2678112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Burn Prevention Tips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6019800" cy="502920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Remember that steam will rise from   a pot of boiling water when the lid is removed.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Use a pot holder and lift lids so that the end farthest away from you comes up first.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Leave a cloth or oven mitts on a hot lid lying on a counter top to alert others the lid is hot.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Turn pot handles in so that they can’t be bumped or the pots knocked over.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25A5096-04CF-4FB7-B154-18BF13B3313B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27654" name="Picture 6" descr="C:\Users\stlane\Pictures\8 thCAZJHL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228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Burn Prevention Tips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4876800" cy="49530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chemeClr val="tx1"/>
                </a:solidFill>
              </a:rPr>
              <a:t>Don’t leave spoons or other utensils in pots while cooking.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 sz="220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chemeClr val="tx1"/>
                </a:solidFill>
              </a:rPr>
              <a:t>Don’t leave pots on stove unattended while cooking.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 sz="220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chemeClr val="tx1"/>
                </a:solidFill>
              </a:rPr>
              <a:t>Turn off burners and ovens when they are not in use.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 sz="220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chemeClr val="tx1"/>
                </a:solidFill>
              </a:rPr>
              <a:t>Keep plenty of dry pot holders and oven mitts near your cooking area.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24D622B-06D4-44C9-9812-90512DB07AF1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28678" name="Picture 6" descr="C:\Users\stlane\Pictures\9 24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4623" r="5530" b="8078"/>
          <a:stretch>
            <a:fillRect/>
          </a:stretch>
        </p:blipFill>
        <p:spPr bwMode="auto">
          <a:xfrm>
            <a:off x="5614988" y="2286000"/>
            <a:ext cx="29194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Burn Prevention Tips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495300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When cooking wear clothing with tight fitting sleeves or roll your sleeves up.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When using a microwave, use only containers designed for safe use.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Before carefully removing covers on food cooked  in a microwave, ensure the food has cooled down.</a:t>
            </a:r>
          </a:p>
          <a:p>
            <a:pPr algn="l" eaLnBrk="1" hangingPunct="1">
              <a:spcBef>
                <a:spcPct val="0"/>
              </a:spcBef>
              <a:buFont typeface="Wingdings 2" pitchFamily="18" charset="2"/>
              <a:buChar char="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</a:rPr>
              <a:t>Keep things that burn such as dishtowels, paper, etc. at least 3 feet from the range top. 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E83E9E2-1813-4735-B977-32AC4E697D86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29702" name="Picture 6" descr="C:\Users\stlane\Pictures\l10 g_ms2346ss_microwave_o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676400"/>
            <a:ext cx="2619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Burn Prevention Tips</a:t>
            </a: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7924800" cy="48006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Keep grease from building up on range tops, hoods, and appliances.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Keep hot pans, beverages, and trays away    from the edge of a counter.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Use pot holders or oven mitts when moving/carrying hot pans, trays, etc.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Use caution when moving about within the kitchen due to hot grills, range tops, ovens.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BCE0B43-0F2B-4CC4-A027-F2937FB26C7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0726" name="Picture 6" descr="C:\Users\stlane\Pictures\11 5186867949_7d5c43f4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16978" b="7957"/>
          <a:stretch>
            <a:fillRect/>
          </a:stretch>
        </p:blipFill>
        <p:spPr bwMode="auto">
          <a:xfrm>
            <a:off x="6842125" y="3200400"/>
            <a:ext cx="21050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Kitchen Fires</a:t>
            </a: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25908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Most kitchen fires start due to the heating of    fat or oil.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Unattended cooking can also result in a kitchen fire.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When oil/fat gets hot it smokes a little at first, but if it gets hotter it bursts into flame.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68E4E02-EAEE-41C0-AD0E-D5BCEE611F7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1750" name="Picture 8" descr="C:\Users\stlane\Pictures\1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8956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Kitchen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To extinguish a fat/oil fire cover it with a damp cloth, or use a fire extinguisher.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Make sure you turn off the gas or power.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</a:rPr>
              <a:t>NEVER USE WATER on a fat/oil/grease fire!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</a:rPr>
              <a:t>Do NOT attempt to carry or move a pan that’s on fire.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Keep the appropriate lid close by while cooking so you can cover a pan that’s on fire.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85F5420-8C7D-4C51-BE8F-09AD7C0EFD2C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Fire Extinguisher Use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1281113"/>
            <a:ext cx="7924800" cy="30480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Fire extinguishers are marked to indicate         the class of fire they can be used on.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Access to fire extinguishers should not blocked/obstructed.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After a fire extinguisher is used it must             be recharged, not put back in place.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Most fire extinguishers will make a mess</a:t>
            </a:r>
            <a:r>
              <a:rPr lang="en-US" dirty="0"/>
              <a:t>!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EB836D6-F525-4322-935A-F6A0B3AFBDBE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3798" name="Picture 9" descr="C:\Users\stlane\Pictures\14a co2-fire-extinguis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16750"/>
          <a:stretch>
            <a:fillRect/>
          </a:stretch>
        </p:blipFill>
        <p:spPr bwMode="auto">
          <a:xfrm>
            <a:off x="2481263" y="4389438"/>
            <a:ext cx="12414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C:\Users\stlane\Pictures\14b FireExtinguisherA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343400"/>
            <a:ext cx="898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  <a:latin typeface="Verdana" panose="020B0604030504040204" pitchFamily="34" charset="0"/>
              </a:rPr>
              <a:t>Fire Extinguisher Classifications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0767FF8-023C-41D9-B5F8-9DD52F4A9F05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4821" name="Content Placeholder 3" descr="Fire Extinguisher Mark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5908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Class of Fires</a:t>
            </a: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153400" cy="4800600"/>
          </a:xfrm>
        </p:spPr>
        <p:txBody>
          <a:bodyPr/>
          <a:lstStyle/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000">
                <a:solidFill>
                  <a:schemeClr val="tx1"/>
                </a:solidFill>
              </a:rPr>
              <a:t>Class A= Ordinary Combustibles (.e.g Wood, Paper, Rubber)</a:t>
            </a:r>
          </a:p>
          <a:p>
            <a:pPr algn="l" eaLnBrk="1" hangingPunct="1"/>
            <a:endParaRPr lang="en-US" altLang="en-US" sz="200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000">
                <a:solidFill>
                  <a:schemeClr val="tx1"/>
                </a:solidFill>
              </a:rPr>
              <a:t>Class B = Flamamble Liquids/Gases (e.g. Gasoline, Methane)</a:t>
            </a:r>
          </a:p>
          <a:p>
            <a:pPr algn="l" eaLnBrk="1" hangingPunct="1"/>
            <a:endParaRPr lang="en-US" altLang="en-US" sz="200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>
              <a:solidFill>
                <a:schemeClr val="tx1"/>
              </a:solidFill>
            </a:endParaRPr>
          </a:p>
          <a:p>
            <a:pPr algn="l" eaLnBrk="1" hangingPunct="1"/>
            <a:endParaRPr lang="en-US" altLang="en-US" sz="2000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 sz="2000">
                <a:solidFill>
                  <a:schemeClr val="tx1"/>
                </a:solidFill>
              </a:rPr>
              <a:t>Class C = Energized Electrical (e.g. electrical appliance plugged in)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AE0D71C-48DD-4778-9FE3-F89EA13B2DF4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5846" name="Picture 3" descr="Fire Extinguisher Classific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87450"/>
            <a:ext cx="671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Class A Symbo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7450"/>
            <a:ext cx="771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5" descr="Class B Symbo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432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6" descr="Class B Universal Symbo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432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7" descr="Class C Symbo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608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8" descr="Class C Universal Symbol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60838"/>
            <a:ext cx="6953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9221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3</a:t>
            </a:r>
          </a:p>
        </p:txBody>
      </p:sp>
      <p:sp>
        <p:nvSpPr>
          <p:cNvPr id="9222" name="Title 15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762000"/>
          </a:xfrm>
        </p:spPr>
        <p:txBody>
          <a:bodyPr/>
          <a:lstStyle/>
          <a:p>
            <a:r>
              <a:rPr lang="en-US" altLang="en-US" sz="2700" b="1">
                <a:solidFill>
                  <a:schemeClr val="bg1"/>
                </a:solidFill>
                <a:latin typeface="Verdana" panose="020B0604030504040204" pitchFamily="34" charset="0"/>
              </a:rPr>
              <a:t>Kitchen Safety Awareness</a:t>
            </a:r>
            <a:br>
              <a:rPr lang="en-US" altLang="en-US" sz="2700" b="1">
                <a:latin typeface="Verdana" panose="020B0604030504040204" pitchFamily="34" charset="0"/>
              </a:rPr>
            </a:br>
            <a:endParaRPr lang="en-US" altLang="en-US" sz="27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295400" y="22098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>
                <a:latin typeface="Verdana" pitchFamily="34" charset="0"/>
              </a:rPr>
              <a:t>SAFETY WITH SHARPS</a:t>
            </a:r>
          </a:p>
        </p:txBody>
      </p:sp>
      <p:pic>
        <p:nvPicPr>
          <p:cNvPr id="9224" name="Picture 8" descr="Knife-Slic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1928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Scisso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2304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Knife-Butcher-Bi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00800" y="990600"/>
            <a:ext cx="24384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i="1" dirty="0">
                <a:latin typeface="+mn-lt"/>
              </a:rPr>
              <a:t>Bureau of Workers’ Compensation</a:t>
            </a:r>
          </a:p>
          <a:p>
            <a:pPr algn="ctr">
              <a:defRPr/>
            </a:pPr>
            <a:r>
              <a:rPr lang="en-US" sz="1000" i="1" dirty="0">
                <a:latin typeface="+mn-lt"/>
              </a:rPr>
              <a:t>PA Training for Health &amp; Safety</a:t>
            </a:r>
          </a:p>
          <a:p>
            <a:pPr algn="ctr">
              <a:defRPr/>
            </a:pPr>
            <a:r>
              <a:rPr lang="en-US" sz="1000" i="1" dirty="0">
                <a:latin typeface="+mn-lt"/>
              </a:rPr>
              <a:t>(PATHS)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Class D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7924800" cy="3124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Class D Fires = Combustible metals (e.g. titanium, aluminum)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Extinguishers for these classes of fire: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Often specific for type of metal in question 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No picture designator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No rating; also not given multi-purpose rating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938EE2B-0223-4C2A-8164-9A4A6F5BC655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6870" name="Content Placeholder 3" descr="Class D-Combustible Metals Symbo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Class K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5334000" cy="41148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Class “K” fires occur in cooking grease made from animal fat.</a:t>
            </a:r>
          </a:p>
          <a:p>
            <a:pPr marL="342900" indent="-342900" algn="l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These fires usually burn very hot and can be dangerous to extinguish. </a:t>
            </a: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There are special fire extinguishers that are used  for these types of fires and  are usually in kitchen areas   of restaurants/cafeterias.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344EDC9-2AAA-4953-9D06-81C61694A8B3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7894" name="Picture 7" descr="C:\Users\stlane\Pictures\18 Kitchen-Fire-Safety-Tips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51175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Class K Fire Extinguisher</a:t>
            </a:r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924800" cy="2209800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Looks like a 2 ½ gallon pressurized water extinguisher – </a:t>
            </a:r>
            <a:r>
              <a:rPr lang="en-US" altLang="en-US" i="1">
                <a:solidFill>
                  <a:schemeClr val="tx1"/>
                </a:solidFill>
              </a:rPr>
              <a:t>don’t get them mixed up</a:t>
            </a:r>
            <a:r>
              <a:rPr lang="en-US" altLang="en-US">
                <a:solidFill>
                  <a:schemeClr val="tx1"/>
                </a:solidFill>
              </a:rPr>
              <a:t>!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  <a:p>
            <a:pPr algn="l" eaLnBrk="1" hangingPunct="1"/>
            <a:r>
              <a:rPr lang="en-US" altLang="en-US">
                <a:solidFill>
                  <a:schemeClr val="tx1"/>
                </a:solidFill>
              </a:rPr>
              <a:t>Use the labels/markings on all extinguishers  to ensure you have the correct one!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04A9192-70A7-4A8E-A599-8A7CF630EDFC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38918" name="Content Placeholder 3" descr="Class K Fire Extinguis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"/>
          <a:stretch>
            <a:fillRect/>
          </a:stretch>
        </p:blipFill>
        <p:spPr bwMode="auto">
          <a:xfrm>
            <a:off x="3863975" y="3200400"/>
            <a:ext cx="1531938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To Use: P.A.S.S.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924800" cy="4038600"/>
          </a:xfrm>
        </p:spPr>
        <p:txBody>
          <a:bodyPr/>
          <a:lstStyle/>
          <a:p>
            <a:pPr marL="342900" indent="-342900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Pull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the pin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the fire extinguisher handle.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  <a:p>
            <a:pPr marL="342900" indent="-342900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Aim the nozzle/horn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extinguisher  at the base/bottom of the fire.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  <a:p>
            <a:pPr marL="342900" indent="-342900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Squeeze the fire extinguisher handles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together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make the extinguisher work.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  <a:p>
            <a:pPr marL="342900" indent="-342900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Sweep the extinguisher from side to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side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if you were using a broom.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010BC89-356D-4B48-9919-0EBD6DF94E23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Used Extinguisher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Never put a fire extinguisher that’s been used back in place (even if it still feels heavy).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Even a short burst can cause the extinguisher to leak pressure after use.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Putting a used extinguisher back in place can mean it won’t work in the future.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Have used extinguishers checked and recharged by a reputable dealer.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EE45EAA-F860-4674-8E4D-13B9FADE7D26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Think Safety!</a:t>
            </a:r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3886200"/>
          </a:xfrm>
        </p:spPr>
        <p:txBody>
          <a:bodyPr/>
          <a:lstStyle/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Burns can be VERY painful and kitchen fires     can be devastating.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The “bottom line” in preventing burns and kitchen fires is to use common sense and       safe practices.</a:t>
            </a:r>
          </a:p>
          <a:p>
            <a:pPr marL="342900" indent="-342900" algn="l" eaLnBrk="1" hangingPunct="1"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chemeClr val="tx1"/>
                </a:solidFill>
              </a:rPr>
              <a:t>Never take anything for granted when working   in a kitchen – treat pots, pans, and cooking surfaces as being hot unless YOU know for     sure they are not.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A3A8B037-A81D-4832-BA9B-CED0916AE3E3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5334000" cy="609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Kitchen Safety Awareness</a:t>
            </a:r>
          </a:p>
        </p:txBody>
      </p:sp>
      <p:sp>
        <p:nvSpPr>
          <p:cNvPr id="43011" name="Subtitle 2"/>
          <p:cNvSpPr>
            <a:spLocks noGrp="1"/>
          </p:cNvSpPr>
          <p:nvPr>
            <p:ph type="subTitle" idx="1"/>
          </p:nvPr>
        </p:nvSpPr>
        <p:spPr>
          <a:xfrm>
            <a:off x="628650" y="2057400"/>
            <a:ext cx="7467600" cy="457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SAFE USE OF CHEMICALS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F448582-1886-4C36-9345-BA67B06D5E00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6324600" y="9144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Bureau of Workers’ Compensation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 Training for Health &amp; Safety                        (PATHS)</a:t>
            </a:r>
          </a:p>
        </p:txBody>
      </p:sp>
      <p:pic>
        <p:nvPicPr>
          <p:cNvPr id="43015" name="Picture 9" descr="C:\Users\stlane\Pictures\Kitchen Safety chemical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6766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 descr="C:\Users\stlane\Pictures\Kitchen Safety chemicals\1b hazmat_s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5988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Kitchen Chemicals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924800" cy="4800600"/>
          </a:xfrm>
        </p:spPr>
        <p:txBody>
          <a:bodyPr/>
          <a:lstStyle/>
          <a:p>
            <a:pPr marL="319088" indent="-319088" algn="l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There are often many chemicals in a kitchen area</a:t>
            </a:r>
          </a:p>
          <a:p>
            <a:pPr marL="319088" indent="-319088" algn="l" eaLnBrk="1" hangingPunct="1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such as:</a:t>
            </a:r>
          </a:p>
          <a:p>
            <a:pPr algn="l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  Drain Cleaners</a:t>
            </a:r>
          </a:p>
          <a:p>
            <a:pPr algn="l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  Bleaches</a:t>
            </a:r>
          </a:p>
          <a:p>
            <a:pPr algn="l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  Surface Cleaners</a:t>
            </a:r>
          </a:p>
          <a:p>
            <a:pPr algn="l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  De-greasers</a:t>
            </a:r>
          </a:p>
          <a:p>
            <a:pPr algn="l" eaLnBrk="1" hangingPunct="1">
              <a:buFont typeface="Courier New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   Floor Cleaners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Chemicals can be harmful to your health and the environment – always use caution when working with any chemical!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F71E385-9ECD-42E0-817B-DE02E1DC4B2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44038" name="Picture 6" descr="C:\Users\stlane\Pictures\Kitchen Safety chemicals\2b cleaners_NicholaEv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146843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C:\Users\stlane\Pictures\Kitchen Safety chemicals\2a iStock_Chemicals-And-Cleans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209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Chemical Safety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0000"/>
                </a:solidFill>
              </a:rPr>
              <a:t>NEVER MIX CHEMICALS TOGETHER!  </a:t>
            </a:r>
            <a:r>
              <a:rPr lang="en-US" altLang="en-US">
                <a:solidFill>
                  <a:schemeClr val="tx1"/>
                </a:solidFill>
              </a:rPr>
              <a:t>A violent reaction could occur causing injury/damage.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Store flammable chemicals in cabinets designed for safe storage.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If chemicals are stored in the kitchen, store on shelves below foodstuffs so if they leak they will not contaminate food.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Wear appropriate PPE when using chemicals.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51CBA4D-4901-4F4C-9DCE-DF3E40730A3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Types of PPE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EYE PROTECTION SUCH AS SAFETY GOGGLES: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HAND PROTECTION SUCH AS RUBBER GLOVES: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RESPIRATORY PROTECTION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A56A360-1DC0-4F6A-B213-AB70DE3F95D3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46086" name="Picture 3" descr="Safety Goggles with 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47838"/>
            <a:ext cx="1619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 descr="Rubber Glov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581400"/>
            <a:ext cx="16002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 descr="Respira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6924"/>
          <a:stretch>
            <a:fillRect/>
          </a:stretch>
        </p:blipFill>
        <p:spPr bwMode="auto">
          <a:xfrm>
            <a:off x="6111875" y="4491038"/>
            <a:ext cx="11430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0245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4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Safety with Knives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09600" y="16002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Knives are very useful tools when you’re   working in the kitchen, but they can also be very dangerous if not handled and cared for properly.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Remember, knives are one of the most dangerous things around a kitchen and should be handled with great caution.</a:t>
            </a:r>
          </a:p>
        </p:txBody>
      </p:sp>
      <p:pic>
        <p:nvPicPr>
          <p:cNvPr id="10249" name="Picture 8" descr="Kniv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193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Chemical Safety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Make sure chemicals are properly labeled        and in proper containers.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Read and follow warning labels.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If available, review corresponding Material  Safety Data Sheets (MSDS’s) before working  with chemicals.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Follow manufacturer’s recommendations when mixing water with chemicals.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F6016CD-7AFC-4451-8606-A8881E5B64B7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Chemical Safety</a:t>
            </a:r>
          </a:p>
        </p:txBody>
      </p:sp>
      <p:sp>
        <p:nvSpPr>
          <p:cNvPr id="48131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924800" cy="45720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Make sure chemicals are properly labeled        and in proper containers.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Read and follow warning labels.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If available, review corresponding Safety Data Sheets (SDS’s) before working  with chemicals.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Follow manufacturer’s recommendations when mixing water with chemicals.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116B405-5ED1-4F66-9AFA-2E69CA4C9C34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Chemical Safety</a:t>
            </a:r>
          </a:p>
        </p:txBody>
      </p:sp>
      <p:sp>
        <p:nvSpPr>
          <p:cNvPr id="49155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7924800" cy="39624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Clean up spills immediately and dispose of    clean up materials properly.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Ensure areas are well ventilated when using chemicals.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If you feel sick while using a chemical, get to fresh air and have your Supervisor notified as soon as possible.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Report any injuries or physical reactions you  may have when using chemicals immediately.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D1347FF-052B-48C5-8AE7-8A753A0D765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Remember</a:t>
            </a:r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5181600" cy="4267200"/>
          </a:xfrm>
        </p:spPr>
        <p:txBody>
          <a:bodyPr/>
          <a:lstStyle/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0000"/>
                </a:solidFill>
              </a:rPr>
              <a:t>Never mix chemicals!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Read warning labels and MSDS’s.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Wear appropriate PPE.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Ensure chemicals are properly labeled.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Store chemicals safely.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Clean up spills immediately.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tx1"/>
                </a:solidFill>
              </a:rPr>
              <a:t>Notify your Supervisor if injured.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9B85547-3DE5-4CE5-9FCD-0D31B01660B2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50182" name="Picture 7" descr="C:\Users\stlane\Pictures\Kitchen Safety chemicals\9 chem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3059" r="15984" b="4770"/>
          <a:stretch>
            <a:fillRect/>
          </a:stretch>
        </p:blipFill>
        <p:spPr bwMode="auto">
          <a:xfrm>
            <a:off x="5791200" y="1900238"/>
            <a:ext cx="32004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Contact Information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2286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Health &amp; Safety Training Specialists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1171 South Cameron Street, Room 324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Harrisburg, PA 17104-2501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(717) 772-1635</a:t>
            </a:r>
          </a:p>
          <a:p>
            <a:pPr algn="l" eaLnBrk="1" hangingPunct="1"/>
            <a:r>
              <a:rPr lang="en-US" altLang="en-US" b="1">
                <a:solidFill>
                  <a:srgbClr val="0070C0"/>
                </a:solidFill>
              </a:rPr>
              <a:t>RA-LI-BWC-PATHS@pa.gov           </a:t>
            </a:r>
          </a:p>
          <a:p>
            <a:pPr algn="l"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4C8A0AB-31A3-4BE3-A3AE-97700C6ECB0A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51206" name="Picture 11" descr="Pennsylvania Fla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7983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1"/>
          <p:cNvSpPr>
            <a:spLocks noChangeArrowheads="1"/>
          </p:cNvSpPr>
          <p:nvPr/>
        </p:nvSpPr>
        <p:spPr bwMode="auto">
          <a:xfrm>
            <a:off x="533400" y="39624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us on Facebook!</a:t>
            </a: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</a:t>
            </a:r>
            <a:r>
              <a:rPr lang="en-US" altLang="en-US" sz="1800" u="sng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https://www.facebook.com/BWCPATHS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08" name="Picture 7" descr="FaceBook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085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Questions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A3FE73E-5D94-4DD0-AC79-EFA8B10FC378}" type="slidenum"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latin typeface="Verdana" panose="020B0604030504040204" pitchFamily="34" charset="0"/>
              </a:rPr>
              <a:t>PPT-142-01</a:t>
            </a:r>
          </a:p>
        </p:txBody>
      </p:sp>
      <p:pic>
        <p:nvPicPr>
          <p:cNvPr id="52229" name="Picture 2" descr="C:\Documents and Settings\Steve\Local Settings\Temporary Internet Files\Content.IE5\LR3B9T7H\MCj043441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86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5</a:t>
            </a: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Knife Safety Tips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609600" y="12192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Use good, sturdy knives that are well balanced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 and do not easily bend.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Use a cutting board – do not use kitchen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 counters, metal, glass, or steel surfaces when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 chopping, slicing, or mincing.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Place a damp cloth under the cutting board to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 prevent it from slipping.</a:t>
            </a:r>
          </a:p>
        </p:txBody>
      </p:sp>
      <p:pic>
        <p:nvPicPr>
          <p:cNvPr id="11273" name="Picture 12" descr="Cutting Board with Knif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611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2293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6</a:t>
            </a: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Knife Safety Tips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544513" y="1185863"/>
            <a:ext cx="8077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Use the proper cutting board – plastic boards are dishwasher safe and more sanitary than wooden boards, but they can dull knives quickly.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Wooden boards are ideal but need thorough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cleansing to remain sanitary.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Protect your fingers by curling them under and 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positioning them on top of the item to be cut.</a:t>
            </a:r>
          </a:p>
        </p:txBody>
      </p:sp>
      <p:pic>
        <p:nvPicPr>
          <p:cNvPr id="12297" name="Picture 8" descr="Cutting Board-Plast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1447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Cutting-Board-with-Hand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038600"/>
            <a:ext cx="193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3317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7</a:t>
            </a: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Knife Safety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09600" y="1143000"/>
            <a:ext cx="800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Keep knives sharpened.</a:t>
            </a: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Always store knives in a knife holder or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  magnetic wall strip. </a:t>
            </a: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Store knives from largest to smallest with   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  blades facing the same direction.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Use Kevlar gloves for added protection.</a:t>
            </a: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</a:rPr>
              <a:t> Never attempt to catch a falling knife!</a:t>
            </a:r>
            <a:endParaRPr lang="en-US" altLang="en-US" sz="12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</a:rPr>
              <a:t> Never cut anything held in your hand.</a:t>
            </a:r>
            <a:endParaRPr lang="en-US" altLang="en-US" sz="12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Verdana" panose="020B0604030504040204" pitchFamily="34" charset="0"/>
              </a:rPr>
              <a:t> Never cut toward yourself.</a:t>
            </a:r>
          </a:p>
        </p:txBody>
      </p:sp>
      <p:pic>
        <p:nvPicPr>
          <p:cNvPr id="8201" name="Picture 8" descr="Knife-Hol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51313"/>
            <a:ext cx="12192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l_fi" descr="http://www.ohgizmo.com/wp-content/uploads/2008/05/suicidepreve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C:\Users\stlane\Pictures\il_fullxfull_25789689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648200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4341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8</a:t>
            </a: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Knife Safety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762000" y="1219200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Use knives for their intended purpose only.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Keep knives clean.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Select the correct knife for the job.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Carry knives down and by your side with the  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blade to the back.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Let people know you’re walking with a knife        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by saying something like “knife walking.”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Put knives down safely.</a:t>
            </a:r>
          </a:p>
        </p:txBody>
      </p:sp>
      <p:pic>
        <p:nvPicPr>
          <p:cNvPr id="14345" name="Picture 10" descr="Knife on Cutting Bo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6527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PPT-142-01</a:t>
            </a:r>
          </a:p>
        </p:txBody>
      </p:sp>
      <p:sp>
        <p:nvSpPr>
          <p:cNvPr id="15365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Verdana" panose="020B0604030504040204" pitchFamily="34" charset="0"/>
              </a:rPr>
              <a:t> 9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Safety with Scissors</a:t>
            </a: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Keep scissors sharpened.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Use proper scissors for the job being done.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Do not try to catch falling scissors.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Carry scissors with the blades closed.</a:t>
            </a:r>
            <a:br>
              <a:rPr lang="en-US" altLang="en-US" sz="2400">
                <a:latin typeface="Verdana" panose="020B0604030504040204" pitchFamily="34" charset="0"/>
              </a:rPr>
            </a:br>
            <a:endParaRPr lang="en-US" altLang="en-US" sz="120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Verdana" panose="020B0604030504040204" pitchFamily="34" charset="0"/>
              </a:rPr>
              <a:t> Hand scissors to someone with the handle   </a:t>
            </a:r>
            <a:br>
              <a:rPr lang="en-US" altLang="en-US" sz="2400">
                <a:latin typeface="Verdana" panose="020B0604030504040204" pitchFamily="34" charset="0"/>
              </a:rPr>
            </a:br>
            <a:r>
              <a:rPr lang="en-US" altLang="en-US" sz="2400">
                <a:latin typeface="Verdana" panose="020B0604030504040204" pitchFamily="34" charset="0"/>
              </a:rPr>
              <a:t> facing them.</a:t>
            </a:r>
          </a:p>
        </p:txBody>
      </p:sp>
      <p:pic>
        <p:nvPicPr>
          <p:cNvPr id="15369" name="Picture 8" descr="Scissors-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216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0070C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 slid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 slid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6C76A2-F5EF-4D3B-A135-B349E6F47927}"/>
</file>

<file path=customXml/itemProps2.xml><?xml version="1.0" encoding="utf-8"?>
<ds:datastoreItem xmlns:ds="http://schemas.openxmlformats.org/officeDocument/2006/customXml" ds:itemID="{802A555D-4E58-4250-BC16-5A05EEAE7BBC}"/>
</file>

<file path=customXml/itemProps3.xml><?xml version="1.0" encoding="utf-8"?>
<ds:datastoreItem xmlns:ds="http://schemas.openxmlformats.org/officeDocument/2006/customXml" ds:itemID="{42093432-D848-482C-BC95-2B99E341F4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4266</Words>
  <Application>Microsoft Office PowerPoint</Application>
  <PresentationFormat>On-screen Show (4:3)</PresentationFormat>
  <Paragraphs>664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Verdana</vt:lpstr>
      <vt:lpstr>Wingdings 3</vt:lpstr>
      <vt:lpstr>Times New Roman</vt:lpstr>
      <vt:lpstr>Courier New</vt:lpstr>
      <vt:lpstr>Wingdings 2</vt:lpstr>
      <vt:lpstr>Wingdings</vt:lpstr>
      <vt:lpstr>Default Design</vt:lpstr>
      <vt:lpstr>new slide format</vt:lpstr>
      <vt:lpstr>1_new slide format</vt:lpstr>
      <vt:lpstr>Kitchen Safety Awareness </vt:lpstr>
      <vt:lpstr>Topics</vt:lpstr>
      <vt:lpstr>Kitchen Safety Awareness </vt:lpstr>
      <vt:lpstr>Safety with Knives</vt:lpstr>
      <vt:lpstr>Knife Safety Tips</vt:lpstr>
      <vt:lpstr>Knife Safety Tips</vt:lpstr>
      <vt:lpstr>Knife Safety</vt:lpstr>
      <vt:lpstr>Knife Safety</vt:lpstr>
      <vt:lpstr>Safety with Scissors</vt:lpstr>
      <vt:lpstr>Sharps Safety</vt:lpstr>
      <vt:lpstr>Cuts</vt:lpstr>
      <vt:lpstr>Cuts</vt:lpstr>
      <vt:lpstr>Report On-The-Job Injuries</vt:lpstr>
      <vt:lpstr>Summary</vt:lpstr>
      <vt:lpstr>Kitchen Safety Awareness</vt:lpstr>
      <vt:lpstr>Degrees of Burns</vt:lpstr>
      <vt:lpstr>Degrees of Burns</vt:lpstr>
      <vt:lpstr>First Aid for Burns/Scalds</vt:lpstr>
      <vt:lpstr>First Aid for Burns/Scalds</vt:lpstr>
      <vt:lpstr>Deep Fat Fryer Safety</vt:lpstr>
      <vt:lpstr>Burn Prevention Tips</vt:lpstr>
      <vt:lpstr>Burn Prevention Tips</vt:lpstr>
      <vt:lpstr>Burn Prevention Tips</vt:lpstr>
      <vt:lpstr>Burn Prevention Tips</vt:lpstr>
      <vt:lpstr>Kitchen Fires</vt:lpstr>
      <vt:lpstr>Kitchen Fires</vt:lpstr>
      <vt:lpstr>Fire Extinguisher Use</vt:lpstr>
      <vt:lpstr>Fire Extinguisher Classifications</vt:lpstr>
      <vt:lpstr>Class of Fires</vt:lpstr>
      <vt:lpstr>Class D Fires</vt:lpstr>
      <vt:lpstr>Class K Fires</vt:lpstr>
      <vt:lpstr>Class K Fire Extinguisher</vt:lpstr>
      <vt:lpstr>To Use: P.A.S.S.</vt:lpstr>
      <vt:lpstr>Used Extinguisher</vt:lpstr>
      <vt:lpstr>Think Safety!</vt:lpstr>
      <vt:lpstr>Kitchen Safety Awareness</vt:lpstr>
      <vt:lpstr>Kitchen Chemicals</vt:lpstr>
      <vt:lpstr>Chemical Safety</vt:lpstr>
      <vt:lpstr>Types of PPE</vt:lpstr>
      <vt:lpstr>Chemical Safety</vt:lpstr>
      <vt:lpstr>Chemical Safety</vt:lpstr>
      <vt:lpstr>Chemical Safety</vt:lpstr>
      <vt:lpstr>Remember</vt:lpstr>
      <vt:lpstr>Contact Information</vt:lpstr>
      <vt:lpstr>Questions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aforsman</dc:creator>
  <cp:lastModifiedBy>Tanyia Miller</cp:lastModifiedBy>
  <cp:revision>406</cp:revision>
  <dcterms:created xsi:type="dcterms:W3CDTF">2011-11-29T20:35:02Z</dcterms:created>
  <dcterms:modified xsi:type="dcterms:W3CDTF">2017-03-07T18:21:39Z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25300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