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12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5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8" autoAdjust="0"/>
    <p:restoredTop sz="81016" autoAdjust="0"/>
  </p:normalViewPr>
  <p:slideViewPr>
    <p:cSldViewPr>
      <p:cViewPr varScale="1">
        <p:scale>
          <a:sx n="73" d="100"/>
          <a:sy n="73" d="100"/>
        </p:scale>
        <p:origin x="-1570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1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4FBACED-8751-4B2B-8378-84E8B241040F}" type="datetimeFigureOut">
              <a:rPr lang="en-US"/>
              <a:pPr>
                <a:defRPr/>
              </a:pPr>
              <a:t>8/25/2016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B4356DB-4864-4F7E-8D13-FCF2386CF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9510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each job or task there is a method which, when adopted, can best assure the safest means to conduct the work.</a:t>
            </a:r>
          </a:p>
          <a:p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determine this best method, a Job Safety Analysis must be conducted.</a:t>
            </a:r>
            <a:r>
              <a:rPr lang="en-US" sz="1400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This JSA will identify hazards at each work stage and design </a:t>
            </a:r>
          </a:p>
          <a:p>
            <a:r>
              <a:rPr lang="en-US" sz="1400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measures to control or eliminate the hazards.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the hazards identified at each Key Step,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substeps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concerns can be addressed.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29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exercise the JSA to determine suitability</a:t>
            </a:r>
            <a:r>
              <a:rPr lang="en-US" sz="1400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the tasks, workers to observe can form a committee.</a:t>
            </a:r>
          </a:p>
          <a:p>
            <a:r>
              <a:rPr lang="en-US" sz="1400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purpose of the JSA is explained to the observers and those who will work within the JSA’s directives.</a:t>
            </a:r>
          </a:p>
          <a:p>
            <a:r>
              <a:rPr lang="en-US" sz="1400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Allow the employee to perform the basic steps within the job.</a:t>
            </a:r>
          </a:p>
          <a:p>
            <a:r>
              <a:rPr lang="en-US" sz="1400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Observers should write down these basic steps and completely describe each.</a:t>
            </a:r>
          </a:p>
          <a:p>
            <a:r>
              <a:rPr lang="en-US" sz="1400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Note any deviations made by the worker from the JSA process.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213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Identify Hazards and Potential Accidents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14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Search for Hazards</a:t>
            </a:r>
          </a:p>
          <a:p>
            <a:pPr marL="914400" lvl="1" indent="-457200" algn="l">
              <a:buFont typeface="Courier New" pitchFamily="49" charset="0"/>
              <a:buChar char="o"/>
            </a:pPr>
            <a:r>
              <a:rPr lang="en-U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Produced by work</a:t>
            </a:r>
          </a:p>
          <a:p>
            <a:pPr marL="914400" lvl="1" indent="-457200" algn="l">
              <a:buFont typeface="Courier New" pitchFamily="49" charset="0"/>
              <a:buChar char="o"/>
            </a:pPr>
            <a:r>
              <a:rPr lang="en-U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Produced by environment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Repeat job observation as many times as necessary to identify all hazards.</a:t>
            </a:r>
          </a:p>
          <a:p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42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Developing</a:t>
            </a:r>
            <a:r>
              <a:rPr lang="en-US" sz="1400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solutions may entail:</a:t>
            </a:r>
          </a:p>
          <a:p>
            <a:endParaRPr lang="en-US" sz="1400" baseline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Find a new way to do job. Work smarter-not harder.</a:t>
            </a:r>
          </a:p>
          <a:p>
            <a:pPr algn="l"/>
            <a:r>
              <a:rPr lang="en-U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Change physical conditions that create hazards. This may require re-engineering the environment and machines.</a:t>
            </a:r>
          </a:p>
          <a:p>
            <a:pPr algn="l"/>
            <a:r>
              <a:rPr lang="en-U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Change the work procedure</a:t>
            </a:r>
            <a:r>
              <a:rPr lang="en-US" sz="1400" baseline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be adaptable to the worker.</a:t>
            </a:r>
            <a:endParaRPr lang="en-US" sz="14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US" sz="14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Reduce frequency</a:t>
            </a:r>
            <a:r>
              <a:rPr lang="en-US" sz="1400" baseline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repetitive tasks where possible.</a:t>
            </a:r>
            <a:endParaRPr lang="en-US" sz="14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56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the work goal?</a:t>
            </a:r>
            <a:r>
              <a:rPr lang="en-US" sz="1400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What are the various ways to achieve this goal? Which way is the safest?</a:t>
            </a:r>
          </a:p>
          <a:p>
            <a:r>
              <a:rPr lang="en-US" sz="1400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Consider tools and equipment where dangerous or repetitive motions are required.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767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Physical changes incorporate evaluating the tools, materials and equipment layout or location.</a:t>
            </a:r>
          </a:p>
          <a:p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en-US" sz="1400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each the best for the task? Is the location and layout user-friendly?</a:t>
            </a:r>
          </a:p>
          <a:p>
            <a:r>
              <a:rPr lang="en-US" sz="1400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other benefits will change bring in safety, costs and time savings?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066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Changes in work procedures may assist in creating a safer environment.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should the worker do to eliminate the hazard?	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14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should it be done?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14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 changes in detail.</a:t>
            </a:r>
          </a:p>
          <a:p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142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Frequency reduction concerns</a:t>
            </a:r>
            <a:r>
              <a:rPr lang="en-US" sz="1400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include:</a:t>
            </a:r>
          </a:p>
          <a:p>
            <a:endParaRPr lang="en-US" sz="1400" baseline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can be done to reduce the frequency of the job??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14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Identify parts that cause frequent repairs/ change.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14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Reduce vibration, save machine parts.</a:t>
            </a:r>
          </a:p>
          <a:p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622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Always consider the effects changes or modifications.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job that has been redesigned may affect other jobs or work processes.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14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Check or re-observe the new process once it has been redesigned.</a:t>
            </a:r>
          </a:p>
          <a:p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88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Summary.  JSA’s and JHA’s to be successful must</a:t>
            </a:r>
            <a:r>
              <a:rPr lang="en-US" sz="1400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 thorough.</a:t>
            </a:r>
          </a:p>
          <a:p>
            <a:endParaRPr lang="en-US" sz="1400" baseline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 assistance from employees who are knowledgeable in and actually do job/task.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Break job/task down into simplified steps.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Too many or not enough steps = not useful.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Look at all hazards/issues and plan for adequate protection.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Goal = protect employees from injuries.</a:t>
            </a:r>
          </a:p>
          <a:p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68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shown in the definition, this JSA looks at each component and subcomponent of a task. It determines what, if any,</a:t>
            </a:r>
            <a:r>
              <a:rPr lang="en-US" sz="1400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hazards may be connected to each “Key Step” in the task. Once identified the means to remove the hazard are determined, a policy designed and the task performed.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18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prioritize the JSA’s depending upon several factors.</a:t>
            </a:r>
          </a:p>
          <a:p>
            <a:pPr marL="228600" indent="-228600">
              <a:buAutoNum type="arabicPeriod"/>
            </a:pP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jobs which may not have a history within your industry must be evaluated so surprises</a:t>
            </a:r>
            <a:r>
              <a:rPr lang="en-US" sz="1400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don’t occur during implementation</a:t>
            </a:r>
          </a:p>
          <a:p>
            <a:pPr marL="228600" indent="-228600">
              <a:buAutoNum type="arabicPeriod"/>
            </a:pPr>
            <a:r>
              <a:rPr lang="en-US" sz="1400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Severity potential of a system will demand a JSA be performed due to the magnitude of hazard to personnel and the facility.</a:t>
            </a:r>
          </a:p>
          <a:p>
            <a:pPr marL="228600" indent="-228600">
              <a:buAutoNum type="arabicPeriod"/>
            </a:pPr>
            <a:r>
              <a:rPr lang="en-US" sz="1400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history of disabling injuries or fatalities resulting from a work task can be viewed industry-wide. This record will help to reveal what happened and the corrective actions taken by others.</a:t>
            </a:r>
          </a:p>
          <a:p>
            <a:pPr marL="228600" indent="-228600">
              <a:buAutoNum type="arabicPeriod"/>
            </a:pPr>
            <a:r>
              <a:rPr lang="en-US" sz="1400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Frequency of accidents is also reviewed.  How often did injuries occur and under what specific conditions of use.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68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the JSA, Job means</a:t>
            </a:r>
            <a:r>
              <a:rPr lang="en-US" sz="1400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“task”.</a:t>
            </a:r>
          </a:p>
          <a:p>
            <a:r>
              <a:rPr lang="en-US" sz="1400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example of changing a car tire is used when the person is not an auto mechanic.</a:t>
            </a:r>
          </a:p>
          <a:p>
            <a:r>
              <a:rPr lang="en-US" sz="1400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Remember: “Key” steps may be too detailed thus cumbersome. If not enough detail, the steps become useless.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00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Remember</a:t>
            </a:r>
            <a:r>
              <a:rPr lang="en-US" sz="1400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a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void: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Making the job breakdown so detailed large number of steps results.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14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Making the breakdown so general basic steps are not recorded.</a:t>
            </a:r>
          </a:p>
          <a:p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67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Most of us have already gone through this experience in our lives. We</a:t>
            </a:r>
            <a:r>
              <a:rPr lang="en-US" sz="1400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either read the owner’s manual beforehand or had to go “through the numbers” when the incident occurred.</a:t>
            </a:r>
          </a:p>
          <a:p>
            <a:r>
              <a:rPr lang="en-US" sz="1400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There are safety measures included in this tire changing; how to secure the car against rolling, how far to jack the car up before loosening the lug nuts, and a variety of other bits of required information. These can be put into a safety chronology to perform this task.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42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Key Steps can include too many bits of information many of which can be taken for granted. Example #1, above. This could be expanded to state, “Pull off the road onto right</a:t>
            </a:r>
            <a:r>
              <a:rPr lang="en-US" sz="1400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berm in the same direction of travel.” This state information already assumed. While we don’t want to assume information in some instances, some information is already known.</a:t>
            </a:r>
          </a:p>
          <a:p>
            <a:r>
              <a:rPr lang="en-US" sz="1400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11 Key Steps listed in the slide, while they would be included in setting-up a vehicle to change a tire, really lend very little to helping accomplish the task.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25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Some Key Steps may not be enough to address the task or the hazards and the means to eliminate them.</a:t>
            </a:r>
          </a:p>
          <a:p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 enough steps will also not solve the problem.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41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Key Steps which seem to be just right address the tasks required to get the job accomplished.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21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L&amp;I logo bann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blue bottom bann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24600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219200"/>
            <a:ext cx="8153400" cy="46482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15"/>
          <p:cNvSpPr>
            <a:spLocks noGrp="1"/>
          </p:cNvSpPr>
          <p:nvPr>
            <p:ph type="title"/>
          </p:nvPr>
        </p:nvSpPr>
        <p:spPr>
          <a:xfrm>
            <a:off x="533400" y="381000"/>
            <a:ext cx="51054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EAA9A-E2D0-4A9D-979E-85AB9B3E36A0}" type="datetime1">
              <a:rPr lang="en-US" smtClean="0"/>
              <a:t>8/25/2016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PPT-019-03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08A89-DDF4-4D5A-BC60-8DB27FEEA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2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EFFE1-ECDF-4EC9-BCF7-0CF5CAE6B658}" type="datetime1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PPT-019-03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D9DAF-4CE9-40D3-8F27-52C1916826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87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BD735-8673-46A2-9F1F-F40E87DB1595}" type="datetime1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PPT-019-03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AD0F8-4AAB-4720-97A0-1787E62B6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47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001C4-5F2A-4375-8167-D6EDCB8B5D0E}" type="datetime1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PPT-019-03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BCE9B-CC5B-437C-A17F-8C5EB0DB3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1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F7E4B-4242-47FF-AB6B-C7BD948CF918}" type="datetime1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PPT-019-03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8FD18-02DF-40F9-BE0C-7C42FF75D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13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62F8C-F6F6-4D8E-8752-9014DA905E4D}" type="datetime1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PPT-019-03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C82C6-C18A-4703-8E50-CE23A27CA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09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ED4B3-AF5A-4876-8BB6-C331704F09C0}" type="datetime1">
              <a:rPr lang="en-US" smtClean="0"/>
              <a:t>8/25/2016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PPT-019-03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112F7-B214-4A05-A9ED-C5D6EFA56D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88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89139-C6C8-4BAC-A06E-8070FABC2D77}" type="datetime1">
              <a:rPr lang="en-US" smtClean="0"/>
              <a:t>8/25/2016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PPT-019-03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9F010-E696-431A-AA6C-F9381B43A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09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66E78-17B9-41F7-87D1-3C5BFEE9CEBE}" type="datetime1">
              <a:rPr lang="en-US" smtClean="0"/>
              <a:t>8/25/2016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PPT-019-03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4B7B8-8B64-4396-9541-EAB02EBD0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33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2C87C-A2B2-4037-96B3-9D717F8FD8B1}" type="datetime1">
              <a:rPr lang="en-US" smtClean="0"/>
              <a:t>8/25/2016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PPT-019-03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60B90-3054-4CA1-99B6-35408F47B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35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B216E-0142-48F6-8A4A-22739CAECF9C}" type="datetime1">
              <a:rPr lang="en-US" smtClean="0"/>
              <a:t>8/25/2016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PPT-019-03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EE6A1-B3F8-4722-B7C7-9B991528A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95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B986E-7E35-457F-81AB-E5E083BC91E2}" type="datetime1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PPT-019-03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22AA6-D333-4DE2-984A-5C69A9635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560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E2234-AAFE-4ACC-B141-4FB289486292}" type="datetime1">
              <a:rPr lang="en-US" smtClean="0"/>
              <a:t>8/25/2016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PPT-019-03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DC4D1-B8E0-4A43-8634-A25B5908C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434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52239-757B-450F-9474-83B8DABE4CB4}" type="datetime1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PPT-019-03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E265A-7FFD-4347-80C8-AE82666D9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868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10015-CE81-4C3F-A16F-4144E4C7A423}" type="datetime1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PPT-019-03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32246-8AD4-4C01-8583-B3A3AA901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25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27CF2-46D5-4DEB-959D-4148B5D7C4DC}" type="datetime1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PPT-019-03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BA46C-1C6A-4D46-943B-A0D09C4A15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97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BC2F1-F5F6-48AF-ADA1-9C1AE7126EBE}" type="datetime1">
              <a:rPr lang="en-US" smtClean="0"/>
              <a:t>8/25/2016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PPT-019-03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DA22F-B507-45E0-BEB3-BD419CEFA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03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9368E-A9F9-40E4-8CC1-CCC429DA1D44}" type="datetime1">
              <a:rPr lang="en-US" smtClean="0"/>
              <a:t>8/25/2016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PPT-019-03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B34F5-9C3A-4EFB-B267-6B4B1E1D2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31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CBA11-B200-4133-8EFE-1859B739A7B2}" type="datetime1">
              <a:rPr lang="en-US" smtClean="0"/>
              <a:t>8/25/2016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PPT-019-03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58A74-B013-4E1A-BCE3-B77E634207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73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0D8FE-7633-4ABE-928E-D40A8FDE8CD8}" type="datetime1">
              <a:rPr lang="en-US" smtClean="0"/>
              <a:t>8/25/2016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PPT-019-03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FD2EA-D3F5-49E2-8BE8-2CEF3C187F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98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05F77-23C2-452B-AEA8-D30966019D28}" type="datetime1">
              <a:rPr lang="en-US" smtClean="0"/>
              <a:t>8/25/2016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PPT-019-03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81BDA-F040-416D-BE93-D0BC9AE32F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20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24CC1-2726-4C00-9CE0-608CBAB6BD31}" type="datetime1">
              <a:rPr lang="en-US" smtClean="0"/>
              <a:t>8/25/2016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PPT-019-03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5F6DB-50AE-44A5-9440-65913111D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40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1AFD3A-85A3-4D08-9E93-11F260A810F4}" type="datetime1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PPT-019-03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505766-5B6C-4F1A-8C25-C2D7CC6A3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29700E-2D9B-4140-8015-A3F3A38D18E8}" type="datetime1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PPT-019-03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7E8AF8-2A6E-4992-9528-8FF0E8BD7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WCPATHS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JOB SAFETY ANALYSIS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PPT-019-03</a:t>
            </a:r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6324600" y="914400"/>
            <a:ext cx="2667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100" i="1">
                <a:latin typeface="Verdana" pitchFamily="34" charset="0"/>
              </a:rPr>
              <a:t>Bureau of Workers’ Compensation </a:t>
            </a:r>
          </a:p>
          <a:p>
            <a:pPr algn="ctr" eaLnBrk="1" hangingPunct="1"/>
            <a:r>
              <a:rPr lang="en-US" sz="1100" i="1">
                <a:latin typeface="Verdana" pitchFamily="34" charset="0"/>
              </a:rPr>
              <a:t>PA Training for Health &amp; Safety                        (PATHS)</a:t>
            </a:r>
          </a:p>
        </p:txBody>
      </p:sp>
      <p:pic>
        <p:nvPicPr>
          <p:cNvPr id="1026" name="Picture 2" descr="C:\Users\stlane\Pictures\Job Safety Analysis\Elevato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3254287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tlane\Pictures\Job Safety Analysis\diving%20jobs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0200"/>
            <a:ext cx="3505200" cy="265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tlane\Pictures\Job Safety Analysis\15228428JHA-RiskAnal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4771390"/>
            <a:ext cx="3491103" cy="105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tlane\Pictures\Job Safety Analysis\1 front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8" t="5698" r="5308" b="10098"/>
          <a:stretch/>
        </p:blipFill>
        <p:spPr bwMode="auto">
          <a:xfrm>
            <a:off x="6172200" y="4475880"/>
            <a:ext cx="1748413" cy="162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Hazards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85800" y="1752600"/>
            <a:ext cx="4572000" cy="42672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Parking car</a:t>
            </a:r>
          </a:p>
          <a:p>
            <a:pPr lvl="1" algn="l"/>
            <a:r>
              <a:rPr lang="en-US" sz="2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Struck by traffic</a:t>
            </a:r>
          </a:p>
          <a:p>
            <a:pPr algn="l"/>
            <a:r>
              <a:rPr lang="en-US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Removing tire &amp; jack</a:t>
            </a:r>
          </a:p>
          <a:p>
            <a:pPr lvl="1" algn="l"/>
            <a:r>
              <a:rPr lang="en-US" sz="2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Back strain</a:t>
            </a:r>
          </a:p>
          <a:p>
            <a:pPr lvl="1" algn="l"/>
            <a:r>
              <a:rPr lang="en-US" sz="2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Strike head on trunk</a:t>
            </a:r>
          </a:p>
          <a:p>
            <a:pPr algn="l"/>
            <a:r>
              <a:rPr lang="en-US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Loosen lug nuts</a:t>
            </a:r>
          </a:p>
          <a:p>
            <a:pPr lvl="1" algn="l"/>
            <a:r>
              <a:rPr lang="en-US" sz="2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Back/arm strain</a:t>
            </a:r>
          </a:p>
          <a:p>
            <a:pPr lvl="1" algn="l"/>
            <a:r>
              <a:rPr lang="en-US" sz="2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Slip &amp; fall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chemeClr val="bg1"/>
                </a:solidFill>
                <a:latin typeface="Verdana" pitchFamily="34" charset="0"/>
              </a:rPr>
              <a:t>PPT-019-03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62600" y="1752600"/>
            <a:ext cx="2895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Jacking up car</a:t>
            </a:r>
          </a:p>
          <a:p>
            <a:pPr lvl="1" eaLnBrk="1" hangingPunct="1"/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Car could fall     off jack</a:t>
            </a:r>
          </a:p>
          <a:p>
            <a:pPr eaLnBrk="1" hangingPunct="1"/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Setting new tire</a:t>
            </a:r>
          </a:p>
          <a:p>
            <a:pPr lvl="1" eaLnBrk="1" hangingPunct="1"/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Fingers pinched</a:t>
            </a:r>
          </a:p>
          <a:p>
            <a:pPr lvl="1" eaLnBrk="1" hangingPunct="1"/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Back strain</a:t>
            </a:r>
          </a:p>
          <a:p>
            <a:pPr eaLnBrk="1" hangingPunct="1"/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Tighten nuts</a:t>
            </a:r>
          </a:p>
          <a:p>
            <a:pPr lvl="1" eaLnBrk="1" hangingPunct="1"/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Back strain</a:t>
            </a:r>
          </a:p>
          <a:p>
            <a:pPr lvl="1" eaLnBrk="1" hangingPunct="1"/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Slip &amp; fall</a:t>
            </a:r>
          </a:p>
        </p:txBody>
      </p:sp>
    </p:spTree>
    <p:extLst>
      <p:ext uri="{BB962C8B-B14F-4D97-AF65-F5344CB8AC3E}">
        <p14:creationId xmlns:p14="http://schemas.microsoft.com/office/powerpoint/2010/main" val="1819764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Work Observation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7924800" cy="4800600"/>
          </a:xfrm>
        </p:spPr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Select experienced worker(s) who will cooperate and participate in the JSA process.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Explain purpose of JSA.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Observe the employee performing the job    and write down basic steps.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Completely describe 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each </a:t>
            </a:r>
            <a:r>
              <a:rPr lang="en-US" dirty="0">
                <a:solidFill>
                  <a:schemeClr val="tx1"/>
                </a:solidFill>
              </a:rPr>
              <a:t>step.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Note deviations 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(</a:t>
            </a:r>
            <a:r>
              <a:rPr lang="en-US" i="1" dirty="0">
                <a:solidFill>
                  <a:schemeClr val="tx1"/>
                </a:solidFill>
              </a:rPr>
              <a:t>Very Important!</a:t>
            </a:r>
            <a:r>
              <a:rPr lang="en-US" dirty="0">
                <a:solidFill>
                  <a:schemeClr val="tx1"/>
                </a:solidFill>
              </a:rPr>
              <a:t>).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chemeClr val="bg1"/>
                </a:solidFill>
                <a:latin typeface="Verdana" pitchFamily="34" charset="0"/>
              </a:rPr>
              <a:t>PPT-019-03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1266" name="Picture 2" descr="C:\Users\stlane\Pictures\Job Safety Analysis\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81400"/>
            <a:ext cx="333375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372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Hazards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5029200" cy="4343400"/>
          </a:xfrm>
        </p:spPr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Identify Hazards and Potential Accidents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Search </a:t>
            </a:r>
            <a:r>
              <a:rPr lang="en-US" dirty="0">
                <a:solidFill>
                  <a:schemeClr val="tx1"/>
                </a:solidFill>
              </a:rPr>
              <a:t>for Hazards</a:t>
            </a:r>
          </a:p>
          <a:p>
            <a:pPr marL="914400" lvl="1" indent="-457200" algn="l">
              <a:buFont typeface="Courier New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Produced by work</a:t>
            </a:r>
          </a:p>
          <a:p>
            <a:pPr marL="914400" lvl="1" indent="-457200" algn="l">
              <a:buFont typeface="Courier New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Produced by </a:t>
            </a:r>
            <a:r>
              <a:rPr lang="en-US" dirty="0" smtClean="0">
                <a:solidFill>
                  <a:schemeClr val="tx1"/>
                </a:solidFill>
              </a:rPr>
              <a:t>environment</a:t>
            </a:r>
          </a:p>
          <a:p>
            <a:pPr lvl="1" algn="l"/>
            <a:endParaRPr lang="en-US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Repeat job observation as many times </a:t>
            </a:r>
            <a:r>
              <a:rPr lang="en-US" dirty="0" smtClean="0">
                <a:solidFill>
                  <a:schemeClr val="tx1"/>
                </a:solidFill>
              </a:rPr>
              <a:t>as </a:t>
            </a:r>
            <a:r>
              <a:rPr lang="en-US" dirty="0">
                <a:solidFill>
                  <a:schemeClr val="tx1"/>
                </a:solidFill>
              </a:rPr>
              <a:t>necessary to identify all hazards.</a:t>
            </a:r>
          </a:p>
          <a:p>
            <a:pPr algn="l" eaLnBrk="1" hangingPunct="1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chemeClr val="bg1"/>
                </a:solidFill>
                <a:latin typeface="Verdana" pitchFamily="34" charset="0"/>
              </a:rPr>
              <a:t>PPT-019-03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8194" name="Picture 2" descr="C:\Users\stlane\Pictures\Job Safety Analysis\15c pla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93718"/>
            <a:ext cx="24193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134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Develop Solutions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7924800" cy="4800600"/>
          </a:xfrm>
        </p:spPr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Find a new way to do job.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	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Change physical conditions that </a:t>
            </a:r>
            <a:r>
              <a:rPr lang="en-US" dirty="0" smtClean="0">
                <a:solidFill>
                  <a:schemeClr val="tx1"/>
                </a:solidFill>
              </a:rPr>
              <a:t>create </a:t>
            </a:r>
            <a:r>
              <a:rPr lang="en-US" dirty="0">
                <a:solidFill>
                  <a:schemeClr val="tx1"/>
                </a:solidFill>
              </a:rPr>
              <a:t>hazards.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	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Change the work procedure.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Reduce frequency.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chemeClr val="bg1"/>
                </a:solidFill>
                <a:latin typeface="Verdana" pitchFamily="34" charset="0"/>
              </a:rPr>
              <a:t>PPT-019-03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609" y="3657600"/>
            <a:ext cx="3092450" cy="247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065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New Way to do Job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7924800" cy="4800600"/>
          </a:xfrm>
        </p:spPr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Determine the work goal of the job, and then analyze the various ways of reaching this goal to see which way is safest.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Consider work saving tools and equipment.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chemeClr val="bg1"/>
                </a:solidFill>
                <a:latin typeface="Verdana" pitchFamily="34" charset="0"/>
              </a:rPr>
              <a:t>PPT-019-03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6146" name="Picture 2" descr="C:\Users\stlane\Pictures\Job Safety Analysis\14 jhs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733799"/>
            <a:ext cx="261937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985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600" dirty="0" smtClean="0">
                <a:solidFill>
                  <a:schemeClr val="bg1"/>
                </a:solidFill>
                <a:latin typeface="Verdana" pitchFamily="34" charset="0"/>
              </a:rPr>
              <a:t>Change in Physical Conditions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7924800" cy="4800600"/>
          </a:xfrm>
        </p:spPr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Tools, materials, equipment layout or location.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Study change carefully for other benefits (costs, time savings).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chemeClr val="bg1"/>
                </a:solidFill>
                <a:latin typeface="Verdana" pitchFamily="34" charset="0"/>
              </a:rPr>
              <a:t>PPT-019-03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7170" name="Picture 2" descr="C:\Users\stlane\Pictures\Job Safety Analysis\15 thCACKQCY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stlane\Pictures\Job Safety Analysis\15b Safety-and-the-Service-Technician-cropp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308178"/>
            <a:ext cx="18542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stlane\Pictures\Job Safety Analysis\15a safety-gea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971800"/>
            <a:ext cx="4346350" cy="227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104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Change in Work Procedures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7924800" cy="4800600"/>
          </a:xfrm>
        </p:spPr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What should the worker do </a:t>
            </a:r>
            <a:r>
              <a:rPr lang="en-US" dirty="0" smtClean="0">
                <a:solidFill>
                  <a:schemeClr val="tx1"/>
                </a:solidFill>
              </a:rPr>
              <a:t>to </a:t>
            </a:r>
            <a:r>
              <a:rPr lang="en-US" dirty="0">
                <a:solidFill>
                  <a:schemeClr val="tx1"/>
                </a:solidFill>
              </a:rPr>
              <a:t>eliminate the hazard?	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How should it be done?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Document changes in detail.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chemeClr val="bg1"/>
                </a:solidFill>
                <a:latin typeface="Verdana" pitchFamily="34" charset="0"/>
              </a:rPr>
              <a:t>PPT-019-03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9218" name="Picture 2" descr="C:\Users\stlane\Pictures\Job Safety Analysis\16 345413-58413-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6" y="2971800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167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Reduce Frequency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7924800" cy="4800600"/>
          </a:xfrm>
        </p:spPr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What can be done to reduce the frequency </a:t>
            </a:r>
            <a:r>
              <a:rPr lang="en-US" dirty="0" smtClean="0">
                <a:solidFill>
                  <a:schemeClr val="tx1"/>
                </a:solidFill>
              </a:rPr>
              <a:t>of </a:t>
            </a:r>
            <a:r>
              <a:rPr lang="en-US" dirty="0">
                <a:solidFill>
                  <a:schemeClr val="tx1"/>
                </a:solidFill>
              </a:rPr>
              <a:t>the job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Identify parts that cause frequent repairs/ change.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Reduce vibration, save machine parts.</a:t>
            </a:r>
          </a:p>
          <a:p>
            <a:pPr algn="l" eaLnBrk="1" hangingPunct="1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chemeClr val="bg1"/>
                </a:solidFill>
                <a:latin typeface="Verdana" pitchFamily="34" charset="0"/>
              </a:rPr>
              <a:t>PPT-019-03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343399"/>
            <a:ext cx="2764467" cy="182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300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Effects</a:t>
            </a:r>
            <a:r>
              <a:rPr lang="en-US" sz="28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of Changes</a:t>
            </a:r>
            <a:endParaRPr lang="en-US" sz="28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7924800" cy="4800600"/>
          </a:xfrm>
        </p:spPr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 job that has been redesigned may affect other jobs or work processes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Check or re-observe the new process </a:t>
            </a:r>
            <a:r>
              <a:rPr lang="en-US" dirty="0" smtClean="0">
                <a:solidFill>
                  <a:schemeClr val="tx1"/>
                </a:solidFill>
              </a:rPr>
              <a:t>once it </a:t>
            </a:r>
            <a:r>
              <a:rPr lang="en-US" dirty="0">
                <a:solidFill>
                  <a:schemeClr val="tx1"/>
                </a:solidFill>
              </a:rPr>
              <a:t>has been redesigned.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chemeClr val="bg1"/>
                </a:solidFill>
                <a:latin typeface="Verdana" pitchFamily="34" charset="0"/>
              </a:rPr>
              <a:t>PPT-019-03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0242" name="Picture 2" descr="C:\Users\stlane\Pictures\Job Safety Analysis\18 moxisssj_vod_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887" y="3505200"/>
            <a:ext cx="3631346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380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Summary – JSA/JHA’s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7924800" cy="4800600"/>
          </a:xfrm>
        </p:spPr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Get assistance from employees who are knowledgeable in and actually do job/task.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Break job/task down into simplified steps.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Too many or not enough steps = not useful.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Look at all hazards/issues and plan for adequate protection.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Goal = protect employees from injuries.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chemeClr val="bg1"/>
                </a:solidFill>
                <a:latin typeface="Verdana" pitchFamily="34" charset="0"/>
              </a:rPr>
              <a:t>PPT-019-03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191001"/>
            <a:ext cx="2034540" cy="202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05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Job Safety Analysis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7924800" cy="4800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Also known as “Job Hazard Analysis.” </a:t>
            </a:r>
          </a:p>
          <a:p>
            <a:endParaRPr lang="en-US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◦ The breaking down into its component parts of any method or procedure to determine the hazards connected with each key step and the requirements for performing it safely.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chemeClr val="bg1"/>
                </a:solidFill>
                <a:latin typeface="Verdana" pitchFamily="34" charset="0"/>
              </a:rPr>
              <a:t>PPT-019-03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036" y="3886200"/>
            <a:ext cx="40386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8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Contact Information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chemeClr val="bg1"/>
                </a:solidFill>
                <a:latin typeface="Verdana" pitchFamily="34" charset="0"/>
              </a:rPr>
              <a:t>PPT-019-03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1371600"/>
            <a:ext cx="7086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Health &amp; Safety Training Specialists</a:t>
            </a:r>
          </a:p>
          <a:p>
            <a:r>
              <a:rPr lang="en-US" sz="24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1171 South Cameron Street, Room 324</a:t>
            </a:r>
          </a:p>
          <a:p>
            <a:r>
              <a:rPr lang="en-US" sz="24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Harrisburg, PA 17104-2501</a:t>
            </a:r>
          </a:p>
          <a:p>
            <a:r>
              <a:rPr lang="en-US" sz="24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(717) 772-1635</a:t>
            </a:r>
          </a:p>
          <a:p>
            <a:r>
              <a:rPr lang="en-US" sz="24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RA-LI-BWC-PATHS@pa.gov           </a:t>
            </a:r>
          </a:p>
        </p:txBody>
      </p:sp>
      <p:pic>
        <p:nvPicPr>
          <p:cNvPr id="7" name="Picture 11" descr="Pennsylvania Flag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10000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" y="3962400"/>
            <a:ext cx="487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Like us on Facebook!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 - </a:t>
            </a:r>
            <a:r>
              <a:rPr lang="en-US" u="sng" dirty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https://www.facebook.com/BWCPATHS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7" descr="FaceBookImag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27483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863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Questions?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chemeClr val="bg1"/>
                </a:solidFill>
                <a:latin typeface="Verdana" pitchFamily="34" charset="0"/>
              </a:rPr>
              <a:t>PPT-019-03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6" name="Picture 4" descr="C:\Documents and Settings\spakosh\Local Settings\Temporary Internet Files\Content.IE5\XVE71912\MC90038926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1447800"/>
            <a:ext cx="28098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167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700" dirty="0" smtClean="0">
                <a:solidFill>
                  <a:schemeClr val="bg1"/>
                </a:solidFill>
                <a:latin typeface="Verdana" pitchFamily="34" charset="0"/>
              </a:rPr>
              <a:t>Job Safety Analysis Priorities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586740" y="1219200"/>
            <a:ext cx="7924800" cy="4800600"/>
          </a:xfrm>
        </p:spPr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en-US" i="1" dirty="0">
                <a:solidFill>
                  <a:schemeClr val="tx1"/>
                </a:solidFill>
              </a:rPr>
              <a:t>New Jobs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i="1" dirty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i="1" dirty="0">
                <a:solidFill>
                  <a:schemeClr val="tx1"/>
                </a:solidFill>
              </a:rPr>
              <a:t>Severity Potential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i="1" dirty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i="1" dirty="0">
                <a:solidFill>
                  <a:schemeClr val="tx1"/>
                </a:solidFill>
              </a:rPr>
              <a:t>History of Disabling Injuries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i="1" dirty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i="1" dirty="0">
                <a:solidFill>
                  <a:schemeClr val="tx1"/>
                </a:solidFill>
              </a:rPr>
              <a:t>Frequency of Accidents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chemeClr val="bg1"/>
                </a:solidFill>
                <a:latin typeface="Verdana" pitchFamily="34" charset="0"/>
              </a:rPr>
              <a:t>PPT-019-03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419600"/>
            <a:ext cx="2392680" cy="179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05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Job Safety Analysis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09600" y="1524000"/>
            <a:ext cx="7924800" cy="4419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Job means “task”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e.g. Changing a tire, not being an auto mechanic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“Key” steps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Too detailed becomes cumbersome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Not enough detail becomes useless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chemeClr val="bg1"/>
                </a:solidFill>
                <a:latin typeface="Verdana" pitchFamily="34" charset="0"/>
              </a:rPr>
              <a:t>PPT-019-03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19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500" dirty="0" smtClean="0">
                <a:solidFill>
                  <a:schemeClr val="bg1"/>
                </a:solidFill>
                <a:latin typeface="Verdana" pitchFamily="34" charset="0"/>
              </a:rPr>
              <a:t>Break Job Down into Key Steps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32460" y="1219200"/>
            <a:ext cx="7924800" cy="480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70C0"/>
                </a:solidFill>
              </a:rPr>
              <a:t>AVOID:</a:t>
            </a:r>
          </a:p>
          <a:p>
            <a:pPr algn="l" eaLnBrk="1" hangingPunct="1"/>
            <a:endParaRPr lang="en-US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Making job breakdown so detailed </a:t>
            </a:r>
            <a:r>
              <a:rPr lang="en-US" dirty="0" smtClean="0">
                <a:solidFill>
                  <a:schemeClr val="tx1"/>
                </a:solidFill>
              </a:rPr>
              <a:t>large </a:t>
            </a:r>
            <a:r>
              <a:rPr lang="en-US" dirty="0">
                <a:solidFill>
                  <a:schemeClr val="tx1"/>
                </a:solidFill>
              </a:rPr>
              <a:t>number of steps results.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Making breakdown so general basic </a:t>
            </a:r>
            <a:r>
              <a:rPr lang="en-US" dirty="0" smtClean="0">
                <a:solidFill>
                  <a:schemeClr val="tx1"/>
                </a:solidFill>
              </a:rPr>
              <a:t>steps </a:t>
            </a:r>
            <a:r>
              <a:rPr lang="en-US" dirty="0">
                <a:solidFill>
                  <a:schemeClr val="tx1"/>
                </a:solidFill>
              </a:rPr>
              <a:t>are not recorded.</a:t>
            </a:r>
          </a:p>
          <a:p>
            <a:pPr algn="l" eaLnBrk="1" hangingPunct="1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chemeClr val="bg1"/>
                </a:solidFill>
                <a:latin typeface="Verdana" pitchFamily="34" charset="0"/>
              </a:rPr>
              <a:t>PPT-019-03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935139"/>
            <a:ext cx="1569720" cy="221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07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Job Safety Analysis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533400" y="1524000"/>
            <a:ext cx="79248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Example: Changing a Flat Tire on an Automobile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chemeClr val="bg1"/>
                </a:solidFill>
                <a:latin typeface="Verdana" pitchFamily="34" charset="0"/>
              </a:rPr>
              <a:t>PPT-019-03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2050" name="Picture 2" descr="C:\Users\stlane\Pictures\Job Safety Analysis\skills-tire-change-470-09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14600"/>
            <a:ext cx="4815115" cy="320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49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Key Steps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5541819" y="1604665"/>
            <a:ext cx="3276600" cy="31242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 8</a:t>
            </a:r>
            <a:r>
              <a:rPr lang="en-US" dirty="0" smtClean="0">
                <a:solidFill>
                  <a:schemeClr val="tx1"/>
                </a:solidFill>
              </a:rPr>
              <a:t>. Put key in lock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 9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 smtClean="0">
                <a:solidFill>
                  <a:schemeClr val="tx1"/>
                </a:solidFill>
              </a:rPr>
              <a:t>Open trunk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10</a:t>
            </a:r>
            <a:r>
              <a:rPr lang="en-US" dirty="0" smtClean="0">
                <a:solidFill>
                  <a:schemeClr val="tx1"/>
                </a:solidFill>
              </a:rPr>
              <a:t>. Remove </a:t>
            </a:r>
            <a:r>
              <a:rPr lang="en-US" dirty="0" smtClean="0">
                <a:solidFill>
                  <a:schemeClr val="tx1"/>
                </a:solidFill>
              </a:rPr>
              <a:t>Jack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11</a:t>
            </a:r>
            <a:r>
              <a:rPr lang="en-US" dirty="0" smtClean="0">
                <a:solidFill>
                  <a:schemeClr val="tx1"/>
                </a:solidFill>
              </a:rPr>
              <a:t>. Remove </a:t>
            </a:r>
            <a:r>
              <a:rPr lang="en-US" dirty="0" smtClean="0">
                <a:solidFill>
                  <a:schemeClr val="tx1"/>
                </a:solidFill>
              </a:rPr>
              <a:t>Spare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12. Carry Spare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13. </a:t>
            </a:r>
            <a:r>
              <a:rPr lang="en-US" dirty="0" smtClean="0">
                <a:solidFill>
                  <a:schemeClr val="tx1"/>
                </a:solidFill>
              </a:rPr>
              <a:t>Set Jack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14. Remove Flat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chemeClr val="bg1"/>
                </a:solidFill>
                <a:latin typeface="Verdana" pitchFamily="34" charset="0"/>
              </a:rPr>
              <a:t>PPT-019-03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3074" name="Picture 2" descr="C:\Users\stlane\Pictures\Job Safety Analysis\article-new-thumbnail_ehow_images_a05_p9_k0_change-flat-tire-mercedes-car-800x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800600"/>
            <a:ext cx="2172842" cy="145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8764" y="1524000"/>
            <a:ext cx="5029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Verdana" pitchFamily="34" charset="0"/>
                <a:cs typeface="+mn-cs"/>
              </a:rPr>
              <a:t>Pull </a:t>
            </a:r>
            <a:r>
              <a:rPr lang="en-US" sz="2400" dirty="0">
                <a:solidFill>
                  <a:prstClr val="black"/>
                </a:solidFill>
                <a:latin typeface="Verdana" pitchFamily="34" charset="0"/>
                <a:cs typeface="+mn-cs"/>
              </a:rPr>
              <a:t>off </a:t>
            </a:r>
            <a:r>
              <a:rPr lang="en-US" sz="2400" dirty="0" smtClean="0">
                <a:solidFill>
                  <a:prstClr val="black"/>
                </a:solidFill>
                <a:latin typeface="Verdana" pitchFamily="34" charset="0"/>
                <a:cs typeface="+mn-cs"/>
              </a:rPr>
              <a:t>road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Verdana" pitchFamily="34" charset="0"/>
                <a:cs typeface="+mn-cs"/>
              </a:rPr>
              <a:t>Put </a:t>
            </a:r>
            <a:r>
              <a:rPr lang="en-US" sz="2400" dirty="0">
                <a:solidFill>
                  <a:prstClr val="black"/>
                </a:solidFill>
                <a:latin typeface="Verdana" pitchFamily="34" charset="0"/>
                <a:cs typeface="+mn-cs"/>
              </a:rPr>
              <a:t>car in “park</a:t>
            </a:r>
            <a:r>
              <a:rPr lang="en-US" sz="2400" dirty="0" smtClean="0">
                <a:solidFill>
                  <a:prstClr val="black"/>
                </a:solidFill>
                <a:latin typeface="Verdana" pitchFamily="34" charset="0"/>
                <a:cs typeface="+mn-cs"/>
              </a:rPr>
              <a:t>”</a:t>
            </a:r>
            <a:r>
              <a:rPr lang="en-US" sz="2400" dirty="0">
                <a:solidFill>
                  <a:prstClr val="black"/>
                </a:solidFill>
                <a:latin typeface="Verdana" pitchFamily="34" charset="0"/>
                <a:cs typeface="+mn-cs"/>
              </a:rPr>
              <a:t> </a:t>
            </a:r>
            <a:endParaRPr lang="en-US" sz="2400" dirty="0" smtClean="0">
              <a:solidFill>
                <a:prstClr val="black"/>
              </a:solidFill>
              <a:latin typeface="Verdana" pitchFamily="34" charset="0"/>
              <a:cs typeface="+mn-cs"/>
            </a:endParaRPr>
          </a:p>
          <a:p>
            <a:pPr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Verdana" pitchFamily="34" charset="0"/>
                <a:cs typeface="+mn-cs"/>
              </a:rPr>
              <a:t>Set brake</a:t>
            </a:r>
            <a:r>
              <a:rPr lang="en-US" sz="2400" dirty="0">
                <a:solidFill>
                  <a:prstClr val="black"/>
                </a:solidFill>
                <a:latin typeface="Verdana" pitchFamily="34" charset="0"/>
                <a:cs typeface="+mn-cs"/>
              </a:rPr>
              <a:t>  </a:t>
            </a:r>
            <a:r>
              <a:rPr lang="en-US" sz="2400" dirty="0" smtClean="0">
                <a:solidFill>
                  <a:prstClr val="black"/>
                </a:solidFill>
                <a:latin typeface="Verdana" pitchFamily="34" charset="0"/>
                <a:cs typeface="+mn-cs"/>
              </a:rPr>
              <a:t>                       4</a:t>
            </a:r>
            <a:r>
              <a:rPr lang="en-US" sz="2400" dirty="0">
                <a:solidFill>
                  <a:prstClr val="black"/>
                </a:solidFill>
                <a:latin typeface="Verdana" pitchFamily="34" charset="0"/>
                <a:cs typeface="+mn-cs"/>
              </a:rPr>
              <a:t>. Turn on “four ways</a:t>
            </a:r>
            <a:r>
              <a:rPr lang="en-US" sz="2400" dirty="0" smtClean="0">
                <a:solidFill>
                  <a:prstClr val="black"/>
                </a:solidFill>
                <a:latin typeface="Verdana" pitchFamily="34" charset="0"/>
                <a:cs typeface="+mn-cs"/>
              </a:rPr>
              <a:t>”</a:t>
            </a:r>
            <a:r>
              <a:rPr lang="en-US" sz="2400" dirty="0">
                <a:solidFill>
                  <a:prstClr val="black"/>
                </a:solidFill>
                <a:latin typeface="Verdana" pitchFamily="34" charset="0"/>
                <a:cs typeface="+mn-cs"/>
              </a:rPr>
              <a:t>  </a:t>
            </a:r>
            <a:r>
              <a:rPr lang="en-US" sz="2400" dirty="0" smtClean="0">
                <a:solidFill>
                  <a:prstClr val="black"/>
                </a:solidFill>
                <a:latin typeface="Verdana" pitchFamily="34" charset="0"/>
                <a:cs typeface="+mn-cs"/>
              </a:rPr>
              <a:t>         5</a:t>
            </a:r>
            <a:r>
              <a:rPr lang="en-US" sz="2400" dirty="0">
                <a:solidFill>
                  <a:prstClr val="black"/>
                </a:solidFill>
                <a:latin typeface="Verdana" pitchFamily="34" charset="0"/>
                <a:cs typeface="+mn-cs"/>
              </a:rPr>
              <a:t>. Open </a:t>
            </a:r>
            <a:r>
              <a:rPr lang="en-US" sz="2400" dirty="0" smtClean="0">
                <a:solidFill>
                  <a:prstClr val="black"/>
                </a:solidFill>
                <a:latin typeface="Verdana" pitchFamily="34" charset="0"/>
                <a:cs typeface="+mn-cs"/>
              </a:rPr>
              <a:t>door                        6</a:t>
            </a:r>
            <a:r>
              <a:rPr lang="en-US" sz="2400" dirty="0">
                <a:solidFill>
                  <a:prstClr val="black"/>
                </a:solidFill>
                <a:latin typeface="Verdana" pitchFamily="34" charset="0"/>
                <a:cs typeface="+mn-cs"/>
              </a:rPr>
              <a:t>. Get out of </a:t>
            </a:r>
            <a:r>
              <a:rPr lang="en-US" sz="2400" dirty="0" smtClean="0">
                <a:solidFill>
                  <a:prstClr val="black"/>
                </a:solidFill>
                <a:latin typeface="Verdana" pitchFamily="34" charset="0"/>
                <a:cs typeface="+mn-cs"/>
              </a:rPr>
              <a:t>car                   7</a:t>
            </a:r>
            <a:r>
              <a:rPr lang="en-US" sz="2400" dirty="0">
                <a:solidFill>
                  <a:prstClr val="black"/>
                </a:solidFill>
                <a:latin typeface="Verdana" pitchFamily="34" charset="0"/>
                <a:cs typeface="+mn-cs"/>
              </a:rPr>
              <a:t>. Walk to trunk</a:t>
            </a:r>
          </a:p>
          <a:p>
            <a:endParaRPr lang="en-US" sz="2400" dirty="0" smtClean="0">
              <a:solidFill>
                <a:prstClr val="black"/>
              </a:solidFill>
              <a:latin typeface="Verdana" pitchFamily="34" charset="0"/>
              <a:cs typeface="+mn-cs"/>
            </a:endParaRPr>
          </a:p>
          <a:p>
            <a:endParaRPr lang="en-US" sz="2400" dirty="0">
              <a:solidFill>
                <a:prstClr val="black"/>
              </a:solidFill>
              <a:latin typeface="Verdana" pitchFamily="34" charset="0"/>
              <a:cs typeface="+mn-cs"/>
            </a:endParaRPr>
          </a:p>
          <a:p>
            <a:r>
              <a:rPr lang="en-US" sz="2400" dirty="0">
                <a:solidFill>
                  <a:prstClr val="black"/>
                </a:solidFill>
                <a:latin typeface="Verdana" pitchFamily="34" charset="0"/>
                <a:cs typeface="+mn-cs"/>
              </a:rPr>
              <a:t>	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1430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400" dirty="0">
                <a:solidFill>
                  <a:prstClr val="black"/>
                </a:solidFill>
                <a:latin typeface="Verdana" pitchFamily="34" charset="0"/>
                <a:cs typeface="+mn-cs"/>
              </a:rPr>
              <a:t>Changing a Flat Tire (too many steps):</a:t>
            </a:r>
          </a:p>
        </p:txBody>
      </p:sp>
    </p:spTree>
    <p:extLst>
      <p:ext uri="{BB962C8B-B14F-4D97-AF65-F5344CB8AC3E}">
        <p14:creationId xmlns:p14="http://schemas.microsoft.com/office/powerpoint/2010/main" val="313569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Key Steps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914400" y="1282898"/>
            <a:ext cx="7924800" cy="4800600"/>
          </a:xfrm>
        </p:spPr>
        <p:txBody>
          <a:bodyPr/>
          <a:lstStyle/>
          <a:p>
            <a:pPr algn="l" eaLnBrk="1" hangingPunct="1"/>
            <a:r>
              <a:rPr lang="en-US" dirty="0" smtClean="0">
                <a:solidFill>
                  <a:schemeClr val="tx1"/>
                </a:solidFill>
              </a:rPr>
              <a:t>Not Enough Steps:</a:t>
            </a:r>
          </a:p>
          <a:p>
            <a:pPr algn="l" eaLnBrk="1" hangingPunct="1"/>
            <a:endParaRPr lang="en-US" dirty="0">
              <a:solidFill>
                <a:schemeClr val="tx1"/>
              </a:solidFill>
            </a:endParaRPr>
          </a:p>
          <a:p>
            <a:pPr marL="457200" indent="-457200" algn="l" eaLnBrk="1" hangingPunct="1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Park car			3.  Put on spare tire</a:t>
            </a:r>
          </a:p>
          <a:p>
            <a:pPr marL="457200" indent="-457200" algn="l" eaLnBrk="1" hangingPunct="1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Take off flat tire	4.  Drive away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chemeClr val="bg1"/>
                </a:solidFill>
                <a:latin typeface="Verdana" pitchFamily="34" charset="0"/>
              </a:rPr>
              <a:t>PPT-019-03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2" name="Picture 2" descr="C:\Users\stlane\Pictures\Job Safety Analysis\4677100780_e1a933230e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429000"/>
            <a:ext cx="3962400" cy="265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11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Key Steps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7924800" cy="4800600"/>
          </a:xfrm>
        </p:spPr>
        <p:txBody>
          <a:bodyPr/>
          <a:lstStyle/>
          <a:p>
            <a:pPr algn="l" eaLnBrk="1" hangingPunct="1"/>
            <a:r>
              <a:rPr lang="en-US" dirty="0" smtClean="0">
                <a:solidFill>
                  <a:schemeClr val="tx1"/>
                </a:solidFill>
              </a:rPr>
              <a:t>Just Right:</a:t>
            </a:r>
          </a:p>
          <a:p>
            <a:pPr algn="l" eaLnBrk="1" hangingPunct="1"/>
            <a:endParaRPr lang="en-US" dirty="0">
              <a:solidFill>
                <a:schemeClr val="tx1"/>
              </a:solidFill>
            </a:endParaRPr>
          </a:p>
          <a:p>
            <a:pPr marL="457200" indent="-457200" algn="l" eaLnBrk="1" hangingPunct="1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Park car, set brake		8. Tighten lug nuts</a:t>
            </a:r>
          </a:p>
          <a:p>
            <a:pPr marL="457200" indent="-457200" algn="l" eaLnBrk="1" hangingPunct="1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Remove jack &amp; tire		9. Store tire &amp; jack</a:t>
            </a:r>
          </a:p>
          <a:p>
            <a:pPr algn="l" eaLnBrk="1" hangingPunct="1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from trunk</a:t>
            </a:r>
          </a:p>
          <a:p>
            <a:pPr algn="l" eaLnBrk="1" hangingPunct="1"/>
            <a:r>
              <a:rPr lang="en-US" dirty="0" smtClean="0">
                <a:solidFill>
                  <a:schemeClr val="tx1"/>
                </a:solidFill>
              </a:rPr>
              <a:t>3. Loosen lug nuts</a:t>
            </a:r>
          </a:p>
          <a:p>
            <a:pPr algn="l" eaLnBrk="1" hangingPunct="1"/>
            <a:r>
              <a:rPr lang="en-US" dirty="0" smtClean="0">
                <a:solidFill>
                  <a:schemeClr val="tx1"/>
                </a:solidFill>
              </a:rPr>
              <a:t>4. Jack up car</a:t>
            </a:r>
          </a:p>
          <a:p>
            <a:pPr algn="l" eaLnBrk="1" hangingPunct="1"/>
            <a:r>
              <a:rPr lang="en-US" dirty="0" smtClean="0">
                <a:solidFill>
                  <a:schemeClr val="tx1"/>
                </a:solidFill>
              </a:rPr>
              <a:t>5. Remove tire</a:t>
            </a:r>
          </a:p>
          <a:p>
            <a:pPr algn="l" eaLnBrk="1" hangingPunct="1"/>
            <a:r>
              <a:rPr lang="en-US" dirty="0" smtClean="0">
                <a:solidFill>
                  <a:schemeClr val="tx1"/>
                </a:solidFill>
              </a:rPr>
              <a:t>6. Set new tire</a:t>
            </a:r>
          </a:p>
          <a:p>
            <a:pPr algn="l" eaLnBrk="1" hangingPunct="1"/>
            <a:r>
              <a:rPr lang="en-US" dirty="0" smtClean="0">
                <a:solidFill>
                  <a:schemeClr val="tx1"/>
                </a:solidFill>
              </a:rPr>
              <a:t>7. Jack down car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chemeClr val="bg1"/>
                </a:solidFill>
                <a:latin typeface="Verdana" pitchFamily="34" charset="0"/>
              </a:rPr>
              <a:t>PPT-019-03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5122" name="Picture 2" descr="C:\Users\stlane\Pictures\Job Safety Analysis\wrenchcran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08" y="3352800"/>
            <a:ext cx="4511692" cy="282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04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slide forma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1A3993B2E1CC498A25DCA832B2B68B" ma:contentTypeVersion="1" ma:contentTypeDescription="Create a new document." ma:contentTypeScope="" ma:versionID="fa155b35a1366181471372b90637fa4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d024c9e117fc9e5fa023bfcd8efcd7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6CE72F4-48F4-4995-BA48-66F1ADB1DB71}"/>
</file>

<file path=customXml/itemProps2.xml><?xml version="1.0" encoding="utf-8"?>
<ds:datastoreItem xmlns:ds="http://schemas.openxmlformats.org/officeDocument/2006/customXml" ds:itemID="{C1CB1F55-E616-4175-AA14-A7EBDBC55210}"/>
</file>

<file path=customXml/itemProps3.xml><?xml version="1.0" encoding="utf-8"?>
<ds:datastoreItem xmlns:ds="http://schemas.openxmlformats.org/officeDocument/2006/customXml" ds:itemID="{57607731-A410-4F04-9F76-C4D64A35DF59}"/>
</file>

<file path=docProps/app.xml><?xml version="1.0" encoding="utf-8"?>
<Properties xmlns="http://schemas.openxmlformats.org/officeDocument/2006/extended-properties" xmlns:vt="http://schemas.openxmlformats.org/officeDocument/2006/docPropsVTypes">
  <Template>new slide format</Template>
  <TotalTime>324</TotalTime>
  <Words>1551</Words>
  <Application>Microsoft Office PowerPoint</Application>
  <PresentationFormat>On-screen Show (4:3)</PresentationFormat>
  <Paragraphs>277</Paragraphs>
  <Slides>21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new slide format</vt:lpstr>
      <vt:lpstr>Custom Design</vt:lpstr>
      <vt:lpstr>JOB SAFETY ANALYSIS</vt:lpstr>
      <vt:lpstr>Job Safety Analysis</vt:lpstr>
      <vt:lpstr>Job Safety Analysis Priorities</vt:lpstr>
      <vt:lpstr>Job Safety Analysis</vt:lpstr>
      <vt:lpstr>Break Job Down into Key Steps</vt:lpstr>
      <vt:lpstr>Job Safety Analysis</vt:lpstr>
      <vt:lpstr>Key Steps</vt:lpstr>
      <vt:lpstr>Key Steps</vt:lpstr>
      <vt:lpstr>Key Steps</vt:lpstr>
      <vt:lpstr>Hazards</vt:lpstr>
      <vt:lpstr>Work Observation</vt:lpstr>
      <vt:lpstr>Hazards</vt:lpstr>
      <vt:lpstr>Develop Solutions</vt:lpstr>
      <vt:lpstr>New Way to do Job</vt:lpstr>
      <vt:lpstr>Change in Physical Conditions</vt:lpstr>
      <vt:lpstr>Change in Work Procedures</vt:lpstr>
      <vt:lpstr>Reduce Frequency</vt:lpstr>
      <vt:lpstr>Effects of Changes</vt:lpstr>
      <vt:lpstr>Summary – JSA/JHA’s</vt:lpstr>
      <vt:lpstr>Contact Information</vt:lpstr>
      <vt:lpstr>Questions?</vt:lpstr>
    </vt:vector>
  </TitlesOfParts>
  <Company>Labor and Industry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Lane</dc:creator>
  <cp:lastModifiedBy>Stephen Pakosh</cp:lastModifiedBy>
  <cp:revision>28</cp:revision>
  <dcterms:created xsi:type="dcterms:W3CDTF">2014-07-01T18:49:34Z</dcterms:created>
  <dcterms:modified xsi:type="dcterms:W3CDTF">2016-08-25T17:35:21Z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0x010100D41A3993B2E1CC498A25DCA832B2B68B</vt:lpwstr>
  </property>
  <property fmtid="{D5CDD505-2E9C-101B-9397-08002B2CF9AE}" pid="3" name="Order">
    <vt:r8>25200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