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9" r:id="rId4"/>
    <p:sldId id="386" r:id="rId5"/>
    <p:sldId id="260" r:id="rId6"/>
    <p:sldId id="380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381" r:id="rId16"/>
    <p:sldId id="28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67" r:id="rId28"/>
    <p:sldId id="270" r:id="rId29"/>
    <p:sldId id="284" r:id="rId30"/>
    <p:sldId id="383" r:id="rId31"/>
    <p:sldId id="384" r:id="rId32"/>
    <p:sldId id="353" r:id="rId33"/>
    <p:sldId id="268" r:id="rId34"/>
    <p:sldId id="269" r:id="rId35"/>
    <p:sldId id="283" r:id="rId36"/>
    <p:sldId id="382" r:id="rId37"/>
    <p:sldId id="350" r:id="rId38"/>
    <p:sldId id="385" r:id="rId3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C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2" autoAdjust="0"/>
    <p:restoredTop sz="87062" autoAdjust="0"/>
  </p:normalViewPr>
  <p:slideViewPr>
    <p:cSldViewPr>
      <p:cViewPr>
        <p:scale>
          <a:sx n="70" d="100"/>
          <a:sy n="70" d="100"/>
        </p:scale>
        <p:origin x="-2030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9E1A75-1888-4445-8CD4-7CEA1FB74B4C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18FC1E-07FF-485E-ACC1-5542908B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95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ACD39A-8064-498E-A230-EB8F6D70445D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FBE7CC-B026-440A-A534-EB0110972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6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A179596-B0D6-4F30-BFD1-8117E8DB71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73CE-FF21-4B5C-8BFA-086ECA033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D47F-9F96-48A4-9C91-340B17A2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F040C-70B6-4735-96FE-8156EE7E1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5001D-DBF3-41AE-B4FE-E9C6E3156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9216-6E06-47E6-A1A8-D6C0A8E84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0B1E-C9B9-4821-8055-009178AD4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91E3-2DAA-407F-919F-75267CB9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8C94B-89AC-47DB-A8CC-2320F47EF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18E5-3B51-4034-9A9F-BA92791A6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6812F-84BE-4643-B3E4-27BD007BA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6C8F6A-A0D8-4D00-A13F-44AB746D7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RA-LI-BWC-SAFETY@pa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li.state.pa.us/PATHS" TargetMode="External"/><Relationship Id="rId5" Type="http://schemas.openxmlformats.org/officeDocument/2006/relationships/hyperlink" Target="http://www.portal.state.pa.us/portal/server.pt?open=514&amp;objID=553023&amp;mode=2" TargetMode="External"/><Relationship Id="rId4" Type="http://schemas.openxmlformats.org/officeDocument/2006/relationships/hyperlink" Target="http://www.portal.state.pa.us/portal/server.pt/community/compliance/10389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acebook.com/BWCPATHS" TargetMode="Externa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1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Information Verification Review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524000"/>
            <a:ext cx="8305800" cy="1066800"/>
          </a:xfrm>
          <a:prstGeom prst="rect">
            <a:avLst/>
          </a:prstGeom>
        </p:spPr>
        <p:txBody>
          <a:bodyPr/>
          <a:lstStyle/>
          <a:p>
            <a:pPr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latin typeface="Verdana" pitchFamily="34" charset="0"/>
              </a:rPr>
              <a:t>Certified Workplace Safety Committee Application/Renewal Information Verification Review</a:t>
            </a:r>
            <a:endParaRPr kumimoji="0" lang="en-US" sz="24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5474" name="Picture 2" descr="http://ts1.mm.bing.net/th?id=H.4854327691117488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5068" y="2438400"/>
            <a:ext cx="3993863" cy="3310422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411686" y="914400"/>
            <a:ext cx="248942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i="1" dirty="0">
                <a:latin typeface="Verdana" pitchFamily="34" charset="0"/>
              </a:rPr>
              <a:t>Bureau of Workers Comp</a:t>
            </a:r>
          </a:p>
          <a:p>
            <a:pPr algn="ctr" eaLnBrk="1" hangingPunct="1"/>
            <a:r>
              <a:rPr lang="en-US" altLang="en-US" sz="1000" i="1" dirty="0">
                <a:latin typeface="Verdana" pitchFamily="34" charset="0"/>
              </a:rPr>
              <a:t>PA Training for Health &amp; Safety (PATHS)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270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10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447800"/>
            <a:ext cx="8153400" cy="41910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On-Site Information Verification Review: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400" kern="0" noProof="0" dirty="0" smtClean="0">
                <a:latin typeface="Verdana" pitchFamily="34" charset="0"/>
              </a:rPr>
              <a:t>	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</a:pPr>
            <a:r>
              <a:rPr lang="en-US" sz="2400" kern="0" dirty="0" smtClean="0">
                <a:latin typeface="Verdana" pitchFamily="34" charset="0"/>
              </a:rPr>
              <a:t>Administrative Information Verification Review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endParaRPr lang="en-US" sz="1000" kern="0" noProof="0" dirty="0" smtClean="0">
              <a:latin typeface="Verdana" pitchFamily="34" charset="0"/>
            </a:endParaRP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Initial Application/Renewal Review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baseline="0" noProof="0" dirty="0" smtClean="0">
                <a:latin typeface="Verdana" pitchFamily="34" charset="0"/>
              </a:rPr>
              <a:t>Committee Accomplishment</a:t>
            </a:r>
            <a:r>
              <a:rPr lang="en-US" sz="2400" kern="0" noProof="0" dirty="0" smtClean="0">
                <a:latin typeface="Verdana" pitchFamily="34" charset="0"/>
              </a:rPr>
              <a:t> Review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Committee Performance History Review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noProof="0" dirty="0" smtClean="0">
                <a:latin typeface="Verdana" pitchFamily="34" charset="0"/>
              </a:rPr>
              <a:t>Eligibility Requirement Review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Committee Responsibilities Review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294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447800"/>
            <a:ext cx="8153400" cy="41910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On-Site Information Verification Review: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400" kern="0" noProof="0" dirty="0" smtClean="0">
                <a:latin typeface="Verdana" pitchFamily="34" charset="0"/>
              </a:rPr>
              <a:t>	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</a:pPr>
            <a:r>
              <a:rPr lang="en-US" sz="2400" kern="0" dirty="0" smtClean="0">
                <a:latin typeface="Verdana" pitchFamily="34" charset="0"/>
              </a:rPr>
              <a:t>Committee Formation and Membership Review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endParaRPr lang="en-US" sz="1000" kern="0" noProof="0" dirty="0" smtClean="0">
              <a:latin typeface="Verdana" pitchFamily="34" charset="0"/>
            </a:endParaRP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Number of applicant-employer and employee representatives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baseline="0" noProof="0" dirty="0" smtClean="0">
                <a:latin typeface="Verdana" pitchFamily="34" charset="0"/>
              </a:rPr>
              <a:t>Committee</a:t>
            </a:r>
            <a:r>
              <a:rPr lang="en-US" sz="2400" kern="0" noProof="0" dirty="0" smtClean="0">
                <a:latin typeface="Verdana" pitchFamily="34" charset="0"/>
              </a:rPr>
              <a:t> meeting monthly agendas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Monthly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meeting attendance lists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baseline="0" noProof="0" dirty="0" smtClean="0">
                <a:latin typeface="Verdana" pitchFamily="34" charset="0"/>
              </a:rPr>
              <a:t>Monthly</a:t>
            </a:r>
            <a:r>
              <a:rPr lang="en-US" sz="2400" kern="0" noProof="0" dirty="0" smtClean="0">
                <a:latin typeface="Verdana" pitchFamily="34" charset="0"/>
              </a:rPr>
              <a:t> meeting minutes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Quorum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of committee members attending monthly meetings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8001000" y="6019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12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447800"/>
            <a:ext cx="8153400" cy="41910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On-Site Information Verification Review: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400" kern="0" noProof="0" dirty="0" smtClean="0">
                <a:latin typeface="Verdana" pitchFamily="34" charset="0"/>
              </a:rPr>
              <a:t>	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</a:pPr>
            <a:r>
              <a:rPr lang="en-US" sz="2400" kern="0" dirty="0" smtClean="0">
                <a:latin typeface="Verdana" pitchFamily="34" charset="0"/>
              </a:rPr>
              <a:t>Committee Members Training and Education Review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endParaRPr lang="en-US" sz="1000" kern="0" noProof="0" dirty="0" smtClean="0">
              <a:latin typeface="Verdana" pitchFamily="34" charset="0"/>
            </a:endParaRP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Committee Members Training Review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baseline="0" noProof="0" dirty="0" smtClean="0">
                <a:latin typeface="Verdana" pitchFamily="34" charset="0"/>
              </a:rPr>
              <a:t>Committee</a:t>
            </a:r>
            <a:r>
              <a:rPr lang="en-US" sz="2400" kern="0" noProof="0" dirty="0" smtClean="0">
                <a:latin typeface="Verdana" pitchFamily="34" charset="0"/>
              </a:rPr>
              <a:t> Members Training Trainer Qualifications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Committee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Members Training Records Review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342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13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209675"/>
            <a:ext cx="8153400" cy="404812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On-Site Information Verification Review: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400" kern="0" noProof="0" dirty="0" smtClean="0">
                <a:latin typeface="Verdana" pitchFamily="34" charset="0"/>
              </a:rPr>
              <a:t>	</a:t>
            </a:r>
            <a:r>
              <a:rPr lang="en-US" sz="1200" kern="0" noProof="0" dirty="0" smtClean="0">
                <a:latin typeface="Verdana" pitchFamily="34" charset="0"/>
              </a:rPr>
              <a:t>	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5"/>
            </a:pPr>
            <a:r>
              <a:rPr lang="en-US" sz="2400" kern="0" dirty="0" smtClean="0">
                <a:latin typeface="Verdana" pitchFamily="34" charset="0"/>
              </a:rPr>
              <a:t>Review Period(s) Finding(s) Conference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endParaRPr lang="en-US" sz="1000" kern="0" dirty="0" smtClean="0">
              <a:latin typeface="Verdan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6"/>
            </a:pPr>
            <a:r>
              <a:rPr lang="en-US" sz="2400" kern="0" noProof="0" dirty="0" smtClean="0">
                <a:latin typeface="Verdana" pitchFamily="34" charset="0"/>
              </a:rPr>
              <a:t>Review Findings Conference (Closing Conference)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dirty="0" smtClean="0">
                <a:latin typeface="Verdana" pitchFamily="34" charset="0"/>
              </a:rPr>
              <a:t>Review findings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noProof="0" dirty="0" smtClean="0">
                <a:latin typeface="Verdana" pitchFamily="34" charset="0"/>
              </a:rPr>
              <a:t>Applicant’s Employer representatives will be informed of any and all non-compliant issues.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dirty="0" smtClean="0">
                <a:latin typeface="Verdana" pitchFamily="34" charset="0"/>
              </a:rPr>
              <a:t>Any and all known non-compliance issues that may result in a “Non Compliance” rating will be made known.</a:t>
            </a:r>
            <a:endParaRPr lang="en-US" sz="2400" kern="0" noProof="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86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14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Eligibility Requirement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Review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76400"/>
            <a:ext cx="8077200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b="1" u="sng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 smtClean="0">
                <a:latin typeface="Verdana" pitchFamily="34" charset="0"/>
              </a:rPr>
              <a:t>Does the committee membership reasonably represent the job activities of the workplace it represents?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400" kern="0" dirty="0" smtClean="0">
                <a:latin typeface="Verdana" pitchFamily="34" charset="0"/>
              </a:rPr>
              <a:t>Is the committee composed of a minimum of two employer-representatives and a minimum of two employee-representatives?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8001000" y="6019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15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Safety Committee Structure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075"/>
          <p:cNvSpPr txBox="1">
            <a:spLocks noChangeArrowheads="1"/>
          </p:cNvSpPr>
          <p:nvPr/>
        </p:nvSpPr>
        <p:spPr bwMode="auto">
          <a:xfrm>
            <a:off x="-228600" y="990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Verdan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u="sng" kern="0" dirty="0">
                <a:latin typeface="Verdana" pitchFamily="34" charset="0"/>
              </a:rPr>
              <a:t>Committee Members</a:t>
            </a:r>
            <a:br>
              <a:rPr lang="en-US" sz="2400" b="1" u="sng" kern="0" dirty="0">
                <a:latin typeface="Verdana" pitchFamily="34" charset="0"/>
              </a:rPr>
            </a:br>
            <a:r>
              <a:rPr lang="en-US" sz="2400" b="1" kern="0" dirty="0">
                <a:latin typeface="Verdana" pitchFamily="34" charset="0"/>
              </a:rPr>
              <a:t> </a:t>
            </a:r>
            <a:br>
              <a:rPr lang="en-US" sz="2400" b="1" kern="0" dirty="0">
                <a:latin typeface="Verdana" pitchFamily="34" charset="0"/>
              </a:rPr>
            </a:br>
            <a:r>
              <a:rPr lang="en-US" sz="2400" b="1" kern="0" dirty="0">
                <a:latin typeface="Verdana" pitchFamily="34" charset="0"/>
              </a:rPr>
              <a:t>Employer</a:t>
            </a:r>
            <a:r>
              <a:rPr lang="en-US" sz="2400" kern="0" dirty="0">
                <a:latin typeface="Verdana" pitchFamily="34" charset="0"/>
              </a:rPr>
              <a:t> – </a:t>
            </a:r>
            <a:r>
              <a:rPr lang="en-US" sz="2300" kern="0" dirty="0">
                <a:latin typeface="Verdana" pitchFamily="34" charset="0"/>
              </a:rPr>
              <a:t>Authority to do one or more: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kern="0" dirty="0">
                <a:latin typeface="Verdana" pitchFamily="34" charset="0"/>
              </a:rPr>
              <a:t>       ▪ Select or hire an employee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kern="0" dirty="0">
                <a:latin typeface="Verdana" pitchFamily="34" charset="0"/>
              </a:rPr>
              <a:t>       ▪ Remove or terminate an employee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kern="0" dirty="0">
                <a:latin typeface="Verdana" pitchFamily="34" charset="0"/>
              </a:rPr>
              <a:t>       ▪ Direct the manner of employee performance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300" kern="0" dirty="0">
                <a:latin typeface="Verdana" pitchFamily="34" charset="0"/>
              </a:rPr>
              <a:t>       ▪ Control the employee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sz="2000" kern="0" dirty="0">
              <a:latin typeface="Verdana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Verdana" pitchFamily="34" charset="0"/>
              </a:rPr>
              <a:t>   Employee</a:t>
            </a:r>
            <a:r>
              <a:rPr lang="en-US" sz="2400" kern="0" dirty="0">
                <a:latin typeface="Verdana" pitchFamily="34" charset="0"/>
              </a:rPr>
              <a:t> – </a:t>
            </a:r>
            <a:r>
              <a:rPr lang="en-US" sz="2300" kern="0" dirty="0">
                <a:latin typeface="Verdana" pitchFamily="34" charset="0"/>
              </a:rPr>
              <a:t>Does not possess any authority or   </a:t>
            </a:r>
            <a:br>
              <a:rPr lang="en-US" sz="2300" kern="0" dirty="0">
                <a:latin typeface="Verdana" pitchFamily="34" charset="0"/>
              </a:rPr>
            </a:br>
            <a:r>
              <a:rPr lang="en-US" sz="2300" kern="0" dirty="0">
                <a:latin typeface="Verdana" pitchFamily="34" charset="0"/>
              </a:rPr>
              <a:t>   responsibility described for the Employer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kern="0" dirty="0">
              <a:latin typeface="Verdana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Verdana" pitchFamily="34" charset="0"/>
              </a:rPr>
              <a:t>        A person cannot function as both of the above</a:t>
            </a:r>
          </a:p>
          <a:p>
            <a:pPr lvl="1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1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0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16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Responsibilities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8686800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1400" b="1" u="sng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 smtClean="0">
                <a:latin typeface="Verdana" pitchFamily="34" charset="0"/>
              </a:rPr>
              <a:t>Does the committee review the Applicant Employer’s Hazard Detection and Accident Illness Prevention Program and make recommendations?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400" kern="0" dirty="0" smtClean="0">
                <a:latin typeface="Verdana" pitchFamily="34" charset="0"/>
              </a:rPr>
              <a:t>Has the committee established a procedure for a periodic workplace inspection for the purpose of locating and identifying health &amp; safety hazards?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  <a:defRPr/>
            </a:pPr>
            <a:r>
              <a:rPr lang="en-US" sz="2400" kern="0" dirty="0" smtClean="0">
                <a:latin typeface="Verdana" pitchFamily="34" charset="0"/>
              </a:rPr>
              <a:t>Does the committee document the identification and location of hazards, in writing and make recommendations to the Applicant Employer regarding correction of the hazards?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17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Responsibilities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95400"/>
            <a:ext cx="86868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1400" b="1" u="sng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2400" kern="0" dirty="0" smtClean="0">
                <a:latin typeface="Verdana" pitchFamily="34" charset="0"/>
              </a:rPr>
              <a:t>Does the committee conduct timely review of incidents resulting in work related injuries, illness, death and complaints regarding health &amp; safety hazards made by committee members or other employees?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5"/>
              <a:defRPr/>
            </a:pPr>
            <a:r>
              <a:rPr lang="en-US" sz="2400" kern="0" dirty="0" smtClean="0">
                <a:latin typeface="Verdana" pitchFamily="34" charset="0"/>
              </a:rPr>
              <a:t>Does the committee conduct follow-up evaluations of any newly implemented health &amp; safety equipment or health &amp; safety procedures in order to assess their effectiveness?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18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Responsibilities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8686800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6"/>
              <a:defRPr/>
            </a:pPr>
            <a:r>
              <a:rPr lang="en-US" sz="2400" kern="0" dirty="0" smtClean="0">
                <a:latin typeface="Verdana" pitchFamily="34" charset="0"/>
              </a:rPr>
              <a:t>Has the committee established a system to allow the committee members to obtain safety related suggestions, reports of hazards or other information directly from the persons involved in the operation of the workplace?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7"/>
              <a:defRPr/>
            </a:pPr>
            <a:r>
              <a:rPr lang="en-US" sz="2400" kern="0" dirty="0" smtClean="0">
                <a:latin typeface="Verdana" pitchFamily="34" charset="0"/>
              </a:rPr>
              <a:t>Does the committee meet monthly?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8"/>
              <a:defRPr/>
            </a:pPr>
            <a:r>
              <a:rPr lang="en-US" sz="2400" kern="0" dirty="0" smtClean="0">
                <a:latin typeface="Verdana" pitchFamily="34" charset="0"/>
              </a:rPr>
              <a:t>Has the committee developed rules or bylaws prescribing the committee duties?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en-US" sz="2400" kern="0" dirty="0" smtClean="0">
                <a:latin typeface="Verdana" pitchFamily="34" charset="0"/>
              </a:rPr>
              <a:t>Does the committee maintain a membership 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4583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19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Responsibilities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8686800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0"/>
              <a:defRPr/>
            </a:pPr>
            <a:r>
              <a:rPr lang="en-US" sz="2400" kern="0" dirty="0" smtClean="0">
                <a:latin typeface="Verdana" pitchFamily="34" charset="0"/>
              </a:rPr>
              <a:t> Does the committee maintain a meeting 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attendance list?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1"/>
              <a:defRPr/>
            </a:pPr>
            <a:r>
              <a:rPr lang="en-US" sz="2400" kern="0" dirty="0" smtClean="0">
                <a:latin typeface="Verdana" pitchFamily="34" charset="0"/>
              </a:rPr>
              <a:t> Does the committee prepare a written agenda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for each meeting?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2"/>
              <a:defRPr/>
            </a:pPr>
            <a:r>
              <a:rPr lang="en-US" sz="2400" kern="0" dirty="0" smtClean="0">
                <a:latin typeface="Verdana" pitchFamily="34" charset="0"/>
              </a:rPr>
              <a:t> Does the committee take and maintain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minutes of each committee meeting and does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the Applicant Employer review and maintain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for a period of 5 years for inspection by the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Bureau?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3"/>
              <a:defRPr/>
            </a:pPr>
            <a:r>
              <a:rPr lang="en-US" sz="2400" kern="0" dirty="0" smtClean="0">
                <a:latin typeface="Verdana" pitchFamily="34" charset="0"/>
              </a:rPr>
              <a:t> Are copies of the meeting minutes posted or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made available to employees and are copies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sent to committee members?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PPT--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2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8305800" cy="144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Authority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: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Article X – Health &amp; Safety, Section 1002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	       </a:t>
            </a:r>
            <a:r>
              <a:rPr lang="en-US" sz="2400" kern="0" dirty="0" smtClean="0">
                <a:latin typeface="Verdana" pitchFamily="34" charset="0"/>
              </a:rPr>
              <a:t>of the Pennsylvania Workers’ 		      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	       Compensation Act.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426" name="Picture 2" descr="http://ts4.mm.bing.net/th?id=H.4955491362144363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429000"/>
            <a:ext cx="1981200" cy="2262404"/>
          </a:xfrm>
          <a:prstGeom prst="rect">
            <a:avLst/>
          </a:prstGeom>
          <a:noFill/>
        </p:spPr>
      </p:pic>
      <p:pic>
        <p:nvPicPr>
          <p:cNvPr id="103428" name="Picture 4" descr="http://ts1.mm.bing.net/th?id=H.5061886257923940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276600"/>
            <a:ext cx="1787478" cy="2317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20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Responsibilities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3000"/>
            <a:ext cx="8686800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4"/>
              <a:defRPr/>
            </a:pPr>
            <a:r>
              <a:rPr lang="en-US" sz="2400" kern="0" dirty="0" smtClean="0">
                <a:latin typeface="Verdana" pitchFamily="34" charset="0"/>
              </a:rPr>
              <a:t> Does the committee ensure that reports,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evaluations and recommendations of the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committee(s) becomes part of the committee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meeting minutes?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5"/>
              <a:defRPr/>
            </a:pPr>
            <a:r>
              <a:rPr lang="en-US" sz="2400" kern="0" dirty="0" smtClean="0">
                <a:latin typeface="Verdana" pitchFamily="34" charset="0"/>
              </a:rPr>
              <a:t> Do the committee meeting minutes include: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800" kern="0" dirty="0" smtClean="0">
              <a:latin typeface="Verdana" pitchFamily="34" charset="0"/>
            </a:endParaRP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Verdana" pitchFamily="34" charset="0"/>
              </a:rPr>
              <a:t>Inspection reports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Verdana" pitchFamily="34" charset="0"/>
              </a:rPr>
              <a:t>Reports on specific hazards and corrective action taken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Verdana" pitchFamily="34" charset="0"/>
              </a:rPr>
              <a:t>Reports on workplace injuries and illness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Verdana" pitchFamily="34" charset="0"/>
              </a:rPr>
              <a:t>Management’s responses to committee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Responsibilities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686800" cy="254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6"/>
              <a:defRPr/>
            </a:pPr>
            <a:r>
              <a:rPr lang="en-US" sz="2400" kern="0" dirty="0" smtClean="0">
                <a:latin typeface="Verdana" pitchFamily="34" charset="0"/>
              </a:rPr>
              <a:t> Does the committee set a reasonable time limit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for the Applicant Employer to respond, in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writing to all safety committee(s)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recommendations?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7"/>
              <a:defRPr/>
            </a:pPr>
            <a:r>
              <a:rPr lang="en-US" sz="2400" kern="0" dirty="0" smtClean="0">
                <a:latin typeface="Verdana" pitchFamily="34" charset="0"/>
              </a:rPr>
              <a:t> Does the committee make decisions by a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majority vote?</a:t>
            </a:r>
          </a:p>
        </p:txBody>
      </p:sp>
      <p:pic>
        <p:nvPicPr>
          <p:cNvPr id="81922" name="Picture 2" descr="http://ts1.mm.bing.net/th?id=H.4868466689507792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733800"/>
            <a:ext cx="3276600" cy="217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7654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22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 Formation &amp; Membership Review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143000"/>
            <a:ext cx="86868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 smtClean="0">
                <a:latin typeface="Verdana" pitchFamily="34" charset="0"/>
              </a:rPr>
              <a:t> Are employee-representatives permitted to take a reasonable time off from their work assignment to perform committee work without loss of pay or benefits?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400" kern="0" dirty="0" smtClean="0">
                <a:latin typeface="Verdana" pitchFamily="34" charset="0"/>
              </a:rPr>
              <a:t>Join the committee for a continuous term of 1 year from the date of the first meeting attended.  Records of member’s rotation shall be maintained by the applicant-employer for 5 years from the date of the Bureau’s receipt of the application.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8678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23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 Member Training &amp; Education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524000"/>
            <a:ext cx="8686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latin typeface="Verdana" pitchFamily="34" charset="0"/>
              </a:rPr>
              <a:t>The applicant-employer shall, itself or through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its insurer, provide adequate, annual training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programs for each committee member listed in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the application.</a:t>
            </a: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kern="0" dirty="0" smtClean="0">
                <a:latin typeface="Verdana" pitchFamily="34" charset="0"/>
              </a:rPr>
              <a:t>Is the training </a:t>
            </a:r>
            <a:r>
              <a:rPr lang="en-US" sz="2400" dirty="0" smtClean="0">
                <a:latin typeface="Verdana" pitchFamily="34" charset="0"/>
              </a:rPr>
              <a:t>from persons qualified to conduct the training as defined in Subchapter E (relating to accident and illness prevention services providers requirements) or who have been recognized by the Bureau as a qualified trainer?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kern="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24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 Member Training &amp; Education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  <a:defRPr/>
            </a:pPr>
            <a:r>
              <a:rPr lang="en-US" sz="2400" kern="0" dirty="0" smtClean="0">
                <a:latin typeface="Verdana" pitchFamily="34" charset="0"/>
              </a:rPr>
              <a:t>Do committee members receive annual training regarding: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Verdana" pitchFamily="34" charset="0"/>
              </a:rPr>
              <a:t>Hazard detection and inspections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Verdana" pitchFamily="34" charset="0"/>
              </a:rPr>
              <a:t>Accident and illness prevention and investigation (including substance abuse awareness and prevention training)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Verdana" pitchFamily="34" charset="0"/>
              </a:rPr>
              <a:t>Safety committee structure and operation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Verdana" pitchFamily="34" charset="0"/>
              </a:rPr>
              <a:t>Other health and safety concerns specific to the business of the applicant employer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  <a:defRPr/>
            </a:pPr>
            <a:endParaRPr lang="en-US" sz="2400" kern="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PPT-122-01</a:t>
            </a:r>
          </a:p>
        </p:txBody>
      </p:sp>
      <p:sp>
        <p:nvSpPr>
          <p:cNvPr id="30726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25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 Member Training &amp; Education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524000"/>
            <a:ext cx="8686800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2400" dirty="0" smtClean="0">
                <a:latin typeface="Verdana" pitchFamily="34" charset="0"/>
              </a:rPr>
              <a:t>The applicant-employer shall maintain written records of safety committee training including</a:t>
            </a:r>
            <a:r>
              <a:rPr lang="en-US" sz="2400" dirty="0" smtClean="0"/>
              <a:t>: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800" dirty="0" smtClean="0"/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The names of committee members trained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The dates of training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The training time period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/>
              <a:t>The </a:t>
            </a:r>
            <a:r>
              <a:rPr lang="en-US" sz="2400" dirty="0" smtClean="0">
                <a:latin typeface="Verdana" pitchFamily="34" charset="0"/>
              </a:rPr>
              <a:t>training methodology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The names and credentials of personnel conducting the training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kern="0" dirty="0" smtClean="0">
                <a:latin typeface="Verdana" pitchFamily="34" charset="0"/>
              </a:rPr>
              <a:t>Training location</a:t>
            </a: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kern="0" dirty="0" smtClean="0">
                <a:latin typeface="Verdana" pitchFamily="34" charset="0"/>
              </a:rPr>
              <a:t>Training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750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26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Committee Member Training &amp; Education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524000"/>
            <a:ext cx="86868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5"/>
              <a:defRPr/>
            </a:pPr>
            <a:r>
              <a:rPr lang="en-US" sz="2400" kern="0" dirty="0" smtClean="0">
                <a:latin typeface="Verdana" pitchFamily="34" charset="0"/>
              </a:rPr>
              <a:t>Are training records retained for five calendar years from the date the training was conducted?</a:t>
            </a:r>
          </a:p>
        </p:txBody>
      </p:sp>
      <p:pic>
        <p:nvPicPr>
          <p:cNvPr id="76806" name="Picture 6" descr="http://ts2.mm.bing.net/th?id=H.4755633631920841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869692"/>
            <a:ext cx="4419600" cy="2916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366" name="Rectangle 19"/>
          <p:cNvSpPr>
            <a:spLocks noChangeArrowheads="1"/>
          </p:cNvSpPr>
          <p:nvPr/>
        </p:nvSpPr>
        <p:spPr bwMode="auto">
          <a:xfrm>
            <a:off x="8001000" y="6019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27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Written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Report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219200"/>
            <a:ext cx="8153400" cy="4648200"/>
          </a:xfrm>
          <a:prstGeom prst="rect">
            <a:avLst/>
          </a:prstGeom>
        </p:spPr>
        <p:txBody>
          <a:bodyPr/>
          <a:lstStyle/>
          <a:p>
            <a:pPr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latin typeface="Verdana" pitchFamily="34" charset="0"/>
              </a:rPr>
              <a:t>A written report of the Information Verification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Review will be completed and filed with the Chief of the Health and Safety Division within 60 days from the date of the Information Verification Review.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pic>
        <p:nvPicPr>
          <p:cNvPr id="93186" name="Picture 2" descr="http://ts3.mm.bing.net/th?id=H.4830417610081598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352800"/>
            <a:ext cx="2906600" cy="1933575"/>
          </a:xfrm>
          <a:prstGeom prst="rect">
            <a:avLst/>
          </a:prstGeom>
          <a:noFill/>
        </p:spPr>
      </p:pic>
      <p:pic>
        <p:nvPicPr>
          <p:cNvPr id="93188" name="Picture 4" descr="http://ts4.mm.bing.net/th?id=H.4733540330309783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352800"/>
            <a:ext cx="2760898" cy="1828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943600" y="388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Report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2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28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 smtClean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Top 10 Non-Compliance Items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19200"/>
            <a:ext cx="8686800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 smtClean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The applicant-employer did not provide 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adequate, annual training programs for each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committee member during the Certification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period reviewed.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400" dirty="0" smtClean="0">
                <a:latin typeface="Verdana" pitchFamily="34" charset="0"/>
              </a:rPr>
              <a:t>The Workplace Safety Committee did not meet during each of the months reviewed.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  <a:defRPr/>
            </a:pPr>
            <a:r>
              <a:rPr lang="en-US" sz="2400" dirty="0" smtClean="0">
                <a:latin typeface="Verdana" pitchFamily="34" charset="0"/>
              </a:rPr>
              <a:t>A written agenda for each committee meeting is not developed.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  <a:defRPr/>
            </a:pPr>
            <a:endParaRPr lang="en-US" sz="2400" kern="0" dirty="0" smtClean="0">
              <a:latin typeface="Verdana" pitchFamily="34" charset="0"/>
            </a:endParaRPr>
          </a:p>
        </p:txBody>
      </p:sp>
      <p:pic>
        <p:nvPicPr>
          <p:cNvPr id="8194" name="Picture 2" descr="http://ts4.mm.bing.net/th?id=H.4995455969920999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495800"/>
            <a:ext cx="357187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3798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29</a:t>
            </a:r>
          </a:p>
        </p:txBody>
      </p:sp>
      <p:sp>
        <p:nvSpPr>
          <p:cNvPr id="9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 smtClean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Top 10 Non-Compliance Items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600200"/>
            <a:ext cx="8686800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2400" kern="0" dirty="0" smtClean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Written training records did not meet all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training record requirements.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latin typeface="Verdana" pitchFamily="34" charset="0"/>
              </a:rPr>
              <a:t>Verification of trainer qualifications was not provided.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5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5"/>
              <a:defRPr/>
            </a:pPr>
            <a:endParaRPr lang="en-US" sz="2400" kern="0" dirty="0" smtClean="0">
              <a:latin typeface="Verdana" pitchFamily="34" charset="0"/>
            </a:endParaRPr>
          </a:p>
        </p:txBody>
      </p:sp>
      <p:pic>
        <p:nvPicPr>
          <p:cNvPr id="3074" name="Picture 2" descr="http://ts2.mm.bing.net/th?id=H.4651162867074565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14800"/>
            <a:ext cx="1676400" cy="1708848"/>
          </a:xfrm>
          <a:prstGeom prst="rect">
            <a:avLst/>
          </a:prstGeom>
          <a:noFill/>
        </p:spPr>
      </p:pic>
      <p:pic>
        <p:nvPicPr>
          <p:cNvPr id="3076" name="Picture 4" descr="http://ts1.mm.bing.net/th?id=H.4581339599470704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1336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PPT--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828800"/>
            <a:ext cx="8305800" cy="3124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Purpose</a:t>
            </a:r>
            <a:r>
              <a:rPr lang="en-US" sz="2400" kern="0" dirty="0" smtClean="0">
                <a:latin typeface="Verdana" pitchFamily="34" charset="0"/>
              </a:rPr>
              <a:t>:	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To ensure compliance with Article X,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        	which states that an insured employer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            	may make application to the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	Department for the certification of any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	established safety committee operative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	within its workplace, developed for the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	purpose of hazard detection and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	accident prevention. 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8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 smtClean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Top 10 Non-Compliance Items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600200"/>
            <a:ext cx="8686800" cy="426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6"/>
              <a:defRPr/>
            </a:pPr>
            <a:r>
              <a:rPr lang="en-US" sz="2400" kern="0" dirty="0" smtClean="0">
                <a:latin typeface="Verdana" pitchFamily="34" charset="0"/>
              </a:rPr>
              <a:t>A record of committee members trained was not provided</a:t>
            </a:r>
            <a:r>
              <a:rPr lang="en-US" sz="2400" dirty="0" smtClean="0">
                <a:latin typeface="Verdana" pitchFamily="34" charset="0"/>
              </a:rPr>
              <a:t>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7"/>
              <a:defRPr/>
            </a:pPr>
            <a:r>
              <a:rPr lang="en-US" sz="2400" dirty="0" smtClean="0">
                <a:latin typeface="Verdana" pitchFamily="34" charset="0"/>
              </a:rPr>
              <a:t>A quorum of committee members did not attend each monthly meeting during the certification period.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8"/>
              <a:defRPr/>
            </a:pPr>
            <a:r>
              <a:rPr lang="en-US" sz="2400" dirty="0" smtClean="0">
                <a:latin typeface="Verdana" pitchFamily="34" charset="0"/>
              </a:rPr>
              <a:t>Training was not conducted.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8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8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8"/>
              <a:defRPr/>
            </a:pPr>
            <a:endParaRPr lang="en-US" sz="2400" kern="0" dirty="0" smtClean="0">
              <a:latin typeface="Verdana" pitchFamily="34" charset="0"/>
            </a:endParaRPr>
          </a:p>
        </p:txBody>
      </p:sp>
      <p:pic>
        <p:nvPicPr>
          <p:cNvPr id="2050" name="Picture 2" descr="http://ts3.mm.bing.net/th?id=H.4634927906750806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10000"/>
            <a:ext cx="28575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31</a:t>
            </a:r>
          </a:p>
        </p:txBody>
      </p:sp>
      <p:sp>
        <p:nvSpPr>
          <p:cNvPr id="8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 smtClean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Top 10 Non-Compliance Items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71600"/>
            <a:ext cx="8686800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en-US" sz="2400" dirty="0" smtClean="0">
                <a:latin typeface="Verdana" pitchFamily="34" charset="0"/>
              </a:rPr>
              <a:t>Committee member training was not provided by individuals that meet Bureau requirements for accident and illness prevention services providers.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4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0"/>
              <a:defRPr/>
            </a:pPr>
            <a:r>
              <a:rPr lang="en-US" sz="2400" dirty="0" smtClean="0">
                <a:latin typeface="Verdana" pitchFamily="34" charset="0"/>
              </a:rPr>
              <a:t> Inspection reports are not made part of the 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 committee meeting minutes.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0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10"/>
              <a:defRPr/>
            </a:pPr>
            <a:endParaRPr lang="en-US" sz="2400" kern="0" dirty="0" smtClean="0">
              <a:latin typeface="Verdana" pitchFamily="34" charset="0"/>
            </a:endParaRPr>
          </a:p>
        </p:txBody>
      </p:sp>
      <p:pic>
        <p:nvPicPr>
          <p:cNvPr id="1026" name="Picture 2" descr="http://ts1.mm.bing.net/th?id=H.4986771594808304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657600"/>
            <a:ext cx="1828800" cy="2221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390" name="Rectangle 19"/>
          <p:cNvSpPr>
            <a:spLocks noChangeArrowheads="1"/>
          </p:cNvSpPr>
          <p:nvPr/>
        </p:nvSpPr>
        <p:spPr bwMode="auto">
          <a:xfrm>
            <a:off x="8001000" y="6019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32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9906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2000" kern="0" dirty="0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en-US" sz="2400" kern="0" dirty="0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en-US" sz="2400" kern="0" dirty="0">
              <a:latin typeface="Verdana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en-US" sz="2400" kern="0" dirty="0">
              <a:latin typeface="Verdana" pitchFamily="34" charset="0"/>
            </a:endParaRP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57201"/>
            <a:ext cx="533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Information Verification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Review Rating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219200"/>
            <a:ext cx="8153400" cy="4648200"/>
          </a:xfrm>
          <a:prstGeom prst="rect">
            <a:avLst/>
          </a:prstGeom>
        </p:spPr>
        <p:txBody>
          <a:bodyPr/>
          <a:lstStyle/>
          <a:p>
            <a:pPr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latin typeface="Verdana" pitchFamily="34" charset="0"/>
              </a:rPr>
              <a:t>The final rating of the Information Verification Review will either be “Compliance” or </a:t>
            </a:r>
          </a:p>
          <a:p>
            <a:pPr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latin typeface="Verdana" pitchFamily="34" charset="0"/>
              </a:rPr>
              <a:t>“Non-Compliance”.</a:t>
            </a:r>
          </a:p>
          <a:p>
            <a:pPr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b="1" u="sng" kern="0" dirty="0" smtClean="0">
                <a:latin typeface="Verdana" pitchFamily="34" charset="0"/>
              </a:rPr>
              <a:t>Compliance</a:t>
            </a:r>
            <a:r>
              <a:rPr lang="en-US" sz="2400" kern="0" dirty="0" smtClean="0">
                <a:latin typeface="Verdana" pitchFamily="34" charset="0"/>
              </a:rPr>
              <a:t> – when the Information Verification Review findings conclude that all requirements have been and continue to be met by the Applicant Employer</a:t>
            </a:r>
          </a:p>
          <a:p>
            <a:pPr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Verdana" pitchFamily="34" charset="0"/>
            </a:endParaRPr>
          </a:p>
          <a:p>
            <a:pPr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The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written report consists of a single page letter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   stating the date of the Information Verification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   Review, the organization reviewed, and the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   “Compliance” rating.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7414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33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1"/>
            <a:ext cx="533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Information Verification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Review Rating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066800"/>
            <a:ext cx="8077200" cy="494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u="sng" kern="0" dirty="0" smtClean="0">
                <a:latin typeface="Verdana" pitchFamily="34" charset="0"/>
              </a:rPr>
              <a:t>Non-Compliance</a:t>
            </a:r>
          </a:p>
          <a:p>
            <a:pPr lvl="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1400" b="1" u="sng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kern="0" dirty="0" smtClean="0">
                <a:latin typeface="Verdana" pitchFamily="34" charset="0"/>
              </a:rPr>
              <a:t>A single page letter stating the date of the Information Verification Review, the organization reviewed, and the “Non-Compliance” rating and instructions concerning certification status.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400" kern="0" dirty="0" smtClean="0">
              <a:latin typeface="Verdana" pitchFamily="34" charset="0"/>
            </a:endParaRP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400" kern="0" dirty="0" smtClean="0">
                <a:latin typeface="Verdana" pitchFamily="34" charset="0"/>
              </a:rPr>
              <a:t>A detailed Information Verification Review Report consisting of: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Verdana" pitchFamily="34" charset="0"/>
            </a:endParaRP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2400" kern="0" dirty="0" smtClean="0">
                <a:latin typeface="Verdana" pitchFamily="34" charset="0"/>
              </a:rPr>
              <a:t>A list of each item that is considered to be in “Non-Compliance” with the Certified Safety Committee Certification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38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34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1"/>
            <a:ext cx="533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Information Verification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Review Rating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295400"/>
            <a:ext cx="8077200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u="sng" kern="0" dirty="0" smtClean="0">
                <a:latin typeface="Verdana" pitchFamily="34" charset="0"/>
              </a:rPr>
              <a:t>Non-Compliance</a:t>
            </a:r>
          </a:p>
          <a:p>
            <a:pPr marL="1028700" lvl="2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1400" kern="0" dirty="0" smtClean="0">
              <a:latin typeface="Verdana" pitchFamily="34" charset="0"/>
            </a:endParaRPr>
          </a:p>
          <a:p>
            <a:pPr marL="1943100" lvl="4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 startAt="2"/>
              <a:defRPr/>
            </a:pPr>
            <a:r>
              <a:rPr lang="en-US" sz="2400" kern="0" dirty="0" smtClean="0">
                <a:latin typeface="Verdana" pitchFamily="34" charset="0"/>
              </a:rPr>
              <a:t>An explanation of the requirement for each item considered not to be in compliance, and an explanation of why each item is considered not to be in compliance.</a:t>
            </a:r>
          </a:p>
        </p:txBody>
      </p:sp>
      <p:pic>
        <p:nvPicPr>
          <p:cNvPr id="90114" name="Picture 2" descr="http://ts3.mm.bing.net/th?id=H.4541529525519074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886200"/>
            <a:ext cx="3124200" cy="194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35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Myths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About Certification/Audits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19200"/>
            <a:ext cx="8686800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We must have equal employee/employer representatives in order to constitute our quorum.</a:t>
            </a: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We can use “alternates” for non-attending committee members.</a:t>
            </a: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Teleconferencing is not an acceptable tool to use for committee meetings.</a:t>
            </a: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Verdana" pitchFamily="34" charset="0"/>
              </a:rPr>
              <a:t>Monthly meetings must be conducted at the same time every month.</a:t>
            </a: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381000"/>
            <a:ext cx="51816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Times New Roman" pitchFamily="124" charset="0"/>
              </a:rPr>
              <a:t>Resources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36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143001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Verdana" pitchFamily="34" charset="0"/>
              </a:rPr>
              <a:t>Technical Assistance Manual - </a:t>
            </a:r>
            <a:r>
              <a:rPr lang="en-US" sz="2000" dirty="0" smtClean="0">
                <a:latin typeface="Verdana" pitchFamily="34" charset="0"/>
                <a:hlinkClick r:id="rId4"/>
              </a:rPr>
              <a:t>http://www.portal.state.pa.us/portal/server.pt/community/compliance/10389</a:t>
            </a: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Verdana" pitchFamily="34" charset="0"/>
              </a:rPr>
              <a:t>Safety Committee Regulations - </a:t>
            </a:r>
            <a:r>
              <a:rPr lang="en-US" sz="2000" dirty="0" smtClean="0">
                <a:latin typeface="Verdana" pitchFamily="34" charset="0"/>
                <a:hlinkClick r:id="rId5"/>
              </a:rPr>
              <a:t>http://www.portal.state.pa.us/portal/server.pt?open=514&amp;objID=553023&amp;mode=2</a:t>
            </a: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Verdana" pitchFamily="34" charset="0"/>
              </a:rPr>
              <a:t>PATHS Training Resources – </a:t>
            </a:r>
            <a:r>
              <a:rPr lang="en-US" sz="2000" dirty="0" smtClean="0">
                <a:latin typeface="Verdana" pitchFamily="34" charset="0"/>
                <a:hlinkClick r:id="rId6"/>
              </a:rPr>
              <a:t>www.dli.state.pa.us/PATHS</a:t>
            </a: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Verdana" pitchFamily="34" charset="0"/>
              </a:rPr>
              <a:t>Bureau of Workers’ Compensation Email Resource Account – </a:t>
            </a:r>
            <a:r>
              <a:rPr lang="en-US" sz="2000" dirty="0" smtClean="0">
                <a:latin typeface="Verdana" pitchFamily="34" charset="0"/>
                <a:hlinkClick r:id="rId7"/>
              </a:rPr>
              <a:t>RA-LI-BWC-SAFETY@pa.gov</a:t>
            </a: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Verdana" pitchFamily="34" charset="0"/>
              </a:rPr>
              <a:t>Certification – 717-772-1635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5181600" cy="457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Verdana" pitchFamily="34" charset="0"/>
                <a:cs typeface="Times New Roman" pitchFamily="124" charset="0"/>
              </a:rPr>
              <a:t>Questions</a:t>
            </a:r>
            <a:endParaRPr lang="en-US" sz="280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0357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0358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37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7" name="Picture 16" descr="http://ts1.mm.bing.net/th?id=H.4570352840672124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447800"/>
            <a:ext cx="18097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1600200" y="685800"/>
            <a:ext cx="6096000" cy="464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Verdana"/>
              </a:rPr>
              <a:t>?????  </a:t>
            </a:r>
          </a:p>
          <a:p>
            <a:pPr algn="ctr"/>
            <a:r>
              <a:rPr lang="en-US" sz="4000" b="1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Verdana"/>
              </a:rPr>
              <a:t>Questions </a:t>
            </a:r>
          </a:p>
          <a:p>
            <a:pPr algn="ctr"/>
            <a:r>
              <a:rPr lang="en-US" sz="4000" b="1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Verdana"/>
              </a:rPr>
              <a:t>&amp;</a:t>
            </a:r>
          </a:p>
          <a:p>
            <a:pPr algn="ctr"/>
            <a:r>
              <a:rPr lang="en-US" sz="4000" b="1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tx2"/>
                </a:solidFill>
                <a:latin typeface="Verdana"/>
              </a:rPr>
              <a:t>Answers</a:t>
            </a:r>
          </a:p>
        </p:txBody>
      </p:sp>
      <p:pic>
        <p:nvPicPr>
          <p:cNvPr id="2050" name="Picture 2" descr="http://ts2.mm.bing.net/th?id=H.4680261263425809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114800"/>
            <a:ext cx="2742626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381000"/>
            <a:ext cx="51816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Verdana" pitchFamily="34" charset="0"/>
                <a:ea typeface="+mj-ea"/>
                <a:cs typeface="Times New Roman" pitchFamily="124" charset="0"/>
              </a:rPr>
              <a:t>Contact Information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38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219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4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914400" lvl="4" indent="-4572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219200"/>
            <a:ext cx="7658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Health &amp; Safety Training Specialists</a:t>
            </a:r>
          </a:p>
          <a:p>
            <a:r>
              <a:rPr lang="en-US" altLang="en-US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1171 South Cameron Street, Room 324</a:t>
            </a:r>
          </a:p>
          <a:p>
            <a:r>
              <a:rPr lang="en-US" altLang="en-US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Harrisburg, PA 17104-2501</a:t>
            </a:r>
          </a:p>
          <a:p>
            <a:r>
              <a:rPr lang="en-US" altLang="en-US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(717) 772-1635</a:t>
            </a:r>
          </a:p>
          <a:p>
            <a:r>
              <a:rPr lang="en-US" altLang="en-US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RA-LI-BWC-PATHS@pa.gov           </a:t>
            </a:r>
          </a:p>
        </p:txBody>
      </p:sp>
      <p:pic>
        <p:nvPicPr>
          <p:cNvPr id="9" name="Picture 11" descr="Pennsylvania Flag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3505200"/>
            <a:ext cx="342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FaceBook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199" y="3335992"/>
            <a:ext cx="4824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Like us on Facebook!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 - </a:t>
            </a:r>
            <a:r>
              <a:rPr lang="en-US" u="sng" dirty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https://www.facebook.com/BWCPATHS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PPT--</a:t>
            </a: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4</a:t>
            </a: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219200"/>
            <a:ext cx="83058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Purpose</a:t>
            </a:r>
            <a:r>
              <a:rPr lang="en-US" sz="2400" kern="0" dirty="0" smtClean="0">
                <a:latin typeface="Verdana" pitchFamily="34" charset="0"/>
              </a:rPr>
              <a:t>: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An Information Verification Review of your certified safety committee should not be viewed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negatively.  </a:t>
            </a: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>
              <a:latin typeface="Verdana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The Bureau’s purpose is only to ensure that the certified safety committee is operational, and in full compliance with established criterion.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1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198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5</a:t>
            </a: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219200"/>
            <a:ext cx="8305800" cy="2819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Scope of the Verification Review</a:t>
            </a:r>
            <a:r>
              <a:rPr lang="en-US" sz="2400" kern="0" dirty="0" smtClean="0">
                <a:latin typeface="Verdana" pitchFamily="34" charset="0"/>
              </a:rPr>
              <a:t>: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The on-site Verification Review currently covers 3 years or 3 certification periods.  (Regulations require the Applicant Employer to retain copies of all required documents for 5 years.)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pic>
        <p:nvPicPr>
          <p:cNvPr id="101378" name="Picture 2" descr="http://ts3.mm.bing.net/th?id=H.4669961924904346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57600"/>
            <a:ext cx="2971800" cy="2236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6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en-US" sz="2400" kern="0" dirty="0"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“Review”/Audit Overview</a:t>
            </a:r>
          </a:p>
        </p:txBody>
      </p:sp>
      <p:pic>
        <p:nvPicPr>
          <p:cNvPr id="8" name="Picture 4" descr="Supervisor-Bos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524000"/>
            <a:ext cx="268502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447800"/>
            <a:ext cx="5867400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Random/Target Audits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30 day notification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Opening conference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Table top “on-site” audit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Information verification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Closing conference              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Times New Roman" pitchFamily="18" charset="0"/>
              </a:rPr>
              <a:t>◦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Issue Compliance/Non-compliance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Rating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  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(Preliminary)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	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Times New Roman" pitchFamily="18" charset="0"/>
              </a:rPr>
              <a:t>◦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Non-Compliance issues explained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7</a:t>
            </a: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447800"/>
            <a:ext cx="8153400" cy="41910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Pre-information verification review: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Verdana" pitchFamily="34" charset="0"/>
            </a:endParaRPr>
          </a:p>
          <a:p>
            <a:pPr marL="1428750" lvl="2" indent="-51435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The Bureau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will send an Information Verification Review Notification Package at least 30 days prior to the date of the Verification Review.  </a:t>
            </a: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0354" name="Picture 2" descr="http://ts3.mm.bing.net/th?id=H.5002714453311682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962400"/>
            <a:ext cx="4114800" cy="186537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 rot="214079">
            <a:off x="3444308" y="4511770"/>
            <a:ext cx="298030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Verdana" pitchFamily="34" charset="0"/>
              </a:rPr>
              <a:t>Information Verification</a:t>
            </a:r>
          </a:p>
          <a:p>
            <a:pPr algn="ctr"/>
            <a:r>
              <a:rPr lang="en-US" sz="1600" b="1" dirty="0" smtClean="0">
                <a:latin typeface="Verdana" pitchFamily="34" charset="0"/>
              </a:rPr>
              <a:t>Review Notification</a:t>
            </a:r>
            <a:endParaRPr lang="en-US" sz="16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8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Review Notification Package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447800"/>
            <a:ext cx="83058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The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Review Notification Package will consist of: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400" kern="0" baseline="0" dirty="0" smtClean="0">
              <a:latin typeface="Verdan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Written Notice of Information Verification Review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baseline="0" dirty="0" smtClean="0">
                <a:latin typeface="Verdana" pitchFamily="34" charset="0"/>
              </a:rPr>
              <a:t>Verification Review Overview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On-Site Verification Review Agenda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baseline="0" dirty="0" smtClean="0">
                <a:latin typeface="Verdana" pitchFamily="34" charset="0"/>
              </a:rPr>
              <a:t>Copy</a:t>
            </a:r>
            <a:r>
              <a:rPr lang="en-US" sz="2400" kern="0" dirty="0" smtClean="0">
                <a:latin typeface="Verdana" pitchFamily="34" charset="0"/>
              </a:rPr>
              <a:t> of Article X-Health &amp; Safety</a:t>
            </a:r>
            <a:br>
              <a:rPr lang="en-US" sz="2400" kern="0" dirty="0" smtClean="0">
                <a:latin typeface="Verdana" pitchFamily="34" charset="0"/>
              </a:rPr>
            </a:br>
            <a:endParaRPr lang="en-US" sz="2400" kern="0" dirty="0" smtClean="0">
              <a:latin typeface="Verdan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NOTE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: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Confirmation of the Information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Verification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   Review date will be made (5) days prior to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   the date of the Verification 	Review.  Any </a:t>
            </a:r>
            <a:b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</a:b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	   and all issues will be resolved by telephone.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6" descr="L&amp;I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2" descr="blue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4191000" y="60198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PPT-122-01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6" name="Rectangle 19"/>
          <p:cNvSpPr>
            <a:spLocks noChangeArrowheads="1"/>
          </p:cNvSpPr>
          <p:nvPr/>
        </p:nvSpPr>
        <p:spPr bwMode="auto">
          <a:xfrm>
            <a:off x="8077200" y="6019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9</a:t>
            </a:r>
          </a:p>
        </p:txBody>
      </p:sp>
      <p:sp>
        <p:nvSpPr>
          <p:cNvPr id="12" name="Content Placeholder 1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81000"/>
            <a:ext cx="5334000" cy="6334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Audit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447800"/>
            <a:ext cx="8153400" cy="41910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On-Site Information Verification Review: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400" kern="0" noProof="0" dirty="0" smtClean="0">
                <a:latin typeface="Verdana" pitchFamily="34" charset="0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	</a:t>
            </a:r>
            <a:r>
              <a:rPr lang="en-US" sz="2400" kern="0" dirty="0" smtClean="0">
                <a:latin typeface="Verdana" pitchFamily="34" charset="0"/>
              </a:rPr>
              <a:t>   The On-Site Information Verification Review   </a:t>
            </a:r>
            <a:br>
              <a:rPr lang="en-US" sz="2400" kern="0" dirty="0" smtClean="0">
                <a:latin typeface="Verdana" pitchFamily="34" charset="0"/>
              </a:rPr>
            </a:br>
            <a:r>
              <a:rPr lang="en-US" sz="2400" kern="0" dirty="0" smtClean="0">
                <a:latin typeface="Verdana" pitchFamily="34" charset="0"/>
              </a:rPr>
              <a:t>   will consist of, but not limited to the following: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400" kern="0" noProof="0" dirty="0" smtClean="0">
                <a:latin typeface="Verdana" pitchFamily="34" charset="0"/>
              </a:rPr>
              <a:t>Opening Orientation Conference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Introduction of Bureau Representatives and any Observers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400" kern="0" baseline="0" noProof="0" dirty="0" smtClean="0">
                <a:latin typeface="Verdana" pitchFamily="34" charset="0"/>
              </a:rPr>
              <a:t>Provide</a:t>
            </a:r>
            <a:r>
              <a:rPr lang="en-US" sz="2400" kern="0" noProof="0" dirty="0" smtClean="0">
                <a:latin typeface="Verdana" pitchFamily="34" charset="0"/>
              </a:rPr>
              <a:t> Credentials</a:t>
            </a:r>
          </a:p>
          <a:p>
            <a:pPr marL="1828800" lvl="3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Explanation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of On-Site Verification Review Procedures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A3993B2E1CC498A25DCA832B2B68B" ma:contentTypeVersion="1" ma:contentTypeDescription="Create a new document." ma:contentTypeScope="" ma:versionID="fa155b35a1366181471372b90637fa4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d024c9e117fc9e5fa023bfcd8efc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FC8C88-4F21-4E35-89FD-5DC86AA48727}"/>
</file>

<file path=customXml/itemProps2.xml><?xml version="1.0" encoding="utf-8"?>
<ds:datastoreItem xmlns:ds="http://schemas.openxmlformats.org/officeDocument/2006/customXml" ds:itemID="{3CE74966-D9D0-4EF3-89B5-01D2DFC0865B}"/>
</file>

<file path=customXml/itemProps3.xml><?xml version="1.0" encoding="utf-8"?>
<ds:datastoreItem xmlns:ds="http://schemas.openxmlformats.org/officeDocument/2006/customXml" ds:itemID="{4929F8C9-E178-4C28-B39F-E9E1A96AE172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346</TotalTime>
  <Words>1155</Words>
  <Application>Microsoft Office PowerPoint</Application>
  <PresentationFormat>On-screen Show (4:3)</PresentationFormat>
  <Paragraphs>341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PowerPoint Presentation</vt:lpstr>
    </vt:vector>
  </TitlesOfParts>
  <Company>Labor &amp; Industry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erhoffman</dc:creator>
  <cp:lastModifiedBy>Stephen Pakosh</cp:lastModifiedBy>
  <cp:revision>44</cp:revision>
  <dcterms:created xsi:type="dcterms:W3CDTF">2013-05-31T15:12:13Z</dcterms:created>
  <dcterms:modified xsi:type="dcterms:W3CDTF">2015-06-29T12:30:55Z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0x010100D41A3993B2E1CC498A25DCA832B2B68B</vt:lpwstr>
  </property>
  <property fmtid="{D5CDD505-2E9C-101B-9397-08002B2CF9AE}" pid="3" name="Order">
    <vt:r8>25000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