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75.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76.xml" ContentType="application/vnd.openxmlformats-officedocument.presentationml.slide+xml"/>
  <Override PartName="/ppt/slides/slide37.xml" ContentType="application/vnd.openxmlformats-officedocument.presentationml.slide+xml"/>
  <Override PartName="/ppt/slides/slide35.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7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36.xml" ContentType="application/vnd.openxmlformats-officedocument.presentationml.slide+xml"/>
  <Override PartName="/ppt/slides/slide16.xml" ContentType="application/vnd.openxmlformats-officedocument.presentationml.slide+xml"/>
  <Override PartName="/ppt/slides/slide18.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17.xml" ContentType="application/vnd.openxmlformats-officedocument.presentationml.slide+xml"/>
  <Override PartName="/ppt/slides/slide27.xml" ContentType="application/vnd.openxmlformats-officedocument.presentationml.slide+xml"/>
  <Override PartName="/ppt/slides/slide25.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6.xml" ContentType="application/vnd.openxmlformats-officedocument.presentationml.slide+xml"/>
  <Override PartName="/ppt/slides/slide21.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2.xml" ContentType="application/vnd.openxmlformats-officedocument.presentationml.slide+xml"/>
  <Override PartName="/ppt/notesSlides/notesSlide56.xml" ContentType="application/vnd.openxmlformats-officedocument.presentationml.notesSlide+xml"/>
  <Override PartName="/ppt/notesSlides/notesSlide55.xml" ContentType="application/vnd.openxmlformats-officedocument.presentationml.notesSlide+xml"/>
  <Override PartName="/ppt/notesSlides/notesSlide59.xml" ContentType="application/vnd.openxmlformats-officedocument.presentationml.notesSlide+xml"/>
  <Override PartName="/ppt/notesSlides/notesSlide58.xml" ContentType="application/vnd.openxmlformats-officedocument.presentationml.notesSlide+xml"/>
  <Override PartName="/ppt/notesSlides/notesSlide57.xml" ContentType="application/vnd.openxmlformats-officedocument.presentationml.notesSlide+xml"/>
  <Override PartName="/ppt/notesSlides/notesSlide60.xml" ContentType="application/vnd.openxmlformats-officedocument.presentationml.notesSlide+xml"/>
  <Override PartName="/ppt/notesSlides/notesSlide54.xml" ContentType="application/vnd.openxmlformats-officedocument.presentationml.notesSlide+xml"/>
  <Override PartName="/ppt/notesSlides/notesSlide52.xml" ContentType="application/vnd.openxmlformats-officedocument.presentationml.notesSlide+xml"/>
  <Override PartName="/ppt/notesSlides/notesSlide51.xml" ContentType="application/vnd.openxmlformats-officedocument.presentationml.notesSlide+xml"/>
  <Override PartName="/ppt/notesSlides/notesSlide53.xml" ContentType="application/vnd.openxmlformats-officedocument.presentationml.notesSlide+xml"/>
  <Override PartName="/ppt/notesSlides/notesSlide50.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68.xml" ContentType="application/vnd.openxmlformats-officedocument.presentationml.notesSlide+xml"/>
  <Override PartName="/ppt/notesSlides/notesSlide67.xml" ContentType="application/vnd.openxmlformats-officedocument.presentationml.notesSlide+xml"/>
  <Override PartName="/ppt/notesSlides/notesSlide66.xml" ContentType="application/vnd.openxmlformats-officedocument.presentationml.notesSlide+xml"/>
  <Override PartName="/ppt/notesSlides/notesSlide62.xml" ContentType="application/vnd.openxmlformats-officedocument.presentationml.notesSlide+xml"/>
  <Override PartName="/ppt/notesSlides/notesSlide61.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9.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3.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46.xml" ContentType="application/vnd.openxmlformats-officedocument.presentationml.notesSlide+xml"/>
  <Override PartName="/ppt/notesSlides/notesSlide45.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80"/>
  </p:notesMasterIdLst>
  <p:sldIdLst>
    <p:sldId id="256" r:id="rId3"/>
    <p:sldId id="414" r:id="rId4"/>
    <p:sldId id="409" r:id="rId5"/>
    <p:sldId id="258" r:id="rId6"/>
    <p:sldId id="259" r:id="rId7"/>
    <p:sldId id="389" r:id="rId8"/>
    <p:sldId id="302" r:id="rId9"/>
    <p:sldId id="399" r:id="rId10"/>
    <p:sldId id="305" r:id="rId11"/>
    <p:sldId id="388" r:id="rId12"/>
    <p:sldId id="304" r:id="rId13"/>
    <p:sldId id="390" r:id="rId14"/>
    <p:sldId id="402" r:id="rId15"/>
    <p:sldId id="407" r:id="rId16"/>
    <p:sldId id="403" r:id="rId17"/>
    <p:sldId id="257" r:id="rId18"/>
    <p:sldId id="401" r:id="rId19"/>
    <p:sldId id="260" r:id="rId20"/>
    <p:sldId id="261" r:id="rId21"/>
    <p:sldId id="262" r:id="rId22"/>
    <p:sldId id="263" r:id="rId23"/>
    <p:sldId id="264" r:id="rId24"/>
    <p:sldId id="265" r:id="rId25"/>
    <p:sldId id="266" r:id="rId26"/>
    <p:sldId id="267" r:id="rId27"/>
    <p:sldId id="269" r:id="rId28"/>
    <p:sldId id="271" r:id="rId29"/>
    <p:sldId id="398" r:id="rId30"/>
    <p:sldId id="268" r:id="rId31"/>
    <p:sldId id="270" r:id="rId32"/>
    <p:sldId id="272" r:id="rId33"/>
    <p:sldId id="412" r:id="rId34"/>
    <p:sldId id="273" r:id="rId35"/>
    <p:sldId id="394" r:id="rId36"/>
    <p:sldId id="396" r:id="rId37"/>
    <p:sldId id="274" r:id="rId38"/>
    <p:sldId id="275" r:id="rId39"/>
    <p:sldId id="276" r:id="rId40"/>
    <p:sldId id="393" r:id="rId41"/>
    <p:sldId id="277" r:id="rId42"/>
    <p:sldId id="278" r:id="rId43"/>
    <p:sldId id="395" r:id="rId44"/>
    <p:sldId id="280" r:id="rId45"/>
    <p:sldId id="281" r:id="rId46"/>
    <p:sldId id="282" r:id="rId47"/>
    <p:sldId id="283" r:id="rId48"/>
    <p:sldId id="284" r:id="rId49"/>
    <p:sldId id="285" r:id="rId50"/>
    <p:sldId id="286" r:id="rId51"/>
    <p:sldId id="287" r:id="rId52"/>
    <p:sldId id="400" r:id="rId53"/>
    <p:sldId id="392" r:id="rId54"/>
    <p:sldId id="292" r:id="rId55"/>
    <p:sldId id="293" r:id="rId56"/>
    <p:sldId id="294" r:id="rId57"/>
    <p:sldId id="295" r:id="rId58"/>
    <p:sldId id="296" r:id="rId59"/>
    <p:sldId id="297" r:id="rId60"/>
    <p:sldId id="298" r:id="rId61"/>
    <p:sldId id="299" r:id="rId62"/>
    <p:sldId id="300" r:id="rId63"/>
    <p:sldId id="301" r:id="rId64"/>
    <p:sldId id="385" r:id="rId65"/>
    <p:sldId id="411" r:id="rId66"/>
    <p:sldId id="306" r:id="rId67"/>
    <p:sldId id="410" r:id="rId68"/>
    <p:sldId id="381" r:id="rId69"/>
    <p:sldId id="386" r:id="rId70"/>
    <p:sldId id="391" r:id="rId71"/>
    <p:sldId id="408" r:id="rId72"/>
    <p:sldId id="382" r:id="rId73"/>
    <p:sldId id="380" r:id="rId74"/>
    <p:sldId id="383" r:id="rId75"/>
    <p:sldId id="397" r:id="rId76"/>
    <p:sldId id="413" r:id="rId77"/>
    <p:sldId id="384" r:id="rId78"/>
    <p:sldId id="406" r:id="rId7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63724" autoAdjust="0"/>
  </p:normalViewPr>
  <p:slideViewPr>
    <p:cSldViewPr>
      <p:cViewPr>
        <p:scale>
          <a:sx n="61" d="100"/>
          <a:sy n="61" d="100"/>
        </p:scale>
        <p:origin x="-3060" y="-3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17165"/>
    </p:cViewPr>
  </p:sorterViewPr>
  <p:notesViewPr>
    <p:cSldViewPr>
      <p:cViewPr varScale="1">
        <p:scale>
          <a:sx n="88" d="100"/>
          <a:sy n="88" d="100"/>
        </p:scale>
        <p:origin x="-382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tableStyles" Target="tableStyle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notesMaster" Target="notesMasters/notesMaster1.xml"/><Relationship Id="rId85" Type="http://schemas.openxmlformats.org/officeDocument/2006/relationships/customXml" Target="../customXml/item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presProps" Target="presProps.xml"/><Relationship Id="rId86"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customXml" Target="../customXml/item3.xml"/><Relationship Id="rId61" Type="http://schemas.openxmlformats.org/officeDocument/2006/relationships/slide" Target="slides/slide59.xml"/><Relationship Id="rId8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3128DD-7629-49F8-B94D-6AD3550DEB6D}" type="datetimeFigureOut">
              <a:rPr lang="en-US" smtClean="0"/>
              <a:pPr/>
              <a:t>9/21/2015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C0E478-7D71-4FA0-9891-7B1529666467}" type="slidenum">
              <a:rPr lang="en-US" smtClean="0"/>
              <a:pPr/>
              <a:t>‹#›</a:t>
            </a:fld>
            <a:endParaRPr lang="en-US" dirty="0"/>
          </a:p>
        </p:txBody>
      </p:sp>
    </p:spTree>
    <p:extLst>
      <p:ext uri="{BB962C8B-B14F-4D97-AF65-F5344CB8AC3E}">
        <p14:creationId xmlns:p14="http://schemas.microsoft.com/office/powerpoint/2010/main" val="481380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rightdiagnosis.com/diseasecenter.htm"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Verdana" pitchFamily="34" charset="0"/>
                <a:ea typeface="Verdana" pitchFamily="34" charset="0"/>
                <a:cs typeface="Verdana" pitchFamily="34" charset="0"/>
              </a:rPr>
              <a:t>Infectious diseases are disorders caused by organisms — such as bacteria, viruses, fungi or parasites. Many organisms live in and on our bodies. They're normally harmless or even helpful, but under certain conditions, some organisms may cause disease.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8CC0E478-7D71-4FA0-9891-7B1529666467}" type="slidenum">
              <a:rPr lang="en-US" smtClean="0"/>
              <a:pPr/>
              <a:t>1</a:t>
            </a:fld>
            <a:endParaRPr lang="en-US" dirty="0"/>
          </a:p>
        </p:txBody>
      </p:sp>
    </p:spTree>
    <p:extLst>
      <p:ext uri="{BB962C8B-B14F-4D97-AF65-F5344CB8AC3E}">
        <p14:creationId xmlns:p14="http://schemas.microsoft.com/office/powerpoint/2010/main" val="4058114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It is possible that smallpox was behind the great plague of Athens in 430 BC, recorded by the Greek historian Thucydides, and a devastating plague carried to Italy by a Roman army returning from Mesopotamia around AD 165.</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200" b="0"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A huge pandemic reached from Europe to the Middle East in 1614, and epidemics arose regularly in Europe throughout the 17th and 18th centuries.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200" b="0"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Verdana" pitchFamily="34" charset="0"/>
              <a:ea typeface="Verdana" pitchFamily="34" charset="0"/>
              <a:cs typeface="Verdana"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Verdana" pitchFamily="34" charset="0"/>
                <a:ea typeface="Verdana" pitchFamily="34" charset="0"/>
                <a:cs typeface="Verdana" pitchFamily="34" charset="0"/>
              </a:rPr>
              <a:t>Source</a:t>
            </a:r>
            <a:r>
              <a:rPr lang="en-US" sz="1200" baseline="0" dirty="0" smtClean="0">
                <a:latin typeface="Verdana" pitchFamily="34" charset="0"/>
                <a:ea typeface="Verdana" pitchFamily="34" charset="0"/>
                <a:cs typeface="Verdana" pitchFamily="34" charset="0"/>
              </a:rPr>
              <a:t>: </a:t>
            </a:r>
            <a:r>
              <a:rPr lang="en-US" sz="1200" dirty="0" smtClean="0">
                <a:latin typeface="Verdana" pitchFamily="34" charset="0"/>
                <a:ea typeface="Verdana" pitchFamily="34" charset="0"/>
                <a:cs typeface="Verdana" pitchFamily="34" charset="0"/>
              </a:rPr>
              <a:t>http://www.britannica.com/EBchecked/topic/549405/smallpox, 12/4/2014.</a:t>
            </a:r>
          </a:p>
          <a:p>
            <a:endParaRPr lang="en-US" sz="1200"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8CC0E478-7D71-4FA0-9891-7B1529666467}" type="slidenum">
              <a:rPr lang="en-US" smtClean="0"/>
              <a:pPr/>
              <a:t>10</a:t>
            </a:fld>
            <a:endParaRPr lang="en-US" dirty="0"/>
          </a:p>
        </p:txBody>
      </p:sp>
    </p:spTree>
    <p:extLst>
      <p:ext uri="{BB962C8B-B14F-4D97-AF65-F5344CB8AC3E}">
        <p14:creationId xmlns:p14="http://schemas.microsoft.com/office/powerpoint/2010/main" val="690107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rPr>
              <a:t>Smallpox was one of the first diseases to be controlled by a vaccine, due to the experiments of English physician Edward Jenner in 1796.</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Verdana" pitchFamily="34" charset="0"/>
              <a:ea typeface="Verdana" pitchFamily="34" charset="0"/>
              <a:cs typeface="Verdan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Source: http://www.britannica.com/EBchecked/topic/549405/smallpox, 12/4/2014</a:t>
            </a:r>
          </a:p>
          <a:p>
            <a:pPr algn="l" hangingPunct="0"/>
            <a:endParaRPr lang="en-US" sz="1200" dirty="0" smtClean="0">
              <a:solidFill>
                <a:schemeClr val="tx1"/>
              </a:solidFill>
              <a:latin typeface="Verdana" pitchFamily="34" charset="0"/>
              <a:ea typeface="Verdana" pitchFamily="34" charset="0"/>
              <a:cs typeface="Verdana" pitchFamily="34" charset="0"/>
            </a:endParaRPr>
          </a:p>
          <a:p>
            <a:pPr algn="l" hangingPunct="0"/>
            <a:r>
              <a:rPr lang="en-US" sz="1200" dirty="0" smtClean="0">
                <a:solidFill>
                  <a:schemeClr val="tx1"/>
                </a:solidFill>
                <a:latin typeface="Verdana" pitchFamily="34" charset="0"/>
                <a:ea typeface="Verdana" pitchFamily="34" charset="0"/>
                <a:cs typeface="Verdana" pitchFamily="34" charset="0"/>
              </a:rPr>
              <a:t>Although the World Health Organization (WHO) declared smallpox eradicated in 1980, two (2) WHO-approved repositories still remain:</a:t>
            </a:r>
          </a:p>
          <a:p>
            <a:pPr algn="l" hangingPunct="0"/>
            <a:r>
              <a:rPr lang="en-US" sz="1200" dirty="0" smtClean="0">
                <a:solidFill>
                  <a:schemeClr val="tx1"/>
                </a:solidFill>
                <a:latin typeface="Verdana" pitchFamily="34" charset="0"/>
                <a:ea typeface="Verdana" pitchFamily="34" charset="0"/>
                <a:cs typeface="Verdana" pitchFamily="34" charset="0"/>
              </a:rPr>
              <a:t>a.</a:t>
            </a:r>
            <a:r>
              <a:rPr lang="en-US" sz="1200" baseline="0" dirty="0" smtClean="0">
                <a:solidFill>
                  <a:schemeClr val="tx1"/>
                </a:solidFill>
                <a:latin typeface="Verdana" pitchFamily="34" charset="0"/>
                <a:ea typeface="Verdana" pitchFamily="34" charset="0"/>
                <a:cs typeface="Verdana" pitchFamily="34" charset="0"/>
              </a:rPr>
              <a:t> </a:t>
            </a:r>
            <a:r>
              <a:rPr lang="en-US" sz="1200" dirty="0" smtClean="0">
                <a:solidFill>
                  <a:schemeClr val="tx1"/>
                </a:solidFill>
                <a:latin typeface="Verdana" pitchFamily="34" charset="0"/>
                <a:ea typeface="Verdana" pitchFamily="34" charset="0"/>
                <a:cs typeface="Verdana" pitchFamily="34" charset="0"/>
              </a:rPr>
              <a:t>CDC, Atlanta, GA</a:t>
            </a:r>
          </a:p>
          <a:p>
            <a:pPr algn="l" hangingPunct="0"/>
            <a:r>
              <a:rPr lang="en-US" sz="1200" dirty="0" smtClean="0">
                <a:solidFill>
                  <a:schemeClr val="tx1"/>
                </a:solidFill>
                <a:latin typeface="Verdana" pitchFamily="34" charset="0"/>
                <a:ea typeface="Verdana" pitchFamily="34" charset="0"/>
                <a:cs typeface="Verdana" pitchFamily="34" charset="0"/>
              </a:rPr>
              <a:t>b.</a:t>
            </a:r>
            <a:r>
              <a:rPr lang="en-US" sz="1200" baseline="0" dirty="0" smtClean="0">
                <a:solidFill>
                  <a:schemeClr val="tx1"/>
                </a:solidFill>
                <a:latin typeface="Verdana" pitchFamily="34" charset="0"/>
                <a:ea typeface="Verdana" pitchFamily="34" charset="0"/>
                <a:cs typeface="Verdana" pitchFamily="34" charset="0"/>
              </a:rPr>
              <a:t> </a:t>
            </a:r>
            <a:r>
              <a:rPr lang="en-US" sz="1200" dirty="0" smtClean="0">
                <a:solidFill>
                  <a:schemeClr val="tx1"/>
                </a:solidFill>
                <a:latin typeface="Verdana" pitchFamily="34" charset="0"/>
                <a:ea typeface="Verdana" pitchFamily="34" charset="0"/>
                <a:cs typeface="Verdana" pitchFamily="34" charset="0"/>
              </a:rPr>
              <a:t>Russia (Jane’s Chem-Bio Handbook)</a:t>
            </a:r>
          </a:p>
          <a:p>
            <a:pPr algn="l" hangingPunct="0"/>
            <a:endParaRPr lang="en-US" dirty="0" smtClean="0">
              <a:solidFill>
                <a:schemeClr val="tx1"/>
              </a:solidFill>
              <a:latin typeface="Verdana" pitchFamily="34" charset="0"/>
              <a:ea typeface="Verdana" pitchFamily="34" charset="0"/>
              <a:cs typeface="Verdana" pitchFamily="34" charset="0"/>
            </a:endParaRPr>
          </a:p>
          <a:p>
            <a:pPr algn="l" hangingPunct="0"/>
            <a:endParaRPr lang="en-US" dirty="0" smtClean="0">
              <a:solidFill>
                <a:schemeClr val="tx1"/>
              </a:solidFill>
              <a:latin typeface="Verdana" pitchFamily="34" charset="0"/>
              <a:ea typeface="Verdana" pitchFamily="34" charset="0"/>
              <a:cs typeface="Verdana"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11</a:t>
            </a:fld>
            <a:endParaRPr lang="en-US" dirty="0"/>
          </a:p>
        </p:txBody>
      </p:sp>
    </p:spTree>
    <p:extLst>
      <p:ext uri="{BB962C8B-B14F-4D97-AF65-F5344CB8AC3E}">
        <p14:creationId xmlns:p14="http://schemas.microsoft.com/office/powerpoint/2010/main" val="249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Bubonic Plague was spread by the bite of the black rat flea which upon feeding on a host, the y. pestis would clog the flea’s mid gut causing it to regurgitate the y. pestis onto the host.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Verdana" pitchFamily="34" charset="0"/>
              <a:ea typeface="Verdana" pitchFamily="34" charset="0"/>
              <a:cs typeface="Verdan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Verdana" pitchFamily="34" charset="0"/>
                <a:ea typeface="Verdana" pitchFamily="34" charset="0"/>
                <a:cs typeface="Verdana" pitchFamily="34" charset="0"/>
              </a:rPr>
              <a:t>Source: en.wikipedia.org/wiki/Bubonic plague</a:t>
            </a:r>
          </a:p>
        </p:txBody>
      </p:sp>
      <p:sp>
        <p:nvSpPr>
          <p:cNvPr id="4" name="Slide Number Placeholder 3"/>
          <p:cNvSpPr>
            <a:spLocks noGrp="1"/>
          </p:cNvSpPr>
          <p:nvPr>
            <p:ph type="sldNum" sz="quarter" idx="10"/>
          </p:nvPr>
        </p:nvSpPr>
        <p:spPr/>
        <p:txBody>
          <a:bodyPr/>
          <a:lstStyle/>
          <a:p>
            <a:fld id="{8CC0E478-7D71-4FA0-9891-7B1529666467}" type="slidenum">
              <a:rPr lang="en-US" smtClean="0"/>
              <a:pPr/>
              <a:t>12</a:t>
            </a:fld>
            <a:endParaRPr lang="en-US" dirty="0"/>
          </a:p>
        </p:txBody>
      </p:sp>
    </p:spTree>
    <p:extLst>
      <p:ext uri="{BB962C8B-B14F-4D97-AF65-F5344CB8AC3E}">
        <p14:creationId xmlns:p14="http://schemas.microsoft.com/office/powerpoint/2010/main" val="631281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itchFamily="34" charset="0"/>
                <a:ea typeface="Verdana" pitchFamily="34" charset="0"/>
                <a:cs typeface="Verdana" pitchFamily="34" charset="0"/>
              </a:rPr>
              <a:t>London docks</a:t>
            </a:r>
            <a:r>
              <a:rPr lang="en-US" baseline="0" dirty="0" smtClean="0">
                <a:latin typeface="Verdana" pitchFamily="34" charset="0"/>
                <a:ea typeface="Verdana" pitchFamily="34" charset="0"/>
                <a:cs typeface="Verdana" pitchFamily="34" charset="0"/>
              </a:rPr>
              <a:t> was the point of entry of the plague into England.</a:t>
            </a:r>
          </a:p>
          <a:p>
            <a:endParaRPr lang="en-US" baseline="0" dirty="0" smtClean="0">
              <a:latin typeface="Verdana" pitchFamily="34" charset="0"/>
              <a:ea typeface="Verdana" pitchFamily="34" charset="0"/>
              <a:cs typeface="Verdan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Source: en.wikipedia.org/wiki/Bubonic plague</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13</a:t>
            </a:fld>
            <a:endParaRPr lang="en-US" dirty="0"/>
          </a:p>
        </p:txBody>
      </p:sp>
    </p:spTree>
    <p:extLst>
      <p:ext uri="{BB962C8B-B14F-4D97-AF65-F5344CB8AC3E}">
        <p14:creationId xmlns:p14="http://schemas.microsoft.com/office/powerpoint/2010/main" val="631281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Verdana" pitchFamily="34" charset="0"/>
                <a:ea typeface="Verdana" pitchFamily="34" charset="0"/>
                <a:cs typeface="Verdana" pitchFamily="34" charset="0"/>
              </a:rPr>
              <a:t>Take a</a:t>
            </a:r>
            <a:r>
              <a:rPr lang="en-US" sz="1200" b="0" kern="1200" baseline="0" dirty="0" smtClean="0">
                <a:solidFill>
                  <a:schemeClr val="tx1"/>
                </a:solidFill>
                <a:effectLst/>
                <a:latin typeface="Verdana" pitchFamily="34" charset="0"/>
                <a:ea typeface="Verdana" pitchFamily="34" charset="0"/>
                <a:cs typeface="Verdana" pitchFamily="34" charset="0"/>
              </a:rPr>
              <a:t> close look at the gradients for the spread. These indicate not only an expansion over the land mass but also intrusion from maritime ports to landfall.</a:t>
            </a:r>
            <a:endParaRPr lang="en-US" sz="1200" b="0" kern="1200" dirty="0" smtClean="0">
              <a:solidFill>
                <a:schemeClr val="tx1"/>
              </a:solidFill>
              <a:effectLst/>
              <a:latin typeface="Verdana" pitchFamily="34" charset="0"/>
              <a:ea typeface="Verdana" pitchFamily="34" charset="0"/>
              <a:cs typeface="Verdan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Source: en.wikipedia.org/wiki/Bubonic plague</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14</a:t>
            </a:fld>
            <a:endParaRPr lang="en-US" dirty="0"/>
          </a:p>
        </p:txBody>
      </p:sp>
    </p:spTree>
    <p:extLst>
      <p:ext uri="{BB962C8B-B14F-4D97-AF65-F5344CB8AC3E}">
        <p14:creationId xmlns:p14="http://schemas.microsoft.com/office/powerpoint/2010/main" val="631281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rPr>
              <a:t>In 1665-1666, the Plague hit London killing an estimated 100,000 people; 20% of London's population.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Verdana" pitchFamily="34" charset="0"/>
              <a:ea typeface="Verdana" pitchFamily="34" charset="0"/>
              <a:cs typeface="Verdan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Verdana" pitchFamily="34" charset="0"/>
              <a:ea typeface="Verdana" pitchFamily="34" charset="0"/>
              <a:cs typeface="Verdan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Verdana" pitchFamily="34" charset="0"/>
                <a:ea typeface="Verdana" pitchFamily="34" charset="0"/>
                <a:cs typeface="Verdana" pitchFamily="34" charset="0"/>
              </a:rPr>
              <a:t>Source: en.wikipedia.org/wiki/Bubonic_plague and</a:t>
            </a:r>
            <a:r>
              <a:rPr lang="en-US" sz="1200" b="0" kern="1200" baseline="0" dirty="0" smtClean="0">
                <a:solidFill>
                  <a:schemeClr val="tx1"/>
                </a:solidFill>
                <a:effectLst/>
                <a:latin typeface="Verdana" pitchFamily="34" charset="0"/>
                <a:ea typeface="Verdana" pitchFamily="34" charset="0"/>
                <a:cs typeface="Verdana" pitchFamily="34" charset="0"/>
              </a:rPr>
              <a:t> </a:t>
            </a:r>
            <a:r>
              <a:rPr lang="en-US" sz="1200" b="0" kern="1200" dirty="0" smtClean="0">
                <a:solidFill>
                  <a:schemeClr val="tx1"/>
                </a:solidFill>
                <a:effectLst/>
                <a:latin typeface="Verdana" pitchFamily="34" charset="0"/>
                <a:ea typeface="Verdana" pitchFamily="34" charset="0"/>
                <a:cs typeface="Verdana" pitchFamily="34" charset="0"/>
              </a:rPr>
              <a:t>www.princeton.edu/~achaney/tmve/wiki100k/docs/Great_Plague_of_London</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15</a:t>
            </a:fld>
            <a:endParaRPr lang="en-US" dirty="0"/>
          </a:p>
        </p:txBody>
      </p:sp>
    </p:spTree>
    <p:extLst>
      <p:ext uri="{BB962C8B-B14F-4D97-AF65-F5344CB8AC3E}">
        <p14:creationId xmlns:p14="http://schemas.microsoft.com/office/powerpoint/2010/main" val="631281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1" i="1" kern="1200" dirty="0" smtClean="0">
                <a:solidFill>
                  <a:schemeClr val="tx1"/>
                </a:solidFill>
                <a:effectLst/>
                <a:latin typeface="Verdana" pitchFamily="34" charset="0"/>
                <a:ea typeface="Verdana" pitchFamily="34" charset="0"/>
                <a:cs typeface="Verdana" pitchFamily="34" charset="0"/>
              </a:rPr>
              <a:t>Rickettsia</a:t>
            </a:r>
            <a:r>
              <a:rPr lang="en-US" sz="1200" kern="1200" dirty="0" smtClean="0">
                <a:solidFill>
                  <a:schemeClr val="tx1"/>
                </a:solidFill>
                <a:effectLst/>
                <a:latin typeface="Verdana" pitchFamily="34" charset="0"/>
                <a:ea typeface="Verdana" pitchFamily="34" charset="0"/>
                <a:cs typeface="Verdana" pitchFamily="34" charset="0"/>
              </a:rPr>
              <a:t> </a:t>
            </a:r>
          </a:p>
          <a:p>
            <a:r>
              <a:rPr lang="en-US" sz="1200" kern="1200" dirty="0" smtClean="0">
                <a:solidFill>
                  <a:schemeClr val="tx1"/>
                </a:solidFill>
                <a:effectLst/>
                <a:latin typeface="Verdana" pitchFamily="34" charset="0"/>
                <a:ea typeface="Verdana" pitchFamily="34" charset="0"/>
                <a:cs typeface="Verdana" pitchFamily="34" charset="0"/>
              </a:rPr>
              <a:t>[riket′sē·ə] </a:t>
            </a:r>
            <a:r>
              <a:rPr lang="en-US" sz="1200" i="1" kern="1200" dirty="0" smtClean="0">
                <a:solidFill>
                  <a:schemeClr val="tx1"/>
                </a:solidFill>
                <a:effectLst/>
                <a:latin typeface="Verdana" pitchFamily="34" charset="0"/>
                <a:ea typeface="Verdana" pitchFamily="34" charset="0"/>
                <a:cs typeface="Verdana" pitchFamily="34" charset="0"/>
              </a:rPr>
              <a:t>pl. </a:t>
            </a:r>
            <a:r>
              <a:rPr lang="en-US" sz="1200" b="1" kern="1200" dirty="0" smtClean="0">
                <a:solidFill>
                  <a:schemeClr val="tx1"/>
                </a:solidFill>
                <a:effectLst/>
                <a:latin typeface="Verdana" pitchFamily="34" charset="0"/>
                <a:ea typeface="Verdana" pitchFamily="34" charset="0"/>
                <a:cs typeface="Verdana" pitchFamily="34" charset="0"/>
              </a:rPr>
              <a:t>rickettsiae</a:t>
            </a:r>
            <a:r>
              <a:rPr lang="en-US" sz="1200" kern="1200" dirty="0" smtClean="0">
                <a:solidFill>
                  <a:schemeClr val="tx1"/>
                </a:solidFill>
                <a:effectLst/>
                <a:latin typeface="Verdana" pitchFamily="34" charset="0"/>
                <a:ea typeface="Verdana" pitchFamily="34" charset="0"/>
                <a:cs typeface="Verdana" pitchFamily="34" charset="0"/>
              </a:rPr>
              <a:t> </a:t>
            </a:r>
          </a:p>
          <a:p>
            <a:r>
              <a:rPr lang="en-US" sz="1200" kern="1200" dirty="0" smtClean="0">
                <a:solidFill>
                  <a:schemeClr val="tx1"/>
                </a:solidFill>
                <a:effectLst/>
                <a:latin typeface="Verdana" pitchFamily="34" charset="0"/>
                <a:ea typeface="Verdana" pitchFamily="34" charset="0"/>
                <a:cs typeface="Verdana" pitchFamily="34" charset="0"/>
              </a:rPr>
              <a:t>Etymology: Howard T. Ricketts, American pathologist, 1871-1910</a:t>
            </a:r>
          </a:p>
          <a:p>
            <a:r>
              <a:rPr lang="en-US" sz="1200" kern="1200" dirty="0" smtClean="0">
                <a:solidFill>
                  <a:schemeClr val="tx1"/>
                </a:solidFill>
                <a:effectLst/>
                <a:latin typeface="Verdana" pitchFamily="34" charset="0"/>
                <a:ea typeface="Verdana" pitchFamily="34" charset="0"/>
                <a:cs typeface="Verdana" pitchFamily="34" charset="0"/>
              </a:rPr>
              <a:t>a genus of microorganisms that combines aspects of both bacteria and viruses. They can be observed with a light microscope, divide by fission, and may be controlled with antibiotics. They also exist as virus like intracellular parasites, living in the intestinal tracts of insects such as lice. Thus a human infested with lice is also likely to be infected with a form of typhus transmitted by </a:t>
            </a:r>
            <a:r>
              <a:rPr lang="en-US" sz="1200" i="1" kern="1200" dirty="0" smtClean="0">
                <a:solidFill>
                  <a:schemeClr val="tx1"/>
                </a:solidFill>
                <a:effectLst/>
                <a:latin typeface="Verdana" pitchFamily="34" charset="0"/>
                <a:ea typeface="Verdana" pitchFamily="34" charset="0"/>
                <a:cs typeface="Verdana" pitchFamily="34" charset="0"/>
              </a:rPr>
              <a:t>Rickettsia prowazeki.</a:t>
            </a:r>
            <a:r>
              <a:rPr lang="en-US" sz="1200" kern="1200" dirty="0" smtClean="0">
                <a:solidFill>
                  <a:schemeClr val="tx1"/>
                </a:solidFill>
                <a:effectLst/>
                <a:latin typeface="Verdana" pitchFamily="34" charset="0"/>
                <a:ea typeface="Verdana" pitchFamily="34" charset="0"/>
                <a:cs typeface="Verdana" pitchFamily="34" charset="0"/>
              </a:rPr>
              <a:t> Rickettsial diseases have been responsible for many of history's worst epidemics. The various species are distinguished on the basis of similarities in the diseases they cause. The spotted fever group includes diseases such as Rocky Mountain spotted fever and rickettsialpox; the typhus group includes epidemic typhus and murine typhus; and a miscellaneous group includes Q fever and trench fever. Rickettsial diseases are uncommon in parts of the world where insect and rodent populations are well controlled. </a:t>
            </a:r>
            <a:r>
              <a:rPr lang="en-US" sz="1200" b="1" i="1" kern="1200" dirty="0" smtClean="0">
                <a:solidFill>
                  <a:schemeClr val="tx1"/>
                </a:solidFill>
                <a:effectLst/>
                <a:latin typeface="Verdana" pitchFamily="34" charset="0"/>
                <a:ea typeface="Verdana" pitchFamily="34" charset="0"/>
                <a:cs typeface="Verdana" pitchFamily="34" charset="0"/>
              </a:rPr>
              <a:t>rickettsial,</a:t>
            </a:r>
            <a:r>
              <a:rPr lang="en-US" sz="1200" kern="1200" dirty="0" smtClean="0">
                <a:solidFill>
                  <a:schemeClr val="tx1"/>
                </a:solidFill>
                <a:effectLst/>
                <a:latin typeface="Verdana" pitchFamily="34" charset="0"/>
                <a:ea typeface="Verdana" pitchFamily="34" charset="0"/>
                <a:cs typeface="Verdana" pitchFamily="34" charset="0"/>
              </a:rPr>
              <a:t> </a:t>
            </a:r>
            <a:r>
              <a:rPr lang="en-US" sz="1200" i="1" kern="1200" dirty="0" smtClean="0">
                <a:solidFill>
                  <a:schemeClr val="tx1"/>
                </a:solidFill>
                <a:effectLst/>
                <a:latin typeface="Verdana" pitchFamily="34" charset="0"/>
                <a:ea typeface="Verdana" pitchFamily="34" charset="0"/>
                <a:cs typeface="Verdana" pitchFamily="34" charset="0"/>
              </a:rPr>
              <a:t>adj.</a:t>
            </a:r>
            <a:r>
              <a:rPr lang="en-US" sz="1200" kern="1200" dirty="0" smtClean="0">
                <a:solidFill>
                  <a:schemeClr val="tx1"/>
                </a:solidFill>
                <a:effectLst/>
                <a:latin typeface="Verdana" pitchFamily="34" charset="0"/>
                <a:ea typeface="Verdana" pitchFamily="34" charset="0"/>
                <a:cs typeface="Verdana" pitchFamily="34" charset="0"/>
              </a:rPr>
              <a:t> </a:t>
            </a:r>
          </a:p>
          <a:p>
            <a:r>
              <a:rPr lang="en-US" sz="1200" b="1" dirty="0" smtClean="0">
                <a:effectLst/>
                <a:latin typeface="Verdana" pitchFamily="34" charset="0"/>
                <a:ea typeface="Verdana" pitchFamily="34" charset="0"/>
                <a:cs typeface="Verdana" pitchFamily="34" charset="0"/>
              </a:rPr>
              <a:t>Example of Toxins: botulinal toxin</a:t>
            </a:r>
            <a:r>
              <a:rPr lang="en-US" sz="1200" dirty="0" smtClean="0">
                <a:effectLst/>
                <a:latin typeface="Verdana" pitchFamily="34" charset="0"/>
                <a:ea typeface="Verdana" pitchFamily="34" charset="0"/>
                <a:cs typeface="Verdana" pitchFamily="34" charset="0"/>
              </a:rPr>
              <a:t> , </a:t>
            </a:r>
            <a:r>
              <a:rPr lang="en-US" sz="1200" b="1" dirty="0" smtClean="0">
                <a:effectLst/>
                <a:latin typeface="Verdana" pitchFamily="34" charset="0"/>
                <a:ea typeface="Verdana" pitchFamily="34" charset="0"/>
                <a:cs typeface="Verdana" pitchFamily="34" charset="0"/>
              </a:rPr>
              <a:t>botulinum toxin</a:t>
            </a:r>
            <a:r>
              <a:rPr lang="en-US" sz="1200" dirty="0" smtClean="0">
                <a:effectLst/>
                <a:latin typeface="Verdana" pitchFamily="34" charset="0"/>
                <a:ea typeface="Verdana" pitchFamily="34" charset="0"/>
                <a:cs typeface="Verdana" pitchFamily="34" charset="0"/>
              </a:rPr>
              <a:t>, </a:t>
            </a:r>
            <a:r>
              <a:rPr lang="en-US" sz="1200" b="1" dirty="0" smtClean="0">
                <a:effectLst/>
                <a:latin typeface="Verdana" pitchFamily="34" charset="0"/>
                <a:ea typeface="Verdana" pitchFamily="34" charset="0"/>
                <a:cs typeface="Verdana" pitchFamily="34" charset="0"/>
              </a:rPr>
              <a:t>botulinus toxin</a:t>
            </a:r>
            <a:r>
              <a:rPr lang="en-US" sz="1200" dirty="0" smtClean="0">
                <a:effectLst/>
                <a:latin typeface="Verdana" pitchFamily="34" charset="0"/>
                <a:ea typeface="Verdana" pitchFamily="34" charset="0"/>
                <a:cs typeface="Verdana" pitchFamily="34" charset="0"/>
              </a:rPr>
              <a:t> an exotoxin produced by </a:t>
            </a:r>
            <a:r>
              <a:rPr lang="en-US" sz="1200" i="1" dirty="0" smtClean="0">
                <a:effectLst/>
                <a:latin typeface="Verdana" pitchFamily="34" charset="0"/>
                <a:ea typeface="Verdana" pitchFamily="34" charset="0"/>
                <a:cs typeface="Verdana" pitchFamily="34" charset="0"/>
              </a:rPr>
              <a:t>Clostridium botulinum</a:t>
            </a:r>
            <a:r>
              <a:rPr lang="en-US" sz="1200" dirty="0" smtClean="0">
                <a:effectLst/>
                <a:latin typeface="Verdana" pitchFamily="34" charset="0"/>
                <a:ea typeface="Verdana" pitchFamily="34" charset="0"/>
                <a:cs typeface="Verdana" pitchFamily="34" charset="0"/>
              </a:rPr>
              <a:t> that produces paralysis by blocking the release of acetylcholine in the central nervous system; there are seven immunologically distinct types (A–G). Type A is used therapeutically to inhibit muscular spasm in the treatment of dystonic disorders such as blepharospasm and strabismus, as well as to treat wrinkles of the upper face; type B is used to treat cervical dystonia.</a:t>
            </a:r>
            <a:endParaRPr lang="en-US"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8CC0E478-7D71-4FA0-9891-7B1529666467}" type="slidenum">
              <a:rPr lang="en-US" smtClean="0"/>
              <a:pPr/>
              <a:t>16</a:t>
            </a:fld>
            <a:endParaRPr lang="en-US" dirty="0"/>
          </a:p>
        </p:txBody>
      </p:sp>
    </p:spTree>
    <p:extLst>
      <p:ext uri="{BB962C8B-B14F-4D97-AF65-F5344CB8AC3E}">
        <p14:creationId xmlns:p14="http://schemas.microsoft.com/office/powerpoint/2010/main" val="21886015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Verdana" pitchFamily="34" charset="0"/>
                <a:ea typeface="Verdana" pitchFamily="34" charset="0"/>
                <a:cs typeface="Verdana" pitchFamily="34" charset="0"/>
              </a:rPr>
              <a:t>This presentation will focus on infectious diseases</a:t>
            </a:r>
            <a:r>
              <a:rPr lang="en-US" sz="1200" baseline="0" dirty="0" smtClean="0">
                <a:latin typeface="Verdana" pitchFamily="34" charset="0"/>
                <a:ea typeface="Verdana" pitchFamily="34" charset="0"/>
                <a:cs typeface="Verdana" pitchFamily="34" charset="0"/>
              </a:rPr>
              <a:t> caused by:</a:t>
            </a:r>
          </a:p>
          <a:p>
            <a:endParaRPr lang="en-US" sz="1200" baseline="0" dirty="0" smtClean="0">
              <a:latin typeface="Verdana" pitchFamily="34" charset="0"/>
              <a:ea typeface="Verdana" pitchFamily="34" charset="0"/>
              <a:cs typeface="Verdana"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1" i="0" u="none" strike="noStrike" kern="1200" cap="none" spc="0" normalizeH="0" baseline="0" noProof="0" dirty="0" smtClean="0">
                <a:ln>
                  <a:noFill/>
                </a:ln>
                <a:solidFill>
                  <a:srgbClr val="0070C0"/>
                </a:solidFill>
                <a:effectLst/>
                <a:uLnTx/>
                <a:uFillTx/>
                <a:latin typeface="Verdana" pitchFamily="34" charset="0"/>
                <a:ea typeface="Verdana" pitchFamily="34" charset="0"/>
                <a:cs typeface="Verdana" pitchFamily="34" charset="0"/>
              </a:rPr>
              <a:t>Bacterial Agents: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1"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	Anthrax and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1"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	Plague</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200" b="0"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1" i="0" u="none" strike="noStrike" kern="1200" cap="none" spc="0" normalizeH="0" baseline="0" noProof="0" dirty="0" smtClean="0">
                <a:ln>
                  <a:noFill/>
                </a:ln>
                <a:solidFill>
                  <a:srgbClr val="FF0000"/>
                </a:solidFill>
                <a:effectLst/>
                <a:uLnTx/>
                <a:uFillTx/>
                <a:latin typeface="Verdana" pitchFamily="34" charset="0"/>
                <a:ea typeface="Verdana" pitchFamily="34" charset="0"/>
                <a:cs typeface="Verdana" pitchFamily="34" charset="0"/>
              </a:rPr>
              <a:t>Viral Agents: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1"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	Ebola and</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1"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	Smallpox</a:t>
            </a:r>
            <a:endParaRPr kumimoji="0" lang="en-US" sz="1200" b="0"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endParaRP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17</a:t>
            </a:fld>
            <a:endParaRPr lang="en-US" dirty="0"/>
          </a:p>
        </p:txBody>
      </p:sp>
    </p:spTree>
    <p:extLst>
      <p:ext uri="{BB962C8B-B14F-4D97-AF65-F5344CB8AC3E}">
        <p14:creationId xmlns:p14="http://schemas.microsoft.com/office/powerpoint/2010/main" val="41340790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rPr>
              <a:t>Bacteria is a single-celled organism and under certain circumstances it can transform into spores.  </a:t>
            </a:r>
          </a:p>
          <a:p>
            <a:endPar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endParaRPr>
          </a:p>
          <a:p>
            <a:pPr marL="0" marR="0" lvl="0" indent="0" algn="l" defTabSz="914400" rtl="0" eaLnBrk="1" fontAlgn="auto" latinLnBrk="0" hangingPunct="0">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rPr>
              <a:t>Certain bacterium, like E. coli, can be present in uncooked foods.</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18</a:t>
            </a:fld>
            <a:endParaRPr lang="en-US" dirty="0"/>
          </a:p>
        </p:txBody>
      </p:sp>
    </p:spTree>
    <p:extLst>
      <p:ext uri="{BB962C8B-B14F-4D97-AF65-F5344CB8AC3E}">
        <p14:creationId xmlns:p14="http://schemas.microsoft.com/office/powerpoint/2010/main" val="42012711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Verdana" pitchFamily="34" charset="0"/>
                <a:ea typeface="Verdana" pitchFamily="34" charset="0"/>
                <a:cs typeface="Verdana" pitchFamily="34" charset="0"/>
              </a:rPr>
              <a:t>The disease causing organism produces a specifically designated disease.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Verdana" pitchFamily="34" charset="0"/>
                <a:ea typeface="Verdana" pitchFamily="34" charset="0"/>
                <a:cs typeface="Verdana" pitchFamily="34" charset="0"/>
              </a:rPr>
              <a:t>USAMRIID, </a:t>
            </a:r>
            <a:r>
              <a:rPr lang="en-US" dirty="0" smtClean="0">
                <a:solidFill>
                  <a:schemeClr val="tx1"/>
                </a:solidFill>
                <a:latin typeface="Verdana" pitchFamily="34" charset="0"/>
                <a:ea typeface="Verdana" pitchFamily="34" charset="0"/>
                <a:cs typeface="Verdana" pitchFamily="34" charset="0"/>
              </a:rPr>
              <a:t>Medical Management of Biological Casualties Handbook, 4</a:t>
            </a:r>
            <a:r>
              <a:rPr lang="en-US" baseline="30000" dirty="0" smtClean="0">
                <a:solidFill>
                  <a:schemeClr val="tx1"/>
                </a:solidFill>
                <a:latin typeface="Verdana" pitchFamily="34" charset="0"/>
                <a:ea typeface="Verdana" pitchFamily="34" charset="0"/>
                <a:cs typeface="Verdana" pitchFamily="34" charset="0"/>
              </a:rPr>
              <a:t>th</a:t>
            </a:r>
            <a:r>
              <a:rPr lang="en-US" dirty="0" smtClean="0">
                <a:solidFill>
                  <a:schemeClr val="tx1"/>
                </a:solidFill>
                <a:latin typeface="Verdana" pitchFamily="34" charset="0"/>
                <a:ea typeface="Verdana" pitchFamily="34" charset="0"/>
                <a:cs typeface="Verdana" pitchFamily="34" charset="0"/>
              </a:rPr>
              <a:t> edition, February, 2001, </a:t>
            </a:r>
            <a:r>
              <a:rPr lang="en-US" sz="1200" kern="1200" dirty="0" smtClean="0">
                <a:solidFill>
                  <a:schemeClr val="tx1"/>
                </a:solidFill>
                <a:effectLst/>
                <a:latin typeface="Verdana" pitchFamily="34" charset="0"/>
                <a:ea typeface="Verdana" pitchFamily="34" charset="0"/>
                <a:cs typeface="Verdana" pitchFamily="34" charset="0"/>
              </a:rPr>
              <a:t>page24</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19</a:t>
            </a:fld>
            <a:endParaRPr lang="en-US" dirty="0"/>
          </a:p>
        </p:txBody>
      </p:sp>
    </p:spTree>
    <p:extLst>
      <p:ext uri="{BB962C8B-B14F-4D97-AF65-F5344CB8AC3E}">
        <p14:creationId xmlns:p14="http://schemas.microsoft.com/office/powerpoint/2010/main" val="2987573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Verdana" pitchFamily="34" charset="0"/>
                <a:ea typeface="Verdana" pitchFamily="34" charset="0"/>
                <a:cs typeface="Verdana" pitchFamily="34" charset="0"/>
              </a:rPr>
              <a:t>http://www.sciencechannel.com/life-earth-science/10-infectious-diseases.htm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Verdana" pitchFamily="34" charset="0"/>
                <a:ea typeface="Verdana" pitchFamily="34" charset="0"/>
                <a:cs typeface="Verdana" pitchFamily="34" charset="0"/>
              </a:rPr>
              <a:t>Measles should also be considered</a:t>
            </a:r>
            <a:r>
              <a:rPr lang="en-US" dirty="0" smtClean="0">
                <a:latin typeface="Verdana" pitchFamily="34" charset="0"/>
                <a:ea typeface="Verdana" pitchFamily="34" charset="0"/>
                <a:cs typeface="Verdana"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Verdana" pitchFamily="34" charset="0"/>
              <a:ea typeface="Verdana" pitchFamily="34" charset="0"/>
              <a:cs typeface="Verdana"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Verdana" pitchFamily="34" charset="0"/>
                <a:ea typeface="Verdana" pitchFamily="34" charset="0"/>
                <a:cs typeface="Verdana" pitchFamily="34" charset="0"/>
              </a:rPr>
              <a:t>This Top Ten List</a:t>
            </a:r>
            <a:r>
              <a:rPr lang="en-US" sz="1200" kern="1200" baseline="0" dirty="0" smtClean="0">
                <a:solidFill>
                  <a:schemeClr val="tx1"/>
                </a:solidFill>
                <a:effectLst/>
                <a:latin typeface="Verdana" pitchFamily="34" charset="0"/>
                <a:ea typeface="Verdana" pitchFamily="34" charset="0"/>
                <a:cs typeface="Verdana" pitchFamily="34" charset="0"/>
              </a:rPr>
              <a:t> is only one organization’s idea. Other Top Ten Lists exist in other agencies.</a:t>
            </a:r>
            <a:endParaRPr lang="en-US" sz="1200" kern="1200" dirty="0" smtClean="0">
              <a:solidFill>
                <a:schemeClr val="tx1"/>
              </a:solidFill>
              <a:effectLst/>
              <a:latin typeface="Verdana" pitchFamily="34" charset="0"/>
              <a:ea typeface="Verdana" pitchFamily="34" charset="0"/>
              <a:cs typeface="Verdana"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2</a:t>
            </a:fld>
            <a:endParaRPr lang="en-US" dirty="0"/>
          </a:p>
        </p:txBody>
      </p:sp>
    </p:spTree>
    <p:extLst>
      <p:ext uri="{BB962C8B-B14F-4D97-AF65-F5344CB8AC3E}">
        <p14:creationId xmlns:p14="http://schemas.microsoft.com/office/powerpoint/2010/main" val="40581145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0">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rPr>
              <a:t>Smaller than bacteria, a virus is able to cause diseases ranging from the common cold to AIDS. </a:t>
            </a:r>
          </a:p>
          <a:p>
            <a:pPr marL="0" marR="0" lvl="0" indent="0" algn="l" defTabSz="914400" rtl="0" eaLnBrk="1" fontAlgn="auto" latinLnBrk="0" hangingPunct="0">
              <a:lnSpc>
                <a:spcPct val="100000"/>
              </a:lnSpc>
              <a:spcBef>
                <a:spcPct val="20000"/>
              </a:spcBef>
              <a:spcAft>
                <a:spcPts val="0"/>
              </a:spcAft>
              <a:buClrTx/>
              <a:buSzTx/>
              <a:buFont typeface="Arial" pitchFamily="34" charset="0"/>
              <a:buNone/>
              <a:tabLst/>
              <a:defRPr/>
            </a:pPr>
            <a:endPar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endParaRPr>
          </a:p>
          <a:p>
            <a:pPr marL="0" marR="0" lvl="0" indent="0" algn="l" defTabSz="914400" rtl="0" eaLnBrk="1" fontAlgn="auto" latinLnBrk="0" hangingPunct="0">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rPr>
              <a:t>Usually consist of a protein coat with genetic material (either RNA or DNA).</a:t>
            </a:r>
          </a:p>
          <a:p>
            <a:pPr marL="0" marR="0" lvl="0" indent="0" algn="l" defTabSz="914400" rtl="0" eaLnBrk="1" fontAlgn="auto" latinLnBrk="0" hangingPunct="0">
              <a:lnSpc>
                <a:spcPct val="100000"/>
              </a:lnSpc>
              <a:spcBef>
                <a:spcPct val="20000"/>
              </a:spcBef>
              <a:spcAft>
                <a:spcPts val="0"/>
              </a:spcAft>
              <a:buClrTx/>
              <a:buSzTx/>
              <a:buFont typeface="Arial" pitchFamily="34" charset="0"/>
              <a:buNone/>
              <a:tabLst/>
              <a:defRPr/>
            </a:pPr>
            <a:endPar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endParaRPr>
          </a:p>
          <a:p>
            <a:pPr marL="0" marR="0" lvl="0" indent="0" algn="l" defTabSz="914400" rtl="0" eaLnBrk="1" fontAlgn="auto" latinLnBrk="0" hangingPunct="0">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rPr>
              <a:t>Every virus requires its own special type of host cell for multiplication.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Verdana" pitchFamily="34" charset="0"/>
              <a:ea typeface="Verdana" pitchFamily="34" charset="0"/>
              <a:cs typeface="Verdana"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Verdana" pitchFamily="34" charset="0"/>
              <a:ea typeface="Verdana" pitchFamily="34" charset="0"/>
              <a:cs typeface="Verdana"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Verdana" pitchFamily="34" charset="0"/>
                <a:ea typeface="Verdana" pitchFamily="34" charset="0"/>
                <a:cs typeface="Verdana" pitchFamily="34" charset="0"/>
              </a:rPr>
              <a:t>USAMRIID, </a:t>
            </a:r>
            <a:r>
              <a:rPr lang="en-US" sz="1200" dirty="0" smtClean="0">
                <a:solidFill>
                  <a:schemeClr val="tx1"/>
                </a:solidFill>
                <a:latin typeface="Verdana" pitchFamily="34" charset="0"/>
                <a:ea typeface="Verdana" pitchFamily="34" charset="0"/>
                <a:cs typeface="Verdana" pitchFamily="34" charset="0"/>
              </a:rPr>
              <a:t>Medical Management of Biological Casualties Handbook, 4</a:t>
            </a:r>
            <a:r>
              <a:rPr lang="en-US" sz="1200" baseline="30000" dirty="0" smtClean="0">
                <a:solidFill>
                  <a:schemeClr val="tx1"/>
                </a:solidFill>
                <a:latin typeface="Verdana" pitchFamily="34" charset="0"/>
                <a:ea typeface="Verdana" pitchFamily="34" charset="0"/>
                <a:cs typeface="Verdana" pitchFamily="34" charset="0"/>
              </a:rPr>
              <a:t>th</a:t>
            </a:r>
            <a:r>
              <a:rPr lang="en-US" sz="1200" dirty="0" smtClean="0">
                <a:solidFill>
                  <a:schemeClr val="tx1"/>
                </a:solidFill>
                <a:latin typeface="Verdana" pitchFamily="34" charset="0"/>
                <a:ea typeface="Verdana" pitchFamily="34" charset="0"/>
                <a:cs typeface="Verdana" pitchFamily="34" charset="0"/>
              </a:rPr>
              <a:t> edition, February, 2001, </a:t>
            </a:r>
            <a:r>
              <a:rPr lang="en-US" sz="1200" kern="1200" dirty="0" smtClean="0">
                <a:solidFill>
                  <a:schemeClr val="tx1"/>
                </a:solidFill>
                <a:effectLst/>
                <a:latin typeface="Verdana" pitchFamily="34" charset="0"/>
                <a:ea typeface="Verdana" pitchFamily="34" charset="0"/>
                <a:cs typeface="Verdana" pitchFamily="34" charset="0"/>
              </a:rPr>
              <a:t>page 78</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20</a:t>
            </a:fld>
            <a:endParaRPr lang="en-US" dirty="0"/>
          </a:p>
        </p:txBody>
      </p:sp>
    </p:spTree>
    <p:extLst>
      <p:ext uri="{BB962C8B-B14F-4D97-AF65-F5344CB8AC3E}">
        <p14:creationId xmlns:p14="http://schemas.microsoft.com/office/powerpoint/2010/main" val="2180675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itchFamily="34" charset="0"/>
                <a:ea typeface="Verdana" pitchFamily="34" charset="0"/>
                <a:cs typeface="Verdana" pitchFamily="34" charset="0"/>
              </a:rPr>
              <a:t>The importance of good hygiene and isolation can limit the transmission.</a:t>
            </a:r>
          </a:p>
          <a:p>
            <a:r>
              <a:rPr lang="en-US" dirty="0" smtClean="0">
                <a:latin typeface="Verdana" pitchFamily="34" charset="0"/>
                <a:ea typeface="Verdana" pitchFamily="34" charset="0"/>
                <a:cs typeface="Verdana" pitchFamily="34" charset="0"/>
              </a:rPr>
              <a:t>This is particularly important for pregnant</a:t>
            </a:r>
            <a:r>
              <a:rPr lang="en-US" baseline="0" dirty="0" smtClean="0">
                <a:latin typeface="Verdana" pitchFamily="34" charset="0"/>
                <a:ea typeface="Verdana" pitchFamily="34" charset="0"/>
                <a:cs typeface="Verdana" pitchFamily="34" charset="0"/>
              </a:rPr>
              <a:t> women due to the unborn being a “captive” of whatever infects the mother-to-be.</a:t>
            </a:r>
            <a:endParaRPr lang="en-US"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8CC0E478-7D71-4FA0-9891-7B1529666467}" type="slidenum">
              <a:rPr lang="en-US" smtClean="0"/>
              <a:pPr/>
              <a:t>21</a:t>
            </a:fld>
            <a:endParaRPr lang="en-US" dirty="0"/>
          </a:p>
        </p:txBody>
      </p:sp>
    </p:spTree>
    <p:extLst>
      <p:ext uri="{BB962C8B-B14F-4D97-AF65-F5344CB8AC3E}">
        <p14:creationId xmlns:p14="http://schemas.microsoft.com/office/powerpoint/2010/main" val="15297752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dirty="0" smtClean="0">
                <a:latin typeface="Verdana" pitchFamily="34" charset="0"/>
                <a:ea typeface="Verdana" pitchFamily="34" charset="0"/>
                <a:cs typeface="Verdana" pitchFamily="34" charset="0"/>
              </a:rPr>
              <a:t>s you will note, amounts of infective material have been determined to be required</a:t>
            </a:r>
            <a:r>
              <a:rPr lang="en-US" baseline="0" dirty="0" smtClean="0">
                <a:latin typeface="Verdana" pitchFamily="34" charset="0"/>
                <a:ea typeface="Verdana" pitchFamily="34" charset="0"/>
                <a:cs typeface="Verdana" pitchFamily="34" charset="0"/>
              </a:rPr>
              <a:t> to launch the on-set of a particular disease.</a:t>
            </a:r>
            <a:endParaRPr lang="en-US"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8CC0E478-7D71-4FA0-9891-7B1529666467}" type="slidenum">
              <a:rPr lang="en-US" smtClean="0"/>
              <a:pPr/>
              <a:t>22</a:t>
            </a:fld>
            <a:endParaRPr lang="en-US" dirty="0"/>
          </a:p>
        </p:txBody>
      </p:sp>
    </p:spTree>
    <p:extLst>
      <p:ext uri="{BB962C8B-B14F-4D97-AF65-F5344CB8AC3E}">
        <p14:creationId xmlns:p14="http://schemas.microsoft.com/office/powerpoint/2010/main" val="31982915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0">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rPr>
              <a:t>For those responding to emergencies where infectious materials may be present, the Emergency Response Guidebook recommends Guide #158 for Infectious  substances, affecting animals only and those affecting humans.</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23</a:t>
            </a:fld>
            <a:endParaRPr lang="en-US" dirty="0"/>
          </a:p>
        </p:txBody>
      </p:sp>
    </p:spTree>
    <p:extLst>
      <p:ext uri="{BB962C8B-B14F-4D97-AF65-F5344CB8AC3E}">
        <p14:creationId xmlns:p14="http://schemas.microsoft.com/office/powerpoint/2010/main" val="199161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itchFamily="34" charset="0"/>
                <a:ea typeface="Verdana" pitchFamily="34" charset="0"/>
                <a:cs typeface="Verdana" pitchFamily="34" charset="0"/>
              </a:rPr>
              <a:t>Those working at places which render hides, wool</a:t>
            </a:r>
            <a:r>
              <a:rPr lang="en-US" baseline="0" dirty="0" smtClean="0">
                <a:latin typeface="Verdana" pitchFamily="34" charset="0"/>
                <a:ea typeface="Verdana" pitchFamily="34" charset="0"/>
                <a:cs typeface="Verdana" pitchFamily="34" charset="0"/>
              </a:rPr>
              <a:t> or may have contact with animal tissues could be susceptible.</a:t>
            </a:r>
          </a:p>
        </p:txBody>
      </p:sp>
      <p:sp>
        <p:nvSpPr>
          <p:cNvPr id="4" name="Slide Number Placeholder 3"/>
          <p:cNvSpPr>
            <a:spLocks noGrp="1"/>
          </p:cNvSpPr>
          <p:nvPr>
            <p:ph type="sldNum" sz="quarter" idx="10"/>
          </p:nvPr>
        </p:nvSpPr>
        <p:spPr/>
        <p:txBody>
          <a:bodyPr/>
          <a:lstStyle/>
          <a:p>
            <a:fld id="{8CC0E478-7D71-4FA0-9891-7B1529666467}" type="slidenum">
              <a:rPr lang="en-US" smtClean="0"/>
              <a:pPr/>
              <a:t>24</a:t>
            </a:fld>
            <a:endParaRPr lang="en-US" dirty="0"/>
          </a:p>
        </p:txBody>
      </p:sp>
    </p:spTree>
    <p:extLst>
      <p:ext uri="{BB962C8B-B14F-4D97-AF65-F5344CB8AC3E}">
        <p14:creationId xmlns:p14="http://schemas.microsoft.com/office/powerpoint/2010/main" val="12229096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itchFamily="34" charset="0"/>
                <a:ea typeface="Verdana" pitchFamily="34" charset="0"/>
                <a:cs typeface="Verdana" pitchFamily="34" charset="0"/>
              </a:rPr>
              <a:t>The means</a:t>
            </a:r>
            <a:r>
              <a:rPr lang="en-US" baseline="0" dirty="0" smtClean="0">
                <a:latin typeface="Verdana" pitchFamily="34" charset="0"/>
                <a:ea typeface="Verdana" pitchFamily="34" charset="0"/>
                <a:cs typeface="Verdana" pitchFamily="34" charset="0"/>
              </a:rPr>
              <a:t> of contracting each type is shown.</a:t>
            </a:r>
            <a:endParaRPr lang="en-US"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8CC0E478-7D71-4FA0-9891-7B1529666467}" type="slidenum">
              <a:rPr lang="en-US" smtClean="0"/>
              <a:pPr/>
              <a:t>25</a:t>
            </a:fld>
            <a:endParaRPr lang="en-US" dirty="0"/>
          </a:p>
        </p:txBody>
      </p:sp>
    </p:spTree>
    <p:extLst>
      <p:ext uri="{BB962C8B-B14F-4D97-AF65-F5344CB8AC3E}">
        <p14:creationId xmlns:p14="http://schemas.microsoft.com/office/powerpoint/2010/main" val="5065733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itchFamily="34" charset="0"/>
                <a:ea typeface="Verdana" pitchFamily="34" charset="0"/>
                <a:cs typeface="Verdana" pitchFamily="34" charset="0"/>
              </a:rPr>
              <a:t>Learn the symptoms of each infectious disease.</a:t>
            </a:r>
          </a:p>
          <a:p>
            <a:endParaRPr lang="en-US" dirty="0" smtClean="0">
              <a:latin typeface="Verdana" pitchFamily="34" charset="0"/>
              <a:ea typeface="Verdana" pitchFamily="34" charset="0"/>
              <a:cs typeface="Verdana" pitchFamily="34" charset="0"/>
            </a:endParaRPr>
          </a:p>
          <a:p>
            <a:r>
              <a:rPr lang="en-US" dirty="0" smtClean="0">
                <a:latin typeface="Verdana" pitchFamily="34" charset="0"/>
                <a:ea typeface="Verdana" pitchFamily="34" charset="0"/>
                <a:cs typeface="Verdana" pitchFamily="34" charset="0"/>
              </a:rPr>
              <a:t>Incubation defined:</a:t>
            </a:r>
          </a:p>
          <a:p>
            <a:r>
              <a:rPr lang="en-US" sz="1200" b="0" i="1" dirty="0" smtClean="0">
                <a:effectLst/>
                <a:latin typeface="Verdana" pitchFamily="34" charset="0"/>
                <a:ea typeface="Verdana" pitchFamily="34" charset="0"/>
                <a:cs typeface="Verdana" pitchFamily="34" charset="0"/>
              </a:rPr>
              <a:t>In</a:t>
            </a:r>
            <a:r>
              <a:rPr lang="en-US" sz="1200" b="0" i="1" baseline="0" dirty="0" smtClean="0">
                <a:effectLst/>
                <a:latin typeface="Verdana" pitchFamily="34" charset="0"/>
                <a:ea typeface="Verdana" pitchFamily="34" charset="0"/>
                <a:cs typeface="Verdana" pitchFamily="34" charset="0"/>
              </a:rPr>
              <a:t> </a:t>
            </a:r>
            <a:r>
              <a:rPr lang="en-US" sz="1200" i="1" dirty="0" smtClean="0">
                <a:effectLst/>
                <a:latin typeface="Verdana" pitchFamily="34" charset="0"/>
                <a:ea typeface="Verdana" pitchFamily="34" charset="0"/>
                <a:cs typeface="Verdana" pitchFamily="34" charset="0"/>
              </a:rPr>
              <a:t>Medicine</a:t>
            </a:r>
            <a:r>
              <a:rPr lang="en-US" sz="1200" dirty="0" smtClean="0">
                <a:effectLst/>
                <a:latin typeface="Verdana" pitchFamily="34" charset="0"/>
                <a:ea typeface="Verdana" pitchFamily="34" charset="0"/>
                <a:cs typeface="Verdana" pitchFamily="34" charset="0"/>
              </a:rPr>
              <a:t>  - The development of an infection from the time the pathogen enters the body until signs or symptoms first appear.</a:t>
            </a:r>
          </a:p>
          <a:p>
            <a:endParaRPr lang="en-US" dirty="0" smtClean="0">
              <a:latin typeface="Verdana" pitchFamily="34" charset="0"/>
              <a:ea typeface="Verdana" pitchFamily="34" charset="0"/>
              <a:cs typeface="Verdana" pitchFamily="34" charset="0"/>
            </a:endParaRPr>
          </a:p>
          <a:p>
            <a:r>
              <a:rPr lang="en-US" dirty="0" smtClean="0">
                <a:latin typeface="Verdana" pitchFamily="34" charset="0"/>
                <a:ea typeface="Verdana" pitchFamily="34" charset="0"/>
                <a:cs typeface="Verdana" pitchFamily="34" charset="0"/>
              </a:rPr>
              <a:t>Source: http://www.thefreedictionary.com/incubation</a:t>
            </a:r>
            <a:endParaRPr lang="en-US"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8CC0E478-7D71-4FA0-9891-7B1529666467}" type="slidenum">
              <a:rPr lang="en-US" smtClean="0"/>
              <a:pPr/>
              <a:t>26</a:t>
            </a:fld>
            <a:endParaRPr lang="en-US" dirty="0"/>
          </a:p>
        </p:txBody>
      </p:sp>
    </p:spTree>
    <p:extLst>
      <p:ext uri="{BB962C8B-B14F-4D97-AF65-F5344CB8AC3E}">
        <p14:creationId xmlns:p14="http://schemas.microsoft.com/office/powerpoint/2010/main" val="39803016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smtClean="0">
                <a:solidFill>
                  <a:schemeClr val="tx1"/>
                </a:solidFill>
                <a:effectLst/>
                <a:latin typeface="Verdana" pitchFamily="34" charset="0"/>
                <a:ea typeface="Verdana" pitchFamily="34" charset="0"/>
                <a:cs typeface="Verdana" pitchFamily="34" charset="0"/>
              </a:rPr>
              <a:t>1.</a:t>
            </a:r>
            <a:r>
              <a:rPr lang="en-US" sz="1200" kern="1200" baseline="0" dirty="0" smtClean="0">
                <a:solidFill>
                  <a:schemeClr val="tx1"/>
                </a:solidFill>
                <a:effectLst/>
                <a:latin typeface="Verdana" pitchFamily="34" charset="0"/>
                <a:ea typeface="Verdana" pitchFamily="34" charset="0"/>
                <a:cs typeface="Verdana" pitchFamily="34" charset="0"/>
              </a:rPr>
              <a:t>  </a:t>
            </a:r>
            <a:r>
              <a:rPr lang="en-US" sz="1200" kern="1200" dirty="0" smtClean="0">
                <a:solidFill>
                  <a:schemeClr val="tx1"/>
                </a:solidFill>
                <a:effectLst/>
                <a:latin typeface="Verdana" pitchFamily="34" charset="0"/>
                <a:ea typeface="Verdana" pitchFamily="34" charset="0"/>
                <a:cs typeface="Verdana" pitchFamily="34" charset="0"/>
              </a:rPr>
              <a:t>Spores survive sunlight for days and steam or heat up to 319ºF.</a:t>
            </a:r>
          </a:p>
          <a:p>
            <a:pPr hangingPunct="0"/>
            <a:r>
              <a:rPr lang="en-US" sz="1200" kern="1200" dirty="0" smtClean="0">
                <a:solidFill>
                  <a:schemeClr val="tx1"/>
                </a:solidFill>
                <a:effectLst/>
                <a:latin typeface="Verdana" pitchFamily="34" charset="0"/>
                <a:ea typeface="Verdana" pitchFamily="34" charset="0"/>
                <a:cs typeface="Verdana" pitchFamily="34" charset="0"/>
              </a:rPr>
              <a:t>2.</a:t>
            </a:r>
            <a:r>
              <a:rPr lang="en-US" sz="1200" kern="1200" baseline="0" dirty="0" smtClean="0">
                <a:solidFill>
                  <a:schemeClr val="tx1"/>
                </a:solidFill>
                <a:effectLst/>
                <a:latin typeface="Verdana" pitchFamily="34" charset="0"/>
                <a:ea typeface="Verdana" pitchFamily="34" charset="0"/>
                <a:cs typeface="Verdana" pitchFamily="34" charset="0"/>
              </a:rPr>
              <a:t>  Spores c</a:t>
            </a:r>
            <a:r>
              <a:rPr lang="en-US" sz="1200" kern="1200" dirty="0" smtClean="0">
                <a:solidFill>
                  <a:schemeClr val="tx1"/>
                </a:solidFill>
                <a:effectLst/>
                <a:latin typeface="Verdana" pitchFamily="34" charset="0"/>
                <a:ea typeface="Verdana" pitchFamily="34" charset="0"/>
                <a:cs typeface="Verdana" pitchFamily="34" charset="0"/>
              </a:rPr>
              <a:t>an contaminate soil or water for years or decades.</a:t>
            </a:r>
          </a:p>
          <a:p>
            <a:pPr hangingPunct="0"/>
            <a:r>
              <a:rPr lang="en-US" sz="1200" kern="1200" dirty="0" smtClean="0">
                <a:solidFill>
                  <a:schemeClr val="tx1"/>
                </a:solidFill>
                <a:effectLst/>
                <a:latin typeface="Verdana" pitchFamily="34" charset="0"/>
                <a:ea typeface="Verdana" pitchFamily="34" charset="0"/>
                <a:cs typeface="Verdana" pitchFamily="34" charset="0"/>
              </a:rPr>
              <a:t>.</a:t>
            </a:r>
          </a:p>
          <a:p>
            <a:pPr hangingPunct="0"/>
            <a:r>
              <a:rPr lang="en-US" sz="1200" kern="1200" dirty="0" smtClean="0">
                <a:solidFill>
                  <a:schemeClr val="tx1"/>
                </a:solidFill>
                <a:effectLst/>
                <a:latin typeface="Verdana" pitchFamily="34" charset="0"/>
                <a:ea typeface="Verdana" pitchFamily="34" charset="0"/>
                <a:cs typeface="Verdana" pitchFamily="34" charset="0"/>
              </a:rPr>
              <a:t>“Weapons of Mass Destruction Emergency Care,” Robert A. DeLorenzo and Robert S. Porter, Brady, Prentice Hall Health, Upper Saddle River, New Jersey 07458, 2000, page 68.</a:t>
            </a:r>
          </a:p>
          <a:p>
            <a:pPr hangingPunct="0"/>
            <a:r>
              <a:rPr lang="en-US" sz="1200" b="1" i="0" kern="1200" dirty="0" smtClean="0">
                <a:solidFill>
                  <a:schemeClr val="tx1"/>
                </a:solidFill>
                <a:effectLst/>
                <a:latin typeface="Verdana" pitchFamily="34" charset="0"/>
                <a:ea typeface="Verdana" pitchFamily="34" charset="0"/>
                <a:cs typeface="Verdana" pitchFamily="34" charset="0"/>
              </a:rPr>
              <a:t>www.rightdiagnosis.com</a:t>
            </a:r>
            <a:r>
              <a:rPr lang="en-US" sz="1200" i="0" kern="1200" dirty="0" smtClean="0">
                <a:solidFill>
                  <a:schemeClr val="tx1"/>
                </a:solidFill>
                <a:effectLst/>
                <a:latin typeface="Verdana" pitchFamily="34" charset="0"/>
                <a:ea typeface="Verdana" pitchFamily="34" charset="0"/>
                <a:cs typeface="Verdana" pitchFamily="34" charset="0"/>
              </a:rPr>
              <a:t> › Diseases</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27</a:t>
            </a:fld>
            <a:endParaRPr lang="en-US" dirty="0"/>
          </a:p>
        </p:txBody>
      </p:sp>
    </p:spTree>
    <p:extLst>
      <p:ext uri="{BB962C8B-B14F-4D97-AF65-F5344CB8AC3E}">
        <p14:creationId xmlns:p14="http://schemas.microsoft.com/office/powerpoint/2010/main" val="11111713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The treatment for intestinal anthrax symptoms includes effective antibiotics. </a:t>
            </a:r>
            <a:endParaRPr lang="en-US" sz="1200" kern="1200" dirty="0" smtClean="0">
              <a:solidFill>
                <a:schemeClr val="tx1"/>
              </a:solidFill>
              <a:effectLst/>
              <a:latin typeface="Verdana" pitchFamily="34" charset="0"/>
              <a:ea typeface="Verdana" pitchFamily="34" charset="0"/>
              <a:cs typeface="Verdana" pitchFamily="34" charset="0"/>
            </a:endParaRPr>
          </a:p>
          <a:p>
            <a:pPr hangingPunct="0"/>
            <a:endParaRPr lang="en-US" sz="1200" kern="1200" dirty="0" smtClean="0">
              <a:solidFill>
                <a:schemeClr val="tx1"/>
              </a:solidFill>
              <a:effectLst/>
              <a:latin typeface="Verdana" pitchFamily="34" charset="0"/>
              <a:ea typeface="Verdana" pitchFamily="34" charset="0"/>
              <a:cs typeface="Verdana" pitchFamily="34" charset="0"/>
            </a:endParaRPr>
          </a:p>
          <a:p>
            <a:pPr hangingPunct="0"/>
            <a:r>
              <a:rPr lang="en-US" sz="1200" kern="1200" dirty="0" smtClean="0">
                <a:solidFill>
                  <a:schemeClr val="tx1"/>
                </a:solidFill>
                <a:effectLst/>
                <a:latin typeface="Verdana" pitchFamily="34" charset="0"/>
                <a:ea typeface="Verdana" pitchFamily="34" charset="0"/>
                <a:cs typeface="Verdana" pitchFamily="34" charset="0"/>
              </a:rPr>
              <a:t>“Weapons of Mass Destruction Emergency Care,” Robert A. DeLorenzo and Robert S. Porter, Brady, Prentice Hall Health, Upper Saddle River, New Jersey 07458, 2000 page 68.</a:t>
            </a:r>
          </a:p>
          <a:p>
            <a:pPr hangingPunct="0"/>
            <a:r>
              <a:rPr lang="en-US" sz="1200" b="1" i="1" kern="1200" dirty="0" smtClean="0">
                <a:solidFill>
                  <a:schemeClr val="tx1"/>
                </a:solidFill>
                <a:effectLst/>
                <a:latin typeface="Verdana" pitchFamily="34" charset="0"/>
                <a:ea typeface="Verdana" pitchFamily="34" charset="0"/>
                <a:cs typeface="Verdana" pitchFamily="34" charset="0"/>
              </a:rPr>
              <a:t>www.rightdiagnosis.com</a:t>
            </a:r>
            <a:r>
              <a:rPr lang="en-US" sz="1200" i="1" kern="1200" dirty="0" smtClean="0">
                <a:solidFill>
                  <a:schemeClr val="tx1"/>
                </a:solidFill>
                <a:effectLst/>
                <a:latin typeface="Verdana" pitchFamily="34" charset="0"/>
                <a:ea typeface="Verdana" pitchFamily="34" charset="0"/>
                <a:cs typeface="Verdana" pitchFamily="34" charset="0"/>
              </a:rPr>
              <a:t> › </a:t>
            </a:r>
            <a:r>
              <a:rPr lang="en-US" sz="1200" i="1" kern="1200" dirty="0" smtClean="0">
                <a:solidFill>
                  <a:schemeClr val="tx1"/>
                </a:solidFill>
                <a:effectLst/>
                <a:latin typeface="Verdana" pitchFamily="34" charset="0"/>
                <a:ea typeface="Verdana" pitchFamily="34" charset="0"/>
                <a:cs typeface="Verdana" pitchFamily="34" charset="0"/>
                <a:hlinkClick r:id="rId3"/>
              </a:rPr>
              <a:t>Diseases</a:t>
            </a:r>
            <a:endParaRPr lang="en-US" sz="1200" kern="1200" dirty="0" smtClean="0">
              <a:solidFill>
                <a:schemeClr val="tx1"/>
              </a:solidFill>
              <a:effectLst/>
              <a:latin typeface="Verdana" pitchFamily="34" charset="0"/>
              <a:ea typeface="Verdana" pitchFamily="34" charset="0"/>
              <a:cs typeface="Verdana" pitchFamily="34" charset="0"/>
            </a:endParaRP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28</a:t>
            </a:fld>
            <a:endParaRPr lang="en-US" dirty="0"/>
          </a:p>
        </p:txBody>
      </p:sp>
    </p:spTree>
    <p:extLst>
      <p:ext uri="{BB962C8B-B14F-4D97-AF65-F5344CB8AC3E}">
        <p14:creationId xmlns:p14="http://schemas.microsoft.com/office/powerpoint/2010/main" val="11111713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Verdana" pitchFamily="34" charset="0"/>
                <a:ea typeface="Verdana" pitchFamily="34" charset="0"/>
                <a:cs typeface="Verdana" pitchFamily="34" charset="0"/>
              </a:rPr>
              <a:t>Inhalation Anthrax is also known as Pulmonary</a:t>
            </a:r>
            <a:r>
              <a:rPr lang="en-US" sz="1200" kern="1200" baseline="0" dirty="0" smtClean="0">
                <a:solidFill>
                  <a:schemeClr val="tx1"/>
                </a:solidFill>
                <a:effectLst/>
                <a:latin typeface="Verdana" pitchFamily="34" charset="0"/>
                <a:ea typeface="Verdana" pitchFamily="34" charset="0"/>
                <a:cs typeface="Verdana" pitchFamily="34" charset="0"/>
              </a:rPr>
              <a:t> Anthrax.</a:t>
            </a:r>
            <a:endParaRPr lang="en-US" sz="1200" kern="1200" dirty="0" smtClean="0">
              <a:solidFill>
                <a:schemeClr val="tx1"/>
              </a:solidFill>
              <a:effectLst/>
              <a:latin typeface="Verdana" pitchFamily="34" charset="0"/>
              <a:ea typeface="Verdana" pitchFamily="34" charset="0"/>
              <a:cs typeface="Verdana"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Verdana" pitchFamily="34" charset="0"/>
              <a:ea typeface="Verdana" pitchFamily="34" charset="0"/>
              <a:cs typeface="Verdana"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Verdana" pitchFamily="34" charset="0"/>
                <a:ea typeface="Verdana" pitchFamily="34" charset="0"/>
                <a:cs typeface="Verdana" pitchFamily="34" charset="0"/>
              </a:rPr>
              <a:t>Mayo Clinic Staff</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Verdana" pitchFamily="34" charset="0"/>
                <a:ea typeface="Verdana" pitchFamily="34" charset="0"/>
                <a:cs typeface="Verdana" pitchFamily="34" charset="0"/>
              </a:rPr>
              <a:t>“1970 the World Health Organization (WHO)</a:t>
            </a:r>
            <a:r>
              <a:rPr lang="en-US" sz="1200" kern="1200" baseline="0" dirty="0" smtClean="0">
                <a:solidFill>
                  <a:schemeClr val="tx1"/>
                </a:solidFill>
                <a:effectLst/>
                <a:latin typeface="Verdana" pitchFamily="34" charset="0"/>
                <a:ea typeface="Verdana" pitchFamily="34" charset="0"/>
                <a:cs typeface="Verdana" pitchFamily="34" charset="0"/>
              </a:rPr>
              <a:t> estimated</a:t>
            </a:r>
            <a:r>
              <a:rPr lang="en-US" sz="1200" kern="1200" dirty="0" smtClean="0">
                <a:solidFill>
                  <a:schemeClr val="tx1"/>
                </a:solidFill>
                <a:effectLst/>
                <a:latin typeface="Verdana" pitchFamily="34" charset="0"/>
                <a:ea typeface="Verdana" pitchFamily="34" charset="0"/>
                <a:cs typeface="Verdana" pitchFamily="34" charset="0"/>
              </a:rPr>
              <a:t> 100,000 to 150,000 persons could become incapacitated if aerosolized form were delivered over a city of 500,000.”</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Verdana" pitchFamily="34" charset="0"/>
                <a:ea typeface="Verdana" pitchFamily="34" charset="0"/>
                <a:cs typeface="Verdana" pitchFamily="34" charset="0"/>
              </a:rPr>
              <a:t>Jane’s Chem-Bio Handbook, page 128.</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29</a:t>
            </a:fld>
            <a:endParaRPr lang="en-US" dirty="0"/>
          </a:p>
        </p:txBody>
      </p:sp>
    </p:spTree>
    <p:extLst>
      <p:ext uri="{BB962C8B-B14F-4D97-AF65-F5344CB8AC3E}">
        <p14:creationId xmlns:p14="http://schemas.microsoft.com/office/powerpoint/2010/main" val="1241949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kern="1200" dirty="0" smtClean="0">
                <a:solidFill>
                  <a:schemeClr val="tx1"/>
                </a:solidFill>
                <a:effectLst/>
                <a:latin typeface="Verdana" pitchFamily="34" charset="0"/>
                <a:ea typeface="Verdana" pitchFamily="34" charset="0"/>
                <a:cs typeface="Verdana" pitchFamily="34" charset="0"/>
              </a:rPr>
              <a:t>Our</a:t>
            </a:r>
            <a:r>
              <a:rPr lang="en-US" sz="1200" u="none" kern="1200" baseline="0" dirty="0" smtClean="0">
                <a:solidFill>
                  <a:schemeClr val="tx1"/>
                </a:solidFill>
                <a:effectLst/>
                <a:latin typeface="Verdana" pitchFamily="34" charset="0"/>
                <a:ea typeface="Verdana" pitchFamily="34" charset="0"/>
                <a:cs typeface="Verdana" pitchFamily="34" charset="0"/>
              </a:rPr>
              <a:t> presentation will be discussing: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none" kern="1200" baseline="0" dirty="0" smtClean="0">
              <a:solidFill>
                <a:schemeClr val="tx1"/>
              </a:solidFill>
              <a:effectLst/>
              <a:latin typeface="Verdana" pitchFamily="34" charset="0"/>
              <a:ea typeface="Verdana" pitchFamily="34" charset="0"/>
              <a:cs typeface="Verdana"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rPr>
              <a:t>Characteristics of:</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rPr>
              <a:t>Anthrax,</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rPr>
              <a:t>Pneumonic Plague,</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rPr>
              <a:t>Ebola, and</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rPr>
              <a:t>Smallpox</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rPr>
              <a:t>- Susceptibility to risk.</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rPr>
              <a:t>- Risk environments and conditions.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rPr>
              <a:t>- Origins, means of transmission and preventive measures.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rPr>
              <a:t>- Medical requirements.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none" kern="1200" dirty="0" smtClean="0">
              <a:solidFill>
                <a:schemeClr val="tx1"/>
              </a:solidFill>
              <a:effectLst/>
              <a:latin typeface="Verdana" pitchFamily="34" charset="0"/>
              <a:ea typeface="Verdana" pitchFamily="34" charset="0"/>
              <a:cs typeface="Verdana"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Verdana" pitchFamily="34" charset="0"/>
                <a:ea typeface="Verdana" pitchFamily="34" charset="0"/>
                <a:cs typeface="Verdana" pitchFamily="34" charset="0"/>
              </a:rPr>
              <a:t>http://www.sciencechannel.com/life-earth-science/10-infectious-diseases.htm</a:t>
            </a:r>
          </a:p>
          <a:p>
            <a:endParaRPr lang="en-US" sz="1200"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3</a:t>
            </a:fld>
            <a:endParaRPr lang="en-US" dirty="0"/>
          </a:p>
        </p:txBody>
      </p:sp>
    </p:spTree>
    <p:extLst>
      <p:ext uri="{BB962C8B-B14F-4D97-AF65-F5344CB8AC3E}">
        <p14:creationId xmlns:p14="http://schemas.microsoft.com/office/powerpoint/2010/main" val="40581145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smtClean="0">
                <a:solidFill>
                  <a:schemeClr val="tx1"/>
                </a:solidFill>
                <a:effectLst/>
                <a:latin typeface="Verdana" pitchFamily="34" charset="0"/>
                <a:ea typeface="Verdana" pitchFamily="34" charset="0"/>
                <a:cs typeface="Verdana" pitchFamily="34" charset="0"/>
              </a:rPr>
              <a:t>“Inhalation Anthrax has a high fatality rate; 90% or more of those who contract it from inhaling will die.” </a:t>
            </a:r>
          </a:p>
          <a:p>
            <a:pPr marL="0" marR="0" indent="0" algn="l" defTabSz="914400" rtl="0" eaLnBrk="1" fontAlgn="auto" latinLnBrk="0" hangingPunct="0">
              <a:lnSpc>
                <a:spcPct val="100000"/>
              </a:lnSpc>
              <a:spcBef>
                <a:spcPts val="0"/>
              </a:spcBef>
              <a:spcAft>
                <a:spcPts val="0"/>
              </a:spcAft>
              <a:buClrTx/>
              <a:buSzTx/>
              <a:buFontTx/>
              <a:buNone/>
              <a:tabLst/>
              <a:defRPr/>
            </a:pPr>
            <a:r>
              <a:rPr lang="en-US" dirty="0" smtClean="0">
                <a:solidFill>
                  <a:schemeClr val="tx1"/>
                </a:solidFill>
                <a:latin typeface="Verdana" pitchFamily="34" charset="0"/>
                <a:ea typeface="Verdana" pitchFamily="34" charset="0"/>
                <a:cs typeface="Verdana" pitchFamily="34" charset="0"/>
              </a:rPr>
              <a:t>Much more lethal than common chemical agents.</a:t>
            </a:r>
          </a:p>
          <a:p>
            <a:pPr hangingPunct="0"/>
            <a:r>
              <a:rPr lang="en-US" sz="1200" kern="1200" dirty="0" smtClean="0">
                <a:solidFill>
                  <a:schemeClr val="tx1"/>
                </a:solidFill>
                <a:effectLst/>
                <a:latin typeface="Verdana" pitchFamily="34" charset="0"/>
                <a:ea typeface="Verdana" pitchFamily="34" charset="0"/>
                <a:cs typeface="Verdana" pitchFamily="34" charset="0"/>
              </a:rPr>
              <a:t> </a:t>
            </a:r>
          </a:p>
          <a:p>
            <a:pPr hangingPunct="0"/>
            <a:endParaRPr lang="en-US" sz="1200" kern="1200" dirty="0" smtClean="0">
              <a:solidFill>
                <a:schemeClr val="tx1"/>
              </a:solidFill>
              <a:effectLst/>
              <a:latin typeface="Verdana" pitchFamily="34" charset="0"/>
              <a:ea typeface="Verdana" pitchFamily="34" charset="0"/>
              <a:cs typeface="Verdana" pitchFamily="34" charset="0"/>
            </a:endParaRPr>
          </a:p>
          <a:p>
            <a:pPr hangingPunct="0"/>
            <a:r>
              <a:rPr lang="en-US" sz="1200" kern="1200" dirty="0" smtClean="0">
                <a:solidFill>
                  <a:schemeClr val="tx1"/>
                </a:solidFill>
                <a:effectLst/>
                <a:latin typeface="Verdana" pitchFamily="34" charset="0"/>
                <a:ea typeface="Verdana" pitchFamily="34" charset="0"/>
                <a:cs typeface="Verdana" pitchFamily="34" charset="0"/>
              </a:rPr>
              <a:t>Source: http://www.thefreedictionary.com/incubation</a:t>
            </a:r>
          </a:p>
          <a:p>
            <a:pPr hangingPunct="0"/>
            <a:endParaRPr lang="en-US" sz="1200" kern="1200" dirty="0" smtClean="0">
              <a:solidFill>
                <a:schemeClr val="tx1"/>
              </a:solidFill>
              <a:effectLst/>
              <a:latin typeface="Verdana" pitchFamily="34" charset="0"/>
              <a:ea typeface="Verdana" pitchFamily="34" charset="0"/>
              <a:cs typeface="Verdana" pitchFamily="34" charset="0"/>
            </a:endParaRPr>
          </a:p>
          <a:p>
            <a:pPr hangingPunct="0"/>
            <a:r>
              <a:rPr lang="en-US" sz="1200" kern="1200" dirty="0" smtClean="0">
                <a:solidFill>
                  <a:schemeClr val="tx1"/>
                </a:solidFill>
                <a:effectLst/>
                <a:latin typeface="Verdana" pitchFamily="34" charset="0"/>
                <a:ea typeface="Verdana" pitchFamily="34" charset="0"/>
                <a:cs typeface="Verdana" pitchFamily="34" charset="0"/>
              </a:rPr>
              <a:t>“Weapons of Mass Destruction Emergency Care,” Robert A. DeLorenzo and Robert S. Porter, Brady, Prentice Hall Health, Upper Saddle River, New Jersey 07458, 2000 page 68.</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Verdana" pitchFamily="34" charset="0"/>
                <a:ea typeface="Verdana" pitchFamily="34" charset="0"/>
                <a:cs typeface="Verdana" pitchFamily="34" charset="0"/>
              </a:rPr>
              <a:t>https://www.osha.gov/SLTC/etools/anthrax/disease_rec.html</a:t>
            </a:r>
            <a:endParaRPr lang="en-US" sz="1200" kern="1200" dirty="0" smtClean="0">
              <a:solidFill>
                <a:schemeClr val="tx1"/>
              </a:solidFill>
              <a:effectLst/>
              <a:latin typeface="Verdana" pitchFamily="34" charset="0"/>
              <a:ea typeface="Verdana" pitchFamily="34" charset="0"/>
              <a:cs typeface="Verdana" pitchFamily="34" charset="0"/>
            </a:endParaRP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30</a:t>
            </a:fld>
            <a:endParaRPr lang="en-US" dirty="0"/>
          </a:p>
        </p:txBody>
      </p:sp>
    </p:spTree>
    <p:extLst>
      <p:ext uri="{BB962C8B-B14F-4D97-AF65-F5344CB8AC3E}">
        <p14:creationId xmlns:p14="http://schemas.microsoft.com/office/powerpoint/2010/main" val="11847725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Verdana" pitchFamily="34" charset="0"/>
                <a:ea typeface="Verdana" pitchFamily="34" charset="0"/>
                <a:cs typeface="Verdana" pitchFamily="34" charset="0"/>
              </a:rPr>
              <a:t>Human plague in the United States occurs as mostly scattered cases in rural areas effecting 10 to 20 persons each year. Globally, the World Health Organization (WHO) reports 1,000 to 3,000 cases every year.</a:t>
            </a:r>
            <a:endParaRPr lang="en-US"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8CC0E478-7D71-4FA0-9891-7B1529666467}" type="slidenum">
              <a:rPr lang="en-US" smtClean="0"/>
              <a:pPr/>
              <a:t>31</a:t>
            </a:fld>
            <a:endParaRPr lang="en-US" dirty="0"/>
          </a:p>
        </p:txBody>
      </p:sp>
    </p:spTree>
    <p:extLst>
      <p:ext uri="{BB962C8B-B14F-4D97-AF65-F5344CB8AC3E}">
        <p14:creationId xmlns:p14="http://schemas.microsoft.com/office/powerpoint/2010/main" val="39213646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itchFamily="34" charset="0"/>
                <a:ea typeface="Verdana" pitchFamily="34" charset="0"/>
                <a:cs typeface="Verdana" pitchFamily="34" charset="0"/>
              </a:rPr>
              <a:t>Plague types designated according</a:t>
            </a:r>
            <a:r>
              <a:rPr lang="en-US" baseline="0" dirty="0" smtClean="0">
                <a:latin typeface="Verdana" pitchFamily="34" charset="0"/>
                <a:ea typeface="Verdana" pitchFamily="34" charset="0"/>
                <a:cs typeface="Verdana" pitchFamily="34" charset="0"/>
              </a:rPr>
              <a:t> to area infected.</a:t>
            </a:r>
            <a:endParaRPr lang="en-US"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8CC0E478-7D71-4FA0-9891-7B1529666467}" type="slidenum">
              <a:rPr lang="en-US" smtClean="0"/>
              <a:pPr/>
              <a:t>32</a:t>
            </a:fld>
            <a:endParaRPr lang="en-US" dirty="0"/>
          </a:p>
        </p:txBody>
      </p:sp>
    </p:spTree>
    <p:extLst>
      <p:ext uri="{BB962C8B-B14F-4D97-AF65-F5344CB8AC3E}">
        <p14:creationId xmlns:p14="http://schemas.microsoft.com/office/powerpoint/2010/main" val="39213646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smtClean="0">
                <a:solidFill>
                  <a:schemeClr val="tx1"/>
                </a:solidFill>
                <a:effectLst/>
                <a:latin typeface="Verdana" pitchFamily="34" charset="0"/>
                <a:ea typeface="Verdana" pitchFamily="34" charset="0"/>
                <a:cs typeface="Verdana" pitchFamily="34" charset="0"/>
              </a:rPr>
              <a:t>Plague transmitted to persons by fleas from infected animals.</a:t>
            </a:r>
          </a:p>
          <a:p>
            <a:pPr hangingPunct="0"/>
            <a:r>
              <a:rPr lang="en-US" sz="1200" kern="1200" dirty="0" smtClean="0">
                <a:solidFill>
                  <a:schemeClr val="tx1"/>
                </a:solidFill>
                <a:effectLst/>
                <a:latin typeface="Verdana" pitchFamily="34" charset="0"/>
                <a:ea typeface="Verdana" pitchFamily="34" charset="0"/>
                <a:cs typeface="Verdana" pitchFamily="34" charset="0"/>
              </a:rPr>
              <a:t>This can include domesticated animals, i.e. cats to include wild animals, i.e. rabbits, rats, squirrels.</a:t>
            </a:r>
          </a:p>
          <a:p>
            <a:pPr hangingPunct="0"/>
            <a:r>
              <a:rPr lang="en-US" sz="1200" kern="1200" dirty="0" smtClean="0">
                <a:solidFill>
                  <a:schemeClr val="tx1"/>
                </a:solidFill>
                <a:effectLst/>
                <a:latin typeface="Verdana" pitchFamily="34" charset="0"/>
                <a:ea typeface="Verdana" pitchFamily="34" charset="0"/>
                <a:cs typeface="Verdana" pitchFamily="34" charset="0"/>
              </a:rPr>
              <a:t>Plague can enter through broken skin or flea bites.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Verdana" pitchFamily="34" charset="0"/>
                <a:ea typeface="Verdana" pitchFamily="34" charset="0"/>
                <a:cs typeface="Verdana" pitchFamily="34" charset="0"/>
              </a:rPr>
              <a:t>Characterized by buboes which appear</a:t>
            </a:r>
            <a:r>
              <a:rPr lang="en-US" baseline="0" dirty="0" smtClean="0">
                <a:solidFill>
                  <a:schemeClr val="tx1"/>
                </a:solidFill>
                <a:latin typeface="Verdana" pitchFamily="34" charset="0"/>
                <a:ea typeface="Verdana" pitchFamily="34" charset="0"/>
                <a:cs typeface="Verdana" pitchFamily="34" charset="0"/>
              </a:rPr>
              <a:t> as shown in the right slide.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tx1"/>
                </a:solidFill>
                <a:latin typeface="Verdana" pitchFamily="34" charset="0"/>
                <a:ea typeface="Verdana" pitchFamily="34" charset="0"/>
                <a:cs typeface="Verdana" pitchFamily="34" charset="0"/>
              </a:rPr>
              <a:t>Symptoms can appear suddenly-usually within 2 to 5 days of exposure.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tx1"/>
                </a:solidFill>
                <a:latin typeface="Verdana" pitchFamily="34" charset="0"/>
                <a:ea typeface="Verdana" pitchFamily="34" charset="0"/>
                <a:cs typeface="Verdana" pitchFamily="34" charset="0"/>
              </a:rPr>
              <a:t>“Disease only lasts for 1 to 2 days before death occurs (if untreated).” Jane’s Chem-Bio Handbook, page 132.</a:t>
            </a:r>
            <a:endParaRPr lang="en-US" dirty="0" smtClean="0">
              <a:solidFill>
                <a:schemeClr val="tx1"/>
              </a:solidFill>
              <a:latin typeface="Verdana" pitchFamily="34" charset="0"/>
              <a:ea typeface="Verdana" pitchFamily="34" charset="0"/>
              <a:cs typeface="Verdana"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Verdana" pitchFamily="34" charset="0"/>
              <a:ea typeface="Verdana" pitchFamily="34" charset="0"/>
              <a:cs typeface="Verdana"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Verdana" pitchFamily="34" charset="0"/>
                <a:ea typeface="Verdana" pitchFamily="34" charset="0"/>
                <a:cs typeface="Verdana" pitchFamily="34" charset="0"/>
              </a:rPr>
              <a:t>Source: http://www.visualdx.com/view/diagnosis/plague_septicemic</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33</a:t>
            </a:fld>
            <a:endParaRPr lang="en-US" dirty="0"/>
          </a:p>
        </p:txBody>
      </p:sp>
    </p:spTree>
    <p:extLst>
      <p:ext uri="{BB962C8B-B14F-4D97-AF65-F5344CB8AC3E}">
        <p14:creationId xmlns:p14="http://schemas.microsoft.com/office/powerpoint/2010/main" val="11742413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itchFamily="34" charset="0"/>
                <a:ea typeface="Verdana" pitchFamily="34" charset="0"/>
                <a:cs typeface="Verdana" pitchFamily="34" charset="0"/>
              </a:rPr>
              <a:t>Septicemic Plague.</a:t>
            </a:r>
          </a:p>
          <a:p>
            <a:endParaRPr lang="en-US" dirty="0" smtClean="0">
              <a:latin typeface="Verdana" pitchFamily="34" charset="0"/>
              <a:ea typeface="Verdana" pitchFamily="34" charset="0"/>
              <a:cs typeface="Verdana" pitchFamily="34" charset="0"/>
            </a:endParaRPr>
          </a:p>
          <a:p>
            <a:pPr algn="l"/>
            <a:r>
              <a:rPr lang="en-US" dirty="0" smtClean="0">
                <a:solidFill>
                  <a:schemeClr val="tx1"/>
                </a:solidFill>
                <a:latin typeface="Verdana" pitchFamily="34" charset="0"/>
                <a:ea typeface="Verdana" pitchFamily="34" charset="0"/>
                <a:cs typeface="Verdana" pitchFamily="34" charset="0"/>
              </a:rPr>
              <a:t>This form of the disease occurs when the bacteria multiply in the blood, causing bacteremia and severe sepsis. </a:t>
            </a:r>
          </a:p>
          <a:p>
            <a:pPr algn="l"/>
            <a:endParaRPr lang="en-US" dirty="0" smtClean="0">
              <a:solidFill>
                <a:schemeClr val="tx1"/>
              </a:solidFill>
              <a:latin typeface="Verdana" pitchFamily="34" charset="0"/>
              <a:ea typeface="Verdana" pitchFamily="34" charset="0"/>
              <a:cs typeface="Verdana" pitchFamily="34" charset="0"/>
            </a:endParaRPr>
          </a:p>
          <a:p>
            <a:pPr algn="l"/>
            <a:r>
              <a:rPr lang="en-US" u="sng" dirty="0" smtClean="0">
                <a:solidFill>
                  <a:schemeClr val="tx1"/>
                </a:solidFill>
                <a:latin typeface="Verdana" pitchFamily="34" charset="0"/>
                <a:ea typeface="Verdana" pitchFamily="34" charset="0"/>
                <a:cs typeface="Verdana" pitchFamily="34" charset="0"/>
              </a:rPr>
              <a:t>Primary</a:t>
            </a:r>
            <a:r>
              <a:rPr lang="en-US" dirty="0" smtClean="0">
                <a:solidFill>
                  <a:schemeClr val="tx1"/>
                </a:solidFill>
                <a:latin typeface="Verdana" pitchFamily="34" charset="0"/>
                <a:ea typeface="Verdana" pitchFamily="34" charset="0"/>
                <a:cs typeface="Verdana" pitchFamily="34" charset="0"/>
              </a:rPr>
              <a:t> septicemic plague results from direct inoculation of the bacteria into the bloodstream, typically via the bite of an infected animal or flea or direct contact with infected tissues. </a:t>
            </a:r>
          </a:p>
          <a:p>
            <a:pPr algn="l"/>
            <a:r>
              <a:rPr lang="en-US" u="sng" dirty="0" smtClean="0">
                <a:solidFill>
                  <a:schemeClr val="tx1"/>
                </a:solidFill>
                <a:latin typeface="Verdana" pitchFamily="34" charset="0"/>
                <a:ea typeface="Verdana" pitchFamily="34" charset="0"/>
                <a:cs typeface="Verdana" pitchFamily="34" charset="0"/>
              </a:rPr>
              <a:t>Secondary</a:t>
            </a:r>
            <a:r>
              <a:rPr lang="en-US" dirty="0" smtClean="0">
                <a:solidFill>
                  <a:schemeClr val="tx1"/>
                </a:solidFill>
                <a:latin typeface="Verdana" pitchFamily="34" charset="0"/>
                <a:ea typeface="Verdana" pitchFamily="34" charset="0"/>
                <a:cs typeface="Verdana" pitchFamily="34" charset="0"/>
              </a:rPr>
              <a:t> septicemic plague occurs when there is progression of disease and dissemination of bacteria following bubonic presentation. </a:t>
            </a:r>
          </a:p>
          <a:p>
            <a:endParaRPr lang="en-US" dirty="0" smtClean="0">
              <a:latin typeface="Verdana" pitchFamily="34" charset="0"/>
              <a:ea typeface="Verdana" pitchFamily="34" charset="0"/>
              <a:cs typeface="Verdana" pitchFamily="34" charset="0"/>
            </a:endParaRPr>
          </a:p>
          <a:p>
            <a:endParaRPr lang="en-US" dirty="0" smtClean="0">
              <a:latin typeface="Verdana" pitchFamily="34" charset="0"/>
              <a:ea typeface="Verdana" pitchFamily="34" charset="0"/>
              <a:cs typeface="Verdana" pitchFamily="34" charset="0"/>
            </a:endParaRPr>
          </a:p>
          <a:p>
            <a:r>
              <a:rPr lang="en-US" dirty="0" smtClean="0">
                <a:latin typeface="Verdana" pitchFamily="34" charset="0"/>
                <a:ea typeface="Verdana" pitchFamily="34" charset="0"/>
                <a:cs typeface="Verdana" pitchFamily="34" charset="0"/>
              </a:rPr>
              <a:t>http://www.visualdx.com/view/diagnosis/plague_septicemic</a:t>
            </a:r>
            <a:endParaRPr lang="en-US"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8CC0E478-7D71-4FA0-9891-7B1529666467}" type="slidenum">
              <a:rPr lang="en-US" smtClean="0"/>
              <a:pPr/>
              <a:t>34</a:t>
            </a:fld>
            <a:endParaRPr lang="en-US" dirty="0"/>
          </a:p>
        </p:txBody>
      </p:sp>
    </p:spTree>
    <p:extLst>
      <p:ext uri="{BB962C8B-B14F-4D97-AF65-F5344CB8AC3E}">
        <p14:creationId xmlns:p14="http://schemas.microsoft.com/office/powerpoint/2010/main" val="39915995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solidFill>
                  <a:schemeClr val="tx1"/>
                </a:solidFill>
                <a:latin typeface="Verdana" pitchFamily="34" charset="0"/>
                <a:ea typeface="Verdana" pitchFamily="34" charset="0"/>
                <a:cs typeface="Verdana" pitchFamily="34" charset="0"/>
              </a:rPr>
              <a:t>Septicemic plague is rarely transmissible human to human but may become transmissible if the disease reaches the pneumonic stage.</a:t>
            </a:r>
          </a:p>
          <a:p>
            <a:pPr algn="l"/>
            <a:endParaRPr lang="en-US" dirty="0" smtClean="0">
              <a:solidFill>
                <a:schemeClr val="tx1"/>
              </a:solidFill>
              <a:latin typeface="Verdana" pitchFamily="34" charset="0"/>
              <a:ea typeface="Verdana" pitchFamily="34" charset="0"/>
              <a:cs typeface="Verdana" pitchFamily="34" charset="0"/>
            </a:endParaRPr>
          </a:p>
          <a:p>
            <a:pPr algn="l"/>
            <a:r>
              <a:rPr lang="en-US" dirty="0" smtClean="0">
                <a:solidFill>
                  <a:schemeClr val="tx1"/>
                </a:solidFill>
                <a:latin typeface="Verdana" pitchFamily="34" charset="0"/>
                <a:ea typeface="Verdana" pitchFamily="34" charset="0"/>
                <a:cs typeface="Verdana" pitchFamily="34" charset="0"/>
              </a:rPr>
              <a:t>Septicemic plague, either primary or secondary, has approximately 40% mortality when treated, and in untreated cases, the mortality is 100%.</a:t>
            </a:r>
          </a:p>
          <a:p>
            <a:endParaRPr lang="en-US" dirty="0" smtClean="0">
              <a:latin typeface="Verdana" pitchFamily="34" charset="0"/>
              <a:ea typeface="Verdana" pitchFamily="34" charset="0"/>
              <a:cs typeface="Verdana" pitchFamily="34" charset="0"/>
            </a:endParaRPr>
          </a:p>
          <a:p>
            <a:r>
              <a:rPr lang="en-US" dirty="0" smtClean="0">
                <a:latin typeface="Verdana" pitchFamily="34" charset="0"/>
                <a:ea typeface="Verdana" pitchFamily="34" charset="0"/>
                <a:cs typeface="Verdana" pitchFamily="34" charset="0"/>
              </a:rPr>
              <a:t>http://www.visualdx.com/view/diagnosis/plague_septicemic</a:t>
            </a:r>
            <a:endParaRPr lang="en-US"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8CC0E478-7D71-4FA0-9891-7B1529666467}" type="slidenum">
              <a:rPr lang="en-US" smtClean="0"/>
              <a:pPr/>
              <a:t>35</a:t>
            </a:fld>
            <a:endParaRPr lang="en-US" dirty="0"/>
          </a:p>
        </p:txBody>
      </p:sp>
    </p:spTree>
    <p:extLst>
      <p:ext uri="{BB962C8B-B14F-4D97-AF65-F5344CB8AC3E}">
        <p14:creationId xmlns:p14="http://schemas.microsoft.com/office/powerpoint/2010/main" val="39915995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itchFamily="34" charset="0"/>
                <a:ea typeface="Verdana" pitchFamily="34" charset="0"/>
                <a:cs typeface="Verdana" pitchFamily="34" charset="0"/>
              </a:rPr>
              <a:t>Pneumonic Plague</a:t>
            </a:r>
            <a:r>
              <a:rPr lang="en-US" baseline="0" dirty="0" smtClean="0">
                <a:latin typeface="Verdana" pitchFamily="34" charset="0"/>
                <a:ea typeface="Verdana" pitchFamily="34" charset="0"/>
                <a:cs typeface="Verdana" pitchFamily="34" charset="0"/>
              </a:rPr>
              <a:t> Symptoms</a:t>
            </a:r>
          </a:p>
          <a:p>
            <a:endParaRPr lang="en-US" baseline="0" dirty="0" smtClean="0">
              <a:latin typeface="Verdana" pitchFamily="34" charset="0"/>
              <a:ea typeface="Verdana" pitchFamily="34" charset="0"/>
              <a:cs typeface="Verdana" pitchFamily="34" charset="0"/>
            </a:endParaRPr>
          </a:p>
          <a:p>
            <a:pPr algn="l" hangingPunct="0"/>
            <a:r>
              <a:rPr lang="en-US" dirty="0" smtClean="0">
                <a:solidFill>
                  <a:schemeClr val="tx1"/>
                </a:solidFill>
                <a:latin typeface="Verdana" pitchFamily="34" charset="0"/>
                <a:ea typeface="Verdana" pitchFamily="34" charset="0"/>
                <a:cs typeface="Verdana" pitchFamily="34" charset="0"/>
              </a:rPr>
              <a:t>Spread person to person by way of cough droplets.</a:t>
            </a:r>
          </a:p>
          <a:p>
            <a:pPr lvl="0" algn="l" hangingPunct="0"/>
            <a:endParaRPr lang="en-US" dirty="0" smtClean="0">
              <a:solidFill>
                <a:schemeClr val="tx1"/>
              </a:solidFill>
              <a:latin typeface="Verdana" pitchFamily="34" charset="0"/>
              <a:ea typeface="Verdana" pitchFamily="34" charset="0"/>
              <a:cs typeface="Verdana" pitchFamily="34" charset="0"/>
            </a:endParaRPr>
          </a:p>
          <a:p>
            <a:pPr marL="342900" lvl="0" indent="-342900" algn="l" hangingPunct="0">
              <a:buFont typeface="Wingdings" pitchFamily="2" charset="2"/>
              <a:buChar char="§"/>
            </a:pPr>
            <a:r>
              <a:rPr lang="en-US" dirty="0" smtClean="0">
                <a:solidFill>
                  <a:schemeClr val="tx1"/>
                </a:solidFill>
                <a:latin typeface="Verdana" pitchFamily="34" charset="0"/>
                <a:ea typeface="Verdana" pitchFamily="34" charset="0"/>
                <a:cs typeface="Verdana" pitchFamily="34" charset="0"/>
              </a:rPr>
              <a:t>Cough with bloody sputum</a:t>
            </a:r>
          </a:p>
          <a:p>
            <a:pPr marL="342900" lvl="0" indent="-342900" algn="l" hangingPunct="0">
              <a:buFont typeface="Wingdings" pitchFamily="2" charset="2"/>
              <a:buChar char="§"/>
            </a:pPr>
            <a:r>
              <a:rPr lang="en-US" dirty="0" smtClean="0">
                <a:solidFill>
                  <a:schemeClr val="tx1"/>
                </a:solidFill>
                <a:latin typeface="Verdana" pitchFamily="34" charset="0"/>
                <a:ea typeface="Verdana" pitchFamily="34" charset="0"/>
                <a:cs typeface="Verdana" pitchFamily="34" charset="0"/>
              </a:rPr>
              <a:t>Difficulty breathing</a:t>
            </a:r>
          </a:p>
          <a:p>
            <a:pPr marL="342900" lvl="0" indent="-342900" algn="l" hangingPunct="0">
              <a:buFont typeface="Wingdings" pitchFamily="2" charset="2"/>
              <a:buChar char="§"/>
            </a:pPr>
            <a:r>
              <a:rPr lang="en-US" dirty="0" smtClean="0">
                <a:solidFill>
                  <a:schemeClr val="tx1"/>
                </a:solidFill>
                <a:latin typeface="Verdana" pitchFamily="34" charset="0"/>
                <a:ea typeface="Verdana" pitchFamily="34" charset="0"/>
                <a:cs typeface="Verdana" pitchFamily="34" charset="0"/>
              </a:rPr>
              <a:t>High fever</a:t>
            </a:r>
          </a:p>
          <a:p>
            <a:pPr marL="342900" lvl="0" indent="-342900" algn="l" hangingPunct="0">
              <a:buFont typeface="Wingdings" pitchFamily="2" charset="2"/>
              <a:buChar char="§"/>
            </a:pPr>
            <a:r>
              <a:rPr lang="en-US" dirty="0" smtClean="0">
                <a:solidFill>
                  <a:schemeClr val="tx1"/>
                </a:solidFill>
                <a:latin typeface="Verdana" pitchFamily="34" charset="0"/>
                <a:ea typeface="Verdana" pitchFamily="34" charset="0"/>
                <a:cs typeface="Verdana" pitchFamily="34" charset="0"/>
              </a:rPr>
              <a:t>Nausea/vomiting</a:t>
            </a:r>
          </a:p>
          <a:p>
            <a:pPr marL="342900" lvl="0" indent="-342900" algn="l" hangingPunct="0">
              <a:buFont typeface="Wingdings" pitchFamily="2" charset="2"/>
              <a:buChar char="§"/>
            </a:pPr>
            <a:r>
              <a:rPr lang="en-US" dirty="0" smtClean="0">
                <a:solidFill>
                  <a:schemeClr val="tx1"/>
                </a:solidFill>
                <a:latin typeface="Verdana" pitchFamily="34" charset="0"/>
                <a:ea typeface="Verdana" pitchFamily="34" charset="0"/>
                <a:cs typeface="Verdana" pitchFamily="34" charset="0"/>
              </a:rPr>
              <a:t>Weakness</a:t>
            </a:r>
          </a:p>
          <a:p>
            <a:pPr lvl="0" algn="l" hangingPunct="0"/>
            <a:endParaRPr lang="en-US" dirty="0" smtClean="0">
              <a:solidFill>
                <a:schemeClr val="tx1"/>
              </a:solidFill>
              <a:latin typeface="Verdana" pitchFamily="34" charset="0"/>
              <a:ea typeface="Verdana" pitchFamily="34" charset="0"/>
              <a:cs typeface="Verdana" pitchFamily="34" charset="0"/>
            </a:endParaRPr>
          </a:p>
          <a:p>
            <a:pPr algn="l" hangingPunct="0"/>
            <a:r>
              <a:rPr lang="en-US" dirty="0" smtClean="0">
                <a:solidFill>
                  <a:schemeClr val="tx1"/>
                </a:solidFill>
                <a:latin typeface="Verdana" pitchFamily="34" charset="0"/>
                <a:ea typeface="Verdana" pitchFamily="34" charset="0"/>
                <a:cs typeface="Verdana" pitchFamily="34" charset="0"/>
              </a:rPr>
              <a:t>Progresses quickly leading to respiratory failure and shock in 2 days of infection.</a:t>
            </a:r>
          </a:p>
          <a:p>
            <a:pPr lvl="0" algn="l" hangingPunct="0"/>
            <a:r>
              <a:rPr lang="en-US" dirty="0" smtClean="0">
                <a:solidFill>
                  <a:schemeClr val="tx1"/>
                </a:solidFill>
                <a:latin typeface="Verdana" pitchFamily="34" charset="0"/>
                <a:ea typeface="Verdana" pitchFamily="34" charset="0"/>
                <a:cs typeface="Verdana" pitchFamily="34" charset="0"/>
              </a:rPr>
              <a:t>Initiate antibiotics within a day of signs and symptoms or it is likely to be fatal. May result from septicemic form or from inhalation of organism</a:t>
            </a:r>
            <a:endParaRPr lang="en-US"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8CC0E478-7D71-4FA0-9891-7B1529666467}" type="slidenum">
              <a:rPr lang="en-US" smtClean="0"/>
              <a:pPr/>
              <a:t>36</a:t>
            </a:fld>
            <a:endParaRPr lang="en-US" dirty="0"/>
          </a:p>
        </p:txBody>
      </p:sp>
    </p:spTree>
    <p:extLst>
      <p:ext uri="{BB962C8B-B14F-4D97-AF65-F5344CB8AC3E}">
        <p14:creationId xmlns:p14="http://schemas.microsoft.com/office/powerpoint/2010/main" val="4631843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solidFill>
                  <a:schemeClr val="tx1"/>
                </a:solidFill>
                <a:latin typeface="Verdana" pitchFamily="34" charset="0"/>
                <a:ea typeface="Verdana" pitchFamily="34" charset="0"/>
                <a:cs typeface="Verdana" pitchFamily="34" charset="0"/>
              </a:rPr>
              <a:t>Symptoms: High fever, headache, general aches, extreme weakness, glandular swelling, pneumonia, hemorrhages in skin and mucous membranes possible, extreme lymph node pain.</a:t>
            </a:r>
          </a:p>
          <a:p>
            <a:pPr algn="l"/>
            <a:endParaRPr lang="en-US" dirty="0" smtClean="0">
              <a:solidFill>
                <a:schemeClr val="tx1"/>
              </a:solidFill>
              <a:latin typeface="Verdana" pitchFamily="34" charset="0"/>
              <a:ea typeface="Verdana" pitchFamily="34" charset="0"/>
              <a:cs typeface="Verdana" pitchFamily="34" charset="0"/>
            </a:endParaRPr>
          </a:p>
          <a:p>
            <a:pPr algn="l"/>
            <a:r>
              <a:rPr lang="en-US" dirty="0" smtClean="0">
                <a:solidFill>
                  <a:schemeClr val="tx1"/>
                </a:solidFill>
                <a:latin typeface="Verdana" pitchFamily="34" charset="0"/>
                <a:ea typeface="Verdana" pitchFamily="34" charset="0"/>
                <a:cs typeface="Verdana" pitchFamily="34" charset="0"/>
              </a:rPr>
              <a:t>Incubates:  Bubonic, 2-6 days; unvaccinated: few days longer if vaccinated. Pneumonic: 1 to 6 days;</a:t>
            </a:r>
            <a:r>
              <a:rPr lang="en-US" baseline="0" dirty="0" smtClean="0">
                <a:solidFill>
                  <a:schemeClr val="tx1"/>
                </a:solidFill>
                <a:latin typeface="Verdana" pitchFamily="34" charset="0"/>
                <a:ea typeface="Verdana" pitchFamily="34" charset="0"/>
                <a:cs typeface="Verdana" pitchFamily="34" charset="0"/>
              </a:rPr>
              <a:t> septicemic incubates 1-6 days.</a:t>
            </a:r>
            <a:endParaRPr lang="en-US" dirty="0" smtClean="0">
              <a:solidFill>
                <a:schemeClr val="tx1"/>
              </a:solidFill>
              <a:latin typeface="Verdana" pitchFamily="34" charset="0"/>
              <a:ea typeface="Verdana" pitchFamily="34" charset="0"/>
              <a:cs typeface="Verdana" pitchFamily="34" charset="0"/>
            </a:endParaRPr>
          </a:p>
          <a:p>
            <a:pPr algn="l"/>
            <a:endParaRPr lang="en-US" dirty="0" smtClean="0">
              <a:solidFill>
                <a:schemeClr val="tx1"/>
              </a:solidFill>
              <a:latin typeface="Verdana" pitchFamily="34" charset="0"/>
              <a:ea typeface="Verdana" pitchFamily="34" charset="0"/>
              <a:cs typeface="Verdana" pitchFamily="34" charset="0"/>
            </a:endParaRPr>
          </a:p>
          <a:p>
            <a:pPr algn="l"/>
            <a:r>
              <a:rPr lang="en-US" dirty="0" smtClean="0">
                <a:solidFill>
                  <a:schemeClr val="tx1"/>
                </a:solidFill>
                <a:latin typeface="Verdana" pitchFamily="34" charset="0"/>
                <a:ea typeface="Verdana" pitchFamily="34" charset="0"/>
                <a:cs typeface="Verdana" pitchFamily="34" charset="0"/>
              </a:rPr>
              <a:t>Fatal: Bubonic if untreated; Pneumonic if untreated.</a:t>
            </a:r>
          </a:p>
          <a:p>
            <a:pPr algn="l"/>
            <a:endParaRPr lang="en-US" dirty="0" smtClean="0">
              <a:solidFill>
                <a:schemeClr val="tx1"/>
              </a:solidFill>
              <a:latin typeface="Verdana" pitchFamily="34" charset="0"/>
              <a:ea typeface="Verdana" pitchFamily="34" charset="0"/>
              <a:cs typeface="Verdana" pitchFamily="34" charset="0"/>
            </a:endParaRPr>
          </a:p>
          <a:p>
            <a:pPr algn="l"/>
            <a:r>
              <a:rPr lang="en-US" dirty="0" smtClean="0">
                <a:solidFill>
                  <a:schemeClr val="tx1"/>
                </a:solidFill>
                <a:latin typeface="Verdana" pitchFamily="34" charset="0"/>
                <a:ea typeface="Verdana" pitchFamily="34" charset="0"/>
                <a:cs typeface="Verdana" pitchFamily="34" charset="0"/>
              </a:rPr>
              <a:t>Treatment: Tetracycline with streptomycin.</a:t>
            </a:r>
          </a:p>
          <a:p>
            <a:pPr hangingPunct="0"/>
            <a:endParaRPr lang="en-US" sz="1200" kern="1200" dirty="0" smtClean="0">
              <a:solidFill>
                <a:schemeClr val="tx1"/>
              </a:solidFill>
              <a:effectLst/>
              <a:latin typeface="Verdana" pitchFamily="34" charset="0"/>
              <a:ea typeface="Verdana" pitchFamily="34" charset="0"/>
              <a:cs typeface="Verdana" pitchFamily="34" charset="0"/>
            </a:endParaRPr>
          </a:p>
          <a:p>
            <a:pPr hangingPunct="0"/>
            <a:r>
              <a:rPr lang="en-US" sz="1200" kern="1200" dirty="0" smtClean="0">
                <a:solidFill>
                  <a:schemeClr val="tx1"/>
                </a:solidFill>
                <a:effectLst/>
                <a:latin typeface="Verdana" pitchFamily="34" charset="0"/>
                <a:ea typeface="Verdana" pitchFamily="34" charset="0"/>
                <a:cs typeface="Verdana" pitchFamily="34" charset="0"/>
              </a:rPr>
              <a:t>1.</a:t>
            </a:r>
            <a:r>
              <a:rPr lang="en-US" sz="1200" kern="1200" baseline="0" dirty="0" smtClean="0">
                <a:solidFill>
                  <a:schemeClr val="tx1"/>
                </a:solidFill>
                <a:effectLst/>
                <a:latin typeface="Verdana" pitchFamily="34" charset="0"/>
                <a:ea typeface="Verdana" pitchFamily="34" charset="0"/>
                <a:cs typeface="Verdana" pitchFamily="34" charset="0"/>
              </a:rPr>
              <a:t>  </a:t>
            </a:r>
            <a:r>
              <a:rPr lang="en-US" sz="1200" kern="1200" dirty="0" smtClean="0">
                <a:solidFill>
                  <a:schemeClr val="tx1"/>
                </a:solidFill>
                <a:effectLst/>
                <a:latin typeface="Verdana" pitchFamily="34" charset="0"/>
                <a:ea typeface="Verdana" pitchFamily="34" charset="0"/>
                <a:cs typeface="Verdana" pitchFamily="34" charset="0"/>
              </a:rPr>
              <a:t>Good BW agent due to being extremely infective, especially in pneumonic form.</a:t>
            </a:r>
          </a:p>
          <a:p>
            <a:pPr hangingPunct="0"/>
            <a:r>
              <a:rPr lang="en-US" sz="1200" kern="1200" dirty="0" smtClean="0">
                <a:solidFill>
                  <a:schemeClr val="tx1"/>
                </a:solidFill>
                <a:effectLst/>
                <a:latin typeface="Verdana" pitchFamily="34" charset="0"/>
                <a:ea typeface="Verdana" pitchFamily="34" charset="0"/>
                <a:cs typeface="Verdana" pitchFamily="34" charset="0"/>
              </a:rPr>
              <a:t>2.</a:t>
            </a:r>
            <a:r>
              <a:rPr lang="en-US" sz="1200" kern="1200" baseline="0" dirty="0" smtClean="0">
                <a:solidFill>
                  <a:schemeClr val="tx1"/>
                </a:solidFill>
                <a:effectLst/>
                <a:latin typeface="Verdana" pitchFamily="34" charset="0"/>
                <a:ea typeface="Verdana" pitchFamily="34" charset="0"/>
                <a:cs typeface="Verdana" pitchFamily="34" charset="0"/>
              </a:rPr>
              <a:t>  </a:t>
            </a:r>
            <a:r>
              <a:rPr lang="en-US" sz="1200" kern="1200" dirty="0" smtClean="0">
                <a:solidFill>
                  <a:schemeClr val="tx1"/>
                </a:solidFill>
                <a:effectLst/>
                <a:latin typeface="Verdana" pitchFamily="34" charset="0"/>
                <a:ea typeface="Verdana" pitchFamily="34" charset="0"/>
                <a:cs typeface="Verdana" pitchFamily="34" charset="0"/>
              </a:rPr>
              <a:t>Disseminating plague in aerosolized liquid droplets from 1 to 5 microns in diameter could be extremely lethal against unprotected, unwarned populace.</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37</a:t>
            </a:fld>
            <a:endParaRPr lang="en-US" dirty="0"/>
          </a:p>
        </p:txBody>
      </p:sp>
    </p:spTree>
    <p:extLst>
      <p:ext uri="{BB962C8B-B14F-4D97-AF65-F5344CB8AC3E}">
        <p14:creationId xmlns:p14="http://schemas.microsoft.com/office/powerpoint/2010/main" val="30363258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itchFamily="34" charset="0"/>
                <a:ea typeface="Verdana" pitchFamily="34" charset="0"/>
                <a:cs typeface="Verdana" pitchFamily="34" charset="0"/>
              </a:rPr>
              <a:t>Plague complications can include:</a:t>
            </a:r>
          </a:p>
          <a:p>
            <a:endParaRPr lang="en-US" dirty="0" smtClean="0">
              <a:latin typeface="Verdana" pitchFamily="34" charset="0"/>
              <a:ea typeface="Verdana" pitchFamily="34" charset="0"/>
              <a:cs typeface="Verdana" pitchFamily="34" charset="0"/>
            </a:endParaRPr>
          </a:p>
          <a:p>
            <a:r>
              <a:rPr lang="en-US" dirty="0" smtClean="0">
                <a:latin typeface="Verdana" pitchFamily="34" charset="0"/>
                <a:ea typeface="Verdana" pitchFamily="34" charset="0"/>
                <a:cs typeface="Verdana" pitchFamily="34" charset="0"/>
              </a:rPr>
              <a:t>Death</a:t>
            </a:r>
          </a:p>
          <a:p>
            <a:r>
              <a:rPr lang="en-US" dirty="0" smtClean="0">
                <a:latin typeface="Verdana" pitchFamily="34" charset="0"/>
                <a:ea typeface="Verdana" pitchFamily="34" charset="0"/>
                <a:cs typeface="Verdana" pitchFamily="34" charset="0"/>
              </a:rPr>
              <a:t>Gangrene or</a:t>
            </a:r>
          </a:p>
          <a:p>
            <a:r>
              <a:rPr lang="en-US" dirty="0" smtClean="0">
                <a:latin typeface="Verdana" pitchFamily="34" charset="0"/>
                <a:ea typeface="Verdana" pitchFamily="34" charset="0"/>
                <a:cs typeface="Verdana" pitchFamily="34" charset="0"/>
              </a:rPr>
              <a:t>Meningitis</a:t>
            </a:r>
            <a:endParaRPr lang="en-US"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8CC0E478-7D71-4FA0-9891-7B1529666467}" type="slidenum">
              <a:rPr lang="en-US" smtClean="0"/>
              <a:pPr/>
              <a:t>38</a:t>
            </a:fld>
            <a:endParaRPr lang="en-US" dirty="0"/>
          </a:p>
        </p:txBody>
      </p:sp>
    </p:spTree>
    <p:extLst>
      <p:ext uri="{BB962C8B-B14F-4D97-AF65-F5344CB8AC3E}">
        <p14:creationId xmlns:p14="http://schemas.microsoft.com/office/powerpoint/2010/main" val="36859948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itchFamily="34" charset="0"/>
                <a:ea typeface="Verdana" pitchFamily="34" charset="0"/>
                <a:cs typeface="Verdana" pitchFamily="34" charset="0"/>
              </a:rPr>
              <a:t>Risk Factors:</a:t>
            </a:r>
          </a:p>
          <a:p>
            <a:endParaRPr lang="en-US" dirty="0" smtClean="0">
              <a:latin typeface="Verdana" pitchFamily="34" charset="0"/>
              <a:ea typeface="Verdana" pitchFamily="34" charset="0"/>
              <a:cs typeface="Verdana" pitchFamily="34" charset="0"/>
            </a:endParaRPr>
          </a:p>
          <a:p>
            <a:r>
              <a:rPr lang="en-US" dirty="0" smtClean="0">
                <a:latin typeface="Verdana" pitchFamily="34" charset="0"/>
                <a:ea typeface="Verdana" pitchFamily="34" charset="0"/>
                <a:cs typeface="Verdana" pitchFamily="34" charset="0"/>
              </a:rPr>
              <a:t>Where you’re located. </a:t>
            </a:r>
          </a:p>
          <a:p>
            <a:r>
              <a:rPr lang="en-US" dirty="0" smtClean="0">
                <a:latin typeface="Verdana" pitchFamily="34" charset="0"/>
                <a:ea typeface="Verdana" pitchFamily="34" charset="0"/>
                <a:cs typeface="Verdana" pitchFamily="34" charset="0"/>
              </a:rPr>
              <a:t>	Are you located where you could</a:t>
            </a:r>
            <a:r>
              <a:rPr lang="en-US" baseline="0" dirty="0" smtClean="0">
                <a:latin typeface="Verdana" pitchFamily="34" charset="0"/>
                <a:ea typeface="Verdana" pitchFamily="34" charset="0"/>
                <a:cs typeface="Verdana" pitchFamily="34" charset="0"/>
              </a:rPr>
              <a:t> contact animals?</a:t>
            </a:r>
          </a:p>
          <a:p>
            <a:r>
              <a:rPr lang="en-US" baseline="0" dirty="0" smtClean="0">
                <a:latin typeface="Verdana" pitchFamily="34" charset="0"/>
                <a:ea typeface="Verdana" pitchFamily="34" charset="0"/>
                <a:cs typeface="Verdana" pitchFamily="34" charset="0"/>
              </a:rPr>
              <a:t>	Rural areas but also</a:t>
            </a:r>
          </a:p>
          <a:p>
            <a:r>
              <a:rPr lang="en-US" baseline="0" dirty="0" smtClean="0">
                <a:latin typeface="Verdana" pitchFamily="34" charset="0"/>
                <a:ea typeface="Verdana" pitchFamily="34" charset="0"/>
                <a:cs typeface="Verdana" pitchFamily="34" charset="0"/>
              </a:rPr>
              <a:t>	Urban areas which are overcrowded, have poor sanitation and a high rat population.</a:t>
            </a:r>
          </a:p>
          <a:p>
            <a:r>
              <a:rPr lang="en-US" baseline="0" dirty="0" smtClean="0">
                <a:latin typeface="Verdana" pitchFamily="34" charset="0"/>
                <a:ea typeface="Verdana" pitchFamily="34" charset="0"/>
                <a:cs typeface="Verdana" pitchFamily="34" charset="0"/>
              </a:rPr>
              <a:t>Your occupation. </a:t>
            </a:r>
          </a:p>
          <a:p>
            <a:r>
              <a:rPr lang="en-US" baseline="0" dirty="0" smtClean="0">
                <a:latin typeface="Verdana" pitchFamily="34" charset="0"/>
                <a:ea typeface="Verdana" pitchFamily="34" charset="0"/>
                <a:cs typeface="Verdana" pitchFamily="34" charset="0"/>
              </a:rPr>
              <a:t>	Do you do anything involving animals; domesticated or wild? Veterinarians? Game Commission picking up “road-kill?” Farming?</a:t>
            </a:r>
          </a:p>
          <a:p>
            <a:r>
              <a:rPr lang="en-US" baseline="0" dirty="0" smtClean="0">
                <a:latin typeface="Verdana" pitchFamily="34" charset="0"/>
                <a:ea typeface="Verdana" pitchFamily="34" charset="0"/>
                <a:cs typeface="Verdana" pitchFamily="34" charset="0"/>
              </a:rPr>
              <a:t>Do your hobbies take you into environments possessing the risk factors?</a:t>
            </a:r>
          </a:p>
          <a:p>
            <a:r>
              <a:rPr lang="en-US" baseline="0" dirty="0" smtClean="0">
                <a:latin typeface="Verdana" pitchFamily="34" charset="0"/>
                <a:ea typeface="Verdana" pitchFamily="34" charset="0"/>
                <a:cs typeface="Verdana" pitchFamily="34" charset="0"/>
              </a:rPr>
              <a:t>Plague is reportedly found in SW United States: Colorado, New Mexico, Arizona and California</a:t>
            </a:r>
          </a:p>
          <a:p>
            <a:endParaRPr lang="en-US" baseline="0" dirty="0" smtClean="0">
              <a:latin typeface="Verdana" pitchFamily="34" charset="0"/>
              <a:ea typeface="Verdana" pitchFamily="34" charset="0"/>
              <a:cs typeface="Verdana" pitchFamily="34" charset="0"/>
            </a:endParaRPr>
          </a:p>
          <a:p>
            <a:r>
              <a:rPr lang="en-US" baseline="0" dirty="0" smtClean="0">
                <a:latin typeface="Verdana" pitchFamily="34" charset="0"/>
                <a:ea typeface="Verdana" pitchFamily="34" charset="0"/>
                <a:cs typeface="Verdana" pitchFamily="34" charset="0"/>
              </a:rPr>
              <a:t>“Greatest number of human plague infections occurs in Africa.” Mayo Clinic Staff.</a:t>
            </a:r>
            <a:endParaRPr lang="en-US"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8CC0E478-7D71-4FA0-9891-7B1529666467}" type="slidenum">
              <a:rPr lang="en-US" smtClean="0"/>
              <a:pPr/>
              <a:t>39</a:t>
            </a:fld>
            <a:endParaRPr lang="en-US" dirty="0"/>
          </a:p>
        </p:txBody>
      </p:sp>
    </p:spTree>
    <p:extLst>
      <p:ext uri="{BB962C8B-B14F-4D97-AF65-F5344CB8AC3E}">
        <p14:creationId xmlns:p14="http://schemas.microsoft.com/office/powerpoint/2010/main" val="661655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0">
              <a:lnSpc>
                <a:spcPct val="100000"/>
              </a:lnSpc>
              <a:spcBef>
                <a:spcPct val="20000"/>
              </a:spcBef>
              <a:spcAft>
                <a:spcPts val="0"/>
              </a:spcAft>
              <a:buClrTx/>
              <a:buSzTx/>
              <a:buFont typeface="Arial" pitchFamily="34" charset="0"/>
              <a:buNone/>
              <a:tabLst/>
              <a:defRPr/>
            </a:pPr>
            <a:r>
              <a:rPr kumimoji="0" lang="en-US" sz="1200" b="1" i="0" u="none" strike="noStrike" kern="1200" cap="none" spc="0" normalizeH="0" baseline="0" noProof="0" dirty="0" smtClean="0">
                <a:ln>
                  <a:noFill/>
                </a:ln>
                <a:solidFill>
                  <a:prstClr val="black"/>
                </a:solidFill>
                <a:effectLst/>
                <a:uLnTx/>
                <a:uFillTx/>
                <a:latin typeface="Verdana" pitchFamily="34" charset="0"/>
                <a:ea typeface="+mn-ea"/>
                <a:cs typeface="+mn-cs"/>
              </a:rPr>
              <a:t>Infectious Diseases are defined as:</a:t>
            </a:r>
          </a:p>
          <a:p>
            <a:pPr marL="0" marR="0" lvl="0" indent="0" algn="l" defTabSz="914400" rtl="0" eaLnBrk="1" fontAlgn="auto" latinLnBrk="0" hangingPunct="0">
              <a:lnSpc>
                <a:spcPct val="100000"/>
              </a:lnSpc>
              <a:spcBef>
                <a:spcPct val="20000"/>
              </a:spcBef>
              <a:spcAft>
                <a:spcPts val="0"/>
              </a:spcAft>
              <a:buClrTx/>
              <a:buSzTx/>
              <a:buFont typeface="Arial" pitchFamily="34" charset="0"/>
              <a:buNone/>
              <a:tabLst/>
              <a:defRPr/>
            </a:pPr>
            <a:endPar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endParaRPr>
          </a:p>
          <a:p>
            <a:pPr marL="0" marR="0" lvl="0" indent="0" algn="l" defTabSz="914400" rtl="0" eaLnBrk="1" fontAlgn="auto" latinLnBrk="0" hangingPunct="0">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rPr>
              <a:t>“Disorders caused by organisms, such as bacteria, viruses, fungi or parasites …which can be passed from person to person. Some are transmitted by insect or animal bites while others are passed by ingesting contaminated food or water or being exposed to organisms in the environment</a:t>
            </a:r>
            <a:r>
              <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rPr>
              <a:t>.” Contact with contaminated blood is another source.</a:t>
            </a:r>
            <a:endParaRPr lang="en-US" sz="1200" kern="1200" dirty="0" smtClean="0">
              <a:solidFill>
                <a:schemeClr val="tx1"/>
              </a:solidFill>
              <a:effectLst/>
              <a:latin typeface="Verdana" pitchFamily="34" charset="0"/>
              <a:ea typeface="Verdana" pitchFamily="34" charset="0"/>
              <a:cs typeface="Verdana"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Verdana" pitchFamily="34" charset="0"/>
              <a:ea typeface="Verdana" pitchFamily="34" charset="0"/>
              <a:cs typeface="Verdana"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Verdana" pitchFamily="34" charset="0"/>
                <a:ea typeface="Verdana" pitchFamily="34" charset="0"/>
                <a:cs typeface="Verdana" pitchFamily="34" charset="0"/>
              </a:rPr>
              <a:t>http://www.mayoclinic.org/diseases-conditions/infectious-diseases/basics/definition/CON-20033534</a:t>
            </a:r>
          </a:p>
          <a:p>
            <a:endParaRPr lang="en-US" sz="1200"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4</a:t>
            </a:fld>
            <a:endParaRPr lang="en-US" dirty="0"/>
          </a:p>
        </p:txBody>
      </p:sp>
    </p:spTree>
    <p:extLst>
      <p:ext uri="{BB962C8B-B14F-4D97-AF65-F5344CB8AC3E}">
        <p14:creationId xmlns:p14="http://schemas.microsoft.com/office/powerpoint/2010/main" val="22450368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hangingPunct="0"/>
            <a:r>
              <a:rPr lang="en-US" dirty="0" smtClean="0">
                <a:solidFill>
                  <a:schemeClr val="tx1"/>
                </a:solidFill>
                <a:latin typeface="Verdana" pitchFamily="34" charset="0"/>
                <a:ea typeface="Verdana" pitchFamily="34" charset="0"/>
                <a:cs typeface="Verdana" pitchFamily="34" charset="0"/>
              </a:rPr>
              <a:t>Viral:</a:t>
            </a:r>
            <a:r>
              <a:rPr lang="en-US" baseline="0" dirty="0" smtClean="0">
                <a:solidFill>
                  <a:schemeClr val="tx1"/>
                </a:solidFill>
                <a:latin typeface="Verdana" pitchFamily="34" charset="0"/>
                <a:ea typeface="Verdana" pitchFamily="34" charset="0"/>
                <a:cs typeface="Verdana" pitchFamily="34" charset="0"/>
              </a:rPr>
              <a:t> </a:t>
            </a:r>
            <a:r>
              <a:rPr lang="en-US" b="1" dirty="0" smtClean="0">
                <a:solidFill>
                  <a:schemeClr val="tx1"/>
                </a:solidFill>
                <a:latin typeface="Verdana" pitchFamily="34" charset="0"/>
                <a:ea typeface="Verdana" pitchFamily="34" charset="0"/>
                <a:cs typeface="Verdana" pitchFamily="34" charset="0"/>
              </a:rPr>
              <a:t>EBOLA</a:t>
            </a:r>
            <a:r>
              <a:rPr lang="en-US" dirty="0" smtClean="0">
                <a:solidFill>
                  <a:schemeClr val="tx1"/>
                </a:solidFill>
                <a:latin typeface="Verdana" pitchFamily="34" charset="0"/>
                <a:ea typeface="Verdana" pitchFamily="34" charset="0"/>
                <a:cs typeface="Verdana" pitchFamily="34" charset="0"/>
              </a:rPr>
              <a:t> Virus caused by Filo virus and other African Hemorrhagic Fevers. These are marked by severe bleeding, organ failure and often death.</a:t>
            </a:r>
          </a:p>
          <a:p>
            <a:pPr algn="l" hangingPunct="0"/>
            <a:r>
              <a:rPr lang="en-US" dirty="0" smtClean="0">
                <a:solidFill>
                  <a:schemeClr val="tx1"/>
                </a:solidFill>
                <a:latin typeface="Verdana" pitchFamily="34" charset="0"/>
                <a:ea typeface="Verdana" pitchFamily="34" charset="0"/>
                <a:cs typeface="Verdana" pitchFamily="34" charset="0"/>
              </a:rPr>
              <a:t> </a:t>
            </a:r>
          </a:p>
          <a:p>
            <a:pPr algn="l" hangingPunct="0"/>
            <a:r>
              <a:rPr lang="en-US" dirty="0" smtClean="0">
                <a:solidFill>
                  <a:schemeClr val="tx1"/>
                </a:solidFill>
                <a:latin typeface="Verdana" pitchFamily="34" charset="0"/>
                <a:ea typeface="Verdana" pitchFamily="34" charset="0"/>
                <a:cs typeface="Verdana" pitchFamily="34" charset="0"/>
              </a:rPr>
              <a:t>Ebola</a:t>
            </a:r>
            <a:r>
              <a:rPr lang="en-US" baseline="0" dirty="0" smtClean="0">
                <a:solidFill>
                  <a:schemeClr val="tx1"/>
                </a:solidFill>
                <a:latin typeface="Verdana" pitchFamily="34" charset="0"/>
                <a:ea typeface="Verdana" pitchFamily="34" charset="0"/>
                <a:cs typeface="Verdana" pitchFamily="34" charset="0"/>
              </a:rPr>
              <a:t> is o</a:t>
            </a:r>
            <a:r>
              <a:rPr lang="en-US" dirty="0" smtClean="0">
                <a:solidFill>
                  <a:schemeClr val="tx1"/>
                </a:solidFill>
                <a:latin typeface="Verdana" pitchFamily="34" charset="0"/>
                <a:ea typeface="Verdana" pitchFamily="34" charset="0"/>
                <a:cs typeface="Verdana" pitchFamily="34" charset="0"/>
              </a:rPr>
              <a:t>ne of the most pathogenic viruses known to science, causing 50-90% fatalities in all clinically ill cases.</a:t>
            </a:r>
          </a:p>
          <a:p>
            <a:r>
              <a:rPr lang="en-US" dirty="0" smtClean="0">
                <a:latin typeface="Verdana" pitchFamily="34" charset="0"/>
                <a:ea typeface="Verdana" pitchFamily="34" charset="0"/>
                <a:cs typeface="Verdana" pitchFamily="34" charset="0"/>
              </a:rPr>
              <a:t>Mayo Clinic</a:t>
            </a:r>
            <a:endParaRPr lang="en-US"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8CC0E478-7D71-4FA0-9891-7B1529666467}" type="slidenum">
              <a:rPr lang="en-US" smtClean="0"/>
              <a:pPr/>
              <a:t>40</a:t>
            </a:fld>
            <a:endParaRPr lang="en-US" dirty="0"/>
          </a:p>
        </p:txBody>
      </p:sp>
    </p:spTree>
    <p:extLst>
      <p:ext uri="{BB962C8B-B14F-4D97-AF65-F5344CB8AC3E}">
        <p14:creationId xmlns:p14="http://schemas.microsoft.com/office/powerpoint/2010/main" val="35494604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solidFill>
                  <a:schemeClr val="tx1"/>
                </a:solidFill>
                <a:latin typeface="Verdana" pitchFamily="34" charset="0"/>
                <a:ea typeface="Verdana" pitchFamily="34" charset="0"/>
                <a:cs typeface="Verdana" pitchFamily="34" charset="0"/>
              </a:rPr>
              <a:t>This virus lives in animal hosts and can be contracted through contact with blood and waste products. </a:t>
            </a:r>
          </a:p>
          <a:p>
            <a:pPr algn="l"/>
            <a:endParaRPr lang="en-US" dirty="0" smtClean="0">
              <a:solidFill>
                <a:schemeClr val="tx1"/>
              </a:solidFill>
              <a:latin typeface="Verdana" pitchFamily="34" charset="0"/>
              <a:ea typeface="Verdana" pitchFamily="34" charset="0"/>
              <a:cs typeface="Verdana" pitchFamily="34" charset="0"/>
            </a:endParaRPr>
          </a:p>
          <a:p>
            <a:pPr algn="l"/>
            <a:r>
              <a:rPr lang="en-US" dirty="0" smtClean="0">
                <a:solidFill>
                  <a:schemeClr val="tx1"/>
                </a:solidFill>
                <a:latin typeface="Verdana" pitchFamily="34" charset="0"/>
                <a:ea typeface="Verdana" pitchFamily="34" charset="0"/>
                <a:cs typeface="Verdana" pitchFamily="34" charset="0"/>
              </a:rPr>
              <a:t>It is then spread through person to person contact with body fluids or contaminated needles of those infected. </a:t>
            </a:r>
          </a:p>
          <a:p>
            <a:pPr algn="l"/>
            <a:endParaRPr lang="en-US" dirty="0" smtClean="0">
              <a:solidFill>
                <a:schemeClr val="tx1"/>
              </a:solidFill>
              <a:latin typeface="Verdana" pitchFamily="34" charset="0"/>
              <a:ea typeface="Verdana" pitchFamily="34" charset="0"/>
              <a:cs typeface="Verdana" pitchFamily="34" charset="0"/>
            </a:endParaRPr>
          </a:p>
          <a:p>
            <a:pPr algn="l"/>
            <a:r>
              <a:rPr lang="en-US" dirty="0" smtClean="0">
                <a:solidFill>
                  <a:schemeClr val="tx1"/>
                </a:solidFill>
                <a:latin typeface="Verdana" pitchFamily="34" charset="0"/>
                <a:ea typeface="Verdana" pitchFamily="34" charset="0"/>
                <a:cs typeface="Verdana" pitchFamily="34" charset="0"/>
              </a:rPr>
              <a:t>Cases of transmission include direct contact with blood, secretions, organs or semen of infected persons and by handling ill or infected chimps.</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41</a:t>
            </a:fld>
            <a:endParaRPr lang="en-US" dirty="0"/>
          </a:p>
        </p:txBody>
      </p:sp>
    </p:spTree>
    <p:extLst>
      <p:ext uri="{BB962C8B-B14F-4D97-AF65-F5344CB8AC3E}">
        <p14:creationId xmlns:p14="http://schemas.microsoft.com/office/powerpoint/2010/main" val="15905836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hangingPunct="0">
              <a:buFontTx/>
              <a:buNone/>
            </a:pPr>
            <a:r>
              <a:rPr lang="en-US" dirty="0" smtClean="0">
                <a:solidFill>
                  <a:schemeClr val="tx1"/>
                </a:solidFill>
                <a:latin typeface="Verdana" pitchFamily="34" charset="0"/>
                <a:ea typeface="Verdana" pitchFamily="34" charset="0"/>
                <a:cs typeface="Verdana" pitchFamily="34" charset="0"/>
              </a:rPr>
              <a:t>Persons are not contagious until symptoms are developed. Lack of PPE by medical personnel may be the cause of them becoming infected. </a:t>
            </a:r>
          </a:p>
          <a:p>
            <a:pPr marL="0" indent="0" algn="l" hangingPunct="0">
              <a:buFontTx/>
              <a:buNone/>
            </a:pPr>
            <a:endParaRPr lang="en-US" dirty="0" smtClean="0">
              <a:solidFill>
                <a:schemeClr val="tx1"/>
              </a:solidFill>
              <a:latin typeface="Verdana" pitchFamily="34" charset="0"/>
              <a:ea typeface="Verdana" pitchFamily="34" charset="0"/>
              <a:cs typeface="Verdana" pitchFamily="34" charset="0"/>
            </a:endParaRPr>
          </a:p>
          <a:p>
            <a:pPr marL="0" indent="0" algn="l" hangingPunct="0">
              <a:buFontTx/>
              <a:buNone/>
            </a:pPr>
            <a:r>
              <a:rPr lang="en-US" dirty="0" smtClean="0">
                <a:solidFill>
                  <a:schemeClr val="tx1"/>
                </a:solidFill>
                <a:latin typeface="Verdana" pitchFamily="34" charset="0"/>
                <a:ea typeface="Verdana" pitchFamily="34" charset="0"/>
                <a:cs typeface="Verdana" pitchFamily="34" charset="0"/>
              </a:rPr>
              <a:t>This should also be a concern of emergency response personnel when working around accident victims.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Verdana" pitchFamily="34" charset="0"/>
                <a:ea typeface="Verdana" pitchFamily="34" charset="0"/>
                <a:cs typeface="Verdana" pitchFamily="34" charset="0"/>
              </a:rPr>
              <a:t>Third world countries,</a:t>
            </a:r>
            <a:r>
              <a:rPr lang="en-US" baseline="0" dirty="0" smtClean="0">
                <a:latin typeface="Verdana" pitchFamily="34" charset="0"/>
                <a:ea typeface="Verdana" pitchFamily="34" charset="0"/>
                <a:cs typeface="Verdana" pitchFamily="34" charset="0"/>
              </a:rPr>
              <a:t> not having finances to purchase new needles or injection equipment, use sterilized equipment. If sterilization fails and old needles are used, the disease may be transmitted to others.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latin typeface="Verdana" pitchFamily="34" charset="0"/>
              <a:ea typeface="Verdana" pitchFamily="34" charset="0"/>
              <a:cs typeface="Verdana"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Verdana" pitchFamily="34" charset="0"/>
                <a:ea typeface="Verdana" pitchFamily="34" charset="0"/>
                <a:cs typeface="Verdana" pitchFamily="34" charset="0"/>
              </a:rPr>
              <a:t>Mayo Clinic</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42</a:t>
            </a:fld>
            <a:endParaRPr lang="en-US" dirty="0"/>
          </a:p>
        </p:txBody>
      </p:sp>
    </p:spTree>
    <p:extLst>
      <p:ext uri="{BB962C8B-B14F-4D97-AF65-F5344CB8AC3E}">
        <p14:creationId xmlns:p14="http://schemas.microsoft.com/office/powerpoint/2010/main" val="35494604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hangingPunct="0"/>
            <a:r>
              <a:rPr lang="en-US" dirty="0" smtClean="0">
                <a:solidFill>
                  <a:schemeClr val="tx1"/>
                </a:solidFill>
                <a:latin typeface="Verdana" pitchFamily="34" charset="0"/>
                <a:ea typeface="Verdana" pitchFamily="34" charset="0"/>
                <a:cs typeface="Verdana" pitchFamily="34" charset="0"/>
              </a:rPr>
              <a:t>Symptoms: Fever, weakness, muscle pain, headache, sore throat.  Then vomiting, diarrhea, rash, limited kidney and liver functions &amp; both internal &amp; external bleeding.</a:t>
            </a:r>
          </a:p>
          <a:p>
            <a:pPr algn="l"/>
            <a:endParaRPr lang="en-US" dirty="0" smtClean="0">
              <a:solidFill>
                <a:schemeClr val="tx1"/>
              </a:solidFill>
              <a:latin typeface="Verdana" pitchFamily="34" charset="0"/>
              <a:ea typeface="Verdana" pitchFamily="34" charset="0"/>
              <a:cs typeface="Verdana" pitchFamily="34" charset="0"/>
            </a:endParaRPr>
          </a:p>
          <a:p>
            <a:pPr algn="l"/>
            <a:r>
              <a:rPr lang="en-US" dirty="0" smtClean="0">
                <a:solidFill>
                  <a:schemeClr val="tx1"/>
                </a:solidFill>
                <a:latin typeface="Verdana" pitchFamily="34" charset="0"/>
                <a:ea typeface="Verdana" pitchFamily="34" charset="0"/>
                <a:cs typeface="Verdana" pitchFamily="34" charset="0"/>
              </a:rPr>
              <a:t>Incubation: 2-21 days, 5th day: hemorrhagic symptoms</a:t>
            </a:r>
          </a:p>
          <a:p>
            <a:pPr algn="l"/>
            <a:endParaRPr lang="en-US" dirty="0" smtClean="0">
              <a:solidFill>
                <a:schemeClr val="tx1"/>
              </a:solidFill>
              <a:latin typeface="Verdana" pitchFamily="34" charset="0"/>
              <a:ea typeface="Verdana" pitchFamily="34" charset="0"/>
              <a:cs typeface="Verdana" pitchFamily="34" charset="0"/>
            </a:endParaRPr>
          </a:p>
          <a:p>
            <a:pPr algn="l"/>
            <a:r>
              <a:rPr lang="en-US" dirty="0" smtClean="0">
                <a:solidFill>
                  <a:schemeClr val="tx1"/>
                </a:solidFill>
                <a:latin typeface="Verdana" pitchFamily="34" charset="0"/>
                <a:ea typeface="Verdana" pitchFamily="34" charset="0"/>
                <a:cs typeface="Verdana" pitchFamily="34" charset="0"/>
              </a:rPr>
              <a:t>Fatality: 50-90%</a:t>
            </a:r>
          </a:p>
          <a:p>
            <a:pPr algn="l"/>
            <a:endParaRPr lang="en-US" dirty="0" smtClean="0">
              <a:solidFill>
                <a:schemeClr val="tx1"/>
              </a:solidFill>
              <a:latin typeface="Verdana" pitchFamily="34" charset="0"/>
              <a:ea typeface="Verdana" pitchFamily="34" charset="0"/>
              <a:cs typeface="Verdana" pitchFamily="34" charset="0"/>
            </a:endParaRPr>
          </a:p>
          <a:p>
            <a:pPr algn="l"/>
            <a:r>
              <a:rPr lang="en-US" dirty="0" smtClean="0">
                <a:solidFill>
                  <a:schemeClr val="tx1"/>
                </a:solidFill>
                <a:latin typeface="Verdana" pitchFamily="34" charset="0"/>
                <a:ea typeface="Verdana" pitchFamily="34" charset="0"/>
                <a:cs typeface="Verdana" pitchFamily="34" charset="0"/>
              </a:rPr>
              <a:t>Treatment: Supportive care. </a:t>
            </a:r>
          </a:p>
          <a:p>
            <a:pPr algn="l"/>
            <a:r>
              <a:rPr lang="en-US" sz="1200" kern="1200" dirty="0" smtClean="0">
                <a:solidFill>
                  <a:schemeClr val="tx1"/>
                </a:solidFill>
                <a:effectLst/>
                <a:latin typeface="Verdana" pitchFamily="34" charset="0"/>
                <a:ea typeface="Verdana" pitchFamily="34" charset="0"/>
                <a:cs typeface="Verdana" pitchFamily="34" charset="0"/>
              </a:rPr>
              <a:t>Other African hemorrhagic fevers include Lassa Virus and Marburg</a:t>
            </a:r>
            <a:r>
              <a:rPr lang="en-US" sz="1200" kern="1200" baseline="0" dirty="0" smtClean="0">
                <a:solidFill>
                  <a:schemeClr val="tx1"/>
                </a:solidFill>
                <a:effectLst/>
                <a:latin typeface="Verdana" pitchFamily="34" charset="0"/>
                <a:ea typeface="Verdana" pitchFamily="34" charset="0"/>
                <a:cs typeface="Verdana" pitchFamily="34" charset="0"/>
              </a:rPr>
              <a:t> Virus.</a:t>
            </a:r>
            <a:endParaRPr lang="en-US" sz="1200" kern="1200" dirty="0" smtClean="0">
              <a:solidFill>
                <a:schemeClr val="tx1"/>
              </a:solidFill>
              <a:effectLst/>
              <a:latin typeface="Verdana" pitchFamily="34" charset="0"/>
              <a:ea typeface="Verdana" pitchFamily="34" charset="0"/>
              <a:cs typeface="Verdana" pitchFamily="34" charset="0"/>
            </a:endParaRPr>
          </a:p>
          <a:p>
            <a:pPr hangingPunct="0"/>
            <a:r>
              <a:rPr lang="en-US" sz="1200" kern="1200" dirty="0" smtClean="0">
                <a:solidFill>
                  <a:schemeClr val="tx1"/>
                </a:solidFill>
                <a:effectLst/>
                <a:latin typeface="Verdana" pitchFamily="34" charset="0"/>
                <a:ea typeface="Verdana" pitchFamily="34" charset="0"/>
                <a:cs typeface="Verdana" pitchFamily="34" charset="0"/>
              </a:rPr>
              <a:t>High priority for biological</a:t>
            </a:r>
            <a:r>
              <a:rPr lang="en-US" sz="1200" kern="1200" baseline="0" dirty="0" smtClean="0">
                <a:solidFill>
                  <a:schemeClr val="tx1"/>
                </a:solidFill>
                <a:effectLst/>
                <a:latin typeface="Verdana" pitchFamily="34" charset="0"/>
                <a:ea typeface="Verdana" pitchFamily="34" charset="0"/>
                <a:cs typeface="Verdana" pitchFamily="34" charset="0"/>
              </a:rPr>
              <a:t> weapons</a:t>
            </a:r>
            <a:r>
              <a:rPr lang="en-US" sz="1200" kern="1200" dirty="0" smtClean="0">
                <a:solidFill>
                  <a:schemeClr val="tx1"/>
                </a:solidFill>
                <a:effectLst/>
                <a:latin typeface="Verdana" pitchFamily="34" charset="0"/>
                <a:ea typeface="Verdana" pitchFamily="34" charset="0"/>
                <a:cs typeface="Verdana" pitchFamily="34" charset="0"/>
              </a:rPr>
              <a:t> due to being highly infectious by aerosolizing.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Verdana" pitchFamily="34" charset="0"/>
                <a:ea typeface="Verdana" pitchFamily="34" charset="0"/>
                <a:cs typeface="Verdana" pitchFamily="34" charset="0"/>
              </a:rPr>
              <a:t>This agent was assigned a high priority for Biological Weaponry in the former USSR program. </a:t>
            </a:r>
            <a:r>
              <a:rPr lang="en-US" dirty="0" smtClean="0">
                <a:solidFill>
                  <a:schemeClr val="tx1"/>
                </a:solidFill>
                <a:latin typeface="Verdana" pitchFamily="34" charset="0"/>
                <a:ea typeface="Verdana" pitchFamily="34" charset="0"/>
                <a:cs typeface="Verdana" pitchFamily="34" charset="0"/>
              </a:rPr>
              <a:t>Clandestine stockpiles are not known.</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43</a:t>
            </a:fld>
            <a:endParaRPr lang="en-US" dirty="0"/>
          </a:p>
        </p:txBody>
      </p:sp>
    </p:spTree>
    <p:extLst>
      <p:ext uri="{BB962C8B-B14F-4D97-AF65-F5344CB8AC3E}">
        <p14:creationId xmlns:p14="http://schemas.microsoft.com/office/powerpoint/2010/main" val="7188068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itchFamily="34" charset="0"/>
                <a:ea typeface="Verdana" pitchFamily="34" charset="0"/>
                <a:cs typeface="Verdana" pitchFamily="34" charset="0"/>
              </a:rPr>
              <a:t>Ebola Symptoms</a:t>
            </a:r>
          </a:p>
          <a:p>
            <a:pPr algn="l"/>
            <a:r>
              <a:rPr lang="en-US" dirty="0" smtClean="0">
                <a:solidFill>
                  <a:schemeClr val="tx1"/>
                </a:solidFill>
                <a:latin typeface="Verdana" pitchFamily="34" charset="0"/>
                <a:ea typeface="Verdana" pitchFamily="34" charset="0"/>
                <a:cs typeface="Verdana" pitchFamily="34" charset="0"/>
              </a:rPr>
              <a:t>Within 5 to 10 days, may include:</a:t>
            </a:r>
          </a:p>
          <a:p>
            <a:pPr algn="l"/>
            <a:endParaRPr lang="en-US" dirty="0" smtClean="0">
              <a:solidFill>
                <a:schemeClr val="tx1"/>
              </a:solidFill>
              <a:latin typeface="Verdana" pitchFamily="34" charset="0"/>
              <a:ea typeface="Verdana" pitchFamily="34" charset="0"/>
              <a:cs typeface="Verdana" pitchFamily="34" charset="0"/>
            </a:endParaRPr>
          </a:p>
          <a:p>
            <a:pPr marL="342900" indent="-342900" algn="l">
              <a:buFont typeface="Wingdings" pitchFamily="2" charset="2"/>
              <a:buChar char="§"/>
            </a:pPr>
            <a:r>
              <a:rPr lang="en-US" dirty="0" smtClean="0">
                <a:solidFill>
                  <a:schemeClr val="tx1"/>
                </a:solidFill>
                <a:latin typeface="Verdana" pitchFamily="34" charset="0"/>
                <a:ea typeface="Verdana" pitchFamily="34" charset="0"/>
                <a:cs typeface="Verdana" pitchFamily="34" charset="0"/>
              </a:rPr>
              <a:t>Chills</a:t>
            </a:r>
          </a:p>
          <a:p>
            <a:pPr marL="342900" indent="-342900" algn="l">
              <a:buFont typeface="Wingdings" pitchFamily="2" charset="2"/>
              <a:buChar char="§"/>
            </a:pPr>
            <a:r>
              <a:rPr lang="en-US" dirty="0" smtClean="0">
                <a:solidFill>
                  <a:schemeClr val="tx1"/>
                </a:solidFill>
                <a:latin typeface="Verdana" pitchFamily="34" charset="0"/>
                <a:ea typeface="Verdana" pitchFamily="34" charset="0"/>
                <a:cs typeface="Verdana" pitchFamily="34" charset="0"/>
              </a:rPr>
              <a:t>Fever</a:t>
            </a:r>
          </a:p>
          <a:p>
            <a:pPr marL="342900" indent="-342900" algn="l">
              <a:buFont typeface="Wingdings" pitchFamily="2" charset="2"/>
              <a:buChar char="§"/>
            </a:pPr>
            <a:r>
              <a:rPr lang="en-US" dirty="0" smtClean="0">
                <a:solidFill>
                  <a:schemeClr val="tx1"/>
                </a:solidFill>
                <a:latin typeface="Verdana" pitchFamily="34" charset="0"/>
                <a:ea typeface="Verdana" pitchFamily="34" charset="0"/>
                <a:cs typeface="Verdana" pitchFamily="34" charset="0"/>
              </a:rPr>
              <a:t>Joint/muscle aches</a:t>
            </a:r>
          </a:p>
          <a:p>
            <a:pPr marL="342900" indent="-342900" algn="l">
              <a:buFont typeface="Wingdings" pitchFamily="2" charset="2"/>
              <a:buChar char="§"/>
            </a:pPr>
            <a:r>
              <a:rPr lang="en-US" dirty="0" smtClean="0">
                <a:solidFill>
                  <a:schemeClr val="tx1"/>
                </a:solidFill>
                <a:latin typeface="Verdana" pitchFamily="34" charset="0"/>
                <a:ea typeface="Verdana" pitchFamily="34" charset="0"/>
                <a:cs typeface="Verdana" pitchFamily="34" charset="0"/>
              </a:rPr>
              <a:t>Weakness</a:t>
            </a:r>
          </a:p>
          <a:p>
            <a:pPr marL="342900" indent="-342900" algn="l">
              <a:buFont typeface="Wingdings" pitchFamily="2" charset="2"/>
              <a:buChar char="§"/>
            </a:pPr>
            <a:r>
              <a:rPr lang="en-US" dirty="0" smtClean="0">
                <a:solidFill>
                  <a:schemeClr val="tx1"/>
                </a:solidFill>
                <a:latin typeface="Verdana" pitchFamily="34" charset="0"/>
                <a:ea typeface="Verdana" pitchFamily="34" charset="0"/>
                <a:cs typeface="Verdana" pitchFamily="34" charset="0"/>
              </a:rPr>
              <a:t>Severe headache</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44</a:t>
            </a:fld>
            <a:endParaRPr lang="en-US" dirty="0"/>
          </a:p>
        </p:txBody>
      </p:sp>
    </p:spTree>
    <p:extLst>
      <p:ext uri="{BB962C8B-B14F-4D97-AF65-F5344CB8AC3E}">
        <p14:creationId xmlns:p14="http://schemas.microsoft.com/office/powerpoint/2010/main" val="11568291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latin typeface="Verdana" pitchFamily="34" charset="0"/>
                <a:ea typeface="Verdana" pitchFamily="34" charset="0"/>
                <a:cs typeface="Verdana" pitchFamily="34" charset="0"/>
              </a:rPr>
              <a:t>Ebola </a:t>
            </a:r>
            <a:r>
              <a:rPr lang="en-US" dirty="0" smtClean="0">
                <a:solidFill>
                  <a:schemeClr val="tx1"/>
                </a:solidFill>
                <a:latin typeface="Verdana" pitchFamily="34" charset="0"/>
                <a:ea typeface="Verdana" pitchFamily="34" charset="0"/>
                <a:cs typeface="Verdana" pitchFamily="34" charset="0"/>
              </a:rPr>
              <a:t>Symptoms may increase to:</a:t>
            </a:r>
          </a:p>
          <a:p>
            <a:pPr algn="l"/>
            <a:endParaRPr lang="en-US" dirty="0" smtClean="0">
              <a:solidFill>
                <a:schemeClr val="tx1"/>
              </a:solidFill>
              <a:latin typeface="Verdana" pitchFamily="34" charset="0"/>
              <a:ea typeface="Verdana" pitchFamily="34" charset="0"/>
              <a:cs typeface="Verdana" pitchFamily="34" charset="0"/>
            </a:endParaRPr>
          </a:p>
          <a:p>
            <a:pPr marL="342900" indent="-342900" algn="l">
              <a:buFont typeface="Wingdings" pitchFamily="2" charset="2"/>
              <a:buChar char="§"/>
            </a:pPr>
            <a:r>
              <a:rPr lang="en-US" dirty="0" smtClean="0">
                <a:solidFill>
                  <a:schemeClr val="tx1"/>
                </a:solidFill>
                <a:latin typeface="Verdana" pitchFamily="34" charset="0"/>
                <a:ea typeface="Verdana" pitchFamily="34" charset="0"/>
                <a:cs typeface="Verdana" pitchFamily="34" charset="0"/>
              </a:rPr>
              <a:t>Nausea/vomiting</a:t>
            </a:r>
          </a:p>
          <a:p>
            <a:pPr marL="342900" indent="-342900" algn="l">
              <a:buFont typeface="Wingdings" pitchFamily="2" charset="2"/>
              <a:buChar char="§"/>
            </a:pPr>
            <a:r>
              <a:rPr lang="en-US" dirty="0" smtClean="0">
                <a:solidFill>
                  <a:schemeClr val="tx1"/>
                </a:solidFill>
                <a:latin typeface="Verdana" pitchFamily="34" charset="0"/>
                <a:ea typeface="Verdana" pitchFamily="34" charset="0"/>
                <a:cs typeface="Verdana" pitchFamily="34" charset="0"/>
              </a:rPr>
              <a:t>Diarrhea which may be bloody</a:t>
            </a:r>
          </a:p>
          <a:p>
            <a:pPr marL="342900" indent="-342900" algn="l">
              <a:buFont typeface="Wingdings" pitchFamily="2" charset="2"/>
              <a:buChar char="§"/>
            </a:pPr>
            <a:r>
              <a:rPr lang="en-US" dirty="0" smtClean="0">
                <a:solidFill>
                  <a:schemeClr val="tx1"/>
                </a:solidFill>
                <a:latin typeface="Verdana" pitchFamily="34" charset="0"/>
                <a:ea typeface="Verdana" pitchFamily="34" charset="0"/>
                <a:cs typeface="Verdana" pitchFamily="34" charset="0"/>
              </a:rPr>
              <a:t>Raised rash</a:t>
            </a:r>
          </a:p>
          <a:p>
            <a:pPr marL="342900" indent="-342900" algn="l">
              <a:buFont typeface="Wingdings" pitchFamily="2" charset="2"/>
              <a:buChar char="§"/>
            </a:pPr>
            <a:r>
              <a:rPr lang="en-US" dirty="0" smtClean="0">
                <a:solidFill>
                  <a:schemeClr val="tx1"/>
                </a:solidFill>
                <a:latin typeface="Verdana" pitchFamily="34" charset="0"/>
                <a:ea typeface="Verdana" pitchFamily="34" charset="0"/>
                <a:cs typeface="Verdana" pitchFamily="34" charset="0"/>
              </a:rPr>
              <a:t>Chest and stomach pain</a:t>
            </a:r>
          </a:p>
          <a:p>
            <a:pPr marL="342900" indent="-342900" algn="l">
              <a:buFont typeface="Wingdings" pitchFamily="2" charset="2"/>
              <a:buChar char="§"/>
            </a:pPr>
            <a:r>
              <a:rPr lang="en-US" dirty="0" smtClean="0">
                <a:solidFill>
                  <a:schemeClr val="tx1"/>
                </a:solidFill>
                <a:latin typeface="Verdana" pitchFamily="34" charset="0"/>
                <a:ea typeface="Verdana" pitchFamily="34" charset="0"/>
                <a:cs typeface="Verdana" pitchFamily="34" charset="0"/>
              </a:rPr>
              <a:t>Bleeding: external and internal due to it being a Hemorrhagic agent.</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45</a:t>
            </a:fld>
            <a:endParaRPr lang="en-US" dirty="0"/>
          </a:p>
        </p:txBody>
      </p:sp>
    </p:spTree>
    <p:extLst>
      <p:ext uri="{BB962C8B-B14F-4D97-AF65-F5344CB8AC3E}">
        <p14:creationId xmlns:p14="http://schemas.microsoft.com/office/powerpoint/2010/main" val="38680403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solidFill>
                  <a:schemeClr val="tx1"/>
                </a:solidFill>
                <a:latin typeface="Verdana" pitchFamily="34" charset="0"/>
                <a:ea typeface="Verdana" pitchFamily="34" charset="0"/>
                <a:cs typeface="Verdana" pitchFamily="34" charset="0"/>
              </a:rPr>
              <a:t>According to the Mayo Clinic staff, complications for Ebola may include:</a:t>
            </a:r>
          </a:p>
          <a:p>
            <a:pPr marL="342900" lvl="0" indent="-342900" algn="l">
              <a:buFont typeface="Wingdings" pitchFamily="2" charset="2"/>
              <a:buChar char="§"/>
            </a:pPr>
            <a:r>
              <a:rPr lang="en-US" dirty="0" smtClean="0">
                <a:solidFill>
                  <a:schemeClr val="tx1"/>
                </a:solidFill>
                <a:latin typeface="Verdana" pitchFamily="34" charset="0"/>
                <a:ea typeface="Verdana" pitchFamily="34" charset="0"/>
                <a:cs typeface="Verdana" pitchFamily="34" charset="0"/>
              </a:rPr>
              <a:t>Multiple organ failure</a:t>
            </a:r>
          </a:p>
          <a:p>
            <a:pPr marL="342900" lvl="0" indent="-342900" algn="l">
              <a:buFont typeface="Wingdings" pitchFamily="2" charset="2"/>
              <a:buChar char="§"/>
            </a:pPr>
            <a:r>
              <a:rPr lang="en-US" dirty="0" smtClean="0">
                <a:solidFill>
                  <a:schemeClr val="tx1"/>
                </a:solidFill>
                <a:latin typeface="Verdana" pitchFamily="34" charset="0"/>
                <a:ea typeface="Verdana" pitchFamily="34" charset="0"/>
                <a:cs typeface="Verdana" pitchFamily="34" charset="0"/>
              </a:rPr>
              <a:t>Severe bleeding</a:t>
            </a:r>
          </a:p>
          <a:p>
            <a:pPr marL="342900" lvl="0" indent="-342900" algn="l">
              <a:buFont typeface="Wingdings" pitchFamily="2" charset="2"/>
              <a:buChar char="§"/>
            </a:pPr>
            <a:r>
              <a:rPr lang="en-US" dirty="0" smtClean="0">
                <a:solidFill>
                  <a:schemeClr val="tx1"/>
                </a:solidFill>
                <a:latin typeface="Verdana" pitchFamily="34" charset="0"/>
                <a:ea typeface="Verdana" pitchFamily="34" charset="0"/>
                <a:cs typeface="Verdana" pitchFamily="34" charset="0"/>
              </a:rPr>
              <a:t>Jaundice</a:t>
            </a:r>
          </a:p>
          <a:p>
            <a:pPr marL="342900" lvl="0" indent="-342900" algn="l">
              <a:buFont typeface="Wingdings" pitchFamily="2" charset="2"/>
              <a:buChar char="§"/>
            </a:pPr>
            <a:r>
              <a:rPr lang="en-US" dirty="0" smtClean="0">
                <a:solidFill>
                  <a:schemeClr val="tx1"/>
                </a:solidFill>
                <a:latin typeface="Verdana" pitchFamily="34" charset="0"/>
                <a:ea typeface="Verdana" pitchFamily="34" charset="0"/>
                <a:cs typeface="Verdana" pitchFamily="34" charset="0"/>
              </a:rPr>
              <a:t>Delirium</a:t>
            </a:r>
          </a:p>
          <a:p>
            <a:pPr marL="342900" lvl="0" indent="-342900" algn="l">
              <a:buFont typeface="Wingdings" pitchFamily="2" charset="2"/>
              <a:buChar char="§"/>
            </a:pPr>
            <a:r>
              <a:rPr lang="en-US" dirty="0" smtClean="0">
                <a:solidFill>
                  <a:schemeClr val="tx1"/>
                </a:solidFill>
                <a:latin typeface="Verdana" pitchFamily="34" charset="0"/>
                <a:ea typeface="Verdana" pitchFamily="34" charset="0"/>
                <a:cs typeface="Verdana" pitchFamily="34" charset="0"/>
              </a:rPr>
              <a:t>Seizures</a:t>
            </a:r>
          </a:p>
          <a:p>
            <a:pPr marL="342900" lvl="0" indent="-342900" algn="l">
              <a:buFont typeface="Wingdings" pitchFamily="2" charset="2"/>
              <a:buChar char="§"/>
            </a:pPr>
            <a:r>
              <a:rPr lang="en-US" dirty="0" smtClean="0">
                <a:solidFill>
                  <a:schemeClr val="tx1"/>
                </a:solidFill>
                <a:latin typeface="Verdana" pitchFamily="34" charset="0"/>
                <a:ea typeface="Verdana" pitchFamily="34" charset="0"/>
                <a:cs typeface="Verdana" pitchFamily="34" charset="0"/>
              </a:rPr>
              <a:t>Comma shock</a:t>
            </a:r>
          </a:p>
          <a:p>
            <a:pPr algn="l"/>
            <a:r>
              <a:rPr lang="en-US" dirty="0" smtClean="0">
                <a:solidFill>
                  <a:schemeClr val="tx1"/>
                </a:solidFill>
                <a:latin typeface="Verdana" pitchFamily="34" charset="0"/>
                <a:ea typeface="Verdana" pitchFamily="34" charset="0"/>
                <a:cs typeface="Verdana" pitchFamily="34" charset="0"/>
              </a:rPr>
              <a:t>Hemorrhagic fevers are lethal for a high percentage of those infected. They interfere with the immune system’s ability to mount a defense.</a:t>
            </a:r>
            <a:endParaRPr lang="en-US"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8CC0E478-7D71-4FA0-9891-7B1529666467}" type="slidenum">
              <a:rPr lang="en-US" smtClean="0"/>
              <a:pPr/>
              <a:t>46</a:t>
            </a:fld>
            <a:endParaRPr lang="en-US" dirty="0"/>
          </a:p>
        </p:txBody>
      </p:sp>
    </p:spTree>
    <p:extLst>
      <p:ext uri="{BB962C8B-B14F-4D97-AF65-F5344CB8AC3E}">
        <p14:creationId xmlns:p14="http://schemas.microsoft.com/office/powerpoint/2010/main" val="23838659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latin typeface="Verdana" pitchFamily="34" charset="0"/>
                <a:ea typeface="Verdana" pitchFamily="34" charset="0"/>
                <a:cs typeface="Verdana" pitchFamily="34" charset="0"/>
              </a:rPr>
              <a:t>Mayo Clinic Staff.</a:t>
            </a:r>
            <a:r>
              <a:rPr lang="en-US" dirty="0" smtClean="0">
                <a:solidFill>
                  <a:schemeClr val="tx1"/>
                </a:solidFill>
                <a:latin typeface="Verdana" pitchFamily="34" charset="0"/>
                <a:ea typeface="Verdana" pitchFamily="34" charset="0"/>
                <a:cs typeface="Verdana" pitchFamily="34" charset="0"/>
              </a:rPr>
              <a:t> </a:t>
            </a:r>
          </a:p>
          <a:p>
            <a:pPr algn="l"/>
            <a:r>
              <a:rPr lang="en-US" dirty="0" smtClean="0">
                <a:solidFill>
                  <a:schemeClr val="tx1"/>
                </a:solidFill>
                <a:latin typeface="Verdana" pitchFamily="34" charset="0"/>
                <a:ea typeface="Verdana" pitchFamily="34" charset="0"/>
                <a:cs typeface="Verdana" pitchFamily="34" charset="0"/>
              </a:rPr>
              <a:t>Recovery from Ebola is slow and may require months.</a:t>
            </a:r>
          </a:p>
          <a:p>
            <a:pPr algn="l"/>
            <a:endParaRPr lang="en-US" dirty="0" smtClean="0">
              <a:solidFill>
                <a:schemeClr val="tx1"/>
              </a:solidFill>
              <a:latin typeface="Verdana" pitchFamily="34" charset="0"/>
              <a:ea typeface="Verdana" pitchFamily="34" charset="0"/>
              <a:cs typeface="Verdana" pitchFamily="34" charset="0"/>
            </a:endParaRPr>
          </a:p>
          <a:p>
            <a:pPr algn="l"/>
            <a:r>
              <a:rPr lang="en-US" dirty="0" smtClean="0">
                <a:solidFill>
                  <a:schemeClr val="tx1"/>
                </a:solidFill>
                <a:latin typeface="Verdana" pitchFamily="34" charset="0"/>
                <a:ea typeface="Verdana" pitchFamily="34" charset="0"/>
                <a:cs typeface="Verdana" pitchFamily="34" charset="0"/>
              </a:rPr>
              <a:t>People may experience:</a:t>
            </a:r>
          </a:p>
          <a:p>
            <a:pPr algn="l"/>
            <a:endParaRPr lang="en-US" dirty="0" smtClean="0">
              <a:solidFill>
                <a:schemeClr val="tx1"/>
              </a:solidFill>
              <a:latin typeface="Verdana" pitchFamily="34" charset="0"/>
              <a:ea typeface="Verdana" pitchFamily="34" charset="0"/>
              <a:cs typeface="Verdana" pitchFamily="34" charset="0"/>
            </a:endParaRPr>
          </a:p>
          <a:p>
            <a:pPr marL="342900" lvl="0" indent="-342900" algn="l">
              <a:buFont typeface="Wingdings" pitchFamily="2" charset="2"/>
              <a:buChar char="q"/>
            </a:pPr>
            <a:r>
              <a:rPr lang="en-US" dirty="0" smtClean="0">
                <a:solidFill>
                  <a:schemeClr val="tx1"/>
                </a:solidFill>
                <a:latin typeface="Verdana" pitchFamily="34" charset="0"/>
                <a:ea typeface="Verdana" pitchFamily="34" charset="0"/>
                <a:cs typeface="Verdana" pitchFamily="34" charset="0"/>
              </a:rPr>
              <a:t>Sensory changes</a:t>
            </a:r>
          </a:p>
          <a:p>
            <a:pPr marL="342900" lvl="0" indent="-342900" algn="l">
              <a:buFont typeface="Wingdings" pitchFamily="2" charset="2"/>
              <a:buChar char="q"/>
            </a:pPr>
            <a:r>
              <a:rPr lang="en-US" dirty="0" smtClean="0">
                <a:solidFill>
                  <a:schemeClr val="tx1"/>
                </a:solidFill>
                <a:latin typeface="Verdana" pitchFamily="34" charset="0"/>
                <a:ea typeface="Verdana" pitchFamily="34" charset="0"/>
                <a:cs typeface="Verdana" pitchFamily="34" charset="0"/>
              </a:rPr>
              <a:t>Liver inflammation</a:t>
            </a:r>
          </a:p>
          <a:p>
            <a:pPr marL="342900" lvl="0" indent="-342900" algn="l">
              <a:buFont typeface="Wingdings" pitchFamily="2" charset="2"/>
              <a:buChar char="q"/>
            </a:pPr>
            <a:r>
              <a:rPr lang="en-US" dirty="0" smtClean="0">
                <a:solidFill>
                  <a:schemeClr val="tx1"/>
                </a:solidFill>
                <a:latin typeface="Verdana" pitchFamily="34" charset="0"/>
                <a:ea typeface="Verdana" pitchFamily="34" charset="0"/>
                <a:cs typeface="Verdana" pitchFamily="34" charset="0"/>
              </a:rPr>
              <a:t>Weakness</a:t>
            </a:r>
          </a:p>
          <a:p>
            <a:pPr marL="342900" lvl="0" indent="-342900" algn="l">
              <a:buFont typeface="Wingdings" pitchFamily="2" charset="2"/>
              <a:buChar char="q"/>
            </a:pPr>
            <a:r>
              <a:rPr lang="en-US" dirty="0" smtClean="0">
                <a:solidFill>
                  <a:schemeClr val="tx1"/>
                </a:solidFill>
                <a:latin typeface="Verdana" pitchFamily="34" charset="0"/>
                <a:ea typeface="Verdana" pitchFamily="34" charset="0"/>
                <a:cs typeface="Verdana" pitchFamily="34" charset="0"/>
              </a:rPr>
              <a:t>Fatigue</a:t>
            </a:r>
          </a:p>
          <a:p>
            <a:pPr marL="342900" lvl="0" indent="-342900" algn="l">
              <a:buFont typeface="Wingdings" pitchFamily="2" charset="2"/>
              <a:buChar char="q"/>
            </a:pPr>
            <a:r>
              <a:rPr lang="en-US" dirty="0" smtClean="0">
                <a:solidFill>
                  <a:schemeClr val="tx1"/>
                </a:solidFill>
                <a:latin typeface="Verdana" pitchFamily="34" charset="0"/>
                <a:ea typeface="Verdana" pitchFamily="34" charset="0"/>
                <a:cs typeface="Verdana" pitchFamily="34" charset="0"/>
              </a:rPr>
              <a:t>Headaches eye inflammation</a:t>
            </a:r>
            <a:endParaRPr lang="en-US"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8CC0E478-7D71-4FA0-9891-7B1529666467}" type="slidenum">
              <a:rPr lang="en-US" smtClean="0"/>
              <a:pPr/>
              <a:t>47</a:t>
            </a:fld>
            <a:endParaRPr lang="en-US" dirty="0"/>
          </a:p>
        </p:txBody>
      </p:sp>
    </p:spTree>
    <p:extLst>
      <p:ext uri="{BB962C8B-B14F-4D97-AF65-F5344CB8AC3E}">
        <p14:creationId xmlns:p14="http://schemas.microsoft.com/office/powerpoint/2010/main" val="28912670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hangingPunct="0"/>
            <a:r>
              <a:rPr lang="en-US" dirty="0" smtClean="0">
                <a:solidFill>
                  <a:schemeClr val="tx1"/>
                </a:solidFill>
                <a:latin typeface="Verdana" pitchFamily="34" charset="0"/>
                <a:ea typeface="Verdana" pitchFamily="34" charset="0"/>
                <a:cs typeface="Verdana" pitchFamily="34" charset="0"/>
              </a:rPr>
              <a:t>Viral:</a:t>
            </a:r>
            <a:r>
              <a:rPr lang="en-US" baseline="0" dirty="0" smtClean="0">
                <a:solidFill>
                  <a:schemeClr val="tx1"/>
                </a:solidFill>
                <a:latin typeface="Verdana" pitchFamily="34" charset="0"/>
                <a:ea typeface="Verdana" pitchFamily="34" charset="0"/>
                <a:cs typeface="Verdana" pitchFamily="34" charset="0"/>
              </a:rPr>
              <a:t> </a:t>
            </a:r>
            <a:r>
              <a:rPr lang="en-US" b="1" dirty="0" smtClean="0">
                <a:solidFill>
                  <a:schemeClr val="tx1"/>
                </a:solidFill>
                <a:latin typeface="Verdana" pitchFamily="34" charset="0"/>
                <a:ea typeface="Verdana" pitchFamily="34" charset="0"/>
                <a:cs typeface="Verdana" pitchFamily="34" charset="0"/>
              </a:rPr>
              <a:t>SMALLPOX</a:t>
            </a:r>
            <a:r>
              <a:rPr lang="en-US" dirty="0" smtClean="0">
                <a:solidFill>
                  <a:schemeClr val="tx1"/>
                </a:solidFill>
                <a:latin typeface="Verdana" pitchFamily="34" charset="0"/>
                <a:ea typeface="Verdana" pitchFamily="34" charset="0"/>
                <a:cs typeface="Verdana" pitchFamily="34" charset="0"/>
              </a:rPr>
              <a:t>		</a:t>
            </a:r>
          </a:p>
          <a:p>
            <a:pPr algn="l" hangingPunct="0"/>
            <a:r>
              <a:rPr lang="en-US" dirty="0" smtClean="0">
                <a:solidFill>
                  <a:schemeClr val="tx1"/>
                </a:solidFill>
                <a:latin typeface="Verdana" pitchFamily="34" charset="0"/>
                <a:ea typeface="Verdana" pitchFamily="34" charset="0"/>
                <a:cs typeface="Verdana" pitchFamily="34" charset="0"/>
              </a:rPr>
              <a:t>Caused by Variola virus.</a:t>
            </a:r>
          </a:p>
          <a:p>
            <a:pPr algn="l" hangingPunct="0"/>
            <a:r>
              <a:rPr lang="en-US" dirty="0" smtClean="0">
                <a:solidFill>
                  <a:schemeClr val="tx1"/>
                </a:solidFill>
                <a:latin typeface="Verdana" pitchFamily="34" charset="0"/>
                <a:ea typeface="Verdana" pitchFamily="34" charset="0"/>
                <a:cs typeface="Verdana" pitchFamily="34" charset="0"/>
              </a:rPr>
              <a:t>Highly contagious, disfiguring and often deadly.</a:t>
            </a:r>
          </a:p>
          <a:p>
            <a:pPr algn="l" hangingPunct="0"/>
            <a:endParaRPr lang="en-US" dirty="0" smtClean="0">
              <a:solidFill>
                <a:schemeClr val="tx1"/>
              </a:solidFill>
              <a:latin typeface="Verdana" pitchFamily="34" charset="0"/>
              <a:ea typeface="Verdana" pitchFamily="34" charset="0"/>
              <a:cs typeface="Verdana" pitchFamily="34" charset="0"/>
            </a:endParaRPr>
          </a:p>
          <a:p>
            <a:pPr algn="l" hangingPunct="0"/>
            <a:r>
              <a:rPr lang="en-US" dirty="0" smtClean="0">
                <a:solidFill>
                  <a:schemeClr val="tx1"/>
                </a:solidFill>
                <a:latin typeface="Verdana" pitchFamily="34" charset="0"/>
                <a:ea typeface="Verdana" pitchFamily="34" charset="0"/>
                <a:cs typeface="Verdana" pitchFamily="34" charset="0"/>
              </a:rPr>
              <a:t>No cure or treatment exists. A vaccine exists as a preventative.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Verdana" pitchFamily="34" charset="0"/>
                <a:ea typeface="Verdana" pitchFamily="34" charset="0"/>
                <a:cs typeface="Verdana" pitchFamily="34" charset="0"/>
              </a:rPr>
              <a:t>Side effects are high</a:t>
            </a:r>
            <a:r>
              <a:rPr lang="en-US" baseline="0" dirty="0" smtClean="0">
                <a:solidFill>
                  <a:schemeClr val="tx1"/>
                </a:solidFill>
                <a:latin typeface="Verdana" pitchFamily="34" charset="0"/>
                <a:ea typeface="Verdana" pitchFamily="34" charset="0"/>
                <a:cs typeface="Verdana" pitchFamily="34" charset="0"/>
              </a:rPr>
              <a:t> for the vaccine which did not warrant vaccinations on a large scale.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tx1"/>
                </a:solidFill>
                <a:latin typeface="Verdana" pitchFamily="34" charset="0"/>
                <a:ea typeface="Verdana" pitchFamily="34" charset="0"/>
                <a:cs typeface="Verdana" pitchFamily="34" charset="0"/>
              </a:rPr>
              <a:t>If you were vaccinated as a child, it </a:t>
            </a:r>
            <a:r>
              <a:rPr lang="en-US" sz="1200" kern="1200" dirty="0" smtClean="0">
                <a:solidFill>
                  <a:schemeClr val="tx1"/>
                </a:solidFill>
                <a:effectLst/>
                <a:latin typeface="Verdana" pitchFamily="34" charset="0"/>
                <a:ea typeface="Verdana" pitchFamily="34" charset="0"/>
                <a:cs typeface="Verdana" pitchFamily="34" charset="0"/>
              </a:rPr>
              <a:t>may provide partial immunity.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Verdana" pitchFamily="34" charset="0"/>
                <a:ea typeface="Verdana" pitchFamily="34" charset="0"/>
                <a:cs typeface="Verdana" pitchFamily="34" charset="0"/>
              </a:rPr>
              <a:t>Clandestine stockpiles are not known.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48</a:t>
            </a:fld>
            <a:endParaRPr lang="en-US" dirty="0"/>
          </a:p>
        </p:txBody>
      </p:sp>
    </p:spTree>
    <p:extLst>
      <p:ext uri="{BB962C8B-B14F-4D97-AF65-F5344CB8AC3E}">
        <p14:creationId xmlns:p14="http://schemas.microsoft.com/office/powerpoint/2010/main" val="2012627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itchFamily="34" charset="0"/>
                <a:ea typeface="Verdana" pitchFamily="34" charset="0"/>
                <a:cs typeface="Verdana" pitchFamily="34" charset="0"/>
              </a:rPr>
              <a:t>Smallpox is contracted by way of:</a:t>
            </a:r>
          </a:p>
          <a:p>
            <a:endParaRPr lang="en-US" dirty="0" smtClean="0">
              <a:latin typeface="Verdana" pitchFamily="34" charset="0"/>
              <a:ea typeface="Verdana" pitchFamily="34" charset="0"/>
              <a:cs typeface="Verdana" pitchFamily="34" charset="0"/>
            </a:endParaRPr>
          </a:p>
          <a:p>
            <a:pPr marL="342900" lvl="0" indent="-342900" algn="l" hangingPunct="0">
              <a:buFont typeface="Wingdings" pitchFamily="2" charset="2"/>
              <a:buChar char="§"/>
            </a:pPr>
            <a:r>
              <a:rPr lang="en-US" dirty="0" smtClean="0">
                <a:solidFill>
                  <a:schemeClr val="tx1"/>
                </a:solidFill>
                <a:latin typeface="Verdana" pitchFamily="34" charset="0"/>
                <a:ea typeface="Verdana" pitchFamily="34" charset="0"/>
                <a:cs typeface="Verdana" pitchFamily="34" charset="0"/>
              </a:rPr>
              <a:t>Direct contact person to person</a:t>
            </a:r>
          </a:p>
          <a:p>
            <a:pPr lvl="0" algn="l" hangingPunct="0"/>
            <a:endParaRPr lang="en-US" dirty="0" smtClean="0">
              <a:solidFill>
                <a:schemeClr val="tx1"/>
              </a:solidFill>
              <a:latin typeface="Verdana" pitchFamily="34" charset="0"/>
              <a:ea typeface="Verdana" pitchFamily="34" charset="0"/>
              <a:cs typeface="Verdana" pitchFamily="34" charset="0"/>
            </a:endParaRPr>
          </a:p>
          <a:p>
            <a:pPr marL="342900" lvl="0" indent="-342900" algn="l" hangingPunct="0">
              <a:buFont typeface="Wingdings" pitchFamily="2" charset="2"/>
              <a:buChar char="§"/>
            </a:pPr>
            <a:r>
              <a:rPr lang="en-US" dirty="0" smtClean="0">
                <a:solidFill>
                  <a:schemeClr val="tx1"/>
                </a:solidFill>
                <a:latin typeface="Verdana" pitchFamily="34" charset="0"/>
                <a:ea typeface="Verdana" pitchFamily="34" charset="0"/>
                <a:cs typeface="Verdana" pitchFamily="34" charset="0"/>
              </a:rPr>
              <a:t>Indirectly via an airborne virus</a:t>
            </a:r>
          </a:p>
          <a:p>
            <a:pPr lvl="0" algn="l" hangingPunct="0"/>
            <a:endParaRPr lang="en-US" dirty="0" smtClean="0">
              <a:solidFill>
                <a:schemeClr val="tx1"/>
              </a:solidFill>
              <a:latin typeface="Verdana" pitchFamily="34" charset="0"/>
              <a:ea typeface="Verdana" pitchFamily="34" charset="0"/>
              <a:cs typeface="Verdana" pitchFamily="34" charset="0"/>
            </a:endParaRPr>
          </a:p>
          <a:p>
            <a:pPr marL="342900" lvl="0" indent="-342900" algn="l" hangingPunct="0">
              <a:buFont typeface="Wingdings" pitchFamily="2" charset="2"/>
              <a:buChar char="§"/>
            </a:pPr>
            <a:r>
              <a:rPr lang="en-US" dirty="0" smtClean="0">
                <a:solidFill>
                  <a:schemeClr val="tx1"/>
                </a:solidFill>
                <a:latin typeface="Verdana" pitchFamily="34" charset="0"/>
                <a:ea typeface="Verdana" pitchFamily="34" charset="0"/>
                <a:cs typeface="Verdana" pitchFamily="34" charset="0"/>
              </a:rPr>
              <a:t>Contaminated items</a:t>
            </a:r>
          </a:p>
          <a:p>
            <a:pPr lvl="0" algn="l" hangingPunct="0"/>
            <a:endParaRPr lang="en-US" dirty="0" smtClean="0">
              <a:solidFill>
                <a:schemeClr val="tx1"/>
              </a:solidFill>
              <a:latin typeface="Verdana" pitchFamily="34" charset="0"/>
              <a:ea typeface="Verdana" pitchFamily="34" charset="0"/>
              <a:cs typeface="Verdana" pitchFamily="34" charset="0"/>
            </a:endParaRPr>
          </a:p>
          <a:p>
            <a:pPr marL="342900" lvl="0" indent="-342900" algn="l" hangingPunct="0">
              <a:buFont typeface="Wingdings" pitchFamily="2" charset="2"/>
              <a:buChar char="§"/>
            </a:pPr>
            <a:r>
              <a:rPr lang="en-US" dirty="0" smtClean="0">
                <a:solidFill>
                  <a:schemeClr val="tx1"/>
                </a:solidFill>
                <a:latin typeface="Verdana" pitchFamily="34" charset="0"/>
                <a:ea typeface="Verdana" pitchFamily="34" charset="0"/>
                <a:cs typeface="Verdana" pitchFamily="34" charset="0"/>
              </a:rPr>
              <a:t>As a terrorist weapon</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49</a:t>
            </a:fld>
            <a:endParaRPr lang="en-US" dirty="0"/>
          </a:p>
        </p:txBody>
      </p:sp>
    </p:spTree>
    <p:extLst>
      <p:ext uri="{BB962C8B-B14F-4D97-AF65-F5344CB8AC3E}">
        <p14:creationId xmlns:p14="http://schemas.microsoft.com/office/powerpoint/2010/main" val="90076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itchFamily="34" charset="0"/>
                <a:ea typeface="Verdana" pitchFamily="34" charset="0"/>
                <a:cs typeface="Verdana" pitchFamily="34" charset="0"/>
              </a:rPr>
              <a:t>The</a:t>
            </a:r>
            <a:r>
              <a:rPr lang="en-US" baseline="0" dirty="0" smtClean="0">
                <a:latin typeface="Verdana" pitchFamily="34" charset="0"/>
                <a:ea typeface="Verdana" pitchFamily="34" charset="0"/>
                <a:cs typeface="Verdana" pitchFamily="34" charset="0"/>
              </a:rPr>
              <a:t> following explanations are how disease spread is listed:</a:t>
            </a:r>
          </a:p>
          <a:p>
            <a:endParaRPr lang="en-US" baseline="0" dirty="0" smtClean="0">
              <a:latin typeface="Verdana" pitchFamily="34" charset="0"/>
              <a:ea typeface="Verdana" pitchFamily="34" charset="0"/>
              <a:cs typeface="Verdana" pitchFamily="34" charset="0"/>
            </a:endParaRPr>
          </a:p>
          <a:p>
            <a:pPr marL="0" marR="0" lvl="0" indent="0" algn="l" defTabSz="914400" rtl="0" eaLnBrk="1" fontAlgn="auto" latinLnBrk="0" hangingPunct="0">
              <a:lnSpc>
                <a:spcPct val="100000"/>
              </a:lnSpc>
              <a:spcBef>
                <a:spcPct val="20000"/>
              </a:spcBef>
              <a:spcAft>
                <a:spcPts val="0"/>
              </a:spcAft>
              <a:buClrTx/>
              <a:buSzTx/>
              <a:buFont typeface="Arial" pitchFamily="34" charset="0"/>
              <a:buNone/>
              <a:tabLst/>
              <a:defRPr/>
            </a:pPr>
            <a:r>
              <a:rPr kumimoji="0" lang="en-US" sz="1200" b="0" i="0" u="sng" strike="noStrike" kern="1200" cap="none" spc="0" normalizeH="0" baseline="0" noProof="0" dirty="0" smtClean="0">
                <a:ln>
                  <a:noFill/>
                </a:ln>
                <a:solidFill>
                  <a:prstClr val="black"/>
                </a:solidFill>
                <a:effectLst/>
                <a:uLnTx/>
                <a:uFillTx/>
                <a:latin typeface="Verdana" pitchFamily="34" charset="0"/>
                <a:ea typeface="+mn-ea"/>
                <a:cs typeface="+mn-cs"/>
              </a:rPr>
              <a:t>Endemic</a:t>
            </a:r>
            <a:r>
              <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rPr>
              <a:t>: ”Constant presence of a disease or infectious agent within a given geographic area. The usually prevalence of a given disease within such an area.”</a:t>
            </a:r>
          </a:p>
          <a:p>
            <a:pPr marL="0" marR="0" lvl="0" indent="0" algn="l" defTabSz="914400" rtl="0" eaLnBrk="1" fontAlgn="auto" latinLnBrk="0" hangingPunct="0">
              <a:lnSpc>
                <a:spcPct val="100000"/>
              </a:lnSpc>
              <a:spcBef>
                <a:spcPct val="20000"/>
              </a:spcBef>
              <a:spcAft>
                <a:spcPts val="0"/>
              </a:spcAft>
              <a:buClrTx/>
              <a:buSzTx/>
              <a:buFont typeface="Arial" pitchFamily="34" charset="0"/>
              <a:buNone/>
              <a:tabLst/>
              <a:defRPr/>
            </a:pPr>
            <a:endPar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endParaRPr>
          </a:p>
          <a:p>
            <a:pPr marL="0" marR="0" lvl="0" indent="0" algn="l" defTabSz="914400" rtl="0" eaLnBrk="1" fontAlgn="auto" latinLnBrk="0" hangingPunct="0">
              <a:lnSpc>
                <a:spcPct val="100000"/>
              </a:lnSpc>
              <a:spcBef>
                <a:spcPct val="20000"/>
              </a:spcBef>
              <a:spcAft>
                <a:spcPts val="0"/>
              </a:spcAft>
              <a:buClrTx/>
              <a:buSzTx/>
              <a:buFont typeface="Arial" pitchFamily="34" charset="0"/>
              <a:buNone/>
              <a:tabLst/>
              <a:defRPr/>
            </a:pPr>
            <a:r>
              <a:rPr kumimoji="0" lang="en-US" sz="1200" b="0" i="0" u="sng" strike="noStrike" kern="1200" cap="none" spc="0" normalizeH="0" baseline="0" noProof="0" dirty="0" smtClean="0">
                <a:ln>
                  <a:noFill/>
                </a:ln>
                <a:solidFill>
                  <a:prstClr val="black"/>
                </a:solidFill>
                <a:effectLst/>
                <a:uLnTx/>
                <a:uFillTx/>
                <a:latin typeface="Verdana" pitchFamily="34" charset="0"/>
                <a:ea typeface="+mn-ea"/>
                <a:cs typeface="+mn-cs"/>
              </a:rPr>
              <a:t>Epidemic</a:t>
            </a:r>
            <a:r>
              <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rPr>
              <a:t>: “Occurrence in a community or region of cases of an illness or outbreak clearly in excess of expectancy.”</a:t>
            </a:r>
          </a:p>
          <a:p>
            <a:pPr marL="0" marR="0" lvl="0" indent="0" algn="l" defTabSz="914400" rtl="0" eaLnBrk="1" fontAlgn="auto" latinLnBrk="0" hangingPunct="0">
              <a:lnSpc>
                <a:spcPct val="100000"/>
              </a:lnSpc>
              <a:spcBef>
                <a:spcPct val="20000"/>
              </a:spcBef>
              <a:spcAft>
                <a:spcPts val="0"/>
              </a:spcAft>
              <a:buClrTx/>
              <a:buSzTx/>
              <a:buFont typeface="Arial" pitchFamily="34" charset="0"/>
              <a:buNone/>
              <a:tabLst/>
              <a:defRPr/>
            </a:pPr>
            <a:endPar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endParaRPr>
          </a:p>
          <a:p>
            <a:pPr marL="0" marR="0" lvl="0" indent="0" algn="l" defTabSz="914400" rtl="0" eaLnBrk="1" fontAlgn="auto" latinLnBrk="0" hangingPunct="0">
              <a:lnSpc>
                <a:spcPct val="100000"/>
              </a:lnSpc>
              <a:spcBef>
                <a:spcPct val="20000"/>
              </a:spcBef>
              <a:spcAft>
                <a:spcPts val="0"/>
              </a:spcAft>
              <a:buClrTx/>
              <a:buSzTx/>
              <a:buFont typeface="Arial" pitchFamily="34" charset="0"/>
              <a:buNone/>
              <a:tabLst/>
              <a:defRPr/>
            </a:pPr>
            <a:r>
              <a:rPr kumimoji="0" lang="en-US" sz="1200" b="0" i="0" u="sng" strike="noStrike" kern="1200" cap="none" spc="0" normalizeH="0" baseline="0" noProof="0" dirty="0" smtClean="0">
                <a:ln>
                  <a:noFill/>
                </a:ln>
                <a:solidFill>
                  <a:prstClr val="black"/>
                </a:solidFill>
                <a:effectLst/>
                <a:uLnTx/>
                <a:uFillTx/>
                <a:latin typeface="Verdana" pitchFamily="34" charset="0"/>
                <a:ea typeface="+mn-ea"/>
                <a:cs typeface="+mn-cs"/>
              </a:rPr>
              <a:t>Pandemic</a:t>
            </a:r>
            <a:r>
              <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rPr>
              <a:t>: ”Occurring over a wide geographic area and affecting an exceptionally high proportion of the population, i.e. malaria.”</a:t>
            </a:r>
          </a:p>
          <a:p>
            <a:endParaRPr lang="en-US" sz="1200" dirty="0" smtClean="0">
              <a:latin typeface="Verdana" pitchFamily="34" charset="0"/>
              <a:ea typeface="Verdana" pitchFamily="34" charset="0"/>
              <a:cs typeface="Verdana" pitchFamily="34" charset="0"/>
            </a:endParaRPr>
          </a:p>
          <a:p>
            <a:endParaRPr lang="en-US" sz="1200" dirty="0" smtClean="0">
              <a:latin typeface="Verdana" pitchFamily="34" charset="0"/>
              <a:ea typeface="Verdana" pitchFamily="34" charset="0"/>
              <a:cs typeface="Verdana" pitchFamily="34" charset="0"/>
            </a:endParaRPr>
          </a:p>
          <a:p>
            <a:r>
              <a:rPr lang="en-US" sz="1200" dirty="0" smtClean="0">
                <a:latin typeface="Verdana" pitchFamily="34" charset="0"/>
                <a:ea typeface="Verdana" pitchFamily="34" charset="0"/>
                <a:cs typeface="Verdana" pitchFamily="34" charset="0"/>
              </a:rPr>
              <a:t>Source:</a:t>
            </a:r>
            <a:r>
              <a:rPr lang="en-US" sz="1200" baseline="0" dirty="0" smtClean="0">
                <a:latin typeface="Verdana" pitchFamily="34" charset="0"/>
                <a:ea typeface="Verdana" pitchFamily="34" charset="0"/>
                <a:cs typeface="Verdana" pitchFamily="34" charset="0"/>
              </a:rPr>
              <a:t> </a:t>
            </a:r>
            <a:r>
              <a:rPr lang="en-US" sz="1200" dirty="0" smtClean="0">
                <a:latin typeface="Verdana" pitchFamily="34" charset="0"/>
                <a:ea typeface="Verdana" pitchFamily="34" charset="0"/>
                <a:cs typeface="Verdana" pitchFamily="34" charset="0"/>
              </a:rPr>
              <a:t>Webster’s Dictionary.</a:t>
            </a:r>
            <a:endParaRPr lang="en-US" sz="1200"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8CC0E478-7D71-4FA0-9891-7B1529666467}" type="slidenum">
              <a:rPr lang="en-US" smtClean="0"/>
              <a:pPr/>
              <a:t>5</a:t>
            </a:fld>
            <a:endParaRPr lang="en-US" dirty="0"/>
          </a:p>
        </p:txBody>
      </p:sp>
    </p:spTree>
    <p:extLst>
      <p:ext uri="{BB962C8B-B14F-4D97-AF65-F5344CB8AC3E}">
        <p14:creationId xmlns:p14="http://schemas.microsoft.com/office/powerpoint/2010/main" val="1715101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itchFamily="34" charset="0"/>
                <a:ea typeface="Verdana" pitchFamily="34" charset="0"/>
                <a:cs typeface="Verdana" pitchFamily="34" charset="0"/>
              </a:rPr>
              <a:t>Smallpox Symptoms</a:t>
            </a:r>
          </a:p>
          <a:p>
            <a:pPr algn="l" hangingPunct="0"/>
            <a:r>
              <a:rPr lang="en-US" sz="1200" dirty="0" smtClean="0">
                <a:solidFill>
                  <a:schemeClr val="tx1"/>
                </a:solidFill>
                <a:latin typeface="Verdana" pitchFamily="34" charset="0"/>
                <a:ea typeface="Verdana" pitchFamily="34" charset="0"/>
                <a:cs typeface="Verdana" pitchFamily="34" charset="0"/>
              </a:rPr>
              <a:t>Incubation period: 7 to 17 days during which you can’t infect others.</a:t>
            </a:r>
          </a:p>
          <a:p>
            <a:pPr algn="l" hangingPunct="0"/>
            <a:endParaRPr lang="en-US" sz="1200" dirty="0" smtClean="0">
              <a:solidFill>
                <a:schemeClr val="tx1"/>
              </a:solidFill>
              <a:latin typeface="Verdana" pitchFamily="34" charset="0"/>
              <a:ea typeface="Verdana" pitchFamily="34" charset="0"/>
              <a:cs typeface="Verdana" pitchFamily="34" charset="0"/>
            </a:endParaRPr>
          </a:p>
          <a:p>
            <a:pPr algn="l" hangingPunct="0"/>
            <a:r>
              <a:rPr lang="en-US" sz="1200" dirty="0" smtClean="0">
                <a:solidFill>
                  <a:schemeClr val="tx1"/>
                </a:solidFill>
                <a:latin typeface="Verdana" pitchFamily="34" charset="0"/>
                <a:ea typeface="Verdana" pitchFamily="34" charset="0"/>
                <a:cs typeface="Verdana" pitchFamily="34" charset="0"/>
              </a:rPr>
              <a:t>Following incubation:</a:t>
            </a:r>
          </a:p>
          <a:p>
            <a:pPr algn="l" hangingPunct="0"/>
            <a:r>
              <a:rPr lang="en-US" sz="1200" dirty="0" smtClean="0">
                <a:solidFill>
                  <a:schemeClr val="tx1"/>
                </a:solidFill>
                <a:latin typeface="Verdana" pitchFamily="34" charset="0"/>
                <a:ea typeface="Verdana" pitchFamily="34" charset="0"/>
                <a:cs typeface="Verdana" pitchFamily="34" charset="0"/>
              </a:rPr>
              <a:t>                                                                               </a:t>
            </a:r>
          </a:p>
          <a:p>
            <a:pPr marL="342900" lvl="0" indent="-342900" algn="l" hangingPunct="0">
              <a:buFont typeface="Wingdings" pitchFamily="2" charset="2"/>
              <a:buChar char="§"/>
            </a:pPr>
            <a:r>
              <a:rPr lang="en-US" sz="1200" dirty="0" smtClean="0">
                <a:solidFill>
                  <a:schemeClr val="tx1"/>
                </a:solidFill>
                <a:latin typeface="Verdana" pitchFamily="34" charset="0"/>
                <a:ea typeface="Verdana" pitchFamily="34" charset="0"/>
                <a:cs typeface="Verdana" pitchFamily="34" charset="0"/>
              </a:rPr>
              <a:t>Fever</a:t>
            </a:r>
          </a:p>
          <a:p>
            <a:pPr marL="342900" lvl="0" indent="-342900" algn="l" hangingPunct="0">
              <a:buFont typeface="Wingdings" pitchFamily="2" charset="2"/>
              <a:buChar char="§"/>
            </a:pPr>
            <a:r>
              <a:rPr lang="en-US" sz="1200" dirty="0" smtClean="0">
                <a:solidFill>
                  <a:schemeClr val="tx1"/>
                </a:solidFill>
                <a:latin typeface="Verdana" pitchFamily="34" charset="0"/>
                <a:ea typeface="Verdana" pitchFamily="34" charset="0"/>
                <a:cs typeface="Verdana" pitchFamily="34" charset="0"/>
              </a:rPr>
              <a:t>Overall discomfort</a:t>
            </a:r>
          </a:p>
          <a:p>
            <a:pPr marL="342900" lvl="0" indent="-342900" algn="l" hangingPunct="0">
              <a:buFont typeface="Wingdings" pitchFamily="2" charset="2"/>
              <a:buChar char="§"/>
            </a:pPr>
            <a:r>
              <a:rPr lang="en-US" sz="1200" dirty="0" smtClean="0">
                <a:solidFill>
                  <a:schemeClr val="tx1"/>
                </a:solidFill>
                <a:latin typeface="Verdana" pitchFamily="34" charset="0"/>
                <a:ea typeface="Verdana" pitchFamily="34" charset="0"/>
                <a:cs typeface="Verdana" pitchFamily="34" charset="0"/>
              </a:rPr>
              <a:t>Headache</a:t>
            </a:r>
          </a:p>
          <a:p>
            <a:pPr marL="342900" lvl="0" indent="-342900" algn="l" hangingPunct="0">
              <a:buFont typeface="Wingdings" pitchFamily="2" charset="2"/>
              <a:buChar char="§"/>
            </a:pPr>
            <a:r>
              <a:rPr lang="en-US" sz="1200" dirty="0" smtClean="0">
                <a:solidFill>
                  <a:schemeClr val="tx1"/>
                </a:solidFill>
                <a:latin typeface="Verdana" pitchFamily="34" charset="0"/>
                <a:ea typeface="Verdana" pitchFamily="34" charset="0"/>
                <a:cs typeface="Verdana" pitchFamily="34" charset="0"/>
              </a:rPr>
              <a:t>Severe back pain and fatigue</a:t>
            </a:r>
          </a:p>
          <a:p>
            <a:pPr marL="342900" lvl="0" indent="-342900" algn="l" hangingPunct="0">
              <a:buFont typeface="Wingdings" pitchFamily="2" charset="2"/>
              <a:buChar char="§"/>
            </a:pPr>
            <a:r>
              <a:rPr lang="en-US" sz="1200" dirty="0" smtClean="0">
                <a:solidFill>
                  <a:schemeClr val="tx1"/>
                </a:solidFill>
                <a:latin typeface="Verdana" pitchFamily="34" charset="0"/>
                <a:ea typeface="Verdana" pitchFamily="34" charset="0"/>
                <a:cs typeface="Verdana" pitchFamily="34" charset="0"/>
              </a:rPr>
              <a:t>Vomiting is possible</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50</a:t>
            </a:fld>
            <a:endParaRPr lang="en-US" dirty="0"/>
          </a:p>
        </p:txBody>
      </p:sp>
    </p:spTree>
    <p:extLst>
      <p:ext uri="{BB962C8B-B14F-4D97-AF65-F5344CB8AC3E}">
        <p14:creationId xmlns:p14="http://schemas.microsoft.com/office/powerpoint/2010/main" val="15568124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itchFamily="34" charset="0"/>
                <a:ea typeface="Verdana" pitchFamily="34" charset="0"/>
                <a:cs typeface="Verdana" pitchFamily="34" charset="0"/>
              </a:rPr>
              <a:t>Smallpox Symptoms</a:t>
            </a:r>
          </a:p>
          <a:p>
            <a:pPr algn="l" hangingPunct="0"/>
            <a:r>
              <a:rPr lang="en-US" sz="1200" dirty="0" smtClean="0">
                <a:solidFill>
                  <a:schemeClr val="tx1"/>
                </a:solidFill>
                <a:latin typeface="Verdana" pitchFamily="34" charset="0"/>
                <a:ea typeface="Verdana" pitchFamily="34" charset="0"/>
                <a:cs typeface="Verdana" pitchFamily="34" charset="0"/>
              </a:rPr>
              <a:t>A few days later, flat, red spots on your face, hands and forearms which then appear on your trunk.</a:t>
            </a:r>
          </a:p>
          <a:p>
            <a:pPr algn="l" hangingPunct="0"/>
            <a:endParaRPr lang="en-US" sz="1200" dirty="0" smtClean="0">
              <a:solidFill>
                <a:schemeClr val="tx1"/>
              </a:solidFill>
              <a:latin typeface="Verdana" pitchFamily="34" charset="0"/>
              <a:ea typeface="Verdana" pitchFamily="34" charset="0"/>
              <a:cs typeface="Verdana" pitchFamily="34" charset="0"/>
            </a:endParaRPr>
          </a:p>
          <a:p>
            <a:pPr algn="l" hangingPunct="0"/>
            <a:r>
              <a:rPr lang="en-US" sz="1200" dirty="0" smtClean="0">
                <a:solidFill>
                  <a:schemeClr val="tx1"/>
                </a:solidFill>
                <a:latin typeface="Verdana" pitchFamily="34" charset="0"/>
                <a:ea typeface="Verdana" pitchFamily="34" charset="0"/>
                <a:cs typeface="Verdana" pitchFamily="34" charset="0"/>
              </a:rPr>
              <a:t>Lesions may then turn into small blisters with clear fluid</a:t>
            </a:r>
          </a:p>
          <a:p>
            <a:pPr algn="l" hangingPunct="0"/>
            <a:endParaRPr lang="en-US" sz="1200" dirty="0" smtClean="0">
              <a:solidFill>
                <a:schemeClr val="tx1"/>
              </a:solidFill>
              <a:latin typeface="Verdana" pitchFamily="34" charset="0"/>
              <a:ea typeface="Verdana" pitchFamily="34" charset="0"/>
              <a:cs typeface="Verdana" pitchFamily="34" charset="0"/>
            </a:endParaRPr>
          </a:p>
          <a:p>
            <a:pPr algn="l" hangingPunct="0"/>
            <a:r>
              <a:rPr lang="en-US" sz="1200" dirty="0" smtClean="0">
                <a:solidFill>
                  <a:schemeClr val="tx1"/>
                </a:solidFill>
                <a:latin typeface="Verdana" pitchFamily="34" charset="0"/>
                <a:ea typeface="Verdana" pitchFamily="34" charset="0"/>
                <a:cs typeface="Verdana" pitchFamily="34" charset="0"/>
              </a:rPr>
              <a:t>8-9 days later scabs which fall off leaving deep, pitted scars.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51</a:t>
            </a:fld>
            <a:endParaRPr lang="en-US" dirty="0"/>
          </a:p>
        </p:txBody>
      </p:sp>
    </p:spTree>
    <p:extLst>
      <p:ext uri="{BB962C8B-B14F-4D97-AF65-F5344CB8AC3E}">
        <p14:creationId xmlns:p14="http://schemas.microsoft.com/office/powerpoint/2010/main" val="19107832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itchFamily="34" charset="0"/>
                <a:ea typeface="Verdana" pitchFamily="34" charset="0"/>
                <a:cs typeface="Verdana" pitchFamily="34" charset="0"/>
              </a:rPr>
              <a:t>Smallpox Symptoms</a:t>
            </a:r>
          </a:p>
          <a:p>
            <a:endParaRPr lang="en-US" dirty="0" smtClean="0">
              <a:latin typeface="Verdana" pitchFamily="34" charset="0"/>
              <a:ea typeface="Verdana" pitchFamily="34" charset="0"/>
              <a:cs typeface="Verdana" pitchFamily="34" charset="0"/>
            </a:endParaRPr>
          </a:p>
          <a:p>
            <a:pPr algn="l" hangingPunct="0"/>
            <a:r>
              <a:rPr lang="en-US" dirty="0" smtClean="0">
                <a:solidFill>
                  <a:schemeClr val="tx1"/>
                </a:solidFill>
                <a:latin typeface="Verdana" pitchFamily="34" charset="0"/>
                <a:ea typeface="Verdana" pitchFamily="34" charset="0"/>
                <a:cs typeface="Verdana" pitchFamily="34" charset="0"/>
              </a:rPr>
              <a:t>Lesions may also form on mucus membranes of nose and mouth.</a:t>
            </a:r>
          </a:p>
          <a:p>
            <a:pPr algn="l" hangingPunct="0"/>
            <a:endParaRPr lang="en-US" dirty="0" smtClean="0">
              <a:solidFill>
                <a:schemeClr val="tx1"/>
              </a:solidFill>
              <a:latin typeface="Verdana" pitchFamily="34" charset="0"/>
              <a:ea typeface="Verdana" pitchFamily="34" charset="0"/>
              <a:cs typeface="Verdana" pitchFamily="34" charset="0"/>
            </a:endParaRPr>
          </a:p>
          <a:p>
            <a:pPr algn="l" hangingPunct="0"/>
            <a:r>
              <a:rPr lang="en-US" dirty="0" smtClean="0">
                <a:solidFill>
                  <a:schemeClr val="tx1"/>
                </a:solidFill>
                <a:latin typeface="Verdana" pitchFamily="34" charset="0"/>
                <a:ea typeface="Verdana" pitchFamily="34" charset="0"/>
                <a:cs typeface="Verdana" pitchFamily="34" charset="0"/>
              </a:rPr>
              <a:t>Most who contract smallpox survive. Blindness may occur in some.</a:t>
            </a:r>
          </a:p>
          <a:p>
            <a:pPr algn="l" hangingPunct="0"/>
            <a:endParaRPr lang="en-US" dirty="0" smtClean="0">
              <a:solidFill>
                <a:schemeClr val="tx1"/>
              </a:solidFill>
              <a:latin typeface="Verdana" pitchFamily="34" charset="0"/>
              <a:ea typeface="Verdana" pitchFamily="34" charset="0"/>
              <a:cs typeface="Verdana" pitchFamily="34" charset="0"/>
            </a:endParaRPr>
          </a:p>
          <a:p>
            <a:pPr algn="l" hangingPunct="0"/>
            <a:r>
              <a:rPr lang="en-US" dirty="0" smtClean="0">
                <a:solidFill>
                  <a:schemeClr val="tx1"/>
                </a:solidFill>
                <a:latin typeface="Verdana" pitchFamily="34" charset="0"/>
                <a:ea typeface="Verdana" pitchFamily="34" charset="0"/>
                <a:cs typeface="Verdana" pitchFamily="34" charset="0"/>
              </a:rPr>
              <a:t>More lethal smallpox affects pregnant women and those with compromised immune systems.</a:t>
            </a:r>
          </a:p>
          <a:p>
            <a:pPr algn="l" hangingPunct="0"/>
            <a:endParaRPr lang="en-US" dirty="0" smtClean="0">
              <a:solidFill>
                <a:schemeClr val="tx1"/>
              </a:solidFill>
              <a:latin typeface="Verdana" pitchFamily="34" charset="0"/>
              <a:ea typeface="Verdana" pitchFamily="34" charset="0"/>
              <a:cs typeface="Verdana" pitchFamily="34" charset="0"/>
            </a:endParaRPr>
          </a:p>
          <a:p>
            <a:pPr algn="l" hangingPunct="0"/>
            <a:r>
              <a:rPr lang="en-US" dirty="0" smtClean="0">
                <a:solidFill>
                  <a:schemeClr val="tx1"/>
                </a:solidFill>
                <a:latin typeface="Verdana" pitchFamily="34" charset="0"/>
                <a:ea typeface="Verdana" pitchFamily="34" charset="0"/>
                <a:cs typeface="Verdana" pitchFamily="34" charset="0"/>
              </a:rPr>
              <a:t>Lethality: High to moderate lethality.</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52</a:t>
            </a:fld>
            <a:endParaRPr lang="en-US" dirty="0"/>
          </a:p>
        </p:txBody>
      </p:sp>
    </p:spTree>
    <p:extLst>
      <p:ext uri="{BB962C8B-B14F-4D97-AF65-F5344CB8AC3E}">
        <p14:creationId xmlns:p14="http://schemas.microsoft.com/office/powerpoint/2010/main" val="4829577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itchFamily="34" charset="0"/>
                <a:ea typeface="Verdana" pitchFamily="34" charset="0"/>
                <a:cs typeface="Verdana" pitchFamily="34" charset="0"/>
              </a:rPr>
              <a:t>Anthrax prevention includes antibiotics for those exposed to</a:t>
            </a:r>
            <a:r>
              <a:rPr lang="en-US" baseline="0" dirty="0" smtClean="0">
                <a:latin typeface="Verdana" pitchFamily="34" charset="0"/>
                <a:ea typeface="Verdana" pitchFamily="34" charset="0"/>
                <a:cs typeface="Verdana" pitchFamily="34" charset="0"/>
              </a:rPr>
              <a:t> anthrax spores:</a:t>
            </a:r>
          </a:p>
          <a:p>
            <a:endParaRPr lang="en-US" baseline="0" dirty="0" smtClean="0">
              <a:latin typeface="Verdana" pitchFamily="34" charset="0"/>
              <a:ea typeface="Verdana" pitchFamily="34" charset="0"/>
              <a:cs typeface="Verdana" pitchFamily="34" charset="0"/>
            </a:endParaRPr>
          </a:p>
          <a:p>
            <a:pPr marL="171450" indent="-171450">
              <a:buFont typeface="Arial" pitchFamily="34" charset="0"/>
              <a:buChar char="•"/>
            </a:pPr>
            <a:r>
              <a:rPr lang="en-US" baseline="0" dirty="0" smtClean="0">
                <a:latin typeface="Verdana" pitchFamily="34" charset="0"/>
                <a:ea typeface="Verdana" pitchFamily="34" charset="0"/>
                <a:cs typeface="Verdana" pitchFamily="34" charset="0"/>
              </a:rPr>
              <a:t>Cipro,</a:t>
            </a:r>
          </a:p>
          <a:p>
            <a:pPr marL="171450" indent="-171450">
              <a:buFont typeface="Arial" pitchFamily="34" charset="0"/>
              <a:buChar char="•"/>
            </a:pPr>
            <a:r>
              <a:rPr lang="en-US" baseline="0" dirty="0" smtClean="0">
                <a:latin typeface="Verdana" pitchFamily="34" charset="0"/>
                <a:ea typeface="Verdana" pitchFamily="34" charset="0"/>
                <a:cs typeface="Verdana" pitchFamily="34" charset="0"/>
              </a:rPr>
              <a:t>Doxycycline</a:t>
            </a:r>
          </a:p>
          <a:p>
            <a:pPr marL="171450" indent="-171450">
              <a:buFont typeface="Arial" pitchFamily="34" charset="0"/>
              <a:buChar char="•"/>
            </a:pPr>
            <a:r>
              <a:rPr lang="en-US" baseline="0" dirty="0" smtClean="0">
                <a:latin typeface="Verdana" pitchFamily="34" charset="0"/>
                <a:ea typeface="Verdana" pitchFamily="34" charset="0"/>
                <a:cs typeface="Verdana" pitchFamily="34" charset="0"/>
              </a:rPr>
              <a:t>Levaquin</a:t>
            </a:r>
          </a:p>
          <a:p>
            <a:endParaRPr lang="en-US" baseline="0" dirty="0" smtClean="0">
              <a:latin typeface="Verdana" pitchFamily="34" charset="0"/>
              <a:ea typeface="Verdana" pitchFamily="34" charset="0"/>
              <a:cs typeface="Verdana"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Verdana" pitchFamily="34" charset="0"/>
                <a:ea typeface="Verdana" pitchFamily="34" charset="0"/>
                <a:cs typeface="Verdana" pitchFamily="34" charset="0"/>
              </a:rPr>
              <a:t>There</a:t>
            </a:r>
            <a:r>
              <a:rPr lang="en-US" baseline="0" dirty="0" smtClean="0">
                <a:solidFill>
                  <a:schemeClr val="tx1"/>
                </a:solidFill>
                <a:latin typeface="Verdana" pitchFamily="34" charset="0"/>
                <a:ea typeface="Verdana" pitchFamily="34" charset="0"/>
                <a:cs typeface="Verdana" pitchFamily="34" charset="0"/>
              </a:rPr>
              <a:t> is a v</a:t>
            </a:r>
            <a:r>
              <a:rPr lang="en-US" dirty="0" smtClean="0">
                <a:solidFill>
                  <a:schemeClr val="tx1"/>
                </a:solidFill>
                <a:latin typeface="Verdana" pitchFamily="34" charset="0"/>
                <a:ea typeface="Verdana" pitchFamily="34" charset="0"/>
                <a:cs typeface="Verdana" pitchFamily="34" charset="0"/>
              </a:rPr>
              <a:t>accine for the military and those in high risk professions.</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53</a:t>
            </a:fld>
            <a:endParaRPr lang="en-US" dirty="0"/>
          </a:p>
        </p:txBody>
      </p:sp>
    </p:spTree>
    <p:extLst>
      <p:ext uri="{BB962C8B-B14F-4D97-AF65-F5344CB8AC3E}">
        <p14:creationId xmlns:p14="http://schemas.microsoft.com/office/powerpoint/2010/main" val="3489414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itchFamily="34" charset="0"/>
                <a:ea typeface="Verdana" pitchFamily="34" charset="0"/>
                <a:cs typeface="Verdana" pitchFamily="34" charset="0"/>
              </a:rPr>
              <a:t>Pneumonic plague prevention:</a:t>
            </a:r>
          </a:p>
          <a:p>
            <a:endParaRPr lang="en-US" dirty="0" smtClean="0">
              <a:latin typeface="Verdana" pitchFamily="34" charset="0"/>
              <a:ea typeface="Verdana" pitchFamily="34" charset="0"/>
              <a:cs typeface="Verdana" pitchFamily="34" charset="0"/>
            </a:endParaRPr>
          </a:p>
          <a:p>
            <a:r>
              <a:rPr lang="en-US" dirty="0" smtClean="0">
                <a:latin typeface="Verdana" pitchFamily="34" charset="0"/>
                <a:ea typeface="Verdana" pitchFamily="34" charset="0"/>
                <a:cs typeface="Verdana" pitchFamily="34" charset="0"/>
              </a:rPr>
              <a:t>Cover your mouth when you cough or sneeze.</a:t>
            </a:r>
          </a:p>
          <a:p>
            <a:r>
              <a:rPr lang="en-US" dirty="0" smtClean="0">
                <a:latin typeface="Verdana" pitchFamily="34" charset="0"/>
                <a:ea typeface="Verdana" pitchFamily="34" charset="0"/>
                <a:cs typeface="Verdana" pitchFamily="34" charset="0"/>
              </a:rPr>
              <a:t>Rid your home of rodents whose fleas may carry the plague.</a:t>
            </a:r>
          </a:p>
          <a:p>
            <a:r>
              <a:rPr lang="en-US" dirty="0" smtClean="0">
                <a:latin typeface="Verdana" pitchFamily="34" charset="0"/>
                <a:ea typeface="Verdana" pitchFamily="34" charset="0"/>
                <a:cs typeface="Verdana" pitchFamily="34" charset="0"/>
              </a:rPr>
              <a:t>Use</a:t>
            </a:r>
            <a:r>
              <a:rPr lang="en-US" baseline="0" dirty="0" smtClean="0">
                <a:latin typeface="Verdana" pitchFamily="34" charset="0"/>
                <a:ea typeface="Verdana" pitchFamily="34" charset="0"/>
                <a:cs typeface="Verdana" pitchFamily="34" charset="0"/>
              </a:rPr>
              <a:t> insect repellent to kill fleas.</a:t>
            </a:r>
            <a:endParaRPr lang="en-US"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8CC0E478-7D71-4FA0-9891-7B1529666467}" type="slidenum">
              <a:rPr lang="en-US" smtClean="0"/>
              <a:pPr/>
              <a:t>54</a:t>
            </a:fld>
            <a:endParaRPr lang="en-US" dirty="0"/>
          </a:p>
        </p:txBody>
      </p:sp>
    </p:spTree>
    <p:extLst>
      <p:ext uri="{BB962C8B-B14F-4D97-AF65-F5344CB8AC3E}">
        <p14:creationId xmlns:p14="http://schemas.microsoft.com/office/powerpoint/2010/main" val="19696181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Wingdings" pitchFamily="2" charset="2"/>
              <a:buNone/>
            </a:pPr>
            <a:r>
              <a:rPr lang="en-US" dirty="0" smtClean="0">
                <a:solidFill>
                  <a:schemeClr val="tx1"/>
                </a:solidFill>
                <a:latin typeface="Verdana" pitchFamily="34" charset="0"/>
                <a:ea typeface="Verdana" pitchFamily="34" charset="0"/>
                <a:cs typeface="Verdana" pitchFamily="34" charset="0"/>
              </a:rPr>
              <a:t>To</a:t>
            </a:r>
            <a:r>
              <a:rPr lang="en-US" baseline="0" dirty="0" smtClean="0">
                <a:solidFill>
                  <a:schemeClr val="tx1"/>
                </a:solidFill>
                <a:latin typeface="Verdana" pitchFamily="34" charset="0"/>
                <a:ea typeface="Verdana" pitchFamily="34" charset="0"/>
                <a:cs typeface="Verdana" pitchFamily="34" charset="0"/>
              </a:rPr>
              <a:t> prevent Ebola,</a:t>
            </a:r>
            <a:endParaRPr lang="en-US" dirty="0" smtClean="0">
              <a:solidFill>
                <a:schemeClr val="tx1"/>
              </a:solidFill>
              <a:latin typeface="Verdana" pitchFamily="34" charset="0"/>
              <a:ea typeface="Verdana" pitchFamily="34" charset="0"/>
              <a:cs typeface="Verdana" pitchFamily="34" charset="0"/>
            </a:endParaRPr>
          </a:p>
          <a:p>
            <a:pPr marL="342900" indent="-342900" algn="l">
              <a:buFont typeface="Wingdings" pitchFamily="2" charset="2"/>
              <a:buChar char="§"/>
            </a:pPr>
            <a:r>
              <a:rPr lang="en-US" dirty="0" smtClean="0">
                <a:solidFill>
                  <a:schemeClr val="tx1"/>
                </a:solidFill>
                <a:latin typeface="Verdana" pitchFamily="34" charset="0"/>
                <a:ea typeface="Verdana" pitchFamily="34" charset="0"/>
                <a:cs typeface="Verdana" pitchFamily="34" charset="0"/>
              </a:rPr>
              <a:t>Avoid contact with virus.</a:t>
            </a:r>
          </a:p>
          <a:p>
            <a:pPr marL="342900" lvl="0" indent="-342900" algn="l">
              <a:buFont typeface="Wingdings" pitchFamily="2" charset="2"/>
              <a:buChar char="§"/>
            </a:pPr>
            <a:r>
              <a:rPr lang="en-US" dirty="0" smtClean="0">
                <a:solidFill>
                  <a:schemeClr val="tx1"/>
                </a:solidFill>
                <a:latin typeface="Verdana" pitchFamily="34" charset="0"/>
                <a:ea typeface="Verdana" pitchFamily="34" charset="0"/>
                <a:cs typeface="Verdana" pitchFamily="34" charset="0"/>
              </a:rPr>
              <a:t>Stay away from outbreak areas.</a:t>
            </a:r>
          </a:p>
          <a:p>
            <a:pPr marL="342900" lvl="0" indent="-342900" algn="l">
              <a:buFont typeface="Wingdings" pitchFamily="2" charset="2"/>
              <a:buChar char="§"/>
            </a:pPr>
            <a:r>
              <a:rPr lang="en-US" dirty="0" smtClean="0">
                <a:solidFill>
                  <a:schemeClr val="tx1"/>
                </a:solidFill>
                <a:latin typeface="Verdana" pitchFamily="34" charset="0"/>
                <a:ea typeface="Verdana" pitchFamily="34" charset="0"/>
                <a:cs typeface="Verdana" pitchFamily="34" charset="0"/>
              </a:rPr>
              <a:t>Wash hands frequently.</a:t>
            </a:r>
          </a:p>
          <a:p>
            <a:pPr marL="342900" lvl="0" indent="-342900" algn="l">
              <a:buFont typeface="Wingdings" pitchFamily="2" charset="2"/>
              <a:buChar char="§"/>
            </a:pPr>
            <a:r>
              <a:rPr lang="en-US" dirty="0" smtClean="0">
                <a:solidFill>
                  <a:schemeClr val="tx1"/>
                </a:solidFill>
                <a:latin typeface="Verdana" pitchFamily="34" charset="0"/>
                <a:ea typeface="Verdana" pitchFamily="34" charset="0"/>
                <a:cs typeface="Verdana" pitchFamily="34" charset="0"/>
              </a:rPr>
              <a:t>Avoid local meat sold in their markets, if traveling abroad.</a:t>
            </a:r>
          </a:p>
          <a:p>
            <a:pPr marL="342900" lvl="0" indent="-342900" algn="l">
              <a:buFont typeface="Wingdings" pitchFamily="2" charset="2"/>
              <a:buChar char="§"/>
            </a:pPr>
            <a:r>
              <a:rPr lang="en-US" dirty="0" smtClean="0">
                <a:solidFill>
                  <a:schemeClr val="tx1"/>
                </a:solidFill>
                <a:latin typeface="Verdana" pitchFamily="34" charset="0"/>
                <a:ea typeface="Verdana" pitchFamily="34" charset="0"/>
                <a:cs typeface="Verdana" pitchFamily="34" charset="0"/>
              </a:rPr>
              <a:t>Do NOT contact infected persons.</a:t>
            </a:r>
          </a:p>
          <a:p>
            <a:pPr marL="342900" lvl="0" indent="-342900" algn="l">
              <a:buFont typeface="Wingdings" pitchFamily="2" charset="2"/>
              <a:buChar char="§"/>
            </a:pPr>
            <a:r>
              <a:rPr lang="en-US" dirty="0" smtClean="0">
                <a:solidFill>
                  <a:schemeClr val="tx1"/>
                </a:solidFill>
                <a:latin typeface="Verdana" pitchFamily="34" charset="0"/>
                <a:ea typeface="Verdana" pitchFamily="34" charset="0"/>
                <a:cs typeface="Verdana" pitchFamily="34" charset="0"/>
              </a:rPr>
              <a:t>Follow PPE procedures and requirements.</a:t>
            </a:r>
          </a:p>
          <a:p>
            <a:pPr marL="342900" lvl="0" indent="-342900" algn="l">
              <a:buFont typeface="Wingdings" pitchFamily="2" charset="2"/>
              <a:buChar char="§"/>
            </a:pPr>
            <a:r>
              <a:rPr lang="en-US" dirty="0" smtClean="0">
                <a:solidFill>
                  <a:schemeClr val="tx1"/>
                </a:solidFill>
                <a:latin typeface="Verdana" pitchFamily="34" charset="0"/>
                <a:ea typeface="Verdana" pitchFamily="34" charset="0"/>
                <a:cs typeface="Verdana" pitchFamily="34" charset="0"/>
              </a:rPr>
              <a:t>Do NOT handle remains</a:t>
            </a:r>
            <a:r>
              <a:rPr lang="en-US" baseline="0" dirty="0" smtClean="0">
                <a:solidFill>
                  <a:schemeClr val="tx1"/>
                </a:solidFill>
                <a:latin typeface="Verdana" pitchFamily="34" charset="0"/>
                <a:ea typeface="Verdana" pitchFamily="34" charset="0"/>
                <a:cs typeface="Verdana" pitchFamily="34" charset="0"/>
              </a:rPr>
              <a:t> of Ebola victims.</a:t>
            </a:r>
            <a:endParaRPr lang="en-US" dirty="0" smtClean="0">
              <a:solidFill>
                <a:schemeClr val="tx1"/>
              </a:solidFill>
              <a:latin typeface="Verdana" pitchFamily="34" charset="0"/>
              <a:ea typeface="Verdana" pitchFamily="34" charset="0"/>
              <a:cs typeface="Verdana" pitchFamily="34" charset="0"/>
            </a:endParaRP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55</a:t>
            </a:fld>
            <a:endParaRPr lang="en-US" dirty="0"/>
          </a:p>
        </p:txBody>
      </p:sp>
    </p:spTree>
    <p:extLst>
      <p:ext uri="{BB962C8B-B14F-4D97-AF65-F5344CB8AC3E}">
        <p14:creationId xmlns:p14="http://schemas.microsoft.com/office/powerpoint/2010/main" val="156971915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Wingdings" pitchFamily="2" charset="2"/>
              <a:buNone/>
            </a:pPr>
            <a:r>
              <a:rPr lang="en-US" dirty="0" smtClean="0">
                <a:solidFill>
                  <a:schemeClr val="tx1"/>
                </a:solidFill>
                <a:latin typeface="Verdana" pitchFamily="34" charset="0"/>
                <a:ea typeface="Verdana" pitchFamily="34" charset="0"/>
                <a:cs typeface="Verdana" pitchFamily="34" charset="0"/>
              </a:rPr>
              <a:t>Smallpox</a:t>
            </a:r>
            <a:r>
              <a:rPr lang="en-US" baseline="0" dirty="0" smtClean="0">
                <a:solidFill>
                  <a:schemeClr val="tx1"/>
                </a:solidFill>
                <a:latin typeface="Verdana" pitchFamily="34" charset="0"/>
                <a:ea typeface="Verdana" pitchFamily="34" charset="0"/>
                <a:cs typeface="Verdana" pitchFamily="34" charset="0"/>
              </a:rPr>
              <a:t> prevention includes,</a:t>
            </a:r>
          </a:p>
          <a:p>
            <a:pPr marL="0" indent="0" algn="l">
              <a:buFont typeface="Wingdings" pitchFamily="2" charset="2"/>
              <a:buNone/>
            </a:pPr>
            <a:endParaRPr lang="en-US" dirty="0" smtClean="0">
              <a:solidFill>
                <a:schemeClr val="tx1"/>
              </a:solidFill>
              <a:latin typeface="Verdana" pitchFamily="34" charset="0"/>
              <a:ea typeface="Verdana" pitchFamily="34" charset="0"/>
              <a:cs typeface="Verdana" pitchFamily="34" charset="0"/>
            </a:endParaRPr>
          </a:p>
          <a:p>
            <a:pPr marL="342900" indent="-342900" algn="l">
              <a:buFont typeface="Wingdings" pitchFamily="2" charset="2"/>
              <a:buChar char="§"/>
            </a:pPr>
            <a:r>
              <a:rPr lang="en-US" dirty="0" smtClean="0">
                <a:solidFill>
                  <a:schemeClr val="tx1"/>
                </a:solidFill>
                <a:latin typeface="Verdana" pitchFamily="34" charset="0"/>
                <a:ea typeface="Verdana" pitchFamily="34" charset="0"/>
                <a:cs typeface="Verdana" pitchFamily="34" charset="0"/>
              </a:rPr>
              <a:t>Vaccine may lessen infection if given within 4 days of exposure.</a:t>
            </a:r>
          </a:p>
          <a:p>
            <a:pPr marL="342900" indent="-342900" algn="l">
              <a:buFont typeface="Wingdings" pitchFamily="2" charset="2"/>
              <a:buChar char="§"/>
            </a:pPr>
            <a:r>
              <a:rPr lang="en-US" dirty="0" smtClean="0">
                <a:solidFill>
                  <a:schemeClr val="tx1"/>
                </a:solidFill>
                <a:latin typeface="Verdana" pitchFamily="34" charset="0"/>
                <a:ea typeface="Verdana" pitchFamily="34" charset="0"/>
                <a:cs typeface="Verdana" pitchFamily="34" charset="0"/>
              </a:rPr>
              <a:t>Childhood vaccination may provide partial immunity</a:t>
            </a:r>
            <a:r>
              <a:rPr lang="en-US" dirty="0" smtClean="0">
                <a:solidFill>
                  <a:schemeClr val="tx1"/>
                </a:solidFill>
              </a:rPr>
              <a:t>.</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56</a:t>
            </a:fld>
            <a:endParaRPr lang="en-US" dirty="0"/>
          </a:p>
        </p:txBody>
      </p:sp>
    </p:spTree>
    <p:extLst>
      <p:ext uri="{BB962C8B-B14F-4D97-AF65-F5344CB8AC3E}">
        <p14:creationId xmlns:p14="http://schemas.microsoft.com/office/powerpoint/2010/main" val="146291606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kern="1200" dirty="0" smtClean="0">
                <a:solidFill>
                  <a:schemeClr val="tx1"/>
                </a:solidFill>
                <a:effectLst/>
                <a:latin typeface="Verdana" pitchFamily="34" charset="0"/>
                <a:ea typeface="Verdana" pitchFamily="34" charset="0"/>
                <a:cs typeface="Verdana" pitchFamily="34" charset="0"/>
              </a:rPr>
              <a:t>Anthrax Treatment.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none" kern="1200" dirty="0" smtClean="0">
              <a:solidFill>
                <a:schemeClr val="tx1"/>
              </a:solidFill>
              <a:effectLst/>
              <a:latin typeface="Verdana" pitchFamily="34" charset="0"/>
              <a:ea typeface="Verdana" pitchFamily="34" charset="0"/>
              <a:cs typeface="Verdana" pitchFamily="34" charset="0"/>
            </a:endParaRPr>
          </a:p>
          <a:p>
            <a:pPr marL="342900" indent="-342900" algn="l">
              <a:buFont typeface="Wingdings" pitchFamily="2" charset="2"/>
              <a:buChar char="§"/>
            </a:pPr>
            <a:r>
              <a:rPr lang="en-US" dirty="0" smtClean="0">
                <a:solidFill>
                  <a:schemeClr val="tx1"/>
                </a:solidFill>
                <a:latin typeface="Verdana" pitchFamily="34" charset="0"/>
                <a:ea typeface="Verdana" pitchFamily="34" charset="0"/>
                <a:cs typeface="Verdana" pitchFamily="34" charset="0"/>
              </a:rPr>
              <a:t>Antibiotic provided</a:t>
            </a:r>
            <a:r>
              <a:rPr lang="en-US" baseline="0" dirty="0" smtClean="0">
                <a:solidFill>
                  <a:schemeClr val="tx1"/>
                </a:solidFill>
                <a:latin typeface="Verdana" pitchFamily="34" charset="0"/>
                <a:ea typeface="Verdana" pitchFamily="34" charset="0"/>
                <a:cs typeface="Verdana" pitchFamily="34" charset="0"/>
              </a:rPr>
              <a:t> over a </a:t>
            </a:r>
            <a:r>
              <a:rPr lang="en-US" dirty="0" smtClean="0">
                <a:solidFill>
                  <a:schemeClr val="tx1"/>
                </a:solidFill>
                <a:latin typeface="Verdana" pitchFamily="34" charset="0"/>
                <a:ea typeface="Verdana" pitchFamily="34" charset="0"/>
                <a:cs typeface="Verdana" pitchFamily="34" charset="0"/>
              </a:rPr>
              <a:t>60 day course; Cipro, doxycycline. The antibiotic depends on how you were infected.</a:t>
            </a:r>
          </a:p>
          <a:p>
            <a:pPr marL="342900" indent="-342900" algn="l">
              <a:buFont typeface="Wingdings" pitchFamily="2" charset="2"/>
              <a:buChar char="§"/>
            </a:pPr>
            <a:endParaRPr lang="en-US" dirty="0" smtClean="0">
              <a:solidFill>
                <a:schemeClr val="tx1"/>
              </a:solidFill>
              <a:latin typeface="Verdana" pitchFamily="34" charset="0"/>
              <a:ea typeface="Verdana" pitchFamily="34" charset="0"/>
              <a:cs typeface="Verdana" pitchFamily="34" charset="0"/>
            </a:endParaRPr>
          </a:p>
          <a:p>
            <a:pPr marL="342900" indent="-342900" algn="l">
              <a:buFont typeface="Wingdings" pitchFamily="2" charset="2"/>
              <a:buChar char="§"/>
            </a:pPr>
            <a:r>
              <a:rPr lang="en-US" dirty="0" smtClean="0">
                <a:solidFill>
                  <a:schemeClr val="tx1"/>
                </a:solidFill>
                <a:latin typeface="Verdana" pitchFamily="34" charset="0"/>
                <a:ea typeface="Verdana" pitchFamily="34" charset="0"/>
                <a:cs typeface="Verdana" pitchFamily="34" charset="0"/>
              </a:rPr>
              <a:t>Advanced inhalation anthrax may not respond to antibiotics; the antibiotics may be over ridden by the amount of toxin produced.</a:t>
            </a:r>
          </a:p>
          <a:p>
            <a:pPr marL="342900" indent="-342900" algn="l">
              <a:buFont typeface="Wingdings" pitchFamily="2" charset="2"/>
              <a:buChar char="§"/>
            </a:pPr>
            <a:endParaRPr lang="en-US" dirty="0" smtClean="0">
              <a:solidFill>
                <a:schemeClr val="tx1"/>
              </a:solidFill>
              <a:latin typeface="Verdana" pitchFamily="34" charset="0"/>
              <a:ea typeface="Verdana" pitchFamily="34" charset="0"/>
              <a:cs typeface="Verdana" pitchFamily="34" charset="0"/>
            </a:endParaRPr>
          </a:p>
          <a:p>
            <a:pPr marL="342900" indent="-342900" algn="l">
              <a:buFont typeface="Wingdings" pitchFamily="2" charset="2"/>
              <a:buChar char="§"/>
            </a:pPr>
            <a:r>
              <a:rPr lang="en-US" dirty="0" smtClean="0">
                <a:solidFill>
                  <a:schemeClr val="tx1"/>
                </a:solidFill>
                <a:latin typeface="Verdana" pitchFamily="34" charset="0"/>
                <a:ea typeface="Verdana" pitchFamily="34" charset="0"/>
                <a:cs typeface="Verdana" pitchFamily="34" charset="0"/>
              </a:rPr>
              <a:t>Injection anthrax has been treated by surgically removing infected tissue.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sng" kern="1200" dirty="0" smtClean="0">
              <a:solidFill>
                <a:schemeClr val="tx1"/>
              </a:solidFill>
              <a:effectLst/>
              <a:latin typeface="Verdana" pitchFamily="34" charset="0"/>
              <a:ea typeface="Verdana" pitchFamily="34" charset="0"/>
              <a:cs typeface="Verdana"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sng" kern="1200" dirty="0" smtClean="0">
              <a:solidFill>
                <a:schemeClr val="tx1"/>
              </a:solidFill>
              <a:effectLst/>
              <a:latin typeface="Verdana" pitchFamily="34" charset="0"/>
              <a:ea typeface="Verdana" pitchFamily="34" charset="0"/>
              <a:cs typeface="Verdana"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Verdana" pitchFamily="34" charset="0"/>
                <a:ea typeface="Verdana" pitchFamily="34" charset="0"/>
                <a:cs typeface="Verdana" pitchFamily="34" charset="0"/>
              </a:rPr>
              <a:t>http://www.nlm.nih.gov/medlineplus/ency/article/000596.htm</a:t>
            </a:r>
            <a:endParaRPr lang="en-US" sz="1200" kern="1200" dirty="0" smtClean="0">
              <a:solidFill>
                <a:schemeClr val="tx1"/>
              </a:solidFill>
              <a:effectLst/>
              <a:latin typeface="Verdana" pitchFamily="34" charset="0"/>
              <a:ea typeface="Verdana" pitchFamily="34" charset="0"/>
              <a:cs typeface="Verdana" pitchFamily="34" charset="0"/>
            </a:endParaRP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57</a:t>
            </a:fld>
            <a:endParaRPr lang="en-US" dirty="0"/>
          </a:p>
        </p:txBody>
      </p:sp>
    </p:spTree>
    <p:extLst>
      <p:ext uri="{BB962C8B-B14F-4D97-AF65-F5344CB8AC3E}">
        <p14:creationId xmlns:p14="http://schemas.microsoft.com/office/powerpoint/2010/main" val="22275848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Verdana" pitchFamily="34" charset="0"/>
                <a:ea typeface="Verdana" pitchFamily="34" charset="0"/>
                <a:cs typeface="Verdana" pitchFamily="34" charset="0"/>
              </a:rPr>
              <a:t>Plague Treatment.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sng" kern="1200" dirty="0" smtClean="0">
              <a:solidFill>
                <a:schemeClr val="tx1"/>
              </a:solidFill>
              <a:effectLst/>
              <a:latin typeface="Verdana" pitchFamily="34" charset="0"/>
              <a:ea typeface="Verdana" pitchFamily="34" charset="0"/>
              <a:cs typeface="Verdana" pitchFamily="34" charset="0"/>
            </a:endParaRPr>
          </a:p>
          <a:p>
            <a:pPr marL="171450" indent="-171450" algn="l">
              <a:buFont typeface="Wingdings" pitchFamily="2" charset="2"/>
              <a:buChar char="§"/>
            </a:pPr>
            <a:r>
              <a:rPr lang="en-US" dirty="0" smtClean="0">
                <a:solidFill>
                  <a:schemeClr val="tx1"/>
                </a:solidFill>
                <a:latin typeface="Verdana" pitchFamily="34" charset="0"/>
                <a:ea typeface="Verdana" pitchFamily="34" charset="0"/>
                <a:cs typeface="Verdana" pitchFamily="34" charset="0"/>
              </a:rPr>
              <a:t>No vaccine available, antibiotics can prevent infection,</a:t>
            </a:r>
            <a:r>
              <a:rPr lang="en-US" baseline="0" dirty="0" smtClean="0">
                <a:solidFill>
                  <a:schemeClr val="tx1"/>
                </a:solidFill>
                <a:latin typeface="Verdana" pitchFamily="34" charset="0"/>
                <a:ea typeface="Verdana" pitchFamily="34" charset="0"/>
                <a:cs typeface="Verdana" pitchFamily="34" charset="0"/>
              </a:rPr>
              <a:t> such as </a:t>
            </a:r>
            <a:r>
              <a:rPr lang="en-US" dirty="0" smtClean="0">
                <a:solidFill>
                  <a:schemeClr val="tx1"/>
                </a:solidFill>
                <a:latin typeface="Verdana" pitchFamily="34" charset="0"/>
                <a:ea typeface="Verdana" pitchFamily="34" charset="0"/>
                <a:cs typeface="Verdana" pitchFamily="34" charset="0"/>
              </a:rPr>
              <a:t>Gentamicin, Cipro, doxycycline.</a:t>
            </a:r>
          </a:p>
          <a:p>
            <a:pPr marL="171450" indent="-171450" algn="l">
              <a:buFont typeface="Wingdings" pitchFamily="2" charset="2"/>
              <a:buChar char="§"/>
            </a:pPr>
            <a:endParaRPr lang="en-US" dirty="0" smtClean="0">
              <a:solidFill>
                <a:schemeClr val="tx1"/>
              </a:solidFill>
              <a:latin typeface="Verdana" pitchFamily="34" charset="0"/>
              <a:ea typeface="Verdana" pitchFamily="34" charset="0"/>
              <a:cs typeface="Verdana" pitchFamily="34" charset="0"/>
            </a:endParaRPr>
          </a:p>
          <a:p>
            <a:pPr marL="171450" indent="-171450" algn="l">
              <a:buFont typeface="Wingdings" pitchFamily="2" charset="2"/>
              <a:buChar char="§"/>
            </a:pPr>
            <a:r>
              <a:rPr lang="en-US" dirty="0" smtClean="0">
                <a:solidFill>
                  <a:schemeClr val="tx1"/>
                </a:solidFill>
                <a:latin typeface="Verdana" pitchFamily="34" charset="0"/>
                <a:ea typeface="Verdana" pitchFamily="34" charset="0"/>
                <a:cs typeface="Verdana" pitchFamily="34" charset="0"/>
              </a:rPr>
              <a:t>If treatment is not received within 24 hours of</a:t>
            </a:r>
            <a:r>
              <a:rPr lang="en-US" baseline="0" dirty="0" smtClean="0">
                <a:solidFill>
                  <a:schemeClr val="tx1"/>
                </a:solidFill>
                <a:latin typeface="Verdana" pitchFamily="34" charset="0"/>
                <a:ea typeface="Verdana" pitchFamily="34" charset="0"/>
                <a:cs typeface="Verdana" pitchFamily="34" charset="0"/>
              </a:rPr>
              <a:t> </a:t>
            </a:r>
            <a:r>
              <a:rPr lang="en-US" dirty="0" smtClean="0">
                <a:solidFill>
                  <a:schemeClr val="tx1"/>
                </a:solidFill>
                <a:latin typeface="Verdana" pitchFamily="34" charset="0"/>
                <a:ea typeface="Verdana" pitchFamily="34" charset="0"/>
                <a:cs typeface="Verdana" pitchFamily="34" charset="0"/>
              </a:rPr>
              <a:t>the first symptoms occurring,</a:t>
            </a:r>
            <a:r>
              <a:rPr lang="en-US" baseline="0" dirty="0" smtClean="0">
                <a:solidFill>
                  <a:schemeClr val="tx1"/>
                </a:solidFill>
                <a:latin typeface="Verdana" pitchFamily="34" charset="0"/>
                <a:ea typeface="Verdana" pitchFamily="34" charset="0"/>
                <a:cs typeface="Verdana" pitchFamily="34" charset="0"/>
              </a:rPr>
              <a:t> </a:t>
            </a:r>
            <a:r>
              <a:rPr lang="en-US" dirty="0" smtClean="0">
                <a:solidFill>
                  <a:schemeClr val="tx1"/>
                </a:solidFill>
                <a:latin typeface="Verdana" pitchFamily="34" charset="0"/>
                <a:ea typeface="Verdana" pitchFamily="34" charset="0"/>
                <a:cs typeface="Verdana" pitchFamily="34" charset="0"/>
              </a:rPr>
              <a:t>death can result.</a:t>
            </a:r>
          </a:p>
          <a:p>
            <a:pPr marL="171450" indent="-171450" algn="l">
              <a:buFont typeface="Wingdings" pitchFamily="2" charset="2"/>
              <a:buChar char="§"/>
            </a:pPr>
            <a:endParaRPr lang="en-US" dirty="0" smtClean="0">
              <a:solidFill>
                <a:schemeClr val="tx1"/>
              </a:solidFill>
              <a:latin typeface="Verdana" pitchFamily="34" charset="0"/>
              <a:ea typeface="Verdana" pitchFamily="34" charset="0"/>
              <a:cs typeface="Verdana" pitchFamily="34" charset="0"/>
            </a:endParaRPr>
          </a:p>
          <a:p>
            <a:pPr marL="171450" indent="-171450" algn="l">
              <a:buFont typeface="Wingdings" pitchFamily="2" charset="2"/>
              <a:buChar char="§"/>
            </a:pPr>
            <a:r>
              <a:rPr lang="en-US" dirty="0" smtClean="0">
                <a:solidFill>
                  <a:schemeClr val="tx1"/>
                </a:solidFill>
                <a:latin typeface="Verdana" pitchFamily="34" charset="0"/>
                <a:ea typeface="Verdana" pitchFamily="34" charset="0"/>
                <a:cs typeface="Verdana" pitchFamily="34" charset="0"/>
              </a:rPr>
              <a:t>Antibiotics: streptomycin, gentamicin, doxycycline, or ciprofloxacin.</a:t>
            </a:r>
          </a:p>
          <a:p>
            <a:pPr marL="171450" indent="-171450" algn="l">
              <a:buFont typeface="Wingdings" pitchFamily="2" charset="2"/>
              <a:buChar char="§"/>
            </a:pPr>
            <a:endParaRPr lang="en-US" dirty="0" smtClean="0">
              <a:solidFill>
                <a:schemeClr val="tx1"/>
              </a:solidFill>
              <a:latin typeface="Verdana" pitchFamily="34" charset="0"/>
              <a:ea typeface="Verdana" pitchFamily="34" charset="0"/>
              <a:cs typeface="Verdana" pitchFamily="34" charset="0"/>
            </a:endParaRPr>
          </a:p>
          <a:p>
            <a:pPr marL="171450" indent="-171450" algn="l">
              <a:buFont typeface="Wingdings" pitchFamily="2" charset="2"/>
              <a:buChar char="§"/>
            </a:pPr>
            <a:r>
              <a:rPr lang="en-US" dirty="0" smtClean="0">
                <a:solidFill>
                  <a:schemeClr val="tx1"/>
                </a:solidFill>
                <a:latin typeface="Verdana" pitchFamily="34" charset="0"/>
                <a:ea typeface="Verdana" pitchFamily="34" charset="0"/>
                <a:cs typeface="Verdana" pitchFamily="34" charset="0"/>
              </a:rPr>
              <a:t>Oxygen, intravenous fluids</a:t>
            </a:r>
            <a:r>
              <a:rPr lang="en-US" baseline="0" dirty="0" smtClean="0">
                <a:solidFill>
                  <a:schemeClr val="tx1"/>
                </a:solidFill>
                <a:latin typeface="Verdana" pitchFamily="34" charset="0"/>
                <a:ea typeface="Verdana" pitchFamily="34" charset="0"/>
                <a:cs typeface="Verdana" pitchFamily="34" charset="0"/>
              </a:rPr>
              <a:t> </a:t>
            </a:r>
            <a:r>
              <a:rPr lang="en-US" dirty="0" smtClean="0">
                <a:solidFill>
                  <a:schemeClr val="tx1"/>
                </a:solidFill>
                <a:latin typeface="Verdana" pitchFamily="34" charset="0"/>
                <a:ea typeface="Verdana" pitchFamily="34" charset="0"/>
                <a:cs typeface="Verdana" pitchFamily="34" charset="0"/>
              </a:rPr>
              <a:t>and respiratory support usually are also needed.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none" kern="1200" dirty="0" smtClean="0">
              <a:solidFill>
                <a:schemeClr val="tx1"/>
              </a:solidFill>
              <a:effectLst/>
              <a:latin typeface="Verdana" pitchFamily="34" charset="0"/>
              <a:ea typeface="Verdana" pitchFamily="34" charset="0"/>
              <a:cs typeface="Verdana"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Verdana" pitchFamily="34" charset="0"/>
                <a:ea typeface="Verdana" pitchFamily="34" charset="0"/>
                <a:cs typeface="Verdana" pitchFamily="34" charset="0"/>
              </a:rPr>
              <a:t>http://www.nlm.nih.gov/medlineplus/ency/article/000596.htm</a:t>
            </a:r>
            <a:endParaRPr lang="en-US" sz="1200" kern="1200" dirty="0" smtClean="0">
              <a:solidFill>
                <a:schemeClr val="tx1"/>
              </a:solidFill>
              <a:effectLst/>
              <a:latin typeface="Verdana" pitchFamily="34" charset="0"/>
              <a:ea typeface="Verdana" pitchFamily="34" charset="0"/>
              <a:cs typeface="Verdana" pitchFamily="34" charset="0"/>
            </a:endParaRP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58</a:t>
            </a:fld>
            <a:endParaRPr lang="en-US" dirty="0"/>
          </a:p>
        </p:txBody>
      </p:sp>
    </p:spTree>
    <p:extLst>
      <p:ext uri="{BB962C8B-B14F-4D97-AF65-F5344CB8AC3E}">
        <p14:creationId xmlns:p14="http://schemas.microsoft.com/office/powerpoint/2010/main" val="178866377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Verdana" pitchFamily="34" charset="0"/>
                <a:ea typeface="Verdana" pitchFamily="34" charset="0"/>
                <a:cs typeface="Verdana" pitchFamily="34" charset="0"/>
              </a:rPr>
              <a:t>Pneumonic Plague Treatment.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none" kern="1200" dirty="0" smtClean="0">
              <a:solidFill>
                <a:schemeClr val="tx1"/>
              </a:solidFill>
              <a:effectLst/>
              <a:latin typeface="Verdana" pitchFamily="34" charset="0"/>
              <a:ea typeface="Verdana" pitchFamily="34" charset="0"/>
              <a:cs typeface="Verdana" pitchFamily="34" charset="0"/>
            </a:endParaRPr>
          </a:p>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dirty="0" smtClean="0">
                <a:solidFill>
                  <a:schemeClr val="tx1"/>
                </a:solidFill>
                <a:latin typeface="Verdana" pitchFamily="34" charset="0"/>
                <a:ea typeface="Verdana" pitchFamily="34" charset="0"/>
                <a:cs typeface="Verdana" pitchFamily="34" charset="0"/>
              </a:rPr>
              <a:t>Pneumonic plague patients should be strictly isolated from caregivers and other patients. People who have had contact with anyone infected by pneumonic plague should be watched carefully and given antibiotics as a preventive measure.</a:t>
            </a:r>
          </a:p>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200" dirty="0" smtClean="0">
                <a:solidFill>
                  <a:schemeClr val="tx1"/>
                </a:solidFill>
                <a:latin typeface="Verdana" pitchFamily="34" charset="0"/>
                <a:ea typeface="Verdana" pitchFamily="34" charset="0"/>
                <a:cs typeface="Verdana" pitchFamily="34" charset="0"/>
              </a:rPr>
              <a:t>Without treatment, about 50% of persons with bubonic plague die. Almost everyone with pneumonic plague dies if not treated. Treatment reduces the death rate to 50%.</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tx1"/>
              </a:solidFill>
              <a:latin typeface="Verdana" pitchFamily="34" charset="0"/>
              <a:ea typeface="Verdana" pitchFamily="34" charset="0"/>
              <a:cs typeface="Verdana"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sng" kern="1200" dirty="0" smtClean="0">
              <a:solidFill>
                <a:schemeClr val="tx1"/>
              </a:solidFill>
              <a:effectLst/>
              <a:latin typeface="Verdana" pitchFamily="34" charset="0"/>
              <a:ea typeface="Verdana" pitchFamily="34" charset="0"/>
              <a:cs typeface="Verdana"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Verdana" pitchFamily="34" charset="0"/>
                <a:ea typeface="Verdana" pitchFamily="34" charset="0"/>
                <a:cs typeface="Verdana" pitchFamily="34" charset="0"/>
              </a:rPr>
              <a:t>http://www.nlm.nih.gov/medlineplus/ency/article/000596.htm</a:t>
            </a:r>
            <a:endParaRPr lang="en-US" sz="1200" kern="1200" dirty="0" smtClean="0">
              <a:solidFill>
                <a:schemeClr val="tx1"/>
              </a:solidFill>
              <a:effectLst/>
              <a:latin typeface="Verdana" pitchFamily="34" charset="0"/>
              <a:ea typeface="Verdana" pitchFamily="34" charset="0"/>
              <a:cs typeface="Verdana" pitchFamily="34" charset="0"/>
            </a:endParaRP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59</a:t>
            </a:fld>
            <a:endParaRPr lang="en-US" dirty="0"/>
          </a:p>
        </p:txBody>
      </p:sp>
    </p:spTree>
    <p:extLst>
      <p:ext uri="{BB962C8B-B14F-4D97-AF65-F5344CB8AC3E}">
        <p14:creationId xmlns:p14="http://schemas.microsoft.com/office/powerpoint/2010/main" val="1589461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solidFill>
                  <a:schemeClr val="tx1"/>
                </a:solidFill>
                <a:latin typeface="Verdana" pitchFamily="34" charset="0"/>
                <a:ea typeface="Verdana" pitchFamily="34" charset="0"/>
                <a:cs typeface="Verdana" pitchFamily="34" charset="0"/>
              </a:rPr>
              <a:t>Some infectious diseases were used as biological warfare agents due to their infectivity.</a:t>
            </a:r>
          </a:p>
          <a:p>
            <a:pPr algn="l"/>
            <a:r>
              <a:rPr lang="en-US" dirty="0" smtClean="0">
                <a:solidFill>
                  <a:schemeClr val="tx1"/>
                </a:solidFill>
                <a:latin typeface="Verdana" pitchFamily="34" charset="0"/>
                <a:ea typeface="Verdana" pitchFamily="34" charset="0"/>
                <a:cs typeface="Verdana" pitchFamily="34" charset="0"/>
              </a:rPr>
              <a:t>Present</a:t>
            </a:r>
            <a:r>
              <a:rPr lang="en-US" baseline="0" dirty="0" smtClean="0">
                <a:solidFill>
                  <a:schemeClr val="tx1"/>
                </a:solidFill>
                <a:latin typeface="Verdana" pitchFamily="34" charset="0"/>
                <a:ea typeface="Verdana" pitchFamily="34" charset="0"/>
                <a:cs typeface="Verdana" pitchFamily="34" charset="0"/>
              </a:rPr>
              <a:t> use is considered by some </a:t>
            </a:r>
            <a:r>
              <a:rPr lang="en-US" dirty="0" smtClean="0">
                <a:solidFill>
                  <a:schemeClr val="tx1"/>
                </a:solidFill>
                <a:latin typeface="Verdana" pitchFamily="34" charset="0"/>
                <a:ea typeface="Verdana" pitchFamily="34" charset="0"/>
                <a:cs typeface="Verdana" pitchFamily="34" charset="0"/>
              </a:rPr>
              <a:t>due to their inability to be detected by human senses until clinical effects occur.</a:t>
            </a:r>
          </a:p>
          <a:p>
            <a:pPr algn="l"/>
            <a:endParaRPr lang="en-US" dirty="0" smtClean="0">
              <a:solidFill>
                <a:schemeClr val="tx1"/>
              </a:solidFill>
              <a:latin typeface="Verdana" pitchFamily="34" charset="0"/>
              <a:ea typeface="Verdana" pitchFamily="34" charset="0"/>
              <a:cs typeface="Verdan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“Chapter 1, History of Biological Weapons: From Poisoned Darts to Intentional Epidemics,” found at http://www.hsdl.org/?view&amp;did=19931”</a:t>
            </a:r>
          </a:p>
          <a:p>
            <a:pPr algn="l"/>
            <a:endParaRPr lang="en-US" dirty="0" smtClean="0">
              <a:solidFill>
                <a:schemeClr val="tx1"/>
              </a:solidFill>
              <a:latin typeface="Verdana" pitchFamily="34" charset="0"/>
              <a:ea typeface="Verdana" pitchFamily="34" charset="0"/>
              <a:cs typeface="Verdana" pitchFamily="34" charset="0"/>
            </a:endParaRP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6</a:t>
            </a:fld>
            <a:endParaRPr lang="en-US" dirty="0"/>
          </a:p>
        </p:txBody>
      </p:sp>
    </p:spTree>
    <p:extLst>
      <p:ext uri="{BB962C8B-B14F-4D97-AF65-F5344CB8AC3E}">
        <p14:creationId xmlns:p14="http://schemas.microsoft.com/office/powerpoint/2010/main" val="85750544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Verdana" pitchFamily="34" charset="0"/>
                <a:ea typeface="Verdana" pitchFamily="34" charset="0"/>
                <a:cs typeface="Verdana" pitchFamily="34" charset="0"/>
              </a:rPr>
              <a:t>Ebola Treatment.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sng" kern="1200" dirty="0" smtClean="0">
              <a:solidFill>
                <a:schemeClr val="tx1"/>
              </a:solidFill>
              <a:effectLst/>
              <a:latin typeface="Verdana" pitchFamily="34" charset="0"/>
              <a:ea typeface="Verdana" pitchFamily="34" charset="0"/>
              <a:cs typeface="Verdana" pitchFamily="34" charset="0"/>
            </a:endParaRPr>
          </a:p>
          <a:p>
            <a:pPr algn="l"/>
            <a:r>
              <a:rPr lang="en-US" dirty="0" smtClean="0">
                <a:solidFill>
                  <a:schemeClr val="tx1"/>
                </a:solidFill>
                <a:latin typeface="Verdana" pitchFamily="34" charset="0"/>
                <a:ea typeface="Verdana" pitchFamily="34" charset="0"/>
                <a:cs typeface="Verdana" pitchFamily="34" charset="0"/>
              </a:rPr>
              <a:t>No drug is approved to treat.</a:t>
            </a:r>
            <a:r>
              <a:rPr lang="en-US" baseline="0" dirty="0" smtClean="0">
                <a:solidFill>
                  <a:schemeClr val="tx1"/>
                </a:solidFill>
                <a:latin typeface="Verdana" pitchFamily="34" charset="0"/>
                <a:ea typeface="Verdana" pitchFamily="34" charset="0"/>
                <a:cs typeface="Verdana" pitchFamily="34" charset="0"/>
              </a:rPr>
              <a:t> S</a:t>
            </a:r>
            <a:r>
              <a:rPr lang="en-US" dirty="0" smtClean="0">
                <a:solidFill>
                  <a:schemeClr val="tx1"/>
                </a:solidFill>
                <a:latin typeface="Verdana" pitchFamily="34" charset="0"/>
                <a:ea typeface="Verdana" pitchFamily="34" charset="0"/>
                <a:cs typeface="Verdana" pitchFamily="34" charset="0"/>
              </a:rPr>
              <a:t>upportive care is provided:</a:t>
            </a:r>
          </a:p>
          <a:p>
            <a:pPr algn="l"/>
            <a:endParaRPr lang="en-US" dirty="0" smtClean="0">
              <a:solidFill>
                <a:schemeClr val="tx1"/>
              </a:solidFill>
              <a:latin typeface="Verdana" pitchFamily="34" charset="0"/>
              <a:ea typeface="Verdana" pitchFamily="34" charset="0"/>
              <a:cs typeface="Verdana" pitchFamily="34" charset="0"/>
            </a:endParaRPr>
          </a:p>
          <a:p>
            <a:pPr marL="342900" lvl="0" indent="-342900" algn="l">
              <a:buFont typeface="Wingdings" pitchFamily="2" charset="2"/>
              <a:buChar char="§"/>
            </a:pPr>
            <a:r>
              <a:rPr lang="en-US" dirty="0" smtClean="0">
                <a:solidFill>
                  <a:schemeClr val="tx1"/>
                </a:solidFill>
                <a:latin typeface="Verdana" pitchFamily="34" charset="0"/>
                <a:ea typeface="Verdana" pitchFamily="34" charset="0"/>
                <a:cs typeface="Verdana" pitchFamily="34" charset="0"/>
              </a:rPr>
              <a:t>Rehydrating</a:t>
            </a:r>
          </a:p>
          <a:p>
            <a:pPr marL="342900" lvl="0" indent="-342900" algn="l">
              <a:buFont typeface="Wingdings" pitchFamily="2" charset="2"/>
              <a:buChar char="§"/>
            </a:pPr>
            <a:r>
              <a:rPr lang="en-US" dirty="0" smtClean="0">
                <a:solidFill>
                  <a:schemeClr val="tx1"/>
                </a:solidFill>
                <a:latin typeface="Verdana" pitchFamily="34" charset="0"/>
                <a:ea typeface="Verdana" pitchFamily="34" charset="0"/>
                <a:cs typeface="Verdana" pitchFamily="34" charset="0"/>
              </a:rPr>
              <a:t>Blood pressure maintenance</a:t>
            </a:r>
          </a:p>
          <a:p>
            <a:pPr marL="342900" lvl="0" indent="-342900" algn="l">
              <a:buFont typeface="Wingdings" pitchFamily="2" charset="2"/>
              <a:buChar char="§"/>
            </a:pPr>
            <a:r>
              <a:rPr lang="en-US" dirty="0" smtClean="0">
                <a:solidFill>
                  <a:schemeClr val="tx1"/>
                </a:solidFill>
                <a:latin typeface="Verdana" pitchFamily="34" charset="0"/>
                <a:ea typeface="Verdana" pitchFamily="34" charset="0"/>
                <a:cs typeface="Verdana" pitchFamily="34" charset="0"/>
              </a:rPr>
              <a:t>Oxygen as needed</a:t>
            </a:r>
          </a:p>
          <a:p>
            <a:pPr marL="342900" lvl="0" indent="-342900" algn="l">
              <a:buFont typeface="Wingdings" pitchFamily="2" charset="2"/>
              <a:buChar char="§"/>
            </a:pPr>
            <a:r>
              <a:rPr lang="en-US" dirty="0" smtClean="0">
                <a:solidFill>
                  <a:schemeClr val="tx1"/>
                </a:solidFill>
                <a:latin typeface="Verdana" pitchFamily="34" charset="0"/>
                <a:ea typeface="Verdana" pitchFamily="34" charset="0"/>
                <a:cs typeface="Verdana" pitchFamily="34" charset="0"/>
              </a:rPr>
              <a:t>Lost blood replacement</a:t>
            </a:r>
          </a:p>
          <a:p>
            <a:pPr lvl="0" algn="l"/>
            <a:endParaRPr lang="en-US" dirty="0" smtClean="0">
              <a:solidFill>
                <a:schemeClr val="tx1"/>
              </a:solidFill>
              <a:latin typeface="Verdana" pitchFamily="34" charset="0"/>
              <a:ea typeface="Verdana" pitchFamily="34" charset="0"/>
              <a:cs typeface="Verdana" pitchFamily="34" charset="0"/>
            </a:endParaRPr>
          </a:p>
          <a:p>
            <a:pPr lvl="0" algn="l"/>
            <a:r>
              <a:rPr lang="en-US" dirty="0" smtClean="0">
                <a:solidFill>
                  <a:schemeClr val="tx1"/>
                </a:solidFill>
                <a:latin typeface="Verdana" pitchFamily="34" charset="0"/>
                <a:ea typeface="Verdana" pitchFamily="34" charset="0"/>
                <a:cs typeface="Verdana" pitchFamily="34" charset="0"/>
              </a:rPr>
              <a:t>Treating other infections which may develop due to suppressed immune system is included in the overall</a:t>
            </a:r>
            <a:r>
              <a:rPr lang="en-US" baseline="0" dirty="0" smtClean="0">
                <a:solidFill>
                  <a:schemeClr val="tx1"/>
                </a:solidFill>
                <a:latin typeface="Verdana" pitchFamily="34" charset="0"/>
                <a:ea typeface="Verdana" pitchFamily="34" charset="0"/>
                <a:cs typeface="Verdana" pitchFamily="34" charset="0"/>
              </a:rPr>
              <a:t> treatment.</a:t>
            </a:r>
            <a:endParaRPr lang="en-US" sz="1200" u="none" kern="1200" dirty="0" smtClean="0">
              <a:solidFill>
                <a:schemeClr val="tx1"/>
              </a:solidFill>
              <a:effectLst/>
              <a:latin typeface="Verdana" pitchFamily="34" charset="0"/>
              <a:ea typeface="Verdana" pitchFamily="34" charset="0"/>
              <a:cs typeface="Verdana"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sng" kern="1200" dirty="0" smtClean="0">
              <a:solidFill>
                <a:schemeClr val="tx1"/>
              </a:solidFill>
              <a:effectLst/>
              <a:latin typeface="Verdana" pitchFamily="34" charset="0"/>
              <a:ea typeface="Verdana" pitchFamily="34" charset="0"/>
              <a:cs typeface="Verdana"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Verdana" pitchFamily="34" charset="0"/>
                <a:ea typeface="Verdana" pitchFamily="34" charset="0"/>
                <a:cs typeface="Verdana" pitchFamily="34" charset="0"/>
              </a:rPr>
              <a:t>http://www.nlm.nih.gov/medlineplus/ency/article/000596.htm</a:t>
            </a:r>
            <a:endParaRPr lang="en-US" sz="1200" kern="1200" dirty="0" smtClean="0">
              <a:solidFill>
                <a:schemeClr val="tx1"/>
              </a:solidFill>
              <a:effectLst/>
              <a:latin typeface="Verdana" pitchFamily="34" charset="0"/>
              <a:ea typeface="Verdana" pitchFamily="34" charset="0"/>
              <a:cs typeface="Verdana" pitchFamily="34" charset="0"/>
            </a:endParaRP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60</a:t>
            </a:fld>
            <a:endParaRPr lang="en-US" dirty="0"/>
          </a:p>
        </p:txBody>
      </p:sp>
    </p:spTree>
    <p:extLst>
      <p:ext uri="{BB962C8B-B14F-4D97-AF65-F5344CB8AC3E}">
        <p14:creationId xmlns:p14="http://schemas.microsoft.com/office/powerpoint/2010/main" val="1587680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Verdana" pitchFamily="34" charset="0"/>
                <a:ea typeface="Verdana" pitchFamily="34" charset="0"/>
                <a:cs typeface="Verdana" pitchFamily="34" charset="0"/>
              </a:rPr>
              <a:t>Smallpox Treatment.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sng" kern="1200" dirty="0" smtClean="0">
              <a:solidFill>
                <a:schemeClr val="tx1"/>
              </a:solidFill>
              <a:effectLst/>
              <a:latin typeface="Verdana" pitchFamily="34" charset="0"/>
              <a:ea typeface="Verdana" pitchFamily="34" charset="0"/>
              <a:cs typeface="Verdana" pitchFamily="34" charset="0"/>
            </a:endParaRPr>
          </a:p>
          <a:p>
            <a:pPr algn="l"/>
            <a:r>
              <a:rPr lang="en-US" b="1" dirty="0" smtClean="0">
                <a:solidFill>
                  <a:schemeClr val="tx1"/>
                </a:solidFill>
                <a:latin typeface="Verdana" pitchFamily="34" charset="0"/>
                <a:ea typeface="Verdana" pitchFamily="34" charset="0"/>
                <a:cs typeface="Verdana" pitchFamily="34" charset="0"/>
              </a:rPr>
              <a:t>No cure - treat symptoms.</a:t>
            </a:r>
          </a:p>
          <a:p>
            <a:pPr algn="l"/>
            <a:endParaRPr lang="en-US" dirty="0" smtClean="0">
              <a:solidFill>
                <a:schemeClr val="tx1"/>
              </a:solidFill>
              <a:latin typeface="Verdana" pitchFamily="34" charset="0"/>
              <a:ea typeface="Verdana" pitchFamily="34" charset="0"/>
              <a:cs typeface="Verdana" pitchFamily="34" charset="0"/>
            </a:endParaRPr>
          </a:p>
          <a:p>
            <a:pPr marL="342900" indent="-342900" algn="l">
              <a:buFont typeface="Wingdings" pitchFamily="2" charset="2"/>
              <a:buChar char="§"/>
            </a:pPr>
            <a:r>
              <a:rPr lang="en-US" dirty="0" smtClean="0">
                <a:solidFill>
                  <a:schemeClr val="tx1"/>
                </a:solidFill>
                <a:latin typeface="Verdana" pitchFamily="34" charset="0"/>
                <a:ea typeface="Verdana" pitchFamily="34" charset="0"/>
                <a:cs typeface="Verdana" pitchFamily="34" charset="0"/>
              </a:rPr>
              <a:t>Rehydrate.</a:t>
            </a:r>
          </a:p>
          <a:p>
            <a:pPr marL="342900" indent="-342900" algn="l">
              <a:buFont typeface="Wingdings" pitchFamily="2" charset="2"/>
              <a:buChar char="§"/>
            </a:pPr>
            <a:r>
              <a:rPr lang="en-US" dirty="0" smtClean="0">
                <a:solidFill>
                  <a:schemeClr val="tx1"/>
                </a:solidFill>
                <a:latin typeface="Verdana" pitchFamily="34" charset="0"/>
                <a:ea typeface="Verdana" pitchFamily="34" charset="0"/>
                <a:cs typeface="Verdana" pitchFamily="34" charset="0"/>
              </a:rPr>
              <a:t>Antibiotics may be used for those who have a bacterial skin or lung infection.</a:t>
            </a:r>
          </a:p>
          <a:p>
            <a:pPr algn="l"/>
            <a:endParaRPr lang="en-US" dirty="0" smtClean="0">
              <a:solidFill>
                <a:schemeClr val="tx1"/>
              </a:solidFill>
              <a:latin typeface="Verdana" pitchFamily="34" charset="0"/>
              <a:ea typeface="Verdana" pitchFamily="34" charset="0"/>
              <a:cs typeface="Verdana" pitchFamily="34" charset="0"/>
            </a:endParaRPr>
          </a:p>
          <a:p>
            <a:pPr algn="l" hangingPunct="0"/>
            <a:r>
              <a:rPr lang="en-US" u="sng" dirty="0" smtClean="0">
                <a:solidFill>
                  <a:schemeClr val="tx1"/>
                </a:solidFill>
                <a:latin typeface="Verdana" pitchFamily="34" charset="0"/>
                <a:ea typeface="Verdana" pitchFamily="34" charset="0"/>
                <a:cs typeface="Verdana" pitchFamily="34" charset="0"/>
              </a:rPr>
              <a:t>Treatment</a:t>
            </a:r>
            <a:endParaRPr lang="en-US" dirty="0" smtClean="0">
              <a:solidFill>
                <a:schemeClr val="tx1"/>
              </a:solidFill>
              <a:latin typeface="Verdana" pitchFamily="34" charset="0"/>
              <a:ea typeface="Verdana" pitchFamily="34" charset="0"/>
              <a:cs typeface="Verdana" pitchFamily="34" charset="0"/>
            </a:endParaRPr>
          </a:p>
          <a:p>
            <a:pPr algn="l" hangingPunct="0"/>
            <a:r>
              <a:rPr lang="en-US" dirty="0" smtClean="0">
                <a:solidFill>
                  <a:schemeClr val="tx1"/>
                </a:solidFill>
                <a:latin typeface="Verdana" pitchFamily="34" charset="0"/>
                <a:ea typeface="Verdana" pitchFamily="34" charset="0"/>
                <a:cs typeface="Verdana" pitchFamily="34" charset="0"/>
              </a:rPr>
              <a:t>Vaccine exists which is a preventative-not cure.</a:t>
            </a:r>
          </a:p>
          <a:p>
            <a:pPr algn="l" hangingPunct="0"/>
            <a:r>
              <a:rPr lang="en-US" dirty="0" smtClean="0">
                <a:solidFill>
                  <a:schemeClr val="tx1"/>
                </a:solidFill>
                <a:latin typeface="Verdana" pitchFamily="34" charset="0"/>
                <a:ea typeface="Verdana" pitchFamily="34" charset="0"/>
                <a:cs typeface="Verdana" pitchFamily="34" charset="0"/>
              </a:rPr>
              <a:t>No specific therapy, supportive care must include prevention of secondary infections.</a:t>
            </a:r>
            <a:endParaRPr lang="en-US" sz="1200" u="none" kern="1200" dirty="0" smtClean="0">
              <a:solidFill>
                <a:schemeClr val="tx1"/>
              </a:solidFill>
              <a:effectLst/>
              <a:latin typeface="Verdana" pitchFamily="34" charset="0"/>
              <a:ea typeface="Verdana" pitchFamily="34" charset="0"/>
              <a:cs typeface="Verdana"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sng" kern="1200" dirty="0" smtClean="0">
              <a:solidFill>
                <a:schemeClr val="tx1"/>
              </a:solidFill>
              <a:effectLst/>
              <a:latin typeface="Verdana" pitchFamily="34" charset="0"/>
              <a:ea typeface="Verdana" pitchFamily="34" charset="0"/>
              <a:cs typeface="Verdana"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Verdana" pitchFamily="34" charset="0"/>
                <a:ea typeface="Verdana" pitchFamily="34" charset="0"/>
                <a:cs typeface="Verdana" pitchFamily="34" charset="0"/>
              </a:rPr>
              <a:t>http://www.nlm.nih.gov/medlineplus/ency/article/000596.htm</a:t>
            </a:r>
            <a:endParaRPr lang="en-US" sz="1200" kern="1200" dirty="0" smtClean="0">
              <a:solidFill>
                <a:schemeClr val="tx1"/>
              </a:solidFill>
              <a:effectLst/>
              <a:latin typeface="Verdana" pitchFamily="34" charset="0"/>
              <a:ea typeface="Verdana" pitchFamily="34" charset="0"/>
              <a:cs typeface="Verdana" pitchFamily="34" charset="0"/>
            </a:endParaRP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61</a:t>
            </a:fld>
            <a:endParaRPr lang="en-US" dirty="0"/>
          </a:p>
        </p:txBody>
      </p:sp>
    </p:spTree>
    <p:extLst>
      <p:ext uri="{BB962C8B-B14F-4D97-AF65-F5344CB8AC3E}">
        <p14:creationId xmlns:p14="http://schemas.microsoft.com/office/powerpoint/2010/main" val="82738810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Verdana" pitchFamily="34" charset="0"/>
                <a:ea typeface="Verdana" pitchFamily="34" charset="0"/>
                <a:cs typeface="Verdana" pitchFamily="34" charset="0"/>
              </a:rPr>
              <a:t>Table 5-8, “Immunization and prophylaxis strategies for some potential biological agents,” “Weapons of Mass Destruction Emergency Care,” Robert A. DeLorenzo and Robert S. Porter, Brady, Prentice Hall Health, Upper Saddle River, New Jersey 07458, 2000, Page 80.</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Verdana" pitchFamily="34" charset="0"/>
                <a:ea typeface="Verdana" pitchFamily="34" charset="0"/>
                <a:cs typeface="Verdana" pitchFamily="34" charset="0"/>
              </a:rPr>
              <a:t>Ebola – The</a:t>
            </a:r>
            <a:r>
              <a:rPr lang="en-US" sz="1200" kern="1200" baseline="0" dirty="0" smtClean="0">
                <a:solidFill>
                  <a:schemeClr val="tx1"/>
                </a:solidFill>
                <a:effectLst/>
                <a:latin typeface="Verdana" pitchFamily="34" charset="0"/>
                <a:ea typeface="Verdana" pitchFamily="34" charset="0"/>
                <a:cs typeface="Verdana" pitchFamily="34" charset="0"/>
              </a:rPr>
              <a:t> c</a:t>
            </a:r>
            <a:r>
              <a:rPr lang="en-US" sz="1200" kern="1200" dirty="0" smtClean="0">
                <a:solidFill>
                  <a:schemeClr val="tx1"/>
                </a:solidFill>
                <a:effectLst/>
                <a:latin typeface="Verdana" pitchFamily="34" charset="0"/>
                <a:ea typeface="Verdana" pitchFamily="34" charset="0"/>
                <a:cs typeface="Verdana" pitchFamily="34" charset="0"/>
              </a:rPr>
              <a:t>omment, “No vaccine” is not on this chart but was added for this</a:t>
            </a:r>
            <a:r>
              <a:rPr lang="en-US" sz="1200" kern="1200" baseline="0" dirty="0" smtClean="0">
                <a:solidFill>
                  <a:schemeClr val="tx1"/>
                </a:solidFill>
                <a:effectLst/>
                <a:latin typeface="Verdana" pitchFamily="34" charset="0"/>
                <a:ea typeface="Verdana" pitchFamily="34" charset="0"/>
                <a:cs typeface="Verdana" pitchFamily="34" charset="0"/>
              </a:rPr>
              <a:t> </a:t>
            </a:r>
            <a:r>
              <a:rPr lang="en-US" sz="1200" kern="1200" dirty="0" smtClean="0">
                <a:solidFill>
                  <a:schemeClr val="tx1"/>
                </a:solidFill>
                <a:effectLst/>
                <a:latin typeface="Verdana" pitchFamily="34" charset="0"/>
                <a:ea typeface="Verdana" pitchFamily="34" charset="0"/>
                <a:cs typeface="Verdana" pitchFamily="34" charset="0"/>
              </a:rPr>
              <a:t>program. There</a:t>
            </a:r>
            <a:r>
              <a:rPr lang="en-US" sz="1200" kern="1200" baseline="0" dirty="0" smtClean="0">
                <a:solidFill>
                  <a:schemeClr val="tx1"/>
                </a:solidFill>
                <a:effectLst/>
                <a:latin typeface="Verdana" pitchFamily="34" charset="0"/>
                <a:ea typeface="Verdana" pitchFamily="34" charset="0"/>
                <a:cs typeface="Verdana" pitchFamily="34" charset="0"/>
              </a:rPr>
              <a:t> is no antiviral medication for Ebola. Supportive hospital care is dictated, i.e.;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Verdana" pitchFamily="34" charset="0"/>
              <a:ea typeface="Verdana" pitchFamily="34" charset="0"/>
              <a:cs typeface="Verdana" pitchFamily="34" charset="0"/>
            </a:endParaRPr>
          </a:p>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200" kern="1200" baseline="0" dirty="0" smtClean="0">
                <a:solidFill>
                  <a:schemeClr val="tx1"/>
                </a:solidFill>
                <a:effectLst/>
                <a:latin typeface="Verdana" pitchFamily="34" charset="0"/>
                <a:ea typeface="Verdana" pitchFamily="34" charset="0"/>
                <a:cs typeface="Verdana" pitchFamily="34" charset="0"/>
              </a:rPr>
              <a:t>Providing fluids</a:t>
            </a:r>
          </a:p>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200" kern="1200" baseline="0" dirty="0" smtClean="0">
                <a:solidFill>
                  <a:schemeClr val="tx1"/>
                </a:solidFill>
                <a:effectLst/>
                <a:latin typeface="Verdana" pitchFamily="34" charset="0"/>
                <a:ea typeface="Verdana" pitchFamily="34" charset="0"/>
                <a:cs typeface="Verdana" pitchFamily="34" charset="0"/>
              </a:rPr>
              <a:t>Maintaining blood pressure</a:t>
            </a:r>
          </a:p>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200" kern="1200" baseline="0" dirty="0" smtClean="0">
                <a:solidFill>
                  <a:schemeClr val="tx1"/>
                </a:solidFill>
                <a:effectLst/>
                <a:latin typeface="Verdana" pitchFamily="34" charset="0"/>
                <a:ea typeface="Verdana" pitchFamily="34" charset="0"/>
                <a:cs typeface="Verdana" pitchFamily="34" charset="0"/>
              </a:rPr>
              <a:t>Providing oxygen as needed</a:t>
            </a:r>
          </a:p>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200" kern="1200" baseline="0" dirty="0" smtClean="0">
                <a:solidFill>
                  <a:schemeClr val="tx1"/>
                </a:solidFill>
                <a:effectLst/>
                <a:latin typeface="Verdana" pitchFamily="34" charset="0"/>
                <a:ea typeface="Verdana" pitchFamily="34" charset="0"/>
                <a:cs typeface="Verdana" pitchFamily="34" charset="0"/>
              </a:rPr>
              <a:t>Replacing lost blood</a:t>
            </a:r>
          </a:p>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200" kern="1200" baseline="0" dirty="0" smtClean="0">
                <a:solidFill>
                  <a:schemeClr val="tx1"/>
                </a:solidFill>
                <a:effectLst/>
                <a:latin typeface="Verdana" pitchFamily="34" charset="0"/>
                <a:ea typeface="Verdana" pitchFamily="34" charset="0"/>
                <a:cs typeface="Verdana" pitchFamily="34" charset="0"/>
              </a:rPr>
              <a:t>Treating other infections that may develop.</a:t>
            </a:r>
            <a:endParaRPr lang="en-US" sz="1200" kern="1200" dirty="0" smtClean="0">
              <a:solidFill>
                <a:schemeClr val="tx1"/>
              </a:solidFill>
              <a:effectLst/>
              <a:latin typeface="Verdana" pitchFamily="34" charset="0"/>
              <a:ea typeface="Verdana" pitchFamily="34" charset="0"/>
              <a:cs typeface="Verdana" pitchFamily="34" charset="0"/>
            </a:endParaRP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62</a:t>
            </a:fld>
            <a:endParaRPr lang="en-US" dirty="0"/>
          </a:p>
        </p:txBody>
      </p:sp>
    </p:spTree>
    <p:extLst>
      <p:ext uri="{BB962C8B-B14F-4D97-AF65-F5344CB8AC3E}">
        <p14:creationId xmlns:p14="http://schemas.microsoft.com/office/powerpoint/2010/main" val="376451157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FF0000"/>
                </a:solidFill>
                <a:latin typeface="Verdana" pitchFamily="34" charset="0"/>
                <a:ea typeface="Verdana" pitchFamily="34" charset="0"/>
                <a:cs typeface="Verdana" pitchFamily="34" charset="0"/>
              </a:rPr>
              <a:t>PPE for various</a:t>
            </a:r>
            <a:r>
              <a:rPr lang="en-US" sz="1200" baseline="0" dirty="0" smtClean="0">
                <a:solidFill>
                  <a:srgbClr val="FF0000"/>
                </a:solidFill>
                <a:latin typeface="Verdana" pitchFamily="34" charset="0"/>
                <a:ea typeface="Verdana" pitchFamily="34" charset="0"/>
                <a:cs typeface="Verdana" pitchFamily="34" charset="0"/>
              </a:rPr>
              <a:t> infectious diseases: </a:t>
            </a:r>
          </a:p>
          <a:p>
            <a:r>
              <a:rPr lang="en-US" sz="1200" b="1" dirty="0" smtClean="0">
                <a:solidFill>
                  <a:srgbClr val="FF0000"/>
                </a:solidFill>
                <a:latin typeface="Verdana" pitchFamily="34" charset="0"/>
                <a:ea typeface="Verdana" pitchFamily="34" charset="0"/>
                <a:cs typeface="Verdana" pitchFamily="34" charset="0"/>
              </a:rPr>
              <a:t>Anthrax:</a:t>
            </a:r>
          </a:p>
          <a:p>
            <a:endParaRPr lang="en-US" sz="1200" dirty="0" smtClean="0">
              <a:latin typeface="Verdana" pitchFamily="34" charset="0"/>
              <a:ea typeface="Verdana" pitchFamily="34" charset="0"/>
              <a:cs typeface="Verdana" pitchFamily="34" charset="0"/>
            </a:endParaRPr>
          </a:p>
          <a:p>
            <a:r>
              <a:rPr lang="en-US" sz="1200" dirty="0" smtClean="0">
                <a:latin typeface="Verdana" pitchFamily="34" charset="0"/>
                <a:ea typeface="Verdana" pitchFamily="34" charset="0"/>
                <a:cs typeface="Verdana" pitchFamily="34" charset="0"/>
              </a:rPr>
              <a:t>Configure the necessary PPE based on the level of injury and the point at which you make contact.</a:t>
            </a:r>
          </a:p>
          <a:p>
            <a:r>
              <a:rPr lang="en-US" sz="1200" dirty="0" smtClean="0">
                <a:latin typeface="Verdana" pitchFamily="34" charset="0"/>
                <a:ea typeface="Verdana" pitchFamily="34" charset="0"/>
                <a:cs typeface="Verdana" pitchFamily="34" charset="0"/>
              </a:rPr>
              <a:t>Two (2) excellent sources:</a:t>
            </a:r>
          </a:p>
          <a:p>
            <a:endParaRPr lang="en-US" sz="1200" dirty="0" smtClean="0">
              <a:latin typeface="Verdana" pitchFamily="34" charset="0"/>
              <a:ea typeface="Verdana" pitchFamily="34" charset="0"/>
              <a:cs typeface="Verdana" pitchFamily="34" charset="0"/>
            </a:endParaRPr>
          </a:p>
          <a:p>
            <a:pPr>
              <a:defRPr/>
            </a:pPr>
            <a:r>
              <a:rPr lang="en-US" sz="1200" dirty="0" smtClean="0">
                <a:latin typeface="Verdana" pitchFamily="34" charset="0"/>
                <a:ea typeface="Verdana" pitchFamily="34" charset="0"/>
                <a:cs typeface="Verdana" pitchFamily="34" charset="0"/>
              </a:rPr>
              <a:t>https://www.osha.gov/SLTC/etools/anthrax/ppe.html</a:t>
            </a:r>
          </a:p>
          <a:p>
            <a:pPr>
              <a:defRPr/>
            </a:pPr>
            <a:endParaRPr lang="en-US" sz="1200" dirty="0" smtClean="0">
              <a:latin typeface="Verdana" pitchFamily="34" charset="0"/>
              <a:ea typeface="Verdana" pitchFamily="34" charset="0"/>
              <a:cs typeface="Verdana" pitchFamily="34" charset="0"/>
            </a:endParaRPr>
          </a:p>
          <a:p>
            <a:pPr>
              <a:defRPr/>
            </a:pPr>
            <a:r>
              <a:rPr lang="en-US" sz="1200" dirty="0" smtClean="0">
                <a:latin typeface="Verdana" pitchFamily="34" charset="0"/>
                <a:ea typeface="Verdana" pitchFamily="34" charset="0"/>
                <a:cs typeface="Verdana" pitchFamily="34" charset="0"/>
              </a:rPr>
              <a:t>https://www.osha.gov/dts/osta/bestpractices/firstreceivers_hospital.pdf</a:t>
            </a:r>
          </a:p>
          <a:p>
            <a:endParaRPr lang="en-US" sz="1200" dirty="0" smtClean="0">
              <a:latin typeface="Verdana" pitchFamily="34" charset="0"/>
              <a:ea typeface="Verdana" pitchFamily="34" charset="0"/>
              <a:cs typeface="Verdana" pitchFamily="34" charset="0"/>
            </a:endParaRPr>
          </a:p>
          <a:p>
            <a:r>
              <a:rPr lang="en-US" sz="1200" dirty="0" smtClean="0">
                <a:latin typeface="Verdana" pitchFamily="34" charset="0"/>
                <a:ea typeface="Verdana" pitchFamily="34" charset="0"/>
                <a:cs typeface="Verdana" pitchFamily="34" charset="0"/>
              </a:rPr>
              <a:t>Also check:</a:t>
            </a:r>
          </a:p>
          <a:p>
            <a:endParaRPr lang="en-US" sz="1200" dirty="0" smtClean="0">
              <a:latin typeface="Verdana" pitchFamily="34" charset="0"/>
              <a:ea typeface="Verdana" pitchFamily="34" charset="0"/>
              <a:cs typeface="Verdana" pitchFamily="34" charset="0"/>
            </a:endParaRPr>
          </a:p>
          <a:p>
            <a:r>
              <a:rPr lang="en-US" sz="1200" dirty="0" smtClean="0">
                <a:latin typeface="Verdana" pitchFamily="34" charset="0"/>
                <a:ea typeface="Verdana" pitchFamily="34" charset="0"/>
                <a:cs typeface="Verdana" pitchFamily="34" charset="0"/>
              </a:rPr>
              <a:t>29 CFR 1910.1030-Bloodborne Pathogens,</a:t>
            </a:r>
          </a:p>
          <a:p>
            <a:r>
              <a:rPr lang="en-US" sz="1200" dirty="0" smtClean="0">
                <a:latin typeface="Verdana" pitchFamily="34" charset="0"/>
                <a:ea typeface="Verdana" pitchFamily="34" charset="0"/>
                <a:cs typeface="Verdana" pitchFamily="34" charset="0"/>
              </a:rPr>
              <a:t>29 CFR 1910.132-PPE,</a:t>
            </a:r>
          </a:p>
          <a:p>
            <a:r>
              <a:rPr lang="en-US" sz="1200" dirty="0" smtClean="0">
                <a:latin typeface="Verdana" pitchFamily="34" charset="0"/>
                <a:ea typeface="Verdana" pitchFamily="34" charset="0"/>
                <a:cs typeface="Verdana" pitchFamily="34" charset="0"/>
              </a:rPr>
              <a:t>29 CFR 1910.134-Respiratory Protection</a:t>
            </a:r>
          </a:p>
          <a:p>
            <a:endParaRPr lang="en-US" sz="1200" b="0"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8CC0E478-7D71-4FA0-9891-7B1529666467}" type="slidenum">
              <a:rPr lang="en-US" smtClean="0"/>
              <a:pPr/>
              <a:t>63</a:t>
            </a:fld>
            <a:endParaRPr lang="en-US" dirty="0"/>
          </a:p>
        </p:txBody>
      </p:sp>
    </p:spTree>
    <p:extLst>
      <p:ext uri="{BB962C8B-B14F-4D97-AF65-F5344CB8AC3E}">
        <p14:creationId xmlns:p14="http://schemas.microsoft.com/office/powerpoint/2010/main" val="80921843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solidFill>
                  <a:srgbClr val="FF0000"/>
                </a:solidFill>
                <a:latin typeface="Verdana" pitchFamily="34" charset="0"/>
                <a:ea typeface="Verdana" pitchFamily="34" charset="0"/>
                <a:cs typeface="Verdana" pitchFamily="34" charset="0"/>
              </a:rPr>
              <a:t>Pneumonic Plague:</a:t>
            </a:r>
          </a:p>
          <a:p>
            <a:endParaRPr lang="en-US" sz="1200" dirty="0" smtClean="0">
              <a:solidFill>
                <a:srgbClr val="FF0000"/>
              </a:solidFill>
              <a:latin typeface="Verdana" pitchFamily="34" charset="0"/>
              <a:ea typeface="Verdana" pitchFamily="34" charset="0"/>
              <a:cs typeface="Verdana" pitchFamily="34" charset="0"/>
            </a:endParaRPr>
          </a:p>
          <a:p>
            <a:r>
              <a:rPr lang="en-US" dirty="0" smtClean="0">
                <a:latin typeface="Verdana" pitchFamily="34" charset="0"/>
                <a:ea typeface="Verdana" pitchFamily="34" charset="0"/>
                <a:cs typeface="Verdana" pitchFamily="34" charset="0"/>
              </a:rPr>
              <a:t>PPE based on the level of injury and the point at which you make contact:</a:t>
            </a:r>
          </a:p>
          <a:p>
            <a:pPr marL="285750" indent="-285750">
              <a:buFont typeface="Arial" pitchFamily="34" charset="0"/>
              <a:buChar char="•"/>
            </a:pPr>
            <a:r>
              <a:rPr lang="en-US" dirty="0" smtClean="0">
                <a:latin typeface="Verdana" pitchFamily="34" charset="0"/>
                <a:ea typeface="Verdana" pitchFamily="34" charset="0"/>
                <a:cs typeface="Verdana" pitchFamily="34" charset="0"/>
              </a:rPr>
              <a:t>Emergency Responders</a:t>
            </a:r>
          </a:p>
          <a:p>
            <a:pPr marL="285750" indent="-285750">
              <a:buFont typeface="Arial" pitchFamily="34" charset="0"/>
              <a:buChar char="•"/>
            </a:pPr>
            <a:r>
              <a:rPr lang="en-US" dirty="0" smtClean="0">
                <a:latin typeface="Verdana" pitchFamily="34" charset="0"/>
                <a:ea typeface="Verdana" pitchFamily="34" charset="0"/>
                <a:cs typeface="Verdana" pitchFamily="34" charset="0"/>
              </a:rPr>
              <a:t>Healthcare Workers, Mortuary Workers, and Others</a:t>
            </a:r>
          </a:p>
          <a:p>
            <a:pPr marL="285750" indent="-285750">
              <a:buFont typeface="Arial" pitchFamily="34" charset="0"/>
              <a:buChar char="•"/>
            </a:pPr>
            <a:r>
              <a:rPr lang="en-US" dirty="0" smtClean="0">
                <a:latin typeface="Verdana" pitchFamily="34" charset="0"/>
                <a:ea typeface="Verdana" pitchFamily="34" charset="0"/>
                <a:cs typeface="Verdana" pitchFamily="34" charset="0"/>
              </a:rPr>
              <a:t>Laboratory Workers</a:t>
            </a:r>
          </a:p>
          <a:p>
            <a:r>
              <a:rPr lang="en-US" sz="1200" dirty="0" smtClean="0">
                <a:latin typeface="Verdana" pitchFamily="34" charset="0"/>
                <a:ea typeface="Verdana" pitchFamily="34" charset="0"/>
                <a:cs typeface="Verdana" pitchFamily="34" charset="0"/>
              </a:rPr>
              <a:t>National infection control guidelines indicate specific precautions when treating patients with pneumonic</a:t>
            </a:r>
            <a:r>
              <a:rPr lang="en-US" sz="1200" baseline="0" dirty="0" smtClean="0">
                <a:latin typeface="Verdana" pitchFamily="34" charset="0"/>
                <a:ea typeface="Verdana" pitchFamily="34" charset="0"/>
                <a:cs typeface="Verdana" pitchFamily="34" charset="0"/>
              </a:rPr>
              <a:t> plague</a:t>
            </a:r>
            <a:r>
              <a:rPr lang="en-US" sz="1200" dirty="0" smtClean="0">
                <a:latin typeface="Verdana" pitchFamily="34" charset="0"/>
                <a:ea typeface="Verdana" pitchFamily="34" charset="0"/>
                <a:cs typeface="Verdana" pitchFamily="34" charset="0"/>
              </a:rPr>
              <a:t>. Such precautions include:</a:t>
            </a:r>
          </a:p>
          <a:p>
            <a:pPr marL="342900" indent="-342900">
              <a:buFont typeface="Wingdings" pitchFamily="2" charset="2"/>
              <a:buChar char="§"/>
            </a:pPr>
            <a:r>
              <a:rPr lang="en-US" sz="1200" dirty="0" smtClean="0">
                <a:latin typeface="Verdana" pitchFamily="34" charset="0"/>
                <a:ea typeface="Verdana" pitchFamily="34" charset="0"/>
                <a:cs typeface="Verdana" pitchFamily="34" charset="0"/>
              </a:rPr>
              <a:t>Standard</a:t>
            </a:r>
          </a:p>
          <a:p>
            <a:pPr marL="342900" indent="-342900">
              <a:buFont typeface="Wingdings" pitchFamily="2" charset="2"/>
              <a:buChar char="§"/>
            </a:pPr>
            <a:r>
              <a:rPr lang="en-US" sz="1200" dirty="0" smtClean="0">
                <a:latin typeface="Verdana" pitchFamily="34" charset="0"/>
                <a:ea typeface="Verdana" pitchFamily="34" charset="0"/>
                <a:cs typeface="Verdana" pitchFamily="34" charset="0"/>
              </a:rPr>
              <a:t>Droplet</a:t>
            </a:r>
          </a:p>
          <a:p>
            <a:pPr marL="342900" indent="-342900">
              <a:buFont typeface="Wingdings" pitchFamily="2" charset="2"/>
              <a:buChar char="§"/>
            </a:pPr>
            <a:r>
              <a:rPr lang="en-US" sz="1200" dirty="0" smtClean="0">
                <a:latin typeface="Verdana" pitchFamily="34" charset="0"/>
                <a:ea typeface="Verdana" pitchFamily="34" charset="0"/>
                <a:cs typeface="Verdana" pitchFamily="34" charset="0"/>
              </a:rPr>
              <a:t>Airborne, and</a:t>
            </a:r>
          </a:p>
          <a:p>
            <a:pPr marL="342900" indent="-342900">
              <a:buFont typeface="Wingdings" pitchFamily="2" charset="2"/>
              <a:buChar char="§"/>
            </a:pPr>
            <a:r>
              <a:rPr lang="en-US" sz="1200" dirty="0" smtClean="0">
                <a:latin typeface="Verdana" pitchFamily="34" charset="0"/>
                <a:ea typeface="Verdana" pitchFamily="34" charset="0"/>
                <a:cs typeface="Verdana" pitchFamily="34" charset="0"/>
              </a:rPr>
              <a:t>Contact Precautions</a:t>
            </a:r>
          </a:p>
          <a:p>
            <a:endParaRPr lang="en-US" dirty="0" smtClean="0">
              <a:latin typeface="Verdana" pitchFamily="34" charset="0"/>
              <a:ea typeface="Verdana" pitchFamily="34" charset="0"/>
              <a:cs typeface="Verdana" pitchFamily="34" charset="0"/>
            </a:endParaRPr>
          </a:p>
          <a:p>
            <a:r>
              <a:rPr lang="en-US" dirty="0" smtClean="0">
                <a:latin typeface="Verdana" pitchFamily="34" charset="0"/>
                <a:ea typeface="Verdana" pitchFamily="34" charset="0"/>
                <a:cs typeface="Verdana" pitchFamily="34" charset="0"/>
              </a:rPr>
              <a:t>Two (2) excellent sources:</a:t>
            </a:r>
            <a:endParaRPr lang="en-US" sz="1200" dirty="0" smtClean="0">
              <a:latin typeface="Verdana" pitchFamily="34" charset="0"/>
              <a:ea typeface="Verdana" pitchFamily="34" charset="0"/>
              <a:cs typeface="Verdana" pitchFamily="34" charset="0"/>
            </a:endParaRPr>
          </a:p>
          <a:p>
            <a:pPr>
              <a:defRPr/>
            </a:pPr>
            <a:r>
              <a:rPr lang="en-US" dirty="0" smtClean="0">
                <a:latin typeface="Verdana" pitchFamily="34" charset="0"/>
                <a:ea typeface="Verdana" pitchFamily="34" charset="0"/>
                <a:cs typeface="Verdana" pitchFamily="34" charset="0"/>
              </a:rPr>
              <a:t>https://www.osha.gov/SLTC/plague/controls.html </a:t>
            </a:r>
            <a:endParaRPr lang="en-US" sz="1200" dirty="0" smtClean="0">
              <a:latin typeface="Verdana" pitchFamily="34" charset="0"/>
              <a:ea typeface="Verdana" pitchFamily="34" charset="0"/>
              <a:cs typeface="Verdana" pitchFamily="34" charset="0"/>
            </a:endParaRPr>
          </a:p>
          <a:p>
            <a:pPr>
              <a:defRPr/>
            </a:pPr>
            <a:r>
              <a:rPr lang="en-US" sz="1200" dirty="0" smtClean="0">
                <a:latin typeface="Verdana" pitchFamily="34" charset="0"/>
                <a:ea typeface="Verdana" pitchFamily="34" charset="0"/>
                <a:cs typeface="Verdana" pitchFamily="34" charset="0"/>
              </a:rPr>
              <a:t>https://www.osha.gov/dts/osta/bestpractices/firstreceivers_hospital.pdf</a:t>
            </a:r>
          </a:p>
          <a:p>
            <a:endParaRPr lang="en-US" sz="1200" dirty="0" smtClean="0">
              <a:latin typeface="Verdana" pitchFamily="34" charset="0"/>
              <a:ea typeface="Verdana" pitchFamily="34" charset="0"/>
              <a:cs typeface="Verdana" pitchFamily="34" charset="0"/>
            </a:endParaRPr>
          </a:p>
          <a:p>
            <a:r>
              <a:rPr lang="en-US" sz="1200" dirty="0" smtClean="0">
                <a:latin typeface="Verdana" pitchFamily="34" charset="0"/>
                <a:ea typeface="Verdana" pitchFamily="34" charset="0"/>
                <a:cs typeface="Verdana" pitchFamily="34" charset="0"/>
              </a:rPr>
              <a:t>Also check:</a:t>
            </a:r>
          </a:p>
          <a:p>
            <a:endParaRPr lang="en-US" sz="1200" dirty="0" smtClean="0">
              <a:latin typeface="Verdana" pitchFamily="34" charset="0"/>
              <a:ea typeface="Verdana" pitchFamily="34" charset="0"/>
              <a:cs typeface="Verdana" pitchFamily="34" charset="0"/>
            </a:endParaRPr>
          </a:p>
          <a:p>
            <a:r>
              <a:rPr lang="en-US" sz="1200" dirty="0" smtClean="0">
                <a:latin typeface="Verdana" pitchFamily="34" charset="0"/>
                <a:ea typeface="Verdana" pitchFamily="34" charset="0"/>
                <a:cs typeface="Verdana" pitchFamily="34" charset="0"/>
              </a:rPr>
              <a:t>29 CFR 1910.1030-Bloodborne Pathogens,</a:t>
            </a:r>
          </a:p>
          <a:p>
            <a:r>
              <a:rPr lang="en-US" sz="1200" dirty="0" smtClean="0">
                <a:latin typeface="Verdana" pitchFamily="34" charset="0"/>
                <a:ea typeface="Verdana" pitchFamily="34" charset="0"/>
                <a:cs typeface="Verdana" pitchFamily="34" charset="0"/>
              </a:rPr>
              <a:t>29 CFR 1910.132-PPE,</a:t>
            </a:r>
          </a:p>
          <a:p>
            <a:r>
              <a:rPr lang="en-US" sz="1200" dirty="0" smtClean="0">
                <a:latin typeface="Verdana" pitchFamily="34" charset="0"/>
                <a:ea typeface="Verdana" pitchFamily="34" charset="0"/>
                <a:cs typeface="Verdana" pitchFamily="34" charset="0"/>
              </a:rPr>
              <a:t>29 CFR 1910.134-Respiratory Protection</a:t>
            </a:r>
          </a:p>
          <a:p>
            <a:endParaRPr lang="en-US" sz="1200" b="0"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8CC0E478-7D71-4FA0-9891-7B1529666467}" type="slidenum">
              <a:rPr lang="en-US" smtClean="0"/>
              <a:pPr/>
              <a:t>64</a:t>
            </a:fld>
            <a:endParaRPr lang="en-US" dirty="0"/>
          </a:p>
        </p:txBody>
      </p:sp>
    </p:spTree>
    <p:extLst>
      <p:ext uri="{BB962C8B-B14F-4D97-AF65-F5344CB8AC3E}">
        <p14:creationId xmlns:p14="http://schemas.microsoft.com/office/powerpoint/2010/main" val="80921843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latin typeface="Verdana" pitchFamily="34" charset="0"/>
                <a:ea typeface="Verdana" pitchFamily="34" charset="0"/>
                <a:cs typeface="Verdana" pitchFamily="34" charset="0"/>
              </a:rPr>
              <a:t>Ebola PPE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Verdana" pitchFamily="34" charset="0"/>
                <a:ea typeface="Verdana" pitchFamily="34" charset="0"/>
                <a:cs typeface="Verdana" pitchFamily="34" charset="0"/>
              </a:rPr>
              <a:t>(Selection chart website in note section: OSHA Fact Sheet.) This PPE</a:t>
            </a:r>
            <a:r>
              <a:rPr lang="en-US" baseline="0" dirty="0" smtClean="0">
                <a:solidFill>
                  <a:schemeClr val="tx1"/>
                </a:solidFill>
                <a:latin typeface="Verdana" pitchFamily="34" charset="0"/>
                <a:ea typeface="Verdana" pitchFamily="34" charset="0"/>
                <a:cs typeface="Verdana" pitchFamily="34" charset="0"/>
              </a:rPr>
              <a:t> selection matrix is specific to anthrax. Similar considerations can be made for other diseases. </a:t>
            </a:r>
            <a:r>
              <a:rPr lang="en-US" sz="1200" kern="1200" dirty="0" smtClean="0">
                <a:solidFill>
                  <a:schemeClr val="tx1"/>
                </a:solidFill>
                <a:effectLst/>
                <a:latin typeface="Verdana" pitchFamily="34" charset="0"/>
                <a:ea typeface="Verdana" pitchFamily="34" charset="0"/>
                <a:cs typeface="Verdana" pitchFamily="34" charset="0"/>
              </a:rPr>
              <a:t>http://www.dol.gov/osha/pdf/OSHA_FS-3761_PPE_Selection_Matrix_-_Ebola_(11-24-14).pdf</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Verdana" pitchFamily="34" charset="0"/>
              <a:ea typeface="Verdana" pitchFamily="34" charset="0"/>
              <a:cs typeface="Verdana"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Verdana" pitchFamily="34" charset="0"/>
                <a:ea typeface="Verdana" pitchFamily="34" charset="0"/>
                <a:cs typeface="Verdana" pitchFamily="34" charset="0"/>
              </a:rPr>
              <a:t>This citation is found on OSHA Fact Sheet “PPE Selection Matrix for Occupational Exposure to Ebola Virus,</a:t>
            </a:r>
            <a:r>
              <a:rPr lang="en-US" sz="1200" kern="1200" baseline="0" dirty="0" smtClean="0">
                <a:solidFill>
                  <a:schemeClr val="tx1"/>
                </a:solidFill>
                <a:effectLst/>
                <a:latin typeface="Verdana" pitchFamily="34" charset="0"/>
                <a:ea typeface="Verdana" pitchFamily="34" charset="0"/>
                <a:cs typeface="Verdana" pitchFamily="34" charset="0"/>
              </a:rPr>
              <a:t> Guidance for common exposure scenarios.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Verdana" pitchFamily="34" charset="0"/>
                <a:ea typeface="Verdana" pitchFamily="34" charset="0"/>
                <a:cs typeface="Verdana" pitchFamily="34" charset="0"/>
              </a:rPr>
              <a:t>You will note this chart has 6 distinct levels of response and requisite PPE levels for those providing medical and supportive care.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Verdana" pitchFamily="34" charset="0"/>
                <a:ea typeface="Verdana" pitchFamily="34" charset="0"/>
                <a:cs typeface="Verdana" pitchFamily="34" charset="0"/>
              </a:rPr>
              <a:t>Those in the area with different duties also have required levels of protection.</a:t>
            </a:r>
            <a:endParaRPr lang="en-US" sz="1200" kern="1200" dirty="0" smtClean="0">
              <a:solidFill>
                <a:schemeClr val="tx1"/>
              </a:solidFill>
              <a:effectLst/>
              <a:latin typeface="Verdana" pitchFamily="34" charset="0"/>
              <a:ea typeface="Verdana" pitchFamily="34" charset="0"/>
              <a:cs typeface="Verdana" pitchFamily="34" charset="0"/>
            </a:endParaRP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65</a:t>
            </a:fld>
            <a:endParaRPr lang="en-US" dirty="0"/>
          </a:p>
        </p:txBody>
      </p:sp>
    </p:spTree>
    <p:extLst>
      <p:ext uri="{BB962C8B-B14F-4D97-AF65-F5344CB8AC3E}">
        <p14:creationId xmlns:p14="http://schemas.microsoft.com/office/powerpoint/2010/main" val="342925568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solidFill>
                  <a:srgbClr val="FF0000"/>
                </a:solidFill>
                <a:latin typeface="Verdana" pitchFamily="34" charset="0"/>
                <a:ea typeface="Verdana" pitchFamily="34" charset="0"/>
                <a:cs typeface="Verdana" pitchFamily="34" charset="0"/>
              </a:rPr>
              <a:t>Smallpox:</a:t>
            </a:r>
          </a:p>
          <a:p>
            <a:endParaRPr lang="en-US" sz="1200" dirty="0" smtClean="0">
              <a:solidFill>
                <a:srgbClr val="FF0000"/>
              </a:solidFill>
              <a:latin typeface="Verdana" pitchFamily="34" charset="0"/>
              <a:ea typeface="Verdana" pitchFamily="34" charset="0"/>
              <a:cs typeface="Verdana" pitchFamily="34" charset="0"/>
            </a:endParaRPr>
          </a:p>
          <a:p>
            <a:r>
              <a:rPr lang="en-US" sz="1200" dirty="0" smtClean="0">
                <a:latin typeface="Verdana" pitchFamily="34" charset="0"/>
                <a:ea typeface="Verdana" pitchFamily="34" charset="0"/>
                <a:cs typeface="Verdana" pitchFamily="34" charset="0"/>
              </a:rPr>
              <a:t>National infection control guidelines indicate specific precautions when treating patients with known of suspected smallpox. Such precautions include:</a:t>
            </a:r>
          </a:p>
          <a:p>
            <a:pPr marL="342900" indent="-342900">
              <a:buFont typeface="Wingdings" pitchFamily="2" charset="2"/>
              <a:buChar char="§"/>
            </a:pPr>
            <a:r>
              <a:rPr lang="en-US" sz="1200" dirty="0" smtClean="0">
                <a:latin typeface="Verdana" pitchFamily="34" charset="0"/>
                <a:ea typeface="Verdana" pitchFamily="34" charset="0"/>
                <a:cs typeface="Verdana" pitchFamily="34" charset="0"/>
              </a:rPr>
              <a:t>Standard</a:t>
            </a:r>
          </a:p>
          <a:p>
            <a:pPr marL="342900" indent="-342900">
              <a:buFont typeface="Wingdings" pitchFamily="2" charset="2"/>
              <a:buChar char="§"/>
            </a:pPr>
            <a:r>
              <a:rPr lang="en-US" sz="1200" dirty="0" smtClean="0">
                <a:latin typeface="Verdana" pitchFamily="34" charset="0"/>
                <a:ea typeface="Verdana" pitchFamily="34" charset="0"/>
                <a:cs typeface="Verdana" pitchFamily="34" charset="0"/>
              </a:rPr>
              <a:t>Droplet</a:t>
            </a:r>
          </a:p>
          <a:p>
            <a:pPr marL="342900" indent="-342900">
              <a:buFont typeface="Wingdings" pitchFamily="2" charset="2"/>
              <a:buChar char="§"/>
            </a:pPr>
            <a:r>
              <a:rPr lang="en-US" sz="1200" dirty="0" smtClean="0">
                <a:latin typeface="Verdana" pitchFamily="34" charset="0"/>
                <a:ea typeface="Verdana" pitchFamily="34" charset="0"/>
                <a:cs typeface="Verdana" pitchFamily="34" charset="0"/>
              </a:rPr>
              <a:t>Airborne, and</a:t>
            </a:r>
          </a:p>
          <a:p>
            <a:pPr marL="342900" indent="-342900">
              <a:buFont typeface="Wingdings" pitchFamily="2" charset="2"/>
              <a:buChar char="§"/>
            </a:pPr>
            <a:r>
              <a:rPr lang="en-US" sz="1200" dirty="0" smtClean="0">
                <a:latin typeface="Verdana" pitchFamily="34" charset="0"/>
                <a:ea typeface="Verdana" pitchFamily="34" charset="0"/>
                <a:cs typeface="Verdana" pitchFamily="34" charset="0"/>
              </a:rPr>
              <a:t>Contact Precautions</a:t>
            </a:r>
          </a:p>
          <a:p>
            <a:endParaRPr lang="en-US" sz="1200" dirty="0" smtClean="0">
              <a:latin typeface="Verdana" pitchFamily="34" charset="0"/>
              <a:ea typeface="Verdana" pitchFamily="34" charset="0"/>
              <a:cs typeface="Verdana" pitchFamily="34" charset="0"/>
            </a:endParaRPr>
          </a:p>
          <a:p>
            <a:r>
              <a:rPr lang="en-US" sz="1200" dirty="0" smtClean="0">
                <a:latin typeface="Verdana" pitchFamily="34" charset="0"/>
                <a:ea typeface="Verdana" pitchFamily="34" charset="0"/>
                <a:cs typeface="Verdana" pitchFamily="34" charset="0"/>
              </a:rPr>
              <a:t>Also check:</a:t>
            </a:r>
          </a:p>
          <a:p>
            <a:endParaRPr lang="en-US" sz="1200" dirty="0" smtClean="0">
              <a:latin typeface="Verdana" pitchFamily="34" charset="0"/>
              <a:ea typeface="Verdana" pitchFamily="34" charset="0"/>
              <a:cs typeface="Verdana" pitchFamily="34" charset="0"/>
            </a:endParaRPr>
          </a:p>
          <a:p>
            <a:r>
              <a:rPr lang="en-US" sz="1200" dirty="0" smtClean="0">
                <a:latin typeface="Verdana" pitchFamily="34" charset="0"/>
                <a:ea typeface="Verdana" pitchFamily="34" charset="0"/>
                <a:cs typeface="Verdana" pitchFamily="34" charset="0"/>
              </a:rPr>
              <a:t>29 CFR 1910.1030-Bloodborne Pathogens,</a:t>
            </a:r>
          </a:p>
          <a:p>
            <a:r>
              <a:rPr lang="en-US" sz="1200" dirty="0" smtClean="0">
                <a:latin typeface="Verdana" pitchFamily="34" charset="0"/>
                <a:ea typeface="Verdana" pitchFamily="34" charset="0"/>
                <a:cs typeface="Verdana" pitchFamily="34" charset="0"/>
              </a:rPr>
              <a:t>29 CFR 1910.132-PPE,</a:t>
            </a:r>
          </a:p>
          <a:p>
            <a:r>
              <a:rPr lang="en-US" sz="1200" dirty="0" smtClean="0">
                <a:latin typeface="Verdana" pitchFamily="34" charset="0"/>
                <a:ea typeface="Verdana" pitchFamily="34" charset="0"/>
                <a:cs typeface="Verdana" pitchFamily="34" charset="0"/>
              </a:rPr>
              <a:t>29 CFR 1910.134-Respiratory Protection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Verdana" pitchFamily="34" charset="0"/>
              <a:ea typeface="Verdana" pitchFamily="34" charset="0"/>
              <a:cs typeface="Verdana"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Verdana" pitchFamily="34" charset="0"/>
                <a:ea typeface="Verdana" pitchFamily="34" charset="0"/>
                <a:cs typeface="Verdana" pitchFamily="34" charset="0"/>
              </a:rPr>
              <a:t>https://www.osha.gov/dts/osta/bestpractices/firstreceivers_hospital.pdf</a:t>
            </a:r>
          </a:p>
          <a:p>
            <a:endParaRPr lang="en-US" sz="1200" b="0"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8CC0E478-7D71-4FA0-9891-7B1529666467}" type="slidenum">
              <a:rPr lang="en-US" smtClean="0"/>
              <a:pPr/>
              <a:t>66</a:t>
            </a:fld>
            <a:endParaRPr lang="en-US" dirty="0"/>
          </a:p>
        </p:txBody>
      </p:sp>
    </p:spTree>
    <p:extLst>
      <p:ext uri="{BB962C8B-B14F-4D97-AF65-F5344CB8AC3E}">
        <p14:creationId xmlns:p14="http://schemas.microsoft.com/office/powerpoint/2010/main" val="80921843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itchFamily="34" charset="0"/>
                <a:ea typeface="Verdana" pitchFamily="34" charset="0"/>
                <a:cs typeface="Verdana" pitchFamily="34" charset="0"/>
              </a:rPr>
              <a:t>It is suggested</a:t>
            </a:r>
            <a:r>
              <a:rPr lang="en-US" baseline="0" dirty="0" smtClean="0">
                <a:latin typeface="Verdana" pitchFamily="34" charset="0"/>
                <a:ea typeface="Verdana" pitchFamily="34" charset="0"/>
                <a:cs typeface="Verdana" pitchFamily="34" charset="0"/>
              </a:rPr>
              <a:t> you explore other information available at the Mayo Clinic.</a:t>
            </a:r>
            <a:endParaRPr lang="en-US"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8CC0E478-7D71-4FA0-9891-7B1529666467}" type="slidenum">
              <a:rPr lang="en-US" smtClean="0"/>
              <a:pPr/>
              <a:t>67</a:t>
            </a:fld>
            <a:endParaRPr lang="en-US" dirty="0"/>
          </a:p>
        </p:txBody>
      </p:sp>
    </p:spTree>
    <p:extLst>
      <p:ext uri="{BB962C8B-B14F-4D97-AF65-F5344CB8AC3E}">
        <p14:creationId xmlns:p14="http://schemas.microsoft.com/office/powerpoint/2010/main" val="127598480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latin typeface="Verdana" pitchFamily="34" charset="0"/>
                <a:ea typeface="Verdana" pitchFamily="34" charset="0"/>
                <a:cs typeface="Verdana" pitchFamily="34" charset="0"/>
              </a:rPr>
              <a:t>For more information on webinars and free training at your location, we invite you to contact us.</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41289" indent="-285111" eaLnBrk="0" hangingPunct="0">
              <a:defRPr>
                <a:solidFill>
                  <a:schemeClr val="tx1"/>
                </a:solidFill>
                <a:latin typeface="Times New Roman" pitchFamily="18" charset="0"/>
              </a:defRPr>
            </a:lvl2pPr>
            <a:lvl3pPr marL="1140444" indent="-228089" eaLnBrk="0" hangingPunct="0">
              <a:defRPr>
                <a:solidFill>
                  <a:schemeClr val="tx1"/>
                </a:solidFill>
                <a:latin typeface="Times New Roman" pitchFamily="18" charset="0"/>
              </a:defRPr>
            </a:lvl3pPr>
            <a:lvl4pPr marL="1596622" indent="-228089" eaLnBrk="0" hangingPunct="0">
              <a:defRPr>
                <a:solidFill>
                  <a:schemeClr val="tx1"/>
                </a:solidFill>
                <a:latin typeface="Times New Roman" pitchFamily="18" charset="0"/>
              </a:defRPr>
            </a:lvl4pPr>
            <a:lvl5pPr marL="2052800" indent="-228089" eaLnBrk="0" hangingPunct="0">
              <a:defRPr>
                <a:solidFill>
                  <a:schemeClr val="tx1"/>
                </a:solidFill>
                <a:latin typeface="Times New Roman" pitchFamily="18" charset="0"/>
              </a:defRPr>
            </a:lvl5pPr>
            <a:lvl6pPr marL="2508977" indent="-228089" eaLnBrk="0" fontAlgn="base" hangingPunct="0">
              <a:spcBef>
                <a:spcPct val="0"/>
              </a:spcBef>
              <a:spcAft>
                <a:spcPct val="0"/>
              </a:spcAft>
              <a:defRPr>
                <a:solidFill>
                  <a:schemeClr val="tx1"/>
                </a:solidFill>
                <a:latin typeface="Times New Roman" pitchFamily="18" charset="0"/>
              </a:defRPr>
            </a:lvl6pPr>
            <a:lvl7pPr marL="2965154" indent="-228089" eaLnBrk="0" fontAlgn="base" hangingPunct="0">
              <a:spcBef>
                <a:spcPct val="0"/>
              </a:spcBef>
              <a:spcAft>
                <a:spcPct val="0"/>
              </a:spcAft>
              <a:defRPr>
                <a:solidFill>
                  <a:schemeClr val="tx1"/>
                </a:solidFill>
                <a:latin typeface="Times New Roman" pitchFamily="18" charset="0"/>
              </a:defRPr>
            </a:lvl7pPr>
            <a:lvl8pPr marL="3421332" indent="-228089" eaLnBrk="0" fontAlgn="base" hangingPunct="0">
              <a:spcBef>
                <a:spcPct val="0"/>
              </a:spcBef>
              <a:spcAft>
                <a:spcPct val="0"/>
              </a:spcAft>
              <a:defRPr>
                <a:solidFill>
                  <a:schemeClr val="tx1"/>
                </a:solidFill>
                <a:latin typeface="Times New Roman" pitchFamily="18" charset="0"/>
              </a:defRPr>
            </a:lvl8pPr>
            <a:lvl9pPr marL="3877510" indent="-228089" eaLnBrk="0" fontAlgn="base" hangingPunct="0">
              <a:spcBef>
                <a:spcPct val="0"/>
              </a:spcBef>
              <a:spcAft>
                <a:spcPct val="0"/>
              </a:spcAft>
              <a:defRPr>
                <a:solidFill>
                  <a:schemeClr val="tx1"/>
                </a:solidFill>
                <a:latin typeface="Times New Roman" pitchFamily="18" charset="0"/>
              </a:defRPr>
            </a:lvl9pPr>
          </a:lstStyle>
          <a:p>
            <a:pPr eaLnBrk="1" hangingPunct="1"/>
            <a:fld id="{24FAC302-CC4B-43A8-874D-9B12520E515B}" type="slidenum">
              <a:rPr lang="en-US" altLang="en-US" smtClean="0"/>
              <a:pPr eaLnBrk="1" hangingPunct="1"/>
              <a:t>76</a:t>
            </a:fld>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itchFamily="34" charset="0"/>
                <a:ea typeface="Verdana" pitchFamily="34" charset="0"/>
                <a:cs typeface="Verdana" pitchFamily="34" charset="0"/>
              </a:rPr>
              <a:t>In 1793 in Philadelphia there was a yellow fever epidemic</a:t>
            </a:r>
            <a:r>
              <a:rPr lang="en-US" baseline="0" dirty="0" smtClean="0">
                <a:latin typeface="Verdana" pitchFamily="34" charset="0"/>
                <a:ea typeface="Verdana" pitchFamily="34" charset="0"/>
                <a:cs typeface="Verdana" pitchFamily="34" charset="0"/>
              </a:rPr>
              <a:t> which was the cause of death for 10% of the city’s population of 50,000 people.</a:t>
            </a:r>
            <a:endParaRPr lang="en-US" dirty="0" smtClean="0">
              <a:latin typeface="Verdana" pitchFamily="34" charset="0"/>
              <a:ea typeface="Verdana" pitchFamily="34" charset="0"/>
              <a:cs typeface="Verdana" pitchFamily="34" charset="0"/>
            </a:endParaRPr>
          </a:p>
          <a:p>
            <a:endParaRPr lang="en-US" dirty="0" smtClean="0">
              <a:latin typeface="Verdana" pitchFamily="34" charset="0"/>
              <a:ea typeface="Verdana" pitchFamily="34" charset="0"/>
              <a:cs typeface="Verdana" pitchFamily="34" charset="0"/>
            </a:endParaRPr>
          </a:p>
          <a:p>
            <a:r>
              <a:rPr lang="en-US" dirty="0" smtClean="0">
                <a:latin typeface="Verdana" pitchFamily="34" charset="0"/>
                <a:ea typeface="Verdana" pitchFamily="34" charset="0"/>
                <a:cs typeface="Verdana" pitchFamily="34" charset="0"/>
              </a:rPr>
              <a:t>From “Philadelphia Fever,” by</a:t>
            </a:r>
            <a:r>
              <a:rPr lang="en-US" baseline="0" dirty="0" smtClean="0">
                <a:latin typeface="Verdana" pitchFamily="34" charset="0"/>
                <a:ea typeface="Verdana" pitchFamily="34" charset="0"/>
                <a:cs typeface="Verdana" pitchFamily="34" charset="0"/>
              </a:rPr>
              <a:t> Jeanne Abrams, World War II magazine, February, 2015 issue.</a:t>
            </a:r>
            <a:endParaRPr lang="en-US"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8CC0E478-7D71-4FA0-9891-7B1529666467}" type="slidenum">
              <a:rPr lang="en-US" smtClean="0"/>
              <a:pPr/>
              <a:t>7</a:t>
            </a:fld>
            <a:endParaRPr lang="en-US" dirty="0"/>
          </a:p>
        </p:txBody>
      </p:sp>
    </p:spTree>
    <p:extLst>
      <p:ext uri="{BB962C8B-B14F-4D97-AF65-F5344CB8AC3E}">
        <p14:creationId xmlns:p14="http://schemas.microsoft.com/office/powerpoint/2010/main" val="2236358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rPr>
              <a:t>20,000 people fled the city to Germantown 6 miles distance upon the encouragement of President George Washington.</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rPr>
              <a:t>Secretary of State, Thomas Jefferson, “left with one clerk,” found his effectiveness impacted.</a:t>
            </a:r>
          </a:p>
          <a:p>
            <a:endParaRPr lang="en-US" sz="1200" dirty="0" smtClean="0">
              <a:latin typeface="Verdana" pitchFamily="34" charset="0"/>
              <a:ea typeface="Verdana" pitchFamily="34" charset="0"/>
              <a:cs typeface="Verdana" pitchFamily="34" charset="0"/>
            </a:endParaRPr>
          </a:p>
          <a:p>
            <a:r>
              <a:rPr lang="en-US" sz="1200" dirty="0" smtClean="0">
                <a:latin typeface="Verdana" pitchFamily="34" charset="0"/>
                <a:ea typeface="Verdana" pitchFamily="34" charset="0"/>
                <a:cs typeface="Verdana" pitchFamily="34" charset="0"/>
              </a:rPr>
              <a:t>From “Philadelphia Fever,” by</a:t>
            </a:r>
            <a:r>
              <a:rPr lang="en-US" sz="1200" baseline="0" dirty="0" smtClean="0">
                <a:latin typeface="Verdana" pitchFamily="34" charset="0"/>
                <a:ea typeface="Verdana" pitchFamily="34" charset="0"/>
                <a:cs typeface="Verdana" pitchFamily="34" charset="0"/>
              </a:rPr>
              <a:t> Jeanne Abrams, World War II magazine, February, 2015 issue.</a:t>
            </a:r>
            <a:endParaRPr lang="en-US" sz="1200"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8CC0E478-7D71-4FA0-9891-7B1529666467}" type="slidenum">
              <a:rPr lang="en-US" smtClean="0"/>
              <a:pPr/>
              <a:t>8</a:t>
            </a:fld>
            <a:endParaRPr lang="en-US" dirty="0"/>
          </a:p>
        </p:txBody>
      </p:sp>
    </p:spTree>
    <p:extLst>
      <p:ext uri="{BB962C8B-B14F-4D97-AF65-F5344CB8AC3E}">
        <p14:creationId xmlns:p14="http://schemas.microsoft.com/office/powerpoint/2010/main" val="2236358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itchFamily="34" charset="0"/>
                <a:ea typeface="Verdana" pitchFamily="34" charset="0"/>
                <a:cs typeface="Verdana" pitchFamily="34" charset="0"/>
              </a:rPr>
              <a:t>Some scholars feel that smallpox</a:t>
            </a:r>
            <a:r>
              <a:rPr lang="en-US" baseline="0" dirty="0" smtClean="0">
                <a:latin typeface="Verdana" pitchFamily="34" charset="0"/>
                <a:ea typeface="Verdana" pitchFamily="34" charset="0"/>
                <a:cs typeface="Verdana" pitchFamily="34" charset="0"/>
              </a:rPr>
              <a:t> originated among settled agricultural populations in Mesopotamia as early as the 5</a:t>
            </a:r>
            <a:r>
              <a:rPr lang="en-US" baseline="30000" dirty="0" smtClean="0">
                <a:latin typeface="Verdana" pitchFamily="34" charset="0"/>
                <a:ea typeface="Verdana" pitchFamily="34" charset="0"/>
                <a:cs typeface="Verdana" pitchFamily="34" charset="0"/>
              </a:rPr>
              <a:t>th</a:t>
            </a:r>
            <a:r>
              <a:rPr lang="en-US" baseline="0" dirty="0" smtClean="0">
                <a:latin typeface="Verdana" pitchFamily="34" charset="0"/>
                <a:ea typeface="Verdana" pitchFamily="34" charset="0"/>
                <a:cs typeface="Verdana" pitchFamily="34" charset="0"/>
              </a:rPr>
              <a:t> millennium BC and in the Nile River valley in the 3</a:t>
            </a:r>
            <a:r>
              <a:rPr lang="en-US" baseline="30000" dirty="0" smtClean="0">
                <a:latin typeface="Verdana" pitchFamily="34" charset="0"/>
                <a:ea typeface="Verdana" pitchFamily="34" charset="0"/>
                <a:cs typeface="Verdana" pitchFamily="34" charset="0"/>
              </a:rPr>
              <a:t>rd</a:t>
            </a:r>
            <a:r>
              <a:rPr lang="en-US" baseline="0" dirty="0" smtClean="0">
                <a:latin typeface="Verdana" pitchFamily="34" charset="0"/>
                <a:ea typeface="Verdana" pitchFamily="34" charset="0"/>
                <a:cs typeface="Verdana" pitchFamily="34" charset="0"/>
              </a:rPr>
              <a:t> millennium BC.</a:t>
            </a:r>
            <a:endParaRPr lang="en-US" dirty="0" smtClean="0">
              <a:latin typeface="Verdana" pitchFamily="34" charset="0"/>
              <a:ea typeface="Verdana" pitchFamily="34" charset="0"/>
              <a:cs typeface="Verdana" pitchFamily="34" charset="0"/>
            </a:endParaRPr>
          </a:p>
          <a:p>
            <a:endParaRPr lang="en-US" dirty="0" smtClean="0">
              <a:latin typeface="Verdana" pitchFamily="34" charset="0"/>
              <a:ea typeface="Verdana" pitchFamily="34" charset="0"/>
              <a:cs typeface="Verdana" pitchFamily="34" charset="0"/>
            </a:endParaRPr>
          </a:p>
          <a:p>
            <a:endParaRPr lang="en-US" dirty="0" smtClean="0">
              <a:latin typeface="Verdana" pitchFamily="34" charset="0"/>
              <a:ea typeface="Verdana" pitchFamily="34" charset="0"/>
              <a:cs typeface="Verdana" pitchFamily="34" charset="0"/>
            </a:endParaRPr>
          </a:p>
          <a:p>
            <a:r>
              <a:rPr lang="en-US" dirty="0" smtClean="0">
                <a:latin typeface="Verdana" pitchFamily="34" charset="0"/>
                <a:ea typeface="Verdana" pitchFamily="34" charset="0"/>
                <a:cs typeface="Verdana" pitchFamily="34" charset="0"/>
              </a:rPr>
              <a:t>Source</a:t>
            </a:r>
            <a:r>
              <a:rPr lang="en-US" baseline="0" dirty="0" smtClean="0">
                <a:latin typeface="Verdana" pitchFamily="34" charset="0"/>
                <a:ea typeface="Verdana" pitchFamily="34" charset="0"/>
                <a:cs typeface="Verdana" pitchFamily="34" charset="0"/>
              </a:rPr>
              <a:t>: </a:t>
            </a:r>
            <a:r>
              <a:rPr lang="en-US" dirty="0" smtClean="0">
                <a:latin typeface="Verdana" pitchFamily="34" charset="0"/>
                <a:ea typeface="Verdana" pitchFamily="34" charset="0"/>
                <a:cs typeface="Verdana" pitchFamily="34" charset="0"/>
              </a:rPr>
              <a:t>http://www.britannica.com/EBchecked/topic/549405/smallpox, 12/4/2014.</a:t>
            </a:r>
            <a:endParaRPr lang="en-US"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8CC0E478-7D71-4FA0-9891-7B1529666467}" type="slidenum">
              <a:rPr lang="en-US" smtClean="0"/>
              <a:pPr/>
              <a:t>9</a:t>
            </a:fld>
            <a:endParaRPr lang="en-US" dirty="0"/>
          </a:p>
        </p:txBody>
      </p:sp>
    </p:spTree>
    <p:extLst>
      <p:ext uri="{BB962C8B-B14F-4D97-AF65-F5344CB8AC3E}">
        <p14:creationId xmlns:p14="http://schemas.microsoft.com/office/powerpoint/2010/main" val="42559468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219200"/>
            <a:ext cx="8153400" cy="4648200"/>
          </a:xfrm>
        </p:spPr>
        <p:txBody>
          <a:bodyPr/>
          <a:lstStyle>
            <a:lvl1pPr marL="0" indent="0" algn="ctr">
              <a:buNone/>
              <a:defRPr sz="2400">
                <a:solidFill>
                  <a:schemeClr val="tx1">
                    <a:tint val="75000"/>
                  </a:schemeClr>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9F88126-6E91-4E17-832B-88C5F7E37F0A}" type="datetime1">
              <a:rPr lang="en-US" smtClean="0"/>
              <a:t>9/21/2015</a:t>
            </a:fld>
            <a:endParaRPr lang="en-US" dirty="0"/>
          </a:p>
        </p:txBody>
      </p:sp>
      <p:sp>
        <p:nvSpPr>
          <p:cNvPr id="5" name="Footer Placeholder 4"/>
          <p:cNvSpPr>
            <a:spLocks noGrp="1"/>
          </p:cNvSpPr>
          <p:nvPr>
            <p:ph type="ftr" sz="quarter" idx="11"/>
          </p:nvPr>
        </p:nvSpPr>
        <p:spPr/>
        <p:txBody>
          <a:bodyPr/>
          <a:lstStyle/>
          <a:p>
            <a:r>
              <a:rPr lang="en-US" dirty="0" smtClean="0"/>
              <a:t>PPT-089-01</a:t>
            </a:r>
            <a:endParaRPr lang="en-US" dirty="0"/>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dirty="0"/>
          </a:p>
        </p:txBody>
      </p:sp>
      <p:pic>
        <p:nvPicPr>
          <p:cNvPr id="9" name="Picture 26" descr="L&amp;I logo banne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w="9525">
            <a:noFill/>
            <a:miter lim="800000"/>
            <a:headEnd/>
            <a:tailEnd/>
          </a:ln>
        </p:spPr>
      </p:pic>
      <p:sp>
        <p:nvSpPr>
          <p:cNvPr id="10" name="Title 15"/>
          <p:cNvSpPr>
            <a:spLocks noGrp="1"/>
          </p:cNvSpPr>
          <p:nvPr userDrawn="1">
            <p:ph type="title"/>
          </p:nvPr>
        </p:nvSpPr>
        <p:spPr>
          <a:xfrm>
            <a:off x="533400" y="381000"/>
            <a:ext cx="5105400" cy="457200"/>
          </a:xfrm>
        </p:spPr>
        <p:txBody>
          <a:bodyPr/>
          <a:lstStyle/>
          <a:p>
            <a:r>
              <a:rPr lang="en-US" sz="2800" smtClean="0">
                <a:solidFill>
                  <a:schemeClr val="bg1"/>
                </a:solidFill>
                <a:latin typeface="Verdana" pitchFamily="34" charset="0"/>
              </a:rPr>
              <a:t>Click to edit Master title style</a:t>
            </a:r>
            <a:endParaRPr lang="en-US" sz="2800" dirty="0">
              <a:solidFill>
                <a:schemeClr val="bg1"/>
              </a:solidFill>
              <a:latin typeface="Verdana" pitchFamily="34" charset="0"/>
            </a:endParaRPr>
          </a:p>
        </p:txBody>
      </p:sp>
      <p:pic>
        <p:nvPicPr>
          <p:cNvPr id="11" name="Picture 22" descr="blue bottom banne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57200" y="6324600"/>
            <a:ext cx="8229600" cy="377825"/>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B2CE5E-7265-44AD-BB6C-90D5D75DC73E}" type="datetime1">
              <a:rPr lang="en-US" smtClean="0"/>
              <a:t>9/21/2015</a:t>
            </a:fld>
            <a:endParaRPr lang="en-US" dirty="0"/>
          </a:p>
        </p:txBody>
      </p:sp>
      <p:sp>
        <p:nvSpPr>
          <p:cNvPr id="5" name="Footer Placeholder 4"/>
          <p:cNvSpPr>
            <a:spLocks noGrp="1"/>
          </p:cNvSpPr>
          <p:nvPr>
            <p:ph type="ftr" sz="quarter" idx="11"/>
          </p:nvPr>
        </p:nvSpPr>
        <p:spPr/>
        <p:txBody>
          <a:bodyPr/>
          <a:lstStyle/>
          <a:p>
            <a:r>
              <a:rPr lang="en-US" dirty="0" smtClean="0"/>
              <a:t>PPT-089-01</a:t>
            </a:r>
            <a:endParaRPr lang="en-US" dirty="0"/>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C1DD6F-446E-4453-BFC9-D1AD0DC98A23}" type="datetime1">
              <a:rPr lang="en-US" smtClean="0"/>
              <a:t>9/21/2015</a:t>
            </a:fld>
            <a:endParaRPr lang="en-US" dirty="0"/>
          </a:p>
        </p:txBody>
      </p:sp>
      <p:sp>
        <p:nvSpPr>
          <p:cNvPr id="5" name="Footer Placeholder 4"/>
          <p:cNvSpPr>
            <a:spLocks noGrp="1"/>
          </p:cNvSpPr>
          <p:nvPr>
            <p:ph type="ftr" sz="quarter" idx="11"/>
          </p:nvPr>
        </p:nvSpPr>
        <p:spPr/>
        <p:txBody>
          <a:bodyPr/>
          <a:lstStyle/>
          <a:p>
            <a:r>
              <a:rPr lang="en-US" dirty="0" smtClean="0"/>
              <a:t>PPT-089-01</a:t>
            </a:r>
            <a:endParaRPr lang="en-US" dirty="0"/>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BAB66C-BFB1-4ECE-A6AC-4BB4EEC99D5D}" type="datetime1">
              <a:rPr lang="en-US" smtClean="0"/>
              <a:t>9/21/2015</a:t>
            </a:fld>
            <a:endParaRPr lang="en-US" dirty="0"/>
          </a:p>
        </p:txBody>
      </p:sp>
      <p:sp>
        <p:nvSpPr>
          <p:cNvPr id="5" name="Footer Placeholder 4"/>
          <p:cNvSpPr>
            <a:spLocks noGrp="1"/>
          </p:cNvSpPr>
          <p:nvPr>
            <p:ph type="ftr" sz="quarter" idx="11"/>
          </p:nvPr>
        </p:nvSpPr>
        <p:spPr/>
        <p:txBody>
          <a:bodyPr/>
          <a:lstStyle/>
          <a:p>
            <a:r>
              <a:rPr lang="en-US" dirty="0" smtClean="0"/>
              <a:t>PPT-089-01</a:t>
            </a:r>
            <a:endParaRPr lang="en-US" dirty="0"/>
          </a:p>
        </p:txBody>
      </p:sp>
      <p:sp>
        <p:nvSpPr>
          <p:cNvPr id="6" name="Slide Number Placeholder 5"/>
          <p:cNvSpPr>
            <a:spLocks noGrp="1"/>
          </p:cNvSpPr>
          <p:nvPr>
            <p:ph type="sldNum" sz="quarter" idx="12"/>
          </p:nvPr>
        </p:nvSpPr>
        <p:spPr/>
        <p:txBody>
          <a:bodyPr/>
          <a:lstStyle/>
          <a:p>
            <a:fld id="{2B8E8A99-1F96-462D-9284-D4D965B40DB8}"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D958E4-66E6-44E2-9139-34F3C490112B}" type="datetime1">
              <a:rPr lang="en-US" smtClean="0"/>
              <a:t>9/21/2015</a:t>
            </a:fld>
            <a:endParaRPr lang="en-US" dirty="0"/>
          </a:p>
        </p:txBody>
      </p:sp>
      <p:sp>
        <p:nvSpPr>
          <p:cNvPr id="5" name="Footer Placeholder 4"/>
          <p:cNvSpPr>
            <a:spLocks noGrp="1"/>
          </p:cNvSpPr>
          <p:nvPr>
            <p:ph type="ftr" sz="quarter" idx="11"/>
          </p:nvPr>
        </p:nvSpPr>
        <p:spPr/>
        <p:txBody>
          <a:bodyPr/>
          <a:lstStyle/>
          <a:p>
            <a:r>
              <a:rPr lang="en-US" dirty="0" smtClean="0"/>
              <a:t>PPT-089-01</a:t>
            </a:r>
            <a:endParaRPr lang="en-US" dirty="0"/>
          </a:p>
        </p:txBody>
      </p:sp>
      <p:sp>
        <p:nvSpPr>
          <p:cNvPr id="6" name="Slide Number Placeholder 5"/>
          <p:cNvSpPr>
            <a:spLocks noGrp="1"/>
          </p:cNvSpPr>
          <p:nvPr>
            <p:ph type="sldNum" sz="quarter" idx="12"/>
          </p:nvPr>
        </p:nvSpPr>
        <p:spPr/>
        <p:txBody>
          <a:bodyPr/>
          <a:lstStyle/>
          <a:p>
            <a:fld id="{2B8E8A99-1F96-462D-9284-D4D965B40DB8}"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B3D5EC-D6C6-45E0-BE24-A1513BE845D5}" type="datetime1">
              <a:rPr lang="en-US" smtClean="0"/>
              <a:t>9/21/2015</a:t>
            </a:fld>
            <a:endParaRPr lang="en-US" dirty="0"/>
          </a:p>
        </p:txBody>
      </p:sp>
      <p:sp>
        <p:nvSpPr>
          <p:cNvPr id="5" name="Footer Placeholder 4"/>
          <p:cNvSpPr>
            <a:spLocks noGrp="1"/>
          </p:cNvSpPr>
          <p:nvPr>
            <p:ph type="ftr" sz="quarter" idx="11"/>
          </p:nvPr>
        </p:nvSpPr>
        <p:spPr/>
        <p:txBody>
          <a:bodyPr/>
          <a:lstStyle/>
          <a:p>
            <a:r>
              <a:rPr lang="en-US" dirty="0" smtClean="0"/>
              <a:t>PPT-089-01</a:t>
            </a:r>
            <a:endParaRPr lang="en-US" dirty="0"/>
          </a:p>
        </p:txBody>
      </p:sp>
      <p:sp>
        <p:nvSpPr>
          <p:cNvPr id="6" name="Slide Number Placeholder 5"/>
          <p:cNvSpPr>
            <a:spLocks noGrp="1"/>
          </p:cNvSpPr>
          <p:nvPr>
            <p:ph type="sldNum" sz="quarter" idx="12"/>
          </p:nvPr>
        </p:nvSpPr>
        <p:spPr/>
        <p:txBody>
          <a:bodyPr/>
          <a:lstStyle/>
          <a:p>
            <a:fld id="{2B8E8A99-1F96-462D-9284-D4D965B40DB8}"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D1E0FC-0EE5-462A-8757-9E52874440AB}" type="datetime1">
              <a:rPr lang="en-US" smtClean="0"/>
              <a:t>9/21/2015</a:t>
            </a:fld>
            <a:endParaRPr lang="en-US" dirty="0"/>
          </a:p>
        </p:txBody>
      </p:sp>
      <p:sp>
        <p:nvSpPr>
          <p:cNvPr id="6" name="Footer Placeholder 5"/>
          <p:cNvSpPr>
            <a:spLocks noGrp="1"/>
          </p:cNvSpPr>
          <p:nvPr>
            <p:ph type="ftr" sz="quarter" idx="11"/>
          </p:nvPr>
        </p:nvSpPr>
        <p:spPr/>
        <p:txBody>
          <a:bodyPr/>
          <a:lstStyle/>
          <a:p>
            <a:r>
              <a:rPr lang="en-US" dirty="0" smtClean="0"/>
              <a:t>PPT-089-01</a:t>
            </a:r>
            <a:endParaRPr lang="en-US" dirty="0"/>
          </a:p>
        </p:txBody>
      </p:sp>
      <p:sp>
        <p:nvSpPr>
          <p:cNvPr id="7" name="Slide Number Placeholder 6"/>
          <p:cNvSpPr>
            <a:spLocks noGrp="1"/>
          </p:cNvSpPr>
          <p:nvPr>
            <p:ph type="sldNum" sz="quarter" idx="12"/>
          </p:nvPr>
        </p:nvSpPr>
        <p:spPr/>
        <p:txBody>
          <a:bodyPr/>
          <a:lstStyle/>
          <a:p>
            <a:fld id="{2B8E8A99-1F96-462D-9284-D4D965B40DB8}"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46F3DA-22E0-46E2-A7BC-448C941274DB}" type="datetime1">
              <a:rPr lang="en-US" smtClean="0"/>
              <a:t>9/21/2015</a:t>
            </a:fld>
            <a:endParaRPr lang="en-US" dirty="0"/>
          </a:p>
        </p:txBody>
      </p:sp>
      <p:sp>
        <p:nvSpPr>
          <p:cNvPr id="8" name="Footer Placeholder 7"/>
          <p:cNvSpPr>
            <a:spLocks noGrp="1"/>
          </p:cNvSpPr>
          <p:nvPr>
            <p:ph type="ftr" sz="quarter" idx="11"/>
          </p:nvPr>
        </p:nvSpPr>
        <p:spPr/>
        <p:txBody>
          <a:bodyPr/>
          <a:lstStyle/>
          <a:p>
            <a:r>
              <a:rPr lang="en-US" dirty="0" smtClean="0"/>
              <a:t>PPT-089-01</a:t>
            </a:r>
            <a:endParaRPr lang="en-US" dirty="0"/>
          </a:p>
        </p:txBody>
      </p:sp>
      <p:sp>
        <p:nvSpPr>
          <p:cNvPr id="9" name="Slide Number Placeholder 8"/>
          <p:cNvSpPr>
            <a:spLocks noGrp="1"/>
          </p:cNvSpPr>
          <p:nvPr>
            <p:ph type="sldNum" sz="quarter" idx="12"/>
          </p:nvPr>
        </p:nvSpPr>
        <p:spPr/>
        <p:txBody>
          <a:bodyPr/>
          <a:lstStyle/>
          <a:p>
            <a:fld id="{2B8E8A99-1F96-462D-9284-D4D965B40DB8}"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4F3F71-95C2-46C8-B7D8-BC3A7F8C3478}" type="datetime1">
              <a:rPr lang="en-US" smtClean="0"/>
              <a:t>9/21/2015</a:t>
            </a:fld>
            <a:endParaRPr lang="en-US" dirty="0"/>
          </a:p>
        </p:txBody>
      </p:sp>
      <p:sp>
        <p:nvSpPr>
          <p:cNvPr id="4" name="Footer Placeholder 3"/>
          <p:cNvSpPr>
            <a:spLocks noGrp="1"/>
          </p:cNvSpPr>
          <p:nvPr>
            <p:ph type="ftr" sz="quarter" idx="11"/>
          </p:nvPr>
        </p:nvSpPr>
        <p:spPr/>
        <p:txBody>
          <a:bodyPr/>
          <a:lstStyle/>
          <a:p>
            <a:r>
              <a:rPr lang="en-US" dirty="0" smtClean="0"/>
              <a:t>PPT-089-01</a:t>
            </a:r>
            <a:endParaRPr lang="en-US" dirty="0"/>
          </a:p>
        </p:txBody>
      </p:sp>
      <p:sp>
        <p:nvSpPr>
          <p:cNvPr id="5" name="Slide Number Placeholder 4"/>
          <p:cNvSpPr>
            <a:spLocks noGrp="1"/>
          </p:cNvSpPr>
          <p:nvPr>
            <p:ph type="sldNum" sz="quarter" idx="12"/>
          </p:nvPr>
        </p:nvSpPr>
        <p:spPr/>
        <p:txBody>
          <a:bodyPr/>
          <a:lstStyle/>
          <a:p>
            <a:fld id="{2B8E8A99-1F96-462D-9284-D4D965B40DB8}"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AE78C7-83F9-45DC-8ABC-A125BF97CAFD}" type="datetime1">
              <a:rPr lang="en-US" smtClean="0"/>
              <a:t>9/21/2015</a:t>
            </a:fld>
            <a:endParaRPr lang="en-US" dirty="0"/>
          </a:p>
        </p:txBody>
      </p:sp>
      <p:sp>
        <p:nvSpPr>
          <p:cNvPr id="3" name="Footer Placeholder 2"/>
          <p:cNvSpPr>
            <a:spLocks noGrp="1"/>
          </p:cNvSpPr>
          <p:nvPr>
            <p:ph type="ftr" sz="quarter" idx="11"/>
          </p:nvPr>
        </p:nvSpPr>
        <p:spPr/>
        <p:txBody>
          <a:bodyPr/>
          <a:lstStyle/>
          <a:p>
            <a:r>
              <a:rPr lang="en-US" dirty="0" smtClean="0"/>
              <a:t>PPT-089-01</a:t>
            </a:r>
            <a:endParaRPr lang="en-US" dirty="0"/>
          </a:p>
        </p:txBody>
      </p:sp>
      <p:sp>
        <p:nvSpPr>
          <p:cNvPr id="4" name="Slide Number Placeholder 3"/>
          <p:cNvSpPr>
            <a:spLocks noGrp="1"/>
          </p:cNvSpPr>
          <p:nvPr>
            <p:ph type="sldNum" sz="quarter" idx="12"/>
          </p:nvPr>
        </p:nvSpPr>
        <p:spPr/>
        <p:txBody>
          <a:bodyPr/>
          <a:lstStyle/>
          <a:p>
            <a:fld id="{2B8E8A99-1F96-462D-9284-D4D965B40DB8}"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E4FF8F-5077-4276-B8F7-00169A2865FC}" type="datetime1">
              <a:rPr lang="en-US" smtClean="0"/>
              <a:t>9/21/2015</a:t>
            </a:fld>
            <a:endParaRPr lang="en-US" dirty="0"/>
          </a:p>
        </p:txBody>
      </p:sp>
      <p:sp>
        <p:nvSpPr>
          <p:cNvPr id="6" name="Footer Placeholder 5"/>
          <p:cNvSpPr>
            <a:spLocks noGrp="1"/>
          </p:cNvSpPr>
          <p:nvPr>
            <p:ph type="ftr" sz="quarter" idx="11"/>
          </p:nvPr>
        </p:nvSpPr>
        <p:spPr/>
        <p:txBody>
          <a:bodyPr/>
          <a:lstStyle/>
          <a:p>
            <a:r>
              <a:rPr lang="en-US" dirty="0" smtClean="0"/>
              <a:t>PPT-089-01</a:t>
            </a:r>
            <a:endParaRPr lang="en-US" dirty="0"/>
          </a:p>
        </p:txBody>
      </p:sp>
      <p:sp>
        <p:nvSpPr>
          <p:cNvPr id="7" name="Slide Number Placeholder 6"/>
          <p:cNvSpPr>
            <a:spLocks noGrp="1"/>
          </p:cNvSpPr>
          <p:nvPr>
            <p:ph type="sldNum" sz="quarter" idx="12"/>
          </p:nvPr>
        </p:nvSpPr>
        <p:spPr/>
        <p:txBody>
          <a:bodyPr/>
          <a:lstStyle/>
          <a:p>
            <a:fld id="{2B8E8A99-1F96-462D-9284-D4D965B40DB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3413BF-1476-4DAD-BA34-C18780827E96}" type="datetime1">
              <a:rPr lang="en-US" smtClean="0"/>
              <a:t>9/21/2015</a:t>
            </a:fld>
            <a:endParaRPr lang="en-US" dirty="0"/>
          </a:p>
        </p:txBody>
      </p:sp>
      <p:sp>
        <p:nvSpPr>
          <p:cNvPr id="5" name="Footer Placeholder 4"/>
          <p:cNvSpPr>
            <a:spLocks noGrp="1"/>
          </p:cNvSpPr>
          <p:nvPr>
            <p:ph type="ftr" sz="quarter" idx="11"/>
          </p:nvPr>
        </p:nvSpPr>
        <p:spPr/>
        <p:txBody>
          <a:bodyPr/>
          <a:lstStyle/>
          <a:p>
            <a:r>
              <a:rPr lang="en-US" dirty="0" smtClean="0"/>
              <a:t>PPT-089-01</a:t>
            </a:r>
            <a:endParaRPr lang="en-US" dirty="0"/>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67364F-02B7-47B6-844C-F4F79DDA3223}" type="datetime1">
              <a:rPr lang="en-US" smtClean="0"/>
              <a:t>9/21/2015</a:t>
            </a:fld>
            <a:endParaRPr lang="en-US" dirty="0"/>
          </a:p>
        </p:txBody>
      </p:sp>
      <p:sp>
        <p:nvSpPr>
          <p:cNvPr id="6" name="Footer Placeholder 5"/>
          <p:cNvSpPr>
            <a:spLocks noGrp="1"/>
          </p:cNvSpPr>
          <p:nvPr>
            <p:ph type="ftr" sz="quarter" idx="11"/>
          </p:nvPr>
        </p:nvSpPr>
        <p:spPr/>
        <p:txBody>
          <a:bodyPr/>
          <a:lstStyle/>
          <a:p>
            <a:r>
              <a:rPr lang="en-US" dirty="0" smtClean="0"/>
              <a:t>PPT-089-01</a:t>
            </a:r>
            <a:endParaRPr lang="en-US" dirty="0"/>
          </a:p>
        </p:txBody>
      </p:sp>
      <p:sp>
        <p:nvSpPr>
          <p:cNvPr id="7" name="Slide Number Placeholder 6"/>
          <p:cNvSpPr>
            <a:spLocks noGrp="1"/>
          </p:cNvSpPr>
          <p:nvPr>
            <p:ph type="sldNum" sz="quarter" idx="12"/>
          </p:nvPr>
        </p:nvSpPr>
        <p:spPr/>
        <p:txBody>
          <a:bodyPr/>
          <a:lstStyle/>
          <a:p>
            <a:fld id="{2B8E8A99-1F96-462D-9284-D4D965B40DB8}"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B46131-A57A-4164-ACFD-EF9F1AB34256}" type="datetime1">
              <a:rPr lang="en-US" smtClean="0"/>
              <a:t>9/21/2015</a:t>
            </a:fld>
            <a:endParaRPr lang="en-US" dirty="0"/>
          </a:p>
        </p:txBody>
      </p:sp>
      <p:sp>
        <p:nvSpPr>
          <p:cNvPr id="5" name="Footer Placeholder 4"/>
          <p:cNvSpPr>
            <a:spLocks noGrp="1"/>
          </p:cNvSpPr>
          <p:nvPr>
            <p:ph type="ftr" sz="quarter" idx="11"/>
          </p:nvPr>
        </p:nvSpPr>
        <p:spPr/>
        <p:txBody>
          <a:bodyPr/>
          <a:lstStyle/>
          <a:p>
            <a:r>
              <a:rPr lang="en-US" dirty="0" smtClean="0"/>
              <a:t>PPT-089-01</a:t>
            </a:r>
            <a:endParaRPr lang="en-US" dirty="0"/>
          </a:p>
        </p:txBody>
      </p:sp>
      <p:sp>
        <p:nvSpPr>
          <p:cNvPr id="6" name="Slide Number Placeholder 5"/>
          <p:cNvSpPr>
            <a:spLocks noGrp="1"/>
          </p:cNvSpPr>
          <p:nvPr>
            <p:ph type="sldNum" sz="quarter" idx="12"/>
          </p:nvPr>
        </p:nvSpPr>
        <p:spPr/>
        <p:txBody>
          <a:bodyPr/>
          <a:lstStyle/>
          <a:p>
            <a:fld id="{2B8E8A99-1F96-462D-9284-D4D965B40DB8}"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76DB1C-8534-4FCD-9E9C-401779C826FC}" type="datetime1">
              <a:rPr lang="en-US" smtClean="0"/>
              <a:t>9/21/2015</a:t>
            </a:fld>
            <a:endParaRPr lang="en-US" dirty="0"/>
          </a:p>
        </p:txBody>
      </p:sp>
      <p:sp>
        <p:nvSpPr>
          <p:cNvPr id="5" name="Footer Placeholder 4"/>
          <p:cNvSpPr>
            <a:spLocks noGrp="1"/>
          </p:cNvSpPr>
          <p:nvPr>
            <p:ph type="ftr" sz="quarter" idx="11"/>
          </p:nvPr>
        </p:nvSpPr>
        <p:spPr/>
        <p:txBody>
          <a:bodyPr/>
          <a:lstStyle/>
          <a:p>
            <a:r>
              <a:rPr lang="en-US" dirty="0" smtClean="0"/>
              <a:t>PPT-089-01</a:t>
            </a:r>
            <a:endParaRPr lang="en-US" dirty="0"/>
          </a:p>
        </p:txBody>
      </p:sp>
      <p:sp>
        <p:nvSpPr>
          <p:cNvPr id="6" name="Slide Number Placeholder 5"/>
          <p:cNvSpPr>
            <a:spLocks noGrp="1"/>
          </p:cNvSpPr>
          <p:nvPr>
            <p:ph type="sldNum" sz="quarter" idx="12"/>
          </p:nvPr>
        </p:nvSpPr>
        <p:spPr/>
        <p:txBody>
          <a:bodyPr/>
          <a:lstStyle/>
          <a:p>
            <a:fld id="{2B8E8A99-1F96-462D-9284-D4D965B40DB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CBC9EF-64F6-43E4-96C1-DBD65837F089}" type="datetime1">
              <a:rPr lang="en-US" smtClean="0"/>
              <a:t>9/21/2015</a:t>
            </a:fld>
            <a:endParaRPr lang="en-US" dirty="0"/>
          </a:p>
        </p:txBody>
      </p:sp>
      <p:sp>
        <p:nvSpPr>
          <p:cNvPr id="5" name="Footer Placeholder 4"/>
          <p:cNvSpPr>
            <a:spLocks noGrp="1"/>
          </p:cNvSpPr>
          <p:nvPr>
            <p:ph type="ftr" sz="quarter" idx="11"/>
          </p:nvPr>
        </p:nvSpPr>
        <p:spPr/>
        <p:txBody>
          <a:bodyPr/>
          <a:lstStyle/>
          <a:p>
            <a:r>
              <a:rPr lang="en-US" dirty="0" smtClean="0"/>
              <a:t>PPT-089-01</a:t>
            </a:r>
            <a:endParaRPr lang="en-US" dirty="0"/>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0031B7-5C50-4588-B102-2A877874B30B}" type="datetime1">
              <a:rPr lang="en-US" smtClean="0"/>
              <a:t>9/21/2015</a:t>
            </a:fld>
            <a:endParaRPr lang="en-US" dirty="0"/>
          </a:p>
        </p:txBody>
      </p:sp>
      <p:sp>
        <p:nvSpPr>
          <p:cNvPr id="6" name="Footer Placeholder 5"/>
          <p:cNvSpPr>
            <a:spLocks noGrp="1"/>
          </p:cNvSpPr>
          <p:nvPr>
            <p:ph type="ftr" sz="quarter" idx="11"/>
          </p:nvPr>
        </p:nvSpPr>
        <p:spPr/>
        <p:txBody>
          <a:bodyPr/>
          <a:lstStyle/>
          <a:p>
            <a:r>
              <a:rPr lang="en-US" dirty="0" smtClean="0"/>
              <a:t>PPT-089-01</a:t>
            </a:r>
            <a:endParaRPr lang="en-US" dirty="0"/>
          </a:p>
        </p:txBody>
      </p:sp>
      <p:sp>
        <p:nvSpPr>
          <p:cNvPr id="7" name="Slide Number Placeholder 6"/>
          <p:cNvSpPr>
            <a:spLocks noGrp="1"/>
          </p:cNvSpPr>
          <p:nvPr>
            <p:ph type="sldNum" sz="quarter" idx="12"/>
          </p:nvPr>
        </p:nvSpPr>
        <p:spPr/>
        <p:txBody>
          <a:bodyPr/>
          <a:lstStyle/>
          <a:p>
            <a:fld id="{9BE020C6-8418-4ED9-9D7D-1D3B1DC1856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53EC60-CE67-4EC1-A499-DC79C1597074}" type="datetime1">
              <a:rPr lang="en-US" smtClean="0"/>
              <a:t>9/21/2015</a:t>
            </a:fld>
            <a:endParaRPr lang="en-US" dirty="0"/>
          </a:p>
        </p:txBody>
      </p:sp>
      <p:sp>
        <p:nvSpPr>
          <p:cNvPr id="8" name="Footer Placeholder 7"/>
          <p:cNvSpPr>
            <a:spLocks noGrp="1"/>
          </p:cNvSpPr>
          <p:nvPr>
            <p:ph type="ftr" sz="quarter" idx="11"/>
          </p:nvPr>
        </p:nvSpPr>
        <p:spPr/>
        <p:txBody>
          <a:bodyPr/>
          <a:lstStyle/>
          <a:p>
            <a:r>
              <a:rPr lang="en-US" dirty="0" smtClean="0"/>
              <a:t>PPT-089-01</a:t>
            </a:r>
            <a:endParaRPr lang="en-US" dirty="0"/>
          </a:p>
        </p:txBody>
      </p:sp>
      <p:sp>
        <p:nvSpPr>
          <p:cNvPr id="9" name="Slide Number Placeholder 8"/>
          <p:cNvSpPr>
            <a:spLocks noGrp="1"/>
          </p:cNvSpPr>
          <p:nvPr>
            <p:ph type="sldNum" sz="quarter" idx="12"/>
          </p:nvPr>
        </p:nvSpPr>
        <p:spPr/>
        <p:txBody>
          <a:bodyPr/>
          <a:lstStyle/>
          <a:p>
            <a:fld id="{9BE020C6-8418-4ED9-9D7D-1D3B1DC1856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801DDF-7DDD-4DD8-B130-D57834BABBA6}" type="datetime1">
              <a:rPr lang="en-US" smtClean="0"/>
              <a:t>9/21/2015</a:t>
            </a:fld>
            <a:endParaRPr lang="en-US" dirty="0"/>
          </a:p>
        </p:txBody>
      </p:sp>
      <p:sp>
        <p:nvSpPr>
          <p:cNvPr id="4" name="Footer Placeholder 3"/>
          <p:cNvSpPr>
            <a:spLocks noGrp="1"/>
          </p:cNvSpPr>
          <p:nvPr>
            <p:ph type="ftr" sz="quarter" idx="11"/>
          </p:nvPr>
        </p:nvSpPr>
        <p:spPr/>
        <p:txBody>
          <a:bodyPr/>
          <a:lstStyle/>
          <a:p>
            <a:r>
              <a:rPr lang="en-US" dirty="0" smtClean="0"/>
              <a:t>PPT-089-01</a:t>
            </a:r>
            <a:endParaRPr lang="en-US" dirty="0"/>
          </a:p>
        </p:txBody>
      </p:sp>
      <p:sp>
        <p:nvSpPr>
          <p:cNvPr id="5" name="Slide Number Placeholder 4"/>
          <p:cNvSpPr>
            <a:spLocks noGrp="1"/>
          </p:cNvSpPr>
          <p:nvPr>
            <p:ph type="sldNum" sz="quarter" idx="12"/>
          </p:nvPr>
        </p:nvSpPr>
        <p:spPr/>
        <p:txBody>
          <a:bodyPr/>
          <a:lstStyle/>
          <a:p>
            <a:fld id="{9BE020C6-8418-4ED9-9D7D-1D3B1DC1856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447143-832F-49A4-B8DC-6CD4FD344EC9}" type="datetime1">
              <a:rPr lang="en-US" smtClean="0"/>
              <a:t>9/21/2015</a:t>
            </a:fld>
            <a:endParaRPr lang="en-US" dirty="0"/>
          </a:p>
        </p:txBody>
      </p:sp>
      <p:sp>
        <p:nvSpPr>
          <p:cNvPr id="3" name="Footer Placeholder 2"/>
          <p:cNvSpPr>
            <a:spLocks noGrp="1"/>
          </p:cNvSpPr>
          <p:nvPr>
            <p:ph type="ftr" sz="quarter" idx="11"/>
          </p:nvPr>
        </p:nvSpPr>
        <p:spPr/>
        <p:txBody>
          <a:bodyPr/>
          <a:lstStyle/>
          <a:p>
            <a:r>
              <a:rPr lang="en-US" dirty="0" smtClean="0"/>
              <a:t>PPT-089-01</a:t>
            </a:r>
            <a:endParaRPr lang="en-US" dirty="0"/>
          </a:p>
        </p:txBody>
      </p:sp>
      <p:sp>
        <p:nvSpPr>
          <p:cNvPr id="4" name="Slide Number Placeholder 3"/>
          <p:cNvSpPr>
            <a:spLocks noGrp="1"/>
          </p:cNvSpPr>
          <p:nvPr>
            <p:ph type="sldNum" sz="quarter" idx="12"/>
          </p:nvPr>
        </p:nvSpPr>
        <p:spPr/>
        <p:txBody>
          <a:bodyPr/>
          <a:lstStyle/>
          <a:p>
            <a:fld id="{9BE020C6-8418-4ED9-9D7D-1D3B1DC1856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57B19F-45D3-49BA-B581-C3CB41E25992}" type="datetime1">
              <a:rPr lang="en-US" smtClean="0"/>
              <a:t>9/21/2015</a:t>
            </a:fld>
            <a:endParaRPr lang="en-US" dirty="0"/>
          </a:p>
        </p:txBody>
      </p:sp>
      <p:sp>
        <p:nvSpPr>
          <p:cNvPr id="6" name="Footer Placeholder 5"/>
          <p:cNvSpPr>
            <a:spLocks noGrp="1"/>
          </p:cNvSpPr>
          <p:nvPr>
            <p:ph type="ftr" sz="quarter" idx="11"/>
          </p:nvPr>
        </p:nvSpPr>
        <p:spPr/>
        <p:txBody>
          <a:bodyPr/>
          <a:lstStyle/>
          <a:p>
            <a:r>
              <a:rPr lang="en-US" dirty="0" smtClean="0"/>
              <a:t>PPT-089-01</a:t>
            </a:r>
            <a:endParaRPr lang="en-US" dirty="0"/>
          </a:p>
        </p:txBody>
      </p:sp>
      <p:sp>
        <p:nvSpPr>
          <p:cNvPr id="7" name="Slide Number Placeholder 6"/>
          <p:cNvSpPr>
            <a:spLocks noGrp="1"/>
          </p:cNvSpPr>
          <p:nvPr>
            <p:ph type="sldNum" sz="quarter" idx="12"/>
          </p:nvPr>
        </p:nvSpPr>
        <p:spPr/>
        <p:txBody>
          <a:bodyPr/>
          <a:lstStyle/>
          <a:p>
            <a:fld id="{9BE020C6-8418-4ED9-9D7D-1D3B1DC1856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8CED78-C5FC-416C-9591-C9175570A1A8}" type="datetime1">
              <a:rPr lang="en-US" smtClean="0"/>
              <a:t>9/21/2015</a:t>
            </a:fld>
            <a:endParaRPr lang="en-US" dirty="0"/>
          </a:p>
        </p:txBody>
      </p:sp>
      <p:sp>
        <p:nvSpPr>
          <p:cNvPr id="6" name="Footer Placeholder 5"/>
          <p:cNvSpPr>
            <a:spLocks noGrp="1"/>
          </p:cNvSpPr>
          <p:nvPr>
            <p:ph type="ftr" sz="quarter" idx="11"/>
          </p:nvPr>
        </p:nvSpPr>
        <p:spPr/>
        <p:txBody>
          <a:bodyPr/>
          <a:lstStyle/>
          <a:p>
            <a:r>
              <a:rPr lang="en-US" dirty="0" smtClean="0"/>
              <a:t>PPT-089-01</a:t>
            </a:r>
            <a:endParaRPr lang="en-US" dirty="0"/>
          </a:p>
        </p:txBody>
      </p:sp>
      <p:sp>
        <p:nvSpPr>
          <p:cNvPr id="7" name="Slide Number Placeholder 6"/>
          <p:cNvSpPr>
            <a:spLocks noGrp="1"/>
          </p:cNvSpPr>
          <p:nvPr>
            <p:ph type="sldNum" sz="quarter" idx="12"/>
          </p:nvPr>
        </p:nvSpPr>
        <p:spPr/>
        <p:txBody>
          <a:bodyPr/>
          <a:lstStyle/>
          <a:p>
            <a:fld id="{9BE020C6-8418-4ED9-9D7D-1D3B1DC1856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BA0B39-2B3F-4ED8-B432-732CE2F5876C}" type="datetime1">
              <a:rPr lang="en-US" smtClean="0"/>
              <a:t>9/21/2015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PPT-089-01</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E020C6-8418-4ED9-9D7D-1D3B1DC1856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92F20-CC6B-4CC0-BF71-21386064357D}" type="datetime1">
              <a:rPr lang="en-US" smtClean="0"/>
              <a:t>9/21/2015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PPT-089-01</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8E8A99-1F96-462D-9284-D4D965B40DB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41.jpeg"/><Relationship Id="rId4" Type="http://schemas.openxmlformats.org/officeDocument/2006/relationships/image" Target="../media/image40.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44.jpeg"/></Relationships>
</file>

<file path=ppt/slides/_rels/slide3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46.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5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58.jpeg"/></Relationships>
</file>

<file path=ppt/slides/_rels/slide5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3.xml"/><Relationship Id="rId1" Type="http://schemas.openxmlformats.org/officeDocument/2006/relationships/slideLayout" Target="../slideLayouts/slideLayout1.xml"/><Relationship Id="rId5" Type="http://schemas.openxmlformats.org/officeDocument/2006/relationships/image" Target="../media/image61.jpeg"/><Relationship Id="rId4" Type="http://schemas.openxmlformats.org/officeDocument/2006/relationships/image" Target="../media/image60.jpeg"/></Relationships>
</file>

<file path=ppt/slides/_rels/slide5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image" Target="../media/image64.jpeg"/><Relationship Id="rId4" Type="http://schemas.openxmlformats.org/officeDocument/2006/relationships/image" Target="../media/image63.jpeg"/></Relationships>
</file>

<file path=ppt/slides/_rels/slide5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image" Target="../media/image66.jpeg"/></Relationships>
</file>

<file path=ppt/slides/_rels/slide5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68.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60.xml"/><Relationship Id="rId1" Type="http://schemas.openxmlformats.org/officeDocument/2006/relationships/slideLayout" Target="../slideLayouts/slideLayout1.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65.xml"/><Relationship Id="rId1" Type="http://schemas.openxmlformats.org/officeDocument/2006/relationships/slideLayout" Target="../slideLayouts/slideLayout1.xml"/><Relationship Id="rId4" Type="http://schemas.openxmlformats.org/officeDocument/2006/relationships/image" Target="../media/image76.jpe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image" Target="../media/image78.jpg"/><Relationship Id="rId4" Type="http://schemas.openxmlformats.org/officeDocument/2006/relationships/hyperlink" Target="https://www.facebook.com/BWCPATHS" TargetMode="External"/></Relationships>
</file>

<file path=ppt/slides/_rels/slide77.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hyperlink" Target="http://www.google.com/url?sa=i&amp;rct=j&amp;q=&amp;esrc=s&amp;frm=1&amp;source=images&amp;cd=&amp;cad=rja&amp;uact=8&amp;docid=y1Fyim0UlflANM&amp;tbnid=jbbfL8NJ6Vt5iM:&amp;ved=0CAUQjRw&amp;url=http://crenshawcomm.com/clients-ask-pr-agencies-wrong-questions/&amp;ei=GzW9U6-1AYuPyASLm4KgAw&amp;bvm=bv.70138588,d.aWw&amp;psig=AFQjCNHa5ofsYDaDZbeB25mij-2On1G8-w&amp;ust=1404995065778243"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Infectious Diseases</a:t>
            </a:r>
            <a:endParaRPr lang="en-US" sz="2800" dirty="0">
              <a:solidFill>
                <a:schemeClr val="bg1"/>
              </a:solidFill>
              <a:latin typeface="Verdana" pitchFamily="34" charset="0"/>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1</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PPT-089-01</a:t>
            </a:r>
            <a:endParaRPr lang="en-US" sz="1400" dirty="0">
              <a:solidFill>
                <a:schemeClr val="bg1"/>
              </a:solidFill>
              <a:latin typeface="Verdana" pitchFamily="34" charset="0"/>
            </a:endParaRPr>
          </a:p>
        </p:txBody>
      </p:sp>
      <p:sp>
        <p:nvSpPr>
          <p:cNvPr id="6" name="Rectangle 5"/>
          <p:cNvSpPr/>
          <p:nvPr/>
        </p:nvSpPr>
        <p:spPr>
          <a:xfrm>
            <a:off x="6272684" y="904352"/>
            <a:ext cx="2895600" cy="553998"/>
          </a:xfrm>
          <a:prstGeom prst="rect">
            <a:avLst/>
          </a:prstGeom>
        </p:spPr>
        <p:txBody>
          <a:bodyPr wrap="square">
            <a:spAutoFit/>
          </a:bodyPr>
          <a:lstStyle/>
          <a:p>
            <a:pPr algn="ctr"/>
            <a:r>
              <a:rPr lang="en-US" sz="1000" i="1" dirty="0">
                <a:latin typeface="Verdana" pitchFamily="34" charset="0"/>
              </a:rPr>
              <a:t>Bureau of Workers’ Compensation </a:t>
            </a:r>
          </a:p>
          <a:p>
            <a:pPr algn="ctr"/>
            <a:r>
              <a:rPr lang="en-US" sz="1000" i="1" dirty="0">
                <a:latin typeface="Verdana" pitchFamily="34" charset="0"/>
              </a:rPr>
              <a:t>PA Training for Health &amp; Safety                        (</a:t>
            </a:r>
            <a:r>
              <a:rPr lang="en-US" sz="1000" i="1" dirty="0" smtClean="0">
                <a:latin typeface="Verdana" pitchFamily="34" charset="0"/>
              </a:rPr>
              <a:t>PATHS)</a:t>
            </a:r>
            <a:endParaRPr lang="en-US" sz="1000" dirty="0"/>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 y="1599320"/>
            <a:ext cx="2802987" cy="2102240"/>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81400" y="1628920"/>
            <a:ext cx="2132720" cy="2072640"/>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68422" y="3962400"/>
            <a:ext cx="6452062" cy="2039444"/>
          </a:xfrm>
          <a:prstGeom prst="rect">
            <a:avLst/>
          </a:prstGeom>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96000" y="1630240"/>
            <a:ext cx="2627476" cy="207132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Smallpox in History</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609600" y="1295400"/>
            <a:ext cx="7924800" cy="4800600"/>
          </a:xfrm>
        </p:spPr>
        <p:txBody>
          <a:bodyPr>
            <a:normAutofit fontScale="92500" lnSpcReduction="10000"/>
          </a:bodyPr>
          <a:lstStyle/>
          <a:p>
            <a:pPr algn="l"/>
            <a:r>
              <a:rPr lang="en-US" dirty="0" smtClean="0">
                <a:solidFill>
                  <a:schemeClr val="tx1"/>
                </a:solidFill>
              </a:rPr>
              <a:t>“It </a:t>
            </a:r>
            <a:r>
              <a:rPr lang="en-US" dirty="0">
                <a:solidFill>
                  <a:schemeClr val="tx1"/>
                </a:solidFill>
              </a:rPr>
              <a:t>is possible that smallpox was behind the great plague of Athens in 430 </a:t>
            </a:r>
            <a:r>
              <a:rPr lang="en-US" dirty="0" smtClean="0">
                <a:solidFill>
                  <a:schemeClr val="tx1"/>
                </a:solidFill>
              </a:rPr>
              <a:t>BC, </a:t>
            </a:r>
            <a:r>
              <a:rPr lang="en-US" dirty="0">
                <a:solidFill>
                  <a:schemeClr val="tx1"/>
                </a:solidFill>
              </a:rPr>
              <a:t>recorded by the Greek historian </a:t>
            </a:r>
            <a:r>
              <a:rPr lang="en-US" dirty="0" smtClean="0">
                <a:solidFill>
                  <a:schemeClr val="tx1"/>
                </a:solidFill>
              </a:rPr>
              <a:t>Thucydides, </a:t>
            </a:r>
            <a:r>
              <a:rPr lang="en-US" dirty="0">
                <a:solidFill>
                  <a:schemeClr val="tx1"/>
                </a:solidFill>
              </a:rPr>
              <a:t>and a devastating plague carried to Italy by a Roman army returning from Mesopotamia around </a:t>
            </a:r>
            <a:r>
              <a:rPr lang="en-US" dirty="0" smtClean="0">
                <a:solidFill>
                  <a:schemeClr val="tx1"/>
                </a:solidFill>
              </a:rPr>
              <a:t>AD </a:t>
            </a:r>
            <a:r>
              <a:rPr lang="en-US" dirty="0">
                <a:solidFill>
                  <a:schemeClr val="tx1"/>
                </a:solidFill>
              </a:rPr>
              <a:t>165.”</a:t>
            </a:r>
          </a:p>
          <a:p>
            <a:pPr algn="l"/>
            <a:endParaRPr lang="en-US" dirty="0" smtClean="0">
              <a:solidFill>
                <a:schemeClr val="tx1"/>
              </a:solidFill>
            </a:endParaRPr>
          </a:p>
          <a:p>
            <a:pPr algn="l"/>
            <a:endParaRPr lang="en-US" dirty="0" smtClean="0">
              <a:solidFill>
                <a:schemeClr val="tx1"/>
              </a:solidFill>
            </a:endParaRPr>
          </a:p>
          <a:p>
            <a:pPr algn="l"/>
            <a:r>
              <a:rPr lang="en-US" dirty="0" smtClean="0">
                <a:solidFill>
                  <a:schemeClr val="tx1"/>
                </a:solidFill>
              </a:rPr>
              <a:t>“A </a:t>
            </a:r>
            <a:r>
              <a:rPr lang="en-US" dirty="0">
                <a:solidFill>
                  <a:schemeClr val="tx1"/>
                </a:solidFill>
              </a:rPr>
              <a:t>huge </a:t>
            </a:r>
            <a:r>
              <a:rPr lang="en-US" dirty="0" smtClean="0">
                <a:solidFill>
                  <a:schemeClr val="tx1"/>
                </a:solidFill>
              </a:rPr>
              <a:t>pandemic </a:t>
            </a:r>
            <a:r>
              <a:rPr lang="en-US" dirty="0">
                <a:solidFill>
                  <a:schemeClr val="tx1"/>
                </a:solidFill>
              </a:rPr>
              <a:t>reached </a:t>
            </a:r>
            <a:endParaRPr lang="en-US" dirty="0" smtClean="0">
              <a:solidFill>
                <a:schemeClr val="tx1"/>
              </a:solidFill>
            </a:endParaRPr>
          </a:p>
          <a:p>
            <a:pPr algn="l"/>
            <a:r>
              <a:rPr lang="en-US" dirty="0" smtClean="0">
                <a:solidFill>
                  <a:schemeClr val="tx1"/>
                </a:solidFill>
              </a:rPr>
              <a:t>from </a:t>
            </a:r>
            <a:r>
              <a:rPr lang="en-US" dirty="0">
                <a:solidFill>
                  <a:schemeClr val="tx1"/>
                </a:solidFill>
              </a:rPr>
              <a:t>Europe to the Middle </a:t>
            </a:r>
            <a:endParaRPr lang="en-US" dirty="0" smtClean="0">
              <a:solidFill>
                <a:schemeClr val="tx1"/>
              </a:solidFill>
            </a:endParaRPr>
          </a:p>
          <a:p>
            <a:pPr algn="l"/>
            <a:r>
              <a:rPr lang="en-US" dirty="0" smtClean="0">
                <a:solidFill>
                  <a:schemeClr val="tx1"/>
                </a:solidFill>
              </a:rPr>
              <a:t>East </a:t>
            </a:r>
            <a:r>
              <a:rPr lang="en-US" dirty="0">
                <a:solidFill>
                  <a:schemeClr val="tx1"/>
                </a:solidFill>
              </a:rPr>
              <a:t>in 1614, and epidemics </a:t>
            </a:r>
            <a:endParaRPr lang="en-US" dirty="0" smtClean="0">
              <a:solidFill>
                <a:schemeClr val="tx1"/>
              </a:solidFill>
            </a:endParaRPr>
          </a:p>
          <a:p>
            <a:pPr algn="l"/>
            <a:r>
              <a:rPr lang="en-US" dirty="0" smtClean="0">
                <a:solidFill>
                  <a:schemeClr val="tx1"/>
                </a:solidFill>
              </a:rPr>
              <a:t>arose </a:t>
            </a:r>
            <a:r>
              <a:rPr lang="en-US" dirty="0">
                <a:solidFill>
                  <a:schemeClr val="tx1"/>
                </a:solidFill>
              </a:rPr>
              <a:t>regularly in Europe </a:t>
            </a:r>
            <a:endParaRPr lang="en-US" dirty="0" smtClean="0">
              <a:solidFill>
                <a:schemeClr val="tx1"/>
              </a:solidFill>
            </a:endParaRPr>
          </a:p>
          <a:p>
            <a:pPr algn="l"/>
            <a:r>
              <a:rPr lang="en-US" dirty="0" smtClean="0">
                <a:solidFill>
                  <a:schemeClr val="tx1"/>
                </a:solidFill>
              </a:rPr>
              <a:t>throughout </a:t>
            </a:r>
            <a:r>
              <a:rPr lang="en-US" dirty="0">
                <a:solidFill>
                  <a:schemeClr val="tx1"/>
                </a:solidFill>
              </a:rPr>
              <a:t>the 17th and </a:t>
            </a:r>
            <a:endParaRPr lang="en-US" dirty="0" smtClean="0">
              <a:solidFill>
                <a:schemeClr val="tx1"/>
              </a:solidFill>
            </a:endParaRPr>
          </a:p>
          <a:p>
            <a:pPr algn="l"/>
            <a:r>
              <a:rPr lang="en-US" dirty="0" smtClean="0">
                <a:solidFill>
                  <a:schemeClr val="tx1"/>
                </a:solidFill>
              </a:rPr>
              <a:t>18th </a:t>
            </a:r>
            <a:r>
              <a:rPr lang="en-US" dirty="0">
                <a:solidFill>
                  <a:schemeClr val="tx1"/>
                </a:solidFill>
              </a:rPr>
              <a:t>centuries</a:t>
            </a:r>
            <a:r>
              <a:rPr lang="en-US" dirty="0" smtClean="0">
                <a:solidFill>
                  <a:schemeClr val="tx1"/>
                </a:solidFill>
              </a:rPr>
              <a:t>.”</a:t>
            </a:r>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10</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PPT-089-01</a:t>
            </a:r>
            <a:endParaRPr lang="en-US" sz="1400" dirty="0">
              <a:solidFill>
                <a:schemeClr val="bg1"/>
              </a:solidFill>
              <a:latin typeface="Verdana" pitchFamily="34" charset="0"/>
            </a:endParaRPr>
          </a:p>
        </p:txBody>
      </p:sp>
      <p:pic>
        <p:nvPicPr>
          <p:cNvPr id="10243" name="Picture 3" descr="C:\Users\stlane\Pictures\Infectious diseases pix\thucydides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86400" y="2743200"/>
            <a:ext cx="2743200" cy="3322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55121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Smallpox in History</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609600" y="1295400"/>
            <a:ext cx="7924800" cy="4800600"/>
          </a:xfrm>
        </p:spPr>
        <p:txBody>
          <a:bodyPr/>
          <a:lstStyle/>
          <a:p>
            <a:pPr algn="l"/>
            <a:r>
              <a:rPr lang="en-US" dirty="0" smtClean="0">
                <a:solidFill>
                  <a:schemeClr val="tx1"/>
                </a:solidFill>
              </a:rPr>
              <a:t>“Smallpox </a:t>
            </a:r>
            <a:r>
              <a:rPr lang="en-US" dirty="0">
                <a:solidFill>
                  <a:schemeClr val="tx1"/>
                </a:solidFill>
              </a:rPr>
              <a:t>was </a:t>
            </a:r>
            <a:r>
              <a:rPr lang="en-US" dirty="0" smtClean="0">
                <a:solidFill>
                  <a:schemeClr val="tx1"/>
                </a:solidFill>
              </a:rPr>
              <a:t>… one </a:t>
            </a:r>
            <a:r>
              <a:rPr lang="en-US" dirty="0">
                <a:solidFill>
                  <a:schemeClr val="tx1"/>
                </a:solidFill>
              </a:rPr>
              <a:t>of the first diseases to be controlled by a </a:t>
            </a:r>
            <a:r>
              <a:rPr lang="en-US" dirty="0" smtClean="0">
                <a:solidFill>
                  <a:schemeClr val="tx1"/>
                </a:solidFill>
              </a:rPr>
              <a:t>vaccine, due to the experiments </a:t>
            </a:r>
            <a:r>
              <a:rPr lang="en-US" dirty="0">
                <a:solidFill>
                  <a:schemeClr val="tx1"/>
                </a:solidFill>
              </a:rPr>
              <a:t>of </a:t>
            </a:r>
            <a:r>
              <a:rPr lang="en-US" dirty="0" smtClean="0">
                <a:solidFill>
                  <a:schemeClr val="tx1"/>
                </a:solidFill>
              </a:rPr>
              <a:t>English </a:t>
            </a:r>
            <a:r>
              <a:rPr lang="en-US" dirty="0">
                <a:solidFill>
                  <a:schemeClr val="tx1"/>
                </a:solidFill>
              </a:rPr>
              <a:t>physician </a:t>
            </a:r>
            <a:r>
              <a:rPr lang="en-US" dirty="0" smtClean="0">
                <a:solidFill>
                  <a:schemeClr val="tx1"/>
                </a:solidFill>
              </a:rPr>
              <a:t>Edward Jenner in </a:t>
            </a:r>
            <a:r>
              <a:rPr lang="en-US" dirty="0">
                <a:solidFill>
                  <a:schemeClr val="tx1"/>
                </a:solidFill>
              </a:rPr>
              <a:t>1796</a:t>
            </a:r>
            <a:r>
              <a:rPr lang="en-US" dirty="0" smtClean="0">
                <a:solidFill>
                  <a:schemeClr val="tx1"/>
                </a:solidFill>
              </a:rPr>
              <a:t>.” </a:t>
            </a:r>
          </a:p>
          <a:p>
            <a:pPr algn="l"/>
            <a:endParaRPr lang="en-US" dirty="0">
              <a:solidFill>
                <a:schemeClr val="tx1"/>
              </a:solidFill>
            </a:endParaRPr>
          </a:p>
          <a:p>
            <a:pPr algn="l"/>
            <a:r>
              <a:rPr lang="en-US" dirty="0" smtClean="0">
                <a:solidFill>
                  <a:schemeClr val="tx1"/>
                </a:solidFill>
              </a:rPr>
              <a:t>1967: World </a:t>
            </a:r>
            <a:r>
              <a:rPr lang="en-US" dirty="0">
                <a:solidFill>
                  <a:schemeClr val="tx1"/>
                </a:solidFill>
              </a:rPr>
              <a:t>Health Organization (WHO) began a global vaccination </a:t>
            </a:r>
            <a:r>
              <a:rPr lang="en-US" dirty="0" smtClean="0">
                <a:solidFill>
                  <a:schemeClr val="tx1"/>
                </a:solidFill>
              </a:rPr>
              <a:t>program.</a:t>
            </a:r>
          </a:p>
          <a:p>
            <a:pPr algn="l"/>
            <a:endParaRPr lang="en-US" dirty="0">
              <a:solidFill>
                <a:schemeClr val="tx1"/>
              </a:solidFill>
            </a:endParaRPr>
          </a:p>
          <a:p>
            <a:pPr algn="l"/>
            <a:r>
              <a:rPr lang="en-US" dirty="0" smtClean="0">
                <a:solidFill>
                  <a:schemeClr val="tx1"/>
                </a:solidFill>
              </a:rPr>
              <a:t>1980: </a:t>
            </a:r>
            <a:r>
              <a:rPr lang="en-US" dirty="0">
                <a:solidFill>
                  <a:schemeClr val="tx1"/>
                </a:solidFill>
              </a:rPr>
              <a:t>the disease was </a:t>
            </a:r>
            <a:endParaRPr lang="en-US" dirty="0" smtClean="0">
              <a:solidFill>
                <a:schemeClr val="tx1"/>
              </a:solidFill>
            </a:endParaRPr>
          </a:p>
          <a:p>
            <a:pPr algn="l"/>
            <a:r>
              <a:rPr lang="en-US" dirty="0" smtClean="0">
                <a:solidFill>
                  <a:schemeClr val="tx1"/>
                </a:solidFill>
              </a:rPr>
              <a:t>officially </a:t>
            </a:r>
            <a:r>
              <a:rPr lang="en-US" dirty="0">
                <a:solidFill>
                  <a:schemeClr val="tx1"/>
                </a:solidFill>
              </a:rPr>
              <a:t>declared eradicated</a:t>
            </a:r>
            <a:r>
              <a:rPr lang="en-US" dirty="0" smtClean="0">
                <a:solidFill>
                  <a:schemeClr val="tx1"/>
                </a:solidFill>
              </a:rPr>
              <a:t>.</a:t>
            </a:r>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11</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PPT-089-01</a:t>
            </a:r>
            <a:endParaRPr lang="en-US" sz="1400" dirty="0">
              <a:solidFill>
                <a:schemeClr val="bg1"/>
              </a:solidFill>
              <a:latin typeface="Verdana" pitchFamily="34" charset="0"/>
            </a:endParaRPr>
          </a:p>
        </p:txBody>
      </p:sp>
      <p:pic>
        <p:nvPicPr>
          <p:cNvPr id="11266" name="Picture 2" descr="C:\Users\stlane\Pictures\Infectious diseases pix\7 smallpox-symptoms-cdc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55389" y="4038600"/>
            <a:ext cx="3244508" cy="2185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8473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Bubonic Plague in History</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609600" y="1600200"/>
            <a:ext cx="4267200" cy="4114800"/>
          </a:xfrm>
        </p:spPr>
        <p:txBody>
          <a:bodyPr/>
          <a:lstStyle/>
          <a:p>
            <a:pPr algn="l"/>
            <a:r>
              <a:rPr lang="en-US" dirty="0" smtClean="0">
                <a:solidFill>
                  <a:schemeClr val="tx1"/>
                </a:solidFill>
              </a:rPr>
              <a:t>“The </a:t>
            </a:r>
            <a:r>
              <a:rPr lang="en-US" dirty="0">
                <a:solidFill>
                  <a:schemeClr val="tx1"/>
                </a:solidFill>
              </a:rPr>
              <a:t>first recorded </a:t>
            </a:r>
            <a:r>
              <a:rPr lang="en-US" dirty="0" smtClean="0">
                <a:solidFill>
                  <a:schemeClr val="tx1"/>
                </a:solidFill>
              </a:rPr>
              <a:t>bubonic plague epidemic </a:t>
            </a:r>
            <a:r>
              <a:rPr lang="en-US" dirty="0">
                <a:solidFill>
                  <a:schemeClr val="tx1"/>
                </a:solidFill>
              </a:rPr>
              <a:t>ravaged the </a:t>
            </a:r>
            <a:r>
              <a:rPr lang="en-US" dirty="0" smtClean="0">
                <a:solidFill>
                  <a:schemeClr val="tx1"/>
                </a:solidFill>
              </a:rPr>
              <a:t>Byzantine Empire </a:t>
            </a:r>
            <a:r>
              <a:rPr lang="en-US" dirty="0">
                <a:solidFill>
                  <a:schemeClr val="tx1"/>
                </a:solidFill>
              </a:rPr>
              <a:t>during the sixth </a:t>
            </a:r>
            <a:r>
              <a:rPr lang="en-US" dirty="0" smtClean="0">
                <a:solidFill>
                  <a:schemeClr val="tx1"/>
                </a:solidFill>
              </a:rPr>
              <a:t>century. It was named </a:t>
            </a:r>
            <a:r>
              <a:rPr lang="en-US" dirty="0">
                <a:solidFill>
                  <a:schemeClr val="tx1"/>
                </a:solidFill>
              </a:rPr>
              <a:t>the </a:t>
            </a:r>
            <a:r>
              <a:rPr lang="en-US" dirty="0" smtClean="0">
                <a:solidFill>
                  <a:schemeClr val="tx1"/>
                </a:solidFill>
              </a:rPr>
              <a:t>Plague of Justinian </a:t>
            </a:r>
            <a:r>
              <a:rPr lang="en-US" dirty="0">
                <a:solidFill>
                  <a:schemeClr val="tx1"/>
                </a:solidFill>
              </a:rPr>
              <a:t>after emperor </a:t>
            </a:r>
            <a:r>
              <a:rPr lang="en-US" dirty="0" smtClean="0">
                <a:solidFill>
                  <a:schemeClr val="tx1"/>
                </a:solidFill>
              </a:rPr>
              <a:t>Justinian I, </a:t>
            </a:r>
            <a:r>
              <a:rPr lang="en-US" dirty="0">
                <a:solidFill>
                  <a:schemeClr val="tx1"/>
                </a:solidFill>
              </a:rPr>
              <a:t>who was infected but survived through extensive </a:t>
            </a:r>
            <a:r>
              <a:rPr lang="en-US" dirty="0" smtClean="0">
                <a:solidFill>
                  <a:schemeClr val="tx1"/>
                </a:solidFill>
              </a:rPr>
              <a:t>treatment.”</a:t>
            </a:r>
          </a:p>
          <a:p>
            <a:pPr algn="l"/>
            <a:endParaRPr lang="en-US" dirty="0" smtClean="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12</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PPT-089-01</a:t>
            </a:r>
            <a:endParaRPr lang="en-US" sz="1400" dirty="0">
              <a:solidFill>
                <a:schemeClr val="bg1"/>
              </a:solidFill>
              <a:latin typeface="Verdana" pitchFamily="34" charset="0"/>
            </a:endParaRPr>
          </a:p>
        </p:txBody>
      </p:sp>
      <p:pic>
        <p:nvPicPr>
          <p:cNvPr id="31746" name="Picture 2" descr="C:\Users\stlane\Pictures\Infectious diseases pix\6 Justinian.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57800" y="1371600"/>
            <a:ext cx="3076575"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1991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Bubonic Plague in History</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457200" y="1676400"/>
            <a:ext cx="4114800" cy="3962400"/>
          </a:xfrm>
        </p:spPr>
        <p:txBody>
          <a:bodyPr/>
          <a:lstStyle/>
          <a:p>
            <a:pPr algn="l"/>
            <a:r>
              <a:rPr lang="en-US" dirty="0" smtClean="0">
                <a:solidFill>
                  <a:schemeClr val="tx1"/>
                </a:solidFill>
              </a:rPr>
              <a:t>“In </a:t>
            </a:r>
            <a:r>
              <a:rPr lang="en-US" dirty="0">
                <a:solidFill>
                  <a:schemeClr val="tx1"/>
                </a:solidFill>
              </a:rPr>
              <a:t>the </a:t>
            </a:r>
            <a:r>
              <a:rPr lang="en-US" dirty="0" smtClean="0">
                <a:solidFill>
                  <a:schemeClr val="tx1"/>
                </a:solidFill>
              </a:rPr>
              <a:t>late Middle Ages </a:t>
            </a:r>
            <a:r>
              <a:rPr lang="en-US" dirty="0">
                <a:solidFill>
                  <a:schemeClr val="tx1"/>
                </a:solidFill>
              </a:rPr>
              <a:t>(1340–1400) Europe experienced the most deadly disease </a:t>
            </a:r>
            <a:r>
              <a:rPr lang="en-US" dirty="0" smtClean="0">
                <a:solidFill>
                  <a:schemeClr val="tx1"/>
                </a:solidFill>
              </a:rPr>
              <a:t>outbreak </a:t>
            </a:r>
            <a:r>
              <a:rPr lang="en-US" dirty="0">
                <a:solidFill>
                  <a:schemeClr val="tx1"/>
                </a:solidFill>
              </a:rPr>
              <a:t>in history </a:t>
            </a:r>
            <a:r>
              <a:rPr lang="en-US" dirty="0" smtClean="0">
                <a:solidFill>
                  <a:schemeClr val="tx1"/>
                </a:solidFill>
              </a:rPr>
              <a:t>when </a:t>
            </a:r>
            <a:r>
              <a:rPr lang="en-US" dirty="0">
                <a:solidFill>
                  <a:schemeClr val="tx1"/>
                </a:solidFill>
              </a:rPr>
              <a:t>the Black Death, the infamous pandemic of bubonic plague, hit in </a:t>
            </a:r>
            <a:r>
              <a:rPr lang="en-US" dirty="0" smtClean="0">
                <a:solidFill>
                  <a:schemeClr val="tx1"/>
                </a:solidFill>
              </a:rPr>
              <a:t>1348, </a:t>
            </a:r>
            <a:r>
              <a:rPr lang="en-US" dirty="0">
                <a:solidFill>
                  <a:schemeClr val="tx1"/>
                </a:solidFill>
              </a:rPr>
              <a:t>killing a third of the human </a:t>
            </a:r>
            <a:r>
              <a:rPr lang="en-US" dirty="0" smtClean="0">
                <a:solidFill>
                  <a:schemeClr val="tx1"/>
                </a:solidFill>
              </a:rPr>
              <a:t>population.”</a:t>
            </a:r>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13</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PPT-089-01</a:t>
            </a:r>
            <a:endParaRPr lang="en-US" sz="1400" dirty="0">
              <a:solidFill>
                <a:schemeClr val="bg1"/>
              </a:solidFill>
              <a:latin typeface="Verdana" pitchFamily="34" charset="0"/>
            </a:endParaRPr>
          </a:p>
        </p:txBody>
      </p:sp>
      <p:pic>
        <p:nvPicPr>
          <p:cNvPr id="33794" name="Picture 2" descr="C:\Users\stlane\Pictures\Infectious diseases pix\the-black-death.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2214" t="6063" r="2214" b="3902"/>
          <a:stretch/>
        </p:blipFill>
        <p:spPr bwMode="auto">
          <a:xfrm>
            <a:off x="4876800" y="2378991"/>
            <a:ext cx="4048268" cy="2269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6694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600" dirty="0" smtClean="0">
                <a:solidFill>
                  <a:schemeClr val="bg1"/>
                </a:solidFill>
                <a:latin typeface="Verdana" pitchFamily="34" charset="0"/>
              </a:rPr>
              <a:t>Movement of the Black Plague</a:t>
            </a:r>
            <a:endParaRPr lang="en-US" sz="2600" dirty="0">
              <a:solidFill>
                <a:schemeClr val="bg1"/>
              </a:solidFill>
              <a:latin typeface="Verdana" pitchFamily="34" charset="0"/>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14</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PPT-089-01</a:t>
            </a:r>
            <a:endParaRPr lang="en-US" sz="1400" dirty="0">
              <a:solidFill>
                <a:schemeClr val="bg1"/>
              </a:solidFill>
              <a:latin typeface="Verdana" pitchFamily="34" charset="0"/>
            </a:endParaRPr>
          </a:p>
        </p:txBody>
      </p:sp>
      <p:pic>
        <p:nvPicPr>
          <p:cNvPr id="36866" name="Picture 2" descr="C:\Users\stlane\Pictures\Infectious diseases pix\black-plague-map.jpe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0600" y="1143000"/>
            <a:ext cx="7162800" cy="5055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04682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Bubonic Plague in History</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609600" y="1149350"/>
            <a:ext cx="4114800" cy="4876800"/>
          </a:xfrm>
        </p:spPr>
        <p:txBody>
          <a:bodyPr/>
          <a:lstStyle/>
          <a:p>
            <a:pPr algn="l"/>
            <a:r>
              <a:rPr lang="en-US" dirty="0" smtClean="0">
                <a:solidFill>
                  <a:schemeClr val="tx1"/>
                </a:solidFill>
              </a:rPr>
              <a:t>In 1665-1666, the Plague hit London killing </a:t>
            </a:r>
            <a:r>
              <a:rPr lang="en-US" dirty="0">
                <a:solidFill>
                  <a:schemeClr val="tx1"/>
                </a:solidFill>
              </a:rPr>
              <a:t>an estimated 100,000 </a:t>
            </a:r>
            <a:r>
              <a:rPr lang="en-US" dirty="0" smtClean="0">
                <a:solidFill>
                  <a:schemeClr val="tx1"/>
                </a:solidFill>
              </a:rPr>
              <a:t>people; </a:t>
            </a:r>
            <a:r>
              <a:rPr lang="en-US" dirty="0">
                <a:solidFill>
                  <a:schemeClr val="tx1"/>
                </a:solidFill>
              </a:rPr>
              <a:t>20% of London's population.</a:t>
            </a:r>
          </a:p>
          <a:p>
            <a:pPr algn="l"/>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15</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PPT-089-01</a:t>
            </a:r>
            <a:endParaRPr lang="en-US" sz="1400" dirty="0">
              <a:solidFill>
                <a:schemeClr val="bg1"/>
              </a:solidFill>
              <a:latin typeface="Verdana" pitchFamily="34" charset="0"/>
            </a:endParaRPr>
          </a:p>
        </p:txBody>
      </p:sp>
      <p:pic>
        <p:nvPicPr>
          <p:cNvPr id="32770" name="Picture 2" descr="C:\Users\stlane\Pictures\Infectious diseases pix\plagu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86400" y="1447800"/>
            <a:ext cx="3074987" cy="4279900"/>
          </a:xfrm>
          <a:prstGeom prst="rect">
            <a:avLst/>
          </a:prstGeom>
          <a:noFill/>
          <a:extLst>
            <a:ext uri="{909E8E84-426E-40DD-AFC4-6F175D3DCCD1}">
              <a14:hiddenFill xmlns:a14="http://schemas.microsoft.com/office/drawing/2010/main">
                <a:solidFill>
                  <a:srgbClr val="FFFFFF"/>
                </a:solidFill>
              </a14:hiddenFill>
            </a:ext>
          </a:extLst>
        </p:spPr>
      </p:pic>
      <p:pic>
        <p:nvPicPr>
          <p:cNvPr id="32771" name="Picture 3" descr="C:\Users\stlane\Pictures\Infectious diseases pix\img.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r="24229"/>
          <a:stretch/>
        </p:blipFill>
        <p:spPr bwMode="auto">
          <a:xfrm>
            <a:off x="1143000" y="3359150"/>
            <a:ext cx="3375732" cy="250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2237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Human Exposure</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685800" y="2057400"/>
            <a:ext cx="6934200" cy="3581400"/>
          </a:xfrm>
        </p:spPr>
        <p:txBody>
          <a:bodyPr/>
          <a:lstStyle/>
          <a:p>
            <a:pPr algn="l"/>
            <a:r>
              <a:rPr lang="en-US" dirty="0">
                <a:solidFill>
                  <a:schemeClr val="tx1"/>
                </a:solidFill>
              </a:rPr>
              <a:t>Four (4) categories of concern related to exposures of humans</a:t>
            </a:r>
            <a:r>
              <a:rPr lang="en-US" dirty="0" smtClean="0">
                <a:solidFill>
                  <a:schemeClr val="tx1"/>
                </a:solidFill>
              </a:rPr>
              <a:t>:</a:t>
            </a:r>
          </a:p>
          <a:p>
            <a:pPr algn="l"/>
            <a:endParaRPr lang="en-US" dirty="0">
              <a:solidFill>
                <a:schemeClr val="tx1"/>
              </a:solidFill>
            </a:endParaRPr>
          </a:p>
          <a:p>
            <a:pPr algn="l" hangingPunct="0"/>
            <a:r>
              <a:rPr lang="en-US" b="1" dirty="0">
                <a:solidFill>
                  <a:schemeClr val="tx1"/>
                </a:solidFill>
              </a:rPr>
              <a:t>	</a:t>
            </a:r>
            <a:r>
              <a:rPr lang="en-US" b="1" dirty="0" smtClean="0">
                <a:solidFill>
                  <a:schemeClr val="tx1"/>
                </a:solidFill>
              </a:rPr>
              <a:t>1.   BACTERIA</a:t>
            </a:r>
            <a:r>
              <a:rPr lang="en-US" b="1" dirty="0">
                <a:solidFill>
                  <a:schemeClr val="tx1"/>
                </a:solidFill>
              </a:rPr>
              <a:t>	</a:t>
            </a:r>
            <a:r>
              <a:rPr lang="en-US" b="1" dirty="0" smtClean="0">
                <a:solidFill>
                  <a:schemeClr val="tx1"/>
                </a:solidFill>
              </a:rPr>
              <a:t>	</a:t>
            </a:r>
          </a:p>
          <a:p>
            <a:pPr algn="l" hangingPunct="0"/>
            <a:r>
              <a:rPr lang="en-US" b="1" dirty="0">
                <a:solidFill>
                  <a:schemeClr val="tx1"/>
                </a:solidFill>
              </a:rPr>
              <a:t>	</a:t>
            </a:r>
            <a:r>
              <a:rPr lang="en-US" b="1" dirty="0" smtClean="0">
                <a:solidFill>
                  <a:schemeClr val="tx1"/>
                </a:solidFill>
              </a:rPr>
              <a:t>2.   RICKETTSIA</a:t>
            </a:r>
            <a:r>
              <a:rPr lang="en-US" b="1" dirty="0">
                <a:solidFill>
                  <a:schemeClr val="tx1"/>
                </a:solidFill>
              </a:rPr>
              <a:t>	</a:t>
            </a:r>
            <a:endParaRPr lang="en-US" b="1" dirty="0" smtClean="0">
              <a:solidFill>
                <a:schemeClr val="tx1"/>
              </a:solidFill>
            </a:endParaRPr>
          </a:p>
          <a:p>
            <a:pPr algn="l" hangingPunct="0"/>
            <a:r>
              <a:rPr lang="en-US" b="1" dirty="0">
                <a:solidFill>
                  <a:schemeClr val="tx1"/>
                </a:solidFill>
              </a:rPr>
              <a:t>	3.   TOXINS</a:t>
            </a:r>
            <a:endParaRPr lang="en-US" dirty="0">
              <a:solidFill>
                <a:schemeClr val="tx1"/>
              </a:solidFill>
            </a:endParaRPr>
          </a:p>
          <a:p>
            <a:pPr algn="l" hangingPunct="0"/>
            <a:r>
              <a:rPr lang="en-US" b="1" dirty="0" smtClean="0">
                <a:solidFill>
                  <a:schemeClr val="tx1"/>
                </a:solidFill>
              </a:rPr>
              <a:t>	4</a:t>
            </a:r>
            <a:r>
              <a:rPr lang="en-US" b="1" dirty="0">
                <a:solidFill>
                  <a:schemeClr val="tx1"/>
                </a:solidFill>
              </a:rPr>
              <a:t>.   </a:t>
            </a:r>
            <a:r>
              <a:rPr lang="en-US" b="1" dirty="0" smtClean="0">
                <a:solidFill>
                  <a:schemeClr val="tx1"/>
                </a:solidFill>
              </a:rPr>
              <a:t>VIRUSES</a:t>
            </a:r>
          </a:p>
          <a:p>
            <a:pPr algn="l" hangingPunct="0"/>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16</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PPT-089-01</a:t>
            </a:r>
            <a:endParaRPr lang="en-US" sz="1400" dirty="0">
              <a:solidFill>
                <a:schemeClr val="bg1"/>
              </a:solidFill>
              <a:latin typeface="Verdana" pitchFamily="34"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24400" y="2971800"/>
            <a:ext cx="3962400" cy="2274711"/>
          </a:xfrm>
          <a:prstGeom prst="rect">
            <a:avLst/>
          </a:prstGeom>
        </p:spPr>
      </p:pic>
    </p:spTree>
    <p:extLst>
      <p:ext uri="{BB962C8B-B14F-4D97-AF65-F5344CB8AC3E}">
        <p14:creationId xmlns:p14="http://schemas.microsoft.com/office/powerpoint/2010/main" val="4225013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Human Exposure</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609600" y="1295400"/>
            <a:ext cx="7924800" cy="4800600"/>
          </a:xfrm>
        </p:spPr>
        <p:txBody>
          <a:bodyPr/>
          <a:lstStyle/>
          <a:p>
            <a:pPr algn="l"/>
            <a:r>
              <a:rPr lang="en-US" dirty="0" smtClean="0">
                <a:solidFill>
                  <a:schemeClr val="tx1"/>
                </a:solidFill>
              </a:rPr>
              <a:t>This </a:t>
            </a:r>
            <a:r>
              <a:rPr lang="en-US" dirty="0">
                <a:solidFill>
                  <a:schemeClr val="tx1"/>
                </a:solidFill>
              </a:rPr>
              <a:t>program will focus on those infectious diseases caused by: </a:t>
            </a:r>
            <a:endParaRPr lang="en-US" dirty="0" smtClean="0">
              <a:solidFill>
                <a:schemeClr val="tx1"/>
              </a:solidFill>
            </a:endParaRPr>
          </a:p>
          <a:p>
            <a:pPr algn="l"/>
            <a:endParaRPr lang="en-US" dirty="0">
              <a:solidFill>
                <a:schemeClr val="tx1"/>
              </a:solidFill>
            </a:endParaRPr>
          </a:p>
          <a:p>
            <a:pPr algn="l"/>
            <a:r>
              <a:rPr lang="en-US" b="1" dirty="0">
                <a:solidFill>
                  <a:srgbClr val="0070C0"/>
                </a:solidFill>
              </a:rPr>
              <a:t>Bacterial </a:t>
            </a:r>
            <a:r>
              <a:rPr lang="en-US" b="1" dirty="0" smtClean="0">
                <a:solidFill>
                  <a:srgbClr val="0070C0"/>
                </a:solidFill>
              </a:rPr>
              <a:t>Agents: </a:t>
            </a:r>
          </a:p>
          <a:p>
            <a:pPr algn="l"/>
            <a:r>
              <a:rPr lang="en-US" b="1" dirty="0">
                <a:solidFill>
                  <a:schemeClr val="tx1"/>
                </a:solidFill>
              </a:rPr>
              <a:t>	</a:t>
            </a:r>
            <a:r>
              <a:rPr lang="en-US" b="1" dirty="0" smtClean="0">
                <a:solidFill>
                  <a:schemeClr val="tx1"/>
                </a:solidFill>
              </a:rPr>
              <a:t>Anthrax and </a:t>
            </a:r>
          </a:p>
          <a:p>
            <a:pPr algn="l"/>
            <a:r>
              <a:rPr lang="en-US" b="1" dirty="0">
                <a:solidFill>
                  <a:schemeClr val="tx1"/>
                </a:solidFill>
              </a:rPr>
              <a:t>	</a:t>
            </a:r>
            <a:r>
              <a:rPr lang="en-US" b="1" dirty="0" smtClean="0">
                <a:solidFill>
                  <a:schemeClr val="tx1"/>
                </a:solidFill>
              </a:rPr>
              <a:t>Plague</a:t>
            </a:r>
          </a:p>
          <a:p>
            <a:pPr algn="l"/>
            <a:endParaRPr lang="en-US" dirty="0">
              <a:solidFill>
                <a:schemeClr val="tx1"/>
              </a:solidFill>
            </a:endParaRPr>
          </a:p>
          <a:p>
            <a:pPr algn="l"/>
            <a:r>
              <a:rPr lang="en-US" b="1" dirty="0">
                <a:solidFill>
                  <a:srgbClr val="FF0000"/>
                </a:solidFill>
              </a:rPr>
              <a:t>Viral </a:t>
            </a:r>
            <a:r>
              <a:rPr lang="en-US" b="1" dirty="0" smtClean="0">
                <a:solidFill>
                  <a:srgbClr val="FF0000"/>
                </a:solidFill>
              </a:rPr>
              <a:t>Agents: </a:t>
            </a:r>
          </a:p>
          <a:p>
            <a:pPr algn="l"/>
            <a:r>
              <a:rPr lang="en-US" b="1" dirty="0">
                <a:solidFill>
                  <a:schemeClr val="tx1"/>
                </a:solidFill>
              </a:rPr>
              <a:t>	</a:t>
            </a:r>
            <a:r>
              <a:rPr lang="en-US" b="1" dirty="0" smtClean="0">
                <a:solidFill>
                  <a:schemeClr val="tx1"/>
                </a:solidFill>
              </a:rPr>
              <a:t>Ebola and</a:t>
            </a:r>
          </a:p>
          <a:p>
            <a:pPr algn="l"/>
            <a:r>
              <a:rPr lang="en-US" b="1" dirty="0">
                <a:solidFill>
                  <a:schemeClr val="tx1"/>
                </a:solidFill>
              </a:rPr>
              <a:t>	</a:t>
            </a:r>
            <a:r>
              <a:rPr lang="en-US" b="1" dirty="0" smtClean="0">
                <a:solidFill>
                  <a:schemeClr val="tx1"/>
                </a:solidFill>
              </a:rPr>
              <a:t>Smallpox</a:t>
            </a:r>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17</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PPT-089-01</a:t>
            </a:r>
            <a:endParaRPr lang="en-US" sz="1400" dirty="0">
              <a:solidFill>
                <a:schemeClr val="bg1"/>
              </a:solidFill>
              <a:latin typeface="Verdana"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60669" y="3429000"/>
            <a:ext cx="4136571" cy="2316480"/>
          </a:xfrm>
          <a:prstGeom prst="rect">
            <a:avLst/>
          </a:prstGeom>
        </p:spPr>
      </p:pic>
    </p:spTree>
    <p:extLst>
      <p:ext uri="{BB962C8B-B14F-4D97-AF65-F5344CB8AC3E}">
        <p14:creationId xmlns:p14="http://schemas.microsoft.com/office/powerpoint/2010/main" val="1330220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Bacteria</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609600" y="1295400"/>
            <a:ext cx="5105400" cy="4800600"/>
          </a:xfrm>
        </p:spPr>
        <p:txBody>
          <a:bodyPr>
            <a:normAutofit fontScale="92500"/>
          </a:bodyPr>
          <a:lstStyle/>
          <a:p>
            <a:pPr algn="l" hangingPunct="0"/>
            <a:r>
              <a:rPr lang="en-US" dirty="0">
                <a:solidFill>
                  <a:schemeClr val="tx1"/>
                </a:solidFill>
              </a:rPr>
              <a:t>A single-celled organism. “Under certain circumstances some can transform into spores.” </a:t>
            </a:r>
          </a:p>
          <a:p>
            <a:pPr algn="l" hangingPunct="0"/>
            <a:r>
              <a:rPr lang="en-US" dirty="0">
                <a:solidFill>
                  <a:schemeClr val="tx1"/>
                </a:solidFill>
              </a:rPr>
              <a:t>The disease causing method can occur in one of two ways</a:t>
            </a:r>
            <a:r>
              <a:rPr lang="en-US" dirty="0" smtClean="0">
                <a:solidFill>
                  <a:schemeClr val="tx1"/>
                </a:solidFill>
              </a:rPr>
              <a:t>:</a:t>
            </a:r>
          </a:p>
          <a:p>
            <a:pPr algn="l" hangingPunct="0"/>
            <a:endParaRPr lang="en-US" dirty="0">
              <a:solidFill>
                <a:schemeClr val="tx1"/>
              </a:solidFill>
            </a:endParaRPr>
          </a:p>
          <a:p>
            <a:pPr algn="l" hangingPunct="0"/>
            <a:r>
              <a:rPr lang="en-US" dirty="0">
                <a:solidFill>
                  <a:schemeClr val="tx1"/>
                </a:solidFill>
              </a:rPr>
              <a:t>1</a:t>
            </a:r>
            <a:r>
              <a:rPr lang="en-US" dirty="0" smtClean="0">
                <a:solidFill>
                  <a:schemeClr val="tx1"/>
                </a:solidFill>
              </a:rPr>
              <a:t>. Invading </a:t>
            </a:r>
            <a:r>
              <a:rPr lang="en-US" dirty="0">
                <a:solidFill>
                  <a:schemeClr val="tx1"/>
                </a:solidFill>
              </a:rPr>
              <a:t>host tissues, and</a:t>
            </a:r>
          </a:p>
          <a:p>
            <a:pPr algn="l" hangingPunct="0"/>
            <a:r>
              <a:rPr lang="en-US" dirty="0">
                <a:solidFill>
                  <a:schemeClr val="tx1"/>
                </a:solidFill>
              </a:rPr>
              <a:t>2</a:t>
            </a:r>
            <a:r>
              <a:rPr lang="en-US" dirty="0" smtClean="0">
                <a:solidFill>
                  <a:schemeClr val="tx1"/>
                </a:solidFill>
              </a:rPr>
              <a:t>. Producing </a:t>
            </a:r>
            <a:r>
              <a:rPr lang="en-US" dirty="0">
                <a:solidFill>
                  <a:schemeClr val="tx1"/>
                </a:solidFill>
              </a:rPr>
              <a:t>poisons (toxins) </a:t>
            </a:r>
            <a:endParaRPr lang="en-US" dirty="0" smtClean="0">
              <a:solidFill>
                <a:schemeClr val="tx1"/>
              </a:solidFill>
            </a:endParaRPr>
          </a:p>
          <a:p>
            <a:pPr algn="l" hangingPunct="0"/>
            <a:endParaRPr lang="en-US" dirty="0">
              <a:solidFill>
                <a:schemeClr val="tx1"/>
              </a:solidFill>
            </a:endParaRPr>
          </a:p>
          <a:p>
            <a:pPr algn="l" hangingPunct="0"/>
            <a:r>
              <a:rPr lang="en-US" dirty="0">
                <a:solidFill>
                  <a:schemeClr val="tx1"/>
                </a:solidFill>
              </a:rPr>
              <a:t>Certain bacterium, like E. </a:t>
            </a:r>
            <a:r>
              <a:rPr lang="en-US" dirty="0" smtClean="0">
                <a:solidFill>
                  <a:schemeClr val="tx1"/>
                </a:solidFill>
              </a:rPr>
              <a:t>coli,  can </a:t>
            </a:r>
            <a:r>
              <a:rPr lang="en-US" dirty="0">
                <a:solidFill>
                  <a:schemeClr val="tx1"/>
                </a:solidFill>
              </a:rPr>
              <a:t>be present in uncooked  </a:t>
            </a:r>
            <a:r>
              <a:rPr lang="en-US" dirty="0" smtClean="0">
                <a:solidFill>
                  <a:schemeClr val="tx1"/>
                </a:solidFill>
              </a:rPr>
              <a:t>foods</a:t>
            </a:r>
            <a:r>
              <a:rPr lang="en-US" dirty="0">
                <a:solidFill>
                  <a:schemeClr val="tx1"/>
                </a:solidFill>
              </a:rPr>
              <a:t>.</a:t>
            </a:r>
          </a:p>
          <a:p>
            <a:pPr algn="l"/>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18</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PPT-089-01</a:t>
            </a:r>
            <a:endParaRPr lang="en-US" sz="1400" dirty="0">
              <a:solidFill>
                <a:schemeClr val="bg1"/>
              </a:solidFill>
              <a:latin typeface="Verdana" pitchFamily="34" charset="0"/>
            </a:endParaRPr>
          </a:p>
        </p:txBody>
      </p:sp>
      <p:pic>
        <p:nvPicPr>
          <p:cNvPr id="12290" name="Picture 2" descr="C:\Users\stlane\Pictures\Infectious diseases pix\11 bacteria invading hos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62600" y="1219200"/>
            <a:ext cx="33528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C:\Users\stlane\Pictures\Infectious diseases pix\e. coli microbes.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62600" y="3886200"/>
            <a:ext cx="3352800" cy="2405900"/>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p:cNvSpPr/>
          <p:nvPr/>
        </p:nvSpPr>
        <p:spPr>
          <a:xfrm>
            <a:off x="3581400" y="5715000"/>
            <a:ext cx="16764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80307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Organism-Disease</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457200" y="1378688"/>
            <a:ext cx="4419600" cy="4648200"/>
          </a:xfrm>
        </p:spPr>
        <p:txBody>
          <a:bodyPr>
            <a:normAutofit/>
          </a:bodyPr>
          <a:lstStyle/>
          <a:p>
            <a:pPr algn="l" hangingPunct="0"/>
            <a:r>
              <a:rPr lang="en-US" u="sng" dirty="0">
                <a:solidFill>
                  <a:schemeClr val="tx1"/>
                </a:solidFill>
              </a:rPr>
              <a:t>Disease-causing organism</a:t>
            </a:r>
            <a:r>
              <a:rPr lang="en-US" dirty="0">
                <a:solidFill>
                  <a:schemeClr val="tx1"/>
                </a:solidFill>
              </a:rPr>
              <a:t>	</a:t>
            </a:r>
            <a:endParaRPr lang="en-US" dirty="0" smtClean="0">
              <a:solidFill>
                <a:schemeClr val="tx1"/>
              </a:solidFill>
            </a:endParaRPr>
          </a:p>
          <a:p>
            <a:pPr algn="l" hangingPunct="0"/>
            <a:endParaRPr lang="en-US" dirty="0">
              <a:solidFill>
                <a:schemeClr val="tx1"/>
              </a:solidFill>
            </a:endParaRPr>
          </a:p>
          <a:p>
            <a:pPr algn="l" hangingPunct="0"/>
            <a:r>
              <a:rPr lang="en-US" dirty="0">
                <a:solidFill>
                  <a:schemeClr val="tx1"/>
                </a:solidFill>
              </a:rPr>
              <a:t>Bacillus anthracis		</a:t>
            </a:r>
            <a:r>
              <a:rPr lang="en-US" dirty="0" smtClean="0">
                <a:solidFill>
                  <a:schemeClr val="tx1"/>
                </a:solidFill>
              </a:rPr>
              <a:t>	</a:t>
            </a:r>
            <a:endParaRPr lang="en-US" dirty="0">
              <a:solidFill>
                <a:schemeClr val="tx1"/>
              </a:solidFill>
            </a:endParaRPr>
          </a:p>
          <a:p>
            <a:pPr algn="l" hangingPunct="0"/>
            <a:endParaRPr lang="en-US" dirty="0" smtClean="0">
              <a:solidFill>
                <a:schemeClr val="tx1"/>
              </a:solidFill>
            </a:endParaRPr>
          </a:p>
          <a:p>
            <a:pPr algn="l" hangingPunct="0"/>
            <a:endParaRPr lang="en-US" dirty="0">
              <a:solidFill>
                <a:schemeClr val="tx1"/>
              </a:solidFill>
            </a:endParaRPr>
          </a:p>
          <a:p>
            <a:pPr algn="l" hangingPunct="0"/>
            <a:endParaRPr lang="en-US" dirty="0">
              <a:solidFill>
                <a:schemeClr val="tx1"/>
              </a:solidFill>
            </a:endParaRPr>
          </a:p>
          <a:p>
            <a:pPr algn="l" hangingPunct="0"/>
            <a:r>
              <a:rPr lang="en-US" dirty="0">
                <a:solidFill>
                  <a:schemeClr val="tx1"/>
                </a:solidFill>
              </a:rPr>
              <a:t>Yersinia pestis		</a:t>
            </a:r>
            <a:r>
              <a:rPr lang="en-US" dirty="0" smtClean="0">
                <a:solidFill>
                  <a:schemeClr val="tx1"/>
                </a:solidFill>
              </a:rPr>
              <a:t>	         </a:t>
            </a:r>
            <a:endParaRPr lang="en-US" dirty="0">
              <a:solidFill>
                <a:schemeClr val="tx1"/>
              </a:solidFill>
            </a:endParaRPr>
          </a:p>
          <a:p>
            <a:pPr algn="l"/>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19</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PPT-089-01</a:t>
            </a:r>
            <a:endParaRPr lang="en-US" sz="1400" dirty="0">
              <a:solidFill>
                <a:schemeClr val="bg1"/>
              </a:solidFill>
              <a:latin typeface="Verdana" pitchFamily="34" charset="0"/>
            </a:endParaRPr>
          </a:p>
        </p:txBody>
      </p:sp>
      <p:pic>
        <p:nvPicPr>
          <p:cNvPr id="34818" name="Picture 2" descr="C:\Users\stlane\Pictures\Infectious diseases pix\yersinia pestid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86399" y="4395492"/>
            <a:ext cx="2278381" cy="1826667"/>
          </a:xfrm>
          <a:prstGeom prst="rect">
            <a:avLst/>
          </a:prstGeom>
          <a:noFill/>
          <a:extLst>
            <a:ext uri="{909E8E84-426E-40DD-AFC4-6F175D3DCCD1}">
              <a14:hiddenFill xmlns:a14="http://schemas.microsoft.com/office/drawing/2010/main">
                <a:solidFill>
                  <a:srgbClr val="FFFFFF"/>
                </a:solidFill>
              </a14:hiddenFill>
            </a:ext>
          </a:extLst>
        </p:spPr>
      </p:pic>
      <p:pic>
        <p:nvPicPr>
          <p:cNvPr id="34819" name="Picture 3" descr="C:\Users\stlane\Pictures\Infectious diseases pix\15a anthrax spores.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21581" y="2209800"/>
            <a:ext cx="2971800" cy="167335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326381" y="1352284"/>
            <a:ext cx="2956560" cy="3046988"/>
          </a:xfrm>
          <a:prstGeom prst="rect">
            <a:avLst/>
          </a:prstGeom>
          <a:noFill/>
        </p:spPr>
        <p:txBody>
          <a:bodyPr wrap="square" rtlCol="0">
            <a:spAutoFit/>
          </a:bodyPr>
          <a:lstStyle/>
          <a:p>
            <a:r>
              <a:rPr lang="en-US" sz="2400" u="sng" dirty="0" smtClean="0">
                <a:latin typeface="Verdana" pitchFamily="34" charset="0"/>
                <a:ea typeface="Verdana" pitchFamily="34" charset="0"/>
                <a:cs typeface="Verdana" pitchFamily="34" charset="0"/>
              </a:rPr>
              <a:t>Disease Produced</a:t>
            </a:r>
          </a:p>
          <a:p>
            <a:r>
              <a:rPr lang="en-US" sz="2400" dirty="0" smtClean="0">
                <a:latin typeface="Verdana" pitchFamily="34" charset="0"/>
                <a:ea typeface="Verdana" pitchFamily="34" charset="0"/>
                <a:cs typeface="Verdana" pitchFamily="34" charset="0"/>
              </a:rPr>
              <a:t>   Anthrax</a:t>
            </a:r>
          </a:p>
          <a:p>
            <a:endParaRPr lang="en-US" sz="2400" dirty="0">
              <a:latin typeface="Verdana" pitchFamily="34" charset="0"/>
              <a:ea typeface="Verdana" pitchFamily="34" charset="0"/>
              <a:cs typeface="Verdana" pitchFamily="34" charset="0"/>
            </a:endParaRPr>
          </a:p>
          <a:p>
            <a:endParaRPr lang="en-US" sz="2400" dirty="0" smtClean="0">
              <a:latin typeface="Verdana" pitchFamily="34" charset="0"/>
              <a:ea typeface="Verdana" pitchFamily="34" charset="0"/>
              <a:cs typeface="Verdana" pitchFamily="34" charset="0"/>
            </a:endParaRPr>
          </a:p>
          <a:p>
            <a:endParaRPr lang="en-US" sz="2400" dirty="0">
              <a:latin typeface="Verdana" pitchFamily="34" charset="0"/>
              <a:ea typeface="Verdana" pitchFamily="34" charset="0"/>
              <a:cs typeface="Verdana" pitchFamily="34" charset="0"/>
            </a:endParaRPr>
          </a:p>
          <a:p>
            <a:endParaRPr lang="en-US" sz="2400" dirty="0" smtClean="0">
              <a:latin typeface="Verdana" pitchFamily="34" charset="0"/>
              <a:ea typeface="Verdana" pitchFamily="34" charset="0"/>
              <a:cs typeface="Verdana" pitchFamily="34" charset="0"/>
            </a:endParaRPr>
          </a:p>
          <a:p>
            <a:endParaRPr lang="en-US" sz="2400" dirty="0" smtClean="0">
              <a:latin typeface="Verdana" pitchFamily="34" charset="0"/>
              <a:ea typeface="Verdana" pitchFamily="34" charset="0"/>
              <a:cs typeface="Verdana" pitchFamily="34" charset="0"/>
            </a:endParaRPr>
          </a:p>
          <a:p>
            <a:r>
              <a:rPr lang="en-US" sz="2400" dirty="0" smtClean="0">
                <a:latin typeface="Verdana" pitchFamily="34" charset="0"/>
                <a:ea typeface="Verdana" pitchFamily="34" charset="0"/>
                <a:cs typeface="Verdana" pitchFamily="34" charset="0"/>
              </a:rPr>
              <a:t>      Plague</a:t>
            </a:r>
            <a:endParaRPr lang="en-US" sz="24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072993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Infectious Diseases</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609600" y="1295400"/>
            <a:ext cx="7924800" cy="4800600"/>
          </a:xfrm>
        </p:spPr>
        <p:txBody>
          <a:bodyPr>
            <a:normAutofit lnSpcReduction="10000"/>
          </a:bodyPr>
          <a:lstStyle/>
          <a:p>
            <a:r>
              <a:rPr lang="en-US" b="1" dirty="0">
                <a:solidFill>
                  <a:srgbClr val="0070C0"/>
                </a:solidFill>
              </a:rPr>
              <a:t>Top 10 Diseases</a:t>
            </a:r>
          </a:p>
          <a:p>
            <a:pPr marL="457200" lvl="0" indent="-457200" algn="l">
              <a:buFont typeface="+mj-lt"/>
              <a:buAutoNum type="arabicPeriod"/>
            </a:pPr>
            <a:r>
              <a:rPr lang="en-US" dirty="0">
                <a:solidFill>
                  <a:schemeClr val="tx1"/>
                </a:solidFill>
              </a:rPr>
              <a:t>HIV/AIDS</a:t>
            </a:r>
          </a:p>
          <a:p>
            <a:pPr marL="457200" lvl="0" indent="-457200" algn="l">
              <a:buFont typeface="+mj-lt"/>
              <a:buAutoNum type="arabicPeriod"/>
            </a:pPr>
            <a:r>
              <a:rPr lang="en-US" b="1" dirty="0">
                <a:solidFill>
                  <a:schemeClr val="tx1"/>
                </a:solidFill>
              </a:rPr>
              <a:t>Ebola</a:t>
            </a:r>
            <a:endParaRPr lang="en-US" dirty="0">
              <a:solidFill>
                <a:schemeClr val="tx1"/>
              </a:solidFill>
            </a:endParaRPr>
          </a:p>
          <a:p>
            <a:pPr marL="457200" lvl="0" indent="-457200" algn="l">
              <a:buFont typeface="+mj-lt"/>
              <a:buAutoNum type="arabicPeriod"/>
            </a:pPr>
            <a:r>
              <a:rPr lang="en-US" dirty="0">
                <a:solidFill>
                  <a:schemeClr val="tx1"/>
                </a:solidFill>
              </a:rPr>
              <a:t>SARs-Severe Acute Respiratory Syndrome</a:t>
            </a:r>
          </a:p>
          <a:p>
            <a:pPr marL="457200" lvl="0" indent="-457200" algn="l">
              <a:buFont typeface="+mj-lt"/>
              <a:buAutoNum type="arabicPeriod"/>
            </a:pPr>
            <a:r>
              <a:rPr lang="en-US" dirty="0">
                <a:solidFill>
                  <a:schemeClr val="tx1"/>
                </a:solidFill>
              </a:rPr>
              <a:t>Malaria</a:t>
            </a:r>
          </a:p>
          <a:p>
            <a:pPr marL="457200" lvl="0" indent="-457200" algn="l">
              <a:buFont typeface="+mj-lt"/>
              <a:buAutoNum type="arabicPeriod"/>
            </a:pPr>
            <a:r>
              <a:rPr lang="en-US" b="1" dirty="0">
                <a:solidFill>
                  <a:schemeClr val="tx1"/>
                </a:solidFill>
              </a:rPr>
              <a:t>Anthrax</a:t>
            </a:r>
            <a:endParaRPr lang="en-US" dirty="0">
              <a:solidFill>
                <a:schemeClr val="tx1"/>
              </a:solidFill>
            </a:endParaRPr>
          </a:p>
          <a:p>
            <a:pPr marL="457200" lvl="0" indent="-457200" algn="l">
              <a:buFont typeface="+mj-lt"/>
              <a:buAutoNum type="arabicPeriod"/>
            </a:pPr>
            <a:r>
              <a:rPr lang="en-US" dirty="0">
                <a:solidFill>
                  <a:schemeClr val="tx1"/>
                </a:solidFill>
              </a:rPr>
              <a:t>Cholera</a:t>
            </a:r>
          </a:p>
          <a:p>
            <a:pPr marL="457200" lvl="0" indent="-457200" algn="l">
              <a:buFont typeface="+mj-lt"/>
              <a:buAutoNum type="arabicPeriod"/>
            </a:pPr>
            <a:r>
              <a:rPr lang="en-US" b="1" dirty="0" smtClean="0">
                <a:solidFill>
                  <a:schemeClr val="tx1"/>
                </a:solidFill>
              </a:rPr>
              <a:t>Bubonic Plague</a:t>
            </a:r>
            <a:endParaRPr lang="en-US" dirty="0">
              <a:solidFill>
                <a:schemeClr val="tx1"/>
              </a:solidFill>
            </a:endParaRPr>
          </a:p>
          <a:p>
            <a:pPr marL="457200" lvl="0" indent="-457200" algn="l">
              <a:buFont typeface="+mj-lt"/>
              <a:buAutoNum type="arabicPeriod"/>
            </a:pPr>
            <a:r>
              <a:rPr lang="en-US" dirty="0">
                <a:solidFill>
                  <a:schemeClr val="tx1"/>
                </a:solidFill>
              </a:rPr>
              <a:t>Influenza</a:t>
            </a:r>
          </a:p>
          <a:p>
            <a:pPr marL="457200" lvl="0" indent="-457200" algn="l">
              <a:buFont typeface="+mj-lt"/>
              <a:buAutoNum type="arabicPeriod"/>
            </a:pPr>
            <a:r>
              <a:rPr lang="en-US" dirty="0">
                <a:solidFill>
                  <a:schemeClr val="tx1"/>
                </a:solidFill>
              </a:rPr>
              <a:t>Typhoid fever</a:t>
            </a:r>
          </a:p>
          <a:p>
            <a:pPr marL="457200" lvl="0" indent="-457200" algn="l">
              <a:buFont typeface="+mj-lt"/>
              <a:buAutoNum type="arabicPeriod"/>
            </a:pPr>
            <a:r>
              <a:rPr lang="en-US" b="1" dirty="0" smtClean="0">
                <a:solidFill>
                  <a:schemeClr val="tx1"/>
                </a:solidFill>
              </a:rPr>
              <a:t> Smallpox</a:t>
            </a:r>
            <a:endParaRPr lang="en-US" dirty="0">
              <a:solidFill>
                <a:schemeClr val="tx1"/>
              </a:solidFill>
            </a:endParaRPr>
          </a:p>
          <a:p>
            <a:pPr algn="l"/>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2</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PPT-089-01</a:t>
            </a:r>
            <a:endParaRPr lang="en-US" sz="1400" dirty="0">
              <a:solidFill>
                <a:schemeClr val="bg1"/>
              </a:solidFill>
              <a:latin typeface="Verdana" pitchFamily="34" charset="0"/>
            </a:endParaRPr>
          </a:p>
        </p:txBody>
      </p:sp>
      <p:pic>
        <p:nvPicPr>
          <p:cNvPr id="30722" name="Picture 2" descr="C:\Users\stlane\Pictures\Infectious diseases pix\8 plague-doctor-mask.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91131" y="2971800"/>
            <a:ext cx="4229395"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69869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Virus</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609600" y="1295400"/>
            <a:ext cx="7924800" cy="4800600"/>
          </a:xfrm>
        </p:spPr>
        <p:txBody>
          <a:bodyPr>
            <a:normAutofit/>
          </a:bodyPr>
          <a:lstStyle/>
          <a:p>
            <a:pPr algn="l" hangingPunct="0"/>
            <a:r>
              <a:rPr lang="en-US" dirty="0">
                <a:solidFill>
                  <a:schemeClr val="tx1"/>
                </a:solidFill>
              </a:rPr>
              <a:t>Smaller than </a:t>
            </a:r>
            <a:r>
              <a:rPr lang="en-US" dirty="0" smtClean="0">
                <a:solidFill>
                  <a:schemeClr val="tx1"/>
                </a:solidFill>
              </a:rPr>
              <a:t>bacteria, a virus is </a:t>
            </a:r>
            <a:r>
              <a:rPr lang="en-US" dirty="0">
                <a:solidFill>
                  <a:schemeClr val="tx1"/>
                </a:solidFill>
              </a:rPr>
              <a:t>able to cause diseases ranging from the common cold to AIDS. </a:t>
            </a:r>
            <a:endParaRPr lang="en-US" dirty="0" smtClean="0">
              <a:solidFill>
                <a:schemeClr val="tx1"/>
              </a:solidFill>
            </a:endParaRPr>
          </a:p>
          <a:p>
            <a:pPr algn="l" hangingPunct="0"/>
            <a:endParaRPr lang="en-US" dirty="0" smtClean="0">
              <a:solidFill>
                <a:schemeClr val="tx1"/>
              </a:solidFill>
            </a:endParaRPr>
          </a:p>
          <a:p>
            <a:pPr algn="l" hangingPunct="0"/>
            <a:r>
              <a:rPr lang="en-US" dirty="0" smtClean="0">
                <a:solidFill>
                  <a:schemeClr val="tx1"/>
                </a:solidFill>
              </a:rPr>
              <a:t>“</a:t>
            </a:r>
            <a:r>
              <a:rPr lang="en-US" dirty="0">
                <a:solidFill>
                  <a:schemeClr val="tx1"/>
                </a:solidFill>
              </a:rPr>
              <a:t>Usually consist of a protein coat with genetic material (either RNA or DNA). These are intracellular parasites and lack a system for their own metabolism; they are dependent on the synthetic machinery of their host cells</a:t>
            </a:r>
            <a:r>
              <a:rPr lang="en-US" dirty="0" smtClean="0">
                <a:solidFill>
                  <a:schemeClr val="tx1"/>
                </a:solidFill>
              </a:rPr>
              <a:t>.”</a:t>
            </a:r>
          </a:p>
          <a:p>
            <a:pPr algn="l" hangingPunct="0"/>
            <a:endParaRPr lang="en-US" dirty="0">
              <a:solidFill>
                <a:schemeClr val="tx1"/>
              </a:solidFill>
            </a:endParaRPr>
          </a:p>
          <a:p>
            <a:pPr algn="l" hangingPunct="0"/>
            <a:r>
              <a:rPr lang="en-US" dirty="0">
                <a:solidFill>
                  <a:schemeClr val="tx1"/>
                </a:solidFill>
              </a:rPr>
              <a:t>“Every virus requires its own  </a:t>
            </a:r>
            <a:r>
              <a:rPr lang="en-US" dirty="0" smtClean="0">
                <a:solidFill>
                  <a:schemeClr val="tx1"/>
                </a:solidFill>
              </a:rPr>
              <a:t>                    special </a:t>
            </a:r>
            <a:r>
              <a:rPr lang="en-US" dirty="0">
                <a:solidFill>
                  <a:schemeClr val="tx1"/>
                </a:solidFill>
              </a:rPr>
              <a:t>type of host cell for </a:t>
            </a:r>
            <a:r>
              <a:rPr lang="en-US" dirty="0" smtClean="0">
                <a:solidFill>
                  <a:schemeClr val="tx1"/>
                </a:solidFill>
              </a:rPr>
              <a:t>             multiplication</a:t>
            </a:r>
            <a:r>
              <a:rPr lang="en-US" dirty="0">
                <a:solidFill>
                  <a:schemeClr val="tx1"/>
                </a:solidFill>
              </a:rPr>
              <a:t>.”</a:t>
            </a:r>
          </a:p>
          <a:p>
            <a:pPr algn="l"/>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20</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PPT-089-01</a:t>
            </a:r>
            <a:endParaRPr lang="en-US" sz="1400" dirty="0">
              <a:solidFill>
                <a:schemeClr val="bg1"/>
              </a:solidFill>
              <a:latin typeface="Verdana" pitchFamily="34" charset="0"/>
            </a:endParaRPr>
          </a:p>
        </p:txBody>
      </p:sp>
      <p:pic>
        <p:nvPicPr>
          <p:cNvPr id="1026" name="Picture 2" descr="C:\Users\stlane\Pictures\Infectious diseases pix\7286266-virus-close-up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4789" t="8947" r="11316"/>
          <a:stretch/>
        </p:blipFill>
        <p:spPr bwMode="auto">
          <a:xfrm>
            <a:off x="6400800" y="4455582"/>
            <a:ext cx="1981200" cy="1830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604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Infection Transmission</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762000" y="1295400"/>
            <a:ext cx="4495800" cy="4876800"/>
          </a:xfrm>
        </p:spPr>
        <p:txBody>
          <a:bodyPr>
            <a:normAutofit fontScale="92500" lnSpcReduction="10000"/>
          </a:bodyPr>
          <a:lstStyle/>
          <a:p>
            <a:pPr algn="l" hangingPunct="0"/>
            <a:r>
              <a:rPr lang="en-US" sz="2500" b="1" dirty="0">
                <a:solidFill>
                  <a:schemeClr val="tx1"/>
                </a:solidFill>
              </a:rPr>
              <a:t>Direct Contact</a:t>
            </a:r>
            <a:endParaRPr lang="en-US" sz="2500" dirty="0">
              <a:solidFill>
                <a:schemeClr val="tx1"/>
              </a:solidFill>
            </a:endParaRPr>
          </a:p>
          <a:p>
            <a:pPr marL="342900" indent="-342900" algn="l" hangingPunct="0">
              <a:buFont typeface="Wingdings" pitchFamily="2" charset="2"/>
              <a:buChar char="§"/>
            </a:pPr>
            <a:r>
              <a:rPr lang="en-US" sz="2500" dirty="0">
                <a:solidFill>
                  <a:schemeClr val="tx1"/>
                </a:solidFill>
              </a:rPr>
              <a:t>Person-to-Person</a:t>
            </a:r>
          </a:p>
          <a:p>
            <a:pPr marL="342900" indent="-342900" algn="l" hangingPunct="0">
              <a:buFont typeface="Wingdings" pitchFamily="2" charset="2"/>
              <a:buChar char="§"/>
            </a:pPr>
            <a:r>
              <a:rPr lang="en-US" sz="2500" dirty="0">
                <a:solidFill>
                  <a:schemeClr val="tx1"/>
                </a:solidFill>
              </a:rPr>
              <a:t>Animal to Person</a:t>
            </a:r>
          </a:p>
          <a:p>
            <a:pPr marL="342900" indent="-342900" algn="l" hangingPunct="0">
              <a:buFont typeface="Wingdings" pitchFamily="2" charset="2"/>
              <a:buChar char="§"/>
            </a:pPr>
            <a:r>
              <a:rPr lang="en-US" sz="2500" dirty="0">
                <a:solidFill>
                  <a:schemeClr val="tx1"/>
                </a:solidFill>
              </a:rPr>
              <a:t>Mother to Unborn Child</a:t>
            </a:r>
          </a:p>
          <a:p>
            <a:pPr algn="l" hangingPunct="0"/>
            <a:r>
              <a:rPr lang="en-US" dirty="0">
                <a:solidFill>
                  <a:schemeClr val="tx1"/>
                </a:solidFill>
              </a:rPr>
              <a:t> </a:t>
            </a:r>
            <a:endParaRPr lang="en-US" dirty="0" smtClean="0">
              <a:solidFill>
                <a:schemeClr val="tx1"/>
              </a:solidFill>
            </a:endParaRPr>
          </a:p>
          <a:p>
            <a:pPr algn="l" hangingPunct="0"/>
            <a:endParaRPr lang="en-US" dirty="0">
              <a:solidFill>
                <a:schemeClr val="tx1"/>
              </a:solidFill>
            </a:endParaRPr>
          </a:p>
          <a:p>
            <a:pPr algn="l" hangingPunct="0"/>
            <a:endParaRPr lang="en-US" dirty="0" smtClean="0">
              <a:solidFill>
                <a:schemeClr val="tx1"/>
              </a:solidFill>
            </a:endParaRPr>
          </a:p>
          <a:p>
            <a:pPr algn="l" hangingPunct="0"/>
            <a:endParaRPr lang="en-US" dirty="0">
              <a:solidFill>
                <a:schemeClr val="tx1"/>
              </a:solidFill>
            </a:endParaRPr>
          </a:p>
          <a:p>
            <a:pPr algn="l" hangingPunct="0"/>
            <a:r>
              <a:rPr lang="en-US" sz="2500" b="1" dirty="0">
                <a:solidFill>
                  <a:schemeClr val="tx1"/>
                </a:solidFill>
              </a:rPr>
              <a:t>Indirect Contact</a:t>
            </a:r>
            <a:endParaRPr lang="en-US" sz="2500" dirty="0">
              <a:solidFill>
                <a:schemeClr val="tx1"/>
              </a:solidFill>
            </a:endParaRPr>
          </a:p>
          <a:p>
            <a:pPr algn="l" hangingPunct="0"/>
            <a:r>
              <a:rPr lang="en-US" sz="2500" dirty="0">
                <a:solidFill>
                  <a:schemeClr val="tx1"/>
                </a:solidFill>
              </a:rPr>
              <a:t>Touching an infected inanimate object then yourself without thoroughly washing.</a:t>
            </a:r>
          </a:p>
          <a:p>
            <a:pPr algn="l"/>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21</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PPT-089-01</a:t>
            </a:r>
            <a:endParaRPr lang="en-US" sz="1400" dirty="0">
              <a:solidFill>
                <a:schemeClr val="bg1"/>
              </a:solidFill>
              <a:latin typeface="Verdana" pitchFamily="34" charset="0"/>
            </a:endParaRPr>
          </a:p>
        </p:txBody>
      </p:sp>
      <p:pic>
        <p:nvPicPr>
          <p:cNvPr id="2050" name="Picture 2" descr="C:\Users\stlane\Pictures\Infectious diseases pix\dog-licking-boy-in-fac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90053" y="2895601"/>
            <a:ext cx="207645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stlane\Pictures\Infectious diseases pix\Hold_my_hand.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54348" y="1295400"/>
            <a:ext cx="2112154" cy="14129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90052" y="4800600"/>
            <a:ext cx="2076450" cy="1398270"/>
          </a:xfrm>
          <a:prstGeom prst="rect">
            <a:avLst/>
          </a:prstGeom>
        </p:spPr>
      </p:pic>
    </p:spTree>
    <p:extLst>
      <p:ext uri="{BB962C8B-B14F-4D97-AF65-F5344CB8AC3E}">
        <p14:creationId xmlns:p14="http://schemas.microsoft.com/office/powerpoint/2010/main" val="29009069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Infectivity</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609600" y="1295400"/>
            <a:ext cx="7924800" cy="4800600"/>
          </a:xfrm>
        </p:spPr>
        <p:txBody>
          <a:bodyPr/>
          <a:lstStyle/>
          <a:p>
            <a:pPr algn="l" hangingPunct="0"/>
            <a:r>
              <a:rPr lang="en-US" dirty="0">
                <a:solidFill>
                  <a:schemeClr val="tx1"/>
                </a:solidFill>
              </a:rPr>
              <a:t>Infective doses are cited as required for the condition to affect a </a:t>
            </a:r>
            <a:r>
              <a:rPr lang="en-US" dirty="0" smtClean="0">
                <a:solidFill>
                  <a:schemeClr val="tx1"/>
                </a:solidFill>
              </a:rPr>
              <a:t>person.</a:t>
            </a:r>
            <a:endParaRPr lang="en-US" dirty="0">
              <a:solidFill>
                <a:schemeClr val="tx1"/>
              </a:solidFill>
            </a:endParaRPr>
          </a:p>
          <a:p>
            <a:pPr algn="l" hangingPunct="0"/>
            <a:r>
              <a:rPr lang="en-US" dirty="0">
                <a:solidFill>
                  <a:schemeClr val="tx1"/>
                </a:solidFill>
              </a:rPr>
              <a:t>Examples:</a:t>
            </a:r>
          </a:p>
          <a:p>
            <a:pPr algn="l" hangingPunct="0"/>
            <a:r>
              <a:rPr lang="en-US" dirty="0">
                <a:solidFill>
                  <a:schemeClr val="tx1"/>
                </a:solidFill>
              </a:rPr>
              <a:t> </a:t>
            </a:r>
          </a:p>
          <a:p>
            <a:pPr algn="l" hangingPunct="0"/>
            <a:r>
              <a:rPr lang="en-US" dirty="0">
                <a:solidFill>
                  <a:schemeClr val="tx1"/>
                </a:solidFill>
              </a:rPr>
              <a:t>	</a:t>
            </a:r>
            <a:r>
              <a:rPr lang="en-US" u="sng" dirty="0">
                <a:solidFill>
                  <a:schemeClr val="tx1"/>
                </a:solidFill>
              </a:rPr>
              <a:t>Disease</a:t>
            </a:r>
            <a:r>
              <a:rPr lang="en-US" dirty="0">
                <a:solidFill>
                  <a:schemeClr val="tx1"/>
                </a:solidFill>
              </a:rPr>
              <a:t>		</a:t>
            </a:r>
            <a:r>
              <a:rPr lang="en-US" dirty="0" smtClean="0">
                <a:solidFill>
                  <a:schemeClr val="tx1"/>
                </a:solidFill>
              </a:rPr>
              <a:t>  </a:t>
            </a:r>
            <a:r>
              <a:rPr lang="en-US" u="sng" dirty="0" smtClean="0">
                <a:solidFill>
                  <a:schemeClr val="tx1"/>
                </a:solidFill>
              </a:rPr>
              <a:t>Infective </a:t>
            </a:r>
            <a:r>
              <a:rPr lang="en-US" u="sng" dirty="0">
                <a:solidFill>
                  <a:schemeClr val="tx1"/>
                </a:solidFill>
              </a:rPr>
              <a:t>Dose</a:t>
            </a:r>
            <a:endParaRPr lang="en-US" dirty="0">
              <a:solidFill>
                <a:schemeClr val="tx1"/>
              </a:solidFill>
            </a:endParaRPr>
          </a:p>
          <a:p>
            <a:pPr algn="l" hangingPunct="0"/>
            <a:r>
              <a:rPr lang="en-US" dirty="0">
                <a:solidFill>
                  <a:schemeClr val="tx1"/>
                </a:solidFill>
              </a:rPr>
              <a:t>Inhalation Anthrax	</a:t>
            </a:r>
            <a:r>
              <a:rPr lang="en-US" dirty="0" smtClean="0">
                <a:solidFill>
                  <a:schemeClr val="tx1"/>
                </a:solidFill>
              </a:rPr>
              <a:t>8,000 to 10,000 </a:t>
            </a:r>
            <a:r>
              <a:rPr lang="en-US" dirty="0">
                <a:solidFill>
                  <a:schemeClr val="tx1"/>
                </a:solidFill>
              </a:rPr>
              <a:t>spores</a:t>
            </a:r>
          </a:p>
          <a:p>
            <a:pPr algn="l" hangingPunct="0"/>
            <a:r>
              <a:rPr lang="en-US" dirty="0">
                <a:solidFill>
                  <a:schemeClr val="tx1"/>
                </a:solidFill>
              </a:rPr>
              <a:t>Pneumonic Plague	&lt;100 organisms</a:t>
            </a:r>
          </a:p>
          <a:p>
            <a:pPr algn="l" hangingPunct="0"/>
            <a:r>
              <a:rPr lang="en-US" dirty="0">
                <a:solidFill>
                  <a:schemeClr val="tx1"/>
                </a:solidFill>
              </a:rPr>
              <a:t>Ebola				1-10 plague forming units</a:t>
            </a:r>
          </a:p>
          <a:p>
            <a:pPr algn="l" hangingPunct="0"/>
            <a:r>
              <a:rPr lang="en-US" dirty="0">
                <a:solidFill>
                  <a:schemeClr val="tx1"/>
                </a:solidFill>
              </a:rPr>
              <a:t>Smallpox			Infective dose is assumed </a:t>
            </a:r>
            <a:r>
              <a:rPr lang="en-US" dirty="0" smtClean="0">
                <a:solidFill>
                  <a:schemeClr val="tx1"/>
                </a:solidFill>
              </a:rPr>
              <a:t>				low</a:t>
            </a:r>
            <a:endParaRPr lang="en-US" dirty="0">
              <a:solidFill>
                <a:schemeClr val="tx1"/>
              </a:solidFill>
            </a:endParaRPr>
          </a:p>
          <a:p>
            <a:pPr algn="l"/>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22</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PPT-089-01</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41617206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400" dirty="0" smtClean="0">
                <a:solidFill>
                  <a:schemeClr val="bg1"/>
                </a:solidFill>
                <a:latin typeface="Verdana" pitchFamily="34" charset="0"/>
              </a:rPr>
              <a:t>Emergency Response Guidebook</a:t>
            </a:r>
            <a:endParaRPr lang="en-US" sz="2400" dirty="0">
              <a:solidFill>
                <a:schemeClr val="bg1"/>
              </a:solidFill>
              <a:latin typeface="Verdana" pitchFamily="34" charset="0"/>
            </a:endParaRPr>
          </a:p>
        </p:txBody>
      </p:sp>
      <p:sp>
        <p:nvSpPr>
          <p:cNvPr id="3" name="Subtitle 2"/>
          <p:cNvSpPr>
            <a:spLocks noGrp="1"/>
          </p:cNvSpPr>
          <p:nvPr>
            <p:ph type="subTitle" idx="1"/>
          </p:nvPr>
        </p:nvSpPr>
        <p:spPr>
          <a:xfrm>
            <a:off x="609600" y="1295400"/>
            <a:ext cx="7924800" cy="4800600"/>
          </a:xfrm>
        </p:spPr>
        <p:txBody>
          <a:bodyPr>
            <a:normAutofit fontScale="85000" lnSpcReduction="20000"/>
          </a:bodyPr>
          <a:lstStyle/>
          <a:p>
            <a:pPr algn="l" hangingPunct="0"/>
            <a:r>
              <a:rPr lang="en-US" dirty="0">
                <a:solidFill>
                  <a:schemeClr val="tx1"/>
                </a:solidFill>
              </a:rPr>
              <a:t>For those responding to emergencies where </a:t>
            </a:r>
            <a:r>
              <a:rPr lang="en-US" dirty="0" smtClean="0">
                <a:solidFill>
                  <a:schemeClr val="tx1"/>
                </a:solidFill>
              </a:rPr>
              <a:t>infectious materials may </a:t>
            </a:r>
            <a:r>
              <a:rPr lang="en-US" dirty="0">
                <a:solidFill>
                  <a:schemeClr val="tx1"/>
                </a:solidFill>
              </a:rPr>
              <a:t>be present, the Emergency Response Guidebook recommends:</a:t>
            </a:r>
          </a:p>
          <a:p>
            <a:pPr algn="l" hangingPunct="0"/>
            <a:r>
              <a:rPr lang="en-US" dirty="0">
                <a:solidFill>
                  <a:schemeClr val="tx1"/>
                </a:solidFill>
              </a:rPr>
              <a:t> </a:t>
            </a:r>
          </a:p>
          <a:p>
            <a:pPr algn="l" hangingPunct="0"/>
            <a:r>
              <a:rPr lang="en-US" dirty="0">
                <a:solidFill>
                  <a:schemeClr val="tx1"/>
                </a:solidFill>
              </a:rPr>
              <a:t>Guide #158 for Infectious </a:t>
            </a:r>
            <a:r>
              <a:rPr lang="en-US" dirty="0" smtClean="0">
                <a:solidFill>
                  <a:schemeClr val="tx1"/>
                </a:solidFill>
              </a:rPr>
              <a:t>substances, </a:t>
            </a:r>
            <a:r>
              <a:rPr lang="en-US" dirty="0">
                <a:solidFill>
                  <a:schemeClr val="tx1"/>
                </a:solidFill>
              </a:rPr>
              <a:t>affecting animals only and </a:t>
            </a:r>
            <a:r>
              <a:rPr lang="en-US" dirty="0" smtClean="0">
                <a:solidFill>
                  <a:schemeClr val="tx1"/>
                </a:solidFill>
              </a:rPr>
              <a:t>those affecting </a:t>
            </a:r>
            <a:r>
              <a:rPr lang="en-US" dirty="0">
                <a:solidFill>
                  <a:schemeClr val="tx1"/>
                </a:solidFill>
              </a:rPr>
              <a:t>humans.</a:t>
            </a:r>
          </a:p>
          <a:p>
            <a:pPr algn="l" hangingPunct="0"/>
            <a:r>
              <a:rPr lang="en-US" dirty="0">
                <a:solidFill>
                  <a:schemeClr val="tx1"/>
                </a:solidFill>
              </a:rPr>
              <a:t> </a:t>
            </a:r>
          </a:p>
          <a:p>
            <a:pPr algn="l" hangingPunct="0"/>
            <a:r>
              <a:rPr lang="en-US" dirty="0">
                <a:solidFill>
                  <a:schemeClr val="tx1"/>
                </a:solidFill>
              </a:rPr>
              <a:t>Listed here are precautions for</a:t>
            </a:r>
            <a:r>
              <a:rPr lang="en-US" dirty="0" smtClean="0">
                <a:solidFill>
                  <a:schemeClr val="tx1"/>
                </a:solidFill>
              </a:rPr>
              <a:t>:</a:t>
            </a:r>
          </a:p>
          <a:p>
            <a:pPr algn="l" hangingPunct="0"/>
            <a:endParaRPr lang="en-US" dirty="0">
              <a:solidFill>
                <a:schemeClr val="tx1"/>
              </a:solidFill>
            </a:endParaRPr>
          </a:p>
          <a:p>
            <a:pPr marL="342900" lvl="0" indent="-342900" algn="l" hangingPunct="0">
              <a:buFont typeface="Wingdings" pitchFamily="2" charset="2"/>
              <a:buChar char="§"/>
            </a:pPr>
            <a:r>
              <a:rPr lang="en-US" dirty="0">
                <a:solidFill>
                  <a:schemeClr val="tx1"/>
                </a:solidFill>
              </a:rPr>
              <a:t>Health</a:t>
            </a:r>
          </a:p>
          <a:p>
            <a:pPr marL="342900" lvl="0" indent="-342900" algn="l" hangingPunct="0">
              <a:buFont typeface="Wingdings" pitchFamily="2" charset="2"/>
              <a:buChar char="§"/>
            </a:pPr>
            <a:r>
              <a:rPr lang="en-US" dirty="0">
                <a:solidFill>
                  <a:schemeClr val="tx1"/>
                </a:solidFill>
              </a:rPr>
              <a:t>Fire or explosion</a:t>
            </a:r>
          </a:p>
          <a:p>
            <a:pPr marL="342900" lvl="0" indent="-342900" algn="l" hangingPunct="0">
              <a:buFont typeface="Wingdings" pitchFamily="2" charset="2"/>
              <a:buChar char="§"/>
            </a:pPr>
            <a:r>
              <a:rPr lang="en-US" dirty="0">
                <a:solidFill>
                  <a:schemeClr val="tx1"/>
                </a:solidFill>
              </a:rPr>
              <a:t>Public Safety</a:t>
            </a:r>
          </a:p>
          <a:p>
            <a:pPr marL="342900" lvl="0" indent="-342900" algn="l" hangingPunct="0">
              <a:buFont typeface="Wingdings" pitchFamily="2" charset="2"/>
              <a:buChar char="§"/>
            </a:pPr>
            <a:r>
              <a:rPr lang="en-US" dirty="0">
                <a:solidFill>
                  <a:schemeClr val="tx1"/>
                </a:solidFill>
              </a:rPr>
              <a:t>Protective clothing</a:t>
            </a:r>
          </a:p>
          <a:p>
            <a:pPr marL="342900" lvl="0" indent="-342900" algn="l" hangingPunct="0">
              <a:buFont typeface="Wingdings" pitchFamily="2" charset="2"/>
              <a:buChar char="§"/>
            </a:pPr>
            <a:r>
              <a:rPr lang="en-US" dirty="0">
                <a:solidFill>
                  <a:schemeClr val="tx1"/>
                </a:solidFill>
              </a:rPr>
              <a:t>Fires</a:t>
            </a:r>
          </a:p>
          <a:p>
            <a:pPr marL="342900" lvl="0" indent="-342900" algn="l" hangingPunct="0">
              <a:buFont typeface="Wingdings" pitchFamily="2" charset="2"/>
              <a:buChar char="§"/>
            </a:pPr>
            <a:r>
              <a:rPr lang="en-US" dirty="0">
                <a:solidFill>
                  <a:schemeClr val="tx1"/>
                </a:solidFill>
              </a:rPr>
              <a:t>Spill or leak and</a:t>
            </a:r>
          </a:p>
          <a:p>
            <a:pPr marL="342900" lvl="0" indent="-342900" algn="l" hangingPunct="0">
              <a:buFont typeface="Wingdings" pitchFamily="2" charset="2"/>
              <a:buChar char="§"/>
            </a:pPr>
            <a:r>
              <a:rPr lang="en-US" dirty="0">
                <a:solidFill>
                  <a:schemeClr val="tx1"/>
                </a:solidFill>
              </a:rPr>
              <a:t>First Aid </a:t>
            </a:r>
          </a:p>
          <a:p>
            <a:pPr algn="l"/>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23</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PPT-089-01</a:t>
            </a:r>
            <a:endParaRPr lang="en-US" sz="1400" dirty="0">
              <a:solidFill>
                <a:schemeClr val="bg1"/>
              </a:solidFill>
              <a:latin typeface="Verdana" pitchFamily="34" charset="0"/>
            </a:endParaRPr>
          </a:p>
        </p:txBody>
      </p:sp>
      <p:pic>
        <p:nvPicPr>
          <p:cNvPr id="1026" name="Picture 2" descr="C:\Users\stlane\Pictures\GHS pix\erg.jpg"/>
          <p:cNvPicPr>
            <a:picLocks noChangeAspect="1" noChangeArrowheads="1"/>
          </p:cNvPicPr>
          <p:nvPr/>
        </p:nvPicPr>
        <p:blipFill rotWithShape="1">
          <a:blip r:embed="rId3">
            <a:extLst>
              <a:ext uri="{28A0092B-C50C-407E-A947-70E740481C1C}">
                <a14:useLocalDpi xmlns:a14="http://schemas.microsoft.com/office/drawing/2010/main"/>
              </a:ext>
            </a:extLst>
          </a:blip>
          <a:srcRect l="15585" t="7360" r="14286" b="6493"/>
          <a:stretch/>
        </p:blipFill>
        <p:spPr bwMode="auto">
          <a:xfrm>
            <a:off x="5486400" y="2917438"/>
            <a:ext cx="2667000" cy="3276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4489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Anthrax</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609600" y="1295400"/>
            <a:ext cx="7924800" cy="4876800"/>
          </a:xfrm>
        </p:spPr>
        <p:txBody>
          <a:bodyPr>
            <a:normAutofit lnSpcReduction="10000"/>
          </a:bodyPr>
          <a:lstStyle/>
          <a:p>
            <a:pPr algn="l" hangingPunct="0"/>
            <a:r>
              <a:rPr lang="en-US" dirty="0">
                <a:solidFill>
                  <a:schemeClr val="tx1"/>
                </a:solidFill>
              </a:rPr>
              <a:t>Bacteria:  </a:t>
            </a:r>
            <a:r>
              <a:rPr lang="en-US" b="1" dirty="0">
                <a:solidFill>
                  <a:schemeClr val="tx1"/>
                </a:solidFill>
              </a:rPr>
              <a:t>ANTHRAX</a:t>
            </a:r>
            <a:r>
              <a:rPr lang="en-US" dirty="0">
                <a:solidFill>
                  <a:schemeClr val="tx1"/>
                </a:solidFill>
              </a:rPr>
              <a:t>	</a:t>
            </a:r>
            <a:endParaRPr lang="en-US" dirty="0" smtClean="0">
              <a:solidFill>
                <a:schemeClr val="tx1"/>
              </a:solidFill>
            </a:endParaRPr>
          </a:p>
          <a:p>
            <a:pPr algn="l" hangingPunct="0"/>
            <a:endParaRPr lang="en-US" dirty="0">
              <a:solidFill>
                <a:schemeClr val="tx1"/>
              </a:solidFill>
            </a:endParaRPr>
          </a:p>
          <a:p>
            <a:pPr algn="l" hangingPunct="0"/>
            <a:endParaRPr lang="en-US" dirty="0" smtClean="0">
              <a:solidFill>
                <a:schemeClr val="tx1"/>
              </a:solidFill>
            </a:endParaRPr>
          </a:p>
          <a:p>
            <a:pPr algn="l" hangingPunct="0"/>
            <a:endParaRPr lang="en-US" dirty="0">
              <a:solidFill>
                <a:schemeClr val="tx1"/>
              </a:solidFill>
            </a:endParaRPr>
          </a:p>
          <a:p>
            <a:pPr marL="342900" indent="-342900" algn="l" hangingPunct="0">
              <a:buFont typeface="Arial" pitchFamily="34" charset="0"/>
              <a:buChar char="•"/>
            </a:pPr>
            <a:r>
              <a:rPr lang="en-US" dirty="0" smtClean="0">
                <a:solidFill>
                  <a:schemeClr val="tx1"/>
                </a:solidFill>
              </a:rPr>
              <a:t>Caused </a:t>
            </a:r>
            <a:r>
              <a:rPr lang="en-US" dirty="0">
                <a:solidFill>
                  <a:schemeClr val="tx1"/>
                </a:solidFill>
              </a:rPr>
              <a:t>by bacterium Bacillus anthracis. Aerobic.</a:t>
            </a:r>
          </a:p>
          <a:p>
            <a:pPr marL="342900" indent="-342900" algn="l" hangingPunct="0">
              <a:buFont typeface="Arial" pitchFamily="34" charset="0"/>
              <a:buChar char="•"/>
            </a:pPr>
            <a:r>
              <a:rPr lang="en-US" dirty="0" smtClean="0">
                <a:solidFill>
                  <a:schemeClr val="tx1"/>
                </a:solidFill>
              </a:rPr>
              <a:t>Can </a:t>
            </a:r>
            <a:r>
              <a:rPr lang="en-US" dirty="0">
                <a:solidFill>
                  <a:schemeClr val="tx1"/>
                </a:solidFill>
              </a:rPr>
              <a:t>be transmitted by direct contact with contaminated </a:t>
            </a:r>
            <a:r>
              <a:rPr lang="en-US" dirty="0" smtClean="0">
                <a:solidFill>
                  <a:schemeClr val="tx1"/>
                </a:solidFill>
              </a:rPr>
              <a:t>wool</a:t>
            </a:r>
            <a:r>
              <a:rPr lang="en-US" dirty="0">
                <a:solidFill>
                  <a:schemeClr val="tx1"/>
                </a:solidFill>
              </a:rPr>
              <a:t>, hides or tissues or through inhalation.</a:t>
            </a:r>
          </a:p>
          <a:p>
            <a:pPr marL="342900" indent="-342900" algn="l" hangingPunct="0">
              <a:buFont typeface="Arial" pitchFamily="34" charset="0"/>
              <a:buChar char="•"/>
            </a:pPr>
            <a:r>
              <a:rPr lang="en-US" dirty="0">
                <a:solidFill>
                  <a:schemeClr val="tx1"/>
                </a:solidFill>
              </a:rPr>
              <a:t>Anthrax spores occur naturally in soil and may lie dormant for years before ingested by domestic animals; horses, cows and sheep as examples.</a:t>
            </a:r>
          </a:p>
          <a:p>
            <a:pPr algn="l"/>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24</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PPT-089-01</a:t>
            </a:r>
            <a:endParaRPr lang="en-US" sz="1400" dirty="0">
              <a:solidFill>
                <a:schemeClr val="bg1"/>
              </a:solidFill>
              <a:latin typeface="Verdana" pitchFamily="34" charset="0"/>
            </a:endParaRPr>
          </a:p>
        </p:txBody>
      </p:sp>
      <p:pic>
        <p:nvPicPr>
          <p:cNvPr id="6" name="Picture 2" descr="C:\Users\stlane\Pictures\Infectious diseases pix\15a anthrax spore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76800" y="1143000"/>
            <a:ext cx="2977213"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4465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400" dirty="0" smtClean="0">
                <a:solidFill>
                  <a:schemeClr val="bg1"/>
                </a:solidFill>
                <a:latin typeface="Verdana" pitchFamily="34" charset="0"/>
              </a:rPr>
              <a:t>Four Types of Anthrax</a:t>
            </a:r>
            <a:endParaRPr lang="en-US" sz="2400" dirty="0">
              <a:solidFill>
                <a:schemeClr val="bg1"/>
              </a:solidFill>
              <a:latin typeface="Verdana" pitchFamily="34" charset="0"/>
            </a:endParaRPr>
          </a:p>
        </p:txBody>
      </p:sp>
      <p:sp>
        <p:nvSpPr>
          <p:cNvPr id="3" name="Subtitle 2"/>
          <p:cNvSpPr>
            <a:spLocks noGrp="1"/>
          </p:cNvSpPr>
          <p:nvPr>
            <p:ph type="subTitle" idx="1"/>
          </p:nvPr>
        </p:nvSpPr>
        <p:spPr>
          <a:xfrm>
            <a:off x="685800" y="1219200"/>
            <a:ext cx="7924800" cy="4876800"/>
          </a:xfrm>
        </p:spPr>
        <p:txBody>
          <a:bodyPr>
            <a:normAutofit fontScale="92500" lnSpcReduction="10000"/>
          </a:bodyPr>
          <a:lstStyle/>
          <a:p>
            <a:pPr marL="342900" indent="-342900" algn="l" hangingPunct="0">
              <a:buFont typeface="Wingdings" pitchFamily="2" charset="2"/>
              <a:buChar char="§"/>
            </a:pPr>
            <a:r>
              <a:rPr lang="en-US" sz="2600" u="sng" dirty="0">
                <a:solidFill>
                  <a:schemeClr val="tx1"/>
                </a:solidFill>
              </a:rPr>
              <a:t>Cutaneous</a:t>
            </a:r>
            <a:r>
              <a:rPr lang="en-US" sz="2600" dirty="0">
                <a:solidFill>
                  <a:schemeClr val="tx1"/>
                </a:solidFill>
              </a:rPr>
              <a:t>: through cuts or sores in skin. Those who handle meat or hides and game animals</a:t>
            </a:r>
            <a:r>
              <a:rPr lang="en-US" sz="2600" dirty="0" smtClean="0">
                <a:solidFill>
                  <a:schemeClr val="tx1"/>
                </a:solidFill>
              </a:rPr>
              <a:t>.</a:t>
            </a:r>
          </a:p>
          <a:p>
            <a:pPr marL="342900" indent="-342900" algn="l" hangingPunct="0">
              <a:buFont typeface="Wingdings" pitchFamily="2" charset="2"/>
              <a:buChar char="§"/>
            </a:pPr>
            <a:endParaRPr lang="en-US" sz="2600" dirty="0">
              <a:solidFill>
                <a:schemeClr val="tx1"/>
              </a:solidFill>
            </a:endParaRPr>
          </a:p>
          <a:p>
            <a:pPr marL="342900" indent="-342900" algn="l" hangingPunct="0">
              <a:buFont typeface="Wingdings" pitchFamily="2" charset="2"/>
              <a:buChar char="§"/>
            </a:pPr>
            <a:r>
              <a:rPr lang="en-US" sz="2600" u="sng" dirty="0">
                <a:solidFill>
                  <a:schemeClr val="tx1"/>
                </a:solidFill>
              </a:rPr>
              <a:t>Gastrointestinal</a:t>
            </a:r>
            <a:r>
              <a:rPr lang="en-US" sz="2600" dirty="0">
                <a:solidFill>
                  <a:schemeClr val="tx1"/>
                </a:solidFill>
              </a:rPr>
              <a:t>: eating infected meat</a:t>
            </a:r>
            <a:r>
              <a:rPr lang="en-US" sz="2600" dirty="0" smtClean="0">
                <a:solidFill>
                  <a:schemeClr val="tx1"/>
                </a:solidFill>
              </a:rPr>
              <a:t>.</a:t>
            </a:r>
          </a:p>
          <a:p>
            <a:pPr marL="342900" indent="-342900" algn="l" hangingPunct="0">
              <a:buFont typeface="Wingdings" pitchFamily="2" charset="2"/>
              <a:buChar char="§"/>
            </a:pPr>
            <a:endParaRPr lang="en-US" sz="2600" dirty="0">
              <a:solidFill>
                <a:schemeClr val="tx1"/>
              </a:solidFill>
            </a:endParaRPr>
          </a:p>
          <a:p>
            <a:pPr marL="342900" indent="-342900" algn="l" hangingPunct="0">
              <a:buFont typeface="Wingdings" pitchFamily="2" charset="2"/>
              <a:buChar char="§"/>
            </a:pPr>
            <a:r>
              <a:rPr lang="en-US" sz="2600" u="sng" dirty="0">
                <a:solidFill>
                  <a:schemeClr val="tx1"/>
                </a:solidFill>
              </a:rPr>
              <a:t>Inhalation (pulmonary):</a:t>
            </a:r>
            <a:r>
              <a:rPr lang="en-US" sz="2600" dirty="0">
                <a:solidFill>
                  <a:schemeClr val="tx1"/>
                </a:solidFill>
              </a:rPr>
              <a:t> inhaling spores. Deadliest form and often fatal even with treatment</a:t>
            </a:r>
            <a:r>
              <a:rPr lang="en-US" sz="2600" dirty="0" smtClean="0">
                <a:solidFill>
                  <a:schemeClr val="tx1"/>
                </a:solidFill>
              </a:rPr>
              <a:t>.</a:t>
            </a:r>
          </a:p>
          <a:p>
            <a:pPr marL="342900" indent="-342900" algn="l" hangingPunct="0">
              <a:buFont typeface="Wingdings" pitchFamily="2" charset="2"/>
              <a:buChar char="§"/>
            </a:pPr>
            <a:endParaRPr lang="en-US" sz="2600" dirty="0">
              <a:solidFill>
                <a:schemeClr val="tx1"/>
              </a:solidFill>
            </a:endParaRPr>
          </a:p>
          <a:p>
            <a:pPr marL="342900" indent="-342900" algn="l" hangingPunct="0">
              <a:buFont typeface="Wingdings" pitchFamily="2" charset="2"/>
              <a:buChar char="§"/>
            </a:pPr>
            <a:r>
              <a:rPr lang="en-US" sz="2600" u="sng" dirty="0">
                <a:solidFill>
                  <a:schemeClr val="tx1"/>
                </a:solidFill>
              </a:rPr>
              <a:t>Injection</a:t>
            </a:r>
            <a:r>
              <a:rPr lang="en-US" sz="2600" dirty="0">
                <a:solidFill>
                  <a:schemeClr val="tx1"/>
                </a:solidFill>
              </a:rPr>
              <a:t>: </a:t>
            </a:r>
            <a:r>
              <a:rPr lang="en-US" sz="2600" dirty="0" smtClean="0">
                <a:solidFill>
                  <a:schemeClr val="tx1"/>
                </a:solidFill>
              </a:rPr>
              <a:t>identified </a:t>
            </a:r>
            <a:r>
              <a:rPr lang="en-US" sz="2600" dirty="0">
                <a:solidFill>
                  <a:schemeClr val="tx1"/>
                </a:solidFill>
              </a:rPr>
              <a:t>in Europe with those injecting illegal drugs from regions where naturally occurring anthrax is common.</a:t>
            </a:r>
          </a:p>
          <a:p>
            <a:pPr algn="l"/>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25</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PPT-089-01</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1604612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400" dirty="0" smtClean="0">
                <a:solidFill>
                  <a:schemeClr val="bg1"/>
                </a:solidFill>
                <a:latin typeface="Verdana" pitchFamily="34" charset="0"/>
              </a:rPr>
              <a:t>Cutaneous Anthrax Symptoms</a:t>
            </a:r>
            <a:endParaRPr lang="en-US" sz="2400" dirty="0">
              <a:solidFill>
                <a:schemeClr val="bg1"/>
              </a:solidFill>
              <a:latin typeface="Verdana" pitchFamily="34" charset="0"/>
            </a:endParaRPr>
          </a:p>
        </p:txBody>
      </p:sp>
      <p:sp>
        <p:nvSpPr>
          <p:cNvPr id="3" name="Subtitle 2"/>
          <p:cNvSpPr>
            <a:spLocks noGrp="1"/>
          </p:cNvSpPr>
          <p:nvPr>
            <p:ph type="subTitle" idx="1"/>
          </p:nvPr>
        </p:nvSpPr>
        <p:spPr>
          <a:xfrm>
            <a:off x="381000" y="1219200"/>
            <a:ext cx="8382000" cy="4953000"/>
          </a:xfrm>
        </p:spPr>
        <p:txBody>
          <a:bodyPr>
            <a:normAutofit/>
          </a:bodyPr>
          <a:lstStyle/>
          <a:p>
            <a:pPr algn="l"/>
            <a:r>
              <a:rPr lang="en-US" sz="2000" dirty="0" smtClean="0">
                <a:solidFill>
                  <a:schemeClr val="tx1"/>
                </a:solidFill>
              </a:rPr>
              <a:t>Symptoms:		Sores or blisters on hands and</a:t>
            </a:r>
          </a:p>
          <a:p>
            <a:pPr algn="l"/>
            <a:r>
              <a:rPr lang="en-US" sz="2000" dirty="0">
                <a:solidFill>
                  <a:schemeClr val="tx1"/>
                </a:solidFill>
              </a:rPr>
              <a:t>	</a:t>
            </a:r>
            <a:r>
              <a:rPr lang="en-US" sz="2000" dirty="0" smtClean="0">
                <a:solidFill>
                  <a:schemeClr val="tx1"/>
                </a:solidFill>
              </a:rPr>
              <a:t>		forearms. </a:t>
            </a:r>
            <a:r>
              <a:rPr lang="en-US" sz="2000" dirty="0">
                <a:solidFill>
                  <a:schemeClr val="tx1"/>
                </a:solidFill>
              </a:rPr>
              <a:t>Cutaneous is </a:t>
            </a:r>
            <a:r>
              <a:rPr lang="en-US" sz="2000" dirty="0" smtClean="0">
                <a:solidFill>
                  <a:schemeClr val="tx1"/>
                </a:solidFill>
              </a:rPr>
              <a:t>contagious.</a:t>
            </a:r>
          </a:p>
          <a:p>
            <a:pPr algn="l"/>
            <a:endParaRPr lang="en-US" sz="2000" dirty="0" smtClean="0">
              <a:solidFill>
                <a:schemeClr val="tx1"/>
              </a:solidFill>
            </a:endParaRPr>
          </a:p>
          <a:p>
            <a:pPr algn="l"/>
            <a:r>
              <a:rPr lang="en-US" sz="2000" dirty="0" smtClean="0">
                <a:solidFill>
                  <a:schemeClr val="tx1"/>
                </a:solidFill>
              </a:rPr>
              <a:t>Incubates:		2-7 days in most cases.</a:t>
            </a:r>
          </a:p>
          <a:p>
            <a:pPr algn="l"/>
            <a:endParaRPr lang="en-US" sz="2000" dirty="0" smtClean="0">
              <a:solidFill>
                <a:schemeClr val="tx1"/>
              </a:solidFill>
            </a:endParaRPr>
          </a:p>
          <a:p>
            <a:pPr algn="l"/>
            <a:r>
              <a:rPr lang="en-US" sz="2000" dirty="0" smtClean="0">
                <a:solidFill>
                  <a:schemeClr val="tx1"/>
                </a:solidFill>
              </a:rPr>
              <a:t>Fatal:			Within 48 hours if untreated.	</a:t>
            </a:r>
          </a:p>
          <a:p>
            <a:pPr algn="l"/>
            <a:endParaRPr lang="en-US" sz="2000" dirty="0" smtClean="0">
              <a:solidFill>
                <a:schemeClr val="tx1"/>
              </a:solidFill>
            </a:endParaRPr>
          </a:p>
          <a:p>
            <a:pPr algn="l"/>
            <a:r>
              <a:rPr lang="en-US" sz="2000" dirty="0" smtClean="0">
                <a:solidFill>
                  <a:schemeClr val="tx1"/>
                </a:solidFill>
              </a:rPr>
              <a:t>Treatment:		Penicillin, immunization. Immune</a:t>
            </a:r>
          </a:p>
          <a:p>
            <a:pPr algn="l"/>
            <a:r>
              <a:rPr lang="en-US" sz="2000" dirty="0">
                <a:solidFill>
                  <a:schemeClr val="tx1"/>
                </a:solidFill>
              </a:rPr>
              <a:t>	</a:t>
            </a:r>
            <a:r>
              <a:rPr lang="en-US" sz="2000" dirty="0" smtClean="0">
                <a:solidFill>
                  <a:schemeClr val="tx1"/>
                </a:solidFill>
              </a:rPr>
              <a:t>		serum helpful in early stages.</a:t>
            </a:r>
            <a:endParaRPr lang="en-US" sz="2000"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26</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PPT-089-01</a:t>
            </a:r>
            <a:endParaRPr lang="en-US" sz="1400" dirty="0">
              <a:solidFill>
                <a:schemeClr val="bg1"/>
              </a:solidFill>
              <a:latin typeface="Verdana" pitchFamily="34" charset="0"/>
            </a:endParaRPr>
          </a:p>
        </p:txBody>
      </p:sp>
      <p:pic>
        <p:nvPicPr>
          <p:cNvPr id="3074" name="Picture 2" descr="C:\Users\stlane\Pictures\Infectious diseases pix\cutaneous 19 anthrax_pustule0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57400" y="4800600"/>
            <a:ext cx="104650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stlane\Pictures\Infectious diseases pix\19 cutaneous anthrax.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79382" y="4724400"/>
            <a:ext cx="1951037" cy="1395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216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Autofit/>
          </a:bodyPr>
          <a:lstStyle/>
          <a:p>
            <a:r>
              <a:rPr lang="en-US" sz="2600" dirty="0" smtClean="0">
                <a:solidFill>
                  <a:schemeClr val="bg1"/>
                </a:solidFill>
                <a:latin typeface="Verdana" pitchFamily="34" charset="0"/>
              </a:rPr>
              <a:t>Intestinal Anthrax Symptoms</a:t>
            </a:r>
            <a:endParaRPr lang="en-US" sz="2600" dirty="0">
              <a:solidFill>
                <a:schemeClr val="bg1"/>
              </a:solidFill>
              <a:latin typeface="Verdana" pitchFamily="34" charset="0"/>
            </a:endParaRPr>
          </a:p>
        </p:txBody>
      </p:sp>
      <p:sp>
        <p:nvSpPr>
          <p:cNvPr id="3" name="Subtitle 2"/>
          <p:cNvSpPr>
            <a:spLocks noGrp="1"/>
          </p:cNvSpPr>
          <p:nvPr>
            <p:ph type="subTitle" idx="1"/>
          </p:nvPr>
        </p:nvSpPr>
        <p:spPr>
          <a:xfrm>
            <a:off x="609600" y="1371600"/>
            <a:ext cx="7924800" cy="4724400"/>
          </a:xfrm>
        </p:spPr>
        <p:txBody>
          <a:bodyPr>
            <a:normAutofit lnSpcReduction="10000"/>
          </a:bodyPr>
          <a:lstStyle/>
          <a:p>
            <a:pPr algn="l"/>
            <a:r>
              <a:rPr lang="en-US" u="sng" dirty="0" smtClean="0">
                <a:solidFill>
                  <a:schemeClr val="tx1"/>
                </a:solidFill>
              </a:rPr>
              <a:t>Symptom</a:t>
            </a:r>
            <a:r>
              <a:rPr lang="en-US" dirty="0" smtClean="0">
                <a:solidFill>
                  <a:schemeClr val="tx1"/>
                </a:solidFill>
              </a:rPr>
              <a:t>s:	Intense stomach pain, bowel obstruction, dehydration, diarrhea, fever; blood poisoning, death (rare in humans).</a:t>
            </a:r>
            <a:r>
              <a:rPr lang="en-US" dirty="0" smtClean="0"/>
              <a:t> </a:t>
            </a:r>
          </a:p>
          <a:p>
            <a:pPr algn="l"/>
            <a:endParaRPr lang="en-US" sz="1100" dirty="0" smtClean="0"/>
          </a:p>
          <a:p>
            <a:pPr marL="342900" indent="-342900" algn="l">
              <a:buFont typeface="Courier New" pitchFamily="49" charset="0"/>
              <a:buChar char="o"/>
            </a:pPr>
            <a:r>
              <a:rPr lang="en-US" dirty="0" smtClean="0">
                <a:solidFill>
                  <a:schemeClr val="tx1"/>
                </a:solidFill>
              </a:rPr>
              <a:t>Exposure </a:t>
            </a:r>
            <a:r>
              <a:rPr lang="en-US" dirty="0">
                <a:solidFill>
                  <a:schemeClr val="tx1"/>
                </a:solidFill>
              </a:rPr>
              <a:t>of the digestive system to anthrax usually by consuming meat products that contain anthrax. </a:t>
            </a:r>
          </a:p>
          <a:p>
            <a:pPr marL="342900" indent="-342900" algn="l">
              <a:buFont typeface="Courier New" pitchFamily="49" charset="0"/>
              <a:buChar char="o"/>
            </a:pPr>
            <a:r>
              <a:rPr lang="en-US" dirty="0" smtClean="0">
                <a:solidFill>
                  <a:schemeClr val="tx1"/>
                </a:solidFill>
              </a:rPr>
              <a:t>Severe </a:t>
            </a:r>
            <a:r>
              <a:rPr lang="en-US" dirty="0">
                <a:solidFill>
                  <a:schemeClr val="tx1"/>
                </a:solidFill>
              </a:rPr>
              <a:t>and often fatal form of </a:t>
            </a:r>
            <a:r>
              <a:rPr lang="en-US" dirty="0" smtClean="0">
                <a:solidFill>
                  <a:schemeClr val="tx1"/>
                </a:solidFill>
              </a:rPr>
              <a:t>anthrax. </a:t>
            </a:r>
            <a:r>
              <a:rPr lang="en-US" dirty="0">
                <a:solidFill>
                  <a:schemeClr val="tx1"/>
                </a:solidFill>
              </a:rPr>
              <a:t>R</a:t>
            </a:r>
            <a:r>
              <a:rPr lang="en-US" dirty="0" smtClean="0">
                <a:solidFill>
                  <a:schemeClr val="tx1"/>
                </a:solidFill>
              </a:rPr>
              <a:t>esults </a:t>
            </a:r>
            <a:r>
              <a:rPr lang="en-US" dirty="0">
                <a:solidFill>
                  <a:schemeClr val="tx1"/>
                </a:solidFill>
              </a:rPr>
              <a:t>in death in </a:t>
            </a:r>
            <a:r>
              <a:rPr lang="en-US" dirty="0" smtClean="0">
                <a:solidFill>
                  <a:schemeClr val="tx1"/>
                </a:solidFill>
              </a:rPr>
              <a:t>25% </a:t>
            </a:r>
            <a:r>
              <a:rPr lang="en-US" dirty="0">
                <a:solidFill>
                  <a:schemeClr val="tx1"/>
                </a:solidFill>
              </a:rPr>
              <a:t>to </a:t>
            </a:r>
            <a:r>
              <a:rPr lang="en-US" dirty="0" smtClean="0">
                <a:solidFill>
                  <a:schemeClr val="tx1"/>
                </a:solidFill>
              </a:rPr>
              <a:t>60% </a:t>
            </a:r>
            <a:r>
              <a:rPr lang="en-US" dirty="0">
                <a:solidFill>
                  <a:schemeClr val="tx1"/>
                </a:solidFill>
              </a:rPr>
              <a:t>of cases. </a:t>
            </a:r>
            <a:endParaRPr lang="en-US" dirty="0" smtClean="0">
              <a:solidFill>
                <a:schemeClr val="tx1"/>
              </a:solidFill>
            </a:endParaRPr>
          </a:p>
          <a:p>
            <a:pPr algn="l"/>
            <a:endParaRPr lang="en-US" dirty="0">
              <a:solidFill>
                <a:schemeClr val="tx1"/>
              </a:solidFill>
            </a:endParaRPr>
          </a:p>
          <a:p>
            <a:pPr algn="l"/>
            <a:r>
              <a:rPr lang="en-US" u="sng" dirty="0" smtClean="0">
                <a:solidFill>
                  <a:schemeClr val="tx1"/>
                </a:solidFill>
              </a:rPr>
              <a:t>Fatal</a:t>
            </a:r>
            <a:r>
              <a:rPr lang="en-US" dirty="0" smtClean="0">
                <a:solidFill>
                  <a:schemeClr val="tx1"/>
                </a:solidFill>
              </a:rPr>
              <a:t>:		1,000 spores required.</a:t>
            </a:r>
          </a:p>
          <a:p>
            <a:pPr algn="l"/>
            <a:r>
              <a:rPr lang="en-US" dirty="0">
                <a:solidFill>
                  <a:schemeClr val="tx1"/>
                </a:solidFill>
              </a:rPr>
              <a:t>	</a:t>
            </a:r>
            <a:r>
              <a:rPr lang="en-US" dirty="0" smtClean="0">
                <a:solidFill>
                  <a:schemeClr val="tx1"/>
                </a:solidFill>
              </a:rPr>
              <a:t>	Within 24 hours of acute phase if 			untreated.</a:t>
            </a:r>
          </a:p>
          <a:p>
            <a:pPr algn="l"/>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27</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PPT-089-01</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10428757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600" dirty="0" smtClean="0">
                <a:solidFill>
                  <a:schemeClr val="bg1"/>
                </a:solidFill>
                <a:latin typeface="Verdana" pitchFamily="34" charset="0"/>
              </a:rPr>
              <a:t>Intestinal Anthrax Symptoms</a:t>
            </a:r>
            <a:endParaRPr lang="en-US" sz="2600" dirty="0">
              <a:solidFill>
                <a:schemeClr val="bg1"/>
              </a:solidFill>
              <a:latin typeface="Verdana" pitchFamily="34" charset="0"/>
            </a:endParaRPr>
          </a:p>
        </p:txBody>
      </p:sp>
      <p:sp>
        <p:nvSpPr>
          <p:cNvPr id="3" name="Subtitle 2"/>
          <p:cNvSpPr>
            <a:spLocks noGrp="1"/>
          </p:cNvSpPr>
          <p:nvPr>
            <p:ph type="subTitle" idx="1"/>
          </p:nvPr>
        </p:nvSpPr>
        <p:spPr>
          <a:xfrm>
            <a:off x="609600" y="1437958"/>
            <a:ext cx="7924800" cy="4800600"/>
          </a:xfrm>
        </p:spPr>
        <p:txBody>
          <a:bodyPr>
            <a:normAutofit/>
          </a:bodyPr>
          <a:lstStyle/>
          <a:p>
            <a:pPr algn="l"/>
            <a:r>
              <a:rPr lang="en-US" u="sng" dirty="0" smtClean="0">
                <a:solidFill>
                  <a:schemeClr val="tx1"/>
                </a:solidFill>
              </a:rPr>
              <a:t>Incubates</a:t>
            </a:r>
            <a:r>
              <a:rPr lang="en-US" dirty="0" smtClean="0">
                <a:solidFill>
                  <a:schemeClr val="tx1"/>
                </a:solidFill>
              </a:rPr>
              <a:t>:	1-7 days.</a:t>
            </a:r>
          </a:p>
          <a:p>
            <a:pPr algn="l"/>
            <a:endParaRPr lang="en-US" dirty="0" smtClean="0">
              <a:solidFill>
                <a:schemeClr val="tx1"/>
              </a:solidFill>
            </a:endParaRPr>
          </a:p>
          <a:p>
            <a:pPr algn="l"/>
            <a:r>
              <a:rPr lang="en-US" u="sng" dirty="0" smtClean="0">
                <a:solidFill>
                  <a:schemeClr val="tx1"/>
                </a:solidFill>
              </a:rPr>
              <a:t>Treatment</a:t>
            </a:r>
            <a:r>
              <a:rPr lang="en-US" dirty="0" smtClean="0">
                <a:solidFill>
                  <a:schemeClr val="tx1"/>
                </a:solidFill>
              </a:rPr>
              <a:t>:</a:t>
            </a:r>
            <a:r>
              <a:rPr lang="en-US" dirty="0"/>
              <a:t> </a:t>
            </a:r>
            <a:r>
              <a:rPr lang="en-US" dirty="0">
                <a:solidFill>
                  <a:schemeClr val="tx1"/>
                </a:solidFill>
              </a:rPr>
              <a:t>Doctors can prescribe effective antibiotics. </a:t>
            </a:r>
            <a:endParaRPr lang="en-US" dirty="0" smtClean="0">
              <a:solidFill>
                <a:schemeClr val="tx1"/>
              </a:solidFill>
            </a:endParaRPr>
          </a:p>
          <a:p>
            <a:pPr marL="342900" indent="-342900" algn="l">
              <a:buFont typeface="Courier New" pitchFamily="49" charset="0"/>
              <a:buChar char="o"/>
            </a:pPr>
            <a:r>
              <a:rPr lang="en-US" i="1" dirty="0" smtClean="0">
                <a:solidFill>
                  <a:schemeClr val="tx1"/>
                </a:solidFill>
              </a:rPr>
              <a:t>Bacillus </a:t>
            </a:r>
            <a:r>
              <a:rPr lang="en-US" i="1" dirty="0">
                <a:solidFill>
                  <a:schemeClr val="tx1"/>
                </a:solidFill>
              </a:rPr>
              <a:t>anthracis </a:t>
            </a:r>
            <a:r>
              <a:rPr lang="en-US" dirty="0">
                <a:solidFill>
                  <a:schemeClr val="tx1"/>
                </a:solidFill>
              </a:rPr>
              <a:t>usually responds effectively to several antibiotics including penicillin, doxycycline, and fluoroquinolones (such as ciprofloxacin). </a:t>
            </a:r>
            <a:endParaRPr lang="en-US" dirty="0" smtClean="0">
              <a:solidFill>
                <a:schemeClr val="tx1"/>
              </a:solidFill>
            </a:endParaRPr>
          </a:p>
          <a:p>
            <a:pPr marL="342900" indent="-342900" algn="l">
              <a:buFont typeface="Courier New" pitchFamily="49" charset="0"/>
              <a:buChar char="o"/>
            </a:pPr>
            <a:r>
              <a:rPr lang="en-US" dirty="0" smtClean="0">
                <a:solidFill>
                  <a:schemeClr val="tx1"/>
                </a:solidFill>
              </a:rPr>
              <a:t>To </a:t>
            </a:r>
            <a:r>
              <a:rPr lang="en-US" dirty="0">
                <a:solidFill>
                  <a:schemeClr val="tx1"/>
                </a:solidFill>
              </a:rPr>
              <a:t>be effective, treatment should </a:t>
            </a:r>
            <a:r>
              <a:rPr lang="en-US" dirty="0" smtClean="0">
                <a:solidFill>
                  <a:schemeClr val="tx1"/>
                </a:solidFill>
              </a:rPr>
              <a:t>                 be initiated </a:t>
            </a:r>
            <a:r>
              <a:rPr lang="en-US" dirty="0">
                <a:solidFill>
                  <a:schemeClr val="tx1"/>
                </a:solidFill>
              </a:rPr>
              <a:t>early. If left untreated, </a:t>
            </a:r>
            <a:r>
              <a:rPr lang="en-US" dirty="0" smtClean="0">
                <a:solidFill>
                  <a:schemeClr val="tx1"/>
                </a:solidFill>
              </a:rPr>
              <a:t>              the disease </a:t>
            </a:r>
            <a:r>
              <a:rPr lang="en-US" dirty="0">
                <a:solidFill>
                  <a:schemeClr val="tx1"/>
                </a:solidFill>
              </a:rPr>
              <a:t>can be fatal.</a:t>
            </a: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28</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PPT-089-01</a:t>
            </a:r>
            <a:endParaRPr lang="en-US" sz="1400" dirty="0">
              <a:solidFill>
                <a:schemeClr val="bg1"/>
              </a:solidFill>
              <a:latin typeface="Verdana" pitchFamily="34" charset="0"/>
            </a:endParaRPr>
          </a:p>
        </p:txBody>
      </p:sp>
      <p:pic>
        <p:nvPicPr>
          <p:cNvPr id="13314" name="Picture 2" descr="C:\Users\stlane\Pictures\Infectious diseases pix\21 spores-of-bacillus-anthracis-bacteria-nibsc.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29400" y="4389120"/>
            <a:ext cx="2286000" cy="1849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5669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600" dirty="0" smtClean="0">
                <a:solidFill>
                  <a:schemeClr val="bg1"/>
                </a:solidFill>
                <a:latin typeface="Verdana" pitchFamily="34" charset="0"/>
              </a:rPr>
              <a:t>Inhalation Anthrax Symptoms</a:t>
            </a:r>
            <a:endParaRPr lang="en-US" sz="2600" dirty="0">
              <a:solidFill>
                <a:schemeClr val="bg1"/>
              </a:solidFill>
              <a:latin typeface="Verdana" pitchFamily="34" charset="0"/>
            </a:endParaRPr>
          </a:p>
        </p:txBody>
      </p:sp>
      <p:sp>
        <p:nvSpPr>
          <p:cNvPr id="3" name="Subtitle 2"/>
          <p:cNvSpPr>
            <a:spLocks noGrp="1"/>
          </p:cNvSpPr>
          <p:nvPr>
            <p:ph type="subTitle" idx="1"/>
          </p:nvPr>
        </p:nvSpPr>
        <p:spPr>
          <a:xfrm>
            <a:off x="609600" y="1295400"/>
            <a:ext cx="7924800" cy="4800600"/>
          </a:xfrm>
        </p:spPr>
        <p:txBody>
          <a:bodyPr>
            <a:normAutofit fontScale="92500" lnSpcReduction="20000"/>
          </a:bodyPr>
          <a:lstStyle/>
          <a:p>
            <a:pPr lvl="0" algn="l" hangingPunct="0"/>
            <a:r>
              <a:rPr lang="en-US" dirty="0" smtClean="0">
                <a:solidFill>
                  <a:schemeClr val="tx1"/>
                </a:solidFill>
              </a:rPr>
              <a:t>Also known as Pulmonary Anthrax;</a:t>
            </a:r>
          </a:p>
          <a:p>
            <a:pPr lvl="0" algn="l" hangingPunct="0"/>
            <a:endParaRPr lang="en-US" dirty="0" smtClean="0">
              <a:solidFill>
                <a:schemeClr val="tx1"/>
              </a:solidFill>
            </a:endParaRPr>
          </a:p>
          <a:p>
            <a:pPr marL="342900" lvl="0" indent="-342900" algn="l" hangingPunct="0">
              <a:buFont typeface="Arial" pitchFamily="34" charset="0"/>
              <a:buChar char="•"/>
            </a:pPr>
            <a:r>
              <a:rPr lang="en-US" dirty="0" smtClean="0">
                <a:solidFill>
                  <a:schemeClr val="tx1"/>
                </a:solidFill>
              </a:rPr>
              <a:t>Flu-like </a:t>
            </a:r>
            <a:r>
              <a:rPr lang="en-US" dirty="0">
                <a:solidFill>
                  <a:schemeClr val="tx1"/>
                </a:solidFill>
              </a:rPr>
              <a:t>symptoms </a:t>
            </a:r>
          </a:p>
          <a:p>
            <a:pPr marL="342900" lvl="0" indent="-342900" algn="l" hangingPunct="0">
              <a:buFont typeface="Arial" pitchFamily="34" charset="0"/>
              <a:buChar char="•"/>
            </a:pPr>
            <a:r>
              <a:rPr lang="en-US" dirty="0">
                <a:solidFill>
                  <a:schemeClr val="tx1"/>
                </a:solidFill>
              </a:rPr>
              <a:t>Mild chest discomfort</a:t>
            </a:r>
          </a:p>
          <a:p>
            <a:pPr marL="342900" lvl="0" indent="-342900" algn="l" hangingPunct="0">
              <a:buFont typeface="Arial" pitchFamily="34" charset="0"/>
              <a:buChar char="•"/>
            </a:pPr>
            <a:r>
              <a:rPr lang="en-US" dirty="0">
                <a:solidFill>
                  <a:schemeClr val="tx1"/>
                </a:solidFill>
              </a:rPr>
              <a:t>Shortness of breath</a:t>
            </a:r>
          </a:p>
          <a:p>
            <a:pPr marL="342900" lvl="0" indent="-342900" algn="l" hangingPunct="0">
              <a:buFont typeface="Arial" pitchFamily="34" charset="0"/>
              <a:buChar char="•"/>
            </a:pPr>
            <a:r>
              <a:rPr lang="en-US" dirty="0">
                <a:solidFill>
                  <a:schemeClr val="tx1"/>
                </a:solidFill>
              </a:rPr>
              <a:t>Nausea</a:t>
            </a:r>
          </a:p>
          <a:p>
            <a:pPr marL="342900" lvl="0" indent="-342900" algn="l" hangingPunct="0">
              <a:buFont typeface="Arial" pitchFamily="34" charset="0"/>
              <a:buChar char="•"/>
            </a:pPr>
            <a:r>
              <a:rPr lang="en-US" dirty="0">
                <a:solidFill>
                  <a:schemeClr val="tx1"/>
                </a:solidFill>
              </a:rPr>
              <a:t>Coughing up blood</a:t>
            </a:r>
          </a:p>
          <a:p>
            <a:pPr marL="342900" lvl="0" indent="-342900" algn="l" hangingPunct="0">
              <a:buFont typeface="Arial" pitchFamily="34" charset="0"/>
              <a:buChar char="•"/>
            </a:pPr>
            <a:r>
              <a:rPr lang="en-US" dirty="0">
                <a:solidFill>
                  <a:schemeClr val="tx1"/>
                </a:solidFill>
              </a:rPr>
              <a:t>Painful </a:t>
            </a:r>
            <a:r>
              <a:rPr lang="en-US" dirty="0" smtClean="0">
                <a:solidFill>
                  <a:schemeClr val="tx1"/>
                </a:solidFill>
              </a:rPr>
              <a:t>swallowing</a:t>
            </a:r>
          </a:p>
          <a:p>
            <a:pPr lvl="0" algn="l" hangingPunct="0"/>
            <a:endParaRPr lang="en-US" dirty="0">
              <a:solidFill>
                <a:schemeClr val="tx1"/>
              </a:solidFill>
            </a:endParaRPr>
          </a:p>
          <a:p>
            <a:pPr algn="l" hangingPunct="0"/>
            <a:r>
              <a:rPr lang="en-US" b="1" dirty="0">
                <a:solidFill>
                  <a:schemeClr val="tx1"/>
                </a:solidFill>
              </a:rPr>
              <a:t>Progresses to:</a:t>
            </a:r>
            <a:endParaRPr lang="en-US" dirty="0">
              <a:solidFill>
                <a:schemeClr val="tx1"/>
              </a:solidFill>
            </a:endParaRPr>
          </a:p>
          <a:p>
            <a:pPr marL="342900" lvl="0" indent="-342900" algn="l" hangingPunct="0">
              <a:buFont typeface="Arial" pitchFamily="34" charset="0"/>
              <a:buChar char="•"/>
            </a:pPr>
            <a:r>
              <a:rPr lang="en-US" dirty="0">
                <a:solidFill>
                  <a:schemeClr val="tx1"/>
                </a:solidFill>
              </a:rPr>
              <a:t>High fever</a:t>
            </a:r>
          </a:p>
          <a:p>
            <a:pPr marL="342900" lvl="0" indent="-342900" algn="l" hangingPunct="0">
              <a:buFont typeface="Arial" pitchFamily="34" charset="0"/>
              <a:buChar char="•"/>
            </a:pPr>
            <a:r>
              <a:rPr lang="en-US" dirty="0" smtClean="0">
                <a:solidFill>
                  <a:schemeClr val="tx1"/>
                </a:solidFill>
              </a:rPr>
              <a:t>Difficulty </a:t>
            </a:r>
            <a:r>
              <a:rPr lang="en-US" dirty="0">
                <a:solidFill>
                  <a:schemeClr val="tx1"/>
                </a:solidFill>
              </a:rPr>
              <a:t>breathing</a:t>
            </a:r>
          </a:p>
          <a:p>
            <a:pPr marL="342900" lvl="0" indent="-342900" algn="l" hangingPunct="0">
              <a:buFont typeface="Arial" pitchFamily="34" charset="0"/>
              <a:buChar char="•"/>
            </a:pPr>
            <a:r>
              <a:rPr lang="en-US" dirty="0">
                <a:solidFill>
                  <a:schemeClr val="tx1"/>
                </a:solidFill>
              </a:rPr>
              <a:t>Shock</a:t>
            </a:r>
          </a:p>
          <a:p>
            <a:pPr marL="342900" lvl="0" indent="-342900" algn="l" hangingPunct="0">
              <a:buFont typeface="Arial" pitchFamily="34" charset="0"/>
              <a:buChar char="•"/>
            </a:pPr>
            <a:r>
              <a:rPr lang="en-US" dirty="0">
                <a:solidFill>
                  <a:schemeClr val="tx1"/>
                </a:solidFill>
              </a:rPr>
              <a:t>Meningitis </a:t>
            </a:r>
          </a:p>
          <a:p>
            <a:pPr algn="l"/>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29</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PPT-089-01</a:t>
            </a:r>
            <a:endParaRPr lang="en-US" sz="1400" dirty="0">
              <a:solidFill>
                <a:schemeClr val="bg1"/>
              </a:solidFill>
              <a:latin typeface="Verdana" pitchFamily="34" charset="0"/>
            </a:endParaRPr>
          </a:p>
        </p:txBody>
      </p:sp>
      <p:pic>
        <p:nvPicPr>
          <p:cNvPr id="14338" name="Picture 2" descr="C:\Users\stlane\Pictures\Infectious diseases pix\22 inhalation-Anthraxl.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48200" y="1981200"/>
            <a:ext cx="4140200" cy="3425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546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Topics</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609600" y="1359541"/>
            <a:ext cx="7924800" cy="4800600"/>
          </a:xfrm>
        </p:spPr>
        <p:txBody>
          <a:bodyPr>
            <a:normAutofit/>
          </a:bodyPr>
          <a:lstStyle/>
          <a:p>
            <a:pPr lvl="0" algn="l"/>
            <a:r>
              <a:rPr lang="en-US" dirty="0">
                <a:solidFill>
                  <a:schemeClr val="tx1"/>
                </a:solidFill>
              </a:rPr>
              <a:t>C</a:t>
            </a:r>
            <a:r>
              <a:rPr lang="en-US" dirty="0" smtClean="0">
                <a:solidFill>
                  <a:schemeClr val="tx1"/>
                </a:solidFill>
              </a:rPr>
              <a:t>haracteristics of:</a:t>
            </a:r>
            <a:endParaRPr lang="en-US" dirty="0">
              <a:solidFill>
                <a:schemeClr val="tx1"/>
              </a:solidFill>
            </a:endParaRPr>
          </a:p>
          <a:p>
            <a:pPr marL="800100" lvl="1" indent="-342900" algn="l">
              <a:buFont typeface="Wingdings" pitchFamily="2" charset="2"/>
              <a:buChar char="§"/>
            </a:pPr>
            <a:r>
              <a:rPr lang="en-US" dirty="0" smtClean="0">
                <a:solidFill>
                  <a:schemeClr val="tx1"/>
                </a:solidFill>
              </a:rPr>
              <a:t>Anthrax</a:t>
            </a:r>
            <a:endParaRPr lang="en-US" dirty="0">
              <a:solidFill>
                <a:schemeClr val="tx1"/>
              </a:solidFill>
            </a:endParaRPr>
          </a:p>
          <a:p>
            <a:pPr marL="800100" lvl="1" indent="-342900" algn="l">
              <a:buFont typeface="Wingdings" pitchFamily="2" charset="2"/>
              <a:buChar char="§"/>
            </a:pPr>
            <a:r>
              <a:rPr lang="en-US" dirty="0">
                <a:solidFill>
                  <a:schemeClr val="tx1"/>
                </a:solidFill>
              </a:rPr>
              <a:t>Pneumonic </a:t>
            </a:r>
            <a:r>
              <a:rPr lang="en-US" dirty="0" smtClean="0">
                <a:solidFill>
                  <a:schemeClr val="tx1"/>
                </a:solidFill>
              </a:rPr>
              <a:t>Plague</a:t>
            </a:r>
            <a:endParaRPr lang="en-US" dirty="0">
              <a:solidFill>
                <a:schemeClr val="tx1"/>
              </a:solidFill>
            </a:endParaRPr>
          </a:p>
          <a:p>
            <a:pPr marL="800100" lvl="1" indent="-342900" algn="l">
              <a:buFont typeface="Wingdings" pitchFamily="2" charset="2"/>
              <a:buChar char="§"/>
            </a:pPr>
            <a:r>
              <a:rPr lang="en-US" dirty="0" smtClean="0">
                <a:solidFill>
                  <a:schemeClr val="tx1"/>
                </a:solidFill>
              </a:rPr>
              <a:t>Ebola</a:t>
            </a:r>
            <a:endParaRPr lang="en-US" dirty="0">
              <a:solidFill>
                <a:schemeClr val="tx1"/>
              </a:solidFill>
            </a:endParaRPr>
          </a:p>
          <a:p>
            <a:pPr marL="800100" lvl="1" indent="-342900" algn="l">
              <a:buFont typeface="Wingdings" pitchFamily="2" charset="2"/>
              <a:buChar char="§"/>
            </a:pPr>
            <a:r>
              <a:rPr lang="en-US" dirty="0">
                <a:solidFill>
                  <a:schemeClr val="tx1"/>
                </a:solidFill>
              </a:rPr>
              <a:t>Smallpox</a:t>
            </a:r>
          </a:p>
          <a:p>
            <a:pPr lvl="0" algn="l"/>
            <a:r>
              <a:rPr lang="en-US" dirty="0" smtClean="0">
                <a:solidFill>
                  <a:schemeClr val="tx1"/>
                </a:solidFill>
              </a:rPr>
              <a:t>		- Susceptibility </a:t>
            </a:r>
            <a:r>
              <a:rPr lang="en-US" dirty="0">
                <a:solidFill>
                  <a:schemeClr val="tx1"/>
                </a:solidFill>
              </a:rPr>
              <a:t>to </a:t>
            </a:r>
            <a:r>
              <a:rPr lang="en-US" dirty="0" smtClean="0">
                <a:solidFill>
                  <a:schemeClr val="tx1"/>
                </a:solidFill>
              </a:rPr>
              <a:t>risk.</a:t>
            </a:r>
            <a:endParaRPr lang="en-US" dirty="0">
              <a:solidFill>
                <a:schemeClr val="tx1"/>
              </a:solidFill>
            </a:endParaRPr>
          </a:p>
          <a:p>
            <a:pPr lvl="0" algn="l"/>
            <a:r>
              <a:rPr lang="en-US" dirty="0" smtClean="0">
                <a:solidFill>
                  <a:schemeClr val="tx1"/>
                </a:solidFill>
              </a:rPr>
              <a:t>		- Risk environments </a:t>
            </a:r>
            <a:r>
              <a:rPr lang="en-US" dirty="0">
                <a:solidFill>
                  <a:schemeClr val="tx1"/>
                </a:solidFill>
              </a:rPr>
              <a:t>and </a:t>
            </a:r>
            <a:r>
              <a:rPr lang="en-US" dirty="0" smtClean="0">
                <a:solidFill>
                  <a:schemeClr val="tx1"/>
                </a:solidFill>
              </a:rPr>
              <a:t>conditions. </a:t>
            </a:r>
          </a:p>
          <a:p>
            <a:pPr lvl="0" algn="l"/>
            <a:r>
              <a:rPr lang="en-US" dirty="0" smtClean="0">
                <a:solidFill>
                  <a:schemeClr val="tx1"/>
                </a:solidFill>
              </a:rPr>
              <a:t>		- Origins</a:t>
            </a:r>
            <a:r>
              <a:rPr lang="en-US" dirty="0">
                <a:solidFill>
                  <a:schemeClr val="tx1"/>
                </a:solidFill>
              </a:rPr>
              <a:t>, means of transmission and </a:t>
            </a:r>
            <a:r>
              <a:rPr lang="en-US" dirty="0" smtClean="0">
                <a:solidFill>
                  <a:schemeClr val="tx1"/>
                </a:solidFill>
              </a:rPr>
              <a:t/>
            </a:r>
            <a:br>
              <a:rPr lang="en-US" dirty="0" smtClean="0">
                <a:solidFill>
                  <a:schemeClr val="tx1"/>
                </a:solidFill>
              </a:rPr>
            </a:br>
            <a:r>
              <a:rPr lang="en-US" dirty="0" smtClean="0">
                <a:solidFill>
                  <a:schemeClr val="tx1"/>
                </a:solidFill>
              </a:rPr>
              <a:t>		   preventive measures.</a:t>
            </a:r>
            <a:endParaRPr lang="en-US" dirty="0">
              <a:solidFill>
                <a:schemeClr val="tx1"/>
              </a:solidFill>
            </a:endParaRPr>
          </a:p>
          <a:p>
            <a:pPr lvl="0" algn="l"/>
            <a:r>
              <a:rPr lang="en-US" dirty="0" smtClean="0">
                <a:solidFill>
                  <a:schemeClr val="tx1"/>
                </a:solidFill>
              </a:rPr>
              <a:t>		- Medical requirements.</a:t>
            </a:r>
            <a:endParaRPr lang="en-US" dirty="0">
              <a:solidFill>
                <a:schemeClr val="tx1"/>
              </a:solidFill>
            </a:endParaRPr>
          </a:p>
          <a:p>
            <a:pPr algn="l"/>
            <a:endParaRPr lang="en-US" b="1" dirty="0">
              <a:solidFill>
                <a:srgbClr val="0070C0"/>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3</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PPT-089-01</a:t>
            </a:r>
            <a:endParaRPr lang="en-US" sz="1400" dirty="0">
              <a:solidFill>
                <a:schemeClr val="bg1"/>
              </a:solidFill>
              <a:latin typeface="Verdana" pitchFamily="34" charset="0"/>
            </a:endParaRPr>
          </a:p>
        </p:txBody>
      </p:sp>
      <p:sp>
        <p:nvSpPr>
          <p:cNvPr id="6" name="Rectangle 5"/>
          <p:cNvSpPr/>
          <p:nvPr/>
        </p:nvSpPr>
        <p:spPr>
          <a:xfrm>
            <a:off x="6272684" y="904352"/>
            <a:ext cx="2895600" cy="553998"/>
          </a:xfrm>
          <a:prstGeom prst="rect">
            <a:avLst/>
          </a:prstGeom>
        </p:spPr>
        <p:txBody>
          <a:bodyPr wrap="square">
            <a:spAutoFit/>
          </a:bodyPr>
          <a:lstStyle/>
          <a:p>
            <a:pPr algn="ctr"/>
            <a:r>
              <a:rPr lang="en-US" sz="1000" i="1" dirty="0">
                <a:latin typeface="Verdana" pitchFamily="34" charset="0"/>
              </a:rPr>
              <a:t>Bureau of Workers’ Compensation </a:t>
            </a:r>
          </a:p>
          <a:p>
            <a:pPr algn="ctr"/>
            <a:r>
              <a:rPr lang="en-US" sz="1000" i="1" dirty="0">
                <a:latin typeface="Verdana" pitchFamily="34" charset="0"/>
              </a:rPr>
              <a:t>PA Training for Health &amp; Safety                        (</a:t>
            </a:r>
            <a:r>
              <a:rPr lang="en-US" sz="1000" i="1" dirty="0" smtClean="0">
                <a:latin typeface="Verdana" pitchFamily="34" charset="0"/>
              </a:rPr>
              <a:t>PATHS)</a:t>
            </a:r>
            <a:endParaRPr lang="en-US" sz="1000" dirty="0"/>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19600" y="1881812"/>
            <a:ext cx="4428644" cy="1676727"/>
          </a:xfrm>
          <a:prstGeom prst="rect">
            <a:avLst/>
          </a:prstGeom>
        </p:spPr>
      </p:pic>
    </p:spTree>
    <p:extLst>
      <p:ext uri="{BB962C8B-B14F-4D97-AF65-F5344CB8AC3E}">
        <p14:creationId xmlns:p14="http://schemas.microsoft.com/office/powerpoint/2010/main" val="20280844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Inhalation Anthrax</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609600" y="1295400"/>
            <a:ext cx="7924800" cy="4800600"/>
          </a:xfrm>
        </p:spPr>
        <p:txBody>
          <a:bodyPr>
            <a:normAutofit/>
          </a:bodyPr>
          <a:lstStyle/>
          <a:p>
            <a:pPr algn="l"/>
            <a:r>
              <a:rPr lang="en-US" dirty="0" smtClean="0">
                <a:solidFill>
                  <a:schemeClr val="tx1"/>
                </a:solidFill>
              </a:rPr>
              <a:t>Symptoms:	Initial </a:t>
            </a:r>
            <a:r>
              <a:rPr lang="en-US" dirty="0">
                <a:solidFill>
                  <a:schemeClr val="tx1"/>
                </a:solidFill>
              </a:rPr>
              <a:t>symptoms may resemble a common cold. After several days, the symptoms may progress to severe breathing problems and shock. Inhalation anthrax is often fatal.</a:t>
            </a:r>
            <a:endParaRPr lang="en-US" dirty="0" smtClean="0">
              <a:solidFill>
                <a:schemeClr val="tx1"/>
              </a:solidFill>
            </a:endParaRPr>
          </a:p>
          <a:p>
            <a:pPr algn="l"/>
            <a:endParaRPr lang="en-US" dirty="0">
              <a:solidFill>
                <a:schemeClr val="tx1"/>
              </a:solidFill>
            </a:endParaRPr>
          </a:p>
          <a:p>
            <a:pPr algn="l"/>
            <a:r>
              <a:rPr lang="en-US" dirty="0" smtClean="0">
                <a:solidFill>
                  <a:schemeClr val="tx1"/>
                </a:solidFill>
              </a:rPr>
              <a:t>Fatal:		Untreated: 90% fatal</a:t>
            </a:r>
          </a:p>
          <a:p>
            <a:pPr algn="l"/>
            <a:r>
              <a:rPr lang="en-US" dirty="0">
                <a:solidFill>
                  <a:schemeClr val="tx1"/>
                </a:solidFill>
              </a:rPr>
              <a:t>	</a:t>
            </a:r>
            <a:r>
              <a:rPr lang="en-US" dirty="0" smtClean="0">
                <a:solidFill>
                  <a:schemeClr val="tx1"/>
                </a:solidFill>
              </a:rPr>
              <a:t>	8,000 to 10,000 spores required</a:t>
            </a:r>
          </a:p>
          <a:p>
            <a:pPr algn="l"/>
            <a:r>
              <a:rPr lang="en-US" dirty="0" smtClean="0">
                <a:solidFill>
                  <a:schemeClr val="tx1"/>
                </a:solidFill>
              </a:rPr>
              <a:t>Incubates:	Sick in 1-5 days; sickness lasts 3-5 		days (usually fatal)</a:t>
            </a:r>
          </a:p>
          <a:p>
            <a:pPr algn="l"/>
            <a:r>
              <a:rPr lang="en-US" dirty="0" smtClean="0">
                <a:solidFill>
                  <a:schemeClr val="tx1"/>
                </a:solidFill>
              </a:rPr>
              <a:t>Treatment:	Protective vaccine.</a:t>
            </a:r>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30</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PPT-089-01</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23294415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Plague</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381000" y="1143000"/>
            <a:ext cx="8458200" cy="5105400"/>
          </a:xfrm>
        </p:spPr>
        <p:txBody>
          <a:bodyPr>
            <a:normAutofit fontScale="85000" lnSpcReduction="20000"/>
          </a:bodyPr>
          <a:lstStyle/>
          <a:p>
            <a:pPr algn="l" hangingPunct="0"/>
            <a:r>
              <a:rPr lang="en-US" dirty="0">
                <a:solidFill>
                  <a:schemeClr val="tx1"/>
                </a:solidFill>
              </a:rPr>
              <a:t>Bacteria:  </a:t>
            </a:r>
            <a:r>
              <a:rPr lang="en-US" b="1" dirty="0" smtClean="0">
                <a:solidFill>
                  <a:schemeClr val="tx1"/>
                </a:solidFill>
              </a:rPr>
              <a:t>PLAGUE</a:t>
            </a:r>
            <a:r>
              <a:rPr lang="en-US" dirty="0">
                <a:solidFill>
                  <a:schemeClr val="tx1"/>
                </a:solidFill>
              </a:rPr>
              <a:t> </a:t>
            </a:r>
            <a:r>
              <a:rPr lang="en-US" dirty="0" smtClean="0">
                <a:solidFill>
                  <a:schemeClr val="tx1"/>
                </a:solidFill>
              </a:rPr>
              <a:t>caused </a:t>
            </a:r>
            <a:r>
              <a:rPr lang="en-US" dirty="0">
                <a:solidFill>
                  <a:schemeClr val="tx1"/>
                </a:solidFill>
              </a:rPr>
              <a:t>by </a:t>
            </a:r>
            <a:r>
              <a:rPr lang="en-US" u="sng" dirty="0">
                <a:solidFill>
                  <a:schemeClr val="tx1"/>
                </a:solidFill>
              </a:rPr>
              <a:t>pasturella pestis or yersinia pestis</a:t>
            </a:r>
            <a:r>
              <a:rPr lang="en-US" dirty="0">
                <a:solidFill>
                  <a:schemeClr val="tx1"/>
                </a:solidFill>
              </a:rPr>
              <a:t>. </a:t>
            </a:r>
          </a:p>
          <a:p>
            <a:pPr algn="l" hangingPunct="0"/>
            <a:r>
              <a:rPr lang="en-US" dirty="0">
                <a:solidFill>
                  <a:schemeClr val="tx1"/>
                </a:solidFill>
              </a:rPr>
              <a:t> </a:t>
            </a:r>
          </a:p>
          <a:p>
            <a:pPr algn="l" hangingPunct="0"/>
            <a:r>
              <a:rPr lang="en-US" dirty="0" smtClean="0">
                <a:solidFill>
                  <a:schemeClr val="tx1"/>
                </a:solidFill>
              </a:rPr>
              <a:t>“</a:t>
            </a:r>
            <a:r>
              <a:rPr lang="en-US" dirty="0">
                <a:solidFill>
                  <a:schemeClr val="tx1"/>
                </a:solidFill>
              </a:rPr>
              <a:t>Black Death” transmittable by bite of an </a:t>
            </a:r>
            <a:endParaRPr lang="en-US" dirty="0" smtClean="0">
              <a:solidFill>
                <a:schemeClr val="tx1"/>
              </a:solidFill>
            </a:endParaRPr>
          </a:p>
          <a:p>
            <a:pPr algn="l" hangingPunct="0"/>
            <a:r>
              <a:rPr lang="en-US" dirty="0" smtClean="0">
                <a:solidFill>
                  <a:schemeClr val="tx1"/>
                </a:solidFill>
              </a:rPr>
              <a:t>infected </a:t>
            </a:r>
            <a:r>
              <a:rPr lang="en-US" dirty="0">
                <a:solidFill>
                  <a:schemeClr val="tx1"/>
                </a:solidFill>
              </a:rPr>
              <a:t>flea or person to person </a:t>
            </a:r>
            <a:r>
              <a:rPr lang="en-US" dirty="0" smtClean="0">
                <a:solidFill>
                  <a:schemeClr val="tx1"/>
                </a:solidFill>
              </a:rPr>
              <a:t>by </a:t>
            </a:r>
          </a:p>
          <a:p>
            <a:pPr algn="l" hangingPunct="0"/>
            <a:r>
              <a:rPr lang="en-US" dirty="0" smtClean="0">
                <a:solidFill>
                  <a:schemeClr val="tx1"/>
                </a:solidFill>
              </a:rPr>
              <a:t>respiratory </a:t>
            </a:r>
            <a:r>
              <a:rPr lang="en-US" dirty="0">
                <a:solidFill>
                  <a:schemeClr val="tx1"/>
                </a:solidFill>
              </a:rPr>
              <a:t>route</a:t>
            </a:r>
            <a:r>
              <a:rPr lang="en-US" dirty="0" smtClean="0">
                <a:solidFill>
                  <a:schemeClr val="tx1"/>
                </a:solidFill>
              </a:rPr>
              <a:t>.</a:t>
            </a:r>
          </a:p>
          <a:p>
            <a:pPr algn="l" hangingPunct="0"/>
            <a:endParaRPr lang="en-US" dirty="0">
              <a:solidFill>
                <a:schemeClr val="tx1"/>
              </a:solidFill>
            </a:endParaRPr>
          </a:p>
          <a:p>
            <a:pPr marL="342900" lvl="0" indent="-342900" algn="l" hangingPunct="0">
              <a:buFont typeface="Wingdings" pitchFamily="2" charset="2"/>
              <a:buChar char="§"/>
            </a:pPr>
            <a:r>
              <a:rPr lang="en-US" dirty="0">
                <a:solidFill>
                  <a:schemeClr val="tx1"/>
                </a:solidFill>
              </a:rPr>
              <a:t>Bubonic:  From rats by the bite of an infected fleas.</a:t>
            </a:r>
          </a:p>
          <a:p>
            <a:pPr marL="342900" lvl="0" indent="-342900" algn="l" hangingPunct="0">
              <a:buFont typeface="Wingdings" pitchFamily="2" charset="2"/>
              <a:buChar char="§"/>
            </a:pPr>
            <a:r>
              <a:rPr lang="en-US" dirty="0" smtClean="0">
                <a:solidFill>
                  <a:schemeClr val="tx1"/>
                </a:solidFill>
              </a:rPr>
              <a:t>Septicemic: When plague bacteria multiplies in the blood stream.</a:t>
            </a:r>
            <a:endParaRPr lang="en-US" dirty="0">
              <a:solidFill>
                <a:schemeClr val="tx1"/>
              </a:solidFill>
            </a:endParaRPr>
          </a:p>
          <a:p>
            <a:pPr marL="342900" lvl="0" indent="-342900" algn="l" hangingPunct="0">
              <a:buFont typeface="Wingdings" pitchFamily="2" charset="2"/>
              <a:buChar char="§"/>
            </a:pPr>
            <a:r>
              <a:rPr lang="en-US" b="1" dirty="0">
                <a:solidFill>
                  <a:schemeClr val="tx1"/>
                </a:solidFill>
              </a:rPr>
              <a:t>Pneumonic:</a:t>
            </a:r>
            <a:r>
              <a:rPr lang="en-US" dirty="0">
                <a:solidFill>
                  <a:schemeClr val="tx1"/>
                </a:solidFill>
              </a:rPr>
              <a:t> May result from septicemic form or from inhalation of </a:t>
            </a:r>
            <a:r>
              <a:rPr lang="en-US" dirty="0" smtClean="0">
                <a:solidFill>
                  <a:schemeClr val="tx1"/>
                </a:solidFill>
              </a:rPr>
              <a:t>the organism</a:t>
            </a:r>
            <a:r>
              <a:rPr lang="en-US" dirty="0">
                <a:solidFill>
                  <a:schemeClr val="tx1"/>
                </a:solidFill>
              </a:rPr>
              <a:t>.</a:t>
            </a:r>
          </a:p>
          <a:p>
            <a:pPr algn="l" hangingPunct="0"/>
            <a:r>
              <a:rPr lang="en-US" dirty="0">
                <a:solidFill>
                  <a:schemeClr val="tx1"/>
                </a:solidFill>
              </a:rPr>
              <a:t>	</a:t>
            </a:r>
            <a:endParaRPr lang="en-US" dirty="0" smtClean="0">
              <a:solidFill>
                <a:schemeClr val="tx1"/>
              </a:solidFill>
            </a:endParaRPr>
          </a:p>
          <a:p>
            <a:pPr algn="l" hangingPunct="0"/>
            <a:r>
              <a:rPr lang="en-US" dirty="0" smtClean="0">
                <a:solidFill>
                  <a:schemeClr val="tx1"/>
                </a:solidFill>
              </a:rPr>
              <a:t>Spreads </a:t>
            </a:r>
            <a:r>
              <a:rPr lang="en-US" dirty="0">
                <a:solidFill>
                  <a:schemeClr val="tx1"/>
                </a:solidFill>
              </a:rPr>
              <a:t>rapidly until </a:t>
            </a:r>
            <a:r>
              <a:rPr lang="en-US" dirty="0" smtClean="0">
                <a:solidFill>
                  <a:schemeClr val="tx1"/>
                </a:solidFill>
              </a:rPr>
              <a:t>Hemorrhagic </a:t>
            </a:r>
            <a:r>
              <a:rPr lang="en-US" dirty="0">
                <a:solidFill>
                  <a:schemeClr val="tx1"/>
                </a:solidFill>
              </a:rPr>
              <a:t>pneumonia involves entire lung area.</a:t>
            </a:r>
          </a:p>
          <a:p>
            <a:pPr algn="l" hangingPunct="0"/>
            <a:r>
              <a:rPr lang="en-US" dirty="0">
                <a:solidFill>
                  <a:schemeClr val="tx1"/>
                </a:solidFill>
              </a:rPr>
              <a:t>Pneumonic affects </a:t>
            </a:r>
            <a:r>
              <a:rPr lang="en-US" dirty="0" smtClean="0">
                <a:solidFill>
                  <a:schemeClr val="tx1"/>
                </a:solidFill>
              </a:rPr>
              <a:t>the lungs and is spread </a:t>
            </a:r>
            <a:r>
              <a:rPr lang="en-US" dirty="0">
                <a:solidFill>
                  <a:schemeClr val="tx1"/>
                </a:solidFill>
              </a:rPr>
              <a:t>person to person by way of cough droplets.</a:t>
            </a:r>
          </a:p>
          <a:p>
            <a:pPr algn="l"/>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31</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PPT-089-01</a:t>
            </a:r>
            <a:endParaRPr lang="en-US" sz="1400" dirty="0">
              <a:solidFill>
                <a:schemeClr val="bg1"/>
              </a:solidFill>
              <a:latin typeface="Verdana" pitchFamily="34" charset="0"/>
            </a:endParaRPr>
          </a:p>
        </p:txBody>
      </p:sp>
      <p:pic>
        <p:nvPicPr>
          <p:cNvPr id="5122" name="Picture 2" descr="C:\Users\stlane\Pictures\Infectious diseases pix\25d Bubonic-Plagu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10400" y="1524000"/>
            <a:ext cx="16764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342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Plague</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381000" y="1143000"/>
            <a:ext cx="8458200" cy="2362200"/>
          </a:xfrm>
        </p:spPr>
        <p:txBody>
          <a:bodyPr>
            <a:normAutofit/>
          </a:bodyPr>
          <a:lstStyle/>
          <a:p>
            <a:pPr algn="l" hangingPunct="0"/>
            <a:r>
              <a:rPr lang="en-US" dirty="0" smtClean="0">
                <a:solidFill>
                  <a:schemeClr val="tx1"/>
                </a:solidFill>
              </a:rPr>
              <a:t>	</a:t>
            </a:r>
            <a:r>
              <a:rPr lang="en-US" u="sng" dirty="0" smtClean="0">
                <a:solidFill>
                  <a:schemeClr val="tx1"/>
                </a:solidFill>
              </a:rPr>
              <a:t>Type</a:t>
            </a:r>
            <a:r>
              <a:rPr lang="en-US" dirty="0" smtClean="0">
                <a:solidFill>
                  <a:schemeClr val="tx1"/>
                </a:solidFill>
              </a:rPr>
              <a:t>				</a:t>
            </a:r>
            <a:r>
              <a:rPr lang="en-US" u="sng" dirty="0" smtClean="0">
                <a:solidFill>
                  <a:schemeClr val="tx1"/>
                </a:solidFill>
              </a:rPr>
              <a:t>Infection of:</a:t>
            </a:r>
          </a:p>
          <a:p>
            <a:pPr algn="l" hangingPunct="0"/>
            <a:endParaRPr lang="en-US" dirty="0">
              <a:solidFill>
                <a:schemeClr val="tx1"/>
              </a:solidFill>
            </a:endParaRPr>
          </a:p>
          <a:p>
            <a:pPr marL="342900" lvl="0" indent="-342900" algn="l" hangingPunct="0">
              <a:buFont typeface="Wingdings" pitchFamily="2" charset="2"/>
              <a:buChar char="§"/>
            </a:pPr>
            <a:r>
              <a:rPr lang="en-US" dirty="0">
                <a:solidFill>
                  <a:schemeClr val="tx1"/>
                </a:solidFill>
              </a:rPr>
              <a:t>Bubonic:  </a:t>
            </a:r>
            <a:r>
              <a:rPr lang="en-US" dirty="0" smtClean="0">
                <a:solidFill>
                  <a:schemeClr val="tx1"/>
                </a:solidFill>
              </a:rPr>
              <a:t>			Lymph nodes</a:t>
            </a:r>
          </a:p>
          <a:p>
            <a:pPr marL="342900" lvl="0" indent="-342900" algn="l" hangingPunct="0">
              <a:buFont typeface="Wingdings" pitchFamily="2" charset="2"/>
              <a:buChar char="§"/>
            </a:pPr>
            <a:r>
              <a:rPr lang="en-US" dirty="0" smtClean="0">
                <a:solidFill>
                  <a:schemeClr val="tx1"/>
                </a:solidFill>
              </a:rPr>
              <a:t>Septicemic: 			The blood</a:t>
            </a:r>
          </a:p>
          <a:p>
            <a:pPr marL="342900" lvl="0" indent="-342900" algn="l" hangingPunct="0">
              <a:buFont typeface="Wingdings" pitchFamily="2" charset="2"/>
              <a:buChar char="§"/>
            </a:pPr>
            <a:r>
              <a:rPr lang="en-US" dirty="0" smtClean="0">
                <a:solidFill>
                  <a:schemeClr val="tx1"/>
                </a:solidFill>
              </a:rPr>
              <a:t>Pneumonic</a:t>
            </a:r>
            <a:r>
              <a:rPr lang="en-US" b="1" dirty="0">
                <a:solidFill>
                  <a:schemeClr val="tx1"/>
                </a:solidFill>
              </a:rPr>
              <a:t>:</a:t>
            </a:r>
            <a:r>
              <a:rPr lang="en-US" dirty="0">
                <a:solidFill>
                  <a:schemeClr val="tx1"/>
                </a:solidFill>
              </a:rPr>
              <a:t> 	</a:t>
            </a:r>
            <a:r>
              <a:rPr lang="en-US" dirty="0" smtClean="0">
                <a:solidFill>
                  <a:schemeClr val="tx1"/>
                </a:solidFill>
              </a:rPr>
              <a:t>		Lungs</a:t>
            </a:r>
            <a:r>
              <a:rPr lang="en-US" dirty="0">
                <a:solidFill>
                  <a:schemeClr val="tx1"/>
                </a:solidFill>
              </a:rPr>
              <a:t>	</a:t>
            </a:r>
            <a:endParaRPr lang="en-US" dirty="0" smtClean="0">
              <a:solidFill>
                <a:schemeClr val="tx1"/>
              </a:solidFill>
            </a:endParaRPr>
          </a:p>
          <a:p>
            <a:pPr algn="l"/>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32</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PPT-089-01</a:t>
            </a:r>
            <a:endParaRPr lang="en-US" sz="1400" dirty="0">
              <a:solidFill>
                <a:schemeClr val="bg1"/>
              </a:solidFill>
              <a:latin typeface="Verdana" pitchFamily="34" charset="0"/>
            </a:endParaRPr>
          </a:p>
        </p:txBody>
      </p:sp>
      <p:pic>
        <p:nvPicPr>
          <p:cNvPr id="1026" name="Picture 2" descr="C:\Users\stlane\Pictures\Infectious diseases pix\plague-bacteria_9448_600x45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4600" y="3514725"/>
            <a:ext cx="36576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14322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Bubonic Plague</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576943" y="1181100"/>
            <a:ext cx="7924800" cy="4800600"/>
          </a:xfrm>
        </p:spPr>
        <p:txBody>
          <a:bodyPr/>
          <a:lstStyle/>
          <a:p>
            <a:pPr marL="342900" indent="-342900" algn="l">
              <a:buFont typeface="Arial" pitchFamily="34" charset="0"/>
              <a:buChar char="•"/>
            </a:pPr>
            <a:r>
              <a:rPr lang="en-US" dirty="0">
                <a:solidFill>
                  <a:schemeClr val="tx1"/>
                </a:solidFill>
              </a:rPr>
              <a:t>From </a:t>
            </a:r>
            <a:r>
              <a:rPr lang="en-US" dirty="0" smtClean="0">
                <a:solidFill>
                  <a:schemeClr val="tx1"/>
                </a:solidFill>
              </a:rPr>
              <a:t>the </a:t>
            </a:r>
            <a:r>
              <a:rPr lang="en-US" dirty="0">
                <a:solidFill>
                  <a:schemeClr val="tx1"/>
                </a:solidFill>
              </a:rPr>
              <a:t>bite of </a:t>
            </a:r>
            <a:r>
              <a:rPr lang="en-US" dirty="0" smtClean="0">
                <a:solidFill>
                  <a:schemeClr val="tx1"/>
                </a:solidFill>
              </a:rPr>
              <a:t>the black rat</a:t>
            </a:r>
            <a:r>
              <a:rPr lang="en-US" dirty="0">
                <a:solidFill>
                  <a:schemeClr val="tx1"/>
                </a:solidFill>
              </a:rPr>
              <a:t> </a:t>
            </a:r>
            <a:r>
              <a:rPr lang="en-US" dirty="0" smtClean="0">
                <a:solidFill>
                  <a:schemeClr val="tx1"/>
                </a:solidFill>
              </a:rPr>
              <a:t>flea.</a:t>
            </a:r>
          </a:p>
          <a:p>
            <a:pPr marL="342900" indent="-342900" algn="l" hangingPunct="0">
              <a:buFont typeface="Arial" pitchFamily="34" charset="0"/>
              <a:buChar char="•"/>
            </a:pPr>
            <a:r>
              <a:rPr lang="en-US" dirty="0">
                <a:solidFill>
                  <a:schemeClr val="tx1"/>
                </a:solidFill>
              </a:rPr>
              <a:t>“Black Death” transmittable by bite of an infected flea or person to person by </a:t>
            </a:r>
            <a:r>
              <a:rPr lang="en-US" dirty="0" smtClean="0">
                <a:solidFill>
                  <a:schemeClr val="tx1"/>
                </a:solidFill>
              </a:rPr>
              <a:t>respiratory </a:t>
            </a:r>
            <a:r>
              <a:rPr lang="en-US" dirty="0">
                <a:solidFill>
                  <a:schemeClr val="tx1"/>
                </a:solidFill>
              </a:rPr>
              <a:t>route</a:t>
            </a:r>
            <a:r>
              <a:rPr lang="en-US" dirty="0" smtClean="0">
                <a:solidFill>
                  <a:schemeClr val="tx1"/>
                </a:solidFill>
              </a:rPr>
              <a:t>.</a:t>
            </a:r>
          </a:p>
          <a:p>
            <a:pPr marL="342900" indent="-342900" algn="l" hangingPunct="0">
              <a:buFont typeface="Arial" pitchFamily="34" charset="0"/>
              <a:buChar char="•"/>
            </a:pPr>
            <a:r>
              <a:rPr lang="en-US" dirty="0">
                <a:solidFill>
                  <a:schemeClr val="tx1"/>
                </a:solidFill>
              </a:rPr>
              <a:t>This can include domesticated animals, i.e. cats to wild animals, i.e. rabbits, rats, </a:t>
            </a:r>
            <a:r>
              <a:rPr lang="en-US" dirty="0" smtClean="0">
                <a:solidFill>
                  <a:schemeClr val="tx1"/>
                </a:solidFill>
              </a:rPr>
              <a:t>squirrels.</a:t>
            </a:r>
          </a:p>
          <a:p>
            <a:pPr marL="342900" indent="-342900" algn="l" hangingPunct="0">
              <a:buFont typeface="Arial" pitchFamily="34" charset="0"/>
              <a:buChar char="•"/>
            </a:pPr>
            <a:r>
              <a:rPr lang="en-US" dirty="0" smtClean="0">
                <a:solidFill>
                  <a:schemeClr val="tx1"/>
                </a:solidFill>
              </a:rPr>
              <a:t>Characterized by buboes which appear.</a:t>
            </a:r>
            <a:endParaRPr lang="en-US" dirty="0">
              <a:solidFill>
                <a:schemeClr val="tx1"/>
              </a:solidFill>
            </a:endParaRPr>
          </a:p>
          <a:p>
            <a:pPr algn="l" hangingPunct="0"/>
            <a:endParaRPr lang="en-US" dirty="0">
              <a:solidFill>
                <a:schemeClr val="tx1"/>
              </a:solidFill>
            </a:endParaRPr>
          </a:p>
          <a:p>
            <a:pPr algn="l"/>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33</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PPT-089-01</a:t>
            </a:r>
            <a:endParaRPr lang="en-US" sz="1400" dirty="0">
              <a:solidFill>
                <a:schemeClr val="bg1"/>
              </a:solidFill>
              <a:latin typeface="Verdana" pitchFamily="34" charset="0"/>
            </a:endParaRPr>
          </a:p>
        </p:txBody>
      </p:sp>
      <p:pic>
        <p:nvPicPr>
          <p:cNvPr id="4098" name="Picture 2" descr="C:\Users\stlane\Pictures\Infectious diseases pix\25 bubonic plague bubo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91200" y="4132326"/>
            <a:ext cx="2852057" cy="20107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stlane\Pictures\Infectious diseases pix\25b bubonic plague carriers.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4342669"/>
            <a:ext cx="2002735" cy="14763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stlane\Pictures\Infectious diseases pix\25cbubonic plague.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00400" y="4132326"/>
            <a:ext cx="1768475" cy="1897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45410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Septicemic Plague</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609600" y="1219200"/>
            <a:ext cx="7924800" cy="4724400"/>
          </a:xfrm>
        </p:spPr>
        <p:txBody>
          <a:bodyPr>
            <a:normAutofit/>
          </a:bodyPr>
          <a:lstStyle/>
          <a:p>
            <a:pPr algn="l"/>
            <a:r>
              <a:rPr lang="en-US" dirty="0">
                <a:solidFill>
                  <a:schemeClr val="tx1"/>
                </a:solidFill>
              </a:rPr>
              <a:t>This form of the disease occurs when the bacteria multiply in the blood, causing bacteremia and severe sepsis. </a:t>
            </a:r>
            <a:endParaRPr lang="en-US" dirty="0" smtClean="0">
              <a:solidFill>
                <a:schemeClr val="tx1"/>
              </a:solidFill>
            </a:endParaRPr>
          </a:p>
          <a:p>
            <a:pPr algn="l"/>
            <a:endParaRPr lang="en-US" sz="1700" dirty="0">
              <a:solidFill>
                <a:schemeClr val="tx1"/>
              </a:solidFill>
            </a:endParaRPr>
          </a:p>
          <a:p>
            <a:pPr algn="l"/>
            <a:r>
              <a:rPr lang="en-US" u="sng" dirty="0">
                <a:solidFill>
                  <a:schemeClr val="tx1"/>
                </a:solidFill>
              </a:rPr>
              <a:t>Primary</a:t>
            </a:r>
            <a:r>
              <a:rPr lang="en-US" dirty="0">
                <a:solidFill>
                  <a:schemeClr val="tx1"/>
                </a:solidFill>
              </a:rPr>
              <a:t> septicemic plague results from direct inoculation of the bacteria into the bloodstream, typically via the bite of an infected animal or flea or direct contact with infected tissues. </a:t>
            </a:r>
            <a:endParaRPr lang="en-US" dirty="0" smtClean="0">
              <a:solidFill>
                <a:schemeClr val="tx1"/>
              </a:solidFill>
            </a:endParaRPr>
          </a:p>
          <a:p>
            <a:pPr algn="l"/>
            <a:endParaRPr lang="en-US" sz="1700" dirty="0">
              <a:solidFill>
                <a:schemeClr val="tx1"/>
              </a:solidFill>
            </a:endParaRPr>
          </a:p>
          <a:p>
            <a:pPr algn="l"/>
            <a:r>
              <a:rPr lang="en-US" u="sng" dirty="0">
                <a:solidFill>
                  <a:schemeClr val="tx1"/>
                </a:solidFill>
              </a:rPr>
              <a:t>Secondary</a:t>
            </a:r>
            <a:r>
              <a:rPr lang="en-US" dirty="0">
                <a:solidFill>
                  <a:schemeClr val="tx1"/>
                </a:solidFill>
              </a:rPr>
              <a:t> septicemic plague occurs when there is progression of disease and dissemination of bacteria following bubonic presentation. </a:t>
            </a:r>
          </a:p>
          <a:p>
            <a:pPr algn="l"/>
            <a:endParaRPr lang="en-US" dirty="0" smtClean="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34</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PPT-089-01</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1561076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Septicemic Plague</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533400" y="1143000"/>
            <a:ext cx="7924800" cy="4800600"/>
          </a:xfrm>
        </p:spPr>
        <p:txBody>
          <a:bodyPr>
            <a:normAutofit/>
          </a:bodyPr>
          <a:lstStyle/>
          <a:p>
            <a:pPr algn="l"/>
            <a:r>
              <a:rPr lang="en-US" dirty="0">
                <a:solidFill>
                  <a:schemeClr val="tx1"/>
                </a:solidFill>
              </a:rPr>
              <a:t>Septicemic plague is rarely </a:t>
            </a:r>
            <a:r>
              <a:rPr lang="en-US" dirty="0" smtClean="0">
                <a:solidFill>
                  <a:schemeClr val="tx1"/>
                </a:solidFill>
              </a:rPr>
              <a:t>transmissible human </a:t>
            </a:r>
            <a:r>
              <a:rPr lang="en-US" dirty="0">
                <a:solidFill>
                  <a:schemeClr val="tx1"/>
                </a:solidFill>
              </a:rPr>
              <a:t>to human but may become </a:t>
            </a:r>
            <a:r>
              <a:rPr lang="en-US" dirty="0" smtClean="0">
                <a:solidFill>
                  <a:schemeClr val="tx1"/>
                </a:solidFill>
              </a:rPr>
              <a:t>transmissible if </a:t>
            </a:r>
            <a:r>
              <a:rPr lang="en-US" dirty="0">
                <a:solidFill>
                  <a:schemeClr val="tx1"/>
                </a:solidFill>
              </a:rPr>
              <a:t>the disease reaches the pneumonic stage</a:t>
            </a:r>
            <a:r>
              <a:rPr lang="en-US" dirty="0" smtClean="0">
                <a:solidFill>
                  <a:schemeClr val="tx1"/>
                </a:solidFill>
              </a:rPr>
              <a:t>.</a:t>
            </a:r>
          </a:p>
          <a:p>
            <a:pPr algn="l"/>
            <a:endParaRPr lang="en-US" dirty="0">
              <a:solidFill>
                <a:schemeClr val="tx1"/>
              </a:solidFill>
            </a:endParaRPr>
          </a:p>
          <a:p>
            <a:pPr algn="l"/>
            <a:r>
              <a:rPr lang="en-US" dirty="0">
                <a:solidFill>
                  <a:schemeClr val="tx1"/>
                </a:solidFill>
              </a:rPr>
              <a:t>Septicemic plague, either primary or secondary, has approximately 40% mortality when treated, and in untreated cases, the mortality is 100%.</a:t>
            </a:r>
          </a:p>
          <a:p>
            <a:pPr algn="l"/>
            <a:r>
              <a:rPr lang="en-US" dirty="0"/>
              <a:t/>
            </a:r>
            <a:br>
              <a:rPr lang="en-US" dirty="0"/>
            </a:br>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35</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PPT-089-01</a:t>
            </a:r>
            <a:endParaRPr lang="en-US" sz="1400" dirty="0">
              <a:solidFill>
                <a:schemeClr val="bg1"/>
              </a:solidFill>
              <a:latin typeface="Verdana" pitchFamily="34" charset="0"/>
            </a:endParaRPr>
          </a:p>
        </p:txBody>
      </p:sp>
      <p:pic>
        <p:nvPicPr>
          <p:cNvPr id="15362" name="Picture 2" descr="C:\Users\stlane\Pictures\Infectious diseases pix\27 septicemic plague.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75907" y="4038600"/>
            <a:ext cx="2857500" cy="2200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9967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600" dirty="0" smtClean="0">
                <a:solidFill>
                  <a:schemeClr val="bg1"/>
                </a:solidFill>
                <a:latin typeface="Verdana" pitchFamily="34" charset="0"/>
              </a:rPr>
              <a:t>Pneumonic Plague Symptoms</a:t>
            </a:r>
            <a:endParaRPr lang="en-US" sz="2600" dirty="0">
              <a:solidFill>
                <a:schemeClr val="bg1"/>
              </a:solidFill>
              <a:latin typeface="Verdana" pitchFamily="34" charset="0"/>
            </a:endParaRPr>
          </a:p>
        </p:txBody>
      </p:sp>
      <p:sp>
        <p:nvSpPr>
          <p:cNvPr id="3" name="Subtitle 2"/>
          <p:cNvSpPr>
            <a:spLocks noGrp="1"/>
          </p:cNvSpPr>
          <p:nvPr>
            <p:ph type="subTitle" idx="1"/>
          </p:nvPr>
        </p:nvSpPr>
        <p:spPr>
          <a:xfrm>
            <a:off x="609600" y="1295400"/>
            <a:ext cx="7924800" cy="4800600"/>
          </a:xfrm>
        </p:spPr>
        <p:txBody>
          <a:bodyPr>
            <a:normAutofit fontScale="92500" lnSpcReduction="10000"/>
          </a:bodyPr>
          <a:lstStyle/>
          <a:p>
            <a:pPr algn="l" hangingPunct="0"/>
            <a:r>
              <a:rPr lang="en-US" dirty="0">
                <a:solidFill>
                  <a:schemeClr val="tx1"/>
                </a:solidFill>
              </a:rPr>
              <a:t>Spread person to person by way of cough droplets.</a:t>
            </a:r>
          </a:p>
          <a:p>
            <a:pPr lvl="0" algn="l" hangingPunct="0"/>
            <a:endParaRPr lang="en-US" dirty="0" smtClean="0">
              <a:solidFill>
                <a:schemeClr val="tx1"/>
              </a:solidFill>
            </a:endParaRPr>
          </a:p>
          <a:p>
            <a:pPr marL="342900" lvl="0" indent="-342900" algn="l" hangingPunct="0">
              <a:buFont typeface="Wingdings" pitchFamily="2" charset="2"/>
              <a:buChar char="§"/>
            </a:pPr>
            <a:r>
              <a:rPr lang="en-US" dirty="0" smtClean="0">
                <a:solidFill>
                  <a:schemeClr val="tx1"/>
                </a:solidFill>
              </a:rPr>
              <a:t>Cough </a:t>
            </a:r>
            <a:r>
              <a:rPr lang="en-US" dirty="0">
                <a:solidFill>
                  <a:schemeClr val="tx1"/>
                </a:solidFill>
              </a:rPr>
              <a:t>with bloody sputum</a:t>
            </a:r>
          </a:p>
          <a:p>
            <a:pPr marL="342900" lvl="0" indent="-342900" algn="l" hangingPunct="0">
              <a:buFont typeface="Wingdings" pitchFamily="2" charset="2"/>
              <a:buChar char="§"/>
            </a:pPr>
            <a:r>
              <a:rPr lang="en-US" dirty="0">
                <a:solidFill>
                  <a:schemeClr val="tx1"/>
                </a:solidFill>
              </a:rPr>
              <a:t>Difficulty breathing</a:t>
            </a:r>
          </a:p>
          <a:p>
            <a:pPr marL="342900" lvl="0" indent="-342900" algn="l" hangingPunct="0">
              <a:buFont typeface="Wingdings" pitchFamily="2" charset="2"/>
              <a:buChar char="§"/>
            </a:pPr>
            <a:r>
              <a:rPr lang="en-US" dirty="0">
                <a:solidFill>
                  <a:schemeClr val="tx1"/>
                </a:solidFill>
              </a:rPr>
              <a:t>High fever</a:t>
            </a:r>
          </a:p>
          <a:p>
            <a:pPr marL="342900" lvl="0" indent="-342900" algn="l" hangingPunct="0">
              <a:buFont typeface="Wingdings" pitchFamily="2" charset="2"/>
              <a:buChar char="§"/>
            </a:pPr>
            <a:r>
              <a:rPr lang="en-US" dirty="0">
                <a:solidFill>
                  <a:schemeClr val="tx1"/>
                </a:solidFill>
              </a:rPr>
              <a:t>Nausea/vomiting</a:t>
            </a:r>
          </a:p>
          <a:p>
            <a:pPr marL="342900" lvl="0" indent="-342900" algn="l" hangingPunct="0">
              <a:buFont typeface="Wingdings" pitchFamily="2" charset="2"/>
              <a:buChar char="§"/>
            </a:pPr>
            <a:r>
              <a:rPr lang="en-US" dirty="0" smtClean="0">
                <a:solidFill>
                  <a:schemeClr val="tx1"/>
                </a:solidFill>
              </a:rPr>
              <a:t>Weakness</a:t>
            </a:r>
          </a:p>
          <a:p>
            <a:pPr lvl="0" algn="l" hangingPunct="0"/>
            <a:endParaRPr lang="en-US" dirty="0">
              <a:solidFill>
                <a:schemeClr val="tx1"/>
              </a:solidFill>
            </a:endParaRPr>
          </a:p>
          <a:p>
            <a:pPr algn="l" hangingPunct="0"/>
            <a:r>
              <a:rPr lang="en-US" dirty="0">
                <a:solidFill>
                  <a:schemeClr val="tx1"/>
                </a:solidFill>
              </a:rPr>
              <a:t>Progresses quickly leading to respiratory failure and shock in 2 days of infection.</a:t>
            </a:r>
          </a:p>
          <a:p>
            <a:pPr lvl="0" algn="l" hangingPunct="0"/>
            <a:r>
              <a:rPr lang="en-US" dirty="0">
                <a:solidFill>
                  <a:schemeClr val="tx1"/>
                </a:solidFill>
              </a:rPr>
              <a:t>Initiate antibiotics </a:t>
            </a:r>
            <a:r>
              <a:rPr lang="en-US" dirty="0" smtClean="0">
                <a:solidFill>
                  <a:schemeClr val="tx1"/>
                </a:solidFill>
              </a:rPr>
              <a:t>within </a:t>
            </a:r>
            <a:r>
              <a:rPr lang="en-US" dirty="0">
                <a:solidFill>
                  <a:schemeClr val="tx1"/>
                </a:solidFill>
              </a:rPr>
              <a:t>a day of signs and symptoms or </a:t>
            </a:r>
            <a:r>
              <a:rPr lang="en-US" dirty="0" smtClean="0">
                <a:solidFill>
                  <a:schemeClr val="tx1"/>
                </a:solidFill>
              </a:rPr>
              <a:t>it is likely </a:t>
            </a:r>
            <a:r>
              <a:rPr lang="en-US" dirty="0">
                <a:solidFill>
                  <a:schemeClr val="tx1"/>
                </a:solidFill>
              </a:rPr>
              <a:t>to be fatal</a:t>
            </a:r>
            <a:r>
              <a:rPr lang="en-US" dirty="0" smtClean="0">
                <a:solidFill>
                  <a:schemeClr val="tx1"/>
                </a:solidFill>
              </a:rPr>
              <a:t>.</a:t>
            </a:r>
            <a:r>
              <a:rPr lang="en-US" dirty="0">
                <a:solidFill>
                  <a:schemeClr val="tx1"/>
                </a:solidFill>
              </a:rPr>
              <a:t> May result from septicemic form or from inhalation of organism.</a:t>
            </a:r>
          </a:p>
          <a:p>
            <a:pPr hangingPunct="0"/>
            <a:endParaRPr lang="en-US" dirty="0"/>
          </a:p>
          <a:p>
            <a:pPr algn="l"/>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36</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PPT-089-01</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2839139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Plague Symptoms</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609600" y="1371600"/>
            <a:ext cx="7924800" cy="4724400"/>
          </a:xfrm>
        </p:spPr>
        <p:txBody>
          <a:bodyPr>
            <a:normAutofit/>
          </a:bodyPr>
          <a:lstStyle/>
          <a:p>
            <a:pPr algn="l"/>
            <a:r>
              <a:rPr lang="en-US" sz="2300" dirty="0" smtClean="0">
                <a:solidFill>
                  <a:schemeClr val="tx1"/>
                </a:solidFill>
              </a:rPr>
              <a:t>Symptoms: High fever, headache, general aches, extreme weakness, glandular swelling, pneumonia, hemorrhages in skin and mucous membranes possible, extreme lymph node pain.</a:t>
            </a:r>
          </a:p>
          <a:p>
            <a:pPr algn="l"/>
            <a:endParaRPr lang="en-US" sz="2300" dirty="0" smtClean="0">
              <a:solidFill>
                <a:schemeClr val="tx1"/>
              </a:solidFill>
            </a:endParaRPr>
          </a:p>
          <a:p>
            <a:pPr algn="l"/>
            <a:r>
              <a:rPr lang="en-US" sz="2300" dirty="0" smtClean="0">
                <a:solidFill>
                  <a:schemeClr val="tx1"/>
                </a:solidFill>
              </a:rPr>
              <a:t>Incubates:  Bubonic, 2-6 days; unvaccinated: few days longer if vaccinated. Pneumonic: 1 to 6 days.</a:t>
            </a:r>
          </a:p>
          <a:p>
            <a:pPr algn="l"/>
            <a:endParaRPr lang="en-US" sz="2300" dirty="0" smtClean="0">
              <a:solidFill>
                <a:schemeClr val="tx1"/>
              </a:solidFill>
            </a:endParaRPr>
          </a:p>
          <a:p>
            <a:pPr algn="l"/>
            <a:r>
              <a:rPr lang="en-US" sz="2300" dirty="0" smtClean="0">
                <a:solidFill>
                  <a:schemeClr val="tx1"/>
                </a:solidFill>
              </a:rPr>
              <a:t>Fatal: Bubonic if untreated; Pneumonic if untreated.</a:t>
            </a:r>
          </a:p>
          <a:p>
            <a:pPr algn="l"/>
            <a:endParaRPr lang="en-US" sz="2300" dirty="0" smtClean="0">
              <a:solidFill>
                <a:schemeClr val="tx1"/>
              </a:solidFill>
            </a:endParaRPr>
          </a:p>
          <a:p>
            <a:pPr algn="l"/>
            <a:r>
              <a:rPr lang="en-US" sz="2300" dirty="0" smtClean="0">
                <a:solidFill>
                  <a:schemeClr val="tx1"/>
                </a:solidFill>
              </a:rPr>
              <a:t>Treatment: Tetracycline with streptomycin.</a:t>
            </a:r>
            <a:endParaRPr lang="en-US" sz="2300"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37</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PPT-089-01</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29715045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Plague Complications</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609600" y="1295400"/>
            <a:ext cx="3962400" cy="4572000"/>
          </a:xfrm>
        </p:spPr>
        <p:txBody>
          <a:bodyPr/>
          <a:lstStyle/>
          <a:p>
            <a:pPr algn="l"/>
            <a:r>
              <a:rPr lang="en-US" dirty="0" smtClean="0">
                <a:solidFill>
                  <a:schemeClr val="tx1"/>
                </a:solidFill>
              </a:rPr>
              <a:t>Death</a:t>
            </a:r>
          </a:p>
          <a:p>
            <a:pPr algn="l"/>
            <a:endParaRPr lang="en-US" dirty="0">
              <a:solidFill>
                <a:schemeClr val="tx1"/>
              </a:solidFill>
            </a:endParaRPr>
          </a:p>
          <a:p>
            <a:pPr algn="l"/>
            <a:endParaRPr lang="en-US" dirty="0" smtClean="0">
              <a:solidFill>
                <a:schemeClr val="tx1"/>
              </a:solidFill>
            </a:endParaRPr>
          </a:p>
          <a:p>
            <a:pPr algn="l"/>
            <a:endParaRPr lang="en-US" dirty="0">
              <a:solidFill>
                <a:schemeClr val="tx1"/>
              </a:solidFill>
            </a:endParaRPr>
          </a:p>
          <a:p>
            <a:pPr algn="l"/>
            <a:r>
              <a:rPr lang="en-US" dirty="0" smtClean="0">
                <a:solidFill>
                  <a:schemeClr val="tx1"/>
                </a:solidFill>
              </a:rPr>
              <a:t>Gangrene</a:t>
            </a:r>
          </a:p>
          <a:p>
            <a:pPr algn="l"/>
            <a:endParaRPr lang="en-US" dirty="0">
              <a:solidFill>
                <a:schemeClr val="tx1"/>
              </a:solidFill>
            </a:endParaRPr>
          </a:p>
          <a:p>
            <a:pPr algn="l"/>
            <a:endParaRPr lang="en-US" dirty="0" smtClean="0">
              <a:solidFill>
                <a:schemeClr val="tx1"/>
              </a:solidFill>
            </a:endParaRPr>
          </a:p>
          <a:p>
            <a:pPr algn="l"/>
            <a:endParaRPr lang="en-US" dirty="0">
              <a:solidFill>
                <a:schemeClr val="tx1"/>
              </a:solidFill>
            </a:endParaRPr>
          </a:p>
          <a:p>
            <a:pPr algn="l"/>
            <a:endParaRPr lang="en-US" dirty="0">
              <a:solidFill>
                <a:schemeClr val="tx1"/>
              </a:solidFill>
            </a:endParaRPr>
          </a:p>
          <a:p>
            <a:pPr algn="l"/>
            <a:r>
              <a:rPr lang="en-US" dirty="0">
                <a:solidFill>
                  <a:schemeClr val="tx1"/>
                </a:solidFill>
              </a:rPr>
              <a:t>Meningitis</a:t>
            </a:r>
          </a:p>
          <a:p>
            <a:pPr algn="l"/>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38</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PPT-089-01</a:t>
            </a:r>
            <a:endParaRPr lang="en-US" sz="1400" dirty="0">
              <a:solidFill>
                <a:schemeClr val="bg1"/>
              </a:solidFill>
              <a:latin typeface="Verdana" pitchFamily="34" charset="0"/>
            </a:endParaRPr>
          </a:p>
        </p:txBody>
      </p:sp>
      <p:pic>
        <p:nvPicPr>
          <p:cNvPr id="16386" name="Picture 2" descr="C:\Users\stlane\Pictures\Infectious diseases pix\30a gangren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08406" y="1178560"/>
            <a:ext cx="1905000" cy="2540000"/>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descr="C:\Users\stlane\Pictures\Infectious diseases pix\30b viral-meningitis-symptoms-rash-29.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09988" y="3886200"/>
            <a:ext cx="3501836" cy="2328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11961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Plague Risk Factors</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609600" y="1371600"/>
            <a:ext cx="3581400" cy="4800600"/>
          </a:xfrm>
        </p:spPr>
        <p:txBody>
          <a:bodyPr/>
          <a:lstStyle/>
          <a:p>
            <a:pPr algn="l" hangingPunct="0"/>
            <a:r>
              <a:rPr lang="en-US" dirty="0">
                <a:solidFill>
                  <a:schemeClr val="tx1"/>
                </a:solidFill>
              </a:rPr>
              <a:t>Where you’re </a:t>
            </a:r>
            <a:r>
              <a:rPr lang="en-US" dirty="0" smtClean="0">
                <a:solidFill>
                  <a:schemeClr val="tx1"/>
                </a:solidFill>
              </a:rPr>
              <a:t>located</a:t>
            </a:r>
          </a:p>
          <a:p>
            <a:pPr algn="l" hangingPunct="0"/>
            <a:endParaRPr lang="en-US" dirty="0">
              <a:solidFill>
                <a:schemeClr val="tx1"/>
              </a:solidFill>
            </a:endParaRPr>
          </a:p>
          <a:p>
            <a:pPr algn="l" hangingPunct="0"/>
            <a:endParaRPr lang="en-US" dirty="0" smtClean="0">
              <a:solidFill>
                <a:schemeClr val="tx1"/>
              </a:solidFill>
            </a:endParaRPr>
          </a:p>
          <a:p>
            <a:pPr algn="l" hangingPunct="0"/>
            <a:endParaRPr lang="en-US" dirty="0">
              <a:solidFill>
                <a:schemeClr val="tx1"/>
              </a:solidFill>
            </a:endParaRPr>
          </a:p>
          <a:p>
            <a:pPr algn="l" hangingPunct="0"/>
            <a:r>
              <a:rPr lang="en-US" dirty="0" smtClean="0">
                <a:solidFill>
                  <a:schemeClr val="tx1"/>
                </a:solidFill>
              </a:rPr>
              <a:t>Your occupation</a:t>
            </a:r>
          </a:p>
          <a:p>
            <a:pPr algn="l" hangingPunct="0"/>
            <a:endParaRPr lang="en-US" dirty="0">
              <a:solidFill>
                <a:schemeClr val="tx1"/>
              </a:solidFill>
            </a:endParaRPr>
          </a:p>
          <a:p>
            <a:pPr algn="l" hangingPunct="0"/>
            <a:endParaRPr lang="en-US" dirty="0" smtClean="0">
              <a:solidFill>
                <a:schemeClr val="tx1"/>
              </a:solidFill>
            </a:endParaRPr>
          </a:p>
          <a:p>
            <a:pPr algn="l" hangingPunct="0"/>
            <a:endParaRPr lang="en-US" dirty="0">
              <a:solidFill>
                <a:schemeClr val="tx1"/>
              </a:solidFill>
            </a:endParaRPr>
          </a:p>
          <a:p>
            <a:pPr algn="l" hangingPunct="0"/>
            <a:endParaRPr lang="en-US" dirty="0">
              <a:solidFill>
                <a:schemeClr val="tx1"/>
              </a:solidFill>
            </a:endParaRPr>
          </a:p>
          <a:p>
            <a:pPr algn="l" hangingPunct="0"/>
            <a:r>
              <a:rPr lang="en-US" dirty="0">
                <a:solidFill>
                  <a:schemeClr val="tx1"/>
                </a:solidFill>
              </a:rPr>
              <a:t>Hobbies</a:t>
            </a:r>
          </a:p>
          <a:p>
            <a:pPr algn="l"/>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39</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PPT-089-01</a:t>
            </a:r>
            <a:endParaRPr lang="en-US" sz="1400" dirty="0">
              <a:solidFill>
                <a:schemeClr val="bg1"/>
              </a:solidFill>
              <a:latin typeface="Verdana" pitchFamily="34" charset="0"/>
            </a:endParaRPr>
          </a:p>
        </p:txBody>
      </p:sp>
      <p:pic>
        <p:nvPicPr>
          <p:cNvPr id="17410" name="Picture 2" descr="C:\Users\stlane\Pictures\Infectious diseases pix\31a coyote-tail.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76082" y="1203960"/>
            <a:ext cx="3138641" cy="2162175"/>
          </a:xfrm>
          <a:prstGeom prst="rect">
            <a:avLst/>
          </a:prstGeom>
          <a:noFill/>
          <a:extLst>
            <a:ext uri="{909E8E84-426E-40DD-AFC4-6F175D3DCCD1}">
              <a14:hiddenFill xmlns:a14="http://schemas.microsoft.com/office/drawing/2010/main">
                <a:solidFill>
                  <a:srgbClr val="FFFFFF"/>
                </a:solidFill>
              </a14:hiddenFill>
            </a:ext>
          </a:extLst>
        </p:spPr>
      </p:pic>
      <p:pic>
        <p:nvPicPr>
          <p:cNvPr id="17411" name="Picture 3" descr="C:\Users\stlane\Pictures\Infectious diseases pix\31b hiking-through-rainforest-by-Stig-Nygaard.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94366" y="3505200"/>
            <a:ext cx="3902075"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57420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Infectious Disease Defined</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609600" y="1295400"/>
            <a:ext cx="4191000" cy="4876800"/>
          </a:xfrm>
        </p:spPr>
        <p:txBody>
          <a:bodyPr>
            <a:normAutofit fontScale="92500" lnSpcReduction="20000"/>
          </a:bodyPr>
          <a:lstStyle/>
          <a:p>
            <a:pPr algn="l" hangingPunct="0"/>
            <a:r>
              <a:rPr lang="en-US" b="1" dirty="0">
                <a:solidFill>
                  <a:schemeClr val="tx1"/>
                </a:solidFill>
              </a:rPr>
              <a:t>Infectious </a:t>
            </a:r>
            <a:r>
              <a:rPr lang="en-US" b="1" dirty="0" smtClean="0">
                <a:solidFill>
                  <a:schemeClr val="tx1"/>
                </a:solidFill>
              </a:rPr>
              <a:t>Diseases are defined as:</a:t>
            </a:r>
          </a:p>
          <a:p>
            <a:pPr algn="l" hangingPunct="0"/>
            <a:endParaRPr lang="en-US" dirty="0">
              <a:solidFill>
                <a:schemeClr val="tx1"/>
              </a:solidFill>
            </a:endParaRPr>
          </a:p>
          <a:p>
            <a:pPr algn="l" hangingPunct="0"/>
            <a:r>
              <a:rPr lang="en-US" dirty="0">
                <a:solidFill>
                  <a:schemeClr val="tx1"/>
                </a:solidFill>
              </a:rPr>
              <a:t>“Disorders caused by organisms, such as </a:t>
            </a:r>
            <a:r>
              <a:rPr lang="en-US" dirty="0" smtClean="0">
                <a:solidFill>
                  <a:schemeClr val="tx1"/>
                </a:solidFill>
              </a:rPr>
              <a:t>bacteria</a:t>
            </a:r>
            <a:r>
              <a:rPr lang="en-US" dirty="0">
                <a:solidFill>
                  <a:schemeClr val="tx1"/>
                </a:solidFill>
              </a:rPr>
              <a:t>, viruses, fungi or parasites …which can be passed from person to person. Some are transmitted by insect or animal bites while others are passed by ingesting contaminated food or water or being exposed to organisms in the environment.”</a:t>
            </a:r>
          </a:p>
          <a:p>
            <a:pPr algn="l"/>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4</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PPT-089-01</a:t>
            </a:r>
            <a:endParaRPr lang="en-US" sz="1400" dirty="0">
              <a:solidFill>
                <a:schemeClr val="bg1"/>
              </a:solidFill>
              <a:latin typeface="Verdana" pitchFamily="34" charset="0"/>
            </a:endParaRPr>
          </a:p>
        </p:txBody>
      </p:sp>
      <p:pic>
        <p:nvPicPr>
          <p:cNvPr id="1026" name="Picture 2" descr="C:\Users\stlane\Pictures\Infectious diseases pix\2 Microbes.jpg"/>
          <p:cNvPicPr>
            <a:picLocks noChangeAspect="1" noChangeArrowheads="1"/>
          </p:cNvPicPr>
          <p:nvPr/>
        </p:nvPicPr>
        <p:blipFill rotWithShape="1">
          <a:blip r:embed="rId3">
            <a:extLst>
              <a:ext uri="{28A0092B-C50C-407E-A947-70E740481C1C}">
                <a14:useLocalDpi xmlns:a14="http://schemas.microsoft.com/office/drawing/2010/main"/>
              </a:ext>
            </a:extLst>
          </a:blip>
          <a:srcRect l="5536" t="7726" r="5536" b="9476"/>
          <a:stretch/>
        </p:blipFill>
        <p:spPr bwMode="auto">
          <a:xfrm>
            <a:off x="5029199" y="2209800"/>
            <a:ext cx="3614059" cy="309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1581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Ebola</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609600" y="1295400"/>
            <a:ext cx="7924800" cy="4800600"/>
          </a:xfrm>
        </p:spPr>
        <p:txBody>
          <a:bodyPr>
            <a:normAutofit/>
          </a:bodyPr>
          <a:lstStyle/>
          <a:p>
            <a:pPr algn="l" hangingPunct="0"/>
            <a:r>
              <a:rPr lang="en-US" dirty="0">
                <a:solidFill>
                  <a:schemeClr val="tx1"/>
                </a:solidFill>
              </a:rPr>
              <a:t>Viral:	</a:t>
            </a:r>
            <a:r>
              <a:rPr lang="en-US" b="1" dirty="0">
                <a:solidFill>
                  <a:schemeClr val="tx1"/>
                </a:solidFill>
              </a:rPr>
              <a:t>EBOLA</a:t>
            </a:r>
            <a:r>
              <a:rPr lang="en-US" dirty="0">
                <a:solidFill>
                  <a:schemeClr val="tx1"/>
                </a:solidFill>
              </a:rPr>
              <a:t> Virus caused by </a:t>
            </a:r>
            <a:r>
              <a:rPr lang="en-US" dirty="0" smtClean="0">
                <a:solidFill>
                  <a:schemeClr val="tx1"/>
                </a:solidFill>
              </a:rPr>
              <a:t>Filo virus </a:t>
            </a:r>
            <a:r>
              <a:rPr lang="en-US" dirty="0">
                <a:solidFill>
                  <a:schemeClr val="tx1"/>
                </a:solidFill>
              </a:rPr>
              <a:t>and other African Hemorrhagic Fevers. These are marked by severe bleeding, organ failure and often death.</a:t>
            </a:r>
          </a:p>
          <a:p>
            <a:pPr algn="l" hangingPunct="0"/>
            <a:r>
              <a:rPr lang="en-US" dirty="0">
                <a:solidFill>
                  <a:schemeClr val="tx1"/>
                </a:solidFill>
              </a:rPr>
              <a:t> </a:t>
            </a:r>
          </a:p>
          <a:p>
            <a:pPr algn="l" hangingPunct="0"/>
            <a:r>
              <a:rPr lang="en-US" dirty="0" smtClean="0">
                <a:solidFill>
                  <a:schemeClr val="tx1"/>
                </a:solidFill>
              </a:rPr>
              <a:t>**</a:t>
            </a:r>
            <a:r>
              <a:rPr lang="en-US" dirty="0">
                <a:solidFill>
                  <a:schemeClr val="tx1"/>
                </a:solidFill>
              </a:rPr>
              <a:t>One of the most pathogenic viruses known to science, </a:t>
            </a:r>
            <a:r>
              <a:rPr lang="en-US" dirty="0" smtClean="0">
                <a:solidFill>
                  <a:schemeClr val="tx1"/>
                </a:solidFill>
              </a:rPr>
              <a:t>causing 50-90</a:t>
            </a:r>
            <a:r>
              <a:rPr lang="en-US" dirty="0">
                <a:solidFill>
                  <a:schemeClr val="tx1"/>
                </a:solidFill>
              </a:rPr>
              <a:t>% fatalities in all clinically ill cases</a:t>
            </a:r>
            <a:r>
              <a:rPr lang="en-US" dirty="0" smtClean="0">
                <a:solidFill>
                  <a:schemeClr val="tx1"/>
                </a:solidFill>
              </a:rPr>
              <a:t>.</a:t>
            </a:r>
          </a:p>
          <a:p>
            <a:pPr algn="l" hangingPunct="0"/>
            <a:endParaRPr lang="en-US" dirty="0">
              <a:solidFill>
                <a:schemeClr val="tx1"/>
              </a:solidFill>
            </a:endParaRPr>
          </a:p>
          <a:p>
            <a:pPr algn="l"/>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40</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PPT-089-01</a:t>
            </a:r>
            <a:endParaRPr lang="en-US" sz="1400" dirty="0">
              <a:solidFill>
                <a:schemeClr val="bg1"/>
              </a:solidFill>
              <a:latin typeface="Verdana" pitchFamily="34" charset="0"/>
            </a:endParaRPr>
          </a:p>
        </p:txBody>
      </p:sp>
      <p:pic>
        <p:nvPicPr>
          <p:cNvPr id="6146" name="Picture 2" descr="C:\Users\stlane\Pictures\Infectious diseases pix\32-ebola-virus-diseas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0" y="3886200"/>
            <a:ext cx="3429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4421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Ebola</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609600" y="1295400"/>
            <a:ext cx="7924800" cy="4800600"/>
          </a:xfrm>
        </p:spPr>
        <p:txBody>
          <a:bodyPr>
            <a:normAutofit lnSpcReduction="10000"/>
          </a:bodyPr>
          <a:lstStyle/>
          <a:p>
            <a:pPr algn="l"/>
            <a:r>
              <a:rPr lang="en-US" dirty="0">
                <a:solidFill>
                  <a:schemeClr val="tx1"/>
                </a:solidFill>
              </a:rPr>
              <a:t>This virus lives in animal hosts and can be contracted through contact with blood and waste products. </a:t>
            </a:r>
            <a:endParaRPr lang="en-US" dirty="0" smtClean="0">
              <a:solidFill>
                <a:schemeClr val="tx1"/>
              </a:solidFill>
            </a:endParaRPr>
          </a:p>
          <a:p>
            <a:pPr algn="l"/>
            <a:endParaRPr lang="en-US" dirty="0" smtClean="0">
              <a:solidFill>
                <a:schemeClr val="tx1"/>
              </a:solidFill>
            </a:endParaRPr>
          </a:p>
          <a:p>
            <a:pPr algn="l"/>
            <a:r>
              <a:rPr lang="en-US" dirty="0" smtClean="0">
                <a:solidFill>
                  <a:schemeClr val="tx1"/>
                </a:solidFill>
              </a:rPr>
              <a:t>It </a:t>
            </a:r>
            <a:r>
              <a:rPr lang="en-US" dirty="0">
                <a:solidFill>
                  <a:schemeClr val="tx1"/>
                </a:solidFill>
              </a:rPr>
              <a:t>is then spread through person </a:t>
            </a:r>
            <a:endParaRPr lang="en-US" dirty="0" smtClean="0">
              <a:solidFill>
                <a:schemeClr val="tx1"/>
              </a:solidFill>
            </a:endParaRPr>
          </a:p>
          <a:p>
            <a:pPr algn="l"/>
            <a:r>
              <a:rPr lang="en-US" dirty="0" smtClean="0">
                <a:solidFill>
                  <a:schemeClr val="tx1"/>
                </a:solidFill>
              </a:rPr>
              <a:t>to </a:t>
            </a:r>
            <a:r>
              <a:rPr lang="en-US" dirty="0">
                <a:solidFill>
                  <a:schemeClr val="tx1"/>
                </a:solidFill>
              </a:rPr>
              <a:t>person contact with body fluids </a:t>
            </a:r>
            <a:endParaRPr lang="en-US" dirty="0" smtClean="0">
              <a:solidFill>
                <a:schemeClr val="tx1"/>
              </a:solidFill>
            </a:endParaRPr>
          </a:p>
          <a:p>
            <a:pPr algn="l"/>
            <a:r>
              <a:rPr lang="en-US" dirty="0" smtClean="0">
                <a:solidFill>
                  <a:schemeClr val="tx1"/>
                </a:solidFill>
              </a:rPr>
              <a:t>or </a:t>
            </a:r>
            <a:r>
              <a:rPr lang="en-US" dirty="0">
                <a:solidFill>
                  <a:schemeClr val="tx1"/>
                </a:solidFill>
              </a:rPr>
              <a:t>contaminated needles of those </a:t>
            </a:r>
            <a:endParaRPr lang="en-US" dirty="0" smtClean="0">
              <a:solidFill>
                <a:schemeClr val="tx1"/>
              </a:solidFill>
            </a:endParaRPr>
          </a:p>
          <a:p>
            <a:pPr algn="l"/>
            <a:r>
              <a:rPr lang="en-US" dirty="0" smtClean="0">
                <a:solidFill>
                  <a:schemeClr val="tx1"/>
                </a:solidFill>
              </a:rPr>
              <a:t>infected</a:t>
            </a:r>
            <a:r>
              <a:rPr lang="en-US" dirty="0">
                <a:solidFill>
                  <a:schemeClr val="tx1"/>
                </a:solidFill>
              </a:rPr>
              <a:t>. </a:t>
            </a:r>
            <a:endParaRPr lang="en-US" dirty="0" smtClean="0">
              <a:solidFill>
                <a:schemeClr val="tx1"/>
              </a:solidFill>
            </a:endParaRPr>
          </a:p>
          <a:p>
            <a:pPr algn="l"/>
            <a:endParaRPr lang="en-US" dirty="0" smtClean="0">
              <a:solidFill>
                <a:schemeClr val="tx1"/>
              </a:solidFill>
            </a:endParaRPr>
          </a:p>
          <a:p>
            <a:pPr algn="l"/>
            <a:r>
              <a:rPr lang="en-US" dirty="0" smtClean="0">
                <a:solidFill>
                  <a:schemeClr val="tx1"/>
                </a:solidFill>
              </a:rPr>
              <a:t>Cases </a:t>
            </a:r>
            <a:r>
              <a:rPr lang="en-US" dirty="0">
                <a:solidFill>
                  <a:schemeClr val="tx1"/>
                </a:solidFill>
              </a:rPr>
              <a:t>of transmission included direct contact with blood, secretions, organs or semen of infected persons and by handling ill </a:t>
            </a:r>
            <a:r>
              <a:rPr lang="en-US" dirty="0" smtClean="0">
                <a:solidFill>
                  <a:schemeClr val="tx1"/>
                </a:solidFill>
              </a:rPr>
              <a:t>or </a:t>
            </a:r>
            <a:r>
              <a:rPr lang="en-US" dirty="0">
                <a:solidFill>
                  <a:schemeClr val="tx1"/>
                </a:solidFill>
              </a:rPr>
              <a:t>infected chimps.</a:t>
            </a:r>
          </a:p>
          <a:p>
            <a:pPr algn="l"/>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41</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PPT-089-01</a:t>
            </a:r>
            <a:endParaRPr lang="en-US" sz="1400" dirty="0">
              <a:solidFill>
                <a:schemeClr val="bg1"/>
              </a:solidFill>
              <a:latin typeface="Verdana" pitchFamily="34" charset="0"/>
            </a:endParaRPr>
          </a:p>
        </p:txBody>
      </p:sp>
      <p:pic>
        <p:nvPicPr>
          <p:cNvPr id="18434" name="Picture 2" descr="C:\Users\stlane\Pictures\Infectious diseases pix\32 swine-flu_syringe__1797832c.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0" y="2590800"/>
            <a:ext cx="2463800" cy="1537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6181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Ebola</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609600" y="1524000"/>
            <a:ext cx="7924800" cy="4419600"/>
          </a:xfrm>
        </p:spPr>
        <p:txBody>
          <a:bodyPr>
            <a:normAutofit/>
          </a:bodyPr>
          <a:lstStyle/>
          <a:p>
            <a:pPr marL="342900" indent="-342900" algn="l" hangingPunct="0">
              <a:buFont typeface="Wingdings" pitchFamily="2" charset="2"/>
              <a:buChar char="§"/>
            </a:pPr>
            <a:r>
              <a:rPr lang="en-US" dirty="0" smtClean="0">
                <a:solidFill>
                  <a:schemeClr val="tx1"/>
                </a:solidFill>
              </a:rPr>
              <a:t>Persons </a:t>
            </a:r>
            <a:r>
              <a:rPr lang="en-US" dirty="0">
                <a:solidFill>
                  <a:schemeClr val="tx1"/>
                </a:solidFill>
              </a:rPr>
              <a:t>are not contagious until symptoms are developed. Lack of PPE by medical personnel may be the cause of them becoming infected. </a:t>
            </a:r>
            <a:endParaRPr lang="en-US" dirty="0" smtClean="0">
              <a:solidFill>
                <a:schemeClr val="tx1"/>
              </a:solidFill>
            </a:endParaRPr>
          </a:p>
          <a:p>
            <a:pPr marL="342900" indent="-342900" algn="l" hangingPunct="0">
              <a:buFont typeface="Wingdings" pitchFamily="2" charset="2"/>
              <a:buChar char="§"/>
            </a:pPr>
            <a:endParaRPr lang="en-US" dirty="0">
              <a:solidFill>
                <a:schemeClr val="tx1"/>
              </a:solidFill>
            </a:endParaRPr>
          </a:p>
          <a:p>
            <a:pPr marL="342900" indent="-342900" algn="l" hangingPunct="0">
              <a:buFont typeface="Wingdings" pitchFamily="2" charset="2"/>
              <a:buChar char="§"/>
            </a:pPr>
            <a:r>
              <a:rPr lang="en-US" dirty="0" smtClean="0">
                <a:solidFill>
                  <a:schemeClr val="tx1"/>
                </a:solidFill>
              </a:rPr>
              <a:t>This </a:t>
            </a:r>
            <a:r>
              <a:rPr lang="en-US" dirty="0">
                <a:solidFill>
                  <a:schemeClr val="tx1"/>
                </a:solidFill>
              </a:rPr>
              <a:t>should also be a concern of emergency response personnel when working around accident victims</a:t>
            </a:r>
            <a:r>
              <a:rPr lang="en-US" dirty="0" smtClean="0">
                <a:solidFill>
                  <a:schemeClr val="tx1"/>
                </a:solidFill>
              </a:rPr>
              <a:t>.</a:t>
            </a:r>
          </a:p>
          <a:p>
            <a:pPr marL="342900" indent="-342900" algn="l" hangingPunct="0">
              <a:buFont typeface="Wingdings" pitchFamily="2" charset="2"/>
              <a:buChar char="§"/>
            </a:pPr>
            <a:endParaRPr lang="en-US" dirty="0">
              <a:solidFill>
                <a:schemeClr val="tx1"/>
              </a:solidFill>
            </a:endParaRPr>
          </a:p>
          <a:p>
            <a:pPr marL="342900" indent="-342900" algn="l" hangingPunct="0">
              <a:buFont typeface="Wingdings" pitchFamily="2" charset="2"/>
              <a:buChar char="§"/>
            </a:pPr>
            <a:r>
              <a:rPr lang="en-US" dirty="0">
                <a:solidFill>
                  <a:schemeClr val="tx1"/>
                </a:solidFill>
              </a:rPr>
              <a:t>Epidemics in Africa are attributed to reusing needles and syringes due to lack of equipment.</a:t>
            </a:r>
          </a:p>
          <a:p>
            <a:pPr algn="l" hangingPunct="0"/>
            <a:endParaRPr lang="en-US" dirty="0">
              <a:solidFill>
                <a:schemeClr val="tx1"/>
              </a:solidFill>
            </a:endParaRPr>
          </a:p>
          <a:p>
            <a:pPr algn="l"/>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42</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PPT-089-01</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31860985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Ebola</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609600" y="1295400"/>
            <a:ext cx="7924800" cy="4800600"/>
          </a:xfrm>
        </p:spPr>
        <p:txBody>
          <a:bodyPr>
            <a:normAutofit/>
          </a:bodyPr>
          <a:lstStyle/>
          <a:p>
            <a:pPr algn="l" hangingPunct="0"/>
            <a:r>
              <a:rPr lang="en-US" u="sng" dirty="0" smtClean="0">
                <a:solidFill>
                  <a:schemeClr val="tx1"/>
                </a:solidFill>
              </a:rPr>
              <a:t>Symptoms</a:t>
            </a:r>
            <a:r>
              <a:rPr lang="en-US" dirty="0" smtClean="0">
                <a:solidFill>
                  <a:schemeClr val="tx1"/>
                </a:solidFill>
              </a:rPr>
              <a:t>: Fever</a:t>
            </a:r>
            <a:r>
              <a:rPr lang="en-US" dirty="0">
                <a:solidFill>
                  <a:schemeClr val="tx1"/>
                </a:solidFill>
              </a:rPr>
              <a:t>, weakness, </a:t>
            </a:r>
            <a:r>
              <a:rPr lang="en-US" dirty="0" smtClean="0">
                <a:solidFill>
                  <a:schemeClr val="tx1"/>
                </a:solidFill>
              </a:rPr>
              <a:t>muscle </a:t>
            </a:r>
            <a:r>
              <a:rPr lang="en-US" dirty="0">
                <a:solidFill>
                  <a:schemeClr val="tx1"/>
                </a:solidFill>
              </a:rPr>
              <a:t>pain, headache, </a:t>
            </a:r>
            <a:r>
              <a:rPr lang="en-US" dirty="0" smtClean="0">
                <a:solidFill>
                  <a:schemeClr val="tx1"/>
                </a:solidFill>
              </a:rPr>
              <a:t>sore throat</a:t>
            </a:r>
            <a:r>
              <a:rPr lang="en-US" dirty="0">
                <a:solidFill>
                  <a:schemeClr val="tx1"/>
                </a:solidFill>
              </a:rPr>
              <a:t>.  Then vomiting</a:t>
            </a:r>
            <a:r>
              <a:rPr lang="en-US" dirty="0" smtClean="0">
                <a:solidFill>
                  <a:schemeClr val="tx1"/>
                </a:solidFill>
              </a:rPr>
              <a:t>,</a:t>
            </a:r>
            <a:r>
              <a:rPr lang="en-US" dirty="0">
                <a:solidFill>
                  <a:schemeClr val="tx1"/>
                </a:solidFill>
              </a:rPr>
              <a:t> diarrhea, rash, </a:t>
            </a:r>
            <a:r>
              <a:rPr lang="en-US" dirty="0" smtClean="0">
                <a:solidFill>
                  <a:schemeClr val="tx1"/>
                </a:solidFill>
              </a:rPr>
              <a:t>limited </a:t>
            </a:r>
            <a:r>
              <a:rPr lang="en-US" dirty="0">
                <a:solidFill>
                  <a:schemeClr val="tx1"/>
                </a:solidFill>
              </a:rPr>
              <a:t>kidney and </a:t>
            </a:r>
            <a:r>
              <a:rPr lang="en-US" dirty="0" smtClean="0">
                <a:solidFill>
                  <a:schemeClr val="tx1"/>
                </a:solidFill>
              </a:rPr>
              <a:t>liver </a:t>
            </a:r>
            <a:r>
              <a:rPr lang="en-US" dirty="0">
                <a:solidFill>
                  <a:schemeClr val="tx1"/>
                </a:solidFill>
              </a:rPr>
              <a:t>functions &amp; both internal </a:t>
            </a:r>
            <a:r>
              <a:rPr lang="en-US" dirty="0" smtClean="0">
                <a:solidFill>
                  <a:schemeClr val="tx1"/>
                </a:solidFill>
              </a:rPr>
              <a:t>&amp; </a:t>
            </a:r>
            <a:r>
              <a:rPr lang="en-US" dirty="0">
                <a:solidFill>
                  <a:schemeClr val="tx1"/>
                </a:solidFill>
              </a:rPr>
              <a:t>external bleeding.</a:t>
            </a:r>
          </a:p>
          <a:p>
            <a:pPr algn="l"/>
            <a:endParaRPr lang="en-US" dirty="0" smtClean="0">
              <a:solidFill>
                <a:schemeClr val="tx1"/>
              </a:solidFill>
            </a:endParaRPr>
          </a:p>
          <a:p>
            <a:pPr algn="l"/>
            <a:r>
              <a:rPr lang="en-US" u="sng" dirty="0" smtClean="0">
                <a:solidFill>
                  <a:schemeClr val="tx1"/>
                </a:solidFill>
              </a:rPr>
              <a:t>Incubation</a:t>
            </a:r>
            <a:r>
              <a:rPr lang="en-US" dirty="0" smtClean="0">
                <a:solidFill>
                  <a:schemeClr val="tx1"/>
                </a:solidFill>
              </a:rPr>
              <a:t>:</a:t>
            </a:r>
            <a:r>
              <a:rPr lang="en-US" dirty="0">
                <a:solidFill>
                  <a:schemeClr val="tx1"/>
                </a:solidFill>
              </a:rPr>
              <a:t>2-21 </a:t>
            </a:r>
            <a:r>
              <a:rPr lang="en-US" dirty="0" smtClean="0">
                <a:solidFill>
                  <a:schemeClr val="tx1"/>
                </a:solidFill>
              </a:rPr>
              <a:t>days, </a:t>
            </a:r>
            <a:r>
              <a:rPr lang="en-US" dirty="0">
                <a:solidFill>
                  <a:schemeClr val="tx1"/>
                </a:solidFill>
              </a:rPr>
              <a:t>5th day: </a:t>
            </a:r>
            <a:r>
              <a:rPr lang="en-US" dirty="0" smtClean="0">
                <a:solidFill>
                  <a:schemeClr val="tx1"/>
                </a:solidFill>
              </a:rPr>
              <a:t>hemorrhagic symptoms</a:t>
            </a:r>
          </a:p>
          <a:p>
            <a:pPr algn="l"/>
            <a:endParaRPr lang="en-US" dirty="0" smtClean="0">
              <a:solidFill>
                <a:schemeClr val="tx1"/>
              </a:solidFill>
            </a:endParaRPr>
          </a:p>
          <a:p>
            <a:pPr algn="l"/>
            <a:r>
              <a:rPr lang="en-US" u="sng" dirty="0" smtClean="0">
                <a:solidFill>
                  <a:schemeClr val="tx1"/>
                </a:solidFill>
              </a:rPr>
              <a:t>Fatality</a:t>
            </a:r>
            <a:r>
              <a:rPr lang="en-US" dirty="0" smtClean="0">
                <a:solidFill>
                  <a:schemeClr val="tx1"/>
                </a:solidFill>
              </a:rPr>
              <a:t>: </a:t>
            </a:r>
            <a:r>
              <a:rPr lang="en-US" dirty="0">
                <a:solidFill>
                  <a:schemeClr val="tx1"/>
                </a:solidFill>
              </a:rPr>
              <a:t>50-90</a:t>
            </a:r>
            <a:r>
              <a:rPr lang="en-US" dirty="0" smtClean="0">
                <a:solidFill>
                  <a:schemeClr val="tx1"/>
                </a:solidFill>
              </a:rPr>
              <a:t>%</a:t>
            </a:r>
          </a:p>
          <a:p>
            <a:pPr algn="l"/>
            <a:endParaRPr lang="en-US" dirty="0" smtClean="0">
              <a:solidFill>
                <a:schemeClr val="tx1"/>
              </a:solidFill>
            </a:endParaRPr>
          </a:p>
          <a:p>
            <a:pPr algn="l"/>
            <a:r>
              <a:rPr lang="en-US" u="sng" dirty="0" smtClean="0">
                <a:solidFill>
                  <a:schemeClr val="tx1"/>
                </a:solidFill>
              </a:rPr>
              <a:t>Treatment</a:t>
            </a:r>
            <a:r>
              <a:rPr lang="en-US" dirty="0" smtClean="0">
                <a:solidFill>
                  <a:schemeClr val="tx1"/>
                </a:solidFill>
              </a:rPr>
              <a:t>: </a:t>
            </a:r>
            <a:r>
              <a:rPr lang="en-US" dirty="0">
                <a:solidFill>
                  <a:schemeClr val="tx1"/>
                </a:solidFill>
              </a:rPr>
              <a:t>Supportive care.</a:t>
            </a:r>
            <a:r>
              <a:rPr lang="en-US" dirty="0"/>
              <a:t>	</a:t>
            </a:r>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43</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PPT-089-01</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37670424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Ebola Symptoms</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489856" y="1828800"/>
            <a:ext cx="3810000" cy="3657600"/>
          </a:xfrm>
        </p:spPr>
        <p:txBody>
          <a:bodyPr/>
          <a:lstStyle/>
          <a:p>
            <a:pPr algn="l"/>
            <a:r>
              <a:rPr lang="en-US" dirty="0">
                <a:solidFill>
                  <a:schemeClr val="tx1"/>
                </a:solidFill>
              </a:rPr>
              <a:t>Within 5 to 10 days, may include</a:t>
            </a:r>
            <a:r>
              <a:rPr lang="en-US" dirty="0" smtClean="0">
                <a:solidFill>
                  <a:schemeClr val="tx1"/>
                </a:solidFill>
              </a:rPr>
              <a:t>:</a:t>
            </a:r>
          </a:p>
          <a:p>
            <a:pPr algn="l"/>
            <a:endParaRPr lang="en-US" dirty="0" smtClean="0">
              <a:solidFill>
                <a:schemeClr val="tx1"/>
              </a:solidFill>
            </a:endParaRPr>
          </a:p>
          <a:p>
            <a:pPr marL="342900" indent="-342900" algn="l">
              <a:buFont typeface="Wingdings" pitchFamily="2" charset="2"/>
              <a:buChar char="§"/>
            </a:pPr>
            <a:r>
              <a:rPr lang="en-US" dirty="0" smtClean="0">
                <a:solidFill>
                  <a:schemeClr val="tx1"/>
                </a:solidFill>
              </a:rPr>
              <a:t>Chills</a:t>
            </a:r>
          </a:p>
          <a:p>
            <a:pPr marL="342900" indent="-342900" algn="l">
              <a:buFont typeface="Wingdings" pitchFamily="2" charset="2"/>
              <a:buChar char="§"/>
            </a:pPr>
            <a:r>
              <a:rPr lang="en-US" dirty="0" smtClean="0">
                <a:solidFill>
                  <a:schemeClr val="tx1"/>
                </a:solidFill>
              </a:rPr>
              <a:t>Fever</a:t>
            </a:r>
          </a:p>
          <a:p>
            <a:pPr marL="342900" indent="-342900" algn="l">
              <a:buFont typeface="Wingdings" pitchFamily="2" charset="2"/>
              <a:buChar char="§"/>
            </a:pPr>
            <a:r>
              <a:rPr lang="en-US" dirty="0">
                <a:solidFill>
                  <a:schemeClr val="tx1"/>
                </a:solidFill>
              </a:rPr>
              <a:t>Joint/muscle </a:t>
            </a:r>
            <a:r>
              <a:rPr lang="en-US" dirty="0" smtClean="0">
                <a:solidFill>
                  <a:schemeClr val="tx1"/>
                </a:solidFill>
              </a:rPr>
              <a:t>aches</a:t>
            </a:r>
          </a:p>
          <a:p>
            <a:pPr marL="342900" indent="-342900" algn="l">
              <a:buFont typeface="Wingdings" pitchFamily="2" charset="2"/>
              <a:buChar char="§"/>
            </a:pPr>
            <a:r>
              <a:rPr lang="en-US" dirty="0" smtClean="0">
                <a:solidFill>
                  <a:schemeClr val="tx1"/>
                </a:solidFill>
              </a:rPr>
              <a:t>Weakness</a:t>
            </a:r>
          </a:p>
          <a:p>
            <a:pPr marL="342900" indent="-342900" algn="l">
              <a:buFont typeface="Wingdings" pitchFamily="2" charset="2"/>
              <a:buChar char="§"/>
            </a:pPr>
            <a:r>
              <a:rPr lang="en-US" dirty="0">
                <a:solidFill>
                  <a:schemeClr val="tx1"/>
                </a:solidFill>
              </a:rPr>
              <a:t>Severe headache</a:t>
            </a: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44</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PPT-089-01</a:t>
            </a:r>
            <a:endParaRPr lang="en-US" sz="1400" dirty="0">
              <a:solidFill>
                <a:schemeClr val="bg1"/>
              </a:solidFill>
              <a:latin typeface="Verdana" pitchFamily="34" charset="0"/>
            </a:endParaRPr>
          </a:p>
        </p:txBody>
      </p:sp>
      <p:pic>
        <p:nvPicPr>
          <p:cNvPr id="6" name="Picture 2" descr="C:\Users\stlane\Pictures\Infectious diseases pix\36 ebola symptoms.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67199" y="1828800"/>
            <a:ext cx="4639901"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06186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Ebola Symptoms</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533400" y="1251857"/>
            <a:ext cx="4572000" cy="4876800"/>
          </a:xfrm>
        </p:spPr>
        <p:txBody>
          <a:bodyPr/>
          <a:lstStyle/>
          <a:p>
            <a:pPr algn="l"/>
            <a:r>
              <a:rPr lang="en-US" dirty="0">
                <a:solidFill>
                  <a:schemeClr val="tx1"/>
                </a:solidFill>
              </a:rPr>
              <a:t>S</a:t>
            </a:r>
            <a:r>
              <a:rPr lang="en-US" dirty="0" smtClean="0">
                <a:solidFill>
                  <a:schemeClr val="tx1"/>
                </a:solidFill>
              </a:rPr>
              <a:t>ymptoms may increase </a:t>
            </a:r>
            <a:r>
              <a:rPr lang="en-US" dirty="0">
                <a:solidFill>
                  <a:schemeClr val="tx1"/>
                </a:solidFill>
              </a:rPr>
              <a:t>to</a:t>
            </a:r>
            <a:r>
              <a:rPr lang="en-US" dirty="0" smtClean="0">
                <a:solidFill>
                  <a:schemeClr val="tx1"/>
                </a:solidFill>
              </a:rPr>
              <a:t>:</a:t>
            </a:r>
          </a:p>
          <a:p>
            <a:pPr algn="l"/>
            <a:endParaRPr lang="en-US" dirty="0" smtClean="0">
              <a:solidFill>
                <a:schemeClr val="tx1"/>
              </a:solidFill>
            </a:endParaRPr>
          </a:p>
          <a:p>
            <a:pPr marL="342900" indent="-342900" algn="l">
              <a:buFont typeface="Wingdings" pitchFamily="2" charset="2"/>
              <a:buChar char="§"/>
            </a:pPr>
            <a:r>
              <a:rPr lang="en-US" dirty="0" smtClean="0">
                <a:solidFill>
                  <a:schemeClr val="tx1"/>
                </a:solidFill>
              </a:rPr>
              <a:t>Nausea/vomiting</a:t>
            </a:r>
          </a:p>
          <a:p>
            <a:pPr marL="342900" indent="-342900" algn="l">
              <a:buFont typeface="Wingdings" pitchFamily="2" charset="2"/>
              <a:buChar char="§"/>
            </a:pPr>
            <a:r>
              <a:rPr lang="en-US" dirty="0">
                <a:solidFill>
                  <a:schemeClr val="tx1"/>
                </a:solidFill>
              </a:rPr>
              <a:t>Diarrhea which may be </a:t>
            </a:r>
            <a:r>
              <a:rPr lang="en-US" dirty="0" smtClean="0">
                <a:solidFill>
                  <a:schemeClr val="tx1"/>
                </a:solidFill>
              </a:rPr>
              <a:t>bloody</a:t>
            </a:r>
          </a:p>
          <a:p>
            <a:pPr marL="342900" indent="-342900" algn="l">
              <a:buFont typeface="Wingdings" pitchFamily="2" charset="2"/>
              <a:buChar char="§"/>
            </a:pPr>
            <a:r>
              <a:rPr lang="en-US" dirty="0">
                <a:solidFill>
                  <a:schemeClr val="tx1"/>
                </a:solidFill>
              </a:rPr>
              <a:t>Raised </a:t>
            </a:r>
            <a:r>
              <a:rPr lang="en-US" dirty="0" smtClean="0">
                <a:solidFill>
                  <a:schemeClr val="tx1"/>
                </a:solidFill>
              </a:rPr>
              <a:t>rash</a:t>
            </a:r>
          </a:p>
          <a:p>
            <a:pPr marL="342900" indent="-342900" algn="l">
              <a:buFont typeface="Wingdings" pitchFamily="2" charset="2"/>
              <a:buChar char="§"/>
            </a:pPr>
            <a:r>
              <a:rPr lang="en-US" dirty="0">
                <a:solidFill>
                  <a:schemeClr val="tx1"/>
                </a:solidFill>
              </a:rPr>
              <a:t>Chest and stomach </a:t>
            </a:r>
            <a:r>
              <a:rPr lang="en-US" dirty="0" smtClean="0">
                <a:solidFill>
                  <a:schemeClr val="tx1"/>
                </a:solidFill>
              </a:rPr>
              <a:t>pain</a:t>
            </a:r>
          </a:p>
          <a:p>
            <a:pPr marL="342900" indent="-342900" algn="l">
              <a:buFont typeface="Wingdings" pitchFamily="2" charset="2"/>
              <a:buChar char="§"/>
            </a:pPr>
            <a:r>
              <a:rPr lang="en-US" dirty="0">
                <a:solidFill>
                  <a:schemeClr val="tx1"/>
                </a:solidFill>
              </a:rPr>
              <a:t>Bleeding: external and </a:t>
            </a:r>
            <a:r>
              <a:rPr lang="en-US" dirty="0" smtClean="0">
                <a:solidFill>
                  <a:schemeClr val="tx1"/>
                </a:solidFill>
              </a:rPr>
              <a:t>internal due to it being a Hemorrhagic </a:t>
            </a:r>
            <a:r>
              <a:rPr lang="en-US" dirty="0">
                <a:solidFill>
                  <a:schemeClr val="tx1"/>
                </a:solidFill>
              </a:rPr>
              <a:t>agent</a:t>
            </a:r>
            <a:r>
              <a:rPr lang="en-US" dirty="0" smtClean="0">
                <a:solidFill>
                  <a:schemeClr val="tx1"/>
                </a:solidFill>
              </a:rPr>
              <a:t>.</a:t>
            </a:r>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45</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PPT-089-01</a:t>
            </a:r>
            <a:endParaRPr lang="en-US" sz="1400" dirty="0">
              <a:solidFill>
                <a:schemeClr val="bg1"/>
              </a:solidFill>
              <a:latin typeface="Verdana" pitchFamily="34" charset="0"/>
            </a:endParaRPr>
          </a:p>
        </p:txBody>
      </p:sp>
      <p:pic>
        <p:nvPicPr>
          <p:cNvPr id="20482" name="Picture 2" descr="C:\Users\stlane\Pictures\Infectious diseases pix\39 ebola rash.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3697" t="3763" r="3921" b="6234"/>
          <a:stretch/>
        </p:blipFill>
        <p:spPr bwMode="auto">
          <a:xfrm>
            <a:off x="4953000" y="2133600"/>
            <a:ext cx="3864429" cy="3113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8376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Ebola Complications</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609600" y="1295400"/>
            <a:ext cx="7924800" cy="4800600"/>
          </a:xfrm>
        </p:spPr>
        <p:txBody>
          <a:bodyPr>
            <a:normAutofit lnSpcReduction="10000"/>
          </a:bodyPr>
          <a:lstStyle/>
          <a:p>
            <a:pPr algn="l"/>
            <a:r>
              <a:rPr lang="en-US" dirty="0">
                <a:solidFill>
                  <a:schemeClr val="tx1"/>
                </a:solidFill>
              </a:rPr>
              <a:t>According to the Mayo Clinic staff, complications for Ebola may include:</a:t>
            </a:r>
          </a:p>
          <a:p>
            <a:pPr marL="800100" lvl="1" indent="-342900" algn="l">
              <a:buFont typeface="Wingdings" pitchFamily="2" charset="2"/>
              <a:buChar char="§"/>
            </a:pPr>
            <a:r>
              <a:rPr lang="en-US" dirty="0">
                <a:solidFill>
                  <a:schemeClr val="tx1"/>
                </a:solidFill>
              </a:rPr>
              <a:t>Multiple organ failure</a:t>
            </a:r>
          </a:p>
          <a:p>
            <a:pPr marL="800100" lvl="1" indent="-342900" algn="l">
              <a:buFont typeface="Wingdings" pitchFamily="2" charset="2"/>
              <a:buChar char="§"/>
            </a:pPr>
            <a:r>
              <a:rPr lang="en-US" dirty="0">
                <a:solidFill>
                  <a:schemeClr val="tx1"/>
                </a:solidFill>
              </a:rPr>
              <a:t>Severe bleeding</a:t>
            </a:r>
          </a:p>
          <a:p>
            <a:pPr marL="800100" lvl="1" indent="-342900" algn="l">
              <a:buFont typeface="Wingdings" pitchFamily="2" charset="2"/>
              <a:buChar char="§"/>
            </a:pPr>
            <a:r>
              <a:rPr lang="en-US" dirty="0">
                <a:solidFill>
                  <a:schemeClr val="tx1"/>
                </a:solidFill>
              </a:rPr>
              <a:t>Jaundice</a:t>
            </a:r>
          </a:p>
          <a:p>
            <a:pPr marL="800100" lvl="1" indent="-342900" algn="l">
              <a:buFont typeface="Wingdings" pitchFamily="2" charset="2"/>
              <a:buChar char="§"/>
            </a:pPr>
            <a:r>
              <a:rPr lang="en-US" dirty="0">
                <a:solidFill>
                  <a:schemeClr val="tx1"/>
                </a:solidFill>
              </a:rPr>
              <a:t>Delirium</a:t>
            </a:r>
          </a:p>
          <a:p>
            <a:pPr marL="800100" lvl="1" indent="-342900" algn="l">
              <a:buFont typeface="Wingdings" pitchFamily="2" charset="2"/>
              <a:buChar char="§"/>
            </a:pPr>
            <a:r>
              <a:rPr lang="en-US" dirty="0">
                <a:solidFill>
                  <a:schemeClr val="tx1"/>
                </a:solidFill>
              </a:rPr>
              <a:t>Seizures</a:t>
            </a:r>
          </a:p>
          <a:p>
            <a:pPr marL="800100" lvl="1" indent="-342900" algn="l">
              <a:buFont typeface="Wingdings" pitchFamily="2" charset="2"/>
              <a:buChar char="§"/>
            </a:pPr>
            <a:r>
              <a:rPr lang="en-US" dirty="0">
                <a:solidFill>
                  <a:schemeClr val="tx1"/>
                </a:solidFill>
              </a:rPr>
              <a:t>Comma shock</a:t>
            </a:r>
          </a:p>
          <a:p>
            <a:pPr algn="l"/>
            <a:r>
              <a:rPr lang="en-US" dirty="0">
                <a:solidFill>
                  <a:schemeClr val="tx1"/>
                </a:solidFill>
              </a:rPr>
              <a:t>Hemorrhagic fevers are lethal for a high percentage of those </a:t>
            </a:r>
            <a:r>
              <a:rPr lang="en-US" dirty="0" smtClean="0">
                <a:solidFill>
                  <a:schemeClr val="tx1"/>
                </a:solidFill>
              </a:rPr>
              <a:t>infected</a:t>
            </a:r>
            <a:r>
              <a:rPr lang="en-US" dirty="0">
                <a:solidFill>
                  <a:schemeClr val="tx1"/>
                </a:solidFill>
              </a:rPr>
              <a:t>. They interfere with the immune system’s ability to mount a defense.</a:t>
            </a:r>
          </a:p>
          <a:p>
            <a:pPr algn="l"/>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46</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PPT-089-01</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211359797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Ebola Recovery</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609600" y="1447800"/>
            <a:ext cx="7924800" cy="4495800"/>
          </a:xfrm>
        </p:spPr>
        <p:txBody>
          <a:bodyPr/>
          <a:lstStyle/>
          <a:p>
            <a:pPr algn="l"/>
            <a:r>
              <a:rPr lang="en-US" dirty="0">
                <a:solidFill>
                  <a:schemeClr val="tx1"/>
                </a:solidFill>
              </a:rPr>
              <a:t>Recovery is slow </a:t>
            </a:r>
            <a:r>
              <a:rPr lang="en-US" dirty="0" smtClean="0">
                <a:solidFill>
                  <a:schemeClr val="tx1"/>
                </a:solidFill>
              </a:rPr>
              <a:t>and may require months.</a:t>
            </a:r>
          </a:p>
          <a:p>
            <a:pPr algn="l"/>
            <a:endParaRPr lang="en-US" dirty="0" smtClean="0">
              <a:solidFill>
                <a:schemeClr val="tx1"/>
              </a:solidFill>
            </a:endParaRPr>
          </a:p>
          <a:p>
            <a:pPr algn="l"/>
            <a:r>
              <a:rPr lang="en-US" dirty="0" smtClean="0">
                <a:solidFill>
                  <a:schemeClr val="tx1"/>
                </a:solidFill>
              </a:rPr>
              <a:t>People </a:t>
            </a:r>
            <a:r>
              <a:rPr lang="en-US" dirty="0">
                <a:solidFill>
                  <a:schemeClr val="tx1"/>
                </a:solidFill>
              </a:rPr>
              <a:t>may experience</a:t>
            </a:r>
            <a:r>
              <a:rPr lang="en-US" dirty="0" smtClean="0">
                <a:solidFill>
                  <a:schemeClr val="tx1"/>
                </a:solidFill>
              </a:rPr>
              <a:t>:</a:t>
            </a:r>
          </a:p>
          <a:p>
            <a:pPr algn="l"/>
            <a:endParaRPr lang="en-US" dirty="0">
              <a:solidFill>
                <a:schemeClr val="tx1"/>
              </a:solidFill>
            </a:endParaRPr>
          </a:p>
          <a:p>
            <a:pPr marL="342900" lvl="0" indent="-342900" algn="l">
              <a:buSzPct val="50000"/>
              <a:buFont typeface="Wingdings" pitchFamily="2" charset="2"/>
              <a:buChar char="q"/>
            </a:pPr>
            <a:r>
              <a:rPr lang="en-US" dirty="0">
                <a:solidFill>
                  <a:schemeClr val="tx1"/>
                </a:solidFill>
              </a:rPr>
              <a:t>Sensory changes</a:t>
            </a:r>
          </a:p>
          <a:p>
            <a:pPr marL="342900" lvl="0" indent="-342900" algn="l">
              <a:buSzPct val="50000"/>
              <a:buFont typeface="Wingdings" pitchFamily="2" charset="2"/>
              <a:buChar char="q"/>
            </a:pPr>
            <a:r>
              <a:rPr lang="en-US" dirty="0">
                <a:solidFill>
                  <a:schemeClr val="tx1"/>
                </a:solidFill>
              </a:rPr>
              <a:t>Liver inflammation</a:t>
            </a:r>
          </a:p>
          <a:p>
            <a:pPr marL="342900" lvl="0" indent="-342900" algn="l">
              <a:buSzPct val="50000"/>
              <a:buFont typeface="Wingdings" pitchFamily="2" charset="2"/>
              <a:buChar char="q"/>
            </a:pPr>
            <a:r>
              <a:rPr lang="en-US" dirty="0">
                <a:solidFill>
                  <a:schemeClr val="tx1"/>
                </a:solidFill>
              </a:rPr>
              <a:t>Weakness</a:t>
            </a:r>
          </a:p>
          <a:p>
            <a:pPr marL="342900" lvl="0" indent="-342900" algn="l">
              <a:buSzPct val="50000"/>
              <a:buFont typeface="Wingdings" pitchFamily="2" charset="2"/>
              <a:buChar char="q"/>
            </a:pPr>
            <a:r>
              <a:rPr lang="en-US" dirty="0">
                <a:solidFill>
                  <a:schemeClr val="tx1"/>
                </a:solidFill>
              </a:rPr>
              <a:t>Fatigue</a:t>
            </a:r>
          </a:p>
          <a:p>
            <a:pPr marL="342900" lvl="0" indent="-342900" algn="l">
              <a:buSzPct val="50000"/>
              <a:buFont typeface="Wingdings" pitchFamily="2" charset="2"/>
              <a:buChar char="q"/>
            </a:pPr>
            <a:r>
              <a:rPr lang="en-US" dirty="0">
                <a:solidFill>
                  <a:schemeClr val="tx1"/>
                </a:solidFill>
              </a:rPr>
              <a:t>Headaches eye inflammation.</a:t>
            </a:r>
          </a:p>
          <a:p>
            <a:pPr algn="l"/>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47</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PPT-089-01</a:t>
            </a:r>
            <a:endParaRPr lang="en-US" sz="1400" dirty="0">
              <a:solidFill>
                <a:schemeClr val="bg1"/>
              </a:solidFill>
              <a:latin typeface="Verdana" pitchFamily="34"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00600" y="2008706"/>
            <a:ext cx="3752850" cy="2929054"/>
          </a:xfrm>
          <a:prstGeom prst="rect">
            <a:avLst/>
          </a:prstGeom>
        </p:spPr>
      </p:pic>
    </p:spTree>
    <p:extLst>
      <p:ext uri="{BB962C8B-B14F-4D97-AF65-F5344CB8AC3E}">
        <p14:creationId xmlns:p14="http://schemas.microsoft.com/office/powerpoint/2010/main" val="36542757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Smallpox</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609600" y="1295400"/>
            <a:ext cx="4191000" cy="4953000"/>
          </a:xfrm>
        </p:spPr>
        <p:txBody>
          <a:bodyPr/>
          <a:lstStyle/>
          <a:p>
            <a:pPr algn="l" hangingPunct="0"/>
            <a:r>
              <a:rPr lang="en-US" dirty="0">
                <a:solidFill>
                  <a:schemeClr val="tx1"/>
                </a:solidFill>
              </a:rPr>
              <a:t>Viral:		</a:t>
            </a:r>
            <a:r>
              <a:rPr lang="en-US" b="1" dirty="0">
                <a:solidFill>
                  <a:schemeClr val="tx1"/>
                </a:solidFill>
              </a:rPr>
              <a:t>SMALLPOX</a:t>
            </a:r>
            <a:r>
              <a:rPr lang="en-US" dirty="0">
                <a:solidFill>
                  <a:schemeClr val="tx1"/>
                </a:solidFill>
              </a:rPr>
              <a:t>		</a:t>
            </a:r>
            <a:endParaRPr lang="en-US" dirty="0" smtClean="0">
              <a:solidFill>
                <a:schemeClr val="tx1"/>
              </a:solidFill>
            </a:endParaRPr>
          </a:p>
          <a:p>
            <a:pPr algn="l" hangingPunct="0"/>
            <a:r>
              <a:rPr lang="en-US" dirty="0" smtClean="0">
                <a:solidFill>
                  <a:schemeClr val="tx1"/>
                </a:solidFill>
              </a:rPr>
              <a:t>Caused </a:t>
            </a:r>
            <a:r>
              <a:rPr lang="en-US" dirty="0">
                <a:solidFill>
                  <a:schemeClr val="tx1"/>
                </a:solidFill>
              </a:rPr>
              <a:t>by variola </a:t>
            </a:r>
            <a:r>
              <a:rPr lang="en-US" dirty="0" smtClean="0">
                <a:solidFill>
                  <a:schemeClr val="tx1"/>
                </a:solidFill>
              </a:rPr>
              <a:t>virus.</a:t>
            </a:r>
            <a:endParaRPr lang="en-US" dirty="0">
              <a:solidFill>
                <a:schemeClr val="tx1"/>
              </a:solidFill>
            </a:endParaRPr>
          </a:p>
          <a:p>
            <a:pPr algn="l" hangingPunct="0"/>
            <a:r>
              <a:rPr lang="en-US" dirty="0">
                <a:solidFill>
                  <a:schemeClr val="tx1"/>
                </a:solidFill>
              </a:rPr>
              <a:t>Highly contagious, disfiguring and often deadly</a:t>
            </a:r>
            <a:r>
              <a:rPr lang="en-US" dirty="0" smtClean="0">
                <a:solidFill>
                  <a:schemeClr val="tx1"/>
                </a:solidFill>
              </a:rPr>
              <a:t>.</a:t>
            </a:r>
          </a:p>
          <a:p>
            <a:pPr algn="l" hangingPunct="0"/>
            <a:endParaRPr lang="en-US" dirty="0">
              <a:solidFill>
                <a:schemeClr val="tx1"/>
              </a:solidFill>
            </a:endParaRPr>
          </a:p>
          <a:p>
            <a:pPr algn="l" hangingPunct="0"/>
            <a:r>
              <a:rPr lang="en-US" dirty="0">
                <a:solidFill>
                  <a:schemeClr val="tx1"/>
                </a:solidFill>
              </a:rPr>
              <a:t>No cure or treatment exists. A</a:t>
            </a:r>
            <a:r>
              <a:rPr lang="en-US" dirty="0" smtClean="0">
                <a:solidFill>
                  <a:schemeClr val="tx1"/>
                </a:solidFill>
              </a:rPr>
              <a:t> </a:t>
            </a:r>
            <a:r>
              <a:rPr lang="en-US" dirty="0">
                <a:solidFill>
                  <a:schemeClr val="tx1"/>
                </a:solidFill>
              </a:rPr>
              <a:t>vaccine </a:t>
            </a:r>
            <a:r>
              <a:rPr lang="en-US" dirty="0" smtClean="0">
                <a:solidFill>
                  <a:schemeClr val="tx1"/>
                </a:solidFill>
              </a:rPr>
              <a:t>exists as a preventative</a:t>
            </a:r>
            <a:r>
              <a:rPr lang="en-US" dirty="0">
                <a:solidFill>
                  <a:schemeClr val="tx1"/>
                </a:solidFill>
              </a:rPr>
              <a:t>.</a:t>
            </a:r>
            <a:r>
              <a:rPr lang="en-US" dirty="0" smtClean="0">
                <a:solidFill>
                  <a:schemeClr val="tx1"/>
                </a:solidFill>
              </a:rPr>
              <a:t> </a:t>
            </a:r>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48</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PPT-089-01</a:t>
            </a:r>
            <a:endParaRPr lang="en-US" sz="1400" dirty="0">
              <a:solidFill>
                <a:schemeClr val="bg1"/>
              </a:solidFill>
              <a:latin typeface="Verdana" pitchFamily="34" charset="0"/>
            </a:endParaRPr>
          </a:p>
        </p:txBody>
      </p:sp>
      <p:pic>
        <p:nvPicPr>
          <p:cNvPr id="1026" name="Picture 2" descr="C:\Users\stlane\Pictures\Infectious diseases pix\EM-of-smallpox-virus-300x375.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29200" y="1676400"/>
            <a:ext cx="3276600" cy="409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9203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Smallpox Contracted via</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533400" y="1524000"/>
            <a:ext cx="4495800" cy="4267200"/>
          </a:xfrm>
        </p:spPr>
        <p:txBody>
          <a:bodyPr/>
          <a:lstStyle/>
          <a:p>
            <a:pPr marL="342900" lvl="0" indent="-342900" algn="l" hangingPunct="0">
              <a:buFont typeface="Wingdings" pitchFamily="2" charset="2"/>
              <a:buChar char="§"/>
            </a:pPr>
            <a:r>
              <a:rPr lang="en-US" dirty="0">
                <a:solidFill>
                  <a:schemeClr val="tx1"/>
                </a:solidFill>
              </a:rPr>
              <a:t>Direct contact person to </a:t>
            </a:r>
            <a:r>
              <a:rPr lang="en-US" dirty="0" smtClean="0">
                <a:solidFill>
                  <a:schemeClr val="tx1"/>
                </a:solidFill>
              </a:rPr>
              <a:t>person</a:t>
            </a:r>
          </a:p>
          <a:p>
            <a:pPr lvl="0" algn="l" hangingPunct="0"/>
            <a:endParaRPr lang="en-US" dirty="0">
              <a:solidFill>
                <a:schemeClr val="tx1"/>
              </a:solidFill>
            </a:endParaRPr>
          </a:p>
          <a:p>
            <a:pPr marL="342900" lvl="0" indent="-342900" algn="l" hangingPunct="0">
              <a:buFont typeface="Wingdings" pitchFamily="2" charset="2"/>
              <a:buChar char="§"/>
            </a:pPr>
            <a:r>
              <a:rPr lang="en-US" dirty="0">
                <a:solidFill>
                  <a:schemeClr val="tx1"/>
                </a:solidFill>
              </a:rPr>
              <a:t>Indirectly via an airborne </a:t>
            </a:r>
            <a:r>
              <a:rPr lang="en-US" dirty="0" smtClean="0">
                <a:solidFill>
                  <a:schemeClr val="tx1"/>
                </a:solidFill>
              </a:rPr>
              <a:t>virus</a:t>
            </a:r>
          </a:p>
          <a:p>
            <a:pPr lvl="0" algn="l" hangingPunct="0"/>
            <a:endParaRPr lang="en-US" dirty="0">
              <a:solidFill>
                <a:schemeClr val="tx1"/>
              </a:solidFill>
            </a:endParaRPr>
          </a:p>
          <a:p>
            <a:pPr marL="342900" lvl="0" indent="-342900" algn="l" hangingPunct="0">
              <a:buFont typeface="Wingdings" pitchFamily="2" charset="2"/>
              <a:buChar char="§"/>
            </a:pPr>
            <a:r>
              <a:rPr lang="en-US" dirty="0">
                <a:solidFill>
                  <a:schemeClr val="tx1"/>
                </a:solidFill>
              </a:rPr>
              <a:t>Contaminated </a:t>
            </a:r>
            <a:r>
              <a:rPr lang="en-US" dirty="0" smtClean="0">
                <a:solidFill>
                  <a:schemeClr val="tx1"/>
                </a:solidFill>
              </a:rPr>
              <a:t>items</a:t>
            </a:r>
          </a:p>
          <a:p>
            <a:pPr lvl="0" algn="l" hangingPunct="0"/>
            <a:endParaRPr lang="en-US" dirty="0">
              <a:solidFill>
                <a:schemeClr val="tx1"/>
              </a:solidFill>
            </a:endParaRPr>
          </a:p>
          <a:p>
            <a:pPr marL="342900" lvl="0" indent="-342900" algn="l" hangingPunct="0">
              <a:buFont typeface="Wingdings" pitchFamily="2" charset="2"/>
              <a:buChar char="§"/>
            </a:pPr>
            <a:r>
              <a:rPr lang="en-US" dirty="0">
                <a:solidFill>
                  <a:schemeClr val="tx1"/>
                </a:solidFill>
              </a:rPr>
              <a:t>As a terrorist weapon</a:t>
            </a:r>
          </a:p>
          <a:p>
            <a:pPr algn="l"/>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49</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PPT-089-01</a:t>
            </a:r>
            <a:endParaRPr lang="en-US" sz="1400" dirty="0">
              <a:solidFill>
                <a:schemeClr val="bg1"/>
              </a:solidFill>
              <a:latin typeface="Verdana" pitchFamily="34" charset="0"/>
            </a:endParaRPr>
          </a:p>
        </p:txBody>
      </p:sp>
      <p:pic>
        <p:nvPicPr>
          <p:cNvPr id="22530" name="Picture 2" descr="C:\Users\stlane\Pictures\Infectious diseases pix\42 contact coughing.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19800" y="1295400"/>
            <a:ext cx="2540000" cy="2184400"/>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descr="C:\Users\stlane\Pictures\Infectious diseases pix\42c door-knob.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11214" t="19281" r="22768" b="10607"/>
          <a:stretch/>
        </p:blipFill>
        <p:spPr bwMode="auto">
          <a:xfrm>
            <a:off x="5304972" y="3760942"/>
            <a:ext cx="3287485" cy="2521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5472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400" dirty="0" smtClean="0">
                <a:solidFill>
                  <a:schemeClr val="bg1"/>
                </a:solidFill>
                <a:latin typeface="Verdana" pitchFamily="34" charset="0"/>
              </a:rPr>
              <a:t>Spread of Disease</a:t>
            </a:r>
            <a:endParaRPr lang="en-US" sz="2400" dirty="0">
              <a:solidFill>
                <a:schemeClr val="bg1"/>
              </a:solidFill>
              <a:latin typeface="Verdana" pitchFamily="34" charset="0"/>
            </a:endParaRPr>
          </a:p>
        </p:txBody>
      </p:sp>
      <p:sp>
        <p:nvSpPr>
          <p:cNvPr id="3" name="Subtitle 2"/>
          <p:cNvSpPr>
            <a:spLocks noGrp="1"/>
          </p:cNvSpPr>
          <p:nvPr>
            <p:ph type="subTitle" idx="1"/>
          </p:nvPr>
        </p:nvSpPr>
        <p:spPr>
          <a:xfrm>
            <a:off x="609600" y="1295400"/>
            <a:ext cx="7924800" cy="4800600"/>
          </a:xfrm>
        </p:spPr>
        <p:txBody>
          <a:bodyPr/>
          <a:lstStyle/>
          <a:p>
            <a:pPr algn="l" hangingPunct="0"/>
            <a:r>
              <a:rPr lang="en-US" u="sng" dirty="0">
                <a:solidFill>
                  <a:schemeClr val="tx1"/>
                </a:solidFill>
              </a:rPr>
              <a:t>Endemic</a:t>
            </a:r>
            <a:r>
              <a:rPr lang="en-US" dirty="0">
                <a:solidFill>
                  <a:schemeClr val="tx1"/>
                </a:solidFill>
              </a:rPr>
              <a:t>: ”Constant presence of a </a:t>
            </a:r>
            <a:r>
              <a:rPr lang="en-US" dirty="0" smtClean="0">
                <a:solidFill>
                  <a:schemeClr val="tx1"/>
                </a:solidFill>
              </a:rPr>
              <a:t>disease or infectious agent </a:t>
            </a:r>
            <a:r>
              <a:rPr lang="en-US" dirty="0">
                <a:solidFill>
                  <a:schemeClr val="tx1"/>
                </a:solidFill>
              </a:rPr>
              <a:t>within a given geographic area. </a:t>
            </a:r>
            <a:r>
              <a:rPr lang="en-US" dirty="0" smtClean="0">
                <a:solidFill>
                  <a:schemeClr val="tx1"/>
                </a:solidFill>
              </a:rPr>
              <a:t>The usually </a:t>
            </a:r>
            <a:r>
              <a:rPr lang="en-US" dirty="0">
                <a:solidFill>
                  <a:schemeClr val="tx1"/>
                </a:solidFill>
              </a:rPr>
              <a:t>prevalence of a given disease within such an area</a:t>
            </a:r>
            <a:r>
              <a:rPr lang="en-US" dirty="0" smtClean="0">
                <a:solidFill>
                  <a:schemeClr val="tx1"/>
                </a:solidFill>
              </a:rPr>
              <a:t>.”</a:t>
            </a:r>
          </a:p>
          <a:p>
            <a:pPr algn="l" hangingPunct="0"/>
            <a:endParaRPr lang="en-US" dirty="0">
              <a:solidFill>
                <a:schemeClr val="tx1"/>
              </a:solidFill>
            </a:endParaRPr>
          </a:p>
          <a:p>
            <a:pPr algn="l" hangingPunct="0"/>
            <a:r>
              <a:rPr lang="en-US" u="sng" dirty="0">
                <a:solidFill>
                  <a:schemeClr val="tx1"/>
                </a:solidFill>
              </a:rPr>
              <a:t>Epidemic</a:t>
            </a:r>
            <a:r>
              <a:rPr lang="en-US" dirty="0">
                <a:solidFill>
                  <a:schemeClr val="tx1"/>
                </a:solidFill>
              </a:rPr>
              <a:t>: </a:t>
            </a:r>
            <a:r>
              <a:rPr lang="en-US" dirty="0" smtClean="0">
                <a:solidFill>
                  <a:schemeClr val="tx1"/>
                </a:solidFill>
              </a:rPr>
              <a:t>“Occurrence </a:t>
            </a:r>
            <a:r>
              <a:rPr lang="en-US" dirty="0">
                <a:solidFill>
                  <a:schemeClr val="tx1"/>
                </a:solidFill>
              </a:rPr>
              <a:t>in a community or region of cases of an illness or outbreak clearly in excess of expectancy</a:t>
            </a:r>
            <a:r>
              <a:rPr lang="en-US" dirty="0" smtClean="0">
                <a:solidFill>
                  <a:schemeClr val="tx1"/>
                </a:solidFill>
              </a:rPr>
              <a:t>.”</a:t>
            </a:r>
          </a:p>
          <a:p>
            <a:pPr algn="l" hangingPunct="0"/>
            <a:endParaRPr lang="en-US" dirty="0">
              <a:solidFill>
                <a:schemeClr val="tx1"/>
              </a:solidFill>
            </a:endParaRPr>
          </a:p>
          <a:p>
            <a:pPr algn="l" hangingPunct="0"/>
            <a:r>
              <a:rPr lang="en-US" u="sng" dirty="0">
                <a:solidFill>
                  <a:schemeClr val="tx1"/>
                </a:solidFill>
              </a:rPr>
              <a:t>Pandemic</a:t>
            </a:r>
            <a:r>
              <a:rPr lang="en-US" dirty="0" smtClean="0">
                <a:solidFill>
                  <a:schemeClr val="tx1"/>
                </a:solidFill>
              </a:rPr>
              <a:t>: ”</a:t>
            </a:r>
            <a:r>
              <a:rPr lang="en-US" dirty="0">
                <a:solidFill>
                  <a:schemeClr val="tx1"/>
                </a:solidFill>
              </a:rPr>
              <a:t>Occurring over a wide geographic area and affecting an exceptionally high proportion of the population, i.e. malaria.”</a:t>
            </a:r>
          </a:p>
          <a:p>
            <a:pPr algn="l"/>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5</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PPT-089-01</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20291095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Smallpox Symptoms</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457200" y="1524000"/>
            <a:ext cx="8305800" cy="4038600"/>
          </a:xfrm>
        </p:spPr>
        <p:txBody>
          <a:bodyPr>
            <a:normAutofit lnSpcReduction="10000"/>
          </a:bodyPr>
          <a:lstStyle/>
          <a:p>
            <a:pPr algn="l" hangingPunct="0"/>
            <a:r>
              <a:rPr lang="en-US" dirty="0">
                <a:solidFill>
                  <a:schemeClr val="tx1"/>
                </a:solidFill>
              </a:rPr>
              <a:t>Incubation period: 7 to 17 days </a:t>
            </a:r>
            <a:r>
              <a:rPr lang="en-US" dirty="0" smtClean="0">
                <a:solidFill>
                  <a:schemeClr val="tx1"/>
                </a:solidFill>
              </a:rPr>
              <a:t>during which time you can</a:t>
            </a:r>
            <a:r>
              <a:rPr lang="en-US" dirty="0">
                <a:solidFill>
                  <a:schemeClr val="tx1"/>
                </a:solidFill>
              </a:rPr>
              <a:t> </a:t>
            </a:r>
            <a:r>
              <a:rPr lang="en-US" dirty="0" smtClean="0">
                <a:solidFill>
                  <a:schemeClr val="tx1"/>
                </a:solidFill>
              </a:rPr>
              <a:t>not </a:t>
            </a:r>
            <a:r>
              <a:rPr lang="en-US" dirty="0">
                <a:solidFill>
                  <a:schemeClr val="tx1"/>
                </a:solidFill>
              </a:rPr>
              <a:t>infect </a:t>
            </a:r>
            <a:r>
              <a:rPr lang="en-US" dirty="0" smtClean="0">
                <a:solidFill>
                  <a:schemeClr val="tx1"/>
                </a:solidFill>
              </a:rPr>
              <a:t>others.</a:t>
            </a:r>
          </a:p>
          <a:p>
            <a:pPr algn="l" hangingPunct="0"/>
            <a:endParaRPr lang="en-US" dirty="0">
              <a:solidFill>
                <a:schemeClr val="tx1"/>
              </a:solidFill>
            </a:endParaRPr>
          </a:p>
          <a:p>
            <a:pPr algn="l" hangingPunct="0"/>
            <a:r>
              <a:rPr lang="en-US" dirty="0">
                <a:solidFill>
                  <a:schemeClr val="tx1"/>
                </a:solidFill>
              </a:rPr>
              <a:t>Following incubation:</a:t>
            </a:r>
          </a:p>
          <a:p>
            <a:pPr algn="l" hangingPunct="0"/>
            <a:r>
              <a:rPr lang="en-US" dirty="0">
                <a:solidFill>
                  <a:schemeClr val="tx1"/>
                </a:solidFill>
              </a:rPr>
              <a:t>                                                                               </a:t>
            </a:r>
          </a:p>
          <a:p>
            <a:pPr marL="342900" lvl="0" indent="-342900" algn="l" hangingPunct="0">
              <a:buFont typeface="Wingdings" pitchFamily="2" charset="2"/>
              <a:buChar char="§"/>
            </a:pPr>
            <a:r>
              <a:rPr lang="en-US" dirty="0">
                <a:solidFill>
                  <a:schemeClr val="tx1"/>
                </a:solidFill>
              </a:rPr>
              <a:t>Fever</a:t>
            </a:r>
          </a:p>
          <a:p>
            <a:pPr marL="342900" lvl="0" indent="-342900" algn="l" hangingPunct="0">
              <a:buFont typeface="Wingdings" pitchFamily="2" charset="2"/>
              <a:buChar char="§"/>
            </a:pPr>
            <a:r>
              <a:rPr lang="en-US" dirty="0">
                <a:solidFill>
                  <a:schemeClr val="tx1"/>
                </a:solidFill>
              </a:rPr>
              <a:t>Overall discomfort</a:t>
            </a:r>
          </a:p>
          <a:p>
            <a:pPr marL="342900" lvl="0" indent="-342900" algn="l" hangingPunct="0">
              <a:buFont typeface="Wingdings" pitchFamily="2" charset="2"/>
              <a:buChar char="§"/>
            </a:pPr>
            <a:r>
              <a:rPr lang="en-US" dirty="0">
                <a:solidFill>
                  <a:schemeClr val="tx1"/>
                </a:solidFill>
              </a:rPr>
              <a:t>Headache</a:t>
            </a:r>
          </a:p>
          <a:p>
            <a:pPr marL="342900" lvl="0" indent="-342900" algn="l" hangingPunct="0">
              <a:buFont typeface="Wingdings" pitchFamily="2" charset="2"/>
              <a:buChar char="§"/>
            </a:pPr>
            <a:r>
              <a:rPr lang="en-US" dirty="0">
                <a:solidFill>
                  <a:schemeClr val="tx1"/>
                </a:solidFill>
              </a:rPr>
              <a:t>Severe back pain and fatigue</a:t>
            </a:r>
          </a:p>
          <a:p>
            <a:pPr marL="342900" lvl="0" indent="-342900" algn="l" hangingPunct="0">
              <a:buFont typeface="Wingdings" pitchFamily="2" charset="2"/>
              <a:buChar char="§"/>
            </a:pPr>
            <a:r>
              <a:rPr lang="en-US" dirty="0">
                <a:solidFill>
                  <a:schemeClr val="tx1"/>
                </a:solidFill>
              </a:rPr>
              <a:t>Vomiting is possible</a:t>
            </a:r>
          </a:p>
          <a:p>
            <a:pPr algn="l" hangingPunct="0"/>
            <a:endParaRPr lang="en-US" dirty="0" smtClean="0">
              <a:solidFill>
                <a:schemeClr val="tx1"/>
              </a:solidFill>
            </a:endParaRPr>
          </a:p>
          <a:p>
            <a:pPr algn="l" hangingPunct="0"/>
            <a:endParaRPr lang="en-US" dirty="0">
              <a:solidFill>
                <a:schemeClr val="tx1"/>
              </a:solidFill>
            </a:endParaRPr>
          </a:p>
          <a:p>
            <a:pPr algn="l"/>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50</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PPT-089-01</a:t>
            </a:r>
            <a:endParaRPr lang="en-US" sz="1400" dirty="0">
              <a:solidFill>
                <a:schemeClr val="bg1"/>
              </a:solidFill>
              <a:latin typeface="Verdana" pitchFamily="34"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29200" y="1920240"/>
            <a:ext cx="3460955" cy="2682240"/>
          </a:xfrm>
          <a:prstGeom prst="rect">
            <a:avLst/>
          </a:prstGeom>
        </p:spPr>
      </p:pic>
    </p:spTree>
    <p:extLst>
      <p:ext uri="{BB962C8B-B14F-4D97-AF65-F5344CB8AC3E}">
        <p14:creationId xmlns:p14="http://schemas.microsoft.com/office/powerpoint/2010/main" val="14458529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Smallpox Symptoms</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457200" y="1143000"/>
            <a:ext cx="8305800" cy="4572000"/>
          </a:xfrm>
        </p:spPr>
        <p:txBody>
          <a:bodyPr>
            <a:normAutofit/>
          </a:bodyPr>
          <a:lstStyle/>
          <a:p>
            <a:pPr algn="l" hangingPunct="0"/>
            <a:r>
              <a:rPr lang="en-US" sz="2000" dirty="0">
                <a:solidFill>
                  <a:schemeClr val="tx1"/>
                </a:solidFill>
              </a:rPr>
              <a:t>A few days later, flat, red spots on your face, hands and forearms which then appear on your trunk.</a:t>
            </a:r>
          </a:p>
          <a:p>
            <a:pPr algn="l" hangingPunct="0"/>
            <a:endParaRPr lang="en-US" sz="2000" dirty="0">
              <a:solidFill>
                <a:schemeClr val="tx1"/>
              </a:solidFill>
            </a:endParaRPr>
          </a:p>
          <a:p>
            <a:pPr algn="l" hangingPunct="0"/>
            <a:r>
              <a:rPr lang="en-US" sz="2000" dirty="0">
                <a:solidFill>
                  <a:schemeClr val="tx1"/>
                </a:solidFill>
              </a:rPr>
              <a:t>Lesions may then turn into small blisters with clear fluid</a:t>
            </a:r>
          </a:p>
          <a:p>
            <a:pPr algn="l" hangingPunct="0"/>
            <a:endParaRPr lang="en-US" sz="2000" dirty="0">
              <a:solidFill>
                <a:schemeClr val="tx1"/>
              </a:solidFill>
            </a:endParaRPr>
          </a:p>
          <a:p>
            <a:pPr algn="l" hangingPunct="0"/>
            <a:r>
              <a:rPr lang="en-US" sz="2000" dirty="0">
                <a:solidFill>
                  <a:schemeClr val="tx1"/>
                </a:solidFill>
              </a:rPr>
              <a:t>8-9 days later </a:t>
            </a:r>
            <a:r>
              <a:rPr lang="en-US" sz="2000" dirty="0" smtClean="0">
                <a:solidFill>
                  <a:schemeClr val="tx1"/>
                </a:solidFill>
              </a:rPr>
              <a:t>scabs </a:t>
            </a:r>
            <a:r>
              <a:rPr lang="en-US" sz="2000" dirty="0">
                <a:solidFill>
                  <a:schemeClr val="tx1"/>
                </a:solidFill>
              </a:rPr>
              <a:t>fall off leaving deep, pitted scars. </a:t>
            </a:r>
          </a:p>
          <a:p>
            <a:pPr algn="l"/>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51</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PPT-089-01</a:t>
            </a:r>
            <a:endParaRPr lang="en-US" sz="1400" dirty="0">
              <a:solidFill>
                <a:schemeClr val="bg1"/>
              </a:solidFill>
              <a:latin typeface="Verdana" pitchFamily="34" charset="0"/>
            </a:endParaRPr>
          </a:p>
        </p:txBody>
      </p:sp>
      <p:pic>
        <p:nvPicPr>
          <p:cNvPr id="6" name="Picture 3" descr="C:\Users\stlane\Pictures\Infectious diseases pix\43 smallpox_baby.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38400" y="3440918"/>
            <a:ext cx="4444918" cy="2713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17720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Smallpox Symptoms</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609600" y="1295400"/>
            <a:ext cx="4648200" cy="4876800"/>
          </a:xfrm>
        </p:spPr>
        <p:txBody>
          <a:bodyPr>
            <a:normAutofit fontScale="92500" lnSpcReduction="10000"/>
          </a:bodyPr>
          <a:lstStyle/>
          <a:p>
            <a:pPr algn="l" hangingPunct="0"/>
            <a:r>
              <a:rPr lang="en-US" dirty="0" smtClean="0">
                <a:solidFill>
                  <a:schemeClr val="tx1"/>
                </a:solidFill>
              </a:rPr>
              <a:t>Lesions </a:t>
            </a:r>
            <a:r>
              <a:rPr lang="en-US" dirty="0">
                <a:solidFill>
                  <a:schemeClr val="tx1"/>
                </a:solidFill>
              </a:rPr>
              <a:t>may also form on mucus membranes of nose and mouth</a:t>
            </a:r>
            <a:r>
              <a:rPr lang="en-US" dirty="0" smtClean="0">
                <a:solidFill>
                  <a:schemeClr val="tx1"/>
                </a:solidFill>
              </a:rPr>
              <a:t>.</a:t>
            </a:r>
          </a:p>
          <a:p>
            <a:pPr algn="l" hangingPunct="0"/>
            <a:endParaRPr lang="en-US" dirty="0">
              <a:solidFill>
                <a:schemeClr val="tx1"/>
              </a:solidFill>
            </a:endParaRPr>
          </a:p>
          <a:p>
            <a:pPr algn="l" hangingPunct="0"/>
            <a:r>
              <a:rPr lang="en-US" dirty="0">
                <a:solidFill>
                  <a:schemeClr val="tx1"/>
                </a:solidFill>
              </a:rPr>
              <a:t>Most who contract smallpox survive. Blindness may occur in some</a:t>
            </a:r>
            <a:r>
              <a:rPr lang="en-US" dirty="0" smtClean="0">
                <a:solidFill>
                  <a:schemeClr val="tx1"/>
                </a:solidFill>
              </a:rPr>
              <a:t>.</a:t>
            </a:r>
          </a:p>
          <a:p>
            <a:pPr algn="l" hangingPunct="0"/>
            <a:endParaRPr lang="en-US" dirty="0">
              <a:solidFill>
                <a:schemeClr val="tx1"/>
              </a:solidFill>
            </a:endParaRPr>
          </a:p>
          <a:p>
            <a:pPr algn="l" hangingPunct="0"/>
            <a:r>
              <a:rPr lang="en-US" dirty="0">
                <a:solidFill>
                  <a:schemeClr val="tx1"/>
                </a:solidFill>
              </a:rPr>
              <a:t>More lethal smallpox affects pregnant women and those with compromised immune systems</a:t>
            </a:r>
            <a:r>
              <a:rPr lang="en-US" dirty="0" smtClean="0">
                <a:solidFill>
                  <a:schemeClr val="tx1"/>
                </a:solidFill>
              </a:rPr>
              <a:t>.</a:t>
            </a:r>
          </a:p>
          <a:p>
            <a:pPr algn="l" hangingPunct="0"/>
            <a:endParaRPr lang="en-US" dirty="0">
              <a:solidFill>
                <a:schemeClr val="tx1"/>
              </a:solidFill>
            </a:endParaRPr>
          </a:p>
          <a:p>
            <a:pPr algn="l" hangingPunct="0"/>
            <a:r>
              <a:rPr lang="en-US" dirty="0">
                <a:solidFill>
                  <a:schemeClr val="tx1"/>
                </a:solidFill>
              </a:rPr>
              <a:t>Lethality: High to </a:t>
            </a:r>
            <a:r>
              <a:rPr lang="en-US" dirty="0" smtClean="0">
                <a:solidFill>
                  <a:schemeClr val="tx1"/>
                </a:solidFill>
              </a:rPr>
              <a:t>moderate.</a:t>
            </a:r>
            <a:endParaRPr lang="en-US" dirty="0">
              <a:solidFill>
                <a:schemeClr val="tx1"/>
              </a:solidFill>
            </a:endParaRPr>
          </a:p>
          <a:p>
            <a:pPr algn="l" hangingPunct="0"/>
            <a:endParaRPr lang="en-US" dirty="0">
              <a:solidFill>
                <a:schemeClr val="tx1"/>
              </a:solidFill>
            </a:endParaRPr>
          </a:p>
          <a:p>
            <a:pPr algn="l"/>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52</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PPT-089-01</a:t>
            </a:r>
            <a:endParaRPr lang="en-US" sz="1400" dirty="0">
              <a:solidFill>
                <a:schemeClr val="bg1"/>
              </a:solidFill>
              <a:latin typeface="Verdana" pitchFamily="34" charset="0"/>
            </a:endParaRPr>
          </a:p>
        </p:txBody>
      </p:sp>
      <p:pic>
        <p:nvPicPr>
          <p:cNvPr id="35842" name="Picture 2" descr="C:\Users\stlane\Pictures\Infectious diseases pix\45 smallpox lesion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24598" y="1219200"/>
            <a:ext cx="2241551" cy="1681163"/>
          </a:xfrm>
          <a:prstGeom prst="rect">
            <a:avLst/>
          </a:prstGeom>
          <a:noFill/>
          <a:extLst>
            <a:ext uri="{909E8E84-426E-40DD-AFC4-6F175D3DCCD1}">
              <a14:hiddenFill xmlns:a14="http://schemas.microsoft.com/office/drawing/2010/main">
                <a:solidFill>
                  <a:srgbClr val="FFFFFF"/>
                </a:solidFill>
              </a14:hiddenFill>
            </a:ext>
          </a:extLst>
        </p:spPr>
      </p:pic>
      <p:pic>
        <p:nvPicPr>
          <p:cNvPr id="35843" name="Picture 3" descr="C:\Users\stlane\Pictures\Infectious diseases pix\pregnant-woman.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33039" t="3155" r="10559" b="3357"/>
          <a:stretch/>
        </p:blipFill>
        <p:spPr bwMode="auto">
          <a:xfrm>
            <a:off x="5670550" y="3048000"/>
            <a:ext cx="2895599" cy="3199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85512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Anthrax Prevention</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609600" y="1295400"/>
            <a:ext cx="4648200" cy="4876800"/>
          </a:xfrm>
        </p:spPr>
        <p:txBody>
          <a:bodyPr>
            <a:normAutofit/>
          </a:bodyPr>
          <a:lstStyle/>
          <a:p>
            <a:pPr algn="l"/>
            <a:r>
              <a:rPr lang="en-US" dirty="0">
                <a:solidFill>
                  <a:schemeClr val="tx1"/>
                </a:solidFill>
              </a:rPr>
              <a:t>A</a:t>
            </a:r>
            <a:r>
              <a:rPr lang="en-US" dirty="0" smtClean="0">
                <a:solidFill>
                  <a:schemeClr val="tx1"/>
                </a:solidFill>
              </a:rPr>
              <a:t>ntibiotics </a:t>
            </a:r>
            <a:r>
              <a:rPr lang="en-US" dirty="0">
                <a:solidFill>
                  <a:schemeClr val="tx1"/>
                </a:solidFill>
              </a:rPr>
              <a:t>for those exposed to </a:t>
            </a:r>
            <a:r>
              <a:rPr lang="en-US" dirty="0" smtClean="0">
                <a:solidFill>
                  <a:schemeClr val="tx1"/>
                </a:solidFill>
              </a:rPr>
              <a:t>anthrax spores</a:t>
            </a:r>
            <a:r>
              <a:rPr lang="en-US" dirty="0">
                <a:solidFill>
                  <a:schemeClr val="tx1"/>
                </a:solidFill>
              </a:rPr>
              <a:t>.</a:t>
            </a:r>
          </a:p>
          <a:p>
            <a:pPr marL="800100" lvl="1" indent="-342900" algn="l">
              <a:buFont typeface="Wingdings" pitchFamily="2" charset="2"/>
              <a:buChar char="§"/>
            </a:pPr>
            <a:r>
              <a:rPr lang="en-US" dirty="0" smtClean="0">
                <a:solidFill>
                  <a:schemeClr val="tx1"/>
                </a:solidFill>
              </a:rPr>
              <a:t>Cipro</a:t>
            </a:r>
            <a:endParaRPr lang="en-US" dirty="0">
              <a:solidFill>
                <a:schemeClr val="tx1"/>
              </a:solidFill>
            </a:endParaRPr>
          </a:p>
          <a:p>
            <a:pPr marL="800100" lvl="1" indent="-342900" algn="l">
              <a:buFont typeface="Wingdings" pitchFamily="2" charset="2"/>
              <a:buChar char="§"/>
            </a:pPr>
            <a:r>
              <a:rPr lang="en-US" dirty="0">
                <a:solidFill>
                  <a:schemeClr val="tx1"/>
                </a:solidFill>
              </a:rPr>
              <a:t>Doxycycline</a:t>
            </a:r>
          </a:p>
          <a:p>
            <a:pPr marL="800100" lvl="1" indent="-342900" algn="l">
              <a:buFont typeface="Wingdings" pitchFamily="2" charset="2"/>
              <a:buChar char="§"/>
            </a:pPr>
            <a:r>
              <a:rPr lang="en-US" dirty="0">
                <a:solidFill>
                  <a:schemeClr val="tx1"/>
                </a:solidFill>
              </a:rPr>
              <a:t>Levaquin </a:t>
            </a:r>
            <a:endParaRPr lang="en-US" dirty="0" smtClean="0">
              <a:solidFill>
                <a:schemeClr val="tx1"/>
              </a:solidFill>
            </a:endParaRPr>
          </a:p>
          <a:p>
            <a:pPr marL="342900" lvl="0" indent="-342900" algn="l">
              <a:buFont typeface="Wingdings" pitchFamily="2" charset="2"/>
              <a:buChar char="§"/>
            </a:pPr>
            <a:endParaRPr lang="en-US" dirty="0">
              <a:solidFill>
                <a:schemeClr val="tx1"/>
              </a:solidFill>
            </a:endParaRPr>
          </a:p>
          <a:p>
            <a:pPr lvl="0" algn="l"/>
            <a:endParaRPr lang="en-US" dirty="0">
              <a:solidFill>
                <a:schemeClr val="tx1"/>
              </a:solidFill>
            </a:endParaRPr>
          </a:p>
          <a:p>
            <a:pPr algn="l"/>
            <a:r>
              <a:rPr lang="en-US" dirty="0">
                <a:solidFill>
                  <a:schemeClr val="tx1"/>
                </a:solidFill>
              </a:rPr>
              <a:t>Vaccine for military and those in high risk professions.</a:t>
            </a:r>
          </a:p>
          <a:p>
            <a:pPr algn="l"/>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53</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PPT-089-01</a:t>
            </a:r>
            <a:endParaRPr lang="en-US" sz="1400" dirty="0">
              <a:solidFill>
                <a:schemeClr val="bg1"/>
              </a:solidFill>
              <a:latin typeface="Verdana" pitchFamily="34" charset="0"/>
            </a:endParaRPr>
          </a:p>
        </p:txBody>
      </p:sp>
      <p:pic>
        <p:nvPicPr>
          <p:cNvPr id="24578" name="Picture 2" descr="C:\Users\stlane\Pictures\Infectious diseases pix\46a Ciprofloxacin.jpg"/>
          <p:cNvPicPr>
            <a:picLocks noChangeAspect="1" noChangeArrowheads="1"/>
          </p:cNvPicPr>
          <p:nvPr/>
        </p:nvPicPr>
        <p:blipFill rotWithShape="1">
          <a:blip r:embed="rId3">
            <a:extLst>
              <a:ext uri="{28A0092B-C50C-407E-A947-70E740481C1C}">
                <a14:useLocalDpi xmlns:a14="http://schemas.microsoft.com/office/drawing/2010/main"/>
              </a:ext>
            </a:extLst>
          </a:blip>
          <a:srcRect l="22000" t="4694" r="13428" b="9592"/>
          <a:stretch/>
        </p:blipFill>
        <p:spPr bwMode="auto">
          <a:xfrm>
            <a:off x="7543800" y="1077686"/>
            <a:ext cx="1230086"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4579" name="Picture 3" descr="C:\Users\stlane\Pictures\Infectious diseases pix\46b doxycycline.jpg"/>
          <p:cNvPicPr>
            <a:picLocks noChangeAspect="1" noChangeArrowheads="1"/>
          </p:cNvPicPr>
          <p:nvPr/>
        </p:nvPicPr>
        <p:blipFill rotWithShape="1">
          <a:blip r:embed="rId4">
            <a:extLst>
              <a:ext uri="{28A0092B-C50C-407E-A947-70E740481C1C}">
                <a14:useLocalDpi xmlns:a14="http://schemas.microsoft.com/office/drawing/2010/main"/>
              </a:ext>
            </a:extLst>
          </a:blip>
          <a:srcRect l="4858" t="10000" b="5428"/>
          <a:stretch/>
        </p:blipFill>
        <p:spPr bwMode="auto">
          <a:xfrm>
            <a:off x="5638800" y="2220686"/>
            <a:ext cx="1812471" cy="1611086"/>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C:\Users\stlane\Pictures\Infectious diseases pix\46c -levaquin-500mg.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791200" y="4038600"/>
            <a:ext cx="1905000"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31363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600" dirty="0" smtClean="0">
                <a:solidFill>
                  <a:schemeClr val="bg1"/>
                </a:solidFill>
                <a:latin typeface="Verdana" pitchFamily="34" charset="0"/>
              </a:rPr>
              <a:t>Pneumonic Plague Prevention</a:t>
            </a:r>
            <a:endParaRPr lang="en-US" sz="2600" dirty="0">
              <a:solidFill>
                <a:schemeClr val="bg1"/>
              </a:solidFill>
              <a:latin typeface="Verdana" pitchFamily="34" charset="0"/>
            </a:endParaRPr>
          </a:p>
        </p:txBody>
      </p:sp>
      <p:sp>
        <p:nvSpPr>
          <p:cNvPr id="3" name="Subtitle 2"/>
          <p:cNvSpPr>
            <a:spLocks noGrp="1"/>
          </p:cNvSpPr>
          <p:nvPr>
            <p:ph type="subTitle" idx="1"/>
          </p:nvPr>
        </p:nvSpPr>
        <p:spPr>
          <a:xfrm>
            <a:off x="533400" y="1264920"/>
            <a:ext cx="4038600" cy="5029200"/>
          </a:xfrm>
        </p:spPr>
        <p:txBody>
          <a:bodyPr>
            <a:normAutofit lnSpcReduction="10000"/>
          </a:bodyPr>
          <a:lstStyle/>
          <a:p>
            <a:pPr algn="l"/>
            <a:r>
              <a:rPr lang="en-US" dirty="0">
                <a:solidFill>
                  <a:schemeClr val="tx1"/>
                </a:solidFill>
              </a:rPr>
              <a:t>Affects lungs, least common form but most deadly</a:t>
            </a:r>
            <a:r>
              <a:rPr lang="en-US" dirty="0" smtClean="0">
                <a:solidFill>
                  <a:schemeClr val="tx1"/>
                </a:solidFill>
              </a:rPr>
              <a:t>.</a:t>
            </a:r>
          </a:p>
          <a:p>
            <a:pPr algn="l"/>
            <a:endParaRPr lang="en-US" dirty="0">
              <a:solidFill>
                <a:schemeClr val="tx1"/>
              </a:solidFill>
            </a:endParaRPr>
          </a:p>
          <a:p>
            <a:pPr marL="342900" indent="-342900" algn="l">
              <a:buFont typeface="Wingdings" pitchFamily="2" charset="2"/>
              <a:buChar char="§"/>
            </a:pPr>
            <a:r>
              <a:rPr lang="en-US" dirty="0">
                <a:solidFill>
                  <a:schemeClr val="tx1"/>
                </a:solidFill>
              </a:rPr>
              <a:t>Spread person to person through cough droplets (aerosolized</a:t>
            </a:r>
            <a:r>
              <a:rPr lang="en-US" dirty="0" smtClean="0">
                <a:solidFill>
                  <a:schemeClr val="tx1"/>
                </a:solidFill>
              </a:rPr>
              <a:t>).</a:t>
            </a:r>
          </a:p>
          <a:p>
            <a:pPr algn="l"/>
            <a:endParaRPr lang="en-US" dirty="0">
              <a:solidFill>
                <a:schemeClr val="tx1"/>
              </a:solidFill>
            </a:endParaRPr>
          </a:p>
          <a:p>
            <a:pPr marL="342900" indent="-342900" algn="l">
              <a:buFont typeface="Wingdings" pitchFamily="2" charset="2"/>
              <a:buChar char="§"/>
            </a:pPr>
            <a:r>
              <a:rPr lang="en-US" dirty="0">
                <a:solidFill>
                  <a:schemeClr val="tx1"/>
                </a:solidFill>
              </a:rPr>
              <a:t>Rodent-proof your </a:t>
            </a:r>
            <a:r>
              <a:rPr lang="en-US" dirty="0" smtClean="0">
                <a:solidFill>
                  <a:schemeClr val="tx1"/>
                </a:solidFill>
              </a:rPr>
              <a:t>home</a:t>
            </a:r>
          </a:p>
          <a:p>
            <a:pPr algn="l"/>
            <a:endParaRPr lang="en-US" dirty="0">
              <a:solidFill>
                <a:schemeClr val="tx1"/>
              </a:solidFill>
            </a:endParaRPr>
          </a:p>
          <a:p>
            <a:pPr marL="342900" indent="-342900" algn="l">
              <a:buFont typeface="Wingdings" pitchFamily="2" charset="2"/>
              <a:buChar char="§"/>
            </a:pPr>
            <a:r>
              <a:rPr lang="en-US" dirty="0">
                <a:solidFill>
                  <a:schemeClr val="tx1"/>
                </a:solidFill>
              </a:rPr>
              <a:t>Use insect repellent </a:t>
            </a:r>
            <a:r>
              <a:rPr lang="en-US" dirty="0" smtClean="0">
                <a:solidFill>
                  <a:schemeClr val="tx1"/>
                </a:solidFill>
              </a:rPr>
              <a:t> to </a:t>
            </a:r>
            <a:r>
              <a:rPr lang="en-US" dirty="0">
                <a:solidFill>
                  <a:schemeClr val="tx1"/>
                </a:solidFill>
              </a:rPr>
              <a:t>kill fleas</a:t>
            </a:r>
          </a:p>
          <a:p>
            <a:pPr algn="l"/>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54</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PPT-089-01</a:t>
            </a:r>
            <a:endParaRPr lang="en-US" sz="1400" dirty="0">
              <a:solidFill>
                <a:schemeClr val="bg1"/>
              </a:solidFill>
              <a:latin typeface="Verdana" pitchFamily="34" charset="0"/>
            </a:endParaRPr>
          </a:p>
        </p:txBody>
      </p:sp>
      <p:pic>
        <p:nvPicPr>
          <p:cNvPr id="28674" name="Picture 2" descr="C:\Users\stlane\Pictures\Infectious diseases pix\47 cough20spray.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57800" y="1295400"/>
            <a:ext cx="3236650" cy="1666875"/>
          </a:xfrm>
          <a:prstGeom prst="rect">
            <a:avLst/>
          </a:prstGeom>
          <a:noFill/>
          <a:extLst>
            <a:ext uri="{909E8E84-426E-40DD-AFC4-6F175D3DCCD1}">
              <a14:hiddenFill xmlns:a14="http://schemas.microsoft.com/office/drawing/2010/main">
                <a:solidFill>
                  <a:srgbClr val="FFFFFF"/>
                </a:solidFill>
              </a14:hiddenFill>
            </a:ext>
          </a:extLst>
        </p:spPr>
      </p:pic>
      <p:pic>
        <p:nvPicPr>
          <p:cNvPr id="28675" name="Picture 3" descr="C:\Users\stlane\Pictures\Infectious diseases pix\47b Mice.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r="6857" b="3780"/>
          <a:stretch/>
        </p:blipFill>
        <p:spPr bwMode="auto">
          <a:xfrm>
            <a:off x="5257800" y="2994932"/>
            <a:ext cx="1901111"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8676" name="Picture 4" descr="C:\Users\stlane\Pictures\Infectious diseases pix\47c mosquigo-insect-repellent-wipes.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24176" t="6937" r="23077" b="5494"/>
          <a:stretch/>
        </p:blipFill>
        <p:spPr bwMode="auto">
          <a:xfrm>
            <a:off x="7460306" y="4419600"/>
            <a:ext cx="1045030" cy="1734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24789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Ebola Prevention</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609600" y="1295400"/>
            <a:ext cx="4038600" cy="4876800"/>
          </a:xfrm>
        </p:spPr>
        <p:txBody>
          <a:bodyPr>
            <a:normAutofit fontScale="92500"/>
          </a:bodyPr>
          <a:lstStyle/>
          <a:p>
            <a:pPr algn="l"/>
            <a:r>
              <a:rPr lang="en-US" dirty="0">
                <a:solidFill>
                  <a:schemeClr val="tx1"/>
                </a:solidFill>
              </a:rPr>
              <a:t>Avoid contact with virus.</a:t>
            </a:r>
          </a:p>
          <a:p>
            <a:pPr marL="342900" lvl="0" indent="-342900" algn="l">
              <a:buFont typeface="Wingdings" pitchFamily="2" charset="2"/>
              <a:buChar char="§"/>
            </a:pPr>
            <a:r>
              <a:rPr lang="en-US" dirty="0">
                <a:solidFill>
                  <a:schemeClr val="tx1"/>
                </a:solidFill>
              </a:rPr>
              <a:t>Stay away from outbreak areas.</a:t>
            </a:r>
          </a:p>
          <a:p>
            <a:pPr marL="342900" lvl="0" indent="-342900" algn="l">
              <a:buFont typeface="Wingdings" pitchFamily="2" charset="2"/>
              <a:buChar char="§"/>
            </a:pPr>
            <a:r>
              <a:rPr lang="en-US" dirty="0">
                <a:solidFill>
                  <a:schemeClr val="tx1"/>
                </a:solidFill>
              </a:rPr>
              <a:t>Wash hands frequently</a:t>
            </a:r>
          </a:p>
          <a:p>
            <a:pPr marL="342900" lvl="0" indent="-342900" algn="l">
              <a:buFont typeface="Wingdings" pitchFamily="2" charset="2"/>
              <a:buChar char="§"/>
            </a:pPr>
            <a:r>
              <a:rPr lang="en-US" dirty="0">
                <a:solidFill>
                  <a:schemeClr val="tx1"/>
                </a:solidFill>
              </a:rPr>
              <a:t>Avoid local meat sold in their </a:t>
            </a:r>
            <a:r>
              <a:rPr lang="en-US" dirty="0" smtClean="0">
                <a:solidFill>
                  <a:schemeClr val="tx1"/>
                </a:solidFill>
              </a:rPr>
              <a:t>markets, if traveling abroad</a:t>
            </a:r>
            <a:endParaRPr lang="en-US" dirty="0">
              <a:solidFill>
                <a:schemeClr val="tx1"/>
              </a:solidFill>
            </a:endParaRPr>
          </a:p>
          <a:p>
            <a:pPr marL="342900" lvl="0" indent="-342900" algn="l">
              <a:buFont typeface="Wingdings" pitchFamily="2" charset="2"/>
              <a:buChar char="§"/>
            </a:pPr>
            <a:r>
              <a:rPr lang="en-US" dirty="0">
                <a:solidFill>
                  <a:schemeClr val="tx1"/>
                </a:solidFill>
              </a:rPr>
              <a:t>Do NOT contact infected persons</a:t>
            </a:r>
          </a:p>
          <a:p>
            <a:pPr marL="342900" lvl="0" indent="-342900" algn="l">
              <a:buFont typeface="Wingdings" pitchFamily="2" charset="2"/>
              <a:buChar char="§"/>
            </a:pPr>
            <a:r>
              <a:rPr lang="en-US" dirty="0">
                <a:solidFill>
                  <a:schemeClr val="tx1"/>
                </a:solidFill>
              </a:rPr>
              <a:t>Follow PPE procedures and requirements</a:t>
            </a:r>
          </a:p>
          <a:p>
            <a:pPr marL="342900" lvl="0" indent="-342900" algn="l">
              <a:buFont typeface="Wingdings" pitchFamily="2" charset="2"/>
              <a:buChar char="§"/>
            </a:pPr>
            <a:r>
              <a:rPr lang="en-US" dirty="0">
                <a:solidFill>
                  <a:schemeClr val="tx1"/>
                </a:solidFill>
              </a:rPr>
              <a:t>Do NOT handle remains</a:t>
            </a:r>
          </a:p>
          <a:p>
            <a:pPr algn="l"/>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55</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PPT-089-01</a:t>
            </a:r>
            <a:endParaRPr lang="en-US" sz="1400" dirty="0">
              <a:solidFill>
                <a:schemeClr val="bg1"/>
              </a:solidFill>
              <a:latin typeface="Verdana" pitchFamily="34" charset="0"/>
            </a:endParaRPr>
          </a:p>
        </p:txBody>
      </p:sp>
      <p:pic>
        <p:nvPicPr>
          <p:cNvPr id="27650" name="Picture 2" descr="C:\Users\stlane\Pictures\Infectious diseases pix\48 Washing-Hand-Under-Runni-5468417.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0937" t="8741" r="10044" b="6677"/>
          <a:stretch/>
        </p:blipFill>
        <p:spPr bwMode="auto">
          <a:xfrm>
            <a:off x="5562600" y="1371600"/>
            <a:ext cx="3048000" cy="216976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stlane\Pictures\Infectious diseases pix\4221553-Meat-market-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86400" y="3733800"/>
            <a:ext cx="3200400" cy="24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83298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Smallpox Prevention</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685800" y="1168400"/>
            <a:ext cx="7924800" cy="4800600"/>
          </a:xfrm>
        </p:spPr>
        <p:txBody>
          <a:bodyPr/>
          <a:lstStyle/>
          <a:p>
            <a:pPr marL="342900" indent="-342900" algn="l">
              <a:buFont typeface="Wingdings" pitchFamily="2" charset="2"/>
              <a:buChar char="§"/>
            </a:pPr>
            <a:r>
              <a:rPr lang="en-US" dirty="0">
                <a:solidFill>
                  <a:schemeClr val="tx1"/>
                </a:solidFill>
              </a:rPr>
              <a:t>Vaccine may lessen infection if given within 4 days of exposure.</a:t>
            </a:r>
          </a:p>
          <a:p>
            <a:pPr marL="342900" indent="-342900" algn="l">
              <a:buFont typeface="Wingdings" pitchFamily="2" charset="2"/>
              <a:buChar char="§"/>
            </a:pPr>
            <a:r>
              <a:rPr lang="en-US" dirty="0">
                <a:solidFill>
                  <a:schemeClr val="tx1"/>
                </a:solidFill>
              </a:rPr>
              <a:t>Childhood vaccination may provide partial immunity</a:t>
            </a: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56</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PPT-089-01</a:t>
            </a:r>
            <a:endParaRPr lang="en-US" sz="1400" dirty="0">
              <a:solidFill>
                <a:schemeClr val="bg1"/>
              </a:solidFill>
              <a:latin typeface="Verdana" pitchFamily="34" charset="0"/>
            </a:endParaRPr>
          </a:p>
        </p:txBody>
      </p:sp>
      <p:pic>
        <p:nvPicPr>
          <p:cNvPr id="29698" name="Picture 2" descr="C:\Users\stlane\Pictures\Infectious diseases pix\48b smallpox-vaccination-antidote-13777_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95800" y="3276600"/>
            <a:ext cx="3930219" cy="2692400"/>
          </a:xfrm>
          <a:prstGeom prst="rect">
            <a:avLst/>
          </a:prstGeom>
          <a:noFill/>
          <a:extLst>
            <a:ext uri="{909E8E84-426E-40DD-AFC4-6F175D3DCCD1}">
              <a14:hiddenFill xmlns:a14="http://schemas.microsoft.com/office/drawing/2010/main">
                <a:solidFill>
                  <a:srgbClr val="FFFFFF"/>
                </a:solidFill>
              </a14:hiddenFill>
            </a:ext>
          </a:extLst>
        </p:spPr>
      </p:pic>
      <p:pic>
        <p:nvPicPr>
          <p:cNvPr id="29699" name="Picture 3" descr="C:\Users\stlane\Pictures\Infectious diseases pix\49 bavarian-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90600" y="3005073"/>
            <a:ext cx="2514600" cy="3235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53322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Anthrax Treatment</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609600" y="1600200"/>
            <a:ext cx="7924800" cy="4267200"/>
          </a:xfrm>
        </p:spPr>
        <p:txBody>
          <a:bodyPr/>
          <a:lstStyle/>
          <a:p>
            <a:pPr marL="342900" indent="-342900" algn="l">
              <a:buFont typeface="Wingdings" pitchFamily="2" charset="2"/>
              <a:buChar char="§"/>
            </a:pPr>
            <a:r>
              <a:rPr lang="en-US" dirty="0">
                <a:solidFill>
                  <a:schemeClr val="tx1"/>
                </a:solidFill>
              </a:rPr>
              <a:t>Antibiotic (60 day course); Cipro, doxycycline. The antibiotic depends on how you were infected</a:t>
            </a:r>
            <a:r>
              <a:rPr lang="en-US" dirty="0" smtClean="0">
                <a:solidFill>
                  <a:schemeClr val="tx1"/>
                </a:solidFill>
              </a:rPr>
              <a:t>.</a:t>
            </a:r>
          </a:p>
          <a:p>
            <a:pPr marL="342900" indent="-342900" algn="l">
              <a:buFont typeface="Wingdings" pitchFamily="2" charset="2"/>
              <a:buChar char="§"/>
            </a:pPr>
            <a:endParaRPr lang="en-US" dirty="0">
              <a:solidFill>
                <a:schemeClr val="tx1"/>
              </a:solidFill>
            </a:endParaRPr>
          </a:p>
          <a:p>
            <a:pPr marL="342900" indent="-342900" algn="l">
              <a:buFont typeface="Wingdings" pitchFamily="2" charset="2"/>
              <a:buChar char="§"/>
            </a:pPr>
            <a:r>
              <a:rPr lang="en-US" dirty="0" smtClean="0">
                <a:solidFill>
                  <a:schemeClr val="tx1"/>
                </a:solidFill>
              </a:rPr>
              <a:t>Advanced </a:t>
            </a:r>
            <a:r>
              <a:rPr lang="en-US" dirty="0">
                <a:solidFill>
                  <a:schemeClr val="tx1"/>
                </a:solidFill>
              </a:rPr>
              <a:t>inhalation anthrax may not respond to antibiotics; the drugs may be over ridden by the amount of toxin produced</a:t>
            </a:r>
            <a:r>
              <a:rPr lang="en-US" dirty="0" smtClean="0">
                <a:solidFill>
                  <a:schemeClr val="tx1"/>
                </a:solidFill>
              </a:rPr>
              <a:t>.</a:t>
            </a:r>
          </a:p>
          <a:p>
            <a:pPr marL="342900" indent="-342900" algn="l">
              <a:buFont typeface="Wingdings" pitchFamily="2" charset="2"/>
              <a:buChar char="§"/>
            </a:pPr>
            <a:endParaRPr lang="en-US" dirty="0">
              <a:solidFill>
                <a:schemeClr val="tx1"/>
              </a:solidFill>
            </a:endParaRPr>
          </a:p>
          <a:p>
            <a:pPr marL="342900" indent="-342900" algn="l">
              <a:buFont typeface="Wingdings" pitchFamily="2" charset="2"/>
              <a:buChar char="§"/>
            </a:pPr>
            <a:r>
              <a:rPr lang="en-US" dirty="0" smtClean="0">
                <a:solidFill>
                  <a:schemeClr val="tx1"/>
                </a:solidFill>
              </a:rPr>
              <a:t>Injection </a:t>
            </a:r>
            <a:r>
              <a:rPr lang="en-US" dirty="0">
                <a:solidFill>
                  <a:schemeClr val="tx1"/>
                </a:solidFill>
              </a:rPr>
              <a:t>anthrax has been treated by surgically removing infected tissue.</a:t>
            </a:r>
          </a:p>
          <a:p>
            <a:pPr algn="l"/>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57</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PPT-089-01</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31020419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Plague Treatment</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609600" y="1295400"/>
            <a:ext cx="7924800" cy="4800600"/>
          </a:xfrm>
        </p:spPr>
        <p:txBody>
          <a:bodyPr/>
          <a:lstStyle/>
          <a:p>
            <a:pPr algn="l"/>
            <a:r>
              <a:rPr lang="en-US" dirty="0">
                <a:solidFill>
                  <a:schemeClr val="tx1"/>
                </a:solidFill>
              </a:rPr>
              <a:t>No vaccine available, antibiotics can prevent infection.</a:t>
            </a:r>
            <a:r>
              <a:rPr lang="en-US" b="1" dirty="0">
                <a:solidFill>
                  <a:schemeClr val="tx1"/>
                </a:solidFill>
              </a:rPr>
              <a:t> </a:t>
            </a:r>
            <a:r>
              <a:rPr lang="en-US" dirty="0">
                <a:solidFill>
                  <a:schemeClr val="tx1"/>
                </a:solidFill>
              </a:rPr>
              <a:t>Gentamicin, Cipro, doxycycline</a:t>
            </a:r>
            <a:r>
              <a:rPr lang="en-US" dirty="0" smtClean="0">
                <a:solidFill>
                  <a:schemeClr val="tx1"/>
                </a:solidFill>
              </a:rPr>
              <a:t>.</a:t>
            </a:r>
          </a:p>
          <a:p>
            <a:pPr algn="l"/>
            <a:endParaRPr lang="en-US" dirty="0">
              <a:solidFill>
                <a:schemeClr val="tx1"/>
              </a:solidFill>
            </a:endParaRPr>
          </a:p>
          <a:p>
            <a:pPr algn="l"/>
            <a:r>
              <a:rPr lang="en-US" dirty="0">
                <a:solidFill>
                  <a:schemeClr val="tx1"/>
                </a:solidFill>
              </a:rPr>
              <a:t>If treatment is not received within 24 hours of when the first symptoms occur, death can result</a:t>
            </a:r>
            <a:r>
              <a:rPr lang="en-US" dirty="0" smtClean="0">
                <a:solidFill>
                  <a:schemeClr val="tx1"/>
                </a:solidFill>
              </a:rPr>
              <a:t>.</a:t>
            </a:r>
          </a:p>
          <a:p>
            <a:pPr algn="l"/>
            <a:endParaRPr lang="en-US" dirty="0">
              <a:solidFill>
                <a:schemeClr val="tx1"/>
              </a:solidFill>
            </a:endParaRPr>
          </a:p>
          <a:p>
            <a:pPr algn="l"/>
            <a:r>
              <a:rPr lang="en-US" dirty="0">
                <a:solidFill>
                  <a:schemeClr val="tx1"/>
                </a:solidFill>
              </a:rPr>
              <a:t>Antibiotics: streptomycin, gentamicin, doxycycline, or </a:t>
            </a:r>
            <a:r>
              <a:rPr lang="en-US" dirty="0" smtClean="0">
                <a:solidFill>
                  <a:schemeClr val="tx1"/>
                </a:solidFill>
              </a:rPr>
              <a:t>ciprofloxacin</a:t>
            </a:r>
          </a:p>
          <a:p>
            <a:pPr algn="l"/>
            <a:endParaRPr lang="en-US" dirty="0">
              <a:solidFill>
                <a:schemeClr val="tx1"/>
              </a:solidFill>
            </a:endParaRPr>
          </a:p>
          <a:p>
            <a:pPr algn="l"/>
            <a:r>
              <a:rPr lang="en-US" dirty="0">
                <a:solidFill>
                  <a:schemeClr val="tx1"/>
                </a:solidFill>
              </a:rPr>
              <a:t>Oxygen, intravenous fluids, and respiratory support usually are also needed.</a:t>
            </a:r>
          </a:p>
          <a:p>
            <a:pPr algn="l"/>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58</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PPT-089-01</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265537999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Autofit/>
          </a:bodyPr>
          <a:lstStyle/>
          <a:p>
            <a:r>
              <a:rPr lang="en-US" sz="2600" dirty="0" smtClean="0">
                <a:solidFill>
                  <a:schemeClr val="bg1"/>
                </a:solidFill>
                <a:latin typeface="Verdana" pitchFamily="34" charset="0"/>
              </a:rPr>
              <a:t>Pneumonic Plague Treatment</a:t>
            </a:r>
            <a:endParaRPr lang="en-US" sz="2600" dirty="0">
              <a:solidFill>
                <a:schemeClr val="bg1"/>
              </a:solidFill>
              <a:latin typeface="Verdana" pitchFamily="34" charset="0"/>
            </a:endParaRPr>
          </a:p>
        </p:txBody>
      </p:sp>
      <p:sp>
        <p:nvSpPr>
          <p:cNvPr id="3" name="Subtitle 2"/>
          <p:cNvSpPr>
            <a:spLocks noGrp="1"/>
          </p:cNvSpPr>
          <p:nvPr>
            <p:ph type="subTitle" idx="1"/>
          </p:nvPr>
        </p:nvSpPr>
        <p:spPr>
          <a:xfrm>
            <a:off x="609600" y="1295400"/>
            <a:ext cx="7924800" cy="4800600"/>
          </a:xfrm>
        </p:spPr>
        <p:txBody>
          <a:bodyPr>
            <a:normAutofit fontScale="92500"/>
          </a:bodyPr>
          <a:lstStyle/>
          <a:p>
            <a:pPr marL="342900" indent="-342900" algn="l">
              <a:buFont typeface="Courier New" pitchFamily="49" charset="0"/>
              <a:buChar char="o"/>
            </a:pPr>
            <a:r>
              <a:rPr lang="en-US" dirty="0">
                <a:solidFill>
                  <a:schemeClr val="tx1"/>
                </a:solidFill>
              </a:rPr>
              <a:t>Pneumonic plague patients should be strictly isolated from caregivers and other patients. </a:t>
            </a:r>
            <a:endParaRPr lang="en-US" dirty="0" smtClean="0">
              <a:solidFill>
                <a:schemeClr val="tx1"/>
              </a:solidFill>
            </a:endParaRPr>
          </a:p>
          <a:p>
            <a:pPr marL="342900" indent="-342900" algn="l">
              <a:buFont typeface="Courier New" pitchFamily="49" charset="0"/>
              <a:buChar char="o"/>
            </a:pPr>
            <a:r>
              <a:rPr lang="en-US" dirty="0" smtClean="0">
                <a:solidFill>
                  <a:schemeClr val="tx1"/>
                </a:solidFill>
              </a:rPr>
              <a:t>People </a:t>
            </a:r>
            <a:r>
              <a:rPr lang="en-US" dirty="0">
                <a:solidFill>
                  <a:schemeClr val="tx1"/>
                </a:solidFill>
              </a:rPr>
              <a:t>who have had contact with anyone infected by pneumonic plague should be watched carefully and given antibiotics as a preventive measure.</a:t>
            </a:r>
          </a:p>
          <a:p>
            <a:pPr algn="l"/>
            <a:r>
              <a:rPr lang="en-US" dirty="0">
                <a:solidFill>
                  <a:schemeClr val="tx1"/>
                </a:solidFill>
              </a:rPr>
              <a:t> </a:t>
            </a:r>
            <a:endParaRPr lang="en-US" dirty="0" smtClean="0">
              <a:solidFill>
                <a:schemeClr val="tx1"/>
              </a:solidFill>
            </a:endParaRPr>
          </a:p>
          <a:p>
            <a:pPr algn="l"/>
            <a:endParaRPr lang="en-US" dirty="0">
              <a:solidFill>
                <a:schemeClr val="tx1"/>
              </a:solidFill>
            </a:endParaRPr>
          </a:p>
          <a:p>
            <a:pPr algn="l"/>
            <a:endParaRPr lang="en-US" dirty="0" smtClean="0">
              <a:solidFill>
                <a:schemeClr val="tx1"/>
              </a:solidFill>
            </a:endParaRPr>
          </a:p>
          <a:p>
            <a:pPr algn="l"/>
            <a:endParaRPr lang="en-US" dirty="0">
              <a:solidFill>
                <a:schemeClr val="tx1"/>
              </a:solidFill>
            </a:endParaRPr>
          </a:p>
          <a:p>
            <a:pPr algn="l"/>
            <a:endParaRPr lang="en-US" dirty="0">
              <a:solidFill>
                <a:schemeClr val="tx1"/>
              </a:solidFill>
            </a:endParaRPr>
          </a:p>
          <a:p>
            <a:pPr algn="l"/>
            <a:r>
              <a:rPr lang="en-US" sz="1600" dirty="0">
                <a:solidFill>
                  <a:schemeClr val="tx1"/>
                </a:solidFill>
              </a:rPr>
              <a:t>Without treatment, about 50% of persons with bubonic plague die. Almost everyone with pneumonic plague dies if not treated. Treatment reduces the death rate to 50%.</a:t>
            </a:r>
          </a:p>
          <a:p>
            <a:pPr algn="l"/>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59</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PPT-089-01</a:t>
            </a:r>
            <a:endParaRPr lang="en-US" sz="1400" dirty="0">
              <a:solidFill>
                <a:schemeClr val="bg1"/>
              </a:solidFill>
              <a:latin typeface="Verdana" pitchFamily="34" charset="0"/>
            </a:endParaRPr>
          </a:p>
        </p:txBody>
      </p:sp>
      <p:pic>
        <p:nvPicPr>
          <p:cNvPr id="25602" name="Picture 2" descr="C:\Users\stlane\Pictures\Infectious diseases pix\51 isolation ward.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00400" y="3124200"/>
            <a:ext cx="2895600" cy="1954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18903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600" dirty="0" smtClean="0">
                <a:solidFill>
                  <a:schemeClr val="bg1"/>
                </a:solidFill>
                <a:latin typeface="Verdana" pitchFamily="34" charset="0"/>
              </a:rPr>
              <a:t>Infectious Diseases in History</a:t>
            </a:r>
            <a:endParaRPr lang="en-US" sz="2600" dirty="0">
              <a:solidFill>
                <a:schemeClr val="bg1"/>
              </a:solidFill>
              <a:latin typeface="Verdana" pitchFamily="34" charset="0"/>
            </a:endParaRPr>
          </a:p>
        </p:txBody>
      </p:sp>
      <p:sp>
        <p:nvSpPr>
          <p:cNvPr id="3" name="Subtitle 2"/>
          <p:cNvSpPr>
            <a:spLocks noGrp="1"/>
          </p:cNvSpPr>
          <p:nvPr>
            <p:ph type="subTitle" idx="1"/>
          </p:nvPr>
        </p:nvSpPr>
        <p:spPr>
          <a:xfrm>
            <a:off x="609600" y="1295400"/>
            <a:ext cx="4572000" cy="4800600"/>
          </a:xfrm>
        </p:spPr>
        <p:txBody>
          <a:bodyPr>
            <a:normAutofit fontScale="92500"/>
          </a:bodyPr>
          <a:lstStyle/>
          <a:p>
            <a:pPr algn="l"/>
            <a:r>
              <a:rPr lang="en-US" dirty="0" smtClean="0">
                <a:solidFill>
                  <a:schemeClr val="tx1"/>
                </a:solidFill>
              </a:rPr>
              <a:t>1346, during a plague outbreak, Mongols 	 	 catapulted victims into a city.</a:t>
            </a:r>
          </a:p>
          <a:p>
            <a:pPr algn="l"/>
            <a:endParaRPr lang="en-US" dirty="0" smtClean="0">
              <a:solidFill>
                <a:schemeClr val="tx1"/>
              </a:solidFill>
            </a:endParaRPr>
          </a:p>
          <a:p>
            <a:pPr algn="l"/>
            <a:r>
              <a:rPr lang="en-US" dirty="0" smtClean="0">
                <a:solidFill>
                  <a:schemeClr val="tx1"/>
                </a:solidFill>
              </a:rPr>
              <a:t>1520, Narvaez expedition to Aztec empire spread 	 smallpox.</a:t>
            </a:r>
          </a:p>
          <a:p>
            <a:pPr algn="l"/>
            <a:endParaRPr lang="en-US" dirty="0">
              <a:solidFill>
                <a:schemeClr val="tx1"/>
              </a:solidFill>
            </a:endParaRPr>
          </a:p>
          <a:p>
            <a:pPr algn="l"/>
            <a:r>
              <a:rPr lang="en-US" dirty="0" smtClean="0">
                <a:solidFill>
                  <a:schemeClr val="tx1"/>
                </a:solidFill>
              </a:rPr>
              <a:t>1763, during French and Indian War (Pontiac’s 	 Rebellion), blankets and handkerchiefs were given to Native Americans.</a:t>
            </a:r>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6</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PPT-089-01</a:t>
            </a:r>
            <a:endParaRPr lang="en-US" sz="1400" dirty="0">
              <a:solidFill>
                <a:schemeClr val="bg1"/>
              </a:solidFill>
              <a:latin typeface="Verdana" pitchFamily="34" charset="0"/>
            </a:endParaRPr>
          </a:p>
        </p:txBody>
      </p:sp>
      <p:pic>
        <p:nvPicPr>
          <p:cNvPr id="7170" name="Picture 2" descr="C:\Users\stlane\Pictures\Infectious diseases pix\3 18thC_blanket-coat_0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57799" y="1828800"/>
            <a:ext cx="3572325" cy="304800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flipV="1">
            <a:off x="4267200" y="4191000"/>
            <a:ext cx="838200" cy="685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228733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Ebola Treatment</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609600" y="1295400"/>
            <a:ext cx="3657600" cy="4876800"/>
          </a:xfrm>
        </p:spPr>
        <p:txBody>
          <a:bodyPr>
            <a:normAutofit fontScale="92500" lnSpcReduction="20000"/>
          </a:bodyPr>
          <a:lstStyle/>
          <a:p>
            <a:pPr algn="l"/>
            <a:r>
              <a:rPr lang="en-US" dirty="0">
                <a:solidFill>
                  <a:schemeClr val="tx1"/>
                </a:solidFill>
              </a:rPr>
              <a:t>N</a:t>
            </a:r>
            <a:r>
              <a:rPr lang="en-US" dirty="0" smtClean="0">
                <a:solidFill>
                  <a:schemeClr val="tx1"/>
                </a:solidFill>
              </a:rPr>
              <a:t>o </a:t>
            </a:r>
            <a:r>
              <a:rPr lang="en-US" dirty="0">
                <a:solidFill>
                  <a:schemeClr val="tx1"/>
                </a:solidFill>
              </a:rPr>
              <a:t>drug is approved to treat and supportive care is provided</a:t>
            </a:r>
            <a:r>
              <a:rPr lang="en-US" dirty="0" smtClean="0">
                <a:solidFill>
                  <a:schemeClr val="tx1"/>
                </a:solidFill>
              </a:rPr>
              <a:t>:</a:t>
            </a:r>
          </a:p>
          <a:p>
            <a:pPr algn="l"/>
            <a:endParaRPr lang="en-US" dirty="0">
              <a:solidFill>
                <a:schemeClr val="tx1"/>
              </a:solidFill>
            </a:endParaRPr>
          </a:p>
          <a:p>
            <a:pPr marL="342900" lvl="0" indent="-342900" algn="l">
              <a:buFont typeface="Wingdings" pitchFamily="2" charset="2"/>
              <a:buChar char="§"/>
            </a:pPr>
            <a:r>
              <a:rPr lang="en-US" dirty="0">
                <a:solidFill>
                  <a:schemeClr val="tx1"/>
                </a:solidFill>
              </a:rPr>
              <a:t>Rehydrating</a:t>
            </a:r>
          </a:p>
          <a:p>
            <a:pPr marL="342900" lvl="0" indent="-342900" algn="l">
              <a:buFont typeface="Wingdings" pitchFamily="2" charset="2"/>
              <a:buChar char="§"/>
            </a:pPr>
            <a:r>
              <a:rPr lang="en-US" dirty="0">
                <a:solidFill>
                  <a:schemeClr val="tx1"/>
                </a:solidFill>
              </a:rPr>
              <a:t>Blood pressure maintenance</a:t>
            </a:r>
          </a:p>
          <a:p>
            <a:pPr marL="342900" lvl="0" indent="-342900" algn="l">
              <a:buFont typeface="Wingdings" pitchFamily="2" charset="2"/>
              <a:buChar char="§"/>
            </a:pPr>
            <a:r>
              <a:rPr lang="en-US" dirty="0">
                <a:solidFill>
                  <a:schemeClr val="tx1"/>
                </a:solidFill>
              </a:rPr>
              <a:t>Oxygen as needed</a:t>
            </a:r>
          </a:p>
          <a:p>
            <a:pPr marL="342900" lvl="0" indent="-342900" algn="l">
              <a:buFont typeface="Wingdings" pitchFamily="2" charset="2"/>
              <a:buChar char="§"/>
            </a:pPr>
            <a:r>
              <a:rPr lang="en-US" dirty="0">
                <a:solidFill>
                  <a:schemeClr val="tx1"/>
                </a:solidFill>
              </a:rPr>
              <a:t>Lost blood </a:t>
            </a:r>
            <a:r>
              <a:rPr lang="en-US" dirty="0" smtClean="0">
                <a:solidFill>
                  <a:schemeClr val="tx1"/>
                </a:solidFill>
              </a:rPr>
              <a:t>replacement</a:t>
            </a:r>
          </a:p>
          <a:p>
            <a:pPr lvl="0" algn="l"/>
            <a:endParaRPr lang="en-US" dirty="0">
              <a:solidFill>
                <a:schemeClr val="tx1"/>
              </a:solidFill>
            </a:endParaRPr>
          </a:p>
          <a:p>
            <a:pPr lvl="0" algn="l"/>
            <a:r>
              <a:rPr lang="en-US" dirty="0">
                <a:solidFill>
                  <a:schemeClr val="tx1"/>
                </a:solidFill>
              </a:rPr>
              <a:t>Treating other infections which may develop due to suppressed immune system.</a:t>
            </a:r>
          </a:p>
          <a:p>
            <a:pPr algn="l"/>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60</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PPT-089-01</a:t>
            </a:r>
            <a:endParaRPr lang="en-US" sz="1400" dirty="0">
              <a:solidFill>
                <a:schemeClr val="bg1"/>
              </a:solidFill>
              <a:latin typeface="Verdana" pitchFamily="34" charset="0"/>
            </a:endParaRPr>
          </a:p>
        </p:txBody>
      </p:sp>
      <p:pic>
        <p:nvPicPr>
          <p:cNvPr id="26626" name="Picture 2" descr="C:\Users\stlane\Pictures\Infectious diseases pix\52a .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00800" y="1219200"/>
            <a:ext cx="1885950" cy="1251014"/>
          </a:xfrm>
          <a:prstGeom prst="rect">
            <a:avLst/>
          </a:prstGeom>
          <a:noFill/>
          <a:extLst>
            <a:ext uri="{909E8E84-426E-40DD-AFC4-6F175D3DCCD1}">
              <a14:hiddenFill xmlns:a14="http://schemas.microsoft.com/office/drawing/2010/main">
                <a:solidFill>
                  <a:srgbClr val="FFFFFF"/>
                </a:solidFill>
              </a14:hiddenFill>
            </a:ext>
          </a:extLst>
        </p:spPr>
      </p:pic>
      <p:pic>
        <p:nvPicPr>
          <p:cNvPr id="26627" name="Picture 3" descr="C:\Users\stlane\Pictures\Infectious diseases pix\52b bloodpressure-image.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5341" t="21851" r="4269" b="15233"/>
          <a:stretch/>
        </p:blipFill>
        <p:spPr bwMode="auto">
          <a:xfrm>
            <a:off x="4419600" y="2701105"/>
            <a:ext cx="1828800" cy="848361"/>
          </a:xfrm>
          <a:prstGeom prst="rect">
            <a:avLst/>
          </a:prstGeom>
          <a:noFill/>
          <a:extLst>
            <a:ext uri="{909E8E84-426E-40DD-AFC4-6F175D3DCCD1}">
              <a14:hiddenFill xmlns:a14="http://schemas.microsoft.com/office/drawing/2010/main">
                <a:solidFill>
                  <a:srgbClr val="FFFFFF"/>
                </a:solidFill>
              </a14:hiddenFill>
            </a:ext>
          </a:extLst>
        </p:spPr>
      </p:pic>
      <p:pic>
        <p:nvPicPr>
          <p:cNvPr id="26628" name="Picture 4" descr="C:\Users\stlane\Pictures\Infectious diseases pix\52c Oxygen-Therapy.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58000" y="3125286"/>
            <a:ext cx="1524000" cy="1130300"/>
          </a:xfrm>
          <a:prstGeom prst="rect">
            <a:avLst/>
          </a:prstGeom>
          <a:noFill/>
          <a:extLst>
            <a:ext uri="{909E8E84-426E-40DD-AFC4-6F175D3DCCD1}">
              <a14:hiddenFill xmlns:a14="http://schemas.microsoft.com/office/drawing/2010/main">
                <a:solidFill>
                  <a:srgbClr val="FFFFFF"/>
                </a:solidFill>
              </a14:hiddenFill>
            </a:ext>
          </a:extLst>
        </p:spPr>
      </p:pic>
      <p:pic>
        <p:nvPicPr>
          <p:cNvPr id="26629" name="Picture 5" descr="C:\Users\stlane\Pictures\Infectious diseases pix\52d Blood-Transfusion-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800600" y="4191000"/>
            <a:ext cx="1952625" cy="195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16289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Smallpox Treatment</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609600" y="1447800"/>
            <a:ext cx="7924800" cy="4495800"/>
          </a:xfrm>
        </p:spPr>
        <p:txBody>
          <a:bodyPr/>
          <a:lstStyle/>
          <a:p>
            <a:pPr algn="l"/>
            <a:r>
              <a:rPr lang="en-US" b="1" dirty="0">
                <a:solidFill>
                  <a:schemeClr val="tx1"/>
                </a:solidFill>
              </a:rPr>
              <a:t>No </a:t>
            </a:r>
            <a:r>
              <a:rPr lang="en-US" b="1" dirty="0" smtClean="0">
                <a:solidFill>
                  <a:schemeClr val="tx1"/>
                </a:solidFill>
              </a:rPr>
              <a:t>cure - treat </a:t>
            </a:r>
            <a:r>
              <a:rPr lang="en-US" b="1" dirty="0">
                <a:solidFill>
                  <a:schemeClr val="tx1"/>
                </a:solidFill>
              </a:rPr>
              <a:t>symptoms</a:t>
            </a:r>
            <a:r>
              <a:rPr lang="en-US" b="1" dirty="0" smtClean="0">
                <a:solidFill>
                  <a:schemeClr val="tx1"/>
                </a:solidFill>
              </a:rPr>
              <a:t>.</a:t>
            </a:r>
          </a:p>
          <a:p>
            <a:pPr algn="l"/>
            <a:endParaRPr lang="en-US" dirty="0">
              <a:solidFill>
                <a:schemeClr val="tx1"/>
              </a:solidFill>
            </a:endParaRPr>
          </a:p>
          <a:p>
            <a:pPr marL="342900" indent="-342900" algn="l">
              <a:buFont typeface="Wingdings" pitchFamily="2" charset="2"/>
              <a:buChar char="§"/>
            </a:pPr>
            <a:r>
              <a:rPr lang="en-US" dirty="0">
                <a:solidFill>
                  <a:schemeClr val="tx1"/>
                </a:solidFill>
              </a:rPr>
              <a:t>Rehydrate.</a:t>
            </a:r>
          </a:p>
          <a:p>
            <a:pPr marL="342900" indent="-342900" algn="l">
              <a:buFont typeface="Wingdings" pitchFamily="2" charset="2"/>
              <a:buChar char="§"/>
            </a:pPr>
            <a:r>
              <a:rPr lang="en-US" dirty="0">
                <a:solidFill>
                  <a:schemeClr val="tx1"/>
                </a:solidFill>
              </a:rPr>
              <a:t>Antibiotics may be used for those who have a bacterial skin or lung infection</a:t>
            </a:r>
            <a:r>
              <a:rPr lang="en-US" dirty="0" smtClean="0">
                <a:solidFill>
                  <a:schemeClr val="tx1"/>
                </a:solidFill>
              </a:rPr>
              <a:t>.</a:t>
            </a:r>
          </a:p>
          <a:p>
            <a:pPr algn="l"/>
            <a:endParaRPr lang="en-US" dirty="0" smtClean="0">
              <a:solidFill>
                <a:schemeClr val="tx1"/>
              </a:solidFill>
            </a:endParaRPr>
          </a:p>
          <a:p>
            <a:pPr algn="l" hangingPunct="0"/>
            <a:r>
              <a:rPr lang="en-US" u="sng" dirty="0">
                <a:solidFill>
                  <a:schemeClr val="tx1"/>
                </a:solidFill>
              </a:rPr>
              <a:t>Treatment</a:t>
            </a:r>
            <a:endParaRPr lang="en-US" dirty="0">
              <a:solidFill>
                <a:schemeClr val="tx1"/>
              </a:solidFill>
            </a:endParaRPr>
          </a:p>
          <a:p>
            <a:pPr algn="l" hangingPunct="0"/>
            <a:r>
              <a:rPr lang="en-US" dirty="0">
                <a:solidFill>
                  <a:schemeClr val="tx1"/>
                </a:solidFill>
              </a:rPr>
              <a:t>Vaccine exists which is a preventative-not cure.</a:t>
            </a:r>
          </a:p>
          <a:p>
            <a:pPr algn="l" hangingPunct="0"/>
            <a:r>
              <a:rPr lang="en-US" dirty="0">
                <a:solidFill>
                  <a:schemeClr val="tx1"/>
                </a:solidFill>
              </a:rPr>
              <a:t>No specific therapy, supportive care must include prevention of secondary infections.</a:t>
            </a:r>
          </a:p>
          <a:p>
            <a:pPr marL="342900" indent="-342900" algn="l">
              <a:buFont typeface="Wingdings" pitchFamily="2" charset="2"/>
              <a:buChar char="§"/>
            </a:pPr>
            <a:endParaRPr lang="en-US" dirty="0">
              <a:solidFill>
                <a:schemeClr val="tx1"/>
              </a:solidFill>
            </a:endParaRPr>
          </a:p>
          <a:p>
            <a:pPr algn="l"/>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61</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PPT-089-01</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367168103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Immunization</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304800" y="1447800"/>
            <a:ext cx="8534400" cy="4800600"/>
          </a:xfrm>
        </p:spPr>
        <p:txBody>
          <a:bodyPr>
            <a:normAutofit/>
          </a:bodyPr>
          <a:lstStyle/>
          <a:p>
            <a:pPr algn="l"/>
            <a:r>
              <a:rPr lang="en-US" u="sng" dirty="0" smtClean="0">
                <a:solidFill>
                  <a:schemeClr val="tx1"/>
                </a:solidFill>
              </a:rPr>
              <a:t>Agent</a:t>
            </a:r>
            <a:r>
              <a:rPr lang="en-US" u="sng" dirty="0">
                <a:solidFill>
                  <a:schemeClr val="tx1"/>
                </a:solidFill>
              </a:rPr>
              <a:t>	</a:t>
            </a:r>
            <a:r>
              <a:rPr lang="en-US" dirty="0">
                <a:solidFill>
                  <a:schemeClr val="tx1"/>
                </a:solidFill>
              </a:rPr>
              <a:t>	</a:t>
            </a:r>
            <a:r>
              <a:rPr lang="en-US" dirty="0" smtClean="0">
                <a:solidFill>
                  <a:schemeClr val="tx1"/>
                </a:solidFill>
              </a:rPr>
              <a:t>	</a:t>
            </a:r>
            <a:r>
              <a:rPr lang="en-US" u="sng" dirty="0" smtClean="0">
                <a:solidFill>
                  <a:schemeClr val="tx1"/>
                </a:solidFill>
              </a:rPr>
              <a:t>Immunization </a:t>
            </a:r>
            <a:r>
              <a:rPr lang="en-US" u="sng" dirty="0">
                <a:solidFill>
                  <a:schemeClr val="tx1"/>
                </a:solidFill>
              </a:rPr>
              <a:t>Strategy</a:t>
            </a:r>
            <a:endParaRPr lang="en-US" dirty="0">
              <a:solidFill>
                <a:schemeClr val="tx1"/>
              </a:solidFill>
            </a:endParaRPr>
          </a:p>
          <a:p>
            <a:pPr algn="l"/>
            <a:r>
              <a:rPr lang="en-US" dirty="0">
                <a:solidFill>
                  <a:schemeClr val="tx1"/>
                </a:solidFill>
              </a:rPr>
              <a:t> </a:t>
            </a:r>
          </a:p>
          <a:p>
            <a:pPr algn="l"/>
            <a:r>
              <a:rPr lang="en-US" dirty="0">
                <a:solidFill>
                  <a:schemeClr val="tx1"/>
                </a:solidFill>
              </a:rPr>
              <a:t>Anthrax		Vaccine </a:t>
            </a:r>
            <a:r>
              <a:rPr lang="en-US" dirty="0" smtClean="0">
                <a:solidFill>
                  <a:schemeClr val="tx1"/>
                </a:solidFill>
              </a:rPr>
              <a:t>or ciprofloxacin or 					doxycycline </a:t>
            </a:r>
            <a:r>
              <a:rPr lang="en-US" dirty="0">
                <a:solidFill>
                  <a:schemeClr val="tx1"/>
                </a:solidFill>
              </a:rPr>
              <a:t>prophylaxis</a:t>
            </a:r>
          </a:p>
          <a:p>
            <a:pPr algn="l"/>
            <a:r>
              <a:rPr lang="en-US" dirty="0" smtClean="0">
                <a:solidFill>
                  <a:schemeClr val="tx1"/>
                </a:solidFill>
              </a:rPr>
              <a:t>Plague</a:t>
            </a:r>
            <a:r>
              <a:rPr lang="en-US" dirty="0">
                <a:solidFill>
                  <a:schemeClr val="tx1"/>
                </a:solidFill>
              </a:rPr>
              <a:t>		Vaccine or </a:t>
            </a:r>
            <a:r>
              <a:rPr lang="en-US" dirty="0" smtClean="0">
                <a:solidFill>
                  <a:schemeClr val="tx1"/>
                </a:solidFill>
              </a:rPr>
              <a:t>doxycycline prophylaxis</a:t>
            </a:r>
            <a:endParaRPr lang="en-US" dirty="0">
              <a:solidFill>
                <a:schemeClr val="tx1"/>
              </a:solidFill>
            </a:endParaRPr>
          </a:p>
          <a:p>
            <a:pPr algn="l"/>
            <a:r>
              <a:rPr lang="en-US" dirty="0">
                <a:solidFill>
                  <a:schemeClr val="tx1"/>
                </a:solidFill>
              </a:rPr>
              <a:t>Smallpox		Vaccine</a:t>
            </a:r>
          </a:p>
          <a:p>
            <a:pPr algn="l"/>
            <a:r>
              <a:rPr lang="en-US" dirty="0">
                <a:solidFill>
                  <a:schemeClr val="tx1"/>
                </a:solidFill>
              </a:rPr>
              <a:t>(Ebola		</a:t>
            </a:r>
            <a:r>
              <a:rPr lang="en-US" dirty="0" smtClean="0">
                <a:solidFill>
                  <a:schemeClr val="tx1"/>
                </a:solidFill>
              </a:rPr>
              <a:t>No </a:t>
            </a:r>
            <a:r>
              <a:rPr lang="en-US" dirty="0">
                <a:solidFill>
                  <a:schemeClr val="tx1"/>
                </a:solidFill>
              </a:rPr>
              <a:t>vaccine</a:t>
            </a:r>
            <a:r>
              <a:rPr lang="en-US" dirty="0" smtClean="0">
                <a:solidFill>
                  <a:schemeClr val="tx1"/>
                </a:solidFill>
              </a:rPr>
              <a:t>)*</a:t>
            </a:r>
            <a:endParaRPr lang="en-US" dirty="0">
              <a:solidFill>
                <a:schemeClr val="tx1"/>
              </a:solidFill>
            </a:endParaRPr>
          </a:p>
          <a:p>
            <a:pPr algn="l"/>
            <a:endParaRPr lang="en-US" dirty="0" smtClean="0">
              <a:solidFill>
                <a:schemeClr val="tx1"/>
              </a:solidFill>
            </a:endParaRPr>
          </a:p>
          <a:p>
            <a:pPr algn="l"/>
            <a:endParaRPr lang="en-US" dirty="0">
              <a:solidFill>
                <a:schemeClr val="tx1"/>
              </a:solidFill>
            </a:endParaRPr>
          </a:p>
          <a:p>
            <a:pPr algn="l"/>
            <a:endParaRPr lang="en-US" dirty="0" smtClean="0">
              <a:solidFill>
                <a:schemeClr val="tx1"/>
              </a:solidFill>
            </a:endParaRPr>
          </a:p>
          <a:p>
            <a:pPr algn="l"/>
            <a:r>
              <a:rPr lang="en-US" sz="1600" dirty="0" smtClean="0">
                <a:solidFill>
                  <a:schemeClr val="tx1"/>
                </a:solidFill>
              </a:rPr>
              <a:t>Table 5-8, see notes</a:t>
            </a:r>
            <a:endParaRPr lang="en-US" sz="1600"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62</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PPT-089-01</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187070527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Infectious Disease PPE</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63</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PPT-089-01</a:t>
            </a:r>
            <a:endParaRPr lang="en-US" sz="1400" dirty="0">
              <a:solidFill>
                <a:schemeClr val="bg1"/>
              </a:solidFill>
              <a:latin typeface="Verdana" pitchFamily="34" charset="0"/>
            </a:endParaRPr>
          </a:p>
        </p:txBody>
      </p:sp>
      <p:sp>
        <p:nvSpPr>
          <p:cNvPr id="3" name="TextBox 2"/>
          <p:cNvSpPr txBox="1"/>
          <p:nvPr/>
        </p:nvSpPr>
        <p:spPr>
          <a:xfrm>
            <a:off x="304800" y="1219200"/>
            <a:ext cx="8534400" cy="4801314"/>
          </a:xfrm>
          <a:prstGeom prst="rect">
            <a:avLst/>
          </a:prstGeom>
          <a:noFill/>
        </p:spPr>
        <p:txBody>
          <a:bodyPr wrap="square" rtlCol="0">
            <a:spAutoFit/>
          </a:bodyPr>
          <a:lstStyle/>
          <a:p>
            <a:r>
              <a:rPr lang="en-US" sz="2400" dirty="0" smtClean="0">
                <a:solidFill>
                  <a:srgbClr val="FF0000"/>
                </a:solidFill>
                <a:latin typeface="Verdana" pitchFamily="34" charset="0"/>
                <a:ea typeface="Verdana" pitchFamily="34" charset="0"/>
                <a:cs typeface="Verdana" pitchFamily="34" charset="0"/>
              </a:rPr>
              <a:t>Anthrax:</a:t>
            </a:r>
          </a:p>
          <a:p>
            <a:endParaRPr lang="en-US" sz="2400" dirty="0">
              <a:latin typeface="Verdana" pitchFamily="34" charset="0"/>
              <a:ea typeface="Verdana" pitchFamily="34" charset="0"/>
              <a:cs typeface="Verdana" pitchFamily="34" charset="0"/>
            </a:endParaRPr>
          </a:p>
          <a:p>
            <a:r>
              <a:rPr lang="en-US" sz="2000" dirty="0" smtClean="0">
                <a:latin typeface="Verdana" pitchFamily="34" charset="0"/>
                <a:ea typeface="Verdana" pitchFamily="34" charset="0"/>
                <a:cs typeface="Verdana" pitchFamily="34" charset="0"/>
              </a:rPr>
              <a:t>Configure the necessary PPE based on the level of injury and the point at which you make contact.</a:t>
            </a:r>
          </a:p>
          <a:p>
            <a:r>
              <a:rPr lang="en-US" sz="2000" dirty="0">
                <a:latin typeface="Verdana" pitchFamily="34" charset="0"/>
                <a:ea typeface="Verdana" pitchFamily="34" charset="0"/>
                <a:cs typeface="Verdana" pitchFamily="34" charset="0"/>
              </a:rPr>
              <a:t>E</a:t>
            </a:r>
            <a:r>
              <a:rPr lang="en-US" sz="2000" dirty="0" smtClean="0">
                <a:latin typeface="Verdana" pitchFamily="34" charset="0"/>
                <a:ea typeface="Verdana" pitchFamily="34" charset="0"/>
                <a:cs typeface="Verdana" pitchFamily="34" charset="0"/>
              </a:rPr>
              <a:t>xcellent resources:</a:t>
            </a:r>
          </a:p>
          <a:p>
            <a:endParaRPr lang="en-US" sz="2000" dirty="0" smtClean="0">
              <a:latin typeface="Verdana" pitchFamily="34" charset="0"/>
              <a:ea typeface="Verdana" pitchFamily="34" charset="0"/>
              <a:cs typeface="Verdana" pitchFamily="34" charset="0"/>
            </a:endParaRPr>
          </a:p>
          <a:p>
            <a:pPr>
              <a:defRPr/>
            </a:pPr>
            <a:r>
              <a:rPr lang="en-US" sz="2000" dirty="0" smtClean="0">
                <a:latin typeface="Verdana" pitchFamily="34" charset="0"/>
                <a:ea typeface="Verdana" pitchFamily="34" charset="0"/>
                <a:cs typeface="Verdana" pitchFamily="34" charset="0"/>
              </a:rPr>
              <a:t>https</a:t>
            </a:r>
            <a:r>
              <a:rPr lang="en-US" sz="2000" dirty="0">
                <a:latin typeface="Verdana" pitchFamily="34" charset="0"/>
                <a:ea typeface="Verdana" pitchFamily="34" charset="0"/>
                <a:cs typeface="Verdana" pitchFamily="34" charset="0"/>
              </a:rPr>
              <a:t>://www.osha.gov/dts/osta/bestpractices/firstreceivers_hospital.pdf</a:t>
            </a:r>
          </a:p>
          <a:p>
            <a:endParaRPr lang="en-US" sz="2000" dirty="0" smtClean="0"/>
          </a:p>
          <a:p>
            <a:r>
              <a:rPr lang="en-US" sz="2000" dirty="0">
                <a:latin typeface="Verdana" pitchFamily="34" charset="0"/>
                <a:ea typeface="Verdana" pitchFamily="34" charset="0"/>
                <a:cs typeface="Verdana" pitchFamily="34" charset="0"/>
              </a:rPr>
              <a:t>Also check:</a:t>
            </a:r>
          </a:p>
          <a:p>
            <a:endParaRPr lang="en-US" sz="2000" dirty="0">
              <a:latin typeface="Verdana" pitchFamily="34" charset="0"/>
              <a:ea typeface="Verdana" pitchFamily="34" charset="0"/>
              <a:cs typeface="Verdana" pitchFamily="34" charset="0"/>
            </a:endParaRPr>
          </a:p>
          <a:p>
            <a:r>
              <a:rPr lang="en-US" sz="2000" dirty="0">
                <a:latin typeface="Verdana" pitchFamily="34" charset="0"/>
                <a:ea typeface="Verdana" pitchFamily="34" charset="0"/>
                <a:cs typeface="Verdana" pitchFamily="34" charset="0"/>
              </a:rPr>
              <a:t>29 CFR 1910.1030-Bloodborne Pathogens,</a:t>
            </a:r>
          </a:p>
          <a:p>
            <a:r>
              <a:rPr lang="en-US" sz="2000" dirty="0">
                <a:latin typeface="Verdana" pitchFamily="34" charset="0"/>
                <a:ea typeface="Verdana" pitchFamily="34" charset="0"/>
                <a:cs typeface="Verdana" pitchFamily="34" charset="0"/>
              </a:rPr>
              <a:t>29 CFR 1910.132-PPE,</a:t>
            </a:r>
          </a:p>
          <a:p>
            <a:r>
              <a:rPr lang="en-US" sz="2000" dirty="0">
                <a:latin typeface="Verdana" pitchFamily="34" charset="0"/>
                <a:ea typeface="Verdana" pitchFamily="34" charset="0"/>
                <a:cs typeface="Verdana" pitchFamily="34" charset="0"/>
              </a:rPr>
              <a:t>29 CFR 1910.134-Respiratory Protection</a:t>
            </a:r>
          </a:p>
          <a:p>
            <a:endParaRPr lang="en-US" dirty="0"/>
          </a:p>
        </p:txBody>
      </p:sp>
    </p:spTree>
    <p:extLst>
      <p:ext uri="{BB962C8B-B14F-4D97-AF65-F5344CB8AC3E}">
        <p14:creationId xmlns:p14="http://schemas.microsoft.com/office/powerpoint/2010/main" val="160857700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Infectious Disease PPE</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64</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PPT-089-01</a:t>
            </a:r>
            <a:endParaRPr lang="en-US" sz="1400" dirty="0">
              <a:solidFill>
                <a:schemeClr val="bg1"/>
              </a:solidFill>
              <a:latin typeface="Verdana" pitchFamily="34" charset="0"/>
            </a:endParaRPr>
          </a:p>
        </p:txBody>
      </p:sp>
      <p:sp>
        <p:nvSpPr>
          <p:cNvPr id="3" name="TextBox 2"/>
          <p:cNvSpPr txBox="1"/>
          <p:nvPr/>
        </p:nvSpPr>
        <p:spPr>
          <a:xfrm>
            <a:off x="304800" y="1066800"/>
            <a:ext cx="8534400" cy="5539978"/>
          </a:xfrm>
          <a:prstGeom prst="rect">
            <a:avLst/>
          </a:prstGeom>
          <a:noFill/>
        </p:spPr>
        <p:txBody>
          <a:bodyPr wrap="square" rtlCol="0">
            <a:spAutoFit/>
          </a:bodyPr>
          <a:lstStyle/>
          <a:p>
            <a:r>
              <a:rPr lang="en-US" sz="2400" dirty="0" smtClean="0">
                <a:solidFill>
                  <a:srgbClr val="FF0000"/>
                </a:solidFill>
                <a:latin typeface="Verdana" pitchFamily="34" charset="0"/>
                <a:ea typeface="Verdana" pitchFamily="34" charset="0"/>
                <a:cs typeface="Verdana" pitchFamily="34" charset="0"/>
              </a:rPr>
              <a:t>Pneumonic Plague:</a:t>
            </a:r>
          </a:p>
          <a:p>
            <a:endParaRPr lang="en-US" sz="2400" dirty="0">
              <a:latin typeface="Verdana" pitchFamily="34" charset="0"/>
              <a:ea typeface="Verdana" pitchFamily="34" charset="0"/>
              <a:cs typeface="Verdana" pitchFamily="34" charset="0"/>
            </a:endParaRPr>
          </a:p>
          <a:p>
            <a:r>
              <a:rPr lang="en-US" dirty="0" smtClean="0">
                <a:latin typeface="Verdana" pitchFamily="34" charset="0"/>
                <a:ea typeface="Verdana" pitchFamily="34" charset="0"/>
                <a:cs typeface="Verdana" pitchFamily="34" charset="0"/>
              </a:rPr>
              <a:t>PPE based on the level of injury and the point at which you make contact:</a:t>
            </a:r>
          </a:p>
          <a:p>
            <a:pPr marL="285750" indent="-285750">
              <a:buFont typeface="Arial" pitchFamily="34" charset="0"/>
              <a:buChar char="•"/>
            </a:pPr>
            <a:r>
              <a:rPr lang="en-US" dirty="0" smtClean="0">
                <a:latin typeface="Verdana" pitchFamily="34" charset="0"/>
                <a:ea typeface="Verdana" pitchFamily="34" charset="0"/>
                <a:cs typeface="Verdana" pitchFamily="34" charset="0"/>
              </a:rPr>
              <a:t>Emergency Responders</a:t>
            </a:r>
          </a:p>
          <a:p>
            <a:pPr marL="285750" indent="-285750">
              <a:buFont typeface="Arial" pitchFamily="34" charset="0"/>
              <a:buChar char="•"/>
            </a:pPr>
            <a:r>
              <a:rPr lang="en-US" dirty="0" smtClean="0">
                <a:latin typeface="Verdana" pitchFamily="34" charset="0"/>
                <a:ea typeface="Verdana" pitchFamily="34" charset="0"/>
                <a:cs typeface="Verdana" pitchFamily="34" charset="0"/>
              </a:rPr>
              <a:t>Healthcare Workers, Mortuary </a:t>
            </a:r>
          </a:p>
          <a:p>
            <a:r>
              <a:rPr lang="en-US" dirty="0">
                <a:latin typeface="Verdana" pitchFamily="34" charset="0"/>
                <a:ea typeface="Verdana" pitchFamily="34" charset="0"/>
                <a:cs typeface="Verdana" pitchFamily="34" charset="0"/>
              </a:rPr>
              <a:t> </a:t>
            </a:r>
            <a:r>
              <a:rPr lang="en-US" dirty="0" smtClean="0">
                <a:latin typeface="Verdana" pitchFamily="34" charset="0"/>
                <a:ea typeface="Verdana" pitchFamily="34" charset="0"/>
                <a:cs typeface="Verdana" pitchFamily="34" charset="0"/>
              </a:rPr>
              <a:t>   Workers, and Others</a:t>
            </a:r>
          </a:p>
          <a:p>
            <a:pPr marL="285750" indent="-285750">
              <a:buFont typeface="Arial" pitchFamily="34" charset="0"/>
              <a:buChar char="•"/>
            </a:pPr>
            <a:r>
              <a:rPr lang="en-US" dirty="0" smtClean="0">
                <a:latin typeface="Verdana" pitchFamily="34" charset="0"/>
                <a:ea typeface="Verdana" pitchFamily="34" charset="0"/>
                <a:cs typeface="Verdana" pitchFamily="34" charset="0"/>
              </a:rPr>
              <a:t>Laboratory Workers</a:t>
            </a:r>
          </a:p>
          <a:p>
            <a:endParaRPr lang="en-US" dirty="0" smtClean="0">
              <a:latin typeface="Verdana" pitchFamily="34" charset="0"/>
              <a:ea typeface="Verdana" pitchFamily="34" charset="0"/>
              <a:cs typeface="Verdana" pitchFamily="34" charset="0"/>
            </a:endParaRPr>
          </a:p>
          <a:p>
            <a:r>
              <a:rPr lang="en-US" dirty="0" smtClean="0">
                <a:latin typeface="Verdana" pitchFamily="34" charset="0"/>
                <a:ea typeface="Verdana" pitchFamily="34" charset="0"/>
                <a:cs typeface="Verdana" pitchFamily="34" charset="0"/>
              </a:rPr>
              <a:t>Two (2) excellent resources:</a:t>
            </a:r>
          </a:p>
          <a:p>
            <a:endParaRPr lang="en-US" dirty="0" smtClean="0">
              <a:latin typeface="Verdana" pitchFamily="34" charset="0"/>
              <a:ea typeface="Verdana" pitchFamily="34" charset="0"/>
              <a:cs typeface="Verdana" pitchFamily="34" charset="0"/>
            </a:endParaRPr>
          </a:p>
          <a:p>
            <a:pPr>
              <a:defRPr/>
            </a:pPr>
            <a:r>
              <a:rPr lang="en-US" dirty="0">
                <a:latin typeface="Verdana" pitchFamily="34" charset="0"/>
                <a:ea typeface="Verdana" pitchFamily="34" charset="0"/>
                <a:cs typeface="Verdana" pitchFamily="34" charset="0"/>
              </a:rPr>
              <a:t>https://</a:t>
            </a:r>
            <a:r>
              <a:rPr lang="en-US" dirty="0" smtClean="0">
                <a:latin typeface="Verdana" pitchFamily="34" charset="0"/>
                <a:ea typeface="Verdana" pitchFamily="34" charset="0"/>
                <a:cs typeface="Verdana" pitchFamily="34" charset="0"/>
              </a:rPr>
              <a:t>www.osha.gov/SLTC/plague/controls.html and</a:t>
            </a:r>
            <a:endParaRPr lang="en-US" dirty="0">
              <a:latin typeface="Verdana" pitchFamily="34" charset="0"/>
              <a:ea typeface="Verdana" pitchFamily="34" charset="0"/>
              <a:cs typeface="Verdana" pitchFamily="34" charset="0"/>
            </a:endParaRPr>
          </a:p>
          <a:p>
            <a:pPr>
              <a:defRPr/>
            </a:pPr>
            <a:r>
              <a:rPr lang="en-US" dirty="0" smtClean="0">
                <a:latin typeface="Verdana" pitchFamily="34" charset="0"/>
                <a:ea typeface="Verdana" pitchFamily="34" charset="0"/>
                <a:cs typeface="Verdana" pitchFamily="34" charset="0"/>
              </a:rPr>
              <a:t>https</a:t>
            </a:r>
            <a:r>
              <a:rPr lang="en-US" dirty="0">
                <a:latin typeface="Verdana" pitchFamily="34" charset="0"/>
                <a:ea typeface="Verdana" pitchFamily="34" charset="0"/>
                <a:cs typeface="Verdana" pitchFamily="34" charset="0"/>
              </a:rPr>
              <a:t>://www.osha.gov/dts/osta/bestpractices/firstreceivers_hospital.pdf</a:t>
            </a:r>
          </a:p>
          <a:p>
            <a:endParaRPr lang="en-US" dirty="0" smtClean="0">
              <a:latin typeface="Verdana" pitchFamily="34" charset="0"/>
              <a:ea typeface="Verdana" pitchFamily="34" charset="0"/>
              <a:cs typeface="Verdana" pitchFamily="34" charset="0"/>
            </a:endParaRPr>
          </a:p>
          <a:p>
            <a:r>
              <a:rPr lang="en-US" dirty="0">
                <a:latin typeface="Verdana" pitchFamily="34" charset="0"/>
                <a:ea typeface="Verdana" pitchFamily="34" charset="0"/>
                <a:cs typeface="Verdana" pitchFamily="34" charset="0"/>
              </a:rPr>
              <a:t>Also check</a:t>
            </a:r>
            <a:r>
              <a:rPr lang="en-US" dirty="0" smtClean="0">
                <a:latin typeface="Verdana" pitchFamily="34" charset="0"/>
                <a:ea typeface="Verdana" pitchFamily="34" charset="0"/>
                <a:cs typeface="Verdana" pitchFamily="34" charset="0"/>
              </a:rPr>
              <a:t>:</a:t>
            </a:r>
            <a:endParaRPr lang="en-US" dirty="0">
              <a:latin typeface="Verdana" pitchFamily="34" charset="0"/>
              <a:ea typeface="Verdana" pitchFamily="34" charset="0"/>
              <a:cs typeface="Verdana" pitchFamily="34" charset="0"/>
            </a:endParaRPr>
          </a:p>
          <a:p>
            <a:r>
              <a:rPr lang="en-US" dirty="0">
                <a:latin typeface="Verdana" pitchFamily="34" charset="0"/>
                <a:ea typeface="Verdana" pitchFamily="34" charset="0"/>
                <a:cs typeface="Verdana" pitchFamily="34" charset="0"/>
              </a:rPr>
              <a:t>29 CFR 1910.1030-Bloodborne Pathogens,</a:t>
            </a:r>
          </a:p>
          <a:p>
            <a:r>
              <a:rPr lang="en-US" dirty="0">
                <a:latin typeface="Verdana" pitchFamily="34" charset="0"/>
                <a:ea typeface="Verdana" pitchFamily="34" charset="0"/>
                <a:cs typeface="Verdana" pitchFamily="34" charset="0"/>
              </a:rPr>
              <a:t>29 CFR 1910.132-PPE,</a:t>
            </a:r>
          </a:p>
          <a:p>
            <a:r>
              <a:rPr lang="en-US" dirty="0">
                <a:latin typeface="Verdana" pitchFamily="34" charset="0"/>
                <a:ea typeface="Verdana" pitchFamily="34" charset="0"/>
                <a:cs typeface="Verdana" pitchFamily="34" charset="0"/>
              </a:rPr>
              <a:t>29 CFR 1910.134-Respiratory Protection</a:t>
            </a:r>
          </a:p>
          <a:p>
            <a:endParaRPr lang="en-US" dirty="0"/>
          </a:p>
        </p:txBody>
      </p:sp>
      <p:pic>
        <p:nvPicPr>
          <p:cNvPr id="3074" name="Picture 2" descr="C:\Users\stlane\Pictures\Infectious diseases pix\Ebola-Virus-deadbody.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3818" t="19953" r="11891" b="7701"/>
          <a:stretch/>
        </p:blipFill>
        <p:spPr bwMode="auto">
          <a:xfrm>
            <a:off x="5638800" y="2242497"/>
            <a:ext cx="2719137" cy="194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82940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Ebola PPE</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609600" y="1295400"/>
            <a:ext cx="4419600" cy="4800600"/>
          </a:xfrm>
        </p:spPr>
        <p:txBody>
          <a:bodyPr>
            <a:normAutofit fontScale="92500" lnSpcReduction="20000"/>
          </a:bodyPr>
          <a:lstStyle/>
          <a:p>
            <a:pPr algn="l"/>
            <a:r>
              <a:rPr lang="en-US" dirty="0" smtClean="0">
                <a:solidFill>
                  <a:schemeClr val="tx1"/>
                </a:solidFill>
              </a:rPr>
              <a:t>Ensure adherence to the proper personal protective equipment requirements. (See selection chart website in note section: OSHA Fact Sheet.) </a:t>
            </a:r>
          </a:p>
          <a:p>
            <a:pPr algn="l"/>
            <a:endParaRPr lang="en-US" dirty="0">
              <a:solidFill>
                <a:schemeClr val="tx1"/>
              </a:solidFill>
            </a:endParaRPr>
          </a:p>
          <a:p>
            <a:pPr algn="l"/>
            <a:r>
              <a:rPr lang="en-US" dirty="0" smtClean="0">
                <a:solidFill>
                  <a:schemeClr val="tx1"/>
                </a:solidFill>
              </a:rPr>
              <a:t>Also check requirements for other specific infectious diseases in:</a:t>
            </a:r>
          </a:p>
          <a:p>
            <a:pPr algn="l"/>
            <a:r>
              <a:rPr lang="en-US" dirty="0" smtClean="0">
                <a:solidFill>
                  <a:schemeClr val="tx1"/>
                </a:solidFill>
              </a:rPr>
              <a:t>29 CFR 1910.1030-Bloodborne Pathogens,</a:t>
            </a:r>
          </a:p>
          <a:p>
            <a:pPr algn="l"/>
            <a:r>
              <a:rPr lang="en-US" dirty="0" smtClean="0">
                <a:solidFill>
                  <a:schemeClr val="tx1"/>
                </a:solidFill>
              </a:rPr>
              <a:t>29 CFR 1910.132-PPE,</a:t>
            </a:r>
          </a:p>
          <a:p>
            <a:pPr algn="l"/>
            <a:r>
              <a:rPr lang="en-US" dirty="0" smtClean="0">
                <a:solidFill>
                  <a:schemeClr val="tx1"/>
                </a:solidFill>
              </a:rPr>
              <a:t>29 CFR 1910.134-</a:t>
            </a:r>
            <a:r>
              <a:rPr lang="en-US" dirty="0">
                <a:solidFill>
                  <a:schemeClr val="tx1"/>
                </a:solidFill>
              </a:rPr>
              <a:t>Respiratory Protection</a:t>
            </a: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65</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PPT-089-01</a:t>
            </a:r>
            <a:endParaRPr lang="en-US" sz="1400" dirty="0">
              <a:solidFill>
                <a:schemeClr val="bg1"/>
              </a:solidFill>
              <a:latin typeface="Verdana" pitchFamily="34" charset="0"/>
            </a:endParaRPr>
          </a:p>
        </p:txBody>
      </p:sp>
      <p:pic>
        <p:nvPicPr>
          <p:cNvPr id="21506" name="Picture 2" descr="C:\Users\stlane\Pictures\Infectious diseases pix\40 ppe.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29199" y="3790950"/>
            <a:ext cx="4014107" cy="2247900"/>
          </a:xfrm>
          <a:prstGeom prst="rect">
            <a:avLst/>
          </a:prstGeom>
          <a:noFill/>
          <a:extLst>
            <a:ext uri="{909E8E84-426E-40DD-AFC4-6F175D3DCCD1}">
              <a14:hiddenFill xmlns:a14="http://schemas.microsoft.com/office/drawing/2010/main">
                <a:solidFill>
                  <a:srgbClr val="FFFFFF"/>
                </a:solidFill>
              </a14:hiddenFill>
            </a:ext>
          </a:extLst>
        </p:spPr>
      </p:pic>
      <p:pic>
        <p:nvPicPr>
          <p:cNvPr id="21507" name="Picture 3" descr="C:\Users\stlane\Pictures\Infectious diseases pix\56 Ebola-US_Druk-676x450.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12285" r="9090"/>
          <a:stretch/>
        </p:blipFill>
        <p:spPr bwMode="auto">
          <a:xfrm>
            <a:off x="5638800" y="1219200"/>
            <a:ext cx="2819400" cy="2387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52180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Infectious Disease PPE</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66</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PPT-089-01</a:t>
            </a:r>
            <a:endParaRPr lang="en-US" sz="1400" dirty="0">
              <a:solidFill>
                <a:schemeClr val="bg1"/>
              </a:solidFill>
              <a:latin typeface="Verdana" pitchFamily="34" charset="0"/>
            </a:endParaRPr>
          </a:p>
        </p:txBody>
      </p:sp>
      <p:sp>
        <p:nvSpPr>
          <p:cNvPr id="3" name="TextBox 2"/>
          <p:cNvSpPr txBox="1"/>
          <p:nvPr/>
        </p:nvSpPr>
        <p:spPr>
          <a:xfrm>
            <a:off x="304800" y="1066800"/>
            <a:ext cx="8534400" cy="5539978"/>
          </a:xfrm>
          <a:prstGeom prst="rect">
            <a:avLst/>
          </a:prstGeom>
          <a:noFill/>
        </p:spPr>
        <p:txBody>
          <a:bodyPr wrap="square" rtlCol="0">
            <a:spAutoFit/>
          </a:bodyPr>
          <a:lstStyle/>
          <a:p>
            <a:r>
              <a:rPr lang="en-US" sz="2400" dirty="0">
                <a:solidFill>
                  <a:srgbClr val="FF0000"/>
                </a:solidFill>
                <a:latin typeface="Verdana" pitchFamily="34" charset="0"/>
                <a:ea typeface="Verdana" pitchFamily="34" charset="0"/>
                <a:cs typeface="Verdana" pitchFamily="34" charset="0"/>
              </a:rPr>
              <a:t>S</a:t>
            </a:r>
            <a:r>
              <a:rPr lang="en-US" sz="2400" dirty="0" smtClean="0">
                <a:solidFill>
                  <a:srgbClr val="FF0000"/>
                </a:solidFill>
                <a:latin typeface="Verdana" pitchFamily="34" charset="0"/>
                <a:ea typeface="Verdana" pitchFamily="34" charset="0"/>
                <a:cs typeface="Verdana" pitchFamily="34" charset="0"/>
              </a:rPr>
              <a:t>mallpox:</a:t>
            </a:r>
          </a:p>
          <a:p>
            <a:endParaRPr lang="en-US" sz="2400" dirty="0" smtClean="0">
              <a:solidFill>
                <a:srgbClr val="FF0000"/>
              </a:solidFill>
              <a:latin typeface="Verdana" pitchFamily="34" charset="0"/>
              <a:ea typeface="Verdana" pitchFamily="34" charset="0"/>
              <a:cs typeface="Verdana" pitchFamily="34" charset="0"/>
            </a:endParaRPr>
          </a:p>
          <a:p>
            <a:r>
              <a:rPr lang="en-US" sz="2400" dirty="0" smtClean="0">
                <a:latin typeface="Verdana" pitchFamily="34" charset="0"/>
                <a:ea typeface="Verdana" pitchFamily="34" charset="0"/>
                <a:cs typeface="Verdana" pitchFamily="34" charset="0"/>
              </a:rPr>
              <a:t>National infection control guidelines indicate specific precautions when treating patients with known of suspected smallpox. Such precautions include:</a:t>
            </a:r>
          </a:p>
          <a:p>
            <a:pPr marL="342900" indent="-342900">
              <a:buFont typeface="Wingdings" pitchFamily="2" charset="2"/>
              <a:buChar char="§"/>
            </a:pPr>
            <a:r>
              <a:rPr lang="en-US" sz="2400" dirty="0" smtClean="0">
                <a:latin typeface="Verdana" pitchFamily="34" charset="0"/>
                <a:ea typeface="Verdana" pitchFamily="34" charset="0"/>
                <a:cs typeface="Verdana" pitchFamily="34" charset="0"/>
              </a:rPr>
              <a:t>Standard</a:t>
            </a:r>
          </a:p>
          <a:p>
            <a:pPr marL="342900" indent="-342900">
              <a:buFont typeface="Wingdings" pitchFamily="2" charset="2"/>
              <a:buChar char="§"/>
            </a:pPr>
            <a:r>
              <a:rPr lang="en-US" sz="2400" dirty="0" smtClean="0">
                <a:latin typeface="Verdana" pitchFamily="34" charset="0"/>
                <a:ea typeface="Verdana" pitchFamily="34" charset="0"/>
                <a:cs typeface="Verdana" pitchFamily="34" charset="0"/>
              </a:rPr>
              <a:t>Droplet</a:t>
            </a:r>
          </a:p>
          <a:p>
            <a:pPr marL="342900" indent="-342900">
              <a:buFont typeface="Wingdings" pitchFamily="2" charset="2"/>
              <a:buChar char="§"/>
            </a:pPr>
            <a:r>
              <a:rPr lang="en-US" sz="2400" dirty="0" smtClean="0">
                <a:latin typeface="Verdana" pitchFamily="34" charset="0"/>
                <a:ea typeface="Verdana" pitchFamily="34" charset="0"/>
                <a:cs typeface="Verdana" pitchFamily="34" charset="0"/>
              </a:rPr>
              <a:t>Airborne, and</a:t>
            </a:r>
          </a:p>
          <a:p>
            <a:pPr marL="342900" indent="-342900">
              <a:buFont typeface="Wingdings" pitchFamily="2" charset="2"/>
              <a:buChar char="§"/>
            </a:pPr>
            <a:r>
              <a:rPr lang="en-US" sz="2400" dirty="0" smtClean="0">
                <a:latin typeface="Verdana" pitchFamily="34" charset="0"/>
                <a:ea typeface="Verdana" pitchFamily="34" charset="0"/>
                <a:cs typeface="Verdana" pitchFamily="34" charset="0"/>
              </a:rPr>
              <a:t>Contact Precautions</a:t>
            </a:r>
          </a:p>
          <a:p>
            <a:endParaRPr lang="en-US" sz="2000" dirty="0" smtClean="0"/>
          </a:p>
          <a:p>
            <a:r>
              <a:rPr lang="en-US" sz="2000" dirty="0">
                <a:latin typeface="Verdana" pitchFamily="34" charset="0"/>
                <a:ea typeface="Verdana" pitchFamily="34" charset="0"/>
                <a:cs typeface="Verdana" pitchFamily="34" charset="0"/>
              </a:rPr>
              <a:t>Also check:</a:t>
            </a:r>
          </a:p>
          <a:p>
            <a:endParaRPr lang="en-US" sz="2000" dirty="0">
              <a:latin typeface="Verdana" pitchFamily="34" charset="0"/>
              <a:ea typeface="Verdana" pitchFamily="34" charset="0"/>
              <a:cs typeface="Verdana" pitchFamily="34" charset="0"/>
            </a:endParaRPr>
          </a:p>
          <a:p>
            <a:r>
              <a:rPr lang="en-US" sz="2000" dirty="0">
                <a:latin typeface="Verdana" pitchFamily="34" charset="0"/>
                <a:ea typeface="Verdana" pitchFamily="34" charset="0"/>
                <a:cs typeface="Verdana" pitchFamily="34" charset="0"/>
              </a:rPr>
              <a:t>29 CFR 1910.1030-Bloodborne Pathogens,</a:t>
            </a:r>
          </a:p>
          <a:p>
            <a:r>
              <a:rPr lang="en-US" sz="2000" dirty="0">
                <a:latin typeface="Verdana" pitchFamily="34" charset="0"/>
                <a:ea typeface="Verdana" pitchFamily="34" charset="0"/>
                <a:cs typeface="Verdana" pitchFamily="34" charset="0"/>
              </a:rPr>
              <a:t>29 CFR 1910.132-PPE,</a:t>
            </a:r>
          </a:p>
          <a:p>
            <a:r>
              <a:rPr lang="en-US" sz="2000" dirty="0">
                <a:latin typeface="Verdana" pitchFamily="34" charset="0"/>
                <a:ea typeface="Verdana" pitchFamily="34" charset="0"/>
                <a:cs typeface="Verdana" pitchFamily="34" charset="0"/>
              </a:rPr>
              <a:t>29 CFR 1910.134-Respiratory Protection</a:t>
            </a:r>
          </a:p>
          <a:p>
            <a:endParaRPr lang="en-US" dirty="0"/>
          </a:p>
        </p:txBody>
      </p:sp>
    </p:spTree>
    <p:extLst>
      <p:ext uri="{BB962C8B-B14F-4D97-AF65-F5344CB8AC3E}">
        <p14:creationId xmlns:p14="http://schemas.microsoft.com/office/powerpoint/2010/main" val="138145277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Bibliography</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609600" y="1295400"/>
            <a:ext cx="7924800" cy="4800600"/>
          </a:xfrm>
        </p:spPr>
        <p:txBody>
          <a:bodyPr>
            <a:normAutofit fontScale="92500"/>
          </a:bodyPr>
          <a:lstStyle/>
          <a:p>
            <a:pPr algn="l"/>
            <a:r>
              <a:rPr lang="en-US" dirty="0">
                <a:solidFill>
                  <a:schemeClr val="tx1"/>
                </a:solidFill>
              </a:rPr>
              <a:t>http://www.mayoclinic.org/diseases-conditions/infectious-diseases/basics/prevention/con-20033534</a:t>
            </a:r>
          </a:p>
          <a:p>
            <a:pPr algn="l"/>
            <a:endParaRPr lang="en-US" dirty="0" smtClean="0">
              <a:solidFill>
                <a:schemeClr val="tx1"/>
              </a:solidFill>
            </a:endParaRPr>
          </a:p>
          <a:p>
            <a:pPr algn="l"/>
            <a:r>
              <a:rPr lang="en-US" dirty="0" smtClean="0">
                <a:solidFill>
                  <a:schemeClr val="tx1"/>
                </a:solidFill>
              </a:rPr>
              <a:t>http</a:t>
            </a:r>
            <a:r>
              <a:rPr lang="en-US" dirty="0">
                <a:solidFill>
                  <a:schemeClr val="tx1"/>
                </a:solidFill>
              </a:rPr>
              <a:t>://www.mayoclinic.org/diseases-conditions/anthrax/basics/risk-factors/con-20022705</a:t>
            </a:r>
          </a:p>
          <a:p>
            <a:pPr algn="l"/>
            <a:endParaRPr lang="en-US" dirty="0" smtClean="0">
              <a:solidFill>
                <a:schemeClr val="tx1"/>
              </a:solidFill>
            </a:endParaRPr>
          </a:p>
          <a:p>
            <a:pPr algn="l"/>
            <a:r>
              <a:rPr lang="en-US" dirty="0">
                <a:solidFill>
                  <a:schemeClr val="tx1"/>
                </a:solidFill>
              </a:rPr>
              <a:t>http://</a:t>
            </a:r>
            <a:r>
              <a:rPr lang="en-US" dirty="0" smtClean="0">
                <a:solidFill>
                  <a:schemeClr val="tx1"/>
                </a:solidFill>
              </a:rPr>
              <a:t>www.mayoclinic.org/diseases-conditions/cholera/basics/treatment/con-20031469</a:t>
            </a:r>
          </a:p>
          <a:p>
            <a:r>
              <a:rPr lang="en-US" dirty="0"/>
              <a:t> </a:t>
            </a:r>
          </a:p>
          <a:p>
            <a:pPr algn="l"/>
            <a:r>
              <a:rPr lang="en-US" u="sng" dirty="0">
                <a:solidFill>
                  <a:schemeClr val="tx1"/>
                </a:solidFill>
              </a:rPr>
              <a:t>http://www.sciencechannel.com/life-earth-science/10-infectious-diseases.htm</a:t>
            </a:r>
            <a:endParaRPr lang="en-US" dirty="0">
              <a:solidFill>
                <a:schemeClr val="tx1"/>
              </a:solidFill>
            </a:endParaRPr>
          </a:p>
          <a:p>
            <a:pPr algn="l"/>
            <a:endParaRPr lang="en-US" dirty="0" smtClean="0"/>
          </a:p>
          <a:p>
            <a:pPr algn="l"/>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67</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PPT-089-01</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52542316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Bibliography</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609600" y="1295400"/>
            <a:ext cx="7924800" cy="4800600"/>
          </a:xfrm>
        </p:spPr>
        <p:txBody>
          <a:bodyPr>
            <a:normAutofit/>
          </a:bodyPr>
          <a:lstStyle/>
          <a:p>
            <a:pPr algn="l"/>
            <a:endParaRPr lang="en-US" dirty="0" smtClean="0"/>
          </a:p>
          <a:p>
            <a:pPr algn="l"/>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68</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PPT-089-01</a:t>
            </a:r>
            <a:endParaRPr lang="en-US" sz="1400" dirty="0">
              <a:solidFill>
                <a:schemeClr val="bg1"/>
              </a:solidFill>
              <a:latin typeface="Verdana" pitchFamily="34" charset="0"/>
            </a:endParaRPr>
          </a:p>
        </p:txBody>
      </p:sp>
      <p:sp>
        <p:nvSpPr>
          <p:cNvPr id="6" name="Rectangle 5"/>
          <p:cNvSpPr/>
          <p:nvPr/>
        </p:nvSpPr>
        <p:spPr>
          <a:xfrm>
            <a:off x="457200" y="1219200"/>
            <a:ext cx="8153400" cy="6001643"/>
          </a:xfrm>
          <a:prstGeom prst="rect">
            <a:avLst/>
          </a:prstGeom>
        </p:spPr>
        <p:txBody>
          <a:bodyPr wrap="square">
            <a:spAutoFit/>
          </a:bodyPr>
          <a:lstStyle/>
          <a:p>
            <a:r>
              <a:rPr lang="en-US" sz="2400" dirty="0">
                <a:latin typeface="Verdana" pitchFamily="34" charset="0"/>
                <a:ea typeface="Verdana" pitchFamily="34" charset="0"/>
                <a:cs typeface="Verdana" pitchFamily="34" charset="0"/>
              </a:rPr>
              <a:t>www.mayoclinic.org/diseases-conditions/ebola-virus/basics</a:t>
            </a:r>
            <a:r>
              <a:rPr lang="en-US" sz="2400" dirty="0" smtClean="0">
                <a:latin typeface="Verdana" pitchFamily="34" charset="0"/>
                <a:ea typeface="Verdana" pitchFamily="34" charset="0"/>
                <a:cs typeface="Verdana" pitchFamily="34" charset="0"/>
              </a:rPr>
              <a:t>/...</a:t>
            </a:r>
          </a:p>
          <a:p>
            <a:endParaRPr lang="en-US" sz="2400" dirty="0">
              <a:latin typeface="Verdana" pitchFamily="34" charset="0"/>
              <a:ea typeface="Verdana" pitchFamily="34" charset="0"/>
              <a:cs typeface="Verdana" pitchFamily="34" charset="0"/>
            </a:endParaRPr>
          </a:p>
          <a:p>
            <a:r>
              <a:rPr lang="en-US" sz="2400" dirty="0">
                <a:latin typeface="Verdana" pitchFamily="34" charset="0"/>
                <a:ea typeface="Verdana" pitchFamily="34" charset="0"/>
                <a:cs typeface="Verdana" pitchFamily="34" charset="0"/>
              </a:rPr>
              <a:t>www.mayoclinic.org/diseases-conditions/smallpox/basics/definition</a:t>
            </a:r>
            <a:r>
              <a:rPr lang="en-US" sz="2400" dirty="0" smtClean="0">
                <a:latin typeface="Verdana" pitchFamily="34" charset="0"/>
                <a:ea typeface="Verdana" pitchFamily="34" charset="0"/>
                <a:cs typeface="Verdana" pitchFamily="34" charset="0"/>
              </a:rPr>
              <a:t>/...</a:t>
            </a:r>
          </a:p>
          <a:p>
            <a:endParaRPr lang="en-US" sz="2400" i="1" dirty="0">
              <a:latin typeface="Verdana" pitchFamily="34" charset="0"/>
              <a:ea typeface="Verdana" pitchFamily="34" charset="0"/>
              <a:cs typeface="Verdana" pitchFamily="34" charset="0"/>
            </a:endParaRPr>
          </a:p>
          <a:p>
            <a:r>
              <a:rPr lang="en-US" sz="2400" dirty="0" smtClean="0">
                <a:latin typeface="Verdana" pitchFamily="34" charset="0"/>
                <a:ea typeface="Verdana" pitchFamily="34" charset="0"/>
                <a:cs typeface="Verdana" pitchFamily="34" charset="0"/>
              </a:rPr>
              <a:t>“Philadelphia </a:t>
            </a:r>
            <a:r>
              <a:rPr lang="en-US" sz="2400" dirty="0">
                <a:latin typeface="Verdana" pitchFamily="34" charset="0"/>
                <a:ea typeface="Verdana" pitchFamily="34" charset="0"/>
                <a:cs typeface="Verdana" pitchFamily="34" charset="0"/>
              </a:rPr>
              <a:t>Fever,” by Jeanne Abrams, World War II magazine, February, 2015 issue</a:t>
            </a:r>
            <a:r>
              <a:rPr lang="en-US" sz="2400" dirty="0" smtClean="0">
                <a:latin typeface="Verdana" pitchFamily="34" charset="0"/>
                <a:ea typeface="Verdana" pitchFamily="34" charset="0"/>
                <a:cs typeface="Verdana" pitchFamily="34" charset="0"/>
              </a:rPr>
              <a:t>.</a:t>
            </a:r>
          </a:p>
          <a:p>
            <a:endParaRPr lang="en-US" sz="2400" dirty="0"/>
          </a:p>
          <a:p>
            <a:r>
              <a:rPr lang="en-US" sz="2400" dirty="0">
                <a:latin typeface="Verdana" pitchFamily="34" charset="0"/>
                <a:ea typeface="Verdana" pitchFamily="34" charset="0"/>
                <a:cs typeface="Verdana" pitchFamily="34" charset="0"/>
              </a:rPr>
              <a:t>www.rightdiagnosis.com › </a:t>
            </a:r>
            <a:r>
              <a:rPr lang="en-US" sz="2400" dirty="0" smtClean="0">
                <a:latin typeface="Verdana" pitchFamily="34" charset="0"/>
                <a:ea typeface="Verdana" pitchFamily="34" charset="0"/>
                <a:cs typeface="Verdana" pitchFamily="34" charset="0"/>
              </a:rPr>
              <a:t>Diseases</a:t>
            </a:r>
          </a:p>
          <a:p>
            <a:endParaRPr lang="en-US" sz="2400" dirty="0">
              <a:latin typeface="Verdana" pitchFamily="34" charset="0"/>
              <a:ea typeface="Verdana" pitchFamily="34" charset="0"/>
              <a:cs typeface="Verdana" pitchFamily="34" charset="0"/>
            </a:endParaRPr>
          </a:p>
          <a:p>
            <a:r>
              <a:rPr lang="en-US" sz="2400" dirty="0">
                <a:latin typeface="Verdana" pitchFamily="34" charset="0"/>
                <a:ea typeface="Verdana" pitchFamily="34" charset="0"/>
                <a:cs typeface="Verdana" pitchFamily="34" charset="0"/>
              </a:rPr>
              <a:t>http://www.visualdx.com/view/diagnosis/plague_septicemic</a:t>
            </a:r>
            <a:endParaRPr lang="en-US" sz="2400" dirty="0" smtClean="0">
              <a:latin typeface="Verdana" pitchFamily="34" charset="0"/>
              <a:ea typeface="Verdana" pitchFamily="34" charset="0"/>
              <a:cs typeface="Verdana" pitchFamily="34" charset="0"/>
            </a:endParaRPr>
          </a:p>
          <a:p>
            <a:endParaRPr lang="en-US" sz="2400" dirty="0" smtClean="0"/>
          </a:p>
          <a:p>
            <a:endParaRPr lang="en-US" sz="2400" dirty="0"/>
          </a:p>
          <a:p>
            <a:endParaRPr lang="en-US" sz="24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88217255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Bibliography</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609600" y="1295400"/>
            <a:ext cx="7924800" cy="4800600"/>
          </a:xfrm>
        </p:spPr>
        <p:txBody>
          <a:bodyPr>
            <a:normAutofit/>
          </a:bodyPr>
          <a:lstStyle/>
          <a:p>
            <a:pPr algn="l"/>
            <a:endParaRPr lang="en-US" dirty="0" smtClean="0"/>
          </a:p>
          <a:p>
            <a:pPr algn="l"/>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69</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PPT-089-01</a:t>
            </a:r>
            <a:endParaRPr lang="en-US" sz="1400" dirty="0">
              <a:solidFill>
                <a:schemeClr val="bg1"/>
              </a:solidFill>
              <a:latin typeface="Verdana" pitchFamily="34" charset="0"/>
            </a:endParaRPr>
          </a:p>
        </p:txBody>
      </p:sp>
      <p:sp>
        <p:nvSpPr>
          <p:cNvPr id="6" name="Rectangle 5"/>
          <p:cNvSpPr/>
          <p:nvPr/>
        </p:nvSpPr>
        <p:spPr>
          <a:xfrm>
            <a:off x="457200" y="1219200"/>
            <a:ext cx="8153400" cy="5632311"/>
          </a:xfrm>
          <a:prstGeom prst="rect">
            <a:avLst/>
          </a:prstGeom>
        </p:spPr>
        <p:txBody>
          <a:bodyPr wrap="square">
            <a:spAutoFit/>
          </a:bodyPr>
          <a:lstStyle/>
          <a:p>
            <a:r>
              <a:rPr lang="en-US" sz="2400" dirty="0" smtClean="0">
                <a:latin typeface="Verdana" pitchFamily="34" charset="0"/>
                <a:ea typeface="Verdana" pitchFamily="34" charset="0"/>
                <a:cs typeface="Verdana" pitchFamily="34" charset="0"/>
              </a:rPr>
              <a:t>http</a:t>
            </a:r>
            <a:r>
              <a:rPr lang="en-US" sz="2400" dirty="0">
                <a:latin typeface="Verdana" pitchFamily="34" charset="0"/>
                <a:ea typeface="Verdana" pitchFamily="34" charset="0"/>
                <a:cs typeface="Verdana" pitchFamily="34" charset="0"/>
              </a:rPr>
              <a:t>://www.britannica.com/EBchecked/topic/549405/smallpox, 12/4/2014</a:t>
            </a:r>
            <a:r>
              <a:rPr lang="en-US" sz="2400" dirty="0" smtClean="0">
                <a:latin typeface="Verdana" pitchFamily="34" charset="0"/>
                <a:ea typeface="Verdana" pitchFamily="34" charset="0"/>
                <a:cs typeface="Verdana" pitchFamily="34" charset="0"/>
              </a:rPr>
              <a:t>.</a:t>
            </a:r>
          </a:p>
          <a:p>
            <a:endParaRPr lang="en-US" sz="2400" dirty="0" smtClean="0">
              <a:latin typeface="Verdana" pitchFamily="34" charset="0"/>
              <a:ea typeface="Verdana" pitchFamily="34" charset="0"/>
              <a:cs typeface="Verdana" pitchFamily="34" charset="0"/>
            </a:endParaRPr>
          </a:p>
          <a:p>
            <a:r>
              <a:rPr lang="en-US" sz="2400" dirty="0" smtClean="0">
                <a:latin typeface="Verdana" pitchFamily="34" charset="0"/>
                <a:ea typeface="Verdana" pitchFamily="34" charset="0"/>
                <a:cs typeface="Verdana" pitchFamily="34" charset="0"/>
              </a:rPr>
              <a:t>Martin, James W., MD, FACP, George W. Christopher, MD, FACP, and Edward M. Eitzen, Jr, MD, MPH, </a:t>
            </a:r>
            <a:r>
              <a:rPr lang="en-US" sz="2400" u="sng" dirty="0" smtClean="0">
                <a:latin typeface="Verdana" pitchFamily="34" charset="0"/>
                <a:ea typeface="Verdana" pitchFamily="34" charset="0"/>
                <a:cs typeface="Verdana" pitchFamily="34" charset="0"/>
              </a:rPr>
              <a:t>Chapter 1, History of Biological Weapons: From Poisoned Darts to Intentional Epidemics</a:t>
            </a:r>
            <a:r>
              <a:rPr lang="en-US" sz="2400" dirty="0" smtClean="0">
                <a:latin typeface="Verdana" pitchFamily="34" charset="0"/>
                <a:ea typeface="Verdana" pitchFamily="34" charset="0"/>
                <a:cs typeface="Verdana" pitchFamily="34" charset="0"/>
              </a:rPr>
              <a:t>, USAMRIID, Fort Detrick, MD, 21702-5011, </a:t>
            </a:r>
            <a:r>
              <a:rPr lang="en-US" sz="2400" dirty="0">
                <a:latin typeface="Verdana" pitchFamily="34" charset="0"/>
                <a:ea typeface="Verdana" pitchFamily="34" charset="0"/>
                <a:cs typeface="Verdana" pitchFamily="34" charset="0"/>
              </a:rPr>
              <a:t>4</a:t>
            </a:r>
            <a:r>
              <a:rPr lang="en-US" sz="2400" baseline="30000" dirty="0">
                <a:latin typeface="Verdana" pitchFamily="34" charset="0"/>
                <a:ea typeface="Verdana" pitchFamily="34" charset="0"/>
                <a:cs typeface="Verdana" pitchFamily="34" charset="0"/>
              </a:rPr>
              <a:t>th</a:t>
            </a:r>
            <a:r>
              <a:rPr lang="en-US" sz="2400" dirty="0">
                <a:latin typeface="Verdana" pitchFamily="34" charset="0"/>
                <a:ea typeface="Verdana" pitchFamily="34" charset="0"/>
                <a:cs typeface="Verdana" pitchFamily="34" charset="0"/>
              </a:rPr>
              <a:t> edition, February, 2001, found at http://www.hsdl.org/?</a:t>
            </a:r>
            <a:r>
              <a:rPr lang="en-US" sz="2400" dirty="0" smtClean="0">
                <a:latin typeface="Verdana" pitchFamily="34" charset="0"/>
                <a:ea typeface="Verdana" pitchFamily="34" charset="0"/>
                <a:cs typeface="Verdana" pitchFamily="34" charset="0"/>
              </a:rPr>
              <a:t>view&amp;did=19931</a:t>
            </a:r>
          </a:p>
          <a:p>
            <a:endParaRPr lang="en-US" sz="2400" dirty="0">
              <a:latin typeface="Verdana" pitchFamily="34" charset="0"/>
              <a:ea typeface="Verdana" pitchFamily="34" charset="0"/>
              <a:cs typeface="Verdana" pitchFamily="34" charset="0"/>
            </a:endParaRPr>
          </a:p>
          <a:p>
            <a:r>
              <a:rPr lang="en-US" sz="2400" dirty="0">
                <a:latin typeface="Verdana" pitchFamily="34" charset="0"/>
                <a:ea typeface="Verdana" pitchFamily="34" charset="0"/>
                <a:cs typeface="Verdana" pitchFamily="34" charset="0"/>
              </a:rPr>
              <a:t>https://www.osha.gov/SLTC/plague/index.html</a:t>
            </a:r>
            <a:endParaRPr lang="en-US" sz="2400" dirty="0" smtClean="0">
              <a:latin typeface="Verdana" pitchFamily="34" charset="0"/>
              <a:ea typeface="Verdana" pitchFamily="34" charset="0"/>
              <a:cs typeface="Verdana" pitchFamily="34" charset="0"/>
            </a:endParaRPr>
          </a:p>
          <a:p>
            <a:endParaRPr lang="en-US" sz="2400" dirty="0"/>
          </a:p>
          <a:p>
            <a:pPr lvl="0"/>
            <a:endParaRPr lang="en-US" sz="2400" dirty="0">
              <a:latin typeface="Verdana" pitchFamily="34" charset="0"/>
              <a:ea typeface="Verdana" pitchFamily="34" charset="0"/>
              <a:cs typeface="Verdana" pitchFamily="34" charset="0"/>
            </a:endParaRPr>
          </a:p>
          <a:p>
            <a:endParaRPr lang="en-US" sz="24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5389376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600" dirty="0" smtClean="0">
                <a:solidFill>
                  <a:schemeClr val="bg1"/>
                </a:solidFill>
                <a:latin typeface="Verdana" pitchFamily="34" charset="0"/>
              </a:rPr>
              <a:t>Infectious Diseases in History</a:t>
            </a:r>
            <a:endParaRPr lang="en-US" sz="2600" dirty="0">
              <a:solidFill>
                <a:schemeClr val="bg1"/>
              </a:solidFill>
              <a:latin typeface="Verdana" pitchFamily="34" charset="0"/>
            </a:endParaRPr>
          </a:p>
        </p:txBody>
      </p:sp>
      <p:sp>
        <p:nvSpPr>
          <p:cNvPr id="3" name="Subtitle 2"/>
          <p:cNvSpPr>
            <a:spLocks noGrp="1"/>
          </p:cNvSpPr>
          <p:nvPr>
            <p:ph type="subTitle" idx="1"/>
          </p:nvPr>
        </p:nvSpPr>
        <p:spPr>
          <a:xfrm>
            <a:off x="609600" y="1828800"/>
            <a:ext cx="2743200" cy="3886201"/>
          </a:xfrm>
        </p:spPr>
        <p:txBody>
          <a:bodyPr/>
          <a:lstStyle/>
          <a:p>
            <a:pPr algn="l"/>
            <a:r>
              <a:rPr lang="en-US" dirty="0" smtClean="0">
                <a:solidFill>
                  <a:schemeClr val="tx1"/>
                </a:solidFill>
              </a:rPr>
              <a:t>1793: Philadelphia yellow fever epidemic.</a:t>
            </a:r>
          </a:p>
          <a:p>
            <a:pPr algn="l"/>
            <a:endParaRPr lang="en-US" dirty="0">
              <a:solidFill>
                <a:schemeClr val="tx1"/>
              </a:solidFill>
            </a:endParaRPr>
          </a:p>
          <a:p>
            <a:pPr algn="l"/>
            <a:r>
              <a:rPr lang="en-US" dirty="0" smtClean="0">
                <a:solidFill>
                  <a:schemeClr val="tx1"/>
                </a:solidFill>
              </a:rPr>
              <a:t>Nearly 10% of city’s 50,000 population died.</a:t>
            </a:r>
          </a:p>
          <a:p>
            <a:pPr algn="l"/>
            <a:endParaRPr lang="en-US" dirty="0" smtClean="0">
              <a:solidFill>
                <a:schemeClr val="tx1"/>
              </a:solidFill>
            </a:endParaRPr>
          </a:p>
          <a:p>
            <a:pPr algn="l"/>
            <a:endParaRPr lang="en-US" dirty="0">
              <a:solidFill>
                <a:schemeClr val="tx1"/>
              </a:solidFill>
            </a:endParaRPr>
          </a:p>
          <a:p>
            <a:pPr algn="l"/>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7</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PPT-089-01</a:t>
            </a:r>
            <a:endParaRPr lang="en-US" sz="1400" dirty="0">
              <a:solidFill>
                <a:schemeClr val="bg1"/>
              </a:solidFill>
              <a:latin typeface="Verdana" pitchFamily="34" charset="0"/>
            </a:endParaRPr>
          </a:p>
        </p:txBody>
      </p:sp>
      <p:pic>
        <p:nvPicPr>
          <p:cNvPr id="8194" name="Picture 2" descr="C:\Users\stlane\Pictures\Infectious diseases pix\4 Yellow-Fever-1793-jpg-575x447.jpg"/>
          <p:cNvPicPr>
            <a:picLocks noChangeAspect="1" noChangeArrowheads="1"/>
          </p:cNvPicPr>
          <p:nvPr/>
        </p:nvPicPr>
        <p:blipFill rotWithShape="1">
          <a:blip r:embed="rId3">
            <a:extLst>
              <a:ext uri="{28A0092B-C50C-407E-A947-70E740481C1C}">
                <a14:useLocalDpi xmlns:a14="http://schemas.microsoft.com/office/drawing/2010/main"/>
              </a:ext>
            </a:extLst>
          </a:blip>
          <a:srcRect l="2981" t="2812" r="2211" b="3100"/>
          <a:stretch/>
        </p:blipFill>
        <p:spPr bwMode="auto">
          <a:xfrm>
            <a:off x="3516086" y="1567543"/>
            <a:ext cx="5192485" cy="4005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137534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Bibliography</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609600" y="1295400"/>
            <a:ext cx="7924800" cy="4800600"/>
          </a:xfrm>
        </p:spPr>
        <p:txBody>
          <a:bodyPr>
            <a:normAutofit/>
          </a:bodyPr>
          <a:lstStyle/>
          <a:p>
            <a:pPr algn="l"/>
            <a:endParaRPr lang="en-US" dirty="0" smtClean="0"/>
          </a:p>
          <a:p>
            <a:pPr algn="l"/>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70</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PPT-089-01</a:t>
            </a:r>
            <a:endParaRPr lang="en-US" sz="1400" dirty="0">
              <a:solidFill>
                <a:schemeClr val="bg1"/>
              </a:solidFill>
              <a:latin typeface="Verdana" pitchFamily="34" charset="0"/>
            </a:endParaRPr>
          </a:p>
        </p:txBody>
      </p:sp>
      <p:sp>
        <p:nvSpPr>
          <p:cNvPr id="6" name="Rectangle 5"/>
          <p:cNvSpPr/>
          <p:nvPr/>
        </p:nvSpPr>
        <p:spPr>
          <a:xfrm>
            <a:off x="457200" y="1219200"/>
            <a:ext cx="8153400" cy="5262979"/>
          </a:xfrm>
          <a:prstGeom prst="rect">
            <a:avLst/>
          </a:prstGeom>
        </p:spPr>
        <p:txBody>
          <a:bodyPr wrap="square">
            <a:spAutoFit/>
          </a:bodyPr>
          <a:lstStyle/>
          <a:p>
            <a:pPr lvl="0"/>
            <a:r>
              <a:rPr lang="en-US" sz="2400" dirty="0" smtClean="0">
                <a:latin typeface="Verdana" pitchFamily="34" charset="0"/>
                <a:ea typeface="Verdana" pitchFamily="34" charset="0"/>
                <a:cs typeface="Verdana" pitchFamily="34" charset="0"/>
              </a:rPr>
              <a:t>en.wikipedia.org/wiki/Bubonic_plague</a:t>
            </a:r>
          </a:p>
          <a:p>
            <a:pPr lvl="0"/>
            <a:endParaRPr lang="en-US" sz="2400" b="1" dirty="0">
              <a:latin typeface="Verdana" pitchFamily="34" charset="0"/>
              <a:ea typeface="Verdana" pitchFamily="34" charset="0"/>
              <a:cs typeface="Verdana" pitchFamily="34" charset="0"/>
            </a:endParaRPr>
          </a:p>
          <a:p>
            <a:r>
              <a:rPr lang="en-US" sz="2400" dirty="0">
                <a:latin typeface="Verdana" pitchFamily="34" charset="0"/>
                <a:ea typeface="Verdana" pitchFamily="34" charset="0"/>
                <a:cs typeface="Verdana" pitchFamily="34" charset="0"/>
              </a:rPr>
              <a:t>https://www.osha.gov/SLTC/etools/anthrax/disease_rec.html</a:t>
            </a:r>
          </a:p>
          <a:p>
            <a:pPr lvl="0"/>
            <a:endParaRPr lang="en-US" sz="2400" dirty="0">
              <a:latin typeface="Verdana" pitchFamily="34" charset="0"/>
              <a:ea typeface="Verdana" pitchFamily="34" charset="0"/>
              <a:cs typeface="Verdana" pitchFamily="34" charset="0"/>
            </a:endParaRPr>
          </a:p>
          <a:p>
            <a:r>
              <a:rPr lang="en-US" sz="2400" dirty="0">
                <a:latin typeface="Verdana" pitchFamily="34" charset="0"/>
                <a:ea typeface="Verdana" pitchFamily="34" charset="0"/>
                <a:cs typeface="Verdana" pitchFamily="34" charset="0"/>
              </a:rPr>
              <a:t>http://</a:t>
            </a:r>
            <a:r>
              <a:rPr lang="en-US" sz="2400" dirty="0" smtClean="0">
                <a:latin typeface="Verdana" pitchFamily="34" charset="0"/>
                <a:ea typeface="Verdana" pitchFamily="34" charset="0"/>
                <a:cs typeface="Verdana" pitchFamily="34" charset="0"/>
              </a:rPr>
              <a:t>www.nlm.nih.gov/medlineplus/ency/article/001363.htm</a:t>
            </a:r>
          </a:p>
          <a:p>
            <a:endParaRPr lang="en-US" sz="2400" dirty="0">
              <a:latin typeface="Verdana" pitchFamily="34" charset="0"/>
              <a:ea typeface="Verdana" pitchFamily="34" charset="0"/>
              <a:cs typeface="Verdana" pitchFamily="34" charset="0"/>
            </a:endParaRPr>
          </a:p>
          <a:p>
            <a:r>
              <a:rPr lang="en-US" sz="2400" dirty="0">
                <a:latin typeface="Verdana" pitchFamily="34" charset="0"/>
                <a:ea typeface="Verdana" pitchFamily="34" charset="0"/>
                <a:cs typeface="Verdana" pitchFamily="34" charset="0"/>
              </a:rPr>
              <a:t>http://</a:t>
            </a:r>
            <a:r>
              <a:rPr lang="en-US" sz="2400" dirty="0" smtClean="0">
                <a:latin typeface="Verdana" pitchFamily="34" charset="0"/>
                <a:ea typeface="Verdana" pitchFamily="34" charset="0"/>
                <a:cs typeface="Verdana" pitchFamily="34" charset="0"/>
              </a:rPr>
              <a:t>medical-dictionary.thefreedictionary.com/toxins</a:t>
            </a:r>
          </a:p>
          <a:p>
            <a:endParaRPr lang="en-US" sz="2400" dirty="0">
              <a:latin typeface="Verdana" pitchFamily="34" charset="0"/>
              <a:ea typeface="Verdana" pitchFamily="34" charset="0"/>
              <a:cs typeface="Verdana" pitchFamily="34" charset="0"/>
            </a:endParaRPr>
          </a:p>
          <a:p>
            <a:r>
              <a:rPr lang="en-US" sz="2400" dirty="0">
                <a:latin typeface="Verdana" pitchFamily="34" charset="0"/>
                <a:ea typeface="Verdana" pitchFamily="34" charset="0"/>
                <a:cs typeface="Verdana" pitchFamily="34" charset="0"/>
              </a:rPr>
              <a:t>https://www.osha.gov/SLTC/plague/controls.html</a:t>
            </a:r>
          </a:p>
          <a:p>
            <a:endParaRPr lang="en-US" sz="2400" dirty="0">
              <a:latin typeface="Verdana" pitchFamily="34" charset="0"/>
              <a:ea typeface="Verdana" pitchFamily="34" charset="0"/>
              <a:cs typeface="Verdana" pitchFamily="34" charset="0"/>
            </a:endParaRPr>
          </a:p>
          <a:p>
            <a:endParaRPr lang="en-US" sz="24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25059368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Bibliography</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609600" y="1295400"/>
            <a:ext cx="7924800" cy="4800600"/>
          </a:xfrm>
        </p:spPr>
        <p:txBody>
          <a:bodyPr/>
          <a:lstStyle/>
          <a:p>
            <a:pPr algn="l"/>
            <a:r>
              <a:rPr lang="en-US" dirty="0">
                <a:solidFill>
                  <a:schemeClr val="tx1"/>
                </a:solidFill>
              </a:rPr>
              <a:t>http://www.mayoclinic.org/diseases-conditions/typhoid-fever/basics/treatment/con-20028553</a:t>
            </a:r>
          </a:p>
          <a:p>
            <a:pPr algn="l"/>
            <a:endParaRPr lang="en-US" dirty="0"/>
          </a:p>
          <a:p>
            <a:pPr algn="l"/>
            <a:r>
              <a:rPr lang="en-US" dirty="0">
                <a:solidFill>
                  <a:schemeClr val="tx1"/>
                </a:solidFill>
              </a:rPr>
              <a:t>Robert A. DeLorenzo and Robert S. Porter</a:t>
            </a:r>
            <a:r>
              <a:rPr lang="en-US" dirty="0" smtClean="0">
                <a:solidFill>
                  <a:schemeClr val="tx1"/>
                </a:solidFill>
              </a:rPr>
              <a:t>, </a:t>
            </a:r>
            <a:r>
              <a:rPr lang="en-US" u="sng" dirty="0" smtClean="0">
                <a:solidFill>
                  <a:schemeClr val="tx1"/>
                </a:solidFill>
              </a:rPr>
              <a:t>Weapons of Mass Destruction Emergency Care</a:t>
            </a:r>
            <a:r>
              <a:rPr lang="en-US" dirty="0" smtClean="0">
                <a:solidFill>
                  <a:schemeClr val="tx1"/>
                </a:solidFill>
              </a:rPr>
              <a:t>, Brady, Prentice Hall Health, Upper Saddle River, New Jersey 07458, 2000.</a:t>
            </a:r>
          </a:p>
          <a:p>
            <a:pPr algn="l"/>
            <a:endParaRPr lang="en-US" dirty="0">
              <a:solidFill>
                <a:schemeClr val="tx1"/>
              </a:solidFill>
            </a:endParaRPr>
          </a:p>
          <a:p>
            <a:pPr algn="l"/>
            <a:r>
              <a:rPr lang="en-US" dirty="0">
                <a:solidFill>
                  <a:schemeClr val="tx1"/>
                </a:solidFill>
              </a:rPr>
              <a:t>http://medical-dictionary.thefreedictionary.com/Rickettsia</a:t>
            </a:r>
          </a:p>
          <a:p>
            <a:pPr algn="l"/>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71</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PPT-089-01</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402232364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Bibliography</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609600" y="1295400"/>
            <a:ext cx="7924800" cy="4800600"/>
          </a:xfrm>
        </p:spPr>
        <p:txBody>
          <a:bodyPr>
            <a:normAutofit fontScale="92500"/>
          </a:bodyPr>
          <a:lstStyle/>
          <a:p>
            <a:pPr algn="l"/>
            <a:r>
              <a:rPr lang="en-US" dirty="0">
                <a:solidFill>
                  <a:schemeClr val="tx1"/>
                </a:solidFill>
              </a:rPr>
              <a:t>http://</a:t>
            </a:r>
            <a:r>
              <a:rPr lang="en-US" dirty="0" smtClean="0">
                <a:solidFill>
                  <a:schemeClr val="tx1"/>
                </a:solidFill>
              </a:rPr>
              <a:t>www.nlm.nih.gov/medlineplus/ency/article/000596.htm</a:t>
            </a:r>
          </a:p>
          <a:p>
            <a:pPr algn="l"/>
            <a:endParaRPr lang="en-US" dirty="0">
              <a:solidFill>
                <a:schemeClr val="tx1"/>
              </a:solidFill>
            </a:endParaRPr>
          </a:p>
          <a:p>
            <a:pPr algn="l"/>
            <a:r>
              <a:rPr lang="en-US" dirty="0">
                <a:solidFill>
                  <a:schemeClr val="tx1"/>
                </a:solidFill>
              </a:rPr>
              <a:t>Williams P, Wallace D. </a:t>
            </a:r>
            <a:r>
              <a:rPr lang="en-US" u="sng" dirty="0">
                <a:solidFill>
                  <a:schemeClr val="tx1"/>
                </a:solidFill>
              </a:rPr>
              <a:t>Unit 731: Japan’s Secret Biological Warfare in World War II</a:t>
            </a:r>
            <a:r>
              <a:rPr lang="en-US" dirty="0">
                <a:solidFill>
                  <a:schemeClr val="tx1"/>
                </a:solidFill>
              </a:rPr>
              <a:t>. New York, NY: Free Press; 1989. </a:t>
            </a:r>
            <a:endParaRPr lang="en-US" dirty="0" smtClean="0">
              <a:solidFill>
                <a:schemeClr val="tx1"/>
              </a:solidFill>
            </a:endParaRPr>
          </a:p>
          <a:p>
            <a:pPr algn="l"/>
            <a:endParaRPr lang="en-US" dirty="0">
              <a:solidFill>
                <a:schemeClr val="tx1"/>
              </a:solidFill>
            </a:endParaRPr>
          </a:p>
          <a:p>
            <a:pPr algn="l"/>
            <a:r>
              <a:rPr lang="en-US" dirty="0">
                <a:solidFill>
                  <a:schemeClr val="tx1"/>
                </a:solidFill>
              </a:rPr>
              <a:t>http://</a:t>
            </a:r>
            <a:r>
              <a:rPr lang="en-US" dirty="0" smtClean="0">
                <a:solidFill>
                  <a:schemeClr val="tx1"/>
                </a:solidFill>
              </a:rPr>
              <a:t>www.mayoclinic.org/diseases-conditions/plague/basics/definition/CON-20021610</a:t>
            </a:r>
          </a:p>
          <a:p>
            <a:pPr algn="l"/>
            <a:endParaRPr lang="en-US" dirty="0">
              <a:solidFill>
                <a:schemeClr val="tx1"/>
              </a:solidFill>
            </a:endParaRPr>
          </a:p>
          <a:p>
            <a:pPr algn="l"/>
            <a:r>
              <a:rPr lang="en-US" dirty="0" smtClean="0">
                <a:solidFill>
                  <a:schemeClr val="tx1"/>
                </a:solidFill>
              </a:rPr>
              <a:t>Army Field Manual, FM 8-284, “Biological Weapons Disease Management,” Department of the Army</a:t>
            </a:r>
            <a:endParaRPr lang="en-US" dirty="0">
              <a:solidFill>
                <a:schemeClr val="tx1"/>
              </a:solidFill>
            </a:endParaRPr>
          </a:p>
          <a:p>
            <a:pPr algn="l"/>
            <a:endParaRPr lang="en-US" dirty="0">
              <a:solidFill>
                <a:schemeClr val="tx1"/>
              </a:solidFill>
            </a:endParaRPr>
          </a:p>
          <a:p>
            <a:pPr algn="l"/>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72</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PPT-089-01</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353803842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Bibliography</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609600" y="1295400"/>
            <a:ext cx="7924800" cy="4800600"/>
          </a:xfrm>
        </p:spPr>
        <p:txBody>
          <a:bodyPr>
            <a:normAutofit/>
          </a:bodyPr>
          <a:lstStyle/>
          <a:p>
            <a:pPr algn="l"/>
            <a:r>
              <a:rPr lang="en-US" dirty="0" smtClean="0">
                <a:solidFill>
                  <a:schemeClr val="tx1"/>
                </a:solidFill>
              </a:rPr>
              <a:t>USAMRIID’s </a:t>
            </a:r>
            <a:r>
              <a:rPr lang="en-US" u="sng" dirty="0" smtClean="0">
                <a:solidFill>
                  <a:schemeClr val="tx1"/>
                </a:solidFill>
              </a:rPr>
              <a:t>Medical Management of Biological Casualties Handbook</a:t>
            </a:r>
            <a:r>
              <a:rPr lang="en-US" dirty="0" smtClean="0">
                <a:solidFill>
                  <a:schemeClr val="tx1"/>
                </a:solidFill>
              </a:rPr>
              <a:t>, 4</a:t>
            </a:r>
            <a:r>
              <a:rPr lang="en-US" baseline="30000" dirty="0" smtClean="0">
                <a:solidFill>
                  <a:schemeClr val="tx1"/>
                </a:solidFill>
              </a:rPr>
              <a:t>th</a:t>
            </a:r>
            <a:r>
              <a:rPr lang="en-US" dirty="0" smtClean="0">
                <a:solidFill>
                  <a:schemeClr val="tx1"/>
                </a:solidFill>
              </a:rPr>
              <a:t> Edition, Lead Editor, LTC Mark Kortepeter, Operational Medicine Division, U.S. Army Medical Research, Institute of Infectious Diseases (USAMRIID), Fort Detrick, Maryland 21702-5011, (2001,February ) and 7</a:t>
            </a:r>
            <a:r>
              <a:rPr lang="en-US" baseline="30000" dirty="0" smtClean="0">
                <a:solidFill>
                  <a:schemeClr val="tx1"/>
                </a:solidFill>
              </a:rPr>
              <a:t>th</a:t>
            </a:r>
            <a:r>
              <a:rPr lang="en-US" dirty="0" smtClean="0">
                <a:solidFill>
                  <a:schemeClr val="tx1"/>
                </a:solidFill>
              </a:rPr>
              <a:t> Edition, (2011, September).</a:t>
            </a:r>
          </a:p>
          <a:p>
            <a:pPr algn="l"/>
            <a:endParaRPr lang="en-US" dirty="0">
              <a:solidFill>
                <a:schemeClr val="tx1"/>
              </a:solidFill>
            </a:endParaRPr>
          </a:p>
          <a:p>
            <a:pPr algn="l"/>
            <a:r>
              <a:rPr lang="en-US" u="sng" dirty="0" smtClean="0">
                <a:solidFill>
                  <a:schemeClr val="tx1"/>
                </a:solidFill>
              </a:rPr>
              <a:t>The Medical NBC Battlebook</a:t>
            </a:r>
            <a:r>
              <a:rPr lang="en-US" dirty="0" smtClean="0">
                <a:solidFill>
                  <a:schemeClr val="tx1"/>
                </a:solidFill>
              </a:rPr>
              <a:t>, USACHPPM Tech Guide 244, USACHPPM, Attn: MCHB-TS-OHP, 5158 Blackhawk Road, Aberdeen Proving Ground, MD 21010-5403, August 2002</a:t>
            </a:r>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73</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PPT-089-01</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95836100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Bibliography</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609600" y="1295400"/>
            <a:ext cx="7924800" cy="4800600"/>
          </a:xfrm>
        </p:spPr>
        <p:txBody>
          <a:bodyPr>
            <a:normAutofit/>
          </a:bodyPr>
          <a:lstStyle/>
          <a:p>
            <a:pPr algn="l"/>
            <a:r>
              <a:rPr lang="en-US" dirty="0">
                <a:solidFill>
                  <a:schemeClr val="tx1"/>
                </a:solidFill>
              </a:rPr>
              <a:t>Alibek K, Handelman K. </a:t>
            </a:r>
            <a:r>
              <a:rPr lang="en-US" i="1" u="sng" dirty="0">
                <a:solidFill>
                  <a:schemeClr val="tx1"/>
                </a:solidFill>
              </a:rPr>
              <a:t>Biohazard: The Chilling True Story of the Largest Covert Biological Weapons Program in the World Trade From the Inside by the Man Who Ran It</a:t>
            </a:r>
            <a:r>
              <a:rPr lang="en-US" dirty="0">
                <a:solidFill>
                  <a:schemeClr val="tx1"/>
                </a:solidFill>
              </a:rPr>
              <a:t>. New York, NY: Random House; 1999. </a:t>
            </a:r>
            <a:endParaRPr lang="en-US" dirty="0" smtClean="0">
              <a:solidFill>
                <a:schemeClr val="tx1"/>
              </a:solidFill>
            </a:endParaRPr>
          </a:p>
          <a:p>
            <a:pPr algn="l"/>
            <a:endParaRPr lang="en-US" dirty="0">
              <a:solidFill>
                <a:schemeClr val="tx1"/>
              </a:solidFill>
            </a:endParaRPr>
          </a:p>
          <a:p>
            <a:pPr algn="l"/>
            <a:r>
              <a:rPr lang="en-US" dirty="0">
                <a:solidFill>
                  <a:schemeClr val="tx1"/>
                </a:solidFill>
              </a:rPr>
              <a:t>www.princeton.edu/~</a:t>
            </a:r>
            <a:r>
              <a:rPr lang="en-US" dirty="0" smtClean="0">
                <a:solidFill>
                  <a:schemeClr val="tx1"/>
                </a:solidFill>
              </a:rPr>
              <a:t>achaney/tmve/wiki100k/docs/Great_Plague_of_London</a:t>
            </a:r>
          </a:p>
          <a:p>
            <a:pPr algn="l"/>
            <a:endParaRPr lang="en-US" dirty="0">
              <a:solidFill>
                <a:schemeClr val="tx1"/>
              </a:solidFill>
            </a:endParaRPr>
          </a:p>
          <a:p>
            <a:pPr algn="l"/>
            <a:r>
              <a:rPr lang="en-US" dirty="0">
                <a:solidFill>
                  <a:schemeClr val="tx1"/>
                </a:solidFill>
              </a:rPr>
              <a:t>https://www.osha.gov/dts/osta/bestpractices/firstreceivers_hospital.pdf</a:t>
            </a: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74</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PPT-089-01</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177723588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Bibliography</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609600" y="2133600"/>
            <a:ext cx="7924800" cy="3505200"/>
          </a:xfrm>
        </p:spPr>
        <p:txBody>
          <a:bodyPr>
            <a:normAutofit/>
          </a:bodyPr>
          <a:lstStyle/>
          <a:p>
            <a:pPr algn="l"/>
            <a:r>
              <a:rPr lang="en-US" u="sng" dirty="0" smtClean="0">
                <a:solidFill>
                  <a:schemeClr val="tx1"/>
                </a:solidFill>
              </a:rPr>
              <a:t>Jane’s Chem-Bio Handbook</a:t>
            </a:r>
            <a:r>
              <a:rPr lang="en-US" dirty="0" smtClean="0">
                <a:solidFill>
                  <a:schemeClr val="tx1"/>
                </a:solidFill>
              </a:rPr>
              <a:t>, </a:t>
            </a:r>
            <a:r>
              <a:rPr lang="en-US" dirty="0">
                <a:solidFill>
                  <a:schemeClr val="tx1"/>
                </a:solidFill>
              </a:rPr>
              <a:t>F</a:t>
            </a:r>
            <a:r>
              <a:rPr lang="en-US" dirty="0" smtClean="0">
                <a:solidFill>
                  <a:schemeClr val="tx1"/>
                </a:solidFill>
              </a:rPr>
              <a:t>rederick </a:t>
            </a:r>
            <a:r>
              <a:rPr lang="en-US" dirty="0">
                <a:solidFill>
                  <a:schemeClr val="tx1"/>
                </a:solidFill>
              </a:rPr>
              <a:t>R. </a:t>
            </a:r>
            <a:r>
              <a:rPr lang="en-US" dirty="0" smtClean="0">
                <a:solidFill>
                  <a:schemeClr val="tx1"/>
                </a:solidFill>
              </a:rPr>
              <a:t>Sidell, M.D., Dr. William C. Patrick III, Thomas R. Dashiell, Jane’s Information Group, 1340 Braddock Place, Suite 300, Alexandria, VA 2214-1651, USA, 1998.</a:t>
            </a:r>
          </a:p>
          <a:p>
            <a:pPr algn="l"/>
            <a:endParaRPr lang="en-US" dirty="0">
              <a:solidFill>
                <a:schemeClr val="tx1"/>
              </a:solidFill>
            </a:endParaRPr>
          </a:p>
          <a:p>
            <a:pPr algn="l"/>
            <a:r>
              <a:rPr lang="en-US" dirty="0">
                <a:solidFill>
                  <a:schemeClr val="tx1"/>
                </a:solidFill>
              </a:rPr>
              <a:t>http://www.thefreedictionary.com/incubation</a:t>
            </a:r>
          </a:p>
          <a:p>
            <a:pPr algn="l"/>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75</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PPT-089-01</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16871981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457200" y="381000"/>
            <a:ext cx="5334000" cy="533400"/>
          </a:xfrm>
        </p:spPr>
        <p:txBody>
          <a:bodyPr/>
          <a:lstStyle/>
          <a:p>
            <a:pPr eaLnBrk="1" hangingPunct="1"/>
            <a:r>
              <a:rPr lang="en-US" altLang="en-US" sz="2800" dirty="0" smtClean="0">
                <a:solidFill>
                  <a:schemeClr val="bg1"/>
                </a:solidFill>
                <a:latin typeface="Verdana" pitchFamily="34" charset="0"/>
                <a:ea typeface="Verdana" pitchFamily="34" charset="0"/>
                <a:cs typeface="Verdana" pitchFamily="34" charset="0"/>
              </a:rPr>
              <a:t>Contact Information</a:t>
            </a:r>
          </a:p>
        </p:txBody>
      </p:sp>
      <p:sp>
        <p:nvSpPr>
          <p:cNvPr id="13315" name="Subtitle 2"/>
          <p:cNvSpPr>
            <a:spLocks noGrp="1"/>
          </p:cNvSpPr>
          <p:nvPr>
            <p:ph type="subTitle" idx="1"/>
          </p:nvPr>
        </p:nvSpPr>
        <p:spPr>
          <a:xfrm>
            <a:off x="457200" y="1447800"/>
            <a:ext cx="7924800" cy="2286000"/>
          </a:xfrm>
        </p:spPr>
        <p:txBody>
          <a:bodyPr/>
          <a:lstStyle/>
          <a:p>
            <a:pPr algn="l"/>
            <a:r>
              <a:rPr lang="en-US" altLang="en-US" sz="2400" b="1" dirty="0" smtClean="0">
                <a:solidFill>
                  <a:srgbClr val="0070C0"/>
                </a:solidFill>
              </a:rPr>
              <a:t>Health &amp; Safety Training Specialists</a:t>
            </a:r>
          </a:p>
          <a:p>
            <a:pPr algn="l"/>
            <a:r>
              <a:rPr lang="en-US" altLang="en-US" sz="2400" b="1" dirty="0" smtClean="0">
                <a:solidFill>
                  <a:srgbClr val="0070C0"/>
                </a:solidFill>
              </a:rPr>
              <a:t>1171 South Cameron Street, Room 324</a:t>
            </a:r>
          </a:p>
          <a:p>
            <a:pPr algn="l"/>
            <a:r>
              <a:rPr lang="en-US" altLang="en-US" sz="2400" b="1" dirty="0" smtClean="0">
                <a:solidFill>
                  <a:srgbClr val="0070C0"/>
                </a:solidFill>
              </a:rPr>
              <a:t>Harrisburg, PA 17104-2501</a:t>
            </a:r>
          </a:p>
          <a:p>
            <a:pPr algn="l"/>
            <a:r>
              <a:rPr lang="en-US" altLang="en-US" sz="2400" b="1" dirty="0" smtClean="0">
                <a:solidFill>
                  <a:srgbClr val="0070C0"/>
                </a:solidFill>
              </a:rPr>
              <a:t>(717) 772-1635</a:t>
            </a:r>
          </a:p>
          <a:p>
            <a:pPr algn="l"/>
            <a:r>
              <a:rPr lang="en-US" altLang="en-US" sz="2400" b="1" dirty="0" smtClean="0">
                <a:solidFill>
                  <a:srgbClr val="0070C0"/>
                </a:solidFill>
              </a:rPr>
              <a:t>RA-LI-BWC-PATHS@pa.gov           </a:t>
            </a:r>
          </a:p>
        </p:txBody>
      </p:sp>
      <p:sp>
        <p:nvSpPr>
          <p:cNvPr id="13316" name="Slide Number Placeholder 3"/>
          <p:cNvSpPr>
            <a:spLocks noGrp="1"/>
          </p:cNvSpPr>
          <p:nvPr>
            <p:ph type="sldNum" sz="quarter" idx="12"/>
          </p:nvPr>
        </p:nvSpPr>
        <p:spPr>
          <a:xfrm>
            <a:off x="7696200" y="6324601"/>
            <a:ext cx="947738" cy="380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fld id="{F8F8DA44-5274-436D-B8C9-C88177BD6898}" type="slidenum">
              <a:rPr lang="en-US" altLang="en-US" sz="1400" smtClean="0">
                <a:solidFill>
                  <a:schemeClr val="bg1"/>
                </a:solidFill>
                <a:latin typeface="Verdana" pitchFamily="34" charset="0"/>
              </a:rPr>
              <a:pPr algn="ctr" eaLnBrk="1" hangingPunct="1"/>
              <a:t>76</a:t>
            </a:fld>
            <a:endParaRPr lang="en-US" altLang="en-US" sz="1400" dirty="0" smtClean="0">
              <a:solidFill>
                <a:schemeClr val="bg1"/>
              </a:solidFill>
              <a:latin typeface="Verdana" pitchFamily="34" charset="0"/>
            </a:endParaRPr>
          </a:p>
        </p:txBody>
      </p:sp>
      <p:sp>
        <p:nvSpPr>
          <p:cNvPr id="1331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ltLang="en-US" sz="1400" dirty="0" smtClean="0">
                <a:solidFill>
                  <a:schemeClr val="bg1"/>
                </a:solidFill>
                <a:latin typeface="Verdana" pitchFamily="34" charset="0"/>
              </a:rPr>
              <a:t>PPT-089-01</a:t>
            </a:r>
          </a:p>
        </p:txBody>
      </p:sp>
      <p:pic>
        <p:nvPicPr>
          <p:cNvPr id="13318" name="Picture 11" descr="Pennsylvania Flag-2.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0" y="3962400"/>
            <a:ext cx="342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33400" y="4191000"/>
            <a:ext cx="5029200" cy="646331"/>
          </a:xfrm>
          <a:prstGeom prst="rect">
            <a:avLst/>
          </a:prstGeom>
        </p:spPr>
        <p:txBody>
          <a:bodyPr wrap="square">
            <a:spAutoFit/>
          </a:bodyPr>
          <a:lstStyle/>
          <a:p>
            <a:r>
              <a:rPr lang="en-US" b="1" dirty="0">
                <a:latin typeface="Verdana" pitchFamily="34" charset="0"/>
                <a:ea typeface="Verdana" pitchFamily="34" charset="0"/>
                <a:cs typeface="Verdana" pitchFamily="34" charset="0"/>
              </a:rPr>
              <a:t>Like us on Facebook!</a:t>
            </a:r>
            <a:r>
              <a:rPr lang="en-US" dirty="0">
                <a:latin typeface="Verdana" pitchFamily="34" charset="0"/>
                <a:ea typeface="Verdana" pitchFamily="34" charset="0"/>
                <a:cs typeface="Verdana" pitchFamily="34" charset="0"/>
              </a:rPr>
              <a:t>  - </a:t>
            </a:r>
            <a:r>
              <a:rPr lang="en-US" u="sng" dirty="0">
                <a:latin typeface="Verdana" pitchFamily="34" charset="0"/>
                <a:ea typeface="Verdana" pitchFamily="34" charset="0"/>
                <a:cs typeface="Verdana" pitchFamily="34" charset="0"/>
                <a:hlinkClick r:id="rId4"/>
              </a:rPr>
              <a:t>https://www.facebook.com/BWCPATHS</a:t>
            </a:r>
            <a:endParaRPr lang="en-US" dirty="0">
              <a:latin typeface="Verdana" pitchFamily="34" charset="0"/>
              <a:ea typeface="Verdana" pitchFamily="34" charset="0"/>
              <a:cs typeface="Verdana" pitchFamily="34" charset="0"/>
            </a:endParaRPr>
          </a:p>
        </p:txBody>
      </p:sp>
      <p:pic>
        <p:nvPicPr>
          <p:cNvPr id="8" name="Picture 7" descr="FaceBookImage"/>
          <p:cNvPicPr/>
          <p:nvPr/>
        </p:nvPicPr>
        <p:blipFill>
          <a:blip r:embed="rId5">
            <a:extLst>
              <a:ext uri="{28A0092B-C50C-407E-A947-70E740481C1C}">
                <a14:useLocalDpi xmlns:a14="http://schemas.microsoft.com/office/drawing/2010/main" val="0"/>
              </a:ext>
            </a:extLst>
          </a:blip>
          <a:srcRect/>
          <a:stretch>
            <a:fillRect/>
          </a:stretch>
        </p:blipFill>
        <p:spPr bwMode="auto">
          <a:xfrm>
            <a:off x="609600" y="4837331"/>
            <a:ext cx="685800" cy="685800"/>
          </a:xfrm>
          <a:prstGeom prst="rect">
            <a:avLst/>
          </a:prstGeom>
          <a:noFill/>
          <a:ln>
            <a:noFill/>
          </a:ln>
        </p:spPr>
      </p:pic>
    </p:spTree>
    <p:extLst>
      <p:ext uri="{BB962C8B-B14F-4D97-AF65-F5344CB8AC3E}">
        <p14:creationId xmlns:p14="http://schemas.microsoft.com/office/powerpoint/2010/main" val="320715768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Questions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77</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PPT-089-01</a:t>
            </a:r>
            <a:endParaRPr lang="en-US" sz="1400" dirty="0">
              <a:solidFill>
                <a:schemeClr val="bg1"/>
              </a:solidFill>
              <a:latin typeface="Verdana" pitchFamily="34" charset="0"/>
            </a:endParaRPr>
          </a:p>
        </p:txBody>
      </p:sp>
      <p:pic>
        <p:nvPicPr>
          <p:cNvPr id="6" name="Picture 11" descr="http://crenshawcomm.com/wp-content/uploads/2014/06/questionsforPRfirm.jpg">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09800" y="1493522"/>
            <a:ext cx="5127469" cy="4372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89184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600" dirty="0" smtClean="0">
                <a:solidFill>
                  <a:schemeClr val="bg1"/>
                </a:solidFill>
                <a:latin typeface="Verdana" pitchFamily="34" charset="0"/>
              </a:rPr>
              <a:t>Infectious Diseases in History</a:t>
            </a:r>
            <a:endParaRPr lang="en-US" sz="2600" dirty="0">
              <a:solidFill>
                <a:schemeClr val="bg1"/>
              </a:solidFill>
              <a:latin typeface="Verdana" pitchFamily="34" charset="0"/>
            </a:endParaRPr>
          </a:p>
        </p:txBody>
      </p:sp>
      <p:sp>
        <p:nvSpPr>
          <p:cNvPr id="3" name="Subtitle 2"/>
          <p:cNvSpPr>
            <a:spLocks noGrp="1"/>
          </p:cNvSpPr>
          <p:nvPr>
            <p:ph type="subTitle" idx="1"/>
          </p:nvPr>
        </p:nvSpPr>
        <p:spPr>
          <a:xfrm>
            <a:off x="609600" y="1219200"/>
            <a:ext cx="7924800" cy="4800600"/>
          </a:xfrm>
        </p:spPr>
        <p:txBody>
          <a:bodyPr/>
          <a:lstStyle/>
          <a:p>
            <a:pPr algn="l"/>
            <a:r>
              <a:rPr lang="en-US" dirty="0" smtClean="0">
                <a:solidFill>
                  <a:schemeClr val="tx1"/>
                </a:solidFill>
              </a:rPr>
              <a:t>20,000 had fled the city to Germantown 6 miles distance</a:t>
            </a:r>
            <a:r>
              <a:rPr lang="en-US" dirty="0">
                <a:solidFill>
                  <a:schemeClr val="tx1"/>
                </a:solidFill>
              </a:rPr>
              <a:t> </a:t>
            </a:r>
            <a:r>
              <a:rPr lang="en-US" dirty="0" smtClean="0">
                <a:solidFill>
                  <a:schemeClr val="tx1"/>
                </a:solidFill>
              </a:rPr>
              <a:t>upon the encouragement of President George Washington.</a:t>
            </a:r>
          </a:p>
          <a:p>
            <a:pPr algn="l"/>
            <a:endParaRPr lang="en-US" dirty="0">
              <a:solidFill>
                <a:schemeClr val="tx1"/>
              </a:solidFill>
            </a:endParaRPr>
          </a:p>
          <a:p>
            <a:pPr algn="l"/>
            <a:r>
              <a:rPr lang="en-US" dirty="0" smtClean="0">
                <a:solidFill>
                  <a:schemeClr val="tx1"/>
                </a:solidFill>
              </a:rPr>
              <a:t>Secretary of State, Thomas Jefferson, “left with one clerk,” found his effectiveness impacted.</a:t>
            </a:r>
          </a:p>
          <a:p>
            <a:pPr algn="l"/>
            <a:endParaRPr lang="en-US" dirty="0">
              <a:solidFill>
                <a:schemeClr val="tx1"/>
              </a:solidFill>
            </a:endParaRPr>
          </a:p>
          <a:p>
            <a:pPr algn="l"/>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8</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PPT-089-01</a:t>
            </a:r>
            <a:endParaRPr lang="en-US" sz="1400" dirty="0">
              <a:solidFill>
                <a:schemeClr val="bg1"/>
              </a:solidFill>
              <a:latin typeface="Verdana" pitchFamily="34"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401" y="3896678"/>
            <a:ext cx="3962400" cy="2228850"/>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29200" y="3896678"/>
            <a:ext cx="3603183" cy="2228850"/>
          </a:xfrm>
          <a:prstGeom prst="rect">
            <a:avLst/>
          </a:prstGeom>
        </p:spPr>
      </p:pic>
    </p:spTree>
    <p:extLst>
      <p:ext uri="{BB962C8B-B14F-4D97-AF65-F5344CB8AC3E}">
        <p14:creationId xmlns:p14="http://schemas.microsoft.com/office/powerpoint/2010/main" val="38512238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Smallpox in History</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609600" y="1295400"/>
            <a:ext cx="7924800" cy="4800600"/>
          </a:xfrm>
        </p:spPr>
        <p:txBody>
          <a:bodyPr/>
          <a:lstStyle/>
          <a:p>
            <a:pPr algn="l"/>
            <a:r>
              <a:rPr lang="en-US" dirty="0" smtClean="0">
                <a:solidFill>
                  <a:schemeClr val="tx1"/>
                </a:solidFill>
              </a:rPr>
              <a:t>“The </a:t>
            </a:r>
            <a:r>
              <a:rPr lang="en-US" dirty="0">
                <a:solidFill>
                  <a:schemeClr val="tx1"/>
                </a:solidFill>
              </a:rPr>
              <a:t>disease is thought by some scholars to have arisen among settled agricultural populations in </a:t>
            </a:r>
            <a:r>
              <a:rPr lang="en-US" dirty="0" smtClean="0">
                <a:solidFill>
                  <a:schemeClr val="tx1"/>
                </a:solidFill>
              </a:rPr>
              <a:t>Mesopotamia </a:t>
            </a:r>
            <a:r>
              <a:rPr lang="en-US" dirty="0">
                <a:solidFill>
                  <a:schemeClr val="tx1"/>
                </a:solidFill>
              </a:rPr>
              <a:t>as early as the 5th millennium </a:t>
            </a:r>
            <a:r>
              <a:rPr lang="en-US" dirty="0" smtClean="0">
                <a:solidFill>
                  <a:schemeClr val="tx1"/>
                </a:solidFill>
              </a:rPr>
              <a:t>BC </a:t>
            </a:r>
            <a:r>
              <a:rPr lang="en-US" dirty="0">
                <a:solidFill>
                  <a:schemeClr val="tx1"/>
                </a:solidFill>
              </a:rPr>
              <a:t>and in the </a:t>
            </a:r>
            <a:r>
              <a:rPr lang="en-US" dirty="0" smtClean="0">
                <a:solidFill>
                  <a:schemeClr val="tx1"/>
                </a:solidFill>
              </a:rPr>
              <a:t>Nile River </a:t>
            </a:r>
            <a:r>
              <a:rPr lang="en-US" dirty="0">
                <a:solidFill>
                  <a:schemeClr val="tx1"/>
                </a:solidFill>
              </a:rPr>
              <a:t>valley in the 3rd millennium </a:t>
            </a:r>
            <a:r>
              <a:rPr lang="en-US" dirty="0" smtClean="0">
                <a:solidFill>
                  <a:schemeClr val="tx1"/>
                </a:solidFill>
              </a:rPr>
              <a:t>BC. </a:t>
            </a:r>
          </a:p>
          <a:p>
            <a:pPr algn="l"/>
            <a:endParaRPr lang="en-US" dirty="0">
              <a:solidFill>
                <a:schemeClr val="tx1"/>
              </a:solidFill>
            </a:endParaRPr>
          </a:p>
          <a:p>
            <a:pPr algn="l"/>
            <a:r>
              <a:rPr lang="en-US" dirty="0" smtClean="0">
                <a:solidFill>
                  <a:schemeClr val="tx1"/>
                </a:solidFill>
              </a:rPr>
              <a:t>“The </a:t>
            </a:r>
            <a:r>
              <a:rPr lang="en-US" dirty="0">
                <a:solidFill>
                  <a:schemeClr val="tx1"/>
                </a:solidFill>
              </a:rPr>
              <a:t>mummified body of </a:t>
            </a:r>
            <a:r>
              <a:rPr lang="en-US" dirty="0" smtClean="0">
                <a:solidFill>
                  <a:schemeClr val="tx1"/>
                </a:solidFill>
              </a:rPr>
              <a:t>the                    Egyptian </a:t>
            </a:r>
            <a:r>
              <a:rPr lang="en-US" dirty="0">
                <a:solidFill>
                  <a:schemeClr val="tx1"/>
                </a:solidFill>
              </a:rPr>
              <a:t>pharaoh </a:t>
            </a:r>
            <a:r>
              <a:rPr lang="en-US" dirty="0" smtClean="0">
                <a:solidFill>
                  <a:schemeClr val="tx1"/>
                </a:solidFill>
              </a:rPr>
              <a:t>Ramses V                         (</a:t>
            </a:r>
            <a:r>
              <a:rPr lang="en-US" dirty="0">
                <a:solidFill>
                  <a:schemeClr val="tx1"/>
                </a:solidFill>
              </a:rPr>
              <a:t>died </a:t>
            </a:r>
            <a:r>
              <a:rPr lang="en-US" i="1" dirty="0">
                <a:solidFill>
                  <a:schemeClr val="tx1"/>
                </a:solidFill>
              </a:rPr>
              <a:t>c.</a:t>
            </a:r>
            <a:r>
              <a:rPr lang="en-US" dirty="0">
                <a:solidFill>
                  <a:schemeClr val="tx1"/>
                </a:solidFill>
              </a:rPr>
              <a:t> 1156 </a:t>
            </a:r>
            <a:r>
              <a:rPr lang="en-US" dirty="0" smtClean="0">
                <a:solidFill>
                  <a:schemeClr val="tx1"/>
                </a:solidFill>
              </a:rPr>
              <a:t>BC) bears </a:t>
            </a:r>
            <a:r>
              <a:rPr lang="en-US" dirty="0">
                <a:solidFill>
                  <a:schemeClr val="tx1"/>
                </a:solidFill>
              </a:rPr>
              <a:t>evidence </a:t>
            </a:r>
            <a:r>
              <a:rPr lang="en-US" dirty="0" smtClean="0">
                <a:solidFill>
                  <a:schemeClr val="tx1"/>
                </a:solidFill>
              </a:rPr>
              <a:t>                     of </a:t>
            </a:r>
            <a:r>
              <a:rPr lang="en-US" dirty="0">
                <a:solidFill>
                  <a:schemeClr val="tx1"/>
                </a:solidFill>
              </a:rPr>
              <a:t>pustules </a:t>
            </a:r>
            <a:r>
              <a:rPr lang="en-US" dirty="0" smtClean="0">
                <a:solidFill>
                  <a:schemeClr val="tx1"/>
                </a:solidFill>
              </a:rPr>
              <a:t>characteristic </a:t>
            </a:r>
            <a:r>
              <a:rPr lang="en-US" dirty="0">
                <a:solidFill>
                  <a:schemeClr val="tx1"/>
                </a:solidFill>
              </a:rPr>
              <a:t>of smallpox</a:t>
            </a:r>
            <a:r>
              <a:rPr lang="en-US" dirty="0" smtClean="0">
                <a:solidFill>
                  <a:schemeClr val="tx1"/>
                </a:solidFill>
              </a:rPr>
              <a:t>.” </a:t>
            </a:r>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9</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PPT-089-01</a:t>
            </a:r>
            <a:endParaRPr lang="en-US" sz="1400" dirty="0">
              <a:solidFill>
                <a:schemeClr val="bg1"/>
              </a:solidFill>
              <a:latin typeface="Verdana" pitchFamily="34" charset="0"/>
            </a:endParaRPr>
          </a:p>
        </p:txBody>
      </p:sp>
      <p:pic>
        <p:nvPicPr>
          <p:cNvPr id="9218" name="Picture 2" descr="C:\Users\stlane\Pictures\Infectious diseases pix\5 Mummy_mistress_-33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0" y="2971799"/>
            <a:ext cx="1807029" cy="3213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995265"/>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1A3993B2E1CC498A25DCA832B2B68B" ma:contentTypeVersion="1" ma:contentTypeDescription="Create a new document." ma:contentTypeScope="" ma:versionID="fa155b35a1366181471372b90637fa4f">
  <xsd:schema xmlns:xsd="http://www.w3.org/2001/XMLSchema" xmlns:xs="http://www.w3.org/2001/XMLSchema" xmlns:p="http://schemas.microsoft.com/office/2006/metadata/properties" xmlns:ns1="http://schemas.microsoft.com/sharepoint/v3" targetNamespace="http://schemas.microsoft.com/office/2006/metadata/properties" ma:root="true" ma:fieldsID="dd024c9e117fc9e5fa023bfcd8efcd7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473DA27-62B3-4748-9CF7-628B2A4B387C}"/>
</file>

<file path=customXml/itemProps2.xml><?xml version="1.0" encoding="utf-8"?>
<ds:datastoreItem xmlns:ds="http://schemas.openxmlformats.org/officeDocument/2006/customXml" ds:itemID="{E685DB78-C9B2-4CA6-9B54-AB1307745BB9}"/>
</file>

<file path=customXml/itemProps3.xml><?xml version="1.0" encoding="utf-8"?>
<ds:datastoreItem xmlns:ds="http://schemas.openxmlformats.org/officeDocument/2006/customXml" ds:itemID="{877E82CA-2638-4244-8519-88F1082A73D4}"/>
</file>

<file path=docProps/app.xml><?xml version="1.0" encoding="utf-8"?>
<Properties xmlns="http://schemas.openxmlformats.org/officeDocument/2006/extended-properties" xmlns:vt="http://schemas.openxmlformats.org/officeDocument/2006/docPropsVTypes">
  <Template>Presentation1</Template>
  <TotalTime>2532</TotalTime>
  <Words>6274</Words>
  <Application>Microsoft Office PowerPoint</Application>
  <PresentationFormat>On-screen Show (4:3)</PresentationFormat>
  <Paragraphs>1269</Paragraphs>
  <Slides>77</Slides>
  <Notes>68</Notes>
  <HiddenSlides>0</HiddenSlides>
  <MMClips>0</MMClips>
  <ScaleCrop>false</ScaleCrop>
  <HeadingPairs>
    <vt:vector size="4" baseType="variant">
      <vt:variant>
        <vt:lpstr>Theme</vt:lpstr>
      </vt:variant>
      <vt:variant>
        <vt:i4>2</vt:i4>
      </vt:variant>
      <vt:variant>
        <vt:lpstr>Slide Titles</vt:lpstr>
      </vt:variant>
      <vt:variant>
        <vt:i4>77</vt:i4>
      </vt:variant>
    </vt:vector>
  </HeadingPairs>
  <TitlesOfParts>
    <vt:vector size="79" baseType="lpstr">
      <vt:lpstr>Presentation1</vt:lpstr>
      <vt:lpstr>Custom Design</vt:lpstr>
      <vt:lpstr>Infectious Diseases</vt:lpstr>
      <vt:lpstr>Infectious Diseases</vt:lpstr>
      <vt:lpstr>Topics</vt:lpstr>
      <vt:lpstr>Infectious Disease Defined</vt:lpstr>
      <vt:lpstr>Spread of Disease</vt:lpstr>
      <vt:lpstr>Infectious Diseases in History</vt:lpstr>
      <vt:lpstr>Infectious Diseases in History</vt:lpstr>
      <vt:lpstr>Infectious Diseases in History</vt:lpstr>
      <vt:lpstr>Smallpox in History</vt:lpstr>
      <vt:lpstr>Smallpox in History</vt:lpstr>
      <vt:lpstr>Smallpox in History</vt:lpstr>
      <vt:lpstr>Bubonic Plague in History</vt:lpstr>
      <vt:lpstr>Bubonic Plague in History</vt:lpstr>
      <vt:lpstr>Movement of the Black Plague</vt:lpstr>
      <vt:lpstr>Bubonic Plague in History</vt:lpstr>
      <vt:lpstr>Human Exposure</vt:lpstr>
      <vt:lpstr>Human Exposure</vt:lpstr>
      <vt:lpstr>Bacteria</vt:lpstr>
      <vt:lpstr>Organism-Disease</vt:lpstr>
      <vt:lpstr>Virus</vt:lpstr>
      <vt:lpstr>Infection Transmission</vt:lpstr>
      <vt:lpstr>Infectivity</vt:lpstr>
      <vt:lpstr>Emergency Response Guidebook</vt:lpstr>
      <vt:lpstr>Anthrax</vt:lpstr>
      <vt:lpstr>Four Types of Anthrax</vt:lpstr>
      <vt:lpstr>Cutaneous Anthrax Symptoms</vt:lpstr>
      <vt:lpstr>Intestinal Anthrax Symptoms</vt:lpstr>
      <vt:lpstr>Intestinal Anthrax Symptoms</vt:lpstr>
      <vt:lpstr>Inhalation Anthrax Symptoms</vt:lpstr>
      <vt:lpstr>Inhalation Anthrax</vt:lpstr>
      <vt:lpstr>Plague</vt:lpstr>
      <vt:lpstr>Plague</vt:lpstr>
      <vt:lpstr>Bubonic Plague</vt:lpstr>
      <vt:lpstr>Septicemic Plague</vt:lpstr>
      <vt:lpstr>Septicemic Plague</vt:lpstr>
      <vt:lpstr>Pneumonic Plague Symptoms</vt:lpstr>
      <vt:lpstr>Plague Symptoms</vt:lpstr>
      <vt:lpstr>Plague Complications</vt:lpstr>
      <vt:lpstr>Plague Risk Factors</vt:lpstr>
      <vt:lpstr>Ebola</vt:lpstr>
      <vt:lpstr>Ebola</vt:lpstr>
      <vt:lpstr>Ebola</vt:lpstr>
      <vt:lpstr>Ebola</vt:lpstr>
      <vt:lpstr>Ebola Symptoms</vt:lpstr>
      <vt:lpstr>Ebola Symptoms</vt:lpstr>
      <vt:lpstr>Ebola Complications</vt:lpstr>
      <vt:lpstr>Ebola Recovery</vt:lpstr>
      <vt:lpstr>Smallpox</vt:lpstr>
      <vt:lpstr>Smallpox Contracted via</vt:lpstr>
      <vt:lpstr>Smallpox Symptoms</vt:lpstr>
      <vt:lpstr>Smallpox Symptoms</vt:lpstr>
      <vt:lpstr>Smallpox Symptoms</vt:lpstr>
      <vt:lpstr>Anthrax Prevention</vt:lpstr>
      <vt:lpstr>Pneumonic Plague Prevention</vt:lpstr>
      <vt:lpstr>Ebola Prevention</vt:lpstr>
      <vt:lpstr>Smallpox Prevention</vt:lpstr>
      <vt:lpstr>Anthrax Treatment</vt:lpstr>
      <vt:lpstr>Plague Treatment</vt:lpstr>
      <vt:lpstr>Pneumonic Plague Treatment</vt:lpstr>
      <vt:lpstr>Ebola Treatment</vt:lpstr>
      <vt:lpstr>Smallpox Treatment</vt:lpstr>
      <vt:lpstr>Immunization</vt:lpstr>
      <vt:lpstr>Infectious Disease PPE</vt:lpstr>
      <vt:lpstr>Infectious Disease PPE</vt:lpstr>
      <vt:lpstr>Ebola PPE</vt:lpstr>
      <vt:lpstr>Infectious Disease PPE</vt:lpstr>
      <vt:lpstr>Bibliography</vt:lpstr>
      <vt:lpstr>Bibliography</vt:lpstr>
      <vt:lpstr>Bibliography</vt:lpstr>
      <vt:lpstr>Bibliography</vt:lpstr>
      <vt:lpstr>Bibliography</vt:lpstr>
      <vt:lpstr>Bibliography</vt:lpstr>
      <vt:lpstr>Bibliography</vt:lpstr>
      <vt:lpstr>Bibliography</vt:lpstr>
      <vt:lpstr>Bibliography</vt:lpstr>
      <vt:lpstr>Contact Information</vt:lpstr>
      <vt:lpstr>Questions</vt:lpstr>
    </vt:vector>
  </TitlesOfParts>
  <Company>Labor and Industry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Infectious Diseases</dc:title>
  <dc:creator>Stephen Lane</dc:creator>
  <cp:lastModifiedBy>Stephen Lane</cp:lastModifiedBy>
  <cp:revision>143</cp:revision>
  <dcterms:created xsi:type="dcterms:W3CDTF">2014-11-24T14:22:19Z</dcterms:created>
  <dcterms:modified xsi:type="dcterms:W3CDTF">2015-09-21T12:47:32Z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0x010100D41A3993B2E1CC498A25DCA832B2B68B</vt:lpwstr>
  </property>
  <property fmtid="{D5CDD505-2E9C-101B-9397-08002B2CF9AE}" pid="3" name="Order">
    <vt:r8>24900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