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slideMasters/slideMaster3.xml" ContentType="application/vnd.openxmlformats-officedocument.presentationml.slideMaster+xml"/>
  <Override PartName="/ppt/notesSlides/notesSlide20.xml" ContentType="application/vnd.openxmlformats-officedocument.presentationml.notesSlide+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8" r:id="rId3"/>
  </p:sldMasterIdLst>
  <p:notesMasterIdLst>
    <p:notesMasterId r:id="rId35"/>
  </p:notesMasterIdLst>
  <p:sldIdLst>
    <p:sldId id="256"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72" r:id="rId31"/>
    <p:sldId id="280" r:id="rId32"/>
    <p:sldId id="279" r:id="rId33"/>
    <p:sldId id="373"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5189" autoAdjust="0"/>
  </p:normalViewPr>
  <p:slideViewPr>
    <p:cSldViewPr>
      <p:cViewPr varScale="1">
        <p:scale>
          <a:sx n="99" d="100"/>
          <a:sy n="99" d="100"/>
        </p:scale>
        <p:origin x="-19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12/2/2015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dirty="0"/>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Our comfort</a:t>
            </a:r>
            <a:r>
              <a:rPr lang="en-US" baseline="0" dirty="0" smtClean="0">
                <a:latin typeface="Verdana" panose="020B0604030504040204" pitchFamily="34" charset="0"/>
                <a:ea typeface="Verdana" panose="020B0604030504040204" pitchFamily="34" charset="0"/>
                <a:cs typeface="Verdana" panose="020B0604030504040204" pitchFamily="34" charset="0"/>
              </a:rPr>
              <a:t> and security is found in our personal homes. Consider what your life would be without your residence and personal effects. Devastating!</a:t>
            </a:r>
          </a:p>
          <a:p>
            <a:r>
              <a:rPr lang="en-US" baseline="0" dirty="0" smtClean="0">
                <a:latin typeface="Verdana" panose="020B0604030504040204" pitchFamily="34" charset="0"/>
                <a:ea typeface="Verdana" panose="020B0604030504040204" pitchFamily="34" charset="0"/>
                <a:cs typeface="Verdana" panose="020B0604030504040204" pitchFamily="34" charset="0"/>
              </a:rPr>
              <a:t>Such concerns are all-seasonal although various holidays may complicate our safety due to the use of non-frequent adjustments in lighting and other</a:t>
            </a:r>
          </a:p>
          <a:p>
            <a:r>
              <a:rPr lang="en-US" baseline="0" dirty="0" smtClean="0">
                <a:latin typeface="Verdana" panose="020B0604030504040204" pitchFamily="34" charset="0"/>
                <a:ea typeface="Verdana" panose="020B0604030504040204" pitchFamily="34" charset="0"/>
                <a:cs typeface="Verdana" panose="020B0604030504040204" pitchFamily="34" charset="0"/>
              </a:rPr>
              <a:t>temporary fixtures.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There</a:t>
            </a:r>
            <a:r>
              <a:rPr lang="en-US" baseline="0" dirty="0" smtClean="0">
                <a:latin typeface="Verdana" panose="020B0604030504040204" pitchFamily="34" charset="0"/>
                <a:ea typeface="Verdana" panose="020B0604030504040204" pitchFamily="34" charset="0"/>
                <a:cs typeface="Verdana" panose="020B0604030504040204" pitchFamily="34" charset="0"/>
              </a:rPr>
              <a:t> are s</a:t>
            </a:r>
            <a:r>
              <a:rPr lang="en-US" dirty="0" smtClean="0">
                <a:latin typeface="Verdana" panose="020B0604030504040204" pitchFamily="34" charset="0"/>
                <a:ea typeface="Verdana" panose="020B0604030504040204" pitchFamily="34" charset="0"/>
                <a:cs typeface="Verdana" panose="020B0604030504040204" pitchFamily="34" charset="0"/>
              </a:rPr>
              <a:t>ome areas that we can inspect and rectify ourselves. Dryers and ventilation systems can be periodically cleaned to guard against lint build-up and possible fires.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Where substitute heating systems will be used, read and be mindful of manufacturers’ prohibitions</a:t>
            </a:r>
            <a:r>
              <a:rPr lang="en-US" baseline="0" dirty="0" smtClean="0">
                <a:latin typeface="Verdana" panose="020B0604030504040204" pitchFamily="34" charset="0"/>
                <a:ea typeface="Verdana" panose="020B0604030504040204" pitchFamily="34" charset="0"/>
                <a:cs typeface="Verdana" panose="020B0604030504040204" pitchFamily="34" charset="0"/>
              </a:rPr>
              <a:t> against use such as the proximity of the element to combustibles. Also, the fuel types to be used.</a:t>
            </a:r>
          </a:p>
          <a:p>
            <a:r>
              <a:rPr lang="en-US" baseline="0" dirty="0" smtClean="0">
                <a:latin typeface="Verdana" panose="020B0604030504040204" pitchFamily="34" charset="0"/>
                <a:ea typeface="Verdana" panose="020B0604030504040204" pitchFamily="34" charset="0"/>
                <a:cs typeface="Verdana" panose="020B0604030504040204" pitchFamily="34" charset="0"/>
              </a:rPr>
              <a:t>One purchaser was going to use 87octane gasoline in a kerosene space heater and didn’t see where that was a problem until someone explained the flammability differences between kerosene and gasoline.</a:t>
            </a:r>
          </a:p>
          <a:p>
            <a:r>
              <a:rPr lang="en-US" baseline="0" dirty="0" smtClean="0">
                <a:latin typeface="Verdana" panose="020B0604030504040204" pitchFamily="34" charset="0"/>
                <a:ea typeface="Verdana" panose="020B0604030504040204" pitchFamily="34" charset="0"/>
                <a:cs typeface="Verdana" panose="020B0604030504040204" pitchFamily="34" charset="0"/>
              </a:rPr>
              <a:t>It is thought this discussion may have saved the lives of his family and his home!</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r>
              <a:rPr lang="en-US" baseline="0" dirty="0" smtClean="0">
                <a:latin typeface="Verdana" panose="020B0604030504040204" pitchFamily="34" charset="0"/>
                <a:ea typeface="Verdana" panose="020B0604030504040204" pitchFamily="34" charset="0"/>
                <a:cs typeface="Verdana" panose="020B0604030504040204" pitchFamily="34" charset="0"/>
              </a:rPr>
              <a:t>Also, like any combustion process, what is the byproduct of the machine? Will carbon monoxide be produced? Will this require a window to be opened to relieve the CO2 build-up?  It is a good idea to install carbon monoxide detectors in your home (the NFPA and National Safety Council can provide guidance as to where these should be installed).</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It takes but a moment for unattended cooking to become a runaway</a:t>
            </a:r>
            <a:r>
              <a:rPr lang="en-US" baseline="0" dirty="0" smtClean="0">
                <a:latin typeface="Verdana" panose="020B0604030504040204" pitchFamily="34" charset="0"/>
                <a:ea typeface="Verdana" panose="020B0604030504040204" pitchFamily="34" charset="0"/>
                <a:cs typeface="Verdana" panose="020B0604030504040204" pitchFamily="34" charset="0"/>
              </a:rPr>
              <a:t> fire situation. This is especially true if extinguishing means don’t exist.</a:t>
            </a:r>
          </a:p>
          <a:p>
            <a:r>
              <a:rPr lang="en-US" baseline="0" dirty="0" smtClean="0">
                <a:latin typeface="Verdana" panose="020B0604030504040204" pitchFamily="34" charset="0"/>
                <a:ea typeface="Verdana" panose="020B0604030504040204" pitchFamily="34" charset="0"/>
                <a:cs typeface="Verdana" panose="020B0604030504040204" pitchFamily="34" charset="0"/>
              </a:rPr>
              <a:t>Here you see food burning. Persons wearing loose clothing have also had their garments ignited due to being too close to a heat source.  Make sure there is a fire extinguisher on each level of your home (Class ABC, Multi-purpose).</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This is the</a:t>
            </a:r>
            <a:r>
              <a:rPr lang="en-US" baseline="0" dirty="0" smtClean="0">
                <a:latin typeface="Verdana" panose="020B0604030504040204" pitchFamily="34" charset="0"/>
                <a:ea typeface="Verdana" panose="020B0604030504040204" pitchFamily="34" charset="0"/>
                <a:cs typeface="Verdana" panose="020B0604030504040204" pitchFamily="34" charset="0"/>
              </a:rPr>
              <a:t> progress for a Class A “ordinary combustibles” fire.</a:t>
            </a:r>
          </a:p>
          <a:p>
            <a:r>
              <a:rPr lang="en-US" baseline="0" dirty="0" smtClean="0">
                <a:latin typeface="Verdana" panose="020B0604030504040204" pitchFamily="34" charset="0"/>
                <a:ea typeface="Verdana" panose="020B0604030504040204" pitchFamily="34" charset="0"/>
                <a:cs typeface="Verdana" panose="020B0604030504040204" pitchFamily="34" charset="0"/>
              </a:rPr>
              <a:t>The corner fire in the lower right slide shows the progress after only 7 seconds. Rapid detection, notification and escape are required to protect your family.</a:t>
            </a:r>
          </a:p>
          <a:p>
            <a:r>
              <a:rPr lang="en-US" baseline="0" dirty="0" smtClean="0">
                <a:latin typeface="Verdana" panose="020B0604030504040204" pitchFamily="34" charset="0"/>
                <a:ea typeface="Verdana" panose="020B0604030504040204" pitchFamily="34" charset="0"/>
                <a:cs typeface="Verdana" panose="020B0604030504040204" pitchFamily="34" charset="0"/>
              </a:rPr>
              <a:t>Flammable liquids and gases (Class B fires) burn more rapidly and hotter than Class A fires.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As you inspect, look for possible exposures to fire situations. From upper left, clockwise:</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Overhead cabinet easily ignited by pan fire below</a:t>
            </a:r>
          </a:p>
          <a:p>
            <a:pPr marL="228600" indent="-228600">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Combustibles in a closet to close to the light (a heat source)</a:t>
            </a:r>
          </a:p>
          <a:p>
            <a:pPr marL="228600" indent="-228600">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Floor vents with debris too close to curtains.</a:t>
            </a: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Keep heating surfaces clear of combustibles and flammables so heat is not insulated into the material thereby causing a heat build-up and possible fire.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Again from upper left, clockwise:</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1.Possibility</a:t>
            </a:r>
            <a:r>
              <a:rPr lang="en-US" baseline="0" dirty="0" smtClean="0">
                <a:latin typeface="Verdana" panose="020B0604030504040204" pitchFamily="34" charset="0"/>
                <a:ea typeface="Verdana" panose="020B0604030504040204" pitchFamily="34" charset="0"/>
                <a:cs typeface="Verdana" panose="020B0604030504040204" pitchFamily="34" charset="0"/>
              </a:rPr>
              <a:t> of carbon monoxide</a:t>
            </a:r>
          </a:p>
          <a:p>
            <a:r>
              <a:rPr lang="en-US" baseline="0" dirty="0" smtClean="0">
                <a:latin typeface="Verdana" panose="020B0604030504040204" pitchFamily="34" charset="0"/>
                <a:ea typeface="Verdana" panose="020B0604030504040204" pitchFamily="34" charset="0"/>
                <a:cs typeface="Verdana" panose="020B0604030504040204" pitchFamily="34" charset="0"/>
              </a:rPr>
              <a:t>2 &amp; 3. Contact hazard with light bulbs</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Be mindful to keep updated on product</a:t>
            </a:r>
            <a:r>
              <a:rPr lang="en-US" baseline="0" dirty="0" smtClean="0">
                <a:latin typeface="Verdana" panose="020B0604030504040204" pitchFamily="34" charset="0"/>
                <a:ea typeface="Verdana" panose="020B0604030504040204" pitchFamily="34" charset="0"/>
                <a:cs typeface="Verdana" panose="020B0604030504040204" pitchFamily="34" charset="0"/>
              </a:rPr>
              <a:t> recall information. You may discover something you thought was a good deal has now been found to be a fire starter.</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Children are naturally inquisitive. Don’t leave items accessible where they may be burned or start a fire.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Don’t let this be your homecoming.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Fire Safety can be more precisely planned</a:t>
            </a:r>
            <a:r>
              <a:rPr lang="en-US" baseline="0" dirty="0" smtClean="0">
                <a:latin typeface="Verdana" panose="020B0604030504040204" pitchFamily="34" charset="0"/>
                <a:ea typeface="Verdana" panose="020B0604030504040204" pitchFamily="34" charset="0"/>
                <a:cs typeface="Verdana" panose="020B0604030504040204" pitchFamily="34" charset="0"/>
              </a:rPr>
              <a:t> for. You have the opportunity to plan and create a more risk-free environment.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This program will look</a:t>
            </a:r>
            <a:r>
              <a:rPr lang="en-US" baseline="0" dirty="0" smtClean="0">
                <a:latin typeface="Verdana" panose="020B0604030504040204" pitchFamily="34" charset="0"/>
                <a:ea typeface="Verdana" panose="020B0604030504040204" pitchFamily="34" charset="0"/>
                <a:cs typeface="Verdana" panose="020B0604030504040204" pitchFamily="34" charset="0"/>
              </a:rPr>
              <a:t> at: </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Potential Hazards</a:t>
            </a:r>
          </a:p>
          <a:p>
            <a:pPr marL="171450" indent="-171450">
              <a:buFont typeface="Arial" panose="020B0604020202020204" pitchFamily="34" charset="0"/>
              <a:buChar cha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Fireplace Safety</a:t>
            </a:r>
          </a:p>
          <a:p>
            <a:pPr marL="171450" indent="-171450">
              <a:buFont typeface="Arial" panose="020B0604020202020204" pitchFamily="34" charset="0"/>
              <a:buChar cha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Fire Extinguishers</a:t>
            </a:r>
          </a:p>
          <a:p>
            <a:pPr marL="171450" indent="-171450">
              <a:buFont typeface="Arial" panose="020B0604020202020204" pitchFamily="34" charset="0"/>
              <a:buChar cha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Smoke Detectors</a:t>
            </a:r>
          </a:p>
          <a:p>
            <a:pPr marL="171450" indent="-171450">
              <a:buFont typeface="Arial" panose="020B0604020202020204" pitchFamily="34" charset="0"/>
              <a:buChar cha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Escape Planning &amp; Drills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Seasonal considerations should be viewed, not just your summer safety concerns.</a:t>
            </a:r>
            <a:r>
              <a:rPr lang="en-US" baseline="0" dirty="0" smtClean="0">
                <a:latin typeface="Verdana" panose="020B0604030504040204" pitchFamily="34" charset="0"/>
                <a:ea typeface="Verdana" panose="020B0604030504040204" pitchFamily="34" charset="0"/>
                <a:cs typeface="Verdana" panose="020B0604030504040204" pitchFamily="34" charset="0"/>
              </a:rPr>
              <a:t> When coming into Fall and Winter, systems which may not have been operational for 6 to 8 months will be re-engaged. Inspect and ensure they are safe to use.</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r>
              <a:rPr lang="en-US" baseline="0" dirty="0" smtClean="0">
                <a:latin typeface="Verdana" panose="020B0604030504040204" pitchFamily="34" charset="0"/>
                <a:ea typeface="Verdana" panose="020B0604030504040204" pitchFamily="34" charset="0"/>
                <a:cs typeface="Verdana" panose="020B0604030504040204" pitchFamily="34" charset="0"/>
              </a:rPr>
              <a:t>Lower right corner: wood stove in workshop area. Could saw dust ignite? Are flammable solvents or adhesives used? Or, maybe the propane tank is too close to the stove!!!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Fire Extinguishers are classified according to the class of fire they will extinguish:</a:t>
            </a:r>
          </a:p>
          <a:p>
            <a:r>
              <a:rPr lang="en-US" dirty="0" smtClean="0">
                <a:latin typeface="Verdana" panose="020B0604030504040204" pitchFamily="34" charset="0"/>
                <a:ea typeface="Verdana" panose="020B0604030504040204" pitchFamily="34" charset="0"/>
                <a:cs typeface="Verdana" panose="020B0604030504040204" pitchFamily="34" charset="0"/>
              </a:rPr>
              <a:t>Class</a:t>
            </a:r>
            <a:r>
              <a:rPr lang="en-US" baseline="0" dirty="0" smtClean="0">
                <a:latin typeface="Verdana" panose="020B0604030504040204" pitchFamily="34" charset="0"/>
                <a:ea typeface="Verdana" panose="020B0604030504040204" pitchFamily="34" charset="0"/>
                <a:cs typeface="Verdana" panose="020B0604030504040204" pitchFamily="34" charset="0"/>
              </a:rPr>
              <a:t> A: Ordinary Combustibles (e.g. wood, paper, trash)</a:t>
            </a:r>
          </a:p>
          <a:p>
            <a:r>
              <a:rPr lang="en-US" baseline="0" dirty="0" smtClean="0">
                <a:latin typeface="Verdana" panose="020B0604030504040204" pitchFamily="34" charset="0"/>
                <a:ea typeface="Verdana" panose="020B0604030504040204" pitchFamily="34" charset="0"/>
                <a:cs typeface="Verdana" panose="020B0604030504040204" pitchFamily="34" charset="0"/>
              </a:rPr>
              <a:t>Class B: Flammable Liquids and Gases (e.g. gasoline, methane)</a:t>
            </a:r>
          </a:p>
          <a:p>
            <a:r>
              <a:rPr lang="en-US" baseline="0" dirty="0" smtClean="0">
                <a:latin typeface="Verdana" panose="020B0604030504040204" pitchFamily="34" charset="0"/>
                <a:ea typeface="Verdana" panose="020B0604030504040204" pitchFamily="34" charset="0"/>
                <a:cs typeface="Verdana" panose="020B0604030504040204" pitchFamily="34" charset="0"/>
              </a:rPr>
              <a:t>Class C: Electrical; Means non-Electrically Conductive (e.g. power going to it)</a:t>
            </a:r>
          </a:p>
          <a:p>
            <a:r>
              <a:rPr lang="en-US" baseline="0" dirty="0" smtClean="0">
                <a:latin typeface="Verdana" panose="020B0604030504040204" pitchFamily="34" charset="0"/>
                <a:ea typeface="Verdana" panose="020B0604030504040204" pitchFamily="34" charset="0"/>
                <a:cs typeface="Verdana" panose="020B0604030504040204" pitchFamily="34" charset="0"/>
              </a:rPr>
              <a:t>Class D: Combustible Metals (e.g. Titanium, Magnesium)</a:t>
            </a:r>
          </a:p>
          <a:p>
            <a:r>
              <a:rPr lang="en-US" baseline="0" dirty="0" smtClean="0">
                <a:latin typeface="Verdana" panose="020B0604030504040204" pitchFamily="34" charset="0"/>
                <a:ea typeface="Verdana" panose="020B0604030504040204" pitchFamily="34" charset="0"/>
                <a:cs typeface="Verdana" panose="020B0604030504040204" pitchFamily="34" charset="0"/>
              </a:rPr>
              <a:t>Class K: Cooking Fats and Greases</a:t>
            </a:r>
          </a:p>
          <a:p>
            <a:r>
              <a:rPr lang="en-US" baseline="0" dirty="0" smtClean="0">
                <a:latin typeface="Verdana" panose="020B0604030504040204" pitchFamily="34" charset="0"/>
                <a:ea typeface="Verdana" panose="020B0604030504040204" pitchFamily="34" charset="0"/>
                <a:cs typeface="Verdana" panose="020B0604030504040204" pitchFamily="34" charset="0"/>
              </a:rPr>
              <a:t>Always check with a vendor who is a member of the NAFED (National Association of Fire Extinguisher Dealers). Box stores will also have listed extinguishers certified by UL (Underwriters Laboratories) or FM (Factory Mutual).</a:t>
            </a:r>
          </a:p>
          <a:p>
            <a:r>
              <a:rPr lang="en-US" baseline="0" dirty="0" smtClean="0">
                <a:latin typeface="Verdana" panose="020B0604030504040204" pitchFamily="34" charset="0"/>
                <a:ea typeface="Verdana" panose="020B0604030504040204" pitchFamily="34" charset="0"/>
                <a:cs typeface="Verdana" panose="020B0604030504040204" pitchFamily="34" charset="0"/>
              </a:rPr>
              <a:t>NFPA 10, 12 and 17 can furnish information on specific extinguishing agents.</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smtClean="0">
                <a:latin typeface="Verdana" panose="020B0604030504040204" pitchFamily="34" charset="0"/>
                <a:ea typeface="Verdana" panose="020B0604030504040204" pitchFamily="34" charset="0"/>
                <a:cs typeface="Verdana" panose="020B0604030504040204" pitchFamily="34" charset="0"/>
              </a:rPr>
              <a:t>Determine the type required.</a:t>
            </a:r>
          </a:p>
          <a:p>
            <a:pPr eaLnBrk="1" hangingPunct="1">
              <a:buFontTx/>
              <a:buNone/>
            </a:pPr>
            <a:r>
              <a:rPr lang="en-US" altLang="en-US" sz="1200" dirty="0" smtClean="0">
                <a:latin typeface="Verdana" panose="020B0604030504040204" pitchFamily="34" charset="0"/>
                <a:ea typeface="Verdana" panose="020B0604030504040204" pitchFamily="34" charset="0"/>
                <a:cs typeface="Verdana" panose="020B0604030504040204" pitchFamily="34" charset="0"/>
              </a:rPr>
              <a:t>Ensure it is listed by FM or UL.</a:t>
            </a:r>
          </a:p>
          <a:p>
            <a:pPr eaLnBrk="1" hangingPunct="1">
              <a:buFontTx/>
              <a:buNone/>
            </a:pPr>
            <a:r>
              <a:rPr lang="en-US" altLang="en-US" sz="1200" dirty="0" smtClean="0">
                <a:latin typeface="Verdana" panose="020B0604030504040204" pitchFamily="34" charset="0"/>
                <a:ea typeface="Verdana" panose="020B0604030504040204" pitchFamily="34" charset="0"/>
                <a:cs typeface="Verdana" panose="020B0604030504040204" pitchFamily="34" charset="0"/>
              </a:rPr>
              <a:t>Have proper number placed in the proper locations of your home.</a:t>
            </a:r>
          </a:p>
          <a:p>
            <a:pPr eaLnBrk="1" hangingPunct="1">
              <a:buFontTx/>
              <a:buNone/>
            </a:pPr>
            <a:r>
              <a:rPr lang="en-US" altLang="en-US" sz="1200" dirty="0" smtClean="0">
                <a:latin typeface="Verdana" panose="020B0604030504040204" pitchFamily="34" charset="0"/>
                <a:ea typeface="Verdana" panose="020B0604030504040204" pitchFamily="34" charset="0"/>
                <a:cs typeface="Verdana" panose="020B0604030504040204" pitchFamily="34" charset="0"/>
              </a:rPr>
              <a:t>The NFPA and National Safety Council (NSC) have good</a:t>
            </a:r>
            <a:r>
              <a:rPr lang="en-US" altLang="en-US" sz="1200" baseline="0" dirty="0" smtClean="0">
                <a:latin typeface="Verdana" panose="020B0604030504040204" pitchFamily="34" charset="0"/>
                <a:ea typeface="Verdana" panose="020B0604030504040204" pitchFamily="34" charset="0"/>
                <a:cs typeface="Verdana" panose="020B0604030504040204" pitchFamily="34" charset="0"/>
              </a:rPr>
              <a:t> information and guidance.</a:t>
            </a:r>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Residential sprinklers are a main line of defense against home fires. Install and maintain</a:t>
            </a:r>
            <a:r>
              <a:rPr lang="en-US" baseline="0" dirty="0" smtClean="0">
                <a:latin typeface="Verdana" panose="020B0604030504040204" pitchFamily="34" charset="0"/>
                <a:ea typeface="Verdana" panose="020B0604030504040204" pitchFamily="34" charset="0"/>
                <a:cs typeface="Verdana" panose="020B0604030504040204" pitchFamily="34" charset="0"/>
              </a:rPr>
              <a:t> them.</a:t>
            </a:r>
          </a:p>
          <a:p>
            <a:r>
              <a:rPr lang="en-US" baseline="0" dirty="0" smtClean="0">
                <a:latin typeface="Verdana" panose="020B0604030504040204" pitchFamily="34" charset="0"/>
                <a:ea typeface="Verdana" panose="020B0604030504040204" pitchFamily="34" charset="0"/>
                <a:cs typeface="Verdana" panose="020B0604030504040204" pitchFamily="34" charset="0"/>
              </a:rPr>
              <a:t>View NFPA 13R (Standard for Installation of Sprinkler Systems in Low-Rise Residential Occupancies) for sprinkler types and siting requirements.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Anyone who has a pet understands</a:t>
            </a:r>
            <a:r>
              <a:rPr lang="en-US" baseline="0" dirty="0" smtClean="0">
                <a:latin typeface="Verdana" panose="020B0604030504040204" pitchFamily="34" charset="0"/>
                <a:ea typeface="Verdana" panose="020B0604030504040204" pitchFamily="34" charset="0"/>
                <a:cs typeface="Verdana" panose="020B0604030504040204" pitchFamily="34" charset="0"/>
              </a:rPr>
              <a:t> that “pets are people too.”</a:t>
            </a:r>
          </a:p>
          <a:p>
            <a:r>
              <a:rPr lang="en-US" baseline="0" dirty="0" smtClean="0">
                <a:latin typeface="Verdana" panose="020B0604030504040204" pitchFamily="34" charset="0"/>
                <a:ea typeface="Verdana" panose="020B0604030504040204" pitchFamily="34" charset="0"/>
                <a:cs typeface="Verdana" panose="020B0604030504040204" pitchFamily="34" charset="0"/>
              </a:rPr>
              <a:t>Determine how you will provide for their protection should a fire occur and you need to evacuate.</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Make a plan which will include:</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Means of escape</a:t>
            </a:r>
          </a:p>
          <a:p>
            <a:pPr marL="171450" indent="-17145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Outside meeting point where family members will be accounted for</a:t>
            </a:r>
          </a:p>
          <a:p>
            <a:pPr marL="171450" indent="-17145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How to call the fire department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During your planning, determine special needs of</a:t>
            </a:r>
            <a:r>
              <a:rPr lang="en-US" baseline="0" dirty="0" smtClean="0">
                <a:latin typeface="Verdana" panose="020B0604030504040204" pitchFamily="34" charset="0"/>
                <a:ea typeface="Verdana" panose="020B0604030504040204" pitchFamily="34" charset="0"/>
                <a:cs typeface="Verdana" panose="020B0604030504040204" pitchFamily="34" charset="0"/>
              </a:rPr>
              <a:t> family members to allow their escape.</a:t>
            </a:r>
          </a:p>
          <a:p>
            <a:r>
              <a:rPr lang="en-US" baseline="0" dirty="0" smtClean="0">
                <a:latin typeface="Verdana" panose="020B0604030504040204" pitchFamily="34" charset="0"/>
                <a:ea typeface="Verdana" panose="020B0604030504040204" pitchFamily="34" charset="0"/>
                <a:cs typeface="Verdana" panose="020B0604030504040204" pitchFamily="34" charset="0"/>
              </a:rPr>
              <a:t>Train all family members in fire safety and escape techniques.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To</a:t>
            </a:r>
            <a:r>
              <a:rPr lang="en-US" baseline="0" dirty="0" smtClean="0">
                <a:latin typeface="Verdana" panose="020B0604030504040204" pitchFamily="34" charset="0"/>
                <a:ea typeface="Verdana" panose="020B0604030504040204" pitchFamily="34" charset="0"/>
                <a:cs typeface="Verdana" panose="020B0604030504040204" pitchFamily="34" charset="0"/>
              </a:rPr>
              <a:t> have a</a:t>
            </a:r>
            <a:r>
              <a:rPr lang="en-US" dirty="0" smtClean="0">
                <a:latin typeface="Verdana" panose="020B0604030504040204" pitchFamily="34" charset="0"/>
                <a:ea typeface="Verdana" panose="020B0604030504040204" pitchFamily="34" charset="0"/>
                <a:cs typeface="Verdana" panose="020B0604030504040204" pitchFamily="34" charset="0"/>
              </a:rPr>
              <a:t> safe day and safe holiday</a:t>
            </a:r>
          </a:p>
          <a:p>
            <a:endParaRPr lang="en-US" dirty="0" smtClean="0"/>
          </a:p>
          <a:p>
            <a:pPr marL="228600" indent="-228600" eaLnBrk="1" hangingPunct="1">
              <a:buFont typeface="+mj-lt"/>
              <a:buAutoNum type="arabicPeriod"/>
            </a:pPr>
            <a:r>
              <a:rPr lang="en-US" altLang="en-US" sz="1200" dirty="0" smtClean="0">
                <a:latin typeface="Verdana" panose="020B0604030504040204" pitchFamily="34" charset="0"/>
                <a:ea typeface="Verdana" panose="020B0604030504040204" pitchFamily="34" charset="0"/>
                <a:cs typeface="Verdana" panose="020B0604030504040204" pitchFamily="34" charset="0"/>
              </a:rPr>
              <a:t>Inspect for hazards</a:t>
            </a:r>
          </a:p>
          <a:p>
            <a:pPr marL="228600" indent="-228600" eaLnBrk="1" hangingPunct="1">
              <a:buFont typeface="+mj-lt"/>
              <a:buAutoNum type="arabicPeriod"/>
            </a:pPr>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eaLnBrk="1" hangingPunct="1">
              <a:buFont typeface="+mj-lt"/>
              <a:buAutoNum type="arabicPeriod"/>
            </a:pPr>
            <a:r>
              <a:rPr lang="en-US" altLang="en-US" sz="1200" dirty="0" smtClean="0">
                <a:latin typeface="Verdana" panose="020B0604030504040204" pitchFamily="34" charset="0"/>
                <a:ea typeface="Verdana" panose="020B0604030504040204" pitchFamily="34" charset="0"/>
                <a:cs typeface="Verdana" panose="020B0604030504040204" pitchFamily="34" charset="0"/>
              </a:rPr>
              <a:t>Eliminate those that</a:t>
            </a:r>
            <a:r>
              <a:rPr lang="en-US" altLang="en-US" sz="1200" baseline="0" dirty="0" smtClean="0">
                <a:latin typeface="Verdana" panose="020B0604030504040204" pitchFamily="34" charset="0"/>
                <a:ea typeface="Verdana" panose="020B0604030504040204" pitchFamily="34" charset="0"/>
                <a:cs typeface="Verdana" panose="020B0604030504040204" pitchFamily="34" charset="0"/>
              </a:rPr>
              <a:t> are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found</a:t>
            </a:r>
          </a:p>
          <a:p>
            <a:pPr marL="228600" indent="-228600" eaLnBrk="1" hangingPunct="1">
              <a:buFont typeface="+mj-lt"/>
              <a:buAutoNum type="arabicPeriod"/>
            </a:pPr>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eaLnBrk="1" hangingPunct="1">
              <a:buFont typeface="+mj-lt"/>
              <a:buAutoNum type="arabicPeriod"/>
            </a:pPr>
            <a:r>
              <a:rPr lang="en-US" altLang="en-US" sz="1200" dirty="0" smtClean="0">
                <a:latin typeface="Verdana" panose="020B0604030504040204" pitchFamily="34" charset="0"/>
                <a:ea typeface="Verdana" panose="020B0604030504040204" pitchFamily="34" charset="0"/>
                <a:cs typeface="Verdana" panose="020B0604030504040204" pitchFamily="34" charset="0"/>
              </a:rPr>
              <a:t>Take necessary precautions during events</a:t>
            </a:r>
          </a:p>
          <a:p>
            <a:pPr marL="228600" indent="-228600" eaLnBrk="1" hangingPunct="1">
              <a:buFont typeface="+mj-lt"/>
              <a:buAutoNum type="arabicPeriod"/>
            </a:pPr>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eaLnBrk="1" hangingPunct="1">
              <a:buFont typeface="+mj-lt"/>
              <a:buAutoNum type="arabicPeriod"/>
            </a:pPr>
            <a:r>
              <a:rPr lang="en-US" altLang="en-US" sz="1200" dirty="0" smtClean="0">
                <a:latin typeface="Verdana" panose="020B0604030504040204" pitchFamily="34" charset="0"/>
                <a:ea typeface="Verdana" panose="020B0604030504040204" pitchFamily="34" charset="0"/>
                <a:cs typeface="Verdana" panose="020B0604030504040204" pitchFamily="34" charset="0"/>
              </a:rPr>
              <a:t>Have a planned response if something happens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Therefore, we’ll view home fire safety concerns during holidays and other special occasions as well as during normal</a:t>
            </a:r>
            <a:r>
              <a:rPr lang="en-US" baseline="0" dirty="0" smtClean="0">
                <a:latin typeface="Verdana" panose="020B0604030504040204" pitchFamily="34" charset="0"/>
                <a:ea typeface="Verdana" panose="020B0604030504040204" pitchFamily="34" charset="0"/>
                <a:cs typeface="Verdana" panose="020B0604030504040204" pitchFamily="34" charset="0"/>
              </a:rPr>
              <a:t> occupancy.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Through such changes, you introduce possible hazards</a:t>
            </a:r>
            <a:r>
              <a:rPr lang="en-US" baseline="0" dirty="0" smtClean="0">
                <a:latin typeface="Verdana" panose="020B0604030504040204" pitchFamily="34" charset="0"/>
                <a:ea typeface="Verdana" panose="020B0604030504040204" pitchFamily="34" charset="0"/>
                <a:cs typeface="Verdana" panose="020B0604030504040204" pitchFamily="34" charset="0"/>
              </a:rPr>
              <a:t> to your environment.</a:t>
            </a:r>
          </a:p>
          <a:p>
            <a:r>
              <a:rPr lang="en-US" baseline="0" dirty="0" smtClean="0">
                <a:latin typeface="Verdana" panose="020B0604030504040204" pitchFamily="34" charset="0"/>
                <a:ea typeface="Verdana" panose="020B0604030504040204" pitchFamily="34" charset="0"/>
                <a:cs typeface="Verdana" panose="020B0604030504040204" pitchFamily="34" charset="0"/>
              </a:rPr>
              <a:t>Temporary lighting sources may run from candles to lighted hangings as well as the use of a hearth.</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 potential consequences of such changes may result in a</a:t>
            </a:r>
            <a:r>
              <a:rPr lang="en-US" baseline="0" dirty="0" smtClean="0">
                <a:latin typeface="Verdana" panose="020B0604030504040204" pitchFamily="34" charset="0"/>
                <a:ea typeface="Verdana" panose="020B0604030504040204" pitchFamily="34" charset="0"/>
                <a:cs typeface="Verdana" panose="020B0604030504040204" pitchFamily="34" charset="0"/>
              </a:rPr>
              <a:t> fire, especially if you’re not as familiar with transitory changes as with your normal daily environment.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Verdana" panose="020B0604030504040204" pitchFamily="34" charset="0"/>
                <a:ea typeface="Verdana" panose="020B0604030504040204" pitchFamily="34" charset="0"/>
                <a:cs typeface="Verdana" panose="020B0604030504040204" pitchFamily="34" charset="0"/>
              </a:rPr>
              <a:t>There have also been reports of persons attempting repairs of fuel sources and electrical systems of which they have little or no full understanding. The results were catastrophic.</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To determine your risk or susceptibility to</a:t>
            </a:r>
            <a:r>
              <a:rPr lang="en-US" baseline="0" dirty="0" smtClean="0">
                <a:latin typeface="Verdana" panose="020B0604030504040204" pitchFamily="34" charset="0"/>
                <a:ea typeface="Verdana" panose="020B0604030504040204" pitchFamily="34" charset="0"/>
                <a:cs typeface="Verdana" panose="020B0604030504040204" pitchFamily="34" charset="0"/>
              </a:rPr>
              <a:t> home fires, you need to inspect various areas of your home. If you’re not knowledgeable about various aspects, i.e. heating systems, fuels or construction features and their likelihood to cause or contribute to a home fire, you may need a professional to inspect.</a:t>
            </a:r>
          </a:p>
          <a:p>
            <a:r>
              <a:rPr lang="en-US" baseline="0" dirty="0" smtClean="0">
                <a:latin typeface="Verdana" panose="020B0604030504040204" pitchFamily="34" charset="0"/>
                <a:ea typeface="Verdana" panose="020B0604030504040204" pitchFamily="34" charset="0"/>
                <a:cs typeface="Verdana" panose="020B0604030504040204" pitchFamily="34" charset="0"/>
              </a:rPr>
              <a:t>Look for ignition sources and protection requirements. The National Fire Protection Association (NFPA) is a good place to start for guidance.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This is a particularly common practice and may overload circuits thereby causing fires. Electricity</a:t>
            </a:r>
            <a:r>
              <a:rPr lang="en-US" baseline="0" dirty="0" smtClean="0">
                <a:latin typeface="Verdana" panose="020B0604030504040204" pitchFamily="34" charset="0"/>
                <a:ea typeface="Verdana" panose="020B0604030504040204" pitchFamily="34" charset="0"/>
                <a:cs typeface="Verdana" panose="020B0604030504040204" pitchFamily="34" charset="0"/>
              </a:rPr>
              <a:t> is beyond the knowledge base of most of us and would require a professional to inspect.</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NFPA 70 (National Electrical Code) can provide guidance regarding electrical safety. However, a better method would be to hire a professional who is updated on the latest NFPA Standards and requirements especially in the National Electrical Code.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Too often we take electricity</a:t>
            </a:r>
            <a:r>
              <a:rPr lang="en-US" baseline="0" dirty="0" smtClean="0">
                <a:latin typeface="Verdana" panose="020B0604030504040204" pitchFamily="34" charset="0"/>
                <a:ea typeface="Verdana" panose="020B0604030504040204" pitchFamily="34" charset="0"/>
                <a:cs typeface="Verdana" panose="020B0604030504040204" pitchFamily="34" charset="0"/>
              </a:rPr>
              <a:t> for granted. It has its capabilities but also its limitations.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241057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Inspect: but then questionable areas should be left to a professional. </a:t>
            </a:r>
          </a:p>
          <a:p>
            <a:r>
              <a:rPr lang="en-US" dirty="0" smtClean="0">
                <a:latin typeface="Verdana" panose="020B0604030504040204" pitchFamily="34" charset="0"/>
                <a:ea typeface="Verdana" panose="020B0604030504040204" pitchFamily="34" charset="0"/>
                <a:cs typeface="Verdana" panose="020B0604030504040204" pitchFamily="34" charset="0"/>
              </a:rPr>
              <a:t>Why? Professionals are up-to-date on approved</a:t>
            </a:r>
            <a:r>
              <a:rPr lang="en-US" baseline="0" dirty="0" smtClean="0">
                <a:latin typeface="Verdana" panose="020B0604030504040204" pitchFamily="34" charset="0"/>
                <a:ea typeface="Verdana" panose="020B0604030504040204" pitchFamily="34" charset="0"/>
                <a:cs typeface="Verdana" panose="020B0604030504040204" pitchFamily="34" charset="0"/>
              </a:rPr>
              <a:t> methods and materials.</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2410571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719EBC0C-D429-4156-9E96-49F8CCC1E2F8}" type="datetime1">
              <a:rPr lang="en-US" smtClean="0"/>
              <a:t>12/2/2015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8D95A0-8C4D-409D-A520-62AF2EE534AE}"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dirty="0"/>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31DAAF-6842-4511-AD2E-649CBAF4D3CE}"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dirty="0"/>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57693E-0C57-4BAB-875F-9F2AA82EB7A5}"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dirty="0"/>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917534-12A7-445E-8057-21E621F2BACD}"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dirty="0"/>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13C71D-DAE9-4C07-9B02-EB45A9CD471C}"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dirty="0"/>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59897B-4533-48BB-8B64-360B53CF65CF}" type="datetime1">
              <a:rPr lang="en-US" smtClean="0"/>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dirty="0"/>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F2E50F-98F4-4516-9F81-FE1B51826402}" type="datetime1">
              <a:rPr lang="en-US" smtClean="0"/>
              <a:t>12/2/2015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dirty="0"/>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025960-E6D4-46D8-A472-5FF26B86663D}" type="datetime1">
              <a:rPr lang="en-US" smtClean="0"/>
              <a:t>12/2/2015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dirty="0"/>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AB4DF7-0DCB-46F9-B0DA-620D8D6F8CC2}" type="datetime1">
              <a:rPr lang="en-US" smtClean="0"/>
              <a:t>12/2/2015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dirty="0"/>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4C9CB5-D01E-44D9-8FDD-EF2789EDD48D}" type="datetime1">
              <a:rPr lang="en-US" smtClean="0"/>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dirty="0"/>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1D4109-8242-43EF-88FA-0F5D329F14DC}"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dirty="0"/>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202A2C-C50D-4656-8D62-388418E23A1C}" type="datetime1">
              <a:rPr lang="en-US" smtClean="0"/>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dirty="0"/>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D12505-DAC9-4E94-BCB7-AF890A279DA4}"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dirty="0"/>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26758B-5CF6-45A0-8D66-09FC2F05C708}"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dirty="0"/>
          </a:p>
        </p:txBody>
      </p:sp>
    </p:spTree>
    <p:extLst>
      <p:ext uri="{BB962C8B-B14F-4D97-AF65-F5344CB8AC3E}">
        <p14:creationId xmlns:p14="http://schemas.microsoft.com/office/powerpoint/2010/main" val="273062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E10115-8242-46A3-9FE0-7D83A4C46619}" type="datetime1">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pic>
        <p:nvPicPr>
          <p:cNvPr id="9" name="Picture 26" descr="L&amp;I logo banner"/>
          <p:cNvPicPr>
            <a:picLocks noChangeAspect="1" noChangeArrowheads="1"/>
          </p:cNvPicPr>
          <p:nvPr userDrawn="1"/>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print"/>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3190170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345A8-1AB6-4EEE-BB63-C58BF7952743}" type="datetime1">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0182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9B707-8582-4D26-B8D1-678860A982A0}" type="datetime1">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73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3EDC3C-A4E8-468F-878D-0CC69B94B9B2}" type="datetime1">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1692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382A1-A037-46C6-9673-C72E35D47B56}" type="datetime1">
              <a:rPr lang="en-US" smtClean="0">
                <a:solidFill>
                  <a:prstClr val="black">
                    <a:tint val="75000"/>
                  </a:prstClr>
                </a:solidFill>
              </a:rPr>
              <a:pPr/>
              <a:t>12/2/2015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3731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05D009-17BC-4CF9-98A7-6DED783D3AC6}" type="datetime1">
              <a:rPr lang="en-US" smtClean="0">
                <a:solidFill>
                  <a:prstClr val="black">
                    <a:tint val="75000"/>
                  </a:prstClr>
                </a:solidFill>
              </a:rPr>
              <a:pPr/>
              <a:t>12/2/2015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6505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2BF26-E91F-4CF9-81E9-1960CB4B979A}" type="datetime1">
              <a:rPr lang="en-US" smtClean="0">
                <a:solidFill>
                  <a:prstClr val="black">
                    <a:tint val="75000"/>
                  </a:prstClr>
                </a:solidFill>
              </a:rPr>
              <a:pPr/>
              <a:t>12/2/2015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175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16019A-AD1A-465C-806E-E57E5D573959}" type="datetime1">
              <a:rPr lang="en-US" smtClean="0"/>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dirty="0"/>
          </a:p>
        </p:txBody>
      </p:sp>
    </p:spTree>
    <p:extLst>
      <p:ext uri="{BB962C8B-B14F-4D97-AF65-F5344CB8AC3E}">
        <p14:creationId xmlns:p14="http://schemas.microsoft.com/office/powerpoint/2010/main" val="85969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93A8-0FBF-40FD-855E-3D66E7C349D1}" type="datetime1">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354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51FC0-7350-4EE9-A12C-06747E253163}" type="datetime1">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0966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BB39C-CFFF-4DEE-A29B-2E3B641664B5}" type="datetime1">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6438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3AAC6-7AE2-4F15-9483-CC4F126DAE7B}" type="datetime1">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476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4E7A62-0432-4A29-BA99-3CCB86454D96}" type="datetime1">
              <a:rPr lang="en-US" smtClean="0"/>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dirty="0"/>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F64114-9FF0-418D-8625-BA965B38AB54}" type="datetime1">
              <a:rPr lang="en-US" smtClean="0"/>
              <a:t>12/2/2015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dirty="0"/>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7A7BDD-3EE1-4F52-9114-5CC606FAD3CC}" type="datetime1">
              <a:rPr lang="en-US" smtClean="0"/>
              <a:t>12/2/2015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dirty="0"/>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24C569-E2F3-4AE9-B913-95E465CCDF0F}" type="datetime1">
              <a:rPr lang="en-US" smtClean="0"/>
              <a:t>12/2/2015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dirty="0"/>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4DB9B6-C53B-49F9-869D-8DDA29B3D13B}" type="datetime1">
              <a:rPr lang="en-US" smtClean="0"/>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dirty="0"/>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2DD1E5-CD54-4DB1-8D97-0297B82CFDE4}" type="datetime1">
              <a:rPr lang="en-US" smtClean="0"/>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dirty="0"/>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EB9266-73A0-49A4-B04B-265F7D8CF105}" type="datetime1">
              <a:rPr lang="en-US" smtClean="0"/>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PPT-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71F354-3141-4362-8C6A-1CC865F1FA48}" type="datetime1">
              <a:rPr lang="en-US" smtClean="0"/>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PPT-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7C7214F-D26C-4868-9F62-1498D42E2BEE}" type="datetime1">
              <a:rPr lang="en-US" smtClean="0">
                <a:solidFill>
                  <a:prstClr val="black">
                    <a:tint val="75000"/>
                  </a:prstClr>
                </a:solidFill>
                <a:latin typeface="Calibri"/>
                <a:cs typeface="+mn-cs"/>
              </a:rPr>
              <a:pPr fontAlgn="auto">
                <a:spcBef>
                  <a:spcPts val="0"/>
                </a:spcBef>
                <a:spcAft>
                  <a:spcPts val="0"/>
                </a:spcAft>
              </a:pPr>
              <a:t>12/2/2015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cs typeface="+mn-cs"/>
              </a:rPr>
              <a:t>PPT-</a:t>
            </a: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BE020C6-8418-4ED9-9D7D-1D3B1DC1856B}"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707687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87.jpeg"/><Relationship Id="rId4" Type="http://schemas.openxmlformats.org/officeDocument/2006/relationships/image" Target="../media/image86.jpeg"/></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88.jpeg"/><Relationship Id="rId1" Type="http://schemas.openxmlformats.org/officeDocument/2006/relationships/slideLayout" Target="../slideLayouts/slideLayout23.xml"/><Relationship Id="rId4" Type="http://schemas.openxmlformats.org/officeDocument/2006/relationships/image" Target="../media/image89.jpeg"/></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Home Fire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p>
        </p:txBody>
      </p:sp>
      <p:sp>
        <p:nvSpPr>
          <p:cNvPr id="4102" name="TextBox 5"/>
          <p:cNvSpPr txBox="1">
            <a:spLocks noChangeArrowheads="1"/>
          </p:cNvSpPr>
          <p:nvPr/>
        </p:nvSpPr>
        <p:spPr bwMode="auto">
          <a:xfrm>
            <a:off x="6324600" y="9906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6" name="Picture 2" descr="C:\Documents and Settings\stlane\My Documents\My Pictures\tis the season safety\outside house ligh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85" y="2171699"/>
            <a:ext cx="4514826"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stlane\My Documents\My Pictures\tis the season safety\coffee by the 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77331"/>
            <a:ext cx="3463119"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33400" y="4724400"/>
            <a:ext cx="4495800" cy="1371600"/>
          </a:xfrm>
        </p:spPr>
        <p:txBody>
          <a:bodyPr/>
          <a:lstStyle/>
          <a:p>
            <a:pPr algn="l">
              <a:defRPr/>
            </a:pPr>
            <a:r>
              <a:rPr lang="en-US" sz="2400" dirty="0">
                <a:latin typeface="Verdana" panose="020B0604030504040204" pitchFamily="34" charset="0"/>
                <a:ea typeface="Verdana" panose="020B0604030504040204" pitchFamily="34" charset="0"/>
                <a:cs typeface="Verdana" panose="020B0604030504040204" pitchFamily="34" charset="0"/>
              </a:rPr>
              <a:t>Maintain good housekeeping with these systems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lint in exhaust tu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28209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lint on 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23622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drier fi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124200"/>
            <a:ext cx="3276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81200" y="381000"/>
            <a:ext cx="2438400" cy="523220"/>
          </a:xfrm>
          <a:prstGeom prst="rect">
            <a:avLst/>
          </a:prstGeom>
          <a:noFill/>
        </p:spPr>
        <p:txBody>
          <a:bodyPr wrap="square" rtlCol="0">
            <a:sp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Dryer Fires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665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Careless Activities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sp>
        <p:nvSpPr>
          <p:cNvPr id="2" name="Rectangle 1"/>
          <p:cNvSpPr/>
          <p:nvPr/>
        </p:nvSpPr>
        <p:spPr>
          <a:xfrm>
            <a:off x="685800" y="2126901"/>
            <a:ext cx="3733800" cy="3046988"/>
          </a:xfrm>
          <a:prstGeom prst="rect">
            <a:avLst/>
          </a:prstGeom>
        </p:spPr>
        <p:txBody>
          <a:bodyPr wrap="square">
            <a:spAutoFit/>
          </a:bodyPr>
          <a:lstStyle/>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Proximity of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heaters to </a:t>
            </a:r>
            <a:r>
              <a:rPr lang="en-US" altLang="en-US" sz="2400" dirty="0">
                <a:latin typeface="Verdana" panose="020B0604030504040204" pitchFamily="34" charset="0"/>
                <a:ea typeface="Verdana" panose="020B0604030504040204" pitchFamily="34" charset="0"/>
                <a:cs typeface="Verdana" panose="020B0604030504040204" pitchFamily="34" charset="0"/>
              </a:rPr>
              <a:t>combustibles or</a:t>
            </a:r>
          </a:p>
          <a:p>
            <a:pPr eaLnBrk="1" hangingPunct="1"/>
            <a:r>
              <a:rPr lang="en-US" altLang="en-US" sz="2400" dirty="0" smtClean="0">
                <a:latin typeface="Verdana" panose="020B0604030504040204" pitchFamily="34" charset="0"/>
                <a:ea typeface="Verdana" panose="020B0604030504040204" pitchFamily="34" charset="0"/>
                <a:cs typeface="Verdana" panose="020B0604030504040204" pitchFamily="34" charset="0"/>
              </a:rPr>
              <a:t>   wrong </a:t>
            </a:r>
            <a:r>
              <a:rPr lang="en-US" altLang="en-US" sz="2400" dirty="0">
                <a:latin typeface="Verdana" panose="020B0604030504040204" pitchFamily="34" charset="0"/>
                <a:ea typeface="Verdana" panose="020B0604030504040204" pitchFamily="34" charset="0"/>
                <a:cs typeface="Verdana" panose="020B0604030504040204" pitchFamily="34" charset="0"/>
              </a:rPr>
              <a:t>fuels used,</a:t>
            </a:r>
          </a:p>
          <a:p>
            <a:pPr eaLnBrk="1" hangingPunct="1"/>
            <a:r>
              <a:rPr lang="en-US" altLang="en-US" sz="2400" dirty="0" smtClean="0">
                <a:latin typeface="Verdana" panose="020B0604030504040204" pitchFamily="34" charset="0"/>
                <a:ea typeface="Verdana" panose="020B0604030504040204" pitchFamily="34" charset="0"/>
                <a:cs typeface="Verdana" panose="020B0604030504040204" pitchFamily="34" charset="0"/>
              </a:rPr>
              <a:t>   i.e</a:t>
            </a:r>
            <a:r>
              <a:rPr lang="en-US" altLang="en-US" sz="2400" dirty="0">
                <a:latin typeface="Verdana" panose="020B0604030504040204" pitchFamily="34" charset="0"/>
                <a:ea typeface="Verdana" panose="020B0604030504040204" pitchFamily="34" charset="0"/>
                <a:cs typeface="Verdana" panose="020B0604030504040204" pitchFamily="34" charset="0"/>
              </a:rPr>
              <a:t>. gasoline used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   in kerosene </a:t>
            </a:r>
            <a:r>
              <a:rPr lang="en-US" altLang="en-US" sz="2400" dirty="0">
                <a:latin typeface="Verdana" panose="020B0604030504040204" pitchFamily="34" charset="0"/>
                <a:ea typeface="Verdana" panose="020B0604030504040204" pitchFamily="34" charset="0"/>
                <a:cs typeface="Verdana" panose="020B0604030504040204" pitchFamily="34" charset="0"/>
              </a:rPr>
              <a:t>heaters</a:t>
            </a:r>
          </a:p>
          <a:p>
            <a:pPr marL="342900" indent="-342900" eaLnBrk="1" hangingPunct="1">
              <a:buFont typeface="Arial" panose="020B0604020202020204" pitchFamily="34" charset="0"/>
              <a:buChar cha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Smoking materials</a:t>
            </a:r>
          </a:p>
          <a:p>
            <a:pPr eaLnBrk="1" hangingPunct="1"/>
            <a:r>
              <a:rPr lang="en-US" altLang="en-US" sz="2400" dirty="0" smtClean="0">
                <a:latin typeface="Verdana" panose="020B0604030504040204" pitchFamily="34" charset="0"/>
                <a:ea typeface="Verdana" panose="020B0604030504040204" pitchFamily="34" charset="0"/>
                <a:cs typeface="Verdana" panose="020B0604030504040204" pitchFamily="34" charset="0"/>
              </a:rPr>
              <a:t>   and </a:t>
            </a:r>
            <a:r>
              <a:rPr lang="en-US" altLang="en-US" sz="2400" dirty="0">
                <a:latin typeface="Verdana" panose="020B0604030504040204" pitchFamily="34" charset="0"/>
                <a:ea typeface="Verdana" panose="020B0604030504040204" pitchFamily="34" charset="0"/>
                <a:cs typeface="Verdana" panose="020B0604030504040204" pitchFamily="34" charset="0"/>
              </a:rPr>
              <a:t>habits</a:t>
            </a:r>
          </a:p>
        </p:txBody>
      </p:sp>
      <p:pic>
        <p:nvPicPr>
          <p:cNvPr id="6" name="Picture 2" descr="C:\Documents and Settings\stlane\My Documents\My Pictures\tis the season safety\smo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81400"/>
            <a:ext cx="31242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Documents and Settings\stlane\My Documents\My Pictures\150144_front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95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54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Unattended Cooking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coo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168" y="1407307"/>
            <a:ext cx="23145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pan 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568" y="3845707"/>
            <a:ext cx="272891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cooking haz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452" y="1243446"/>
            <a:ext cx="21336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stlane\My Documents\My Pictures\tis the season safety\stove fi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5368" y="3672670"/>
            <a:ext cx="335280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23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Consider . .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sp>
        <p:nvSpPr>
          <p:cNvPr id="2" name="Rectangle 1"/>
          <p:cNvSpPr/>
          <p:nvPr/>
        </p:nvSpPr>
        <p:spPr>
          <a:xfrm>
            <a:off x="727364" y="1295400"/>
            <a:ext cx="5257800" cy="2154436"/>
          </a:xfrm>
          <a:prstGeom prst="rect">
            <a:avLst/>
          </a:prstGeom>
        </p:spPr>
        <p:txBody>
          <a:bodyPr wrap="square">
            <a:spAutoFit/>
          </a:bodyPr>
          <a:lstStyle/>
          <a:p>
            <a:pPr eaLnBrk="1" hangingPunct="1">
              <a:buFontTx/>
              <a:buNone/>
            </a:pPr>
            <a:r>
              <a:rPr lang="en-US" altLang="en-US" sz="2400" dirty="0">
                <a:latin typeface="Verdana" panose="020B0604030504040204" pitchFamily="34" charset="0"/>
                <a:ea typeface="Verdana" panose="020B0604030504040204" pitchFamily="34" charset="0"/>
                <a:cs typeface="Verdana" panose="020B0604030504040204" pitchFamily="34" charset="0"/>
              </a:rPr>
              <a:t>The speed by which the reaction occurs</a:t>
            </a:r>
            <a:r>
              <a:rPr lang="en-US" altLang="en-US" sz="2400" dirty="0" smtClean="0">
                <a:latin typeface="Verdana" panose="020B0604030504040204" pitchFamily="34" charset="0"/>
                <a:ea typeface="Verdana" panose="020B0604030504040204" pitchFamily="34" charset="0"/>
                <a:cs typeface="Verdana" panose="020B0604030504040204" pitchFamily="34" charset="0"/>
              </a:rPr>
              <a:t>:</a:t>
            </a:r>
          </a:p>
          <a:p>
            <a:pPr eaLnBrk="1" hangingPunct="1">
              <a:buFontTx/>
              <a:buNone/>
            </a:pPr>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r>
              <a:rPr lang="en-US" altLang="en-US" sz="2400" dirty="0">
                <a:latin typeface="Verdana" panose="020B0604030504040204" pitchFamily="34" charset="0"/>
                <a:ea typeface="Verdana" panose="020B0604030504040204" pitchFamily="34" charset="0"/>
                <a:cs typeface="Verdana" panose="020B0604030504040204" pitchFamily="34" charset="0"/>
              </a:rPr>
              <a:t>Every 18 seconds the temperature increases 100</a:t>
            </a:r>
            <a:r>
              <a:rPr lang="en-US" altLang="en-US" sz="2400" baseline="30000" dirty="0">
                <a:latin typeface="Verdana" panose="020B0604030504040204" pitchFamily="34" charset="0"/>
                <a:ea typeface="Verdana" panose="020B0604030504040204" pitchFamily="34" charset="0"/>
                <a:cs typeface="Verdana" panose="020B0604030504040204" pitchFamily="34" charset="0"/>
              </a:rPr>
              <a:t>o</a:t>
            </a:r>
            <a:r>
              <a:rPr lang="en-US" altLang="en-US" sz="2400" dirty="0">
                <a:latin typeface="Verdana" panose="020B0604030504040204" pitchFamily="34" charset="0"/>
                <a:ea typeface="Verdana" panose="020B0604030504040204" pitchFamily="34" charset="0"/>
                <a:cs typeface="Verdana" panose="020B0604030504040204" pitchFamily="34" charset="0"/>
              </a:rPr>
              <a:t>F for Class A fires</a:t>
            </a:r>
          </a:p>
        </p:txBody>
      </p:sp>
      <p:pic>
        <p:nvPicPr>
          <p:cNvPr id="6" name="Picture 4" descr="C:\Documents and Settings\stlane\My Documents\My Pictures\tis the season safety\7 secs tree 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8600"/>
            <a:ext cx="244316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s the season safety\christmas tree 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00200"/>
            <a:ext cx="14287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stlane\My Documents\My Pictures\tis the season safety\time_temperature_curve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64" y="3581400"/>
            <a:ext cx="4863811"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38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Additional Fire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kitchen fire resul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2971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stlane\My Documents\My Pictures\tis the season safety\closet 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427" y="1447800"/>
            <a:ext cx="301466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Documents and Settings\stlane\My Documents\My Pictures\tis the season safety\dust in he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962399"/>
            <a:ext cx="275658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780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Additional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flue pitched downward co haz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9" y="1447800"/>
            <a:ext cx="27717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stlane\My Documents\My Pictures\tis the season safety\blanket and bul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759" y="1447800"/>
            <a:ext cx="27432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Documents and Settings\stlane\My Documents\My Pictures\tis the season safety\bul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521" y="3962400"/>
            <a:ext cx="3043238"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72200" y="4025702"/>
            <a:ext cx="2725426" cy="461665"/>
          </a:xfrm>
          <a:prstGeom prst="rect">
            <a:avLst/>
          </a:prstGeom>
        </p:spPr>
        <p:txBody>
          <a:bodyPr wrap="none">
            <a:spAutoFit/>
          </a:bodyPr>
          <a:lstStyle/>
          <a:p>
            <a:pPr eaLnBrk="1" hangingPunct="1"/>
            <a:r>
              <a:rPr lang="en-US" altLang="en-US" sz="2400" dirty="0">
                <a:latin typeface="Verdana" panose="020B0604030504040204" pitchFamily="34" charset="0"/>
                <a:ea typeface="Verdana" panose="020B0604030504040204" pitchFamily="34" charset="0"/>
                <a:cs typeface="Verdana" panose="020B0604030504040204" pitchFamily="34" charset="0"/>
              </a:rPr>
              <a:t>Contact Hazards</a:t>
            </a:r>
          </a:p>
        </p:txBody>
      </p:sp>
    </p:spTree>
    <p:extLst>
      <p:ext uri="{BB962C8B-B14F-4D97-AF65-F5344CB8AC3E}">
        <p14:creationId xmlns:p14="http://schemas.microsoft.com/office/powerpoint/2010/main" val="3402762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Recall Information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rec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8983"/>
            <a:ext cx="31861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recalled appli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736383"/>
            <a:ext cx="2171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2579095"/>
            <a:ext cx="3962400" cy="1569660"/>
          </a:xfrm>
          <a:prstGeom prst="rect">
            <a:avLst/>
          </a:prstGeom>
        </p:spPr>
        <p:txBody>
          <a:bodyPr wrap="square">
            <a:spAutoFit/>
          </a:bodyPr>
          <a:lstStyle/>
          <a:p>
            <a:pPr eaLnBrk="1" hangingPunct="1">
              <a:buFontTx/>
              <a:buNone/>
            </a:pPr>
            <a:r>
              <a:rPr lang="en-US" altLang="en-US" sz="2400" dirty="0">
                <a:latin typeface="Verdana" panose="020B0604030504040204" pitchFamily="34" charset="0"/>
                <a:ea typeface="Verdana" panose="020B0604030504040204" pitchFamily="34" charset="0"/>
                <a:cs typeface="Verdana" panose="020B0604030504040204" pitchFamily="34" charset="0"/>
              </a:rPr>
              <a:t>Be mindful of product recall information which informs you of potential problems</a:t>
            </a:r>
          </a:p>
        </p:txBody>
      </p:sp>
    </p:spTree>
    <p:extLst>
      <p:ext uri="{BB962C8B-B14F-4D97-AF65-F5344CB8AC3E}">
        <p14:creationId xmlns:p14="http://schemas.microsoft.com/office/powerpoint/2010/main" val="307654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Precautions with Children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kid and 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48" y="1702231"/>
            <a:ext cx="317182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playing with match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02231"/>
            <a:ext cx="23717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6262" y="3878694"/>
            <a:ext cx="2286000" cy="2286000"/>
          </a:xfrm>
          <a:prstGeom prst="rect">
            <a:avLst/>
          </a:prstGeom>
        </p:spPr>
      </p:pic>
    </p:spTree>
    <p:extLst>
      <p:ext uri="{BB962C8B-B14F-4D97-AF65-F5344CB8AC3E}">
        <p14:creationId xmlns:p14="http://schemas.microsoft.com/office/powerpoint/2010/main" val="4207599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Hmmmmmm</a:t>
            </a:r>
            <a:r>
              <a:rPr lang="en-US" sz="2800" dirty="0" smtClean="0">
                <a:solidFill>
                  <a:schemeClr val="bg1"/>
                </a:solidFill>
                <a:latin typeface="Verdana" pitchFamily="34" charset="0"/>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boredom.jpg"/>
          <p:cNvPicPr>
            <a:picLocks noChangeAspect="1" noChangeArrowheads="1"/>
          </p:cNvPicPr>
          <p:nvPr/>
        </p:nvPicPr>
        <p:blipFill>
          <a:blip r:embed="rId3">
            <a:extLst>
              <a:ext uri="{28A0092B-C50C-407E-A947-70E740481C1C}">
                <a14:useLocalDpi xmlns:a14="http://schemas.microsoft.com/office/drawing/2010/main" val="0"/>
              </a:ext>
            </a:extLst>
          </a:blip>
          <a:srcRect l="6413" t="7127" r="5411" b="3786"/>
          <a:stretch>
            <a:fillRect/>
          </a:stretch>
        </p:blipFill>
        <p:spPr bwMode="auto">
          <a:xfrm>
            <a:off x="2000878" y="1295400"/>
            <a:ext cx="52578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020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Fire Safety-No Accident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19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3" descr="C:\Documents and Settings\stlane\My Documents\My Pictures\tis the season safety\firep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38573"/>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180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Topics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sp>
        <p:nvSpPr>
          <p:cNvPr id="2" name="Rectangle 1"/>
          <p:cNvSpPr/>
          <p:nvPr/>
        </p:nvSpPr>
        <p:spPr>
          <a:xfrm>
            <a:off x="381000" y="2590800"/>
            <a:ext cx="4419600" cy="1938992"/>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Potential Hazards</a:t>
            </a:r>
          </a:p>
          <a:p>
            <a:pPr marL="342900" indent="-3429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Fireplace Safety</a:t>
            </a:r>
          </a:p>
          <a:p>
            <a:pPr marL="342900" indent="-3429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Fire Extinguishers</a:t>
            </a:r>
          </a:p>
          <a:p>
            <a:pPr marL="342900" indent="-3429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Smoke Detectors</a:t>
            </a:r>
          </a:p>
          <a:p>
            <a:pPr marL="342900" indent="-3429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Escape Planning &amp; Drills</a:t>
            </a:r>
          </a:p>
        </p:txBody>
      </p:sp>
      <p:pic>
        <p:nvPicPr>
          <p:cNvPr id="6" name="Picture 2" descr="C:\Documents and Settings\stlane\My Documents\My Pictures\tis the season safety\stress defined.JPG"/>
          <p:cNvPicPr>
            <a:picLocks noChangeAspect="1" noChangeArrowheads="1"/>
          </p:cNvPicPr>
          <p:nvPr/>
        </p:nvPicPr>
        <p:blipFill>
          <a:blip r:embed="rId3">
            <a:extLst>
              <a:ext uri="{28A0092B-C50C-407E-A947-70E740481C1C}">
                <a14:useLocalDpi xmlns:a14="http://schemas.microsoft.com/office/drawing/2010/main" val="0"/>
              </a:ext>
            </a:extLst>
          </a:blip>
          <a:srcRect t="44527"/>
          <a:stretch>
            <a:fillRect/>
          </a:stretch>
        </p:blipFill>
        <p:spPr bwMode="auto">
          <a:xfrm>
            <a:off x="4876800" y="419100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stlane\My Documents\My Pictures\tis the season safety\whited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752600"/>
            <a:ext cx="1900238"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263" y="2033915"/>
            <a:ext cx="2615036" cy="1470958"/>
          </a:xfrm>
          <a:prstGeom prst="rect">
            <a:avLst/>
          </a:prstGeom>
        </p:spPr>
      </p:pic>
    </p:spTree>
    <p:extLst>
      <p:ext uri="{BB962C8B-B14F-4D97-AF65-F5344CB8AC3E}">
        <p14:creationId xmlns:p14="http://schemas.microsoft.com/office/powerpoint/2010/main" val="318674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Fireplace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wood st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447800"/>
            <a:ext cx="17002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chimney flaw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447800"/>
            <a:ext cx="22574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fire bo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75" y="1447800"/>
            <a:ext cx="24145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stlane\My Documents\My Pictures\tis the season safety\flu fi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75" y="3810000"/>
            <a:ext cx="31432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Documents and Settings\stlane\My Documents\My Pictures\tis the season safety\chimney fi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5675" y="37338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Documents and Settings\stlane\My Documents\My Pictures\tis the season safety\proximity hazard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7875" y="3733800"/>
            <a:ext cx="314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323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Fire Extinguishers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proper extinguis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42" y="1447800"/>
            <a:ext cx="2028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stlane\My Documents\My Pictures\tis the season safety\pass syst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42" y="3886200"/>
            <a:ext cx="16287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s the season safety\extr g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007" y="1143000"/>
            <a:ext cx="19002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stlane\My Documents\My Pictures\tis the season safety\fire-extinguisher-monthly-checkli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3157539"/>
            <a:ext cx="3112510" cy="307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1752600"/>
            <a:ext cx="26670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Match to type of Hazard</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Ensure UL or FM rated</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Know how to use</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Maintain it.</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4891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Smoke Detectors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smo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1219200"/>
            <a:ext cx="35147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detec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9" y="3276600"/>
            <a:ext cx="30289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detector place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399" y="4038600"/>
            <a:ext cx="18859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524000"/>
            <a:ext cx="3048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Determine the type required</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Ensure it is FM or UL Listed</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Have proper number placed in the proper locations of the home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7336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Residential Sprinklers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sprinkler head.jpg"/>
          <p:cNvPicPr>
            <a:picLocks noChangeAspect="1" noChangeArrowheads="1"/>
          </p:cNvPicPr>
          <p:nvPr/>
        </p:nvPicPr>
        <p:blipFill>
          <a:blip r:embed="rId3">
            <a:extLst>
              <a:ext uri="{28A0092B-C50C-407E-A947-70E740481C1C}">
                <a14:useLocalDpi xmlns:a14="http://schemas.microsoft.com/office/drawing/2010/main" val="0"/>
              </a:ext>
            </a:extLst>
          </a:blip>
          <a:srcRect l="21819" r="17577"/>
          <a:stretch>
            <a:fillRect/>
          </a:stretch>
        </p:blipFill>
        <p:spPr bwMode="auto">
          <a:xfrm>
            <a:off x="4324162" y="1676400"/>
            <a:ext cx="2084387"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sprinkler head 2.jpg"/>
          <p:cNvPicPr>
            <a:picLocks noChangeAspect="1" noChangeArrowheads="1"/>
          </p:cNvPicPr>
          <p:nvPr/>
        </p:nvPicPr>
        <p:blipFill>
          <a:blip r:embed="rId4">
            <a:extLst>
              <a:ext uri="{28A0092B-C50C-407E-A947-70E740481C1C}">
                <a14:useLocalDpi xmlns:a14="http://schemas.microsoft.com/office/drawing/2010/main" val="0"/>
              </a:ext>
            </a:extLst>
          </a:blip>
          <a:srcRect l="10336" r="35918" b="20860"/>
          <a:stretch>
            <a:fillRect/>
          </a:stretch>
        </p:blipFill>
        <p:spPr bwMode="auto">
          <a:xfrm>
            <a:off x="6637149" y="16764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compromised sprinkler.jpg"/>
          <p:cNvPicPr>
            <a:picLocks noChangeAspect="1" noChangeArrowheads="1"/>
          </p:cNvPicPr>
          <p:nvPr/>
        </p:nvPicPr>
        <p:blipFill>
          <a:blip r:embed="rId5">
            <a:extLst>
              <a:ext uri="{28A0092B-C50C-407E-A947-70E740481C1C}">
                <a14:useLocalDpi xmlns:a14="http://schemas.microsoft.com/office/drawing/2010/main" val="0"/>
              </a:ext>
            </a:extLst>
          </a:blip>
          <a:srcRect l="18761" t="7207" r="11559"/>
          <a:stretch>
            <a:fillRect/>
          </a:stretch>
        </p:blipFill>
        <p:spPr bwMode="auto">
          <a:xfrm>
            <a:off x="5570349" y="4038600"/>
            <a:ext cx="1981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2100335"/>
            <a:ext cx="4191000" cy="3046988"/>
          </a:xfrm>
          <a:prstGeom prst="rect">
            <a:avLst/>
          </a:prstGeom>
        </p:spPr>
        <p:txBody>
          <a:bodyPr wrap="square">
            <a:spAutoFit/>
          </a:bodyPr>
          <a:lstStyle/>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Where residential sprinklers exist, maintain them as recommended</a:t>
            </a:r>
          </a:p>
          <a:p>
            <a:pPr eaLnBrk="1" hangingPunct="1">
              <a:buFontTx/>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Keep free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of obstructions</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0858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Protect Loved Ones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ex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602713"/>
            <a:ext cx="26003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prot for loved 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856" y="1602713"/>
            <a:ext cx="175736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pet safe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00200"/>
            <a:ext cx="15716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stlane\My Documents\My Pictures\tis the season safety\pe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962400"/>
            <a:ext cx="20859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Documents and Settings\stlane\My Documents\My Pictures\tis the season safety\pet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5175" y="3886200"/>
            <a:ext cx="30003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952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Home Escape Plans/Drills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meeting p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786" y="3962400"/>
            <a:ext cx="21717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escape plans.jpg"/>
          <p:cNvPicPr>
            <a:picLocks noChangeAspect="1" noChangeArrowheads="1"/>
          </p:cNvPicPr>
          <p:nvPr/>
        </p:nvPicPr>
        <p:blipFill>
          <a:blip r:embed="rId4">
            <a:extLst>
              <a:ext uri="{28A0092B-C50C-407E-A947-70E740481C1C}">
                <a14:useLocalDpi xmlns:a14="http://schemas.microsoft.com/office/drawing/2010/main" val="0"/>
              </a:ext>
            </a:extLst>
          </a:blip>
          <a:srcRect b="3656"/>
          <a:stretch>
            <a:fillRect/>
          </a:stretch>
        </p:blipFill>
        <p:spPr bwMode="auto">
          <a:xfrm>
            <a:off x="5457986" y="1524000"/>
            <a:ext cx="27574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9969" y="2028920"/>
            <a:ext cx="4707955" cy="461665"/>
          </a:xfrm>
          <a:prstGeom prst="rect">
            <a:avLst/>
          </a:prstGeom>
        </p:spPr>
        <p:txBody>
          <a:bodyPr wrap="none">
            <a:spAutoFit/>
          </a:bodyPr>
          <a:lstStyle/>
          <a:p>
            <a:pPr marL="342900" indent="-342900">
              <a:buFont typeface="Arial" panose="020B0604020202020204" pitchFamily="34" charset="0"/>
              <a:buChar char="•"/>
              <a:defRPr/>
            </a:pPr>
            <a:r>
              <a:rPr lang="en-US" sz="2400" dirty="0">
                <a:latin typeface="Verdana" panose="020B0604030504040204" pitchFamily="34" charset="0"/>
                <a:ea typeface="Verdana" panose="020B0604030504040204" pitchFamily="34" charset="0"/>
                <a:cs typeface="Verdana" panose="020B0604030504040204" pitchFamily="34" charset="0"/>
              </a:rPr>
              <a:t>Make a plan and train on it</a:t>
            </a:r>
          </a:p>
        </p:txBody>
      </p:sp>
      <p:sp>
        <p:nvSpPr>
          <p:cNvPr id="3" name="Rectangle 2"/>
          <p:cNvSpPr/>
          <p:nvPr/>
        </p:nvSpPr>
        <p:spPr>
          <a:xfrm>
            <a:off x="554822" y="4114800"/>
            <a:ext cx="4572000" cy="1200329"/>
          </a:xfrm>
          <a:prstGeom prst="rect">
            <a:avLst/>
          </a:prstGeom>
        </p:spPr>
        <p:txBody>
          <a:bodyPr>
            <a:spAutoFit/>
          </a:bodyPr>
          <a:lstStyle/>
          <a:p>
            <a:pPr marL="342900" indent="-342900">
              <a:buFont typeface="Arial" panose="020B0604020202020204" pitchFamily="34" charset="0"/>
              <a:buChar char="•"/>
              <a:defRPr/>
            </a:pPr>
            <a:r>
              <a:rPr lang="en-US" sz="2400" dirty="0">
                <a:latin typeface="Verdana" panose="020B0604030504040204" pitchFamily="34" charset="0"/>
                <a:ea typeface="Verdana" panose="020B0604030504040204" pitchFamily="34" charset="0"/>
                <a:cs typeface="Verdana" panose="020B0604030504040204" pitchFamily="34" charset="0"/>
              </a:rPr>
              <a:t>Have a designated meeting place outside for all family members</a:t>
            </a:r>
          </a:p>
        </p:txBody>
      </p:sp>
    </p:spTree>
    <p:extLst>
      <p:ext uri="{BB962C8B-B14F-4D97-AF65-F5344CB8AC3E}">
        <p14:creationId xmlns:p14="http://schemas.microsoft.com/office/powerpoint/2010/main" val="1163962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Home Escape Plans/Drills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make provisions for elder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54351"/>
            <a:ext cx="2343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mobility impair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676400"/>
            <a:ext cx="23002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rehearse the pl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62400"/>
            <a:ext cx="17430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stlane\My Documents\My Pictures\tis the season safety\feel the do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006" y="1543259"/>
            <a:ext cx="17716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Documents and Settings\stlane\My Documents\My Pictures\tis the season safety\escap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4987" y="3962400"/>
            <a:ext cx="31432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Documents and Settings\stlane\My Documents\My Pictures\tis the season safety\fire escap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962400"/>
            <a:ext cx="23288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12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Have Fire Safe Holidays!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dozy firep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53415"/>
            <a:ext cx="214312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outside lights.jpg"/>
          <p:cNvPicPr>
            <a:picLocks noChangeAspect="1" noChangeArrowheads="1"/>
          </p:cNvPicPr>
          <p:nvPr/>
        </p:nvPicPr>
        <p:blipFill rotWithShape="1">
          <a:blip r:embed="rId4">
            <a:extLst>
              <a:ext uri="{28A0092B-C50C-407E-A947-70E740481C1C}">
                <a14:useLocalDpi xmlns:a14="http://schemas.microsoft.com/office/drawing/2010/main" val="0"/>
              </a:ext>
            </a:extLst>
          </a:blip>
          <a:srcRect l="6098" t="8339" b="10094"/>
          <a:stretch/>
        </p:blipFill>
        <p:spPr bwMode="auto">
          <a:xfrm>
            <a:off x="7162800" y="1923394"/>
            <a:ext cx="1677046" cy="16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Documents and Settings\stlane\My Documents\My Pictures\tis the season safety\tree safety ti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595" y="3795562"/>
            <a:ext cx="2414588"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3110" y="1600200"/>
            <a:ext cx="4251290" cy="4154984"/>
          </a:xfrm>
          <a:prstGeom prst="rect">
            <a:avLst/>
          </a:prstGeom>
        </p:spPr>
        <p:txBody>
          <a:bodyPr wrap="square">
            <a:spAutoFit/>
          </a:bodyPr>
          <a:lstStyle/>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Inspect for hazards</a:t>
            </a:r>
          </a:p>
          <a:p>
            <a:pPr marL="342900" indent="-342900" eaLnBrk="1" hangingPunct="1">
              <a:buFont typeface="Arial" panose="020B0604020202020204" pitchFamily="34" charset="0"/>
              <a:buChar cha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Eliminate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hazards found</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buFont typeface="Arial" panose="020B0604020202020204" pitchFamily="34" charset="0"/>
              <a:buChar cha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Take necessary precautions during events</a:t>
            </a:r>
          </a:p>
          <a:p>
            <a:pPr marL="342900" indent="-342900" eaLnBrk="1" hangingPunct="1">
              <a:buFont typeface="Arial" panose="020B0604020202020204" pitchFamily="34" charset="0"/>
              <a:buChar cha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Have a planned response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if </a:t>
            </a:r>
            <a:r>
              <a:rPr lang="en-US" altLang="en-US" sz="2400" dirty="0">
                <a:latin typeface="Verdana" panose="020B0604030504040204" pitchFamily="34" charset="0"/>
                <a:ea typeface="Verdana" panose="020B0604030504040204" pitchFamily="34" charset="0"/>
                <a:cs typeface="Verdana" panose="020B0604030504040204" pitchFamily="34" charset="0"/>
              </a:rPr>
              <a:t>something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happens</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7333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PPT-</a:t>
            </a:r>
            <a:r>
              <a:rPr lang="en-US" sz="1400" dirty="0" smtClean="0">
                <a:solidFill>
                  <a:schemeClr val="bg1"/>
                </a:solidFill>
                <a:latin typeface="Verdana" pitchFamily="34" charset="0"/>
              </a:rPr>
              <a:t>138-01</a:t>
            </a:r>
            <a:endParaRPr lang="en-US" sz="1400" dirty="0">
              <a:solidFill>
                <a:schemeClr val="bg1"/>
              </a:solidFill>
              <a:latin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prstClr val="white"/>
                </a:solidFill>
                <a:latin typeface="Verdana" panose="020B0604030504040204" pitchFamily="34" charset="0"/>
                <a:ea typeface="Verdana" panose="020B0604030504040204" pitchFamily="34" charset="0"/>
                <a:cs typeface="Verdana" panose="020B0604030504040204" pitchFamily="34" charset="0"/>
              </a:rPr>
              <a:pPr/>
              <a:t>28</a:t>
            </a:fld>
            <a:endParaRPr lang="en-US" sz="14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609600" y="1295400"/>
            <a:ext cx="7467600" cy="2209800"/>
          </a:xfrm>
        </p:spPr>
        <p:txBody>
          <a:bodyPr>
            <a:normAutofit lnSpcReduction="10000"/>
          </a:bodyPr>
          <a:lstStyle/>
          <a:p>
            <a:pPr algn="l"/>
            <a:r>
              <a:rPr lang="en-US" b="1" dirty="0">
                <a:solidFill>
                  <a:srgbClr val="0070C0"/>
                </a:solidFill>
                <a:ea typeface="Verdana" pitchFamily="34" charset="0"/>
                <a:cs typeface="Verdana" pitchFamily="34" charset="0"/>
              </a:rPr>
              <a:t>Health &amp; Safety Training Specialists</a:t>
            </a:r>
          </a:p>
          <a:p>
            <a:pPr algn="l"/>
            <a:r>
              <a:rPr lang="en-US" b="1" dirty="0">
                <a:solidFill>
                  <a:srgbClr val="0070C0"/>
                </a:solidFill>
                <a:ea typeface="Verdana" pitchFamily="34" charset="0"/>
                <a:cs typeface="Verdana" pitchFamily="34" charset="0"/>
              </a:rPr>
              <a:t>1171 South Cameron Street, Room 324</a:t>
            </a:r>
          </a:p>
          <a:p>
            <a:pPr algn="l"/>
            <a:r>
              <a:rPr lang="en-US" b="1" dirty="0">
                <a:solidFill>
                  <a:srgbClr val="0070C0"/>
                </a:solidFill>
                <a:ea typeface="Verdana" pitchFamily="34" charset="0"/>
                <a:cs typeface="Verdana" pitchFamily="34" charset="0"/>
              </a:rPr>
              <a:t>Harrisburg, PA 17104-2501</a:t>
            </a:r>
          </a:p>
          <a:p>
            <a:pPr algn="l"/>
            <a:r>
              <a:rPr lang="en-US" b="1" dirty="0">
                <a:solidFill>
                  <a:srgbClr val="0070C0"/>
                </a:solidFill>
                <a:ea typeface="Verdana" pitchFamily="34" charset="0"/>
                <a:cs typeface="Verdana" pitchFamily="34" charset="0"/>
              </a:rPr>
              <a:t>(717) 772-1635</a:t>
            </a:r>
          </a:p>
          <a:p>
            <a:pPr algn="l"/>
            <a:r>
              <a:rPr lang="en-US" b="1" dirty="0">
                <a:solidFill>
                  <a:srgbClr val="0070C0"/>
                </a:solidFill>
                <a:ea typeface="Verdana" pitchFamily="34" charset="0"/>
                <a:cs typeface="Verdana" pitchFamily="34" charset="0"/>
              </a:rPr>
              <a:t>RA-LI-BWC-PATHS@pa.gov           </a:t>
            </a:r>
          </a:p>
          <a:p>
            <a:pPr algn="l" eaLnBrk="1" hangingPunct="1"/>
            <a:endParaRPr lang="en-US" dirty="0" smtClean="0">
              <a:solidFill>
                <a:schemeClr val="tx1"/>
              </a:solidFill>
            </a:endParaRPr>
          </a:p>
        </p:txBody>
      </p:sp>
      <p:sp>
        <p:nvSpPr>
          <p:cNvPr id="8"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pPr>
            <a:r>
              <a:rPr lang="en-US" b="1" dirty="0">
                <a:solidFill>
                  <a:prstClr val="black"/>
                </a:solidFill>
                <a:latin typeface="Verdana" pitchFamily="34" charset="0"/>
                <a:ea typeface="Verdana" pitchFamily="34" charset="0"/>
                <a:cs typeface="Verdana" pitchFamily="34" charset="0"/>
              </a:rPr>
              <a:t>Like us on Facebook!</a:t>
            </a:r>
            <a:r>
              <a:rPr lang="en-US" dirty="0">
                <a:solidFill>
                  <a:prstClr val="black"/>
                </a:solidFill>
                <a:latin typeface="Verdana" pitchFamily="34" charset="0"/>
                <a:ea typeface="Verdana" pitchFamily="34" charset="0"/>
                <a:cs typeface="Verdana" pitchFamily="34" charset="0"/>
              </a:rPr>
              <a:t>  - </a:t>
            </a:r>
            <a:r>
              <a:rPr lang="en-US" u="sng" dirty="0">
                <a:solidFill>
                  <a:prstClr val="black"/>
                </a:solidFill>
                <a:latin typeface="Verdana" pitchFamily="34" charset="0"/>
                <a:ea typeface="Verdana" pitchFamily="34" charset="0"/>
                <a:cs typeface="Verdana" pitchFamily="34" charset="0"/>
                <a:hlinkClick r:id="rId3"/>
              </a:rPr>
              <a:t>https://www.facebook.com/BWCPATHS</a:t>
            </a:r>
            <a:endParaRPr lang="en-US" dirty="0">
              <a:solidFill>
                <a:prstClr val="black"/>
              </a:solidFill>
              <a:latin typeface="Verdana" pitchFamily="34" charset="0"/>
              <a:ea typeface="Verdana" pitchFamily="34" charset="0"/>
              <a:cs typeface="Verdana" pitchFamily="34" charset="0"/>
            </a:endParaRPr>
          </a:p>
        </p:txBody>
      </p:sp>
      <p:pic>
        <p:nvPicPr>
          <p:cNvPr id="9"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457200" y="381000"/>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smtClean="0">
                <a:solidFill>
                  <a:prstClr val="white"/>
                </a:solidFill>
                <a:latin typeface="Verdana" pitchFamily="34" charset="0"/>
              </a:rPr>
              <a:t>Contact Information</a:t>
            </a:r>
          </a:p>
        </p:txBody>
      </p:sp>
    </p:spTree>
    <p:extLst>
      <p:ext uri="{BB962C8B-B14F-4D97-AF65-F5344CB8AC3E}">
        <p14:creationId xmlns:p14="http://schemas.microsoft.com/office/powerpoint/2010/main" val="137260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29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6" name="Picture 2" descr="C:\Documents and Settings\Steve\Local Settings\Temporary Internet Files\Content.IE5\U8XHXARI\MCj0434859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752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42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Everyday or Special Occasions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hanukk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181" y="1600200"/>
            <a:ext cx="23574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happy holiday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579" y="1271587"/>
            <a:ext cx="2257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kwanza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181600"/>
            <a:ext cx="25146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stlane\My Documents\My Pictures\tis the season safety\merry christma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86200"/>
            <a:ext cx="21717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Documents and Settings\stlane\My Documents\My Pictures\tis the season safety\christmas tre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981200"/>
            <a:ext cx="1936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Documents and Settings\stlane\My Documents\My Pictures\tis the season safety\red decora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0666" y="3276600"/>
            <a:ext cx="23193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Documents and Settings\stlane\My Documents\My Pictures\tis the season safety\menora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3008930"/>
            <a:ext cx="1828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70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Other Suggested Programs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The following presentations are also available to supplement this program:</a:t>
            </a:r>
          </a:p>
          <a:p>
            <a:pPr algn="l" eaLnBrk="1" hangingPunct="1"/>
            <a:endParaRPr lang="en-US" dirty="0" smtClean="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Fire Extinguisher Use</a:t>
            </a:r>
          </a:p>
          <a:p>
            <a:pPr marL="342900" indent="-342900" algn="l" eaLnBrk="1" hangingPunct="1">
              <a:buFont typeface="Arial" panose="020B0604020202020204" pitchFamily="34" charset="0"/>
              <a:buChar char="•"/>
            </a:pPr>
            <a:r>
              <a:rPr lang="en-US" dirty="0" smtClean="0">
                <a:solidFill>
                  <a:schemeClr val="tx1"/>
                </a:solidFill>
              </a:rPr>
              <a:t>Electrical Safety</a:t>
            </a:r>
          </a:p>
          <a:p>
            <a:pPr marL="342900" indent="-342900" algn="l" eaLnBrk="1" hangingPunct="1">
              <a:buFont typeface="Arial" panose="020B0604020202020204" pitchFamily="34" charset="0"/>
              <a:buChar char="•"/>
            </a:pPr>
            <a:r>
              <a:rPr lang="en-US" dirty="0" smtClean="0">
                <a:solidFill>
                  <a:schemeClr val="tx1"/>
                </a:solidFill>
              </a:rPr>
              <a:t>Emergency Response Planning</a:t>
            </a:r>
          </a:p>
          <a:p>
            <a:pPr marL="342900" indent="-342900" algn="l" eaLnBrk="1" hangingPunct="1">
              <a:buFont typeface="Arial" panose="020B0604020202020204" pitchFamily="34" charset="0"/>
              <a:buChar char="•"/>
            </a:pPr>
            <a:r>
              <a:rPr lang="en-US" dirty="0" smtClean="0">
                <a:solidFill>
                  <a:schemeClr val="tx1"/>
                </a:solidFill>
              </a:rPr>
              <a:t>Kitchen Safety: Burns &amp; Fire Prevention</a:t>
            </a:r>
          </a:p>
          <a:p>
            <a:pPr algn="l" eaLnBrk="1" hangingPunct="1"/>
            <a:endParaRPr lang="en-US" dirty="0">
              <a:solidFill>
                <a:schemeClr val="tx1"/>
              </a:solidFill>
            </a:endParaRPr>
          </a:p>
          <a:p>
            <a:pPr algn="l" eaLnBrk="1" hangingPunct="1"/>
            <a:r>
              <a:rPr lang="en-US" dirty="0" smtClean="0">
                <a:solidFill>
                  <a:schemeClr val="tx1"/>
                </a:solidFill>
              </a:rPr>
              <a:t>Please contact us for a full list of other programs available to you free of charge.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53996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31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sp>
        <p:nvSpPr>
          <p:cNvPr id="2" name="TextBox 1"/>
          <p:cNvSpPr txBox="1"/>
          <p:nvPr/>
        </p:nvSpPr>
        <p:spPr>
          <a:xfrm>
            <a:off x="304800" y="1219200"/>
            <a:ext cx="8382000" cy="4524315"/>
          </a:xfrm>
          <a:prstGeom prst="rect">
            <a:avLst/>
          </a:prstGeom>
          <a:noFill/>
        </p:spPr>
        <p:txBody>
          <a:bodyPr wrap="square" rtlCol="0">
            <a:spAutoFit/>
          </a:bodyPr>
          <a:lstStyle/>
          <a:p>
            <a:pPr algn="ctr"/>
            <a:r>
              <a:rPr lang="en-US"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National Fire Protection Association Standards, </a:t>
            </a:r>
            <a:r>
              <a:rPr lang="en-US"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Batterymarch</a:t>
            </a:r>
            <a:r>
              <a:rPr lang="en-US"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Park, Quincy, MA,02269:</a:t>
            </a: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Standard 10: Standard for Portable Extinguishers</a:t>
            </a:r>
          </a:p>
          <a:p>
            <a:r>
              <a:rPr lang="en-US" sz="2400" dirty="0" smtClean="0">
                <a:latin typeface="Verdana" panose="020B0604030504040204" pitchFamily="34" charset="0"/>
                <a:ea typeface="Verdana" panose="020B0604030504040204" pitchFamily="34" charset="0"/>
                <a:cs typeface="Verdana" panose="020B0604030504040204" pitchFamily="34" charset="0"/>
              </a:rPr>
              <a:t>Standard 12: Standard on Carbon Dioxide 			   Extinguishing Systems</a:t>
            </a:r>
          </a:p>
          <a:p>
            <a:r>
              <a:rPr lang="en-US" sz="2400" dirty="0" smtClean="0">
                <a:latin typeface="Verdana" panose="020B0604030504040204" pitchFamily="34" charset="0"/>
                <a:ea typeface="Verdana" panose="020B0604030504040204" pitchFamily="34" charset="0"/>
                <a:cs typeface="Verdana" panose="020B0604030504040204" pitchFamily="34" charset="0"/>
              </a:rPr>
              <a:t>Standard 13: Standard for the Installation of 			   Sprinkler Systems</a:t>
            </a:r>
          </a:p>
          <a:p>
            <a:r>
              <a:rPr lang="en-US" sz="2400" dirty="0" smtClean="0">
                <a:latin typeface="Verdana" panose="020B0604030504040204" pitchFamily="34" charset="0"/>
                <a:ea typeface="Verdana" panose="020B0604030504040204" pitchFamily="34" charset="0"/>
                <a:cs typeface="Verdana" panose="020B0604030504040204" pitchFamily="34" charset="0"/>
              </a:rPr>
              <a:t>Standard 17: Standard for Dry Chemical 				   Extinguishing Systems</a:t>
            </a:r>
          </a:p>
          <a:p>
            <a:r>
              <a:rPr lang="en-US" sz="2400" dirty="0" smtClean="0">
                <a:latin typeface="Verdana" panose="020B0604030504040204" pitchFamily="34" charset="0"/>
                <a:ea typeface="Verdana" panose="020B0604030504040204" pitchFamily="34" charset="0"/>
                <a:cs typeface="Verdana" panose="020B0604030504040204" pitchFamily="34" charset="0"/>
              </a:rPr>
              <a:t>Standard 70: National Electrical Code</a:t>
            </a:r>
          </a:p>
          <a:p>
            <a:r>
              <a:rPr lang="en-US" sz="2400" dirty="0" smtClean="0">
                <a:latin typeface="Verdana" panose="020B0604030504040204" pitchFamily="34" charset="0"/>
                <a:ea typeface="Verdana" panose="020B0604030504040204" pitchFamily="34" charset="0"/>
                <a:cs typeface="Verdana" panose="020B0604030504040204" pitchFamily="34" charset="0"/>
              </a:rPr>
              <a:t>Standard 72E: Standard on Automatic Fire Detectors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790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Home Fire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cand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477678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stlane\My Documents\My Pictures\tis the season safety\hear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059" y="3124200"/>
            <a:ext cx="31242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5691" y="1219200"/>
            <a:ext cx="7262812" cy="830997"/>
          </a:xfrm>
          <a:prstGeom prst="rect">
            <a:avLst/>
          </a:prstGeom>
        </p:spPr>
        <p:txBody>
          <a:bodyPr wrap="square">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Everyday and Holidays. You </a:t>
            </a:r>
            <a:r>
              <a:rPr lang="en-US" sz="2400" dirty="0">
                <a:latin typeface="Verdana" panose="020B0604030504040204" pitchFamily="34" charset="0"/>
                <a:ea typeface="Verdana" panose="020B0604030504040204" pitchFamily="34" charset="0"/>
                <a:cs typeface="Verdana" panose="020B0604030504040204" pitchFamily="34" charset="0"/>
              </a:rPr>
              <a:t>change your everyday </a:t>
            </a:r>
            <a:r>
              <a:rPr lang="en-US" sz="2400" dirty="0" smtClean="0">
                <a:latin typeface="Verdana" panose="020B0604030504040204" pitchFamily="34" charset="0"/>
                <a:ea typeface="Verdana" panose="020B0604030504040204" pitchFamily="34" charset="0"/>
                <a:cs typeface="Verdana" panose="020B0604030504040204" pitchFamily="34" charset="0"/>
              </a:rPr>
              <a:t>environment.</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046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Consequences of Such Changes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10825"/>
            <a:ext cx="3733800" cy="31593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344616"/>
            <a:ext cx="4572000" cy="3810000"/>
          </a:xfrm>
          <a:prstGeom prst="rect">
            <a:avLst/>
          </a:prstGeom>
        </p:spPr>
      </p:pic>
    </p:spTree>
    <p:extLst>
      <p:ext uri="{BB962C8B-B14F-4D97-AF65-F5344CB8AC3E}">
        <p14:creationId xmlns:p14="http://schemas.microsoft.com/office/powerpoint/2010/main" val="1981054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Inspect Home Areas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4" descr="C:\Documents and Settings\stlane\My Documents\My Pictures\tis the season safety\FirePreventionMess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364" y="1275002"/>
            <a:ext cx="6142236" cy="48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152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Overloading Systems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wi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4648200"/>
            <a:ext cx="19240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tlane\My Documents\My Pictures\tis the season safety\poor install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799" y="4648200"/>
            <a:ext cx="236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stlane\My Documents\My Pictures\tis the season safety\outlet adaap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599" y="4648200"/>
            <a:ext cx="21526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stlane\My Documents\My Pictures\tis the season safety\grenade ornam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599" y="1371600"/>
            <a:ext cx="3052763"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0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Modification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pic>
        <p:nvPicPr>
          <p:cNvPr id="5" name="Picture 2" descr="C:\Documents and Settings\stlane\My Documents\My Pictures\tis the season safety\extension co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71456"/>
            <a:ext cx="3195638"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stlane\My Documents\My Pictures\tis the season safety\electrical fire haz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566" y="3891058"/>
            <a:ext cx="2286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stlane\My Documents\My Pictures\tis the season safety\adaptor fi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522997"/>
            <a:ext cx="284321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03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Inspect!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PPT-138-01</a:t>
            </a:r>
            <a:endParaRPr lang="en-US" sz="1400" dirty="0">
              <a:solidFill>
                <a:schemeClr val="bg1"/>
              </a:solidFill>
              <a:latin typeface="Verdana" pitchFamily="34" charset="0"/>
            </a:endParaRPr>
          </a:p>
        </p:txBody>
      </p:sp>
      <p:sp>
        <p:nvSpPr>
          <p:cNvPr id="2" name="Rectangle 1"/>
          <p:cNvSpPr/>
          <p:nvPr/>
        </p:nvSpPr>
        <p:spPr>
          <a:xfrm>
            <a:off x="533400" y="1371600"/>
            <a:ext cx="4834080" cy="461665"/>
          </a:xfrm>
          <a:prstGeom prst="rect">
            <a:avLst/>
          </a:prstGeom>
        </p:spPr>
        <p:txBody>
          <a:bodyPr wrap="none">
            <a:spAutoFit/>
          </a:bodyPr>
          <a:lstStyle/>
          <a:p>
            <a:pPr eaLnBrk="1" hangingPunct="1">
              <a:buFontTx/>
              <a:buNone/>
            </a:pPr>
            <a:r>
              <a:rPr lang="en-US" altLang="en-US" sz="2400" dirty="0">
                <a:latin typeface="Verdana" panose="020B0604030504040204" pitchFamily="34" charset="0"/>
                <a:ea typeface="Verdana" panose="020B0604030504040204" pitchFamily="34" charset="0"/>
                <a:cs typeface="Verdana" panose="020B0604030504040204" pitchFamily="34" charset="0"/>
              </a:rPr>
              <a:t>“Not a creature was stirring…”</a:t>
            </a:r>
          </a:p>
        </p:txBody>
      </p:sp>
      <p:pic>
        <p:nvPicPr>
          <p:cNvPr id="6" name="Picture 2" descr="C:\Documents and Settings\stlane\My Documents\My Pictures\tis the season safety\elec box and decor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1314773"/>
            <a:ext cx="2543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s the season safety\worn incoming serv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3600773"/>
            <a:ext cx="32432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stlane\My Documents\My Pictures\tis the season safety\taped wi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9325" y="3753173"/>
            <a:ext cx="32575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Documents and Settings\stlane\My Documents\My Pictures\tis the season safety\rat in the att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 y="2305373"/>
            <a:ext cx="18383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173125"/>
      </p:ext>
    </p:extLst>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CD3768-062F-4372-AE2F-6321BF85546F}"/>
</file>

<file path=customXml/itemProps2.xml><?xml version="1.0" encoding="utf-8"?>
<ds:datastoreItem xmlns:ds="http://schemas.openxmlformats.org/officeDocument/2006/customXml" ds:itemID="{AD8BAC4C-E51F-4010-A321-22DB7A416A81}"/>
</file>

<file path=customXml/itemProps3.xml><?xml version="1.0" encoding="utf-8"?>
<ds:datastoreItem xmlns:ds="http://schemas.openxmlformats.org/officeDocument/2006/customXml" ds:itemID="{F705580E-2F1F-42EA-BDCC-9B9990BD8D59}"/>
</file>

<file path=docProps/app.xml><?xml version="1.0" encoding="utf-8"?>
<Properties xmlns="http://schemas.openxmlformats.org/officeDocument/2006/extended-properties" xmlns:vt="http://schemas.openxmlformats.org/officeDocument/2006/docPropsVTypes">
  <Template>new PPT template</Template>
  <TotalTime>741</TotalTime>
  <Words>1716</Words>
  <Application>Microsoft Office PowerPoint</Application>
  <PresentationFormat>On-screen Show (4:3)</PresentationFormat>
  <Paragraphs>270</Paragraphs>
  <Slides>31</Slides>
  <Notes>27</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new PPT template</vt:lpstr>
      <vt:lpstr>Custom Design</vt:lpstr>
      <vt:lpstr>newest template try it!</vt:lpstr>
      <vt:lpstr>Home Fire Safety</vt:lpstr>
      <vt:lpstr>Topics</vt:lpstr>
      <vt:lpstr>Everyday or Special Occasions</vt:lpstr>
      <vt:lpstr>Home Fire Safety</vt:lpstr>
      <vt:lpstr>Consequences of Such Changes</vt:lpstr>
      <vt:lpstr>Inspect Home Areas</vt:lpstr>
      <vt:lpstr>Overloading Systems</vt:lpstr>
      <vt:lpstr>Modification Hazards</vt:lpstr>
      <vt:lpstr>Inspect!</vt:lpstr>
      <vt:lpstr>Maintain good housekeeping with these systems</vt:lpstr>
      <vt:lpstr>Careless Activities</vt:lpstr>
      <vt:lpstr>Unattended Cooking Hazards</vt:lpstr>
      <vt:lpstr>Consider . . .</vt:lpstr>
      <vt:lpstr>Additional Fire Hazards</vt:lpstr>
      <vt:lpstr>Additional Hazards</vt:lpstr>
      <vt:lpstr>Recall Information</vt:lpstr>
      <vt:lpstr>Precautions with Children</vt:lpstr>
      <vt:lpstr>Hmmmmmm?</vt:lpstr>
      <vt:lpstr>Fire Safety-No Accident</vt:lpstr>
      <vt:lpstr>Fireplace Safety</vt:lpstr>
      <vt:lpstr>Fire Extinguishers</vt:lpstr>
      <vt:lpstr>Smoke Detectors</vt:lpstr>
      <vt:lpstr>Residential Sprinklers</vt:lpstr>
      <vt:lpstr>Protect Loved Ones</vt:lpstr>
      <vt:lpstr>Home Escape Plans/Drills</vt:lpstr>
      <vt:lpstr>Home Escape Plans/Drills</vt:lpstr>
      <vt:lpstr>Have Fire Safe Holidays!</vt:lpstr>
      <vt:lpstr>PowerPoint Presentation</vt:lpstr>
      <vt:lpstr>Questions</vt:lpstr>
      <vt:lpstr>Other Suggested Programs</vt:lpstr>
      <vt:lpstr>Bibliography</vt:lpstr>
    </vt:vector>
  </TitlesOfParts>
  <Company>Labor &amp;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Standpipe Fire Systems</dc:title>
  <dc:creator>Stephen Lane</dc:creator>
  <cp:lastModifiedBy>Eric Hoffman</cp:lastModifiedBy>
  <cp:revision>56</cp:revision>
  <dcterms:created xsi:type="dcterms:W3CDTF">2015-08-03T14:01:06Z</dcterms:created>
  <dcterms:modified xsi:type="dcterms:W3CDTF">2015-12-02T14:49:00Z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24100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