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1.xml" ContentType="application/vnd.openxmlformats-officedocument.presentationml.slide+xml"/>
  <Override PartName="/ppt/slides/slide75.xml" ContentType="application/vnd.openxmlformats-officedocument.presentationml.slide+xml"/>
  <Override PartName="/ppt/slides/slide73.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14.xml" ContentType="application/vnd.openxmlformats-officedocument.presentationml.notesSlide+xml"/>
  <Override PartName="/ppt/notesSlides/notesSlide55.xml" ContentType="application/vnd.openxmlformats-officedocument.presentationml.notesSlide+xml"/>
  <Override PartName="/ppt/notesSlides/notesSlide1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1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xml" ContentType="application/vnd.openxmlformats-officedocument.presentationml.notesSlide+xml"/>
  <Override PartName="/ppt/notesSlides/notesSlide62.xml" ContentType="application/vnd.openxmlformats-officedocument.presentationml.notesSlide+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8.xml" ContentType="application/vnd.openxmlformats-officedocument.presentationml.notesSlide+xml"/>
  <Override PartName="/ppt/notesSlides/notesSlide16.xml" ContentType="application/vnd.openxmlformats-officedocument.presentationml.notesSlide+xml"/>
  <Override PartName="/ppt/notesSlides/notesSlide46.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4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44.xml" ContentType="application/vnd.openxmlformats-officedocument.presentationml.notesSlide+xml"/>
  <Override PartName="/ppt/notesSlides/notesSlide21.xml" ContentType="application/vnd.openxmlformats-officedocument.presentationml.notesSlide+xml"/>
  <Override PartName="/ppt/notesSlides/notesSlide43.xml" ContentType="application/vnd.openxmlformats-officedocument.presentationml.notesSlide+xml"/>
  <Override PartName="/ppt/notesSlides/notesSlide41.xml" ContentType="application/vnd.openxmlformats-officedocument.presentationml.notesSlide+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22.xml" ContentType="application/vnd.openxmlformats-officedocument.presentationml.notesSlide+xml"/>
  <Override PartName="/ppt/notesSlides/notesSlide63.xml" ContentType="application/vnd.openxmlformats-officedocument.presentationml.notesSlide+xml"/>
  <Override PartName="/ppt/notesSlides/notesSlide59.xml" ContentType="application/vnd.openxmlformats-officedocument.presentationml.notesSlide+xml"/>
  <Override PartName="/ppt/notesSlides/notesSlide64.xml" ContentType="application/vnd.openxmlformats-officedocument.presentationml.notesSlide+xml"/>
  <Override PartName="/ppt/slideLayouts/slideLayout11.xml" ContentType="application/vnd.openxmlformats-officedocument.presentationml.slideLayout+xml"/>
  <Override PartName="/ppt/notesSlides/notesSlide81.xml" ContentType="application/vnd.openxmlformats-officedocument.presentationml.notesSlide+xml"/>
  <Override PartName="/ppt/notesSlides/notesSlide93.xml" ContentType="application/vnd.openxmlformats-officedocument.presentationml.notesSlide+xml"/>
  <Override PartName="/ppt/notesSlides/notesSlide82.xml" ContentType="application/vnd.openxmlformats-officedocument.presentationml.notesSlide+xml"/>
  <Override PartName="/ppt/notesSlides/notesSlide80.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slideLayouts/slideLayout7.xml" ContentType="application/vnd.openxmlformats-officedocument.presentationml.slideLayou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1.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slideLayouts/slideLayout8.xml" ContentType="application/vnd.openxmlformats-officedocument.presentationml.slideLayout+xml"/>
  <Override PartName="/ppt/notesSlides/notesSlide90.xml" ContentType="application/vnd.openxmlformats-officedocument.presentationml.notesSlide+xml"/>
  <Override PartName="/ppt/notesSlides/notesSlide87.xml" ContentType="application/vnd.openxmlformats-officedocument.presentationml.notesSlide+xml"/>
  <Override PartName="/ppt/notesSlides/notesSlide91.xml" ContentType="application/vnd.openxmlformats-officedocument.presentationml.notesSlide+xml"/>
  <Override PartName="/ppt/slideLayouts/slideLayout9.xml" ContentType="application/vnd.openxmlformats-officedocument.presentationml.slideLayout+xml"/>
  <Override PartName="/ppt/notesSlides/notesSlide86.xml" ContentType="application/vnd.openxmlformats-officedocument.presentationml.notesSlide+xml"/>
  <Override PartName="/ppt/notesSlides/notesSlide92.xml" ContentType="application/vnd.openxmlformats-officedocument.presentationml.notesSlide+xml"/>
  <Override PartName="/ppt/slideLayouts/slideLayout10.xml" ContentType="application/vnd.openxmlformats-officedocument.presentationml.slideLayout+xml"/>
  <Override PartName="/ppt/notesSlides/notesSlide96.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77.xml" ContentType="application/vnd.openxmlformats-officedocument.presentationml.notesSlide+xml"/>
  <Override PartName="/ppt/notesSlides/notesSlide70.xml" ContentType="application/vnd.openxmlformats-officedocument.presentationml.notesSlide+xml"/>
  <Override PartName="/ppt/slideLayouts/slideLayout2.xml" ContentType="application/vnd.openxmlformats-officedocument.presentationml.slideLayout+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slideLayouts/slideLayout1.xml" ContentType="application/vnd.openxmlformats-officedocument.presentationml.slideLayout+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71.xml" ContentType="application/vnd.openxmlformats-officedocument.presentationml.notesSlide+xml"/>
  <Override PartName="/ppt/notesSlides/notesSlide3.xml" ContentType="application/vnd.openxmlformats-officedocument.presentationml.notesSlide+xml"/>
  <Override PartName="/ppt/notesSlides/notesSlide73.xml" ContentType="application/vnd.openxmlformats-officedocument.presentationml.notesSlide+xml"/>
  <Override PartName="/ppt/notesSlides/notesSlide76.xml" ContentType="application/vnd.openxmlformats-officedocument.presentationml.notesSlide+xml"/>
  <Override PartName="/ppt/slideLayouts/slideLayout5.xml" ContentType="application/vnd.openxmlformats-officedocument.presentationml.slideLayout+xml"/>
  <Override PartName="/ppt/notesSlides/notesSlide72.xml" ContentType="application/vnd.openxmlformats-officedocument.presentationml.notesSlide+xml"/>
  <Override PartName="/ppt/notesSlides/notesSlide2.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355" r:id="rId2"/>
    <p:sldId id="257" r:id="rId3"/>
    <p:sldId id="258" r:id="rId4"/>
    <p:sldId id="259" r:id="rId5"/>
    <p:sldId id="260" r:id="rId6"/>
    <p:sldId id="261" r:id="rId7"/>
    <p:sldId id="262" r:id="rId8"/>
    <p:sldId id="263" r:id="rId9"/>
    <p:sldId id="264" r:id="rId10"/>
    <p:sldId id="265" r:id="rId11"/>
    <p:sldId id="266" r:id="rId12"/>
    <p:sldId id="267" r:id="rId13"/>
    <p:sldId id="353" r:id="rId14"/>
    <p:sldId id="268" r:id="rId15"/>
    <p:sldId id="269" r:id="rId16"/>
    <p:sldId id="270" r:id="rId17"/>
    <p:sldId id="271" r:id="rId18"/>
    <p:sldId id="28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1" r:id="rId44"/>
    <p:sldId id="297" r:id="rId45"/>
    <p:sldId id="298" r:id="rId46"/>
    <p:sldId id="299" r:id="rId47"/>
    <p:sldId id="300" r:id="rId48"/>
    <p:sldId id="302" r:id="rId49"/>
    <p:sldId id="303" r:id="rId50"/>
    <p:sldId id="304" r:id="rId51"/>
    <p:sldId id="351"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9" r:id="rId75"/>
    <p:sldId id="330" r:id="rId76"/>
    <p:sldId id="328"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7" r:id="rId97"/>
    <p:sldId id="350" r:id="rId9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3261" autoAdjust="0"/>
  </p:normalViewPr>
  <p:slideViewPr>
    <p:cSldViewPr>
      <p:cViewPr varScale="1">
        <p:scale>
          <a:sx n="48" d="100"/>
          <a:sy n="48" d="100"/>
        </p:scale>
        <p:origin x="1590" y="54"/>
      </p:cViewPr>
      <p:guideLst>
        <p:guide orient="horz" pos="2160"/>
        <p:guide pos="2880"/>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3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3.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4CCDD471-3B17-4B63-8E5B-9CE69178F3C4}"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834D257-8158-4A09-B9B1-3FEB7F183AF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124BAC6B-466F-41FA-A03D-6D87E7AC4FBF}"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B833200-2F1C-4F2B-83B0-7FF2CE43DC4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2012, the Globally Harmonized System dealing with chemical labelling was adopted from the United Nations which has a bearing on the federal Hazard Communication program under 29 CFR 1910.1200. It is the method for identifying product hazards based on proper chemical labeling.</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Some agencies, by their nature, may be governed by federal OSHA regulations found in OSHA’s Hazard Communication Standard (29 CFR 1910.1200 often referred to as Haz Comm) while others are governed by PA’s Right to Know.</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Private agencies such as manufacturing, colleges and universities not under the state system are governed by OSHA-GHS and portions of the PA Right to Know.</a:t>
            </a:r>
          </a:p>
          <a:p>
            <a:r>
              <a:rPr lang="en-US" altLang="en-US">
                <a:latin typeface="Verdana" panose="020B0604030504040204" pitchFamily="34" charset="0"/>
                <a:ea typeface="Verdana" panose="020B0604030504040204" pitchFamily="34" charset="0"/>
                <a:cs typeface="Verdana" panose="020B0604030504040204" pitchFamily="34" charset="0"/>
              </a:rPr>
              <a:t>Public entities,i.e. municipalities, fire, police, schools and state colleges and universities under the state system are under the PA Right to Know and not OSHA.</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338360-2CC9-49F9-B188-F7EBD935CF45}"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latin typeface="Verdana" pitchFamily="34" charset="0"/>
                <a:ea typeface="Verdana" pitchFamily="34" charset="0"/>
                <a:cs typeface="Verdana" pitchFamily="34" charset="0"/>
              </a:rPr>
              <a:t>Modifications of the OSHA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due to the GHS would be:</a:t>
            </a:r>
          </a:p>
          <a:p>
            <a:pPr>
              <a:defRPr/>
            </a:pPr>
            <a:endParaRPr lang="en-US" dirty="0">
              <a:latin typeface="Verdana" pitchFamily="34" charset="0"/>
              <a:ea typeface="Verdana" pitchFamily="34" charset="0"/>
              <a:cs typeface="Verdana" pitchFamily="34" charset="0"/>
            </a:endParaRP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Hazard classification of chemical hazards  </a:t>
            </a:r>
          </a:p>
          <a:p>
            <a:pPr lvl="1">
              <a:spcBef>
                <a:spcPct val="20000"/>
              </a:spcBef>
              <a:defRPr/>
            </a:pPr>
            <a:endParaRPr lang="en-US" kern="0" dirty="0">
              <a:latin typeface="Verdana" pitchFamily="34" charset="0"/>
              <a:ea typeface="Verdana" pitchFamily="34" charset="0"/>
              <a:cs typeface="Verdana" pitchFamily="34" charset="0"/>
            </a:endParaRPr>
          </a:p>
          <a:p>
            <a:pPr lvl="1">
              <a:spcBef>
                <a:spcPts val="0"/>
              </a:spcBef>
              <a:buFont typeface="Courier New" pitchFamily="49" charset="0"/>
              <a:buChar char="o"/>
              <a:defRPr/>
            </a:pPr>
            <a:r>
              <a:rPr lang="en-US" kern="0" dirty="0">
                <a:latin typeface="Verdana" pitchFamily="34" charset="0"/>
                <a:ea typeface="Verdana" pitchFamily="34" charset="0"/>
                <a:cs typeface="Verdana" pitchFamily="34" charset="0"/>
              </a:rPr>
              <a:t> Revised labeling provisions that include </a:t>
            </a:r>
          </a:p>
          <a:p>
            <a:pPr lvl="1">
              <a:spcBef>
                <a:spcPts val="0"/>
              </a:spcBef>
              <a:defRPr/>
            </a:pPr>
            <a:r>
              <a:rPr lang="en-US" kern="0" dirty="0">
                <a:latin typeface="Verdana" pitchFamily="34" charset="0"/>
                <a:ea typeface="Verdana" pitchFamily="34" charset="0"/>
                <a:cs typeface="Verdana" pitchFamily="34" charset="0"/>
              </a:rPr>
              <a:t>   requirements for:</a:t>
            </a:r>
          </a:p>
          <a:p>
            <a:pPr lvl="1">
              <a:spcBef>
                <a:spcPts val="0"/>
              </a:spcBef>
              <a:defRPr/>
            </a:pPr>
            <a:r>
              <a:rPr lang="en-US" kern="0" dirty="0">
                <a:latin typeface="Verdana" pitchFamily="34" charset="0"/>
                <a:ea typeface="Verdana" pitchFamily="34" charset="0"/>
                <a:cs typeface="Verdana" pitchFamily="34" charset="0"/>
              </a:rPr>
              <a:t> </a:t>
            </a:r>
          </a:p>
          <a:p>
            <a:pPr lvl="2">
              <a:spcBef>
                <a:spcPct val="20000"/>
              </a:spcBef>
              <a:buFont typeface="Wingdings" pitchFamily="2" charset="2"/>
              <a:buChar char="§"/>
              <a:defRPr/>
            </a:pPr>
            <a:r>
              <a:rPr lang="en-US" kern="0" dirty="0">
                <a:latin typeface="Verdana" pitchFamily="34" charset="0"/>
                <a:ea typeface="Verdana" pitchFamily="34" charset="0"/>
                <a:cs typeface="Verdana" pitchFamily="34" charset="0"/>
              </a:rPr>
              <a:t> Standardized signal words</a:t>
            </a:r>
          </a:p>
          <a:p>
            <a:pPr lvl="2">
              <a:spcBef>
                <a:spcPct val="20000"/>
              </a:spcBef>
              <a:buFont typeface="Wingdings" pitchFamily="2" charset="2"/>
              <a:buChar char="§"/>
              <a:defRPr/>
            </a:pPr>
            <a:r>
              <a:rPr lang="en-US" kern="0" dirty="0">
                <a:latin typeface="Verdana" pitchFamily="34" charset="0"/>
                <a:ea typeface="Verdana" pitchFamily="34" charset="0"/>
                <a:cs typeface="Verdana" pitchFamily="34" charset="0"/>
              </a:rPr>
              <a:t> Pictograms</a:t>
            </a:r>
          </a:p>
          <a:p>
            <a:pPr lvl="2">
              <a:spcBef>
                <a:spcPct val="20000"/>
              </a:spcBef>
              <a:buFont typeface="Wingdings" pitchFamily="2" charset="2"/>
              <a:buChar char="§"/>
              <a:defRPr/>
            </a:pPr>
            <a:r>
              <a:rPr lang="en-US" kern="0" dirty="0">
                <a:latin typeface="Verdana" pitchFamily="34" charset="0"/>
                <a:ea typeface="Verdana" pitchFamily="34" charset="0"/>
                <a:cs typeface="Verdana" pitchFamily="34" charset="0"/>
              </a:rPr>
              <a:t> Hazard statements</a:t>
            </a:r>
          </a:p>
          <a:p>
            <a:pPr lvl="2">
              <a:spcBef>
                <a:spcPct val="20000"/>
              </a:spcBef>
              <a:buFont typeface="Wingdings" pitchFamily="2" charset="2"/>
              <a:buChar char="§"/>
              <a:defRPr/>
            </a:pPr>
            <a:r>
              <a:rPr lang="en-US" kern="0" dirty="0">
                <a:latin typeface="Verdana" pitchFamily="34" charset="0"/>
                <a:ea typeface="Verdana" pitchFamily="34" charset="0"/>
                <a:cs typeface="Verdana" pitchFamily="34" charset="0"/>
              </a:rPr>
              <a:t> Precautionary statements</a:t>
            </a:r>
          </a:p>
          <a:p>
            <a:pPr lvl="2">
              <a:spcBef>
                <a:spcPct val="20000"/>
              </a:spcBef>
              <a:defRPr/>
            </a:pPr>
            <a:endParaRPr lang="en-US" kern="0" dirty="0">
              <a:latin typeface="Verdana" pitchFamily="34" charset="0"/>
              <a:ea typeface="Verdana" pitchFamily="34" charset="0"/>
              <a:cs typeface="Verdana" pitchFamily="34" charset="0"/>
            </a:endParaRPr>
          </a:p>
          <a:p>
            <a:pPr lvl="1">
              <a:spcBef>
                <a:spcPts val="0"/>
              </a:spcBef>
              <a:buFont typeface="Courier New" pitchFamily="49" charset="0"/>
              <a:buChar char="o"/>
              <a:defRPr/>
            </a:pPr>
            <a:r>
              <a:rPr lang="en-US" kern="0" dirty="0">
                <a:latin typeface="Verdana" pitchFamily="34" charset="0"/>
                <a:ea typeface="Verdana" pitchFamily="34" charset="0"/>
                <a:cs typeface="Verdana" pitchFamily="34" charset="0"/>
              </a:rPr>
              <a:t> Specified format for safety data sheets in 16 </a:t>
            </a:r>
          </a:p>
          <a:p>
            <a:pPr lvl="1">
              <a:spcBef>
                <a:spcPts val="0"/>
              </a:spcBef>
              <a:defRPr/>
            </a:pPr>
            <a:r>
              <a:rPr lang="en-US" kern="0" dirty="0">
                <a:latin typeface="Verdana" pitchFamily="34" charset="0"/>
                <a:ea typeface="Verdana" pitchFamily="34" charset="0"/>
                <a:cs typeface="Verdana" pitchFamily="34" charset="0"/>
              </a:rPr>
              <a:t>   section format and</a:t>
            </a:r>
          </a:p>
          <a:p>
            <a:pPr lvl="1">
              <a:spcBef>
                <a:spcPts val="0"/>
              </a:spcBef>
              <a:defRPr/>
            </a:pPr>
            <a:endParaRPr lang="en-US" kern="0" dirty="0">
              <a:latin typeface="Verdana" pitchFamily="34" charset="0"/>
              <a:ea typeface="Verdana" pitchFamily="34" charset="0"/>
              <a:cs typeface="Verdana" pitchFamily="34" charset="0"/>
            </a:endParaRPr>
          </a:p>
          <a:p>
            <a:pPr lvl="1">
              <a:spcBef>
                <a:spcPts val="0"/>
              </a:spcBef>
              <a:buFont typeface="Courier New" pitchFamily="49" charset="0"/>
              <a:buChar char="o"/>
              <a:defRPr/>
            </a:pPr>
            <a:r>
              <a:rPr lang="en-US" kern="0" dirty="0">
                <a:latin typeface="Verdana" pitchFamily="34" charset="0"/>
                <a:ea typeface="Verdana" pitchFamily="34" charset="0"/>
                <a:cs typeface="Verdana" pitchFamily="34" charset="0"/>
              </a:rPr>
              <a:t> Revisions to definitions of terms used in the </a:t>
            </a:r>
          </a:p>
          <a:p>
            <a:pPr lvl="1">
              <a:spcBef>
                <a:spcPts val="0"/>
              </a:spcBef>
              <a:defRPr/>
            </a:pPr>
            <a:r>
              <a:rPr lang="en-US" kern="0" dirty="0">
                <a:latin typeface="Verdana" pitchFamily="34" charset="0"/>
                <a:ea typeface="Verdana" pitchFamily="34" charset="0"/>
                <a:cs typeface="Verdana" pitchFamily="34" charset="0"/>
              </a:rPr>
              <a:t>   standard and requirements for employee training </a:t>
            </a:r>
          </a:p>
          <a:p>
            <a:pPr lvl="1">
              <a:spcBef>
                <a:spcPts val="0"/>
              </a:spcBef>
              <a:defRPr/>
            </a:pPr>
            <a:r>
              <a:rPr lang="en-US" kern="0" dirty="0">
                <a:latin typeface="Verdana" pitchFamily="34" charset="0"/>
                <a:ea typeface="Verdana" pitchFamily="34" charset="0"/>
                <a:cs typeface="Verdana" pitchFamily="34" charset="0"/>
              </a:rPr>
              <a:t>   on labels and Safety Data Sheets (SDS)</a:t>
            </a:r>
          </a:p>
          <a:p>
            <a:pPr>
              <a:defRPr/>
            </a:pPr>
            <a:endParaRPr 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628B43-0FBE-4F18-9884-73DCF918F557}"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dirty="0">
                <a:latin typeface="Verdana" pitchFamily="34" charset="0"/>
                <a:ea typeface="Verdana" pitchFamily="34" charset="0"/>
                <a:cs typeface="Verdana" pitchFamily="34" charset="0"/>
              </a:rPr>
              <a:t>Other key revisions to the OSHA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include:</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Disclosure of PELs </a:t>
            </a:r>
            <a:r>
              <a:rPr lang="en-US" u="sng" kern="0" dirty="0">
                <a:latin typeface="Verdana" pitchFamily="34" charset="0"/>
                <a:ea typeface="Verdana" pitchFamily="34" charset="0"/>
                <a:cs typeface="Verdana" pitchFamily="34" charset="0"/>
              </a:rPr>
              <a:t>and</a:t>
            </a:r>
            <a:r>
              <a:rPr lang="en-US" kern="0" dirty="0">
                <a:latin typeface="Verdana" pitchFamily="34" charset="0"/>
                <a:ea typeface="Verdana" pitchFamily="34" charset="0"/>
                <a:cs typeface="Verdana" pitchFamily="34" charset="0"/>
              </a:rPr>
              <a:t> voluntary threshold limit values  (TLVs)   </a:t>
            </a:r>
          </a:p>
          <a:p>
            <a:pPr>
              <a:spcBef>
                <a:spcPts val="0"/>
              </a:spcBef>
              <a:defRPr/>
            </a:pPr>
            <a:r>
              <a:rPr lang="en-US" kern="0" dirty="0">
                <a:latin typeface="Verdana" pitchFamily="34" charset="0"/>
                <a:ea typeface="Verdana" pitchFamily="34" charset="0"/>
                <a:cs typeface="Verdana" pitchFamily="34" charset="0"/>
              </a:rPr>
              <a:t>  established by the American Conference of Governmental Industrial </a:t>
            </a:r>
          </a:p>
          <a:p>
            <a:pPr>
              <a:spcBef>
                <a:spcPts val="0"/>
              </a:spcBef>
              <a:defRPr/>
            </a:pPr>
            <a:r>
              <a:rPr lang="en-US" kern="0" dirty="0">
                <a:latin typeface="Verdana" pitchFamily="34" charset="0"/>
                <a:ea typeface="Verdana" pitchFamily="34" charset="0"/>
                <a:cs typeface="Verdana" pitchFamily="34" charset="0"/>
              </a:rPr>
              <a:t>  Hygienists (ACGIH)</a:t>
            </a:r>
          </a:p>
          <a:p>
            <a:pPr>
              <a:spcBef>
                <a:spcPct val="20000"/>
              </a:spcBef>
              <a:defRPr/>
            </a:pPr>
            <a:r>
              <a:rPr lang="en-US" kern="0" dirty="0">
                <a:latin typeface="Verdana" pitchFamily="34" charset="0"/>
                <a:ea typeface="Verdana" pitchFamily="34" charset="0"/>
                <a:cs typeface="Verdana" pitchFamily="34" charset="0"/>
              </a:rPr>
              <a:t> </a:t>
            </a: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Disclosure of carcinogen status from nationally and internationally </a:t>
            </a:r>
          </a:p>
          <a:p>
            <a:pPr>
              <a:spcBef>
                <a:spcPts val="0"/>
              </a:spcBef>
              <a:defRPr/>
            </a:pPr>
            <a:r>
              <a:rPr lang="en-US" kern="0" dirty="0">
                <a:latin typeface="Verdana" pitchFamily="34" charset="0"/>
                <a:ea typeface="Verdana" pitchFamily="34" charset="0"/>
                <a:cs typeface="Verdana" pitchFamily="34" charset="0"/>
              </a:rPr>
              <a:t>  recognized lists of carcinogens</a:t>
            </a:r>
          </a:p>
          <a:p>
            <a:pPr>
              <a:spcBef>
                <a:spcPct val="20000"/>
              </a:spcBef>
              <a:defRPr/>
            </a:pPr>
            <a:endParaRPr lang="en-US" kern="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Inclusion of combustible dust in the definition of “hazardous </a:t>
            </a:r>
          </a:p>
          <a:p>
            <a:pPr>
              <a:spcBef>
                <a:spcPts val="0"/>
              </a:spcBef>
              <a:defRPr/>
            </a:pPr>
            <a:r>
              <a:rPr lang="en-US" kern="0" dirty="0">
                <a:latin typeface="Verdana" pitchFamily="34" charset="0"/>
                <a:ea typeface="Verdana" pitchFamily="34" charset="0"/>
                <a:cs typeface="Verdana" pitchFamily="34" charset="0"/>
              </a:rPr>
              <a:t>  chemical” covered on labels and SDS</a:t>
            </a:r>
          </a:p>
          <a:p>
            <a:pPr>
              <a:spcBef>
                <a:spcPct val="20000"/>
              </a:spcBef>
              <a:defRPr/>
            </a:pPr>
            <a:endParaRPr lang="en-US" kern="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Workers be re-trained within 2 years of the publication of the final  </a:t>
            </a:r>
          </a:p>
          <a:p>
            <a:pPr>
              <a:spcBef>
                <a:spcPts val="0"/>
              </a:spcBef>
              <a:defRPr/>
            </a:pPr>
            <a:r>
              <a:rPr lang="en-US" kern="0" dirty="0">
                <a:latin typeface="Verdana" pitchFamily="34" charset="0"/>
                <a:ea typeface="Verdana" pitchFamily="34" charset="0"/>
                <a:cs typeface="Verdana" pitchFamily="34" charset="0"/>
              </a:rPr>
              <a:t>  rule</a:t>
            </a:r>
          </a:p>
          <a:p>
            <a:pPr>
              <a:spcBef>
                <a:spcPct val="20000"/>
              </a:spcBef>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Mixtures (GHS)</a:t>
            </a: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Health hazards can be based on data for mixture</a:t>
            </a:r>
          </a:p>
          <a:p>
            <a:pPr lvl="1">
              <a:spcBef>
                <a:spcPts val="0"/>
              </a:spcBef>
              <a:buFont typeface="Courier New" pitchFamily="49" charset="0"/>
              <a:buChar char="o"/>
              <a:defRPr/>
            </a:pPr>
            <a:r>
              <a:rPr lang="en-US" kern="0" dirty="0">
                <a:latin typeface="Verdana" pitchFamily="34" charset="0"/>
                <a:ea typeface="Verdana" pitchFamily="34" charset="0"/>
                <a:cs typeface="Verdana" pitchFamily="34" charset="0"/>
              </a:rPr>
              <a:t> If no data, extrapolate from ingredient data or other similar mixtures   </a:t>
            </a:r>
            <a:br>
              <a:rPr lang="en-US" kern="0" dirty="0">
                <a:latin typeface="Verdana" pitchFamily="34" charset="0"/>
                <a:ea typeface="Verdana" pitchFamily="34" charset="0"/>
                <a:cs typeface="Verdana" pitchFamily="34" charset="0"/>
              </a:rPr>
            </a:br>
            <a:r>
              <a:rPr lang="en-US" kern="0" dirty="0">
                <a:latin typeface="Verdana" pitchFamily="34" charset="0"/>
                <a:ea typeface="Verdana" pitchFamily="34" charset="0"/>
                <a:cs typeface="Verdana" pitchFamily="34" charset="0"/>
              </a:rPr>
              <a:t>   to classify</a:t>
            </a:r>
          </a:p>
          <a:p>
            <a:pPr>
              <a:defRPr/>
            </a:pPr>
            <a:endParaRPr 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4CAAA3-9ADB-48BE-B4C9-9CC16A23FA90}"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The GHS also created a new category of hazards- “Hazards Not Otherwise Classified” (HNO)</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OSHA originally classified this category</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HNOC (HCS) is disclosed on the SDS in section 2, but not on the product/chemical label</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Under new GHS standard, the following are not classified under HNOC but addressed individually:</a:t>
            </a:r>
          </a:p>
          <a:p>
            <a:pPr>
              <a:spcBef>
                <a:spcPct val="20000"/>
              </a:spcBef>
              <a:defRPr/>
            </a:pPr>
            <a:endParaRPr lang="en-US" kern="0" dirty="0">
              <a:latin typeface="Verdana" pitchFamily="34" charset="0"/>
              <a:ea typeface="Verdana" pitchFamily="34" charset="0"/>
              <a:cs typeface="Verdana" pitchFamily="34" charset="0"/>
            </a:endParaRP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Pyrophoric gases</a:t>
            </a: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Simple </a:t>
            </a:r>
            <a:r>
              <a:rPr lang="en-US" kern="0" dirty="0" err="1">
                <a:latin typeface="Verdana" pitchFamily="34" charset="0"/>
                <a:ea typeface="Verdana" pitchFamily="34" charset="0"/>
                <a:cs typeface="Verdana" pitchFamily="34" charset="0"/>
              </a:rPr>
              <a:t>asphyxiants</a:t>
            </a:r>
            <a:endParaRPr lang="en-US" kern="0" dirty="0">
              <a:latin typeface="Verdana" pitchFamily="34" charset="0"/>
              <a:ea typeface="Verdana" pitchFamily="34" charset="0"/>
              <a:cs typeface="Verdana" pitchFamily="34" charset="0"/>
            </a:endParaRPr>
          </a:p>
          <a:p>
            <a:pPr lvl="1">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Combustible dusts</a:t>
            </a:r>
          </a:p>
          <a:p>
            <a:pPr>
              <a:defRPr/>
            </a:pPr>
            <a:endParaRPr lang="en-US" dirty="0"/>
          </a:p>
          <a:p>
            <a:pPr>
              <a:defRPr/>
            </a:pPr>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9EC4A8-5DA5-46C2-9DE4-378ED0BC71A5}"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OSHA label elements you’ll find deal with a “Signal Word” and “Hazard Statement”</a:t>
            </a:r>
          </a:p>
          <a:p>
            <a:r>
              <a:rPr lang="en-US" altLang="en-US">
                <a:latin typeface="Verdana" panose="020B0604030504040204" pitchFamily="34" charset="0"/>
                <a:ea typeface="Verdana" panose="020B0604030504040204" pitchFamily="34" charset="0"/>
                <a:cs typeface="Verdana" panose="020B0604030504040204" pitchFamily="34" charset="0"/>
              </a:rPr>
              <a:t>For example:</a:t>
            </a:r>
          </a:p>
          <a:p>
            <a:r>
              <a:rPr lang="en-US" altLang="en-US">
                <a:latin typeface="Verdana" panose="020B0604030504040204" pitchFamily="34" charset="0"/>
                <a:ea typeface="Verdana" panose="020B0604030504040204" pitchFamily="34" charset="0"/>
                <a:cs typeface="Verdana" panose="020B0604030504040204" pitchFamily="34" charset="0"/>
              </a:rPr>
              <a:t>Pyrophoric Gases:</a:t>
            </a:r>
          </a:p>
          <a:p>
            <a:r>
              <a:rPr lang="en-US" altLang="en-US">
                <a:latin typeface="Verdana" panose="020B0604030504040204" pitchFamily="34" charset="0"/>
                <a:ea typeface="Verdana" panose="020B0604030504040204" pitchFamily="34" charset="0"/>
                <a:cs typeface="Verdana" panose="020B0604030504040204" pitchFamily="34" charset="0"/>
              </a:rPr>
              <a:t>	- </a:t>
            </a: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Signal Word</a:t>
            </a:r>
            <a:r>
              <a:rPr lang="en-US" altLang="en-US">
                <a:latin typeface="Verdana" panose="020B0604030504040204" pitchFamily="34" charset="0"/>
                <a:ea typeface="Verdana" panose="020B0604030504040204" pitchFamily="34" charset="0"/>
                <a:cs typeface="Verdana" panose="020B0604030504040204" pitchFamily="34" charset="0"/>
              </a:rPr>
              <a:t>: Danger (which is more severe than Warning)</a:t>
            </a:r>
          </a:p>
          <a:p>
            <a:r>
              <a:rPr lang="en-US" altLang="en-US">
                <a:latin typeface="Verdana" panose="020B0604030504040204" pitchFamily="34" charset="0"/>
                <a:ea typeface="Verdana" panose="020B0604030504040204" pitchFamily="34" charset="0"/>
                <a:cs typeface="Verdana" panose="020B0604030504040204" pitchFamily="34" charset="0"/>
              </a:rPr>
              <a:t>	- </a:t>
            </a:r>
            <a:r>
              <a:rPr lang="en-US" altLang="en-US">
                <a:solidFill>
                  <a:srgbClr val="0070C0"/>
                </a:solidFill>
                <a:latin typeface="Verdana" panose="020B0604030504040204" pitchFamily="34" charset="0"/>
                <a:ea typeface="Verdana" panose="020B0604030504040204" pitchFamily="34" charset="0"/>
                <a:cs typeface="Verdana" panose="020B0604030504040204" pitchFamily="34" charset="0"/>
              </a:rPr>
              <a:t>Hazard Statement</a:t>
            </a:r>
            <a:r>
              <a:rPr lang="en-US" altLang="en-US">
                <a:latin typeface="Verdana" panose="020B0604030504040204" pitchFamily="34" charset="0"/>
                <a:ea typeface="Verdana" panose="020B0604030504040204" pitchFamily="34" charset="0"/>
                <a:cs typeface="Verdana" panose="020B0604030504040204" pitchFamily="34" charset="0"/>
              </a:rPr>
              <a:t>: “Catches fire spontaneously if exposed to air”</a:t>
            </a:r>
          </a:p>
          <a:p>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6BDACD2-B6F1-4238-8DF5-EA74F612E6FB}"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 keep updated, OSHA will also revise standards dealing with</a:t>
            </a:r>
          </a:p>
          <a:p>
            <a:pPr>
              <a:buFontTx/>
              <a:buChar char="•"/>
            </a:pPr>
            <a:r>
              <a:rPr lang="en-US" altLang="en-US">
                <a:latin typeface="Verdana" panose="020B0604030504040204" pitchFamily="34" charset="0"/>
              </a:rPr>
              <a:t> Flammable and combustible liquids </a:t>
            </a:r>
          </a:p>
          <a:p>
            <a:endParaRPr lang="en-US" altLang="en-US" sz="900">
              <a:latin typeface="Verdana" panose="020B0604030504040204" pitchFamily="34" charset="0"/>
            </a:endParaRPr>
          </a:p>
          <a:p>
            <a:pPr>
              <a:buFontTx/>
              <a:buChar char="•"/>
            </a:pPr>
            <a:r>
              <a:rPr lang="en-US" altLang="en-US">
                <a:latin typeface="Verdana" panose="020B0604030504040204" pitchFamily="34" charset="0"/>
              </a:rPr>
              <a:t> Process safety management</a:t>
            </a:r>
          </a:p>
          <a:p>
            <a:r>
              <a:rPr lang="en-US" altLang="en-US">
                <a:latin typeface="Verdana" panose="020B0604030504040204" pitchFamily="34" charset="0"/>
              </a:rPr>
              <a:t> </a:t>
            </a:r>
          </a:p>
          <a:p>
            <a:pPr>
              <a:buFontTx/>
              <a:buChar char="•"/>
            </a:pPr>
            <a:r>
              <a:rPr lang="en-US" altLang="en-US">
                <a:latin typeface="Verdana" panose="020B0604030504040204" pitchFamily="34" charset="0"/>
              </a:rPr>
              <a:t> Most substance-specific health standards </a:t>
            </a:r>
          </a:p>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11042C-378B-47BD-98B6-C512E20B7D80}"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Dates for implementation of the GHS requirements are also provided.</a:t>
            </a:r>
          </a:p>
          <a:p>
            <a:r>
              <a:rPr lang="en-US" altLang="en-US">
                <a:latin typeface="Verdana" panose="020B0604030504040204" pitchFamily="34" charset="0"/>
                <a:ea typeface="Verdana" panose="020B0604030504040204" pitchFamily="34" charset="0"/>
                <a:cs typeface="Verdana" panose="020B0604030504040204" pitchFamily="34" charset="0"/>
              </a:rPr>
              <a:t>By checking the slide, it will be found a transition period is been provided before full implementation is required.</a:t>
            </a:r>
          </a:p>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471B8AC-EAEF-49BE-82D0-CBBD7013C6EB}"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By June 1, 2016, an updating of alternative workplace labeling and the in-house Haz Comm program must be accomplished. Additional employee training is also required for newly-identified physical or health hazards.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As shown during this transition period, employers may comply with either the federal Haz Comm (29 CR 1910.1200) final standard, current standard, or both.</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It has been found that even in 2012, employers were receiving the new 16 part SDS from various vendors. This is to be understood since this program had already been adopted overseas by chemical manufacturers, distributors and importers.</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D5A96A-80C5-4CA7-BBE6-0BC27278E0A7}"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OSHA proposed all revisions of the Hazard Communication Standard (HCS) become effective by June 1, 2016.</a:t>
            </a:r>
          </a:p>
          <a:p>
            <a:r>
              <a:rPr lang="en-US" altLang="en-US">
                <a:latin typeface="Verdana" panose="020B0604030504040204" pitchFamily="34" charset="0"/>
                <a:ea typeface="Verdana" panose="020B0604030504040204" pitchFamily="34" charset="0"/>
                <a:cs typeface="Verdana" panose="020B0604030504040204" pitchFamily="34" charset="0"/>
              </a:rPr>
              <a:t>Many employers have already instituted a finalized program in conformance with these requirements rather than waiting for the deadline.</a:t>
            </a: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AD6C5B-28BC-4642-B576-578868E068BF}"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Hazard classification for GHS is according to a specific criteria for both, health and physical hazards.</a:t>
            </a:r>
          </a:p>
          <a:p>
            <a:endParaRPr lang="en-US" altLang="en-US"/>
          </a:p>
          <a:p>
            <a:pPr>
              <a:buFontTx/>
              <a:buChar char="•"/>
            </a:pPr>
            <a:r>
              <a:rPr lang="en-US" altLang="en-US">
                <a:latin typeface="Verdana" panose="020B0604030504040204" pitchFamily="34" charset="0"/>
              </a:rPr>
              <a:t> Detailed instructions for hazard evaluation and determinations whether mixtures of the substance are covered</a:t>
            </a:r>
          </a:p>
          <a:p>
            <a:endParaRPr lang="en-US" altLang="en-US" sz="800">
              <a:latin typeface="Verdana" panose="020B0604030504040204" pitchFamily="34" charset="0"/>
            </a:endParaRPr>
          </a:p>
          <a:p>
            <a:pPr>
              <a:buFontTx/>
              <a:buChar char="•"/>
            </a:pPr>
            <a:r>
              <a:rPr lang="en-US" altLang="en-US">
                <a:latin typeface="Verdana" panose="020B0604030504040204" pitchFamily="34" charset="0"/>
              </a:rPr>
              <a:t> Appendix A and B (mandatory): Classification guidance for health hazards and physical hazards</a:t>
            </a:r>
          </a:p>
          <a:p>
            <a:endParaRPr lang="en-US" altLang="en-US" sz="800">
              <a:latin typeface="Verdana" panose="020B0604030504040204" pitchFamily="34" charset="0"/>
            </a:endParaRPr>
          </a:p>
          <a:p>
            <a:pPr>
              <a:buFontTx/>
              <a:buChar char="•"/>
            </a:pPr>
            <a:r>
              <a:rPr lang="en-US" altLang="en-US">
                <a:latin typeface="Verdana" panose="020B0604030504040204" pitchFamily="34" charset="0"/>
              </a:rPr>
              <a:t> Test-method neutral (person classifying a chemical or substance should use available data and no additional testing is required to classify a</a:t>
            </a:r>
          </a:p>
          <a:p>
            <a:r>
              <a:rPr lang="en-US" altLang="en-US">
                <a:latin typeface="Verdana" panose="020B0604030504040204" pitchFamily="34" charset="0"/>
              </a:rPr>
              <a:t>   chemical)</a:t>
            </a:r>
          </a:p>
          <a:p>
            <a:endParaRPr lang="en-US" altLang="en-US"/>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815AC9-4525-4DEE-BBF5-E4920A243094}"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In the hazard classification for GHS, only terminology changes have been made.</a:t>
            </a:r>
          </a:p>
          <a:p>
            <a:r>
              <a:rPr lang="en-US" altLang="en-US">
                <a:latin typeface="Verdana" panose="020B0604030504040204" pitchFamily="34" charset="0"/>
              </a:rPr>
              <a:t>GHS has no provisions regarding Hazard Communication programs, it is a chemical classification and labeling provision adopted by OSHA’s Hazard Communication program and PA’s right to Know program.</a:t>
            </a:r>
          </a:p>
          <a:p>
            <a:endParaRPr lang="en-US" altLang="en-US"/>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81B559-F362-4DB9-AD5C-3E4E9AF264C0}"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u="sng" kern="0" dirty="0">
                <a:latin typeface="Verdana" pitchFamily="34" charset="0"/>
              </a:rPr>
              <a:t>Intent</a:t>
            </a:r>
            <a:r>
              <a:rPr lang="en-US" kern="0" dirty="0">
                <a:latin typeface="Verdana" pitchFamily="34" charset="0"/>
              </a:rPr>
              <a:t> of each regulation is to provide employees with information to help them make knowledgeable decisions about chemical hazards in their workplace and take the proper precautions.</a:t>
            </a:r>
          </a:p>
          <a:p>
            <a:pPr>
              <a:defRPr/>
            </a:pPr>
            <a:r>
              <a:rPr lang="en-US" dirty="0">
                <a:latin typeface="Verdana" pitchFamily="34" charset="0"/>
                <a:ea typeface="Verdana" pitchFamily="34" charset="0"/>
                <a:cs typeface="Verdana" pitchFamily="34" charset="0"/>
              </a:rPr>
              <a:t>A public entity under PA Right to Know can still benefit by adopting OSHA regulations as a guideline. This serves as “Best Practices” where “Due Diligence” is enacted when implementing a program.</a:t>
            </a:r>
          </a:p>
          <a:p>
            <a:pPr>
              <a:defRPr/>
            </a:pPr>
            <a:r>
              <a:rPr lang="en-US" dirty="0">
                <a:latin typeface="Verdana" pitchFamily="34" charset="0"/>
                <a:ea typeface="Verdana" pitchFamily="34" charset="0"/>
                <a:cs typeface="Verdana" pitchFamily="34" charset="0"/>
              </a:rPr>
              <a:t>OSHA anticipates the revised standard (with the adoption of the GHS) will prevent 43 fatalities and 585 injuries annually, with a net annualized saving of over $500 million a year.</a:t>
            </a:r>
            <a:endParaRPr lang="en-US" dirty="0"/>
          </a:p>
          <a:p>
            <a:pPr>
              <a:defRPr/>
            </a:pPr>
            <a:r>
              <a:rPr lang="en-US" dirty="0">
                <a:latin typeface="Verdana" pitchFamily="34" charset="0"/>
                <a:ea typeface="Verdana" pitchFamily="34" charset="0"/>
                <a:cs typeface="Verdana" pitchFamily="34" charset="0"/>
              </a:rPr>
              <a:t>The new labeling requirements under GHS will also be found applicable to PA’s Right to Know program.</a:t>
            </a:r>
          </a:p>
          <a:p>
            <a:pPr>
              <a:defRPr/>
            </a:pPr>
            <a:endParaRPr lang="en-US" dirty="0">
              <a:latin typeface="Verdana" pitchFamily="34" charset="0"/>
              <a:ea typeface="Verdana" pitchFamily="34" charset="0"/>
              <a:cs typeface="Verdana" pitchFamily="34" charset="0"/>
            </a:endParaRPr>
          </a:p>
          <a:p>
            <a:pPr>
              <a:defRPr/>
            </a:pPr>
            <a:r>
              <a:rPr lang="en-US" u="sng" dirty="0"/>
              <a:t>From </a:t>
            </a:r>
            <a:r>
              <a:rPr lang="en-US" u="sng" dirty="0" err="1"/>
              <a:t>Safety+Health</a:t>
            </a:r>
            <a:r>
              <a:rPr lang="en-US" u="sng" dirty="0"/>
              <a:t> Magazine from National Safety Council, Nov 2015</a:t>
            </a:r>
            <a:endParaRPr lang="en-US" dirty="0"/>
          </a:p>
          <a:p>
            <a:pPr>
              <a:defRPr/>
            </a:pPr>
            <a:r>
              <a:rPr lang="en-US" b="1" dirty="0"/>
              <a:t>OSHA’s </a:t>
            </a:r>
            <a:r>
              <a:rPr lang="en-US" b="1"/>
              <a:t>hazcomm </a:t>
            </a:r>
            <a:r>
              <a:rPr lang="en-US" b="1" dirty="0"/>
              <a:t>standard not ‘direct reflection’ of GHS</a:t>
            </a:r>
            <a:endParaRPr lang="en-US" dirty="0"/>
          </a:p>
          <a:p>
            <a:pPr>
              <a:defRPr/>
            </a:pPr>
            <a:r>
              <a:rPr lang="en-US" dirty="0"/>
              <a:t>The “In the News” item titled” OSHA instructs inspectors on enforcing </a:t>
            </a:r>
            <a:r>
              <a:rPr lang="en-US" dirty="0" err="1"/>
              <a:t>hazcomm</a:t>
            </a:r>
            <a:r>
              <a:rPr lang="en-US" dirty="0"/>
              <a:t> standard” (September 2015, p. 21) links to a compliance directive that has some interesting points that shouldn’t be missed by EHS professionals.</a:t>
            </a:r>
          </a:p>
          <a:p>
            <a:pPr>
              <a:defRPr/>
            </a:pPr>
            <a:r>
              <a:rPr lang="en-US" dirty="0"/>
              <a:t>That July 2015 OSHA directive, CPL 02-02-079, specifically states that complying with more recent versions of the Globally Harmonized System of Classification and Labeling (GHS) promulgated by the United Nations (UH) may result in non-compliance with the Hazard Communication Standard (HCS) 2012.</a:t>
            </a:r>
          </a:p>
          <a:p>
            <a:pPr>
              <a:defRPr/>
            </a:pPr>
            <a:r>
              <a:rPr lang="en-US" dirty="0"/>
              <a:t>For example, changes in the classification of flammable aerosols under GHS Revision 4 would mean an employer complying with these international standards would be committing a “serious violation” for not meeting OSHA’s HCS 2012 standards, which are based on GHS Revision 3.</a:t>
            </a:r>
          </a:p>
          <a:p>
            <a:pPr>
              <a:defRPr/>
            </a:pPr>
            <a:r>
              <a:rPr lang="en-US" dirty="0"/>
              <a:t>Employers and importers should be aware that keeping up with the most current UN GHS standards could cost them when it comes to compliance with OSHA regulations. Despite many similarities, OSHA’s HCS is not a direct reflection of current UN GHS regulations.</a:t>
            </a:r>
          </a:p>
          <a:p>
            <a:pPr>
              <a:defRPr/>
            </a:pPr>
            <a:r>
              <a:rPr lang="en-US" i="1" dirty="0"/>
              <a:t>Submitted by Carlo </a:t>
            </a:r>
            <a:r>
              <a:rPr lang="en-US" i="1" dirty="0" err="1"/>
              <a:t>Emami</a:t>
            </a:r>
            <a:r>
              <a:rPr lang="en-US" i="1" dirty="0"/>
              <a:t>, Owner, SAFEWEST, San Diego, Ca.</a:t>
            </a: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29930C-927D-44AF-A90D-B91D695722ED}"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latin typeface="Verdana" panose="020B0604030504040204" pitchFamily="34" charset="0"/>
              </a:rPr>
              <a:t>Chemicals are all around us every day.</a:t>
            </a:r>
          </a:p>
          <a:p>
            <a:pPr>
              <a:lnSpc>
                <a:spcPct val="90000"/>
              </a:lnSpc>
            </a:pPr>
            <a:endParaRPr lang="en-US" altLang="en-US" b="1">
              <a:latin typeface="Verdana" panose="020B0604030504040204" pitchFamily="34" charset="0"/>
            </a:endParaRPr>
          </a:p>
          <a:p>
            <a:pPr>
              <a:lnSpc>
                <a:spcPct val="90000"/>
              </a:lnSpc>
            </a:pPr>
            <a:r>
              <a:rPr lang="en-US" altLang="en-US">
                <a:latin typeface="Verdana" panose="020B0604030504040204" pitchFamily="34" charset="0"/>
              </a:rPr>
              <a:t>Characteristics of some chemicals can be:</a:t>
            </a:r>
          </a:p>
          <a:p>
            <a:pPr>
              <a:lnSpc>
                <a:spcPct val="90000"/>
              </a:lnSpc>
            </a:pPr>
            <a:endParaRPr lang="en-US" altLang="en-US">
              <a:latin typeface="Verdana" panose="020B0604030504040204" pitchFamily="34" charset="0"/>
            </a:endParaRPr>
          </a:p>
          <a:p>
            <a:pPr lvl="1">
              <a:lnSpc>
                <a:spcPct val="90000"/>
              </a:lnSpc>
              <a:buFont typeface="Courier New" panose="02070309020205020404" pitchFamily="49" charset="0"/>
              <a:buChar char="o"/>
            </a:pPr>
            <a:r>
              <a:rPr lang="en-US" altLang="en-US">
                <a:latin typeface="Verdana" panose="020B0604030504040204" pitchFamily="34" charset="0"/>
              </a:rPr>
              <a:t> </a:t>
            </a:r>
            <a:r>
              <a:rPr lang="en-US" altLang="en-US">
                <a:solidFill>
                  <a:srgbClr val="0000FF"/>
                </a:solidFill>
                <a:latin typeface="Verdana" panose="020B0604030504040204" pitchFamily="34" charset="0"/>
              </a:rPr>
              <a:t>Corrosive</a:t>
            </a:r>
          </a:p>
          <a:p>
            <a:pPr lvl="1">
              <a:lnSpc>
                <a:spcPct val="90000"/>
              </a:lnSpc>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Reactive</a:t>
            </a:r>
          </a:p>
          <a:p>
            <a:pPr lvl="1">
              <a:lnSpc>
                <a:spcPct val="9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Flammable</a:t>
            </a:r>
          </a:p>
          <a:p>
            <a:pPr lvl="1">
              <a:lnSpc>
                <a:spcPct val="90000"/>
              </a:lnSpc>
            </a:pPr>
            <a:r>
              <a:rPr lang="en-US" altLang="en-US">
                <a:solidFill>
                  <a:srgbClr val="0000FF"/>
                </a:solidFill>
                <a:latin typeface="Verdana" panose="020B0604030504040204" pitchFamily="34" charset="0"/>
              </a:rPr>
              <a:t>  </a:t>
            </a: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Explosive</a:t>
            </a:r>
          </a:p>
          <a:p>
            <a:pPr lvl="1">
              <a:lnSpc>
                <a:spcPct val="9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Oxidizing</a:t>
            </a:r>
          </a:p>
          <a:p>
            <a:pPr lvl="1">
              <a:lnSpc>
                <a:spcPct val="90000"/>
              </a:lnSpc>
              <a:buFont typeface="Courier New" panose="02070309020205020404" pitchFamily="49" charset="0"/>
              <a:buChar char="o"/>
            </a:pPr>
            <a:endParaRPr lang="en-US" altLang="en-US">
              <a:solidFill>
                <a:srgbClr val="0000FF"/>
              </a:solidFill>
              <a:latin typeface="Verdana" panose="020B0604030504040204" pitchFamily="34" charset="0"/>
            </a:endParaRPr>
          </a:p>
          <a:p>
            <a:pPr lvl="1">
              <a:lnSpc>
                <a:spcPct val="90000"/>
              </a:lnSpc>
              <a:buFont typeface="Courier New" panose="02070309020205020404" pitchFamily="49" charset="0"/>
              <a:buChar char="o"/>
            </a:pPr>
            <a:r>
              <a:rPr lang="en-US" altLang="en-US">
                <a:solidFill>
                  <a:srgbClr val="0000FF"/>
                </a:solidFill>
                <a:latin typeface="Verdana" panose="020B0604030504040204" pitchFamily="34" charset="0"/>
              </a:rPr>
              <a:t> Inert</a:t>
            </a:r>
          </a:p>
          <a:p>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CEB9765-D39E-445B-8E7D-9EED288B445B}"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Chemical safety is the main intent of either regulation, OSHA’s or the PA Right to Know.</a:t>
            </a:r>
          </a:p>
          <a:p>
            <a:r>
              <a:rPr lang="en-US" altLang="en-US">
                <a:latin typeface="Verdana" panose="020B0604030504040204" pitchFamily="34" charset="0"/>
              </a:rPr>
              <a:t>In many cases, the chemicals you may deal with at work are no more dangerous than those you use at home.</a:t>
            </a:r>
          </a:p>
          <a:p>
            <a:r>
              <a:rPr lang="en-US" altLang="en-US">
                <a:latin typeface="Verdana" panose="020B0604030504040204" pitchFamily="34" charset="0"/>
              </a:rPr>
              <a:t>However, in the workplace, exposure may be greater, concentrations higher, exposure time longer. The potential danger </a:t>
            </a:r>
            <a:r>
              <a:rPr lang="en-US" altLang="en-US" u="sng">
                <a:latin typeface="Verdana" panose="020B0604030504040204" pitchFamily="34" charset="0"/>
              </a:rPr>
              <a:t>could</a:t>
            </a:r>
            <a:r>
              <a:rPr lang="en-US" altLang="en-US">
                <a:latin typeface="Verdana" panose="020B0604030504040204" pitchFamily="34" charset="0"/>
              </a:rPr>
              <a:t> be greater on the job.</a:t>
            </a:r>
          </a:p>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CCA5B5-B12C-48E1-AC3B-20843B78F9B6}"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Before using chemicals at work (or at home), determine the routes of potential exposure. Then determine and use the proper Personal Protective Clothing to limit exposure.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Various exposure routes include:</a:t>
            </a:r>
          </a:p>
          <a:p>
            <a:endParaRPr lang="en-US" altLang="en-US"/>
          </a:p>
          <a:p>
            <a:r>
              <a:rPr lang="en-US" altLang="en-US" u="sng">
                <a:solidFill>
                  <a:srgbClr val="0000FF"/>
                </a:solidFill>
                <a:latin typeface="Verdana" panose="020B0604030504040204" pitchFamily="34" charset="0"/>
              </a:rPr>
              <a:t>Inhalation</a:t>
            </a:r>
            <a:r>
              <a:rPr lang="en-US" altLang="en-US">
                <a:latin typeface="Verdana" panose="020B0604030504040204" pitchFamily="34" charset="0"/>
              </a:rPr>
              <a:t> - nearly all materials that are airborne can be inhaled</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Skin Absorption</a:t>
            </a:r>
            <a:r>
              <a:rPr lang="en-US" altLang="en-US">
                <a:solidFill>
                  <a:srgbClr val="0000FF"/>
                </a:solidFill>
                <a:latin typeface="Verdana" panose="020B0604030504040204" pitchFamily="34" charset="0"/>
              </a:rPr>
              <a:t> </a:t>
            </a:r>
            <a:r>
              <a:rPr lang="en-US" altLang="en-US">
                <a:latin typeface="Verdana" panose="020B0604030504040204" pitchFamily="34" charset="0"/>
              </a:rPr>
              <a:t>- skin contact with a substance can result in a possible reaction</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Ingestion</a:t>
            </a:r>
            <a:r>
              <a:rPr lang="en-US" altLang="en-US">
                <a:latin typeface="Verdana" panose="020B0604030504040204" pitchFamily="34" charset="0"/>
              </a:rPr>
              <a:t> - most workers do not deliberately swallow materials they handle</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Injection</a:t>
            </a:r>
            <a:r>
              <a:rPr lang="en-US" altLang="en-US">
                <a:latin typeface="Verdana" panose="020B0604030504040204" pitchFamily="34" charset="0"/>
              </a:rPr>
              <a:t> – normally associated with bloodborne pathogens</a:t>
            </a:r>
          </a:p>
          <a:p>
            <a:endParaRPr lang="en-US" altLang="en-US" sz="800">
              <a:latin typeface="Verdana" panose="020B0604030504040204" pitchFamily="34" charset="0"/>
            </a:endParaRPr>
          </a:p>
          <a:p>
            <a:r>
              <a:rPr lang="en-US" altLang="en-US" u="sng">
                <a:solidFill>
                  <a:srgbClr val="0000FF"/>
                </a:solidFill>
                <a:latin typeface="Verdana" panose="020B0604030504040204" pitchFamily="34" charset="0"/>
              </a:rPr>
              <a:t>Ocular</a:t>
            </a:r>
            <a:r>
              <a:rPr lang="en-US" altLang="en-US">
                <a:latin typeface="Verdana" panose="020B0604030504040204" pitchFamily="34" charset="0"/>
              </a:rPr>
              <a:t> - absorbed through the eyes (around the eyeball and down the optic nerve to the brain)</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6CE23D7-5629-490E-B296-B50761D27FFB}"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Chemical hazards may be either 1) physical, or 2) health hazards.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The Hazard Communication Standard applies to </a:t>
            </a:r>
            <a:r>
              <a:rPr lang="en-US" i="1" dirty="0">
                <a:latin typeface="Verdana" pitchFamily="34" charset="0"/>
                <a:ea typeface="Verdana" pitchFamily="34" charset="0"/>
                <a:cs typeface="Verdana" pitchFamily="34" charset="0"/>
              </a:rPr>
              <a:t>both</a:t>
            </a:r>
            <a:r>
              <a:rPr lang="en-US" dirty="0">
                <a:latin typeface="Verdana" pitchFamily="34" charset="0"/>
                <a:ea typeface="Verdana" pitchFamily="34" charset="0"/>
                <a:cs typeface="Verdana" pitchFamily="34" charset="0"/>
              </a:rPr>
              <a:t> types of hazards (physical and health).</a:t>
            </a:r>
          </a:p>
          <a:p>
            <a:pPr>
              <a:defRPr/>
            </a:pPr>
            <a:endParaRPr lang="en-US" dirty="0">
              <a:latin typeface="Verdana" pitchFamily="34" charset="0"/>
              <a:ea typeface="Verdana" pitchFamily="34" charset="0"/>
              <a:cs typeface="Verdana" pitchFamily="34" charset="0"/>
            </a:endParaRPr>
          </a:p>
          <a:p>
            <a:pPr>
              <a:buSzPct val="150000"/>
              <a:defRPr/>
            </a:pPr>
            <a:r>
              <a:rPr lang="en-US" dirty="0">
                <a:latin typeface="Verdana" pitchFamily="34" charset="0"/>
                <a:ea typeface="Verdana" pitchFamily="34" charset="0"/>
                <a:cs typeface="Verdana" pitchFamily="34" charset="0"/>
              </a:rPr>
              <a:t>GHS looks at:</a:t>
            </a:r>
          </a:p>
          <a:p>
            <a:pPr>
              <a:buSzPct val="150000"/>
              <a:defRPr/>
            </a:pPr>
            <a:endParaRPr lang="en-US" dirty="0">
              <a:latin typeface="Verdana" pitchFamily="34" charset="0"/>
              <a:ea typeface="Verdana" pitchFamily="34" charset="0"/>
              <a:cs typeface="Verdana" pitchFamily="34" charset="0"/>
            </a:endParaRPr>
          </a:p>
          <a:p>
            <a:pPr marL="457200">
              <a:buFont typeface="Courier New" pitchFamily="49" charset="0"/>
              <a:buChar char="o"/>
              <a:defRPr/>
            </a:pPr>
            <a:r>
              <a:rPr lang="en-US" dirty="0">
                <a:latin typeface="Verdana" pitchFamily="34" charset="0"/>
                <a:ea typeface="Verdana" pitchFamily="34" charset="0"/>
                <a:cs typeface="Verdana" pitchFamily="34" charset="0"/>
              </a:rPr>
              <a:t> </a:t>
            </a:r>
            <a:r>
              <a:rPr lang="en-US" dirty="0">
                <a:solidFill>
                  <a:srgbClr val="0000FF"/>
                </a:solidFill>
                <a:latin typeface="Verdana" pitchFamily="34" charset="0"/>
                <a:ea typeface="Verdana" pitchFamily="34" charset="0"/>
                <a:cs typeface="Verdana" pitchFamily="34" charset="0"/>
              </a:rPr>
              <a:t>Class, is the nature of hazard and the</a:t>
            </a:r>
          </a:p>
          <a:p>
            <a:pPr marL="457200">
              <a:buFont typeface="Courier New" pitchFamily="49" charset="0"/>
              <a:buChar char="o"/>
              <a:defRPr/>
            </a:pPr>
            <a:r>
              <a:rPr lang="en-US" dirty="0">
                <a:solidFill>
                  <a:srgbClr val="0000FF"/>
                </a:solidFill>
                <a:latin typeface="Verdana" pitchFamily="34" charset="0"/>
                <a:ea typeface="Verdana" pitchFamily="34" charset="0"/>
                <a:cs typeface="Verdana" pitchFamily="34" charset="0"/>
              </a:rPr>
              <a:t> Category which is the degree of severity</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0CAE22-1057-4B05-8786-91FE4E9A5BF8}"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u="sng">
                <a:latin typeface="Verdana" panose="020B0604030504040204" pitchFamily="34" charset="0"/>
              </a:rPr>
              <a:t>Physical hazards</a:t>
            </a:r>
            <a:r>
              <a:rPr lang="en-US" altLang="en-US">
                <a:latin typeface="Verdana" panose="020B0604030504040204" pitchFamily="34" charset="0"/>
              </a:rPr>
              <a:t> are exhibited by certain chemicals because of their physical properties (e.g. flammability, reactivity, etc.)</a:t>
            </a:r>
          </a:p>
          <a:p>
            <a:pPr>
              <a:lnSpc>
                <a:spcPct val="90000"/>
              </a:lnSpc>
            </a:pPr>
            <a:endParaRPr lang="en-US" altLang="en-US" b="1">
              <a:latin typeface="Verdana" panose="020B0604030504040204" pitchFamily="34" charset="0"/>
            </a:endParaRPr>
          </a:p>
          <a:p>
            <a:pPr>
              <a:lnSpc>
                <a:spcPct val="90000"/>
              </a:lnSpc>
            </a:pPr>
            <a:r>
              <a:rPr lang="en-US" altLang="en-US">
                <a:latin typeface="Verdana" panose="020B0604030504040204" pitchFamily="34" charset="0"/>
              </a:rPr>
              <a:t>These chemicals fall into the following classes:</a:t>
            </a:r>
          </a:p>
          <a:p>
            <a:pPr>
              <a:lnSpc>
                <a:spcPct val="90000"/>
              </a:lnSpc>
            </a:pPr>
            <a:endParaRPr lang="en-US" altLang="en-US">
              <a:latin typeface="Verdana" panose="020B0604030504040204" pitchFamily="34" charset="0"/>
            </a:endParaRPr>
          </a:p>
          <a:p>
            <a:pPr lvl="2">
              <a:lnSpc>
                <a:spcPct val="70000"/>
              </a:lnSpc>
              <a:buFont typeface="Courier New" panose="02070309020205020404" pitchFamily="49" charset="0"/>
              <a:buChar char="o"/>
            </a:pPr>
            <a:r>
              <a:rPr lang="en-US" altLang="en-US">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F</a:t>
            </a:r>
            <a:r>
              <a:rPr lang="en-US" altLang="en-US">
                <a:solidFill>
                  <a:srgbClr val="0000FF"/>
                </a:solidFill>
                <a:latin typeface="Verdana" panose="020B0604030504040204" pitchFamily="34" charset="0"/>
              </a:rPr>
              <a:t>lammable liquids or solids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Flammable Gases</a:t>
            </a:r>
            <a:endParaRPr lang="en-US" altLang="en-US">
              <a:solidFill>
                <a:srgbClr val="0000FF"/>
              </a:solidFill>
              <a:latin typeface="Verdana" panose="020B0604030504040204" pitchFamily="34" charset="0"/>
            </a:endParaRP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C</a:t>
            </a:r>
            <a:r>
              <a:rPr lang="en-US" altLang="en-US">
                <a:solidFill>
                  <a:srgbClr val="0000FF"/>
                </a:solidFill>
                <a:latin typeface="Verdana" panose="020B0604030504040204" pitchFamily="34" charset="0"/>
              </a:rPr>
              <a:t>ompressed gases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a:t>
            </a:r>
            <a:r>
              <a:rPr lang="en-US" altLang="en-US">
                <a:solidFill>
                  <a:srgbClr val="0000FF"/>
                </a:solidFill>
                <a:latin typeface="Verdana" panose="020B0604030504040204" pitchFamily="34" charset="0"/>
                <a:cs typeface="Times New Roman" panose="02020603050405020304" pitchFamily="18" charset="0"/>
              </a:rPr>
              <a:t>E</a:t>
            </a:r>
            <a:r>
              <a:rPr lang="en-US" altLang="en-US">
                <a:solidFill>
                  <a:srgbClr val="0000FF"/>
                </a:solidFill>
                <a:latin typeface="Verdana" panose="020B0604030504040204" pitchFamily="34" charset="0"/>
              </a:rPr>
              <a:t>xplosives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Oxidizing Gases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Liquefied Gases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Pressurized Gases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Refrigerated Liquefied Gases</a:t>
            </a:r>
          </a:p>
          <a:p>
            <a:pPr lvl="2">
              <a:lnSpc>
                <a:spcPct val="70000"/>
              </a:lnSpc>
              <a:buFont typeface="Courier New" panose="02070309020205020404" pitchFamily="49" charset="0"/>
              <a:buChar char="o"/>
            </a:pPr>
            <a:r>
              <a:rPr lang="en-US" altLang="en-US">
                <a:solidFill>
                  <a:srgbClr val="0000FF"/>
                </a:solidFill>
                <a:latin typeface="Verdana" panose="020B0604030504040204" pitchFamily="34" charset="0"/>
              </a:rPr>
              <a:t>  Dissolved Gases</a:t>
            </a:r>
          </a:p>
          <a:p>
            <a:endParaRPr lang="en-US"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3EA341E-BD65-47C8-A180-E38ECF721F4E}"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90000"/>
              </a:lnSpc>
            </a:pPr>
            <a:r>
              <a:rPr lang="en-US" altLang="en-US">
                <a:solidFill>
                  <a:srgbClr val="0000FF"/>
                </a:solidFill>
                <a:latin typeface="Verdana" panose="020B0604030504040204" pitchFamily="34" charset="0"/>
              </a:rPr>
              <a:t>Physical hazards also include such materials and characteristics:</a:t>
            </a:r>
          </a:p>
          <a:p>
            <a:pPr lvl="1">
              <a:lnSpc>
                <a:spcPct val="90000"/>
              </a:lnSpc>
              <a:buFontTx/>
              <a:buChar char="•"/>
            </a:pPr>
            <a:endParaRPr lang="en-US" altLang="en-US">
              <a:solidFill>
                <a:srgbClr val="0000FF"/>
              </a:solidFill>
              <a:latin typeface="Verdana" panose="020B0604030504040204" pitchFamily="34" charset="0"/>
            </a:endParaRPr>
          </a:p>
          <a:p>
            <a:pPr lvl="1">
              <a:lnSpc>
                <a:spcPct val="90000"/>
              </a:lnSpc>
              <a:buFontTx/>
              <a:buChar char="•"/>
            </a:pPr>
            <a:r>
              <a:rPr lang="en-US" altLang="en-US">
                <a:solidFill>
                  <a:srgbClr val="0000FF"/>
                </a:solidFill>
                <a:latin typeface="Verdana" panose="020B0604030504040204" pitchFamily="34" charset="0"/>
              </a:rPr>
              <a:t> Organic peroxide</a:t>
            </a:r>
            <a:r>
              <a:rPr lang="en-US" altLang="en-US">
                <a:latin typeface="Verdana" panose="020B0604030504040204" pitchFamily="34" charset="0"/>
              </a:rPr>
              <a:t>: May react explosively to temperature/pressure changes</a:t>
            </a:r>
          </a:p>
          <a:p>
            <a:pPr lvl="1">
              <a:lnSpc>
                <a:spcPct val="90000"/>
              </a:lnSpc>
              <a:buFontTx/>
              <a:buChar char="•"/>
            </a:pPr>
            <a:endParaRPr lang="en-US" altLang="en-US" b="1">
              <a:solidFill>
                <a:schemeClr val="accent2"/>
              </a:solidFill>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Oxidizers</a:t>
            </a:r>
            <a:r>
              <a:rPr lang="en-US" altLang="en-US">
                <a:latin typeface="Verdana" panose="020B0604030504040204" pitchFamily="34" charset="0"/>
              </a:rPr>
              <a:t>: Chemicals that initiate or promote combustion in other materials</a:t>
            </a:r>
          </a:p>
          <a:p>
            <a:pPr lvl="1">
              <a:lnSpc>
                <a:spcPct val="90000"/>
              </a:lnSpc>
            </a:pPr>
            <a:endParaRPr lang="en-US" altLang="en-US" b="1">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Pyrophoric materials</a:t>
            </a:r>
            <a:r>
              <a:rPr lang="en-US" altLang="en-US">
                <a:latin typeface="Verdana" panose="020B0604030504040204" pitchFamily="34" charset="0"/>
              </a:rPr>
              <a:t>: May ignite spontaneously in air temperatures of 130ºF or below</a:t>
            </a:r>
          </a:p>
          <a:p>
            <a:pPr lvl="1">
              <a:lnSpc>
                <a:spcPct val="90000"/>
              </a:lnSpc>
            </a:pPr>
            <a:endParaRPr lang="en-US" altLang="en-US" b="1">
              <a:solidFill>
                <a:schemeClr val="accent2"/>
              </a:solidFill>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Unstable materials</a:t>
            </a:r>
          </a:p>
          <a:p>
            <a:pPr lvl="1">
              <a:lnSpc>
                <a:spcPct val="90000"/>
              </a:lnSpc>
              <a:buFontTx/>
              <a:buChar char="•"/>
            </a:pPr>
            <a:endParaRPr lang="en-US" altLang="en-US" b="1">
              <a:latin typeface="Verdana" panose="020B0604030504040204" pitchFamily="34" charset="0"/>
            </a:endParaRPr>
          </a:p>
          <a:p>
            <a:pPr lvl="1">
              <a:lnSpc>
                <a:spcPct val="90000"/>
              </a:lnSpc>
              <a:buFontTx/>
              <a:buChar char="•"/>
            </a:pPr>
            <a:r>
              <a:rPr lang="en-US" altLang="en-US">
                <a:latin typeface="Verdana" panose="020B0604030504040204" pitchFamily="34" charset="0"/>
              </a:rPr>
              <a:t> </a:t>
            </a:r>
            <a:r>
              <a:rPr lang="en-US" altLang="en-US">
                <a:solidFill>
                  <a:srgbClr val="0000FF"/>
                </a:solidFill>
                <a:latin typeface="Verdana" panose="020B0604030504040204" pitchFamily="34" charset="0"/>
              </a:rPr>
              <a:t>Water reactive materials</a:t>
            </a:r>
          </a:p>
          <a:p>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F07C45-6F68-43C7-B349-51D84A7B851E}"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Health hazards are those where a chemical produces an acute or chronic health effect to exposed employees.</a:t>
            </a:r>
          </a:p>
          <a:p>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F1CB4B-E405-4F5D-9B21-BE8BC7E540F1}"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Acute health hazards are ones which may happen quickly, where there is a high, brief exposure.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Examples: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lvl="2">
              <a:lnSpc>
                <a:spcPct val="85000"/>
              </a:lnSpc>
              <a:buClr>
                <a:schemeClr val="tx1"/>
              </a:buCl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Carbon monoxide poisoning</a:t>
            </a:r>
          </a:p>
          <a:p>
            <a:pPr lvl="2">
              <a:lnSpc>
                <a:spcPct val="85000"/>
              </a:lnSpc>
              <a:buClr>
                <a:schemeClr val="tx1"/>
              </a:buClr>
            </a:pPr>
            <a:endParaRPr lang="en-US" altLang="en-US">
              <a:latin typeface="Verdana" panose="020B0604030504040204" pitchFamily="34" charset="0"/>
              <a:ea typeface="Verdana" panose="020B0604030504040204" pitchFamily="34" charset="0"/>
              <a:cs typeface="Verdana" panose="020B0604030504040204" pitchFamily="34" charset="0"/>
            </a:endParaRPr>
          </a:p>
          <a:p>
            <a:pPr lvl="2">
              <a:lnSpc>
                <a:spcPct val="85000"/>
              </a:lnSpc>
              <a:buClr>
                <a:schemeClr val="tx1"/>
              </a:buCl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Cyanide inhalation</a:t>
            </a:r>
          </a:p>
          <a:p>
            <a:pPr lvl="2">
              <a:lnSpc>
                <a:spcPct val="85000"/>
              </a:lnSpc>
              <a:buClr>
                <a:schemeClr val="tx1"/>
              </a:buClr>
            </a:pPr>
            <a:endParaRPr lang="en-US" altLang="en-US">
              <a:latin typeface="Verdana" panose="020B0604030504040204" pitchFamily="34" charset="0"/>
              <a:ea typeface="Verdana" panose="020B0604030504040204" pitchFamily="34" charset="0"/>
              <a:cs typeface="Verdana" panose="020B0604030504040204" pitchFamily="34" charset="0"/>
            </a:endParaRPr>
          </a:p>
          <a:p>
            <a:pPr lvl="2">
              <a:lnSpc>
                <a:spcPct val="85000"/>
              </a:lnSpc>
              <a:buClr>
                <a:schemeClr val="tx1"/>
              </a:buCl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Hydrogen sulfide inhalation</a:t>
            </a:r>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DD512F-A676-4A89-904E-C4B161C56872}"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Chronic health effects, however, may be caused by chemical exposures that do not cause immediate, obvious harm or make you feel sick right away.</a:t>
            </a:r>
          </a:p>
          <a:p>
            <a:pPr>
              <a:buFontTx/>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You may not see, feel, or smell the danger. The exposure effects are long, continuous and follow repeated long-term exposure, such as;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Lung cancer from cigarette smoking</a:t>
            </a:r>
          </a:p>
          <a:p>
            <a:pPr lvl="1">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Black lung from coal mine dust</a:t>
            </a:r>
          </a:p>
          <a:p>
            <a:endParaRPr lang="en-US"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35253A2-C5A5-460B-A970-E770E0330620}"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5000"/>
              </a:lnSpc>
              <a:buFontTx/>
              <a:buChar char="•"/>
            </a:pPr>
            <a:r>
              <a:rPr lang="en-US" altLang="en-US">
                <a:latin typeface="Verdana" panose="020B0604030504040204" pitchFamily="34" charset="0"/>
              </a:rPr>
              <a:t> Corrosives, solvents and other chemical substances can be potentially dangerous. Such materials can corrode metals and destroy human tissue.</a:t>
            </a:r>
          </a:p>
          <a:p>
            <a:pPr>
              <a:lnSpc>
                <a:spcPct val="85000"/>
              </a:lnSpc>
              <a:buFontTx/>
              <a:buChar char="•"/>
            </a:pPr>
            <a:endParaRPr lang="en-US" altLang="en-US" b="1">
              <a:latin typeface="Verdana" panose="020B0604030504040204" pitchFamily="34" charset="0"/>
            </a:endParaRPr>
          </a:p>
          <a:p>
            <a:pPr>
              <a:lnSpc>
                <a:spcPct val="85000"/>
              </a:lnSpc>
              <a:buFontTx/>
              <a:buChar char="•"/>
            </a:pPr>
            <a:r>
              <a:rPr lang="en-US" altLang="en-US">
                <a:latin typeface="Verdana" panose="020B0604030504040204" pitchFamily="34" charset="0"/>
              </a:rPr>
              <a:t> To safely handle such materials:</a:t>
            </a:r>
          </a:p>
          <a:p>
            <a:pPr>
              <a:lnSpc>
                <a:spcPct val="85000"/>
              </a:lnSpc>
            </a:pPr>
            <a:endParaRPr lang="en-US" altLang="en-US">
              <a:latin typeface="Verdana" panose="020B0604030504040204" pitchFamily="34" charset="0"/>
            </a:endParaRPr>
          </a:p>
          <a:p>
            <a:pPr lvl="1">
              <a:lnSpc>
                <a:spcPct val="85000"/>
              </a:lnSpc>
              <a:buFont typeface="Courier New" panose="02070309020205020404" pitchFamily="49" charset="0"/>
              <a:buChar char="o"/>
            </a:pPr>
            <a:r>
              <a:rPr lang="en-US" altLang="en-US">
                <a:latin typeface="Verdana" panose="020B0604030504040204" pitchFamily="34" charset="0"/>
              </a:rPr>
              <a:t>  Read container labels</a:t>
            </a:r>
          </a:p>
          <a:p>
            <a:pPr lvl="1">
              <a:lnSpc>
                <a:spcPct val="85000"/>
              </a:lnSpc>
              <a:buFont typeface="Courier New" panose="02070309020205020404" pitchFamily="49" charset="0"/>
              <a:buChar char="o"/>
            </a:pPr>
            <a:r>
              <a:rPr lang="en-US" altLang="en-US">
                <a:latin typeface="Verdana" panose="020B0604030504040204" pitchFamily="34" charset="0"/>
              </a:rPr>
              <a:t>  Check SDS(s)</a:t>
            </a:r>
          </a:p>
          <a:p>
            <a:pPr>
              <a:lnSpc>
                <a:spcPct val="85000"/>
              </a:lnSpc>
            </a:pPr>
            <a:endParaRPr lang="en-US" altLang="en-US" b="1">
              <a:latin typeface="Verdana" panose="020B0604030504040204" pitchFamily="34" charset="0"/>
            </a:endParaRPr>
          </a:p>
          <a:p>
            <a:pPr>
              <a:lnSpc>
                <a:spcPct val="85000"/>
              </a:lnSpc>
              <a:buFontTx/>
              <a:buChar char="•"/>
            </a:pPr>
            <a:r>
              <a:rPr lang="en-US" altLang="en-US">
                <a:solidFill>
                  <a:srgbClr val="FF0000"/>
                </a:solidFill>
                <a:latin typeface="Verdana" panose="020B0604030504040204" pitchFamily="34" charset="0"/>
              </a:rPr>
              <a:t> Never sniff a chemical for identification, and</a:t>
            </a:r>
          </a:p>
          <a:p>
            <a:pPr>
              <a:lnSpc>
                <a:spcPct val="85000"/>
              </a:lnSpc>
              <a:buFontTx/>
              <a:buChar char="•"/>
            </a:pPr>
            <a:endParaRPr lang="en-US" altLang="en-US" b="1">
              <a:latin typeface="Verdana" panose="020B0604030504040204" pitchFamily="34" charset="0"/>
            </a:endParaRPr>
          </a:p>
          <a:p>
            <a:pPr>
              <a:lnSpc>
                <a:spcPct val="85000"/>
              </a:lnSpc>
              <a:buFontTx/>
              <a:buChar char="•"/>
            </a:pPr>
            <a:r>
              <a:rPr lang="en-US" altLang="en-US">
                <a:latin typeface="Verdana" panose="020B0604030504040204" pitchFamily="34" charset="0"/>
              </a:rPr>
              <a:t> Use appropriate personal protective equipment.</a:t>
            </a:r>
          </a:p>
          <a:p>
            <a:endParaRPr lang="en-US"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E58051-D95D-4111-B51B-60D9EA0B63E8}"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Standard requirements of the Hazard Communication program include:</a:t>
            </a:r>
          </a:p>
          <a:p>
            <a:pPr>
              <a:defRPr/>
            </a:pPr>
            <a:endParaRPr lang="en-US" dirty="0">
              <a:latin typeface="Verdana" pitchFamily="34" charset="0"/>
              <a:ea typeface="Verdana" pitchFamily="34" charset="0"/>
              <a:cs typeface="Verdana" pitchFamily="34" charset="0"/>
            </a:endParaRPr>
          </a:p>
          <a:p>
            <a:pPr marL="342900" indent="-342900">
              <a:lnSpc>
                <a:spcPct val="90000"/>
              </a:lnSpc>
              <a:spcBef>
                <a:spcPct val="20000"/>
              </a:spcBef>
              <a:buFontTx/>
              <a:buChar char="•"/>
              <a:defRPr/>
            </a:pPr>
            <a:r>
              <a:rPr lang="en-US" kern="0" dirty="0">
                <a:latin typeface="Verdana" pitchFamily="34" charset="0"/>
                <a:ea typeface="Verdana" pitchFamily="34" charset="0"/>
                <a:cs typeface="Verdana" pitchFamily="34" charset="0"/>
              </a:rPr>
              <a:t>Written program for each location to cover issues of chemical safety and hazard communication (HAZCOMM)</a:t>
            </a:r>
          </a:p>
          <a:p>
            <a:pPr marL="342900" indent="-342900">
              <a:lnSpc>
                <a:spcPct val="90000"/>
              </a:lnSpc>
              <a:spcBef>
                <a:spcPct val="20000"/>
              </a:spcBef>
              <a:defRPr/>
            </a:pPr>
            <a:endParaRPr lang="en-US" kern="0" dirty="0">
              <a:latin typeface="Verdana" pitchFamily="34" charset="0"/>
              <a:ea typeface="Verdana" pitchFamily="34" charset="0"/>
              <a:cs typeface="Verdana" pitchFamily="34" charset="0"/>
            </a:endParaRPr>
          </a:p>
          <a:p>
            <a:pPr marL="342900" indent="-342900">
              <a:lnSpc>
                <a:spcPct val="90000"/>
              </a:lnSpc>
              <a:spcBef>
                <a:spcPct val="20000"/>
              </a:spcBef>
              <a:buFontTx/>
              <a:buChar char="•"/>
              <a:defRPr/>
            </a:pPr>
            <a:r>
              <a:rPr lang="en-US" kern="0" dirty="0">
                <a:latin typeface="Verdana" pitchFamily="34" charset="0"/>
                <a:ea typeface="Verdana" pitchFamily="34" charset="0"/>
                <a:cs typeface="Verdana" pitchFamily="34" charset="0"/>
              </a:rPr>
              <a:t>Labels to identify each chemical</a:t>
            </a:r>
          </a:p>
          <a:p>
            <a:pPr marL="342900" indent="-342900">
              <a:lnSpc>
                <a:spcPct val="90000"/>
              </a:lnSpc>
              <a:spcBef>
                <a:spcPct val="20000"/>
              </a:spcBef>
              <a:buFontTx/>
              <a:buChar char="•"/>
              <a:defRPr/>
            </a:pPr>
            <a:endParaRPr lang="en-US" kern="0" dirty="0">
              <a:latin typeface="Verdana" pitchFamily="34" charset="0"/>
              <a:ea typeface="Verdana" pitchFamily="34" charset="0"/>
              <a:cs typeface="Verdana" pitchFamily="34" charset="0"/>
            </a:endParaRPr>
          </a:p>
          <a:p>
            <a:pPr marL="342900" indent="-342900">
              <a:lnSpc>
                <a:spcPct val="90000"/>
              </a:lnSpc>
              <a:spcBef>
                <a:spcPct val="20000"/>
              </a:spcBef>
              <a:buFontTx/>
              <a:buChar char="•"/>
              <a:defRPr/>
            </a:pPr>
            <a:r>
              <a:rPr lang="en-US" kern="0" dirty="0">
                <a:latin typeface="Verdana" pitchFamily="34" charset="0"/>
                <a:ea typeface="Verdana" pitchFamily="34" charset="0"/>
                <a:cs typeface="Verdana" pitchFamily="34" charset="0"/>
              </a:rPr>
              <a:t>Material Safety Data Sheets (MSDSs) (now SDSs under the Globally Harmonized System: GHS)</a:t>
            </a:r>
          </a:p>
          <a:p>
            <a:pPr marL="342900" indent="-342900">
              <a:lnSpc>
                <a:spcPct val="90000"/>
              </a:lnSpc>
              <a:spcBef>
                <a:spcPct val="20000"/>
              </a:spcBef>
              <a:buFontTx/>
              <a:buChar char="•"/>
              <a:defRPr/>
            </a:pPr>
            <a:endParaRPr lang="en-US" kern="0" dirty="0">
              <a:latin typeface="Verdana" pitchFamily="34" charset="0"/>
              <a:ea typeface="Verdana" pitchFamily="34" charset="0"/>
              <a:cs typeface="Verdana" pitchFamily="34" charset="0"/>
            </a:endParaRPr>
          </a:p>
          <a:p>
            <a:pPr marL="342900" indent="-342900">
              <a:lnSpc>
                <a:spcPct val="90000"/>
              </a:lnSpc>
              <a:spcBef>
                <a:spcPct val="20000"/>
              </a:spcBef>
              <a:buFontTx/>
              <a:buChar char="•"/>
              <a:defRPr/>
            </a:pPr>
            <a:r>
              <a:rPr lang="en-US" kern="0" dirty="0">
                <a:latin typeface="Verdana" pitchFamily="34" charset="0"/>
                <a:ea typeface="Verdana" pitchFamily="34" charset="0"/>
                <a:cs typeface="Verdana" pitchFamily="34" charset="0"/>
              </a:rPr>
              <a:t>Safe work procedures/practices</a:t>
            </a:r>
          </a:p>
          <a:p>
            <a:pPr marL="342900" indent="-342900">
              <a:lnSpc>
                <a:spcPct val="90000"/>
              </a:lnSpc>
              <a:spcBef>
                <a:spcPct val="20000"/>
              </a:spcBef>
              <a:buFontTx/>
              <a:buChar char="•"/>
              <a:defRPr/>
            </a:pPr>
            <a:endParaRPr lang="en-US" kern="0" dirty="0">
              <a:latin typeface="Verdana" pitchFamily="34" charset="0"/>
              <a:ea typeface="Verdana" pitchFamily="34" charset="0"/>
              <a:cs typeface="Verdana" pitchFamily="34" charset="0"/>
            </a:endParaRPr>
          </a:p>
          <a:p>
            <a:pPr marL="342900" indent="-342900">
              <a:lnSpc>
                <a:spcPct val="90000"/>
              </a:lnSpc>
              <a:spcBef>
                <a:spcPct val="20000"/>
              </a:spcBef>
              <a:buFontTx/>
              <a:buChar char="•"/>
              <a:defRPr/>
            </a:pPr>
            <a:r>
              <a:rPr lang="en-US" kern="0" dirty="0">
                <a:latin typeface="Verdana" pitchFamily="34" charset="0"/>
                <a:ea typeface="Verdana" pitchFamily="34" charset="0"/>
                <a:cs typeface="Verdana" pitchFamily="34" charset="0"/>
              </a:rPr>
              <a:t>Employee training on SDS information and safe chemical procedures and practices</a:t>
            </a:r>
          </a:p>
          <a:p>
            <a:pPr>
              <a:defRPr/>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F4BCF0-9A1D-4C7F-8ABE-B6208ABDCA46}"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slide shows one means of labeling which is posted for better employee understanding.</a:t>
            </a:r>
          </a:p>
          <a:p>
            <a:endParaRPr lang="en-US" altLang="en-US"/>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F490BC6-4F5E-4761-82C3-528EA979F4A8}"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Chemical labeling is addressed in the federal Haz Comm program (GHS applies, adopted by OSHA) and the PA Right to Know.</a:t>
            </a:r>
          </a:p>
          <a:p>
            <a:r>
              <a:rPr lang="en-US" altLang="en-US">
                <a:latin typeface="Verdana" panose="020B0604030504040204" pitchFamily="34" charset="0"/>
                <a:ea typeface="Verdana" panose="020B0604030504040204" pitchFamily="34" charset="0"/>
                <a:cs typeface="Verdana" panose="020B0604030504040204" pitchFamily="34" charset="0"/>
              </a:rPr>
              <a:t>Products you receive must be properly labelled by the manufacturer of the chemical, distributor or importer of the chemical. There is no requirement to relabel a product or container unless the label is damaged not allowing proper identification.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 Each container </a:t>
            </a:r>
            <a:r>
              <a:rPr lang="en-US" altLang="en-US" u="sng">
                <a:latin typeface="Verdana" panose="020B0604030504040204" pitchFamily="34" charset="0"/>
                <a:ea typeface="Verdana" panose="020B0604030504040204" pitchFamily="34" charset="0"/>
                <a:cs typeface="Verdana" panose="020B0604030504040204" pitchFamily="34" charset="0"/>
              </a:rPr>
              <a:t>must</a:t>
            </a:r>
            <a:r>
              <a:rPr lang="en-US" altLang="en-US">
                <a:latin typeface="Verdana" panose="020B0604030504040204" pitchFamily="34" charset="0"/>
                <a:ea typeface="Verdana" panose="020B0604030504040204" pitchFamily="34" charset="0"/>
                <a:cs typeface="Verdana" panose="020B0604030504040204" pitchFamily="34" charset="0"/>
              </a:rPr>
              <a:t> be labeled, tagged or marked</a:t>
            </a:r>
          </a:p>
          <a:p>
            <a:pPr>
              <a:lnSpc>
                <a:spcPct val="95000"/>
              </a:lnSpc>
              <a:buFontTx/>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 Warning or Danger will be listed on label</a:t>
            </a:r>
          </a:p>
          <a:p>
            <a:pPr>
              <a:lnSpc>
                <a:spcPct val="95000"/>
              </a:lnSpc>
              <a:buFontTx/>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pPr>
              <a:lnSpc>
                <a:spcPct val="95000"/>
              </a:lnSpc>
              <a:buFontTx/>
              <a:buChar char="•"/>
            </a:pPr>
            <a:r>
              <a:rPr lang="en-US" altLang="en-US">
                <a:latin typeface="Verdana" panose="020B0604030504040204" pitchFamily="34" charset="0"/>
                <a:ea typeface="Verdana" panose="020B0604030504040204" pitchFamily="34" charset="0"/>
                <a:cs typeface="Verdana" panose="020B0604030504040204" pitchFamily="34" charset="0"/>
              </a:rPr>
              <a:t> Labels must be written in English and prominently displayed. If you wish to label with another language for better understanding, you can do this.</a:t>
            </a:r>
          </a:p>
          <a:p>
            <a:endParaRPr lang="en-US" altLang="en-US"/>
          </a:p>
          <a:p>
            <a:endParaRPr lang="en-US"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191838-2ED0-48AF-BECB-773EF3DBF4BE}"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Chemical manufacturers and importers must provide a label that includes:</a:t>
            </a:r>
          </a:p>
          <a:p>
            <a:endParaRPr lang="en-US" altLang="en-US" sz="800">
              <a:latin typeface="Verdana" panose="020B0604030504040204" pitchFamily="34" charset="0"/>
            </a:endParaRPr>
          </a:p>
          <a:p>
            <a:pPr>
              <a:buFontTx/>
              <a:buChar char="•"/>
            </a:pPr>
            <a:r>
              <a:rPr lang="en-US" altLang="en-US">
                <a:latin typeface="Verdana" panose="020B0604030504040204" pitchFamily="34" charset="0"/>
              </a:rPr>
              <a:t> Harmonized signal word</a:t>
            </a:r>
          </a:p>
          <a:p>
            <a:pPr>
              <a:buFontTx/>
              <a:buChar char="•"/>
            </a:pPr>
            <a:endParaRPr lang="en-US" altLang="en-US" sz="100">
              <a:latin typeface="Verdana" panose="020B0604030504040204" pitchFamily="34" charset="0"/>
            </a:endParaRPr>
          </a:p>
          <a:p>
            <a:pPr>
              <a:buFontTx/>
              <a:buChar char="•"/>
            </a:pPr>
            <a:r>
              <a:rPr lang="en-US" altLang="en-US">
                <a:latin typeface="Verdana" panose="020B0604030504040204" pitchFamily="34" charset="0"/>
              </a:rPr>
              <a:t> Pictogram</a:t>
            </a:r>
          </a:p>
          <a:p>
            <a:pPr>
              <a:buFontTx/>
              <a:buChar char="•"/>
            </a:pPr>
            <a:endParaRPr lang="en-US" altLang="en-US" sz="100">
              <a:latin typeface="Verdana" panose="020B0604030504040204" pitchFamily="34" charset="0"/>
            </a:endParaRPr>
          </a:p>
          <a:p>
            <a:pPr>
              <a:buFontTx/>
              <a:buChar char="•"/>
            </a:pPr>
            <a:r>
              <a:rPr lang="en-US" altLang="en-US">
                <a:latin typeface="Verdana" panose="020B0604030504040204" pitchFamily="34" charset="0"/>
              </a:rPr>
              <a:t> Hazard statement for each hazard class and category</a:t>
            </a:r>
          </a:p>
          <a:p>
            <a:endParaRPr lang="en-US" altLang="en-US" sz="100">
              <a:latin typeface="Verdana" panose="020B0604030504040204" pitchFamily="34" charset="0"/>
            </a:endParaRPr>
          </a:p>
          <a:p>
            <a:pPr>
              <a:buFontTx/>
              <a:buChar char="•"/>
            </a:pPr>
            <a:r>
              <a:rPr lang="en-US" altLang="en-US">
                <a:latin typeface="Verdana" panose="020B0604030504040204" pitchFamily="34" charset="0"/>
              </a:rPr>
              <a:t> Precautionary statements must also be provided as well as product identifier and supplier information</a:t>
            </a:r>
          </a:p>
          <a:p>
            <a:endParaRPr lang="en-US" altLang="en-US"/>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752702-764A-487E-9224-107339A38E95}"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a:latin typeface="Verdana" panose="020B0604030504040204" pitchFamily="34" charset="0"/>
              </a:rPr>
              <a:t>Warning labels provide important information about the chemical.</a:t>
            </a:r>
          </a:p>
          <a:p>
            <a:pPr>
              <a:lnSpc>
                <a:spcPct val="90000"/>
              </a:lnSpc>
            </a:pPr>
            <a:r>
              <a:rPr lang="en-US" altLang="en-US">
                <a:latin typeface="Verdana" panose="020B0604030504040204" pitchFamily="34" charset="0"/>
              </a:rPr>
              <a:t>Two terms which will be used are:</a:t>
            </a:r>
          </a:p>
          <a:p>
            <a:pPr>
              <a:lnSpc>
                <a:spcPct val="90000"/>
              </a:lnSpc>
            </a:pPr>
            <a:endParaRPr lang="en-US" altLang="en-US">
              <a:latin typeface="Verdana" panose="020B0604030504040204" pitchFamily="34" charset="0"/>
            </a:endParaRPr>
          </a:p>
          <a:p>
            <a:pPr lvl="1">
              <a:lnSpc>
                <a:spcPct val="90000"/>
              </a:lnSpc>
              <a:buFont typeface="Wingdings" panose="05000000000000000000" pitchFamily="2" charset="2"/>
              <a:buChar char="ü"/>
            </a:pPr>
            <a:r>
              <a:rPr lang="en-US" altLang="en-US" b="1">
                <a:latin typeface="Verdana" panose="020B0604030504040204" pitchFamily="34" charset="0"/>
              </a:rPr>
              <a:t>  </a:t>
            </a:r>
            <a:r>
              <a:rPr lang="en-US" altLang="en-US">
                <a:solidFill>
                  <a:srgbClr val="FF0000"/>
                </a:solidFill>
                <a:latin typeface="Verdana" panose="020B0604030504040204" pitchFamily="34" charset="0"/>
              </a:rPr>
              <a:t>DANGER (which means this will be hazardous) or</a:t>
            </a:r>
          </a:p>
          <a:p>
            <a:pPr lvl="1">
              <a:lnSpc>
                <a:spcPct val="90000"/>
              </a:lnSpc>
              <a:buFont typeface="Wingdings" panose="05000000000000000000" pitchFamily="2" charset="2"/>
              <a:buChar char="ü"/>
            </a:pPr>
            <a:r>
              <a:rPr lang="en-US" altLang="en-US">
                <a:latin typeface="Verdana" panose="020B0604030504040204" pitchFamily="34" charset="0"/>
              </a:rPr>
              <a:t>  </a:t>
            </a:r>
            <a:r>
              <a:rPr lang="en-US" altLang="en-US">
                <a:solidFill>
                  <a:srgbClr val="0070C0"/>
                </a:solidFill>
                <a:latin typeface="Verdana" panose="020B0604030504040204" pitchFamily="34" charset="0"/>
              </a:rPr>
              <a:t>WARNING (which means it may be hazardous under certain circumstances)</a:t>
            </a:r>
          </a:p>
          <a:p>
            <a:pPr lvl="1">
              <a:lnSpc>
                <a:spcPct val="90000"/>
              </a:lnSpc>
            </a:pPr>
            <a:endParaRPr lang="en-US" altLang="en-US">
              <a:solidFill>
                <a:schemeClr val="accent2"/>
              </a:solidFill>
              <a:latin typeface="Verdana" panose="020B0604030504040204" pitchFamily="34" charset="0"/>
            </a:endParaRPr>
          </a:p>
          <a:p>
            <a:pPr>
              <a:lnSpc>
                <a:spcPct val="90000"/>
              </a:lnSpc>
            </a:pPr>
            <a:r>
              <a:rPr lang="en-US" altLang="en-US">
                <a:latin typeface="Verdana" panose="020B0604030504040204" pitchFamily="34" charset="0"/>
              </a:rPr>
              <a:t>Always read the label </a:t>
            </a:r>
            <a:r>
              <a:rPr lang="en-US" altLang="en-US" i="1">
                <a:latin typeface="Verdana" panose="020B0604030504040204" pitchFamily="34" charset="0"/>
              </a:rPr>
              <a:t>before</a:t>
            </a:r>
            <a:r>
              <a:rPr lang="en-US" altLang="en-US">
                <a:latin typeface="Verdana" panose="020B0604030504040204" pitchFamily="34" charset="0"/>
              </a:rPr>
              <a:t> you begin a job using a potentially hazardous chemical.</a:t>
            </a:r>
          </a:p>
          <a:p>
            <a:endParaRPr lang="en-US" altLang="en-US"/>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4A6628-BBEA-49A8-968E-1A2D7D9CC99D}"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GHS regulations have other elements which are provided as guidance or are mandatory to implement the program.</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rPr>
              <a:t>Mandatory Appendix C</a:t>
            </a:r>
            <a:r>
              <a:rPr lang="en-US" altLang="en-US">
                <a:latin typeface="Verdana" panose="020B0604030504040204" pitchFamily="34" charset="0"/>
                <a:ea typeface="Verdana" panose="020B0604030504040204" pitchFamily="34" charset="0"/>
                <a:cs typeface="Verdana" panose="020B0604030504040204" pitchFamily="34" charset="0"/>
              </a:rPr>
              <a:t>: What specific information is to be provided for each hazard class and category once a chemical is classified </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Requirements are significantly different from existing HCS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GHS uses nine pictograms to convey health, physical and environmental hazards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Proposed Haz Comm requires eight of these pictograms. (No environmental hazard since environmental is  </a:t>
            </a:r>
          </a:p>
          <a:p>
            <a:r>
              <a:rPr lang="en-US" altLang="en-US">
                <a:latin typeface="Verdana" panose="020B0604030504040204" pitchFamily="34" charset="0"/>
                <a:ea typeface="Verdana" panose="020B0604030504040204" pitchFamily="34" charset="0"/>
                <a:cs typeface="Verdana" panose="020B0604030504040204" pitchFamily="34" charset="0"/>
              </a:rPr>
              <a:t>  </a:t>
            </a:r>
            <a:r>
              <a:rPr lang="en-US" altLang="en-US" u="sng">
                <a:latin typeface="Verdana" panose="020B0604030504040204" pitchFamily="34" charset="0"/>
                <a:ea typeface="Verdana" panose="020B0604030504040204" pitchFamily="34" charset="0"/>
                <a:cs typeface="Verdana" panose="020B0604030504040204" pitchFamily="34" charset="0"/>
              </a:rPr>
              <a:t>not</a:t>
            </a:r>
            <a:r>
              <a:rPr lang="en-US" altLang="en-US">
                <a:latin typeface="Verdana" panose="020B0604030504040204" pitchFamily="34" charset="0"/>
                <a:ea typeface="Verdana" panose="020B0604030504040204" pitchFamily="34" charset="0"/>
                <a:cs typeface="Verdana" panose="020B0604030504040204" pitchFamily="34" charset="0"/>
              </a:rPr>
              <a:t> within OSHA’s jurisdiction. However, to be GHS compliant, the environmental information will be there.)</a:t>
            </a:r>
          </a:p>
          <a:p>
            <a:endParaRPr lang="en-US" altLang="en-US"/>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755236-A2F7-41EF-803D-07B9C33D47C3}"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Employers who only store chemicals may either use OSHA’s new labeling system or continue using the NFPA 704 rating system or HMIS rating system.</a:t>
            </a:r>
          </a:p>
          <a:p>
            <a:endParaRPr lang="en-US" altLang="en-US"/>
          </a:p>
          <a:p>
            <a:r>
              <a:rPr lang="en-US" altLang="en-US">
                <a:latin typeface="Verdana" panose="020B0604030504040204" pitchFamily="34" charset="0"/>
                <a:ea typeface="Verdana" panose="020B0604030504040204" pitchFamily="34" charset="0"/>
                <a:cs typeface="Verdana" panose="020B0604030504040204" pitchFamily="34" charset="0"/>
              </a:rPr>
              <a:t>The NFPA 704 system rates Health, Flammability and Reactivity on a number scale of severity;</a:t>
            </a:r>
          </a:p>
          <a:p>
            <a:r>
              <a:rPr lang="en-US" altLang="en-US">
                <a:latin typeface="Verdana" panose="020B0604030504040204" pitchFamily="34" charset="0"/>
                <a:ea typeface="Verdana" panose="020B0604030504040204" pitchFamily="34" charset="0"/>
                <a:cs typeface="Verdana" panose="020B0604030504040204" pitchFamily="34" charset="0"/>
              </a:rPr>
              <a:t>The HMIS (Hazardous Materials Information System) has a similar numerical hazard rating.</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(OSHA plans to change the labeling system June 1, 2016)</a:t>
            </a:r>
          </a:p>
          <a:p>
            <a:endParaRPr lang="en-US" altLang="en-US">
              <a:latin typeface="Verdana" panose="020B0604030504040204" pitchFamily="34" charset="0"/>
              <a:ea typeface="Verdana" panose="020B0604030504040204" pitchFamily="34" charset="0"/>
              <a:cs typeface="Verdana" panose="020B0604030504040204" pitchFamily="34" charset="0"/>
            </a:endParaRPr>
          </a:p>
          <a:p>
            <a:endParaRPr lang="en-US" altLang="en-US"/>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B24DC7F-0302-4076-9997-AE44F0BA6AA6}"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On the left is the HMIS system; on the right is the NFPA 704 system. Both of these systems rate each category from 0 to 4 (0,1,2,3,4) with 4 being the most severe rating for a category.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 GHS system reverses this rating. GHS rates each category from 5,4,3,2,1 with 1 being the most hazardous. Make sure your employees understand which rating system you are using.</a:t>
            </a:r>
          </a:p>
          <a:p>
            <a:endParaRPr lang="en-US"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B57A94-620C-4596-AEEB-84DCDBAEBF48}"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Pictograms must also be used in the GHS system. Different symbol on white background with red square frame set on point</a:t>
            </a:r>
          </a:p>
          <a:p>
            <a:endParaRPr lang="en-US" altLang="en-US">
              <a:latin typeface="Verdana" panose="020B0604030504040204" pitchFamily="34" charset="0"/>
            </a:endParaRPr>
          </a:p>
          <a:p>
            <a:r>
              <a:rPr lang="en-US" altLang="en-US">
                <a:latin typeface="Verdana" panose="020B0604030504040204" pitchFamily="34" charset="0"/>
              </a:rPr>
              <a:t>Eight pictograms are required by OSHA which adopted the GHS program.</a:t>
            </a:r>
          </a:p>
          <a:p>
            <a:endParaRPr lang="en-US" altLang="en-US">
              <a:latin typeface="Verdana" panose="020B0604030504040204" pitchFamily="34" charset="0"/>
            </a:endParaRPr>
          </a:p>
          <a:p>
            <a:r>
              <a:rPr lang="en-US" altLang="en-US">
                <a:latin typeface="Verdana" panose="020B0604030504040204" pitchFamily="34" charset="0"/>
              </a:rPr>
              <a:t>The ninth pictogram (Environmental Hazard), is not within OSHA’s jurisdiction. </a:t>
            </a:r>
            <a:endParaRPr lang="en-US" altLang="en-US"/>
          </a:p>
          <a:p>
            <a:endParaRPr lang="en-US"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225AF2-90B8-4CC9-B020-0A5034351278}"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label pictogram will be used to denote health hazards. View the various health hazard categories targeted by the label and understand PPE may be required to safely deal with the hazard.</a:t>
            </a:r>
          </a:p>
          <a:p>
            <a:endParaRPr lang="en-US" altLang="en-US"/>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082AF8C-2844-4662-BFB0-FCE91BC85349}"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Flammability characteristics (ease of vapor production and ignition) are addressed here. The label approximates the labels/placards used by the DOT for shipping flammable materials.</a:t>
            </a:r>
          </a:p>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8E5A8B-8A02-4016-A5DF-836BEAB3FAC9}"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Training for employees is required:</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Upon initial employment</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When a new hazardous </a:t>
            </a:r>
          </a:p>
          <a:p>
            <a:pPr>
              <a:spcBef>
                <a:spcPts val="0"/>
              </a:spcBef>
              <a:defRPr/>
            </a:pPr>
            <a:r>
              <a:rPr lang="en-US" kern="0" dirty="0">
                <a:latin typeface="Verdana" pitchFamily="34" charset="0"/>
                <a:ea typeface="Verdana" pitchFamily="34" charset="0"/>
                <a:cs typeface="Verdana" pitchFamily="34" charset="0"/>
              </a:rPr>
              <a:t>  product/chemical is introduced   </a:t>
            </a:r>
            <a:br>
              <a:rPr lang="en-US" kern="0" dirty="0">
                <a:latin typeface="Verdana" pitchFamily="34" charset="0"/>
                <a:ea typeface="Verdana" pitchFamily="34" charset="0"/>
                <a:cs typeface="Verdana" pitchFamily="34" charset="0"/>
              </a:rPr>
            </a:br>
            <a:r>
              <a:rPr lang="en-US" kern="0" dirty="0">
                <a:latin typeface="Verdana" pitchFamily="34" charset="0"/>
                <a:ea typeface="Verdana" pitchFamily="34" charset="0"/>
                <a:cs typeface="Verdana" pitchFamily="34" charset="0"/>
              </a:rPr>
              <a:t>  into the workplace</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ea typeface="Verdana" pitchFamily="34" charset="0"/>
                <a:cs typeface="Verdana" pitchFamily="34" charset="0"/>
              </a:rPr>
              <a:t> Change in process</a:t>
            </a:r>
          </a:p>
          <a:p>
            <a:pPr>
              <a:spcBef>
                <a:spcPct val="20000"/>
              </a:spcBef>
              <a:buFont typeface="Arial" pitchFamily="34" charset="0"/>
              <a:buChar char="•"/>
              <a:defRPr/>
            </a:pPr>
            <a:endParaRPr lang="en-US" kern="0"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ea typeface="Verdana" pitchFamily="34" charset="0"/>
                <a:cs typeface="Verdana" pitchFamily="34" charset="0"/>
              </a:rPr>
              <a:t> As deemed necessary by </a:t>
            </a:r>
          </a:p>
          <a:p>
            <a:pPr>
              <a:spcBef>
                <a:spcPts val="0"/>
              </a:spcBef>
              <a:defRPr/>
            </a:pPr>
            <a:r>
              <a:rPr lang="en-US" kern="0" dirty="0">
                <a:latin typeface="Verdana" pitchFamily="34" charset="0"/>
                <a:ea typeface="Verdana" pitchFamily="34" charset="0"/>
                <a:cs typeface="Verdana" pitchFamily="34" charset="0"/>
              </a:rPr>
              <a:t>  supervision/management</a:t>
            </a:r>
          </a:p>
          <a:p>
            <a:pPr>
              <a:defRPr/>
            </a:pPr>
            <a:endParaRPr 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09E300-78A2-48CD-9A3A-925057A367D9}"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Exclamation Mark describes: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Irritant (skin and eye)</a:t>
            </a:r>
          </a:p>
          <a:p>
            <a:pPr>
              <a:buFont typeface="Courier New" panose="02070309020205020404" pitchFamily="49" charset="0"/>
              <a:buChar char="o"/>
            </a:pPr>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Skin sensitizer</a:t>
            </a:r>
          </a:p>
          <a:p>
            <a:pPr>
              <a:buFont typeface="Courier New" panose="02070309020205020404" pitchFamily="49" charset="0"/>
              <a:buChar char="o"/>
            </a:pPr>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Acute toxicity (harmful)</a:t>
            </a:r>
          </a:p>
          <a:p>
            <a:pPr>
              <a:buFont typeface="Courier New" panose="02070309020205020404" pitchFamily="49" charset="0"/>
              <a:buChar char="o"/>
            </a:pPr>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Narcotic effects</a:t>
            </a:r>
          </a:p>
          <a:p>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Respiratory tract irritant</a:t>
            </a:r>
          </a:p>
          <a:p>
            <a:endParaRPr lang="en-US" altLang="en-US" sz="300">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Hazardous to ozone layer (non-mandatory)</a:t>
            </a:r>
          </a:p>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075D09F-ADCB-4422-8E37-E34A7ED20545}"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Gas cylinders possess hazards intrinsic to the materials contained as well as a possibility of a pressure vessel rupture.</a:t>
            </a:r>
          </a:p>
          <a:p>
            <a:endParaRPr lang="en-US"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826E29-F345-4F44-80E4-FC4B84EA2F06}"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Corrosive materials can cause skin burns, corrode metals as well as cause eye damage if a person is splashed. Remember, however, not all corrosives are in liquid form.</a:t>
            </a:r>
          </a:p>
          <a:p>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B0F70E-B8AF-41D7-B18D-0A3D09A0AFAB}"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Explosive hazards include blast over-pressure as well as shrapnel effects.</a:t>
            </a:r>
          </a:p>
          <a:p>
            <a:r>
              <a:rPr lang="en-US" altLang="en-US">
                <a:latin typeface="Verdana" panose="020B0604030504040204" pitchFamily="34" charset="0"/>
                <a:ea typeface="Verdana" panose="020B0604030504040204" pitchFamily="34" charset="0"/>
                <a:cs typeface="Verdana" panose="020B0604030504040204" pitchFamily="34" charset="0"/>
              </a:rPr>
              <a:t>Some materials not ordinarily thought to be explosive may react under certain conditions such as self-reactives and organic peroxide.</a:t>
            </a:r>
          </a:p>
          <a:p>
            <a:endParaRPr lang="en-US"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DCFB3D-1031-4E79-8F4A-7606AACFCE57}"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Oxidizers contain oxygen in their make-up which can fuel a combustion reaction highly accelerating a fire.</a:t>
            </a:r>
          </a:p>
          <a:p>
            <a:endParaRPr lang="en-US" altLang="en-US"/>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301278-F48F-4611-A08F-E59D91617828}"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Acutely toxic materials may be fatal in a variety of ways; skin contact, ingestion or inhalation. Little time after exposure is required before the end result is realized.</a:t>
            </a:r>
          </a:p>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44DDB2-402B-49E3-A1CD-2B667BA26DE8}"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Labels must contain a “Signal Word” of either 1) “Danger” for more severe hazards, or 2) “Warning” for less severe hazards. There will also be a written description indicating to what degree and why such a designator has been assigned.</a:t>
            </a:r>
          </a:p>
          <a:p>
            <a:endParaRPr lang="en-US"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8D45A24-9280-4930-B3E8-ACDCC0AA0D42}"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required Hazard Statement is assigned to a hazard class or category for the material.</a:t>
            </a:r>
          </a:p>
          <a:p>
            <a:r>
              <a:rPr lang="en-US" altLang="en-US">
                <a:latin typeface="Verdana" panose="020B0604030504040204" pitchFamily="34" charset="0"/>
                <a:ea typeface="Verdana" panose="020B0604030504040204" pitchFamily="34" charset="0"/>
                <a:cs typeface="Verdana" panose="020B0604030504040204" pitchFamily="34" charset="0"/>
              </a:rPr>
              <a:t>It will indicate the chemical’s nature of hazard, the degree of hazard (severity)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Then an alphanumeric code is assigned. As an example:</a:t>
            </a:r>
          </a:p>
          <a:p>
            <a:endParaRPr lang="en-US" altLang="en-US"/>
          </a:p>
          <a:p>
            <a:r>
              <a:rPr lang="en-US" altLang="en-US">
                <a:latin typeface="Verdana" panose="020B0604030504040204" pitchFamily="34" charset="0"/>
              </a:rPr>
              <a:t>H</a:t>
            </a:r>
            <a:r>
              <a:rPr lang="en-US" altLang="en-US" u="sng">
                <a:latin typeface="Verdana" panose="020B0604030504040204" pitchFamily="34" charset="0"/>
              </a:rPr>
              <a:t>2</a:t>
            </a:r>
            <a:r>
              <a:rPr lang="en-US" altLang="en-US">
                <a:latin typeface="Verdana" panose="020B0604030504040204" pitchFamily="34" charset="0"/>
              </a:rPr>
              <a:t>21 (means flammable gas)</a:t>
            </a:r>
          </a:p>
          <a:p>
            <a:r>
              <a:rPr lang="en-US" altLang="en-US" u="sng">
                <a:latin typeface="Verdana" panose="020B0604030504040204" pitchFamily="34" charset="0"/>
              </a:rPr>
              <a:t>H</a:t>
            </a:r>
            <a:r>
              <a:rPr lang="en-US" altLang="en-US">
                <a:latin typeface="Verdana" panose="020B0604030504040204" pitchFamily="34" charset="0"/>
              </a:rPr>
              <a:t>= That this is a hazard statement</a:t>
            </a:r>
          </a:p>
          <a:p>
            <a:r>
              <a:rPr lang="en-US" altLang="en-US" u="sng">
                <a:latin typeface="Verdana" panose="020B0604030504040204" pitchFamily="34" charset="0"/>
              </a:rPr>
              <a:t>2</a:t>
            </a:r>
            <a:r>
              <a:rPr lang="en-US" altLang="en-US">
                <a:latin typeface="Verdana" panose="020B0604030504040204" pitchFamily="34" charset="0"/>
              </a:rPr>
              <a:t>=physical hazard</a:t>
            </a:r>
          </a:p>
          <a:p>
            <a:r>
              <a:rPr lang="en-US" altLang="en-US">
                <a:latin typeface="Verdana" panose="020B0604030504040204" pitchFamily="34" charset="0"/>
              </a:rPr>
              <a:t>3=health hazard</a:t>
            </a:r>
          </a:p>
          <a:p>
            <a:r>
              <a:rPr lang="en-US" altLang="en-US">
                <a:latin typeface="Verdana" panose="020B0604030504040204" pitchFamily="34" charset="0"/>
              </a:rPr>
              <a:t>4=environmental hazard</a:t>
            </a:r>
          </a:p>
          <a:p>
            <a:r>
              <a:rPr lang="en-US" altLang="en-US">
                <a:latin typeface="Verdana" panose="020B0604030504040204" pitchFamily="34" charset="0"/>
              </a:rPr>
              <a:t>“21” in this code is specific to the hazard</a:t>
            </a:r>
          </a:p>
          <a:p>
            <a:endParaRPr lang="en-US"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D2AC611-E7BF-4BDF-986B-F350BF0771CD}"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A Precautionary Statement is provided indicating </a:t>
            </a:r>
            <a:r>
              <a:rPr lang="en-US" altLang="en-US">
                <a:latin typeface="Verdana" panose="020B0604030504040204" pitchFamily="34" charset="0"/>
              </a:rPr>
              <a:t>measures to minimize or prevent adverse effects due to exposure, improper storage, or handling.</a:t>
            </a:r>
          </a:p>
          <a:p>
            <a:endParaRPr lang="en-US" altLang="en-US" sz="300">
              <a:latin typeface="Verdana" panose="020B0604030504040204" pitchFamily="34" charset="0"/>
            </a:endParaRPr>
          </a:p>
          <a:p>
            <a:pPr>
              <a:buFontTx/>
              <a:buChar char="•"/>
            </a:pPr>
            <a:r>
              <a:rPr lang="en-US" altLang="en-US">
                <a:latin typeface="Verdana" panose="020B0604030504040204" pitchFamily="34" charset="0"/>
              </a:rPr>
              <a:t> This statement is displayed as an alphanumeric code.</a:t>
            </a:r>
          </a:p>
          <a:p>
            <a:endParaRPr lang="en-US" altLang="en-US" sz="800">
              <a:latin typeface="Verdana" panose="020B0604030504040204" pitchFamily="34" charset="0"/>
            </a:endParaRPr>
          </a:p>
          <a:p>
            <a:r>
              <a:rPr lang="en-US" altLang="en-US">
                <a:latin typeface="Verdana" panose="020B0604030504040204" pitchFamily="34" charset="0"/>
              </a:rPr>
              <a:t>Example:</a:t>
            </a:r>
            <a:r>
              <a:rPr lang="en-US" altLang="en-US">
                <a:solidFill>
                  <a:srgbClr val="FF0000"/>
                </a:solidFill>
                <a:latin typeface="Verdana" panose="020B0604030504040204" pitchFamily="34" charset="0"/>
              </a:rPr>
              <a:t> </a:t>
            </a:r>
            <a:r>
              <a:rPr lang="en-US" altLang="en-US" u="sng">
                <a:latin typeface="Verdana" panose="020B0604030504040204" pitchFamily="34" charset="0"/>
              </a:rPr>
              <a:t>P3</a:t>
            </a:r>
            <a:r>
              <a:rPr lang="en-US" altLang="en-US">
                <a:latin typeface="Verdana" panose="020B0604030504040204" pitchFamily="34" charset="0"/>
              </a:rPr>
              <a:t>73</a:t>
            </a:r>
          </a:p>
          <a:p>
            <a:r>
              <a:rPr lang="en-US" altLang="en-US" u="sng">
                <a:latin typeface="Verdana" panose="020B0604030504040204" pitchFamily="34" charset="0"/>
              </a:rPr>
              <a:t>P</a:t>
            </a:r>
            <a:r>
              <a:rPr lang="en-US" altLang="en-US">
                <a:latin typeface="Verdana" panose="020B0604030504040204" pitchFamily="34" charset="0"/>
              </a:rPr>
              <a:t>=that this is a precautionary statement</a:t>
            </a:r>
          </a:p>
          <a:p>
            <a:r>
              <a:rPr lang="en-US" altLang="en-US">
                <a:latin typeface="Verdana" panose="020B0604030504040204" pitchFamily="34" charset="0"/>
              </a:rPr>
              <a:t>1=general precaution</a:t>
            </a:r>
          </a:p>
          <a:p>
            <a:r>
              <a:rPr lang="en-US" altLang="en-US">
                <a:latin typeface="Verdana" panose="020B0604030504040204" pitchFamily="34" charset="0"/>
              </a:rPr>
              <a:t>2=prevention precaution</a:t>
            </a:r>
          </a:p>
          <a:p>
            <a:r>
              <a:rPr lang="en-US" altLang="en-US" u="sng">
                <a:latin typeface="Verdana" panose="020B0604030504040204" pitchFamily="34" charset="0"/>
              </a:rPr>
              <a:t>3</a:t>
            </a:r>
            <a:r>
              <a:rPr lang="en-US" altLang="en-US">
                <a:latin typeface="Verdana" panose="020B0604030504040204" pitchFamily="34" charset="0"/>
              </a:rPr>
              <a:t>=response precaution </a:t>
            </a:r>
          </a:p>
          <a:p>
            <a:r>
              <a:rPr lang="en-US" altLang="en-US">
                <a:latin typeface="Verdana" panose="020B0604030504040204" pitchFamily="34" charset="0"/>
              </a:rPr>
              <a:t>4=storage precaution</a:t>
            </a:r>
          </a:p>
          <a:p>
            <a:r>
              <a:rPr lang="en-US" altLang="en-US">
                <a:latin typeface="Verdana" panose="020B0604030504040204" pitchFamily="34" charset="0"/>
              </a:rPr>
              <a:t>5=disposal precaution</a:t>
            </a:r>
          </a:p>
          <a:p>
            <a:r>
              <a:rPr lang="en-US" altLang="en-US">
                <a:latin typeface="Verdana" panose="020B0604030504040204" pitchFamily="34" charset="0"/>
              </a:rPr>
              <a:t>P3</a:t>
            </a:r>
            <a:r>
              <a:rPr lang="en-US" altLang="en-US" u="sng">
                <a:latin typeface="Verdana" panose="020B0604030504040204" pitchFamily="34" charset="0"/>
              </a:rPr>
              <a:t>73</a:t>
            </a:r>
            <a:r>
              <a:rPr lang="en-US" altLang="en-US">
                <a:latin typeface="Verdana" panose="020B0604030504040204" pitchFamily="34" charset="0"/>
              </a:rPr>
              <a:t>=“Don’t fight fire when fire reaches explosives”</a:t>
            </a:r>
          </a:p>
          <a:p>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2BE9FF1-E053-4283-B3DA-074166B53402}"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Therefore, complete label information required under the new GHS would be:</a:t>
            </a:r>
          </a:p>
          <a:p>
            <a:endParaRPr lang="en-US" altLang="en-US"/>
          </a:p>
          <a:p>
            <a:r>
              <a:rPr lang="en-US" altLang="en-US">
                <a:latin typeface="Verdana" panose="020B0604030504040204" pitchFamily="34" charset="0"/>
              </a:rPr>
              <a:t>1-Product identifier</a:t>
            </a:r>
          </a:p>
          <a:p>
            <a:r>
              <a:rPr lang="en-US" altLang="en-US">
                <a:latin typeface="Verdana" panose="020B0604030504040204" pitchFamily="34" charset="0"/>
              </a:rPr>
              <a:t>2-Pictograms</a:t>
            </a:r>
          </a:p>
          <a:p>
            <a:r>
              <a:rPr lang="en-US" altLang="en-US">
                <a:latin typeface="Verdana" panose="020B0604030504040204" pitchFamily="34" charset="0"/>
              </a:rPr>
              <a:t>3-Signal word</a:t>
            </a:r>
          </a:p>
          <a:p>
            <a:r>
              <a:rPr lang="en-US" altLang="en-US">
                <a:latin typeface="Verdana" panose="020B0604030504040204" pitchFamily="34" charset="0"/>
              </a:rPr>
              <a:t>4-Hazard statement</a:t>
            </a:r>
          </a:p>
          <a:p>
            <a:r>
              <a:rPr lang="en-US" altLang="en-US">
                <a:latin typeface="Verdana" panose="020B0604030504040204" pitchFamily="34" charset="0"/>
              </a:rPr>
              <a:t>5-Precautionary statement</a:t>
            </a:r>
          </a:p>
          <a:p>
            <a:r>
              <a:rPr lang="en-US" altLang="en-US">
                <a:latin typeface="Verdana" panose="020B0604030504040204" pitchFamily="34" charset="0"/>
              </a:rPr>
              <a:t>6-Supplier information</a:t>
            </a:r>
          </a:p>
          <a:p>
            <a:endParaRPr lang="en-US"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00A516-97D4-4D4D-A136-FF2A2E9FB149}"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a:latin typeface="Verdana" pitchFamily="34" charset="0"/>
                <a:ea typeface="Verdana" pitchFamily="34" charset="0"/>
                <a:cs typeface="Verdana" pitchFamily="34" charset="0"/>
              </a:rPr>
              <a:t>This OSHA “Right to Know” program entitled “The Hazard Communication” standard of “</a:t>
            </a:r>
            <a:r>
              <a:rPr lang="en-US" dirty="0" err="1">
                <a:latin typeface="Verdana" pitchFamily="34" charset="0"/>
                <a:ea typeface="Verdana" pitchFamily="34" charset="0"/>
                <a:cs typeface="Verdana" pitchFamily="34" charset="0"/>
              </a:rPr>
              <a:t>HazComm</a:t>
            </a:r>
            <a:r>
              <a:rPr lang="en-US" dirty="0">
                <a:latin typeface="Verdana" pitchFamily="34" charset="0"/>
                <a:ea typeface="Verdana" pitchFamily="34" charset="0"/>
                <a:cs typeface="Verdana" pitchFamily="34" charset="0"/>
              </a:rPr>
              <a:t>”</a:t>
            </a:r>
          </a:p>
          <a:p>
            <a:pPr>
              <a:defRPr/>
            </a:pPr>
            <a:endParaRPr lang="en-US" dirty="0">
              <a:latin typeface="Verdana" pitchFamily="34" charset="0"/>
              <a:ea typeface="Verdana" pitchFamily="34" charset="0"/>
              <a:cs typeface="Verdana" pitchFamily="34" charset="0"/>
            </a:endParaRPr>
          </a:p>
          <a:p>
            <a:pPr>
              <a:lnSpc>
                <a:spcPct val="95000"/>
              </a:lnSpc>
              <a:spcBef>
                <a:spcPts val="0"/>
              </a:spcBef>
              <a:buFont typeface="Arial" pitchFamily="34" charset="0"/>
              <a:buChar char="•"/>
              <a:defRPr/>
            </a:pPr>
            <a:r>
              <a:rPr lang="en-US" kern="0" dirty="0">
                <a:latin typeface="Verdana" pitchFamily="34" charset="0"/>
                <a:ea typeface="Verdana" pitchFamily="34" charset="0"/>
                <a:cs typeface="Verdana" pitchFamily="34" charset="0"/>
              </a:rPr>
              <a:t> Ensures all employees’ right to know the hazards </a:t>
            </a:r>
          </a:p>
          <a:p>
            <a:pPr>
              <a:lnSpc>
                <a:spcPct val="95000"/>
              </a:lnSpc>
              <a:spcBef>
                <a:spcPts val="0"/>
              </a:spcBef>
              <a:defRPr/>
            </a:pPr>
            <a:r>
              <a:rPr lang="en-US" kern="0" dirty="0">
                <a:latin typeface="Verdana" pitchFamily="34" charset="0"/>
                <a:ea typeface="Verdana" pitchFamily="34" charset="0"/>
                <a:cs typeface="Verdana" pitchFamily="34" charset="0"/>
              </a:rPr>
              <a:t>  of chemicals they work with at their job</a:t>
            </a:r>
          </a:p>
          <a:p>
            <a:pPr>
              <a:lnSpc>
                <a:spcPct val="95000"/>
              </a:lnSpc>
              <a:spcBef>
                <a:spcPct val="20000"/>
              </a:spcBef>
              <a:buFont typeface="Arial" pitchFamily="34" charset="0"/>
              <a:buChar char="•"/>
              <a:defRPr/>
            </a:pPr>
            <a:endParaRPr lang="en-US" b="1" kern="0" dirty="0">
              <a:latin typeface="Verdana" pitchFamily="34" charset="0"/>
              <a:ea typeface="Verdana" pitchFamily="34" charset="0"/>
              <a:cs typeface="Verdana" pitchFamily="34" charset="0"/>
            </a:endParaRPr>
          </a:p>
          <a:p>
            <a:pPr>
              <a:lnSpc>
                <a:spcPct val="95000"/>
              </a:lnSpc>
              <a:spcBef>
                <a:spcPts val="0"/>
              </a:spcBef>
              <a:buFont typeface="Arial" pitchFamily="34" charset="0"/>
              <a:buChar char="•"/>
              <a:defRPr/>
            </a:pPr>
            <a:r>
              <a:rPr lang="en-US" kern="0" dirty="0">
                <a:latin typeface="Verdana" pitchFamily="34" charset="0"/>
                <a:ea typeface="Verdana" pitchFamily="34" charset="0"/>
                <a:cs typeface="Verdana" pitchFamily="34" charset="0"/>
              </a:rPr>
              <a:t> Mandates that employees must be provided with   </a:t>
            </a:r>
          </a:p>
          <a:p>
            <a:pPr>
              <a:lnSpc>
                <a:spcPct val="95000"/>
              </a:lnSpc>
              <a:spcBef>
                <a:spcPts val="0"/>
              </a:spcBef>
              <a:defRPr/>
            </a:pPr>
            <a:r>
              <a:rPr lang="en-US" kern="0" dirty="0">
                <a:latin typeface="Verdana" pitchFamily="34" charset="0"/>
                <a:ea typeface="Verdana" pitchFamily="34" charset="0"/>
                <a:cs typeface="Verdana" pitchFamily="34" charset="0"/>
              </a:rPr>
              <a:t>  information about chemicals they work with </a:t>
            </a:r>
          </a:p>
          <a:p>
            <a:pPr>
              <a:lnSpc>
                <a:spcPct val="95000"/>
              </a:lnSpc>
              <a:spcBef>
                <a:spcPts val="0"/>
              </a:spcBef>
              <a:defRPr/>
            </a:pPr>
            <a:r>
              <a:rPr lang="en-US" kern="0" dirty="0">
                <a:latin typeface="Verdana" pitchFamily="34" charset="0"/>
                <a:ea typeface="Verdana" pitchFamily="34" charset="0"/>
                <a:cs typeface="Verdana" pitchFamily="34" charset="0"/>
              </a:rPr>
              <a:t>  through:</a:t>
            </a:r>
          </a:p>
          <a:p>
            <a:pPr>
              <a:lnSpc>
                <a:spcPct val="95000"/>
              </a:lnSpc>
              <a:spcBef>
                <a:spcPts val="0"/>
              </a:spcBef>
              <a:defRPr/>
            </a:pPr>
            <a:endParaRPr lang="en-US" kern="0" dirty="0">
              <a:latin typeface="Verdana" pitchFamily="34" charset="0"/>
              <a:ea typeface="Verdana" pitchFamily="34" charset="0"/>
              <a:cs typeface="Verdana" pitchFamily="34" charset="0"/>
            </a:endParaRP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Information on chemical labels</a:t>
            </a: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Safety Data Sheets (SDSs)  </a:t>
            </a: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Training on hazard communication </a:t>
            </a:r>
          </a:p>
          <a:p>
            <a:pPr lvl="1">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Written HAZCOMM plan</a:t>
            </a:r>
          </a:p>
          <a:p>
            <a:pPr>
              <a:defRPr/>
            </a:pPr>
            <a:endParaRPr 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2C5BC1-7AB2-47F9-857C-ED352D266599}"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Annex 2 of the GHS contains the Classification and Labeling Summary Tables used to determine the type and extent of hazard. This, then will determine the label, signal word and hazard statement to be applied.  This is used by chemical manufacturers, distributors and/or importers to determine the label contents.</a:t>
            </a:r>
          </a:p>
          <a:p>
            <a:endParaRPr lang="en-US" altLang="en-US"/>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5497DF-D97E-47A5-80BB-EFBE8B9B7A65}"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is an example of labeling requirements for a Flammable Liquid with a Flash Point within the given ranges and what would then be put on the label.</a:t>
            </a:r>
          </a:p>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68AD50-01D2-4FC5-8BE3-78C5B29FEE46}"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slide shows the code for specific health hazards, the hazard class assigned as well as the hazard category.</a:t>
            </a:r>
          </a:p>
          <a:p>
            <a:endParaRPr lang="en-US"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BC3A6-2689-4D30-94E4-7AE22C5ECA49}"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Here are the codified Precautionary Statements as examples.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OSHA adopted all health hazard classes in the GHS program but OSHA did NOT adopt the following categories:</a:t>
            </a:r>
          </a:p>
          <a:p>
            <a:pPr marL="171450" indent="-171450">
              <a:buFont typeface="Arial" pitchFamily="34" charset="0"/>
              <a:buChar char="•"/>
              <a:defRPr/>
            </a:pPr>
            <a:r>
              <a:rPr lang="en-US" dirty="0">
                <a:latin typeface="Verdana" pitchFamily="34" charset="0"/>
                <a:ea typeface="Verdana" pitchFamily="34" charset="0"/>
                <a:cs typeface="Verdana" pitchFamily="34" charset="0"/>
              </a:rPr>
              <a:t>Acute toxicity, Category 5</a:t>
            </a:r>
          </a:p>
          <a:p>
            <a:pPr marL="171450" indent="-171450">
              <a:buFont typeface="Arial" pitchFamily="34" charset="0"/>
              <a:buChar char="•"/>
              <a:defRPr/>
            </a:pPr>
            <a:r>
              <a:rPr lang="en-US" dirty="0">
                <a:latin typeface="Verdana" pitchFamily="34" charset="0"/>
                <a:ea typeface="Verdana" pitchFamily="34" charset="0"/>
                <a:cs typeface="Verdana" pitchFamily="34" charset="0"/>
              </a:rPr>
              <a:t>Corrosion/irritation, Category 3</a:t>
            </a:r>
          </a:p>
          <a:p>
            <a:pPr marL="171450" indent="-171450">
              <a:buFont typeface="Arial" pitchFamily="34" charset="0"/>
              <a:buChar char="•"/>
              <a:defRPr/>
            </a:pPr>
            <a:r>
              <a:rPr lang="en-US" dirty="0">
                <a:latin typeface="Verdana" pitchFamily="34" charset="0"/>
                <a:ea typeface="Verdana" pitchFamily="34" charset="0"/>
                <a:cs typeface="Verdana" pitchFamily="34" charset="0"/>
              </a:rPr>
              <a:t>Aspiration hazards, Category 2</a:t>
            </a:r>
          </a:p>
          <a:p>
            <a:pPr>
              <a:defRPr/>
            </a:pPr>
            <a:r>
              <a:rPr lang="en-US" dirty="0">
                <a:latin typeface="Verdana" pitchFamily="34" charset="0"/>
                <a:ea typeface="Verdana" pitchFamily="34" charset="0"/>
                <a:cs typeface="Verdana" pitchFamily="34" charset="0"/>
              </a:rPr>
              <a:t>You may still find SDS’s and labels containing these ratings</a:t>
            </a:r>
            <a:endParaRPr lang="en-US"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3AC90A-5F68-4E05-9B35-A345DD527064}"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were worried they would have to memorize a whole new listing of Hazard and Precautionary Statements. As shown on the slide, the alphanumeric code for both the Hazard and Precautionary Statement will be provided along with the written description. Therefore, as shown with this label, the first Hazard Statement is H225 and immediately to the right is the indication, “Highly flammable liquid and vapor.”</a:t>
            </a:r>
          </a:p>
          <a:p>
            <a:endParaRPr lang="en-US" altLang="en-US"/>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0694D0-76FF-4CBB-930D-F7FECABC9213}"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defRPr/>
            </a:pPr>
            <a:r>
              <a:rPr lang="en-US" kern="0" dirty="0">
                <a:latin typeface="Verdana" pitchFamily="34" charset="0"/>
              </a:rPr>
              <a:t>For transportation: </a:t>
            </a:r>
          </a:p>
          <a:p>
            <a:pPr>
              <a:spcBef>
                <a:spcPts val="0"/>
              </a:spcBef>
              <a:defRPr/>
            </a:pPr>
            <a:r>
              <a:rPr lang="en-US" kern="0" dirty="0">
                <a:latin typeface="Verdana" pitchFamily="34" charset="0"/>
              </a:rPr>
              <a:t>Use pictograms, referred to as labels in transport regulations, prescribed by </a:t>
            </a:r>
            <a:r>
              <a:rPr lang="en-US" u="sng" kern="0" dirty="0">
                <a:latin typeface="Verdana" pitchFamily="34" charset="0"/>
              </a:rPr>
              <a:t>UN Model Regulations on the Transport of Dangerous Goods.</a:t>
            </a:r>
          </a:p>
          <a:p>
            <a:pPr>
              <a:spcBef>
                <a:spcPts val="0"/>
              </a:spcBef>
              <a:defRPr/>
            </a:pPr>
            <a:endParaRPr lang="en-US" kern="0" dirty="0">
              <a:latin typeface="Verdana" pitchFamily="34" charset="0"/>
            </a:endParaRPr>
          </a:p>
          <a:p>
            <a:pPr>
              <a:defRPr/>
            </a:pPr>
            <a:r>
              <a:rPr lang="en-US" dirty="0">
                <a:latin typeface="Verdana" pitchFamily="34" charset="0"/>
                <a:ea typeface="Verdana" pitchFamily="34" charset="0"/>
                <a:cs typeface="Verdana" pitchFamily="34" charset="0"/>
              </a:rPr>
              <a:t>The US Department of Transportation (DOT) also has its own requirements which may require DOT Placards fastened to the outside of a vehicle which differ from the UN GHS.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Check DOT regulations is you’re shipping a chemical.</a:t>
            </a:r>
            <a:endParaRPr lang="en-US" dirty="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34C288-398D-405F-AEA8-CFAC94095B25}"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Dangerous Goods Labels will also be affixed to some shipped materials.</a:t>
            </a:r>
          </a:p>
          <a:p>
            <a:pPr>
              <a:defRPr/>
            </a:pPr>
            <a:endParaRPr lang="en-US" dirty="0">
              <a:latin typeface="Verdana" pitchFamily="34" charset="0"/>
              <a:ea typeface="Verdana" pitchFamily="34" charset="0"/>
              <a:cs typeface="Verdana" pitchFamily="34" charset="0"/>
            </a:endParaRPr>
          </a:p>
          <a:p>
            <a:pPr>
              <a:spcBef>
                <a:spcPct val="20000"/>
              </a:spcBef>
              <a:defRPr/>
            </a:pPr>
            <a:r>
              <a:rPr lang="en-US" u="sng" kern="0" dirty="0">
                <a:latin typeface="Verdana" pitchFamily="34" charset="0"/>
              </a:rPr>
              <a:t>UN regulations</a:t>
            </a:r>
            <a:r>
              <a:rPr lang="en-US" kern="0" dirty="0">
                <a:latin typeface="Verdana" pitchFamily="34" charset="0"/>
              </a:rPr>
              <a:t>:</a:t>
            </a:r>
          </a:p>
          <a:p>
            <a:pPr>
              <a:spcBef>
                <a:spcPct val="20000"/>
              </a:spcBef>
              <a:defRPr/>
            </a:pPr>
            <a:endParaRPr lang="en-US" sz="300" kern="0" dirty="0">
              <a:latin typeface="Verdana" pitchFamily="34" charset="0"/>
            </a:endParaRPr>
          </a:p>
          <a:p>
            <a:pPr>
              <a:spcBef>
                <a:spcPts val="0"/>
              </a:spcBef>
              <a:defRPr/>
            </a:pPr>
            <a:r>
              <a:rPr lang="en-US" kern="0" dirty="0">
                <a:latin typeface="Verdana" pitchFamily="34" charset="0"/>
              </a:rPr>
              <a:t>This symbol affixed to packaging on a background of contrasting color. Only UN transport markings and labels are required for outer packaging</a:t>
            </a:r>
          </a:p>
          <a:p>
            <a:pPr>
              <a:spcBef>
                <a:spcPts val="0"/>
              </a:spcBef>
              <a:defRPr/>
            </a:pPr>
            <a:endParaRPr lang="en-US" kern="0" dirty="0">
              <a:latin typeface="Verdana" pitchFamily="34" charset="0"/>
            </a:endParaRPr>
          </a:p>
          <a:p>
            <a:pPr>
              <a:spcBef>
                <a:spcPts val="0"/>
              </a:spcBef>
              <a:defRPr/>
            </a:pPr>
            <a:r>
              <a:rPr lang="en-US" kern="0" dirty="0">
                <a:latin typeface="Verdana" pitchFamily="34" charset="0"/>
              </a:rPr>
              <a:t>“As part of the rollout of the GHS rule, OSHA explicitly forbids a package from having a GHS pictogram when the package is already required to have a DOT hazmat label.” This is to reduce confusion. (see 29 CFR 1910.1200, Appendix C.2.3.3)</a:t>
            </a:r>
          </a:p>
          <a:p>
            <a:pPr>
              <a:defRPr/>
            </a:pPr>
            <a:endParaRPr lang="en-US" dirty="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8F93DDA-CC53-4132-8AEA-0CC51C47326D}"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of the labels you may expect to find.</a:t>
            </a:r>
          </a:p>
          <a:p>
            <a:endParaRPr lang="en-US"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89985F-6F9F-47C6-BE34-55E16B7CBFDE}"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Intermodal containers have their own placarding and hazard codes. These may be found in the most current edition of the Emergency Response Guidebook.</a:t>
            </a:r>
          </a:p>
          <a:p>
            <a:pPr>
              <a:defRPr/>
            </a:pPr>
            <a:endParaRPr lang="en-US" dirty="0">
              <a:latin typeface="Verdana" pitchFamily="34" charset="0"/>
              <a:ea typeface="Verdana" pitchFamily="34" charset="0"/>
              <a:cs typeface="Verdana" pitchFamily="34" charset="0"/>
            </a:endParaRPr>
          </a:p>
          <a:p>
            <a:pPr>
              <a:spcBef>
                <a:spcPct val="20000"/>
              </a:spcBef>
              <a:defRPr/>
            </a:pPr>
            <a:r>
              <a:rPr lang="en-US" u="sng" kern="0" dirty="0">
                <a:latin typeface="Verdana" pitchFamily="34" charset="0"/>
              </a:rPr>
              <a:t>Top panel</a:t>
            </a:r>
            <a:r>
              <a:rPr lang="en-US" kern="0" dirty="0">
                <a:latin typeface="Verdana" pitchFamily="34" charset="0"/>
              </a:rPr>
              <a:t>: 2 or 3 digits coded to the group of hazards;</a:t>
            </a:r>
          </a:p>
          <a:p>
            <a:pPr>
              <a:spcBef>
                <a:spcPct val="20000"/>
              </a:spcBef>
              <a:defRPr/>
            </a:pPr>
            <a:endParaRPr lang="en-US" sz="300" kern="0" dirty="0">
              <a:latin typeface="Verdana" pitchFamily="34" charset="0"/>
            </a:endParaRPr>
          </a:p>
          <a:p>
            <a:pPr>
              <a:spcBef>
                <a:spcPct val="20000"/>
              </a:spcBef>
              <a:defRPr/>
            </a:pPr>
            <a:r>
              <a:rPr lang="en-US" u="sng" kern="0" dirty="0">
                <a:latin typeface="Verdana" pitchFamily="34" charset="0"/>
              </a:rPr>
              <a:t>Bottom panel</a:t>
            </a:r>
            <a:r>
              <a:rPr lang="en-US" kern="0" dirty="0">
                <a:latin typeface="Verdana" pitchFamily="34" charset="0"/>
              </a:rPr>
              <a:t>: these numbers can be searched in the Emergency Response Guidebook in the Yellow pages to provide product names and emergency actions.</a:t>
            </a:r>
          </a:p>
          <a:p>
            <a:pPr>
              <a:defRPr/>
            </a:pPr>
            <a:endParaRPr lang="en-US"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376ACA2-7A12-4D2A-9CDA-E9226751A260}"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buFont typeface="Arial" pitchFamily="34" charset="0"/>
              <a:buChar char="•"/>
              <a:defRPr/>
            </a:pPr>
            <a:r>
              <a:rPr lang="en-US" kern="0" dirty="0">
                <a:latin typeface="Verdana" pitchFamily="34" charset="0"/>
              </a:rPr>
              <a:t> Under the GHS, MSDSs (material safety data sheets) become SDSs (safety data sheets).</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Sixteen (16) categories of product information are listed in a specific order.</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The SDS adheres to ANSI standard Z400.1</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GHS requires new SDSs be in uniform format by June 1, 2015.</a:t>
            </a:r>
          </a:p>
          <a:p>
            <a:pPr>
              <a:spcBef>
                <a:spcPts val="0"/>
              </a:spcBef>
              <a:defRPr/>
            </a:pPr>
            <a:endParaRPr lang="en-US" sz="900" kern="0" dirty="0">
              <a:latin typeface="Verdana" pitchFamily="34" charset="0"/>
            </a:endParaRPr>
          </a:p>
          <a:p>
            <a:pPr>
              <a:spcBef>
                <a:spcPts val="0"/>
              </a:spcBef>
              <a:buFont typeface="Arial" pitchFamily="34" charset="0"/>
              <a:buChar char="•"/>
              <a:defRPr/>
            </a:pPr>
            <a:r>
              <a:rPr lang="en-US" kern="0" dirty="0">
                <a:latin typeface="Verdana" pitchFamily="34" charset="0"/>
              </a:rPr>
              <a:t> SDS information can be provided for mixtures not individual chemicals in a mixture.</a:t>
            </a:r>
          </a:p>
          <a:p>
            <a:pPr>
              <a:defRPr/>
            </a:pPr>
            <a:endParaRPr 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2F5D7E-F725-4ACD-9997-7B1A7370D7DA}"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latin typeface="Verdana" pitchFamily="34" charset="0"/>
                <a:ea typeface="Verdana" pitchFamily="34" charset="0"/>
                <a:cs typeface="Verdana" pitchFamily="34" charset="0"/>
              </a:rPr>
              <a:t>The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standard is necessary to:</a:t>
            </a:r>
          </a:p>
          <a:p>
            <a:pPr>
              <a:defRPr/>
            </a:pPr>
            <a:endParaRPr lang="en-US" dirty="0">
              <a:latin typeface="Verdana" pitchFamily="34" charset="0"/>
              <a:ea typeface="Verdana" pitchFamily="34" charset="0"/>
              <a:cs typeface="Verdana" pitchFamily="34" charset="0"/>
            </a:endParaRPr>
          </a:p>
          <a:p>
            <a:pPr eaLnBrk="1" hangingPunct="1">
              <a:buSzPts val="2400"/>
              <a:buFontTx/>
              <a:buChar char="•"/>
              <a:defRPr/>
            </a:pPr>
            <a:r>
              <a:rPr lang="en-US" dirty="0">
                <a:solidFill>
                  <a:srgbClr val="000000"/>
                </a:solidFill>
                <a:latin typeface="Verdana" pitchFamily="34" charset="0"/>
                <a:ea typeface="Verdana" pitchFamily="34" charset="0"/>
                <a:cs typeface="Verdana" pitchFamily="34" charset="0"/>
              </a:rPr>
              <a:t> To evaluate the hazards of all chemicals imported into, </a:t>
            </a:r>
          </a:p>
          <a:p>
            <a:pPr eaLnBrk="1" hangingPunct="1">
              <a:buSzPts val="2400"/>
              <a:defRPr/>
            </a:pPr>
            <a:r>
              <a:rPr lang="en-US" dirty="0">
                <a:solidFill>
                  <a:srgbClr val="000000"/>
                </a:solidFill>
                <a:latin typeface="Verdana" pitchFamily="34" charset="0"/>
                <a:ea typeface="Verdana" pitchFamily="34" charset="0"/>
                <a:cs typeface="Verdana" pitchFamily="34" charset="0"/>
              </a:rPr>
              <a:t>   produced, or used in workplaces in the United States</a:t>
            </a:r>
          </a:p>
          <a:p>
            <a:pPr eaLnBrk="1" hangingPunct="1">
              <a:buSzPts val="2400"/>
              <a:defRPr/>
            </a:pPr>
            <a:endParaRPr lang="en-US" dirty="0">
              <a:solidFill>
                <a:srgbClr val="000000"/>
              </a:solidFill>
              <a:latin typeface="Verdana" pitchFamily="34" charset="0"/>
              <a:ea typeface="Verdana" pitchFamily="34" charset="0"/>
              <a:cs typeface="Verdana" pitchFamily="34" charset="0"/>
            </a:endParaRPr>
          </a:p>
          <a:p>
            <a:pPr eaLnBrk="1" hangingPunct="1">
              <a:buSzPts val="2400"/>
              <a:buFontTx/>
              <a:buChar char="•"/>
              <a:defRPr/>
            </a:pPr>
            <a:r>
              <a:rPr lang="en-US" dirty="0">
                <a:solidFill>
                  <a:srgbClr val="000000"/>
                </a:solidFill>
                <a:latin typeface="Verdana" pitchFamily="34" charset="0"/>
                <a:ea typeface="Verdana" pitchFamily="34" charset="0"/>
                <a:cs typeface="Verdana" pitchFamily="34" charset="0"/>
              </a:rPr>
              <a:t> To prevent or minimize employee exposure to chemicals</a:t>
            </a:r>
          </a:p>
          <a:p>
            <a:pPr eaLnBrk="1" hangingPunct="1">
              <a:buSzPts val="2400"/>
              <a:defRPr/>
            </a:pPr>
            <a:endParaRPr lang="en-US" dirty="0">
              <a:solidFill>
                <a:srgbClr val="000000"/>
              </a:solidFill>
              <a:latin typeface="Verdana" pitchFamily="34" charset="0"/>
              <a:ea typeface="Verdana" pitchFamily="34" charset="0"/>
              <a:cs typeface="Verdana" pitchFamily="34" charset="0"/>
            </a:endParaRPr>
          </a:p>
          <a:p>
            <a:pPr eaLnBrk="1" hangingPunct="1">
              <a:buSzPts val="2400"/>
              <a:buFontTx/>
              <a:buChar char="•"/>
              <a:defRPr/>
            </a:pPr>
            <a:r>
              <a:rPr lang="en-US" dirty="0">
                <a:solidFill>
                  <a:srgbClr val="000000"/>
                </a:solidFill>
                <a:latin typeface="Verdana" pitchFamily="34" charset="0"/>
                <a:ea typeface="Verdana" pitchFamily="34" charset="0"/>
                <a:cs typeface="Verdana" pitchFamily="34" charset="0"/>
              </a:rPr>
              <a:t> Because chemical exposure can contribute to serious </a:t>
            </a:r>
          </a:p>
          <a:p>
            <a:pPr eaLnBrk="1" hangingPunct="1">
              <a:buSzPts val="2400"/>
              <a:defRPr/>
            </a:pPr>
            <a:r>
              <a:rPr lang="en-US" dirty="0">
                <a:solidFill>
                  <a:srgbClr val="000000"/>
                </a:solidFill>
                <a:latin typeface="Verdana" pitchFamily="34" charset="0"/>
                <a:ea typeface="Verdana" pitchFamily="34" charset="0"/>
                <a:cs typeface="Verdana" pitchFamily="34" charset="0"/>
              </a:rPr>
              <a:t>   health effects:</a:t>
            </a:r>
          </a:p>
          <a:p>
            <a:pPr eaLnBrk="1" hangingPunct="1">
              <a:buSzPts val="2400"/>
              <a:defRPr/>
            </a:pPr>
            <a:endParaRPr lang="en-US" dirty="0">
              <a:solidFill>
                <a:srgbClr val="000000"/>
              </a:solidFill>
              <a:latin typeface="Verdana" pitchFamily="34" charset="0"/>
              <a:ea typeface="Verdana" pitchFamily="34" charset="0"/>
              <a:cs typeface="Verdana" pitchFamily="34" charset="0"/>
            </a:endParaRPr>
          </a:p>
          <a:p>
            <a:pPr lvl="1" eaLnBrk="1" hangingPunct="1">
              <a:buSzPts val="2000"/>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 Heart ailments   </a:t>
            </a:r>
          </a:p>
          <a:p>
            <a:pPr lvl="1" eaLnBrk="1" hangingPunct="1">
              <a:buSzPts val="2000"/>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 Burns/rashes </a:t>
            </a:r>
          </a:p>
          <a:p>
            <a:pPr lvl="1" eaLnBrk="1" hangingPunct="1">
              <a:buSzPts val="2000"/>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 Kidney/lung damage</a:t>
            </a:r>
          </a:p>
          <a:p>
            <a:pPr lvl="1" eaLnBrk="1" hangingPunct="1">
              <a:buSzPts val="2000"/>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 Sterility                </a:t>
            </a:r>
          </a:p>
          <a:p>
            <a:pPr lvl="1" eaLnBrk="1" hangingPunct="1">
              <a:buSzPts val="2000"/>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 Cancer</a:t>
            </a:r>
          </a:p>
          <a:p>
            <a:pPr lvl="1" eaLnBrk="1" hangingPunct="1">
              <a:buSzPts val="2000"/>
              <a:buFont typeface="Courier New" pitchFamily="49" charset="0"/>
              <a:buChar char="o"/>
              <a:defRPr/>
            </a:pPr>
            <a:r>
              <a:rPr lang="en-US" dirty="0">
                <a:solidFill>
                  <a:srgbClr val="000000"/>
                </a:solidFill>
                <a:latin typeface="Verdana" pitchFamily="34" charset="0"/>
                <a:ea typeface="Verdana" pitchFamily="34" charset="0"/>
                <a:cs typeface="Verdana" pitchFamily="34" charset="0"/>
              </a:rPr>
              <a:t> Central nervous system damage</a:t>
            </a:r>
          </a:p>
          <a:p>
            <a:pPr>
              <a:defRPr/>
            </a:pPr>
            <a:endParaRPr 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1EFBE5-4CD2-4C6C-874D-70821FE7896D}"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ts val="0"/>
              </a:spcBef>
              <a:buFont typeface="Arial" pitchFamily="34" charset="0"/>
              <a:buChar char="•"/>
              <a:defRPr/>
            </a:pPr>
            <a:r>
              <a:rPr lang="en-US" dirty="0">
                <a:latin typeface="Verdana" pitchFamily="34" charset="0"/>
              </a:rPr>
              <a:t> A written document prepared by a manufacturer, supplier or importer for the purpose of transmitting information concerning a chemical</a:t>
            </a:r>
            <a:r>
              <a:rPr lang="en-US" dirty="0"/>
              <a:t>.</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An SDS must be on hand for each hazardous chemical used</a:t>
            </a:r>
          </a:p>
          <a:p>
            <a:pPr>
              <a:lnSpc>
                <a:spcPct val="90000"/>
              </a:lnSpc>
              <a:spcBef>
                <a:spcPct val="20000"/>
              </a:spcBef>
              <a:buFont typeface="Arial" pitchFamily="34" charset="0"/>
              <a:buChar char="•"/>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SDS for mixtures not individual chemicals in the mixtures</a:t>
            </a:r>
          </a:p>
          <a:p>
            <a:pPr>
              <a:defRPr/>
            </a:pPr>
            <a:endParaRPr lang="en-US" dirty="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ACCA0F-4E1C-4B51-9D79-75802141011E}"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90000"/>
              </a:lnSpc>
              <a:spcBef>
                <a:spcPct val="20000"/>
              </a:spcBef>
              <a:buFont typeface="Arial" pitchFamily="34" charset="0"/>
              <a:buNone/>
              <a:defRPr/>
            </a:pPr>
            <a:r>
              <a:rPr lang="en-US" kern="0" dirty="0">
                <a:latin typeface="Verdana" pitchFamily="34" charset="0"/>
              </a:rPr>
              <a:t>Information on a SDS:</a:t>
            </a:r>
          </a:p>
          <a:p>
            <a:pPr>
              <a:lnSpc>
                <a:spcPct val="90000"/>
              </a:lnSpc>
              <a:spcBef>
                <a:spcPct val="20000"/>
              </a:spcBef>
              <a:buFont typeface="Arial" pitchFamily="34" charset="0"/>
              <a:buNone/>
              <a:defRPr/>
            </a:pPr>
            <a:endParaRPr lang="en-US" kern="0" dirty="0">
              <a:latin typeface="Verdana" pitchFamily="34" charset="0"/>
            </a:endParaRPr>
          </a:p>
          <a:p>
            <a:pPr>
              <a:lnSpc>
                <a:spcPct val="90000"/>
              </a:lnSpc>
              <a:spcBef>
                <a:spcPct val="20000"/>
              </a:spcBef>
              <a:buFont typeface="Arial" pitchFamily="34" charset="0"/>
              <a:buChar char="•"/>
              <a:defRPr/>
            </a:pPr>
            <a:r>
              <a:rPr lang="en-US" kern="0" dirty="0">
                <a:latin typeface="Verdana" pitchFamily="34" charset="0"/>
              </a:rPr>
              <a:t> Chemical names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Manufacturer info (name, address and telephone numbers)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ct val="20000"/>
              </a:spcBef>
              <a:buFont typeface="Arial" pitchFamily="34" charset="0"/>
              <a:buChar char="•"/>
              <a:defRPr/>
            </a:pPr>
            <a:r>
              <a:rPr lang="en-US" kern="0" dirty="0">
                <a:latin typeface="Verdana" pitchFamily="34" charset="0"/>
              </a:rPr>
              <a:t> List of chemical ingredients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ct val="20000"/>
              </a:spcBef>
              <a:buFont typeface="Arial" pitchFamily="34" charset="0"/>
              <a:buChar char="•"/>
              <a:defRPr/>
            </a:pPr>
            <a:r>
              <a:rPr lang="en-US" kern="0" dirty="0">
                <a:latin typeface="Verdana" pitchFamily="34" charset="0"/>
              </a:rPr>
              <a:t> Permissible exposure limits (PELs) and threshold limit  values (TLVs)</a:t>
            </a:r>
          </a:p>
          <a:p>
            <a:pPr>
              <a:defRPr/>
            </a:pPr>
            <a:endParaRPr 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C652F4-A368-494A-986A-31A21E8BA21A}"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kern="0" dirty="0">
                <a:latin typeface="Verdana" pitchFamily="34" charset="0"/>
              </a:rPr>
              <a:t>Any other exposure limit used or recommended by chemical manufacturer, importer or employer preparing the SDSs is now required on the SDS.</a:t>
            </a:r>
          </a:p>
          <a:p>
            <a:pPr>
              <a:defRPr/>
            </a:pPr>
            <a:endParaRPr lang="en-US" dirty="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B391A2-C4E3-4E45-8B77-374F9162D192}"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Arial" pitchFamily="34" charset="0"/>
              <a:buNone/>
              <a:defRPr/>
            </a:pPr>
            <a:r>
              <a:rPr lang="en-US" kern="0" dirty="0">
                <a:latin typeface="Verdana" pitchFamily="34" charset="0"/>
              </a:rPr>
              <a:t>Information on a SDS</a:t>
            </a:r>
          </a:p>
          <a:p>
            <a:pPr>
              <a:spcBef>
                <a:spcPct val="20000"/>
              </a:spcBef>
              <a:buFont typeface="Arial" pitchFamily="34" charset="0"/>
              <a:buChar char="•"/>
              <a:defRPr/>
            </a:pPr>
            <a:endParaRPr lang="en-US" kern="0" dirty="0">
              <a:latin typeface="Verdana" pitchFamily="34" charset="0"/>
            </a:endParaRPr>
          </a:p>
          <a:p>
            <a:pPr>
              <a:spcBef>
                <a:spcPct val="20000"/>
              </a:spcBef>
              <a:buFont typeface="Arial" pitchFamily="34" charset="0"/>
              <a:buChar char="•"/>
              <a:defRPr/>
            </a:pPr>
            <a:r>
              <a:rPr lang="en-US" kern="0" dirty="0">
                <a:latin typeface="Verdana" pitchFamily="34" charset="0"/>
              </a:rPr>
              <a:t> Reactions with other chemicals. This information was/is covered in the NFPA Standard No. 491M Manual of Hazardous Chemical Reactions.</a:t>
            </a:r>
            <a:endParaRPr lang="en-US" b="1" kern="0" dirty="0">
              <a:latin typeface="Verdana" pitchFamily="34" charset="0"/>
            </a:endParaRPr>
          </a:p>
          <a:p>
            <a:pPr>
              <a:spcBef>
                <a:spcPct val="20000"/>
              </a:spcBef>
              <a:buFont typeface="Arial" pitchFamily="34" charset="0"/>
              <a:buChar char="•"/>
              <a:defRPr/>
            </a:pPr>
            <a:r>
              <a:rPr lang="en-US" kern="0" dirty="0">
                <a:latin typeface="Verdana" pitchFamily="34" charset="0"/>
              </a:rPr>
              <a:t> Physical appearance</a:t>
            </a:r>
          </a:p>
          <a:p>
            <a:pPr>
              <a:spcBef>
                <a:spcPct val="20000"/>
              </a:spcBef>
              <a:buFont typeface="Arial" pitchFamily="34" charset="0"/>
              <a:buChar char="•"/>
              <a:defRPr/>
            </a:pPr>
            <a:r>
              <a:rPr lang="en-US" kern="0" dirty="0">
                <a:latin typeface="Verdana" pitchFamily="34" charset="0"/>
              </a:rPr>
              <a:t> Date of preparation</a:t>
            </a:r>
          </a:p>
          <a:p>
            <a:pPr>
              <a:spcBef>
                <a:spcPct val="20000"/>
              </a:spcBef>
              <a:buFont typeface="Arial" pitchFamily="34" charset="0"/>
              <a:buChar char="•"/>
              <a:defRPr/>
            </a:pPr>
            <a:endParaRPr kumimoji="1" lang="en-US" kern="0" dirty="0">
              <a:latin typeface="Verdana" pitchFamily="34" charset="0"/>
            </a:endParaRPr>
          </a:p>
          <a:p>
            <a:pPr>
              <a:spcBef>
                <a:spcPct val="20000"/>
              </a:spcBef>
              <a:buFont typeface="Arial" pitchFamily="34" charset="0"/>
              <a:buChar char="•"/>
              <a:defRPr/>
            </a:pPr>
            <a:r>
              <a:rPr kumimoji="1" lang="en-US" kern="0" dirty="0">
                <a:latin typeface="Verdana" pitchFamily="34" charset="0"/>
              </a:rPr>
              <a:t> Plus: </a:t>
            </a:r>
          </a:p>
          <a:p>
            <a:pPr>
              <a:spcBef>
                <a:spcPts val="0"/>
              </a:spcBef>
              <a:buFont typeface="Courier New" pitchFamily="49" charset="0"/>
              <a:buChar char="o"/>
              <a:defRPr/>
            </a:pPr>
            <a:r>
              <a:rPr lang="en-US" kern="0" dirty="0">
                <a:latin typeface="Verdana" pitchFamily="34" charset="0"/>
              </a:rPr>
              <a:t> How to put out a fire caused by a chemical</a:t>
            </a:r>
          </a:p>
          <a:p>
            <a:pPr>
              <a:spcBef>
                <a:spcPct val="20000"/>
              </a:spcBef>
              <a:buFont typeface="Courier New" pitchFamily="49" charset="0"/>
              <a:buChar char="o"/>
              <a:defRPr/>
            </a:pPr>
            <a:r>
              <a:rPr lang="en-US" kern="0" dirty="0">
                <a:latin typeface="Verdana" pitchFamily="34" charset="0"/>
              </a:rPr>
              <a:t> How to handle spills</a:t>
            </a:r>
          </a:p>
          <a:p>
            <a:pPr>
              <a:spcBef>
                <a:spcPct val="20000"/>
              </a:spcBef>
              <a:buFont typeface="Courier New" pitchFamily="49" charset="0"/>
              <a:buChar char="o"/>
              <a:defRPr/>
            </a:pPr>
            <a:r>
              <a:rPr lang="en-US" kern="0" dirty="0">
                <a:latin typeface="Verdana" pitchFamily="34" charset="0"/>
              </a:rPr>
              <a:t> How to prevent dangerous exposures</a:t>
            </a:r>
          </a:p>
          <a:p>
            <a:pPr>
              <a:spcBef>
                <a:spcPct val="20000"/>
              </a:spcBef>
              <a:buFont typeface="Courier New" pitchFamily="49" charset="0"/>
              <a:buNone/>
              <a:defRPr/>
            </a:pPr>
            <a:r>
              <a:rPr lang="en-US" kern="0" dirty="0">
                <a:latin typeface="Verdana" pitchFamily="34" charset="0"/>
              </a:rPr>
              <a:t>Other information can be found in the NIOSH Pocket Guide to Chemical Hazards.</a:t>
            </a:r>
          </a:p>
          <a:p>
            <a:pPr>
              <a:defRPr/>
            </a:pPr>
            <a:endParaRPr lang="en-US"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8A25B2-C0C8-49DB-A1F5-9EC8ABE4A5A1}"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Questions often arise as to where to locate the facility’s SDS’s (previously MSDS’s). According to the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requirements, these should be readily accessible to employees during their work shift, “without direct supervisory intervention.” </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The are typically kept in a centralized location.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They must be updated as new information becomes available.</a:t>
            </a:r>
          </a:p>
          <a:p>
            <a:pPr>
              <a:spcBef>
                <a:spcPts val="0"/>
              </a:spcBef>
              <a:buFont typeface="Arial" pitchFamily="34" charset="0"/>
              <a:buNone/>
              <a:defRPr/>
            </a:pPr>
            <a:endParaRPr lang="en-US" kern="0" dirty="0">
              <a:latin typeface="Verdana" pitchFamily="34" charset="0"/>
            </a:endParaRPr>
          </a:p>
          <a:p>
            <a:pPr>
              <a:spcBef>
                <a:spcPts val="0"/>
              </a:spcBef>
              <a:defRPr/>
            </a:pPr>
            <a:r>
              <a:rPr lang="en-US" kern="0" dirty="0">
                <a:latin typeface="Verdana" pitchFamily="34" charset="0"/>
              </a:rPr>
              <a:t>FAQ. Can we keep them on computers? Yes, but you should also have a hard copy backup should the computer crash due to an emergency or incident. That’s the practical and realistic aspect of your program.</a:t>
            </a:r>
          </a:p>
          <a:p>
            <a:pPr>
              <a:defRPr/>
            </a:pPr>
            <a:endParaRPr 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D9216B-6F2C-4938-ACF0-CB0937AB46EE}"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SDSs have 16 categories whereas the MSDS system only contained 8. There is also a prescribed sequence of information to standardize the SDSs.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Section 1: Identification</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2: Hazard identification</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3: Ingredients</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4: First-aid measures </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5: Fire fighting measure</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6: Accidental release measures</a:t>
            </a:r>
          </a:p>
          <a:p>
            <a:pPr>
              <a:spcBef>
                <a:spcPct val="20000"/>
              </a:spcBef>
              <a:defRPr/>
            </a:pPr>
            <a:endParaRPr lang="en-US" sz="200" kern="0" dirty="0">
              <a:latin typeface="Verdana" pitchFamily="34" charset="0"/>
            </a:endParaRPr>
          </a:p>
          <a:p>
            <a:pPr>
              <a:spcBef>
                <a:spcPct val="20000"/>
              </a:spcBef>
              <a:defRPr/>
            </a:pPr>
            <a:r>
              <a:rPr lang="en-US" kern="0" dirty="0">
                <a:latin typeface="Verdana" pitchFamily="34" charset="0"/>
              </a:rPr>
              <a:t>Section 7: Handling and storage</a:t>
            </a:r>
          </a:p>
          <a:p>
            <a:pPr>
              <a:defRPr/>
            </a:pPr>
            <a:endParaRPr 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2C0C50-D733-4F41-8782-DBAAA68C4DD3}"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kern="0" dirty="0">
                <a:latin typeface="Verdana" pitchFamily="34" charset="0"/>
              </a:rPr>
              <a:t>SDS Categories</a:t>
            </a:r>
          </a:p>
          <a:p>
            <a:pP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Section 8: Exposure controls and personal protection</a:t>
            </a:r>
          </a:p>
          <a:p>
            <a:pPr>
              <a:spcBef>
                <a:spcPct val="20000"/>
              </a:spcBef>
              <a:defRPr/>
            </a:pPr>
            <a:r>
              <a:rPr lang="en-US" kern="0" dirty="0">
                <a:latin typeface="Verdana" pitchFamily="34" charset="0"/>
              </a:rPr>
              <a:t>Section 9: Physical and chemical properties</a:t>
            </a:r>
          </a:p>
          <a:p>
            <a:pPr>
              <a:spcBef>
                <a:spcPct val="20000"/>
              </a:spcBef>
              <a:defRPr/>
            </a:pPr>
            <a:r>
              <a:rPr lang="en-US" kern="0" dirty="0">
                <a:latin typeface="Verdana" pitchFamily="34" charset="0"/>
              </a:rPr>
              <a:t>Section 10: Stability and reactivity</a:t>
            </a:r>
          </a:p>
          <a:p>
            <a:pPr>
              <a:spcBef>
                <a:spcPct val="20000"/>
              </a:spcBef>
              <a:defRPr/>
            </a:pPr>
            <a:r>
              <a:rPr lang="en-US" kern="0" dirty="0">
                <a:latin typeface="Verdana" pitchFamily="34" charset="0"/>
              </a:rPr>
              <a:t>Section 11: Toxicological information</a:t>
            </a:r>
          </a:p>
          <a:p>
            <a:pPr>
              <a:spcBef>
                <a:spcPct val="20000"/>
              </a:spcBef>
              <a:defRPr/>
            </a:pPr>
            <a:r>
              <a:rPr lang="en-US" kern="0" dirty="0">
                <a:latin typeface="Verdana" pitchFamily="34" charset="0"/>
              </a:rPr>
              <a:t>Section 12: Ecological information*</a:t>
            </a:r>
          </a:p>
          <a:p>
            <a:pPr>
              <a:spcBef>
                <a:spcPct val="20000"/>
              </a:spcBef>
              <a:defRPr/>
            </a:pPr>
            <a:r>
              <a:rPr lang="en-US" kern="0" dirty="0">
                <a:latin typeface="Verdana" pitchFamily="34" charset="0"/>
              </a:rPr>
              <a:t>Section 13: Disposal considerations*</a:t>
            </a:r>
          </a:p>
          <a:p>
            <a:pPr>
              <a:spcBef>
                <a:spcPct val="20000"/>
              </a:spcBef>
              <a:defRPr/>
            </a:pPr>
            <a:r>
              <a:rPr lang="en-US" kern="0" dirty="0">
                <a:latin typeface="Verdana" pitchFamily="34" charset="0"/>
              </a:rPr>
              <a:t>Section 14: Transport information*</a:t>
            </a:r>
          </a:p>
          <a:p>
            <a:pPr>
              <a:spcBef>
                <a:spcPct val="20000"/>
              </a:spcBef>
              <a:defRPr/>
            </a:pPr>
            <a:r>
              <a:rPr lang="en-US" kern="0" dirty="0">
                <a:latin typeface="Verdana" pitchFamily="34" charset="0"/>
              </a:rPr>
              <a:t>Section 15: Regulatory information*</a:t>
            </a:r>
          </a:p>
          <a:p>
            <a:pPr>
              <a:spcBef>
                <a:spcPct val="20000"/>
              </a:spcBef>
              <a:defRPr/>
            </a:pPr>
            <a:r>
              <a:rPr lang="en-US" kern="0" dirty="0">
                <a:latin typeface="Verdana" pitchFamily="34" charset="0"/>
              </a:rPr>
              <a:t>Section 16: Other information</a:t>
            </a:r>
          </a:p>
          <a:p>
            <a:pPr>
              <a:spcBef>
                <a:spcPct val="20000"/>
              </a:spcBef>
              <a:defRPr/>
            </a:pPr>
            <a:endParaRPr lang="en-US" sz="900" kern="0" dirty="0">
              <a:latin typeface="Verdana" pitchFamily="34" charset="0"/>
            </a:endParaRPr>
          </a:p>
          <a:p>
            <a:pPr>
              <a:spcBef>
                <a:spcPts val="0"/>
              </a:spcBef>
              <a:defRPr/>
            </a:pPr>
            <a:r>
              <a:rPr lang="en-US" sz="1100" kern="0" dirty="0">
                <a:latin typeface="Verdana" pitchFamily="34" charset="0"/>
              </a:rPr>
              <a:t>*OSHA indicated that since other agencies regulate sections 12-15, OSHA will not be enforcing them. But to be GHS compliant, they must be on the SDS.</a:t>
            </a:r>
          </a:p>
          <a:p>
            <a:pPr>
              <a:defRPr/>
            </a:pPr>
            <a:endParaRPr lang="en-US" dirty="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EF5832-E7F8-4EAD-A527-6A406369A1B9}"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 Identification. Here you will find:</a:t>
            </a:r>
          </a:p>
          <a:p>
            <a:pPr>
              <a:defRPr/>
            </a:pPr>
            <a:endParaRPr lang="en-US"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kern="0" dirty="0">
                <a:latin typeface="Verdana" pitchFamily="34" charset="0"/>
                <a:ea typeface="Verdana" pitchFamily="34" charset="0"/>
                <a:cs typeface="Verdana" pitchFamily="34" charset="0"/>
              </a:rPr>
              <a:t> Product identifier used on label</a:t>
            </a:r>
          </a:p>
          <a:p>
            <a:pPr lvl="1">
              <a:spcBef>
                <a:spcPct val="20000"/>
              </a:spcBef>
              <a:defRPr/>
            </a:pPr>
            <a:endParaRPr lang="en-US" kern="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kern="0" dirty="0">
                <a:latin typeface="Verdana" pitchFamily="34" charset="0"/>
                <a:ea typeface="Verdana" pitchFamily="34" charset="0"/>
                <a:cs typeface="Verdana" pitchFamily="34" charset="0"/>
              </a:rPr>
              <a:t> Other means of identification</a:t>
            </a:r>
          </a:p>
          <a:p>
            <a:pPr lvl="1">
              <a:spcBef>
                <a:spcPct val="20000"/>
              </a:spcBef>
              <a:defRPr/>
            </a:pPr>
            <a:endParaRPr lang="en-US" kern="0" dirty="0">
              <a:latin typeface="Verdana" pitchFamily="34" charset="0"/>
              <a:ea typeface="Verdana" pitchFamily="34" charset="0"/>
              <a:cs typeface="Verdana" pitchFamily="34" charset="0"/>
            </a:endParaRPr>
          </a:p>
          <a:p>
            <a:pPr lvl="1">
              <a:spcBef>
                <a:spcPts val="0"/>
              </a:spcBef>
              <a:buFont typeface="Wingdings" pitchFamily="2" charset="2"/>
              <a:buChar char="v"/>
              <a:defRPr/>
            </a:pPr>
            <a:r>
              <a:rPr lang="en-US" kern="0" dirty="0">
                <a:latin typeface="Verdana" pitchFamily="34" charset="0"/>
                <a:ea typeface="Verdana" pitchFamily="34" charset="0"/>
                <a:cs typeface="Verdana" pitchFamily="34" charset="0"/>
              </a:rPr>
              <a:t> Recommended use of chemical and restrictions on use</a:t>
            </a:r>
          </a:p>
          <a:p>
            <a:pPr lvl="1">
              <a:spcBef>
                <a:spcPct val="20000"/>
              </a:spcBef>
              <a:defRPr/>
            </a:pPr>
            <a:endParaRPr lang="en-US" kern="0" dirty="0">
              <a:latin typeface="Verdana" pitchFamily="34" charset="0"/>
              <a:ea typeface="Verdana" pitchFamily="34" charset="0"/>
              <a:cs typeface="Verdana" pitchFamily="34" charset="0"/>
            </a:endParaRPr>
          </a:p>
          <a:p>
            <a:pPr lvl="1">
              <a:spcBef>
                <a:spcPts val="0"/>
              </a:spcBef>
              <a:buFont typeface="Wingdings" pitchFamily="2" charset="2"/>
              <a:buChar char="v"/>
              <a:defRPr/>
            </a:pPr>
            <a:r>
              <a:rPr lang="en-US" kern="0" dirty="0">
                <a:latin typeface="Verdana" pitchFamily="34" charset="0"/>
                <a:ea typeface="Verdana" pitchFamily="34" charset="0"/>
                <a:cs typeface="Verdana" pitchFamily="34" charset="0"/>
              </a:rPr>
              <a:t> Name, address, telephone number of manufacturer, importer or other responsible party</a:t>
            </a:r>
          </a:p>
          <a:p>
            <a:pPr lvl="1">
              <a:spcBef>
                <a:spcPct val="20000"/>
              </a:spcBef>
              <a:defRPr/>
            </a:pPr>
            <a:endParaRPr lang="en-US" kern="0" dirty="0">
              <a:latin typeface="Verdana" pitchFamily="34" charset="0"/>
              <a:ea typeface="Verdana" pitchFamily="34" charset="0"/>
              <a:cs typeface="Verdana" pitchFamily="34" charset="0"/>
            </a:endParaRPr>
          </a:p>
          <a:p>
            <a:pPr lvl="1">
              <a:spcBef>
                <a:spcPct val="20000"/>
              </a:spcBef>
              <a:buFont typeface="Wingdings" pitchFamily="2" charset="2"/>
              <a:buChar char="v"/>
              <a:defRPr/>
            </a:pPr>
            <a:r>
              <a:rPr lang="en-US" kern="0" dirty="0">
                <a:latin typeface="Verdana" pitchFamily="34" charset="0"/>
                <a:ea typeface="Verdana" pitchFamily="34" charset="0"/>
                <a:cs typeface="Verdana" pitchFamily="34" charset="0"/>
              </a:rPr>
              <a:t> Emergency phone number</a:t>
            </a:r>
          </a:p>
          <a:p>
            <a:pPr>
              <a:defRPr/>
            </a:pPr>
            <a:endParaRPr lang="en-US" dirty="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9F80811-AEA1-4C0A-996D-DBF74B896BD3}"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2: Hazard Identification</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Instead of hazard determination, employer must classify a hazardous chemical according to changed conditions provided in Appendices A and B</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Pictograms are a new requirement</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Standardized hazard statements</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Signal words</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Precautionary statements are now required</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SDS required for each mixture rather than one for each chemical comprising a mixture</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If one study in 10 indicates material is carcinogenic, but others don’t, must list the one carcinogenic study</a:t>
            </a:r>
          </a:p>
          <a:p>
            <a:pPr>
              <a:defRPr/>
            </a:pPr>
            <a:endParaRPr 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4A5156B-B01C-425B-B09B-40B60F3DF16A}"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2: Hazard Identification  (cont.)</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Char char="•"/>
              <a:defRPr/>
            </a:pPr>
            <a:r>
              <a:rPr lang="en-US" kern="0" dirty="0">
                <a:latin typeface="Verdana" pitchFamily="34" charset="0"/>
              </a:rPr>
              <a:t> Classification of chemical</a:t>
            </a:r>
          </a:p>
          <a:p>
            <a:pPr>
              <a:spcBef>
                <a:spcPct val="2000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Signal word, hazard statement(s), symbol(s) and precautionary statement(s) in accordance with paragraph (f) of this section (hazard symbols may</a:t>
            </a:r>
          </a:p>
          <a:p>
            <a:pPr>
              <a:spcBef>
                <a:spcPts val="0"/>
              </a:spcBef>
              <a:buFont typeface="Arial" pitchFamily="34" charset="0"/>
              <a:buNone/>
              <a:defRPr/>
            </a:pPr>
            <a:r>
              <a:rPr lang="en-US" kern="0" dirty="0">
                <a:latin typeface="Verdana" pitchFamily="34" charset="0"/>
              </a:rPr>
              <a:t>  be provided as graphical reproductions or the name of the symbol, e.g. flame, skull and crossbones)</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Unclassified hazards (e.g., combustible dust or dust explosion hazard)</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Where an ingredient with unknown acute toxicity is used in a mixture at a concentration </a:t>
            </a:r>
            <a:r>
              <a:rPr lang="en-US" u="sng" kern="0" dirty="0">
                <a:latin typeface="Verdana" pitchFamily="34" charset="0"/>
              </a:rPr>
              <a:t>&gt;</a:t>
            </a:r>
            <a:r>
              <a:rPr lang="en-US" kern="0" dirty="0">
                <a:latin typeface="Verdana" pitchFamily="34" charset="0"/>
              </a:rPr>
              <a:t> 1 percent, a statement that x percent of mixture</a:t>
            </a:r>
          </a:p>
          <a:p>
            <a:pPr>
              <a:spcBef>
                <a:spcPts val="0"/>
              </a:spcBef>
              <a:buFont typeface="Arial" pitchFamily="34" charset="0"/>
              <a:buNone/>
              <a:defRPr/>
            </a:pPr>
            <a:r>
              <a:rPr lang="en-US" kern="0" dirty="0">
                <a:latin typeface="Verdana" pitchFamily="34" charset="0"/>
              </a:rPr>
              <a:t>  consists of ingredient(s) of unknown toxicity is required</a:t>
            </a:r>
          </a:p>
          <a:p>
            <a:pPr>
              <a:defRPr/>
            </a:pPr>
            <a:endParaRPr 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2642DF-26DB-4380-A3AF-78F8CFDB2B54}"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Identification of chemical hazards utilized by both the federal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and PA Right to Know program is found in the Globally Harmonized System. This system, also known as “GHS” created by the UN, was adopted by the federal government (OSHA) in 2012. By inference, the state Right to Know program also uses it.</a:t>
            </a:r>
          </a:p>
          <a:p>
            <a:pPr algn="ctr">
              <a:spcBef>
                <a:spcPct val="20000"/>
              </a:spcBef>
              <a:defRPr/>
            </a:pPr>
            <a:endParaRPr lang="en-US" kern="0" dirty="0">
              <a:latin typeface="Verdana" pitchFamily="34" charset="0"/>
            </a:endParaRPr>
          </a:p>
          <a:p>
            <a:pPr>
              <a:spcBef>
                <a:spcPct val="20000"/>
              </a:spcBef>
              <a:defRPr/>
            </a:pPr>
            <a:r>
              <a:rPr lang="en-US" kern="0" dirty="0">
                <a:latin typeface="Verdana" pitchFamily="34" charset="0"/>
              </a:rPr>
              <a:t>The GHS is a system for standardizing chemical classification and labeling for world-wide implementation. Requirements on labels include:</a:t>
            </a:r>
          </a:p>
          <a:p>
            <a:pPr>
              <a:spcBef>
                <a:spcPct val="20000"/>
              </a:spcBef>
              <a:defRPr/>
            </a:pPr>
            <a:endParaRPr lang="en-US" kern="0" dirty="0">
              <a:latin typeface="Verdana" pitchFamily="34" charset="0"/>
            </a:endParaRPr>
          </a:p>
          <a:p>
            <a:pPr marL="171450" indent="-171450">
              <a:spcBef>
                <a:spcPts val="0"/>
              </a:spcBef>
              <a:buFont typeface="Wingdings" pitchFamily="2" charset="2"/>
              <a:buChar char="q"/>
              <a:defRPr/>
            </a:pPr>
            <a:r>
              <a:rPr lang="en-US" kern="0" dirty="0">
                <a:latin typeface="Verdana" pitchFamily="34" charset="0"/>
              </a:rPr>
              <a:t> Signal words of either Danger or Warning</a:t>
            </a:r>
          </a:p>
          <a:p>
            <a:pPr marL="171450" indent="-171450">
              <a:spcBef>
                <a:spcPct val="20000"/>
              </a:spcBef>
              <a:buFont typeface="Wingdings" pitchFamily="2" charset="2"/>
              <a:buChar char="q"/>
              <a:defRPr/>
            </a:pPr>
            <a:r>
              <a:rPr lang="en-US" kern="0" dirty="0">
                <a:latin typeface="Verdana" pitchFamily="34" charset="0"/>
              </a:rPr>
              <a:t> Hazard statements</a:t>
            </a:r>
          </a:p>
          <a:p>
            <a:pPr marL="171450" indent="-171450">
              <a:spcBef>
                <a:spcPts val="0"/>
              </a:spcBef>
              <a:buFont typeface="Wingdings" pitchFamily="2" charset="2"/>
              <a:buChar char="q"/>
              <a:defRPr/>
            </a:pPr>
            <a:r>
              <a:rPr lang="en-US" kern="0" dirty="0">
                <a:latin typeface="Verdana" pitchFamily="34" charset="0"/>
              </a:rPr>
              <a:t> Precautionary statements</a:t>
            </a:r>
          </a:p>
          <a:p>
            <a:pPr marL="171450" indent="-171450">
              <a:spcBef>
                <a:spcPts val="0"/>
              </a:spcBef>
              <a:buFont typeface="Wingdings" pitchFamily="2" charset="2"/>
              <a:buChar char="q"/>
              <a:defRPr/>
            </a:pPr>
            <a:r>
              <a:rPr lang="en-US" kern="0" dirty="0">
                <a:latin typeface="Verdana" pitchFamily="34" charset="0"/>
              </a:rPr>
              <a:t> Pictograms (9 variations)</a:t>
            </a:r>
          </a:p>
          <a:p>
            <a:pPr marL="171450" indent="-171450">
              <a:spcBef>
                <a:spcPts val="0"/>
              </a:spcBef>
              <a:buFont typeface="Wingdings" pitchFamily="2" charset="2"/>
              <a:buChar char="q"/>
              <a:defRPr/>
            </a:pPr>
            <a:r>
              <a:rPr lang="en-US" kern="0" dirty="0">
                <a:latin typeface="Verdana" pitchFamily="34" charset="0"/>
              </a:rPr>
              <a:t> Safety Data Sheets (SDS) with 16 categories rather than the previous MSDS with only 8 categories</a:t>
            </a:r>
          </a:p>
          <a:p>
            <a:pPr marL="171450" indent="-171450">
              <a:spcBef>
                <a:spcPts val="0"/>
              </a:spcBef>
              <a:buFont typeface="Wingdings" pitchFamily="2" charset="2"/>
              <a:buChar char="q"/>
              <a:defRPr/>
            </a:pPr>
            <a:r>
              <a:rPr lang="en-US" kern="0" dirty="0">
                <a:latin typeface="Verdana" pitchFamily="34" charset="0"/>
              </a:rPr>
              <a:t> Training required for employees </a:t>
            </a:r>
          </a:p>
          <a:p>
            <a:pPr>
              <a:spcBef>
                <a:spcPct val="20000"/>
              </a:spcBef>
              <a:defRPr/>
            </a:pPr>
            <a:endParaRPr lang="en-US" kern="0" dirty="0">
              <a:latin typeface="Verdana" pitchFamily="34" charset="0"/>
            </a:endParaRPr>
          </a:p>
          <a:p>
            <a:pPr>
              <a:defRPr/>
            </a:pPr>
            <a:endParaRPr lang="en-US" dirty="0"/>
          </a:p>
          <a:p>
            <a:pPr>
              <a:defRPr/>
            </a:pPr>
            <a:endParaRPr 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233079-9115-4688-8024-96CEB778FDF1}"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Section 3: Composition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No new requirements other than: </a:t>
            </a:r>
          </a:p>
          <a:p>
            <a:endParaRPr lang="en-US" altLang="en-US">
              <a:latin typeface="Verdana" panose="020B0604030504040204" pitchFamily="34" charset="0"/>
            </a:endParaRPr>
          </a:p>
          <a:p>
            <a:pPr>
              <a:buFontTx/>
              <a:buChar char="•"/>
            </a:pPr>
            <a:r>
              <a:rPr lang="en-US" altLang="en-US">
                <a:latin typeface="Verdana" panose="020B0604030504040204" pitchFamily="34" charset="0"/>
              </a:rPr>
              <a:t> Format </a:t>
            </a:r>
          </a:p>
          <a:p>
            <a:endParaRPr lang="en-US" altLang="en-US" sz="900">
              <a:latin typeface="Verdana" panose="020B0604030504040204" pitchFamily="34" charset="0"/>
            </a:endParaRPr>
          </a:p>
          <a:p>
            <a:pPr>
              <a:buFontTx/>
              <a:buChar char="•"/>
            </a:pPr>
            <a:r>
              <a:rPr lang="en-US" altLang="en-US">
                <a:latin typeface="Verdana" panose="020B0604030504040204" pitchFamily="34" charset="0"/>
              </a:rPr>
              <a:t> A separate SDS will be required for each mixture rather than one for each chemical comprising the mixture</a:t>
            </a:r>
          </a:p>
          <a:p>
            <a:endParaRPr lang="en-US" altLang="en-US"/>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9A82E7-8BA5-4724-A707-C774EBB8708A}"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3: Composition (cont.)</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Except as provided in (</a:t>
            </a:r>
            <a:r>
              <a:rPr lang="en-US" kern="0" dirty="0" err="1">
                <a:latin typeface="Verdana" pitchFamily="34" charset="0"/>
              </a:rPr>
              <a:t>i</a:t>
            </a:r>
            <a:r>
              <a:rPr lang="en-US" kern="0" dirty="0">
                <a:latin typeface="Verdana" pitchFamily="34" charset="0"/>
              </a:rPr>
              <a:t>) this section on trade secrets</a:t>
            </a:r>
          </a:p>
          <a:p>
            <a:pPr>
              <a:spcBef>
                <a:spcPct val="20000"/>
              </a:spcBef>
              <a:defRPr/>
            </a:pPr>
            <a:endParaRPr lang="en-US" sz="300" kern="0" dirty="0">
              <a:latin typeface="Verdana" pitchFamily="34" charset="0"/>
            </a:endParaRPr>
          </a:p>
          <a:p>
            <a:pPr>
              <a:spcBef>
                <a:spcPct val="20000"/>
              </a:spcBef>
              <a:defRPr/>
            </a:pPr>
            <a:r>
              <a:rPr lang="en-US" u="sng" kern="0" dirty="0">
                <a:latin typeface="Verdana" pitchFamily="34" charset="0"/>
              </a:rPr>
              <a:t>For Substances</a:t>
            </a:r>
          </a:p>
          <a:p>
            <a:pPr>
              <a:spcBef>
                <a:spcPct val="20000"/>
              </a:spcBef>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Chemical name</a:t>
            </a:r>
          </a:p>
          <a:p>
            <a:pPr>
              <a:spcBef>
                <a:spcPct val="20000"/>
              </a:spcBef>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Common name and synonyms</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CAS number and other unique identifiers</a:t>
            </a:r>
          </a:p>
          <a:p>
            <a:pPr>
              <a:spcBef>
                <a:spcPct val="2000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Impurities and stabilizing additives which are themselves classified and which contribute to the classification of the substance</a:t>
            </a:r>
          </a:p>
          <a:p>
            <a:pPr>
              <a:defRPr/>
            </a:pPr>
            <a:endParaRPr lang="en-US" dirty="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2D500F-B6DF-4D0D-8BCE-4DB0786F8916}"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3: Composition (cont.)</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Char char="•"/>
              <a:defRPr/>
            </a:pPr>
            <a:r>
              <a:rPr lang="en-US" kern="0" dirty="0">
                <a:latin typeface="Verdana" pitchFamily="34" charset="0"/>
              </a:rPr>
              <a:t> The chemical name and concentration or concentration ranges of all ingredients, which are classified as health hazards in accordance with (d) </a:t>
            </a:r>
          </a:p>
          <a:p>
            <a:pPr>
              <a:spcBef>
                <a:spcPts val="0"/>
              </a:spcBef>
              <a:defRPr/>
            </a:pPr>
            <a:r>
              <a:rPr lang="en-US" kern="0" dirty="0">
                <a:latin typeface="Verdana" pitchFamily="34" charset="0"/>
              </a:rPr>
              <a:t>  this section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a:t>
            </a:r>
            <a:r>
              <a:rPr lang="en-US" u="sng" kern="0" dirty="0">
                <a:latin typeface="Verdana" pitchFamily="34" charset="0"/>
              </a:rPr>
              <a:t>For all chemicals where a trade secret is claimed</a:t>
            </a:r>
          </a:p>
          <a:p>
            <a:pPr>
              <a:spcBef>
                <a:spcPts val="0"/>
              </a:spcBef>
              <a:defRPr/>
            </a:pPr>
            <a:r>
              <a:rPr lang="en-US" kern="0" dirty="0">
                <a:latin typeface="Verdana" pitchFamily="34" charset="0"/>
              </a:rPr>
              <a:t>  Trade Secret per (</a:t>
            </a:r>
            <a:r>
              <a:rPr lang="en-US" kern="0" dirty="0" err="1">
                <a:latin typeface="Verdana" pitchFamily="34" charset="0"/>
              </a:rPr>
              <a:t>i</a:t>
            </a:r>
            <a:r>
              <a:rPr lang="en-US" kern="0" dirty="0">
                <a:latin typeface="Verdana" pitchFamily="34" charset="0"/>
              </a:rPr>
              <a:t>) this section, a statement that the specific chemical identity and/or percent of </a:t>
            </a:r>
          </a:p>
          <a:p>
            <a:pPr>
              <a:spcBef>
                <a:spcPts val="0"/>
              </a:spcBef>
              <a:defRPr/>
            </a:pPr>
            <a:r>
              <a:rPr lang="en-US" kern="0" dirty="0">
                <a:latin typeface="Verdana" pitchFamily="34" charset="0"/>
              </a:rPr>
              <a:t>  composition has been withheld as a trade secret is required</a:t>
            </a:r>
          </a:p>
          <a:p>
            <a:pPr>
              <a:defRPr/>
            </a:pPr>
            <a:endParaRPr lang="en-US" dirty="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66EDB1A-779D-44DA-9ABB-D40ACC5F4150}"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4: First Aid</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None/>
              <a:defRPr/>
            </a:pPr>
            <a:r>
              <a:rPr lang="en-US" kern="0" dirty="0">
                <a:latin typeface="Verdana" pitchFamily="34" charset="0"/>
              </a:rPr>
              <a:t>No new requirements other than format</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Description of necessary measures, subdivided according to the different routes of exposure, i.e. inhalation, skin and eye contact, ingestion</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Most important symptoms/effects, acute and delayed are provided</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Indication of immediate medical attention and special treatment needed, if necessary</a:t>
            </a:r>
          </a:p>
          <a:p>
            <a:pPr>
              <a:defRPr/>
            </a:pPr>
            <a:endParaRPr 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C6262C-88E5-44CE-8844-181900F51500}"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5: Fire-fighting</a:t>
            </a:r>
          </a:p>
          <a:p>
            <a:pPr>
              <a:defRPr/>
            </a:pPr>
            <a:endParaRPr lang="en-US" dirty="0">
              <a:latin typeface="Verdana" pitchFamily="34" charset="0"/>
              <a:ea typeface="Verdana" pitchFamily="34" charset="0"/>
              <a:cs typeface="Verdana" pitchFamily="34" charset="0"/>
            </a:endParaRPr>
          </a:p>
          <a:p>
            <a:pPr>
              <a:spcBef>
                <a:spcPct val="20000"/>
              </a:spcBef>
              <a:buFont typeface="Arial" pitchFamily="34" charset="0"/>
              <a:buNone/>
              <a:defRPr/>
            </a:pPr>
            <a:r>
              <a:rPr lang="en-US" kern="0" dirty="0">
                <a:latin typeface="Verdana" pitchFamily="34" charset="0"/>
              </a:rPr>
              <a:t>No new requirements other than format</a:t>
            </a:r>
          </a:p>
          <a:p>
            <a:pPr>
              <a:spcBef>
                <a:spcPct val="20000"/>
              </a:spcBef>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Suitable (and unsuitable) extinguishing media</a:t>
            </a:r>
          </a:p>
          <a:p>
            <a:pPr>
              <a:spcBef>
                <a:spcPct val="2000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Specific hazards arising from the chemical (e.g. nature of any hazardous combustion products)</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Special protective equipment and precautions for firefighters</a:t>
            </a:r>
          </a:p>
          <a:p>
            <a:pPr>
              <a:defRPr/>
            </a:pPr>
            <a:endParaRPr lang="en-US" dirty="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55383C-0BE1-4928-B2BA-AA31F0A4B9C8}"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6: Accidental Release</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None/>
              <a:defRPr/>
            </a:pPr>
            <a:r>
              <a:rPr lang="en-US" kern="0" dirty="0">
                <a:latin typeface="Verdana" pitchFamily="34" charset="0"/>
              </a:rPr>
              <a:t>No new requirements other than format</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Personal precautions, protective equipment, emergency procedures</a:t>
            </a:r>
          </a:p>
          <a:p>
            <a:pPr>
              <a:spcBef>
                <a:spcPts val="0"/>
              </a:spcBef>
              <a:buFont typeface="Arial" pitchFamily="34" charset="0"/>
              <a:buChar char="•"/>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Methods and materials for containment and clean up</a:t>
            </a:r>
          </a:p>
          <a:p>
            <a:pPr>
              <a:defRPr/>
            </a:pPr>
            <a:endParaRPr lang="en-US" dirty="0"/>
          </a:p>
          <a:p>
            <a:pPr>
              <a:defRPr/>
            </a:pPr>
            <a:endParaRPr lang="en-US" dirty="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2D8F2E-D503-4689-85BF-8A81CCF20379}"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7: Handling &amp; Storage</a:t>
            </a:r>
          </a:p>
          <a:p>
            <a:pPr>
              <a:defRPr/>
            </a:pPr>
            <a:endParaRPr lang="en-US" dirty="0">
              <a:latin typeface="Verdana" pitchFamily="34" charset="0"/>
              <a:ea typeface="Verdana" pitchFamily="34" charset="0"/>
              <a:cs typeface="Verdana" pitchFamily="34" charset="0"/>
            </a:endParaRPr>
          </a:p>
          <a:p>
            <a:pPr>
              <a:spcBef>
                <a:spcPts val="0"/>
              </a:spcBef>
              <a:buFont typeface="Arial" pitchFamily="34" charset="0"/>
              <a:buNone/>
              <a:defRPr/>
            </a:pPr>
            <a:r>
              <a:rPr lang="en-US" kern="0" dirty="0">
                <a:latin typeface="Verdana" pitchFamily="34" charset="0"/>
              </a:rPr>
              <a:t>No new requirements other than format</a:t>
            </a:r>
          </a:p>
          <a:p>
            <a:pPr>
              <a:spcBef>
                <a:spcPts val="0"/>
              </a:spcBef>
              <a:buFont typeface="Arial" pitchFamily="34" charset="0"/>
              <a:buChar char="•"/>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Precautions for safe handling</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Conditions for safe storage, including any incompatibilities are indicated.</a:t>
            </a:r>
          </a:p>
          <a:p>
            <a:pPr>
              <a:defRPr/>
            </a:pPr>
            <a:endParaRPr lang="en-US" dirty="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EFC51F-A731-4340-B80A-29857759B970}"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8: Exposure Controls/PPE</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No new requirements other than format</a:t>
            </a:r>
          </a:p>
          <a:p>
            <a:pPr>
              <a:spcBef>
                <a:spcPct val="2000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OSHA PEL (permissible exposure limit) and any other exposure limit used or recommended by the chemical manufacturer, importer or employer </a:t>
            </a:r>
          </a:p>
          <a:p>
            <a:pPr>
              <a:spcBef>
                <a:spcPts val="0"/>
              </a:spcBef>
              <a:defRPr/>
            </a:pPr>
            <a:r>
              <a:rPr lang="en-US" kern="0" dirty="0">
                <a:latin typeface="Verdana" pitchFamily="34" charset="0"/>
              </a:rPr>
              <a:t>  preparing the SDS</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Appropriate engineering controls</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Individual protection measures, such as PPE</a:t>
            </a:r>
          </a:p>
          <a:p>
            <a:pPr>
              <a:defRPr/>
            </a:pPr>
            <a:endParaRPr 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3D78BA2-0081-4107-911A-E7BBFBA361FC}"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9: Physical, Chemical Properties</a:t>
            </a:r>
          </a:p>
          <a:p>
            <a:pPr>
              <a:defRPr/>
            </a:pPr>
            <a:endParaRPr lang="en-US" dirty="0">
              <a:latin typeface="Verdana" pitchFamily="34" charset="0"/>
              <a:ea typeface="Verdana" pitchFamily="34" charset="0"/>
              <a:cs typeface="Verdana" pitchFamily="34" charset="0"/>
            </a:endParaRPr>
          </a:p>
          <a:p>
            <a:pPr>
              <a:spcBef>
                <a:spcPct val="20000"/>
              </a:spcBef>
              <a:defRPr/>
            </a:pPr>
            <a:r>
              <a:rPr lang="en-US" kern="0" dirty="0">
                <a:latin typeface="Verdana" pitchFamily="34" charset="0"/>
              </a:rPr>
              <a:t>No new requirements other than format:</a:t>
            </a:r>
          </a:p>
          <a:p>
            <a:pPr>
              <a:spcBef>
                <a:spcPct val="20000"/>
              </a:spcBef>
              <a:defRPr/>
            </a:pPr>
            <a:endParaRPr lang="en-US" sz="300" kern="0" dirty="0">
              <a:latin typeface="Verdana" pitchFamily="34" charset="0"/>
            </a:endParaRPr>
          </a:p>
          <a:p>
            <a:pPr marL="171450" indent="-171450">
              <a:spcBef>
                <a:spcPts val="0"/>
              </a:spcBef>
              <a:buSzPct val="140000"/>
              <a:buFont typeface="Arial" pitchFamily="34" charset="0"/>
              <a:buChar char="•"/>
              <a:defRPr/>
            </a:pPr>
            <a:r>
              <a:rPr lang="en-US" kern="0" dirty="0">
                <a:latin typeface="Verdana" pitchFamily="34" charset="0"/>
              </a:rPr>
              <a:t> Appearance (physical state, color, etc.)</a:t>
            </a:r>
          </a:p>
          <a:p>
            <a:pPr marL="171450" indent="-171450">
              <a:spcBef>
                <a:spcPct val="20000"/>
              </a:spcBef>
              <a:buSzPct val="140000"/>
              <a:buFont typeface="Arial" pitchFamily="34" charset="0"/>
              <a:buChar char="•"/>
              <a:defRPr/>
            </a:pPr>
            <a:r>
              <a:rPr lang="en-US" kern="0" dirty="0">
                <a:latin typeface="Verdana" pitchFamily="34" charset="0"/>
              </a:rPr>
              <a:t> Odor (NOT a recommended method to detect the presence of a material)</a:t>
            </a:r>
          </a:p>
          <a:p>
            <a:pPr marL="171450" indent="-171450">
              <a:spcBef>
                <a:spcPct val="20000"/>
              </a:spcBef>
              <a:buSzPct val="140000"/>
              <a:buFont typeface="Arial" pitchFamily="34" charset="0"/>
              <a:buChar char="•"/>
              <a:defRPr/>
            </a:pPr>
            <a:r>
              <a:rPr lang="en-US" kern="0" dirty="0">
                <a:latin typeface="Verdana" pitchFamily="34" charset="0"/>
              </a:rPr>
              <a:t> pH (How acidic or alkaline: A pH of 7 is neutral; a pH between 1 and 6 is acidic; a pH between 8 and 14 is caustic, basic or alkaline)</a:t>
            </a:r>
          </a:p>
          <a:p>
            <a:pPr marL="171450" indent="-171450">
              <a:spcBef>
                <a:spcPts val="0"/>
              </a:spcBef>
              <a:buSzPct val="140000"/>
              <a:buFont typeface="Arial" pitchFamily="34" charset="0"/>
              <a:buChar char="•"/>
              <a:defRPr/>
            </a:pPr>
            <a:r>
              <a:rPr lang="en-US" kern="0" dirty="0">
                <a:latin typeface="Verdana" pitchFamily="34" charset="0"/>
              </a:rPr>
              <a:t> Melting point/freezing point</a:t>
            </a:r>
          </a:p>
          <a:p>
            <a:pPr marL="171450" indent="-171450">
              <a:spcBef>
                <a:spcPts val="0"/>
              </a:spcBef>
              <a:buSzPct val="140000"/>
              <a:buFont typeface="Arial" pitchFamily="34" charset="0"/>
              <a:buChar char="•"/>
              <a:defRPr/>
            </a:pPr>
            <a:r>
              <a:rPr lang="en-US" kern="0" dirty="0">
                <a:latin typeface="Verdana" pitchFamily="34" charset="0"/>
              </a:rPr>
              <a:t> Initial boiling point and boiling range</a:t>
            </a:r>
          </a:p>
          <a:p>
            <a:pPr marL="171450" indent="-171450">
              <a:spcBef>
                <a:spcPct val="20000"/>
              </a:spcBef>
              <a:buSzPct val="140000"/>
              <a:buFont typeface="Arial" pitchFamily="34" charset="0"/>
              <a:buChar char="•"/>
              <a:defRPr/>
            </a:pPr>
            <a:r>
              <a:rPr lang="en-US" kern="0" dirty="0">
                <a:latin typeface="Verdana" pitchFamily="34" charset="0"/>
              </a:rPr>
              <a:t> Flash point</a:t>
            </a:r>
          </a:p>
          <a:p>
            <a:pPr marL="171450" indent="-171450">
              <a:spcBef>
                <a:spcPct val="20000"/>
              </a:spcBef>
              <a:buFont typeface="Arial" pitchFamily="34" charset="0"/>
              <a:buChar char="•"/>
              <a:defRPr/>
            </a:pPr>
            <a:r>
              <a:rPr lang="en-US" kern="0" dirty="0">
                <a:latin typeface="Verdana" pitchFamily="34" charset="0"/>
              </a:rPr>
              <a:t> Evaporation rate</a:t>
            </a:r>
          </a:p>
          <a:p>
            <a:pPr marL="171450" indent="-171450">
              <a:spcBef>
                <a:spcPct val="20000"/>
              </a:spcBef>
              <a:buFont typeface="Arial" pitchFamily="34" charset="0"/>
              <a:buChar char="•"/>
              <a:defRPr/>
            </a:pPr>
            <a:r>
              <a:rPr lang="en-US" kern="0" dirty="0">
                <a:latin typeface="Verdana" pitchFamily="34" charset="0"/>
              </a:rPr>
              <a:t> Flammability (solid, liquid, gas)</a:t>
            </a:r>
          </a:p>
          <a:p>
            <a:pPr marL="171450" indent="-171450">
              <a:spcBef>
                <a:spcPct val="20000"/>
              </a:spcBef>
              <a:buFont typeface="Arial" pitchFamily="34" charset="0"/>
              <a:buChar char="•"/>
              <a:defRPr/>
            </a:pPr>
            <a:r>
              <a:rPr lang="en-US" kern="0" dirty="0">
                <a:latin typeface="Verdana" pitchFamily="34" charset="0"/>
              </a:rPr>
              <a:t> Upper/lower flammability or explosive limits</a:t>
            </a:r>
          </a:p>
          <a:p>
            <a:pPr marL="171450" indent="-171450">
              <a:spcBef>
                <a:spcPct val="20000"/>
              </a:spcBef>
              <a:buFont typeface="Arial" pitchFamily="34" charset="0"/>
              <a:buChar char="•"/>
              <a:defRPr/>
            </a:pPr>
            <a:r>
              <a:rPr lang="en-US" kern="0" dirty="0">
                <a:latin typeface="Verdana" pitchFamily="34" charset="0"/>
              </a:rPr>
              <a:t> Vapor pressure</a:t>
            </a:r>
          </a:p>
          <a:p>
            <a:pPr marL="171450" indent="-171450">
              <a:spcBef>
                <a:spcPct val="20000"/>
              </a:spcBef>
              <a:buFont typeface="Arial" pitchFamily="34" charset="0"/>
              <a:buChar char="•"/>
              <a:defRPr/>
            </a:pPr>
            <a:r>
              <a:rPr lang="en-US" kern="0" dirty="0">
                <a:latin typeface="Verdana" pitchFamily="34" charset="0"/>
              </a:rPr>
              <a:t> Vapor density</a:t>
            </a:r>
          </a:p>
          <a:p>
            <a:pPr marL="171450" indent="-171450">
              <a:spcBef>
                <a:spcPct val="20000"/>
              </a:spcBef>
              <a:buFont typeface="Arial" pitchFamily="34" charset="0"/>
              <a:buChar char="•"/>
              <a:defRPr/>
            </a:pPr>
            <a:r>
              <a:rPr lang="en-US" kern="0" dirty="0">
                <a:latin typeface="Verdana" pitchFamily="34" charset="0"/>
              </a:rPr>
              <a:t> Relative density</a:t>
            </a:r>
          </a:p>
          <a:p>
            <a:pPr marL="171450" indent="-171450">
              <a:spcBef>
                <a:spcPct val="20000"/>
              </a:spcBef>
              <a:buFont typeface="Arial" pitchFamily="34" charset="0"/>
              <a:buChar char="•"/>
              <a:defRPr/>
            </a:pPr>
            <a:r>
              <a:rPr lang="en-US" kern="0" dirty="0">
                <a:latin typeface="Verdana" pitchFamily="34" charset="0"/>
              </a:rPr>
              <a:t> Solubility</a:t>
            </a:r>
          </a:p>
          <a:p>
            <a:pPr>
              <a:defRPr/>
            </a:pPr>
            <a:endParaRPr lang="en-US" dirty="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AA4764-A48B-4C65-80FC-AE1BDFAFB619}" type="slidenum">
              <a:rPr lang="en-US" altLang="en-US">
                <a:latin typeface="Arial" panose="020B0604020202020204" pitchFamily="34" charset="0"/>
              </a:rPr>
              <a:pPr eaLnBrk="1" hangingPunct="1">
                <a:spcBef>
                  <a:spcPct val="0"/>
                </a:spcBef>
              </a:pPr>
              <a:t>78</a:t>
            </a:fld>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9: Physical, Chemical Properties (cont.)</a:t>
            </a:r>
          </a:p>
          <a:p>
            <a:pPr>
              <a:defRPr/>
            </a:pPr>
            <a:endParaRPr lang="en-US" dirty="0"/>
          </a:p>
          <a:p>
            <a:pPr>
              <a:spcBef>
                <a:spcPts val="0"/>
              </a:spcBef>
              <a:buFont typeface="Arial" pitchFamily="34" charset="0"/>
              <a:buChar char="•"/>
              <a:defRPr/>
            </a:pPr>
            <a:r>
              <a:rPr lang="en-US" kern="0" dirty="0">
                <a:latin typeface="Verdana" pitchFamily="34" charset="0"/>
              </a:rPr>
              <a:t> Partition coefficient: n-</a:t>
            </a:r>
            <a:r>
              <a:rPr lang="en-US" kern="0" dirty="0" err="1">
                <a:latin typeface="Verdana" pitchFamily="34" charset="0"/>
              </a:rPr>
              <a:t>octanol</a:t>
            </a:r>
            <a:r>
              <a:rPr lang="en-US" kern="0" dirty="0">
                <a:latin typeface="Verdana" pitchFamily="34" charset="0"/>
              </a:rPr>
              <a:t>/water (the ratio of the concentrations of a substance in two </a:t>
            </a:r>
            <a:r>
              <a:rPr lang="en-US" kern="0" dirty="0" err="1">
                <a:latin typeface="Verdana" pitchFamily="34" charset="0"/>
              </a:rPr>
              <a:t>heterogenous</a:t>
            </a:r>
            <a:r>
              <a:rPr lang="en-US" kern="0" dirty="0">
                <a:latin typeface="Verdana" pitchFamily="34" charset="0"/>
              </a:rPr>
              <a:t> phases in equilibrium with each other.)</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1400" kern="0" dirty="0">
                <a:latin typeface="Verdana" pitchFamily="34" charset="0"/>
              </a:rPr>
              <a:t> </a:t>
            </a:r>
            <a:r>
              <a:rPr lang="en-US" kern="0" dirty="0">
                <a:latin typeface="Verdana" pitchFamily="34" charset="0"/>
              </a:rPr>
              <a:t>Auto-ignition temperature (also known as </a:t>
            </a:r>
            <a:r>
              <a:rPr lang="en-US" kern="0" dirty="0" err="1">
                <a:latin typeface="Verdana" pitchFamily="34" charset="0"/>
              </a:rPr>
              <a:t>autogenious</a:t>
            </a:r>
            <a:r>
              <a:rPr lang="en-US" kern="0" dirty="0">
                <a:latin typeface="Verdana" pitchFamily="34" charset="0"/>
              </a:rPr>
              <a:t> ignition temperature. The ignition temperature required without an outside flaming ignition </a:t>
            </a:r>
          </a:p>
          <a:p>
            <a:pPr>
              <a:spcBef>
                <a:spcPts val="0"/>
              </a:spcBef>
              <a:buFont typeface="Arial" pitchFamily="34" charset="0"/>
              <a:buNone/>
              <a:defRPr/>
            </a:pPr>
            <a:r>
              <a:rPr lang="en-US" kern="0" dirty="0">
                <a:latin typeface="Verdana" pitchFamily="34" charset="0"/>
              </a:rPr>
              <a:t>  source.)</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1400" kern="0" dirty="0">
                <a:latin typeface="Verdana" pitchFamily="34" charset="0"/>
              </a:rPr>
              <a:t> </a:t>
            </a:r>
            <a:r>
              <a:rPr lang="en-US" kern="0" dirty="0">
                <a:latin typeface="Verdana" pitchFamily="34" charset="0"/>
              </a:rPr>
              <a:t>Decomposition temperature</a:t>
            </a:r>
          </a:p>
          <a:p>
            <a:pPr>
              <a:spcBef>
                <a:spcPts val="0"/>
              </a:spcBef>
              <a:defRPr/>
            </a:pPr>
            <a:endParaRPr lang="en-US" kern="0" dirty="0">
              <a:latin typeface="Verdana" pitchFamily="34" charset="0"/>
            </a:endParaRPr>
          </a:p>
          <a:p>
            <a:pPr>
              <a:spcBef>
                <a:spcPct val="20000"/>
              </a:spcBef>
              <a:buFont typeface="Arial" pitchFamily="34" charset="0"/>
              <a:buChar char="•"/>
              <a:defRPr/>
            </a:pPr>
            <a:r>
              <a:rPr lang="en-US" kern="0" dirty="0">
                <a:latin typeface="Verdana" pitchFamily="34" charset="0"/>
              </a:rPr>
              <a:t> Viscosity (resistance to flow)</a:t>
            </a:r>
          </a:p>
          <a:p>
            <a:pPr>
              <a:defRPr/>
            </a:pPr>
            <a:endParaRPr lang="en-US" dirty="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E5D7C9-A1D1-4568-95CC-66447389F75B}" type="slidenum">
              <a:rPr lang="en-US" altLang="en-US">
                <a:latin typeface="Arial" panose="020B0604020202020204" pitchFamily="34" charset="0"/>
              </a:rPr>
              <a:pPr eaLnBrk="1" hangingPunct="1">
                <a:spcBef>
                  <a:spcPct val="0"/>
                </a:spcBef>
              </a:pPr>
              <a:t>79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The rationale for GHS is</a:t>
            </a:r>
          </a:p>
          <a:p>
            <a:pPr>
              <a:defRPr/>
            </a:pPr>
            <a:endParaRPr lang="en-US" dirty="0"/>
          </a:p>
          <a:p>
            <a:pPr>
              <a:spcBef>
                <a:spcPct val="20000"/>
              </a:spcBef>
              <a:defRPr/>
            </a:pPr>
            <a:r>
              <a:rPr lang="en-US" kern="0" dirty="0">
                <a:latin typeface="Verdana" pitchFamily="34" charset="0"/>
              </a:rPr>
              <a:t>“To provide a single, harmonized system to classify chemicals, labels and SDS with the primary benefit of increasing the quality and consistency of information provided to workers, employers and chemical users”*</a:t>
            </a:r>
          </a:p>
          <a:p>
            <a:pPr algn="ctr">
              <a:spcBef>
                <a:spcPct val="20000"/>
              </a:spcBef>
              <a:defRPr/>
            </a:pPr>
            <a:endParaRPr lang="en-US" kern="0" dirty="0">
              <a:latin typeface="Verdana" pitchFamily="34" charset="0"/>
            </a:endParaRPr>
          </a:p>
          <a:p>
            <a:pPr>
              <a:spcBef>
                <a:spcPts val="0"/>
              </a:spcBef>
              <a:defRPr/>
            </a:pPr>
            <a:r>
              <a:rPr lang="en-US" kern="0" dirty="0">
                <a:latin typeface="Verdana" pitchFamily="34" charset="0"/>
              </a:rPr>
              <a:t>Effective, in part, on June 26, 2012, with a built-in</a:t>
            </a:r>
          </a:p>
          <a:p>
            <a:pPr>
              <a:spcBef>
                <a:spcPts val="0"/>
              </a:spcBef>
              <a:defRPr/>
            </a:pPr>
            <a:r>
              <a:rPr lang="en-US" kern="0" dirty="0">
                <a:latin typeface="Verdana" pitchFamily="34" charset="0"/>
              </a:rPr>
              <a:t>transition period and a fully effective date of </a:t>
            </a:r>
          </a:p>
          <a:p>
            <a:pPr>
              <a:spcBef>
                <a:spcPts val="0"/>
              </a:spcBef>
              <a:defRPr/>
            </a:pPr>
            <a:r>
              <a:rPr lang="en-US" kern="0" dirty="0">
                <a:latin typeface="Verdana" pitchFamily="34" charset="0"/>
              </a:rPr>
              <a:t>June 1,2016</a:t>
            </a:r>
          </a:p>
          <a:p>
            <a:pPr algn="ctr">
              <a:spcBef>
                <a:spcPct val="20000"/>
              </a:spcBef>
              <a:defRPr/>
            </a:pPr>
            <a:endParaRPr lang="en-US" sz="900" kern="0" dirty="0">
              <a:latin typeface="Verdana" pitchFamily="34" charset="0"/>
            </a:endParaRPr>
          </a:p>
          <a:p>
            <a:pPr>
              <a:spcBef>
                <a:spcPct val="20000"/>
              </a:spcBef>
              <a:defRPr/>
            </a:pPr>
            <a:r>
              <a:rPr lang="en-US" sz="900" kern="0" dirty="0">
                <a:latin typeface="Verdana" pitchFamily="34" charset="0"/>
              </a:rPr>
              <a:t>*Ruth Mayo, EHS Today, “GHS: The Power of One,” December 1, 2009</a:t>
            </a:r>
          </a:p>
          <a:p>
            <a:pPr>
              <a:defRPr/>
            </a:pP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302CB1-FCF9-4A26-B10E-67A57DE08179}"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10: Stability and Reactivity</a:t>
            </a:r>
          </a:p>
          <a:p>
            <a:pPr>
              <a:defRPr/>
            </a:pPr>
            <a:endParaRPr lang="en-US" dirty="0">
              <a:latin typeface="Verdana" pitchFamily="34" charset="0"/>
              <a:ea typeface="Verdana" pitchFamily="34" charset="0"/>
              <a:cs typeface="Verdana" pitchFamily="34" charset="0"/>
            </a:endParaRPr>
          </a:p>
          <a:p>
            <a:pPr>
              <a:spcBef>
                <a:spcPts val="0"/>
              </a:spcBef>
              <a:buSzPct val="150000"/>
              <a:buFont typeface="Arial" pitchFamily="34" charset="0"/>
              <a:buNone/>
              <a:defRPr/>
            </a:pPr>
            <a:r>
              <a:rPr lang="en-US" kern="0" dirty="0">
                <a:latin typeface="Verdana" pitchFamily="34" charset="0"/>
              </a:rPr>
              <a:t>Hazardous Conditions:</a:t>
            </a:r>
          </a:p>
          <a:p>
            <a:pPr>
              <a:spcBef>
                <a:spcPts val="0"/>
              </a:spcBef>
              <a:buSzPct val="150000"/>
              <a:buFont typeface="Arial" pitchFamily="34" charset="0"/>
              <a:buNone/>
              <a:defRPr/>
            </a:pPr>
            <a:endParaRPr lang="en-US" kern="0" dirty="0">
              <a:latin typeface="Verdana" pitchFamily="34" charset="0"/>
            </a:endParaRPr>
          </a:p>
          <a:p>
            <a:pPr marL="171450" indent="-171450">
              <a:spcBef>
                <a:spcPts val="0"/>
              </a:spcBef>
              <a:buSzPct val="150000"/>
              <a:buFont typeface="Arial" pitchFamily="34" charset="0"/>
              <a:buChar char="•"/>
              <a:defRPr/>
            </a:pPr>
            <a:endParaRPr lang="en-US" sz="300" kern="0" dirty="0">
              <a:latin typeface="Verdana" pitchFamily="34" charset="0"/>
            </a:endParaRPr>
          </a:p>
          <a:p>
            <a:pPr marL="171450" indent="-171450">
              <a:spcBef>
                <a:spcPts val="0"/>
              </a:spcBef>
              <a:buSzPct val="150000"/>
              <a:buFont typeface="Arial" pitchFamily="34" charset="0"/>
              <a:buChar char="•"/>
              <a:defRPr/>
            </a:pPr>
            <a:r>
              <a:rPr lang="en-US" kern="0" dirty="0">
                <a:latin typeface="Verdana" pitchFamily="34" charset="0"/>
              </a:rPr>
              <a:t>New to HCS (as has been required in ANSI Z400.1 standard)</a:t>
            </a:r>
          </a:p>
          <a:p>
            <a:pPr marL="171450" indent="-171450">
              <a:spcBef>
                <a:spcPts val="0"/>
              </a:spcBef>
              <a:buSzPct val="150000"/>
              <a:buFont typeface="Arial" pitchFamily="34" charset="0"/>
              <a:buChar char="•"/>
              <a:defRPr/>
            </a:pPr>
            <a:endParaRPr lang="en-US" sz="300" kern="0" dirty="0">
              <a:latin typeface="Verdana" pitchFamily="34" charset="0"/>
            </a:endParaRPr>
          </a:p>
          <a:p>
            <a:pPr marL="171450" indent="-171450">
              <a:spcBef>
                <a:spcPts val="0"/>
              </a:spcBef>
              <a:buSzPct val="150000"/>
              <a:buFont typeface="Arial" pitchFamily="34" charset="0"/>
              <a:buChar char="•"/>
              <a:defRPr/>
            </a:pPr>
            <a:r>
              <a:rPr lang="en-US" kern="0" dirty="0">
                <a:latin typeface="Verdana" pitchFamily="34" charset="0"/>
              </a:rPr>
              <a:t>Reactivity</a:t>
            </a:r>
          </a:p>
          <a:p>
            <a:pPr marL="171450" indent="-171450">
              <a:spcBef>
                <a:spcPts val="0"/>
              </a:spcBef>
              <a:buSzPct val="150000"/>
              <a:buFont typeface="Arial" pitchFamily="34" charset="0"/>
              <a:buChar char="•"/>
              <a:defRPr/>
            </a:pPr>
            <a:endParaRPr lang="en-US" sz="300" kern="0" dirty="0">
              <a:latin typeface="Verdana" pitchFamily="34" charset="0"/>
            </a:endParaRPr>
          </a:p>
          <a:p>
            <a:pPr marL="171450" indent="-171450">
              <a:spcBef>
                <a:spcPts val="0"/>
              </a:spcBef>
              <a:buSzPct val="150000"/>
              <a:buFont typeface="Arial" pitchFamily="34" charset="0"/>
              <a:buChar char="•"/>
              <a:defRPr/>
            </a:pPr>
            <a:r>
              <a:rPr lang="en-US" kern="0" dirty="0">
                <a:latin typeface="Verdana" pitchFamily="34" charset="0"/>
              </a:rPr>
              <a:t>Chemical stability</a:t>
            </a:r>
          </a:p>
          <a:p>
            <a:pPr marL="171450" indent="-171450">
              <a:spcBef>
                <a:spcPts val="0"/>
              </a:spcBef>
              <a:buSzPct val="150000"/>
              <a:buFont typeface="Arial" pitchFamily="34" charset="0"/>
              <a:buChar char="•"/>
              <a:defRPr/>
            </a:pPr>
            <a:endParaRPr lang="en-US" sz="300" kern="0" dirty="0">
              <a:latin typeface="Verdana" pitchFamily="34" charset="0"/>
            </a:endParaRPr>
          </a:p>
          <a:p>
            <a:pPr marL="171450" indent="-171450">
              <a:spcBef>
                <a:spcPts val="0"/>
              </a:spcBef>
              <a:buSzPct val="150000"/>
              <a:buFont typeface="Arial" pitchFamily="34" charset="0"/>
              <a:buChar char="•"/>
              <a:defRPr/>
            </a:pPr>
            <a:r>
              <a:rPr lang="en-US" kern="0" dirty="0">
                <a:latin typeface="Verdana" pitchFamily="34" charset="0"/>
              </a:rPr>
              <a:t>Possibility of hazardous reactions</a:t>
            </a:r>
          </a:p>
          <a:p>
            <a:pPr marL="171450" indent="-171450">
              <a:spcBef>
                <a:spcPts val="0"/>
              </a:spcBef>
              <a:buFont typeface="Arial" pitchFamily="34" charset="0"/>
              <a:buChar char="•"/>
              <a:defRPr/>
            </a:pPr>
            <a:r>
              <a:rPr lang="en-US" kern="0" dirty="0">
                <a:latin typeface="Verdana" pitchFamily="34" charset="0"/>
              </a:rPr>
              <a:t>Conditions to avoid (static discharge, shock or vibration)</a:t>
            </a:r>
          </a:p>
          <a:p>
            <a:pPr marL="171450" indent="-171450">
              <a:spcBef>
                <a:spcPts val="0"/>
              </a:spcBef>
              <a:buFont typeface="Arial" pitchFamily="34" charset="0"/>
              <a:buChar char="•"/>
              <a:defRPr/>
            </a:pPr>
            <a:endParaRPr lang="en-US" sz="300" kern="0" dirty="0">
              <a:latin typeface="Verdana" pitchFamily="34" charset="0"/>
            </a:endParaRPr>
          </a:p>
          <a:p>
            <a:pPr marL="171450" indent="-171450">
              <a:spcBef>
                <a:spcPts val="0"/>
              </a:spcBef>
              <a:buFont typeface="Arial" pitchFamily="34" charset="0"/>
              <a:buChar char="•"/>
              <a:defRPr/>
            </a:pPr>
            <a:r>
              <a:rPr lang="en-US" kern="0" dirty="0">
                <a:latin typeface="Verdana" pitchFamily="34" charset="0"/>
              </a:rPr>
              <a:t>Incompatible materials</a:t>
            </a:r>
          </a:p>
          <a:p>
            <a:pPr marL="171450" indent="-171450">
              <a:spcBef>
                <a:spcPts val="0"/>
              </a:spcBef>
              <a:buFont typeface="Arial" pitchFamily="34" charset="0"/>
              <a:buChar char="•"/>
              <a:defRPr/>
            </a:pPr>
            <a:endParaRPr lang="en-US" sz="300" kern="0" dirty="0">
              <a:latin typeface="Verdana" pitchFamily="34" charset="0"/>
            </a:endParaRPr>
          </a:p>
          <a:p>
            <a:pPr marL="171450" indent="-171450">
              <a:spcBef>
                <a:spcPts val="0"/>
              </a:spcBef>
              <a:buFont typeface="Arial" pitchFamily="34" charset="0"/>
              <a:buChar char="•"/>
              <a:defRPr/>
            </a:pPr>
            <a:r>
              <a:rPr lang="en-US" kern="0" dirty="0">
                <a:latin typeface="Verdana" pitchFamily="34" charset="0"/>
              </a:rPr>
              <a:t>Hazardous decomposition products</a:t>
            </a:r>
          </a:p>
          <a:p>
            <a:pPr>
              <a:defRPr/>
            </a:pPr>
            <a:endParaRPr lang="en-US" dirty="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A010504-C0C4-40B0-BC8D-7C9C7BDA70A2}" type="slidenum">
              <a:rPr lang="en-US" altLang="en-US">
                <a:latin typeface="Arial" panose="020B0604020202020204" pitchFamily="34" charset="0"/>
              </a:rPr>
              <a:pPr eaLnBrk="1" hangingPunct="1">
                <a:spcBef>
                  <a:spcPct val="0"/>
                </a:spcBef>
              </a:pPr>
              <a:t>80</a:t>
            </a:fld>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11: Toxicological Information</a:t>
            </a:r>
          </a:p>
          <a:p>
            <a:pPr>
              <a:defRPr/>
            </a:pPr>
            <a:endParaRPr lang="en-US" dirty="0"/>
          </a:p>
          <a:p>
            <a:pPr>
              <a:spcBef>
                <a:spcPct val="20000"/>
              </a:spcBef>
              <a:defRPr/>
            </a:pPr>
            <a:r>
              <a:rPr lang="en-US" kern="0" dirty="0">
                <a:latin typeface="Verdana" pitchFamily="34" charset="0"/>
              </a:rPr>
              <a:t>No new requirements other than format:</a:t>
            </a:r>
          </a:p>
          <a:p>
            <a:pPr>
              <a:spcBef>
                <a:spcPct val="20000"/>
              </a:spcBef>
              <a:defRPr/>
            </a:pPr>
            <a:endParaRPr lang="en-US" kern="0" dirty="0">
              <a:latin typeface="Verdana" pitchFamily="34" charset="0"/>
            </a:endParaRPr>
          </a:p>
          <a:p>
            <a:pPr>
              <a:spcBef>
                <a:spcPts val="0"/>
              </a:spcBef>
              <a:buFont typeface="Arial" pitchFamily="34" charset="0"/>
              <a:buChar char="•"/>
              <a:defRPr/>
            </a:pPr>
            <a:r>
              <a:rPr lang="en-US" kern="0" dirty="0">
                <a:latin typeface="Verdana" pitchFamily="34" charset="0"/>
              </a:rPr>
              <a:t> Description of various toxicological effects and available data used to identify those effects, including:</a:t>
            </a:r>
          </a:p>
          <a:p>
            <a:pPr>
              <a:spcBef>
                <a:spcPts val="0"/>
              </a:spcBef>
              <a:defRPr/>
            </a:pPr>
            <a:endParaRPr lang="en-US" kern="0" dirty="0">
              <a:latin typeface="Verdana" pitchFamily="34" charset="0"/>
            </a:endParaRPr>
          </a:p>
          <a:p>
            <a:pPr lvl="1">
              <a:spcBef>
                <a:spcPts val="0"/>
              </a:spcBef>
              <a:buFont typeface="Courier New" pitchFamily="49" charset="0"/>
              <a:buChar char="o"/>
              <a:defRPr/>
            </a:pPr>
            <a:r>
              <a:rPr lang="en-US" kern="0" dirty="0">
                <a:latin typeface="Verdana" pitchFamily="34" charset="0"/>
              </a:rPr>
              <a:t> Likely exposure routes (inhalation, ingestion, skin and eye contact)</a:t>
            </a:r>
          </a:p>
          <a:p>
            <a:pPr lvl="1">
              <a:spcBef>
                <a:spcPts val="0"/>
              </a:spcBef>
              <a:buFont typeface="Courier New" pitchFamily="49" charset="0"/>
              <a:buChar char="o"/>
              <a:defRPr/>
            </a:pPr>
            <a:r>
              <a:rPr lang="en-US" kern="0" dirty="0">
                <a:latin typeface="Verdana" pitchFamily="34" charset="0"/>
              </a:rPr>
              <a:t> Symptoms related to the physical, chemical and toxicological characteristics</a:t>
            </a:r>
          </a:p>
          <a:p>
            <a:pPr lvl="1">
              <a:spcBef>
                <a:spcPts val="0"/>
              </a:spcBef>
              <a:buFont typeface="Courier New" pitchFamily="49" charset="0"/>
              <a:buChar char="o"/>
              <a:defRPr/>
            </a:pPr>
            <a:r>
              <a:rPr lang="en-US" kern="0" dirty="0">
                <a:latin typeface="Verdana" pitchFamily="34" charset="0"/>
              </a:rPr>
              <a:t> Delayed and immediate effects and chronic effects from short and long term exposure</a:t>
            </a:r>
          </a:p>
          <a:p>
            <a:pPr lvl="1">
              <a:spcBef>
                <a:spcPts val="0"/>
              </a:spcBef>
              <a:buFont typeface="Courier New" pitchFamily="49" charset="0"/>
              <a:buChar char="o"/>
              <a:defRPr/>
            </a:pPr>
            <a:r>
              <a:rPr lang="en-US" kern="0" dirty="0">
                <a:latin typeface="Verdana" pitchFamily="34" charset="0"/>
              </a:rPr>
              <a:t> Numerical measures of toxicity (such as acute toxicity estimates)</a:t>
            </a:r>
          </a:p>
          <a:p>
            <a:pPr>
              <a:defRPr/>
            </a:pPr>
            <a:endParaRPr 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2B87206-32D6-4CA5-A9B4-8E9A8A7056E2}" type="slidenum">
              <a:rPr lang="en-US" altLang="en-US">
                <a:latin typeface="Arial" panose="020B0604020202020204" pitchFamily="34" charset="0"/>
              </a:rPr>
              <a:pPr eaLnBrk="1" hangingPunct="1">
                <a:spcBef>
                  <a:spcPct val="0"/>
                </a:spcBef>
              </a:pPr>
              <a:t>81</a:t>
            </a:fld>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12: Ecological Information</a:t>
            </a:r>
          </a:p>
          <a:p>
            <a:pPr>
              <a:defRPr/>
            </a:pPr>
            <a:endParaRPr lang="en-US" dirty="0"/>
          </a:p>
          <a:p>
            <a:pPr>
              <a:spcBef>
                <a:spcPct val="20000"/>
              </a:spcBef>
              <a:defRPr/>
            </a:pPr>
            <a:r>
              <a:rPr lang="en-US" kern="0" dirty="0">
                <a:latin typeface="Verdana" pitchFamily="34" charset="0"/>
              </a:rPr>
              <a:t>Non-mandatory. Although OSHA will not enforce, to be GHS-compliant, the requirements for this section would be:</a:t>
            </a:r>
          </a:p>
          <a:p>
            <a:pPr indent="112713">
              <a:spcBef>
                <a:spcPts val="0"/>
              </a:spcBef>
              <a:defRPr/>
            </a:pPr>
            <a:endParaRPr lang="en-US" kern="0" dirty="0">
              <a:latin typeface="Verdana" pitchFamily="34" charset="0"/>
            </a:endParaRPr>
          </a:p>
          <a:p>
            <a:pPr lvl="1">
              <a:spcBef>
                <a:spcPts val="0"/>
              </a:spcBef>
              <a:buFont typeface="Courier New" pitchFamily="49" charset="0"/>
              <a:buChar char="o"/>
              <a:defRPr/>
            </a:pPr>
            <a:r>
              <a:rPr lang="en-US" kern="0" dirty="0">
                <a:latin typeface="Verdana" pitchFamily="34" charset="0"/>
              </a:rPr>
              <a:t> </a:t>
            </a:r>
            <a:r>
              <a:rPr lang="en-US" kern="0" dirty="0" err="1">
                <a:latin typeface="Verdana" pitchFamily="34" charset="0"/>
              </a:rPr>
              <a:t>Ecotoxicity</a:t>
            </a:r>
            <a:r>
              <a:rPr lang="en-US" kern="0" dirty="0">
                <a:latin typeface="Verdana" pitchFamily="34" charset="0"/>
              </a:rPr>
              <a:t> (aquatic and terrestrial, where available)</a:t>
            </a:r>
          </a:p>
          <a:p>
            <a:pPr lvl="1">
              <a:spcBef>
                <a:spcPts val="0"/>
              </a:spcBef>
              <a:buFont typeface="Courier New" pitchFamily="49" charset="0"/>
              <a:buChar char="o"/>
              <a:defRPr/>
            </a:pPr>
            <a:r>
              <a:rPr lang="en-US" kern="0" dirty="0">
                <a:latin typeface="Verdana" pitchFamily="34" charset="0"/>
              </a:rPr>
              <a:t> Persistence and degradability</a:t>
            </a:r>
          </a:p>
          <a:p>
            <a:pPr lvl="1">
              <a:spcBef>
                <a:spcPts val="0"/>
              </a:spcBef>
              <a:buFont typeface="Courier New" pitchFamily="49" charset="0"/>
              <a:buChar char="o"/>
              <a:defRPr/>
            </a:pPr>
            <a:r>
              <a:rPr lang="en-US" kern="0" dirty="0">
                <a:latin typeface="Verdana" pitchFamily="34" charset="0"/>
              </a:rPr>
              <a:t> </a:t>
            </a:r>
            <a:r>
              <a:rPr lang="en-US" kern="0" dirty="0" err="1">
                <a:latin typeface="Verdana" pitchFamily="34" charset="0"/>
              </a:rPr>
              <a:t>Bioaccumulative</a:t>
            </a:r>
            <a:r>
              <a:rPr lang="en-US" kern="0" dirty="0">
                <a:latin typeface="Verdana" pitchFamily="34" charset="0"/>
              </a:rPr>
              <a:t> potential</a:t>
            </a:r>
          </a:p>
          <a:p>
            <a:pPr lvl="1">
              <a:spcBef>
                <a:spcPts val="0"/>
              </a:spcBef>
              <a:buFont typeface="Courier New" pitchFamily="49" charset="0"/>
              <a:buChar char="o"/>
              <a:defRPr/>
            </a:pPr>
            <a:r>
              <a:rPr lang="en-US" kern="0" dirty="0">
                <a:latin typeface="Verdana" pitchFamily="34" charset="0"/>
              </a:rPr>
              <a:t> Mobility in soil</a:t>
            </a:r>
          </a:p>
          <a:p>
            <a:pPr lvl="1">
              <a:spcBef>
                <a:spcPts val="0"/>
              </a:spcBef>
              <a:buFont typeface="Courier New" pitchFamily="49" charset="0"/>
              <a:buChar char="o"/>
              <a:defRPr/>
            </a:pPr>
            <a:r>
              <a:rPr lang="en-US" kern="0" dirty="0">
                <a:latin typeface="Verdana" pitchFamily="34" charset="0"/>
              </a:rPr>
              <a:t> Other adverse effects</a:t>
            </a:r>
          </a:p>
          <a:p>
            <a:pPr>
              <a:defRPr/>
            </a:pPr>
            <a:endParaRPr lang="en-US"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C36EC7-F9DE-49FE-A2E9-BF9A15468A54}" type="slidenum">
              <a:rPr lang="en-US" altLang="en-US">
                <a:latin typeface="Arial" panose="020B0604020202020204" pitchFamily="34" charset="0"/>
              </a:rPr>
              <a:pPr eaLnBrk="1" hangingPunct="1">
                <a:spcBef>
                  <a:spcPct val="0"/>
                </a:spcBef>
              </a:pPr>
              <a:t>82</a:t>
            </a:fld>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13: Disposal Considerations</a:t>
            </a:r>
          </a:p>
          <a:p>
            <a:pPr>
              <a:defRPr/>
            </a:pPr>
            <a:endParaRPr lang="en-US" dirty="0"/>
          </a:p>
          <a:p>
            <a:pPr>
              <a:spcBef>
                <a:spcPts val="0"/>
              </a:spcBef>
              <a:buFont typeface="Arial" pitchFamily="34" charset="0"/>
              <a:buChar char="•"/>
              <a:defRPr/>
            </a:pPr>
            <a:r>
              <a:rPr lang="en-US" kern="0" dirty="0">
                <a:latin typeface="Verdana" pitchFamily="34" charset="0"/>
              </a:rPr>
              <a:t> To be GHS compliant, this section is provided, but compliance is outside OSHA jurisdiction</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However, OSHA may enforce provisions associated with safe handling and use, including appropriate hygienic practices (see Section 7, above)</a:t>
            </a:r>
          </a:p>
          <a:p>
            <a:pPr>
              <a:spcBef>
                <a:spcPts val="0"/>
              </a:spcBef>
              <a:defRPr/>
            </a:pPr>
            <a:endParaRPr lang="en-US" sz="300" kern="0" dirty="0">
              <a:latin typeface="Verdana" pitchFamily="34" charset="0"/>
            </a:endParaRPr>
          </a:p>
          <a:p>
            <a:pPr>
              <a:spcBef>
                <a:spcPts val="0"/>
              </a:spcBef>
              <a:buFont typeface="Arial" pitchFamily="34" charset="0"/>
              <a:buChar char="•"/>
              <a:defRPr/>
            </a:pPr>
            <a:r>
              <a:rPr lang="en-US" kern="0" dirty="0">
                <a:latin typeface="Verdana" pitchFamily="34" charset="0"/>
              </a:rPr>
              <a:t> Description of waste residues and information on their safe handling</a:t>
            </a:r>
          </a:p>
          <a:p>
            <a:pPr>
              <a:spcBef>
                <a:spcPts val="0"/>
              </a:spcBef>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Methods of disposal</a:t>
            </a:r>
          </a:p>
          <a:p>
            <a:pPr>
              <a:spcBef>
                <a:spcPct val="20000"/>
              </a:spcBef>
              <a:buFont typeface="Arial" pitchFamily="34" charset="0"/>
              <a:buChar char="•"/>
              <a:defRPr/>
            </a:pPr>
            <a:endParaRPr lang="en-US" sz="300" kern="0" dirty="0">
              <a:latin typeface="Verdana" pitchFamily="34" charset="0"/>
            </a:endParaRPr>
          </a:p>
          <a:p>
            <a:pPr>
              <a:spcBef>
                <a:spcPct val="20000"/>
              </a:spcBef>
              <a:buFont typeface="Arial" pitchFamily="34" charset="0"/>
              <a:buChar char="•"/>
              <a:defRPr/>
            </a:pPr>
            <a:r>
              <a:rPr lang="en-US" kern="0" dirty="0">
                <a:latin typeface="Verdana" pitchFamily="34" charset="0"/>
              </a:rPr>
              <a:t> Disposal of any contaminated packaging</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854E40-62DE-4FDF-BEAA-3D52B6E30C39}" type="slidenum">
              <a:rPr lang="en-US" altLang="en-US">
                <a:latin typeface="Arial" panose="020B0604020202020204" pitchFamily="34" charset="0"/>
              </a:rPr>
              <a:pPr eaLnBrk="1" hangingPunct="1">
                <a:spcBef>
                  <a:spcPct val="0"/>
                </a:spcBef>
              </a:pPr>
              <a:t>83</a:t>
            </a:fld>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14: Transportation Information</a:t>
            </a:r>
          </a:p>
          <a:p>
            <a:pPr>
              <a:defRPr/>
            </a:pPr>
            <a:endParaRPr lang="en-US" dirty="0"/>
          </a:p>
          <a:p>
            <a:pPr>
              <a:spcBef>
                <a:spcPts val="0"/>
              </a:spcBef>
              <a:buFont typeface="Arial" pitchFamily="34" charset="0"/>
              <a:buChar char="•"/>
              <a:defRPr/>
            </a:pPr>
            <a:r>
              <a:rPr lang="en-US" kern="0" dirty="0">
                <a:latin typeface="Verdana" pitchFamily="34" charset="0"/>
              </a:rPr>
              <a:t> To be GHS compliant, this section is provided, but compliance is outside OSHA jurisdiction.</a:t>
            </a:r>
          </a:p>
          <a:p>
            <a:pPr>
              <a:spcBef>
                <a:spcPts val="0"/>
              </a:spcBef>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UN number</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UN proper shipping name</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Transport hazard classes</a:t>
            </a:r>
          </a:p>
          <a:p>
            <a:pPr>
              <a:spcBef>
                <a:spcPct val="20000"/>
              </a:spcBef>
              <a:buFont typeface="Arial" pitchFamily="34" charset="0"/>
              <a:buChar char="•"/>
              <a:defRPr/>
            </a:pPr>
            <a:endParaRPr lang="en-US" sz="100" kern="0" dirty="0">
              <a:latin typeface="Verdana" pitchFamily="34" charset="0"/>
            </a:endParaRPr>
          </a:p>
          <a:p>
            <a:pPr>
              <a:spcBef>
                <a:spcPct val="20000"/>
              </a:spcBef>
              <a:buFont typeface="Arial" pitchFamily="34" charset="0"/>
              <a:buChar char="•"/>
              <a:defRPr/>
            </a:pPr>
            <a:r>
              <a:rPr lang="en-US" kern="0" dirty="0">
                <a:latin typeface="Verdana" pitchFamily="34" charset="0"/>
              </a:rPr>
              <a:t> Packing group, if applicable</a:t>
            </a:r>
          </a:p>
          <a:p>
            <a:pPr>
              <a:spcBef>
                <a:spcPct val="2000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Environmental hazards such as marine pollutant (yes/no)</a:t>
            </a:r>
          </a:p>
          <a:p>
            <a:pPr>
              <a:spcBef>
                <a:spcPts val="0"/>
              </a:spcBef>
              <a:buFont typeface="Arial" pitchFamily="34" charset="0"/>
              <a:buChar char="•"/>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Transport in bulk (per Annex II of MARPOL 73/78 and IBC Code)</a:t>
            </a:r>
          </a:p>
          <a:p>
            <a:pPr>
              <a:spcBef>
                <a:spcPts val="0"/>
              </a:spcBef>
              <a:defRPr/>
            </a:pPr>
            <a:endParaRPr lang="en-US" sz="100" kern="0" dirty="0">
              <a:latin typeface="Verdana" pitchFamily="34" charset="0"/>
            </a:endParaRPr>
          </a:p>
          <a:p>
            <a:pPr>
              <a:spcBef>
                <a:spcPts val="0"/>
              </a:spcBef>
              <a:buFont typeface="Arial" pitchFamily="34" charset="0"/>
              <a:buChar char="•"/>
              <a:defRPr/>
            </a:pPr>
            <a:r>
              <a:rPr lang="en-US" kern="0" dirty="0">
                <a:latin typeface="Verdana" pitchFamily="34" charset="0"/>
              </a:rPr>
              <a:t> Special precautions which a user needs to be aware of or needs to comply with, in connection with transport or conveyance either within or outside</a:t>
            </a:r>
          </a:p>
          <a:p>
            <a:pPr>
              <a:spcBef>
                <a:spcPts val="0"/>
              </a:spcBef>
              <a:buFont typeface="Arial" pitchFamily="34" charset="0"/>
              <a:buNone/>
              <a:defRPr/>
            </a:pPr>
            <a:r>
              <a:rPr lang="en-US" kern="0" dirty="0">
                <a:latin typeface="Verdana" pitchFamily="34" charset="0"/>
              </a:rPr>
              <a:t>  their premises </a:t>
            </a:r>
          </a:p>
          <a:p>
            <a:pPr>
              <a:defRPr/>
            </a:pPr>
            <a:endParaRPr lang="en-US" dirty="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9B53D3F-C303-476B-85E0-A5809BC543DA}" type="slidenum">
              <a:rPr lang="en-US" altLang="en-US">
                <a:latin typeface="Arial" panose="020B0604020202020204" pitchFamily="34" charset="0"/>
              </a:rPr>
              <a:pPr eaLnBrk="1" hangingPunct="1">
                <a:spcBef>
                  <a:spcPct val="0"/>
                </a:spcBef>
              </a:pPr>
              <a:t>84</a:t>
            </a:fld>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Section 15: Regulatory Information</a:t>
            </a:r>
          </a:p>
          <a:p>
            <a:endParaRPr lang="en-US" altLang="en-US"/>
          </a:p>
          <a:p>
            <a:pPr>
              <a:buFontTx/>
              <a:buChar char="•"/>
            </a:pPr>
            <a:r>
              <a:rPr lang="en-US" altLang="en-US">
                <a:latin typeface="Verdana" panose="020B0604030504040204" pitchFamily="34" charset="0"/>
              </a:rPr>
              <a:t> To be GHS compliant, this section is provided, but compliance is outside OSHA jurisdiction</a:t>
            </a:r>
          </a:p>
          <a:p>
            <a:endParaRPr lang="en-US" altLang="en-US" sz="300">
              <a:latin typeface="Verdana" panose="020B0604030504040204" pitchFamily="34" charset="0"/>
            </a:endParaRPr>
          </a:p>
          <a:p>
            <a:pPr>
              <a:buFontTx/>
              <a:buChar char="•"/>
            </a:pPr>
            <a:r>
              <a:rPr lang="en-US" altLang="en-US">
                <a:latin typeface="Verdana" panose="020B0604030504040204" pitchFamily="34" charset="0"/>
              </a:rPr>
              <a:t> Safety</a:t>
            </a:r>
          </a:p>
          <a:p>
            <a:pPr>
              <a:buFontTx/>
              <a:buChar char="•"/>
            </a:pPr>
            <a:endParaRPr lang="en-US" altLang="en-US" sz="300">
              <a:latin typeface="Verdana" panose="020B0604030504040204" pitchFamily="34" charset="0"/>
            </a:endParaRPr>
          </a:p>
          <a:p>
            <a:pPr>
              <a:buFontTx/>
              <a:buChar char="•"/>
            </a:pPr>
            <a:r>
              <a:rPr lang="en-US" altLang="en-US">
                <a:latin typeface="Verdana" panose="020B0604030504040204" pitchFamily="34" charset="0"/>
              </a:rPr>
              <a:t> Health</a:t>
            </a:r>
          </a:p>
          <a:p>
            <a:pPr>
              <a:buFontTx/>
              <a:buChar char="•"/>
            </a:pPr>
            <a:endParaRPr lang="en-US" altLang="en-US" sz="300">
              <a:latin typeface="Verdana" panose="020B0604030504040204" pitchFamily="34" charset="0"/>
            </a:endParaRPr>
          </a:p>
          <a:p>
            <a:pPr>
              <a:buFontTx/>
              <a:buChar char="•"/>
            </a:pPr>
            <a:r>
              <a:rPr lang="en-US" altLang="en-US">
                <a:latin typeface="Verdana" panose="020B0604030504040204" pitchFamily="34" charset="0"/>
              </a:rPr>
              <a:t> Environmental regulations specific to product</a:t>
            </a:r>
          </a:p>
          <a:p>
            <a:endParaRPr lang="en-US" altLang="en-US"/>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A2B5D4-5310-4EAA-9D9C-5780F61852C0}" type="slidenum">
              <a:rPr lang="en-US" altLang="en-US">
                <a:latin typeface="Arial" panose="020B0604020202020204" pitchFamily="34" charset="0"/>
              </a:rPr>
              <a:pPr eaLnBrk="1" hangingPunct="1">
                <a:spcBef>
                  <a:spcPct val="0"/>
                </a:spcBef>
              </a:pPr>
              <a:t>85</a:t>
            </a:fld>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Section 16: Other Information</a:t>
            </a:r>
          </a:p>
          <a:p>
            <a:pPr>
              <a:defRPr/>
            </a:pPr>
            <a:endParaRPr lang="en-US" dirty="0"/>
          </a:p>
          <a:p>
            <a:pPr>
              <a:spcBef>
                <a:spcPct val="20000"/>
              </a:spcBef>
              <a:buFont typeface="Arial" pitchFamily="34" charset="0"/>
              <a:buChar char="•"/>
              <a:defRPr/>
            </a:pPr>
            <a:r>
              <a:rPr lang="en-US" kern="0" dirty="0">
                <a:latin typeface="Verdana" pitchFamily="34" charset="0"/>
              </a:rPr>
              <a:t> No new requirements other than format</a:t>
            </a:r>
          </a:p>
          <a:p>
            <a:pPr>
              <a:spcBef>
                <a:spcPct val="20000"/>
              </a:spcBef>
              <a:buFont typeface="Arial" pitchFamily="34" charset="0"/>
              <a:buChar char="•"/>
              <a:defRPr/>
            </a:pPr>
            <a:endParaRPr lang="en-US" sz="800" kern="0" dirty="0">
              <a:latin typeface="Verdana" pitchFamily="34" charset="0"/>
            </a:endParaRPr>
          </a:p>
          <a:p>
            <a:pPr>
              <a:spcBef>
                <a:spcPct val="20000"/>
              </a:spcBef>
              <a:buFont typeface="Arial" pitchFamily="34" charset="0"/>
              <a:buChar char="•"/>
              <a:defRPr/>
            </a:pPr>
            <a:r>
              <a:rPr lang="en-US" kern="0" dirty="0">
                <a:latin typeface="Verdana" pitchFamily="34" charset="0"/>
              </a:rPr>
              <a:t> Date of preparation of SDS or last revision date</a:t>
            </a:r>
          </a:p>
          <a:p>
            <a:pPr>
              <a:defRPr/>
            </a:pPr>
            <a:endParaRPr lang="en-US" dirty="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9E2A118-D011-40FD-9998-5023EBEA7E61}" type="slidenum">
              <a:rPr lang="en-US" altLang="en-US">
                <a:latin typeface="Arial" panose="020B0604020202020204" pitchFamily="34" charset="0"/>
              </a:rPr>
              <a:pPr eaLnBrk="1" hangingPunct="1">
                <a:spcBef>
                  <a:spcPct val="0"/>
                </a:spcBef>
              </a:pPr>
              <a:t>86</a:t>
            </a:fld>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latin typeface="Verdana" pitchFamily="34" charset="0"/>
                <a:ea typeface="Verdana" pitchFamily="34" charset="0"/>
                <a:cs typeface="Verdana" pitchFamily="34" charset="0"/>
              </a:rPr>
              <a:t>The written Hazard Communication Plan.</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The standard requires industry:</a:t>
            </a:r>
          </a:p>
          <a:p>
            <a:pPr>
              <a:defRPr/>
            </a:pPr>
            <a:endParaRPr lang="en-US" dirty="0">
              <a:latin typeface="Verdana" pitchFamily="34" charset="0"/>
              <a:ea typeface="Verdana" pitchFamily="34" charset="0"/>
              <a:cs typeface="Verdana" pitchFamily="34" charset="0"/>
            </a:endParaRPr>
          </a:p>
          <a:p>
            <a:pPr lvl="1">
              <a:lnSpc>
                <a:spcPct val="95000"/>
              </a:lnSpc>
              <a:spcBef>
                <a:spcPts val="0"/>
              </a:spcBef>
              <a:buFont typeface="Arial" charset="0"/>
              <a:buChar char="•"/>
              <a:defRPr/>
            </a:pPr>
            <a:r>
              <a:rPr lang="en-US" kern="0" dirty="0">
                <a:latin typeface="Verdana" pitchFamily="34" charset="0"/>
                <a:ea typeface="Verdana" pitchFamily="34" charset="0"/>
                <a:cs typeface="Verdana" pitchFamily="34" charset="0"/>
              </a:rPr>
              <a:t> To develop and implement a written hazard communication program</a:t>
            </a:r>
          </a:p>
          <a:p>
            <a:pPr lvl="1">
              <a:lnSpc>
                <a:spcPct val="95000"/>
              </a:lnSpc>
              <a:spcBef>
                <a:spcPct val="20000"/>
              </a:spcBef>
              <a:buFont typeface="Arial" charset="0"/>
              <a:buChar char="•"/>
              <a:defRPr/>
            </a:pPr>
            <a:endParaRPr lang="en-US" b="1" kern="0" dirty="0">
              <a:latin typeface="Verdana" pitchFamily="34" charset="0"/>
              <a:ea typeface="Verdana" pitchFamily="34" charset="0"/>
              <a:cs typeface="Verdana" pitchFamily="34" charset="0"/>
            </a:endParaRPr>
          </a:p>
          <a:p>
            <a:pPr lvl="1">
              <a:lnSpc>
                <a:spcPct val="95000"/>
              </a:lnSpc>
              <a:spcBef>
                <a:spcPts val="0"/>
              </a:spcBef>
              <a:buFont typeface="Arial" charset="0"/>
              <a:buChar char="•"/>
              <a:defRPr/>
            </a:pPr>
            <a:r>
              <a:rPr lang="en-US" kern="0" dirty="0">
                <a:latin typeface="Verdana" pitchFamily="34" charset="0"/>
                <a:ea typeface="Verdana" pitchFamily="34" charset="0"/>
                <a:cs typeface="Verdana" pitchFamily="34" charset="0"/>
              </a:rPr>
              <a:t> To provide hazard communication training for employees: </a:t>
            </a:r>
          </a:p>
          <a:p>
            <a:pPr lvl="1">
              <a:lnSpc>
                <a:spcPct val="95000"/>
              </a:lnSpc>
              <a:spcBef>
                <a:spcPts val="0"/>
              </a:spcBef>
              <a:defRPr/>
            </a:pPr>
            <a:r>
              <a:rPr lang="en-US" kern="0" dirty="0">
                <a:latin typeface="Verdana" pitchFamily="34" charset="0"/>
                <a:ea typeface="Verdana" pitchFamily="34" charset="0"/>
                <a:cs typeface="Verdana" pitchFamily="34" charset="0"/>
              </a:rPr>
              <a:t> </a:t>
            </a:r>
          </a:p>
          <a:p>
            <a:pPr lvl="2">
              <a:lnSpc>
                <a:spcPct val="95000"/>
              </a:lnSpc>
              <a:spcBef>
                <a:spcPct val="20000"/>
              </a:spcBef>
              <a:buFont typeface="Courier New" pitchFamily="49" charset="0"/>
              <a:buChar char="o"/>
              <a:defRPr/>
            </a:pPr>
            <a:r>
              <a:rPr lang="en-US" kern="0" dirty="0">
                <a:latin typeface="Verdana" pitchFamily="34" charset="0"/>
                <a:ea typeface="Verdana" pitchFamily="34" charset="0"/>
                <a:cs typeface="Verdana" pitchFamily="34" charset="0"/>
              </a:rPr>
              <a:t> Initially (to newly hired personnel)</a:t>
            </a:r>
          </a:p>
          <a:p>
            <a:pPr lvl="2">
              <a:lnSpc>
                <a:spcPct val="95000"/>
              </a:lnSpc>
              <a:spcBef>
                <a:spcPct val="20000"/>
              </a:spcBef>
              <a:defRPr/>
            </a:pPr>
            <a:endParaRPr lang="en-US" kern="0" dirty="0">
              <a:latin typeface="Verdana" pitchFamily="34" charset="0"/>
              <a:ea typeface="Verdana" pitchFamily="34" charset="0"/>
              <a:cs typeface="Verdana" pitchFamily="34" charset="0"/>
            </a:endParaRPr>
          </a:p>
          <a:p>
            <a:pPr lvl="2">
              <a:lnSpc>
                <a:spcPct val="95000"/>
              </a:lnSpc>
              <a:spcBef>
                <a:spcPts val="0"/>
              </a:spcBef>
              <a:buFont typeface="Courier New" pitchFamily="49" charset="0"/>
              <a:buChar char="o"/>
              <a:defRPr/>
            </a:pPr>
            <a:r>
              <a:rPr lang="en-US" kern="0" dirty="0">
                <a:latin typeface="Verdana" pitchFamily="34" charset="0"/>
                <a:ea typeface="Verdana" pitchFamily="34" charset="0"/>
                <a:cs typeface="Verdana" pitchFamily="34" charset="0"/>
              </a:rPr>
              <a:t> Whenever a new hazard is introduced into the workplace</a:t>
            </a:r>
          </a:p>
          <a:p>
            <a:pPr>
              <a:defRPr/>
            </a:pPr>
            <a:endParaRPr lang="en-US" dirty="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D9F13E-4114-4613-8ED3-78D284304E82}" type="slidenum">
              <a:rPr lang="en-US" altLang="en-US">
                <a:latin typeface="Arial" panose="020B0604020202020204" pitchFamily="34" charset="0"/>
              </a:rPr>
              <a:pPr eaLnBrk="1" hangingPunct="1">
                <a:spcBef>
                  <a:spcPct val="0"/>
                </a:spcBef>
              </a:pPr>
              <a:t>87</a:t>
            </a:fld>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a:latin typeface="Verdana" pitchFamily="34" charset="0"/>
                <a:ea typeface="Verdana" pitchFamily="34" charset="0"/>
                <a:cs typeface="Verdana" pitchFamily="34" charset="0"/>
              </a:rPr>
              <a:t>The Plan should include:</a:t>
            </a:r>
          </a:p>
          <a:p>
            <a:pPr>
              <a:defRPr/>
            </a:pPr>
            <a:endParaRPr lang="en-US" dirty="0">
              <a:latin typeface="Verdana" pitchFamily="34" charset="0"/>
              <a:ea typeface="Verdana" pitchFamily="34" charset="0"/>
              <a:cs typeface="Verdana" pitchFamily="34" charset="0"/>
            </a:endParaRPr>
          </a:p>
          <a:p>
            <a:pPr lvl="1">
              <a:lnSpc>
                <a:spcPct val="85000"/>
              </a:lnSpc>
              <a:spcBef>
                <a:spcPct val="20000"/>
              </a:spcBef>
              <a:buFont typeface="Arial" charset="0"/>
              <a:buChar char="•"/>
              <a:defRPr/>
            </a:pPr>
            <a:r>
              <a:rPr lang="en-US" kern="0" dirty="0">
                <a:latin typeface="Verdana" pitchFamily="34" charset="0"/>
                <a:ea typeface="Verdana" pitchFamily="34" charset="0"/>
                <a:cs typeface="Verdana" pitchFamily="34" charset="0"/>
              </a:rPr>
              <a:t> How SDS filing requirements are being met</a:t>
            </a:r>
          </a:p>
          <a:p>
            <a:pPr lvl="1">
              <a:lnSpc>
                <a:spcPct val="85000"/>
              </a:lnSpc>
              <a:spcBef>
                <a:spcPct val="20000"/>
              </a:spcBef>
              <a:buFont typeface="Arial" charset="0"/>
              <a:buChar char="•"/>
              <a:defRPr/>
            </a:pPr>
            <a:endParaRPr lang="en-US" kern="0" dirty="0">
              <a:latin typeface="Verdana" pitchFamily="34" charset="0"/>
              <a:ea typeface="Verdana" pitchFamily="34" charset="0"/>
              <a:cs typeface="Verdana" pitchFamily="34" charset="0"/>
            </a:endParaRPr>
          </a:p>
          <a:p>
            <a:pPr lvl="1">
              <a:lnSpc>
                <a:spcPct val="85000"/>
              </a:lnSpc>
              <a:spcBef>
                <a:spcPct val="20000"/>
              </a:spcBef>
              <a:buFont typeface="Arial" charset="0"/>
              <a:buChar char="•"/>
              <a:defRPr/>
            </a:pPr>
            <a:r>
              <a:rPr lang="en-US" kern="0" dirty="0">
                <a:latin typeface="Verdana" pitchFamily="34" charset="0"/>
                <a:ea typeface="Verdana" pitchFamily="34" charset="0"/>
                <a:cs typeface="Verdana" pitchFamily="34" charset="0"/>
              </a:rPr>
              <a:t> Type of labeling system being used</a:t>
            </a:r>
          </a:p>
          <a:p>
            <a:pPr lvl="1">
              <a:lnSpc>
                <a:spcPct val="85000"/>
              </a:lnSpc>
              <a:spcBef>
                <a:spcPct val="20000"/>
              </a:spcBef>
              <a:buFont typeface="Arial" charset="0"/>
              <a:buChar char="•"/>
              <a:defRPr/>
            </a:pPr>
            <a:endParaRPr lang="en-US" kern="0" dirty="0">
              <a:latin typeface="Verdana" pitchFamily="34" charset="0"/>
              <a:ea typeface="Verdana" pitchFamily="34" charset="0"/>
              <a:cs typeface="Verdana" pitchFamily="34" charset="0"/>
            </a:endParaRPr>
          </a:p>
          <a:p>
            <a:pPr lvl="1">
              <a:lnSpc>
                <a:spcPct val="85000"/>
              </a:lnSpc>
              <a:spcBef>
                <a:spcPts val="0"/>
              </a:spcBef>
              <a:buFont typeface="Arial" charset="0"/>
              <a:buChar char="•"/>
              <a:defRPr/>
            </a:pPr>
            <a:r>
              <a:rPr lang="en-US" kern="0" dirty="0">
                <a:latin typeface="Verdana" pitchFamily="34" charset="0"/>
                <a:ea typeface="Verdana" pitchFamily="34" charset="0"/>
                <a:cs typeface="Verdana" pitchFamily="34" charset="0"/>
              </a:rPr>
              <a:t> Detailed information on training and compliance</a:t>
            </a:r>
          </a:p>
          <a:p>
            <a:pPr lvl="1">
              <a:lnSpc>
                <a:spcPct val="85000"/>
              </a:lnSpc>
              <a:spcBef>
                <a:spcPct val="20000"/>
              </a:spcBef>
              <a:buFont typeface="Arial" charset="0"/>
              <a:buChar char="•"/>
              <a:defRPr/>
            </a:pPr>
            <a:endParaRPr lang="en-US" kern="0" dirty="0">
              <a:latin typeface="Verdana" pitchFamily="34" charset="0"/>
              <a:ea typeface="Verdana" pitchFamily="34" charset="0"/>
              <a:cs typeface="Verdana" pitchFamily="34" charset="0"/>
            </a:endParaRPr>
          </a:p>
          <a:p>
            <a:pPr lvl="1">
              <a:lnSpc>
                <a:spcPct val="85000"/>
              </a:lnSpc>
              <a:spcBef>
                <a:spcPts val="0"/>
              </a:spcBef>
              <a:buFont typeface="Arial" charset="0"/>
              <a:buChar char="•"/>
              <a:defRPr/>
            </a:pPr>
            <a:r>
              <a:rPr lang="en-US" kern="0" dirty="0">
                <a:latin typeface="Verdana" pitchFamily="34" charset="0"/>
                <a:ea typeface="Verdana" pitchFamily="34" charset="0"/>
                <a:cs typeface="Verdana" pitchFamily="34" charset="0"/>
              </a:rPr>
              <a:t> Methods to inform you of non-routine tasks and safe procedures</a:t>
            </a:r>
          </a:p>
          <a:p>
            <a:pPr lvl="1">
              <a:lnSpc>
                <a:spcPct val="85000"/>
              </a:lnSpc>
              <a:spcBef>
                <a:spcPct val="20000"/>
              </a:spcBef>
              <a:buFont typeface="Arial" charset="0"/>
              <a:buChar char="•"/>
              <a:defRPr/>
            </a:pPr>
            <a:endParaRPr lang="en-US" kern="0" dirty="0">
              <a:latin typeface="Verdana" pitchFamily="34" charset="0"/>
              <a:ea typeface="Verdana" pitchFamily="34" charset="0"/>
              <a:cs typeface="Verdana" pitchFamily="34" charset="0"/>
            </a:endParaRPr>
          </a:p>
          <a:p>
            <a:pPr lvl="1">
              <a:lnSpc>
                <a:spcPct val="85000"/>
              </a:lnSpc>
              <a:spcBef>
                <a:spcPct val="20000"/>
              </a:spcBef>
              <a:buFont typeface="Arial" charset="0"/>
              <a:buChar char="•"/>
              <a:defRPr/>
            </a:pPr>
            <a:r>
              <a:rPr lang="en-US" kern="0" dirty="0">
                <a:latin typeface="Verdana" pitchFamily="34" charset="0"/>
                <a:ea typeface="Verdana" pitchFamily="34" charset="0"/>
                <a:cs typeface="Verdana" pitchFamily="34" charset="0"/>
              </a:rPr>
              <a:t> Methods to inform outside contractors of the HAZCOMM program</a:t>
            </a:r>
          </a:p>
          <a:p>
            <a:pPr>
              <a:defRPr/>
            </a:pPr>
            <a:endParaRPr 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D04AB6-C9FD-418D-B626-C4E3142ADCB9}" type="slidenum">
              <a:rPr lang="en-US" altLang="en-US">
                <a:latin typeface="Arial" panose="020B0604020202020204" pitchFamily="34" charset="0"/>
              </a:rPr>
              <a:pPr eaLnBrk="1" hangingPunct="1">
                <a:spcBef>
                  <a:spcPct val="0"/>
                </a:spcBef>
              </a:pPr>
              <a:t>88</a:t>
            </a:fld>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Special Hazards should also be addressed in the Plan.</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How to implement the facility’s emergency control plan</a:t>
            </a:r>
          </a:p>
          <a:p>
            <a:r>
              <a:rPr lang="en-US" altLang="en-US">
                <a:latin typeface="Verdana" panose="020B0604030504040204" pitchFamily="34" charset="0"/>
                <a:ea typeface="Verdana" panose="020B0604030504040204" pitchFamily="34" charset="0"/>
                <a:cs typeface="Verdana" panose="020B0604030504040204" pitchFamily="34" charset="0"/>
              </a:rPr>
              <a:t>And how to secure the area.</a:t>
            </a: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F492826-7130-43D1-BD13-1E533A8ACEEC}" type="slidenum">
              <a:rPr lang="en-US" altLang="en-US">
                <a:latin typeface="Arial" panose="020B0604020202020204" pitchFamily="34" charset="0"/>
              </a:rPr>
              <a:pPr eaLnBrk="1" hangingPunct="1">
                <a:spcBef>
                  <a:spcPct val="0"/>
                </a:spcBef>
              </a:pPr>
              <a:t>89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Updating GHS and HCS (</a:t>
            </a:r>
            <a:r>
              <a:rPr lang="en-US" dirty="0" err="1">
                <a:latin typeface="Verdana" pitchFamily="34" charset="0"/>
                <a:ea typeface="Verdana" pitchFamily="34" charset="0"/>
                <a:cs typeface="Verdana" pitchFamily="34" charset="0"/>
              </a:rPr>
              <a:t>Haz</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Comm</a:t>
            </a:r>
            <a:r>
              <a:rPr lang="en-US" dirty="0">
                <a:latin typeface="Verdana" pitchFamily="34" charset="0"/>
                <a:ea typeface="Verdana" pitchFamily="34" charset="0"/>
                <a:cs typeface="Verdana" pitchFamily="34" charset="0"/>
              </a:rPr>
              <a:t> Standard) </a:t>
            </a:r>
            <a:r>
              <a:rPr lang="en-US" kern="0" dirty="0">
                <a:latin typeface="Verdana" pitchFamily="34" charset="0"/>
              </a:rPr>
              <a:t>is accomplished every two years.</a:t>
            </a:r>
          </a:p>
          <a:p>
            <a:pPr>
              <a:defRPr/>
            </a:pPr>
            <a:endParaRPr 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B08E5EB-2E8A-434D-8793-66D3707581A2}"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Contractor Requirements are also delineated in the standard.</a:t>
            </a:r>
          </a:p>
          <a:p>
            <a:pPr>
              <a:defRPr/>
            </a:pPr>
            <a:endParaRPr lang="en-US" dirty="0"/>
          </a:p>
          <a:p>
            <a:pPr>
              <a:lnSpc>
                <a:spcPct val="95000"/>
              </a:lnSpc>
              <a:spcBef>
                <a:spcPts val="0"/>
              </a:spcBef>
              <a:buFont typeface="Arial" pitchFamily="34" charset="0"/>
              <a:buChar char="•"/>
              <a:defRPr/>
            </a:pPr>
            <a:r>
              <a:rPr lang="en-US" kern="0" dirty="0">
                <a:latin typeface="Verdana" pitchFamily="34" charset="0"/>
              </a:rPr>
              <a:t> Contractors must abide by the applicable provisions of federal, state and local hazard communication and right to know laws/regulations</a:t>
            </a:r>
          </a:p>
          <a:p>
            <a:pPr>
              <a:lnSpc>
                <a:spcPct val="95000"/>
              </a:lnSpc>
              <a:spcBef>
                <a:spcPct val="20000"/>
              </a:spcBef>
              <a:buFont typeface="Arial" pitchFamily="34" charset="0"/>
              <a:buChar char="•"/>
              <a:defRPr/>
            </a:pPr>
            <a:endParaRPr lang="en-US" sz="1100" b="1" kern="0" dirty="0">
              <a:latin typeface="Verdana" pitchFamily="34" charset="0"/>
            </a:endParaRPr>
          </a:p>
          <a:p>
            <a:pPr>
              <a:lnSpc>
                <a:spcPct val="95000"/>
              </a:lnSpc>
              <a:spcBef>
                <a:spcPts val="0"/>
              </a:spcBef>
              <a:buFont typeface="Arial" pitchFamily="34" charset="0"/>
              <a:buChar char="•"/>
              <a:defRPr/>
            </a:pPr>
            <a:r>
              <a:rPr lang="en-US" kern="0" dirty="0">
                <a:latin typeface="Verdana" pitchFamily="34" charset="0"/>
              </a:rPr>
              <a:t> Any contractor found not meeting the provisions of the laws or contractor requirements may be required to cease work until compliance is</a:t>
            </a:r>
          </a:p>
          <a:p>
            <a:pPr>
              <a:lnSpc>
                <a:spcPct val="95000"/>
              </a:lnSpc>
              <a:spcBef>
                <a:spcPts val="0"/>
              </a:spcBef>
              <a:buFont typeface="Arial" pitchFamily="34" charset="0"/>
              <a:buNone/>
              <a:defRPr/>
            </a:pPr>
            <a:r>
              <a:rPr lang="en-US" kern="0" dirty="0">
                <a:latin typeface="Verdana" pitchFamily="34" charset="0"/>
              </a:rPr>
              <a:t>  achieved.</a:t>
            </a:r>
          </a:p>
          <a:p>
            <a:pPr>
              <a:defRPr/>
            </a:pPr>
            <a:endParaRPr lang="en-US" dirty="0"/>
          </a:p>
          <a:p>
            <a:pPr>
              <a:defRPr/>
            </a:pPr>
            <a:endParaRPr lang="en-US" dirty="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8333A7-838F-489F-88EC-AB3E86C8D533}" type="slidenum">
              <a:rPr lang="en-US" altLang="en-US">
                <a:latin typeface="Arial" panose="020B0604020202020204" pitchFamily="34" charset="0"/>
              </a:rPr>
              <a:pPr eaLnBrk="1" hangingPunct="1">
                <a:spcBef>
                  <a:spcPct val="0"/>
                </a:spcBef>
              </a:pPr>
              <a:t>90</a:t>
            </a:fld>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Contractor Requirements (cont.)</a:t>
            </a:r>
          </a:p>
          <a:p>
            <a:pPr>
              <a:defRPr/>
            </a:pPr>
            <a:endParaRPr lang="en-US" dirty="0"/>
          </a:p>
          <a:p>
            <a:pPr>
              <a:lnSpc>
                <a:spcPct val="90000"/>
              </a:lnSpc>
              <a:spcBef>
                <a:spcPts val="0"/>
              </a:spcBef>
              <a:buFont typeface="Arial" pitchFamily="34" charset="0"/>
              <a:buChar char="•"/>
              <a:defRPr/>
            </a:pPr>
            <a:r>
              <a:rPr lang="en-US" kern="0" dirty="0">
                <a:latin typeface="Verdana" pitchFamily="34" charset="0"/>
              </a:rPr>
              <a:t> The company will review and provide SDSs for any hazardous chemicals</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maintain a copy of the hazard communication program</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certify that it has met the provisions of applicable laws</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notify the host safety department</a:t>
            </a:r>
          </a:p>
          <a:p>
            <a:pPr>
              <a:lnSpc>
                <a:spcPct val="90000"/>
              </a:lnSpc>
              <a:spcBef>
                <a:spcPts val="0"/>
              </a:spcBef>
              <a:defRPr/>
            </a:pPr>
            <a:endParaRPr lang="en-US" sz="800" kern="0" dirty="0">
              <a:latin typeface="Verdana" pitchFamily="34" charset="0"/>
            </a:endParaRPr>
          </a:p>
          <a:p>
            <a:pPr>
              <a:lnSpc>
                <a:spcPct val="90000"/>
              </a:lnSpc>
              <a:spcBef>
                <a:spcPts val="0"/>
              </a:spcBef>
              <a:buFont typeface="Arial" pitchFamily="34" charset="0"/>
              <a:buChar char="•"/>
              <a:defRPr/>
            </a:pPr>
            <a:r>
              <a:rPr lang="en-US" kern="0" dirty="0">
                <a:latin typeface="Verdana" pitchFamily="34" charset="0"/>
              </a:rPr>
              <a:t> The contractor will state where chemicals will be used or stored</a:t>
            </a:r>
          </a:p>
          <a:p>
            <a:pPr>
              <a:defRPr/>
            </a:pPr>
            <a:endParaRPr lang="en-US" dirty="0"/>
          </a:p>
          <a:p>
            <a:pPr>
              <a:defRPr/>
            </a:pPr>
            <a:endParaRPr lang="en-US" dirty="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B0B811D-370D-43DB-A7D6-F90B0D75B401}" type="slidenum">
              <a:rPr lang="en-US" altLang="en-US">
                <a:latin typeface="Arial" panose="020B0604020202020204" pitchFamily="34" charset="0"/>
              </a:rPr>
              <a:pPr eaLnBrk="1" hangingPunct="1">
                <a:spcBef>
                  <a:spcPct val="0"/>
                </a:spcBef>
              </a:pPr>
              <a:t>91</a:t>
            </a:fld>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latin typeface="Verdana" pitchFamily="34" charset="0"/>
                <a:ea typeface="Verdana" pitchFamily="34" charset="0"/>
                <a:cs typeface="Verdana" pitchFamily="34" charset="0"/>
              </a:rPr>
              <a:t>To be compliant with GHS:</a:t>
            </a:r>
          </a:p>
          <a:p>
            <a:pPr>
              <a:defRPr/>
            </a:pPr>
            <a:endParaRPr lang="en-US"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Find good source for relevant/compliant SDSs</a:t>
            </a:r>
          </a:p>
          <a:p>
            <a:pPr marL="742950" lvl="1" indent="-285750">
              <a:spcBef>
                <a:spcPct val="20000"/>
              </a:spcBef>
              <a:defRPr/>
            </a:pPr>
            <a:endParaRPr lang="en-US" kern="0"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accurate inventory of products and find corresponding new SDS</a:t>
            </a:r>
          </a:p>
          <a:p>
            <a:pPr marL="742950" lvl="1" indent="-285750">
              <a:spcBef>
                <a:spcPct val="20000"/>
              </a:spcBef>
              <a:defRPr/>
            </a:pPr>
            <a:endParaRPr lang="en-US" kern="0"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Current classifications, labels, and packaging need to be noted for comparison</a:t>
            </a:r>
          </a:p>
          <a:p>
            <a:pPr marL="742950" lvl="1" indent="-285750">
              <a:spcBef>
                <a:spcPct val="20000"/>
              </a:spcBef>
              <a:defRPr/>
            </a:pPr>
            <a:endParaRPr lang="en-US" kern="0"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new SDSs are in place and accessible</a:t>
            </a:r>
          </a:p>
          <a:p>
            <a:pPr marL="742950" lvl="1" indent="-285750">
              <a:spcBef>
                <a:spcPct val="20000"/>
              </a:spcBef>
              <a:buFont typeface="Arial" charset="0"/>
              <a:buChar char="•"/>
              <a:defRPr/>
            </a:pPr>
            <a:endParaRPr lang="en-US" kern="0"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all containers properly labeled including secondary containers</a:t>
            </a:r>
          </a:p>
          <a:p>
            <a:pPr marL="742950" lvl="1" indent="-285750">
              <a:spcBef>
                <a:spcPct val="20000"/>
              </a:spcBef>
              <a:buFont typeface="Arial" charset="0"/>
              <a:buChar char="•"/>
              <a:defRPr/>
            </a:pPr>
            <a:endParaRPr lang="en-US" kern="0" dirty="0">
              <a:latin typeface="Verdana" pitchFamily="34" charset="0"/>
              <a:ea typeface="Verdana" pitchFamily="34" charset="0"/>
              <a:cs typeface="Verdana" pitchFamily="34" charset="0"/>
            </a:endParaRPr>
          </a:p>
          <a:p>
            <a:pPr marL="742950" lvl="1" indent="-285750">
              <a:spcBef>
                <a:spcPct val="20000"/>
              </a:spcBef>
              <a:buFont typeface="Arial" charset="0"/>
              <a:buChar char="•"/>
              <a:defRPr/>
            </a:pPr>
            <a:r>
              <a:rPr lang="en-US" kern="0" dirty="0">
                <a:latin typeface="Verdana" pitchFamily="34" charset="0"/>
                <a:ea typeface="Verdana" pitchFamily="34" charset="0"/>
                <a:cs typeface="Verdana" pitchFamily="34" charset="0"/>
              </a:rPr>
              <a:t>Ensure all concerned are appropriately trained</a:t>
            </a:r>
          </a:p>
          <a:p>
            <a:pPr>
              <a:defRPr/>
            </a:pPr>
            <a:endParaRPr lang="en-US"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13BBB1-4AEB-4453-B499-8BBE4BF6CA55}" type="slidenum">
              <a:rPr lang="en-US" altLang="en-US">
                <a:latin typeface="Arial" panose="020B0604020202020204" pitchFamily="34" charset="0"/>
              </a:rPr>
              <a:pPr eaLnBrk="1" hangingPunct="1">
                <a:spcBef>
                  <a:spcPct val="0"/>
                </a:spcBef>
              </a:pPr>
              <a:t>92</a:t>
            </a:fld>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Prepare your facility for making the transition with the following actions:</a:t>
            </a:r>
          </a:p>
          <a:p>
            <a:pPr>
              <a:defRPr/>
            </a:pPr>
            <a:endParaRPr lang="en-US" dirty="0"/>
          </a:p>
          <a:p>
            <a:pPr>
              <a:spcBef>
                <a:spcPts val="0"/>
              </a:spcBef>
              <a:defRPr/>
            </a:pPr>
            <a:r>
              <a:rPr lang="en-US" kern="0" dirty="0">
                <a:latin typeface="Verdana" pitchFamily="34" charset="0"/>
              </a:rPr>
              <a:t>1. Assemble new GHS information</a:t>
            </a:r>
          </a:p>
          <a:p>
            <a:pPr marL="457200" indent="-457200">
              <a:spcBef>
                <a:spcPts val="0"/>
              </a:spcBef>
              <a:defRPr/>
            </a:pPr>
            <a:endParaRPr lang="en-US" sz="300" kern="0" dirty="0">
              <a:latin typeface="Verdana" pitchFamily="34" charset="0"/>
            </a:endParaRPr>
          </a:p>
          <a:p>
            <a:pPr marL="457200" indent="-457200">
              <a:spcBef>
                <a:spcPts val="0"/>
              </a:spcBef>
              <a:defRPr/>
            </a:pPr>
            <a:r>
              <a:rPr lang="en-US" kern="0" dirty="0">
                <a:latin typeface="Verdana" pitchFamily="34" charset="0"/>
              </a:rPr>
              <a:t>2. Check implementation dates for:</a:t>
            </a:r>
          </a:p>
          <a:p>
            <a:pPr marL="457200" indent="-457200">
              <a:spcBef>
                <a:spcPts val="0"/>
              </a:spcBef>
              <a:defRPr/>
            </a:pPr>
            <a:endParaRPr lang="en-US" sz="100" kern="0" dirty="0">
              <a:latin typeface="Verdana" pitchFamily="34" charset="0"/>
            </a:endParaRPr>
          </a:p>
          <a:p>
            <a:pPr marL="457200" indent="-457200">
              <a:spcBef>
                <a:spcPts val="0"/>
              </a:spcBef>
              <a:buSzPct val="150000"/>
              <a:buFont typeface="Arial" pitchFamily="34" charset="0"/>
              <a:buChar char="•"/>
              <a:defRPr/>
            </a:pPr>
            <a:r>
              <a:rPr lang="en-US" kern="0" dirty="0">
                <a:latin typeface="Verdana" pitchFamily="34" charset="0"/>
              </a:rPr>
              <a:t>Your country, and</a:t>
            </a:r>
          </a:p>
          <a:p>
            <a:pPr marL="457200" indent="-457200">
              <a:spcBef>
                <a:spcPts val="0"/>
              </a:spcBef>
              <a:buSzPct val="150000"/>
              <a:buFont typeface="Arial" pitchFamily="34" charset="0"/>
              <a:buChar char="•"/>
              <a:defRPr/>
            </a:pPr>
            <a:r>
              <a:rPr lang="en-US" kern="0" dirty="0">
                <a:latin typeface="Verdana" pitchFamily="34" charset="0"/>
              </a:rPr>
              <a:t>Out-of-country clients</a:t>
            </a:r>
          </a:p>
          <a:p>
            <a:pPr marL="457200" indent="-457200">
              <a:spcBef>
                <a:spcPts val="0"/>
              </a:spcBef>
              <a:buSzPct val="150000"/>
              <a:defRPr/>
            </a:pPr>
            <a:endParaRPr lang="en-US" sz="300" kern="0" dirty="0">
              <a:latin typeface="Verdana" pitchFamily="34" charset="0"/>
            </a:endParaRPr>
          </a:p>
          <a:p>
            <a:pPr marL="457200" indent="-457200">
              <a:spcBef>
                <a:spcPts val="0"/>
              </a:spcBef>
              <a:defRPr/>
            </a:pPr>
            <a:r>
              <a:rPr lang="en-US" kern="0" dirty="0">
                <a:latin typeface="Verdana" pitchFamily="34" charset="0"/>
              </a:rPr>
              <a:t>3. Plan the transition</a:t>
            </a:r>
          </a:p>
          <a:p>
            <a:pPr marL="342900" indent="-342900">
              <a:spcBef>
                <a:spcPts val="0"/>
              </a:spcBef>
              <a:defRPr/>
            </a:pPr>
            <a:r>
              <a:rPr lang="en-US" kern="0" dirty="0">
                <a:latin typeface="Verdana" pitchFamily="34" charset="0"/>
              </a:rPr>
              <a:t>4. Inventory in-house chemicals</a:t>
            </a:r>
          </a:p>
          <a:p>
            <a:pPr marL="342900" indent="-342900">
              <a:spcBef>
                <a:spcPts val="0"/>
              </a:spcBef>
              <a:defRPr/>
            </a:pPr>
            <a:endParaRPr lang="en-US" sz="300" kern="0" dirty="0">
              <a:latin typeface="Verdana" pitchFamily="34" charset="0"/>
            </a:endParaRPr>
          </a:p>
          <a:p>
            <a:pPr marL="342900" indent="-342900">
              <a:spcBef>
                <a:spcPts val="0"/>
              </a:spcBef>
              <a:defRPr/>
            </a:pPr>
            <a:r>
              <a:rPr lang="en-US" kern="0" dirty="0">
                <a:latin typeface="Verdana" pitchFamily="34" charset="0"/>
              </a:rPr>
              <a:t>5. Make a plan to:</a:t>
            </a:r>
          </a:p>
          <a:p>
            <a:pPr marL="342900" indent="-342900">
              <a:spcBef>
                <a:spcPts val="0"/>
              </a:spcBef>
              <a:defRPr/>
            </a:pPr>
            <a:endParaRPr lang="en-US" sz="100" kern="0" dirty="0">
              <a:latin typeface="Verdana" pitchFamily="34" charset="0"/>
            </a:endParaRPr>
          </a:p>
          <a:p>
            <a:pPr marL="342900" indent="-342900">
              <a:spcBef>
                <a:spcPts val="0"/>
              </a:spcBef>
              <a:buFontTx/>
              <a:buChar char="•"/>
              <a:defRPr/>
            </a:pPr>
            <a:r>
              <a:rPr lang="en-US" kern="0" dirty="0">
                <a:latin typeface="Verdana" pitchFamily="34" charset="0"/>
              </a:rPr>
              <a:t>Acquire,</a:t>
            </a:r>
          </a:p>
          <a:p>
            <a:pPr marL="342900" indent="-342900">
              <a:spcBef>
                <a:spcPts val="0"/>
              </a:spcBef>
              <a:buFontTx/>
              <a:buChar char="•"/>
              <a:defRPr/>
            </a:pPr>
            <a:r>
              <a:rPr lang="en-US" kern="0" dirty="0">
                <a:latin typeface="Verdana" pitchFamily="34" charset="0"/>
              </a:rPr>
              <a:t>Update, and</a:t>
            </a:r>
          </a:p>
          <a:p>
            <a:pPr marL="342900" indent="-342900">
              <a:spcBef>
                <a:spcPts val="0"/>
              </a:spcBef>
              <a:buFontTx/>
              <a:buChar char="•"/>
              <a:defRPr/>
            </a:pPr>
            <a:r>
              <a:rPr lang="en-US" kern="0" dirty="0">
                <a:latin typeface="Verdana" pitchFamily="34" charset="0"/>
              </a:rPr>
              <a:t>Manage SDS documents</a:t>
            </a:r>
          </a:p>
          <a:p>
            <a:pPr marL="342900" indent="-342900">
              <a:spcBef>
                <a:spcPts val="0"/>
              </a:spcBef>
              <a:defRPr/>
            </a:pPr>
            <a:endParaRPr lang="en-US" sz="300" kern="0" dirty="0">
              <a:latin typeface="Verdana" pitchFamily="34" charset="0"/>
            </a:endParaRPr>
          </a:p>
          <a:p>
            <a:pPr marL="342900" indent="-342900">
              <a:spcBef>
                <a:spcPts val="0"/>
              </a:spcBef>
              <a:defRPr/>
            </a:pPr>
            <a:r>
              <a:rPr lang="en-US" kern="0" dirty="0">
                <a:latin typeface="Verdana" pitchFamily="34" charset="0"/>
              </a:rPr>
              <a:t>6. Update workplace labels</a:t>
            </a:r>
          </a:p>
          <a:p>
            <a:pPr marL="342900" indent="-342900">
              <a:spcBef>
                <a:spcPts val="0"/>
              </a:spcBef>
              <a:defRPr/>
            </a:pPr>
            <a:endParaRPr lang="en-US" sz="300" kern="0" dirty="0">
              <a:latin typeface="Verdana" pitchFamily="34" charset="0"/>
            </a:endParaRPr>
          </a:p>
          <a:p>
            <a:pPr marL="342900" indent="-342900">
              <a:spcBef>
                <a:spcPts val="0"/>
              </a:spcBef>
              <a:defRPr/>
            </a:pPr>
            <a:r>
              <a:rPr lang="en-US" kern="0" dirty="0">
                <a:latin typeface="Verdana" pitchFamily="34" charset="0"/>
              </a:rPr>
              <a:t>7. Schedule/conduct employee training</a:t>
            </a:r>
          </a:p>
          <a:p>
            <a:pPr>
              <a:defRPr/>
            </a:pPr>
            <a:endParaRPr lang="en-US" dirty="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5CCA12-3BD8-4829-B89F-B34606E8F9E3}" type="slidenum">
              <a:rPr lang="en-US" altLang="en-US">
                <a:latin typeface="Arial" panose="020B0604020202020204" pitchFamily="34" charset="0"/>
              </a:rPr>
              <a:pPr eaLnBrk="1" hangingPunct="1">
                <a:spcBef>
                  <a:spcPct val="0"/>
                </a:spcBef>
              </a:pPr>
              <a:t>93</a:t>
            </a:fld>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0"/>
              </a:spcBef>
              <a:buFont typeface="Arial" pitchFamily="34" charset="0"/>
              <a:buNone/>
              <a:defRPr/>
            </a:pPr>
            <a:r>
              <a:rPr lang="en-US" kern="0" dirty="0">
                <a:latin typeface="Verdana" pitchFamily="34" charset="0"/>
              </a:rPr>
              <a:t>In summary;</a:t>
            </a:r>
          </a:p>
          <a:p>
            <a:pPr>
              <a:spcBef>
                <a:spcPts val="0"/>
              </a:spcBef>
              <a:buFont typeface="Arial" pitchFamily="34" charset="0"/>
              <a:buNone/>
              <a:defRPr/>
            </a:pPr>
            <a:endParaRPr lang="en-US" kern="0" dirty="0">
              <a:latin typeface="Verdana" pitchFamily="34" charset="0"/>
            </a:endParaRPr>
          </a:p>
          <a:p>
            <a:pPr marL="171450" indent="-171450">
              <a:spcBef>
                <a:spcPts val="0"/>
              </a:spcBef>
              <a:buFont typeface="Wingdings" pitchFamily="2" charset="2"/>
              <a:buChar char="§"/>
              <a:defRPr/>
            </a:pPr>
            <a:r>
              <a:rPr lang="en-US" kern="0" dirty="0">
                <a:latin typeface="Verdana" pitchFamily="34" charset="0"/>
              </a:rPr>
              <a:t>All facilities should have a hazard communication plan in a location that is accessible to all employees</a:t>
            </a:r>
          </a:p>
          <a:p>
            <a:pPr marL="171450" indent="-171450">
              <a:spcBef>
                <a:spcPct val="20000"/>
              </a:spcBef>
              <a:buFont typeface="Wingdings" pitchFamily="2" charset="2"/>
              <a:buChar char="§"/>
              <a:defRPr/>
            </a:pPr>
            <a:endParaRPr lang="en-US" kern="0" dirty="0">
              <a:latin typeface="Verdana" pitchFamily="34" charset="0"/>
            </a:endParaRPr>
          </a:p>
          <a:p>
            <a:pPr marL="171450" indent="-171450">
              <a:spcBef>
                <a:spcPts val="0"/>
              </a:spcBef>
              <a:buFont typeface="Wingdings" pitchFamily="2" charset="2"/>
              <a:buChar char="§"/>
              <a:defRPr/>
            </a:pPr>
            <a:r>
              <a:rPr lang="en-US" kern="0" dirty="0">
                <a:latin typeface="Verdana" pitchFamily="34" charset="0"/>
              </a:rPr>
              <a:t>All hazardous products should be labeled and all employees should be aware of what and where they are</a:t>
            </a:r>
          </a:p>
          <a:p>
            <a:pPr marL="171450" indent="-171450">
              <a:spcBef>
                <a:spcPct val="20000"/>
              </a:spcBef>
              <a:buFont typeface="Wingdings" pitchFamily="2" charset="2"/>
              <a:buChar char="§"/>
              <a:defRPr/>
            </a:pPr>
            <a:endParaRPr lang="en-US" kern="0" dirty="0">
              <a:latin typeface="Verdana" pitchFamily="34" charset="0"/>
            </a:endParaRPr>
          </a:p>
          <a:p>
            <a:pPr marL="171450" indent="-171450">
              <a:spcBef>
                <a:spcPts val="0"/>
              </a:spcBef>
              <a:buFont typeface="Wingdings" pitchFamily="2" charset="2"/>
              <a:buChar char="§"/>
              <a:defRPr/>
            </a:pPr>
            <a:r>
              <a:rPr lang="en-US" kern="0" dirty="0">
                <a:latin typeface="Verdana" pitchFamily="34" charset="0"/>
              </a:rPr>
              <a:t>SDSs should be available and accessible for all hazardous products</a:t>
            </a:r>
          </a:p>
          <a:p>
            <a:pPr>
              <a:defRPr/>
            </a:pPr>
            <a:endParaRPr lang="en-US" dirty="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C3A66A-0B99-4B5D-B244-29A8FD1D7BA6}" type="slidenum">
              <a:rPr lang="en-US" altLang="en-US">
                <a:latin typeface="Arial" panose="020B0604020202020204" pitchFamily="34" charset="0"/>
              </a:rPr>
              <a:pPr eaLnBrk="1" hangingPunct="1">
                <a:spcBef>
                  <a:spcPct val="0"/>
                </a:spcBef>
              </a:pPr>
              <a:t>94</a:t>
            </a:fld>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How many deficiencies under the GHS program can you find in the slide?</a:t>
            </a:r>
          </a:p>
          <a:p>
            <a:pPr>
              <a:defRPr/>
            </a:pPr>
            <a:endParaRPr lang="en-US" dirty="0">
              <a:latin typeface="Verdana" pitchFamily="34" charset="0"/>
              <a:ea typeface="Verdana" pitchFamily="34" charset="0"/>
              <a:cs typeface="Verdana" pitchFamily="34" charset="0"/>
            </a:endParaRPr>
          </a:p>
          <a:p>
            <a:pPr marL="228600" indent="-228600">
              <a:buFontTx/>
              <a:buAutoNum type="arabicPeriod"/>
              <a:defRPr/>
            </a:pPr>
            <a:r>
              <a:rPr lang="en-US" dirty="0">
                <a:latin typeface="Verdana" pitchFamily="34" charset="0"/>
                <a:ea typeface="Verdana" pitchFamily="34" charset="0"/>
                <a:cs typeface="Verdana" pitchFamily="34" charset="0"/>
              </a:rPr>
              <a:t>Large containers balanced on edge of shelf,</a:t>
            </a:r>
          </a:p>
          <a:p>
            <a:pPr marL="228600" indent="-228600">
              <a:buFontTx/>
              <a:buAutoNum type="arabicPeriod"/>
              <a:defRPr/>
            </a:pPr>
            <a:r>
              <a:rPr lang="en-US" dirty="0">
                <a:latin typeface="Verdana" pitchFamily="34" charset="0"/>
                <a:ea typeface="Verdana" pitchFamily="34" charset="0"/>
                <a:cs typeface="Verdana" pitchFamily="34" charset="0"/>
              </a:rPr>
              <a:t>Is there a chemical in coffee can?</a:t>
            </a:r>
          </a:p>
          <a:p>
            <a:pPr marL="228600" indent="-228600">
              <a:buFontTx/>
              <a:buAutoNum type="arabicPeriod"/>
              <a:defRPr/>
            </a:pPr>
            <a:r>
              <a:rPr lang="en-US" dirty="0">
                <a:latin typeface="Verdana" pitchFamily="34" charset="0"/>
                <a:ea typeface="Verdana" pitchFamily="34" charset="0"/>
                <a:cs typeface="Verdana" pitchFamily="34" charset="0"/>
              </a:rPr>
              <a:t>Improperly labeled containers.</a:t>
            </a:r>
          </a:p>
          <a:p>
            <a:pPr>
              <a:defRPr/>
            </a:pPr>
            <a:endParaRPr lang="en-US" dirty="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76DAF25-D35F-46F9-9EA1-A583109EC78A}" type="slidenum">
              <a:rPr lang="en-US" altLang="en-US">
                <a:latin typeface="Arial" panose="020B0604020202020204" pitchFamily="34" charset="0"/>
              </a:rPr>
              <a:pPr eaLnBrk="1" hangingPunct="1">
                <a:spcBef>
                  <a:spcPct val="0"/>
                </a:spcBef>
              </a:pPr>
              <a:t>95</a:t>
            </a:fld>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We invite you to contact us for other free power point programs which you can use for your in-house programs. Also, please feel invited to contact us to conduct training for your staff at your location. Other downloadable programs can be found at www.dli.state.pa.us/PATHS under training resources.</a:t>
            </a:r>
          </a:p>
          <a:p>
            <a:endParaRPr lang="en-US" altLang="en-US"/>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84A52A-081B-451E-8113-DE5CCE2B79B2}" type="slidenum">
              <a:rPr lang="en-US" altLang="en-US">
                <a:latin typeface="Arial" panose="020B0604020202020204" pitchFamily="34" charset="0"/>
              </a:rPr>
              <a:pPr eaLnBrk="1" hangingPunct="1">
                <a:spcBef>
                  <a:spcPct val="0"/>
                </a:spcBef>
              </a:pPr>
              <a:t>96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ABDA50DD-4993-4DAD-B4DD-4E4298178CFD}" type="slidenum">
              <a:rPr lang="en-US" altLang="en-US"/>
              <a:pPr/>
              <a:t>‹#›</a:t>
            </a:fld>
            <a:endParaRPr lang="en-US" altLang="en-US"/>
          </a:p>
        </p:txBody>
      </p:sp>
    </p:spTree>
    <p:extLst>
      <p:ext uri="{BB962C8B-B14F-4D97-AF65-F5344CB8AC3E}">
        <p14:creationId xmlns:p14="http://schemas.microsoft.com/office/powerpoint/2010/main" val="359005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EFCA4B-8A55-4EA1-BA5B-17A7DBCBA9A9}" type="slidenum">
              <a:rPr lang="en-US" altLang="en-US"/>
              <a:pPr/>
              <a:t>‹#›</a:t>
            </a:fld>
            <a:endParaRPr lang="en-US" altLang="en-US"/>
          </a:p>
        </p:txBody>
      </p:sp>
    </p:spTree>
    <p:extLst>
      <p:ext uri="{BB962C8B-B14F-4D97-AF65-F5344CB8AC3E}">
        <p14:creationId xmlns:p14="http://schemas.microsoft.com/office/powerpoint/2010/main" val="46562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D0E792-49BB-4035-AF9A-3EEBA68E918C}" type="slidenum">
              <a:rPr lang="en-US" altLang="en-US"/>
              <a:pPr/>
              <a:t>‹#›</a:t>
            </a:fld>
            <a:endParaRPr lang="en-US" altLang="en-US"/>
          </a:p>
        </p:txBody>
      </p:sp>
    </p:spTree>
    <p:extLst>
      <p:ext uri="{BB962C8B-B14F-4D97-AF65-F5344CB8AC3E}">
        <p14:creationId xmlns:p14="http://schemas.microsoft.com/office/powerpoint/2010/main" val="23223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BBCBBE-4BC7-4DCB-93C7-9D264398FD04}" type="slidenum">
              <a:rPr lang="en-US" altLang="en-US"/>
              <a:pPr/>
              <a:t>‹#›</a:t>
            </a:fld>
            <a:endParaRPr lang="en-US" altLang="en-US"/>
          </a:p>
        </p:txBody>
      </p:sp>
    </p:spTree>
    <p:extLst>
      <p:ext uri="{BB962C8B-B14F-4D97-AF65-F5344CB8AC3E}">
        <p14:creationId xmlns:p14="http://schemas.microsoft.com/office/powerpoint/2010/main" val="316711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9E865D-3681-4C77-85C8-49EE98378B50}" type="slidenum">
              <a:rPr lang="en-US" altLang="en-US"/>
              <a:pPr/>
              <a:t>‹#›</a:t>
            </a:fld>
            <a:endParaRPr lang="en-US" altLang="en-US"/>
          </a:p>
        </p:txBody>
      </p:sp>
    </p:spTree>
    <p:extLst>
      <p:ext uri="{BB962C8B-B14F-4D97-AF65-F5344CB8AC3E}">
        <p14:creationId xmlns:p14="http://schemas.microsoft.com/office/powerpoint/2010/main" val="33033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9B1A6A7-FD40-4493-A75C-800B8DC3732A}" type="slidenum">
              <a:rPr lang="en-US" altLang="en-US"/>
              <a:pPr/>
              <a:t>‹#›</a:t>
            </a:fld>
            <a:endParaRPr lang="en-US" altLang="en-US"/>
          </a:p>
        </p:txBody>
      </p:sp>
    </p:spTree>
    <p:extLst>
      <p:ext uri="{BB962C8B-B14F-4D97-AF65-F5344CB8AC3E}">
        <p14:creationId xmlns:p14="http://schemas.microsoft.com/office/powerpoint/2010/main" val="161846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640DA39-151A-4903-9046-08070220889A}" type="slidenum">
              <a:rPr lang="en-US" altLang="en-US"/>
              <a:pPr/>
              <a:t>‹#›</a:t>
            </a:fld>
            <a:endParaRPr lang="en-US" altLang="en-US"/>
          </a:p>
        </p:txBody>
      </p:sp>
    </p:spTree>
    <p:extLst>
      <p:ext uri="{BB962C8B-B14F-4D97-AF65-F5344CB8AC3E}">
        <p14:creationId xmlns:p14="http://schemas.microsoft.com/office/powerpoint/2010/main" val="329252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F5485BD-FF7E-4DBB-904B-6C7171E8A641}" type="slidenum">
              <a:rPr lang="en-US" altLang="en-US"/>
              <a:pPr/>
              <a:t>‹#›</a:t>
            </a:fld>
            <a:endParaRPr lang="en-US" altLang="en-US"/>
          </a:p>
        </p:txBody>
      </p:sp>
    </p:spTree>
    <p:extLst>
      <p:ext uri="{BB962C8B-B14F-4D97-AF65-F5344CB8AC3E}">
        <p14:creationId xmlns:p14="http://schemas.microsoft.com/office/powerpoint/2010/main" val="211770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EE76ED7-A8B7-438E-9DEA-EDD8514F6205}" type="slidenum">
              <a:rPr lang="en-US" altLang="en-US"/>
              <a:pPr/>
              <a:t>‹#›</a:t>
            </a:fld>
            <a:endParaRPr lang="en-US" altLang="en-US"/>
          </a:p>
        </p:txBody>
      </p:sp>
    </p:spTree>
    <p:extLst>
      <p:ext uri="{BB962C8B-B14F-4D97-AF65-F5344CB8AC3E}">
        <p14:creationId xmlns:p14="http://schemas.microsoft.com/office/powerpoint/2010/main" val="318138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3F3EC4B-269A-4239-9963-17A40749FD44}" type="slidenum">
              <a:rPr lang="en-US" altLang="en-US"/>
              <a:pPr/>
              <a:t>‹#›</a:t>
            </a:fld>
            <a:endParaRPr lang="en-US" altLang="en-US"/>
          </a:p>
        </p:txBody>
      </p:sp>
    </p:spTree>
    <p:extLst>
      <p:ext uri="{BB962C8B-B14F-4D97-AF65-F5344CB8AC3E}">
        <p14:creationId xmlns:p14="http://schemas.microsoft.com/office/powerpoint/2010/main" val="188205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DE5209-29E7-43BC-B6DA-8B0ABDEA0AFD}" type="slidenum">
              <a:rPr lang="en-US" altLang="en-US"/>
              <a:pPr/>
              <a:t>‹#›</a:t>
            </a:fld>
            <a:endParaRPr lang="en-US" altLang="en-US"/>
          </a:p>
        </p:txBody>
      </p:sp>
    </p:spTree>
    <p:extLst>
      <p:ext uri="{BB962C8B-B14F-4D97-AF65-F5344CB8AC3E}">
        <p14:creationId xmlns:p14="http://schemas.microsoft.com/office/powerpoint/2010/main" val="90226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35760-ABA7-42AF-AE7C-E0ECEE12662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5"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png"/><Relationship Id="rId7"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2.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6.jpe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82.jpe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acebook.com/BWCPATHS" TargetMode="External"/><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ctrTitle"/>
          </p:nvPr>
        </p:nvSpPr>
        <p:spPr>
          <a:xfrm>
            <a:off x="533400" y="457200"/>
            <a:ext cx="5181600" cy="381000"/>
          </a:xfrm>
        </p:spPr>
        <p:txBody>
          <a:bodyPr rtlCol="0">
            <a:normAutofit fontScale="90000"/>
          </a:bodyPr>
          <a:lstStyle/>
          <a:p>
            <a:pPr eaLnBrk="1" fontAlgn="auto" hangingPunct="1">
              <a:spcAft>
                <a:spcPts val="0"/>
              </a:spcAft>
              <a:defRPr/>
            </a:pPr>
            <a:r>
              <a:rPr lang="en-US" sz="2400" b="1" dirty="0">
                <a:solidFill>
                  <a:schemeClr val="bg1"/>
                </a:solidFill>
                <a:latin typeface="Verdana" pitchFamily="34" charset="0"/>
              </a:rPr>
              <a:t>HAZARD COMMUNICATION</a:t>
            </a:r>
            <a:endParaRPr lang="en-US" sz="2400" dirty="0">
              <a:solidFill>
                <a:schemeClr val="bg1"/>
              </a:solidFill>
              <a:latin typeface="Verdana" pitchFamily="34" charset="0"/>
            </a:endParaRPr>
          </a:p>
        </p:txBody>
      </p:sp>
      <p:sp>
        <p:nvSpPr>
          <p:cNvPr id="30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07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7" name="Rectangle 1027"/>
          <p:cNvSpPr txBox="1">
            <a:spLocks noChangeArrowheads="1"/>
          </p:cNvSpPr>
          <p:nvPr/>
        </p:nvSpPr>
        <p:spPr bwMode="auto">
          <a:xfrm>
            <a:off x="990600" y="1143000"/>
            <a:ext cx="4800600" cy="2743200"/>
          </a:xfrm>
          <a:prstGeom prst="rect">
            <a:avLst/>
          </a:prstGeom>
          <a:noFill/>
          <a:ln w="9525">
            <a:noFill/>
            <a:miter lim="800000"/>
            <a:headEnd/>
            <a:tailEnd/>
          </a:ln>
        </p:spPr>
        <p:txBody>
          <a:bodyPr/>
          <a:lstStyle/>
          <a:p>
            <a:pPr algn="ctr" fontAlgn="auto">
              <a:spcBef>
                <a:spcPct val="20000"/>
              </a:spcBef>
              <a:spcAft>
                <a:spcPts val="0"/>
              </a:spcAft>
              <a:buClr>
                <a:srgbClr val="800000"/>
              </a:buClr>
              <a:defRPr/>
            </a:pPr>
            <a:r>
              <a:rPr lang="en-US" sz="2000" b="1" kern="0" dirty="0">
                <a:latin typeface="Verdana" pitchFamily="34" charset="0"/>
              </a:rPr>
              <a:t>OSHA </a:t>
            </a:r>
          </a:p>
          <a:p>
            <a:pPr algn="ctr" fontAlgn="auto">
              <a:spcBef>
                <a:spcPct val="20000"/>
              </a:spcBef>
              <a:spcAft>
                <a:spcPts val="0"/>
              </a:spcAft>
              <a:buClr>
                <a:srgbClr val="800000"/>
              </a:buClr>
              <a:defRPr/>
            </a:pPr>
            <a:r>
              <a:rPr lang="en-US" sz="2000" b="1" kern="0" dirty="0">
                <a:latin typeface="Verdana" pitchFamily="34" charset="0"/>
              </a:rPr>
              <a:t>29 CFR 1910.1200 </a:t>
            </a:r>
          </a:p>
          <a:p>
            <a:pPr algn="ctr" fontAlgn="auto">
              <a:spcBef>
                <a:spcPct val="20000"/>
              </a:spcBef>
              <a:spcAft>
                <a:spcPts val="0"/>
              </a:spcAft>
              <a:buClr>
                <a:srgbClr val="800000"/>
              </a:buClr>
              <a:defRPr/>
            </a:pPr>
            <a:r>
              <a:rPr lang="en-US" sz="2000" b="1" kern="0" dirty="0">
                <a:latin typeface="Verdana" pitchFamily="34" charset="0"/>
              </a:rPr>
              <a:t>(HCS-2012)</a:t>
            </a:r>
          </a:p>
          <a:p>
            <a:pPr algn="ctr" fontAlgn="auto">
              <a:spcBef>
                <a:spcPct val="20000"/>
              </a:spcBef>
              <a:spcAft>
                <a:spcPts val="0"/>
              </a:spcAft>
              <a:buClr>
                <a:srgbClr val="800000"/>
              </a:buClr>
              <a:defRPr/>
            </a:pPr>
            <a:r>
              <a:rPr lang="en-US" sz="2000" b="1" kern="0" dirty="0">
                <a:latin typeface="Verdana" pitchFamily="34" charset="0"/>
              </a:rPr>
              <a:t>&amp;</a:t>
            </a:r>
          </a:p>
          <a:p>
            <a:pPr algn="ctr" fontAlgn="auto">
              <a:spcBef>
                <a:spcPct val="20000"/>
              </a:spcBef>
              <a:spcAft>
                <a:spcPts val="0"/>
              </a:spcAft>
              <a:buClr>
                <a:srgbClr val="800000"/>
              </a:buClr>
              <a:defRPr/>
            </a:pPr>
            <a:r>
              <a:rPr lang="en-US" sz="2000" b="1" kern="0" dirty="0">
                <a:latin typeface="Verdana" pitchFamily="34" charset="0"/>
              </a:rPr>
              <a:t>United Nations Globally Harmonized System of Classification and Labeling of Chemicals (GHS, Rev 3) </a:t>
            </a:r>
          </a:p>
        </p:txBody>
      </p:sp>
      <p:pic>
        <p:nvPicPr>
          <p:cNvPr id="3080" name="Picture 6" descr="C:\Documents and Settings\spakosh\Local Settings\Temporary Internet Files\Content.IE5\ZI8550C4\MP90032113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133600"/>
            <a:ext cx="23622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C:\Documents and Settings\spakosh\Local Settings\Temporary Internet Files\Content.IE5\757VJZUJ\MP90040041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03860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9"/>
          <p:cNvSpPr>
            <a:spLocks noChangeArrowheads="1"/>
          </p:cNvSpPr>
          <p:nvPr/>
        </p:nvSpPr>
        <p:spPr bwMode="auto">
          <a:xfrm>
            <a:off x="6477000" y="990600"/>
            <a:ext cx="236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i="1">
                <a:latin typeface="Verdana" panose="020B0604030504040204" pitchFamily="34" charset="0"/>
              </a:rPr>
              <a:t>Bureau of Workers’ Comp </a:t>
            </a:r>
          </a:p>
          <a:p>
            <a:pPr algn="ctr" eaLnBrk="1" hangingPunct="1">
              <a:spcBef>
                <a:spcPct val="0"/>
              </a:spcBef>
              <a:buFontTx/>
              <a:buNone/>
            </a:pPr>
            <a:r>
              <a:rPr lang="en-US" altLang="en-US" sz="1000" i="1">
                <a:latin typeface="Verdana" panose="020B0604030504040204"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ctrTitle"/>
          </p:nvPr>
        </p:nvSpPr>
        <p:spPr>
          <a:xfrm>
            <a:off x="533400" y="457200"/>
            <a:ext cx="5181600" cy="381000"/>
          </a:xfrm>
        </p:spPr>
        <p:txBody>
          <a:bodyPr/>
          <a:lstStyle/>
          <a:p>
            <a:pPr algn="l" eaLnBrk="1" hangingPunct="1"/>
            <a:r>
              <a:rPr lang="en-US" altLang="en-US" sz="1800">
                <a:solidFill>
                  <a:schemeClr val="bg1"/>
                </a:solidFill>
                <a:latin typeface="Verdana" panose="020B0604030504040204" pitchFamily="34" charset="0"/>
              </a:rPr>
              <a:t>OSHA HazComm Modifications due to GHS</a:t>
            </a:r>
          </a:p>
        </p:txBody>
      </p:sp>
      <p:sp>
        <p:nvSpPr>
          <p:cNvPr id="122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2294"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7" name="Rectangle 1027"/>
          <p:cNvSpPr txBox="1">
            <a:spLocks noChangeArrowheads="1"/>
          </p:cNvSpPr>
          <p:nvPr/>
        </p:nvSpPr>
        <p:spPr bwMode="auto">
          <a:xfrm>
            <a:off x="152400" y="228600"/>
            <a:ext cx="8763000" cy="5791200"/>
          </a:xfrm>
          <a:prstGeom prst="rect">
            <a:avLst/>
          </a:prstGeom>
          <a:noFill/>
          <a:ln w="9525">
            <a:noFill/>
            <a:miter lim="800000"/>
            <a:headEnd/>
            <a:tailEnd/>
          </a:ln>
        </p:spPr>
        <p:txBody>
          <a:bodyPr/>
          <a:lstStyle/>
          <a:p>
            <a:pPr algn="ctr">
              <a:spcBef>
                <a:spcPct val="20000"/>
              </a:spcBef>
              <a:defRPr/>
            </a:pPr>
            <a:r>
              <a:rPr lang="en-US" sz="2000" kern="0" dirty="0">
                <a:latin typeface="Verdana" pitchFamily="34" charset="0"/>
              </a:rPr>
              <a:t>    </a:t>
            </a:r>
            <a:endParaRPr lang="en-US" sz="2000" u="sng" kern="0" dirty="0">
              <a:latin typeface="Verdana" pitchFamily="34" charset="0"/>
            </a:endParaRPr>
          </a:p>
          <a:p>
            <a:pPr algn="ctr">
              <a:spcBef>
                <a:spcPct val="20000"/>
              </a:spcBef>
              <a:defRPr/>
            </a:pPr>
            <a:endParaRPr lang="en-US" sz="2000" u="sng" kern="0" dirty="0">
              <a:latin typeface="Verdana" pitchFamily="34" charset="0"/>
            </a:endParaRPr>
          </a:p>
          <a:p>
            <a:pPr lvl="1">
              <a:spcBef>
                <a:spcPct val="20000"/>
              </a:spcBef>
              <a:buFont typeface="Courier New" pitchFamily="49" charset="0"/>
              <a:buChar char="o"/>
              <a:defRPr/>
            </a:pPr>
            <a:r>
              <a:rPr lang="en-US" sz="2000" kern="0" dirty="0">
                <a:latin typeface="Verdana" pitchFamily="34" charset="0"/>
              </a:rPr>
              <a:t> </a:t>
            </a:r>
            <a:r>
              <a:rPr lang="en-US" sz="2400" kern="0" dirty="0">
                <a:latin typeface="Verdana" pitchFamily="34" charset="0"/>
              </a:rPr>
              <a:t>Hazard classification of chemical hazards  </a:t>
            </a:r>
          </a:p>
          <a:p>
            <a:pPr lvl="1">
              <a:spcBef>
                <a:spcPct val="20000"/>
              </a:spcBef>
              <a:defRPr/>
            </a:pPr>
            <a:endParaRPr lang="en-US" sz="600" kern="0" dirty="0">
              <a:latin typeface="Verdana" pitchFamily="34" charset="0"/>
            </a:endParaRPr>
          </a:p>
          <a:p>
            <a:pPr lvl="1">
              <a:spcBef>
                <a:spcPts val="0"/>
              </a:spcBef>
              <a:buFont typeface="Courier New" pitchFamily="49" charset="0"/>
              <a:buChar char="o"/>
              <a:defRPr/>
            </a:pPr>
            <a:r>
              <a:rPr lang="en-US" sz="2000" kern="0" dirty="0">
                <a:latin typeface="Verdana" pitchFamily="34" charset="0"/>
              </a:rPr>
              <a:t> </a:t>
            </a:r>
            <a:r>
              <a:rPr lang="en-US" sz="2400" kern="0" dirty="0">
                <a:latin typeface="Verdana" pitchFamily="34" charset="0"/>
              </a:rPr>
              <a:t>Revised labeling provisions that include </a:t>
            </a:r>
          </a:p>
          <a:p>
            <a:pPr lvl="1">
              <a:spcBef>
                <a:spcPts val="0"/>
              </a:spcBef>
              <a:defRPr/>
            </a:pPr>
            <a:r>
              <a:rPr lang="en-US" sz="2400" kern="0" dirty="0">
                <a:latin typeface="Verdana" pitchFamily="34" charset="0"/>
              </a:rPr>
              <a:t>  requirements for:</a:t>
            </a:r>
          </a:p>
          <a:p>
            <a:pPr lvl="1">
              <a:spcBef>
                <a:spcPts val="0"/>
              </a:spcBef>
              <a:defRPr/>
            </a:pPr>
            <a:r>
              <a:rPr lang="en-US" sz="400" kern="0" dirty="0">
                <a:latin typeface="Verdana" pitchFamily="34" charset="0"/>
              </a:rPr>
              <a:t> </a:t>
            </a:r>
          </a:p>
          <a:p>
            <a:pPr lvl="2">
              <a:spcBef>
                <a:spcPct val="20000"/>
              </a:spcBef>
              <a:buFont typeface="Wingdings" pitchFamily="2" charset="2"/>
              <a:buChar char="§"/>
              <a:defRPr/>
            </a:pPr>
            <a:r>
              <a:rPr lang="en-US" sz="2400" kern="0" dirty="0">
                <a:latin typeface="Verdana" pitchFamily="34" charset="0"/>
              </a:rPr>
              <a:t> </a:t>
            </a:r>
            <a:r>
              <a:rPr lang="en-US" sz="2200" kern="0" dirty="0">
                <a:latin typeface="Verdana" pitchFamily="34" charset="0"/>
              </a:rPr>
              <a:t>Standardized signal words</a:t>
            </a:r>
          </a:p>
          <a:p>
            <a:pPr lvl="2">
              <a:spcBef>
                <a:spcPct val="20000"/>
              </a:spcBef>
              <a:buFont typeface="Wingdings" pitchFamily="2" charset="2"/>
              <a:buChar char="§"/>
              <a:defRPr/>
            </a:pPr>
            <a:r>
              <a:rPr lang="en-US" sz="2200" kern="0" dirty="0">
                <a:latin typeface="Verdana" pitchFamily="34" charset="0"/>
              </a:rPr>
              <a:t> Pictograms</a:t>
            </a:r>
          </a:p>
          <a:p>
            <a:pPr lvl="2">
              <a:spcBef>
                <a:spcPct val="20000"/>
              </a:spcBef>
              <a:buFont typeface="Wingdings" pitchFamily="2" charset="2"/>
              <a:buChar char="§"/>
              <a:defRPr/>
            </a:pPr>
            <a:r>
              <a:rPr lang="en-US" sz="2200" kern="0" dirty="0">
                <a:latin typeface="Verdana" pitchFamily="34" charset="0"/>
              </a:rPr>
              <a:t> Hazard statements</a:t>
            </a:r>
          </a:p>
          <a:p>
            <a:pPr lvl="2">
              <a:spcBef>
                <a:spcPct val="20000"/>
              </a:spcBef>
              <a:buFont typeface="Wingdings" pitchFamily="2" charset="2"/>
              <a:buChar char="§"/>
              <a:defRPr/>
            </a:pPr>
            <a:r>
              <a:rPr lang="en-US" sz="2200" kern="0" dirty="0">
                <a:latin typeface="Verdana" pitchFamily="34" charset="0"/>
              </a:rPr>
              <a:t> Precautionary statements</a:t>
            </a:r>
          </a:p>
          <a:p>
            <a:pPr lvl="2">
              <a:spcBef>
                <a:spcPct val="20000"/>
              </a:spcBef>
              <a:defRPr/>
            </a:pPr>
            <a:endParaRPr lang="en-US" sz="600" kern="0" dirty="0">
              <a:latin typeface="Verdana" pitchFamily="34" charset="0"/>
            </a:endParaRPr>
          </a:p>
          <a:p>
            <a:pPr lvl="1">
              <a:spcBef>
                <a:spcPts val="0"/>
              </a:spcBef>
              <a:buFont typeface="Courier New" pitchFamily="49" charset="0"/>
              <a:buChar char="o"/>
              <a:defRPr/>
            </a:pPr>
            <a:r>
              <a:rPr lang="en-US" sz="2000" kern="0" dirty="0">
                <a:latin typeface="Verdana" pitchFamily="34" charset="0"/>
              </a:rPr>
              <a:t> </a:t>
            </a:r>
            <a:r>
              <a:rPr lang="en-US" sz="2400" kern="0" dirty="0">
                <a:latin typeface="Verdana" pitchFamily="34" charset="0"/>
              </a:rPr>
              <a:t>Specified format for safety data sheets in 16 </a:t>
            </a:r>
          </a:p>
          <a:p>
            <a:pPr lvl="1">
              <a:spcBef>
                <a:spcPts val="0"/>
              </a:spcBef>
              <a:defRPr/>
            </a:pPr>
            <a:r>
              <a:rPr lang="en-US" sz="2400" kern="0" dirty="0">
                <a:latin typeface="Verdana" pitchFamily="34" charset="0"/>
              </a:rPr>
              <a:t>  section format and</a:t>
            </a:r>
          </a:p>
          <a:p>
            <a:pPr lvl="1">
              <a:spcBef>
                <a:spcPts val="0"/>
              </a:spcBef>
              <a:defRPr/>
            </a:pPr>
            <a:endParaRPr lang="en-US" sz="600" kern="0" dirty="0">
              <a:latin typeface="Verdana" pitchFamily="34" charset="0"/>
            </a:endParaRPr>
          </a:p>
          <a:p>
            <a:pPr lvl="1">
              <a:spcBef>
                <a:spcPts val="0"/>
              </a:spcBef>
              <a:buFont typeface="Courier New" pitchFamily="49" charset="0"/>
              <a:buChar char="o"/>
              <a:defRPr/>
            </a:pPr>
            <a:r>
              <a:rPr lang="en-US" sz="2400" kern="0" dirty="0">
                <a:latin typeface="Verdana" pitchFamily="34" charset="0"/>
              </a:rPr>
              <a:t> Revisions to definitions of terms used in the </a:t>
            </a:r>
          </a:p>
          <a:p>
            <a:pPr lvl="1">
              <a:spcBef>
                <a:spcPts val="0"/>
              </a:spcBef>
              <a:defRPr/>
            </a:pPr>
            <a:r>
              <a:rPr lang="en-US" sz="2400" kern="0" dirty="0">
                <a:latin typeface="Verdana" pitchFamily="34" charset="0"/>
              </a:rPr>
              <a:t>   standard and requirements for employee training </a:t>
            </a:r>
          </a:p>
          <a:p>
            <a:pPr lvl="1">
              <a:spcBef>
                <a:spcPts val="0"/>
              </a:spcBef>
              <a:defRPr/>
            </a:pPr>
            <a:r>
              <a:rPr lang="en-US" sz="2400" kern="0" dirty="0">
                <a:latin typeface="Verdana" pitchFamily="34" charset="0"/>
              </a:rPr>
              <a:t>   on labels and Safety Data Sheets (SDS</a:t>
            </a:r>
            <a:r>
              <a:rPr lang="en-US" sz="2000" kern="0" dirty="0">
                <a:latin typeface="Verdana" pitchFamily="34" charset="0"/>
              </a:rPr>
              <a:t>)</a:t>
            </a:r>
          </a:p>
        </p:txBody>
      </p:sp>
      <p:pic>
        <p:nvPicPr>
          <p:cNvPr id="1229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1943100"/>
            <a:ext cx="20066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HCS Key Revisions also Include</a:t>
            </a:r>
          </a:p>
        </p:txBody>
      </p:sp>
      <p:sp>
        <p:nvSpPr>
          <p:cNvPr id="133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331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8" name="Content Placeholder 2"/>
          <p:cNvSpPr txBox="1">
            <a:spLocks/>
          </p:cNvSpPr>
          <p:nvPr/>
        </p:nvSpPr>
        <p:spPr bwMode="auto">
          <a:xfrm>
            <a:off x="533400" y="1219200"/>
            <a:ext cx="8305800" cy="4419600"/>
          </a:xfrm>
          <a:prstGeom prst="rect">
            <a:avLst/>
          </a:prstGeom>
          <a:noFill/>
          <a:ln w="9525">
            <a:noFill/>
            <a:miter lim="800000"/>
            <a:headEnd/>
            <a:tailEnd/>
          </a:ln>
        </p:spPr>
        <p:txBody>
          <a:bodyPr/>
          <a:lstStyle/>
          <a:p>
            <a:pPr>
              <a:spcBef>
                <a:spcPts val="0"/>
              </a:spcBef>
              <a:buFont typeface="Arial" pitchFamily="34" charset="0"/>
              <a:buChar char="•"/>
              <a:defRPr/>
            </a:pPr>
            <a:r>
              <a:rPr lang="en-US" sz="2000" kern="0" dirty="0">
                <a:latin typeface="Verdana" pitchFamily="34" charset="0"/>
              </a:rPr>
              <a:t> </a:t>
            </a:r>
            <a:r>
              <a:rPr lang="en-US" kern="0" dirty="0">
                <a:latin typeface="Verdana" pitchFamily="34" charset="0"/>
              </a:rPr>
              <a:t>Disclosure of PELs </a:t>
            </a:r>
            <a:r>
              <a:rPr lang="en-US" u="sng" kern="0" dirty="0">
                <a:latin typeface="Verdana" pitchFamily="34" charset="0"/>
              </a:rPr>
              <a:t>and</a:t>
            </a:r>
            <a:r>
              <a:rPr lang="en-US" kern="0" dirty="0">
                <a:latin typeface="Verdana" pitchFamily="34" charset="0"/>
              </a:rPr>
              <a:t> voluntary threshold limit values  (TLVs)   </a:t>
            </a:r>
          </a:p>
          <a:p>
            <a:pPr>
              <a:spcBef>
                <a:spcPts val="0"/>
              </a:spcBef>
              <a:defRPr/>
            </a:pPr>
            <a:r>
              <a:rPr lang="en-US" kern="0" dirty="0">
                <a:latin typeface="Verdana" pitchFamily="34" charset="0"/>
              </a:rPr>
              <a:t>  established by the American Conference of Governmental Industrial </a:t>
            </a:r>
          </a:p>
          <a:p>
            <a:pPr>
              <a:spcBef>
                <a:spcPts val="0"/>
              </a:spcBef>
              <a:defRPr/>
            </a:pPr>
            <a:r>
              <a:rPr lang="en-US" kern="0" dirty="0">
                <a:latin typeface="Verdana" pitchFamily="34" charset="0"/>
              </a:rPr>
              <a:t>  Hygienists (ACGIH)</a:t>
            </a:r>
          </a:p>
          <a:p>
            <a:pPr>
              <a:spcBef>
                <a:spcPct val="20000"/>
              </a:spcBef>
              <a:defRPr/>
            </a:pPr>
            <a:r>
              <a:rPr lang="en-US" sz="1200" kern="0" dirty="0">
                <a:latin typeface="Verdana" pitchFamily="34" charset="0"/>
              </a:rPr>
              <a:t> </a:t>
            </a:r>
          </a:p>
          <a:p>
            <a:pPr>
              <a:spcBef>
                <a:spcPts val="0"/>
              </a:spcBef>
              <a:buFont typeface="Arial" pitchFamily="34" charset="0"/>
              <a:buChar char="•"/>
              <a:defRPr/>
            </a:pPr>
            <a:r>
              <a:rPr lang="en-US" kern="0" dirty="0">
                <a:latin typeface="Verdana" pitchFamily="34" charset="0"/>
              </a:rPr>
              <a:t> Disclosure of carcinogen status from nationally and internationally </a:t>
            </a:r>
          </a:p>
          <a:p>
            <a:pPr>
              <a:spcBef>
                <a:spcPts val="0"/>
              </a:spcBef>
              <a:defRPr/>
            </a:pPr>
            <a:r>
              <a:rPr lang="en-US" kern="0" dirty="0">
                <a:latin typeface="Verdana" pitchFamily="34" charset="0"/>
              </a:rPr>
              <a:t>  recognized lists of carcinogens</a:t>
            </a:r>
          </a:p>
          <a:p>
            <a:pPr>
              <a:spcBef>
                <a:spcPct val="20000"/>
              </a:spcBef>
              <a:defRPr/>
            </a:pPr>
            <a:endParaRPr lang="en-US" sz="1200" kern="0" dirty="0">
              <a:latin typeface="Verdana" pitchFamily="34" charset="0"/>
            </a:endParaRPr>
          </a:p>
          <a:p>
            <a:pPr>
              <a:spcBef>
                <a:spcPts val="0"/>
              </a:spcBef>
              <a:buFont typeface="Arial" pitchFamily="34" charset="0"/>
              <a:buChar char="•"/>
              <a:defRPr/>
            </a:pPr>
            <a:r>
              <a:rPr lang="en-US" kern="0" dirty="0">
                <a:latin typeface="Verdana" pitchFamily="34" charset="0"/>
              </a:rPr>
              <a:t> Inclusion of combustible dust in the definition of “hazardous </a:t>
            </a:r>
          </a:p>
          <a:p>
            <a:pPr>
              <a:spcBef>
                <a:spcPts val="0"/>
              </a:spcBef>
              <a:defRPr/>
            </a:pPr>
            <a:r>
              <a:rPr lang="en-US" kern="0" dirty="0">
                <a:latin typeface="Verdana" pitchFamily="34" charset="0"/>
              </a:rPr>
              <a:t>  chemical” covered on labels and SDS</a:t>
            </a:r>
          </a:p>
          <a:p>
            <a:pPr>
              <a:spcBef>
                <a:spcPct val="20000"/>
              </a:spcBef>
              <a:defRPr/>
            </a:pPr>
            <a:endParaRPr lang="en-US" sz="1200" kern="0" dirty="0">
              <a:latin typeface="Verdana" pitchFamily="34" charset="0"/>
            </a:endParaRPr>
          </a:p>
          <a:p>
            <a:pPr>
              <a:spcBef>
                <a:spcPts val="0"/>
              </a:spcBef>
              <a:buFont typeface="Arial" pitchFamily="34" charset="0"/>
              <a:buChar char="•"/>
              <a:defRPr/>
            </a:pPr>
            <a:r>
              <a:rPr lang="en-US" kern="0" dirty="0">
                <a:latin typeface="Verdana" pitchFamily="34" charset="0"/>
              </a:rPr>
              <a:t> Workers be re-trained within 2 years of the publication of the final  </a:t>
            </a:r>
          </a:p>
          <a:p>
            <a:pPr>
              <a:spcBef>
                <a:spcPts val="0"/>
              </a:spcBef>
              <a:defRPr/>
            </a:pPr>
            <a:r>
              <a:rPr lang="en-US" kern="0" dirty="0">
                <a:latin typeface="Verdana" pitchFamily="34" charset="0"/>
              </a:rPr>
              <a:t>  rule</a:t>
            </a:r>
          </a:p>
          <a:p>
            <a:pPr>
              <a:spcBef>
                <a:spcPct val="20000"/>
              </a:spcBef>
              <a:defRPr/>
            </a:pPr>
            <a:endParaRPr lang="en-US" sz="1200" kern="0" dirty="0">
              <a:latin typeface="Verdana" pitchFamily="34" charset="0"/>
            </a:endParaRPr>
          </a:p>
          <a:p>
            <a:pPr>
              <a:spcBef>
                <a:spcPct val="20000"/>
              </a:spcBef>
              <a:buFont typeface="Arial" pitchFamily="34" charset="0"/>
              <a:buChar char="•"/>
              <a:defRPr/>
            </a:pPr>
            <a:r>
              <a:rPr lang="en-US" kern="0" dirty="0">
                <a:latin typeface="Verdana" pitchFamily="34" charset="0"/>
              </a:rPr>
              <a:t> Mixtures (GHS)</a:t>
            </a:r>
          </a:p>
          <a:p>
            <a:pPr lvl="1">
              <a:spcBef>
                <a:spcPct val="20000"/>
              </a:spcBef>
              <a:buFont typeface="Courier New" pitchFamily="49" charset="0"/>
              <a:buChar char="o"/>
              <a:defRPr/>
            </a:pPr>
            <a:r>
              <a:rPr lang="en-US" sz="1600" kern="0" dirty="0">
                <a:latin typeface="Verdana" pitchFamily="34" charset="0"/>
              </a:rPr>
              <a:t> Health hazards can be based on data for mixture</a:t>
            </a:r>
          </a:p>
          <a:p>
            <a:pPr lvl="1">
              <a:spcBef>
                <a:spcPts val="0"/>
              </a:spcBef>
              <a:buFont typeface="Courier New" pitchFamily="49" charset="0"/>
              <a:buChar char="o"/>
              <a:defRPr/>
            </a:pPr>
            <a:r>
              <a:rPr lang="en-US" sz="1600" kern="0" dirty="0">
                <a:latin typeface="Verdana" pitchFamily="34" charset="0"/>
              </a:rPr>
              <a:t> If no data, extrapolate from ingredient data or other similar mixtures   </a:t>
            </a:r>
            <a:br>
              <a:rPr lang="en-US" sz="1600" kern="0" dirty="0">
                <a:latin typeface="Verdana" pitchFamily="34" charset="0"/>
              </a:rPr>
            </a:br>
            <a:r>
              <a:rPr lang="en-US" sz="1600" kern="0" dirty="0">
                <a:latin typeface="Verdana" pitchFamily="34" charset="0"/>
              </a:rPr>
              <a:t>   to classify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ctrTitle"/>
          </p:nvPr>
        </p:nvSpPr>
        <p:spPr>
          <a:xfrm>
            <a:off x="609600" y="381000"/>
            <a:ext cx="5257800" cy="457200"/>
          </a:xfrm>
        </p:spPr>
        <p:txBody>
          <a:bodyPr/>
          <a:lstStyle/>
          <a:p>
            <a:pPr algn="l" eaLnBrk="1" hangingPunct="1"/>
            <a:r>
              <a:rPr lang="en-US" altLang="en-US" sz="1800">
                <a:solidFill>
                  <a:schemeClr val="bg1"/>
                </a:solidFill>
                <a:latin typeface="Verdana" panose="020B0604030504040204" pitchFamily="34" charset="0"/>
              </a:rPr>
              <a:t>HNOC: Hazards Not Otherwise Classified</a:t>
            </a:r>
          </a:p>
        </p:txBody>
      </p:sp>
      <p:sp>
        <p:nvSpPr>
          <p:cNvPr id="143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4342"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7" name="Content Placeholder 2"/>
          <p:cNvSpPr txBox="1">
            <a:spLocks/>
          </p:cNvSpPr>
          <p:nvPr/>
        </p:nvSpPr>
        <p:spPr bwMode="auto">
          <a:xfrm>
            <a:off x="381000" y="1143000"/>
            <a:ext cx="84582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kern="0" dirty="0">
                <a:latin typeface="Verdana" pitchFamily="34" charset="0"/>
              </a:rPr>
              <a:t> Creation of a new category of hazards – “Hazards Not Otherwise </a:t>
            </a:r>
          </a:p>
          <a:p>
            <a:pPr eaLnBrk="0" hangingPunct="0">
              <a:spcBef>
                <a:spcPct val="20000"/>
              </a:spcBef>
              <a:defRPr/>
            </a:pPr>
            <a:r>
              <a:rPr lang="en-US" kern="0" dirty="0">
                <a:latin typeface="Verdana" pitchFamily="34" charset="0"/>
              </a:rPr>
              <a:t>  Classified” (HNOC)</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OSHA originally classified this category</a:t>
            </a:r>
          </a:p>
          <a:p>
            <a:pPr eaLnBrk="0" hangingPunct="0">
              <a:spcBef>
                <a:spcPct val="20000"/>
              </a:spcBef>
              <a:buFont typeface="Arial" pitchFamily="34" charset="0"/>
              <a:buChar char="•"/>
              <a:defRPr/>
            </a:pPr>
            <a:endParaRPr lang="en-US" sz="10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HNOC (HCS) disclosed on SDS in section 2, not label</a:t>
            </a:r>
          </a:p>
          <a:p>
            <a:pPr eaLnBrk="0" hangingPunct="0">
              <a:spcBef>
                <a:spcPct val="20000"/>
              </a:spcBef>
              <a:buFont typeface="Arial" pitchFamily="34" charset="0"/>
              <a:buChar char="•"/>
              <a:defRPr/>
            </a:pPr>
            <a:endParaRPr lang="en-US" sz="14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Under new GHS standard, the following are not classified under </a:t>
            </a:r>
          </a:p>
          <a:p>
            <a:pPr eaLnBrk="0" hangingPunct="0">
              <a:spcBef>
                <a:spcPct val="20000"/>
              </a:spcBef>
              <a:defRPr/>
            </a:pPr>
            <a:r>
              <a:rPr lang="en-US" kern="0" dirty="0">
                <a:latin typeface="Verdana" pitchFamily="34" charset="0"/>
              </a:rPr>
              <a:t>  HNOC but addressed individually:</a:t>
            </a:r>
          </a:p>
          <a:p>
            <a:pPr eaLnBrk="0" hangingPunct="0">
              <a:spcBef>
                <a:spcPct val="20000"/>
              </a:spcBef>
              <a:defRPr/>
            </a:pPr>
            <a:endParaRPr lang="en-US" sz="600" kern="0" dirty="0">
              <a:latin typeface="Verdana" pitchFamily="34" charset="0"/>
            </a:endParaRPr>
          </a:p>
          <a:p>
            <a:pPr lvl="1" eaLnBrk="0" hangingPunct="0">
              <a:spcBef>
                <a:spcPct val="20000"/>
              </a:spcBef>
              <a:buFont typeface="Courier New" pitchFamily="49" charset="0"/>
              <a:buChar char="o"/>
              <a:defRPr/>
            </a:pPr>
            <a:r>
              <a:rPr lang="en-US" sz="1600" kern="0" dirty="0">
                <a:latin typeface="Verdana" pitchFamily="34" charset="0"/>
              </a:rPr>
              <a:t> Pyrophoric gases</a:t>
            </a:r>
          </a:p>
          <a:p>
            <a:pPr lvl="1" eaLnBrk="0" hangingPunct="0">
              <a:spcBef>
                <a:spcPct val="20000"/>
              </a:spcBef>
              <a:buFont typeface="Courier New" pitchFamily="49" charset="0"/>
              <a:buChar char="o"/>
              <a:defRPr/>
            </a:pPr>
            <a:r>
              <a:rPr lang="en-US" sz="1600" kern="0" dirty="0">
                <a:latin typeface="Verdana" pitchFamily="34" charset="0"/>
              </a:rPr>
              <a:t> Simple </a:t>
            </a:r>
            <a:r>
              <a:rPr lang="en-US" sz="1600" kern="0" dirty="0" err="1">
                <a:latin typeface="Verdana" pitchFamily="34" charset="0"/>
              </a:rPr>
              <a:t>asphyxiants</a:t>
            </a:r>
            <a:endParaRPr lang="en-US" sz="1600" kern="0" dirty="0">
              <a:latin typeface="Verdana" pitchFamily="34" charset="0"/>
            </a:endParaRPr>
          </a:p>
          <a:p>
            <a:pPr lvl="1" eaLnBrk="0" hangingPunct="0">
              <a:spcBef>
                <a:spcPct val="20000"/>
              </a:spcBef>
              <a:buFont typeface="Courier New" pitchFamily="49" charset="0"/>
              <a:buChar char="o"/>
              <a:defRPr/>
            </a:pPr>
            <a:r>
              <a:rPr lang="en-US" sz="1600" kern="0" dirty="0">
                <a:latin typeface="Verdana" pitchFamily="34" charset="0"/>
              </a:rPr>
              <a:t> Combustible dusts</a:t>
            </a:r>
          </a:p>
          <a:p>
            <a:pPr lvl="1" eaLnBrk="0" hangingPunct="0">
              <a:spcBef>
                <a:spcPct val="20000"/>
              </a:spcBef>
              <a:buFont typeface="Courier New" pitchFamily="49" charset="0"/>
              <a:buChar char="o"/>
              <a:defRPr/>
            </a:pPr>
            <a:endParaRPr lang="en-US" sz="1000" kern="0" dirty="0">
              <a:latin typeface="Verdana" pitchFamily="34" charset="0"/>
            </a:endParaRPr>
          </a:p>
          <a:p>
            <a:pPr eaLnBrk="0" hangingPunct="0">
              <a:spcBef>
                <a:spcPct val="20000"/>
              </a:spcBef>
              <a:buFont typeface="Arial" pitchFamily="34" charset="0"/>
              <a:buChar char="•"/>
              <a:defRPr/>
            </a:pPr>
            <a:r>
              <a:rPr lang="en-US" kern="0" dirty="0">
                <a:latin typeface="Verdana" pitchFamily="34" charset="0"/>
              </a:rPr>
              <a:t> GHS label elements for combustible dusts:</a:t>
            </a:r>
          </a:p>
          <a:p>
            <a:pPr lvl="1" eaLnBrk="0" hangingPunct="0">
              <a:spcBef>
                <a:spcPct val="20000"/>
              </a:spcBef>
              <a:buFont typeface="Courier New" pitchFamily="49" charset="0"/>
              <a:buChar char="o"/>
              <a:defRPr/>
            </a:pPr>
            <a:r>
              <a:rPr lang="en-US" sz="1600" kern="0" dirty="0">
                <a:solidFill>
                  <a:srgbClr val="FF0000"/>
                </a:solidFill>
                <a:latin typeface="Verdana" pitchFamily="34" charset="0"/>
              </a:rPr>
              <a:t> Signal Word</a:t>
            </a:r>
            <a:r>
              <a:rPr lang="en-US" sz="1600" kern="0" dirty="0">
                <a:latin typeface="Verdana" pitchFamily="34" charset="0"/>
              </a:rPr>
              <a:t>: Warning</a:t>
            </a:r>
          </a:p>
          <a:p>
            <a:pPr lvl="1" eaLnBrk="0" hangingPunct="0">
              <a:spcBef>
                <a:spcPts val="0"/>
              </a:spcBef>
              <a:buFont typeface="Courier New" pitchFamily="49" charset="0"/>
              <a:buChar char="o"/>
              <a:defRPr/>
            </a:pPr>
            <a:r>
              <a:rPr lang="en-US" sz="1600" kern="0" dirty="0">
                <a:solidFill>
                  <a:srgbClr val="0070C0"/>
                </a:solidFill>
                <a:latin typeface="Verdana" pitchFamily="34" charset="0"/>
              </a:rPr>
              <a:t> Hazard Statement</a:t>
            </a:r>
            <a:r>
              <a:rPr lang="en-US" sz="1600" kern="0" dirty="0">
                <a:latin typeface="Verdana" pitchFamily="34" charset="0"/>
              </a:rPr>
              <a:t>: “May form combustible dust concentrations in the air”</a:t>
            </a: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pic>
        <p:nvPicPr>
          <p:cNvPr id="1434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657600"/>
            <a:ext cx="3016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Other Label Elements</a:t>
            </a:r>
          </a:p>
        </p:txBody>
      </p:sp>
      <p:sp>
        <p:nvSpPr>
          <p:cNvPr id="153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5366"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457200" y="990600"/>
            <a:ext cx="8305800" cy="5029200"/>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
        <p:nvSpPr>
          <p:cNvPr id="15368" name="Rectangle 7"/>
          <p:cNvSpPr>
            <a:spLocks noChangeArrowheads="1"/>
          </p:cNvSpPr>
          <p:nvPr/>
        </p:nvSpPr>
        <p:spPr bwMode="auto">
          <a:xfrm>
            <a:off x="381000" y="12954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OSHA label elements for:</a:t>
            </a:r>
          </a:p>
          <a:p>
            <a:pP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Pyrophoric Gases:</a:t>
            </a:r>
          </a:p>
          <a:p>
            <a:pPr eaLnBrk="1" hangingPunct="1">
              <a:spcBef>
                <a:spcPct val="0"/>
              </a:spcBef>
              <a:buFontTx/>
              <a:buNone/>
            </a:pPr>
            <a:r>
              <a:rPr lang="en-US" altLang="en-US" sz="2000">
                <a:latin typeface="Verdana" panose="020B0604030504040204" pitchFamily="34" charset="0"/>
              </a:rPr>
              <a:t>	-</a:t>
            </a:r>
            <a:r>
              <a:rPr lang="en-US" altLang="en-US" sz="2000">
                <a:solidFill>
                  <a:srgbClr val="FF0000"/>
                </a:solidFill>
                <a:latin typeface="Verdana" panose="020B0604030504040204" pitchFamily="34" charset="0"/>
              </a:rPr>
              <a:t>Signal Word</a:t>
            </a:r>
            <a:r>
              <a:rPr lang="en-US" altLang="en-US" sz="2000">
                <a:latin typeface="Verdana" panose="020B0604030504040204" pitchFamily="34" charset="0"/>
              </a:rPr>
              <a:t>: Danger</a:t>
            </a:r>
          </a:p>
          <a:p>
            <a:pPr eaLnBrk="1" hangingPunct="1">
              <a:spcBef>
                <a:spcPct val="0"/>
              </a:spcBef>
              <a:buFontTx/>
              <a:buNone/>
            </a:pPr>
            <a:r>
              <a:rPr lang="en-US" altLang="en-US" sz="2000">
                <a:latin typeface="Verdana" panose="020B0604030504040204" pitchFamily="34" charset="0"/>
              </a:rPr>
              <a:t>	-</a:t>
            </a:r>
            <a:r>
              <a:rPr lang="en-US" altLang="en-US" sz="2000">
                <a:solidFill>
                  <a:srgbClr val="0070C0"/>
                </a:solidFill>
                <a:latin typeface="Verdana" panose="020B0604030504040204" pitchFamily="34" charset="0"/>
              </a:rPr>
              <a:t>Hazard Statement</a:t>
            </a:r>
            <a:r>
              <a:rPr lang="en-US" altLang="en-US" sz="2000">
                <a:latin typeface="Verdana" panose="020B0604030504040204" pitchFamily="34" charset="0"/>
              </a:rPr>
              <a:t>: “Catches fire spontaneously if  				exposed to air”</a:t>
            </a:r>
          </a:p>
          <a:p>
            <a:pPr eaLnBrk="1" hangingPunct="1">
              <a:spcBef>
                <a:spcPct val="0"/>
              </a:spcBef>
              <a:buFontTx/>
              <a:buNone/>
            </a:pPr>
            <a:r>
              <a:rPr lang="en-US" altLang="en-US" sz="2000">
                <a:latin typeface="Verdana" panose="020B0604030504040204" pitchFamily="34" charset="0"/>
              </a:rPr>
              <a:t>Simple Asphyxiants:</a:t>
            </a:r>
          </a:p>
          <a:p>
            <a:pPr eaLnBrk="1" hangingPunct="1">
              <a:spcBef>
                <a:spcPct val="0"/>
              </a:spcBef>
              <a:buFontTx/>
              <a:buNone/>
            </a:pPr>
            <a:r>
              <a:rPr lang="en-US" altLang="en-US" sz="2000">
                <a:latin typeface="Verdana" panose="020B0604030504040204" pitchFamily="34" charset="0"/>
              </a:rPr>
              <a:t>	-</a:t>
            </a:r>
            <a:r>
              <a:rPr lang="en-US" altLang="en-US" sz="2000">
                <a:solidFill>
                  <a:srgbClr val="FF0000"/>
                </a:solidFill>
                <a:latin typeface="Verdana" panose="020B0604030504040204" pitchFamily="34" charset="0"/>
              </a:rPr>
              <a:t>Signal Word</a:t>
            </a:r>
            <a:r>
              <a:rPr lang="en-US" altLang="en-US" sz="2000">
                <a:latin typeface="Verdana" panose="020B0604030504040204" pitchFamily="34" charset="0"/>
              </a:rPr>
              <a:t>: Warning</a:t>
            </a:r>
          </a:p>
          <a:p>
            <a:pPr eaLnBrk="1" hangingPunct="1">
              <a:spcBef>
                <a:spcPct val="0"/>
              </a:spcBef>
              <a:buFontTx/>
              <a:buNone/>
            </a:pPr>
            <a:r>
              <a:rPr lang="en-US" altLang="en-US" sz="2000">
                <a:latin typeface="Verdana" panose="020B0604030504040204" pitchFamily="34" charset="0"/>
              </a:rPr>
              <a:t>	-</a:t>
            </a:r>
            <a:r>
              <a:rPr lang="en-US" altLang="en-US" sz="2000">
                <a:solidFill>
                  <a:srgbClr val="0070C0"/>
                </a:solidFill>
                <a:latin typeface="Verdana" panose="020B0604030504040204" pitchFamily="34" charset="0"/>
              </a:rPr>
              <a:t>Hazard Statement: </a:t>
            </a:r>
            <a:r>
              <a:rPr lang="en-US" altLang="en-US" sz="2000">
                <a:latin typeface="Verdana" panose="020B0604030504040204" pitchFamily="34" charset="0"/>
              </a:rPr>
              <a:t>“May displace oxygen and cause 				rapid suffocation”</a:t>
            </a:r>
          </a:p>
          <a:p>
            <a:pPr eaLnBrk="1" hangingPunct="1">
              <a:spcBef>
                <a:spcPct val="0"/>
              </a:spcBef>
              <a:buFontTx/>
              <a:buNone/>
            </a:pPr>
            <a:r>
              <a:rPr lang="en-US" altLang="en-US" sz="2000">
                <a:latin typeface="Verdana" panose="020B0604030504040204" pitchFamily="34" charset="0"/>
              </a:rPr>
              <a:t>Combustible Dusts:</a:t>
            </a:r>
          </a:p>
          <a:p>
            <a:pPr lvl="1" eaLnBrk="1" hangingPunct="1">
              <a:spcBef>
                <a:spcPct val="0"/>
              </a:spcBef>
              <a:buFontTx/>
              <a:buNone/>
            </a:pPr>
            <a:r>
              <a:rPr lang="en-US" altLang="en-US" sz="2000">
                <a:solidFill>
                  <a:srgbClr val="FF0000"/>
                </a:solidFill>
                <a:latin typeface="Verdana" panose="020B0604030504040204" pitchFamily="34" charset="0"/>
              </a:rPr>
              <a:t>	-Signal Word</a:t>
            </a:r>
            <a:r>
              <a:rPr lang="en-US" altLang="en-US" sz="2000">
                <a:latin typeface="Verdana" panose="020B0604030504040204" pitchFamily="34" charset="0"/>
              </a:rPr>
              <a:t>: Warning</a:t>
            </a:r>
          </a:p>
          <a:p>
            <a:pPr lvl="1" eaLnBrk="1" hangingPunct="1">
              <a:spcBef>
                <a:spcPct val="0"/>
              </a:spcBef>
              <a:buFontTx/>
              <a:buNone/>
            </a:pPr>
            <a:r>
              <a:rPr lang="en-US" altLang="en-US" sz="2000">
                <a:solidFill>
                  <a:schemeClr val="accent2"/>
                </a:solidFill>
                <a:latin typeface="Verdana" panose="020B0604030504040204" pitchFamily="34" charset="0"/>
              </a:rPr>
              <a:t>	</a:t>
            </a:r>
            <a:r>
              <a:rPr lang="en-US" altLang="en-US" sz="2000">
                <a:solidFill>
                  <a:srgbClr val="0070C0"/>
                </a:solidFill>
                <a:latin typeface="Verdana" panose="020B0604030504040204" pitchFamily="34" charset="0"/>
              </a:rPr>
              <a:t>-Hazard Statement</a:t>
            </a:r>
            <a:r>
              <a:rPr lang="en-US" altLang="en-US" sz="2000">
                <a:latin typeface="Verdana" panose="020B0604030504040204" pitchFamily="34" charset="0"/>
              </a:rPr>
              <a:t>: “May form combustible dust 					concentrations in the air”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OSHA will Also Revise</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639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16391" name="Rectangle 6"/>
          <p:cNvSpPr>
            <a:spLocks noChangeArrowheads="1"/>
          </p:cNvSpPr>
          <p:nvPr/>
        </p:nvSpPr>
        <p:spPr bwMode="auto">
          <a:xfrm>
            <a:off x="609600" y="1828800"/>
            <a:ext cx="48768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Standards dealing with:</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Flammable and combustible  </a:t>
            </a:r>
          </a:p>
          <a:p>
            <a:pPr eaLnBrk="1" hangingPunct="1">
              <a:spcBef>
                <a:spcPct val="0"/>
              </a:spcBef>
              <a:buFontTx/>
              <a:buNone/>
            </a:pPr>
            <a:r>
              <a:rPr lang="en-US" altLang="en-US" sz="2400">
                <a:latin typeface="Verdana" panose="020B0604030504040204" pitchFamily="34" charset="0"/>
              </a:rPr>
              <a:t>  liquids </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Process safety management</a:t>
            </a:r>
          </a:p>
          <a:p>
            <a:pPr eaLnBrk="1" hangingPunct="1">
              <a:spcBef>
                <a:spcPct val="0"/>
              </a:spcBef>
              <a:buFontTx/>
              <a:buNone/>
            </a:pPr>
            <a:r>
              <a:rPr lang="en-US" altLang="en-US" sz="2400">
                <a:latin typeface="Verdana" panose="020B0604030504040204" pitchFamily="34" charset="0"/>
              </a:rPr>
              <a:t> </a:t>
            </a:r>
          </a:p>
          <a:p>
            <a:pPr eaLnBrk="1" hangingPunct="1">
              <a:spcBef>
                <a:spcPct val="0"/>
              </a:spcBef>
            </a:pPr>
            <a:r>
              <a:rPr lang="en-US" altLang="en-US" sz="2400">
                <a:latin typeface="Verdana" panose="020B0604030504040204" pitchFamily="34" charset="0"/>
              </a:rPr>
              <a:t> Most substance-specific   </a:t>
            </a:r>
          </a:p>
          <a:p>
            <a:pPr eaLnBrk="1" hangingPunct="1">
              <a:spcBef>
                <a:spcPct val="0"/>
              </a:spcBef>
              <a:buFontTx/>
              <a:buNone/>
            </a:pPr>
            <a:r>
              <a:rPr lang="en-US" altLang="en-US" sz="2400">
                <a:latin typeface="Verdana" panose="020B0604030504040204" pitchFamily="34" charset="0"/>
              </a:rPr>
              <a:t>  health standards </a:t>
            </a:r>
          </a:p>
        </p:txBody>
      </p:sp>
      <p:pic>
        <p:nvPicPr>
          <p:cNvPr id="16392" name="Picture 6" descr="C:\Documents and Settings\stlane\My Documents\My Pictures\GHS pix\osha genl i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667000"/>
            <a:ext cx="22669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9"/>
          <p:cNvSpPr txBox="1">
            <a:spLocks noChangeArrowheads="1"/>
          </p:cNvSpPr>
          <p:nvPr/>
        </p:nvSpPr>
        <p:spPr bwMode="auto">
          <a:xfrm>
            <a:off x="5486400" y="1905000"/>
            <a:ext cx="2743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700" b="1">
                <a:solidFill>
                  <a:srgbClr val="FF0000"/>
                </a:solidFill>
                <a:latin typeface="Verdana" panose="020B0604030504040204" pitchFamily="34" charset="0"/>
              </a:rPr>
              <a:t>OSHA’s Process Safety Management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Effective Dates for GHS</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741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17415" name="Rectangle 6"/>
          <p:cNvSpPr>
            <a:spLocks noChangeArrowheads="1"/>
          </p:cNvSpPr>
          <p:nvPr/>
        </p:nvSpPr>
        <p:spPr bwMode="auto">
          <a:xfrm>
            <a:off x="228600" y="1600200"/>
            <a:ext cx="86106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Effective</a:t>
            </a:r>
          </a:p>
          <a:p>
            <a:pPr eaLnBrk="1" hangingPunct="1">
              <a:spcBef>
                <a:spcPct val="0"/>
              </a:spcBef>
              <a:buFontTx/>
              <a:buNone/>
            </a:pPr>
            <a:r>
              <a:rPr lang="en-US" altLang="en-US" sz="1600" u="sng">
                <a:latin typeface="Verdana" panose="020B0604030504040204" pitchFamily="34" charset="0"/>
              </a:rPr>
              <a:t>Completion Date</a:t>
            </a:r>
            <a:r>
              <a:rPr lang="en-US" altLang="en-US" sz="1800"/>
              <a:t>		</a:t>
            </a:r>
            <a:r>
              <a:rPr lang="en-US" altLang="en-US" sz="1800">
                <a:latin typeface="Verdana" panose="020B0604030504040204" pitchFamily="34" charset="0"/>
              </a:rPr>
              <a:t>        </a:t>
            </a:r>
            <a:r>
              <a:rPr lang="en-US" altLang="en-US" sz="1600" u="sng">
                <a:latin typeface="Verdana" panose="020B0604030504040204" pitchFamily="34" charset="0"/>
              </a:rPr>
              <a:t>Requirements</a:t>
            </a:r>
            <a:r>
              <a:rPr lang="en-US" altLang="en-US" sz="1800"/>
              <a:t>	                    </a:t>
            </a:r>
            <a:r>
              <a:rPr lang="en-US" altLang="en-US" sz="1600" u="sng">
                <a:latin typeface="Verdana" panose="020B0604030504040204" pitchFamily="34" charset="0"/>
              </a:rPr>
              <a:t>Who</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Dec. 1, 2013</a:t>
            </a:r>
            <a:r>
              <a:rPr lang="en-US" altLang="en-US" sz="1600"/>
              <a:t>		</a:t>
            </a:r>
            <a:r>
              <a:rPr lang="en-US" altLang="en-US" sz="1600">
                <a:latin typeface="Verdana" panose="020B0604030504040204" pitchFamily="34" charset="0"/>
              </a:rPr>
              <a:t>Train employees on the new label	   Employers</a:t>
            </a:r>
          </a:p>
          <a:p>
            <a:pPr eaLnBrk="1" hangingPunct="1">
              <a:spcBef>
                <a:spcPct val="0"/>
              </a:spcBef>
              <a:buFontTx/>
              <a:buNone/>
            </a:pPr>
            <a:r>
              <a:rPr lang="en-US" altLang="en-US" sz="1600">
                <a:latin typeface="Verdana" panose="020B0604030504040204" pitchFamily="34" charset="0"/>
              </a:rPr>
              <a:t>			elements and Safety Data Sheet </a:t>
            </a:r>
          </a:p>
          <a:p>
            <a:pPr eaLnBrk="1" hangingPunct="1">
              <a:spcBef>
                <a:spcPct val="0"/>
              </a:spcBef>
              <a:buFontTx/>
              <a:buNone/>
            </a:pPr>
            <a:r>
              <a:rPr lang="en-US" altLang="en-US" sz="1600">
                <a:latin typeface="Verdana" panose="020B0604030504040204" pitchFamily="34" charset="0"/>
              </a:rPr>
              <a:t>			(SDS) format</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June 1, 2015</a:t>
            </a:r>
            <a:r>
              <a:rPr lang="en-US" altLang="en-US" sz="1600"/>
              <a:t>		</a:t>
            </a:r>
            <a:r>
              <a:rPr lang="en-US" altLang="en-US" sz="1600">
                <a:latin typeface="Verdana" panose="020B0604030504040204" pitchFamily="34" charset="0"/>
              </a:rPr>
              <a:t>Compliance with all modified	    				             provisions of this final rule (SDS’s)    Chemical                    </a:t>
            </a:r>
            <a:br>
              <a:rPr lang="en-US" altLang="en-US" sz="1600">
                <a:latin typeface="Verdana" panose="020B0604030504040204" pitchFamily="34" charset="0"/>
              </a:rPr>
            </a:br>
            <a:r>
              <a:rPr lang="en-US" altLang="en-US" sz="1600">
                <a:latin typeface="Verdana" panose="020B0604030504040204" pitchFamily="34" charset="0"/>
              </a:rPr>
              <a:t>                                       </a:t>
            </a:r>
            <a:r>
              <a:rPr lang="en-US" altLang="en-US" sz="1600"/>
              <a:t>	                                                    </a:t>
            </a:r>
            <a:r>
              <a:rPr lang="en-US" altLang="en-US" sz="1600">
                <a:latin typeface="Verdana" panose="020B0604030504040204" pitchFamily="34" charset="0"/>
              </a:rPr>
              <a:t>manufacturers,</a:t>
            </a:r>
          </a:p>
          <a:p>
            <a:pPr eaLnBrk="1" hangingPunct="1">
              <a:spcBef>
                <a:spcPct val="0"/>
              </a:spcBef>
              <a:buFontTx/>
              <a:buNone/>
            </a:pPr>
            <a:r>
              <a:rPr lang="en-US" altLang="en-US" sz="1600">
                <a:latin typeface="Verdana" panose="020B0604030504040204" pitchFamily="34" charset="0"/>
              </a:rPr>
              <a:t>			Except:				   importers,</a:t>
            </a:r>
          </a:p>
          <a:p>
            <a:pPr eaLnBrk="1" hangingPunct="1">
              <a:spcBef>
                <a:spcPct val="0"/>
              </a:spcBef>
              <a:buFontTx/>
              <a:buNone/>
            </a:pPr>
            <a:r>
              <a:rPr lang="en-US" altLang="en-US" sz="1600">
                <a:latin typeface="Verdana" panose="020B0604030504040204" pitchFamily="34" charset="0"/>
              </a:rPr>
              <a:t>Dec. 1, 2015		The distributor may ship products	   distributors and</a:t>
            </a:r>
          </a:p>
          <a:p>
            <a:pPr eaLnBrk="1" hangingPunct="1">
              <a:spcBef>
                <a:spcPct val="0"/>
              </a:spcBef>
              <a:buFontTx/>
              <a:buNone/>
            </a:pPr>
            <a:r>
              <a:rPr lang="en-US" altLang="en-US" sz="1600">
                <a:latin typeface="Verdana" panose="020B0604030504040204" pitchFamily="34" charset="0"/>
              </a:rPr>
              <a:t>			labeled by manufacturers under	   employers</a:t>
            </a:r>
          </a:p>
          <a:p>
            <a:pPr eaLnBrk="1" hangingPunct="1">
              <a:spcBef>
                <a:spcPct val="0"/>
              </a:spcBef>
              <a:buFontTx/>
              <a:buNone/>
            </a:pPr>
            <a:r>
              <a:rPr lang="en-US" altLang="en-US" sz="1600">
                <a:latin typeface="Verdana" panose="020B0604030504040204" pitchFamily="34" charset="0"/>
              </a:rPr>
              <a:t>			the old system until December 1,</a:t>
            </a:r>
          </a:p>
          <a:p>
            <a:pPr eaLnBrk="1" hangingPunct="1">
              <a:spcBef>
                <a:spcPct val="0"/>
              </a:spcBef>
              <a:buFontTx/>
              <a:buNone/>
            </a:pPr>
            <a:r>
              <a:rPr lang="en-US" altLang="en-US" sz="1600">
                <a:latin typeface="Verdana" panose="020B0604030504040204" pitchFamily="34" charset="0"/>
              </a:rPr>
              <a:t>			2015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Effective Dates</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18439" name="Rectangle 6"/>
          <p:cNvSpPr>
            <a:spLocks noChangeArrowheads="1"/>
          </p:cNvSpPr>
          <p:nvPr/>
        </p:nvSpPr>
        <p:spPr bwMode="auto">
          <a:xfrm>
            <a:off x="304800" y="1828800"/>
            <a:ext cx="8610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Effective</a:t>
            </a:r>
          </a:p>
          <a:p>
            <a:pPr eaLnBrk="1" hangingPunct="1">
              <a:spcBef>
                <a:spcPct val="0"/>
              </a:spcBef>
              <a:buFontTx/>
              <a:buNone/>
            </a:pPr>
            <a:r>
              <a:rPr lang="en-US" altLang="en-US" sz="1600" u="sng">
                <a:latin typeface="Verdana" panose="020B0604030504040204" pitchFamily="34" charset="0"/>
              </a:rPr>
              <a:t>Completion Date</a:t>
            </a:r>
            <a:r>
              <a:rPr lang="en-US" altLang="en-US" sz="1600">
                <a:latin typeface="Verdana" panose="020B0604030504040204" pitchFamily="34" charset="0"/>
              </a:rPr>
              <a:t>		   </a:t>
            </a:r>
            <a:r>
              <a:rPr lang="en-US" altLang="en-US" sz="1600" u="sng">
                <a:latin typeface="Verdana" panose="020B0604030504040204" pitchFamily="34" charset="0"/>
              </a:rPr>
              <a:t>Requirements</a:t>
            </a:r>
            <a:r>
              <a:rPr lang="en-US" altLang="en-US" sz="1600">
                <a:latin typeface="Verdana" panose="020B0604030504040204" pitchFamily="34" charset="0"/>
              </a:rPr>
              <a:t>				</a:t>
            </a:r>
            <a:r>
              <a:rPr lang="en-US" altLang="en-US" sz="1600" u="sng">
                <a:latin typeface="Verdana" panose="020B0604030504040204" pitchFamily="34" charset="0"/>
              </a:rPr>
              <a:t>Who</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June 1, 2016	    Update alternative workplace labeling             Employers</a:t>
            </a:r>
          </a:p>
          <a:p>
            <a:pPr eaLnBrk="1" hangingPunct="1">
              <a:spcBef>
                <a:spcPct val="0"/>
              </a:spcBef>
              <a:buFontTx/>
              <a:buNone/>
            </a:pPr>
            <a:r>
              <a:rPr lang="en-US" altLang="en-US" sz="1600">
                <a:latin typeface="Verdana" panose="020B0604030504040204" pitchFamily="34" charset="0"/>
              </a:rPr>
              <a:t>		    and hazard communication program as </a:t>
            </a:r>
          </a:p>
          <a:p>
            <a:pPr eaLnBrk="1" hangingPunct="1">
              <a:spcBef>
                <a:spcPct val="0"/>
              </a:spcBef>
              <a:buFontTx/>
              <a:buNone/>
            </a:pPr>
            <a:r>
              <a:rPr lang="en-US" altLang="en-US" sz="1600">
                <a:latin typeface="Verdana" panose="020B0604030504040204" pitchFamily="34" charset="0"/>
              </a:rPr>
              <a:t>		    necessary, and provide additional employee</a:t>
            </a:r>
          </a:p>
          <a:p>
            <a:pPr eaLnBrk="1" hangingPunct="1">
              <a:spcBef>
                <a:spcPct val="0"/>
              </a:spcBef>
              <a:buFontTx/>
              <a:buNone/>
            </a:pPr>
            <a:r>
              <a:rPr lang="en-US" altLang="en-US" sz="1600">
                <a:latin typeface="Verdana" panose="020B0604030504040204" pitchFamily="34" charset="0"/>
              </a:rPr>
              <a:t>		    training for newly-identified physical or health</a:t>
            </a:r>
          </a:p>
          <a:p>
            <a:pPr eaLnBrk="1" hangingPunct="1">
              <a:spcBef>
                <a:spcPct val="0"/>
              </a:spcBef>
              <a:buFontTx/>
              <a:buNone/>
            </a:pPr>
            <a:r>
              <a:rPr lang="en-US" altLang="en-US" sz="1600">
                <a:latin typeface="Verdana" panose="020B0604030504040204" pitchFamily="34" charset="0"/>
              </a:rPr>
              <a:t>		    hazards</a:t>
            </a:r>
          </a:p>
          <a:p>
            <a:pPr eaLnBrk="1" hangingPunct="1">
              <a:spcBef>
                <a:spcPct val="0"/>
              </a:spcBef>
              <a:buFontTx/>
              <a:buNone/>
            </a:pPr>
            <a:endParaRPr lang="en-US" altLang="en-US" sz="1800"/>
          </a:p>
          <a:p>
            <a:pPr eaLnBrk="1" hangingPunct="1">
              <a:spcBef>
                <a:spcPct val="0"/>
              </a:spcBef>
              <a:buFontTx/>
              <a:buNone/>
            </a:pPr>
            <a:r>
              <a:rPr lang="en-US" altLang="en-US" sz="1600">
                <a:latin typeface="Verdana" panose="020B0604030504040204" pitchFamily="34" charset="0"/>
              </a:rPr>
              <a:t>Transition period	    May comply with either 29 CFR 1910.1200    Chemical</a:t>
            </a:r>
          </a:p>
          <a:p>
            <a:pPr eaLnBrk="1" hangingPunct="1">
              <a:spcBef>
                <a:spcPct val="0"/>
              </a:spcBef>
              <a:buFontTx/>
              <a:buNone/>
            </a:pPr>
            <a:r>
              <a:rPr lang="en-US" altLang="en-US" sz="1600">
                <a:latin typeface="Verdana" panose="020B0604030504040204" pitchFamily="34" charset="0"/>
              </a:rPr>
              <a:t>to the effective	    Hazard Communication (final standard), 	     manufacturers,</a:t>
            </a:r>
          </a:p>
          <a:p>
            <a:pPr eaLnBrk="1" hangingPunct="1">
              <a:spcBef>
                <a:spcPct val="0"/>
              </a:spcBef>
              <a:buFontTx/>
              <a:buNone/>
            </a:pPr>
            <a:r>
              <a:rPr lang="en-US" altLang="en-US" sz="1600">
                <a:latin typeface="Verdana" panose="020B0604030504040204" pitchFamily="34" charset="0"/>
              </a:rPr>
              <a:t>completion dates	    current standard, or both		     distributors, </a:t>
            </a:r>
          </a:p>
          <a:p>
            <a:pPr eaLnBrk="1" hangingPunct="1">
              <a:spcBef>
                <a:spcPct val="0"/>
              </a:spcBef>
              <a:buFontTx/>
              <a:buNone/>
            </a:pPr>
            <a:r>
              <a:rPr lang="en-US" altLang="en-US" sz="1600">
                <a:latin typeface="Verdana" panose="020B0604030504040204" pitchFamily="34" charset="0"/>
              </a:rPr>
              <a:t>noted above						     and employers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OSHA</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946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19463" name="Rectangle 6"/>
          <p:cNvSpPr>
            <a:spLocks noChangeArrowheads="1"/>
          </p:cNvSpPr>
          <p:nvPr/>
        </p:nvSpPr>
        <p:spPr bwMode="auto">
          <a:xfrm>
            <a:off x="533400" y="12192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OSHA proposed all revisions of the Hazard Communication Standard (HCS) become effective by June 1, 2016</a:t>
            </a:r>
          </a:p>
        </p:txBody>
      </p:sp>
      <p:pic>
        <p:nvPicPr>
          <p:cNvPr id="19464" name="Picture 4" descr="Chemical Storage-Lab-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667000"/>
            <a:ext cx="44704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Hazard Classification</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048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20487" name="Rectangle 9"/>
          <p:cNvSpPr>
            <a:spLocks noChangeArrowheads="1"/>
          </p:cNvSpPr>
          <p:nvPr/>
        </p:nvSpPr>
        <p:spPr bwMode="auto">
          <a:xfrm>
            <a:off x="381000" y="1447800"/>
            <a:ext cx="8458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GHS has specific criteria for each health and </a:t>
            </a:r>
          </a:p>
          <a:p>
            <a:pPr eaLnBrk="1" hangingPunct="1">
              <a:spcBef>
                <a:spcPct val="0"/>
              </a:spcBef>
              <a:buFontTx/>
              <a:buNone/>
            </a:pPr>
            <a:r>
              <a:rPr lang="en-US" altLang="en-US" sz="2400">
                <a:latin typeface="Verdana" panose="020B0604030504040204" pitchFamily="34" charset="0"/>
              </a:rPr>
              <a:t>  physical hazard</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Detailed instructions for hazard evaluation and </a:t>
            </a:r>
          </a:p>
          <a:p>
            <a:pPr eaLnBrk="1" hangingPunct="1">
              <a:spcBef>
                <a:spcPct val="0"/>
              </a:spcBef>
              <a:buFontTx/>
              <a:buNone/>
            </a:pPr>
            <a:r>
              <a:rPr lang="en-US" altLang="en-US" sz="2400">
                <a:latin typeface="Verdana" panose="020B0604030504040204" pitchFamily="34" charset="0"/>
              </a:rPr>
              <a:t>  determinations whether mixtures of the substance   </a:t>
            </a:r>
          </a:p>
          <a:p>
            <a:pPr eaLnBrk="1" hangingPunct="1">
              <a:spcBef>
                <a:spcPct val="0"/>
              </a:spcBef>
              <a:buFontTx/>
              <a:buNone/>
            </a:pPr>
            <a:r>
              <a:rPr lang="en-US" altLang="en-US" sz="2400">
                <a:latin typeface="Verdana" panose="020B0604030504040204" pitchFamily="34" charset="0"/>
              </a:rPr>
              <a:t>  are covered</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A and B (mandatory): Classification guidance for  </a:t>
            </a:r>
          </a:p>
          <a:p>
            <a:pPr eaLnBrk="1" hangingPunct="1">
              <a:spcBef>
                <a:spcPct val="0"/>
              </a:spcBef>
              <a:buFontTx/>
              <a:buNone/>
            </a:pPr>
            <a:r>
              <a:rPr lang="en-US" altLang="en-US" sz="2400">
                <a:latin typeface="Verdana" panose="020B0604030504040204" pitchFamily="34" charset="0"/>
              </a:rPr>
              <a:t>  health hazards and physical hazards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Test-method neutral (person classifying a chemical </a:t>
            </a:r>
          </a:p>
          <a:p>
            <a:pPr eaLnBrk="1" hangingPunct="1">
              <a:spcBef>
                <a:spcPct val="0"/>
              </a:spcBef>
              <a:buFontTx/>
              <a:buNone/>
            </a:pPr>
            <a:r>
              <a:rPr lang="en-US" altLang="en-US" sz="2400">
                <a:latin typeface="Verdana" panose="020B0604030504040204" pitchFamily="34" charset="0"/>
              </a:rPr>
              <a:t>  or substance should use available data and no   </a:t>
            </a:r>
          </a:p>
          <a:p>
            <a:pPr eaLnBrk="1" hangingPunct="1">
              <a:spcBef>
                <a:spcPct val="0"/>
              </a:spcBef>
              <a:buFontTx/>
              <a:buNone/>
            </a:pPr>
            <a:r>
              <a:rPr lang="en-US" altLang="en-US" sz="2400">
                <a:latin typeface="Verdana" panose="020B0604030504040204" pitchFamily="34" charset="0"/>
              </a:rPr>
              <a:t>  additional testing is required to classify a chemical)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Hazard Classification</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21511" name="Rectangle 7"/>
          <p:cNvSpPr>
            <a:spLocks noChangeArrowheads="1"/>
          </p:cNvSpPr>
          <p:nvPr/>
        </p:nvSpPr>
        <p:spPr bwMode="auto">
          <a:xfrm>
            <a:off x="457200" y="1295400"/>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                  GHS: Only terminology changes</a:t>
            </a:r>
          </a:p>
          <a:p>
            <a:pPr algn="ctr" eaLnBrk="1" hangingPunct="1">
              <a:spcBef>
                <a:spcPct val="0"/>
              </a:spcBef>
              <a:buFontTx/>
              <a:buNone/>
            </a:pPr>
            <a:endParaRPr lang="en-US" altLang="en-US" sz="20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                  GHS has no provisions regarding </a:t>
            </a:r>
            <a:br>
              <a:rPr lang="en-US" altLang="en-US" sz="2000">
                <a:latin typeface="Verdana" panose="020B0604030504040204" pitchFamily="34" charset="0"/>
              </a:rPr>
            </a:br>
            <a:r>
              <a:rPr lang="en-US" altLang="en-US" sz="2000">
                <a:latin typeface="Verdana" panose="020B0604030504040204" pitchFamily="34" charset="0"/>
              </a:rPr>
              <a:t>                  Hazard Communication programs</a:t>
            </a:r>
          </a:p>
        </p:txBody>
      </p:sp>
      <p:pic>
        <p:nvPicPr>
          <p:cNvPr id="21512" name="Picture 6" descr="Chemicstry La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95600"/>
            <a:ext cx="35306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ctrTitle"/>
          </p:nvPr>
        </p:nvSpPr>
        <p:spPr>
          <a:xfrm>
            <a:off x="533400" y="457200"/>
            <a:ext cx="5257800" cy="381000"/>
          </a:xfrm>
        </p:spPr>
        <p:txBody>
          <a:bodyPr/>
          <a:lstStyle/>
          <a:p>
            <a:pPr eaLnBrk="1" hangingPunct="1"/>
            <a:r>
              <a:rPr lang="en-US" altLang="en-US" sz="1600">
                <a:solidFill>
                  <a:schemeClr val="bg1"/>
                </a:solidFill>
                <a:latin typeface="Verdana" panose="020B0604030504040204" pitchFamily="34" charset="0"/>
              </a:rPr>
              <a:t>Hazard Communication Standard (1910.1200)</a:t>
            </a:r>
          </a:p>
        </p:txBody>
      </p:sp>
      <p:sp>
        <p:nvSpPr>
          <p:cNvPr id="41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10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14" name="Rectangle 1027"/>
          <p:cNvSpPr txBox="1">
            <a:spLocks noChangeArrowheads="1"/>
          </p:cNvSpPr>
          <p:nvPr/>
        </p:nvSpPr>
        <p:spPr bwMode="auto">
          <a:xfrm>
            <a:off x="457200" y="1295400"/>
            <a:ext cx="8153400" cy="1219200"/>
          </a:xfrm>
          <a:prstGeom prst="rect">
            <a:avLst/>
          </a:prstGeom>
          <a:noFill/>
          <a:ln w="9525">
            <a:noFill/>
            <a:miter lim="800000"/>
            <a:headEnd/>
            <a:tailEnd/>
          </a:ln>
        </p:spPr>
        <p:txBody>
          <a:bodyPr/>
          <a:lstStyle/>
          <a:p>
            <a:pPr eaLnBrk="0" hangingPunct="0">
              <a:lnSpc>
                <a:spcPct val="90000"/>
              </a:lnSpc>
              <a:spcBef>
                <a:spcPct val="20000"/>
              </a:spcBef>
              <a:defRPr/>
            </a:pPr>
            <a:r>
              <a:rPr lang="en-US" sz="2400" kern="0" dirty="0">
                <a:latin typeface="Verdana" pitchFamily="34" charset="0"/>
              </a:rPr>
              <a:t>  </a:t>
            </a:r>
            <a:r>
              <a:rPr lang="en-US" sz="2400" u="sng" kern="0" dirty="0">
                <a:latin typeface="Verdana" pitchFamily="34" charset="0"/>
              </a:rPr>
              <a:t>Intent</a:t>
            </a:r>
            <a:r>
              <a:rPr lang="en-US" sz="2400" kern="0" dirty="0">
                <a:latin typeface="Verdana" pitchFamily="34" charset="0"/>
              </a:rPr>
              <a:t> - To provide employees with information  </a:t>
            </a:r>
            <a:br>
              <a:rPr lang="en-US" sz="2400" kern="0" dirty="0">
                <a:latin typeface="Verdana" pitchFamily="34" charset="0"/>
              </a:rPr>
            </a:br>
            <a:r>
              <a:rPr lang="en-US" sz="2400" kern="0" dirty="0">
                <a:latin typeface="Verdana" pitchFamily="34" charset="0"/>
              </a:rPr>
              <a:t>  to help them make knowledgeable decisions </a:t>
            </a:r>
            <a:br>
              <a:rPr lang="en-US" sz="2400" kern="0" dirty="0">
                <a:latin typeface="Verdana" pitchFamily="34" charset="0"/>
              </a:rPr>
            </a:br>
            <a:r>
              <a:rPr lang="en-US" sz="2400" kern="0" dirty="0">
                <a:latin typeface="Verdana" pitchFamily="34" charset="0"/>
              </a:rPr>
              <a:t>  about chemical hazards in their workplace</a:t>
            </a:r>
          </a:p>
          <a:p>
            <a:pPr algn="ctr" eaLnBrk="0" hangingPunct="0">
              <a:lnSpc>
                <a:spcPct val="90000"/>
              </a:lnSpc>
              <a:spcBef>
                <a:spcPct val="20000"/>
              </a:spcBef>
              <a:defRPr/>
            </a:pPr>
            <a:endParaRPr lang="en-US" sz="2400" kern="0" dirty="0">
              <a:latin typeface="Verdana" pitchFamily="34" charset="0"/>
            </a:endParaRPr>
          </a:p>
          <a:p>
            <a:pPr lvl="1" algn="ctr" eaLnBrk="0" hangingPunct="0">
              <a:lnSpc>
                <a:spcPct val="90000"/>
              </a:lnSpc>
              <a:spcBef>
                <a:spcPct val="20000"/>
              </a:spcBef>
              <a:defRPr/>
            </a:pPr>
            <a:endParaRPr lang="en-US" sz="2000" kern="0" dirty="0">
              <a:latin typeface="Verdana" pitchFamily="34" charset="0"/>
            </a:endParaRPr>
          </a:p>
          <a:p>
            <a:pPr algn="ctr" eaLnBrk="0" hangingPunct="0">
              <a:lnSpc>
                <a:spcPct val="90000"/>
              </a:lnSpc>
              <a:spcBef>
                <a:spcPct val="20000"/>
              </a:spcBef>
              <a:defRPr/>
            </a:pPr>
            <a:endParaRPr lang="en-US" sz="2000" kern="0" dirty="0">
              <a:latin typeface="Verdana" pitchFamily="34" charset="0"/>
            </a:endParaRPr>
          </a:p>
          <a:p>
            <a:pPr algn="ctr" eaLnBrk="0" hangingPunct="0">
              <a:lnSpc>
                <a:spcPct val="90000"/>
              </a:lnSpc>
              <a:spcBef>
                <a:spcPct val="20000"/>
              </a:spcBef>
              <a:defRPr/>
            </a:pPr>
            <a:endParaRPr lang="en-US" sz="2000" kern="0" dirty="0">
              <a:latin typeface="Verdana" pitchFamily="34" charset="0"/>
            </a:endParaRPr>
          </a:p>
        </p:txBody>
      </p:sp>
      <p:pic>
        <p:nvPicPr>
          <p:cNvPr id="4104" name="Picture 5" descr="MPj039978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238" y="2581275"/>
            <a:ext cx="470376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457200" y="381000"/>
            <a:ext cx="5181600" cy="457200"/>
          </a:xfrm>
        </p:spPr>
        <p:txBody>
          <a:bodyPr/>
          <a:lstStyle/>
          <a:p>
            <a:pPr eaLnBrk="1" hangingPunct="1"/>
            <a:r>
              <a:rPr lang="en-US" altLang="en-US" sz="1800">
                <a:solidFill>
                  <a:schemeClr val="bg1"/>
                </a:solidFill>
                <a:latin typeface="Verdana" panose="020B0604030504040204" pitchFamily="34" charset="0"/>
              </a:rPr>
              <a:t>Hazard Communication &amp; Chemical Safety</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22535" name="Rectangle 6"/>
          <p:cNvSpPr>
            <a:spLocks noChangeArrowheads="1"/>
          </p:cNvSpPr>
          <p:nvPr/>
        </p:nvSpPr>
        <p:spPr bwMode="auto">
          <a:xfrm>
            <a:off x="914400" y="1862138"/>
            <a:ext cx="33528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rPr>
              <a:t>Chemicals are all                                 around us every day</a:t>
            </a:r>
          </a:p>
          <a:p>
            <a:pPr eaLnBrk="1" hangingPunct="1">
              <a:lnSpc>
                <a:spcPct val="90000"/>
              </a:lnSpc>
              <a:spcBef>
                <a:spcPct val="0"/>
              </a:spcBef>
              <a:buFontTx/>
              <a:buNone/>
            </a:pPr>
            <a:endParaRPr lang="en-US" altLang="en-US" sz="1800" b="1">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Chemicals can be:</a:t>
            </a:r>
          </a:p>
          <a:p>
            <a:pPr eaLnBrk="1" hangingPunct="1">
              <a:lnSpc>
                <a:spcPct val="90000"/>
              </a:lnSpc>
              <a:spcBef>
                <a:spcPct val="0"/>
              </a:spcBef>
              <a:buFontTx/>
              <a:buNone/>
            </a:pPr>
            <a:endParaRPr lang="en-US" altLang="en-US" sz="900">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latin typeface="Verdana" panose="020B0604030504040204" pitchFamily="34" charset="0"/>
              </a:rPr>
              <a:t> </a:t>
            </a:r>
            <a:r>
              <a:rPr lang="en-US" altLang="en-US" sz="1800">
                <a:solidFill>
                  <a:srgbClr val="0000FF"/>
                </a:solidFill>
                <a:latin typeface="Verdana" panose="020B0604030504040204" pitchFamily="34" charset="0"/>
              </a:rPr>
              <a:t>Corrosive</a:t>
            </a:r>
          </a:p>
          <a:p>
            <a:pPr lvl="1" eaLnBrk="1" hangingPunct="1">
              <a:lnSpc>
                <a:spcPct val="90000"/>
              </a:lnSpc>
              <a:spcBef>
                <a:spcPct val="0"/>
              </a:spcBef>
              <a:buFontTx/>
              <a:buNone/>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Reactive</a:t>
            </a:r>
          </a:p>
          <a:p>
            <a:pPr lvl="1" eaLnBrk="1" hangingPunct="1">
              <a:lnSpc>
                <a:spcPct val="90000"/>
              </a:lnSpc>
              <a:spcBef>
                <a:spcPct val="0"/>
              </a:spcBef>
              <a:buFont typeface="Courier New" panose="02070309020205020404" pitchFamily="49" charset="0"/>
              <a:buChar char="o"/>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Flammable</a:t>
            </a:r>
          </a:p>
          <a:p>
            <a:pPr lvl="1" eaLnBrk="1" hangingPunct="1">
              <a:lnSpc>
                <a:spcPct val="90000"/>
              </a:lnSpc>
              <a:spcBef>
                <a:spcPct val="0"/>
              </a:spcBef>
              <a:buFontTx/>
              <a:buNone/>
            </a:pPr>
            <a:r>
              <a:rPr lang="en-US" altLang="en-US" sz="800">
                <a:solidFill>
                  <a:srgbClr val="0000FF"/>
                </a:solidFill>
                <a:latin typeface="Verdana" panose="020B0604030504040204" pitchFamily="34" charset="0"/>
              </a:rPr>
              <a:t>  </a:t>
            </a: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Explosive</a:t>
            </a:r>
          </a:p>
          <a:p>
            <a:pPr lvl="1" eaLnBrk="1" hangingPunct="1">
              <a:lnSpc>
                <a:spcPct val="90000"/>
              </a:lnSpc>
              <a:spcBef>
                <a:spcPct val="0"/>
              </a:spcBef>
              <a:buFont typeface="Courier New" panose="02070309020205020404" pitchFamily="49" charset="0"/>
              <a:buChar char="o"/>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Oxidizing</a:t>
            </a:r>
          </a:p>
          <a:p>
            <a:pPr lvl="1" eaLnBrk="1" hangingPunct="1">
              <a:lnSpc>
                <a:spcPct val="90000"/>
              </a:lnSpc>
              <a:spcBef>
                <a:spcPct val="0"/>
              </a:spcBef>
              <a:buFont typeface="Courier New" panose="02070309020205020404" pitchFamily="49" charset="0"/>
              <a:buChar char="o"/>
            </a:pPr>
            <a:endParaRPr lang="en-US" altLang="en-US" sz="800">
              <a:solidFill>
                <a:srgbClr val="0000FF"/>
              </a:solidFill>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1800">
                <a:solidFill>
                  <a:srgbClr val="0000FF"/>
                </a:solidFill>
                <a:latin typeface="Verdana" panose="020B0604030504040204" pitchFamily="34" charset="0"/>
              </a:rPr>
              <a:t> Inert</a:t>
            </a:r>
          </a:p>
        </p:txBody>
      </p:sp>
      <p:pic>
        <p:nvPicPr>
          <p:cNvPr id="22536" name="Picture 5" descr="C:\Documents and Settings\spakosh\Local Settings\Temporary Internet Files\Content.IE5\99DTU7A0\MP90043927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3036888"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Comet Cleans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733800"/>
            <a:ext cx="11715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Chemical Safety</a:t>
            </a:r>
          </a:p>
        </p:txBody>
      </p:sp>
      <p:sp>
        <p:nvSpPr>
          <p:cNvPr id="2355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355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23560" name="Rectangle 6"/>
          <p:cNvSpPr>
            <a:spLocks noChangeArrowheads="1"/>
          </p:cNvSpPr>
          <p:nvPr/>
        </p:nvSpPr>
        <p:spPr bwMode="auto">
          <a:xfrm>
            <a:off x="533400" y="1295400"/>
            <a:ext cx="8001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 many cases, the chemicals you may deal with at work are no more dangerous than those you use at home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But in the workplace exposure may be greater, concentrations higher, exposure time longer: potential danger </a:t>
            </a:r>
            <a:r>
              <a:rPr lang="en-US" altLang="en-US" sz="2400" u="sng">
                <a:latin typeface="Verdana" panose="020B0604030504040204" pitchFamily="34" charset="0"/>
              </a:rPr>
              <a:t>could</a:t>
            </a:r>
            <a:r>
              <a:rPr lang="en-US" altLang="en-US" sz="2400">
                <a:latin typeface="Verdana" panose="020B0604030504040204" pitchFamily="34" charset="0"/>
              </a:rPr>
              <a:t> be greater on the job</a:t>
            </a:r>
          </a:p>
          <a:p>
            <a:pPr eaLnBrk="1" hangingPunct="1">
              <a:spcBef>
                <a:spcPct val="0"/>
              </a:spcBef>
              <a:buFontTx/>
              <a:buNone/>
            </a:pPr>
            <a:endParaRPr lang="en-US"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457200" y="381000"/>
            <a:ext cx="5257800" cy="457200"/>
          </a:xfrm>
        </p:spPr>
        <p:txBody>
          <a:bodyPr/>
          <a:lstStyle/>
          <a:p>
            <a:pPr eaLnBrk="1" hangingPunct="1"/>
            <a:r>
              <a:rPr lang="en-US" altLang="en-US" sz="2200">
                <a:solidFill>
                  <a:schemeClr val="bg1"/>
                </a:solidFill>
                <a:latin typeface="Verdana" panose="020B0604030504040204" pitchFamily="34" charset="0"/>
              </a:rPr>
              <a:t>Routes of Occupational Exposure</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24583" name="Rectangle 6"/>
          <p:cNvSpPr>
            <a:spLocks noChangeArrowheads="1"/>
          </p:cNvSpPr>
          <p:nvPr/>
        </p:nvSpPr>
        <p:spPr bwMode="auto">
          <a:xfrm>
            <a:off x="609600" y="14478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solidFill>
                  <a:srgbClr val="0000FF"/>
                </a:solidFill>
                <a:latin typeface="Verdana" panose="020B0604030504040204" pitchFamily="34" charset="0"/>
              </a:rPr>
              <a:t>Inhalation</a:t>
            </a:r>
            <a:r>
              <a:rPr lang="en-US" altLang="en-US" sz="2400">
                <a:latin typeface="Verdana" panose="020B0604030504040204" pitchFamily="34" charset="0"/>
              </a:rPr>
              <a:t> - nearly all materials that are airborne can be inhaled</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Skin Absorption</a:t>
            </a:r>
            <a:r>
              <a:rPr lang="en-US" altLang="en-US" sz="2400">
                <a:solidFill>
                  <a:srgbClr val="0000FF"/>
                </a:solidFill>
                <a:latin typeface="Verdana" panose="020B0604030504040204" pitchFamily="34" charset="0"/>
              </a:rPr>
              <a:t> </a:t>
            </a:r>
            <a:r>
              <a:rPr lang="en-US" altLang="en-US" sz="2400">
                <a:latin typeface="Verdana" panose="020B0604030504040204" pitchFamily="34" charset="0"/>
              </a:rPr>
              <a:t>- skin contact with a substance can result in a possible reaction</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Ingestion</a:t>
            </a:r>
            <a:r>
              <a:rPr lang="en-US" altLang="en-US" sz="2400">
                <a:latin typeface="Verdana" panose="020B0604030504040204" pitchFamily="34" charset="0"/>
              </a:rPr>
              <a:t> - most workers do not deliberately swallow materials they handle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Injection</a:t>
            </a:r>
            <a:r>
              <a:rPr lang="en-US" altLang="en-US" sz="2400">
                <a:latin typeface="Verdana" panose="020B0604030504040204" pitchFamily="34" charset="0"/>
              </a:rPr>
              <a:t> – normally associated with bloodborne pathogens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u="sng">
                <a:solidFill>
                  <a:srgbClr val="0000FF"/>
                </a:solidFill>
                <a:latin typeface="Verdana" panose="020B0604030504040204" pitchFamily="34" charset="0"/>
              </a:rPr>
              <a:t>Ocular</a:t>
            </a:r>
            <a:r>
              <a:rPr lang="en-US" altLang="en-US" sz="2400">
                <a:latin typeface="Verdana" panose="020B0604030504040204" pitchFamily="34" charset="0"/>
              </a:rPr>
              <a:t> - absorbed through the eyes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Hazards</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25607" name="Rectangle 6"/>
          <p:cNvSpPr>
            <a:spLocks noChangeArrowheads="1"/>
          </p:cNvSpPr>
          <p:nvPr/>
        </p:nvSpPr>
        <p:spPr bwMode="auto">
          <a:xfrm>
            <a:off x="381000" y="1524000"/>
            <a:ext cx="8458200" cy="4186238"/>
          </a:xfrm>
          <a:prstGeom prst="rect">
            <a:avLst/>
          </a:prstGeom>
          <a:noFill/>
          <a:ln w="9525">
            <a:noFill/>
            <a:miter lim="800000"/>
            <a:headEnd/>
            <a:tailEnd/>
          </a:ln>
        </p:spPr>
        <p:txBody>
          <a:bodyPr>
            <a:spAutoFit/>
          </a:bodyPr>
          <a:lstStyle/>
          <a:p>
            <a:pPr>
              <a:defRPr/>
            </a:pPr>
            <a:r>
              <a:rPr lang="en-US" sz="2400" dirty="0">
                <a:latin typeface="Verdana" pitchFamily="34" charset="0"/>
              </a:rPr>
              <a:t>A chemical can pose a “</a:t>
            </a:r>
            <a:r>
              <a:rPr lang="en-US" sz="2400" u="sng" dirty="0">
                <a:latin typeface="Verdana" pitchFamily="34" charset="0"/>
              </a:rPr>
              <a:t>physical hazard</a:t>
            </a:r>
            <a:r>
              <a:rPr lang="en-US" sz="2400" dirty="0">
                <a:latin typeface="Verdana" pitchFamily="34" charset="0"/>
              </a:rPr>
              <a:t>” or a “</a:t>
            </a:r>
            <a:r>
              <a:rPr lang="en-US" sz="2400" u="sng" dirty="0">
                <a:latin typeface="Verdana" pitchFamily="34" charset="0"/>
              </a:rPr>
              <a:t>health hazard</a:t>
            </a:r>
            <a:r>
              <a:rPr lang="en-US" sz="2400" dirty="0">
                <a:latin typeface="Verdana" pitchFamily="34" charset="0"/>
              </a:rPr>
              <a:t>”</a:t>
            </a:r>
          </a:p>
          <a:p>
            <a:pPr>
              <a:defRPr/>
            </a:pPr>
            <a:endParaRPr lang="en-US" sz="2400" dirty="0">
              <a:latin typeface="Verdana" pitchFamily="34" charset="0"/>
            </a:endParaRPr>
          </a:p>
          <a:p>
            <a:pPr>
              <a:defRPr/>
            </a:pPr>
            <a:r>
              <a:rPr lang="en-US" sz="2400" dirty="0">
                <a:latin typeface="Verdana" pitchFamily="34" charset="0"/>
              </a:rPr>
              <a:t>The hazard communication standard applies to </a:t>
            </a:r>
            <a:r>
              <a:rPr lang="en-US" sz="2400" i="1" dirty="0">
                <a:latin typeface="Verdana" pitchFamily="34" charset="0"/>
              </a:rPr>
              <a:t>both</a:t>
            </a:r>
            <a:r>
              <a:rPr lang="en-US" sz="2400" dirty="0">
                <a:latin typeface="Verdana" pitchFamily="34" charset="0"/>
              </a:rPr>
              <a:t> types of hazards</a:t>
            </a:r>
          </a:p>
          <a:p>
            <a:pPr>
              <a:defRPr/>
            </a:pPr>
            <a:endParaRPr lang="en-US" sz="2400" dirty="0">
              <a:latin typeface="Verdana" pitchFamily="34" charset="0"/>
            </a:endParaRPr>
          </a:p>
          <a:p>
            <a:pPr>
              <a:buSzPct val="150000"/>
              <a:defRPr/>
            </a:pPr>
            <a:r>
              <a:rPr lang="en-US" sz="2400" dirty="0">
                <a:latin typeface="Verdana" pitchFamily="34" charset="0"/>
              </a:rPr>
              <a:t>GHS looks at:</a:t>
            </a:r>
          </a:p>
          <a:p>
            <a:pPr>
              <a:buSzPct val="150000"/>
              <a:defRPr/>
            </a:pPr>
            <a:endParaRPr lang="en-US" sz="800" dirty="0">
              <a:latin typeface="Verdana" pitchFamily="34" charset="0"/>
            </a:endParaRPr>
          </a:p>
          <a:p>
            <a:pPr marL="457200">
              <a:buFont typeface="Courier New" pitchFamily="49" charset="0"/>
              <a:buChar char="o"/>
              <a:defRPr/>
            </a:pPr>
            <a:r>
              <a:rPr lang="en-US" sz="2400" dirty="0">
                <a:latin typeface="Verdana" pitchFamily="34" charset="0"/>
              </a:rPr>
              <a:t> </a:t>
            </a:r>
            <a:r>
              <a:rPr lang="en-US" sz="2400" dirty="0">
                <a:solidFill>
                  <a:srgbClr val="0000FF"/>
                </a:solidFill>
                <a:latin typeface="Verdana" pitchFamily="34" charset="0"/>
              </a:rPr>
              <a:t>Class-nature of hazard</a:t>
            </a:r>
          </a:p>
          <a:p>
            <a:pPr marL="457200">
              <a:buFont typeface="Courier New" pitchFamily="49" charset="0"/>
              <a:buChar char="o"/>
              <a:defRPr/>
            </a:pPr>
            <a:r>
              <a:rPr lang="en-US" sz="2400" dirty="0">
                <a:solidFill>
                  <a:srgbClr val="0000FF"/>
                </a:solidFill>
                <a:latin typeface="Verdana" pitchFamily="34" charset="0"/>
              </a:rPr>
              <a:t> Category-degree of </a:t>
            </a:r>
          </a:p>
          <a:p>
            <a:pPr marL="457200">
              <a:defRPr/>
            </a:pPr>
            <a:r>
              <a:rPr lang="en-US" sz="2400" dirty="0">
                <a:solidFill>
                  <a:srgbClr val="0000FF"/>
                </a:solidFill>
                <a:latin typeface="Verdana" pitchFamily="34" charset="0"/>
              </a:rPr>
              <a:t>   severity</a:t>
            </a:r>
          </a:p>
          <a:p>
            <a:pPr>
              <a:defRPr/>
            </a:pPr>
            <a:endParaRPr lang="en-US" dirty="0">
              <a:latin typeface="Arial" charset="0"/>
            </a:endParaRPr>
          </a:p>
        </p:txBody>
      </p:sp>
      <p:pic>
        <p:nvPicPr>
          <p:cNvPr id="25608" name="Picture 3" descr="Chemical Storage-La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352800"/>
            <a:ext cx="3479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Physical Hazards</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26631" name="Rectangle 7"/>
          <p:cNvSpPr>
            <a:spLocks noChangeArrowheads="1"/>
          </p:cNvSpPr>
          <p:nvPr/>
        </p:nvSpPr>
        <p:spPr bwMode="auto">
          <a:xfrm>
            <a:off x="508000" y="15240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u="sng">
                <a:latin typeface="Verdana" panose="020B0604030504040204" pitchFamily="34" charset="0"/>
              </a:rPr>
              <a:t>Physical hazards</a:t>
            </a:r>
            <a:r>
              <a:rPr lang="en-US" altLang="en-US" sz="2400">
                <a:latin typeface="Verdana" panose="020B0604030504040204" pitchFamily="34" charset="0"/>
              </a:rPr>
              <a:t> are exhibited by certain chemicals because of their physical properties (e.g. flammability, reactivity, etc.)</a:t>
            </a:r>
          </a:p>
          <a:p>
            <a:pPr eaLnBrk="1" hangingPunct="1">
              <a:lnSpc>
                <a:spcPct val="90000"/>
              </a:lnSpc>
              <a:spcBef>
                <a:spcPct val="0"/>
              </a:spcBef>
              <a:buFontTx/>
              <a:buNone/>
            </a:pPr>
            <a:endParaRPr lang="en-US" altLang="en-US" sz="2400" b="1">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These chemicals fall into the following classes:</a:t>
            </a:r>
          </a:p>
        </p:txBody>
      </p:sp>
      <p:sp>
        <p:nvSpPr>
          <p:cNvPr id="2" name="TextBox 1"/>
          <p:cNvSpPr txBox="1"/>
          <p:nvPr/>
        </p:nvSpPr>
        <p:spPr>
          <a:xfrm>
            <a:off x="431800" y="3581400"/>
            <a:ext cx="4102100" cy="1908175"/>
          </a:xfrm>
          <a:prstGeom prst="rect">
            <a:avLst/>
          </a:prstGeom>
          <a:noFill/>
        </p:spPr>
        <p:txBody>
          <a:bodyPr>
            <a:spAutoFit/>
          </a:bodyPr>
          <a:lstStyle/>
          <a:p>
            <a:pPr marL="342900" indent="-342900">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Flammable Liquids or Solids</a:t>
            </a:r>
          </a:p>
          <a:p>
            <a:pPr marL="342900" indent="-342900">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Compressed Gases</a:t>
            </a:r>
          </a:p>
          <a:p>
            <a:pPr marL="342900" indent="-342900">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Flammable Gases</a:t>
            </a:r>
          </a:p>
          <a:p>
            <a:pPr marL="342900" indent="-342900">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Oxidizing Gases</a:t>
            </a:r>
          </a:p>
          <a:p>
            <a:pPr marL="342900" indent="-342900">
              <a:buFont typeface="Arial" panose="020B0604020202020204" pitchFamily="34" charset="0"/>
              <a:buChar char="•"/>
              <a:defRPr/>
            </a:pPr>
            <a:r>
              <a:rPr lang="en-US" sz="2000" dirty="0">
                <a:latin typeface="Verdana" panose="020B0604030504040204" pitchFamily="34" charset="0"/>
                <a:ea typeface="Verdana" panose="020B0604030504040204" pitchFamily="34" charset="0"/>
                <a:cs typeface="Verdana" panose="020B0604030504040204" pitchFamily="34" charset="0"/>
              </a:rPr>
              <a:t>Liquefied Gases</a:t>
            </a:r>
          </a:p>
          <a:p>
            <a:pPr>
              <a:defRPr/>
            </a:pPr>
            <a:endParaRPr lang="en-US" dirty="0">
              <a:latin typeface="Arial" charset="0"/>
            </a:endParaRPr>
          </a:p>
        </p:txBody>
      </p:sp>
      <p:sp>
        <p:nvSpPr>
          <p:cNvPr id="26633" name="TextBox 3"/>
          <p:cNvSpPr txBox="1">
            <a:spLocks noChangeArrowheads="1"/>
          </p:cNvSpPr>
          <p:nvPr/>
        </p:nvSpPr>
        <p:spPr bwMode="auto">
          <a:xfrm>
            <a:off x="4583113" y="3581400"/>
            <a:ext cx="419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Explosives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Pressurized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Refrigerated Liquefied Gases</a:t>
            </a:r>
          </a:p>
          <a:p>
            <a:pPr eaLnBrk="1" hangingPunct="1">
              <a:spcBef>
                <a:spcPct val="0"/>
              </a:spcBef>
            </a:pPr>
            <a:r>
              <a:rPr lang="en-US" altLang="en-US" sz="2000">
                <a:latin typeface="Verdana" panose="020B0604030504040204" pitchFamily="34" charset="0"/>
                <a:ea typeface="Verdana" panose="020B0604030504040204" pitchFamily="34" charset="0"/>
                <a:cs typeface="Verdana" panose="020B0604030504040204" pitchFamily="34" charset="0"/>
              </a:rPr>
              <a:t>Dissolved Gases</a:t>
            </a:r>
          </a:p>
        </p:txBody>
      </p:sp>
      <p:pic>
        <p:nvPicPr>
          <p:cNvPr id="2663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691063"/>
            <a:ext cx="939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752975"/>
            <a:ext cx="86518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Physical Hazards</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27655" name="Rectangle 6"/>
          <p:cNvSpPr>
            <a:spLocks noChangeArrowheads="1"/>
          </p:cNvSpPr>
          <p:nvPr/>
        </p:nvSpPr>
        <p:spPr bwMode="auto">
          <a:xfrm>
            <a:off x="381000" y="1295400"/>
            <a:ext cx="7848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Organic peroxide</a:t>
            </a:r>
            <a:r>
              <a:rPr lang="en-US" altLang="en-US" sz="2400">
                <a:latin typeface="Verdana" panose="020B0604030504040204" pitchFamily="34" charset="0"/>
              </a:rPr>
              <a:t>: May react explosively to </a:t>
            </a:r>
          </a:p>
          <a:p>
            <a:pPr lvl="1" eaLnBrk="1" hangingPunct="1">
              <a:lnSpc>
                <a:spcPct val="90000"/>
              </a:lnSpc>
              <a:spcBef>
                <a:spcPct val="0"/>
              </a:spcBef>
              <a:buFontTx/>
              <a:buNone/>
            </a:pPr>
            <a:r>
              <a:rPr lang="en-US" altLang="en-US" sz="2400">
                <a:latin typeface="Verdana" panose="020B0604030504040204" pitchFamily="34" charset="0"/>
              </a:rPr>
              <a:t>   temperature/pressure changes</a:t>
            </a:r>
          </a:p>
          <a:p>
            <a:pPr lvl="1" eaLnBrk="1" hangingPunct="1">
              <a:lnSpc>
                <a:spcPct val="90000"/>
              </a:lnSpc>
              <a:spcBef>
                <a:spcPct val="0"/>
              </a:spcBef>
              <a:buFontTx/>
              <a:buChar char="•"/>
            </a:pPr>
            <a:endParaRPr lang="en-US" altLang="en-US" sz="2400" b="1">
              <a:solidFill>
                <a:schemeClr val="accent2"/>
              </a:solidFill>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Oxidizers</a:t>
            </a:r>
            <a:r>
              <a:rPr lang="en-US" altLang="en-US" sz="2400">
                <a:latin typeface="Verdana" panose="020B0604030504040204" pitchFamily="34" charset="0"/>
              </a:rPr>
              <a:t>: Chemicals that initiate or promote </a:t>
            </a:r>
          </a:p>
          <a:p>
            <a:pPr lvl="1" eaLnBrk="1" hangingPunct="1">
              <a:lnSpc>
                <a:spcPct val="90000"/>
              </a:lnSpc>
              <a:spcBef>
                <a:spcPct val="0"/>
              </a:spcBef>
              <a:buFontTx/>
              <a:buNone/>
            </a:pPr>
            <a:r>
              <a:rPr lang="en-US" altLang="en-US" sz="2400">
                <a:latin typeface="Verdana" panose="020B0604030504040204" pitchFamily="34" charset="0"/>
              </a:rPr>
              <a:t>   combustion in other materials</a:t>
            </a:r>
          </a:p>
          <a:p>
            <a:pPr lvl="1" eaLnBrk="1" hangingPunct="1">
              <a:lnSpc>
                <a:spcPct val="90000"/>
              </a:lnSpc>
              <a:spcBef>
                <a:spcPct val="0"/>
              </a:spcBef>
              <a:buFontTx/>
              <a:buChar char="•"/>
            </a:pPr>
            <a:endParaRPr lang="en-US" altLang="en-US" sz="2400" b="1">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Pyrophoric materials</a:t>
            </a:r>
            <a:r>
              <a:rPr lang="en-US" altLang="en-US" sz="2400">
                <a:latin typeface="Verdana" panose="020B0604030504040204" pitchFamily="34" charset="0"/>
              </a:rPr>
              <a:t>: May ignite </a:t>
            </a:r>
          </a:p>
          <a:p>
            <a:pPr lvl="1" eaLnBrk="1" hangingPunct="1">
              <a:lnSpc>
                <a:spcPct val="90000"/>
              </a:lnSpc>
              <a:spcBef>
                <a:spcPct val="0"/>
              </a:spcBef>
              <a:buFontTx/>
              <a:buNone/>
            </a:pPr>
            <a:r>
              <a:rPr lang="en-US" altLang="en-US" sz="2400">
                <a:latin typeface="Verdana" panose="020B0604030504040204" pitchFamily="34" charset="0"/>
              </a:rPr>
              <a:t>   spontaneously in air temperatures of 130ºF    </a:t>
            </a:r>
          </a:p>
          <a:p>
            <a:pPr lvl="1" eaLnBrk="1" hangingPunct="1">
              <a:lnSpc>
                <a:spcPct val="90000"/>
              </a:lnSpc>
              <a:spcBef>
                <a:spcPct val="0"/>
              </a:spcBef>
              <a:buFontTx/>
              <a:buNone/>
            </a:pPr>
            <a:r>
              <a:rPr lang="en-US" altLang="en-US" sz="2400">
                <a:latin typeface="Verdana" panose="020B0604030504040204" pitchFamily="34" charset="0"/>
              </a:rPr>
              <a:t>   or below</a:t>
            </a:r>
          </a:p>
          <a:p>
            <a:pPr lvl="1" eaLnBrk="1" hangingPunct="1">
              <a:lnSpc>
                <a:spcPct val="90000"/>
              </a:lnSpc>
              <a:spcBef>
                <a:spcPct val="0"/>
              </a:spcBef>
              <a:buFontTx/>
              <a:buNone/>
            </a:pPr>
            <a:endParaRPr lang="en-US" altLang="en-US" sz="2400" b="1">
              <a:solidFill>
                <a:schemeClr val="accent2"/>
              </a:solidFill>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Unstable materials</a:t>
            </a:r>
          </a:p>
          <a:p>
            <a:pPr lvl="1" eaLnBrk="1" hangingPunct="1">
              <a:lnSpc>
                <a:spcPct val="90000"/>
              </a:lnSpc>
              <a:spcBef>
                <a:spcPct val="0"/>
              </a:spcBef>
              <a:buFontTx/>
              <a:buChar char="•"/>
            </a:pPr>
            <a:endParaRPr lang="en-US" altLang="en-US" sz="2400" b="1">
              <a:latin typeface="Verdana" panose="020B0604030504040204" pitchFamily="34" charset="0"/>
            </a:endParaRPr>
          </a:p>
          <a:p>
            <a:pPr lvl="1" eaLnBrk="1" hangingPunct="1">
              <a:lnSpc>
                <a:spcPct val="90000"/>
              </a:lnSpc>
              <a:spcBef>
                <a:spcPct val="0"/>
              </a:spcBef>
              <a:buFontTx/>
              <a:buChar char="•"/>
            </a:pPr>
            <a:r>
              <a:rPr lang="en-US" altLang="en-US" sz="2400">
                <a:latin typeface="Verdana" panose="020B0604030504040204" pitchFamily="34" charset="0"/>
              </a:rPr>
              <a:t> </a:t>
            </a:r>
            <a:r>
              <a:rPr lang="en-US" altLang="en-US" sz="2400">
                <a:solidFill>
                  <a:srgbClr val="0000FF"/>
                </a:solidFill>
                <a:latin typeface="Verdana" panose="020B0604030504040204" pitchFamily="34" charset="0"/>
              </a:rPr>
              <a:t>Water reactive materials</a:t>
            </a:r>
          </a:p>
        </p:txBody>
      </p:sp>
      <p:pic>
        <p:nvPicPr>
          <p:cNvPr id="2765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191000"/>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Health Hazard</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28679" name="Rectangle 6"/>
          <p:cNvSpPr>
            <a:spLocks noChangeArrowheads="1"/>
          </p:cNvSpPr>
          <p:nvPr/>
        </p:nvSpPr>
        <p:spPr bwMode="auto">
          <a:xfrm>
            <a:off x="762000" y="1219200"/>
            <a:ext cx="7162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Health hazard</a:t>
            </a:r>
            <a:r>
              <a:rPr lang="en-US" altLang="en-US" sz="2400">
                <a:latin typeface="Verdana" panose="020B0604030504040204" pitchFamily="34" charset="0"/>
              </a:rPr>
              <a:t> - Occurs when a chemical produces an acute or chronic health effect on exposed employees</a:t>
            </a:r>
          </a:p>
          <a:p>
            <a:pPr eaLnBrk="1" hangingPunct="1">
              <a:spcBef>
                <a:spcPct val="0"/>
              </a:spcBef>
              <a:buFontTx/>
              <a:buNone/>
            </a:pPr>
            <a:endParaRPr lang="en-US" altLang="en-US" sz="1800"/>
          </a:p>
        </p:txBody>
      </p:sp>
      <p:pic>
        <p:nvPicPr>
          <p:cNvPr id="28680" name="Picture 9" descr="Skin Ras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7725" y="2209800"/>
            <a:ext cx="341947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Acute Health Effects</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29703" name="Rectangle 6"/>
          <p:cNvSpPr>
            <a:spLocks noChangeArrowheads="1"/>
          </p:cNvSpPr>
          <p:nvPr/>
        </p:nvSpPr>
        <p:spPr bwMode="auto">
          <a:xfrm>
            <a:off x="762000" y="1524000"/>
            <a:ext cx="4572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Happen quickly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High, brief exposure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Examples:</a:t>
            </a:r>
          </a:p>
          <a:p>
            <a:pPr eaLnBrk="1" hangingPunct="1">
              <a:spcBef>
                <a:spcPct val="0"/>
              </a:spcBef>
              <a:buFontTx/>
              <a:buNone/>
            </a:pPr>
            <a:endParaRPr lang="en-US" altLang="en-US" sz="800">
              <a:latin typeface="Verdana" panose="020B0604030504040204" pitchFamily="34" charset="0"/>
            </a:endParaRPr>
          </a:p>
          <a:p>
            <a:pPr lvl="2" eaLnBrk="1" hangingPunct="1">
              <a:lnSpc>
                <a:spcPct val="85000"/>
              </a:lnSpc>
              <a:spcBef>
                <a:spcPct val="0"/>
              </a:spcBef>
              <a:buClr>
                <a:schemeClr val="tx1"/>
              </a:buClr>
              <a:buFont typeface="Courier New" panose="02070309020205020404" pitchFamily="49" charset="0"/>
              <a:buChar char="o"/>
            </a:pPr>
            <a:r>
              <a:rPr lang="en-US" altLang="en-US">
                <a:latin typeface="Verdana" panose="020B0604030504040204" pitchFamily="34" charset="0"/>
              </a:rPr>
              <a:t> </a:t>
            </a:r>
            <a:r>
              <a:rPr lang="en-US" altLang="en-US" sz="2200">
                <a:latin typeface="Verdana" panose="020B0604030504040204" pitchFamily="34" charset="0"/>
              </a:rPr>
              <a:t>Carbon monoxide </a:t>
            </a:r>
          </a:p>
          <a:p>
            <a:pPr lvl="2" eaLnBrk="1" hangingPunct="1">
              <a:lnSpc>
                <a:spcPct val="85000"/>
              </a:lnSpc>
              <a:spcBef>
                <a:spcPct val="0"/>
              </a:spcBef>
              <a:buClr>
                <a:schemeClr val="tx1"/>
              </a:buClr>
              <a:buFontTx/>
              <a:buNone/>
            </a:pPr>
            <a:r>
              <a:rPr lang="en-US" altLang="en-US" sz="2200">
                <a:latin typeface="Verdana" panose="020B0604030504040204" pitchFamily="34" charset="0"/>
              </a:rPr>
              <a:t>   poisoning</a:t>
            </a:r>
          </a:p>
          <a:p>
            <a:pPr lvl="2" eaLnBrk="1" hangingPunct="1">
              <a:lnSpc>
                <a:spcPct val="85000"/>
              </a:lnSpc>
              <a:spcBef>
                <a:spcPct val="0"/>
              </a:spcBef>
              <a:buClr>
                <a:schemeClr val="tx1"/>
              </a:buClr>
              <a:buFontTx/>
              <a:buNone/>
            </a:pPr>
            <a:endParaRPr lang="en-US" altLang="en-US" sz="800">
              <a:latin typeface="Verdana" panose="020B0604030504040204" pitchFamily="34" charset="0"/>
            </a:endParaRPr>
          </a:p>
          <a:p>
            <a:pPr lvl="2" eaLnBrk="1" hangingPunct="1">
              <a:lnSpc>
                <a:spcPct val="85000"/>
              </a:lnSpc>
              <a:spcBef>
                <a:spcPct val="0"/>
              </a:spcBef>
              <a:buClr>
                <a:schemeClr val="tx1"/>
              </a:buClr>
              <a:buFont typeface="Courier New" panose="02070309020205020404" pitchFamily="49" charset="0"/>
              <a:buChar char="o"/>
            </a:pPr>
            <a:r>
              <a:rPr lang="en-US" altLang="en-US">
                <a:latin typeface="Verdana" panose="020B0604030504040204" pitchFamily="34" charset="0"/>
              </a:rPr>
              <a:t> </a:t>
            </a:r>
            <a:r>
              <a:rPr lang="en-US" altLang="en-US" sz="2200">
                <a:latin typeface="Verdana" panose="020B0604030504040204" pitchFamily="34" charset="0"/>
              </a:rPr>
              <a:t>Cyanide inhalation</a:t>
            </a:r>
          </a:p>
          <a:p>
            <a:pPr lvl="2" eaLnBrk="1" hangingPunct="1">
              <a:lnSpc>
                <a:spcPct val="85000"/>
              </a:lnSpc>
              <a:spcBef>
                <a:spcPct val="0"/>
              </a:spcBef>
              <a:buClr>
                <a:schemeClr val="tx1"/>
              </a:buClr>
              <a:buFontTx/>
              <a:buNone/>
            </a:pPr>
            <a:endParaRPr lang="en-US" altLang="en-US" sz="800">
              <a:latin typeface="Verdana" panose="020B0604030504040204" pitchFamily="34" charset="0"/>
            </a:endParaRPr>
          </a:p>
          <a:p>
            <a:pPr lvl="2" eaLnBrk="1" hangingPunct="1">
              <a:lnSpc>
                <a:spcPct val="85000"/>
              </a:lnSpc>
              <a:spcBef>
                <a:spcPct val="0"/>
              </a:spcBef>
              <a:buClr>
                <a:schemeClr val="tx1"/>
              </a:buClr>
              <a:buFont typeface="Courier New" panose="02070309020205020404" pitchFamily="49" charset="0"/>
              <a:buChar char="o"/>
            </a:pPr>
            <a:r>
              <a:rPr lang="en-US" altLang="en-US">
                <a:latin typeface="Verdana" panose="020B0604030504040204" pitchFamily="34" charset="0"/>
              </a:rPr>
              <a:t> </a:t>
            </a:r>
            <a:r>
              <a:rPr lang="en-US" altLang="en-US" sz="2200">
                <a:latin typeface="Verdana" panose="020B0604030504040204" pitchFamily="34" charset="0"/>
              </a:rPr>
              <a:t>Hydrogen sulfide </a:t>
            </a:r>
          </a:p>
          <a:p>
            <a:pPr lvl="2" eaLnBrk="1" hangingPunct="1">
              <a:lnSpc>
                <a:spcPct val="85000"/>
              </a:lnSpc>
              <a:spcBef>
                <a:spcPct val="0"/>
              </a:spcBef>
              <a:buClr>
                <a:schemeClr val="tx1"/>
              </a:buClr>
              <a:buFontTx/>
              <a:buNone/>
            </a:pPr>
            <a:r>
              <a:rPr lang="en-US" altLang="en-US" sz="2200">
                <a:latin typeface="Verdana" panose="020B0604030504040204" pitchFamily="34" charset="0"/>
              </a:rPr>
              <a:t>   inhalation</a:t>
            </a:r>
          </a:p>
        </p:txBody>
      </p:sp>
      <p:pic>
        <p:nvPicPr>
          <p:cNvPr id="29704" name="Picture 5" descr="C:\Documents and Settings\spakosh\Local Settings\Temporary Internet Files\Content.IE5\IUJZL7T2\MP9004222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800225"/>
            <a:ext cx="34750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Chronic Health Effects</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30727" name="Rectangle 8"/>
          <p:cNvSpPr>
            <a:spLocks noChangeArrowheads="1"/>
          </p:cNvSpPr>
          <p:nvPr/>
        </p:nvSpPr>
        <p:spPr bwMode="auto">
          <a:xfrm>
            <a:off x="762000" y="1524000"/>
            <a:ext cx="7696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May be caused by chemical exposures that do </a:t>
            </a:r>
            <a:br>
              <a:rPr lang="en-US" altLang="en-US" sz="2400">
                <a:latin typeface="Verdana" panose="020B0604030504040204" pitchFamily="34" charset="0"/>
              </a:rPr>
            </a:br>
            <a:r>
              <a:rPr lang="en-US" altLang="en-US" sz="2400">
                <a:latin typeface="Verdana" panose="020B0604030504040204" pitchFamily="34" charset="0"/>
              </a:rPr>
              <a:t>  not cause immediate, obvious harm or make </a:t>
            </a:r>
            <a:br>
              <a:rPr lang="en-US" altLang="en-US" sz="2400">
                <a:latin typeface="Verdana" panose="020B0604030504040204" pitchFamily="34" charset="0"/>
              </a:rPr>
            </a:br>
            <a:r>
              <a:rPr lang="en-US" altLang="en-US" sz="2400">
                <a:latin typeface="Verdana" panose="020B0604030504040204" pitchFamily="34" charset="0"/>
              </a:rPr>
              <a:t>  you feel sick right away</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May not see, feel, or smell the danger</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Effects are long, continuous and follow </a:t>
            </a:r>
            <a:br>
              <a:rPr lang="en-US" altLang="en-US" sz="2400">
                <a:latin typeface="Verdana" panose="020B0604030504040204" pitchFamily="34" charset="0"/>
              </a:rPr>
            </a:br>
            <a:r>
              <a:rPr lang="en-US" altLang="en-US" sz="2400">
                <a:latin typeface="Verdana" panose="020B0604030504040204" pitchFamily="34" charset="0"/>
              </a:rPr>
              <a:t>  repeated long-term exposure; e.g.:</a:t>
            </a:r>
          </a:p>
          <a:p>
            <a:pPr eaLnBrk="1" hangingPunct="1">
              <a:spcBef>
                <a:spcPct val="0"/>
              </a:spcBef>
              <a:buFontTx/>
              <a:buNone/>
            </a:pPr>
            <a:endParaRPr lang="en-US" altLang="en-US" sz="800">
              <a:latin typeface="Verdana" panose="020B0604030504040204" pitchFamily="34" charset="0"/>
            </a:endParaRP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Lung cancer from cigarette smoking</a:t>
            </a:r>
          </a:p>
          <a:p>
            <a:pPr lvl="1" eaLnBrk="1" hangingPunct="1">
              <a:spcBef>
                <a:spcPct val="0"/>
              </a:spcBef>
              <a:buFont typeface="Courier New" panose="02070309020205020404" pitchFamily="49" charset="0"/>
              <a:buChar char="o"/>
            </a:pPr>
            <a:r>
              <a:rPr lang="en-US" altLang="en-US" sz="2400">
                <a:latin typeface="Verdana" panose="020B0604030504040204" pitchFamily="34" charset="0"/>
              </a:rPr>
              <a:t> Black lung from coal mine dust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Keeping It Safe</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31751" name="Rectangle 8"/>
          <p:cNvSpPr>
            <a:spLocks noChangeArrowheads="1"/>
          </p:cNvSpPr>
          <p:nvPr/>
        </p:nvSpPr>
        <p:spPr bwMode="auto">
          <a:xfrm>
            <a:off x="609600" y="1752600"/>
            <a:ext cx="800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0"/>
              </a:spcBef>
            </a:pPr>
            <a:r>
              <a:rPr lang="en-US" altLang="en-US" sz="2400">
                <a:latin typeface="Verdana" panose="020B0604030504040204" pitchFamily="34" charset="0"/>
              </a:rPr>
              <a:t> Corrosives, solvents and other chemical </a:t>
            </a:r>
            <a:br>
              <a:rPr lang="en-US" altLang="en-US" sz="2400">
                <a:latin typeface="Verdana" panose="020B0604030504040204" pitchFamily="34" charset="0"/>
              </a:rPr>
            </a:br>
            <a:r>
              <a:rPr lang="en-US" altLang="en-US" sz="2400">
                <a:latin typeface="Verdana" panose="020B0604030504040204" pitchFamily="34" charset="0"/>
              </a:rPr>
              <a:t>  substances can be potentially dangerous</a:t>
            </a:r>
          </a:p>
          <a:p>
            <a:pPr eaLnBrk="1" hangingPunct="1">
              <a:lnSpc>
                <a:spcPct val="85000"/>
              </a:lnSpc>
              <a:spcBef>
                <a:spcPct val="0"/>
              </a:spcBef>
            </a:pPr>
            <a:endParaRPr lang="en-US" altLang="en-US" sz="2400" b="1">
              <a:latin typeface="Verdana" panose="020B0604030504040204" pitchFamily="34" charset="0"/>
            </a:endParaRPr>
          </a:p>
          <a:p>
            <a:pPr eaLnBrk="1" hangingPunct="1">
              <a:lnSpc>
                <a:spcPct val="85000"/>
              </a:lnSpc>
              <a:spcBef>
                <a:spcPct val="0"/>
              </a:spcBef>
            </a:pPr>
            <a:r>
              <a:rPr lang="en-US" altLang="en-US" sz="2400">
                <a:latin typeface="Verdana" panose="020B0604030504040204" pitchFamily="34" charset="0"/>
              </a:rPr>
              <a:t> Safe handling procedures</a:t>
            </a:r>
          </a:p>
          <a:p>
            <a:pPr eaLnBrk="1" hangingPunct="1">
              <a:lnSpc>
                <a:spcPct val="85000"/>
              </a:lnSpc>
              <a:spcBef>
                <a:spcPct val="0"/>
              </a:spcBef>
              <a:buFontTx/>
              <a:buNone/>
            </a:pPr>
            <a:endParaRPr lang="en-US" altLang="en-US" sz="800">
              <a:latin typeface="Verdana" panose="020B0604030504040204" pitchFamily="34" charset="0"/>
            </a:endParaRPr>
          </a:p>
          <a:p>
            <a:pPr lvl="1" eaLnBrk="1" hangingPunct="1">
              <a:lnSpc>
                <a:spcPct val="85000"/>
              </a:lnSpc>
              <a:spcBef>
                <a:spcPct val="0"/>
              </a:spcBef>
              <a:buFont typeface="Courier New" panose="02070309020205020404" pitchFamily="49" charset="0"/>
              <a:buChar char="o"/>
            </a:pPr>
            <a:r>
              <a:rPr lang="en-US" altLang="en-US" sz="2400">
                <a:latin typeface="Verdana" panose="020B0604030504040204" pitchFamily="34" charset="0"/>
              </a:rPr>
              <a:t>  Read container labels</a:t>
            </a:r>
          </a:p>
          <a:p>
            <a:pPr lvl="1" eaLnBrk="1" hangingPunct="1">
              <a:lnSpc>
                <a:spcPct val="85000"/>
              </a:lnSpc>
              <a:spcBef>
                <a:spcPct val="0"/>
              </a:spcBef>
              <a:buFont typeface="Courier New" panose="02070309020205020404" pitchFamily="49" charset="0"/>
              <a:buChar char="o"/>
            </a:pPr>
            <a:r>
              <a:rPr lang="en-US" altLang="en-US" sz="2400">
                <a:latin typeface="Verdana" panose="020B0604030504040204" pitchFamily="34" charset="0"/>
              </a:rPr>
              <a:t>  Check SDS(s)</a:t>
            </a:r>
          </a:p>
          <a:p>
            <a:pPr eaLnBrk="1" hangingPunct="1">
              <a:lnSpc>
                <a:spcPct val="85000"/>
              </a:lnSpc>
              <a:spcBef>
                <a:spcPct val="0"/>
              </a:spcBef>
              <a:buFontTx/>
              <a:buNone/>
            </a:pPr>
            <a:endParaRPr lang="en-US" altLang="en-US" sz="2400" b="1">
              <a:latin typeface="Verdana" panose="020B0604030504040204" pitchFamily="34" charset="0"/>
            </a:endParaRPr>
          </a:p>
          <a:p>
            <a:pPr eaLnBrk="1" hangingPunct="1">
              <a:lnSpc>
                <a:spcPct val="85000"/>
              </a:lnSpc>
              <a:spcBef>
                <a:spcPct val="0"/>
              </a:spcBef>
            </a:pPr>
            <a:r>
              <a:rPr lang="en-US" altLang="en-US" sz="2400">
                <a:solidFill>
                  <a:srgbClr val="FF0000"/>
                </a:solidFill>
                <a:latin typeface="Verdana" panose="020B0604030504040204" pitchFamily="34" charset="0"/>
              </a:rPr>
              <a:t> Never sniff a chemical for identification</a:t>
            </a:r>
          </a:p>
          <a:p>
            <a:pPr eaLnBrk="1" hangingPunct="1">
              <a:lnSpc>
                <a:spcPct val="85000"/>
              </a:lnSpc>
              <a:spcBef>
                <a:spcPct val="0"/>
              </a:spcBef>
            </a:pPr>
            <a:endParaRPr lang="en-US" altLang="en-US" sz="2400" b="1">
              <a:latin typeface="Verdana" panose="020B0604030504040204" pitchFamily="34" charset="0"/>
            </a:endParaRPr>
          </a:p>
          <a:p>
            <a:pPr eaLnBrk="1" hangingPunct="1">
              <a:lnSpc>
                <a:spcPct val="85000"/>
              </a:lnSpc>
              <a:spcBef>
                <a:spcPct val="0"/>
              </a:spcBef>
            </a:pPr>
            <a:r>
              <a:rPr lang="en-US" altLang="en-US" sz="2400">
                <a:latin typeface="Verdana" panose="020B0604030504040204" pitchFamily="34" charset="0"/>
              </a:rPr>
              <a:t> Use appropriate personal protective equipment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Standard Requirements</a:t>
            </a:r>
          </a:p>
        </p:txBody>
      </p:sp>
      <p:sp>
        <p:nvSpPr>
          <p:cNvPr id="51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12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7" name="Rectangle 3"/>
          <p:cNvSpPr txBox="1">
            <a:spLocks noChangeArrowheads="1"/>
          </p:cNvSpPr>
          <p:nvPr/>
        </p:nvSpPr>
        <p:spPr bwMode="auto">
          <a:xfrm>
            <a:off x="381000" y="1219200"/>
            <a:ext cx="8458200" cy="45720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400" kern="0" dirty="0">
                <a:latin typeface="Verdana" pitchFamily="34" charset="0"/>
              </a:rPr>
              <a:t>Written program for each location to cover issues of chemical safety and hazard communication (HAZCOMM)</a:t>
            </a:r>
          </a:p>
          <a:p>
            <a:pPr marL="342900" indent="-342900">
              <a:lnSpc>
                <a:spcPct val="90000"/>
              </a:lnSpc>
              <a:spcBef>
                <a:spcPct val="20000"/>
              </a:spcBef>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Labels to identify each chemical</a:t>
            </a:r>
          </a:p>
          <a:p>
            <a:pPr marL="342900" indent="-342900">
              <a:lnSpc>
                <a:spcPct val="90000"/>
              </a:lnSpc>
              <a:spcBef>
                <a:spcPct val="20000"/>
              </a:spcBef>
              <a:buFontTx/>
              <a:buChar char="•"/>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Material Safety Data Sheets (MSDSs) (now SDSs under the Globally Harmonized System: GHS)</a:t>
            </a:r>
          </a:p>
          <a:p>
            <a:pPr marL="342900" indent="-342900">
              <a:lnSpc>
                <a:spcPct val="90000"/>
              </a:lnSpc>
              <a:spcBef>
                <a:spcPct val="20000"/>
              </a:spcBef>
              <a:buFontTx/>
              <a:buChar char="•"/>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Safe work procedures/practices</a:t>
            </a:r>
          </a:p>
          <a:p>
            <a:pPr marL="342900" indent="-342900">
              <a:lnSpc>
                <a:spcPct val="90000"/>
              </a:lnSpc>
              <a:spcBef>
                <a:spcPct val="20000"/>
              </a:spcBef>
              <a:buFontTx/>
              <a:buChar char="•"/>
              <a:defRPr/>
            </a:pPr>
            <a:endParaRPr lang="en-US" kern="0" dirty="0">
              <a:latin typeface="Verdana" pitchFamily="34" charset="0"/>
            </a:endParaRPr>
          </a:p>
          <a:p>
            <a:pPr marL="342900" indent="-342900">
              <a:lnSpc>
                <a:spcPct val="90000"/>
              </a:lnSpc>
              <a:spcBef>
                <a:spcPct val="20000"/>
              </a:spcBef>
              <a:buFontTx/>
              <a:buChar char="•"/>
              <a:defRPr/>
            </a:pPr>
            <a:r>
              <a:rPr lang="en-US" sz="2400" kern="0" dirty="0">
                <a:latin typeface="Verdana" pitchFamily="34" charset="0"/>
              </a:rPr>
              <a:t>Employee training on SDS information and safe chemical procedures and practices</a:t>
            </a:r>
            <a:endParaRPr lang="en-US" sz="2800" kern="0" dirty="0">
              <a:solidFill>
                <a:srgbClr val="FF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dissolve">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Labeling</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pic>
        <p:nvPicPr>
          <p:cNvPr id="327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5192713"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4"/>
          <p:cNvSpPr txBox="1">
            <a:spLocks noChangeArrowheads="1"/>
          </p:cNvSpPr>
          <p:nvPr/>
        </p:nvSpPr>
        <p:spPr bwMode="auto">
          <a:xfrm>
            <a:off x="6324600" y="47244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Example of one type of labeling system used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Chemical Labels</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33799" name="Rectangle 7"/>
          <p:cNvSpPr>
            <a:spLocks noChangeArrowheads="1"/>
          </p:cNvSpPr>
          <p:nvPr/>
        </p:nvSpPr>
        <p:spPr bwMode="auto">
          <a:xfrm>
            <a:off x="457200" y="1752600"/>
            <a:ext cx="48768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pPr>
            <a:r>
              <a:rPr lang="en-US" altLang="en-US" sz="2400">
                <a:latin typeface="Verdana" panose="020B0604030504040204" pitchFamily="34" charset="0"/>
              </a:rPr>
              <a:t> Each container </a:t>
            </a:r>
            <a:r>
              <a:rPr lang="en-US" altLang="en-US" sz="2400" u="sng">
                <a:latin typeface="Verdana" panose="020B0604030504040204" pitchFamily="34" charset="0"/>
              </a:rPr>
              <a:t>must</a:t>
            </a:r>
            <a:r>
              <a:rPr lang="en-US" altLang="en-US" sz="2400">
                <a:latin typeface="Verdana" panose="020B0604030504040204" pitchFamily="34" charset="0"/>
              </a:rPr>
              <a:t> be </a:t>
            </a:r>
            <a:br>
              <a:rPr lang="en-US" altLang="en-US" sz="2400">
                <a:latin typeface="Verdana" panose="020B0604030504040204" pitchFamily="34" charset="0"/>
              </a:rPr>
            </a:br>
            <a:r>
              <a:rPr lang="en-US" altLang="en-US" sz="2400">
                <a:latin typeface="Verdana" panose="020B0604030504040204" pitchFamily="34" charset="0"/>
              </a:rPr>
              <a:t>   labeled, tagged or marked</a:t>
            </a:r>
          </a:p>
          <a:p>
            <a:pPr eaLnBrk="1" hangingPunct="1">
              <a:lnSpc>
                <a:spcPct val="95000"/>
              </a:lnSpc>
              <a:spcBef>
                <a:spcPct val="0"/>
              </a:spcBef>
            </a:pPr>
            <a:endParaRPr lang="en-US" altLang="en-US" sz="2400">
              <a:latin typeface="Verdana" panose="020B0604030504040204" pitchFamily="34" charset="0"/>
            </a:endParaRPr>
          </a:p>
          <a:p>
            <a:pPr eaLnBrk="1" hangingPunct="1">
              <a:lnSpc>
                <a:spcPct val="95000"/>
              </a:lnSpc>
              <a:spcBef>
                <a:spcPct val="0"/>
              </a:spcBef>
            </a:pPr>
            <a:r>
              <a:rPr lang="en-US" altLang="en-US" sz="2400">
                <a:latin typeface="Verdana" panose="020B0604030504040204" pitchFamily="34" charset="0"/>
              </a:rPr>
              <a:t> “Warning” or “Danger” will </a:t>
            </a:r>
            <a:br>
              <a:rPr lang="en-US" altLang="en-US" sz="2400">
                <a:latin typeface="Verdana" panose="020B0604030504040204" pitchFamily="34" charset="0"/>
              </a:rPr>
            </a:br>
            <a:r>
              <a:rPr lang="en-US" altLang="en-US" sz="2400">
                <a:latin typeface="Verdana" panose="020B0604030504040204" pitchFamily="34" charset="0"/>
              </a:rPr>
              <a:t>   be listed on label</a:t>
            </a:r>
          </a:p>
          <a:p>
            <a:pPr eaLnBrk="1" hangingPunct="1">
              <a:lnSpc>
                <a:spcPct val="95000"/>
              </a:lnSpc>
              <a:spcBef>
                <a:spcPct val="0"/>
              </a:spcBef>
            </a:pPr>
            <a:endParaRPr lang="en-US" altLang="en-US" sz="2400">
              <a:latin typeface="Verdana" panose="020B0604030504040204" pitchFamily="34" charset="0"/>
            </a:endParaRPr>
          </a:p>
          <a:p>
            <a:pPr eaLnBrk="1" hangingPunct="1">
              <a:lnSpc>
                <a:spcPct val="95000"/>
              </a:lnSpc>
              <a:spcBef>
                <a:spcPct val="0"/>
              </a:spcBef>
            </a:pPr>
            <a:r>
              <a:rPr lang="en-US" altLang="en-US" sz="2400">
                <a:latin typeface="Verdana" panose="020B0604030504040204" pitchFamily="34" charset="0"/>
              </a:rPr>
              <a:t> Labels must be written in  </a:t>
            </a:r>
            <a:br>
              <a:rPr lang="en-US" altLang="en-US" sz="2400">
                <a:latin typeface="Verdana" panose="020B0604030504040204" pitchFamily="34" charset="0"/>
              </a:rPr>
            </a:br>
            <a:r>
              <a:rPr lang="en-US" altLang="en-US" sz="2400">
                <a:latin typeface="Verdana" panose="020B0604030504040204" pitchFamily="34" charset="0"/>
              </a:rPr>
              <a:t>   English and prominently  </a:t>
            </a:r>
            <a:br>
              <a:rPr lang="en-US" altLang="en-US" sz="2400">
                <a:latin typeface="Verdana" panose="020B0604030504040204" pitchFamily="34" charset="0"/>
              </a:rPr>
            </a:br>
            <a:r>
              <a:rPr lang="en-US" altLang="en-US" sz="2400">
                <a:latin typeface="Verdana" panose="020B0604030504040204" pitchFamily="34" charset="0"/>
              </a:rPr>
              <a:t>   displayed</a:t>
            </a:r>
          </a:p>
        </p:txBody>
      </p:sp>
      <p:graphicFrame>
        <p:nvGraphicFramePr>
          <p:cNvPr id="33800" name="Object 4"/>
          <p:cNvGraphicFramePr>
            <a:graphicFrameLocks noChangeAspect="1"/>
          </p:cNvGraphicFramePr>
          <p:nvPr/>
        </p:nvGraphicFramePr>
        <p:xfrm>
          <a:off x="5334000" y="2895600"/>
          <a:ext cx="3359150" cy="2468563"/>
        </p:xfrm>
        <a:graphic>
          <a:graphicData uri="http://schemas.openxmlformats.org/presentationml/2006/ole">
            <mc:AlternateContent xmlns:mc="http://schemas.openxmlformats.org/markup-compatibility/2006">
              <mc:Choice xmlns:v="urn:schemas-microsoft-com:vml" Requires="v">
                <p:oleObj spid="_x0000_s33801" name="Clip" r:id="rId6" imgW="3571429" imgH="2380952" progId="">
                  <p:embed/>
                </p:oleObj>
              </mc:Choice>
              <mc:Fallback>
                <p:oleObj name="Clip" r:id="rId6" imgW="3571429" imgH="2380952"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895600"/>
                        <a:ext cx="3359150" cy="2468563"/>
                      </a:xfrm>
                      <a:prstGeom prst="rect">
                        <a:avLst/>
                      </a:prstGeom>
                      <a:noFill/>
                      <a:ln w="285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Label Information</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34823" name="Rectangle 7"/>
          <p:cNvSpPr>
            <a:spLocks noChangeArrowheads="1"/>
          </p:cNvSpPr>
          <p:nvPr/>
        </p:nvSpPr>
        <p:spPr bwMode="auto">
          <a:xfrm>
            <a:off x="990600" y="1524000"/>
            <a:ext cx="7162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Chemical manufacturers and importers must provide a label that includes:</a:t>
            </a:r>
          </a:p>
          <a:p>
            <a:pPr eaLnBrk="1" hangingPunct="1">
              <a:spcBef>
                <a:spcPct val="0"/>
              </a:spcBef>
              <a:buFontTx/>
              <a:buNone/>
            </a:pPr>
            <a:endParaRPr lang="en-US" altLang="en-US" sz="1000">
              <a:latin typeface="Verdana" panose="020B0604030504040204" pitchFamily="34" charset="0"/>
            </a:endParaRPr>
          </a:p>
          <a:p>
            <a:pPr eaLnBrk="1" hangingPunct="1">
              <a:spcBef>
                <a:spcPct val="0"/>
              </a:spcBef>
            </a:pPr>
            <a:r>
              <a:rPr lang="en-US" altLang="en-US" sz="2400">
                <a:latin typeface="Verdana" panose="020B0604030504040204" pitchFamily="34" charset="0"/>
              </a:rPr>
              <a:t> Harmonized signal word</a:t>
            </a:r>
          </a:p>
          <a:p>
            <a:pPr eaLnBrk="1" hangingPunct="1">
              <a:spcBef>
                <a:spcPct val="0"/>
              </a:spcBef>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Pictogram</a:t>
            </a:r>
          </a:p>
          <a:p>
            <a:pPr eaLnBrk="1" hangingPunct="1">
              <a:spcBef>
                <a:spcPct val="0"/>
              </a:spcBef>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Hazard statement for each hazard class </a:t>
            </a:r>
          </a:p>
          <a:p>
            <a:pPr eaLnBrk="1" hangingPunct="1">
              <a:spcBef>
                <a:spcPct val="0"/>
              </a:spcBef>
              <a:buFontTx/>
              <a:buNone/>
            </a:pPr>
            <a:r>
              <a:rPr lang="en-US" altLang="en-US" sz="2400">
                <a:latin typeface="Verdana" panose="020B0604030504040204" pitchFamily="34" charset="0"/>
              </a:rPr>
              <a:t>  and category</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Precautionary statements must also be </a:t>
            </a:r>
          </a:p>
          <a:p>
            <a:pPr eaLnBrk="1" hangingPunct="1">
              <a:spcBef>
                <a:spcPct val="0"/>
              </a:spcBef>
              <a:buFontTx/>
              <a:buNone/>
            </a:pPr>
            <a:r>
              <a:rPr lang="en-US" altLang="en-US" sz="2400">
                <a:latin typeface="Verdana" panose="020B0604030504040204" pitchFamily="34" charset="0"/>
              </a:rPr>
              <a:t>  provided as well as product identifier and </a:t>
            </a:r>
          </a:p>
          <a:p>
            <a:pPr eaLnBrk="1" hangingPunct="1">
              <a:spcBef>
                <a:spcPct val="0"/>
              </a:spcBef>
              <a:buFontTx/>
              <a:buNone/>
            </a:pPr>
            <a:r>
              <a:rPr lang="en-US" altLang="en-US" sz="2400">
                <a:latin typeface="Verdana" panose="020B0604030504040204" pitchFamily="34" charset="0"/>
              </a:rPr>
              <a:t>  supplier information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Reading Chemical Labels</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35847" name="Rectangle 8"/>
          <p:cNvSpPr>
            <a:spLocks noChangeArrowheads="1"/>
          </p:cNvSpPr>
          <p:nvPr/>
        </p:nvSpPr>
        <p:spPr bwMode="auto">
          <a:xfrm>
            <a:off x="457200" y="1219200"/>
            <a:ext cx="82296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rPr>
              <a:t>Warning labels provide important information about  the chemical:</a:t>
            </a:r>
          </a:p>
          <a:p>
            <a:pPr eaLnBrk="1" hangingPunct="1">
              <a:lnSpc>
                <a:spcPct val="90000"/>
              </a:lnSpc>
              <a:spcBef>
                <a:spcPct val="0"/>
              </a:spcBef>
              <a:buFontTx/>
              <a:buNone/>
            </a:pPr>
            <a:endParaRPr lang="en-US" altLang="en-US" sz="1000">
              <a:latin typeface="Verdana" panose="020B0604030504040204" pitchFamily="34" charset="0"/>
            </a:endParaRPr>
          </a:p>
          <a:p>
            <a:pPr lvl="1" eaLnBrk="1" hangingPunct="1">
              <a:lnSpc>
                <a:spcPct val="90000"/>
              </a:lnSpc>
              <a:spcBef>
                <a:spcPct val="0"/>
              </a:spcBef>
              <a:buFont typeface="Wingdings" panose="05000000000000000000" pitchFamily="2" charset="2"/>
              <a:buChar char="ü"/>
            </a:pPr>
            <a:r>
              <a:rPr lang="en-US" altLang="en-US" sz="2400" b="1">
                <a:latin typeface="Verdana" panose="020B0604030504040204" pitchFamily="34" charset="0"/>
              </a:rPr>
              <a:t>  </a:t>
            </a:r>
            <a:r>
              <a:rPr lang="en-US" altLang="en-US" sz="2400">
                <a:solidFill>
                  <a:srgbClr val="FF0000"/>
                </a:solidFill>
                <a:latin typeface="Verdana" panose="020B0604030504040204" pitchFamily="34" charset="0"/>
              </a:rPr>
              <a:t>DANGER</a:t>
            </a:r>
          </a:p>
          <a:p>
            <a:pPr lvl="1" eaLnBrk="1" hangingPunct="1">
              <a:lnSpc>
                <a:spcPct val="90000"/>
              </a:lnSpc>
              <a:spcBef>
                <a:spcPct val="0"/>
              </a:spcBef>
              <a:buFont typeface="Wingdings" panose="05000000000000000000" pitchFamily="2" charset="2"/>
              <a:buChar char="ü"/>
            </a:pPr>
            <a:r>
              <a:rPr lang="en-US" altLang="en-US" sz="2400">
                <a:latin typeface="Verdana" panose="020B0604030504040204" pitchFamily="34" charset="0"/>
              </a:rPr>
              <a:t>  </a:t>
            </a:r>
            <a:r>
              <a:rPr lang="en-US" altLang="en-US" sz="2400">
                <a:solidFill>
                  <a:srgbClr val="0070C0"/>
                </a:solidFill>
                <a:latin typeface="Verdana" panose="020B0604030504040204" pitchFamily="34" charset="0"/>
              </a:rPr>
              <a:t>WARNING</a:t>
            </a:r>
          </a:p>
          <a:p>
            <a:pPr lvl="1" eaLnBrk="1" hangingPunct="1">
              <a:lnSpc>
                <a:spcPct val="90000"/>
              </a:lnSpc>
              <a:spcBef>
                <a:spcPct val="0"/>
              </a:spcBef>
              <a:buFontTx/>
              <a:buNone/>
            </a:pPr>
            <a:endParaRPr lang="en-US" altLang="en-US" sz="1000">
              <a:solidFill>
                <a:schemeClr val="accent2"/>
              </a:solidFill>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Always read the label </a:t>
            </a:r>
            <a:r>
              <a:rPr lang="en-US" altLang="en-US" sz="2400" i="1">
                <a:latin typeface="Verdana" panose="020B0604030504040204" pitchFamily="34" charset="0"/>
              </a:rPr>
              <a:t>before</a:t>
            </a:r>
            <a:r>
              <a:rPr lang="en-US" altLang="en-US" sz="2400">
                <a:latin typeface="Verdana" panose="020B0604030504040204" pitchFamily="34" charset="0"/>
              </a:rPr>
              <a:t> you begin a job using a potentially hazardous chemical</a:t>
            </a:r>
          </a:p>
        </p:txBody>
      </p:sp>
      <p:pic>
        <p:nvPicPr>
          <p:cNvPr id="35848" name="Picture 3" descr="Chemical Warning Label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48063"/>
            <a:ext cx="3071813"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Labels/Other Warnings</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36871" name="Rectangle 8"/>
          <p:cNvSpPr>
            <a:spLocks noChangeArrowheads="1"/>
          </p:cNvSpPr>
          <p:nvPr/>
        </p:nvSpPr>
        <p:spPr bwMode="auto">
          <a:xfrm>
            <a:off x="457200" y="1371600"/>
            <a:ext cx="80772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Mandatory Appendix C: What specific </a:t>
            </a:r>
            <a:br>
              <a:rPr lang="en-US" altLang="en-US" sz="2400">
                <a:latin typeface="Verdana" panose="020B0604030504040204" pitchFamily="34" charset="0"/>
              </a:rPr>
            </a:br>
            <a:r>
              <a:rPr lang="en-US" altLang="en-US" sz="2400">
                <a:latin typeface="Verdana" panose="020B0604030504040204" pitchFamily="34" charset="0"/>
              </a:rPr>
              <a:t>  information is to be provided for each hazard </a:t>
            </a:r>
            <a:br>
              <a:rPr lang="en-US" altLang="en-US" sz="2400">
                <a:latin typeface="Verdana" panose="020B0604030504040204" pitchFamily="34" charset="0"/>
              </a:rPr>
            </a:br>
            <a:r>
              <a:rPr lang="en-US" altLang="en-US" sz="2400">
                <a:latin typeface="Verdana" panose="020B0604030504040204" pitchFamily="34" charset="0"/>
              </a:rPr>
              <a:t>  class and category once a chemical is classified </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Requirements are significantly different from </a:t>
            </a:r>
          </a:p>
          <a:p>
            <a:pPr eaLnBrk="1" hangingPunct="1">
              <a:spcBef>
                <a:spcPct val="0"/>
              </a:spcBef>
              <a:buFontTx/>
              <a:buNone/>
            </a:pPr>
            <a:r>
              <a:rPr lang="en-US" altLang="en-US" sz="2400">
                <a:latin typeface="Verdana" panose="020B0604030504040204" pitchFamily="34" charset="0"/>
              </a:rPr>
              <a:t>  existing HCS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GHS uses nine pictograms to convey health, </a:t>
            </a:r>
          </a:p>
          <a:p>
            <a:pPr eaLnBrk="1" hangingPunct="1">
              <a:spcBef>
                <a:spcPct val="0"/>
              </a:spcBef>
              <a:buFontTx/>
              <a:buNone/>
            </a:pPr>
            <a:r>
              <a:rPr lang="en-US" altLang="en-US" sz="2400">
                <a:latin typeface="Verdana" panose="020B0604030504040204" pitchFamily="34" charset="0"/>
              </a:rPr>
              <a:t>  physical and environmental hazards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Proposed HCS requires eight of these pictograms </a:t>
            </a:r>
          </a:p>
          <a:p>
            <a:pPr eaLnBrk="1" hangingPunct="1">
              <a:spcBef>
                <a:spcPct val="0"/>
              </a:spcBef>
              <a:buFontTx/>
              <a:buNone/>
            </a:pPr>
            <a:r>
              <a:rPr lang="en-US" altLang="en-US" sz="2400">
                <a:latin typeface="Verdana" panose="020B0604030504040204" pitchFamily="34" charset="0"/>
              </a:rPr>
              <a:t>  (no environmental hazard since environmental is  </a:t>
            </a:r>
          </a:p>
          <a:p>
            <a:pPr eaLnBrk="1" hangingPunct="1">
              <a:spcBef>
                <a:spcPct val="0"/>
              </a:spcBef>
              <a:buFontTx/>
              <a:buNone/>
            </a:pPr>
            <a:r>
              <a:rPr lang="en-US" altLang="en-US" sz="2400">
                <a:latin typeface="Verdana" panose="020B0604030504040204" pitchFamily="34" charset="0"/>
              </a:rPr>
              <a:t>  </a:t>
            </a:r>
            <a:r>
              <a:rPr lang="en-US" altLang="en-US" sz="2400" u="sng">
                <a:latin typeface="Verdana" panose="020B0604030504040204" pitchFamily="34" charset="0"/>
              </a:rPr>
              <a:t>not</a:t>
            </a:r>
            <a:r>
              <a:rPr lang="en-US" altLang="en-US" sz="2400">
                <a:latin typeface="Verdana" panose="020B0604030504040204" pitchFamily="34" charset="0"/>
              </a:rPr>
              <a:t> within OSHA’s jurisdiction)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Labeling</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37895" name="Rectangle 9"/>
          <p:cNvSpPr>
            <a:spLocks noChangeArrowheads="1"/>
          </p:cNvSpPr>
          <p:nvPr/>
        </p:nvSpPr>
        <p:spPr bwMode="auto">
          <a:xfrm>
            <a:off x="685800" y="1371600"/>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Employers who only store chemicals may either use OSHA’s new labeling system or continue using the NFPA 704 rating system or HMIS system</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000">
                <a:latin typeface="Verdana" panose="020B0604030504040204" pitchFamily="34" charset="0"/>
              </a:rPr>
              <a:t>(OSHA plans to change the labeling system June 1, 2016)</a:t>
            </a:r>
          </a:p>
        </p:txBody>
      </p:sp>
      <p:pic>
        <p:nvPicPr>
          <p:cNvPr id="37896" name="Picture 9" descr="C:\Documents and Settings\stlane\My Documents\My Pictures\ghs-labels.jpg"/>
          <p:cNvPicPr>
            <a:picLocks noChangeAspect="1" noChangeArrowheads="1"/>
          </p:cNvPicPr>
          <p:nvPr/>
        </p:nvPicPr>
        <p:blipFill>
          <a:blip r:embed="rId5">
            <a:extLst>
              <a:ext uri="{28A0092B-C50C-407E-A947-70E740481C1C}">
                <a14:useLocalDpi xmlns:a14="http://schemas.microsoft.com/office/drawing/2010/main" val="0"/>
              </a:ext>
            </a:extLst>
          </a:blip>
          <a:srcRect t="10213" b="11488"/>
          <a:stretch>
            <a:fillRect/>
          </a:stretch>
        </p:blipFill>
        <p:spPr bwMode="auto">
          <a:xfrm>
            <a:off x="2057400" y="3886200"/>
            <a:ext cx="5238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GHS Comparison</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389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20" name="Rectangle 8"/>
          <p:cNvSpPr>
            <a:spLocks noChangeArrowheads="1"/>
          </p:cNvSpPr>
          <p:nvPr/>
        </p:nvSpPr>
        <p:spPr bwMode="auto">
          <a:xfrm>
            <a:off x="685800" y="1600200"/>
            <a:ext cx="79248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GHS classification ratings order of severity differ from NFPA and HMIS:</a:t>
            </a:r>
          </a:p>
          <a:p>
            <a:pPr eaLnBrk="1" hangingPunct="1">
              <a:spcBef>
                <a:spcPct val="0"/>
              </a:spcBef>
              <a:buFontTx/>
              <a:buNone/>
            </a:pPr>
            <a:endParaRPr lang="en-US" altLang="en-US" sz="1200">
              <a:latin typeface="Verdana" panose="020B0604030504040204" pitchFamily="34" charset="0"/>
            </a:endParaRPr>
          </a:p>
          <a:p>
            <a:pPr algn="ctr" eaLnBrk="1" hangingPunct="1">
              <a:spcBef>
                <a:spcPct val="0"/>
              </a:spcBef>
              <a:buFontTx/>
              <a:buNone/>
            </a:pPr>
            <a:r>
              <a:rPr lang="en-US" altLang="en-US" sz="2400">
                <a:latin typeface="Verdana" panose="020B0604030504040204" pitchFamily="34" charset="0"/>
              </a:rPr>
              <a:t>    </a:t>
            </a:r>
            <a:r>
              <a:rPr lang="en-US" altLang="en-US" sz="2400" u="sng">
                <a:solidFill>
                  <a:srgbClr val="0070C0"/>
                </a:solidFill>
                <a:latin typeface="Verdana" panose="020B0604030504040204" pitchFamily="34" charset="0"/>
              </a:rPr>
              <a:t>HMIS/NFPA</a:t>
            </a:r>
            <a:r>
              <a:rPr lang="en-US" altLang="en-US" sz="2400">
                <a:solidFill>
                  <a:srgbClr val="0070C0"/>
                </a:solidFill>
                <a:latin typeface="Verdana" panose="020B0604030504040204" pitchFamily="34" charset="0"/>
              </a:rPr>
              <a:t> </a:t>
            </a:r>
          </a:p>
          <a:p>
            <a:pPr algn="ctr" eaLnBrk="1" hangingPunct="1">
              <a:spcBef>
                <a:spcPct val="0"/>
              </a:spcBef>
              <a:buFontTx/>
              <a:buNone/>
            </a:pPr>
            <a:r>
              <a:rPr lang="en-US" altLang="en-US" sz="2400">
                <a:latin typeface="Verdana" panose="020B0604030504040204" pitchFamily="34" charset="0"/>
              </a:rPr>
              <a:t>    0 = Least Hazardous</a:t>
            </a:r>
          </a:p>
          <a:p>
            <a:pPr eaLnBrk="1" hangingPunct="1">
              <a:spcBef>
                <a:spcPct val="0"/>
              </a:spcBef>
              <a:buFontTx/>
              <a:buNone/>
            </a:pPr>
            <a:r>
              <a:rPr lang="en-US" altLang="en-US" sz="2400">
                <a:latin typeface="Verdana" panose="020B0604030504040204" pitchFamily="34" charset="0"/>
              </a:rPr>
              <a:t>        		      4 = Most Hazardous</a:t>
            </a:r>
          </a:p>
          <a:p>
            <a:pPr algn="ctr" eaLnBrk="1" hangingPunct="1">
              <a:spcBef>
                <a:spcPct val="0"/>
              </a:spcBef>
              <a:buFontTx/>
              <a:buNone/>
            </a:pPr>
            <a:endParaRPr lang="en-US" altLang="en-US" sz="2400">
              <a:latin typeface="Verdana" panose="020B0604030504040204" pitchFamily="34" charset="0"/>
            </a:endParaRPr>
          </a:p>
          <a:p>
            <a:pPr algn="ctr" eaLnBrk="1" hangingPunct="1">
              <a:spcBef>
                <a:spcPct val="0"/>
              </a:spcBef>
              <a:buFontTx/>
              <a:buNone/>
            </a:pPr>
            <a:r>
              <a:rPr lang="en-US" altLang="en-US" sz="2400" u="sng">
                <a:solidFill>
                  <a:srgbClr val="FF0000"/>
                </a:solidFill>
                <a:latin typeface="Verdana" panose="020B0604030504040204" pitchFamily="34" charset="0"/>
              </a:rPr>
              <a:t>GHS</a:t>
            </a:r>
          </a:p>
          <a:p>
            <a:pPr algn="ctr" eaLnBrk="1" hangingPunct="1">
              <a:spcBef>
                <a:spcPct val="0"/>
              </a:spcBef>
              <a:buFontTx/>
              <a:buNone/>
            </a:pPr>
            <a:r>
              <a:rPr lang="en-US" altLang="en-US" sz="2400">
                <a:solidFill>
                  <a:srgbClr val="FF0000"/>
                </a:solidFill>
                <a:latin typeface="Verdana" panose="020B0604030504040204" pitchFamily="34" charset="0"/>
              </a:rPr>
              <a:t>    </a:t>
            </a:r>
            <a:r>
              <a:rPr lang="en-US" altLang="en-US" sz="2400">
                <a:latin typeface="Verdana" panose="020B0604030504040204" pitchFamily="34" charset="0"/>
              </a:rPr>
              <a:t>5 = Least Hazardous</a:t>
            </a:r>
          </a:p>
          <a:p>
            <a:pPr eaLnBrk="1" hangingPunct="1">
              <a:spcBef>
                <a:spcPct val="0"/>
              </a:spcBef>
              <a:buFontTx/>
              <a:buNone/>
            </a:pPr>
            <a:r>
              <a:rPr lang="en-US" altLang="en-US" sz="2400">
                <a:latin typeface="Verdana" panose="020B0604030504040204" pitchFamily="34" charset="0"/>
              </a:rPr>
              <a:t>        		      1 = Most Hazardous</a:t>
            </a:r>
          </a:p>
        </p:txBody>
      </p:sp>
      <p:pic>
        <p:nvPicPr>
          <p:cNvPr id="38921" name="Picture 6" descr="HMIS Labe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895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5" descr="NFPA Diamon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Pictograms</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39943" name="Rectangle 7"/>
          <p:cNvSpPr>
            <a:spLocks noChangeArrowheads="1"/>
          </p:cNvSpPr>
          <p:nvPr/>
        </p:nvSpPr>
        <p:spPr bwMode="auto">
          <a:xfrm>
            <a:off x="685800" y="1295400"/>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Different symbol on white background with red square frame set on point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Eight pictograms are required by OSHA</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The ninth one dealing with the environment    is not within OSHA’s </a:t>
            </a:r>
          </a:p>
          <a:p>
            <a:pPr eaLnBrk="1" hangingPunct="1">
              <a:spcBef>
                <a:spcPct val="0"/>
              </a:spcBef>
              <a:buFontTx/>
              <a:buNone/>
            </a:pPr>
            <a:r>
              <a:rPr lang="en-US" altLang="en-US" sz="2400">
                <a:latin typeface="Verdana" panose="020B0604030504040204" pitchFamily="34" charset="0"/>
              </a:rPr>
              <a:t>jurisdiction</a:t>
            </a:r>
          </a:p>
        </p:txBody>
      </p:sp>
      <p:sp>
        <p:nvSpPr>
          <p:cNvPr id="3994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39945" name="Picture 2" descr="C:\Documents and Settings\stlane\My Documents\My Pictures\GHSPictogra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19200"/>
            <a:ext cx="3343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4191000" y="4648200"/>
            <a:ext cx="25908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Health Hazard</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409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0968" name="Rectangle 11"/>
          <p:cNvSpPr>
            <a:spLocks noChangeArrowheads="1"/>
          </p:cNvSpPr>
          <p:nvPr/>
        </p:nvSpPr>
        <p:spPr bwMode="auto">
          <a:xfrm>
            <a:off x="838200" y="1524000"/>
            <a:ext cx="396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Used to describe: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Carcinogen</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Mutagenicity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Reproductive toxicity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Respiratory sensitizer</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Target organ toxicity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Aspiration toxicity</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Germ cell mutagens</a:t>
            </a:r>
          </a:p>
        </p:txBody>
      </p:sp>
      <p:pic>
        <p:nvPicPr>
          <p:cNvPr id="40969" name="Picture 2" descr="C:\Documents and Settings\stlane\My Documents\My Pictures\GHS pix\sumbol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524000"/>
            <a:ext cx="26003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Flame</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419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1992" name="Rectangle 8"/>
          <p:cNvSpPr>
            <a:spLocks noChangeArrowheads="1"/>
          </p:cNvSpPr>
          <p:nvPr/>
        </p:nvSpPr>
        <p:spPr bwMode="auto">
          <a:xfrm>
            <a:off x="914400" y="1676400"/>
            <a:ext cx="4191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Flammables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Pyrophorics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Self-heating</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Emits flammable gas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Self-reactives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Organic peroxides</a:t>
            </a:r>
          </a:p>
          <a:p>
            <a:pPr eaLnBrk="1" hangingPunct="1">
              <a:spcBef>
                <a:spcPct val="0"/>
              </a:spcBef>
              <a:buFontTx/>
              <a:buNone/>
            </a:pPr>
            <a:endParaRPr lang="en-US" altLang="en-US" sz="2400"/>
          </a:p>
        </p:txBody>
      </p:sp>
      <p:pic>
        <p:nvPicPr>
          <p:cNvPr id="41993" name="Picture 6" descr="C:\Documents and Settings\stlane\My Documents\My Pictures\GHS pix\flame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143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7" descr="C:\Documents and Settings\stlane\My Documents\My Pictures\GHS pix\fi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1910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cs typeface="Times New Roman" panose="02020603050405020304" pitchFamily="18" charset="0"/>
              </a:rPr>
              <a:t>Training</a:t>
            </a:r>
            <a:endParaRPr lang="en-US" altLang="en-US" sz="2400">
              <a:solidFill>
                <a:schemeClr val="bg1"/>
              </a:solidFill>
              <a:latin typeface="Verdana" panose="020B0604030504040204" pitchFamily="34" charset="0"/>
            </a:endParaRPr>
          </a:p>
        </p:txBody>
      </p:sp>
      <p:sp>
        <p:nvSpPr>
          <p:cNvPr id="61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15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7" name="Rectangle 3"/>
          <p:cNvSpPr txBox="1">
            <a:spLocks noChangeArrowheads="1"/>
          </p:cNvSpPr>
          <p:nvPr/>
        </p:nvSpPr>
        <p:spPr bwMode="auto">
          <a:xfrm>
            <a:off x="533400" y="1447800"/>
            <a:ext cx="6019800" cy="4114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cs typeface="Times New Roman" pitchFamily="18" charset="0"/>
              </a:rPr>
              <a:t> Upon initial employment</a:t>
            </a:r>
          </a:p>
          <a:p>
            <a:pPr>
              <a:spcBef>
                <a:spcPct val="20000"/>
              </a:spcBef>
              <a:buFont typeface="Arial" pitchFamily="34" charset="0"/>
              <a:buChar char="•"/>
              <a:defRPr/>
            </a:pPr>
            <a:endParaRPr lang="en-US" sz="2400" kern="0" dirty="0">
              <a:latin typeface="Verdana" pitchFamily="34" charset="0"/>
              <a:cs typeface="Times New Roman" pitchFamily="18" charset="0"/>
            </a:endParaRPr>
          </a:p>
          <a:p>
            <a:pPr>
              <a:spcBef>
                <a:spcPts val="0"/>
              </a:spcBef>
              <a:buFont typeface="Arial" pitchFamily="34" charset="0"/>
              <a:buChar char="•"/>
              <a:defRPr/>
            </a:pPr>
            <a:r>
              <a:rPr lang="en-US" sz="2400" kern="0" dirty="0">
                <a:latin typeface="Verdana" pitchFamily="34" charset="0"/>
                <a:cs typeface="Times New Roman" pitchFamily="18" charset="0"/>
              </a:rPr>
              <a:t> When a new hazardous </a:t>
            </a:r>
          </a:p>
          <a:p>
            <a:pPr>
              <a:spcBef>
                <a:spcPts val="0"/>
              </a:spcBef>
              <a:defRPr/>
            </a:pPr>
            <a:r>
              <a:rPr lang="en-US" sz="2400" kern="0" dirty="0">
                <a:latin typeface="Verdana" pitchFamily="34" charset="0"/>
                <a:cs typeface="Times New Roman" pitchFamily="18" charset="0"/>
              </a:rPr>
              <a:t>  product/chemical is introduced   </a:t>
            </a:r>
            <a:br>
              <a:rPr lang="en-US" sz="2400" kern="0" dirty="0">
                <a:latin typeface="Verdana" pitchFamily="34" charset="0"/>
                <a:cs typeface="Times New Roman" pitchFamily="18" charset="0"/>
              </a:rPr>
            </a:br>
            <a:r>
              <a:rPr lang="en-US" sz="2400" kern="0" dirty="0">
                <a:latin typeface="Verdana" pitchFamily="34" charset="0"/>
                <a:cs typeface="Times New Roman" pitchFamily="18" charset="0"/>
              </a:rPr>
              <a:t>  into the workplace</a:t>
            </a:r>
          </a:p>
          <a:p>
            <a:pPr>
              <a:spcBef>
                <a:spcPct val="20000"/>
              </a:spcBef>
              <a:buFont typeface="Arial" pitchFamily="34" charset="0"/>
              <a:buChar char="•"/>
              <a:defRPr/>
            </a:pPr>
            <a:endParaRPr lang="en-US" sz="2400" kern="0" dirty="0">
              <a:latin typeface="Verdana" pitchFamily="34" charset="0"/>
              <a:cs typeface="Times New Roman" pitchFamily="18" charset="0"/>
            </a:endParaRPr>
          </a:p>
          <a:p>
            <a:pPr>
              <a:spcBef>
                <a:spcPct val="20000"/>
              </a:spcBef>
              <a:buFont typeface="Arial" pitchFamily="34" charset="0"/>
              <a:buChar char="•"/>
              <a:defRPr/>
            </a:pPr>
            <a:r>
              <a:rPr lang="en-US" sz="2400" kern="0" dirty="0">
                <a:latin typeface="Verdana" pitchFamily="34" charset="0"/>
                <a:cs typeface="Times New Roman" pitchFamily="18" charset="0"/>
              </a:rPr>
              <a:t> Change in process</a:t>
            </a:r>
          </a:p>
          <a:p>
            <a:pPr>
              <a:spcBef>
                <a:spcPct val="20000"/>
              </a:spcBef>
              <a:buFont typeface="Arial" pitchFamily="34" charset="0"/>
              <a:buChar char="•"/>
              <a:defRPr/>
            </a:pPr>
            <a:endParaRPr lang="en-US" sz="2400" kern="0" dirty="0">
              <a:latin typeface="Verdana" pitchFamily="34" charset="0"/>
              <a:cs typeface="Times New Roman" pitchFamily="18" charset="0"/>
            </a:endParaRPr>
          </a:p>
          <a:p>
            <a:pPr>
              <a:spcBef>
                <a:spcPts val="0"/>
              </a:spcBef>
              <a:buFont typeface="Arial" pitchFamily="34" charset="0"/>
              <a:buChar char="•"/>
              <a:defRPr/>
            </a:pPr>
            <a:r>
              <a:rPr lang="en-US" sz="2400" kern="0" dirty="0">
                <a:latin typeface="Verdana" pitchFamily="34" charset="0"/>
                <a:cs typeface="Times New Roman" pitchFamily="18" charset="0"/>
              </a:rPr>
              <a:t> As deemed necessary by </a:t>
            </a:r>
          </a:p>
          <a:p>
            <a:pPr>
              <a:spcBef>
                <a:spcPts val="0"/>
              </a:spcBef>
              <a:defRPr/>
            </a:pPr>
            <a:r>
              <a:rPr lang="en-US" sz="2400" kern="0" dirty="0">
                <a:latin typeface="Verdana" pitchFamily="34" charset="0"/>
                <a:cs typeface="Times New Roman" pitchFamily="18" charset="0"/>
              </a:rPr>
              <a:t>  supervision/management</a:t>
            </a:r>
            <a:endParaRPr lang="en-US" sz="3200" kern="0" dirty="0">
              <a:latin typeface="Verdana" pitchFamily="34" charset="0"/>
            </a:endParaRPr>
          </a:p>
          <a:p>
            <a:pPr algn="ctr" eaLnBrk="0" hangingPunct="0">
              <a:spcBef>
                <a:spcPct val="20000"/>
              </a:spcBef>
              <a:defRPr/>
            </a:pPr>
            <a:endParaRPr lang="en-US" sz="3200" kern="0" dirty="0">
              <a:latin typeface="Verdana" pitchFamily="34" charset="0"/>
            </a:endParaRPr>
          </a:p>
        </p:txBody>
      </p:sp>
      <p:pic>
        <p:nvPicPr>
          <p:cNvPr id="6152" name="Picture 2" descr="C:\Documents and Settings\Steve\Local Settings\Temporary Internet Files\Content.IE5\9W8AF36T\MPj0427762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200400"/>
            <a:ext cx="295751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Exclamation Mark</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sp>
        <p:nvSpPr>
          <p:cNvPr id="430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301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3017" name="Rectangle 11"/>
          <p:cNvSpPr>
            <a:spLocks noChangeArrowheads="1"/>
          </p:cNvSpPr>
          <p:nvPr/>
        </p:nvSpPr>
        <p:spPr bwMode="auto">
          <a:xfrm>
            <a:off x="762000" y="1447800"/>
            <a:ext cx="4724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Irritant (skin and eye)</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Skin sensitizer</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Acute toxicity (harmful)</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Narcotic effects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Respiratory tract irritant</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Hazardous to ozone layer </a:t>
            </a:r>
          </a:p>
          <a:p>
            <a:pPr eaLnBrk="1" hangingPunct="1">
              <a:spcBef>
                <a:spcPct val="0"/>
              </a:spcBef>
              <a:buFontTx/>
              <a:buNone/>
            </a:pPr>
            <a:r>
              <a:rPr lang="en-US" altLang="en-US" sz="2400">
                <a:latin typeface="Verdana" panose="020B0604030504040204" pitchFamily="34" charset="0"/>
              </a:rPr>
              <a:t>  (non-mandatory)</a:t>
            </a:r>
          </a:p>
        </p:txBody>
      </p:sp>
      <p:pic>
        <p:nvPicPr>
          <p:cNvPr id="43018" name="Picture 2" descr="C:\Documents and Settings\stlane\My Documents\My Pictures\GHS pix\exclamation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0600"/>
            <a:ext cx="2400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7" descr="C:\Documents and Settings\stlane\My Documents\My Pictures\GHS pix\skin irrita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810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Gas Cylinder</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440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44040" name="Picture 6" descr="C:\Documents and Settings\stlane\My Documents\My Pictures\GHS pix\g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95400"/>
            <a:ext cx="2063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15"/>
          <p:cNvSpPr>
            <a:spLocks noChangeArrowheads="1"/>
          </p:cNvSpPr>
          <p:nvPr/>
        </p:nvSpPr>
        <p:spPr bwMode="auto">
          <a:xfrm>
            <a:off x="533400" y="1524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Gases under pressure</a:t>
            </a:r>
          </a:p>
        </p:txBody>
      </p:sp>
      <p:pic>
        <p:nvPicPr>
          <p:cNvPr id="44042" name="Picture 10" descr="Compressed Gas Cylinde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743200"/>
            <a:ext cx="30353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Corrosion</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pic>
        <p:nvPicPr>
          <p:cNvPr id="45063" name="Picture 9" descr="C:\Documents and Settings\stlane\My Documents\My Pictures\GHS pix\2 corro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733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8"/>
          <p:cNvSpPr>
            <a:spLocks noChangeArrowheads="1"/>
          </p:cNvSpPr>
          <p:nvPr/>
        </p:nvSpPr>
        <p:spPr bwMode="auto">
          <a:xfrm>
            <a:off x="685800" y="2438400"/>
            <a:ext cx="4191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Skin corrosion/burns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Eye damage</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Corrosive to metals</a:t>
            </a:r>
          </a:p>
        </p:txBody>
      </p:sp>
      <p:pic>
        <p:nvPicPr>
          <p:cNvPr id="45065" name="Picture 10" descr="C:\Documents and Settings\stlane\My Documents\My Pictures\aci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219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Exploding Bomb</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46087" name="Rectangle 7"/>
          <p:cNvSpPr>
            <a:spLocks noChangeArrowheads="1"/>
          </p:cNvSpPr>
          <p:nvPr/>
        </p:nvSpPr>
        <p:spPr bwMode="auto">
          <a:xfrm>
            <a:off x="990600" y="1676400"/>
            <a:ext cx="3886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Explosives</a:t>
            </a:r>
          </a:p>
          <a:p>
            <a:pPr eaLnBrk="1" hangingPunct="1">
              <a:spcBef>
                <a:spcPct val="0"/>
              </a:spcBef>
              <a:buFont typeface="Courier New" panose="02070309020205020404" pitchFamily="49" charset="0"/>
              <a:buChar char="o"/>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Self-reactives</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Organic peroxide</a:t>
            </a:r>
          </a:p>
        </p:txBody>
      </p:sp>
      <p:pic>
        <p:nvPicPr>
          <p:cNvPr id="46088" name="Picture 6" descr="C:\Documents and Settings\stlane\My Documents\My Pictures\GHS pix\bo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66800"/>
            <a:ext cx="2324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7" descr="C:\Documents and Settings\stlane\My Documents\My Pictures\GHS pix\explosio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33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Flame Over Circle</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711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7113" name="Rectangle 15"/>
          <p:cNvSpPr>
            <a:spLocks noChangeArrowheads="1"/>
          </p:cNvSpPr>
          <p:nvPr/>
        </p:nvSpPr>
        <p:spPr bwMode="auto">
          <a:xfrm>
            <a:off x="762000" y="1371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Oxidizers</a:t>
            </a:r>
          </a:p>
        </p:txBody>
      </p:sp>
      <p:sp>
        <p:nvSpPr>
          <p:cNvPr id="46090" name="Rectangle 16"/>
          <p:cNvSpPr>
            <a:spLocks noChangeArrowheads="1"/>
          </p:cNvSpPr>
          <p:nvPr/>
        </p:nvSpPr>
        <p:spPr bwMode="auto">
          <a:xfrm>
            <a:off x="3048000" y="35052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Anything wrong with this picture?</a:t>
            </a:r>
          </a:p>
        </p:txBody>
      </p:sp>
      <p:pic>
        <p:nvPicPr>
          <p:cNvPr id="47115" name="Picture 8" descr="Comp Gas Cylinders-Poor Stor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14600"/>
            <a:ext cx="235108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3505200" y="4267200"/>
            <a:ext cx="608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Verdana" panose="020B0604030504040204" pitchFamily="34" charset="0"/>
              </a:rPr>
              <a:t>Yes!</a:t>
            </a:r>
          </a:p>
        </p:txBody>
      </p:sp>
      <p:sp>
        <p:nvSpPr>
          <p:cNvPr id="46094" name="Rectangle 19"/>
          <p:cNvSpPr>
            <a:spLocks noChangeArrowheads="1"/>
          </p:cNvSpPr>
          <p:nvPr/>
        </p:nvSpPr>
        <p:spPr bwMode="auto">
          <a:xfrm>
            <a:off x="3048000" y="48768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Unsafe storage –      cylinders falling over!</a:t>
            </a:r>
          </a:p>
        </p:txBody>
      </p:sp>
      <p:pic>
        <p:nvPicPr>
          <p:cNvPr id="47118" name="Picture 15" descr="C:\Documents and Settings\stlane\My Documents\My Pictures\240px-GHS-pictogram-rondflam_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752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90">
                                            <p:txEl>
                                              <p:pRg st="0" end="0"/>
                                            </p:txEl>
                                          </p:spTgt>
                                        </p:tgtEl>
                                        <p:attrNameLst>
                                          <p:attrName>style.visibility</p:attrName>
                                        </p:attrNameLst>
                                      </p:cBhvr>
                                      <p:to>
                                        <p:strVal val="visible"/>
                                      </p:to>
                                    </p:set>
                                    <p:animEffect transition="in" filter="dissolve">
                                      <p:cBhvr>
                                        <p:cTn id="7" dur="500"/>
                                        <p:tgtEl>
                                          <p:spTgt spid="46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094">
                                            <p:txEl>
                                              <p:pRg st="0" end="0"/>
                                            </p:txEl>
                                          </p:spTgt>
                                        </p:tgtEl>
                                        <p:attrNameLst>
                                          <p:attrName>style.visibility</p:attrName>
                                        </p:attrNameLst>
                                      </p:cBhvr>
                                      <p:to>
                                        <p:strVal val="visible"/>
                                      </p:to>
                                    </p:set>
                                    <p:animEffect transition="in" filter="dissolve">
                                      <p:cBhvr>
                                        <p:cTn id="17" dur="500"/>
                                        <p:tgtEl>
                                          <p:spTgt spid="46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Skull and Crossbones</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pic>
        <p:nvPicPr>
          <p:cNvPr id="48136" name="Picture 6" descr="Poison-Bott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52800"/>
            <a:ext cx="18732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6" descr="C:\Documents and Settings\stlane\My Documents\My Pictures\GHS pix\sku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2667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14"/>
          <p:cNvSpPr>
            <a:spLocks noChangeArrowheads="1"/>
          </p:cNvSpPr>
          <p:nvPr/>
        </p:nvSpPr>
        <p:spPr bwMode="auto">
          <a:xfrm>
            <a:off x="685800" y="1524000"/>
            <a:ext cx="502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Describes:</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Acute toxicity (fatal or toxic</a:t>
            </a:r>
            <a:r>
              <a:rPr lang="en-US" altLang="en-US" sz="240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Signal Word</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491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916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 name="Content Placeholder 2"/>
          <p:cNvSpPr txBox="1">
            <a:spLocks/>
          </p:cNvSpPr>
          <p:nvPr/>
        </p:nvSpPr>
        <p:spPr bwMode="auto">
          <a:xfrm>
            <a:off x="533400" y="1981200"/>
            <a:ext cx="3810000" cy="3962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A single word  indicating relative hazard severity</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“Danger” for more severe hazards,</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“Warning” for less severe hazards</a:t>
            </a:r>
          </a:p>
        </p:txBody>
      </p:sp>
      <p:pic>
        <p:nvPicPr>
          <p:cNvPr id="49162" name="Picture 6" descr="C:\Documents and Settings\stlane\My Documents\My Pictures\GHS pix\warning 2.jpg"/>
          <p:cNvPicPr>
            <a:picLocks noChangeAspect="1" noChangeArrowheads="1"/>
          </p:cNvPicPr>
          <p:nvPr/>
        </p:nvPicPr>
        <p:blipFill>
          <a:blip r:embed="rId5">
            <a:extLst>
              <a:ext uri="{28A0092B-C50C-407E-A947-70E740481C1C}">
                <a14:useLocalDpi xmlns:a14="http://schemas.microsoft.com/office/drawing/2010/main" val="0"/>
              </a:ext>
            </a:extLst>
          </a:blip>
          <a:srcRect t="26666" b="28889"/>
          <a:stretch>
            <a:fillRect/>
          </a:stretch>
        </p:blipFill>
        <p:spPr bwMode="auto">
          <a:xfrm>
            <a:off x="6553200" y="54864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3657600" y="5105400"/>
            <a:ext cx="2133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9164" name="Picture 11" descr="C:\Documents and Settings\stlane\My Documents\My Pictures\Proj_J_im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3048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flipV="1">
            <a:off x="3581400" y="2819400"/>
            <a:ext cx="2971800" cy="914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Hazard Statement</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501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84" name="Rectangle 10"/>
          <p:cNvSpPr>
            <a:spLocks noChangeArrowheads="1"/>
          </p:cNvSpPr>
          <p:nvPr/>
        </p:nvSpPr>
        <p:spPr bwMode="auto">
          <a:xfrm>
            <a:off x="990600" y="1295400"/>
            <a:ext cx="71628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Assigned to hazard class and category,</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Nature of hazard of a chemical, and</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Degree of hazard</a:t>
            </a:r>
          </a:p>
          <a:p>
            <a:pPr eaLnBrk="1" hangingPunct="1">
              <a:spcBef>
                <a:spcPct val="0"/>
              </a:spcBef>
              <a:buFontTx/>
              <a:buNone/>
            </a:pPr>
            <a:endParaRPr lang="en-US" altLang="en-US" sz="600">
              <a:latin typeface="Verdana" panose="020B0604030504040204" pitchFamily="34" charset="0"/>
            </a:endParaRPr>
          </a:p>
          <a:p>
            <a:pPr eaLnBrk="1" hangingPunct="1">
              <a:spcBef>
                <a:spcPct val="0"/>
              </a:spcBef>
            </a:pPr>
            <a:r>
              <a:rPr lang="en-US" altLang="en-US" sz="2400">
                <a:latin typeface="Verdana" panose="020B0604030504040204" pitchFamily="34" charset="0"/>
              </a:rPr>
              <a:t> “Statements” are alphanumeric codes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Example:  H</a:t>
            </a:r>
            <a:r>
              <a:rPr lang="en-US" altLang="en-US" sz="2400" u="sng">
                <a:latin typeface="Verdana" panose="020B0604030504040204" pitchFamily="34" charset="0"/>
              </a:rPr>
              <a:t>2</a:t>
            </a:r>
            <a:r>
              <a:rPr lang="en-US" altLang="en-US" sz="2400">
                <a:latin typeface="Verdana" panose="020B0604030504040204" pitchFamily="34" charset="0"/>
              </a:rPr>
              <a:t>21 (means flammable gas)</a:t>
            </a:r>
          </a:p>
          <a:p>
            <a:pPr eaLnBrk="1" hangingPunct="1">
              <a:spcBef>
                <a:spcPct val="0"/>
              </a:spcBef>
              <a:buFontTx/>
              <a:buNone/>
            </a:pPr>
            <a:r>
              <a:rPr lang="en-US" altLang="en-US" sz="2400" u="sng">
                <a:latin typeface="Verdana" panose="020B0604030504040204" pitchFamily="34" charset="0"/>
              </a:rPr>
              <a:t>H</a:t>
            </a:r>
            <a:r>
              <a:rPr lang="en-US" altLang="en-US" sz="2400">
                <a:latin typeface="Verdana" panose="020B0604030504040204" pitchFamily="34" charset="0"/>
              </a:rPr>
              <a:t>= That this is a hazard statement</a:t>
            </a:r>
          </a:p>
          <a:p>
            <a:pPr eaLnBrk="1" hangingPunct="1">
              <a:spcBef>
                <a:spcPct val="0"/>
              </a:spcBef>
              <a:buFontTx/>
              <a:buNone/>
            </a:pPr>
            <a:r>
              <a:rPr lang="en-US" altLang="en-US" sz="2400" u="sng">
                <a:latin typeface="Verdana" panose="020B0604030504040204" pitchFamily="34" charset="0"/>
              </a:rPr>
              <a:t>2</a:t>
            </a:r>
            <a:r>
              <a:rPr lang="en-US" altLang="en-US" sz="2400">
                <a:latin typeface="Verdana" panose="020B0604030504040204" pitchFamily="34" charset="0"/>
              </a:rPr>
              <a:t>=physical hazard</a:t>
            </a:r>
          </a:p>
          <a:p>
            <a:pPr eaLnBrk="1" hangingPunct="1">
              <a:spcBef>
                <a:spcPct val="0"/>
              </a:spcBef>
              <a:buFontTx/>
              <a:buNone/>
            </a:pPr>
            <a:r>
              <a:rPr lang="en-US" altLang="en-US" sz="2400">
                <a:latin typeface="Verdana" panose="020B0604030504040204" pitchFamily="34" charset="0"/>
              </a:rPr>
              <a:t>3=health hazard</a:t>
            </a:r>
          </a:p>
          <a:p>
            <a:pPr eaLnBrk="1" hangingPunct="1">
              <a:spcBef>
                <a:spcPct val="0"/>
              </a:spcBef>
              <a:buFontTx/>
              <a:buNone/>
            </a:pPr>
            <a:r>
              <a:rPr lang="en-US" altLang="en-US" sz="2400">
                <a:latin typeface="Verdana" panose="020B0604030504040204" pitchFamily="34" charset="0"/>
              </a:rPr>
              <a:t>4=environmental hazard</a:t>
            </a:r>
          </a:p>
          <a:p>
            <a:pPr eaLnBrk="1" hangingPunct="1">
              <a:spcBef>
                <a:spcPct val="0"/>
              </a:spcBef>
              <a:buFontTx/>
              <a:buNone/>
            </a:pPr>
            <a:r>
              <a:rPr lang="en-US" altLang="en-US" sz="2400">
                <a:latin typeface="Verdana" panose="020B0604030504040204" pitchFamily="34" charset="0"/>
              </a:rPr>
              <a:t>“21” in this code is specific to the hazard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Precautionary Statement</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48</a:t>
            </a:r>
          </a:p>
        </p:txBody>
      </p:sp>
      <p:sp>
        <p:nvSpPr>
          <p:cNvPr id="512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20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209" name="Rectangle 14"/>
          <p:cNvSpPr>
            <a:spLocks noChangeArrowheads="1"/>
          </p:cNvSpPr>
          <p:nvPr/>
        </p:nvSpPr>
        <p:spPr bwMode="auto">
          <a:xfrm>
            <a:off x="762000" y="1143000"/>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Measures to minimize/prevent adverse effects</a:t>
            </a:r>
          </a:p>
          <a:p>
            <a:pPr eaLnBrk="1" hangingPunct="1">
              <a:spcBef>
                <a:spcPct val="0"/>
              </a:spcBef>
              <a:buFontTx/>
              <a:buNone/>
            </a:pPr>
            <a:r>
              <a:rPr lang="en-US" altLang="en-US" sz="2400">
                <a:latin typeface="Verdana" panose="020B0604030504040204" pitchFamily="34" charset="0"/>
              </a:rPr>
              <a:t>  from exposure, improper storage, or handling</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Also an alphanumeric code</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Example:</a:t>
            </a:r>
            <a:r>
              <a:rPr lang="en-US" altLang="en-US" sz="2400">
                <a:solidFill>
                  <a:srgbClr val="FF0000"/>
                </a:solidFill>
                <a:latin typeface="Verdana" panose="020B0604030504040204" pitchFamily="34" charset="0"/>
              </a:rPr>
              <a:t> </a:t>
            </a:r>
            <a:r>
              <a:rPr lang="en-US" altLang="en-US" sz="2400">
                <a:latin typeface="Verdana" panose="020B0604030504040204" pitchFamily="34" charset="0"/>
              </a:rPr>
              <a:t>P373</a:t>
            </a:r>
          </a:p>
          <a:p>
            <a:pPr eaLnBrk="1" hangingPunct="1">
              <a:spcBef>
                <a:spcPct val="0"/>
              </a:spcBef>
              <a:buFontTx/>
              <a:buNone/>
            </a:pPr>
            <a:r>
              <a:rPr lang="en-US" altLang="en-US" sz="2400" u="sng">
                <a:latin typeface="Verdana" panose="020B0604030504040204" pitchFamily="34" charset="0"/>
              </a:rPr>
              <a:t>P</a:t>
            </a:r>
            <a:r>
              <a:rPr lang="en-US" altLang="en-US" sz="2400">
                <a:latin typeface="Verdana" panose="020B0604030504040204" pitchFamily="34" charset="0"/>
              </a:rPr>
              <a:t>=that this is a precautionary statement</a:t>
            </a:r>
          </a:p>
          <a:p>
            <a:pPr eaLnBrk="1" hangingPunct="1">
              <a:spcBef>
                <a:spcPct val="0"/>
              </a:spcBef>
              <a:buFontTx/>
              <a:buNone/>
            </a:pPr>
            <a:r>
              <a:rPr lang="en-US" altLang="en-US" sz="2400">
                <a:latin typeface="Verdana" panose="020B0604030504040204" pitchFamily="34" charset="0"/>
              </a:rPr>
              <a:t>1=general precaution</a:t>
            </a:r>
          </a:p>
          <a:p>
            <a:pPr eaLnBrk="1" hangingPunct="1">
              <a:spcBef>
                <a:spcPct val="0"/>
              </a:spcBef>
              <a:buFontTx/>
              <a:buNone/>
            </a:pPr>
            <a:r>
              <a:rPr lang="en-US" altLang="en-US" sz="2400">
                <a:latin typeface="Verdana" panose="020B0604030504040204" pitchFamily="34" charset="0"/>
              </a:rPr>
              <a:t>2=prevention precaution</a:t>
            </a:r>
          </a:p>
          <a:p>
            <a:pPr eaLnBrk="1" hangingPunct="1">
              <a:spcBef>
                <a:spcPct val="0"/>
              </a:spcBef>
              <a:buFontTx/>
              <a:buNone/>
            </a:pPr>
            <a:r>
              <a:rPr lang="en-US" altLang="en-US" sz="2400" u="sng">
                <a:latin typeface="Verdana" panose="020B0604030504040204" pitchFamily="34" charset="0"/>
              </a:rPr>
              <a:t>3</a:t>
            </a:r>
            <a:r>
              <a:rPr lang="en-US" altLang="en-US" sz="2400">
                <a:latin typeface="Verdana" panose="020B0604030504040204" pitchFamily="34" charset="0"/>
              </a:rPr>
              <a:t>=response precaution </a:t>
            </a:r>
          </a:p>
          <a:p>
            <a:pPr eaLnBrk="1" hangingPunct="1">
              <a:spcBef>
                <a:spcPct val="0"/>
              </a:spcBef>
              <a:buFontTx/>
              <a:buNone/>
            </a:pPr>
            <a:r>
              <a:rPr lang="en-US" altLang="en-US" sz="2400">
                <a:latin typeface="Verdana" panose="020B0604030504040204" pitchFamily="34" charset="0"/>
              </a:rPr>
              <a:t>4=storage precaution</a:t>
            </a:r>
          </a:p>
          <a:p>
            <a:pPr eaLnBrk="1" hangingPunct="1">
              <a:spcBef>
                <a:spcPct val="0"/>
              </a:spcBef>
              <a:buFontTx/>
              <a:buNone/>
            </a:pPr>
            <a:r>
              <a:rPr lang="en-US" altLang="en-US" sz="2400">
                <a:latin typeface="Verdana" panose="020B0604030504040204" pitchFamily="34" charset="0"/>
              </a:rPr>
              <a:t>5=disposal precaution</a:t>
            </a:r>
          </a:p>
          <a:p>
            <a:pPr eaLnBrk="1" hangingPunct="1">
              <a:spcBef>
                <a:spcPct val="0"/>
              </a:spcBef>
              <a:buFontTx/>
              <a:buNone/>
            </a:pPr>
            <a:r>
              <a:rPr lang="en-US" altLang="en-US" sz="2400">
                <a:latin typeface="Verdana" panose="020B0604030504040204" pitchFamily="34" charset="0"/>
              </a:rPr>
              <a:t>P3</a:t>
            </a:r>
            <a:r>
              <a:rPr lang="en-US" altLang="en-US" sz="2400" u="sng">
                <a:latin typeface="Verdana" panose="020B0604030504040204" pitchFamily="34" charset="0"/>
              </a:rPr>
              <a:t>73</a:t>
            </a:r>
            <a:r>
              <a:rPr lang="en-US" altLang="en-US" sz="2400">
                <a:latin typeface="Verdana" panose="020B0604030504040204" pitchFamily="34" charset="0"/>
              </a:rPr>
              <a:t>=“Don’t fight fire when fire reaches explosives”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Labels</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49</a:t>
            </a:r>
          </a:p>
        </p:txBody>
      </p:sp>
      <p:sp>
        <p:nvSpPr>
          <p:cNvPr id="5223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2" name="Rectangle 15"/>
          <p:cNvSpPr>
            <a:spLocks noChangeArrowheads="1"/>
          </p:cNvSpPr>
          <p:nvPr/>
        </p:nvSpPr>
        <p:spPr bwMode="auto">
          <a:xfrm>
            <a:off x="304800" y="16764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Information required on     a GHS label:</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1-Product identifier</a:t>
            </a:r>
          </a:p>
          <a:p>
            <a:pPr eaLnBrk="1" hangingPunct="1">
              <a:spcBef>
                <a:spcPct val="0"/>
              </a:spcBef>
              <a:buFontTx/>
              <a:buNone/>
            </a:pPr>
            <a:r>
              <a:rPr lang="en-US" altLang="en-US" sz="2400">
                <a:latin typeface="Verdana" panose="020B0604030504040204" pitchFamily="34" charset="0"/>
              </a:rPr>
              <a:t>2-Pictograms</a:t>
            </a:r>
          </a:p>
          <a:p>
            <a:pPr eaLnBrk="1" hangingPunct="1">
              <a:spcBef>
                <a:spcPct val="0"/>
              </a:spcBef>
              <a:buFontTx/>
              <a:buNone/>
            </a:pPr>
            <a:r>
              <a:rPr lang="en-US" altLang="en-US" sz="2400">
                <a:latin typeface="Verdana" panose="020B0604030504040204" pitchFamily="34" charset="0"/>
              </a:rPr>
              <a:t>3-Signal word</a:t>
            </a:r>
          </a:p>
          <a:p>
            <a:pPr eaLnBrk="1" hangingPunct="1">
              <a:spcBef>
                <a:spcPct val="0"/>
              </a:spcBef>
              <a:buFontTx/>
              <a:buNone/>
            </a:pPr>
            <a:r>
              <a:rPr lang="en-US" altLang="en-US" sz="2400">
                <a:latin typeface="Verdana" panose="020B0604030504040204" pitchFamily="34" charset="0"/>
              </a:rPr>
              <a:t>4-Hazard statement</a:t>
            </a:r>
          </a:p>
          <a:p>
            <a:pPr eaLnBrk="1" hangingPunct="1">
              <a:spcBef>
                <a:spcPct val="0"/>
              </a:spcBef>
              <a:buFontTx/>
              <a:buNone/>
            </a:pPr>
            <a:r>
              <a:rPr lang="en-US" altLang="en-US" sz="2400">
                <a:latin typeface="Verdana" panose="020B0604030504040204" pitchFamily="34" charset="0"/>
              </a:rPr>
              <a:t>5-Precautionary statement</a:t>
            </a:r>
          </a:p>
          <a:p>
            <a:pPr eaLnBrk="1" hangingPunct="1">
              <a:spcBef>
                <a:spcPct val="0"/>
              </a:spcBef>
              <a:buFontTx/>
              <a:buNone/>
            </a:pPr>
            <a:r>
              <a:rPr lang="en-US" altLang="en-US" sz="2400">
                <a:latin typeface="Verdana" panose="020B0604030504040204" pitchFamily="34" charset="0"/>
              </a:rPr>
              <a:t>6-Supplier information</a:t>
            </a:r>
          </a:p>
        </p:txBody>
      </p:sp>
      <p:pic>
        <p:nvPicPr>
          <p:cNvPr id="52233" name="Picture 11" descr="C:\Documents and Settings\stlane\My Documents\My Pictures\Sulfuric-Label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5000"/>
            <a:ext cx="405606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029200" y="41148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772400" y="4114800"/>
            <a:ext cx="533400" cy="152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953000" y="38862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 “Right to Know” Law</a:t>
            </a:r>
          </a:p>
        </p:txBody>
      </p:sp>
      <p:sp>
        <p:nvSpPr>
          <p:cNvPr id="71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17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 name="Rectangle 3"/>
          <p:cNvSpPr txBox="1">
            <a:spLocks noChangeArrowheads="1"/>
          </p:cNvSpPr>
          <p:nvPr/>
        </p:nvSpPr>
        <p:spPr bwMode="auto">
          <a:xfrm>
            <a:off x="457200" y="1447800"/>
            <a:ext cx="8153400" cy="4276725"/>
          </a:xfrm>
          <a:prstGeom prst="rect">
            <a:avLst/>
          </a:prstGeom>
          <a:noFill/>
          <a:ln w="9525">
            <a:noFill/>
            <a:miter lim="800000"/>
            <a:headEnd/>
            <a:tailEnd/>
          </a:ln>
        </p:spPr>
        <p:txBody>
          <a:bodyPr/>
          <a:lstStyle/>
          <a:p>
            <a:pPr>
              <a:lnSpc>
                <a:spcPct val="95000"/>
              </a:lnSpc>
              <a:spcBef>
                <a:spcPts val="0"/>
              </a:spcBef>
              <a:buFont typeface="Arial" pitchFamily="34" charset="0"/>
              <a:buChar char="•"/>
              <a:defRPr/>
            </a:pPr>
            <a:r>
              <a:rPr lang="en-US" sz="2400" kern="0" dirty="0">
                <a:latin typeface="Verdana" pitchFamily="34" charset="0"/>
              </a:rPr>
              <a:t> Ensures all employees’ right to know the hazards </a:t>
            </a:r>
          </a:p>
          <a:p>
            <a:pPr>
              <a:lnSpc>
                <a:spcPct val="95000"/>
              </a:lnSpc>
              <a:spcBef>
                <a:spcPts val="0"/>
              </a:spcBef>
              <a:defRPr/>
            </a:pPr>
            <a:r>
              <a:rPr lang="en-US" sz="2400" kern="0" dirty="0">
                <a:latin typeface="Verdana" pitchFamily="34" charset="0"/>
              </a:rPr>
              <a:t>  of chemicals they work with at their job</a:t>
            </a:r>
          </a:p>
          <a:p>
            <a:pPr>
              <a:lnSpc>
                <a:spcPct val="95000"/>
              </a:lnSpc>
              <a:spcBef>
                <a:spcPct val="20000"/>
              </a:spcBef>
              <a:buFont typeface="Arial" pitchFamily="34" charset="0"/>
              <a:buChar char="•"/>
              <a:defRPr/>
            </a:pPr>
            <a:endParaRPr lang="en-US" sz="3200" b="1" kern="0" dirty="0">
              <a:latin typeface="Verdana" pitchFamily="34" charset="0"/>
            </a:endParaRPr>
          </a:p>
          <a:p>
            <a:pPr>
              <a:lnSpc>
                <a:spcPct val="95000"/>
              </a:lnSpc>
              <a:spcBef>
                <a:spcPts val="0"/>
              </a:spcBef>
              <a:buFont typeface="Arial" pitchFamily="34" charset="0"/>
              <a:buChar char="•"/>
              <a:defRPr/>
            </a:pPr>
            <a:r>
              <a:rPr lang="en-US" sz="2400" kern="0" dirty="0">
                <a:latin typeface="Verdana" pitchFamily="34" charset="0"/>
              </a:rPr>
              <a:t> Mandates that employees must be provided with   </a:t>
            </a:r>
          </a:p>
          <a:p>
            <a:pPr>
              <a:lnSpc>
                <a:spcPct val="95000"/>
              </a:lnSpc>
              <a:spcBef>
                <a:spcPts val="0"/>
              </a:spcBef>
              <a:defRPr/>
            </a:pPr>
            <a:r>
              <a:rPr lang="en-US" sz="2400" kern="0" dirty="0">
                <a:latin typeface="Verdana" pitchFamily="34" charset="0"/>
              </a:rPr>
              <a:t>  information about chemicals they work with </a:t>
            </a:r>
          </a:p>
          <a:p>
            <a:pPr>
              <a:lnSpc>
                <a:spcPct val="95000"/>
              </a:lnSpc>
              <a:spcBef>
                <a:spcPts val="0"/>
              </a:spcBef>
              <a:defRPr/>
            </a:pPr>
            <a:r>
              <a:rPr lang="en-US" sz="2400" kern="0" dirty="0">
                <a:latin typeface="Verdana" pitchFamily="34" charset="0"/>
              </a:rPr>
              <a:t>  through:</a:t>
            </a:r>
          </a:p>
          <a:p>
            <a:pPr>
              <a:lnSpc>
                <a:spcPct val="95000"/>
              </a:lnSpc>
              <a:spcBef>
                <a:spcPts val="0"/>
              </a:spcBef>
              <a:defRPr/>
            </a:pPr>
            <a:endParaRPr lang="en-US" sz="800" kern="0" dirty="0">
              <a:latin typeface="Verdana" pitchFamily="34" charset="0"/>
            </a:endParaRPr>
          </a:p>
          <a:p>
            <a:pPr lvl="1">
              <a:lnSpc>
                <a:spcPct val="95000"/>
              </a:lnSpc>
              <a:spcBef>
                <a:spcPct val="20000"/>
              </a:spcBef>
              <a:buFont typeface="Courier New" pitchFamily="49" charset="0"/>
              <a:buChar char="o"/>
              <a:defRPr/>
            </a:pPr>
            <a:r>
              <a:rPr lang="en-US" sz="2000" kern="0" dirty="0">
                <a:latin typeface="Verdana" pitchFamily="34" charset="0"/>
              </a:rPr>
              <a:t> Information on chemical labels</a:t>
            </a:r>
          </a:p>
          <a:p>
            <a:pPr lvl="1">
              <a:lnSpc>
                <a:spcPct val="95000"/>
              </a:lnSpc>
              <a:spcBef>
                <a:spcPct val="20000"/>
              </a:spcBef>
              <a:buFont typeface="Courier New" pitchFamily="49" charset="0"/>
              <a:buChar char="o"/>
              <a:defRPr/>
            </a:pPr>
            <a:r>
              <a:rPr lang="en-US" sz="2000" kern="0" dirty="0">
                <a:latin typeface="Verdana" pitchFamily="34" charset="0"/>
              </a:rPr>
              <a:t> Safety Data Sheets (SDSs)  </a:t>
            </a:r>
          </a:p>
          <a:p>
            <a:pPr lvl="1">
              <a:lnSpc>
                <a:spcPct val="95000"/>
              </a:lnSpc>
              <a:spcBef>
                <a:spcPct val="20000"/>
              </a:spcBef>
              <a:buFont typeface="Courier New" pitchFamily="49" charset="0"/>
              <a:buChar char="o"/>
              <a:defRPr/>
            </a:pPr>
            <a:r>
              <a:rPr lang="en-US" sz="2000" kern="0" dirty="0">
                <a:latin typeface="Verdana" pitchFamily="34" charset="0"/>
              </a:rPr>
              <a:t> Training on hazard communication </a:t>
            </a:r>
          </a:p>
          <a:p>
            <a:pPr lvl="1">
              <a:lnSpc>
                <a:spcPct val="95000"/>
              </a:lnSpc>
              <a:spcBef>
                <a:spcPct val="20000"/>
              </a:spcBef>
              <a:buFont typeface="Courier New" pitchFamily="49" charset="0"/>
              <a:buChar char="o"/>
              <a:defRPr/>
            </a:pPr>
            <a:r>
              <a:rPr lang="en-US" sz="2000" kern="0" dirty="0">
                <a:latin typeface="Verdana" pitchFamily="34" charset="0"/>
              </a:rPr>
              <a:t> Written HAZCOMM plan</a:t>
            </a:r>
          </a:p>
          <a:p>
            <a:pPr algn="ctr" eaLnBrk="0" hangingPunct="0">
              <a:spcBef>
                <a:spcPct val="20000"/>
              </a:spcBef>
              <a:defRPr/>
            </a:pPr>
            <a:endParaRPr lang="en-US" sz="3200" kern="0" dirty="0">
              <a:latin typeface="Verdana" pitchFamily="34" charset="0"/>
            </a:endParaRPr>
          </a:p>
        </p:txBody>
      </p:sp>
      <p:pic>
        <p:nvPicPr>
          <p:cNvPr id="7176" name="Picture 7" descr="Chemical Storage on Shel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14800"/>
            <a:ext cx="24384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wipe(down)">
                                      <p:cBhvr>
                                        <p:cTn id="7" dur="500"/>
                                        <p:tgtEl>
                                          <p:spTgt spid="7">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wipe(down)">
                                      <p:cBhvr>
                                        <p:cTn id="12" dur="500"/>
                                        <p:tgtEl>
                                          <p:spTgt spid="7">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wipe(down)">
                                      <p:cBhvr>
                                        <p:cTn id="17" dur="500"/>
                                        <p:tgtEl>
                                          <p:spTgt spid="7">
                                            <p:txEl>
                                              <p:pRg st="9" end="9"/>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wipe(down)">
                                      <p:cBhvr>
                                        <p:cTn id="2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GHS: Annex 2</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50</a:t>
            </a:r>
          </a:p>
        </p:txBody>
      </p:sp>
      <p:sp>
        <p:nvSpPr>
          <p:cNvPr id="5325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3256" name="Rectangle 7"/>
          <p:cNvSpPr>
            <a:spLocks noChangeArrowheads="1"/>
          </p:cNvSpPr>
          <p:nvPr/>
        </p:nvSpPr>
        <p:spPr bwMode="auto">
          <a:xfrm>
            <a:off x="457200" y="13716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Classification and Labeling Summary Tables</a:t>
            </a:r>
          </a:p>
          <a:p>
            <a:pPr eaLnBrk="1" hangingPunct="1">
              <a:spcBef>
                <a:spcPct val="0"/>
              </a:spcBef>
              <a:buFontTx/>
              <a:buNone/>
            </a:pPr>
            <a:r>
              <a:rPr lang="en-US" altLang="en-US" sz="1800">
                <a:latin typeface="Verdana" panose="020B0604030504040204" pitchFamily="34" charset="0"/>
              </a:rPr>
              <a:t>A2.1 Explosives</a:t>
            </a:r>
          </a:p>
        </p:txBody>
      </p:sp>
      <p:graphicFrame>
        <p:nvGraphicFramePr>
          <p:cNvPr id="12" name="Table 11"/>
          <p:cNvGraphicFramePr>
            <a:graphicFrameLocks noGrp="1"/>
          </p:cNvGraphicFramePr>
          <p:nvPr/>
        </p:nvGraphicFramePr>
        <p:xfrm>
          <a:off x="457200" y="2362200"/>
          <a:ext cx="8229600" cy="3368675"/>
        </p:xfrm>
        <a:graphic>
          <a:graphicData uri="http://schemas.openxmlformats.org/drawingml/2006/table">
            <a:tbl>
              <a:tblPr firstRow="1">
                <a:tableStyleId>{5940675A-B579-460E-94D1-54222C63F5DA}</a:tableStyleId>
              </a:tblPr>
              <a:tblGrid>
                <a:gridCol w="1905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533219">
                <a:tc>
                  <a:txBody>
                    <a:bodyPr/>
                    <a:lstStyle/>
                    <a:p>
                      <a:endParaRPr lang="en-US" sz="400" dirty="0">
                        <a:latin typeface="Verdana" pitchFamily="34" charset="0"/>
                      </a:endParaRPr>
                    </a:p>
                    <a:p>
                      <a:r>
                        <a:rPr lang="en-US" sz="1700" dirty="0">
                          <a:latin typeface="Verdana" pitchFamily="34" charset="0"/>
                        </a:rPr>
                        <a:t>Hazard</a:t>
                      </a:r>
                    </a:p>
                  </a:txBody>
                  <a:tcPr marT="45705" marB="45705">
                    <a:lnB w="12700" cap="flat" cmpd="sng" algn="ctr">
                      <a:solidFill>
                        <a:schemeClr val="tx1"/>
                      </a:solidFill>
                      <a:prstDash val="solid"/>
                      <a:round/>
                      <a:headEnd type="none" w="med" len="med"/>
                      <a:tailEnd type="none" w="med" len="med"/>
                    </a:lnB>
                  </a:tcPr>
                </a:tc>
                <a:tc>
                  <a:txBody>
                    <a:bodyPr/>
                    <a:lstStyle/>
                    <a:p>
                      <a:endParaRPr lang="en-US" sz="400" dirty="0">
                        <a:latin typeface="Verdana" pitchFamily="34" charset="0"/>
                      </a:endParaRPr>
                    </a:p>
                    <a:p>
                      <a:r>
                        <a:rPr lang="en-US" sz="1700" dirty="0">
                          <a:latin typeface="Verdana" pitchFamily="34" charset="0"/>
                        </a:rPr>
                        <a:t>Criteria</a:t>
                      </a:r>
                    </a:p>
                  </a:txBody>
                  <a:tcPr marT="45705" marB="45705">
                    <a:lnB w="12700" cap="flat" cmpd="sng" algn="ctr">
                      <a:solidFill>
                        <a:schemeClr val="tx1"/>
                      </a:solidFill>
                      <a:prstDash val="solid"/>
                      <a:round/>
                      <a:headEnd type="none" w="med" len="med"/>
                      <a:tailEnd type="none" w="med" len="med"/>
                    </a:lnB>
                  </a:tcPr>
                </a:tc>
                <a:tc>
                  <a:txBody>
                    <a:bodyPr/>
                    <a:lstStyle/>
                    <a:p>
                      <a:endParaRPr lang="en-US" sz="400" dirty="0">
                        <a:latin typeface="Verdana" pitchFamily="34" charset="0"/>
                      </a:endParaRPr>
                    </a:p>
                    <a:p>
                      <a:r>
                        <a:rPr lang="en-US" sz="1700" dirty="0">
                          <a:latin typeface="Verdana" pitchFamily="34" charset="0"/>
                        </a:rPr>
                        <a:t>Hazard Communication Elements</a:t>
                      </a:r>
                    </a:p>
                  </a:txBody>
                  <a:tcPr marT="45705" marB="4570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4969">
                <a:tc>
                  <a:txBody>
                    <a:bodyPr/>
                    <a:lstStyle/>
                    <a:p>
                      <a:r>
                        <a:rPr lang="en-US" sz="1700" dirty="0">
                          <a:latin typeface="Verdana" pitchFamily="34" charset="0"/>
                        </a:rPr>
                        <a:t>Unstable</a:t>
                      </a:r>
                      <a:r>
                        <a:rPr lang="en-US" sz="1700" baseline="0" dirty="0">
                          <a:latin typeface="Verdana" pitchFamily="34" charset="0"/>
                        </a:rPr>
                        <a:t> Explosives</a:t>
                      </a:r>
                      <a:endParaRPr lang="en-US" sz="1700" dirty="0">
                        <a:latin typeface="Verdana" pitchFamily="34" charset="0"/>
                      </a:endParaRPr>
                    </a:p>
                  </a:txBody>
                  <a:tcPr marT="45705" marB="45705">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700" dirty="0">
                          <a:latin typeface="Verdana" pitchFamily="34" charset="0"/>
                        </a:rPr>
                        <a:t>According to the results of</a:t>
                      </a:r>
                      <a:r>
                        <a:rPr lang="en-US" sz="1700" baseline="0" dirty="0">
                          <a:latin typeface="Verdana" pitchFamily="34" charset="0"/>
                        </a:rPr>
                        <a:t> the test in Part 1 of the Manual of Tests and Criteria … Transport of Dangerous Goods</a:t>
                      </a:r>
                      <a:endParaRPr lang="en-US" sz="1700" dirty="0">
                        <a:latin typeface="Verdana" pitchFamily="34" charset="0"/>
                      </a:endParaRPr>
                    </a:p>
                  </a:txBody>
                  <a:tcPr marT="45705" marB="45705">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800" dirty="0"/>
                    </a:p>
                  </a:txBody>
                  <a:tcPr marT="45705" marB="4570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0487">
                <a:tc>
                  <a:txBody>
                    <a:bodyPr/>
                    <a:lstStyle/>
                    <a:p>
                      <a:endParaRPr lang="en-US" sz="1800" dirty="0"/>
                    </a:p>
                  </a:txBody>
                  <a:tcPr marT="45705" marB="45705">
                    <a:lnT w="12700" cap="flat" cmpd="sng" algn="ctr">
                      <a:noFill/>
                      <a:prstDash val="solid"/>
                      <a:round/>
                      <a:headEnd type="none" w="med" len="med"/>
                      <a:tailEnd type="none" w="med" len="med"/>
                    </a:lnT>
                  </a:tcPr>
                </a:tc>
                <a:tc>
                  <a:txBody>
                    <a:bodyPr/>
                    <a:lstStyle/>
                    <a:p>
                      <a:endParaRPr lang="en-US" sz="1800" dirty="0"/>
                    </a:p>
                  </a:txBody>
                  <a:tcPr marT="45705" marB="45705">
                    <a:lnT w="12700" cap="flat" cmpd="sng" algn="ctr">
                      <a:noFill/>
                      <a:prstDash val="solid"/>
                      <a:round/>
                      <a:headEnd type="none" w="med" len="med"/>
                      <a:tailEnd type="none" w="med" len="med"/>
                    </a:lnT>
                  </a:tcPr>
                </a:tc>
                <a:tc>
                  <a:txBody>
                    <a:bodyPr/>
                    <a:lstStyle/>
                    <a:p>
                      <a:endParaRPr lang="en-US" sz="1600" dirty="0"/>
                    </a:p>
                  </a:txBody>
                  <a:tcPr marT="45705" marB="4570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pic>
        <p:nvPicPr>
          <p:cNvPr id="53275" name="Picture 6" descr="C:\Documents and Settings\stlane\My Documents\My Pictures\GHS pix\bo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9718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400800" y="2895600"/>
            <a:ext cx="0" cy="281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24400" y="3886200"/>
            <a:ext cx="396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278" name="TextBox 17"/>
          <p:cNvSpPr txBox="1">
            <a:spLocks noChangeArrowheads="1"/>
          </p:cNvSpPr>
          <p:nvPr/>
        </p:nvSpPr>
        <p:spPr bwMode="auto">
          <a:xfrm>
            <a:off x="4953000" y="3200400"/>
            <a:ext cx="1066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Symbol</a:t>
            </a:r>
          </a:p>
        </p:txBody>
      </p:sp>
      <p:sp>
        <p:nvSpPr>
          <p:cNvPr id="53279" name="TextBox 18"/>
          <p:cNvSpPr txBox="1">
            <a:spLocks noChangeArrowheads="1"/>
          </p:cNvSpPr>
          <p:nvPr/>
        </p:nvSpPr>
        <p:spPr bwMode="auto">
          <a:xfrm>
            <a:off x="4800600" y="4191000"/>
            <a:ext cx="1600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Signal Word</a:t>
            </a:r>
          </a:p>
        </p:txBody>
      </p:sp>
      <p:sp>
        <p:nvSpPr>
          <p:cNvPr id="53280" name="TextBox 19"/>
          <p:cNvSpPr txBox="1">
            <a:spLocks noChangeArrowheads="1"/>
          </p:cNvSpPr>
          <p:nvPr/>
        </p:nvSpPr>
        <p:spPr bwMode="auto">
          <a:xfrm>
            <a:off x="7086600" y="4191000"/>
            <a:ext cx="1066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Danger</a:t>
            </a:r>
          </a:p>
        </p:txBody>
      </p:sp>
      <p:sp>
        <p:nvSpPr>
          <p:cNvPr id="53281" name="TextBox 20"/>
          <p:cNvSpPr txBox="1">
            <a:spLocks noChangeArrowheads="1"/>
          </p:cNvSpPr>
          <p:nvPr/>
        </p:nvSpPr>
        <p:spPr bwMode="auto">
          <a:xfrm>
            <a:off x="4800600" y="4876800"/>
            <a:ext cx="1447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Hazard Statement</a:t>
            </a:r>
          </a:p>
        </p:txBody>
      </p:sp>
      <p:sp>
        <p:nvSpPr>
          <p:cNvPr id="53282" name="TextBox 21"/>
          <p:cNvSpPr txBox="1">
            <a:spLocks noChangeArrowheads="1"/>
          </p:cNvSpPr>
          <p:nvPr/>
        </p:nvSpPr>
        <p:spPr bwMode="auto">
          <a:xfrm>
            <a:off x="6858000" y="4876800"/>
            <a:ext cx="1447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Unstable Explosives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GHS: Annex 2</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51</a:t>
            </a:r>
          </a:p>
        </p:txBody>
      </p:sp>
      <p:sp>
        <p:nvSpPr>
          <p:cNvPr id="542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4280" name="Rectangle 7"/>
          <p:cNvSpPr>
            <a:spLocks noChangeArrowheads="1"/>
          </p:cNvSpPr>
          <p:nvPr/>
        </p:nvSpPr>
        <p:spPr bwMode="auto">
          <a:xfrm>
            <a:off x="457200" y="13716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Classification and Labeling Summary Tables</a:t>
            </a:r>
          </a:p>
          <a:p>
            <a:pPr eaLnBrk="1" hangingPunct="1">
              <a:spcBef>
                <a:spcPct val="0"/>
              </a:spcBef>
              <a:buFontTx/>
              <a:buNone/>
            </a:pPr>
            <a:r>
              <a:rPr lang="en-US" altLang="en-US" sz="1800">
                <a:latin typeface="Verdana" panose="020B0604030504040204" pitchFamily="34" charset="0"/>
              </a:rPr>
              <a:t>A2.6 Flammable Liquids</a:t>
            </a:r>
          </a:p>
        </p:txBody>
      </p:sp>
      <p:graphicFrame>
        <p:nvGraphicFramePr>
          <p:cNvPr id="12" name="Table 11"/>
          <p:cNvGraphicFramePr>
            <a:graphicFrameLocks noGrp="1"/>
          </p:cNvGraphicFramePr>
          <p:nvPr/>
        </p:nvGraphicFramePr>
        <p:xfrm>
          <a:off x="457200" y="2362200"/>
          <a:ext cx="8229600" cy="335280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533400">
                <a:tc>
                  <a:txBody>
                    <a:bodyPr/>
                    <a:lstStyle/>
                    <a:p>
                      <a:endParaRPr lang="en-US" sz="400" dirty="0">
                        <a:latin typeface="Verdana" pitchFamily="34" charset="0"/>
                      </a:endParaRPr>
                    </a:p>
                    <a:p>
                      <a:r>
                        <a:rPr lang="en-US" dirty="0">
                          <a:latin typeface="Verdana" pitchFamily="34" charset="0"/>
                        </a:rPr>
                        <a:t>Hazard</a:t>
                      </a:r>
                    </a:p>
                  </a:txBody>
                  <a:tcPr/>
                </a:tc>
                <a:tc>
                  <a:txBody>
                    <a:bodyPr/>
                    <a:lstStyle/>
                    <a:p>
                      <a:endParaRPr lang="en-US" sz="400" dirty="0">
                        <a:latin typeface="Verdana" pitchFamily="34" charset="0"/>
                      </a:endParaRPr>
                    </a:p>
                    <a:p>
                      <a:r>
                        <a:rPr lang="en-US" dirty="0">
                          <a:latin typeface="Verdana" pitchFamily="34" charset="0"/>
                        </a:rPr>
                        <a:t>Criteria</a:t>
                      </a:r>
                    </a:p>
                  </a:txBody>
                  <a:tcPr/>
                </a:tc>
                <a:tc>
                  <a:txBody>
                    <a:bodyPr/>
                    <a:lstStyle/>
                    <a:p>
                      <a:endParaRPr lang="en-US" sz="400" dirty="0">
                        <a:latin typeface="Verdana" pitchFamily="34" charset="0"/>
                      </a:endParaRPr>
                    </a:p>
                    <a:p>
                      <a:r>
                        <a:rPr lang="en-US" dirty="0">
                          <a:latin typeface="Verdana" pitchFamily="34" charset="0"/>
                        </a:rPr>
                        <a:t>Hazard Communication Elements</a:t>
                      </a:r>
                    </a:p>
                  </a:txBody>
                  <a:tcPr/>
                </a:tc>
                <a:extLst>
                  <a:ext uri="{0D108BD9-81ED-4DB2-BD59-A6C34878D82A}">
                    <a16:rowId xmlns:a16="http://schemas.microsoft.com/office/drawing/2014/main" val="10000"/>
                  </a:ext>
                </a:extLst>
              </a:tr>
              <a:tr h="1143000">
                <a:tc>
                  <a:txBody>
                    <a:bodyPr/>
                    <a:lstStyle/>
                    <a:p>
                      <a:r>
                        <a:rPr lang="en-US" dirty="0">
                          <a:latin typeface="Verdana" pitchFamily="34" charset="0"/>
                        </a:rPr>
                        <a:t>    1</a:t>
                      </a:r>
                    </a:p>
                  </a:txBody>
                  <a:tcPr/>
                </a:tc>
                <a:tc>
                  <a:txBody>
                    <a:bodyPr/>
                    <a:lstStyle/>
                    <a:p>
                      <a:pPr>
                        <a:buFontTx/>
                        <a:buNone/>
                      </a:pPr>
                      <a:r>
                        <a:rPr lang="en-US" sz="1800" dirty="0">
                          <a:latin typeface="Verdana" pitchFamily="34" charset="0"/>
                        </a:rPr>
                        <a:t>Flash point &lt;23</a:t>
                      </a:r>
                      <a:r>
                        <a:rPr lang="en-US" sz="1800" baseline="30000" dirty="0">
                          <a:latin typeface="Verdana" pitchFamily="34" charset="0"/>
                        </a:rPr>
                        <a:t>o</a:t>
                      </a:r>
                      <a:r>
                        <a:rPr lang="en-US" sz="1800" dirty="0">
                          <a:latin typeface="Verdana" pitchFamily="34" charset="0"/>
                        </a:rPr>
                        <a:t>C and initial boiling point </a:t>
                      </a:r>
                      <a:r>
                        <a:rPr lang="en-US" sz="1800" u="sng" dirty="0">
                          <a:latin typeface="Verdana" pitchFamily="34" charset="0"/>
                        </a:rPr>
                        <a:t>&lt;</a:t>
                      </a:r>
                      <a:r>
                        <a:rPr lang="en-US" sz="1800" dirty="0">
                          <a:latin typeface="Verdana" pitchFamily="34" charset="0"/>
                        </a:rPr>
                        <a:t>35</a:t>
                      </a:r>
                      <a:r>
                        <a:rPr lang="en-US" sz="1800" baseline="30000" dirty="0">
                          <a:latin typeface="Verdana" pitchFamily="34" charset="0"/>
                        </a:rPr>
                        <a:t>o</a:t>
                      </a:r>
                      <a:r>
                        <a:rPr lang="en-US" sz="1800" dirty="0">
                          <a:latin typeface="Verdana" pitchFamily="34" charset="0"/>
                        </a:rPr>
                        <a:t>C</a:t>
                      </a:r>
                    </a:p>
                    <a:p>
                      <a:pPr>
                        <a:buFontTx/>
                        <a:buNone/>
                      </a:pPr>
                      <a:r>
                        <a:rPr lang="en-US" sz="1800" dirty="0">
                          <a:latin typeface="Verdana" pitchFamily="34" charset="0"/>
                        </a:rPr>
                        <a:t>		</a:t>
                      </a:r>
                      <a:endParaRPr lang="en-US" dirty="0">
                        <a:latin typeface="Verdana" pitchFamily="34" charset="0"/>
                      </a:endParaRPr>
                    </a:p>
                  </a:txBody>
                  <a:tcPr/>
                </a:tc>
                <a:tc>
                  <a:txBody>
                    <a:bodyPr/>
                    <a:lstStyle/>
                    <a:p>
                      <a:endParaRPr lang="en-US" dirty="0">
                        <a:latin typeface="Verdana" pitchFamily="34" charset="0"/>
                      </a:endParaRPr>
                    </a:p>
                  </a:txBody>
                  <a:tcPr/>
                </a:tc>
                <a:extLst>
                  <a:ext uri="{0D108BD9-81ED-4DB2-BD59-A6C34878D82A}">
                    <a16:rowId xmlns:a16="http://schemas.microsoft.com/office/drawing/2014/main" val="10001"/>
                  </a:ext>
                </a:extLst>
              </a:tr>
              <a:tr h="1630680">
                <a:tc>
                  <a:txBody>
                    <a:bodyPr/>
                    <a:lstStyle/>
                    <a:p>
                      <a:endParaRPr lang="en-US" dirty="0">
                        <a:latin typeface="Verdana" pitchFamily="34" charset="0"/>
                      </a:endParaRPr>
                    </a:p>
                  </a:txBody>
                  <a:tcPr/>
                </a:tc>
                <a:tc>
                  <a:txBody>
                    <a:bodyPr/>
                    <a:lstStyle/>
                    <a:p>
                      <a:endParaRPr lang="en-US" dirty="0">
                        <a:latin typeface="Verdana" pitchFamily="34" charset="0"/>
                      </a:endParaRPr>
                    </a:p>
                  </a:txBody>
                  <a:tcPr/>
                </a:tc>
                <a:tc>
                  <a:txBody>
                    <a:bodyPr/>
                    <a:lstStyle/>
                    <a:p>
                      <a:endParaRPr lang="en-US" sz="1200" dirty="0">
                        <a:latin typeface="Verdana" pitchFamily="34" charset="0"/>
                      </a:endParaRPr>
                    </a:p>
                  </a:txBody>
                  <a:tcPr/>
                </a:tc>
                <a:extLst>
                  <a:ext uri="{0D108BD9-81ED-4DB2-BD59-A6C34878D82A}">
                    <a16:rowId xmlns:a16="http://schemas.microsoft.com/office/drawing/2014/main" val="10002"/>
                  </a:ext>
                </a:extLst>
              </a:tr>
            </a:tbl>
          </a:graphicData>
        </a:graphic>
      </p:graphicFrame>
      <p:pic>
        <p:nvPicPr>
          <p:cNvPr id="54299" name="Picture 6" descr="C:\Documents and Settings\stlane\My Documents\My Pictures\GHS pix\flame 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6096000" y="2895600"/>
            <a:ext cx="0" cy="281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91000" y="4876800"/>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302" name="TextBox 22"/>
          <p:cNvSpPr txBox="1">
            <a:spLocks noChangeArrowheads="1"/>
          </p:cNvSpPr>
          <p:nvPr/>
        </p:nvSpPr>
        <p:spPr bwMode="auto">
          <a:xfrm>
            <a:off x="4495800" y="3276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Symbol</a:t>
            </a:r>
          </a:p>
        </p:txBody>
      </p:sp>
      <p:sp>
        <p:nvSpPr>
          <p:cNvPr id="54303" name="TextBox 23"/>
          <p:cNvSpPr txBox="1">
            <a:spLocks noChangeArrowheads="1"/>
          </p:cNvSpPr>
          <p:nvPr/>
        </p:nvSpPr>
        <p:spPr bwMode="auto">
          <a:xfrm>
            <a:off x="4343400" y="4343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Signal Word</a:t>
            </a:r>
          </a:p>
        </p:txBody>
      </p:sp>
      <p:sp>
        <p:nvSpPr>
          <p:cNvPr id="54304" name="TextBox 24"/>
          <p:cNvSpPr txBox="1">
            <a:spLocks noChangeArrowheads="1"/>
          </p:cNvSpPr>
          <p:nvPr/>
        </p:nvSpPr>
        <p:spPr bwMode="auto">
          <a:xfrm>
            <a:off x="6934200" y="4343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Danger</a:t>
            </a:r>
          </a:p>
        </p:txBody>
      </p:sp>
      <p:sp>
        <p:nvSpPr>
          <p:cNvPr id="54305" name="TextBox 25"/>
          <p:cNvSpPr txBox="1">
            <a:spLocks noChangeArrowheads="1"/>
          </p:cNvSpPr>
          <p:nvPr/>
        </p:nvSpPr>
        <p:spPr bwMode="auto">
          <a:xfrm>
            <a:off x="4419600" y="49530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Hazard Statement</a:t>
            </a:r>
          </a:p>
        </p:txBody>
      </p:sp>
      <p:sp>
        <p:nvSpPr>
          <p:cNvPr id="54306" name="TextBox 26"/>
          <p:cNvSpPr txBox="1">
            <a:spLocks noChangeArrowheads="1"/>
          </p:cNvSpPr>
          <p:nvPr/>
        </p:nvSpPr>
        <p:spPr bwMode="auto">
          <a:xfrm>
            <a:off x="6172200" y="4953000"/>
            <a:ext cx="2590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700">
                <a:latin typeface="Verdana" panose="020B0604030504040204" pitchFamily="34" charset="0"/>
              </a:rPr>
              <a:t>Extremely Flammable Liquid &amp; Vapor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533400" y="457200"/>
            <a:ext cx="5181600" cy="381000"/>
          </a:xfrm>
        </p:spPr>
        <p:txBody>
          <a:bodyPr/>
          <a:lstStyle/>
          <a:p>
            <a:pPr eaLnBrk="1" hangingPunct="1"/>
            <a:r>
              <a:rPr lang="en-US" altLang="en-US" sz="2000">
                <a:solidFill>
                  <a:schemeClr val="bg1"/>
                </a:solidFill>
                <a:latin typeface="Verdana" panose="020B0604030504040204" pitchFamily="34" charset="0"/>
              </a:rPr>
              <a:t>Table A3.1.2 Hazard Statement Codes</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52</a:t>
            </a:r>
          </a:p>
        </p:txBody>
      </p:sp>
      <p:sp>
        <p:nvSpPr>
          <p:cNvPr id="5530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530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6" name="Content Placeholder 2"/>
          <p:cNvSpPr txBox="1">
            <a:spLocks/>
          </p:cNvSpPr>
          <p:nvPr/>
        </p:nvSpPr>
        <p:spPr bwMode="auto">
          <a:xfrm>
            <a:off x="304800" y="1981200"/>
            <a:ext cx="8534400" cy="3048000"/>
          </a:xfrm>
          <a:prstGeom prst="rect">
            <a:avLst/>
          </a:prstGeom>
          <a:noFill/>
          <a:ln w="9525">
            <a:noFill/>
            <a:miter lim="800000"/>
            <a:headEnd/>
            <a:tailEnd/>
          </a:ln>
        </p:spPr>
        <p:txBody>
          <a:bodyPr/>
          <a:lstStyle/>
          <a:p>
            <a:pPr algn="ctr" eaLnBrk="0" hangingPunct="0">
              <a:spcBef>
                <a:spcPct val="20000"/>
              </a:spcBef>
              <a:defRPr/>
            </a:pPr>
            <a:r>
              <a:rPr lang="en-US" sz="2100" kern="0" dirty="0">
                <a:latin typeface="Verdana" pitchFamily="34" charset="0"/>
              </a:rPr>
              <a:t>Hazard Statement Codes for Health Hazards (Examples)</a:t>
            </a:r>
          </a:p>
          <a:p>
            <a:pPr algn="ctr" eaLnBrk="0" hangingPunct="0">
              <a:spcBef>
                <a:spcPct val="20000"/>
              </a:spcBef>
              <a:defRPr/>
            </a:pPr>
            <a:endParaRPr lang="en-US" sz="2100" kern="0" dirty="0">
              <a:latin typeface="Verdana" pitchFamily="34" charset="0"/>
            </a:endParaRPr>
          </a:p>
          <a:p>
            <a:pPr eaLnBrk="0" hangingPunct="0">
              <a:spcBef>
                <a:spcPct val="20000"/>
              </a:spcBef>
              <a:defRPr/>
            </a:pPr>
            <a:r>
              <a:rPr lang="en-US" sz="2100" kern="0" dirty="0">
                <a:latin typeface="Verdana" pitchFamily="34" charset="0"/>
              </a:rPr>
              <a:t>  </a:t>
            </a:r>
            <a:r>
              <a:rPr lang="en-US" sz="2100" u="sng" kern="0" dirty="0">
                <a:latin typeface="Verdana" pitchFamily="34" charset="0"/>
              </a:rPr>
              <a:t>Code</a:t>
            </a:r>
            <a:r>
              <a:rPr lang="en-US" sz="2100" kern="0" dirty="0">
                <a:latin typeface="Verdana" pitchFamily="34" charset="0"/>
              </a:rPr>
              <a:t>	    </a:t>
            </a:r>
            <a:r>
              <a:rPr lang="en-US" sz="2100" u="sng" kern="0" dirty="0">
                <a:latin typeface="Verdana" pitchFamily="34" charset="0"/>
              </a:rPr>
              <a:t>Health Hazard</a:t>
            </a:r>
            <a:r>
              <a:rPr lang="en-US" sz="2100" kern="0" dirty="0">
                <a:latin typeface="Verdana" pitchFamily="34" charset="0"/>
              </a:rPr>
              <a:t>	     </a:t>
            </a:r>
            <a:r>
              <a:rPr lang="en-US" sz="2100" u="sng" kern="0" dirty="0" err="1">
                <a:latin typeface="Verdana" pitchFamily="34" charset="0"/>
              </a:rPr>
              <a:t>Hazard</a:t>
            </a:r>
            <a:r>
              <a:rPr lang="en-US" sz="2100" u="sng" kern="0" dirty="0">
                <a:latin typeface="Verdana" pitchFamily="34" charset="0"/>
              </a:rPr>
              <a:t> Class</a:t>
            </a:r>
            <a:r>
              <a:rPr lang="en-US" sz="2100" kern="0" dirty="0">
                <a:latin typeface="Verdana" pitchFamily="34" charset="0"/>
              </a:rPr>
              <a:t>	   </a:t>
            </a:r>
            <a:r>
              <a:rPr lang="en-US" sz="2100" u="sng" kern="0" dirty="0">
                <a:latin typeface="Verdana" pitchFamily="34" charset="0"/>
              </a:rPr>
              <a:t>Hazard Cat.</a:t>
            </a:r>
          </a:p>
          <a:p>
            <a:pPr algn="ctr" eaLnBrk="0" hangingPunct="0">
              <a:spcBef>
                <a:spcPct val="20000"/>
              </a:spcBef>
              <a:defRPr/>
            </a:pPr>
            <a:endParaRPr lang="en-US" sz="2100" kern="0" dirty="0">
              <a:latin typeface="Verdana" pitchFamily="34" charset="0"/>
            </a:endParaRPr>
          </a:p>
          <a:p>
            <a:pPr eaLnBrk="0" hangingPunct="0">
              <a:spcBef>
                <a:spcPct val="20000"/>
              </a:spcBef>
              <a:defRPr/>
            </a:pPr>
            <a:r>
              <a:rPr lang="en-US" sz="2100" kern="0" dirty="0">
                <a:latin typeface="Verdana" pitchFamily="34" charset="0"/>
              </a:rPr>
              <a:t>  H301    Toxic if swallowed   Acute Toxicity, oral	   3</a:t>
            </a:r>
          </a:p>
          <a:p>
            <a:pPr eaLnBrk="0" hangingPunct="0">
              <a:spcBef>
                <a:spcPct val="20000"/>
              </a:spcBef>
              <a:defRPr/>
            </a:pPr>
            <a:r>
              <a:rPr lang="en-US" sz="2100" kern="0" dirty="0">
                <a:latin typeface="Verdana" pitchFamily="34" charset="0"/>
              </a:rPr>
              <a:t>  H331    Toxic if inhaled       Acute Toxicity, inhalation   3</a:t>
            </a:r>
          </a:p>
          <a:p>
            <a:pPr eaLnBrk="0" hangingPunct="0">
              <a:spcBef>
                <a:spcPts val="0"/>
              </a:spcBef>
              <a:defRPr/>
            </a:pPr>
            <a:r>
              <a:rPr lang="en-US" sz="2100" kern="0" dirty="0">
                <a:latin typeface="Verdana" pitchFamily="34" charset="0"/>
              </a:rPr>
              <a:t>  H311    Toxic in contact</a:t>
            </a:r>
          </a:p>
          <a:p>
            <a:pPr eaLnBrk="0" hangingPunct="0">
              <a:spcBef>
                <a:spcPts val="0"/>
              </a:spcBef>
              <a:defRPr/>
            </a:pPr>
            <a:r>
              <a:rPr lang="en-US" sz="2100" kern="0" dirty="0">
                <a:latin typeface="Verdana" pitchFamily="34" charset="0"/>
              </a:rPr>
              <a:t>	    with skin	             Acute Toxicity, dermal	   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Table A3.2.3 Precautionary Statements</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53</a:t>
            </a:r>
          </a:p>
        </p:txBody>
      </p:sp>
      <p:sp>
        <p:nvSpPr>
          <p:cNvPr id="563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Content Placeholder 2"/>
          <p:cNvSpPr txBox="1">
            <a:spLocks/>
          </p:cNvSpPr>
          <p:nvPr/>
        </p:nvSpPr>
        <p:spPr bwMode="auto">
          <a:xfrm>
            <a:off x="304800" y="1524000"/>
            <a:ext cx="8534400" cy="3962400"/>
          </a:xfrm>
          <a:prstGeom prst="rect">
            <a:avLst/>
          </a:prstGeom>
          <a:noFill/>
          <a:ln w="9525">
            <a:noFill/>
            <a:miter lim="800000"/>
            <a:headEnd/>
            <a:tailEnd/>
          </a:ln>
        </p:spPr>
        <p:txBody>
          <a:bodyPr/>
          <a:lstStyle/>
          <a:p>
            <a:pPr algn="ctr" eaLnBrk="0" hangingPunct="0">
              <a:spcBef>
                <a:spcPct val="20000"/>
              </a:spcBef>
              <a:defRPr/>
            </a:pPr>
            <a:r>
              <a:rPr lang="en-US" sz="2000" kern="0" dirty="0">
                <a:latin typeface="Verdana" pitchFamily="34" charset="0"/>
              </a:rPr>
              <a:t>Codification of Response Precautionary Statements (Examples)</a:t>
            </a:r>
          </a:p>
          <a:p>
            <a:pPr algn="ctr" eaLnBrk="0" hangingPunct="0">
              <a:spcBef>
                <a:spcPct val="20000"/>
              </a:spcBef>
              <a:defRPr/>
            </a:pPr>
            <a:endParaRPr lang="en-US" sz="2000" kern="0" dirty="0">
              <a:latin typeface="Verdana" pitchFamily="34" charset="0"/>
            </a:endParaRPr>
          </a:p>
          <a:p>
            <a:pPr algn="ctr" eaLnBrk="0" hangingPunct="0">
              <a:spcBef>
                <a:spcPct val="20000"/>
              </a:spcBef>
              <a:defRPr/>
            </a:pPr>
            <a:r>
              <a:rPr lang="en-US" sz="2000" kern="0" dirty="0">
                <a:latin typeface="Verdana" pitchFamily="34" charset="0"/>
              </a:rPr>
              <a:t>  </a:t>
            </a:r>
            <a:r>
              <a:rPr lang="en-US" sz="2000" u="sng" kern="0" dirty="0">
                <a:latin typeface="Verdana" pitchFamily="34" charset="0"/>
              </a:rPr>
              <a:t>Code</a:t>
            </a:r>
            <a:r>
              <a:rPr lang="en-US" sz="2000" kern="0" dirty="0">
                <a:latin typeface="Verdana" pitchFamily="34" charset="0"/>
              </a:rPr>
              <a:t>	    </a:t>
            </a:r>
            <a:r>
              <a:rPr lang="en-US" sz="2000" u="sng" kern="0" dirty="0">
                <a:latin typeface="Verdana" pitchFamily="34" charset="0"/>
              </a:rPr>
              <a:t>Resp. Prec.</a:t>
            </a:r>
            <a:r>
              <a:rPr lang="en-US" sz="2000" kern="0" dirty="0">
                <a:latin typeface="Verdana" pitchFamily="34" charset="0"/>
              </a:rPr>
              <a:t>		</a:t>
            </a:r>
            <a:r>
              <a:rPr lang="en-US" sz="2000" u="sng" kern="0" dirty="0">
                <a:latin typeface="Verdana" pitchFamily="34" charset="0"/>
              </a:rPr>
              <a:t>Hazard Class</a:t>
            </a:r>
            <a:r>
              <a:rPr lang="en-US" sz="2000" kern="0" dirty="0">
                <a:latin typeface="Verdana" pitchFamily="34" charset="0"/>
              </a:rPr>
              <a:t>		</a:t>
            </a:r>
            <a:r>
              <a:rPr lang="en-US" sz="2000" u="sng" kern="0" dirty="0">
                <a:latin typeface="Verdana" pitchFamily="34" charset="0"/>
              </a:rPr>
              <a:t>Hazard Cat.</a:t>
            </a:r>
          </a:p>
          <a:p>
            <a:pPr algn="ctr" eaLnBrk="0" hangingPunct="0">
              <a:spcBef>
                <a:spcPct val="20000"/>
              </a:spcBef>
              <a:defRPr/>
            </a:pPr>
            <a:endParaRPr lang="en-US" sz="2000" kern="0" dirty="0">
              <a:latin typeface="Verdana" pitchFamily="34" charset="0"/>
            </a:endParaRPr>
          </a:p>
          <a:p>
            <a:pPr eaLnBrk="0" hangingPunct="0">
              <a:spcBef>
                <a:spcPts val="0"/>
              </a:spcBef>
              <a:defRPr/>
            </a:pPr>
            <a:r>
              <a:rPr lang="en-US" kern="0" dirty="0">
                <a:latin typeface="Verdana" pitchFamily="34" charset="0"/>
              </a:rPr>
              <a:t>     P301       If swallowed  	   Acute Toxicity, oral	     1,2,3,4</a:t>
            </a:r>
          </a:p>
          <a:p>
            <a:pPr eaLnBrk="0" hangingPunct="0">
              <a:spcBef>
                <a:spcPts val="0"/>
              </a:spcBef>
              <a:defRPr/>
            </a:pPr>
            <a:r>
              <a:rPr lang="en-US" kern="0" dirty="0">
                <a:latin typeface="Verdana" pitchFamily="34" charset="0"/>
              </a:rPr>
              <a:t>				   Skin corrosion	     1A, 1B, 1C </a:t>
            </a:r>
          </a:p>
          <a:p>
            <a:pPr eaLnBrk="0" hangingPunct="0">
              <a:spcBef>
                <a:spcPts val="0"/>
              </a:spcBef>
              <a:defRPr/>
            </a:pPr>
            <a:r>
              <a:rPr lang="en-US" kern="0" dirty="0">
                <a:latin typeface="Verdana" pitchFamily="34" charset="0"/>
              </a:rPr>
              <a:t>				   Aspiration hazard	     1,2</a:t>
            </a:r>
          </a:p>
          <a:p>
            <a:pPr eaLnBrk="0" hangingPunct="0">
              <a:spcBef>
                <a:spcPts val="0"/>
              </a:spcBef>
              <a:defRPr/>
            </a:pPr>
            <a:r>
              <a:rPr lang="en-US" kern="0" dirty="0">
                <a:latin typeface="Verdana" pitchFamily="34" charset="0"/>
              </a:rPr>
              <a:t>     P330       Rinse mouth	   Acute Toxicity, oral	     1,2,3,4</a:t>
            </a:r>
          </a:p>
          <a:p>
            <a:pPr eaLnBrk="0" hangingPunct="0">
              <a:spcBef>
                <a:spcPts val="0"/>
              </a:spcBef>
              <a:defRPr/>
            </a:pPr>
            <a:r>
              <a:rPr lang="en-US" kern="0" dirty="0">
                <a:latin typeface="Verdana" pitchFamily="34" charset="0"/>
              </a:rPr>
              <a:t>				   Skin corrosion	     1A, 1B, 1C </a:t>
            </a:r>
          </a:p>
          <a:p>
            <a:pPr eaLnBrk="0" hangingPunct="0">
              <a:spcBef>
                <a:spcPts val="0"/>
              </a:spcBef>
              <a:defRPr/>
            </a:pPr>
            <a:r>
              <a:rPr lang="en-US" kern="0" dirty="0">
                <a:latin typeface="Verdana" pitchFamily="34" charset="0"/>
              </a:rPr>
              <a:t>     P331       Do NOT induce        Skin corrosion	     1A, 1B, 1C </a:t>
            </a:r>
          </a:p>
          <a:p>
            <a:pPr eaLnBrk="0" hangingPunct="0">
              <a:spcBef>
                <a:spcPts val="0"/>
              </a:spcBef>
              <a:defRPr/>
            </a:pPr>
            <a:r>
              <a:rPr lang="en-US" kern="0" dirty="0">
                <a:latin typeface="Verdana" pitchFamily="34" charset="0"/>
              </a:rPr>
              <a:t>	        vomiting	               Aspiration hazard	     1,2</a:t>
            </a:r>
          </a:p>
          <a:p>
            <a:pPr algn="ctr" eaLnBrk="0" hangingPunct="0">
              <a:spcBef>
                <a:spcPct val="20000"/>
              </a:spcBef>
              <a:defRPr/>
            </a:pPr>
            <a:endParaRPr lang="en-US" sz="2000" kern="0" dirty="0">
              <a:latin typeface="Verdana"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Labels</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54</a:t>
            </a:r>
          </a:p>
        </p:txBody>
      </p:sp>
      <p:sp>
        <p:nvSpPr>
          <p:cNvPr id="573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735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381000" y="1295400"/>
            <a:ext cx="4267200" cy="4267200"/>
          </a:xfrm>
          <a:prstGeom prst="rect">
            <a:avLst/>
          </a:prstGeom>
          <a:noFill/>
          <a:ln w="9525">
            <a:noFill/>
            <a:miter lim="800000"/>
            <a:headEnd/>
            <a:tailEnd/>
          </a:ln>
        </p:spPr>
        <p:txBody>
          <a:bodyPr/>
          <a:lstStyle/>
          <a:p>
            <a:pPr>
              <a:spcBef>
                <a:spcPts val="0"/>
              </a:spcBef>
              <a:defRPr/>
            </a:pPr>
            <a:r>
              <a:rPr lang="en-US" sz="2400" kern="0" dirty="0">
                <a:latin typeface="Verdana" pitchFamily="34" charset="0"/>
              </a:rPr>
              <a:t>Chemical manufacturer,</a:t>
            </a:r>
          </a:p>
          <a:p>
            <a:pPr>
              <a:spcBef>
                <a:spcPts val="0"/>
              </a:spcBef>
              <a:defRPr/>
            </a:pPr>
            <a:r>
              <a:rPr lang="en-US" sz="2400" kern="0" dirty="0">
                <a:latin typeface="Verdana" pitchFamily="34" charset="0"/>
              </a:rPr>
              <a:t>importer or distributor:</a:t>
            </a:r>
          </a:p>
          <a:p>
            <a:pPr>
              <a:spcBef>
                <a:spcPts val="0"/>
              </a:spcBef>
              <a:defRPr/>
            </a:pPr>
            <a:r>
              <a:rPr lang="en-US" sz="2400" kern="0" dirty="0">
                <a:latin typeface="Verdana" pitchFamily="34" charset="0"/>
              </a:rPr>
              <a:t>ensure each container    of hazardous chemicals</a:t>
            </a:r>
          </a:p>
          <a:p>
            <a:pPr>
              <a:spcBef>
                <a:spcPts val="0"/>
              </a:spcBef>
              <a:defRPr/>
            </a:pPr>
            <a:r>
              <a:rPr lang="en-US" sz="2400" kern="0" dirty="0">
                <a:latin typeface="Verdana" pitchFamily="34" charset="0"/>
              </a:rPr>
              <a:t>leaving workplace is</a:t>
            </a:r>
          </a:p>
          <a:p>
            <a:pPr>
              <a:spcBef>
                <a:spcPts val="0"/>
              </a:spcBef>
              <a:defRPr/>
            </a:pPr>
            <a:r>
              <a:rPr lang="en-US" sz="2400" kern="0" dirty="0">
                <a:latin typeface="Verdana" pitchFamily="34" charset="0"/>
              </a:rPr>
              <a:t>labeled, tagged or </a:t>
            </a:r>
          </a:p>
          <a:p>
            <a:pPr>
              <a:spcBef>
                <a:spcPts val="0"/>
              </a:spcBef>
              <a:defRPr/>
            </a:pPr>
            <a:r>
              <a:rPr lang="en-US" sz="2400" kern="0" dirty="0">
                <a:latin typeface="Verdana" pitchFamily="34" charset="0"/>
              </a:rPr>
              <a:t>marked with:</a:t>
            </a:r>
          </a:p>
          <a:p>
            <a:pPr>
              <a:spcBef>
                <a:spcPct val="20000"/>
              </a:spcBef>
              <a:defRPr/>
            </a:pPr>
            <a:endParaRPr lang="en-US" sz="600" kern="0" dirty="0">
              <a:latin typeface="Verdana" pitchFamily="34" charset="0"/>
            </a:endParaRPr>
          </a:p>
          <a:p>
            <a:pPr>
              <a:spcBef>
                <a:spcPts val="0"/>
              </a:spcBef>
              <a:buFont typeface="Courier New" pitchFamily="49" charset="0"/>
              <a:buChar char="o"/>
              <a:defRPr/>
            </a:pPr>
            <a:r>
              <a:rPr lang="en-US" sz="2000" kern="0" dirty="0">
                <a:latin typeface="Verdana" pitchFamily="34" charset="0"/>
              </a:rPr>
              <a:t> Identity of chemical,</a:t>
            </a:r>
          </a:p>
          <a:p>
            <a:pPr>
              <a:spcBef>
                <a:spcPts val="0"/>
              </a:spcBef>
              <a:buFont typeface="Courier New" pitchFamily="49" charset="0"/>
              <a:buChar char="o"/>
              <a:defRPr/>
            </a:pPr>
            <a:r>
              <a:rPr lang="en-US" sz="2000" kern="0" dirty="0">
                <a:latin typeface="Verdana" pitchFamily="34" charset="0"/>
              </a:rPr>
              <a:t> Hazard warnings, and</a:t>
            </a:r>
          </a:p>
          <a:p>
            <a:pPr>
              <a:spcBef>
                <a:spcPts val="0"/>
              </a:spcBef>
              <a:buFont typeface="Courier New" pitchFamily="49" charset="0"/>
              <a:buChar char="o"/>
              <a:defRPr/>
            </a:pPr>
            <a:r>
              <a:rPr lang="en-US" sz="2000" kern="0" dirty="0">
                <a:latin typeface="Verdana" pitchFamily="34" charset="0"/>
              </a:rPr>
              <a:t> Name and address of </a:t>
            </a:r>
          </a:p>
          <a:p>
            <a:pPr>
              <a:spcBef>
                <a:spcPts val="0"/>
              </a:spcBef>
              <a:defRPr/>
            </a:pPr>
            <a:r>
              <a:rPr lang="en-US" sz="2000" kern="0" dirty="0">
                <a:latin typeface="Verdana" pitchFamily="34" charset="0"/>
              </a:rPr>
              <a:t>   manufacturer, distributor    </a:t>
            </a:r>
            <a:br>
              <a:rPr lang="en-US" sz="2000" kern="0" dirty="0">
                <a:latin typeface="Verdana" pitchFamily="34" charset="0"/>
              </a:rPr>
            </a:br>
            <a:r>
              <a:rPr lang="en-US" sz="2000" kern="0" dirty="0">
                <a:latin typeface="Verdana" pitchFamily="34" charset="0"/>
              </a:rPr>
              <a:t>   or importer</a:t>
            </a:r>
          </a:p>
        </p:txBody>
      </p:sp>
      <p:pic>
        <p:nvPicPr>
          <p:cNvPr id="57354" name="Picture 7" descr="C:\Documents and Settings\stlane\My Documents\My Pictures\GHS pix\hazards-identific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447800"/>
            <a:ext cx="444341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Transporting</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55</a:t>
            </a:r>
          </a:p>
        </p:txBody>
      </p:sp>
      <p:sp>
        <p:nvSpPr>
          <p:cNvPr id="583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837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2"/>
          <p:cNvSpPr txBox="1">
            <a:spLocks/>
          </p:cNvSpPr>
          <p:nvPr/>
        </p:nvSpPr>
        <p:spPr bwMode="auto">
          <a:xfrm>
            <a:off x="685800" y="2133600"/>
            <a:ext cx="4267200" cy="3505200"/>
          </a:xfrm>
          <a:prstGeom prst="rect">
            <a:avLst/>
          </a:prstGeom>
          <a:noFill/>
          <a:ln w="9525">
            <a:noFill/>
            <a:miter lim="800000"/>
            <a:headEnd/>
            <a:tailEnd/>
          </a:ln>
        </p:spPr>
        <p:txBody>
          <a:bodyPr/>
          <a:lstStyle/>
          <a:p>
            <a:pPr>
              <a:spcBef>
                <a:spcPts val="0"/>
              </a:spcBef>
              <a:defRPr/>
            </a:pPr>
            <a:r>
              <a:rPr lang="en-US" sz="2400" kern="0" dirty="0">
                <a:latin typeface="Verdana" pitchFamily="34" charset="0"/>
              </a:rPr>
              <a:t>For transportation: </a:t>
            </a:r>
          </a:p>
          <a:p>
            <a:pPr>
              <a:spcBef>
                <a:spcPts val="0"/>
              </a:spcBef>
              <a:defRPr/>
            </a:pPr>
            <a:r>
              <a:rPr lang="en-US" sz="2400" kern="0" dirty="0">
                <a:latin typeface="Verdana" pitchFamily="34" charset="0"/>
              </a:rPr>
              <a:t>Use pictograms, referred to as labels in transport regulations, prescribed by </a:t>
            </a:r>
            <a:r>
              <a:rPr lang="en-US" sz="2400" u="sng" kern="0" dirty="0">
                <a:latin typeface="Verdana" pitchFamily="34" charset="0"/>
              </a:rPr>
              <a:t>UN Model Regulations on the Transport of Dangerous Goods</a:t>
            </a:r>
            <a:endParaRPr lang="en-US" sz="2400" kern="0" dirty="0">
              <a:latin typeface="Verdana" pitchFamily="34" charset="0"/>
            </a:endParaRPr>
          </a:p>
        </p:txBody>
      </p:sp>
      <p:pic>
        <p:nvPicPr>
          <p:cNvPr id="58378" name="Picture 8" descr="C:\Documents and Settings\stlane\My Documents\My Pictures\GHS pix\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438400"/>
            <a:ext cx="15462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Dangerous Good Label</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56</a:t>
            </a:r>
          </a:p>
        </p:txBody>
      </p:sp>
      <p:sp>
        <p:nvSpPr>
          <p:cNvPr id="593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940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4" name="Content Placeholder 2"/>
          <p:cNvSpPr txBox="1">
            <a:spLocks/>
          </p:cNvSpPr>
          <p:nvPr/>
        </p:nvSpPr>
        <p:spPr bwMode="auto">
          <a:xfrm>
            <a:off x="685800" y="1371600"/>
            <a:ext cx="4114800" cy="43434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   </a:t>
            </a:r>
            <a:r>
              <a:rPr lang="en-US" sz="2400" u="sng" kern="0" dirty="0">
                <a:latin typeface="Verdana" pitchFamily="34" charset="0"/>
              </a:rPr>
              <a:t>UN regulations</a:t>
            </a:r>
            <a:r>
              <a:rPr lang="en-US" sz="2400" kern="0" dirty="0">
                <a:latin typeface="Verdana" pitchFamily="34" charset="0"/>
              </a:rPr>
              <a:t>:</a:t>
            </a:r>
          </a:p>
          <a:p>
            <a:pPr eaLnBrk="0" hangingPunct="0">
              <a:spcBef>
                <a:spcPct val="20000"/>
              </a:spcBef>
              <a:defRPr/>
            </a:pPr>
            <a:endParaRPr lang="en-US" sz="800" kern="0" dirty="0">
              <a:latin typeface="Verdana" pitchFamily="34" charset="0"/>
            </a:endParaRPr>
          </a:p>
          <a:p>
            <a:pPr eaLnBrk="0" hangingPunct="0">
              <a:spcBef>
                <a:spcPts val="0"/>
              </a:spcBef>
              <a:defRPr/>
            </a:pPr>
            <a:r>
              <a:rPr lang="en-US" sz="2400" kern="0" dirty="0">
                <a:latin typeface="Verdana" pitchFamily="34" charset="0"/>
              </a:rPr>
              <a:t>This symbol affixed to packaging on a background of contrasting color</a:t>
            </a:r>
          </a:p>
          <a:p>
            <a:pPr eaLnBrk="0" hangingPunct="0">
              <a:spcBef>
                <a:spcPct val="20000"/>
              </a:spcBef>
              <a:defRPr/>
            </a:pPr>
            <a:endParaRPr lang="en-US" sz="2400" kern="0" dirty="0">
              <a:latin typeface="Verdana" pitchFamily="34" charset="0"/>
            </a:endParaRPr>
          </a:p>
          <a:p>
            <a:pPr eaLnBrk="0" hangingPunct="0">
              <a:spcBef>
                <a:spcPts val="0"/>
              </a:spcBef>
              <a:defRPr/>
            </a:pPr>
            <a:r>
              <a:rPr lang="en-US" sz="2400" kern="0" dirty="0">
                <a:latin typeface="Verdana" pitchFamily="34" charset="0"/>
              </a:rPr>
              <a:t>Only UN transport markings and labels are required for outer packaging</a:t>
            </a:r>
          </a:p>
          <a:p>
            <a:pPr algn="ctr" eaLnBrk="0" hangingPunct="0">
              <a:spcBef>
                <a:spcPct val="20000"/>
              </a:spcBef>
              <a:defRPr/>
            </a:pPr>
            <a:endParaRPr lang="en-US" sz="3200" kern="0" dirty="0">
              <a:latin typeface="Verdana" pitchFamily="34" charset="0"/>
            </a:endParaRPr>
          </a:p>
        </p:txBody>
      </p:sp>
      <p:pic>
        <p:nvPicPr>
          <p:cNvPr id="59402" name="Picture 8" descr="C:\Documents and Settings\stlane\My Documents\My Pictures\GHS pix\un transport  symbo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81200"/>
            <a:ext cx="21621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7" descr="C:\Documents and Settings\stlane\My Documents\My Pictures\GHS pix\un flammable lab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447800"/>
            <a:ext cx="1308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8" descr="C:\Documents and Settings\stlane\My Documents\My Pictures\GHS pix\marine poll.jpg"/>
          <p:cNvPicPr>
            <a:picLocks noChangeAspect="1" noChangeArrowheads="1"/>
          </p:cNvPicPr>
          <p:nvPr/>
        </p:nvPicPr>
        <p:blipFill>
          <a:blip r:embed="rId7">
            <a:extLst>
              <a:ext uri="{28A0092B-C50C-407E-A947-70E740481C1C}">
                <a14:useLocalDpi xmlns:a14="http://schemas.microsoft.com/office/drawing/2010/main" val="0"/>
              </a:ext>
            </a:extLst>
          </a:blip>
          <a:srcRect t="24390" b="21951"/>
          <a:stretch>
            <a:fillRect/>
          </a:stretch>
        </p:blipFill>
        <p:spPr bwMode="auto">
          <a:xfrm>
            <a:off x="4953000" y="3352800"/>
            <a:ext cx="1562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3" descr="C:\Documents and Settings\stlane\My Documents\My Pictures\GHS pix\2pan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419600"/>
            <a:ext cx="1504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Label Examples</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57</a:t>
            </a:r>
          </a:p>
        </p:txBody>
      </p:sp>
      <p:sp>
        <p:nvSpPr>
          <p:cNvPr id="604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042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60425" name="Picture 4" descr="C:\Documents and Settings\stlane\My Documents\My Pictures\GHS pix\labeled bot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19400"/>
            <a:ext cx="1871663"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2" descr="C:\Documents and Settings\stlane\My Documents\My Pictures\GHS pix\box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0"/>
            <a:ext cx="26574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7"/>
          <p:cNvSpPr txBox="1">
            <a:spLocks noChangeArrowheads="1"/>
          </p:cNvSpPr>
          <p:nvPr/>
        </p:nvSpPr>
        <p:spPr bwMode="auto">
          <a:xfrm>
            <a:off x="1066800" y="2057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On containers</a:t>
            </a:r>
          </a:p>
        </p:txBody>
      </p:sp>
      <p:sp>
        <p:nvSpPr>
          <p:cNvPr id="60428" name="TextBox 8"/>
          <p:cNvSpPr txBox="1">
            <a:spLocks noChangeArrowheads="1"/>
          </p:cNvSpPr>
          <p:nvPr/>
        </p:nvSpPr>
        <p:spPr bwMode="auto">
          <a:xfrm>
            <a:off x="5257800" y="2133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On shipping boxes</a:t>
            </a:r>
          </a:p>
        </p:txBody>
      </p:sp>
      <p:sp>
        <p:nvSpPr>
          <p:cNvPr id="13" name="Rectangle 12"/>
          <p:cNvSpPr/>
          <p:nvPr/>
        </p:nvSpPr>
        <p:spPr>
          <a:xfrm rot="20291272">
            <a:off x="6394450" y="4000500"/>
            <a:ext cx="1143000" cy="596900"/>
          </a:xfrm>
          <a:prstGeom prst="rect">
            <a:avLst/>
          </a:prstGeom>
          <a:solidFill>
            <a:srgbClr val="C6C49E"/>
          </a:solidFill>
          <a:ln>
            <a:solidFill>
              <a:srgbClr val="C6C4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Intermodal Container Markings</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58</a:t>
            </a:r>
          </a:p>
        </p:txBody>
      </p:sp>
      <p:pic>
        <p:nvPicPr>
          <p:cNvPr id="61447" name="Picture 10" descr="C:\Documents and Settings\stlane\My Documents\My Pictures\GHS pix\intermodal.jpg"/>
          <p:cNvPicPr>
            <a:picLocks noChangeAspect="1" noChangeArrowheads="1"/>
          </p:cNvPicPr>
          <p:nvPr/>
        </p:nvPicPr>
        <p:blipFill>
          <a:blip r:embed="rId5">
            <a:extLst>
              <a:ext uri="{28A0092B-C50C-407E-A947-70E740481C1C}">
                <a14:useLocalDpi xmlns:a14="http://schemas.microsoft.com/office/drawing/2010/main" val="0"/>
              </a:ext>
            </a:extLst>
          </a:blip>
          <a:srcRect t="17778" b="21777"/>
          <a:stretch>
            <a:fillRect/>
          </a:stretch>
        </p:blipFill>
        <p:spPr bwMode="auto">
          <a:xfrm>
            <a:off x="6096000" y="1143000"/>
            <a:ext cx="2857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2" descr="C:\Documents and Settings\stlane\My Documents\My Pictures\GHS pix\un orange numb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5908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3" descr="C:\Documents and Settings\stlane\My Documents\My Pictures\HM Awareness\yellow pages.jpg"/>
          <p:cNvPicPr>
            <a:picLocks noChangeAspect="1" noChangeArrowheads="1"/>
          </p:cNvPicPr>
          <p:nvPr/>
        </p:nvPicPr>
        <p:blipFill>
          <a:blip r:embed="rId7">
            <a:extLst>
              <a:ext uri="{28A0092B-C50C-407E-A947-70E740481C1C}">
                <a14:useLocalDpi xmlns:a14="http://schemas.microsoft.com/office/drawing/2010/main" val="0"/>
              </a:ext>
            </a:extLst>
          </a:blip>
          <a:srcRect t="18182" b="15150"/>
          <a:stretch>
            <a:fillRect/>
          </a:stretch>
        </p:blipFill>
        <p:spPr bwMode="auto">
          <a:xfrm>
            <a:off x="6477000" y="4495800"/>
            <a:ext cx="22479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533400" y="1219200"/>
            <a:ext cx="4267200" cy="46482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“Hazard Identification Numbers” may be used with intermodal containers</a:t>
            </a:r>
          </a:p>
          <a:p>
            <a:pPr eaLnBrk="0" hangingPunct="0">
              <a:spcBef>
                <a:spcPct val="20000"/>
              </a:spcBef>
              <a:defRPr/>
            </a:pPr>
            <a:endParaRPr lang="en-US" sz="800" kern="0" dirty="0">
              <a:latin typeface="Verdana" pitchFamily="34" charset="0"/>
            </a:endParaRPr>
          </a:p>
          <a:p>
            <a:pPr eaLnBrk="0" hangingPunct="0">
              <a:spcBef>
                <a:spcPct val="20000"/>
              </a:spcBef>
              <a:defRPr/>
            </a:pPr>
            <a:r>
              <a:rPr lang="en-US" sz="2400" u="sng" kern="0" dirty="0">
                <a:latin typeface="Verdana" pitchFamily="34" charset="0"/>
              </a:rPr>
              <a:t>Top panel</a:t>
            </a:r>
            <a:r>
              <a:rPr lang="en-US" sz="2400" kern="0" dirty="0">
                <a:latin typeface="Verdana" pitchFamily="34" charset="0"/>
              </a:rPr>
              <a:t>: 2 or 3 digits coded to group of hazards;</a:t>
            </a:r>
          </a:p>
          <a:p>
            <a:pPr eaLnBrk="0" hangingPunct="0">
              <a:spcBef>
                <a:spcPct val="20000"/>
              </a:spcBef>
              <a:defRPr/>
            </a:pPr>
            <a:endParaRPr lang="en-US" sz="800" kern="0" dirty="0">
              <a:latin typeface="Verdana" pitchFamily="34" charset="0"/>
            </a:endParaRPr>
          </a:p>
          <a:p>
            <a:pPr eaLnBrk="0" hangingPunct="0">
              <a:spcBef>
                <a:spcPct val="20000"/>
              </a:spcBef>
              <a:defRPr/>
            </a:pPr>
            <a:r>
              <a:rPr lang="en-US" sz="2400" u="sng" kern="0" dirty="0">
                <a:latin typeface="Verdana" pitchFamily="34" charset="0"/>
              </a:rPr>
              <a:t>Bottom panel</a:t>
            </a:r>
            <a:r>
              <a:rPr lang="en-US" sz="2400" kern="0" dirty="0">
                <a:latin typeface="Verdana" pitchFamily="34" charset="0"/>
              </a:rPr>
              <a:t>: these numbers can be searched in the Emergency Response Guidebook</a:t>
            </a:r>
          </a:p>
        </p:txBody>
      </p:sp>
      <p:sp>
        <p:nvSpPr>
          <p:cNvPr id="61451" name="TextBox 7"/>
          <p:cNvSpPr txBox="1">
            <a:spLocks noChangeArrowheads="1"/>
          </p:cNvSpPr>
          <p:nvPr/>
        </p:nvSpPr>
        <p:spPr bwMode="auto">
          <a:xfrm>
            <a:off x="4648200" y="2895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latin typeface="Verdana" panose="020B0604030504040204" pitchFamily="34" charset="0"/>
              </a:rPr>
              <a:t>Highly flammable liquid</a:t>
            </a:r>
          </a:p>
        </p:txBody>
      </p:sp>
      <p:sp>
        <p:nvSpPr>
          <p:cNvPr id="61452" name="TextBox 8"/>
          <p:cNvSpPr txBox="1">
            <a:spLocks noChangeArrowheads="1"/>
          </p:cNvSpPr>
          <p:nvPr/>
        </p:nvSpPr>
        <p:spPr bwMode="auto">
          <a:xfrm>
            <a:off x="5029200" y="37338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Verdana" panose="020B0604030504040204" pitchFamily="34" charset="0"/>
              </a:rPr>
              <a:t>Gasoline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SDS</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59</a:t>
            </a:r>
          </a:p>
        </p:txBody>
      </p:sp>
      <p:pic>
        <p:nvPicPr>
          <p:cNvPr id="62471" name="Picture 2" descr="C:\Documents and Settings\stlane\My Documents\My Pictures\GHS pix\sds bin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362200"/>
            <a:ext cx="2079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bwMode="auto">
          <a:xfrm>
            <a:off x="762000" y="1295400"/>
            <a:ext cx="5334000" cy="4114800"/>
          </a:xfrm>
          <a:prstGeom prst="rect">
            <a:avLst/>
          </a:prstGeom>
          <a:noFill/>
          <a:ln w="9525">
            <a:noFill/>
            <a:miter lim="800000"/>
            <a:headEnd/>
            <a:tailEnd/>
          </a:ln>
        </p:spPr>
        <p:txBody>
          <a:bodyPr/>
          <a:lstStyle/>
          <a:p>
            <a:pPr>
              <a:spcBef>
                <a:spcPts val="0"/>
              </a:spcBef>
              <a:buFont typeface="Arial" pitchFamily="34" charset="0"/>
              <a:buChar char="•"/>
              <a:defRPr/>
            </a:pPr>
            <a:r>
              <a:rPr lang="en-US" sz="2200" kern="0" dirty="0">
                <a:latin typeface="Verdana" pitchFamily="34" charset="0"/>
              </a:rPr>
              <a:t> Under the GHS, MSDSs </a:t>
            </a:r>
          </a:p>
          <a:p>
            <a:pPr>
              <a:spcBef>
                <a:spcPts val="0"/>
              </a:spcBef>
              <a:defRPr/>
            </a:pPr>
            <a:r>
              <a:rPr lang="en-US" sz="2200" kern="0" dirty="0">
                <a:latin typeface="Verdana" pitchFamily="34" charset="0"/>
              </a:rPr>
              <a:t>  (material safety data sheets) </a:t>
            </a:r>
          </a:p>
          <a:p>
            <a:pPr>
              <a:spcBef>
                <a:spcPts val="0"/>
              </a:spcBef>
              <a:defRPr/>
            </a:pPr>
            <a:r>
              <a:rPr lang="en-US" sz="2200" kern="0" dirty="0">
                <a:latin typeface="Verdana" pitchFamily="34" charset="0"/>
              </a:rPr>
              <a:t>  become SDS (safety data sheets)</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Categories (16) to be listed in a </a:t>
            </a:r>
          </a:p>
          <a:p>
            <a:pPr>
              <a:spcBef>
                <a:spcPts val="0"/>
              </a:spcBef>
              <a:defRPr/>
            </a:pPr>
            <a:r>
              <a:rPr lang="en-US" sz="2200" kern="0" dirty="0">
                <a:latin typeface="Verdana" pitchFamily="34" charset="0"/>
              </a:rPr>
              <a:t>  specific order</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Adheres to ANSI standard Z400.1</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GHS requires new SDSs be in </a:t>
            </a:r>
          </a:p>
          <a:p>
            <a:pPr>
              <a:spcBef>
                <a:spcPts val="0"/>
              </a:spcBef>
              <a:defRPr/>
            </a:pPr>
            <a:r>
              <a:rPr lang="en-US" sz="2200" kern="0" dirty="0">
                <a:latin typeface="Verdana" pitchFamily="34" charset="0"/>
              </a:rPr>
              <a:t>  uniform format by June 1, 2015</a:t>
            </a:r>
          </a:p>
          <a:p>
            <a:pPr>
              <a:spcBef>
                <a:spcPts val="0"/>
              </a:spcBef>
              <a:defRPr/>
            </a:pPr>
            <a:endParaRPr lang="en-US" sz="1400" kern="0" dirty="0">
              <a:latin typeface="Verdana" pitchFamily="34" charset="0"/>
            </a:endParaRPr>
          </a:p>
          <a:p>
            <a:pPr>
              <a:spcBef>
                <a:spcPts val="0"/>
              </a:spcBef>
              <a:buFont typeface="Arial" pitchFamily="34" charset="0"/>
              <a:buChar char="•"/>
              <a:defRPr/>
            </a:pPr>
            <a:r>
              <a:rPr lang="en-US" sz="2200" kern="0" dirty="0">
                <a:latin typeface="Verdana" pitchFamily="34" charset="0"/>
              </a:rPr>
              <a:t> Information for mixtures not </a:t>
            </a:r>
          </a:p>
          <a:p>
            <a:pPr>
              <a:spcBef>
                <a:spcPts val="0"/>
              </a:spcBef>
              <a:defRPr/>
            </a:pPr>
            <a:r>
              <a:rPr lang="en-US" sz="2200" kern="0" dirty="0">
                <a:latin typeface="Verdana" pitchFamily="34" charset="0"/>
              </a:rPr>
              <a:t>  individual chemicals in a mixture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Why is a Standard Necessary?</a:t>
            </a: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19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9223" name="TextBox 6"/>
          <p:cNvSpPr txBox="1">
            <a:spLocks noChangeArrowheads="1"/>
          </p:cNvSpPr>
          <p:nvPr/>
        </p:nvSpPr>
        <p:spPr bwMode="auto">
          <a:xfrm>
            <a:off x="457200" y="1392238"/>
            <a:ext cx="8020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ts val="2400"/>
            </a:pPr>
            <a:r>
              <a:rPr lang="en-US" altLang="en-US" sz="2000">
                <a:solidFill>
                  <a:srgbClr val="000000"/>
                </a:solidFill>
                <a:latin typeface="Verdana" panose="020B0604030504040204" pitchFamily="34" charset="0"/>
                <a:cs typeface="Arial" panose="020B0604020202020204" pitchFamily="34" charset="0"/>
              </a:rPr>
              <a:t> To evaluate the hazards of all chemicals imported into, </a:t>
            </a:r>
          </a:p>
          <a:p>
            <a:pPr eaLnBrk="1" hangingPunct="1">
              <a:spcBef>
                <a:spcPct val="0"/>
              </a:spcBef>
              <a:buSzPts val="2400"/>
              <a:buFontTx/>
              <a:buNone/>
            </a:pPr>
            <a:r>
              <a:rPr lang="en-US" altLang="en-US" sz="2000">
                <a:solidFill>
                  <a:srgbClr val="000000"/>
                </a:solidFill>
                <a:latin typeface="Verdana" panose="020B0604030504040204" pitchFamily="34" charset="0"/>
                <a:cs typeface="Arial" panose="020B0604020202020204" pitchFamily="34" charset="0"/>
              </a:rPr>
              <a:t>   produced, or used in workplaces in the United States</a:t>
            </a:r>
          </a:p>
          <a:p>
            <a:pPr eaLnBrk="1" hangingPunct="1">
              <a:spcBef>
                <a:spcPct val="0"/>
              </a:spcBef>
              <a:buSzPts val="2400"/>
              <a:buFontTx/>
              <a:buNone/>
            </a:pPr>
            <a:endParaRPr lang="en-US" altLang="en-US" sz="2000">
              <a:solidFill>
                <a:srgbClr val="000000"/>
              </a:solidFill>
              <a:latin typeface="Verdana" panose="020B0604030504040204" pitchFamily="34" charset="0"/>
              <a:cs typeface="Arial" panose="020B0604020202020204" pitchFamily="34" charset="0"/>
            </a:endParaRPr>
          </a:p>
          <a:p>
            <a:pPr eaLnBrk="1" hangingPunct="1">
              <a:spcBef>
                <a:spcPct val="0"/>
              </a:spcBef>
              <a:buSzPts val="2400"/>
            </a:pPr>
            <a:r>
              <a:rPr lang="en-US" altLang="en-US" sz="2000">
                <a:solidFill>
                  <a:srgbClr val="000000"/>
                </a:solidFill>
                <a:latin typeface="Verdana" panose="020B0604030504040204" pitchFamily="34" charset="0"/>
                <a:cs typeface="Arial" panose="020B0604020202020204" pitchFamily="34" charset="0"/>
              </a:rPr>
              <a:t> To prevent or minimize employee exposure to chemicals</a:t>
            </a:r>
          </a:p>
          <a:p>
            <a:pPr eaLnBrk="1" hangingPunct="1">
              <a:spcBef>
                <a:spcPct val="0"/>
              </a:spcBef>
              <a:buSzPts val="2400"/>
              <a:buFontTx/>
              <a:buNone/>
            </a:pPr>
            <a:endParaRPr lang="en-US" altLang="en-US" sz="2000">
              <a:solidFill>
                <a:srgbClr val="000000"/>
              </a:solidFill>
              <a:latin typeface="Verdana" panose="020B0604030504040204" pitchFamily="34" charset="0"/>
              <a:cs typeface="Arial" panose="020B0604020202020204" pitchFamily="34" charset="0"/>
            </a:endParaRPr>
          </a:p>
          <a:p>
            <a:pPr eaLnBrk="1" hangingPunct="1">
              <a:spcBef>
                <a:spcPct val="0"/>
              </a:spcBef>
              <a:buSzPts val="2400"/>
            </a:pPr>
            <a:r>
              <a:rPr lang="en-US" altLang="en-US" sz="2000">
                <a:solidFill>
                  <a:srgbClr val="000000"/>
                </a:solidFill>
                <a:latin typeface="Verdana" panose="020B0604030504040204" pitchFamily="34" charset="0"/>
                <a:cs typeface="Arial" panose="020B0604020202020204" pitchFamily="34" charset="0"/>
              </a:rPr>
              <a:t> Because chemical exposure can contribute to serious </a:t>
            </a:r>
          </a:p>
          <a:p>
            <a:pPr eaLnBrk="1" hangingPunct="1">
              <a:spcBef>
                <a:spcPct val="0"/>
              </a:spcBef>
              <a:buSzPts val="2400"/>
              <a:buFontTx/>
              <a:buNone/>
            </a:pPr>
            <a:r>
              <a:rPr lang="en-US" altLang="en-US" sz="2000">
                <a:solidFill>
                  <a:srgbClr val="000000"/>
                </a:solidFill>
                <a:latin typeface="Verdana" panose="020B0604030504040204" pitchFamily="34" charset="0"/>
                <a:cs typeface="Arial" panose="020B0604020202020204" pitchFamily="34" charset="0"/>
              </a:rPr>
              <a:t>   health effects:</a:t>
            </a:r>
          </a:p>
          <a:p>
            <a:pPr eaLnBrk="1" hangingPunct="1">
              <a:spcBef>
                <a:spcPct val="0"/>
              </a:spcBef>
              <a:buSzPts val="2400"/>
              <a:buFontTx/>
              <a:buNone/>
            </a:pPr>
            <a:endParaRPr lang="en-US" altLang="en-US" sz="2000">
              <a:solidFill>
                <a:srgbClr val="000000"/>
              </a:solidFill>
              <a:latin typeface="Verdana" panose="020B0604030504040204" pitchFamily="34" charset="0"/>
              <a:cs typeface="Arial" panose="020B0604020202020204" pitchFamily="34" charset="0"/>
            </a:endParaRPr>
          </a:p>
          <a:p>
            <a:pPr lvl="1" eaLnBrk="1" hangingPunct="1">
              <a:spcBef>
                <a:spcPct val="0"/>
              </a:spcBef>
              <a:buSzPts val="2000"/>
              <a:buFont typeface="Courier New" panose="02070309020205020404" pitchFamily="49" charset="0"/>
              <a:buChar char="o"/>
            </a:pPr>
            <a:r>
              <a:rPr lang="en-US" altLang="en-US" sz="2000">
                <a:solidFill>
                  <a:srgbClr val="000000"/>
                </a:solidFill>
                <a:latin typeface="Verdana" panose="020B0604030504040204" pitchFamily="34" charset="0"/>
                <a:cs typeface="Arial" panose="020B0604020202020204" pitchFamily="34" charset="0"/>
              </a:rPr>
              <a:t> Heart ailments   </a:t>
            </a:r>
          </a:p>
          <a:p>
            <a:pPr lvl="1" eaLnBrk="1" hangingPunct="1">
              <a:spcBef>
                <a:spcPct val="0"/>
              </a:spcBef>
              <a:buSzPts val="2000"/>
              <a:buFont typeface="Courier New" panose="02070309020205020404" pitchFamily="49" charset="0"/>
              <a:buChar char="o"/>
            </a:pPr>
            <a:r>
              <a:rPr lang="en-US" altLang="en-US" sz="2000">
                <a:solidFill>
                  <a:srgbClr val="000000"/>
                </a:solidFill>
                <a:latin typeface="Verdana" panose="020B0604030504040204" pitchFamily="34" charset="0"/>
                <a:cs typeface="Arial" panose="020B0604020202020204" pitchFamily="34" charset="0"/>
              </a:rPr>
              <a:t> Burns/rashes </a:t>
            </a:r>
          </a:p>
          <a:p>
            <a:pPr lvl="1" eaLnBrk="1" hangingPunct="1">
              <a:spcBef>
                <a:spcPct val="0"/>
              </a:spcBef>
              <a:buSzPts val="2000"/>
              <a:buFont typeface="Courier New" panose="02070309020205020404" pitchFamily="49" charset="0"/>
              <a:buChar char="o"/>
            </a:pPr>
            <a:r>
              <a:rPr lang="en-US" altLang="en-US" sz="2000">
                <a:solidFill>
                  <a:srgbClr val="000000"/>
                </a:solidFill>
                <a:latin typeface="Verdana" panose="020B0604030504040204" pitchFamily="34" charset="0"/>
                <a:cs typeface="Arial" panose="020B0604020202020204" pitchFamily="34" charset="0"/>
              </a:rPr>
              <a:t> Kidney/lung damage</a:t>
            </a:r>
          </a:p>
          <a:p>
            <a:pPr lvl="1" eaLnBrk="1" hangingPunct="1">
              <a:spcBef>
                <a:spcPct val="0"/>
              </a:spcBef>
              <a:buSzPts val="2000"/>
              <a:buFont typeface="Courier New" panose="02070309020205020404" pitchFamily="49" charset="0"/>
              <a:buChar char="o"/>
            </a:pPr>
            <a:r>
              <a:rPr lang="en-US" altLang="en-US" sz="2000">
                <a:solidFill>
                  <a:srgbClr val="000000"/>
                </a:solidFill>
                <a:latin typeface="Verdana" panose="020B0604030504040204" pitchFamily="34" charset="0"/>
                <a:cs typeface="Arial" panose="020B0604020202020204" pitchFamily="34" charset="0"/>
              </a:rPr>
              <a:t> Sterility                </a:t>
            </a:r>
          </a:p>
          <a:p>
            <a:pPr lvl="1" eaLnBrk="1" hangingPunct="1">
              <a:spcBef>
                <a:spcPct val="0"/>
              </a:spcBef>
              <a:buSzPts val="2000"/>
              <a:buFont typeface="Courier New" panose="02070309020205020404" pitchFamily="49" charset="0"/>
              <a:buChar char="o"/>
            </a:pPr>
            <a:r>
              <a:rPr lang="en-US" altLang="en-US" sz="2000">
                <a:solidFill>
                  <a:srgbClr val="000000"/>
                </a:solidFill>
                <a:latin typeface="Verdana" panose="020B0604030504040204" pitchFamily="34" charset="0"/>
                <a:cs typeface="Arial" panose="020B0604020202020204" pitchFamily="34" charset="0"/>
              </a:rPr>
              <a:t> Cancer</a:t>
            </a:r>
          </a:p>
          <a:p>
            <a:pPr lvl="1" eaLnBrk="1" hangingPunct="1">
              <a:spcBef>
                <a:spcPct val="0"/>
              </a:spcBef>
              <a:buSzPts val="2000"/>
              <a:buFont typeface="Courier New" panose="02070309020205020404" pitchFamily="49" charset="0"/>
              <a:buChar char="o"/>
            </a:pPr>
            <a:r>
              <a:rPr lang="en-US" altLang="en-US" sz="2000">
                <a:solidFill>
                  <a:srgbClr val="000000"/>
                </a:solidFill>
                <a:latin typeface="Verdana" panose="020B0604030504040204" pitchFamily="34" charset="0"/>
                <a:cs typeface="Arial" panose="020B0604020202020204" pitchFamily="34" charset="0"/>
              </a:rPr>
              <a:t> Central nervous system damage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3592513"/>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191000"/>
            <a:ext cx="239553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22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22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2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SDS</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60</a:t>
            </a:r>
          </a:p>
        </p:txBody>
      </p:sp>
      <p:sp>
        <p:nvSpPr>
          <p:cNvPr id="12" name="Content Placeholder 2"/>
          <p:cNvSpPr txBox="1">
            <a:spLocks/>
          </p:cNvSpPr>
          <p:nvPr/>
        </p:nvSpPr>
        <p:spPr bwMode="auto">
          <a:xfrm>
            <a:off x="457200" y="1371600"/>
            <a:ext cx="4495800" cy="4419600"/>
          </a:xfrm>
          <a:prstGeom prst="rect">
            <a:avLst/>
          </a:prstGeom>
          <a:noFill/>
          <a:ln w="9525">
            <a:noFill/>
            <a:miter lim="800000"/>
            <a:headEnd/>
            <a:tailEnd/>
          </a:ln>
        </p:spPr>
        <p:txBody>
          <a:bodyPr/>
          <a:lstStyle/>
          <a:p>
            <a:pPr>
              <a:lnSpc>
                <a:spcPct val="90000"/>
              </a:lnSpc>
              <a:spcBef>
                <a:spcPct val="20000"/>
              </a:spcBef>
              <a:buFont typeface="Arial" pitchFamily="34" charset="0"/>
              <a:buChar char="•"/>
              <a:defRPr/>
            </a:pPr>
            <a:r>
              <a:rPr lang="en-US" sz="2400" kern="0" dirty="0">
                <a:latin typeface="Verdana" pitchFamily="34" charset="0"/>
              </a:rPr>
              <a:t> Safety Data Sheet</a:t>
            </a:r>
          </a:p>
          <a:p>
            <a:pPr>
              <a:lnSpc>
                <a:spcPct val="90000"/>
              </a:lnSpc>
              <a:spcBef>
                <a:spcPct val="20000"/>
              </a:spcBef>
              <a:buFont typeface="Arial" pitchFamily="34" charset="0"/>
              <a:buChar char="•"/>
              <a:defRPr/>
            </a:pPr>
            <a:endParaRPr lang="en-US" b="1"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Developed by chemical </a:t>
            </a:r>
          </a:p>
          <a:p>
            <a:pPr>
              <a:lnSpc>
                <a:spcPct val="90000"/>
              </a:lnSpc>
              <a:spcBef>
                <a:spcPts val="0"/>
              </a:spcBef>
              <a:defRPr/>
            </a:pPr>
            <a:r>
              <a:rPr lang="en-US" sz="2400" kern="0" dirty="0">
                <a:latin typeface="Verdana" pitchFamily="34" charset="0"/>
              </a:rPr>
              <a:t>  manufacturers and </a:t>
            </a:r>
          </a:p>
          <a:p>
            <a:pPr>
              <a:lnSpc>
                <a:spcPct val="90000"/>
              </a:lnSpc>
              <a:spcBef>
                <a:spcPts val="0"/>
              </a:spcBef>
              <a:defRPr/>
            </a:pPr>
            <a:r>
              <a:rPr lang="en-US" sz="2400" kern="0" dirty="0">
                <a:latin typeface="Verdana" pitchFamily="34" charset="0"/>
              </a:rPr>
              <a:t>  importers</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An SDS must be on hand </a:t>
            </a:r>
          </a:p>
          <a:p>
            <a:pPr>
              <a:lnSpc>
                <a:spcPct val="90000"/>
              </a:lnSpc>
              <a:spcBef>
                <a:spcPts val="0"/>
              </a:spcBef>
              <a:defRPr/>
            </a:pPr>
            <a:r>
              <a:rPr lang="en-US" sz="2400" kern="0" dirty="0">
                <a:latin typeface="Verdana" pitchFamily="34" charset="0"/>
              </a:rPr>
              <a:t>  for each hazardous </a:t>
            </a:r>
          </a:p>
          <a:p>
            <a:pPr>
              <a:lnSpc>
                <a:spcPct val="90000"/>
              </a:lnSpc>
              <a:spcBef>
                <a:spcPts val="0"/>
              </a:spcBef>
              <a:defRPr/>
            </a:pPr>
            <a:r>
              <a:rPr lang="en-US" sz="2400" kern="0" dirty="0">
                <a:latin typeface="Verdana" pitchFamily="34" charset="0"/>
              </a:rPr>
              <a:t>  chemical used</a:t>
            </a:r>
          </a:p>
          <a:p>
            <a:pPr>
              <a:lnSpc>
                <a:spcPct val="90000"/>
              </a:lnSpc>
              <a:spcBef>
                <a:spcPct val="20000"/>
              </a:spcBef>
              <a:buFont typeface="Arial" pitchFamily="34" charset="0"/>
              <a:buChar char="•"/>
              <a:defRPr/>
            </a:pPr>
            <a:endParaRPr lang="en-US"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SDS for mixtures not </a:t>
            </a:r>
          </a:p>
          <a:p>
            <a:pPr>
              <a:lnSpc>
                <a:spcPct val="90000"/>
              </a:lnSpc>
              <a:spcBef>
                <a:spcPts val="0"/>
              </a:spcBef>
              <a:defRPr/>
            </a:pPr>
            <a:r>
              <a:rPr lang="en-US" sz="2400" kern="0" dirty="0">
                <a:latin typeface="Verdana" pitchFamily="34" charset="0"/>
              </a:rPr>
              <a:t>  individual chemicals in  </a:t>
            </a:r>
            <a:br>
              <a:rPr lang="en-US" sz="2400" kern="0" dirty="0">
                <a:latin typeface="Verdana" pitchFamily="34" charset="0"/>
              </a:rPr>
            </a:br>
            <a:r>
              <a:rPr lang="en-US" sz="2400" kern="0" dirty="0">
                <a:latin typeface="Verdana" pitchFamily="34" charset="0"/>
              </a:rPr>
              <a:t>  the mixtures</a:t>
            </a:r>
          </a:p>
          <a:p>
            <a:pPr eaLnBrk="0" hangingPunct="0">
              <a:spcBef>
                <a:spcPct val="20000"/>
              </a:spcBef>
              <a:buFont typeface="Arial" pitchFamily="34" charset="0"/>
              <a:buChar char="•"/>
              <a:defRPr/>
            </a:pPr>
            <a:endParaRPr lang="en-US" sz="3200" kern="0" dirty="0">
              <a:latin typeface="Verdana" pitchFamily="34" charset="0"/>
            </a:endParaRPr>
          </a:p>
        </p:txBody>
      </p:sp>
      <p:pic>
        <p:nvPicPr>
          <p:cNvPr id="63496" name="Picture 8" descr="Safety Data Sheet.jpg"/>
          <p:cNvPicPr>
            <a:picLocks noChangeAspect="1"/>
          </p:cNvPicPr>
          <p:nvPr/>
        </p:nvPicPr>
        <p:blipFill>
          <a:blip r:embed="rId5">
            <a:extLst>
              <a:ext uri="{28A0092B-C50C-407E-A947-70E740481C1C}">
                <a14:useLocalDpi xmlns:a14="http://schemas.microsoft.com/office/drawing/2010/main" val="0"/>
              </a:ext>
            </a:extLst>
          </a:blip>
          <a:srcRect l="10056" t="3461" r="15788" b="4402"/>
          <a:stretch>
            <a:fillRect/>
          </a:stretch>
        </p:blipFill>
        <p:spPr bwMode="auto">
          <a:xfrm>
            <a:off x="4876800" y="1162050"/>
            <a:ext cx="36576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Information on a SDS</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61</a:t>
            </a:r>
          </a:p>
        </p:txBody>
      </p:sp>
      <p:pic>
        <p:nvPicPr>
          <p:cNvPr id="64519" name="Picture 9" descr="C:\Documents and Settings\stlane\My Documents\My Pictures\GHS pix\sds_binder.png"/>
          <p:cNvPicPr>
            <a:picLocks noChangeAspect="1" noChangeArrowheads="1"/>
          </p:cNvPicPr>
          <p:nvPr/>
        </p:nvPicPr>
        <p:blipFill>
          <a:blip r:embed="rId5">
            <a:extLst>
              <a:ext uri="{28A0092B-C50C-407E-A947-70E740481C1C}">
                <a14:useLocalDpi xmlns:a14="http://schemas.microsoft.com/office/drawing/2010/main" val="0"/>
              </a:ext>
            </a:extLst>
          </a:blip>
          <a:srcRect l="16270" t="4372" r="15028" b="1639"/>
          <a:stretch>
            <a:fillRect/>
          </a:stretch>
        </p:blipFill>
        <p:spPr bwMode="auto">
          <a:xfrm>
            <a:off x="5676900" y="19431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304800" y="1524000"/>
            <a:ext cx="4800600" cy="4114800"/>
          </a:xfrm>
          <a:prstGeom prst="rect">
            <a:avLst/>
          </a:prstGeom>
          <a:noFill/>
          <a:ln w="9525">
            <a:noFill/>
            <a:miter lim="800000"/>
            <a:headEnd/>
            <a:tailEnd/>
          </a:ln>
        </p:spPr>
        <p:txBody>
          <a:bodyPr/>
          <a:lstStyle/>
          <a:p>
            <a:pPr>
              <a:lnSpc>
                <a:spcPct val="90000"/>
              </a:lnSpc>
              <a:spcBef>
                <a:spcPct val="20000"/>
              </a:spcBef>
              <a:buFont typeface="Arial" pitchFamily="34" charset="0"/>
              <a:buChar char="•"/>
              <a:defRPr/>
            </a:pPr>
            <a:r>
              <a:rPr lang="en-US" sz="2400" kern="0" dirty="0">
                <a:latin typeface="Verdana" pitchFamily="34" charset="0"/>
              </a:rPr>
              <a:t> Chemical names</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Manufacturer info (name, </a:t>
            </a:r>
          </a:p>
          <a:p>
            <a:pPr>
              <a:lnSpc>
                <a:spcPct val="90000"/>
              </a:lnSpc>
              <a:spcBef>
                <a:spcPts val="0"/>
              </a:spcBef>
              <a:defRPr/>
            </a:pPr>
            <a:r>
              <a:rPr lang="en-US" sz="2400" kern="0" dirty="0">
                <a:latin typeface="Verdana" pitchFamily="34" charset="0"/>
              </a:rPr>
              <a:t>  address and telephone  </a:t>
            </a:r>
          </a:p>
          <a:p>
            <a:pPr>
              <a:lnSpc>
                <a:spcPct val="90000"/>
              </a:lnSpc>
              <a:spcBef>
                <a:spcPts val="0"/>
              </a:spcBef>
              <a:defRPr/>
            </a:pPr>
            <a:r>
              <a:rPr lang="en-US" sz="2400" kern="0" dirty="0">
                <a:latin typeface="Verdana" pitchFamily="34" charset="0"/>
              </a:rPr>
              <a:t>  numbers)</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List of chemical ingredients</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Permissible exposure limits </a:t>
            </a:r>
          </a:p>
          <a:p>
            <a:pPr>
              <a:lnSpc>
                <a:spcPct val="90000"/>
              </a:lnSpc>
              <a:spcBef>
                <a:spcPct val="20000"/>
              </a:spcBef>
              <a:defRPr/>
            </a:pPr>
            <a:r>
              <a:rPr lang="en-US" sz="2400" kern="0" dirty="0">
                <a:latin typeface="Verdana" pitchFamily="34" charset="0"/>
              </a:rPr>
              <a:t>  (PELs) and threshold limit    </a:t>
            </a:r>
          </a:p>
          <a:p>
            <a:pPr>
              <a:lnSpc>
                <a:spcPct val="90000"/>
              </a:lnSpc>
              <a:spcBef>
                <a:spcPct val="20000"/>
              </a:spcBef>
              <a:defRPr/>
            </a:pPr>
            <a:r>
              <a:rPr lang="en-US" sz="2400" kern="0" dirty="0">
                <a:latin typeface="Verdana" pitchFamily="34" charset="0"/>
              </a:rPr>
              <a:t>  values (TLVs)</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Information on a SDS</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62</a:t>
            </a:r>
          </a:p>
        </p:txBody>
      </p:sp>
      <p:sp>
        <p:nvSpPr>
          <p:cNvPr id="655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554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65545" name="Picture 6" descr="C:\Documents and Settings\stlane\My Documents\My Pictures\GHS pix\draeger tube expo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19200"/>
            <a:ext cx="22002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7" descr="C:\Documents and Settings\stlane\My Documents\My Pictures\GHS pix\exp boo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048000"/>
            <a:ext cx="2238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685800" y="2286000"/>
            <a:ext cx="5105400" cy="2590800"/>
          </a:xfrm>
          <a:prstGeom prst="rect">
            <a:avLst/>
          </a:prstGeom>
          <a:noFill/>
          <a:ln w="9525">
            <a:noFill/>
            <a:miter lim="800000"/>
            <a:headEnd/>
            <a:tailEnd/>
          </a:ln>
        </p:spPr>
        <p:txBody>
          <a:bodyPr/>
          <a:lstStyle/>
          <a:p>
            <a:pPr eaLnBrk="0" hangingPunct="0">
              <a:spcBef>
                <a:spcPts val="0"/>
              </a:spcBef>
              <a:defRPr/>
            </a:pPr>
            <a:r>
              <a:rPr lang="en-US" sz="2400" kern="0" dirty="0">
                <a:latin typeface="Verdana" pitchFamily="34" charset="0"/>
              </a:rPr>
              <a:t>Any other exposure limit used or recommended by chemical manufacturer, importer or employer preparing the SDSs now are required on the SDS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Information on a SDS</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63</a:t>
            </a:r>
          </a:p>
        </p:txBody>
      </p:sp>
      <p:sp>
        <p:nvSpPr>
          <p:cNvPr id="665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66568" name="Picture 3" descr="MSDS Bind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86000"/>
            <a:ext cx="22098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09600" y="1219200"/>
            <a:ext cx="5257800" cy="4724400"/>
          </a:xfrm>
          <a:prstGeom prst="rect">
            <a:avLst/>
          </a:prstGeom>
          <a:noFill/>
          <a:ln w="9525">
            <a:noFill/>
            <a:miter lim="800000"/>
            <a:headEnd/>
            <a:tailEnd/>
          </a:ln>
        </p:spPr>
        <p:txBody>
          <a:bodyPr/>
          <a:lstStyle/>
          <a:p>
            <a:pPr>
              <a:spcBef>
                <a:spcPct val="20000"/>
              </a:spcBef>
              <a:buFont typeface="Arial" pitchFamily="34" charset="0"/>
              <a:buChar char="•"/>
              <a:defRPr/>
            </a:pPr>
            <a:r>
              <a:rPr lang="en-US" sz="2200" kern="0" dirty="0">
                <a:latin typeface="Verdana" pitchFamily="34" charset="0"/>
              </a:rPr>
              <a:t> </a:t>
            </a:r>
            <a:r>
              <a:rPr lang="en-US" sz="2400" kern="0" dirty="0">
                <a:latin typeface="Verdana" pitchFamily="34" charset="0"/>
              </a:rPr>
              <a:t>Reactions with other chemicals</a:t>
            </a:r>
          </a:p>
          <a:p>
            <a:pPr>
              <a:spcBef>
                <a:spcPct val="20000"/>
              </a:spcBef>
              <a:defRPr/>
            </a:pPr>
            <a:endParaRPr lang="en-US" b="1" kern="0" dirty="0">
              <a:latin typeface="Verdana" pitchFamily="34" charset="0"/>
            </a:endParaRPr>
          </a:p>
          <a:p>
            <a:pPr>
              <a:spcBef>
                <a:spcPct val="20000"/>
              </a:spcBef>
              <a:buFont typeface="Arial" pitchFamily="34" charset="0"/>
              <a:buChar char="•"/>
              <a:defRPr/>
            </a:pPr>
            <a:r>
              <a:rPr lang="en-US" sz="2400" kern="0" dirty="0">
                <a:latin typeface="Verdana" pitchFamily="34" charset="0"/>
              </a:rPr>
              <a:t> Physical appearance</a:t>
            </a:r>
          </a:p>
          <a:p>
            <a:pPr>
              <a:spcBef>
                <a:spcPct val="20000"/>
              </a:spcBef>
              <a:buFont typeface="Arial" pitchFamily="34" charset="0"/>
              <a:buChar char="•"/>
              <a:defRPr/>
            </a:pPr>
            <a:endParaRPr lang="en-US" kern="0" dirty="0">
              <a:latin typeface="Verdana" pitchFamily="34" charset="0"/>
            </a:endParaRPr>
          </a:p>
          <a:p>
            <a:pPr>
              <a:spcBef>
                <a:spcPct val="20000"/>
              </a:spcBef>
              <a:buFont typeface="Arial" pitchFamily="34" charset="0"/>
              <a:buChar char="•"/>
              <a:defRPr/>
            </a:pPr>
            <a:r>
              <a:rPr lang="en-US" sz="2400" kern="0" dirty="0">
                <a:latin typeface="Verdana" pitchFamily="34" charset="0"/>
              </a:rPr>
              <a:t> Date of preparation</a:t>
            </a:r>
          </a:p>
          <a:p>
            <a:pPr>
              <a:spcBef>
                <a:spcPct val="20000"/>
              </a:spcBef>
              <a:buFont typeface="Arial" pitchFamily="34" charset="0"/>
              <a:buChar char="•"/>
              <a:defRPr/>
            </a:pPr>
            <a:endParaRPr kumimoji="1" lang="en-US" kern="0" dirty="0">
              <a:latin typeface="Verdana" pitchFamily="34" charset="0"/>
            </a:endParaRPr>
          </a:p>
          <a:p>
            <a:pPr>
              <a:spcBef>
                <a:spcPct val="20000"/>
              </a:spcBef>
              <a:buFont typeface="Arial" pitchFamily="34" charset="0"/>
              <a:buChar char="•"/>
              <a:defRPr/>
            </a:pPr>
            <a:r>
              <a:rPr kumimoji="1" lang="en-US" sz="2400" kern="0" dirty="0">
                <a:latin typeface="Verdana" pitchFamily="34" charset="0"/>
              </a:rPr>
              <a:t> Plus: </a:t>
            </a:r>
          </a:p>
          <a:p>
            <a:pPr>
              <a:spcBef>
                <a:spcPct val="20000"/>
              </a:spcBef>
              <a:defRPr/>
            </a:pPr>
            <a:endParaRPr kumimoji="1" lang="en-US" sz="1200" kern="0" dirty="0">
              <a:latin typeface="Verdana" pitchFamily="34" charset="0"/>
            </a:endParaRPr>
          </a:p>
          <a:p>
            <a:pPr eaLnBrk="0" hangingPunct="0">
              <a:spcBef>
                <a:spcPts val="0"/>
              </a:spcBef>
              <a:buFont typeface="Courier New" pitchFamily="49" charset="0"/>
              <a:buChar char="o"/>
              <a:defRPr/>
            </a:pPr>
            <a:r>
              <a:rPr lang="en-US" sz="2000" kern="0" dirty="0">
                <a:latin typeface="Verdana" pitchFamily="34" charset="0"/>
              </a:rPr>
              <a:t> How to put out a fire caused by a </a:t>
            </a:r>
          </a:p>
          <a:p>
            <a:pPr eaLnBrk="0" hangingPunct="0">
              <a:spcBef>
                <a:spcPts val="0"/>
              </a:spcBef>
              <a:defRPr/>
            </a:pPr>
            <a:r>
              <a:rPr lang="en-US" sz="2000" kern="0" dirty="0">
                <a:latin typeface="Verdana" pitchFamily="34" charset="0"/>
              </a:rPr>
              <a:t>   chemical</a:t>
            </a:r>
          </a:p>
          <a:p>
            <a:pPr eaLnBrk="0" hangingPunct="0">
              <a:spcBef>
                <a:spcPct val="20000"/>
              </a:spcBef>
              <a:buFont typeface="Courier New" pitchFamily="49" charset="0"/>
              <a:buChar char="o"/>
              <a:defRPr/>
            </a:pPr>
            <a:r>
              <a:rPr lang="en-US" sz="2000" kern="0" dirty="0">
                <a:latin typeface="Verdana" pitchFamily="34" charset="0"/>
              </a:rPr>
              <a:t> How to handle spills</a:t>
            </a:r>
          </a:p>
          <a:p>
            <a:pPr eaLnBrk="0" hangingPunct="0">
              <a:spcBef>
                <a:spcPct val="20000"/>
              </a:spcBef>
              <a:buFont typeface="Courier New" pitchFamily="49" charset="0"/>
              <a:buChar char="o"/>
              <a:defRPr/>
            </a:pPr>
            <a:r>
              <a:rPr lang="en-US" sz="2000" kern="0" dirty="0">
                <a:latin typeface="Verdana" pitchFamily="34" charset="0"/>
              </a:rPr>
              <a:t> How to prevent dangerous exposures</a:t>
            </a:r>
          </a:p>
        </p:txBody>
      </p:sp>
      <p:sp>
        <p:nvSpPr>
          <p:cNvPr id="11" name="Rectangle 10"/>
          <p:cNvSpPr/>
          <p:nvPr/>
        </p:nvSpPr>
        <p:spPr>
          <a:xfrm>
            <a:off x="6248400" y="2743200"/>
            <a:ext cx="1371600"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Where are your SDSs?</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64</a:t>
            </a:r>
          </a:p>
        </p:txBody>
      </p:sp>
      <p:sp>
        <p:nvSpPr>
          <p:cNvPr id="675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67592" name="Picture 4" descr="MSDS Cabine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95400"/>
            <a:ext cx="3336925" cy="44545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533400" y="1219200"/>
            <a:ext cx="4800600" cy="4648200"/>
          </a:xfrm>
          <a:prstGeom prst="rect">
            <a:avLst/>
          </a:prstGeom>
          <a:noFill/>
          <a:ln w="9525">
            <a:noFill/>
            <a:miter lim="800000"/>
            <a:headEnd/>
            <a:tailEnd/>
          </a:ln>
        </p:spPr>
        <p:txBody>
          <a:bodyPr/>
          <a:lstStyle/>
          <a:p>
            <a:pPr>
              <a:spcBef>
                <a:spcPct val="20000"/>
              </a:spcBef>
              <a:buClr>
                <a:schemeClr val="tx1"/>
              </a:buClr>
              <a:defRPr/>
            </a:pPr>
            <a:r>
              <a:rPr lang="en-US" sz="2400" kern="0" dirty="0">
                <a:latin typeface="Verdana" pitchFamily="34" charset="0"/>
              </a:rPr>
              <a:t>SDSs</a:t>
            </a:r>
            <a:r>
              <a:rPr kumimoji="1" lang="en-US" sz="2400" kern="0" dirty="0">
                <a:latin typeface="Verdana" pitchFamily="34" charset="0"/>
              </a:rPr>
              <a:t>:</a:t>
            </a:r>
          </a:p>
          <a:p>
            <a:pPr>
              <a:spcBef>
                <a:spcPct val="20000"/>
              </a:spcBef>
              <a:buClr>
                <a:schemeClr val="tx1"/>
              </a:buClr>
              <a:defRPr/>
            </a:pPr>
            <a:endParaRPr lang="en-US" kern="0" dirty="0">
              <a:latin typeface="Verdana" pitchFamily="34" charset="0"/>
            </a:endParaRPr>
          </a:p>
          <a:p>
            <a:pPr>
              <a:spcBef>
                <a:spcPts val="0"/>
              </a:spcBef>
              <a:buFont typeface="Arial" pitchFamily="34" charset="0"/>
              <a:buChar char="•"/>
              <a:defRPr/>
            </a:pPr>
            <a:r>
              <a:rPr lang="en-US" sz="2400" kern="0" dirty="0">
                <a:latin typeface="Verdana" pitchFamily="34" charset="0"/>
              </a:rPr>
              <a:t> Must be readily accessible </a:t>
            </a:r>
          </a:p>
          <a:p>
            <a:pPr>
              <a:spcBef>
                <a:spcPts val="0"/>
              </a:spcBef>
              <a:defRPr/>
            </a:pPr>
            <a:r>
              <a:rPr lang="en-US" sz="2400" kern="0" dirty="0">
                <a:latin typeface="Verdana" pitchFamily="34" charset="0"/>
              </a:rPr>
              <a:t>  to employees during their  </a:t>
            </a:r>
          </a:p>
          <a:p>
            <a:pPr>
              <a:spcBef>
                <a:spcPts val="0"/>
              </a:spcBef>
              <a:defRPr/>
            </a:pPr>
            <a:r>
              <a:rPr lang="en-US" sz="2400" kern="0" dirty="0">
                <a:latin typeface="Verdana" pitchFamily="34" charset="0"/>
              </a:rPr>
              <a:t>  work shift</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sz="2400" kern="0" dirty="0">
                <a:latin typeface="Verdana" pitchFamily="34" charset="0"/>
              </a:rPr>
              <a:t> Are typically kept in a </a:t>
            </a:r>
          </a:p>
          <a:p>
            <a:pPr>
              <a:spcBef>
                <a:spcPts val="0"/>
              </a:spcBef>
              <a:defRPr/>
            </a:pPr>
            <a:r>
              <a:rPr lang="en-US" sz="2400" kern="0" dirty="0">
                <a:latin typeface="Verdana" pitchFamily="34" charset="0"/>
              </a:rPr>
              <a:t>  centralized location</a:t>
            </a:r>
          </a:p>
          <a:p>
            <a:pPr>
              <a:spcBef>
                <a:spcPct val="20000"/>
              </a:spcBef>
              <a:buFont typeface="Arial" pitchFamily="34" charset="0"/>
              <a:buChar char="•"/>
              <a:defRPr/>
            </a:pPr>
            <a:endParaRPr lang="en-US" kern="0" dirty="0">
              <a:latin typeface="Verdana" pitchFamily="34" charset="0"/>
            </a:endParaRPr>
          </a:p>
          <a:p>
            <a:pPr>
              <a:spcBef>
                <a:spcPts val="0"/>
              </a:spcBef>
              <a:buFont typeface="Arial" pitchFamily="34" charset="0"/>
              <a:buChar char="•"/>
              <a:defRPr/>
            </a:pPr>
            <a:r>
              <a:rPr lang="en-US" sz="2400" kern="0" dirty="0">
                <a:latin typeface="Verdana" pitchFamily="34" charset="0"/>
              </a:rPr>
              <a:t> Must be updated as new </a:t>
            </a:r>
          </a:p>
          <a:p>
            <a:pPr>
              <a:spcBef>
                <a:spcPts val="0"/>
              </a:spcBef>
              <a:defRPr/>
            </a:pPr>
            <a:r>
              <a:rPr lang="en-US" sz="2400" kern="0" dirty="0">
                <a:latin typeface="Verdana" pitchFamily="34" charset="0"/>
              </a:rPr>
              <a:t>  information becomes </a:t>
            </a:r>
          </a:p>
          <a:p>
            <a:pPr>
              <a:spcBef>
                <a:spcPts val="0"/>
              </a:spcBef>
              <a:defRPr/>
            </a:pPr>
            <a:r>
              <a:rPr lang="en-US" sz="2400" kern="0" dirty="0">
                <a:latin typeface="Verdana" pitchFamily="34" charset="0"/>
              </a:rPr>
              <a:t>  available</a:t>
            </a:r>
          </a:p>
          <a:p>
            <a:pPr eaLnBrk="0" hangingPunct="0">
              <a:spcBef>
                <a:spcPct val="20000"/>
              </a:spcBef>
              <a:buFont typeface="Arial" pitchFamily="34" charset="0"/>
              <a:buChar char="•"/>
              <a:defRPr/>
            </a:pPr>
            <a:endParaRPr lang="en-US" sz="3200" kern="0" dirty="0">
              <a:latin typeface="Verdan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SDS Categories</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65</a:t>
            </a:r>
          </a:p>
        </p:txBody>
      </p:sp>
      <p:sp>
        <p:nvSpPr>
          <p:cNvPr id="686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861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3" name="Content Placeholder 2"/>
          <p:cNvSpPr txBox="1">
            <a:spLocks/>
          </p:cNvSpPr>
          <p:nvPr/>
        </p:nvSpPr>
        <p:spPr bwMode="auto">
          <a:xfrm>
            <a:off x="838200" y="1219200"/>
            <a:ext cx="7543800" cy="4495800"/>
          </a:xfrm>
          <a:prstGeom prst="rect">
            <a:avLst/>
          </a:prstGeom>
          <a:noFill/>
          <a:ln w="9525">
            <a:noFill/>
            <a:miter lim="800000"/>
            <a:headEnd/>
            <a:tailEnd/>
          </a:ln>
        </p:spPr>
        <p:txBody>
          <a:bodyPr/>
          <a:lstStyle/>
          <a:p>
            <a:pPr>
              <a:spcBef>
                <a:spcPct val="20000"/>
              </a:spcBef>
              <a:defRPr/>
            </a:pPr>
            <a:r>
              <a:rPr lang="en-US" sz="2800" kern="0" dirty="0">
                <a:latin typeface="Verdana" pitchFamily="34" charset="0"/>
              </a:rPr>
              <a:t>Section 1: Identification</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2: Hazard identification</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3: Ingredients</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4: First-aid measures </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5: Fire </a:t>
            </a:r>
            <a:r>
              <a:rPr lang="en-US" sz="2800" kern="0">
                <a:latin typeface="Verdana" pitchFamily="34" charset="0"/>
              </a:rPr>
              <a:t>fighting measures</a:t>
            </a:r>
            <a:endParaRPr lang="en-US" sz="2800" kern="0" dirty="0">
              <a:latin typeface="Verdana" pitchFamily="34" charset="0"/>
            </a:endParaRP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6: Accidental release measures</a:t>
            </a:r>
          </a:p>
          <a:p>
            <a:pPr>
              <a:spcBef>
                <a:spcPct val="20000"/>
              </a:spcBef>
              <a:defRPr/>
            </a:pPr>
            <a:endParaRPr lang="en-US" sz="800" kern="0" dirty="0">
              <a:latin typeface="Verdana" pitchFamily="34" charset="0"/>
            </a:endParaRPr>
          </a:p>
          <a:p>
            <a:pPr>
              <a:spcBef>
                <a:spcPct val="20000"/>
              </a:spcBef>
              <a:defRPr/>
            </a:pPr>
            <a:r>
              <a:rPr lang="en-US" sz="2800" kern="0" dirty="0">
                <a:latin typeface="Verdana" pitchFamily="34" charset="0"/>
              </a:rPr>
              <a:t>Section 7: Handling and storage</a:t>
            </a:r>
          </a:p>
          <a:p>
            <a:pPr algn="ctr">
              <a:spcBef>
                <a:spcPct val="20000"/>
              </a:spcBef>
              <a:defRPr/>
            </a:pPr>
            <a:endParaRPr lang="en-US" sz="2800" kern="0" dirty="0">
              <a:latin typeface="Verdan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SDS Categories</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66</a:t>
            </a:r>
          </a:p>
        </p:txBody>
      </p:sp>
      <p:sp>
        <p:nvSpPr>
          <p:cNvPr id="696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964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381000" y="1143000"/>
            <a:ext cx="8534400" cy="4800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Section 8: Exposure controls and personal protection</a:t>
            </a:r>
          </a:p>
          <a:p>
            <a:pPr>
              <a:spcBef>
                <a:spcPct val="20000"/>
              </a:spcBef>
              <a:defRPr/>
            </a:pPr>
            <a:r>
              <a:rPr lang="en-US" sz="2400" kern="0" dirty="0">
                <a:latin typeface="Verdana" pitchFamily="34" charset="0"/>
              </a:rPr>
              <a:t>Section 9: Physical and chemical properties</a:t>
            </a:r>
          </a:p>
          <a:p>
            <a:pPr>
              <a:spcBef>
                <a:spcPct val="20000"/>
              </a:spcBef>
              <a:defRPr/>
            </a:pPr>
            <a:r>
              <a:rPr lang="en-US" sz="2400" kern="0" dirty="0">
                <a:latin typeface="Verdana" pitchFamily="34" charset="0"/>
              </a:rPr>
              <a:t>Section 10: Stability and reactivity</a:t>
            </a:r>
          </a:p>
          <a:p>
            <a:pPr>
              <a:spcBef>
                <a:spcPct val="20000"/>
              </a:spcBef>
              <a:defRPr/>
            </a:pPr>
            <a:r>
              <a:rPr lang="en-US" sz="2400" kern="0" dirty="0">
                <a:latin typeface="Verdana" pitchFamily="34" charset="0"/>
              </a:rPr>
              <a:t>Section 11: Toxicological information</a:t>
            </a:r>
          </a:p>
          <a:p>
            <a:pPr>
              <a:spcBef>
                <a:spcPct val="20000"/>
              </a:spcBef>
              <a:defRPr/>
            </a:pPr>
            <a:r>
              <a:rPr lang="en-US" sz="2400" kern="0" dirty="0">
                <a:latin typeface="Verdana" pitchFamily="34" charset="0"/>
              </a:rPr>
              <a:t>Section 12: Ecological information*</a:t>
            </a:r>
          </a:p>
          <a:p>
            <a:pPr>
              <a:spcBef>
                <a:spcPct val="20000"/>
              </a:spcBef>
              <a:defRPr/>
            </a:pPr>
            <a:r>
              <a:rPr lang="en-US" sz="2400" kern="0" dirty="0">
                <a:latin typeface="Verdana" pitchFamily="34" charset="0"/>
              </a:rPr>
              <a:t>Section 13: Disposal considerations*</a:t>
            </a:r>
          </a:p>
          <a:p>
            <a:pPr>
              <a:spcBef>
                <a:spcPct val="20000"/>
              </a:spcBef>
              <a:defRPr/>
            </a:pPr>
            <a:r>
              <a:rPr lang="en-US" sz="2400" kern="0" dirty="0">
                <a:latin typeface="Verdana" pitchFamily="34" charset="0"/>
              </a:rPr>
              <a:t>Section 14: Transport information*</a:t>
            </a:r>
          </a:p>
          <a:p>
            <a:pPr>
              <a:spcBef>
                <a:spcPct val="20000"/>
              </a:spcBef>
              <a:defRPr/>
            </a:pPr>
            <a:r>
              <a:rPr lang="en-US" sz="2400" kern="0" dirty="0">
                <a:latin typeface="Verdana" pitchFamily="34" charset="0"/>
              </a:rPr>
              <a:t>Section 15: Regulatory information*</a:t>
            </a:r>
          </a:p>
          <a:p>
            <a:pPr>
              <a:spcBef>
                <a:spcPct val="20000"/>
              </a:spcBef>
              <a:defRPr/>
            </a:pPr>
            <a:r>
              <a:rPr lang="en-US" sz="2400" kern="0" dirty="0">
                <a:latin typeface="Verdana" pitchFamily="34" charset="0"/>
              </a:rPr>
              <a:t>Section 16: Other information</a:t>
            </a:r>
          </a:p>
          <a:p>
            <a:pPr>
              <a:spcBef>
                <a:spcPct val="20000"/>
              </a:spcBef>
              <a:defRPr/>
            </a:pPr>
            <a:endParaRPr lang="en-US" sz="800" kern="0" dirty="0">
              <a:latin typeface="Verdana" pitchFamily="34" charset="0"/>
            </a:endParaRPr>
          </a:p>
          <a:p>
            <a:pPr>
              <a:spcBef>
                <a:spcPts val="0"/>
              </a:spcBef>
              <a:defRPr/>
            </a:pPr>
            <a:r>
              <a:rPr lang="en-US" sz="3200" kern="0" dirty="0">
                <a:latin typeface="Verdana" pitchFamily="34" charset="0"/>
              </a:rPr>
              <a:t> *</a:t>
            </a:r>
            <a:r>
              <a:rPr lang="en-US" sz="1600" kern="0" dirty="0">
                <a:latin typeface="Verdana" pitchFamily="34" charset="0"/>
              </a:rPr>
              <a:t>OSHA indicated that since other agencies regulate sections 12-15, OSHA will </a:t>
            </a:r>
          </a:p>
          <a:p>
            <a:pPr>
              <a:spcBef>
                <a:spcPts val="0"/>
              </a:spcBef>
              <a:defRPr/>
            </a:pPr>
            <a:r>
              <a:rPr lang="en-US" sz="1600" kern="0" dirty="0">
                <a:latin typeface="Verdana" pitchFamily="34" charset="0"/>
              </a:rPr>
              <a:t>      not be enforcing them</a:t>
            </a:r>
            <a:endParaRPr lang="en-US" sz="3200" kern="0" dirty="0">
              <a:latin typeface="Verdan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1: Identification</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67</a:t>
            </a:r>
          </a:p>
        </p:txBody>
      </p:sp>
      <p:sp>
        <p:nvSpPr>
          <p:cNvPr id="11" name="Content Placeholder 2"/>
          <p:cNvSpPr txBox="1">
            <a:spLocks/>
          </p:cNvSpPr>
          <p:nvPr/>
        </p:nvSpPr>
        <p:spPr bwMode="auto">
          <a:xfrm>
            <a:off x="152400" y="1371600"/>
            <a:ext cx="8534400" cy="3886200"/>
          </a:xfrm>
          <a:prstGeom prst="rect">
            <a:avLst/>
          </a:prstGeom>
          <a:noFill/>
          <a:ln w="9525">
            <a:noFill/>
            <a:miter lim="800000"/>
            <a:headEnd/>
            <a:tailEnd/>
          </a:ln>
        </p:spPr>
        <p:txBody>
          <a:bodyPr/>
          <a:lstStyle/>
          <a:p>
            <a:pPr lvl="1">
              <a:spcBef>
                <a:spcPct val="20000"/>
              </a:spcBef>
              <a:buFont typeface="Wingdings" pitchFamily="2" charset="2"/>
              <a:buChar char="v"/>
              <a:defRPr/>
            </a:pPr>
            <a:r>
              <a:rPr lang="en-US" sz="2800" kern="0" dirty="0">
                <a:latin typeface="Verdana" pitchFamily="34" charset="0"/>
              </a:rPr>
              <a:t> Product identifier used on label</a:t>
            </a:r>
          </a:p>
          <a:p>
            <a:pPr lvl="1">
              <a:spcBef>
                <a:spcPct val="20000"/>
              </a:spcBef>
              <a:defRPr/>
            </a:pPr>
            <a:endParaRPr lang="en-US" sz="800" kern="0" dirty="0">
              <a:latin typeface="Verdana" pitchFamily="34" charset="0"/>
            </a:endParaRPr>
          </a:p>
          <a:p>
            <a:pPr lvl="1">
              <a:spcBef>
                <a:spcPct val="20000"/>
              </a:spcBef>
              <a:buFont typeface="Wingdings" pitchFamily="2" charset="2"/>
              <a:buChar char="v"/>
              <a:defRPr/>
            </a:pPr>
            <a:r>
              <a:rPr lang="en-US" sz="2800" kern="0" dirty="0">
                <a:latin typeface="Verdana" pitchFamily="34" charset="0"/>
              </a:rPr>
              <a:t> Other means of identification</a:t>
            </a:r>
          </a:p>
          <a:p>
            <a:pPr lvl="1">
              <a:spcBef>
                <a:spcPct val="20000"/>
              </a:spcBef>
              <a:defRPr/>
            </a:pPr>
            <a:endParaRPr lang="en-US" sz="800" kern="0" dirty="0">
              <a:latin typeface="Verdana" pitchFamily="34" charset="0"/>
            </a:endParaRPr>
          </a:p>
          <a:p>
            <a:pPr lvl="1">
              <a:spcBef>
                <a:spcPts val="0"/>
              </a:spcBef>
              <a:buFont typeface="Wingdings" pitchFamily="2" charset="2"/>
              <a:buChar char="v"/>
              <a:defRPr/>
            </a:pPr>
            <a:r>
              <a:rPr lang="en-US" sz="2800" kern="0" dirty="0">
                <a:latin typeface="Verdana" pitchFamily="34" charset="0"/>
              </a:rPr>
              <a:t> Recommended use of chemical and </a:t>
            </a:r>
          </a:p>
          <a:p>
            <a:pPr lvl="1">
              <a:spcBef>
                <a:spcPts val="0"/>
              </a:spcBef>
              <a:defRPr/>
            </a:pPr>
            <a:r>
              <a:rPr lang="en-US" sz="2800" kern="0" dirty="0">
                <a:latin typeface="Verdana" pitchFamily="34" charset="0"/>
              </a:rPr>
              <a:t>    restrictions on use</a:t>
            </a:r>
          </a:p>
          <a:p>
            <a:pPr lvl="1">
              <a:spcBef>
                <a:spcPct val="20000"/>
              </a:spcBef>
              <a:defRPr/>
            </a:pPr>
            <a:endParaRPr lang="en-US" sz="800" kern="0" dirty="0">
              <a:latin typeface="Verdana" pitchFamily="34" charset="0"/>
            </a:endParaRPr>
          </a:p>
          <a:p>
            <a:pPr lvl="1">
              <a:spcBef>
                <a:spcPts val="0"/>
              </a:spcBef>
              <a:buFont typeface="Wingdings" pitchFamily="2" charset="2"/>
              <a:buChar char="v"/>
              <a:defRPr/>
            </a:pPr>
            <a:r>
              <a:rPr lang="en-US" sz="2800" kern="0" dirty="0">
                <a:latin typeface="Verdana" pitchFamily="34" charset="0"/>
              </a:rPr>
              <a:t> Name, address, telephone number of     </a:t>
            </a:r>
          </a:p>
          <a:p>
            <a:pPr lvl="1">
              <a:spcBef>
                <a:spcPts val="0"/>
              </a:spcBef>
              <a:defRPr/>
            </a:pPr>
            <a:r>
              <a:rPr lang="en-US" sz="2800" kern="0" dirty="0">
                <a:latin typeface="Verdana" pitchFamily="34" charset="0"/>
              </a:rPr>
              <a:t>    manufacturer, importer or other </a:t>
            </a:r>
          </a:p>
          <a:p>
            <a:pPr lvl="1">
              <a:spcBef>
                <a:spcPts val="0"/>
              </a:spcBef>
              <a:defRPr/>
            </a:pPr>
            <a:r>
              <a:rPr lang="en-US" sz="2800" kern="0" dirty="0">
                <a:latin typeface="Verdana" pitchFamily="34" charset="0"/>
              </a:rPr>
              <a:t>    responsible party</a:t>
            </a:r>
          </a:p>
          <a:p>
            <a:pPr lvl="1">
              <a:spcBef>
                <a:spcPct val="20000"/>
              </a:spcBef>
              <a:defRPr/>
            </a:pPr>
            <a:endParaRPr lang="en-US" sz="800" kern="0" dirty="0">
              <a:latin typeface="Verdana" pitchFamily="34" charset="0"/>
            </a:endParaRPr>
          </a:p>
          <a:p>
            <a:pPr lvl="1">
              <a:spcBef>
                <a:spcPct val="20000"/>
              </a:spcBef>
              <a:buFont typeface="Wingdings" pitchFamily="2" charset="2"/>
              <a:buChar char="v"/>
              <a:defRPr/>
            </a:pPr>
            <a:r>
              <a:rPr lang="en-US" sz="2800" kern="0" dirty="0">
                <a:latin typeface="Verdana" pitchFamily="34" charset="0"/>
              </a:rPr>
              <a:t> Emergency phone number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2: Hazard Identification</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68</a:t>
            </a:r>
          </a:p>
        </p:txBody>
      </p:sp>
      <p:sp>
        <p:nvSpPr>
          <p:cNvPr id="7168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228600" y="1219200"/>
            <a:ext cx="8686800" cy="45720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Instead of hazard determination, employer must </a:t>
            </a:r>
          </a:p>
          <a:p>
            <a:pPr>
              <a:spcBef>
                <a:spcPts val="0"/>
              </a:spcBef>
              <a:defRPr/>
            </a:pPr>
            <a:r>
              <a:rPr lang="en-US" sz="2400" kern="0" dirty="0">
                <a:latin typeface="Verdana" pitchFamily="34" charset="0"/>
              </a:rPr>
              <a:t>  classify a hazardous chemical according to changed </a:t>
            </a:r>
          </a:p>
          <a:p>
            <a:pPr>
              <a:spcBef>
                <a:spcPts val="0"/>
              </a:spcBef>
              <a:defRPr/>
            </a:pPr>
            <a:r>
              <a:rPr lang="en-US" sz="2400" kern="0" dirty="0">
                <a:latin typeface="Verdana" pitchFamily="34" charset="0"/>
              </a:rPr>
              <a:t>  conditions provided in Appendices A and B</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Pictograms are a new requirement</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Standardized hazard statements</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Signal words</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Precautionary statements are now required</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SDS required for each mixture rather than one for </a:t>
            </a:r>
          </a:p>
          <a:p>
            <a:pPr>
              <a:spcBef>
                <a:spcPts val="0"/>
              </a:spcBef>
              <a:defRPr/>
            </a:pPr>
            <a:r>
              <a:rPr lang="en-US" sz="2400" kern="0" dirty="0">
                <a:latin typeface="Verdana" pitchFamily="34" charset="0"/>
              </a:rPr>
              <a:t>  each chemical comprising a mixture</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If one study in 10 indicates material is carcinogenic, </a:t>
            </a:r>
          </a:p>
          <a:p>
            <a:pPr>
              <a:spcBef>
                <a:spcPts val="0"/>
              </a:spcBef>
              <a:defRPr/>
            </a:pPr>
            <a:r>
              <a:rPr lang="en-US" sz="2400" kern="0" dirty="0">
                <a:latin typeface="Verdana" pitchFamily="34" charset="0"/>
              </a:rPr>
              <a:t>  but others don’t, must list the one carcinogenic study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2: Hazard Identification</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69</a:t>
            </a:r>
          </a:p>
        </p:txBody>
      </p:sp>
      <p:sp>
        <p:nvSpPr>
          <p:cNvPr id="727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271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2"/>
          <p:cNvSpPr txBox="1">
            <a:spLocks/>
          </p:cNvSpPr>
          <p:nvPr/>
        </p:nvSpPr>
        <p:spPr bwMode="auto">
          <a:xfrm>
            <a:off x="228600" y="1143000"/>
            <a:ext cx="8686800" cy="4724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Classification of chemical</a:t>
            </a:r>
          </a:p>
          <a:p>
            <a:pPr>
              <a:spcBef>
                <a:spcPct val="2000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Signal word, hazard statement(s), symbol(s) and </a:t>
            </a:r>
          </a:p>
          <a:p>
            <a:pPr>
              <a:spcBef>
                <a:spcPts val="0"/>
              </a:spcBef>
              <a:defRPr/>
            </a:pPr>
            <a:r>
              <a:rPr lang="en-US" sz="2400" kern="0" dirty="0">
                <a:latin typeface="Verdana" pitchFamily="34" charset="0"/>
              </a:rPr>
              <a:t>  precautionary statement(s) in accordance with </a:t>
            </a:r>
          </a:p>
          <a:p>
            <a:pPr>
              <a:spcBef>
                <a:spcPts val="0"/>
              </a:spcBef>
              <a:defRPr/>
            </a:pPr>
            <a:r>
              <a:rPr lang="en-US" sz="2400" kern="0" dirty="0">
                <a:latin typeface="Verdana" pitchFamily="34" charset="0"/>
              </a:rPr>
              <a:t>  paragraph (f) of this section (hazard symbols may be </a:t>
            </a:r>
          </a:p>
          <a:p>
            <a:pPr>
              <a:spcBef>
                <a:spcPts val="0"/>
              </a:spcBef>
              <a:defRPr/>
            </a:pPr>
            <a:r>
              <a:rPr lang="en-US" sz="2400" kern="0" dirty="0">
                <a:latin typeface="Verdana" pitchFamily="34" charset="0"/>
              </a:rPr>
              <a:t>  provided as graphical reproductions or the name of </a:t>
            </a:r>
          </a:p>
          <a:p>
            <a:pPr>
              <a:spcBef>
                <a:spcPts val="0"/>
              </a:spcBef>
              <a:defRPr/>
            </a:pPr>
            <a:r>
              <a:rPr lang="en-US" sz="2400" kern="0" dirty="0">
                <a:latin typeface="Verdana" pitchFamily="34" charset="0"/>
              </a:rPr>
              <a:t>  the symbol, e.g. flame, skull and crossbones)</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Unclassified hazards (e.g., combustible dust or dust </a:t>
            </a:r>
          </a:p>
          <a:p>
            <a:pPr>
              <a:spcBef>
                <a:spcPts val="0"/>
              </a:spcBef>
              <a:defRPr/>
            </a:pPr>
            <a:r>
              <a:rPr lang="en-US" sz="2400" kern="0" dirty="0">
                <a:latin typeface="Verdana" pitchFamily="34" charset="0"/>
              </a:rPr>
              <a:t>  explosion hazard)</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Where an ingredient with unknown acute toxicity is </a:t>
            </a:r>
          </a:p>
          <a:p>
            <a:pPr>
              <a:spcBef>
                <a:spcPts val="0"/>
              </a:spcBef>
              <a:defRPr/>
            </a:pPr>
            <a:r>
              <a:rPr lang="en-US" sz="2400" kern="0" dirty="0">
                <a:latin typeface="Verdana" pitchFamily="34" charset="0"/>
              </a:rPr>
              <a:t>  used in a mixture at a concentration </a:t>
            </a:r>
            <a:r>
              <a:rPr lang="en-US" sz="2400" u="sng" kern="0" dirty="0">
                <a:latin typeface="Verdana" pitchFamily="34" charset="0"/>
              </a:rPr>
              <a:t>&gt;</a:t>
            </a:r>
            <a:r>
              <a:rPr lang="en-US" sz="2400" kern="0" dirty="0">
                <a:latin typeface="Verdana" pitchFamily="34" charset="0"/>
              </a:rPr>
              <a:t> 1 percent, a </a:t>
            </a:r>
          </a:p>
          <a:p>
            <a:pPr>
              <a:spcBef>
                <a:spcPts val="0"/>
              </a:spcBef>
              <a:defRPr/>
            </a:pPr>
            <a:r>
              <a:rPr lang="en-US" sz="2400" kern="0" dirty="0">
                <a:latin typeface="Verdana" pitchFamily="34" charset="0"/>
              </a:rPr>
              <a:t>  statement that x percent of mixture consists of </a:t>
            </a:r>
          </a:p>
          <a:p>
            <a:pPr>
              <a:spcBef>
                <a:spcPts val="0"/>
              </a:spcBef>
              <a:defRPr/>
            </a:pPr>
            <a:r>
              <a:rPr lang="en-US" sz="2400" kern="0" dirty="0">
                <a:latin typeface="Verdana" pitchFamily="34" charset="0"/>
              </a:rPr>
              <a:t>  ingredient(s) of unknown toxicity is required</a:t>
            </a:r>
          </a:p>
          <a:p>
            <a:pPr>
              <a:spcBef>
                <a:spcPct val="20000"/>
              </a:spcBef>
              <a:defRPr/>
            </a:pPr>
            <a:endParaRPr lang="en-US" sz="2400" kern="0" dirty="0">
              <a:latin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Globally Harmonized System</a:t>
            </a:r>
          </a:p>
        </p:txBody>
      </p:sp>
      <p:sp>
        <p:nvSpPr>
          <p:cNvPr id="92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22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7" name="Content Placeholder 2"/>
          <p:cNvSpPr txBox="1">
            <a:spLocks/>
          </p:cNvSpPr>
          <p:nvPr/>
        </p:nvSpPr>
        <p:spPr bwMode="auto">
          <a:xfrm>
            <a:off x="457200" y="1371600"/>
            <a:ext cx="4038600" cy="5029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“Globally Harmonized System” created by the United Nations</a:t>
            </a:r>
          </a:p>
          <a:p>
            <a:pP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Also known as “GHS”</a:t>
            </a:r>
          </a:p>
          <a:p>
            <a:pPr algn="ctr">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A system for standardizing chemical classification and labeling for world-wide implementation</a:t>
            </a:r>
          </a:p>
          <a:p>
            <a:pPr algn="ctr">
              <a:spcBef>
                <a:spcPct val="20000"/>
              </a:spcBef>
              <a:defRPr/>
            </a:pPr>
            <a:endParaRPr lang="en-US" sz="3200" kern="0" dirty="0">
              <a:latin typeface="Verdana" pitchFamily="34" charset="0"/>
            </a:endParaRPr>
          </a:p>
        </p:txBody>
      </p:sp>
      <p:sp>
        <p:nvSpPr>
          <p:cNvPr id="8" name="Content Placeholder 6"/>
          <p:cNvSpPr txBox="1">
            <a:spLocks/>
          </p:cNvSpPr>
          <p:nvPr/>
        </p:nvSpPr>
        <p:spPr>
          <a:xfrm>
            <a:off x="4648200" y="1219200"/>
            <a:ext cx="4267200" cy="4038600"/>
          </a:xfrm>
          <a:prstGeom prst="rect">
            <a:avLst/>
          </a:prstGeom>
        </p:spPr>
        <p:txBody>
          <a:bodyPr/>
          <a:lstStyle/>
          <a:p>
            <a:pPr marL="342900" indent="-342900" eaLnBrk="0" hangingPunct="0">
              <a:spcBef>
                <a:spcPct val="20000"/>
              </a:spcBef>
              <a:defRPr/>
            </a:pPr>
            <a:r>
              <a:rPr lang="en-US" sz="2400" u="sng" kern="0" dirty="0">
                <a:latin typeface="Verdana" pitchFamily="34" charset="0"/>
              </a:rPr>
              <a:t>Labels</a:t>
            </a:r>
            <a:r>
              <a:rPr lang="en-US" sz="2400" kern="0" dirty="0">
                <a:latin typeface="Verdana" pitchFamily="34" charset="0"/>
              </a:rPr>
              <a:t>:</a:t>
            </a:r>
          </a:p>
          <a:p>
            <a:pPr marL="342900" indent="-342900" eaLnBrk="0" hangingPunct="0">
              <a:spcBef>
                <a:spcPts val="0"/>
              </a:spcBef>
              <a:buFont typeface="Wingdings" pitchFamily="2" charset="2"/>
              <a:buChar char="q"/>
              <a:defRPr/>
            </a:pPr>
            <a:r>
              <a:rPr lang="en-US" sz="2400" kern="0" dirty="0">
                <a:latin typeface="Verdana" pitchFamily="34" charset="0"/>
              </a:rPr>
              <a:t> Signal words     </a:t>
            </a:r>
          </a:p>
          <a:p>
            <a:pPr marL="342900" indent="-342900" eaLnBrk="0" hangingPunct="0">
              <a:spcBef>
                <a:spcPts val="0"/>
              </a:spcBef>
              <a:defRPr/>
            </a:pPr>
            <a:r>
              <a:rPr lang="en-US" sz="2400" kern="0" dirty="0">
                <a:latin typeface="Verdana" pitchFamily="34" charset="0"/>
              </a:rPr>
              <a:t>	 (Danger/Warning)</a:t>
            </a:r>
          </a:p>
          <a:p>
            <a:pPr marL="342900" indent="-342900" eaLnBrk="0" hangingPunct="0">
              <a:spcBef>
                <a:spcPct val="20000"/>
              </a:spcBef>
              <a:buFont typeface="Wingdings" pitchFamily="2" charset="2"/>
              <a:buChar char="q"/>
              <a:defRPr/>
            </a:pPr>
            <a:r>
              <a:rPr lang="en-US" sz="2400" kern="0" dirty="0">
                <a:latin typeface="Verdana" pitchFamily="34" charset="0"/>
              </a:rPr>
              <a:t> Hazard statements</a:t>
            </a:r>
          </a:p>
          <a:p>
            <a:pPr marL="342900" indent="-342900" eaLnBrk="0" hangingPunct="0">
              <a:spcBef>
                <a:spcPts val="0"/>
              </a:spcBef>
              <a:buFont typeface="Wingdings" pitchFamily="2" charset="2"/>
              <a:buChar char="q"/>
              <a:defRPr/>
            </a:pPr>
            <a:r>
              <a:rPr lang="en-US" sz="2400" kern="0" dirty="0">
                <a:latin typeface="Verdana" pitchFamily="34" charset="0"/>
              </a:rPr>
              <a:t> Precautionary</a:t>
            </a:r>
          </a:p>
          <a:p>
            <a:pPr marL="342900" indent="-342900" eaLnBrk="0" hangingPunct="0">
              <a:spcBef>
                <a:spcPts val="0"/>
              </a:spcBef>
              <a:defRPr/>
            </a:pPr>
            <a:r>
              <a:rPr lang="en-US" sz="2400" kern="0" dirty="0">
                <a:latin typeface="Verdana" pitchFamily="34" charset="0"/>
              </a:rPr>
              <a:t>	 statements</a:t>
            </a:r>
          </a:p>
          <a:p>
            <a:pPr marL="342900" indent="-342900" eaLnBrk="0" hangingPunct="0">
              <a:spcBef>
                <a:spcPts val="0"/>
              </a:spcBef>
              <a:buFont typeface="Wingdings" pitchFamily="2" charset="2"/>
              <a:buChar char="q"/>
              <a:defRPr/>
            </a:pPr>
            <a:r>
              <a:rPr lang="en-US" sz="2400" kern="0" dirty="0">
                <a:latin typeface="Verdana" pitchFamily="34" charset="0"/>
              </a:rPr>
              <a:t> Pictograms (9)</a:t>
            </a:r>
          </a:p>
          <a:p>
            <a:pPr marL="342900" indent="-342900" eaLnBrk="0" hangingPunct="0">
              <a:spcBef>
                <a:spcPts val="0"/>
              </a:spcBef>
              <a:defRPr/>
            </a:pPr>
            <a:r>
              <a:rPr lang="en-US" sz="2400" kern="0" dirty="0">
                <a:latin typeface="Verdana" pitchFamily="34" charset="0"/>
              </a:rPr>
              <a:t>     </a:t>
            </a:r>
            <a:r>
              <a:rPr lang="en-US" sz="2400" u="sng" kern="0" dirty="0">
                <a:latin typeface="Verdana" pitchFamily="34" charset="0"/>
              </a:rPr>
              <a:t>SDS</a:t>
            </a:r>
            <a:r>
              <a:rPr lang="en-US" sz="2400" kern="0" dirty="0">
                <a:latin typeface="Verdana" pitchFamily="34" charset="0"/>
              </a:rPr>
              <a:t>-16 categories</a:t>
            </a:r>
          </a:p>
          <a:p>
            <a:pPr marL="342900" indent="-342900" eaLnBrk="0" hangingPunct="0">
              <a:spcBef>
                <a:spcPts val="0"/>
              </a:spcBef>
              <a:defRPr/>
            </a:pPr>
            <a:r>
              <a:rPr lang="en-US" sz="2400" kern="0" dirty="0">
                <a:latin typeface="Verdana" pitchFamily="34" charset="0"/>
              </a:rPr>
              <a:t>     </a:t>
            </a:r>
            <a:r>
              <a:rPr lang="en-US" sz="2400" u="sng" kern="0" dirty="0">
                <a:latin typeface="Verdana" pitchFamily="34" charset="0"/>
              </a:rPr>
              <a:t>Training</a:t>
            </a:r>
          </a:p>
        </p:txBody>
      </p:sp>
      <p:pic>
        <p:nvPicPr>
          <p:cNvPr id="9225" name="Picture 7" descr="C:\Documents and Settings\stlane\My Documents\My Pictures\GHS pix\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214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70</a:t>
            </a:r>
          </a:p>
        </p:txBody>
      </p:sp>
      <p:sp>
        <p:nvSpPr>
          <p:cNvPr id="737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373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3737" name="Picture 4" descr="Binder-Yello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752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TextBox 5"/>
          <p:cNvSpPr txBox="1">
            <a:spLocks noChangeArrowheads="1"/>
          </p:cNvSpPr>
          <p:nvPr/>
        </p:nvSpPr>
        <p:spPr bwMode="auto">
          <a:xfrm rot="-182933">
            <a:off x="7162800" y="2895600"/>
            <a:ext cx="1230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2060"/>
                </a:solidFill>
                <a:latin typeface="Verdana" panose="020B0604030504040204" pitchFamily="34" charset="0"/>
              </a:rPr>
              <a:t>SAFETY DATA SHEETS</a:t>
            </a:r>
          </a:p>
        </p:txBody>
      </p:sp>
      <p:sp>
        <p:nvSpPr>
          <p:cNvPr id="73739" name="Rectangle 12"/>
          <p:cNvSpPr>
            <a:spLocks noChangeArrowheads="1"/>
          </p:cNvSpPr>
          <p:nvPr/>
        </p:nvSpPr>
        <p:spPr bwMode="auto">
          <a:xfrm>
            <a:off x="685800" y="1828800"/>
            <a:ext cx="5410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No new requirements other than: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Format </a:t>
            </a:r>
          </a:p>
          <a:p>
            <a:pPr eaLnBrk="1" hangingPunct="1">
              <a:spcBef>
                <a:spcPct val="0"/>
              </a:spcBef>
              <a:buFontTx/>
              <a:buNone/>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A separate SDS will be required </a:t>
            </a:r>
          </a:p>
          <a:p>
            <a:pPr eaLnBrk="1" hangingPunct="1">
              <a:spcBef>
                <a:spcPct val="0"/>
              </a:spcBef>
              <a:buFontTx/>
              <a:buNone/>
            </a:pPr>
            <a:r>
              <a:rPr lang="en-US" altLang="en-US" sz="2400">
                <a:latin typeface="Verdana" panose="020B0604030504040204" pitchFamily="34" charset="0"/>
              </a:rPr>
              <a:t>  for each mixture rather than </a:t>
            </a:r>
          </a:p>
          <a:p>
            <a:pPr eaLnBrk="1" hangingPunct="1">
              <a:spcBef>
                <a:spcPct val="0"/>
              </a:spcBef>
              <a:buFontTx/>
              <a:buNone/>
            </a:pPr>
            <a:r>
              <a:rPr lang="en-US" altLang="en-US" sz="2400">
                <a:latin typeface="Verdana" panose="020B0604030504040204" pitchFamily="34" charset="0"/>
              </a:rPr>
              <a:t>  one for each chemical </a:t>
            </a:r>
          </a:p>
          <a:p>
            <a:pPr eaLnBrk="1" hangingPunct="1">
              <a:spcBef>
                <a:spcPct val="0"/>
              </a:spcBef>
              <a:buFontTx/>
              <a:buNone/>
            </a:pPr>
            <a:r>
              <a:rPr lang="en-US" altLang="en-US" sz="2400">
                <a:latin typeface="Verdana" panose="020B0604030504040204" pitchFamily="34" charset="0"/>
              </a:rPr>
              <a:t>  comprising the mixture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71</a:t>
            </a:r>
          </a:p>
        </p:txBody>
      </p:sp>
      <p:sp>
        <p:nvSpPr>
          <p:cNvPr id="747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685800" y="1371600"/>
            <a:ext cx="8001000" cy="4267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Except as provided in (</a:t>
            </a:r>
            <a:r>
              <a:rPr lang="en-US" sz="2400" kern="0" dirty="0" err="1">
                <a:latin typeface="Verdana" pitchFamily="34" charset="0"/>
              </a:rPr>
              <a:t>i</a:t>
            </a:r>
            <a:r>
              <a:rPr lang="en-US" sz="2400" kern="0" dirty="0">
                <a:latin typeface="Verdana" pitchFamily="34" charset="0"/>
              </a:rPr>
              <a:t>) this section on trade secrets</a:t>
            </a:r>
          </a:p>
          <a:p>
            <a:pPr>
              <a:spcBef>
                <a:spcPct val="20000"/>
              </a:spcBef>
              <a:defRPr/>
            </a:pPr>
            <a:endParaRPr lang="en-US" sz="800" kern="0" dirty="0">
              <a:latin typeface="Verdana" pitchFamily="34" charset="0"/>
            </a:endParaRPr>
          </a:p>
          <a:p>
            <a:pPr>
              <a:spcBef>
                <a:spcPct val="20000"/>
              </a:spcBef>
              <a:defRPr/>
            </a:pPr>
            <a:r>
              <a:rPr lang="en-US" sz="2400" u="sng" kern="0" dirty="0">
                <a:latin typeface="Verdana" pitchFamily="34" charset="0"/>
              </a:rPr>
              <a:t>For Substances</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Chemical name</a:t>
            </a:r>
          </a:p>
          <a:p>
            <a:pPr>
              <a:spcBef>
                <a:spcPct val="20000"/>
              </a:spcBef>
              <a:defRPr/>
            </a:pPr>
            <a:endParaRPr lang="en-US" sz="6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Common name and synonyms</a:t>
            </a:r>
          </a:p>
          <a:p>
            <a:pPr>
              <a:spcBef>
                <a:spcPct val="20000"/>
              </a:spcBef>
              <a:buFont typeface="Arial" pitchFamily="34" charset="0"/>
              <a:buChar char="•"/>
              <a:defRPr/>
            </a:pPr>
            <a:endParaRPr lang="en-US" sz="6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CAS number and other unique identifiers</a:t>
            </a:r>
          </a:p>
          <a:p>
            <a:pPr>
              <a:spcBef>
                <a:spcPct val="20000"/>
              </a:spcBef>
              <a:buFont typeface="Arial" pitchFamily="34" charset="0"/>
              <a:buChar char="•"/>
              <a:defRPr/>
            </a:pPr>
            <a:endParaRPr lang="en-US" sz="600" kern="0" dirty="0">
              <a:latin typeface="Verdana" pitchFamily="34" charset="0"/>
            </a:endParaRPr>
          </a:p>
          <a:p>
            <a:pPr>
              <a:spcBef>
                <a:spcPts val="0"/>
              </a:spcBef>
              <a:buFont typeface="Arial" pitchFamily="34" charset="0"/>
              <a:buChar char="•"/>
              <a:defRPr/>
            </a:pPr>
            <a:r>
              <a:rPr lang="en-US" sz="2400" kern="0" dirty="0">
                <a:latin typeface="Verdana" pitchFamily="34" charset="0"/>
              </a:rPr>
              <a:t> Impurities and stabilizing additives which are </a:t>
            </a:r>
          </a:p>
          <a:p>
            <a:pPr>
              <a:spcBef>
                <a:spcPts val="0"/>
              </a:spcBef>
              <a:defRPr/>
            </a:pPr>
            <a:r>
              <a:rPr lang="en-US" sz="2400" kern="0" dirty="0">
                <a:latin typeface="Verdana" pitchFamily="34" charset="0"/>
              </a:rPr>
              <a:t>  themselves classified and which contribute to the </a:t>
            </a:r>
          </a:p>
          <a:p>
            <a:pPr>
              <a:spcBef>
                <a:spcPts val="0"/>
              </a:spcBef>
              <a:defRPr/>
            </a:pPr>
            <a:r>
              <a:rPr lang="en-US" sz="2400" kern="0" dirty="0">
                <a:latin typeface="Verdana" pitchFamily="34" charset="0"/>
              </a:rPr>
              <a:t>  classification of the substance</a:t>
            </a:r>
          </a:p>
          <a:p>
            <a:pPr algn="ctr">
              <a:spcBef>
                <a:spcPct val="20000"/>
              </a:spcBef>
              <a:defRPr/>
            </a:pPr>
            <a:endParaRPr lang="en-US" sz="3200" kern="0" dirty="0">
              <a:latin typeface="Verdana"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3: Composition</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72</a:t>
            </a:r>
          </a:p>
        </p:txBody>
      </p:sp>
      <p:sp>
        <p:nvSpPr>
          <p:cNvPr id="757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57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304800" y="1600200"/>
            <a:ext cx="8610600" cy="4495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The chemical name and concentration or </a:t>
            </a:r>
          </a:p>
          <a:p>
            <a:pPr>
              <a:spcBef>
                <a:spcPts val="0"/>
              </a:spcBef>
              <a:defRPr/>
            </a:pPr>
            <a:r>
              <a:rPr lang="en-US" sz="2400" kern="0" dirty="0">
                <a:latin typeface="Verdana" pitchFamily="34" charset="0"/>
              </a:rPr>
              <a:t>  concentration ranges of all ingredients, which are </a:t>
            </a:r>
          </a:p>
          <a:p>
            <a:pPr>
              <a:spcBef>
                <a:spcPts val="0"/>
              </a:spcBef>
              <a:defRPr/>
            </a:pPr>
            <a:r>
              <a:rPr lang="en-US" sz="2400" kern="0" dirty="0">
                <a:latin typeface="Verdana" pitchFamily="34" charset="0"/>
              </a:rPr>
              <a:t>  classified as health hazards in accordance with (d) </a:t>
            </a:r>
          </a:p>
          <a:p>
            <a:pPr>
              <a:spcBef>
                <a:spcPts val="0"/>
              </a:spcBef>
              <a:defRPr/>
            </a:pPr>
            <a:r>
              <a:rPr lang="en-US" sz="2400" kern="0" dirty="0">
                <a:latin typeface="Verdana" pitchFamily="34" charset="0"/>
              </a:rPr>
              <a:t>  this section</a:t>
            </a:r>
          </a:p>
          <a:p>
            <a:pPr>
              <a:spcBef>
                <a:spcPct val="20000"/>
              </a:spcBef>
              <a:buFont typeface="Arial" pitchFamily="34" charset="0"/>
              <a:buChar char="•"/>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a:t>
            </a:r>
            <a:r>
              <a:rPr lang="en-US" sz="2400" u="sng" kern="0" dirty="0">
                <a:latin typeface="Verdana" pitchFamily="34" charset="0"/>
              </a:rPr>
              <a:t>For all chemicals where a trade secret is claimed</a:t>
            </a:r>
          </a:p>
          <a:p>
            <a:pPr>
              <a:spcBef>
                <a:spcPts val="0"/>
              </a:spcBef>
              <a:defRPr/>
            </a:pPr>
            <a:r>
              <a:rPr lang="en-US" sz="2400" kern="0" dirty="0">
                <a:latin typeface="Verdana" pitchFamily="34" charset="0"/>
              </a:rPr>
              <a:t>  Trade Secret per (</a:t>
            </a:r>
            <a:r>
              <a:rPr lang="en-US" sz="2400" kern="0" dirty="0" err="1">
                <a:latin typeface="Verdana" pitchFamily="34" charset="0"/>
              </a:rPr>
              <a:t>i</a:t>
            </a:r>
            <a:r>
              <a:rPr lang="en-US" sz="2400" kern="0" dirty="0">
                <a:latin typeface="Verdana" pitchFamily="34" charset="0"/>
              </a:rPr>
              <a:t>) this section, a statement that   </a:t>
            </a:r>
          </a:p>
          <a:p>
            <a:pPr>
              <a:spcBef>
                <a:spcPts val="0"/>
              </a:spcBef>
              <a:defRPr/>
            </a:pPr>
            <a:r>
              <a:rPr lang="en-US" sz="2400" kern="0" dirty="0">
                <a:latin typeface="Verdana" pitchFamily="34" charset="0"/>
              </a:rPr>
              <a:t>  the specific chemical identity and/or percent of </a:t>
            </a:r>
          </a:p>
          <a:p>
            <a:pPr>
              <a:spcBef>
                <a:spcPts val="0"/>
              </a:spcBef>
              <a:defRPr/>
            </a:pPr>
            <a:r>
              <a:rPr lang="en-US" sz="2400" kern="0" dirty="0">
                <a:latin typeface="Verdana" pitchFamily="34" charset="0"/>
              </a:rPr>
              <a:t>  composition has been withheld as a trade secret is  </a:t>
            </a:r>
          </a:p>
          <a:p>
            <a:pPr>
              <a:spcBef>
                <a:spcPts val="0"/>
              </a:spcBef>
              <a:defRPr/>
            </a:pPr>
            <a:r>
              <a:rPr lang="en-US" sz="2400" kern="0" dirty="0">
                <a:latin typeface="Verdana" pitchFamily="34" charset="0"/>
              </a:rPr>
              <a:t>  required</a:t>
            </a:r>
          </a:p>
          <a:p>
            <a:pPr algn="ctr">
              <a:spcBef>
                <a:spcPct val="20000"/>
              </a:spcBef>
              <a:buFont typeface="Arial" pitchFamily="34" charset="0"/>
              <a:buChar char="•"/>
              <a:defRPr/>
            </a:pPr>
            <a:endParaRPr lang="en-US" sz="3200" kern="0" dirty="0">
              <a:latin typeface="Verdana"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4: First Aid</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73</a:t>
            </a:r>
          </a:p>
        </p:txBody>
      </p:sp>
      <p:sp>
        <p:nvSpPr>
          <p:cNvPr id="768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2"/>
          <p:cNvSpPr txBox="1">
            <a:spLocks/>
          </p:cNvSpPr>
          <p:nvPr/>
        </p:nvSpPr>
        <p:spPr bwMode="auto">
          <a:xfrm>
            <a:off x="457200" y="1143000"/>
            <a:ext cx="8382000" cy="36576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No new requirements other than format</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Description of necessary measures, subdivided </a:t>
            </a:r>
          </a:p>
          <a:p>
            <a:pPr>
              <a:spcBef>
                <a:spcPts val="0"/>
              </a:spcBef>
              <a:defRPr/>
            </a:pPr>
            <a:r>
              <a:rPr lang="en-US" sz="2400" kern="0" dirty="0">
                <a:latin typeface="Verdana" pitchFamily="34" charset="0"/>
              </a:rPr>
              <a:t>  according to the different routes of exposure, i.e. </a:t>
            </a:r>
          </a:p>
          <a:p>
            <a:pPr>
              <a:spcBef>
                <a:spcPts val="0"/>
              </a:spcBef>
              <a:defRPr/>
            </a:pPr>
            <a:r>
              <a:rPr lang="en-US" sz="2400" kern="0" dirty="0">
                <a:latin typeface="Verdana" pitchFamily="34" charset="0"/>
              </a:rPr>
              <a:t>  inhalation, skin and eye contact, ingestion</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Most important symptoms/effects, acute           </a:t>
            </a:r>
            <a:br>
              <a:rPr lang="en-US" sz="2400" kern="0" dirty="0">
                <a:latin typeface="Verdana" pitchFamily="34" charset="0"/>
              </a:rPr>
            </a:br>
            <a:r>
              <a:rPr lang="en-US" sz="2400" kern="0" dirty="0">
                <a:latin typeface="Verdana" pitchFamily="34" charset="0"/>
              </a:rPr>
              <a:t>  and delayed</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Indication of immediate medical                 </a:t>
            </a:r>
            <a:br>
              <a:rPr lang="en-US" sz="2400" kern="0" dirty="0">
                <a:latin typeface="Verdana" pitchFamily="34" charset="0"/>
              </a:rPr>
            </a:br>
            <a:r>
              <a:rPr lang="en-US" sz="2400" kern="0" dirty="0">
                <a:latin typeface="Verdana" pitchFamily="34" charset="0"/>
              </a:rPr>
              <a:t>  attention and special treatment                   </a:t>
            </a:r>
            <a:br>
              <a:rPr lang="en-US" sz="2400" kern="0" dirty="0">
                <a:latin typeface="Verdana" pitchFamily="34" charset="0"/>
              </a:rPr>
            </a:br>
            <a:r>
              <a:rPr lang="en-US" sz="2400" kern="0" dirty="0">
                <a:latin typeface="Verdana" pitchFamily="34" charset="0"/>
              </a:rPr>
              <a:t>  needed, if necessary</a:t>
            </a:r>
          </a:p>
          <a:p>
            <a:pPr algn="ctr">
              <a:spcBef>
                <a:spcPct val="20000"/>
              </a:spcBef>
              <a:defRPr/>
            </a:pPr>
            <a:endParaRPr lang="en-US" sz="2400" kern="0" dirty="0">
              <a:latin typeface="Verdana" pitchFamily="34" charset="0"/>
            </a:endParaRPr>
          </a:p>
        </p:txBody>
      </p:sp>
      <p:pic>
        <p:nvPicPr>
          <p:cNvPr id="76809" name="Picture 4" descr="First Aid Ki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810000"/>
            <a:ext cx="27130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Section 5: Fire-fighting</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74</a:t>
            </a:r>
          </a:p>
        </p:txBody>
      </p:sp>
      <p:sp>
        <p:nvSpPr>
          <p:cNvPr id="778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783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7833" name="Picture 5" descr="Fire in Warehous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81400"/>
            <a:ext cx="28273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bwMode="auto">
          <a:xfrm>
            <a:off x="381000" y="1143000"/>
            <a:ext cx="8610600" cy="2743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Suitable (and unsuitable) extinguishing media</a:t>
            </a:r>
          </a:p>
          <a:p>
            <a:pPr>
              <a:spcBef>
                <a:spcPct val="2000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Specific hazards arising from the chemical (e.g. </a:t>
            </a:r>
          </a:p>
          <a:p>
            <a:pPr>
              <a:spcBef>
                <a:spcPts val="0"/>
              </a:spcBef>
              <a:defRPr/>
            </a:pPr>
            <a:r>
              <a:rPr lang="en-US" sz="2400" kern="0" dirty="0">
                <a:latin typeface="Verdana" pitchFamily="34" charset="0"/>
              </a:rPr>
              <a:t>  nature of any hazardous combustion products)</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Special protective equipment and precautions for </a:t>
            </a:r>
          </a:p>
          <a:p>
            <a:pPr>
              <a:spcBef>
                <a:spcPts val="0"/>
              </a:spcBef>
              <a:defRPr/>
            </a:pPr>
            <a:r>
              <a:rPr lang="en-US" sz="2400" kern="0" dirty="0">
                <a:latin typeface="Verdana" pitchFamily="34" charset="0"/>
              </a:rPr>
              <a:t>  firefighters</a:t>
            </a:r>
          </a:p>
          <a:p>
            <a:pPr algn="ctr">
              <a:spcBef>
                <a:spcPct val="20000"/>
              </a:spcBef>
              <a:defRPr/>
            </a:pPr>
            <a:endParaRPr lang="en-US" sz="2400" kern="0" dirty="0">
              <a:latin typeface="Verdana"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6: Accidental Release</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75</a:t>
            </a:r>
          </a:p>
        </p:txBody>
      </p:sp>
      <p:sp>
        <p:nvSpPr>
          <p:cNvPr id="78855"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8856" name="Picture 5" descr="Haz Waste Drums-Leak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00400"/>
            <a:ext cx="28575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228600" y="1295400"/>
            <a:ext cx="8686800" cy="1828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No new requirements other than format</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Personal precautions, protective equipment, </a:t>
            </a:r>
          </a:p>
          <a:p>
            <a:pPr>
              <a:spcBef>
                <a:spcPts val="0"/>
              </a:spcBef>
              <a:defRPr/>
            </a:pPr>
            <a:r>
              <a:rPr lang="en-US" sz="2400" kern="0" dirty="0">
                <a:latin typeface="Verdana" pitchFamily="34" charset="0"/>
              </a:rPr>
              <a:t>  emergency procedures</a:t>
            </a:r>
          </a:p>
          <a:p>
            <a:pPr>
              <a:spcBef>
                <a:spcPts val="0"/>
              </a:spcBef>
              <a:buFont typeface="Arial" pitchFamily="34" charset="0"/>
              <a:buChar char="•"/>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Methods and materials for containment and clean up</a:t>
            </a:r>
          </a:p>
          <a:p>
            <a:pPr algn="ctr">
              <a:spcBef>
                <a:spcPct val="20000"/>
              </a:spcBef>
              <a:defRPr/>
            </a:pPr>
            <a:endParaRPr lang="en-US" sz="2400" kern="0" dirty="0">
              <a:latin typeface="Verdana"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7: Handling &amp; Storage</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76</a:t>
            </a:r>
          </a:p>
        </p:txBody>
      </p:sp>
      <p:sp>
        <p:nvSpPr>
          <p:cNvPr id="798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988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79881" name="Picture 4" descr="oxygen and acetylene gas cylinder stor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124200"/>
            <a:ext cx="3508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533400" y="1143000"/>
            <a:ext cx="8610600" cy="16764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No new requirements other than format</a:t>
            </a:r>
          </a:p>
          <a:p>
            <a:pPr>
              <a:spcBef>
                <a:spcPts val="0"/>
              </a:spcBef>
              <a:buFont typeface="Arial" pitchFamily="34" charset="0"/>
              <a:buChar char="•"/>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Precautions for safe handling</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Conditions for safe storage, including any </a:t>
            </a:r>
          </a:p>
          <a:p>
            <a:pPr>
              <a:spcBef>
                <a:spcPts val="0"/>
              </a:spcBef>
              <a:defRPr/>
            </a:pPr>
            <a:r>
              <a:rPr lang="en-US" sz="2400" kern="0" dirty="0">
                <a:latin typeface="Verdana" pitchFamily="34" charset="0"/>
              </a:rPr>
              <a:t>  incompatibilities</a:t>
            </a:r>
          </a:p>
          <a:p>
            <a:pPr algn="ctr">
              <a:spcBef>
                <a:spcPct val="20000"/>
              </a:spcBef>
              <a:defRPr/>
            </a:pPr>
            <a:endParaRPr lang="en-US" sz="2400" kern="0" dirty="0">
              <a:latin typeface="Verdana" pitchFamily="34" charset="0"/>
            </a:endParaRPr>
          </a:p>
        </p:txBody>
      </p:sp>
      <p:sp>
        <p:nvSpPr>
          <p:cNvPr id="17" name="TextBox 16"/>
          <p:cNvSpPr txBox="1">
            <a:spLocks noChangeArrowheads="1"/>
          </p:cNvSpPr>
          <p:nvPr/>
        </p:nvSpPr>
        <p:spPr bwMode="auto">
          <a:xfrm>
            <a:off x="685800" y="3276600"/>
            <a:ext cx="205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Cylinders unchained; </a:t>
            </a:r>
          </a:p>
          <a:p>
            <a:pPr eaLnBrk="1" hangingPunct="1">
              <a:spcBef>
                <a:spcPct val="0"/>
              </a:spcBef>
              <a:buFontTx/>
              <a:buNone/>
            </a:pPr>
            <a:r>
              <a:rPr lang="en-US" altLang="en-US" sz="1600">
                <a:latin typeface="Verdana" panose="020B0604030504040204" pitchFamily="34" charset="0"/>
              </a:rPr>
              <a:t>Drum not labeled properly; </a:t>
            </a:r>
          </a:p>
          <a:p>
            <a:pPr eaLnBrk="1" hangingPunct="1">
              <a:spcBef>
                <a:spcPct val="0"/>
              </a:spcBef>
              <a:buFontTx/>
              <a:buNone/>
            </a:pPr>
            <a:r>
              <a:rPr lang="en-US" altLang="en-US" sz="1600">
                <a:latin typeface="Verdana" panose="020B0604030504040204" pitchFamily="34" charset="0"/>
              </a:rPr>
              <a:t>No spill containment for drum; </a:t>
            </a:r>
          </a:p>
          <a:p>
            <a:pPr eaLnBrk="1" hangingPunct="1">
              <a:spcBef>
                <a:spcPct val="0"/>
              </a:spcBef>
              <a:buFontTx/>
              <a:buNone/>
            </a:pPr>
            <a:r>
              <a:rPr lang="en-US" altLang="en-US" sz="1600">
                <a:latin typeface="Verdana" panose="020B0604030504040204" pitchFamily="34" charset="0"/>
              </a:rPr>
              <a:t>Materials may be incompatible</a:t>
            </a:r>
          </a:p>
        </p:txBody>
      </p:sp>
      <p:sp>
        <p:nvSpPr>
          <p:cNvPr id="18" name="TextBox 17"/>
          <p:cNvSpPr txBox="1">
            <a:spLocks noChangeArrowheads="1"/>
          </p:cNvSpPr>
          <p:nvPr/>
        </p:nvSpPr>
        <p:spPr bwMode="auto">
          <a:xfrm>
            <a:off x="6553200" y="39624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Is this safe storage?</a:t>
            </a:r>
          </a:p>
        </p:txBody>
      </p:sp>
      <p:sp>
        <p:nvSpPr>
          <p:cNvPr id="19" name="TextBox 18"/>
          <p:cNvSpPr txBox="1">
            <a:spLocks noChangeArrowheads="1"/>
          </p:cNvSpPr>
          <p:nvPr/>
        </p:nvSpPr>
        <p:spPr bwMode="auto">
          <a:xfrm>
            <a:off x="7010400" y="4800600"/>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Verdana" panose="020B0604030504040204"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 calcmode="lin" valueType="num">
                                      <p:cBhvr additive="base">
                                        <p:cTn id="2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 calcmode="lin" valueType="num">
                                      <p:cBhvr additive="base">
                                        <p:cTn id="2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additive="base">
                                        <p:cTn id="3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Respirator-North 7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3400"/>
            <a:ext cx="24193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Section 8: Exposure Controls/PPE</a:t>
            </a:r>
          </a:p>
        </p:txBody>
      </p:sp>
      <p:sp>
        <p:nvSpPr>
          <p:cNvPr id="8090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090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77</a:t>
            </a:r>
          </a:p>
        </p:txBody>
      </p:sp>
      <p:sp>
        <p:nvSpPr>
          <p:cNvPr id="80904"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090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80906" name="Picture 4" descr="Gloves-Chemica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648200"/>
            <a:ext cx="30988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57200" y="1219200"/>
            <a:ext cx="8382000" cy="3200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OSHA PEL (permissible exposure limit) and any </a:t>
            </a:r>
          </a:p>
          <a:p>
            <a:pPr>
              <a:spcBef>
                <a:spcPts val="0"/>
              </a:spcBef>
              <a:defRPr/>
            </a:pPr>
            <a:r>
              <a:rPr lang="en-US" sz="2400" kern="0" dirty="0">
                <a:latin typeface="Verdana" pitchFamily="34" charset="0"/>
              </a:rPr>
              <a:t>  other exposure limit used or recommended by the  </a:t>
            </a:r>
          </a:p>
          <a:p>
            <a:pPr>
              <a:spcBef>
                <a:spcPts val="0"/>
              </a:spcBef>
              <a:defRPr/>
            </a:pPr>
            <a:r>
              <a:rPr lang="en-US" sz="2400" kern="0" dirty="0">
                <a:latin typeface="Verdana" pitchFamily="34" charset="0"/>
              </a:rPr>
              <a:t>  chemical manufacturer, importer or employer </a:t>
            </a:r>
          </a:p>
          <a:p>
            <a:pPr>
              <a:spcBef>
                <a:spcPts val="0"/>
              </a:spcBef>
              <a:defRPr/>
            </a:pPr>
            <a:r>
              <a:rPr lang="en-US" sz="2400" kern="0" dirty="0">
                <a:latin typeface="Verdana" pitchFamily="34" charset="0"/>
              </a:rPr>
              <a:t>  preparing the SDS</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Appropriate engineering controls</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Individual protection measures, such as PPE</a:t>
            </a:r>
          </a:p>
          <a:p>
            <a:pPr algn="ctr">
              <a:spcBef>
                <a:spcPct val="20000"/>
              </a:spcBef>
              <a:defRPr/>
            </a:pPr>
            <a:endParaRPr lang="en-US" sz="2400" kern="0" dirty="0">
              <a:latin typeface="Verdana"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Section 9: Physical, Chemical Properties</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78</a:t>
            </a:r>
          </a:p>
        </p:txBody>
      </p:sp>
      <p:sp>
        <p:nvSpPr>
          <p:cNvPr id="14" name="Content Placeholder 3"/>
          <p:cNvSpPr txBox="1">
            <a:spLocks/>
          </p:cNvSpPr>
          <p:nvPr/>
        </p:nvSpPr>
        <p:spPr bwMode="auto">
          <a:xfrm>
            <a:off x="533400" y="1371600"/>
            <a:ext cx="4343400" cy="42672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ts val="0"/>
              </a:spcBef>
              <a:buSzPct val="140000"/>
              <a:buFont typeface="Arial" pitchFamily="34" charset="0"/>
              <a:buChar char="•"/>
              <a:defRPr/>
            </a:pPr>
            <a:r>
              <a:rPr lang="en-US" sz="2400" kern="0" dirty="0">
                <a:latin typeface="Verdana" pitchFamily="34" charset="0"/>
              </a:rPr>
              <a:t> Appearance (physical </a:t>
            </a:r>
          </a:p>
          <a:p>
            <a:pPr>
              <a:spcBef>
                <a:spcPts val="0"/>
              </a:spcBef>
              <a:buSzPct val="140000"/>
              <a:defRPr/>
            </a:pPr>
            <a:r>
              <a:rPr lang="en-US" sz="2400" kern="0" dirty="0">
                <a:latin typeface="Verdana" pitchFamily="34" charset="0"/>
              </a:rPr>
              <a:t>  state, color, etc)</a:t>
            </a:r>
          </a:p>
          <a:p>
            <a:pPr>
              <a:spcBef>
                <a:spcPct val="20000"/>
              </a:spcBef>
              <a:buSzPct val="140000"/>
              <a:buFont typeface="Arial" pitchFamily="34" charset="0"/>
              <a:buChar char="•"/>
              <a:defRPr/>
            </a:pPr>
            <a:r>
              <a:rPr lang="en-US" sz="2400" kern="0" dirty="0">
                <a:latin typeface="Verdana" pitchFamily="34" charset="0"/>
              </a:rPr>
              <a:t> Odor</a:t>
            </a:r>
          </a:p>
          <a:p>
            <a:pPr>
              <a:spcBef>
                <a:spcPct val="20000"/>
              </a:spcBef>
              <a:buSzPct val="140000"/>
              <a:buFont typeface="Arial" pitchFamily="34" charset="0"/>
              <a:buChar char="•"/>
              <a:defRPr/>
            </a:pPr>
            <a:r>
              <a:rPr lang="en-US" sz="2400" kern="0" dirty="0">
                <a:latin typeface="Verdana" pitchFamily="34" charset="0"/>
              </a:rPr>
              <a:t> pH</a:t>
            </a:r>
          </a:p>
          <a:p>
            <a:pPr>
              <a:spcBef>
                <a:spcPts val="0"/>
              </a:spcBef>
              <a:buSzPct val="140000"/>
              <a:buFont typeface="Arial" pitchFamily="34" charset="0"/>
              <a:buChar char="•"/>
              <a:defRPr/>
            </a:pPr>
            <a:r>
              <a:rPr lang="en-US" sz="2400" kern="0" dirty="0">
                <a:latin typeface="Verdana" pitchFamily="34" charset="0"/>
              </a:rPr>
              <a:t> Melting point/freezing </a:t>
            </a:r>
          </a:p>
          <a:p>
            <a:pPr>
              <a:spcBef>
                <a:spcPts val="0"/>
              </a:spcBef>
              <a:buSzPct val="140000"/>
              <a:defRPr/>
            </a:pPr>
            <a:r>
              <a:rPr lang="en-US" sz="2400" kern="0" dirty="0">
                <a:latin typeface="Verdana" pitchFamily="34" charset="0"/>
              </a:rPr>
              <a:t>  point</a:t>
            </a:r>
          </a:p>
          <a:p>
            <a:pPr>
              <a:spcBef>
                <a:spcPts val="0"/>
              </a:spcBef>
              <a:buSzPct val="140000"/>
              <a:buFont typeface="Arial" pitchFamily="34" charset="0"/>
              <a:buChar char="•"/>
              <a:defRPr/>
            </a:pPr>
            <a:r>
              <a:rPr lang="en-US" sz="2400" kern="0" dirty="0">
                <a:latin typeface="Verdana" pitchFamily="34" charset="0"/>
              </a:rPr>
              <a:t> Initial boiling point and </a:t>
            </a:r>
          </a:p>
          <a:p>
            <a:pPr>
              <a:spcBef>
                <a:spcPts val="0"/>
              </a:spcBef>
              <a:buSzPct val="140000"/>
              <a:defRPr/>
            </a:pPr>
            <a:r>
              <a:rPr lang="en-US" sz="2400" kern="0" dirty="0">
                <a:latin typeface="Verdana" pitchFamily="34" charset="0"/>
              </a:rPr>
              <a:t>  boiling range</a:t>
            </a:r>
          </a:p>
          <a:p>
            <a:pPr>
              <a:spcBef>
                <a:spcPct val="20000"/>
              </a:spcBef>
              <a:buSzPct val="140000"/>
              <a:buFont typeface="Arial" pitchFamily="34" charset="0"/>
              <a:buChar char="•"/>
              <a:defRPr/>
            </a:pPr>
            <a:r>
              <a:rPr lang="en-US" sz="2400" kern="0" dirty="0">
                <a:latin typeface="Verdana" pitchFamily="34" charset="0"/>
              </a:rPr>
              <a:t> Flash point</a:t>
            </a:r>
          </a:p>
          <a:p>
            <a:pPr algn="ctr">
              <a:spcBef>
                <a:spcPct val="20000"/>
              </a:spcBef>
              <a:buFont typeface="Arial" pitchFamily="34" charset="0"/>
              <a:buChar char="•"/>
              <a:defRPr/>
            </a:pPr>
            <a:endParaRPr lang="en-US" sz="2400" kern="0" dirty="0">
              <a:latin typeface="Verdana" pitchFamily="34" charset="0"/>
            </a:endParaRPr>
          </a:p>
        </p:txBody>
      </p:sp>
      <p:sp>
        <p:nvSpPr>
          <p:cNvPr id="15" name="Content Placeholder 4"/>
          <p:cNvSpPr txBox="1">
            <a:spLocks/>
          </p:cNvSpPr>
          <p:nvPr/>
        </p:nvSpPr>
        <p:spPr>
          <a:xfrm>
            <a:off x="4800600" y="1600200"/>
            <a:ext cx="3810000" cy="4343400"/>
          </a:xfrm>
          <a:prstGeom prst="rect">
            <a:avLst/>
          </a:prstGeom>
        </p:spPr>
        <p:txBody>
          <a:bodyPr/>
          <a:lstStyle/>
          <a:p>
            <a:pPr marL="342900" indent="-342900">
              <a:spcBef>
                <a:spcPct val="20000"/>
              </a:spcBef>
              <a:buFontTx/>
              <a:buChar char="•"/>
              <a:defRPr/>
            </a:pPr>
            <a:r>
              <a:rPr lang="en-US" sz="2400" kern="0" dirty="0">
                <a:latin typeface="Verdana" pitchFamily="34" charset="0"/>
              </a:rPr>
              <a:t>Evaporation rate</a:t>
            </a:r>
          </a:p>
          <a:p>
            <a:pPr marL="342900" indent="-342900">
              <a:spcBef>
                <a:spcPct val="20000"/>
              </a:spcBef>
              <a:buFontTx/>
              <a:buChar char="•"/>
              <a:defRPr/>
            </a:pPr>
            <a:r>
              <a:rPr lang="en-US" sz="2400" kern="0" dirty="0">
                <a:latin typeface="Verdana" pitchFamily="34" charset="0"/>
              </a:rPr>
              <a:t>Flammability (solid, liquid, gas)</a:t>
            </a:r>
          </a:p>
          <a:p>
            <a:pPr marL="342900" indent="-342900">
              <a:spcBef>
                <a:spcPct val="20000"/>
              </a:spcBef>
              <a:buFontTx/>
              <a:buChar char="•"/>
              <a:defRPr/>
            </a:pPr>
            <a:r>
              <a:rPr lang="en-US" sz="2400" kern="0" dirty="0">
                <a:latin typeface="Verdana" pitchFamily="34" charset="0"/>
              </a:rPr>
              <a:t>Upper/lower flammability or explosive limits</a:t>
            </a:r>
          </a:p>
          <a:p>
            <a:pPr marL="342900" indent="-342900">
              <a:spcBef>
                <a:spcPct val="20000"/>
              </a:spcBef>
              <a:buFontTx/>
              <a:buChar char="•"/>
              <a:defRPr/>
            </a:pPr>
            <a:r>
              <a:rPr lang="en-US" sz="2400" kern="0" dirty="0">
                <a:latin typeface="Verdana" pitchFamily="34" charset="0"/>
              </a:rPr>
              <a:t>Vapor pressure</a:t>
            </a:r>
          </a:p>
          <a:p>
            <a:pPr marL="342900" indent="-342900">
              <a:spcBef>
                <a:spcPct val="20000"/>
              </a:spcBef>
              <a:buFontTx/>
              <a:buChar char="•"/>
              <a:defRPr/>
            </a:pPr>
            <a:r>
              <a:rPr lang="en-US" sz="2400" kern="0" dirty="0">
                <a:latin typeface="Verdana" pitchFamily="34" charset="0"/>
              </a:rPr>
              <a:t>Vapor density</a:t>
            </a:r>
          </a:p>
          <a:p>
            <a:pPr marL="342900" indent="-342900">
              <a:spcBef>
                <a:spcPct val="20000"/>
              </a:spcBef>
              <a:buFontTx/>
              <a:buChar char="•"/>
              <a:defRPr/>
            </a:pPr>
            <a:r>
              <a:rPr lang="en-US" sz="2400" kern="0" dirty="0">
                <a:latin typeface="Verdana" pitchFamily="34" charset="0"/>
              </a:rPr>
              <a:t>Relative density</a:t>
            </a:r>
          </a:p>
          <a:p>
            <a:pPr marL="342900" indent="-342900">
              <a:spcBef>
                <a:spcPct val="20000"/>
              </a:spcBef>
              <a:buFontTx/>
              <a:buChar char="•"/>
              <a:defRPr/>
            </a:pPr>
            <a:r>
              <a:rPr lang="en-US" sz="2400" kern="0" dirty="0">
                <a:latin typeface="Verdana" pitchFamily="34" charset="0"/>
              </a:rPr>
              <a:t>Solubility</a:t>
            </a:r>
          </a:p>
          <a:p>
            <a:pPr marL="342900" indent="-342900">
              <a:spcBef>
                <a:spcPct val="20000"/>
              </a:spcBef>
              <a:defRPr/>
            </a:pPr>
            <a:endParaRPr lang="en-US" sz="2400" kern="0" dirty="0">
              <a:latin typeface="Verdana"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Section 9: Physical, Chemical Properties</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79</a:t>
            </a:r>
          </a:p>
        </p:txBody>
      </p:sp>
      <p:sp>
        <p:nvSpPr>
          <p:cNvPr id="11" name="Content Placeholder 2"/>
          <p:cNvSpPr txBox="1">
            <a:spLocks/>
          </p:cNvSpPr>
          <p:nvPr/>
        </p:nvSpPr>
        <p:spPr bwMode="auto">
          <a:xfrm>
            <a:off x="457200" y="1447800"/>
            <a:ext cx="4267200" cy="3810000"/>
          </a:xfrm>
          <a:prstGeom prst="rect">
            <a:avLst/>
          </a:prstGeom>
          <a:noFill/>
          <a:ln w="9525">
            <a:noFill/>
            <a:miter lim="800000"/>
            <a:headEnd/>
            <a:tailEnd/>
          </a:ln>
        </p:spPr>
        <p:txBody>
          <a:bodyPr/>
          <a:lstStyle/>
          <a:p>
            <a:pPr>
              <a:spcBef>
                <a:spcPts val="0"/>
              </a:spcBef>
              <a:buFont typeface="Arial" pitchFamily="34" charset="0"/>
              <a:buChar char="•"/>
              <a:defRPr/>
            </a:pPr>
            <a:r>
              <a:rPr lang="en-US" sz="3200" kern="0" dirty="0">
                <a:latin typeface="Verdana" pitchFamily="34" charset="0"/>
              </a:rPr>
              <a:t> </a:t>
            </a:r>
            <a:r>
              <a:rPr lang="en-US" sz="2800" kern="0" dirty="0">
                <a:latin typeface="Verdana" pitchFamily="34" charset="0"/>
              </a:rPr>
              <a:t>Partition coefficient: </a:t>
            </a:r>
          </a:p>
          <a:p>
            <a:pPr>
              <a:spcBef>
                <a:spcPts val="0"/>
              </a:spcBef>
              <a:defRPr/>
            </a:pPr>
            <a:r>
              <a:rPr lang="en-US" sz="2800" kern="0" dirty="0">
                <a:latin typeface="Verdana" pitchFamily="34" charset="0"/>
              </a:rPr>
              <a:t>  n-</a:t>
            </a:r>
            <a:r>
              <a:rPr lang="en-US" sz="2800" kern="0" dirty="0" err="1">
                <a:latin typeface="Verdana" pitchFamily="34" charset="0"/>
              </a:rPr>
              <a:t>octanol</a:t>
            </a:r>
            <a:r>
              <a:rPr lang="en-US" sz="2800" kern="0" dirty="0">
                <a:latin typeface="Verdana" pitchFamily="34" charset="0"/>
              </a:rPr>
              <a:t>/water</a:t>
            </a:r>
          </a:p>
          <a:p>
            <a:pPr>
              <a:spcBef>
                <a:spcPts val="0"/>
              </a:spcBef>
              <a:defRPr/>
            </a:pPr>
            <a:endParaRPr lang="en-US" sz="1200" kern="0" dirty="0">
              <a:latin typeface="Verdana" pitchFamily="34" charset="0"/>
            </a:endParaRPr>
          </a:p>
          <a:p>
            <a:pPr>
              <a:spcBef>
                <a:spcPts val="0"/>
              </a:spcBef>
              <a:buFont typeface="Arial" pitchFamily="34" charset="0"/>
              <a:buChar char="•"/>
              <a:defRPr/>
            </a:pPr>
            <a:r>
              <a:rPr lang="en-US" sz="2800" kern="0" dirty="0">
                <a:latin typeface="Verdana" pitchFamily="34" charset="0"/>
              </a:rPr>
              <a:t> Auto-ignition </a:t>
            </a:r>
          </a:p>
          <a:p>
            <a:pPr>
              <a:spcBef>
                <a:spcPts val="0"/>
              </a:spcBef>
              <a:defRPr/>
            </a:pPr>
            <a:r>
              <a:rPr lang="en-US" sz="2800" kern="0" dirty="0">
                <a:latin typeface="Verdana" pitchFamily="34" charset="0"/>
              </a:rPr>
              <a:t>  temperature</a:t>
            </a:r>
          </a:p>
          <a:p>
            <a:pPr>
              <a:spcBef>
                <a:spcPts val="0"/>
              </a:spcBef>
              <a:defRPr/>
            </a:pPr>
            <a:endParaRPr lang="en-US" sz="1200" kern="0" dirty="0">
              <a:latin typeface="Verdana" pitchFamily="34" charset="0"/>
            </a:endParaRPr>
          </a:p>
          <a:p>
            <a:pPr>
              <a:spcBef>
                <a:spcPts val="0"/>
              </a:spcBef>
              <a:buFont typeface="Arial" pitchFamily="34" charset="0"/>
              <a:buChar char="•"/>
              <a:defRPr/>
            </a:pPr>
            <a:r>
              <a:rPr lang="en-US" sz="2800" kern="0" dirty="0">
                <a:latin typeface="Verdana" pitchFamily="34" charset="0"/>
              </a:rPr>
              <a:t> Decomposition </a:t>
            </a:r>
          </a:p>
          <a:p>
            <a:pPr>
              <a:spcBef>
                <a:spcPts val="0"/>
              </a:spcBef>
              <a:defRPr/>
            </a:pPr>
            <a:r>
              <a:rPr lang="en-US" sz="2800" kern="0" dirty="0">
                <a:latin typeface="Verdana" pitchFamily="34" charset="0"/>
              </a:rPr>
              <a:t>  temperature</a:t>
            </a:r>
          </a:p>
          <a:p>
            <a:pPr>
              <a:spcBef>
                <a:spcPts val="0"/>
              </a:spcBef>
              <a:defRPr/>
            </a:pPr>
            <a:endParaRPr lang="en-US" sz="1200" kern="0" dirty="0">
              <a:latin typeface="Verdana" pitchFamily="34" charset="0"/>
            </a:endParaRPr>
          </a:p>
          <a:p>
            <a:pPr>
              <a:spcBef>
                <a:spcPct val="20000"/>
              </a:spcBef>
              <a:buFont typeface="Arial" pitchFamily="34" charset="0"/>
              <a:buChar char="•"/>
              <a:defRPr/>
            </a:pPr>
            <a:r>
              <a:rPr lang="en-US" sz="2800" kern="0" dirty="0">
                <a:latin typeface="Verdana" pitchFamily="34" charset="0"/>
              </a:rPr>
              <a:t> Viscosity</a:t>
            </a:r>
          </a:p>
          <a:p>
            <a:pPr algn="ctr">
              <a:spcBef>
                <a:spcPct val="20000"/>
              </a:spcBef>
              <a:defRPr/>
            </a:pPr>
            <a:endParaRPr lang="en-US" sz="3200" kern="0" dirty="0">
              <a:latin typeface="Verdana" pitchFamily="34" charset="0"/>
            </a:endParaRPr>
          </a:p>
        </p:txBody>
      </p:sp>
      <p:pic>
        <p:nvPicPr>
          <p:cNvPr id="82952" name="Picture 6" descr="C:\Documents and Settings\stlane\My Documents\My Pictures\GHS pix\zinc.jpg"/>
          <p:cNvPicPr>
            <a:picLocks noChangeAspect="1" noChangeArrowheads="1"/>
          </p:cNvPicPr>
          <p:nvPr/>
        </p:nvPicPr>
        <p:blipFill>
          <a:blip r:embed="rId5">
            <a:extLst>
              <a:ext uri="{28A0092B-C50C-407E-A947-70E740481C1C}">
                <a14:useLocalDpi xmlns:a14="http://schemas.microsoft.com/office/drawing/2010/main" val="0"/>
              </a:ext>
            </a:extLst>
          </a:blip>
          <a:srcRect t="20253" b="8861"/>
          <a:stretch>
            <a:fillRect/>
          </a:stretch>
        </p:blipFill>
        <p:spPr bwMode="auto">
          <a:xfrm>
            <a:off x="4495800" y="1143000"/>
            <a:ext cx="22574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7" descr="C:\Documents and Settings\stlane\My Documents\My Pictures\GHS pix\concre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667000"/>
            <a:ext cx="20891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8" descr="C:\Documents and Settings\stlane\My Documents\My Pictures\GHS pix\composit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419600"/>
            <a:ext cx="20383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GHS</a:t>
            </a:r>
          </a:p>
        </p:txBody>
      </p:sp>
      <p:sp>
        <p:nvSpPr>
          <p:cNvPr id="102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024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7" name="Content Placeholder 6"/>
          <p:cNvSpPr txBox="1">
            <a:spLocks/>
          </p:cNvSpPr>
          <p:nvPr/>
        </p:nvSpPr>
        <p:spPr bwMode="auto">
          <a:xfrm>
            <a:off x="457200" y="1295400"/>
            <a:ext cx="8305800" cy="4648200"/>
          </a:xfrm>
          <a:prstGeom prst="rect">
            <a:avLst/>
          </a:prstGeom>
          <a:noFill/>
          <a:ln w="9525">
            <a:noFill/>
            <a:miter lim="800000"/>
            <a:headEnd/>
            <a:tailEnd/>
          </a:ln>
        </p:spPr>
        <p:txBody>
          <a:bodyPr/>
          <a:lstStyle/>
          <a:p>
            <a:pPr algn="ctr">
              <a:spcBef>
                <a:spcPct val="20000"/>
              </a:spcBef>
              <a:defRPr/>
            </a:pPr>
            <a:r>
              <a:rPr lang="en-US" sz="2400" kern="0" dirty="0">
                <a:latin typeface="Verdana" pitchFamily="34" charset="0"/>
              </a:rPr>
              <a:t>Rationale:</a:t>
            </a:r>
          </a:p>
          <a:p>
            <a:pPr>
              <a:spcBef>
                <a:spcPct val="20000"/>
              </a:spcBef>
              <a:defRPr/>
            </a:pPr>
            <a:r>
              <a:rPr lang="en-US" sz="2400" kern="0" dirty="0">
                <a:latin typeface="Verdana" pitchFamily="34" charset="0"/>
              </a:rPr>
              <a:t>“To provide a single, harmonized system to classify chemicals, labels and SDS with the primary benefit of increasing the quality and consistency of information provided to workers, employers and chemical users”*</a:t>
            </a:r>
          </a:p>
          <a:p>
            <a:pPr algn="ctr">
              <a:spcBef>
                <a:spcPct val="20000"/>
              </a:spcBef>
              <a:defRPr/>
            </a:pPr>
            <a:endParaRPr lang="en-US" sz="2400" kern="0" dirty="0">
              <a:latin typeface="Verdana" pitchFamily="34" charset="0"/>
            </a:endParaRPr>
          </a:p>
          <a:p>
            <a:pPr>
              <a:spcBef>
                <a:spcPts val="0"/>
              </a:spcBef>
              <a:defRPr/>
            </a:pPr>
            <a:r>
              <a:rPr lang="en-US" sz="2400" kern="0" dirty="0">
                <a:latin typeface="Verdana" pitchFamily="34" charset="0"/>
              </a:rPr>
              <a:t>Effective, in part, on June 26, 2012, with a built-in</a:t>
            </a:r>
          </a:p>
          <a:p>
            <a:pPr>
              <a:spcBef>
                <a:spcPts val="0"/>
              </a:spcBef>
              <a:defRPr/>
            </a:pPr>
            <a:r>
              <a:rPr lang="en-US" sz="2400" kern="0" dirty="0">
                <a:latin typeface="Verdana" pitchFamily="34" charset="0"/>
              </a:rPr>
              <a:t>transition period and a fully effective date of </a:t>
            </a:r>
          </a:p>
          <a:p>
            <a:pPr>
              <a:spcBef>
                <a:spcPts val="0"/>
              </a:spcBef>
              <a:defRPr/>
            </a:pPr>
            <a:r>
              <a:rPr lang="en-US" sz="2400" kern="0" dirty="0">
                <a:latin typeface="Verdana" pitchFamily="34" charset="0"/>
              </a:rPr>
              <a:t>June 1,2016</a:t>
            </a:r>
          </a:p>
          <a:p>
            <a:pPr algn="ctr">
              <a:spcBef>
                <a:spcPct val="20000"/>
              </a:spcBef>
              <a:defRPr/>
            </a:pPr>
            <a:endParaRPr lang="en-US" sz="1400" kern="0" dirty="0">
              <a:latin typeface="Verdana" pitchFamily="34" charset="0"/>
            </a:endParaRPr>
          </a:p>
          <a:p>
            <a:pPr algn="ctr">
              <a:spcBef>
                <a:spcPct val="20000"/>
              </a:spcBef>
              <a:defRPr/>
            </a:pPr>
            <a:r>
              <a:rPr lang="en-US" sz="1400" kern="0" dirty="0">
                <a:latin typeface="Verdana" pitchFamily="34" charset="0"/>
              </a:rPr>
              <a:t>*Ruth Mayo, EHS Today, “GHS: The Power of One,” December 1, 2009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Section 10: Stability and Reactivity</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80</a:t>
            </a:r>
          </a:p>
        </p:txBody>
      </p:sp>
      <p:sp>
        <p:nvSpPr>
          <p:cNvPr id="839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4" name="Content Placeholder 2"/>
          <p:cNvSpPr txBox="1">
            <a:spLocks/>
          </p:cNvSpPr>
          <p:nvPr/>
        </p:nvSpPr>
        <p:spPr bwMode="auto">
          <a:xfrm>
            <a:off x="457200" y="1447800"/>
            <a:ext cx="4267200" cy="3886200"/>
          </a:xfrm>
          <a:prstGeom prst="rect">
            <a:avLst/>
          </a:prstGeom>
          <a:noFill/>
          <a:ln w="9525">
            <a:noFill/>
            <a:miter lim="800000"/>
            <a:headEnd/>
            <a:tailEnd/>
          </a:ln>
        </p:spPr>
        <p:txBody>
          <a:bodyPr/>
          <a:lstStyle/>
          <a:p>
            <a:pPr>
              <a:spcBef>
                <a:spcPts val="0"/>
              </a:spcBef>
              <a:buSzPct val="150000"/>
              <a:buFont typeface="Arial" pitchFamily="34" charset="0"/>
              <a:buChar char="•"/>
              <a:defRPr/>
            </a:pPr>
            <a:r>
              <a:rPr lang="en-US" sz="2400" kern="0" dirty="0">
                <a:latin typeface="Verdana" pitchFamily="34" charset="0"/>
              </a:rPr>
              <a:t> Conditions to avoid</a:t>
            </a:r>
          </a:p>
          <a:p>
            <a:pPr>
              <a:spcBef>
                <a:spcPts val="0"/>
              </a:spcBef>
              <a:buSzPct val="150000"/>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New to HCS (as has </a:t>
            </a:r>
          </a:p>
          <a:p>
            <a:pPr>
              <a:spcBef>
                <a:spcPts val="0"/>
              </a:spcBef>
              <a:buSzPct val="150000"/>
              <a:defRPr/>
            </a:pPr>
            <a:r>
              <a:rPr lang="en-US" sz="2400" kern="0" dirty="0">
                <a:latin typeface="Verdana" pitchFamily="34" charset="0"/>
              </a:rPr>
              <a:t>  been required in ANSI </a:t>
            </a:r>
          </a:p>
          <a:p>
            <a:pPr>
              <a:spcBef>
                <a:spcPts val="0"/>
              </a:spcBef>
              <a:buSzPct val="150000"/>
              <a:defRPr/>
            </a:pPr>
            <a:r>
              <a:rPr lang="en-US" sz="2400" kern="0" dirty="0">
                <a:latin typeface="Verdana" pitchFamily="34" charset="0"/>
              </a:rPr>
              <a:t>  Z400.1 standard)</a:t>
            </a:r>
          </a:p>
          <a:p>
            <a:pPr>
              <a:spcBef>
                <a:spcPts val="0"/>
              </a:spcBef>
              <a:buSzPct val="150000"/>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Reactivity</a:t>
            </a:r>
          </a:p>
          <a:p>
            <a:pPr>
              <a:spcBef>
                <a:spcPts val="0"/>
              </a:spcBef>
              <a:buSzPct val="150000"/>
              <a:buFont typeface="Arial" pitchFamily="34" charset="0"/>
              <a:buChar char="•"/>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Chemical stability</a:t>
            </a:r>
          </a:p>
          <a:p>
            <a:pPr>
              <a:spcBef>
                <a:spcPts val="0"/>
              </a:spcBef>
              <a:buSzPct val="150000"/>
              <a:buFont typeface="Arial" pitchFamily="34" charset="0"/>
              <a:buChar char="•"/>
              <a:defRPr/>
            </a:pPr>
            <a:endParaRPr lang="en-US" sz="800" kern="0" dirty="0">
              <a:latin typeface="Verdana" pitchFamily="34" charset="0"/>
            </a:endParaRPr>
          </a:p>
          <a:p>
            <a:pPr>
              <a:spcBef>
                <a:spcPts val="0"/>
              </a:spcBef>
              <a:buSzPct val="150000"/>
              <a:buFont typeface="Arial" pitchFamily="34" charset="0"/>
              <a:buChar char="•"/>
              <a:defRPr/>
            </a:pPr>
            <a:r>
              <a:rPr lang="en-US" sz="2400" kern="0" dirty="0">
                <a:latin typeface="Verdana" pitchFamily="34" charset="0"/>
              </a:rPr>
              <a:t> Possibility of hazardous </a:t>
            </a:r>
          </a:p>
          <a:p>
            <a:pPr>
              <a:spcBef>
                <a:spcPts val="0"/>
              </a:spcBef>
              <a:buSzPct val="150000"/>
              <a:defRPr/>
            </a:pPr>
            <a:r>
              <a:rPr lang="en-US" sz="2400" kern="0" dirty="0">
                <a:latin typeface="Verdana" pitchFamily="34" charset="0"/>
              </a:rPr>
              <a:t>  reactions</a:t>
            </a:r>
          </a:p>
          <a:p>
            <a:pPr algn="ctr">
              <a:spcBef>
                <a:spcPct val="20000"/>
              </a:spcBef>
              <a:defRPr/>
            </a:pPr>
            <a:endParaRPr lang="en-US" sz="2400" kern="0" dirty="0">
              <a:latin typeface="Verdana" pitchFamily="34" charset="0"/>
            </a:endParaRPr>
          </a:p>
          <a:p>
            <a:pPr algn="ctr">
              <a:spcBef>
                <a:spcPct val="20000"/>
              </a:spcBef>
              <a:defRPr/>
            </a:pPr>
            <a:endParaRPr lang="en-US" sz="2400" kern="0" dirty="0">
              <a:latin typeface="Verdana" pitchFamily="34" charset="0"/>
            </a:endParaRPr>
          </a:p>
        </p:txBody>
      </p:sp>
      <p:sp>
        <p:nvSpPr>
          <p:cNvPr id="15" name="Content Placeholder 3"/>
          <p:cNvSpPr txBox="1">
            <a:spLocks/>
          </p:cNvSpPr>
          <p:nvPr/>
        </p:nvSpPr>
        <p:spPr>
          <a:xfrm>
            <a:off x="4495800" y="1447800"/>
            <a:ext cx="4191000" cy="2667000"/>
          </a:xfrm>
          <a:prstGeom prst="rect">
            <a:avLst/>
          </a:prstGeom>
        </p:spPr>
        <p:txBody>
          <a:bodyPr/>
          <a:lstStyle/>
          <a:p>
            <a:pPr marL="342900" indent="-342900">
              <a:spcBef>
                <a:spcPts val="0"/>
              </a:spcBef>
              <a:buFontTx/>
              <a:buChar char="•"/>
              <a:defRPr/>
            </a:pPr>
            <a:r>
              <a:rPr lang="en-US" sz="2400" kern="0" dirty="0">
                <a:latin typeface="Verdana" pitchFamily="34" charset="0"/>
              </a:rPr>
              <a:t>Conditions to avoid (static discharge, shock or vibration)</a:t>
            </a:r>
          </a:p>
          <a:p>
            <a:pPr marL="342900" indent="-342900">
              <a:spcBef>
                <a:spcPts val="0"/>
              </a:spcBef>
              <a:defRPr/>
            </a:pPr>
            <a:endParaRPr lang="en-US" sz="800" kern="0" dirty="0">
              <a:latin typeface="Verdana" pitchFamily="34" charset="0"/>
            </a:endParaRPr>
          </a:p>
          <a:p>
            <a:pPr marL="342900" indent="-342900">
              <a:spcBef>
                <a:spcPts val="0"/>
              </a:spcBef>
              <a:buFontTx/>
              <a:buChar char="•"/>
              <a:defRPr/>
            </a:pPr>
            <a:r>
              <a:rPr lang="en-US" sz="2400" kern="0" dirty="0">
                <a:latin typeface="Verdana" pitchFamily="34" charset="0"/>
              </a:rPr>
              <a:t>Incompatible materials</a:t>
            </a:r>
          </a:p>
          <a:p>
            <a:pPr marL="342900" indent="-342900">
              <a:spcBef>
                <a:spcPts val="0"/>
              </a:spcBef>
              <a:buFontTx/>
              <a:buChar char="•"/>
              <a:defRPr/>
            </a:pPr>
            <a:endParaRPr lang="en-US" sz="800" kern="0" dirty="0">
              <a:latin typeface="Verdana" pitchFamily="34" charset="0"/>
            </a:endParaRPr>
          </a:p>
          <a:p>
            <a:pPr marL="342900" indent="-342900">
              <a:spcBef>
                <a:spcPts val="0"/>
              </a:spcBef>
              <a:buFontTx/>
              <a:buChar char="•"/>
              <a:defRPr/>
            </a:pPr>
            <a:r>
              <a:rPr lang="en-US" sz="2400" kern="0" dirty="0">
                <a:latin typeface="Verdana" pitchFamily="34" charset="0"/>
              </a:rPr>
              <a:t>Hazardous decomposition products</a:t>
            </a:r>
          </a:p>
          <a:p>
            <a:pPr marL="342900" indent="-342900">
              <a:spcBef>
                <a:spcPct val="20000"/>
              </a:spcBef>
              <a:buFontTx/>
              <a:buChar char="•"/>
              <a:defRPr/>
            </a:pPr>
            <a:endParaRPr lang="en-US" sz="3200" kern="0" dirty="0">
              <a:latin typeface="Verdana" pitchFamily="34" charset="0"/>
            </a:endParaRPr>
          </a:p>
        </p:txBody>
      </p:sp>
      <p:pic>
        <p:nvPicPr>
          <p:cNvPr id="83978" name="Picture 6" descr="C:\Documents and Settings\stlane\My Documents\My Pictures\GHS pix\lab t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2286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533400" y="457200"/>
            <a:ext cx="5181600" cy="381000"/>
          </a:xfrm>
        </p:spPr>
        <p:txBody>
          <a:bodyPr/>
          <a:lstStyle/>
          <a:p>
            <a:pPr eaLnBrk="1" hangingPunct="1"/>
            <a:r>
              <a:rPr lang="en-US" altLang="en-US" sz="2000">
                <a:solidFill>
                  <a:schemeClr val="bg1"/>
                </a:solidFill>
                <a:latin typeface="Verdana" panose="020B0604030504040204" pitchFamily="34" charset="0"/>
              </a:rPr>
              <a:t>Section 11: Toxicological Information</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81</a:t>
            </a:r>
          </a:p>
        </p:txBody>
      </p:sp>
      <p:sp>
        <p:nvSpPr>
          <p:cNvPr id="849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500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5"/>
          <p:cNvSpPr txBox="1">
            <a:spLocks/>
          </p:cNvSpPr>
          <p:nvPr/>
        </p:nvSpPr>
        <p:spPr bwMode="auto">
          <a:xfrm>
            <a:off x="457200" y="1143000"/>
            <a:ext cx="8382000" cy="4724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 new requirements other than format:</a:t>
            </a:r>
          </a:p>
          <a:p>
            <a:pPr>
              <a:spcBef>
                <a:spcPct val="2000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Description of various toxicological effects and </a:t>
            </a:r>
          </a:p>
          <a:p>
            <a:pPr>
              <a:spcBef>
                <a:spcPts val="0"/>
              </a:spcBef>
              <a:defRPr/>
            </a:pPr>
            <a:r>
              <a:rPr lang="en-US" sz="2400" kern="0" dirty="0">
                <a:latin typeface="Verdana" pitchFamily="34" charset="0"/>
              </a:rPr>
              <a:t>  available data used to identify those effects,    </a:t>
            </a:r>
          </a:p>
          <a:p>
            <a:pPr>
              <a:spcBef>
                <a:spcPts val="0"/>
              </a:spcBef>
              <a:defRPr/>
            </a:pPr>
            <a:r>
              <a:rPr lang="en-US" sz="2400" kern="0" dirty="0">
                <a:latin typeface="Verdana" pitchFamily="34" charset="0"/>
              </a:rPr>
              <a:t>  including:</a:t>
            </a:r>
          </a:p>
          <a:p>
            <a:pPr>
              <a:spcBef>
                <a:spcPts val="0"/>
              </a:spcBef>
              <a:defRPr/>
            </a:pPr>
            <a:endParaRPr lang="en-US" sz="600" kern="0" dirty="0">
              <a:latin typeface="Verdana" pitchFamily="34" charset="0"/>
            </a:endParaRPr>
          </a:p>
          <a:p>
            <a:pPr lvl="1">
              <a:spcBef>
                <a:spcPts val="0"/>
              </a:spcBef>
              <a:buFont typeface="Courier New" pitchFamily="49" charset="0"/>
              <a:buChar char="o"/>
              <a:defRPr/>
            </a:pPr>
            <a:r>
              <a:rPr lang="en-US" sz="2400" kern="0" dirty="0">
                <a:latin typeface="Verdana" pitchFamily="34" charset="0"/>
              </a:rPr>
              <a:t> Likely exposure routes (inhalation, ingestion,   </a:t>
            </a:r>
            <a:br>
              <a:rPr lang="en-US" sz="2400" kern="0" dirty="0">
                <a:latin typeface="Verdana" pitchFamily="34" charset="0"/>
              </a:rPr>
            </a:br>
            <a:r>
              <a:rPr lang="en-US" sz="2400" kern="0" dirty="0">
                <a:latin typeface="Verdana" pitchFamily="34" charset="0"/>
              </a:rPr>
              <a:t>   skin and eye contact)</a:t>
            </a:r>
          </a:p>
          <a:p>
            <a:pPr lvl="1">
              <a:spcBef>
                <a:spcPts val="0"/>
              </a:spcBef>
              <a:buFont typeface="Courier New" pitchFamily="49" charset="0"/>
              <a:buChar char="o"/>
              <a:defRPr/>
            </a:pPr>
            <a:r>
              <a:rPr lang="en-US" sz="2400" kern="0" dirty="0">
                <a:latin typeface="Verdana" pitchFamily="34" charset="0"/>
              </a:rPr>
              <a:t> Symptoms related to the physical, chemical </a:t>
            </a:r>
          </a:p>
          <a:p>
            <a:pPr lvl="1">
              <a:spcBef>
                <a:spcPts val="0"/>
              </a:spcBef>
              <a:defRPr/>
            </a:pPr>
            <a:r>
              <a:rPr lang="en-US" sz="2400" kern="0" dirty="0">
                <a:latin typeface="Verdana" pitchFamily="34" charset="0"/>
              </a:rPr>
              <a:t>   and toxicological characteristics</a:t>
            </a:r>
          </a:p>
          <a:p>
            <a:pPr lvl="1">
              <a:spcBef>
                <a:spcPts val="0"/>
              </a:spcBef>
              <a:buFont typeface="Courier New" pitchFamily="49" charset="0"/>
              <a:buChar char="o"/>
              <a:defRPr/>
            </a:pPr>
            <a:r>
              <a:rPr lang="en-US" sz="2400" kern="0" dirty="0">
                <a:latin typeface="Verdana" pitchFamily="34" charset="0"/>
              </a:rPr>
              <a:t> Delayed and immediate effects and chronic  </a:t>
            </a:r>
            <a:br>
              <a:rPr lang="en-US" sz="2400" kern="0" dirty="0">
                <a:latin typeface="Verdana" pitchFamily="34" charset="0"/>
              </a:rPr>
            </a:br>
            <a:r>
              <a:rPr lang="en-US" sz="2400" kern="0" dirty="0">
                <a:latin typeface="Verdana" pitchFamily="34" charset="0"/>
              </a:rPr>
              <a:t>   effects from short and long term exposure</a:t>
            </a:r>
          </a:p>
          <a:p>
            <a:pPr lvl="1">
              <a:spcBef>
                <a:spcPts val="0"/>
              </a:spcBef>
              <a:buFont typeface="Courier New" pitchFamily="49" charset="0"/>
              <a:buChar char="o"/>
              <a:defRPr/>
            </a:pPr>
            <a:r>
              <a:rPr lang="en-US" sz="2400" kern="0" dirty="0">
                <a:latin typeface="Verdana" pitchFamily="34" charset="0"/>
              </a:rPr>
              <a:t> Numerical measures of toxicity (such as acute </a:t>
            </a:r>
          </a:p>
          <a:p>
            <a:pPr lvl="1">
              <a:spcBef>
                <a:spcPts val="0"/>
              </a:spcBef>
              <a:defRPr/>
            </a:pPr>
            <a:r>
              <a:rPr lang="en-US" sz="2400" kern="0" dirty="0">
                <a:latin typeface="Verdana" pitchFamily="34" charset="0"/>
              </a:rPr>
              <a:t>   toxicity estimates)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Section 12: Ecological Information</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82</a:t>
            </a:r>
          </a:p>
        </p:txBody>
      </p:sp>
      <p:sp>
        <p:nvSpPr>
          <p:cNvPr id="860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990600" y="1676400"/>
            <a:ext cx="7239000" cy="37338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Non-mandatory</a:t>
            </a:r>
          </a:p>
          <a:p>
            <a:pPr>
              <a:spcBef>
                <a:spcPct val="20000"/>
              </a:spcBef>
              <a:defRPr/>
            </a:pPr>
            <a:endParaRPr lang="en-US" sz="800" kern="0" dirty="0">
              <a:latin typeface="Verdana" pitchFamily="34" charset="0"/>
            </a:endParaRPr>
          </a:p>
          <a:p>
            <a:pPr indent="112713">
              <a:spcBef>
                <a:spcPts val="0"/>
              </a:spcBef>
              <a:buFont typeface="Arial" pitchFamily="34" charset="0"/>
              <a:buChar char="•"/>
              <a:defRPr/>
            </a:pPr>
            <a:r>
              <a:rPr lang="en-US" sz="2400" kern="0" dirty="0">
                <a:latin typeface="Verdana" pitchFamily="34" charset="0"/>
              </a:rPr>
              <a:t> To be GHS-compliant, the requirements for </a:t>
            </a:r>
          </a:p>
          <a:p>
            <a:pPr indent="112713">
              <a:spcBef>
                <a:spcPts val="0"/>
              </a:spcBef>
              <a:defRPr/>
            </a:pPr>
            <a:r>
              <a:rPr lang="en-US" sz="2400" kern="0" dirty="0">
                <a:latin typeface="Verdana" pitchFamily="34" charset="0"/>
              </a:rPr>
              <a:t> this section would be:</a:t>
            </a:r>
          </a:p>
          <a:p>
            <a:pPr indent="112713">
              <a:spcBef>
                <a:spcPts val="0"/>
              </a:spcBef>
              <a:defRPr/>
            </a:pPr>
            <a:endParaRPr lang="en-US" sz="800" kern="0" dirty="0">
              <a:latin typeface="Verdana" pitchFamily="34" charset="0"/>
            </a:endParaRPr>
          </a:p>
          <a:p>
            <a:pPr lvl="1">
              <a:spcBef>
                <a:spcPts val="0"/>
              </a:spcBef>
              <a:buFont typeface="Courier New" pitchFamily="49" charset="0"/>
              <a:buChar char="o"/>
              <a:defRPr/>
            </a:pPr>
            <a:r>
              <a:rPr lang="en-US" sz="2400" kern="0" dirty="0">
                <a:latin typeface="Verdana" pitchFamily="34" charset="0"/>
              </a:rPr>
              <a:t> </a:t>
            </a:r>
            <a:r>
              <a:rPr lang="en-US" sz="2400" kern="0" dirty="0" err="1">
                <a:latin typeface="Verdana" pitchFamily="34" charset="0"/>
              </a:rPr>
              <a:t>Ecotoxicity</a:t>
            </a:r>
            <a:r>
              <a:rPr lang="en-US" sz="2400" kern="0" dirty="0">
                <a:latin typeface="Verdana" pitchFamily="34" charset="0"/>
              </a:rPr>
              <a:t> (aquatic and terrestrial, </a:t>
            </a:r>
          </a:p>
          <a:p>
            <a:pPr lvl="1">
              <a:spcBef>
                <a:spcPts val="0"/>
              </a:spcBef>
              <a:defRPr/>
            </a:pPr>
            <a:r>
              <a:rPr lang="en-US" sz="2400" kern="0" dirty="0">
                <a:latin typeface="Verdana" pitchFamily="34" charset="0"/>
              </a:rPr>
              <a:t>   where available)</a:t>
            </a:r>
          </a:p>
          <a:p>
            <a:pPr lvl="1">
              <a:spcBef>
                <a:spcPts val="0"/>
              </a:spcBef>
              <a:buFont typeface="Courier New" pitchFamily="49" charset="0"/>
              <a:buChar char="o"/>
              <a:defRPr/>
            </a:pPr>
            <a:r>
              <a:rPr lang="en-US" sz="2400" kern="0" dirty="0">
                <a:latin typeface="Verdana" pitchFamily="34" charset="0"/>
              </a:rPr>
              <a:t> Persistence and degradability</a:t>
            </a:r>
          </a:p>
          <a:p>
            <a:pPr lvl="1">
              <a:spcBef>
                <a:spcPts val="0"/>
              </a:spcBef>
              <a:buFont typeface="Courier New" pitchFamily="49" charset="0"/>
              <a:buChar char="o"/>
              <a:defRPr/>
            </a:pPr>
            <a:r>
              <a:rPr lang="en-US" sz="2400" kern="0" dirty="0">
                <a:latin typeface="Verdana" pitchFamily="34" charset="0"/>
              </a:rPr>
              <a:t> </a:t>
            </a:r>
            <a:r>
              <a:rPr lang="en-US" sz="2400" kern="0" dirty="0" err="1">
                <a:latin typeface="Verdana" pitchFamily="34" charset="0"/>
              </a:rPr>
              <a:t>Bioaccumulative</a:t>
            </a:r>
            <a:r>
              <a:rPr lang="en-US" sz="2400" kern="0" dirty="0">
                <a:latin typeface="Verdana" pitchFamily="34" charset="0"/>
              </a:rPr>
              <a:t> potential</a:t>
            </a:r>
          </a:p>
          <a:p>
            <a:pPr lvl="1">
              <a:spcBef>
                <a:spcPts val="0"/>
              </a:spcBef>
              <a:buFont typeface="Courier New" pitchFamily="49" charset="0"/>
              <a:buChar char="o"/>
              <a:defRPr/>
            </a:pPr>
            <a:r>
              <a:rPr lang="en-US" sz="2400" kern="0" dirty="0">
                <a:latin typeface="Verdana" pitchFamily="34" charset="0"/>
              </a:rPr>
              <a:t> Mobility in soil</a:t>
            </a:r>
          </a:p>
          <a:p>
            <a:pPr lvl="1">
              <a:spcBef>
                <a:spcPts val="0"/>
              </a:spcBef>
              <a:buFont typeface="Courier New" pitchFamily="49" charset="0"/>
              <a:buChar char="o"/>
              <a:defRPr/>
            </a:pPr>
            <a:r>
              <a:rPr lang="en-US" sz="2400" kern="0" dirty="0">
                <a:latin typeface="Verdana" pitchFamily="34" charset="0"/>
              </a:rPr>
              <a:t> Other adverse effects</a:t>
            </a:r>
          </a:p>
          <a:p>
            <a:pPr>
              <a:spcBef>
                <a:spcPct val="20000"/>
              </a:spcBef>
              <a:defRPr/>
            </a:pPr>
            <a:endParaRPr lang="en-US" sz="2400" kern="0" dirty="0">
              <a:latin typeface="Verdan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533400" y="381000"/>
            <a:ext cx="5181600" cy="457200"/>
          </a:xfrm>
        </p:spPr>
        <p:txBody>
          <a:bodyPr/>
          <a:lstStyle/>
          <a:p>
            <a:pPr eaLnBrk="1" hangingPunct="1"/>
            <a:r>
              <a:rPr lang="en-US" altLang="en-US" sz="2100">
                <a:solidFill>
                  <a:schemeClr val="bg1"/>
                </a:solidFill>
                <a:latin typeface="Verdana" panose="020B0604030504040204" pitchFamily="34" charset="0"/>
              </a:rPr>
              <a:t>Section 13: Disposal Considerations</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83</a:t>
            </a:r>
          </a:p>
        </p:txBody>
      </p:sp>
      <p:sp>
        <p:nvSpPr>
          <p:cNvPr id="870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704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2"/>
          <p:cNvSpPr txBox="1">
            <a:spLocks/>
          </p:cNvSpPr>
          <p:nvPr/>
        </p:nvSpPr>
        <p:spPr bwMode="auto">
          <a:xfrm>
            <a:off x="381000" y="1447800"/>
            <a:ext cx="8610600" cy="43434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To be GHS compliant, this section is provided, but  </a:t>
            </a:r>
          </a:p>
          <a:p>
            <a:pPr>
              <a:spcBef>
                <a:spcPts val="0"/>
              </a:spcBef>
              <a:defRPr/>
            </a:pPr>
            <a:r>
              <a:rPr lang="en-US" sz="2400" kern="0" dirty="0">
                <a:latin typeface="Verdana" pitchFamily="34" charset="0"/>
              </a:rPr>
              <a:t>  compliance is outside OSHA jurisdiction</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However, OSHA may enforce provisions associated   </a:t>
            </a:r>
          </a:p>
          <a:p>
            <a:pPr>
              <a:spcBef>
                <a:spcPts val="0"/>
              </a:spcBef>
              <a:defRPr/>
            </a:pPr>
            <a:r>
              <a:rPr lang="en-US" sz="2400" kern="0" dirty="0">
                <a:latin typeface="Verdana" pitchFamily="34" charset="0"/>
              </a:rPr>
              <a:t>  with safe handling and use, including appropriate  </a:t>
            </a:r>
          </a:p>
          <a:p>
            <a:pPr>
              <a:spcBef>
                <a:spcPts val="0"/>
              </a:spcBef>
              <a:defRPr/>
            </a:pPr>
            <a:r>
              <a:rPr lang="en-US" sz="2400" kern="0" dirty="0">
                <a:latin typeface="Verdana" pitchFamily="34" charset="0"/>
              </a:rPr>
              <a:t>  hygienic practices (see Section 7, above)</a:t>
            </a:r>
          </a:p>
          <a:p>
            <a:pPr>
              <a:spcBef>
                <a:spcPts val="0"/>
              </a:spcBef>
              <a:defRPr/>
            </a:pPr>
            <a:endParaRPr lang="en-US" sz="800" kern="0" dirty="0">
              <a:latin typeface="Verdana" pitchFamily="34" charset="0"/>
            </a:endParaRPr>
          </a:p>
          <a:p>
            <a:pPr>
              <a:spcBef>
                <a:spcPts val="0"/>
              </a:spcBef>
              <a:buFont typeface="Arial" pitchFamily="34" charset="0"/>
              <a:buChar char="•"/>
              <a:defRPr/>
            </a:pPr>
            <a:r>
              <a:rPr lang="en-US" sz="2400" kern="0" dirty="0">
                <a:latin typeface="Verdana" pitchFamily="34" charset="0"/>
              </a:rPr>
              <a:t> Description of waste residues and information on </a:t>
            </a:r>
          </a:p>
          <a:p>
            <a:pPr>
              <a:spcBef>
                <a:spcPts val="0"/>
              </a:spcBef>
              <a:defRPr/>
            </a:pPr>
            <a:r>
              <a:rPr lang="en-US" sz="2400" kern="0" dirty="0">
                <a:latin typeface="Verdana" pitchFamily="34" charset="0"/>
              </a:rPr>
              <a:t>  their safe handling</a:t>
            </a:r>
          </a:p>
          <a:p>
            <a:pPr>
              <a:spcBef>
                <a:spcPts val="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Methods of disposal</a:t>
            </a:r>
          </a:p>
          <a:p>
            <a:pPr>
              <a:spcBef>
                <a:spcPct val="20000"/>
              </a:spcBef>
              <a:buFont typeface="Arial" pitchFamily="34" charset="0"/>
              <a:buChar char="•"/>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Disposal of any contaminated packaging</a:t>
            </a:r>
          </a:p>
          <a:p>
            <a:pPr algn="ctr">
              <a:spcBef>
                <a:spcPct val="20000"/>
              </a:spcBef>
              <a:defRPr/>
            </a:pPr>
            <a:endParaRPr lang="en-US" sz="2400" kern="0" dirty="0">
              <a:latin typeface="Verdana"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Section 14: Transportation Information</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84</a:t>
            </a:r>
          </a:p>
        </p:txBody>
      </p:sp>
      <p:sp>
        <p:nvSpPr>
          <p:cNvPr id="880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807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Content Placeholder 2"/>
          <p:cNvSpPr txBox="1">
            <a:spLocks/>
          </p:cNvSpPr>
          <p:nvPr/>
        </p:nvSpPr>
        <p:spPr bwMode="auto">
          <a:xfrm>
            <a:off x="304800" y="1066800"/>
            <a:ext cx="8534400" cy="4876800"/>
          </a:xfrm>
          <a:prstGeom prst="rect">
            <a:avLst/>
          </a:prstGeom>
          <a:noFill/>
          <a:ln w="9525">
            <a:noFill/>
            <a:miter lim="800000"/>
            <a:headEnd/>
            <a:tailEnd/>
          </a:ln>
        </p:spPr>
        <p:txBody>
          <a:bodyPr/>
          <a:lstStyle/>
          <a:p>
            <a:pPr>
              <a:spcBef>
                <a:spcPts val="0"/>
              </a:spcBef>
              <a:buFont typeface="Arial" pitchFamily="34" charset="0"/>
              <a:buChar char="•"/>
              <a:defRPr/>
            </a:pPr>
            <a:r>
              <a:rPr lang="en-US" sz="2200" kern="0" dirty="0">
                <a:latin typeface="Verdana" pitchFamily="34" charset="0"/>
              </a:rPr>
              <a:t> To be GHS compliant, this section is provided, but </a:t>
            </a:r>
          </a:p>
          <a:p>
            <a:pPr>
              <a:spcBef>
                <a:spcPts val="0"/>
              </a:spcBef>
              <a:defRPr/>
            </a:pPr>
            <a:r>
              <a:rPr lang="en-US" sz="2200" kern="0" dirty="0">
                <a:latin typeface="Verdana" pitchFamily="34" charset="0"/>
              </a:rPr>
              <a:t>  compliance is outside OSHA jurisdiction.</a:t>
            </a:r>
          </a:p>
          <a:p>
            <a:pPr>
              <a:spcBef>
                <a:spcPts val="0"/>
              </a:spcBef>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UN number</a:t>
            </a:r>
          </a:p>
          <a:p>
            <a:pPr>
              <a:spcBef>
                <a:spcPct val="20000"/>
              </a:spcBef>
              <a:buFont typeface="Arial" pitchFamily="34" charset="0"/>
              <a:buChar char="•"/>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UN proper shipping name</a:t>
            </a:r>
          </a:p>
          <a:p>
            <a:pPr>
              <a:spcBef>
                <a:spcPct val="20000"/>
              </a:spcBef>
              <a:buFont typeface="Arial" pitchFamily="34" charset="0"/>
              <a:buChar char="•"/>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Transport hazard classes</a:t>
            </a:r>
          </a:p>
          <a:p>
            <a:pPr>
              <a:spcBef>
                <a:spcPct val="20000"/>
              </a:spcBef>
              <a:buFont typeface="Arial" pitchFamily="34" charset="0"/>
              <a:buChar char="•"/>
              <a:defRPr/>
            </a:pPr>
            <a:endParaRPr lang="en-US" sz="400" kern="0" dirty="0">
              <a:latin typeface="Verdana" pitchFamily="34" charset="0"/>
            </a:endParaRPr>
          </a:p>
          <a:p>
            <a:pPr>
              <a:spcBef>
                <a:spcPct val="20000"/>
              </a:spcBef>
              <a:buFont typeface="Arial" pitchFamily="34" charset="0"/>
              <a:buChar char="•"/>
              <a:defRPr/>
            </a:pPr>
            <a:r>
              <a:rPr lang="en-US" sz="2200" kern="0" dirty="0">
                <a:latin typeface="Verdana" pitchFamily="34" charset="0"/>
              </a:rPr>
              <a:t> Packing group, if applicable</a:t>
            </a:r>
          </a:p>
          <a:p>
            <a:pPr>
              <a:spcBef>
                <a:spcPct val="2000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200" kern="0" dirty="0">
                <a:latin typeface="Verdana" pitchFamily="34" charset="0"/>
              </a:rPr>
              <a:t> Environmental hazards such as marine pollutant (yes/no)</a:t>
            </a:r>
          </a:p>
          <a:p>
            <a:pPr>
              <a:spcBef>
                <a:spcPts val="0"/>
              </a:spcBef>
              <a:buFont typeface="Arial" pitchFamily="34" charset="0"/>
              <a:buChar char="•"/>
              <a:defRPr/>
            </a:pPr>
            <a:endParaRPr lang="en-US" sz="400" kern="0" dirty="0">
              <a:latin typeface="Verdana" pitchFamily="34" charset="0"/>
            </a:endParaRPr>
          </a:p>
          <a:p>
            <a:pPr>
              <a:spcBef>
                <a:spcPts val="0"/>
              </a:spcBef>
              <a:buFont typeface="Arial" pitchFamily="34" charset="0"/>
              <a:buChar char="•"/>
              <a:defRPr/>
            </a:pPr>
            <a:r>
              <a:rPr lang="en-US" sz="2200" kern="0" dirty="0">
                <a:latin typeface="Verdana" pitchFamily="34" charset="0"/>
              </a:rPr>
              <a:t> Transport in bulk (per Annex II of MARPOL 73/78 </a:t>
            </a:r>
          </a:p>
          <a:p>
            <a:pPr>
              <a:spcBef>
                <a:spcPts val="0"/>
              </a:spcBef>
              <a:defRPr/>
            </a:pPr>
            <a:r>
              <a:rPr lang="en-US" sz="2200" kern="0" dirty="0">
                <a:latin typeface="Verdana" pitchFamily="34" charset="0"/>
              </a:rPr>
              <a:t>  and IBC Code)</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200" kern="0" dirty="0">
                <a:latin typeface="Verdana" pitchFamily="34" charset="0"/>
              </a:rPr>
              <a:t> Special precautions which a user needs to be aware of or  </a:t>
            </a:r>
          </a:p>
          <a:p>
            <a:pPr>
              <a:spcBef>
                <a:spcPts val="0"/>
              </a:spcBef>
              <a:defRPr/>
            </a:pPr>
            <a:r>
              <a:rPr lang="en-US" sz="2200" kern="0" dirty="0">
                <a:latin typeface="Verdana" pitchFamily="34" charset="0"/>
              </a:rPr>
              <a:t>  needs to comply with, in connection with transport or </a:t>
            </a:r>
          </a:p>
          <a:p>
            <a:pPr>
              <a:spcBef>
                <a:spcPts val="0"/>
              </a:spcBef>
              <a:defRPr/>
            </a:pPr>
            <a:r>
              <a:rPr lang="en-US" sz="2200" kern="0" dirty="0">
                <a:latin typeface="Verdana" pitchFamily="34" charset="0"/>
              </a:rPr>
              <a:t>  conveyance either within or outside their premises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533400" y="381000"/>
            <a:ext cx="5181600" cy="457200"/>
          </a:xfrm>
        </p:spPr>
        <p:txBody>
          <a:bodyPr/>
          <a:lstStyle/>
          <a:p>
            <a:pPr eaLnBrk="1" hangingPunct="1"/>
            <a:r>
              <a:rPr lang="en-US" altLang="en-US" sz="2100">
                <a:solidFill>
                  <a:schemeClr val="bg1"/>
                </a:solidFill>
                <a:latin typeface="Verdana" panose="020B0604030504040204" pitchFamily="34" charset="0"/>
              </a:rPr>
              <a:t>Section 15: Regulatory Information</a:t>
            </a: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85</a:t>
            </a:r>
          </a:p>
        </p:txBody>
      </p:sp>
      <p:sp>
        <p:nvSpPr>
          <p:cNvPr id="890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9096" name="Rectangle 9"/>
          <p:cNvSpPr>
            <a:spLocks noChangeArrowheads="1"/>
          </p:cNvSpPr>
          <p:nvPr/>
        </p:nvSpPr>
        <p:spPr bwMode="auto">
          <a:xfrm>
            <a:off x="838200" y="1295400"/>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To be GHS compliant, this section is provided,   </a:t>
            </a:r>
            <a:br>
              <a:rPr lang="en-US" altLang="en-US" sz="2400">
                <a:latin typeface="Verdana" panose="020B0604030504040204" pitchFamily="34" charset="0"/>
              </a:rPr>
            </a:br>
            <a:r>
              <a:rPr lang="en-US" altLang="en-US" sz="2400">
                <a:latin typeface="Verdana" panose="020B0604030504040204" pitchFamily="34" charset="0"/>
              </a:rPr>
              <a:t>  but compliance is outside OSHA jurisdiction</a:t>
            </a:r>
          </a:p>
          <a:p>
            <a:pPr eaLnBrk="1" hangingPunct="1">
              <a:spcBef>
                <a:spcPct val="0"/>
              </a:spcBef>
              <a:buFontTx/>
              <a:buNone/>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Safety</a:t>
            </a:r>
          </a:p>
          <a:p>
            <a:pPr eaLnBrk="1" hangingPunct="1">
              <a:spcBef>
                <a:spcPct val="0"/>
              </a:spcBef>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Health</a:t>
            </a:r>
          </a:p>
          <a:p>
            <a:pPr eaLnBrk="1" hangingPunct="1">
              <a:spcBef>
                <a:spcPct val="0"/>
              </a:spcBef>
            </a:pPr>
            <a:endParaRPr lang="en-US" altLang="en-US" sz="800">
              <a:latin typeface="Verdana" panose="020B0604030504040204" pitchFamily="34" charset="0"/>
            </a:endParaRPr>
          </a:p>
          <a:p>
            <a:pPr eaLnBrk="1" hangingPunct="1">
              <a:spcBef>
                <a:spcPct val="0"/>
              </a:spcBef>
            </a:pPr>
            <a:r>
              <a:rPr lang="en-US" altLang="en-US" sz="2400">
                <a:latin typeface="Verdana" panose="020B0604030504040204" pitchFamily="34" charset="0"/>
              </a:rPr>
              <a:t> Environmental regulations specific to product</a:t>
            </a:r>
          </a:p>
        </p:txBody>
      </p:sp>
      <p:pic>
        <p:nvPicPr>
          <p:cNvPr id="89097" name="Picture 4" descr="Men in Level A Protec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33800"/>
            <a:ext cx="28702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Section 16: Other Information</a:t>
            </a: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86</a:t>
            </a:r>
          </a:p>
        </p:txBody>
      </p:sp>
      <p:sp>
        <p:nvSpPr>
          <p:cNvPr id="901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012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3" name="Content Placeholder 2"/>
          <p:cNvSpPr txBox="1">
            <a:spLocks/>
          </p:cNvSpPr>
          <p:nvPr/>
        </p:nvSpPr>
        <p:spPr bwMode="auto">
          <a:xfrm>
            <a:off x="685800" y="1371600"/>
            <a:ext cx="8001000" cy="1143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 new requirements other than format</a:t>
            </a:r>
          </a:p>
          <a:p>
            <a:pPr>
              <a:spcBef>
                <a:spcPct val="20000"/>
              </a:spcBef>
              <a:buFont typeface="Arial" pitchFamily="34" charset="0"/>
              <a:buChar char="•"/>
              <a:defRPr/>
            </a:pPr>
            <a:endParaRPr lang="en-US" sz="12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Date of preparation of SDS or last revision date</a:t>
            </a:r>
          </a:p>
          <a:p>
            <a:pPr algn="ctr">
              <a:spcBef>
                <a:spcPct val="20000"/>
              </a:spcBef>
              <a:defRPr/>
            </a:pPr>
            <a:endParaRPr lang="en-US" sz="2400" kern="0" dirty="0">
              <a:latin typeface="Verdana" pitchFamily="34" charset="0"/>
            </a:endParaRPr>
          </a:p>
        </p:txBody>
      </p:sp>
      <p:pic>
        <p:nvPicPr>
          <p:cNvPr id="90122" name="Picture 11" descr="C:\Documents and Settings\stlane\My Documents\My Pictures\06453_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743200"/>
            <a:ext cx="29146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533400" y="381000"/>
            <a:ext cx="5181600" cy="457200"/>
          </a:xfrm>
        </p:spPr>
        <p:txBody>
          <a:bodyPr/>
          <a:lstStyle/>
          <a:p>
            <a:pPr eaLnBrk="1" hangingPunct="1"/>
            <a:r>
              <a:rPr lang="en-US" altLang="en-US" sz="2100">
                <a:solidFill>
                  <a:schemeClr val="bg1"/>
                </a:solidFill>
                <a:latin typeface="Verdana" panose="020B0604030504040204" pitchFamily="34" charset="0"/>
              </a:rPr>
              <a:t>Written Hazard Communication Plan</a:t>
            </a: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87</a:t>
            </a:r>
          </a:p>
        </p:txBody>
      </p:sp>
      <p:sp>
        <p:nvSpPr>
          <p:cNvPr id="11" name="Content Placeholder 2"/>
          <p:cNvSpPr txBox="1">
            <a:spLocks/>
          </p:cNvSpPr>
          <p:nvPr/>
        </p:nvSpPr>
        <p:spPr bwMode="auto">
          <a:xfrm>
            <a:off x="533400" y="1524000"/>
            <a:ext cx="8077200" cy="4267200"/>
          </a:xfrm>
          <a:prstGeom prst="rect">
            <a:avLst/>
          </a:prstGeom>
          <a:noFill/>
          <a:ln w="9525">
            <a:noFill/>
            <a:miter lim="800000"/>
            <a:headEnd/>
            <a:tailEnd/>
          </a:ln>
        </p:spPr>
        <p:txBody>
          <a:bodyPr/>
          <a:lstStyle/>
          <a:p>
            <a:pPr>
              <a:lnSpc>
                <a:spcPct val="95000"/>
              </a:lnSpc>
              <a:spcBef>
                <a:spcPct val="20000"/>
              </a:spcBef>
              <a:buClr>
                <a:schemeClr val="tx1"/>
              </a:buClr>
              <a:defRPr/>
            </a:pPr>
            <a:r>
              <a:rPr lang="en-US" sz="2400" kern="0" dirty="0">
                <a:latin typeface="Verdana" pitchFamily="34" charset="0"/>
              </a:rPr>
              <a:t>The standard requires industry:</a:t>
            </a:r>
          </a:p>
          <a:p>
            <a:pPr lvl="1">
              <a:lnSpc>
                <a:spcPct val="95000"/>
              </a:lnSpc>
              <a:spcBef>
                <a:spcPct val="20000"/>
              </a:spcBef>
              <a:defRPr/>
            </a:pPr>
            <a:endParaRPr lang="en-US" sz="2400" b="1" kern="0" dirty="0">
              <a:latin typeface="Verdana" pitchFamily="34" charset="0"/>
            </a:endParaRPr>
          </a:p>
          <a:p>
            <a:pPr lvl="1">
              <a:lnSpc>
                <a:spcPct val="95000"/>
              </a:lnSpc>
              <a:spcBef>
                <a:spcPts val="0"/>
              </a:spcBef>
              <a:buFont typeface="Arial" charset="0"/>
              <a:buChar char="•"/>
              <a:defRPr/>
            </a:pPr>
            <a:r>
              <a:rPr lang="en-US" sz="2400" kern="0" dirty="0">
                <a:latin typeface="Verdana" pitchFamily="34" charset="0"/>
              </a:rPr>
              <a:t> To develop and implement a written hazard </a:t>
            </a:r>
          </a:p>
          <a:p>
            <a:pPr lvl="1">
              <a:lnSpc>
                <a:spcPct val="95000"/>
              </a:lnSpc>
              <a:spcBef>
                <a:spcPts val="0"/>
              </a:spcBef>
              <a:defRPr/>
            </a:pPr>
            <a:r>
              <a:rPr lang="en-US" sz="2400" kern="0" dirty="0">
                <a:latin typeface="Verdana" pitchFamily="34" charset="0"/>
              </a:rPr>
              <a:t>  communication program</a:t>
            </a:r>
          </a:p>
          <a:p>
            <a:pPr lvl="1">
              <a:lnSpc>
                <a:spcPct val="95000"/>
              </a:lnSpc>
              <a:spcBef>
                <a:spcPct val="20000"/>
              </a:spcBef>
              <a:buFont typeface="Arial" charset="0"/>
              <a:buChar char="•"/>
              <a:defRPr/>
            </a:pPr>
            <a:endParaRPr lang="en-US" sz="2400" b="1" kern="0" dirty="0">
              <a:latin typeface="Verdana" pitchFamily="34" charset="0"/>
            </a:endParaRPr>
          </a:p>
          <a:p>
            <a:pPr lvl="1">
              <a:lnSpc>
                <a:spcPct val="95000"/>
              </a:lnSpc>
              <a:spcBef>
                <a:spcPts val="0"/>
              </a:spcBef>
              <a:buFont typeface="Arial" charset="0"/>
              <a:buChar char="•"/>
              <a:defRPr/>
            </a:pPr>
            <a:r>
              <a:rPr lang="en-US" sz="2400" kern="0" dirty="0">
                <a:latin typeface="Verdana" pitchFamily="34" charset="0"/>
              </a:rPr>
              <a:t> To provide hazard communication training   </a:t>
            </a:r>
          </a:p>
          <a:p>
            <a:pPr lvl="1">
              <a:lnSpc>
                <a:spcPct val="95000"/>
              </a:lnSpc>
              <a:spcBef>
                <a:spcPts val="0"/>
              </a:spcBef>
              <a:defRPr/>
            </a:pPr>
            <a:r>
              <a:rPr lang="en-US" sz="2400" kern="0" dirty="0">
                <a:latin typeface="Verdana" pitchFamily="34" charset="0"/>
              </a:rPr>
              <a:t>  for employees: </a:t>
            </a:r>
          </a:p>
          <a:p>
            <a:pPr lvl="1">
              <a:lnSpc>
                <a:spcPct val="95000"/>
              </a:lnSpc>
              <a:spcBef>
                <a:spcPts val="0"/>
              </a:spcBef>
              <a:defRPr/>
            </a:pPr>
            <a:r>
              <a:rPr lang="en-US" sz="800" kern="0" dirty="0">
                <a:latin typeface="Verdana" pitchFamily="34" charset="0"/>
              </a:rPr>
              <a:t> </a:t>
            </a:r>
          </a:p>
          <a:p>
            <a:pPr lvl="2">
              <a:lnSpc>
                <a:spcPct val="95000"/>
              </a:lnSpc>
              <a:spcBef>
                <a:spcPct val="20000"/>
              </a:spcBef>
              <a:buFont typeface="Courier New" pitchFamily="49" charset="0"/>
              <a:buChar char="o"/>
              <a:defRPr/>
            </a:pPr>
            <a:r>
              <a:rPr lang="en-US" sz="2400" kern="0" dirty="0">
                <a:latin typeface="Verdana" pitchFamily="34" charset="0"/>
              </a:rPr>
              <a:t> Initially (to newly hired personnel)</a:t>
            </a:r>
          </a:p>
          <a:p>
            <a:pPr lvl="2">
              <a:lnSpc>
                <a:spcPct val="95000"/>
              </a:lnSpc>
              <a:spcBef>
                <a:spcPct val="20000"/>
              </a:spcBef>
              <a:defRPr/>
            </a:pPr>
            <a:endParaRPr lang="en-US" sz="800" kern="0" dirty="0">
              <a:latin typeface="Verdana" pitchFamily="34" charset="0"/>
            </a:endParaRPr>
          </a:p>
          <a:p>
            <a:pPr lvl="2">
              <a:lnSpc>
                <a:spcPct val="95000"/>
              </a:lnSpc>
              <a:spcBef>
                <a:spcPts val="0"/>
              </a:spcBef>
              <a:buFont typeface="Courier New" pitchFamily="49" charset="0"/>
              <a:buChar char="o"/>
              <a:defRPr/>
            </a:pPr>
            <a:r>
              <a:rPr lang="en-US" sz="2400" kern="0" dirty="0">
                <a:latin typeface="Verdana" pitchFamily="34" charset="0"/>
              </a:rPr>
              <a:t> Whenever a new hazard is introduced                </a:t>
            </a:r>
          </a:p>
          <a:p>
            <a:pPr lvl="2">
              <a:lnSpc>
                <a:spcPct val="95000"/>
              </a:lnSpc>
              <a:spcBef>
                <a:spcPts val="0"/>
              </a:spcBef>
              <a:defRPr/>
            </a:pPr>
            <a:r>
              <a:rPr lang="en-US" sz="2400" kern="0" dirty="0">
                <a:latin typeface="Verdana" pitchFamily="34" charset="0"/>
              </a:rPr>
              <a:t>   into the workplace</a:t>
            </a:r>
          </a:p>
          <a:p>
            <a:pPr algn="ctr" eaLnBrk="0" hangingPunct="0">
              <a:spcBef>
                <a:spcPct val="20000"/>
              </a:spcBef>
              <a:defRPr/>
            </a:pPr>
            <a:endParaRPr lang="en-US" sz="24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animEffect transition="in" filter="wipe(down)">
                                      <p:cBhvr>
                                        <p:cTn id="7" dur="500"/>
                                        <p:tgtEl>
                                          <p:spTgt spid="11">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0" end="10"/>
                                            </p:txEl>
                                          </p:spTgt>
                                        </p:tgtEl>
                                        <p:attrNameLst>
                                          <p:attrName>style.visibility</p:attrName>
                                        </p:attrNameLst>
                                      </p:cBhvr>
                                      <p:to>
                                        <p:strVal val="visible"/>
                                      </p:to>
                                    </p:set>
                                    <p:animEffect transition="in" filter="wipe(down)">
                                      <p:cBhvr>
                                        <p:cTn id="12" dur="500"/>
                                        <p:tgtEl>
                                          <p:spTgt spid="11">
                                            <p:txEl>
                                              <p:pRg st="10" end="1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xEl>
                                              <p:pRg st="11" end="11"/>
                                            </p:txEl>
                                          </p:spTgt>
                                        </p:tgtEl>
                                        <p:attrNameLst>
                                          <p:attrName>style.visibility</p:attrName>
                                        </p:attrNameLst>
                                      </p:cBhvr>
                                      <p:to>
                                        <p:strVal val="visible"/>
                                      </p:to>
                                    </p:set>
                                    <p:animEffect transition="in" filter="wipe(down)">
                                      <p:cBhvr>
                                        <p:cTn id="15"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533400" y="381000"/>
            <a:ext cx="5181600" cy="457200"/>
          </a:xfrm>
        </p:spPr>
        <p:txBody>
          <a:bodyPr/>
          <a:lstStyle/>
          <a:p>
            <a:pPr eaLnBrk="1" hangingPunct="1"/>
            <a:r>
              <a:rPr lang="en-US" altLang="en-US" sz="2000">
                <a:solidFill>
                  <a:schemeClr val="bg1"/>
                </a:solidFill>
                <a:latin typeface="Verdana" panose="020B0604030504040204" pitchFamily="34" charset="0"/>
              </a:rPr>
              <a:t>Written HAZCOMM Plan Should Include</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88</a:t>
            </a:r>
          </a:p>
        </p:txBody>
      </p:sp>
      <p:sp>
        <p:nvSpPr>
          <p:cNvPr id="921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216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2"/>
          <p:cNvSpPr txBox="1">
            <a:spLocks/>
          </p:cNvSpPr>
          <p:nvPr/>
        </p:nvSpPr>
        <p:spPr bwMode="auto">
          <a:xfrm>
            <a:off x="457200" y="1143000"/>
            <a:ext cx="7924800" cy="4648200"/>
          </a:xfrm>
          <a:prstGeom prst="rect">
            <a:avLst/>
          </a:prstGeom>
          <a:noFill/>
          <a:ln w="9525">
            <a:noFill/>
            <a:miter lim="800000"/>
            <a:headEnd/>
            <a:tailEnd/>
          </a:ln>
        </p:spPr>
        <p:txBody>
          <a:bodyPr/>
          <a:lstStyle/>
          <a:p>
            <a:pPr lvl="1" algn="ctr">
              <a:lnSpc>
                <a:spcPct val="85000"/>
              </a:lnSpc>
              <a:spcBef>
                <a:spcPct val="20000"/>
              </a:spcBef>
              <a:defRPr/>
            </a:pPr>
            <a:endParaRPr lang="en-US" sz="2200" kern="0" dirty="0">
              <a:latin typeface="Verdana" pitchFamily="34" charset="0"/>
              <a:cs typeface="Arial" charset="0"/>
            </a:endParaRPr>
          </a:p>
          <a:p>
            <a:pPr lvl="1">
              <a:lnSpc>
                <a:spcPct val="85000"/>
              </a:lnSpc>
              <a:spcBef>
                <a:spcPct val="20000"/>
              </a:spcBef>
              <a:buFont typeface="Arial" charset="0"/>
              <a:buChar char="•"/>
              <a:defRPr/>
            </a:pPr>
            <a:r>
              <a:rPr lang="en-US" sz="2400" kern="0" dirty="0">
                <a:latin typeface="Verdana" pitchFamily="34" charset="0"/>
                <a:cs typeface="Arial" charset="0"/>
              </a:rPr>
              <a:t> H</a:t>
            </a:r>
            <a:r>
              <a:rPr lang="en-US" sz="2400" kern="0" dirty="0">
                <a:latin typeface="Verdana" pitchFamily="34" charset="0"/>
              </a:rPr>
              <a:t>ow SDS filing requirements are being met</a:t>
            </a:r>
          </a:p>
          <a:p>
            <a:pPr lvl="1">
              <a:lnSpc>
                <a:spcPct val="85000"/>
              </a:lnSpc>
              <a:spcBef>
                <a:spcPct val="20000"/>
              </a:spcBef>
              <a:buFont typeface="Arial" charset="0"/>
              <a:buChar char="•"/>
              <a:defRPr/>
            </a:pPr>
            <a:endParaRPr lang="en-US" sz="2000" kern="0" dirty="0">
              <a:latin typeface="Verdana" pitchFamily="34" charset="0"/>
              <a:cs typeface="Arial" charset="0"/>
            </a:endParaRPr>
          </a:p>
          <a:p>
            <a:pPr lvl="1">
              <a:lnSpc>
                <a:spcPct val="85000"/>
              </a:lnSpc>
              <a:spcBef>
                <a:spcPct val="20000"/>
              </a:spcBef>
              <a:buFont typeface="Arial" charset="0"/>
              <a:buChar char="•"/>
              <a:defRPr/>
            </a:pPr>
            <a:r>
              <a:rPr lang="en-US" sz="2400" kern="0" dirty="0">
                <a:latin typeface="Verdana" pitchFamily="34" charset="0"/>
                <a:cs typeface="Arial" charset="0"/>
              </a:rPr>
              <a:t> T</a:t>
            </a:r>
            <a:r>
              <a:rPr lang="en-US" sz="2400" kern="0" dirty="0">
                <a:latin typeface="Verdana" pitchFamily="34" charset="0"/>
              </a:rPr>
              <a:t>ype of labeling system being used</a:t>
            </a:r>
          </a:p>
          <a:p>
            <a:pPr lvl="1">
              <a:lnSpc>
                <a:spcPct val="85000"/>
              </a:lnSpc>
              <a:spcBef>
                <a:spcPct val="20000"/>
              </a:spcBef>
              <a:buFont typeface="Arial" charset="0"/>
              <a:buChar char="•"/>
              <a:defRPr/>
            </a:pPr>
            <a:endParaRPr lang="en-US" sz="2000" kern="0" dirty="0">
              <a:latin typeface="Verdana" pitchFamily="34" charset="0"/>
              <a:cs typeface="Arial" charset="0"/>
            </a:endParaRPr>
          </a:p>
          <a:p>
            <a:pPr lvl="1">
              <a:lnSpc>
                <a:spcPct val="85000"/>
              </a:lnSpc>
              <a:spcBef>
                <a:spcPts val="0"/>
              </a:spcBef>
              <a:buFont typeface="Arial" charset="0"/>
              <a:buChar char="•"/>
              <a:defRPr/>
            </a:pPr>
            <a:r>
              <a:rPr lang="en-US" sz="2400" kern="0" dirty="0">
                <a:latin typeface="Verdana" pitchFamily="34" charset="0"/>
                <a:cs typeface="Arial" charset="0"/>
              </a:rPr>
              <a:t> D</a:t>
            </a:r>
            <a:r>
              <a:rPr lang="en-US" sz="2400" kern="0" dirty="0">
                <a:latin typeface="Verdana" pitchFamily="34" charset="0"/>
              </a:rPr>
              <a:t>etailed information on training and </a:t>
            </a:r>
          </a:p>
          <a:p>
            <a:pPr lvl="1">
              <a:lnSpc>
                <a:spcPct val="85000"/>
              </a:lnSpc>
              <a:spcBef>
                <a:spcPts val="0"/>
              </a:spcBef>
              <a:defRPr/>
            </a:pPr>
            <a:r>
              <a:rPr lang="en-US" sz="2400" kern="0" dirty="0">
                <a:latin typeface="Verdana" pitchFamily="34" charset="0"/>
              </a:rPr>
              <a:t>  compliance</a:t>
            </a:r>
          </a:p>
          <a:p>
            <a:pPr lvl="1">
              <a:lnSpc>
                <a:spcPct val="85000"/>
              </a:lnSpc>
              <a:spcBef>
                <a:spcPct val="20000"/>
              </a:spcBef>
              <a:buFont typeface="Arial" charset="0"/>
              <a:buChar char="•"/>
              <a:defRPr/>
            </a:pPr>
            <a:endParaRPr lang="en-US" sz="2000" kern="0" dirty="0">
              <a:latin typeface="Verdana" pitchFamily="34" charset="0"/>
              <a:cs typeface="Arial" charset="0"/>
            </a:endParaRPr>
          </a:p>
          <a:p>
            <a:pPr lvl="1">
              <a:lnSpc>
                <a:spcPct val="85000"/>
              </a:lnSpc>
              <a:spcBef>
                <a:spcPts val="0"/>
              </a:spcBef>
              <a:buFont typeface="Arial" charset="0"/>
              <a:buChar char="•"/>
              <a:defRPr/>
            </a:pPr>
            <a:r>
              <a:rPr lang="en-US" sz="2400" kern="0" dirty="0">
                <a:latin typeface="Verdana" pitchFamily="34" charset="0"/>
                <a:cs typeface="Arial" charset="0"/>
              </a:rPr>
              <a:t> M</a:t>
            </a:r>
            <a:r>
              <a:rPr lang="en-US" sz="2400" kern="0" dirty="0">
                <a:latin typeface="Verdana" pitchFamily="34" charset="0"/>
              </a:rPr>
              <a:t>ethods to inform you of non-routine tasks </a:t>
            </a:r>
          </a:p>
          <a:p>
            <a:pPr lvl="1">
              <a:lnSpc>
                <a:spcPct val="85000"/>
              </a:lnSpc>
              <a:spcBef>
                <a:spcPts val="0"/>
              </a:spcBef>
              <a:defRPr/>
            </a:pPr>
            <a:r>
              <a:rPr lang="en-US" sz="2400" kern="0" dirty="0">
                <a:latin typeface="Verdana" pitchFamily="34" charset="0"/>
              </a:rPr>
              <a:t>  and safe procedures</a:t>
            </a:r>
          </a:p>
          <a:p>
            <a:pPr lvl="1">
              <a:lnSpc>
                <a:spcPct val="85000"/>
              </a:lnSpc>
              <a:spcBef>
                <a:spcPct val="20000"/>
              </a:spcBef>
              <a:buFont typeface="Arial" charset="0"/>
              <a:buChar char="•"/>
              <a:defRPr/>
            </a:pPr>
            <a:endParaRPr lang="en-US" sz="2000" kern="0" dirty="0">
              <a:latin typeface="Verdana" pitchFamily="34" charset="0"/>
              <a:cs typeface="Arial" charset="0"/>
            </a:endParaRPr>
          </a:p>
          <a:p>
            <a:pPr lvl="1">
              <a:lnSpc>
                <a:spcPct val="85000"/>
              </a:lnSpc>
              <a:spcBef>
                <a:spcPct val="20000"/>
              </a:spcBef>
              <a:buFont typeface="Arial" charset="0"/>
              <a:buChar char="•"/>
              <a:defRPr/>
            </a:pPr>
            <a:r>
              <a:rPr lang="en-US" sz="2400" kern="0" dirty="0">
                <a:latin typeface="Verdana" pitchFamily="34" charset="0"/>
                <a:cs typeface="Arial" charset="0"/>
              </a:rPr>
              <a:t> M</a:t>
            </a:r>
            <a:r>
              <a:rPr lang="en-US" sz="2400" kern="0" dirty="0">
                <a:latin typeface="Verdana" pitchFamily="34" charset="0"/>
              </a:rPr>
              <a:t>ethods to inform outside contractors of the   </a:t>
            </a:r>
          </a:p>
          <a:p>
            <a:pPr lvl="1">
              <a:lnSpc>
                <a:spcPct val="85000"/>
              </a:lnSpc>
              <a:spcBef>
                <a:spcPct val="20000"/>
              </a:spcBef>
              <a:defRPr/>
            </a:pPr>
            <a:r>
              <a:rPr lang="en-US" sz="2400" kern="0" dirty="0">
                <a:latin typeface="Verdana" pitchFamily="34" charset="0"/>
              </a:rPr>
              <a:t>  HAZCOMM program</a:t>
            </a:r>
          </a:p>
          <a:p>
            <a:pPr eaLnBrk="0" hangingPunct="0">
              <a:spcBef>
                <a:spcPct val="20000"/>
              </a:spcBef>
              <a:defRPr/>
            </a:pPr>
            <a:endParaRPr lang="en-US" sz="2400" kern="0" dirty="0">
              <a:latin typeface="Verdana"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Special Hazards</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89</a:t>
            </a:r>
          </a:p>
        </p:txBody>
      </p:sp>
      <p:sp>
        <p:nvSpPr>
          <p:cNvPr id="931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3192" name="Rectangle 8"/>
          <p:cNvSpPr>
            <a:spLocks noChangeArrowheads="1"/>
          </p:cNvSpPr>
          <p:nvPr/>
        </p:nvSpPr>
        <p:spPr bwMode="auto">
          <a:xfrm>
            <a:off x="457200" y="12954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Management of process spills or leaks:</a:t>
            </a:r>
          </a:p>
          <a:p>
            <a:pPr lvl="1" eaLnBrk="1" hangingPunct="1">
              <a:spcBef>
                <a:spcPct val="0"/>
              </a:spcBef>
              <a:buFontTx/>
              <a:buNone/>
            </a:pPr>
            <a:endParaRPr lang="en-US" altLang="en-US" b="1">
              <a:solidFill>
                <a:schemeClr val="accent2"/>
              </a:solidFill>
              <a:latin typeface="Verdana" panose="020B0604030504040204" pitchFamily="34" charset="0"/>
            </a:endParaRPr>
          </a:p>
          <a:p>
            <a:pPr lvl="1" eaLnBrk="1" hangingPunct="1">
              <a:spcBef>
                <a:spcPct val="0"/>
              </a:spcBef>
              <a:buFont typeface="Arial" panose="020B0604020202020204" pitchFamily="34" charset="0"/>
              <a:buChar char="•"/>
            </a:pPr>
            <a:r>
              <a:rPr lang="en-US" altLang="en-US">
                <a:latin typeface="Verdana" panose="020B0604030504040204" pitchFamily="34" charset="0"/>
              </a:rPr>
              <a:t> </a:t>
            </a:r>
            <a:r>
              <a:rPr lang="en-US" altLang="en-US" sz="2400">
                <a:solidFill>
                  <a:srgbClr val="0000FF"/>
                </a:solidFill>
                <a:latin typeface="Verdana" panose="020B0604030504040204" pitchFamily="34" charset="0"/>
              </a:rPr>
              <a:t>Implement the facility’s emergency </a:t>
            </a:r>
          </a:p>
          <a:p>
            <a:pPr lvl="1" eaLnBrk="1" hangingPunct="1">
              <a:spcBef>
                <a:spcPct val="0"/>
              </a:spcBef>
              <a:buFontTx/>
              <a:buNone/>
            </a:pPr>
            <a:r>
              <a:rPr lang="en-US" altLang="en-US" sz="2400">
                <a:solidFill>
                  <a:srgbClr val="0000FF"/>
                </a:solidFill>
                <a:latin typeface="Verdana" panose="020B0604030504040204" pitchFamily="34" charset="0"/>
              </a:rPr>
              <a:t>  control program</a:t>
            </a:r>
          </a:p>
          <a:p>
            <a:pPr lvl="1" eaLnBrk="1" hangingPunct="1">
              <a:spcBef>
                <a:spcPct val="0"/>
              </a:spcBef>
              <a:buFont typeface="Courier New" panose="02070309020205020404" pitchFamily="49" charset="0"/>
              <a:buChar char="o"/>
            </a:pPr>
            <a:endParaRPr lang="en-US" altLang="en-US" b="1">
              <a:latin typeface="Verdana" panose="020B0604030504040204" pitchFamily="34" charset="0"/>
            </a:endParaRPr>
          </a:p>
          <a:p>
            <a:pPr lvl="1" eaLnBrk="1" hangingPunct="1">
              <a:spcBef>
                <a:spcPct val="0"/>
              </a:spcBef>
              <a:buFont typeface="Arial" panose="020B0604020202020204" pitchFamily="34" charset="0"/>
              <a:buChar char="•"/>
            </a:pPr>
            <a:r>
              <a:rPr lang="en-US" altLang="en-US">
                <a:latin typeface="Verdana" panose="020B0604030504040204" pitchFamily="34" charset="0"/>
              </a:rPr>
              <a:t> </a:t>
            </a:r>
            <a:r>
              <a:rPr lang="en-US" altLang="en-US" sz="2400">
                <a:solidFill>
                  <a:srgbClr val="0000FF"/>
                </a:solidFill>
                <a:latin typeface="Verdana" panose="020B0604030504040204" pitchFamily="34" charset="0"/>
              </a:rPr>
              <a:t>Secure the area</a:t>
            </a:r>
          </a:p>
        </p:txBody>
      </p:sp>
      <p:pic>
        <p:nvPicPr>
          <p:cNvPr id="93193" name="Picture 3" descr="Chemical Spill Contro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3124200"/>
            <a:ext cx="4276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Updating GHS/HCS</a:t>
            </a:r>
          </a:p>
        </p:txBody>
      </p:sp>
      <p:sp>
        <p:nvSpPr>
          <p:cNvPr id="112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127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7" name="Content Placeholder 2"/>
          <p:cNvSpPr txBox="1">
            <a:spLocks/>
          </p:cNvSpPr>
          <p:nvPr/>
        </p:nvSpPr>
        <p:spPr bwMode="auto">
          <a:xfrm>
            <a:off x="381000" y="1295400"/>
            <a:ext cx="8382000" cy="4876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The adoption of this will affect the OSHA 29 CFR </a:t>
            </a:r>
          </a:p>
          <a:p>
            <a:pPr>
              <a:spcBef>
                <a:spcPts val="0"/>
              </a:spcBef>
              <a:defRPr/>
            </a:pPr>
            <a:r>
              <a:rPr lang="en-US" sz="2400" kern="0" dirty="0">
                <a:latin typeface="Verdana" pitchFamily="34" charset="0"/>
              </a:rPr>
              <a:t>  1910.1200 Hazard Communication Standard with  </a:t>
            </a:r>
          </a:p>
          <a:p>
            <a:pPr>
              <a:spcBef>
                <a:spcPts val="0"/>
              </a:spcBef>
              <a:defRPr/>
            </a:pPr>
            <a:r>
              <a:rPr lang="en-US" sz="2400" kern="0" dirty="0">
                <a:latin typeface="Verdana" pitchFamily="34" charset="0"/>
              </a:rPr>
              <a:t>  changes</a:t>
            </a:r>
          </a:p>
          <a:p>
            <a:pPr>
              <a:spcBef>
                <a:spcPct val="20000"/>
              </a:spcBef>
              <a:defRPr/>
            </a:pPr>
            <a:endParaRPr lang="en-US"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GHS is updated every two years</a:t>
            </a:r>
          </a:p>
          <a:p>
            <a:pPr eaLnBrk="0" hangingPunct="0">
              <a:spcBef>
                <a:spcPct val="20000"/>
              </a:spcBef>
              <a:defRPr/>
            </a:pPr>
            <a:endParaRPr lang="en-US" kern="0" dirty="0">
              <a:latin typeface="Verdana" pitchFamily="34" charset="0"/>
            </a:endParaRPr>
          </a:p>
          <a:p>
            <a:pPr eaLnBrk="0" hangingPunct="0">
              <a:spcBef>
                <a:spcPts val="0"/>
              </a:spcBef>
              <a:buFont typeface="Arial" pitchFamily="34" charset="0"/>
              <a:buChar char="•"/>
              <a:defRPr/>
            </a:pPr>
            <a:r>
              <a:rPr lang="en-US" sz="2400" kern="0" dirty="0">
                <a:latin typeface="Verdana" pitchFamily="34" charset="0"/>
              </a:rPr>
              <a:t> Hazard Communication Standard, (HCS), to remain </a:t>
            </a:r>
          </a:p>
          <a:p>
            <a:pPr eaLnBrk="0" hangingPunct="0">
              <a:spcBef>
                <a:spcPts val="0"/>
              </a:spcBef>
              <a:defRPr/>
            </a:pPr>
            <a:r>
              <a:rPr lang="en-US" sz="2400" kern="0" dirty="0">
                <a:latin typeface="Verdana" pitchFamily="34" charset="0"/>
              </a:rPr>
              <a:t>  current, can be updated by:</a:t>
            </a:r>
          </a:p>
          <a:p>
            <a:pPr eaLnBrk="0" hangingPunct="0">
              <a:spcBef>
                <a:spcPts val="0"/>
              </a:spcBef>
              <a:defRPr/>
            </a:pPr>
            <a:endParaRPr lang="en-US" sz="800" kern="0" dirty="0">
              <a:latin typeface="Verdana" pitchFamily="34" charset="0"/>
            </a:endParaRPr>
          </a:p>
          <a:p>
            <a:pPr lvl="1" eaLnBrk="0" hangingPunct="0">
              <a:spcBef>
                <a:spcPct val="20000"/>
              </a:spcBef>
              <a:buFont typeface="Courier New" pitchFamily="49" charset="0"/>
              <a:buChar char="o"/>
              <a:defRPr/>
            </a:pPr>
            <a:r>
              <a:rPr lang="en-US" sz="2000" kern="0" dirty="0">
                <a:latin typeface="Verdana" pitchFamily="34" charset="0"/>
              </a:rPr>
              <a:t> Technical updates (minor terminology changes),</a:t>
            </a:r>
          </a:p>
          <a:p>
            <a:pPr lvl="1" eaLnBrk="0" hangingPunct="0">
              <a:spcBef>
                <a:spcPct val="20000"/>
              </a:spcBef>
              <a:buFont typeface="Courier New" pitchFamily="49" charset="0"/>
              <a:buChar char="o"/>
              <a:defRPr/>
            </a:pPr>
            <a:r>
              <a:rPr lang="en-US" sz="2000" kern="0" dirty="0">
                <a:latin typeface="Verdana" pitchFamily="34" charset="0"/>
              </a:rPr>
              <a:t> Direct final rules (for text clarification), and</a:t>
            </a:r>
          </a:p>
          <a:p>
            <a:pPr lvl="1" eaLnBrk="0" hangingPunct="0">
              <a:spcBef>
                <a:spcPct val="20000"/>
              </a:spcBef>
              <a:buFont typeface="Courier New" pitchFamily="49" charset="0"/>
              <a:buChar char="o"/>
              <a:defRPr/>
            </a:pPr>
            <a:r>
              <a:rPr lang="en-US" sz="2000" kern="0" dirty="0">
                <a:latin typeface="Verdana" pitchFamily="34" charset="0"/>
              </a:rPr>
              <a:t> Notice and comment rulemaking (for more substantive </a:t>
            </a:r>
          </a:p>
          <a:p>
            <a:pPr lvl="1" eaLnBrk="0" hangingPunct="0">
              <a:spcBef>
                <a:spcPct val="20000"/>
              </a:spcBef>
              <a:defRPr/>
            </a:pPr>
            <a:r>
              <a:rPr lang="en-US" sz="2000" kern="0" dirty="0">
                <a:latin typeface="Verdana" pitchFamily="34" charset="0"/>
              </a:rPr>
              <a:t>   updates or changes)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Contractor Requirements</a:t>
            </a:r>
          </a:p>
        </p:txBody>
      </p:sp>
      <p:sp>
        <p:nvSpPr>
          <p:cNvPr id="942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42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90</a:t>
            </a:r>
          </a:p>
        </p:txBody>
      </p:sp>
      <p:pic>
        <p:nvPicPr>
          <p:cNvPr id="94215" name="Picture 4" descr="C:\Documents and Settings\spakosh\Local Settings\Temporary Internet Files\Content.IE5\8RCUBTM9\MP90040928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00400"/>
            <a:ext cx="23622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676400"/>
            <a:ext cx="7467600" cy="4114800"/>
          </a:xfrm>
          <a:prstGeom prst="rect">
            <a:avLst/>
          </a:prstGeom>
          <a:noFill/>
          <a:ln w="9525">
            <a:noFill/>
            <a:miter lim="800000"/>
            <a:headEnd/>
            <a:tailEnd/>
          </a:ln>
        </p:spPr>
        <p:txBody>
          <a:bodyPr/>
          <a:lstStyle/>
          <a:p>
            <a:pPr>
              <a:lnSpc>
                <a:spcPct val="95000"/>
              </a:lnSpc>
              <a:spcBef>
                <a:spcPts val="0"/>
              </a:spcBef>
              <a:buFont typeface="Arial" pitchFamily="34" charset="0"/>
              <a:buChar char="•"/>
              <a:defRPr/>
            </a:pPr>
            <a:r>
              <a:rPr lang="en-US" sz="2400" kern="0" dirty="0">
                <a:latin typeface="Verdana" pitchFamily="34" charset="0"/>
              </a:rPr>
              <a:t> Contractors must abide by the </a:t>
            </a:r>
          </a:p>
          <a:p>
            <a:pPr>
              <a:lnSpc>
                <a:spcPct val="95000"/>
              </a:lnSpc>
              <a:spcBef>
                <a:spcPts val="0"/>
              </a:spcBef>
              <a:defRPr/>
            </a:pPr>
            <a:r>
              <a:rPr lang="en-US" sz="2400" kern="0" dirty="0">
                <a:latin typeface="Verdana" pitchFamily="34" charset="0"/>
              </a:rPr>
              <a:t>  applicable provisions of federal,              </a:t>
            </a:r>
            <a:br>
              <a:rPr lang="en-US" sz="2400" kern="0" dirty="0">
                <a:latin typeface="Verdana" pitchFamily="34" charset="0"/>
              </a:rPr>
            </a:br>
            <a:r>
              <a:rPr lang="en-US" sz="2400" kern="0" dirty="0">
                <a:latin typeface="Verdana" pitchFamily="34" charset="0"/>
              </a:rPr>
              <a:t>  state and local hazard communication       </a:t>
            </a:r>
            <a:br>
              <a:rPr lang="en-US" sz="2400" kern="0" dirty="0">
                <a:latin typeface="Verdana" pitchFamily="34" charset="0"/>
              </a:rPr>
            </a:br>
            <a:r>
              <a:rPr lang="en-US" sz="2400" kern="0" dirty="0">
                <a:latin typeface="Verdana" pitchFamily="34" charset="0"/>
              </a:rPr>
              <a:t>  and right to know laws/regulations</a:t>
            </a:r>
          </a:p>
          <a:p>
            <a:pPr>
              <a:lnSpc>
                <a:spcPct val="95000"/>
              </a:lnSpc>
              <a:spcBef>
                <a:spcPct val="20000"/>
              </a:spcBef>
              <a:buFont typeface="Arial" pitchFamily="34" charset="0"/>
              <a:buChar char="•"/>
              <a:defRPr/>
            </a:pPr>
            <a:endParaRPr lang="en-US" sz="2000" b="1" kern="0" dirty="0">
              <a:latin typeface="Verdana" pitchFamily="34" charset="0"/>
            </a:endParaRPr>
          </a:p>
          <a:p>
            <a:pPr>
              <a:lnSpc>
                <a:spcPct val="95000"/>
              </a:lnSpc>
              <a:spcBef>
                <a:spcPts val="0"/>
              </a:spcBef>
              <a:buFont typeface="Arial" pitchFamily="34" charset="0"/>
              <a:buChar char="•"/>
              <a:defRPr/>
            </a:pPr>
            <a:r>
              <a:rPr lang="en-US" sz="2400" kern="0" dirty="0">
                <a:latin typeface="Verdana" pitchFamily="34" charset="0"/>
              </a:rPr>
              <a:t> Any contractor found not </a:t>
            </a:r>
          </a:p>
          <a:p>
            <a:pPr>
              <a:lnSpc>
                <a:spcPct val="95000"/>
              </a:lnSpc>
              <a:spcBef>
                <a:spcPts val="0"/>
              </a:spcBef>
              <a:defRPr/>
            </a:pPr>
            <a:r>
              <a:rPr lang="en-US" sz="2400" kern="0" dirty="0">
                <a:latin typeface="Verdana" pitchFamily="34" charset="0"/>
              </a:rPr>
              <a:t>  meeting the provisions of the </a:t>
            </a:r>
          </a:p>
          <a:p>
            <a:pPr>
              <a:lnSpc>
                <a:spcPct val="95000"/>
              </a:lnSpc>
              <a:spcBef>
                <a:spcPts val="0"/>
              </a:spcBef>
              <a:defRPr/>
            </a:pPr>
            <a:r>
              <a:rPr lang="en-US" sz="2400" kern="0" dirty="0">
                <a:latin typeface="Verdana" pitchFamily="34" charset="0"/>
              </a:rPr>
              <a:t>  laws or contractor requirements </a:t>
            </a:r>
          </a:p>
          <a:p>
            <a:pPr>
              <a:lnSpc>
                <a:spcPct val="95000"/>
              </a:lnSpc>
              <a:spcBef>
                <a:spcPts val="0"/>
              </a:spcBef>
              <a:defRPr/>
            </a:pPr>
            <a:r>
              <a:rPr lang="en-US" sz="2400" kern="0" dirty="0">
                <a:latin typeface="Verdana" pitchFamily="34" charset="0"/>
              </a:rPr>
              <a:t>  may be required to cease work                </a:t>
            </a:r>
            <a:br>
              <a:rPr lang="en-US" sz="2400" kern="0" dirty="0">
                <a:latin typeface="Verdana" pitchFamily="34" charset="0"/>
              </a:rPr>
            </a:br>
            <a:r>
              <a:rPr lang="en-US" sz="2400" kern="0" dirty="0">
                <a:latin typeface="Verdana" pitchFamily="34" charset="0"/>
              </a:rPr>
              <a:t>  until compliance is achieved</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Contractor Requirements</a:t>
            </a:r>
          </a:p>
        </p:txBody>
      </p:sp>
      <p:sp>
        <p:nvSpPr>
          <p:cNvPr id="952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52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91</a:t>
            </a:r>
          </a:p>
        </p:txBody>
      </p:sp>
      <p:sp>
        <p:nvSpPr>
          <p:cNvPr id="11" name="Content Placeholder 2"/>
          <p:cNvSpPr txBox="1">
            <a:spLocks/>
          </p:cNvSpPr>
          <p:nvPr/>
        </p:nvSpPr>
        <p:spPr bwMode="auto">
          <a:xfrm>
            <a:off x="838200" y="1447800"/>
            <a:ext cx="7772400" cy="3962400"/>
          </a:xfrm>
          <a:prstGeom prst="rect">
            <a:avLst/>
          </a:prstGeom>
          <a:noFill/>
          <a:ln w="9525">
            <a:noFill/>
            <a:miter lim="800000"/>
            <a:headEnd/>
            <a:tailEnd/>
          </a:ln>
        </p:spPr>
        <p:txBody>
          <a:bodyPr/>
          <a:lstStyle/>
          <a:p>
            <a:pPr>
              <a:lnSpc>
                <a:spcPct val="90000"/>
              </a:lnSpc>
              <a:spcBef>
                <a:spcPts val="0"/>
              </a:spcBef>
              <a:buFont typeface="Arial" pitchFamily="34" charset="0"/>
              <a:buChar char="•"/>
              <a:defRPr/>
            </a:pPr>
            <a:r>
              <a:rPr lang="en-US" sz="2400" kern="0" dirty="0">
                <a:latin typeface="Verdana" pitchFamily="34" charset="0"/>
              </a:rPr>
              <a:t> The company will review and provide SDSs                     </a:t>
            </a:r>
          </a:p>
          <a:p>
            <a:pPr>
              <a:lnSpc>
                <a:spcPct val="90000"/>
              </a:lnSpc>
              <a:spcBef>
                <a:spcPts val="0"/>
              </a:spcBef>
              <a:defRPr/>
            </a:pPr>
            <a:r>
              <a:rPr lang="en-US" sz="2400" kern="0" dirty="0">
                <a:latin typeface="Verdana" pitchFamily="34" charset="0"/>
              </a:rPr>
              <a:t>  for any hazardous chemicals</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maintain a copy of the </a:t>
            </a:r>
          </a:p>
          <a:p>
            <a:pPr>
              <a:lnSpc>
                <a:spcPct val="90000"/>
              </a:lnSpc>
              <a:spcBef>
                <a:spcPts val="0"/>
              </a:spcBef>
              <a:defRPr/>
            </a:pPr>
            <a:r>
              <a:rPr lang="en-US" sz="2400" kern="0" dirty="0">
                <a:latin typeface="Verdana" pitchFamily="34" charset="0"/>
              </a:rPr>
              <a:t>  hazard communication program</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certify that it has met the </a:t>
            </a:r>
          </a:p>
          <a:p>
            <a:pPr>
              <a:lnSpc>
                <a:spcPct val="90000"/>
              </a:lnSpc>
              <a:spcBef>
                <a:spcPts val="0"/>
              </a:spcBef>
              <a:defRPr/>
            </a:pPr>
            <a:r>
              <a:rPr lang="en-US" sz="2400" kern="0" dirty="0">
                <a:latin typeface="Verdana" pitchFamily="34" charset="0"/>
              </a:rPr>
              <a:t>  provisions of applicable laws</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notify the host safety </a:t>
            </a:r>
          </a:p>
          <a:p>
            <a:pPr>
              <a:lnSpc>
                <a:spcPct val="90000"/>
              </a:lnSpc>
              <a:spcBef>
                <a:spcPts val="0"/>
              </a:spcBef>
              <a:defRPr/>
            </a:pPr>
            <a:r>
              <a:rPr lang="en-US" sz="2400" kern="0" dirty="0">
                <a:latin typeface="Verdana" pitchFamily="34" charset="0"/>
              </a:rPr>
              <a:t>  department</a:t>
            </a:r>
          </a:p>
          <a:p>
            <a:pPr>
              <a:lnSpc>
                <a:spcPct val="90000"/>
              </a:lnSpc>
              <a:spcBef>
                <a:spcPts val="0"/>
              </a:spcBef>
              <a:defRPr/>
            </a:pPr>
            <a:endParaRPr lang="en-US" sz="1200" kern="0" dirty="0">
              <a:latin typeface="Verdana" pitchFamily="34" charset="0"/>
            </a:endParaRPr>
          </a:p>
          <a:p>
            <a:pPr>
              <a:lnSpc>
                <a:spcPct val="90000"/>
              </a:lnSpc>
              <a:spcBef>
                <a:spcPts val="0"/>
              </a:spcBef>
              <a:buFont typeface="Arial" pitchFamily="34" charset="0"/>
              <a:buChar char="•"/>
              <a:defRPr/>
            </a:pPr>
            <a:r>
              <a:rPr lang="en-US" sz="2400" kern="0" dirty="0">
                <a:latin typeface="Verdana" pitchFamily="34" charset="0"/>
              </a:rPr>
              <a:t> The contractor will state where chemicals will </a:t>
            </a:r>
          </a:p>
          <a:p>
            <a:pPr>
              <a:lnSpc>
                <a:spcPct val="90000"/>
              </a:lnSpc>
              <a:spcBef>
                <a:spcPts val="0"/>
              </a:spcBef>
              <a:defRPr/>
            </a:pPr>
            <a:r>
              <a:rPr lang="en-US" sz="2400" kern="0" dirty="0">
                <a:latin typeface="Verdana" pitchFamily="34" charset="0"/>
              </a:rPr>
              <a:t>  be used or stored</a:t>
            </a:r>
          </a:p>
          <a:p>
            <a:pPr eaLnBrk="0" hangingPunct="0">
              <a:spcBef>
                <a:spcPct val="20000"/>
              </a:spcBef>
              <a:buFont typeface="Arial" pitchFamily="34" charset="0"/>
              <a:buChar char="•"/>
              <a:defRPr/>
            </a:pPr>
            <a:endParaRPr lang="en-US" sz="24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GHS- to Comply</a:t>
            </a:r>
          </a:p>
        </p:txBody>
      </p:sp>
      <p:sp>
        <p:nvSpPr>
          <p:cNvPr id="962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62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92</a:t>
            </a:r>
          </a:p>
        </p:txBody>
      </p:sp>
      <p:sp>
        <p:nvSpPr>
          <p:cNvPr id="9626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Rectangle 3"/>
          <p:cNvSpPr txBox="1">
            <a:spLocks noChangeArrowheads="1"/>
          </p:cNvSpPr>
          <p:nvPr/>
        </p:nvSpPr>
        <p:spPr bwMode="auto">
          <a:xfrm>
            <a:off x="304800" y="1143000"/>
            <a:ext cx="8153400" cy="4572000"/>
          </a:xfrm>
          <a:prstGeom prst="rect">
            <a:avLst/>
          </a:prstGeom>
          <a:noFill/>
          <a:ln w="9525">
            <a:noFill/>
            <a:miter lim="800000"/>
            <a:headEnd/>
            <a:tailEnd/>
          </a:ln>
        </p:spPr>
        <p:txBody>
          <a:bodyPr/>
          <a:lstStyle/>
          <a:p>
            <a:pPr marL="742950" lvl="1" indent="-285750" eaLnBrk="0" hangingPunct="0">
              <a:spcBef>
                <a:spcPct val="20000"/>
              </a:spcBef>
              <a:buFont typeface="Arial" charset="0"/>
              <a:buChar char="•"/>
              <a:defRPr/>
            </a:pPr>
            <a:r>
              <a:rPr lang="en-US" sz="2400" kern="0" dirty="0">
                <a:latin typeface="Verdana" pitchFamily="34" charset="0"/>
              </a:rPr>
              <a:t>Find good source for relevant/compliant SDSs</a:t>
            </a:r>
          </a:p>
          <a:p>
            <a:pPr marL="742950" lvl="1" indent="-285750" eaLnBrk="0" hangingPunct="0">
              <a:spcBef>
                <a:spcPct val="20000"/>
              </a:spcBef>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accurate inventory of products and find corresponding new SDS</a:t>
            </a:r>
          </a:p>
          <a:p>
            <a:pPr marL="742950" lvl="1" indent="-285750" eaLnBrk="0" hangingPunct="0">
              <a:spcBef>
                <a:spcPct val="20000"/>
              </a:spcBef>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Current classifications, labels, and packaging need to be noted for comparison</a:t>
            </a:r>
          </a:p>
          <a:p>
            <a:pPr marL="742950" lvl="1" indent="-285750" eaLnBrk="0" hangingPunct="0">
              <a:spcBef>
                <a:spcPct val="20000"/>
              </a:spcBef>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new SDSs are in place and accessible</a:t>
            </a:r>
          </a:p>
          <a:p>
            <a:pPr marL="742950" lvl="1" indent="-285750" eaLnBrk="0" hangingPunct="0">
              <a:spcBef>
                <a:spcPct val="20000"/>
              </a:spcBef>
              <a:buFont typeface="Arial" charset="0"/>
              <a:buChar char="•"/>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all containers properly labeled including secondary containers</a:t>
            </a:r>
          </a:p>
          <a:p>
            <a:pPr marL="742950" lvl="1" indent="-285750" eaLnBrk="0" hangingPunct="0">
              <a:spcBef>
                <a:spcPct val="20000"/>
              </a:spcBef>
              <a:buFont typeface="Arial" charset="0"/>
              <a:buChar char="•"/>
              <a:defRPr/>
            </a:pPr>
            <a:endParaRPr lang="en-US" sz="1000" kern="0" dirty="0">
              <a:latin typeface="Verdana" pitchFamily="34" charset="0"/>
            </a:endParaRPr>
          </a:p>
          <a:p>
            <a:pPr marL="742950" lvl="1" indent="-285750" eaLnBrk="0" hangingPunct="0">
              <a:spcBef>
                <a:spcPct val="20000"/>
              </a:spcBef>
              <a:buFont typeface="Arial" charset="0"/>
              <a:buChar char="•"/>
              <a:defRPr/>
            </a:pPr>
            <a:r>
              <a:rPr lang="en-US" sz="2400" kern="0" dirty="0">
                <a:latin typeface="Verdana" pitchFamily="34" charset="0"/>
              </a:rPr>
              <a:t>Ensure all concerned are appropriately trained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dissolve">
                                      <p:cBhvr>
                                        <p:cTn id="22" dur="5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dissolve">
                                      <p:cBhvr>
                                        <p:cTn id="27" dur="500"/>
                                        <p:tgtEl>
                                          <p:spTgt spid="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dissolv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Preparing your Company</a:t>
            </a:r>
          </a:p>
        </p:txBody>
      </p:sp>
      <p:sp>
        <p:nvSpPr>
          <p:cNvPr id="972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72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93</a:t>
            </a:r>
          </a:p>
        </p:txBody>
      </p:sp>
      <p:sp>
        <p:nvSpPr>
          <p:cNvPr id="9728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4"/>
          <p:cNvSpPr txBox="1">
            <a:spLocks/>
          </p:cNvSpPr>
          <p:nvPr/>
        </p:nvSpPr>
        <p:spPr bwMode="auto">
          <a:xfrm>
            <a:off x="304800" y="1524000"/>
            <a:ext cx="4114800" cy="4114800"/>
          </a:xfrm>
          <a:prstGeom prst="rect">
            <a:avLst/>
          </a:prstGeom>
          <a:noFill/>
          <a:ln w="9525">
            <a:noFill/>
            <a:miter lim="800000"/>
            <a:headEnd/>
            <a:tailEnd/>
          </a:ln>
        </p:spPr>
        <p:txBody>
          <a:bodyPr/>
          <a:lstStyle/>
          <a:p>
            <a:pPr eaLnBrk="0" hangingPunct="0">
              <a:spcBef>
                <a:spcPts val="0"/>
              </a:spcBef>
              <a:defRPr/>
            </a:pPr>
            <a:r>
              <a:rPr lang="en-US" sz="2400" kern="0" dirty="0">
                <a:latin typeface="Verdana" pitchFamily="34" charset="0"/>
              </a:rPr>
              <a:t>Suggestions for making</a:t>
            </a:r>
          </a:p>
          <a:p>
            <a:pPr eaLnBrk="0" hangingPunct="0">
              <a:spcBef>
                <a:spcPts val="0"/>
              </a:spcBef>
              <a:defRPr/>
            </a:pPr>
            <a:r>
              <a:rPr lang="en-US" sz="2400" kern="0" dirty="0">
                <a:latin typeface="Verdana" pitchFamily="34" charset="0"/>
              </a:rPr>
              <a:t>the transition:</a:t>
            </a:r>
          </a:p>
          <a:p>
            <a:pPr eaLnBrk="0" hangingPunct="0">
              <a:spcBef>
                <a:spcPts val="0"/>
              </a:spcBef>
              <a:defRPr/>
            </a:pPr>
            <a:endParaRPr lang="en-US" sz="800" kern="0" dirty="0">
              <a:latin typeface="Verdana" pitchFamily="34" charset="0"/>
            </a:endParaRPr>
          </a:p>
          <a:p>
            <a:pPr marL="457200" indent="-457200" eaLnBrk="0" hangingPunct="0">
              <a:spcBef>
                <a:spcPts val="0"/>
              </a:spcBef>
              <a:buFontTx/>
              <a:buAutoNum type="arabicPeriod"/>
              <a:defRPr/>
            </a:pPr>
            <a:r>
              <a:rPr lang="en-US" sz="2400" kern="0" dirty="0">
                <a:latin typeface="Verdana" pitchFamily="34" charset="0"/>
              </a:rPr>
              <a:t>Assemble new GHS</a:t>
            </a:r>
          </a:p>
          <a:p>
            <a:pPr marL="457200" indent="-457200" eaLnBrk="0" hangingPunct="0">
              <a:spcBef>
                <a:spcPts val="0"/>
              </a:spcBef>
              <a:defRPr/>
            </a:pPr>
            <a:r>
              <a:rPr lang="en-US" sz="2400" kern="0" dirty="0">
                <a:latin typeface="Verdana" pitchFamily="34" charset="0"/>
              </a:rPr>
              <a:t>	information</a:t>
            </a:r>
          </a:p>
          <a:p>
            <a:pPr marL="457200" indent="-457200" eaLnBrk="0" hangingPunct="0">
              <a:spcBef>
                <a:spcPts val="0"/>
              </a:spcBef>
              <a:defRPr/>
            </a:pPr>
            <a:endParaRPr lang="en-US" sz="800" kern="0" dirty="0">
              <a:latin typeface="Verdana" pitchFamily="34" charset="0"/>
            </a:endParaRPr>
          </a:p>
          <a:p>
            <a:pPr marL="457200" indent="-457200" eaLnBrk="0" hangingPunct="0">
              <a:spcBef>
                <a:spcPts val="0"/>
              </a:spcBef>
              <a:defRPr/>
            </a:pPr>
            <a:r>
              <a:rPr lang="en-US" sz="2400" kern="0" dirty="0">
                <a:latin typeface="Verdana" pitchFamily="34" charset="0"/>
              </a:rPr>
              <a:t>2. Check implementation dates for:</a:t>
            </a:r>
          </a:p>
          <a:p>
            <a:pPr marL="457200" indent="-457200" eaLnBrk="0" hangingPunct="0">
              <a:spcBef>
                <a:spcPts val="0"/>
              </a:spcBef>
              <a:defRPr/>
            </a:pPr>
            <a:endParaRPr lang="en-US" sz="600" kern="0" dirty="0">
              <a:latin typeface="Verdana" pitchFamily="34" charset="0"/>
            </a:endParaRPr>
          </a:p>
          <a:p>
            <a:pPr marL="457200" indent="-457200" eaLnBrk="0" hangingPunct="0">
              <a:spcBef>
                <a:spcPts val="0"/>
              </a:spcBef>
              <a:buSzPct val="150000"/>
              <a:buFont typeface="Arial" pitchFamily="34" charset="0"/>
              <a:buChar char="•"/>
              <a:defRPr/>
            </a:pPr>
            <a:r>
              <a:rPr lang="en-US" sz="2400" kern="0" dirty="0">
                <a:latin typeface="Verdana" pitchFamily="34" charset="0"/>
              </a:rPr>
              <a:t>Your country, and</a:t>
            </a:r>
          </a:p>
          <a:p>
            <a:pPr marL="457200" indent="-457200" eaLnBrk="0" hangingPunct="0">
              <a:spcBef>
                <a:spcPts val="0"/>
              </a:spcBef>
              <a:buSzPct val="150000"/>
              <a:buFont typeface="Arial" pitchFamily="34" charset="0"/>
              <a:buChar char="•"/>
              <a:defRPr/>
            </a:pPr>
            <a:r>
              <a:rPr lang="en-US" sz="2400" kern="0" dirty="0">
                <a:latin typeface="Verdana" pitchFamily="34" charset="0"/>
              </a:rPr>
              <a:t>Out-of-country clients</a:t>
            </a:r>
          </a:p>
          <a:p>
            <a:pPr marL="457200" indent="-457200" eaLnBrk="0" hangingPunct="0">
              <a:spcBef>
                <a:spcPts val="0"/>
              </a:spcBef>
              <a:buSzPct val="150000"/>
              <a:defRPr/>
            </a:pPr>
            <a:endParaRPr lang="en-US" sz="800" kern="0" dirty="0">
              <a:latin typeface="Verdana" pitchFamily="34" charset="0"/>
            </a:endParaRPr>
          </a:p>
          <a:p>
            <a:pPr marL="457200" indent="-457200" eaLnBrk="0" hangingPunct="0">
              <a:spcBef>
                <a:spcPts val="0"/>
              </a:spcBef>
              <a:defRPr/>
            </a:pPr>
            <a:r>
              <a:rPr lang="en-US" sz="2400" kern="0" dirty="0">
                <a:latin typeface="Verdana" pitchFamily="34" charset="0"/>
              </a:rPr>
              <a:t>3. Plan the transition</a:t>
            </a:r>
          </a:p>
          <a:p>
            <a:pPr marL="457200" indent="-457200" eaLnBrk="0" hangingPunct="0">
              <a:spcBef>
                <a:spcPts val="0"/>
              </a:spcBef>
              <a:defRPr/>
            </a:pPr>
            <a:endParaRPr lang="en-US" sz="2400" kern="0" dirty="0">
              <a:latin typeface="Verdana" pitchFamily="34" charset="0"/>
            </a:endParaRPr>
          </a:p>
        </p:txBody>
      </p:sp>
      <p:sp>
        <p:nvSpPr>
          <p:cNvPr id="11" name="Content Placeholder 5"/>
          <p:cNvSpPr txBox="1">
            <a:spLocks/>
          </p:cNvSpPr>
          <p:nvPr/>
        </p:nvSpPr>
        <p:spPr>
          <a:xfrm>
            <a:off x="4495800" y="1524000"/>
            <a:ext cx="4343400" cy="3962400"/>
          </a:xfrm>
          <a:prstGeom prst="rect">
            <a:avLst/>
          </a:prstGeom>
        </p:spPr>
        <p:txBody>
          <a:bodyPr/>
          <a:lstStyle/>
          <a:p>
            <a:pPr marL="342900" indent="-342900" eaLnBrk="0" hangingPunct="0">
              <a:spcBef>
                <a:spcPts val="0"/>
              </a:spcBef>
              <a:defRPr/>
            </a:pPr>
            <a:r>
              <a:rPr lang="en-US" sz="2400" kern="0" dirty="0">
                <a:latin typeface="Verdana" pitchFamily="34" charset="0"/>
              </a:rPr>
              <a:t>4. Inventory in-house chemicals</a:t>
            </a:r>
          </a:p>
          <a:p>
            <a:pPr marL="342900" indent="-342900" eaLnBrk="0" hangingPunct="0">
              <a:spcBef>
                <a:spcPts val="0"/>
              </a:spcBef>
              <a:defRPr/>
            </a:pPr>
            <a:endParaRPr lang="en-US" sz="800" kern="0" dirty="0">
              <a:latin typeface="Verdana" pitchFamily="34" charset="0"/>
            </a:endParaRPr>
          </a:p>
          <a:p>
            <a:pPr marL="342900" indent="-342900" eaLnBrk="0" hangingPunct="0">
              <a:spcBef>
                <a:spcPts val="0"/>
              </a:spcBef>
              <a:defRPr/>
            </a:pPr>
            <a:r>
              <a:rPr lang="en-US" sz="2400" kern="0" dirty="0">
                <a:latin typeface="Verdana" pitchFamily="34" charset="0"/>
              </a:rPr>
              <a:t>5. Make a plan to:</a:t>
            </a:r>
          </a:p>
          <a:p>
            <a:pPr marL="342900" indent="-342900" eaLnBrk="0" hangingPunct="0">
              <a:spcBef>
                <a:spcPts val="0"/>
              </a:spcBef>
              <a:defRPr/>
            </a:pPr>
            <a:endParaRPr lang="en-US" sz="600" kern="0" dirty="0">
              <a:latin typeface="Verdana" pitchFamily="34" charset="0"/>
            </a:endParaRPr>
          </a:p>
          <a:p>
            <a:pPr marL="342900" indent="-342900" eaLnBrk="0" hangingPunct="0">
              <a:spcBef>
                <a:spcPts val="0"/>
              </a:spcBef>
              <a:buFontTx/>
              <a:buChar char="•"/>
              <a:defRPr/>
            </a:pPr>
            <a:r>
              <a:rPr lang="en-US" sz="2400" kern="0" dirty="0">
                <a:latin typeface="Verdana" pitchFamily="34" charset="0"/>
              </a:rPr>
              <a:t>Acquire,</a:t>
            </a:r>
          </a:p>
          <a:p>
            <a:pPr marL="342900" indent="-342900" eaLnBrk="0" hangingPunct="0">
              <a:spcBef>
                <a:spcPts val="0"/>
              </a:spcBef>
              <a:buFontTx/>
              <a:buChar char="•"/>
              <a:defRPr/>
            </a:pPr>
            <a:r>
              <a:rPr lang="en-US" sz="2400" kern="0" dirty="0">
                <a:latin typeface="Verdana" pitchFamily="34" charset="0"/>
              </a:rPr>
              <a:t>Update, and</a:t>
            </a:r>
          </a:p>
          <a:p>
            <a:pPr marL="342900" indent="-342900" eaLnBrk="0" hangingPunct="0">
              <a:spcBef>
                <a:spcPts val="0"/>
              </a:spcBef>
              <a:buFontTx/>
              <a:buChar char="•"/>
              <a:defRPr/>
            </a:pPr>
            <a:r>
              <a:rPr lang="en-US" sz="2400" kern="0" dirty="0">
                <a:latin typeface="Verdana" pitchFamily="34" charset="0"/>
              </a:rPr>
              <a:t>Manage SDS documents</a:t>
            </a:r>
          </a:p>
          <a:p>
            <a:pPr marL="342900" indent="-342900" eaLnBrk="0" hangingPunct="0">
              <a:spcBef>
                <a:spcPts val="0"/>
              </a:spcBef>
              <a:defRPr/>
            </a:pPr>
            <a:endParaRPr lang="en-US" sz="800" kern="0" dirty="0">
              <a:latin typeface="Verdana" pitchFamily="34" charset="0"/>
            </a:endParaRPr>
          </a:p>
          <a:p>
            <a:pPr marL="342900" indent="-342900" eaLnBrk="0" hangingPunct="0">
              <a:spcBef>
                <a:spcPts val="0"/>
              </a:spcBef>
              <a:defRPr/>
            </a:pPr>
            <a:r>
              <a:rPr lang="en-US" sz="2400" kern="0" dirty="0">
                <a:latin typeface="Verdana" pitchFamily="34" charset="0"/>
              </a:rPr>
              <a:t>6. Update workplace labels</a:t>
            </a:r>
          </a:p>
          <a:p>
            <a:pPr marL="342900" indent="-342900" eaLnBrk="0" hangingPunct="0">
              <a:spcBef>
                <a:spcPts val="0"/>
              </a:spcBef>
              <a:defRPr/>
            </a:pPr>
            <a:endParaRPr lang="en-US" sz="800" kern="0" dirty="0">
              <a:latin typeface="Verdana" pitchFamily="34" charset="0"/>
            </a:endParaRPr>
          </a:p>
          <a:p>
            <a:pPr marL="342900" indent="-342900" eaLnBrk="0" hangingPunct="0">
              <a:spcBef>
                <a:spcPts val="0"/>
              </a:spcBef>
              <a:defRPr/>
            </a:pPr>
            <a:r>
              <a:rPr lang="en-US" sz="2400" kern="0" dirty="0">
                <a:latin typeface="Verdana" pitchFamily="34" charset="0"/>
              </a:rPr>
              <a:t>7. Schedule/conduct employee training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Summary</a:t>
            </a:r>
          </a:p>
        </p:txBody>
      </p:sp>
      <p:sp>
        <p:nvSpPr>
          <p:cNvPr id="983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83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94</a:t>
            </a:r>
          </a:p>
        </p:txBody>
      </p:sp>
      <p:sp>
        <p:nvSpPr>
          <p:cNvPr id="12" name="Content Placeholder 2"/>
          <p:cNvSpPr txBox="1">
            <a:spLocks/>
          </p:cNvSpPr>
          <p:nvPr/>
        </p:nvSpPr>
        <p:spPr bwMode="auto">
          <a:xfrm>
            <a:off x="685800" y="1600200"/>
            <a:ext cx="7772400" cy="4114800"/>
          </a:xfrm>
          <a:prstGeom prst="rect">
            <a:avLst/>
          </a:prstGeom>
          <a:noFill/>
          <a:ln w="9525">
            <a:noFill/>
            <a:miter lim="800000"/>
            <a:headEnd/>
            <a:tailEnd/>
          </a:ln>
        </p:spPr>
        <p:txBody>
          <a:bodyPr/>
          <a:lstStyle/>
          <a:p>
            <a:pPr>
              <a:spcBef>
                <a:spcPts val="0"/>
              </a:spcBef>
              <a:buFont typeface="Arial" pitchFamily="34" charset="0"/>
              <a:buChar char="•"/>
              <a:defRPr/>
            </a:pPr>
            <a:r>
              <a:rPr lang="en-US" sz="2400" kern="0" dirty="0">
                <a:latin typeface="Verdana" pitchFamily="34" charset="0"/>
              </a:rPr>
              <a:t> All facilities should have a hazard  </a:t>
            </a:r>
          </a:p>
          <a:p>
            <a:pPr>
              <a:spcBef>
                <a:spcPts val="0"/>
              </a:spcBef>
              <a:defRPr/>
            </a:pPr>
            <a:r>
              <a:rPr lang="en-US" sz="2400" kern="0" dirty="0">
                <a:latin typeface="Verdana" pitchFamily="34" charset="0"/>
              </a:rPr>
              <a:t>  communication plan in a location that is </a:t>
            </a:r>
          </a:p>
          <a:p>
            <a:pPr>
              <a:spcBef>
                <a:spcPts val="0"/>
              </a:spcBef>
              <a:defRPr/>
            </a:pPr>
            <a:r>
              <a:rPr lang="en-US" sz="2400" kern="0" dirty="0">
                <a:latin typeface="Verdana" pitchFamily="34" charset="0"/>
              </a:rPr>
              <a:t>  accessible to all employees</a:t>
            </a:r>
          </a:p>
          <a:p>
            <a:pPr>
              <a:spcBef>
                <a:spcPct val="20000"/>
              </a:spcBef>
              <a:buFont typeface="Arial" pitchFamily="34" charset="0"/>
              <a:buChar char="•"/>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All hazardous products should be labeled and </a:t>
            </a:r>
          </a:p>
          <a:p>
            <a:pPr>
              <a:spcBef>
                <a:spcPts val="0"/>
              </a:spcBef>
              <a:defRPr/>
            </a:pPr>
            <a:r>
              <a:rPr lang="en-US" sz="2400" kern="0" dirty="0">
                <a:latin typeface="Verdana" pitchFamily="34" charset="0"/>
              </a:rPr>
              <a:t>  all employees should be aware of what and </a:t>
            </a:r>
          </a:p>
          <a:p>
            <a:pPr>
              <a:spcBef>
                <a:spcPts val="0"/>
              </a:spcBef>
              <a:defRPr/>
            </a:pPr>
            <a:r>
              <a:rPr lang="en-US" sz="2400" kern="0" dirty="0">
                <a:latin typeface="Verdana" pitchFamily="34" charset="0"/>
              </a:rPr>
              <a:t>  where they are</a:t>
            </a:r>
          </a:p>
          <a:p>
            <a:pPr>
              <a:spcBef>
                <a:spcPct val="20000"/>
              </a:spcBef>
              <a:buFont typeface="Arial" pitchFamily="34" charset="0"/>
              <a:buChar char="•"/>
              <a:defRPr/>
            </a:pPr>
            <a:endParaRPr lang="en-US" sz="2400" kern="0" dirty="0">
              <a:latin typeface="Verdana" pitchFamily="34" charset="0"/>
            </a:endParaRPr>
          </a:p>
          <a:p>
            <a:pPr>
              <a:spcBef>
                <a:spcPts val="0"/>
              </a:spcBef>
              <a:buFont typeface="Arial" pitchFamily="34" charset="0"/>
              <a:buChar char="•"/>
              <a:defRPr/>
            </a:pPr>
            <a:r>
              <a:rPr lang="en-US" sz="2400" kern="0" dirty="0">
                <a:latin typeface="Verdana" pitchFamily="34" charset="0"/>
              </a:rPr>
              <a:t> SDSs should be available and accessible for all </a:t>
            </a:r>
          </a:p>
          <a:p>
            <a:pPr>
              <a:spcBef>
                <a:spcPts val="0"/>
              </a:spcBef>
              <a:defRPr/>
            </a:pPr>
            <a:r>
              <a:rPr lang="en-US" sz="2400" kern="0" dirty="0">
                <a:latin typeface="Verdana" pitchFamily="34" charset="0"/>
              </a:rPr>
              <a:t>  hazardous products</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2"/>
          <p:cNvSpPr>
            <a:spLocks noGrp="1" noChangeArrowheads="1"/>
          </p:cNvSpPr>
          <p:nvPr>
            <p:ph type="ctrTitle"/>
          </p:nvPr>
        </p:nvSpPr>
        <p:spPr>
          <a:xfrm>
            <a:off x="685800" y="381000"/>
            <a:ext cx="4876800" cy="457200"/>
          </a:xfrm>
        </p:spPr>
        <p:txBody>
          <a:bodyPr/>
          <a:lstStyle/>
          <a:p>
            <a:pPr algn="l" eaLnBrk="1" hangingPunct="1"/>
            <a:r>
              <a:rPr lang="en-US" altLang="en-US" sz="1500">
                <a:solidFill>
                  <a:schemeClr val="bg1"/>
                </a:solidFill>
                <a:latin typeface="Verdana" panose="020B0604030504040204" pitchFamily="34" charset="0"/>
                <a:cs typeface="Times New Roman" panose="02020603050405020304" pitchFamily="18" charset="0"/>
              </a:rPr>
              <a:t>Now that You’ve Been Through the Presentation:</a:t>
            </a:r>
            <a:endParaRPr lang="en-US" altLang="en-US" sz="1500">
              <a:solidFill>
                <a:schemeClr val="bg1"/>
              </a:solidFill>
              <a:latin typeface="Verdana" panose="020B0604030504040204" pitchFamily="34" charset="0"/>
            </a:endParaRPr>
          </a:p>
        </p:txBody>
      </p:sp>
      <p:sp>
        <p:nvSpPr>
          <p:cNvPr id="993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993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95</a:t>
            </a:r>
          </a:p>
        </p:txBody>
      </p:sp>
      <p:sp>
        <p:nvSpPr>
          <p:cNvPr id="993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99336" name="Content Placeholder 12" descr="Chemical Storage-Lab-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57959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28600" y="3200400"/>
            <a:ext cx="121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Large containers balanced on edge of shelf- not safe</a:t>
            </a:r>
          </a:p>
        </p:txBody>
      </p:sp>
      <p:sp>
        <p:nvSpPr>
          <p:cNvPr id="11" name="TextBox 10"/>
          <p:cNvSpPr txBox="1">
            <a:spLocks noChangeArrowheads="1"/>
          </p:cNvSpPr>
          <p:nvPr/>
        </p:nvSpPr>
        <p:spPr bwMode="auto">
          <a:xfrm>
            <a:off x="7543800" y="320040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If chemical, coffee can is not proper type of storage container</a:t>
            </a:r>
          </a:p>
        </p:txBody>
      </p:sp>
      <p:sp>
        <p:nvSpPr>
          <p:cNvPr id="99339" name="TextBox 4"/>
          <p:cNvSpPr txBox="1">
            <a:spLocks noChangeArrowheads="1"/>
          </p:cNvSpPr>
          <p:nvPr/>
        </p:nvSpPr>
        <p:spPr bwMode="auto">
          <a:xfrm>
            <a:off x="2514600" y="10668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Do you see any problems here?</a:t>
            </a:r>
          </a:p>
        </p:txBody>
      </p:sp>
      <p:sp>
        <p:nvSpPr>
          <p:cNvPr id="14" name="TextBox 13"/>
          <p:cNvSpPr txBox="1">
            <a:spLocks noChangeArrowheads="1"/>
          </p:cNvSpPr>
          <p:nvPr/>
        </p:nvSpPr>
        <p:spPr bwMode="auto">
          <a:xfrm>
            <a:off x="1371600" y="5410200"/>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Maybe improperly labeled container- what’s in the coffee can?  Coffee not allowed with chemicals; if chemical, not labeled properly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Contact Information</a:t>
            </a:r>
            <a:endParaRPr lang="en-US" altLang="en-US" sz="2800">
              <a:solidFill>
                <a:schemeClr val="bg1"/>
              </a:solidFill>
              <a:latin typeface="Verdana" panose="020B0604030504040204" pitchFamily="34" charset="0"/>
            </a:endParaRPr>
          </a:p>
        </p:txBody>
      </p:sp>
      <p:sp>
        <p:nvSpPr>
          <p:cNvPr id="1003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003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96</a:t>
            </a:r>
          </a:p>
        </p:txBody>
      </p:sp>
      <p:sp>
        <p:nvSpPr>
          <p:cNvPr id="1003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0360" name="Rectangle 1"/>
          <p:cNvSpPr>
            <a:spLocks noChangeArrowheads="1"/>
          </p:cNvSpPr>
          <p:nvPr/>
        </p:nvSpPr>
        <p:spPr bwMode="auto">
          <a:xfrm>
            <a:off x="457200" y="1346200"/>
            <a:ext cx="7239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p:txBody>
      </p:sp>
      <p:pic>
        <p:nvPicPr>
          <p:cNvPr id="100361"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81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Picture 9"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3926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Rectangle 1"/>
          <p:cNvSpPr>
            <a:spLocks noChangeArrowheads="1"/>
          </p:cNvSpPr>
          <p:nvPr/>
        </p:nvSpPr>
        <p:spPr bwMode="auto">
          <a:xfrm>
            <a:off x="473075" y="3735388"/>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Questions</a:t>
            </a:r>
            <a:endParaRPr lang="en-US" altLang="en-US" sz="2800">
              <a:solidFill>
                <a:schemeClr val="bg1"/>
              </a:solidFill>
              <a:latin typeface="Verdana" panose="020B0604030504040204" pitchFamily="34" charset="0"/>
            </a:endParaRPr>
          </a:p>
        </p:txBody>
      </p:sp>
      <p:sp>
        <p:nvSpPr>
          <p:cNvPr id="1013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PPT-016-06</a:t>
            </a:r>
          </a:p>
        </p:txBody>
      </p:sp>
      <p:sp>
        <p:nvSpPr>
          <p:cNvPr id="1013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97</a:t>
            </a:r>
          </a:p>
        </p:txBody>
      </p:sp>
      <p:sp>
        <p:nvSpPr>
          <p:cNvPr id="1013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101384" name="Picture 2" descr="C:\Documents and Settings\Steve\Local Settings\Temporary Internet Files\Content.IE5\U8XHXARI\MCj043485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97025"/>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Custom 38">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8548D3-CFAE-4025-81F8-C0BA7FEB82C0}"/>
</file>

<file path=customXml/itemProps2.xml><?xml version="1.0" encoding="utf-8"?>
<ds:datastoreItem xmlns:ds="http://schemas.openxmlformats.org/officeDocument/2006/customXml" ds:itemID="{52766347-C081-4FAE-A981-EB87FC3B9353}"/>
</file>

<file path=customXml/itemProps3.xml><?xml version="1.0" encoding="utf-8"?>
<ds:datastoreItem xmlns:ds="http://schemas.openxmlformats.org/officeDocument/2006/customXml" ds:itemID="{AB276937-AC16-494E-A214-9F0A4DB3FB20}"/>
</file>

<file path=docProps/app.xml><?xml version="1.0" encoding="utf-8"?>
<Properties xmlns="http://schemas.openxmlformats.org/officeDocument/2006/extended-properties" xmlns:vt="http://schemas.openxmlformats.org/officeDocument/2006/docPropsVTypes">
  <Template/>
  <TotalTime>4262</TotalTime>
  <Words>9899</Words>
  <Application>Microsoft Office PowerPoint</Application>
  <PresentationFormat>On-screen Show (4:3)</PresentationFormat>
  <Paragraphs>2109</Paragraphs>
  <Slides>97</Slides>
  <Notes>96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5" baseType="lpstr">
      <vt:lpstr>Arial</vt:lpstr>
      <vt:lpstr>Calibri</vt:lpstr>
      <vt:lpstr>Verdana</vt:lpstr>
      <vt:lpstr>Times New Roman</vt:lpstr>
      <vt:lpstr>Courier New</vt:lpstr>
      <vt:lpstr>Wingdings</vt:lpstr>
      <vt:lpstr>Default Design</vt:lpstr>
      <vt:lpstr>Clip</vt:lpstr>
      <vt:lpstr>HAZARD COMMUNICATION</vt:lpstr>
      <vt:lpstr>Hazard Communication Standard (1910.1200)</vt:lpstr>
      <vt:lpstr>Standard Requirements</vt:lpstr>
      <vt:lpstr>Training</vt:lpstr>
      <vt:lpstr> “Right to Know” Law</vt:lpstr>
      <vt:lpstr>Why is a Standard Necessary?</vt:lpstr>
      <vt:lpstr>Globally Harmonized System</vt:lpstr>
      <vt:lpstr>GHS</vt:lpstr>
      <vt:lpstr>Updating GHS/HCS</vt:lpstr>
      <vt:lpstr>OSHA HazComm Modifications due to GHS</vt:lpstr>
      <vt:lpstr>HCS Key Revisions also Include</vt:lpstr>
      <vt:lpstr>HNOC: Hazards Not Otherwise Classified</vt:lpstr>
      <vt:lpstr>Other Label Elements</vt:lpstr>
      <vt:lpstr>OSHA will Also Revise</vt:lpstr>
      <vt:lpstr>Effective Dates for GHS</vt:lpstr>
      <vt:lpstr>Effective Dates</vt:lpstr>
      <vt:lpstr>OSHA</vt:lpstr>
      <vt:lpstr>Hazard Classification</vt:lpstr>
      <vt:lpstr>Hazard Classification</vt:lpstr>
      <vt:lpstr>Hazard Communication &amp; Chemical Safety</vt:lpstr>
      <vt:lpstr>Chemical Safety</vt:lpstr>
      <vt:lpstr>Routes of Occupational Exposure</vt:lpstr>
      <vt:lpstr>Hazards</vt:lpstr>
      <vt:lpstr>Physical Hazards</vt:lpstr>
      <vt:lpstr>Physical Hazards</vt:lpstr>
      <vt:lpstr>Health Hazard</vt:lpstr>
      <vt:lpstr>Acute Health Effects</vt:lpstr>
      <vt:lpstr>Chronic Health Effects</vt:lpstr>
      <vt:lpstr>Keeping It Safe</vt:lpstr>
      <vt:lpstr>Labeling</vt:lpstr>
      <vt:lpstr>Chemical Labels</vt:lpstr>
      <vt:lpstr>Label Information</vt:lpstr>
      <vt:lpstr>Reading Chemical Labels</vt:lpstr>
      <vt:lpstr>Labels/Other Warnings</vt:lpstr>
      <vt:lpstr>Labeling</vt:lpstr>
      <vt:lpstr>GHS Comparison</vt:lpstr>
      <vt:lpstr>Pictograms</vt:lpstr>
      <vt:lpstr>Health Hazard</vt:lpstr>
      <vt:lpstr>Flame</vt:lpstr>
      <vt:lpstr>Exclamation Mark</vt:lpstr>
      <vt:lpstr>Gas Cylinder</vt:lpstr>
      <vt:lpstr>Corrosion</vt:lpstr>
      <vt:lpstr>Exploding Bomb</vt:lpstr>
      <vt:lpstr>Flame Over Circle</vt:lpstr>
      <vt:lpstr>Skull and Crossbones</vt:lpstr>
      <vt:lpstr>Signal Word</vt:lpstr>
      <vt:lpstr>Hazard Statement</vt:lpstr>
      <vt:lpstr>Precautionary Statement</vt:lpstr>
      <vt:lpstr>Labels</vt:lpstr>
      <vt:lpstr>GHS: Annex 2</vt:lpstr>
      <vt:lpstr>GHS: Annex 2</vt:lpstr>
      <vt:lpstr>Table A3.1.2 Hazard Statement Codes</vt:lpstr>
      <vt:lpstr>Table A3.2.3 Precautionary Statements</vt:lpstr>
      <vt:lpstr>Labels</vt:lpstr>
      <vt:lpstr>Transporting</vt:lpstr>
      <vt:lpstr>Dangerous Good Label</vt:lpstr>
      <vt:lpstr>Label Examples</vt:lpstr>
      <vt:lpstr>Intermodal Container Markings</vt:lpstr>
      <vt:lpstr>SDS</vt:lpstr>
      <vt:lpstr>SDS</vt:lpstr>
      <vt:lpstr>Information on a SDS</vt:lpstr>
      <vt:lpstr>Information on a SDS</vt:lpstr>
      <vt:lpstr>Information on a SDS</vt:lpstr>
      <vt:lpstr>Where are your SDSs?</vt:lpstr>
      <vt:lpstr>SDS Categories</vt:lpstr>
      <vt:lpstr>SDS Categories</vt:lpstr>
      <vt:lpstr>Section 1: Identification</vt:lpstr>
      <vt:lpstr>Section 2: Hazard Identification</vt:lpstr>
      <vt:lpstr>Section 2: Hazard Identification</vt:lpstr>
      <vt:lpstr>Section 3: Composition</vt:lpstr>
      <vt:lpstr>Section 3: Composition</vt:lpstr>
      <vt:lpstr>Section 3: Composition</vt:lpstr>
      <vt:lpstr>Section 4: First Aid</vt:lpstr>
      <vt:lpstr>Section 5: Fire-fighting</vt:lpstr>
      <vt:lpstr>Section 6: Accidental Release</vt:lpstr>
      <vt:lpstr>Section 7: Handling &amp; Storage</vt:lpstr>
      <vt:lpstr>Section 8: Exposure Controls/PPE</vt:lpstr>
      <vt:lpstr>Section 9: Physical, Chemical Properties</vt:lpstr>
      <vt:lpstr>Section 9: Physical, Chemical Properties</vt:lpstr>
      <vt:lpstr>Section 10: Stability and Reactivity</vt:lpstr>
      <vt:lpstr>Section 11: Toxicological Information</vt:lpstr>
      <vt:lpstr>Section 12: Ecological Information</vt:lpstr>
      <vt:lpstr>Section 13: Disposal Considerations</vt:lpstr>
      <vt:lpstr>Section 14: Transportation Information</vt:lpstr>
      <vt:lpstr>Section 15: Regulatory Information</vt:lpstr>
      <vt:lpstr>Section 16: Other Information</vt:lpstr>
      <vt:lpstr>Written Hazard Communication Plan</vt:lpstr>
      <vt:lpstr>Written HAZCOMM Plan Should Include</vt:lpstr>
      <vt:lpstr>Special Hazards</vt:lpstr>
      <vt:lpstr>Contractor Requirements</vt:lpstr>
      <vt:lpstr>Contractor Requirements</vt:lpstr>
      <vt:lpstr>GHS- to Comply</vt:lpstr>
      <vt:lpstr>Preparing your Company</vt:lpstr>
      <vt:lpstr>Summary</vt:lpstr>
      <vt:lpstr>Now that You’ve Been Through the Presentation:</vt:lpstr>
      <vt:lpstr>Contact Information</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Tanyia Miller</cp:lastModifiedBy>
  <cp:revision>410</cp:revision>
  <dcterms:created xsi:type="dcterms:W3CDTF">2011-11-29T20:35:02Z</dcterms:created>
  <dcterms:modified xsi:type="dcterms:W3CDTF">2017-03-07T18:05:51Z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23000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