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5.xml" ContentType="application/vnd.openxmlformats-officedocument.presentationml.slide+xml"/>
  <Override PartName="/ppt/presentation.xml" ContentType="application/vnd.openxmlformats-officedocument.presentationml.presentation.main+xml"/>
  <Override PartName="/ppt/slides/slide14.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26.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34.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18" r:id="rId3"/>
    <p:sldMasterId id="2147483730" r:id="rId4"/>
  </p:sldMasterIdLst>
  <p:notesMasterIdLst>
    <p:notesMasterId r:id="rId20"/>
  </p:notesMasterIdLst>
  <p:sldIdLst>
    <p:sldId id="256" r:id="rId5"/>
    <p:sldId id="257" r:id="rId6"/>
    <p:sldId id="258" r:id="rId7"/>
    <p:sldId id="379" r:id="rId8"/>
    <p:sldId id="259" r:id="rId9"/>
    <p:sldId id="383" r:id="rId10"/>
    <p:sldId id="261" r:id="rId11"/>
    <p:sldId id="388" r:id="rId12"/>
    <p:sldId id="387" r:id="rId13"/>
    <p:sldId id="262" r:id="rId14"/>
    <p:sldId id="260" r:id="rId15"/>
    <p:sldId id="384" r:id="rId16"/>
    <p:sldId id="263" r:id="rId17"/>
    <p:sldId id="380" r:id="rId18"/>
    <p:sldId id="376"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66171" autoAdjust="0"/>
  </p:normalViewPr>
  <p:slideViewPr>
    <p:cSldViewPr>
      <p:cViewPr varScale="1">
        <p:scale>
          <a:sx n="59" d="100"/>
          <a:sy n="59" d="100"/>
        </p:scale>
        <p:origin x="-197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61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FBACED-8751-4B2B-8378-84E8B241040F}" type="datetimeFigureOut">
              <a:rPr lang="en-US"/>
              <a:pPr>
                <a:defRPr/>
              </a:pPr>
              <a:t>9/9/2016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B4356DB-4864-4F7E-8D13-FCF2386CF903}" type="slidenum">
              <a:rPr lang="en-US"/>
              <a:pPr>
                <a:defRPr/>
              </a:pPr>
              <a:t>‹#›</a:t>
            </a:fld>
            <a:endParaRPr lang="en-US" dirty="0"/>
          </a:p>
        </p:txBody>
      </p:sp>
    </p:spTree>
    <p:extLst>
      <p:ext uri="{BB962C8B-B14F-4D97-AF65-F5344CB8AC3E}">
        <p14:creationId xmlns:p14="http://schemas.microsoft.com/office/powerpoint/2010/main" val="296895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When you think of golf cart accidents, you probably think they are few and far between; a freak accident occurrence that shouldn’t warrant recognition by reputable legal organizations.</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However, the truth is that these accidents are much more common than you are likely to believe. In an analysis of the National Electronic Injury Surveillance System in 2007, it was found that over 147,000 injuries occurred in the U.S. in the sixteen years from 1990 to 2006.</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Some examples:</a:t>
            </a:r>
          </a:p>
          <a:p>
            <a:pPr marL="228600" marR="0" lvl="0" indent="-228600" algn="l" defTabSz="914400" rtl="0" eaLnBrk="0" fontAlgn="auto" latinLnBrk="0" hangingPunct="0">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a:t>
            </a:r>
            <a:r>
              <a:rPr kumimoji="0" lang="en-US" sz="1200" b="0" i="0" u="none" strike="noStrike" kern="1200" cap="none" spc="0" normalizeH="0" baseline="30000" noProof="0" dirty="0" smtClean="0">
                <a:ln>
                  <a:noFill/>
                </a:ln>
                <a:solidFill>
                  <a:prstClr val="black"/>
                </a:solidFill>
                <a:effectLst/>
                <a:uLnTx/>
                <a:uFillTx/>
                <a:latin typeface="+mn-lt"/>
                <a:ea typeface="+mn-ea"/>
                <a:cs typeface="+mn-cs"/>
              </a:rPr>
              <a:t>st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year College student died near home – lost control of electric cart.  3 passengers suffered minor injuries</a:t>
            </a:r>
          </a:p>
          <a:p>
            <a:pPr marL="228600" marR="0" lvl="0" indent="-228600" algn="l" defTabSz="914400" rtl="0" eaLnBrk="0" fontAlgn="auto" latinLnBrk="0" hangingPunct="0">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Graduate student working a 4 day freshmen orientation outing died from head trauma suffered when he fell or jumped from back of cart performing night patrols</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summarize, remember the following while operating a golf cart or other similar vehicle:</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Follow the do’s and don’ts.</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Drive at a speed safe for conditions and the terrain.</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Ensure passengers are holding on.</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Slow down on curves and blind spots.</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Use of cell phones and other electronic devices should not be used while driving.</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Avoid overloading the cart.</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10</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The following slides contain some true and false statements that will test an operator’s knowledge.</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11</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13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smtClean="0">
                <a:latin typeface="Verdana" pitchFamily="34" charset="0"/>
                <a:ea typeface="Verdana" pitchFamily="34" charset="0"/>
                <a:cs typeface="Verdana" pitchFamily="34" charset="0"/>
              </a:rPr>
              <a:t>We invite you to contact us for other free power point programs which you can use for your in-house programs. Also, please feel invited to contact us to conduct training for your staff at your location. Other downloadable programs can be found at www.dli.state.pa.us/PATHS under training resources.</a:t>
            </a:r>
          </a:p>
        </p:txBody>
      </p:sp>
      <p:sp>
        <p:nvSpPr>
          <p:cNvPr id="229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3D64917-863A-4FB4-A0F7-A2D27104F05A}" type="slidenum">
              <a:rPr lang="en-US" altLang="en-US">
                <a:solidFill>
                  <a:prstClr val="black"/>
                </a:solidFill>
                <a:latin typeface="Arial" charset="0"/>
              </a:rPr>
              <a:pPr eaLnBrk="1" hangingPunct="1">
                <a:spcBef>
                  <a:spcPct val="0"/>
                </a:spcBef>
              </a:pPr>
              <a:t>14</a:t>
            </a:fld>
            <a:endParaRPr lang="en-US" altLang="en-US" dirty="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Why do you think children are more likely to be injured riding in a golf cart?</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Not holding on</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Side rail isn’t designed for children</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Lack of seat belts</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Horseplay</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Going to fast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One University had accident several summers ago; two brothers ran into a campus light pole knocking off the lamp fixture.  The cart operator’s abdomen hit the steering wheel and the passenger’s head hit the light pole. Fortunately, neither were seriously injured.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Operating a golf cart in an unsafe manner can and does cause injuries.  Driving a golf cart, no matter where, should be treated the same way as if a person is operating a car, truck or other vehicle.</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2</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Rollovers occur when </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Going too fast</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Turning too sharply</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Using the cart on too steep of an incline</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Load unbalanced</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Change in terrain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Improper loading – </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Materials not secured</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Load not balance </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Weight limit exceeded</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Too many passengers for the number of seats available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Passenger ejection – </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Can occur when making left turns due to centrifugal force; make sure passenger holding on to bar</a:t>
            </a:r>
          </a:p>
          <a:p>
            <a:pPr marL="457200" marR="0" lvl="1"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 Most golf carts not equipped with seat belts – designed for use on golf courses where users are frequently stopping and exiting carts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Standards require passive restraints – accessible handholds typically located on each side of the cart’s bench seat.  Children are especially vulnerable to left turns and being ejected.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Collisions – avoidable if following the operating procedures put in place and routine maintenance; will review next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3</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Operating a golf safely involves:</a:t>
            </a:r>
          </a:p>
          <a:p>
            <a:pPr marL="171450" marR="0" lvl="0" indent="-171450" algn="l" defTabSz="914400" rtl="0" eaLnBrk="0" fontAlgn="base" latinLnBrk="0" hangingPunct="0">
              <a:lnSpc>
                <a:spcPct val="100000"/>
              </a:lnSpc>
              <a:spcBef>
                <a:spcPct val="30000"/>
              </a:spcBef>
              <a:spcAft>
                <a:spcPct val="0"/>
              </a:spcAft>
              <a:buClrTx/>
              <a:buSzTx/>
              <a:buFont typeface="Courier New"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Operating at safe speed (equivalent to a fast paced walk).</a:t>
            </a:r>
          </a:p>
          <a:p>
            <a:pPr marL="171450" marR="0" lvl="0" indent="-171450" algn="l" defTabSz="914400" rtl="0" eaLnBrk="0" fontAlgn="base" latinLnBrk="0" hangingPunct="0">
              <a:lnSpc>
                <a:spcPct val="100000"/>
              </a:lnSpc>
              <a:spcBef>
                <a:spcPct val="30000"/>
              </a:spcBef>
              <a:spcAft>
                <a:spcPct val="0"/>
              </a:spcAft>
              <a:buClrTx/>
              <a:buSzTx/>
              <a:buFont typeface="Courier New"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Ensuring all occupants keep arms, legs, feet, and hands inside cart.</a:t>
            </a:r>
          </a:p>
          <a:p>
            <a:pPr marL="171450" marR="0" lvl="0" indent="-171450" algn="l" defTabSz="914400" rtl="0" eaLnBrk="0" fontAlgn="base" latinLnBrk="0" hangingPunct="0">
              <a:lnSpc>
                <a:spcPct val="100000"/>
              </a:lnSpc>
              <a:spcBef>
                <a:spcPct val="30000"/>
              </a:spcBef>
              <a:spcAft>
                <a:spcPct val="0"/>
              </a:spcAft>
              <a:buClrTx/>
              <a:buSzTx/>
              <a:buFont typeface="Courier New"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Giving pedestrians the right of way.</a:t>
            </a:r>
          </a:p>
          <a:p>
            <a:pPr marL="171450" marR="0" lvl="0" indent="-171450" algn="l" defTabSz="914400" rtl="0" eaLnBrk="0" fontAlgn="base" latinLnBrk="0" hangingPunct="0">
              <a:lnSpc>
                <a:spcPct val="100000"/>
              </a:lnSpc>
              <a:spcBef>
                <a:spcPct val="30000"/>
              </a:spcBef>
              <a:spcAft>
                <a:spcPct val="0"/>
              </a:spcAft>
              <a:buClrTx/>
              <a:buSzTx/>
              <a:buFont typeface="Courier New"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Obeying traffic signaling devices.</a:t>
            </a:r>
          </a:p>
          <a:p>
            <a:pPr marL="171450" marR="0" lvl="0" indent="-171450" algn="l" defTabSz="914400" rtl="0" eaLnBrk="0" fontAlgn="base" latinLnBrk="0" hangingPunct="0">
              <a:lnSpc>
                <a:spcPct val="100000"/>
              </a:lnSpc>
              <a:spcBef>
                <a:spcPct val="30000"/>
              </a:spcBef>
              <a:spcAft>
                <a:spcPct val="0"/>
              </a:spcAft>
              <a:buClrTx/>
              <a:buSzTx/>
              <a:buFont typeface="Courier New" pitchFamily="49" charset="0"/>
              <a:buChar char="o"/>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Engaging the parking brake when the cart not in use.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4</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Safe operation also requires an operator to:</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Check tire inflation before operating the vehicle.</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Check brakes before moving too far.</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Check for possible battery leaks.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Never leave keys in unattended cart (the cart may be “borrowed” by and untrained/unauthorized operator).</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Carry only recommended number of passengers.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5</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Regular maintenance on a golf cart is important and essential and involves inspecting tires, brakes and fluid levels daily.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Regular maintenance also involves ensuring the battery is in good condition, charged regularly and not leaking.</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6</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Leaking batteries can be a problem and coming into contact with the fluid can cause skin or eye injuries.  To safely charge a battery, those involved should keep the following safety precautions in mind: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Wear Safety Goggles and appropriate hand protection at all times.</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Do not recharge the battery near an open flame or source of ignition.</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Do not smoke near the recharge station.</a:t>
            </a: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Only an approved battery charger should be used (e.g. those designed to shut off automatically when the batteries are fully charged).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7</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Additionally, to charge a golf cart battery safely anyone charged with that task should also remember to:</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Pour baking soda on all spilled battery acid before cleaning up the spill.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Wash skin thoroughly with cold water if you make contact with battery acid.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Disconnect all battery charger cords before using the golf cart.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smtClean="0">
              <a:ln>
                <a:noFill/>
              </a:ln>
              <a:solidFill>
                <a:prstClr val="black"/>
              </a:solidFill>
              <a:effectLst/>
              <a:uLnTx/>
              <a:uFillTx/>
              <a:latin typeface="+mn-lt"/>
              <a:ea typeface="+mn-ea"/>
              <a:cs typeface="+mn-cs"/>
            </a:endParaRP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8</a:t>
            </a:fld>
            <a:endParaRPr lang="en-US" dirty="0"/>
          </a:p>
        </p:txBody>
      </p:sp>
    </p:spTree>
    <p:extLst>
      <p:ext uri="{BB962C8B-B14F-4D97-AF65-F5344CB8AC3E}">
        <p14:creationId xmlns:p14="http://schemas.microsoft.com/office/powerpoint/2010/main" val="1017446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To prevent rollovers while operating a golf cart:</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Take turns slowly</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Distribute load evenly and only as heavy as cart/vehicle rated</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Tie loads down</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Reduce speed on hills and rough ground</a:t>
            </a:r>
          </a:p>
          <a:p>
            <a:pPr marL="171450" marR="0" lvl="0" indent="-171450" algn="l" defTabSz="914400" rtl="0" eaLnBrk="0" fontAlgn="base" latinLnBrk="0" hangingPunct="0">
              <a:lnSpc>
                <a:spcPct val="100000"/>
              </a:lnSpc>
              <a:spcBef>
                <a:spcPct val="0"/>
              </a:spcBef>
              <a:spcAft>
                <a:spcPct val="0"/>
              </a:spcAft>
              <a:buClrTx/>
              <a:buSzTx/>
              <a:buFont typeface="Wingdings"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Slow down when backing on wet surfaces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B4356DB-4864-4F7E-8D13-FCF2386CF903}" type="slidenum">
              <a:rPr lang="en-US" smtClean="0"/>
              <a:pPr>
                <a:defRPr/>
              </a:pPr>
              <a:t>9</a:t>
            </a:fld>
            <a:endParaRPr lang="en-US" dirty="0"/>
          </a:p>
        </p:txBody>
      </p:sp>
    </p:spTree>
    <p:extLst>
      <p:ext uri="{BB962C8B-B14F-4D97-AF65-F5344CB8AC3E}">
        <p14:creationId xmlns:p14="http://schemas.microsoft.com/office/powerpoint/2010/main" val="1017446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F6E99B7-27D1-4114-B8C2-D29699937409}" type="datetime1">
              <a:rPr lang="en-US" smtClean="0"/>
              <a:t>9/9/2016</a:t>
            </a:fld>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pPr>
                <a:defRPr/>
              </a:pPr>
              <a:t>‹#›</a:t>
            </a:fld>
            <a:endParaRPr lang="en-US" dirty="0"/>
          </a:p>
        </p:txBody>
      </p:sp>
    </p:spTree>
    <p:extLst>
      <p:ext uri="{BB962C8B-B14F-4D97-AF65-F5344CB8AC3E}">
        <p14:creationId xmlns:p14="http://schemas.microsoft.com/office/powerpoint/2010/main" val="243522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662D93-A7AE-4507-A586-D36095749786}" type="datetime1">
              <a:rPr lang="en-US" smtClean="0"/>
              <a:t>9/9/2016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pPr>
                <a:defRPr/>
              </a:pPr>
              <a:t>‹#›</a:t>
            </a:fld>
            <a:endParaRPr lang="en-US" dirty="0"/>
          </a:p>
        </p:txBody>
      </p:sp>
    </p:spTree>
    <p:extLst>
      <p:ext uri="{BB962C8B-B14F-4D97-AF65-F5344CB8AC3E}">
        <p14:creationId xmlns:p14="http://schemas.microsoft.com/office/powerpoint/2010/main" val="14459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799139-DF06-4E05-BE26-16E370EEDFD6}" type="datetime1">
              <a:rPr lang="en-US" smtClean="0"/>
              <a:t>9/9/2016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pPr>
                <a:defRPr/>
              </a:pPr>
              <a:t>‹#›</a:t>
            </a:fld>
            <a:endParaRPr lang="en-US" dirty="0"/>
          </a:p>
        </p:txBody>
      </p:sp>
    </p:spTree>
    <p:extLst>
      <p:ext uri="{BB962C8B-B14F-4D97-AF65-F5344CB8AC3E}">
        <p14:creationId xmlns:p14="http://schemas.microsoft.com/office/powerpoint/2010/main" val="1721547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3FD9E27-2144-48D9-8E6F-B0EBED7302B3}" type="datetime1">
              <a:rPr lang="en-US" smtClean="0"/>
              <a:t>9/9/2016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4BCE9B-CC5B-437C-A17F-8C5EB0DB31AA}" type="slidenum">
              <a:rPr lang="en-US"/>
              <a:pPr>
                <a:defRPr/>
              </a:pPr>
              <a:t>‹#›</a:t>
            </a:fld>
            <a:endParaRPr lang="en-US" dirty="0"/>
          </a:p>
        </p:txBody>
      </p:sp>
    </p:spTree>
    <p:extLst>
      <p:ext uri="{BB962C8B-B14F-4D97-AF65-F5344CB8AC3E}">
        <p14:creationId xmlns:p14="http://schemas.microsoft.com/office/powerpoint/2010/main" val="105691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703AB1-16EF-4877-9A4C-269429BDF328}" type="datetime1">
              <a:rPr lang="en-US" smtClean="0"/>
              <a:t>9/9/2016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B8FD18-02DF-40F9-BE0C-7C42FF75D880}" type="slidenum">
              <a:rPr lang="en-US"/>
              <a:pPr>
                <a:defRPr/>
              </a:pPr>
              <a:t>‹#›</a:t>
            </a:fld>
            <a:endParaRPr lang="en-US" dirty="0"/>
          </a:p>
        </p:txBody>
      </p:sp>
    </p:spTree>
    <p:extLst>
      <p:ext uri="{BB962C8B-B14F-4D97-AF65-F5344CB8AC3E}">
        <p14:creationId xmlns:p14="http://schemas.microsoft.com/office/powerpoint/2010/main" val="2954413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E5CCD44-882B-4E25-BE43-D66668F0A7F1}" type="datetime1">
              <a:rPr lang="en-US" smtClean="0"/>
              <a:t>9/9/2016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97C82C6-C18A-4703-8E50-CE23A27CA695}" type="slidenum">
              <a:rPr lang="en-US"/>
              <a:pPr>
                <a:defRPr/>
              </a:pPr>
              <a:t>‹#›</a:t>
            </a:fld>
            <a:endParaRPr lang="en-US" dirty="0"/>
          </a:p>
        </p:txBody>
      </p:sp>
    </p:spTree>
    <p:extLst>
      <p:ext uri="{BB962C8B-B14F-4D97-AF65-F5344CB8AC3E}">
        <p14:creationId xmlns:p14="http://schemas.microsoft.com/office/powerpoint/2010/main" val="510609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F69FB1-B5E0-4793-89F2-E8E6C6A6970F}" type="datetime1">
              <a:rPr lang="en-US" smtClean="0"/>
              <a:t>9/9/2016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09112F7-B214-4A05-A9ED-C5D6EFA56D16}" type="slidenum">
              <a:rPr lang="en-US"/>
              <a:pPr>
                <a:defRPr/>
              </a:pPr>
              <a:t>‹#›</a:t>
            </a:fld>
            <a:endParaRPr lang="en-US" dirty="0"/>
          </a:p>
        </p:txBody>
      </p:sp>
    </p:spTree>
    <p:extLst>
      <p:ext uri="{BB962C8B-B14F-4D97-AF65-F5344CB8AC3E}">
        <p14:creationId xmlns:p14="http://schemas.microsoft.com/office/powerpoint/2010/main" val="3760688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0708F15-4463-49CD-9D7B-B23CBCF1430F}" type="datetime1">
              <a:rPr lang="en-US" smtClean="0"/>
              <a:t>9/9/2016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829F010-E696-431A-AA6C-F9381B43A2A2}" type="slidenum">
              <a:rPr lang="en-US"/>
              <a:pPr>
                <a:defRPr/>
              </a:pPr>
              <a:t>‹#›</a:t>
            </a:fld>
            <a:endParaRPr lang="en-US" dirty="0"/>
          </a:p>
        </p:txBody>
      </p:sp>
    </p:spTree>
    <p:extLst>
      <p:ext uri="{BB962C8B-B14F-4D97-AF65-F5344CB8AC3E}">
        <p14:creationId xmlns:p14="http://schemas.microsoft.com/office/powerpoint/2010/main" val="3063709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EFFD15-9DD8-4A14-9B69-7B99E1ADC830}" type="datetime1">
              <a:rPr lang="en-US" smtClean="0"/>
              <a:t>9/9/2016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2A4B7B8-8B64-4396-9541-EAB02EBD06B2}" type="slidenum">
              <a:rPr lang="en-US"/>
              <a:pPr>
                <a:defRPr/>
              </a:pPr>
              <a:t>‹#›</a:t>
            </a:fld>
            <a:endParaRPr lang="en-US" dirty="0"/>
          </a:p>
        </p:txBody>
      </p:sp>
    </p:spTree>
    <p:extLst>
      <p:ext uri="{BB962C8B-B14F-4D97-AF65-F5344CB8AC3E}">
        <p14:creationId xmlns:p14="http://schemas.microsoft.com/office/powerpoint/2010/main" val="273413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B10913-9CAC-4AD6-B164-0F23EEAC4B17}" type="datetime1">
              <a:rPr lang="en-US" smtClean="0"/>
              <a:t>9/9/2016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4F60B90-3054-4CA1-99B6-35408F47B796}" type="slidenum">
              <a:rPr lang="en-US"/>
              <a:pPr>
                <a:defRPr/>
              </a:pPr>
              <a:t>‹#›</a:t>
            </a:fld>
            <a:endParaRPr lang="en-US" dirty="0"/>
          </a:p>
        </p:txBody>
      </p:sp>
    </p:spTree>
    <p:extLst>
      <p:ext uri="{BB962C8B-B14F-4D97-AF65-F5344CB8AC3E}">
        <p14:creationId xmlns:p14="http://schemas.microsoft.com/office/powerpoint/2010/main" val="3295635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50561A-B03B-4A27-90E0-309159E8278A}" type="datetime1">
              <a:rPr lang="en-US" smtClean="0"/>
              <a:t>9/9/2016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3EE6A1-B3F8-4722-B7C7-9B991528A008}" type="slidenum">
              <a:rPr lang="en-US"/>
              <a:pPr>
                <a:defRPr/>
              </a:pPr>
              <a:t>‹#›</a:t>
            </a:fld>
            <a:endParaRPr lang="en-US" dirty="0"/>
          </a:p>
        </p:txBody>
      </p:sp>
    </p:spTree>
    <p:extLst>
      <p:ext uri="{BB962C8B-B14F-4D97-AF65-F5344CB8AC3E}">
        <p14:creationId xmlns:p14="http://schemas.microsoft.com/office/powerpoint/2010/main" val="172889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A816FF-8836-4B7D-8235-F8BB750A2CDF}" type="datetime1">
              <a:rPr lang="en-US" smtClean="0"/>
              <a:t>9/9/2016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pPr>
                <a:defRPr/>
              </a:pPr>
              <a:t>‹#›</a:t>
            </a:fld>
            <a:endParaRPr lang="en-US" dirty="0"/>
          </a:p>
        </p:txBody>
      </p:sp>
    </p:spTree>
    <p:extLst>
      <p:ext uri="{BB962C8B-B14F-4D97-AF65-F5344CB8AC3E}">
        <p14:creationId xmlns:p14="http://schemas.microsoft.com/office/powerpoint/2010/main" val="3801556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11DF24-FD1A-4A71-A4D3-509B972FED2C}" type="datetime1">
              <a:rPr lang="en-US" smtClean="0"/>
              <a:t>9/9/2016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FADC4D1-B8E0-4A43-8634-A25B5908C13F}" type="slidenum">
              <a:rPr lang="en-US"/>
              <a:pPr>
                <a:defRPr/>
              </a:pPr>
              <a:t>‹#›</a:t>
            </a:fld>
            <a:endParaRPr lang="en-US" dirty="0"/>
          </a:p>
        </p:txBody>
      </p:sp>
    </p:spTree>
    <p:extLst>
      <p:ext uri="{BB962C8B-B14F-4D97-AF65-F5344CB8AC3E}">
        <p14:creationId xmlns:p14="http://schemas.microsoft.com/office/powerpoint/2010/main" val="2492843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F995F6-26F4-4156-8700-0E433AC33FF5}" type="datetime1">
              <a:rPr lang="en-US" smtClean="0"/>
              <a:t>9/9/2016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CE265A-7FFD-4347-80C8-AE82666D9B1F}" type="slidenum">
              <a:rPr lang="en-US"/>
              <a:pPr>
                <a:defRPr/>
              </a:pPr>
              <a:t>‹#›</a:t>
            </a:fld>
            <a:endParaRPr lang="en-US" dirty="0"/>
          </a:p>
        </p:txBody>
      </p:sp>
    </p:spTree>
    <p:extLst>
      <p:ext uri="{BB962C8B-B14F-4D97-AF65-F5344CB8AC3E}">
        <p14:creationId xmlns:p14="http://schemas.microsoft.com/office/powerpoint/2010/main" val="4184186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33E666F-D5FF-4D6C-BBFB-B5A992A08574}" type="datetime1">
              <a:rPr lang="en-US" smtClean="0"/>
              <a:t>9/9/2016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D32246-8AD4-4C01-8583-B3A3AA9012D7}" type="slidenum">
              <a:rPr lang="en-US"/>
              <a:pPr>
                <a:defRPr/>
              </a:pPr>
              <a:t>‹#›</a:t>
            </a:fld>
            <a:endParaRPr lang="en-US" dirty="0"/>
          </a:p>
        </p:txBody>
      </p:sp>
    </p:spTree>
    <p:extLst>
      <p:ext uri="{BB962C8B-B14F-4D97-AF65-F5344CB8AC3E}">
        <p14:creationId xmlns:p14="http://schemas.microsoft.com/office/powerpoint/2010/main" val="273062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smtClean="0"/>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2ACFCAB6-C37F-451A-84B9-04F2862241D2}" type="datetime1">
              <a:rPr lang="en-US" smtClean="0">
                <a:solidFill>
                  <a:prstClr val="black">
                    <a:tint val="75000"/>
                  </a:prstClr>
                </a:solidFill>
              </a:rPr>
              <a:t>9/9/2016</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F08A89-DDF4-4D5A-BC60-8DB27FEEADE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85377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8429CF-0AA1-4183-9D9E-D84DB1497DF5}" type="datetime1">
              <a:rPr lang="en-US" smtClean="0">
                <a:solidFill>
                  <a:prstClr val="black">
                    <a:tint val="75000"/>
                  </a:prstClr>
                </a:solidFill>
              </a:rPr>
              <a:t>9/9/2016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E122AA6-D333-4DE2-984A-5C69A963584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1777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4F6D26-0BC6-40B7-8B59-B34F903204FD}" type="datetime1">
              <a:rPr lang="en-US" smtClean="0">
                <a:solidFill>
                  <a:prstClr val="black">
                    <a:tint val="75000"/>
                  </a:prstClr>
                </a:solidFill>
              </a:rPr>
              <a:t>9/9/2016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883675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A618259-631A-4463-BC5B-200FB4053051}" type="datetime1">
              <a:rPr lang="en-US" smtClean="0">
                <a:solidFill>
                  <a:prstClr val="black">
                    <a:tint val="75000"/>
                  </a:prstClr>
                </a:solidFill>
              </a:rPr>
              <a:t>9/9/2016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1059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F0E3180-54AB-43A9-9031-B7042EE9E989}" type="datetime1">
              <a:rPr lang="en-US" smtClean="0">
                <a:solidFill>
                  <a:prstClr val="black">
                    <a:tint val="75000"/>
                  </a:prstClr>
                </a:solidFill>
              </a:rPr>
              <a:t>9/9/2016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6763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0B6FFF-8040-4A7F-8519-12B5A4771ADC}" type="datetime1">
              <a:rPr lang="en-US" smtClean="0">
                <a:solidFill>
                  <a:prstClr val="black">
                    <a:tint val="75000"/>
                  </a:prstClr>
                </a:solidFill>
              </a:rPr>
              <a:t>9/9/2016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62505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B4F54D-84AD-4969-91D6-6C1A500C5837}" type="datetime1">
              <a:rPr lang="en-US" smtClean="0">
                <a:solidFill>
                  <a:prstClr val="black">
                    <a:tint val="75000"/>
                  </a:prstClr>
                </a:solidFill>
              </a:rPr>
              <a:t>9/9/2016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849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592848-D769-4872-B174-433B2B681056}" type="datetime1">
              <a:rPr lang="en-US" smtClean="0"/>
              <a:t>9/9/2016</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DABA46C-1C6A-4D46-943B-A0D09C4A156F}" type="slidenum">
              <a:rPr lang="en-US"/>
              <a:pPr>
                <a:defRPr/>
              </a:pPr>
              <a:t>‹#›</a:t>
            </a:fld>
            <a:endParaRPr lang="en-US" dirty="0"/>
          </a:p>
        </p:txBody>
      </p:sp>
    </p:spTree>
    <p:extLst>
      <p:ext uri="{BB962C8B-B14F-4D97-AF65-F5344CB8AC3E}">
        <p14:creationId xmlns:p14="http://schemas.microsoft.com/office/powerpoint/2010/main" val="8596971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465C09-6FDD-4032-84B6-C44BDF395DAA}" type="datetime1">
              <a:rPr lang="en-US" smtClean="0">
                <a:solidFill>
                  <a:prstClr val="black">
                    <a:tint val="75000"/>
                  </a:prstClr>
                </a:solidFill>
              </a:rPr>
              <a:t>9/9/2016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302824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ED8B39-2E7F-42DD-B979-B0CEBD6F75F2}" type="datetime1">
              <a:rPr lang="en-US" smtClean="0">
                <a:solidFill>
                  <a:prstClr val="black">
                    <a:tint val="75000"/>
                  </a:prstClr>
                </a:solidFill>
              </a:rPr>
              <a:t>9/9/2016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61030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E67F56-975C-4570-B957-C3249FB4D876}" type="datetime1">
              <a:rPr lang="en-US" smtClean="0">
                <a:solidFill>
                  <a:prstClr val="black">
                    <a:tint val="75000"/>
                  </a:prstClr>
                </a:solidFill>
              </a:rPr>
              <a:t>9/9/2016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B6D9DAF-4CE9-40D3-8F27-52C19168261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14285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DA9268-BF68-48BD-8C97-E0187A5BC48F}" type="datetime1">
              <a:rPr lang="en-US" smtClean="0">
                <a:solidFill>
                  <a:prstClr val="black">
                    <a:tint val="75000"/>
                  </a:prstClr>
                </a:solidFill>
              </a:rPr>
              <a:t>9/9/2016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FAD0F8-4AAB-4720-97A0-1787E62B6C5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5459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4B488994-AF0E-438C-A806-5BDA8DBBA44F}" type="datetime1">
              <a:rPr lang="en-US" smtClean="0">
                <a:solidFill>
                  <a:srgbClr val="000000"/>
                </a:solidFill>
              </a:rPr>
              <a:t>9/9/2016</a:t>
            </a:fld>
            <a:endParaRPr lang="en-US" dirty="0">
              <a:solidFill>
                <a:srgbClr val="000000"/>
              </a:solidFill>
            </a:endParaRPr>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r>
              <a:rPr lang="en-US" smtClean="0">
                <a:solidFill>
                  <a:srgbClr val="000000"/>
                </a:solidFill>
              </a:rPr>
              <a:t>PPT-074-02</a:t>
            </a:r>
            <a:endParaRPr 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Verdana" pitchFamily="34" charset="0"/>
              </a:defRPr>
            </a:lvl1pPr>
          </a:lstStyle>
          <a:p>
            <a:pPr>
              <a:defRPr/>
            </a:pPr>
            <a:fld id="{0910B9B0-08FC-4577-9672-A67C77CB995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8238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A0E0DE3-29A0-4CBE-B23B-EA966B321EE6}" type="datetime1">
              <a:rPr lang="en-US" smtClean="0">
                <a:solidFill>
                  <a:srgbClr val="000000"/>
                </a:solidFill>
              </a:rPr>
              <a:t>9/9/2016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PPT-074-02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8BB6E4-935F-461D-A399-D37168E061A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6216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333A303-8839-41D3-97A8-F572D097464F}" type="datetime1">
              <a:rPr lang="en-US" smtClean="0">
                <a:solidFill>
                  <a:srgbClr val="000000"/>
                </a:solidFill>
              </a:rPr>
              <a:t>9/9/2016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PPT-074-02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B61E81-76E6-4F6A-85B8-29AD4BED27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29487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EBD79592-684D-42D2-9C85-C6F3E788B1C9}" type="datetime1">
              <a:rPr lang="en-US" smtClean="0">
                <a:solidFill>
                  <a:srgbClr val="000000"/>
                </a:solidFill>
              </a:rPr>
              <a:t>9/9/2016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PPT-074-02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6331C0-F9BF-4302-9B39-A54EEA23CED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9793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11E61A38-BBA5-4103-B85D-8A9DD9B91EFA}" type="datetime1">
              <a:rPr lang="en-US" smtClean="0">
                <a:solidFill>
                  <a:srgbClr val="000000"/>
                </a:solidFill>
              </a:rPr>
              <a:t>9/9/2016</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PPT-074-02</a:t>
            </a: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7A8C3A-1609-4E91-B61E-DF43374C35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5532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E4A359C9-9743-4D5C-8439-9054218A4684}" type="datetime1">
              <a:rPr lang="en-US" smtClean="0">
                <a:solidFill>
                  <a:srgbClr val="000000"/>
                </a:solidFill>
              </a:rPr>
              <a:t>9/9/2016</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PPT-074-02</a:t>
            </a: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54555B-5812-48D2-8BB4-009573985F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8144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EB5F38-17A6-4F97-9246-0088C502DD2A}" type="datetime1">
              <a:rPr lang="en-US" smtClean="0"/>
              <a:t>9/9/2016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FDA22F-B507-45E0-BEB3-BD419CEFA456}" type="slidenum">
              <a:rPr lang="en-US"/>
              <a:pPr>
                <a:defRPr/>
              </a:pPr>
              <a:t>‹#›</a:t>
            </a:fld>
            <a:endParaRPr lang="en-US" dirty="0"/>
          </a:p>
        </p:txBody>
      </p:sp>
    </p:spTree>
    <p:extLst>
      <p:ext uri="{BB962C8B-B14F-4D97-AF65-F5344CB8AC3E}">
        <p14:creationId xmlns:p14="http://schemas.microsoft.com/office/powerpoint/2010/main" val="39410035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067BAD4-1F27-4D1A-AC5E-6D550743FB67}" type="datetime1">
              <a:rPr lang="en-US" smtClean="0">
                <a:solidFill>
                  <a:srgbClr val="000000"/>
                </a:solidFill>
              </a:rPr>
              <a:t>9/9/2016</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PPT-074-02</a:t>
            </a: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D65E9E1-4624-4F92-8AAD-BBAFCAE56A4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73924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BE82548-A33A-48A5-953E-0B0704E7A9E9}" type="datetime1">
              <a:rPr lang="en-US" smtClean="0">
                <a:solidFill>
                  <a:srgbClr val="000000"/>
                </a:solidFill>
              </a:rPr>
              <a:t>9/9/2016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PPT-074-02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BE510C-698C-4AB5-8F69-B38AA57FC0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9354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AE90104-24CE-44D1-B400-58712FABD41F}" type="datetime1">
              <a:rPr lang="en-US" smtClean="0">
                <a:solidFill>
                  <a:srgbClr val="000000"/>
                </a:solidFill>
              </a:rPr>
              <a:t>9/9/2016</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PPT-074-02</a:t>
            </a: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516E30-CCC8-4D9B-ABAF-BBD34C96D26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433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830C40-41AB-4128-8596-DC99BFDAAD79}" type="datetime1">
              <a:rPr lang="en-US" smtClean="0">
                <a:solidFill>
                  <a:srgbClr val="000000"/>
                </a:solidFill>
              </a:rPr>
              <a:t>9/9/2016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PPT-074-02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C940C-D7C6-4CED-980D-BBF55DBF9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90022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2F56300-DB11-4F39-B960-191AE7D6C91D}" type="datetime1">
              <a:rPr lang="en-US" smtClean="0">
                <a:solidFill>
                  <a:srgbClr val="000000"/>
                </a:solidFill>
              </a:rPr>
              <a:t>9/9/2016</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PPT-074-02</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862477-EA22-4504-966D-F6F489575B3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5026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02FF61-6178-48CA-A27F-3262342AADA5}" type="datetime1">
              <a:rPr lang="en-US" smtClean="0"/>
              <a:t>9/9/2016</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58B34F5-9C3A-4EFB-B267-6B4B1E1D2066}" type="slidenum">
              <a:rPr lang="en-US"/>
              <a:pPr>
                <a:defRPr/>
              </a:pPr>
              <a:t>‹#›</a:t>
            </a:fld>
            <a:endParaRPr lang="en-US" dirty="0"/>
          </a:p>
        </p:txBody>
      </p:sp>
    </p:spTree>
    <p:extLst>
      <p:ext uri="{BB962C8B-B14F-4D97-AF65-F5344CB8AC3E}">
        <p14:creationId xmlns:p14="http://schemas.microsoft.com/office/powerpoint/2010/main" val="272383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C57B4E-7019-4D9B-AE87-4AE5790F9B07}" type="datetime1">
              <a:rPr lang="en-US" smtClean="0"/>
              <a:t>9/9/2016</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4B58A74-B013-4E1A-BCE3-B77E6342078C}" type="slidenum">
              <a:rPr lang="en-US"/>
              <a:pPr>
                <a:defRPr/>
              </a:pPr>
              <a:t>‹#›</a:t>
            </a:fld>
            <a:endParaRPr lang="en-US" dirty="0"/>
          </a:p>
        </p:txBody>
      </p:sp>
    </p:spTree>
    <p:extLst>
      <p:ext uri="{BB962C8B-B14F-4D97-AF65-F5344CB8AC3E}">
        <p14:creationId xmlns:p14="http://schemas.microsoft.com/office/powerpoint/2010/main" val="4076673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970B38-5002-476E-827D-522137DAAFC0}" type="datetime1">
              <a:rPr lang="en-US" smtClean="0"/>
              <a:t>9/9/2016</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4DFD2EA-D3F5-49E2-8BE8-2CEF3C187FD3}" type="slidenum">
              <a:rPr lang="en-US"/>
              <a:pPr>
                <a:defRPr/>
              </a:pPr>
              <a:t>‹#›</a:t>
            </a:fld>
            <a:endParaRPr lang="en-US" dirty="0"/>
          </a:p>
        </p:txBody>
      </p:sp>
    </p:spTree>
    <p:extLst>
      <p:ext uri="{BB962C8B-B14F-4D97-AF65-F5344CB8AC3E}">
        <p14:creationId xmlns:p14="http://schemas.microsoft.com/office/powerpoint/2010/main" val="255939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D3B2D6-76BD-4935-9844-184A2FCF3542}" type="datetime1">
              <a:rPr lang="en-US" smtClean="0"/>
              <a:t>9/9/2016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6981BDA-F040-416D-BE93-D0BC9AE32FF8}" type="slidenum">
              <a:rPr lang="en-US"/>
              <a:pPr>
                <a:defRPr/>
              </a:pPr>
              <a:t>‹#›</a:t>
            </a:fld>
            <a:endParaRPr lang="en-US" dirty="0"/>
          </a:p>
        </p:txBody>
      </p:sp>
    </p:spTree>
    <p:extLst>
      <p:ext uri="{BB962C8B-B14F-4D97-AF65-F5344CB8AC3E}">
        <p14:creationId xmlns:p14="http://schemas.microsoft.com/office/powerpoint/2010/main" val="4033620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0571EE-F9C5-4BC8-8257-8ADE6A4B7DE9}" type="datetime1">
              <a:rPr lang="en-US" smtClean="0"/>
              <a:t>9/9/2016</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PPT-074-02</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BC5F6DB-50AE-44A5-9440-65913111D36E}" type="slidenum">
              <a:rPr lang="en-US"/>
              <a:pPr>
                <a:defRPr/>
              </a:pPr>
              <a:t>‹#›</a:t>
            </a:fld>
            <a:endParaRPr lang="en-US" dirty="0"/>
          </a:p>
        </p:txBody>
      </p:sp>
    </p:spTree>
    <p:extLst>
      <p:ext uri="{BB962C8B-B14F-4D97-AF65-F5344CB8AC3E}">
        <p14:creationId xmlns:p14="http://schemas.microsoft.com/office/powerpoint/2010/main" val="613640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47D768F-385E-4EEE-A5B2-B1F0E75EC0F2}" type="datetime1">
              <a:rPr lang="en-US" smtClean="0"/>
              <a:t>9/9/2016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PPT-074-02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7"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A80AB1C-5E07-41E4-8E19-2E8C9B330BBA}" type="datetime1">
              <a:rPr lang="en-US" smtClean="0"/>
              <a:t>9/9/2016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PPT-074-02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B7E8AF8-2A6E-4992-9528-8FF0E8BD781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ACC9EAA-551A-4E9D-81B1-F9E90AC28A6F}" type="datetime1">
              <a:rPr lang="en-US" smtClean="0">
                <a:solidFill>
                  <a:prstClr val="black">
                    <a:tint val="75000"/>
                  </a:prstClr>
                </a:solidFill>
              </a:rPr>
              <a:t>9/9/2016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solidFill>
                  <a:prstClr val="black">
                    <a:tint val="75000"/>
                  </a:prstClr>
                </a:solidFill>
              </a:rPr>
              <a:t>PPT-074-02</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6505766-5B6C-4F1A-8C25-C2D7CC6A38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507149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77C002CB-F014-4952-BDB4-E2AD62884CCD}" type="datetime1">
              <a:rPr lang="en-US" smtClean="0">
                <a:solidFill>
                  <a:srgbClr val="000000"/>
                </a:solidFill>
                <a:cs typeface="+mn-cs"/>
              </a:rPr>
              <a:t>9/9/2016</a:t>
            </a:fld>
            <a:endParaRPr lang="en-US" dirty="0">
              <a:solidFill>
                <a:srgbClr val="000000"/>
              </a:solidFill>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smtClean="0">
                <a:solidFill>
                  <a:srgbClr val="000000"/>
                </a:solidFill>
                <a:cs typeface="+mn-cs"/>
              </a:rPr>
              <a:t>PPT-074-02</a:t>
            </a:r>
            <a:endParaRPr lang="en-US" dirty="0">
              <a:solidFill>
                <a:srgbClr val="000000"/>
              </a:solidFill>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98219F9-5940-4BE2-BA69-ECC371FA9704}" type="slidenum">
              <a:rPr lang="en-US">
                <a:solidFill>
                  <a:srgbClr val="000000"/>
                </a:solidFill>
                <a:cs typeface="+mn-cs"/>
              </a:rPr>
              <a:pPr>
                <a:defRPr/>
              </a:pPr>
              <a:t>‹#›</a:t>
            </a:fld>
            <a:endParaRPr lang="en-US" dirty="0">
              <a:solidFill>
                <a:srgbClr val="000000"/>
              </a:solidFill>
              <a:cs typeface="+mn-cs"/>
            </a:endParaRPr>
          </a:p>
        </p:txBody>
      </p:sp>
    </p:spTree>
    <p:extLst>
      <p:ext uri="{BB962C8B-B14F-4D97-AF65-F5344CB8AC3E}">
        <p14:creationId xmlns:p14="http://schemas.microsoft.com/office/powerpoint/2010/main" val="318609794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hyperlink" Target="https://www.facebook.com/BWCPATHS" TargetMode="External"/><Relationship Id="rId5" Type="http://schemas.openxmlformats.org/officeDocument/2006/relationships/image" Target="../media/image19.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rPr>
              <a:t>Golf </a:t>
            </a:r>
            <a:r>
              <a:rPr lang="en-US" altLang="en-US" sz="2800" kern="0" dirty="0" smtClean="0">
                <a:solidFill>
                  <a:srgbClr val="FFFFFF"/>
                </a:solidFill>
                <a:latin typeface="Verdana"/>
              </a:rPr>
              <a:t> &amp; Utility Cart </a:t>
            </a:r>
            <a:r>
              <a:rPr lang="en-US" altLang="en-US" sz="2800" kern="0" dirty="0">
                <a:solidFill>
                  <a:srgbClr val="FFFFFF"/>
                </a:solidFill>
                <a:latin typeface="Verdana"/>
              </a:rPr>
              <a:t>Safety</a:t>
            </a:r>
            <a:endParaRPr lang="en-US" sz="2800" dirty="0" smtClean="0">
              <a:solidFill>
                <a:schemeClr val="bg1"/>
              </a:solidFill>
              <a:latin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sp>
        <p:nvSpPr>
          <p:cNvPr id="4102" name="TextBox 5"/>
          <p:cNvSpPr txBox="1">
            <a:spLocks noChangeArrowheads="1"/>
          </p:cNvSpPr>
          <p:nvPr/>
        </p:nvSpPr>
        <p:spPr bwMode="auto">
          <a:xfrm>
            <a:off x="6324600" y="914400"/>
            <a:ext cx="2667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1000" i="1" dirty="0">
                <a:latin typeface="Verdana" pitchFamily="34" charset="0"/>
              </a:rPr>
              <a:t>Bureau of Workers’ Compensation </a:t>
            </a:r>
          </a:p>
          <a:p>
            <a:pPr algn="ctr" eaLnBrk="1" hangingPunct="1"/>
            <a:r>
              <a:rPr lang="en-US" sz="1000" i="1" dirty="0">
                <a:latin typeface="Verdana" pitchFamily="34" charset="0"/>
              </a:rPr>
              <a:t>PA Training for Health &amp; Safety                        (PATHS)</a:t>
            </a:r>
          </a:p>
        </p:txBody>
      </p:sp>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81086"/>
            <a:ext cx="373380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81550" y="335280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rPr>
              <a:t>Summary</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457200" y="1371600"/>
            <a:ext cx="7924800" cy="4800600"/>
          </a:xfrm>
        </p:spPr>
        <p:txBody>
          <a:bodyPr/>
          <a:lstStyle/>
          <a:p>
            <a:pPr marL="342900" lvl="0" indent="-342900" algn="l" eaLnBrk="0" hangingPunct="0">
              <a:buFontTx/>
              <a:buChar char="•"/>
            </a:pPr>
            <a:r>
              <a:rPr lang="en-US" altLang="en-US" kern="0" dirty="0">
                <a:solidFill>
                  <a:srgbClr val="000000"/>
                </a:solidFill>
                <a:latin typeface="Verdana"/>
              </a:rPr>
              <a:t>Follow the do’s and don’ts.</a:t>
            </a:r>
          </a:p>
          <a:p>
            <a:pPr marL="342900" lvl="0" indent="-342900" algn="l" eaLnBrk="0" hangingPunct="0">
              <a:buFontTx/>
              <a:buChar char="•"/>
            </a:pPr>
            <a:r>
              <a:rPr lang="en-US" altLang="en-US" kern="0" dirty="0">
                <a:solidFill>
                  <a:srgbClr val="000000"/>
                </a:solidFill>
                <a:latin typeface="Verdana"/>
              </a:rPr>
              <a:t>Drive at a speed safe for conditions and the terrain.</a:t>
            </a:r>
          </a:p>
          <a:p>
            <a:pPr marL="342900" lvl="0" indent="-342900" algn="l" eaLnBrk="0" hangingPunct="0">
              <a:buFontTx/>
              <a:buChar char="•"/>
            </a:pPr>
            <a:r>
              <a:rPr lang="en-US" altLang="en-US" kern="0" dirty="0">
                <a:solidFill>
                  <a:srgbClr val="000000"/>
                </a:solidFill>
                <a:latin typeface="Verdana"/>
              </a:rPr>
              <a:t>Ensure passengers are holding on.</a:t>
            </a:r>
          </a:p>
          <a:p>
            <a:pPr marL="342900" lvl="0" indent="-342900" algn="l" eaLnBrk="0" hangingPunct="0">
              <a:buFontTx/>
              <a:buChar char="•"/>
            </a:pPr>
            <a:r>
              <a:rPr lang="en-US" altLang="en-US" kern="0" dirty="0">
                <a:solidFill>
                  <a:srgbClr val="000000"/>
                </a:solidFill>
                <a:latin typeface="Verdana"/>
              </a:rPr>
              <a:t>Slow down on curves and blind spots.</a:t>
            </a:r>
          </a:p>
          <a:p>
            <a:pPr marL="342900" lvl="0" indent="-342900" algn="l" eaLnBrk="0" hangingPunct="0">
              <a:buFontTx/>
              <a:buChar char="•"/>
            </a:pPr>
            <a:r>
              <a:rPr lang="en-US" altLang="en-US" kern="0" dirty="0">
                <a:solidFill>
                  <a:srgbClr val="000000"/>
                </a:solidFill>
                <a:latin typeface="Verdana"/>
              </a:rPr>
              <a:t>Use of cell phones and other electronic devices should not be used while driving.</a:t>
            </a:r>
          </a:p>
          <a:p>
            <a:pPr marL="342900" lvl="0" indent="-342900" algn="l" eaLnBrk="0" hangingPunct="0">
              <a:buFontTx/>
              <a:buChar char="•"/>
            </a:pPr>
            <a:r>
              <a:rPr lang="en-US" altLang="en-US" kern="0" dirty="0">
                <a:solidFill>
                  <a:srgbClr val="000000"/>
                </a:solidFill>
                <a:latin typeface="Verdana"/>
              </a:rPr>
              <a:t>Avoid overloading the cart.</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10</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3434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34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rPr>
              <a:t>Review</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752600"/>
            <a:ext cx="7924800" cy="3962400"/>
          </a:xfrm>
        </p:spPr>
        <p:txBody>
          <a:bodyPr/>
          <a:lstStyle/>
          <a:p>
            <a:pPr marL="365760" lvl="0" indent="-256032" algn="l" eaLnBrk="0" fontAlgn="auto" hangingPunct="0">
              <a:spcAft>
                <a:spcPts val="0"/>
              </a:spcAft>
              <a:buFont typeface="Wingdings 3"/>
              <a:buChar char=""/>
              <a:defRPr/>
            </a:pPr>
            <a:r>
              <a:rPr lang="en-US" sz="2000" b="1" kern="0" dirty="0">
                <a:solidFill>
                  <a:srgbClr val="3333CC"/>
                </a:solidFill>
                <a:latin typeface="Verdana"/>
              </a:rPr>
              <a:t>Golf/Utility cart operators have the right-of-way on all pathways on the facility</a:t>
            </a:r>
            <a:r>
              <a:rPr lang="en-US" sz="2000" b="1" kern="0" dirty="0" smtClean="0">
                <a:solidFill>
                  <a:srgbClr val="3333CC"/>
                </a:solidFill>
                <a:latin typeface="Verdana"/>
              </a:rPr>
              <a:t>.</a:t>
            </a:r>
            <a:endParaRPr lang="en-US" sz="2000" kern="0" dirty="0">
              <a:solidFill>
                <a:srgbClr val="000000"/>
              </a:solidFill>
              <a:latin typeface="Verdana"/>
            </a:endParaRPr>
          </a:p>
          <a:p>
            <a:pPr marL="365760" lvl="0" indent="-256032" algn="l" eaLnBrk="0" fontAlgn="auto" hangingPunct="0">
              <a:spcAft>
                <a:spcPts val="0"/>
              </a:spcAft>
              <a:buFont typeface="Wingdings 3"/>
              <a:buChar char=""/>
              <a:defRPr/>
            </a:pPr>
            <a:r>
              <a:rPr lang="en-US" sz="2000" kern="0" dirty="0">
                <a:solidFill>
                  <a:srgbClr val="000000"/>
                </a:solidFill>
                <a:latin typeface="Verdana"/>
              </a:rPr>
              <a:t>False</a:t>
            </a:r>
          </a:p>
          <a:p>
            <a:pPr marL="365760" lvl="0" indent="-256032" algn="l" eaLnBrk="0" fontAlgn="auto" hangingPunct="0">
              <a:spcAft>
                <a:spcPts val="0"/>
              </a:spcAft>
              <a:defRPr/>
            </a:pPr>
            <a:r>
              <a:rPr lang="en-US" sz="2000" kern="0" dirty="0">
                <a:solidFill>
                  <a:srgbClr val="000000"/>
                </a:solidFill>
                <a:latin typeface="Verdana"/>
              </a:rPr>
              <a:t> </a:t>
            </a:r>
          </a:p>
          <a:p>
            <a:pPr marL="365760" lvl="0" indent="-256032" algn="l" eaLnBrk="0" fontAlgn="auto" hangingPunct="0">
              <a:spcAft>
                <a:spcPts val="0"/>
              </a:spcAft>
              <a:buFont typeface="Wingdings 3"/>
              <a:buChar char=""/>
              <a:defRPr/>
            </a:pPr>
            <a:r>
              <a:rPr lang="en-US" sz="2000" b="1" kern="0" dirty="0">
                <a:solidFill>
                  <a:srgbClr val="3333CC"/>
                </a:solidFill>
                <a:latin typeface="Verdana"/>
              </a:rPr>
              <a:t>Never operate carts with more passengers than seating is provided</a:t>
            </a:r>
            <a:r>
              <a:rPr lang="en-US" sz="2000" b="1" kern="0" dirty="0" smtClean="0">
                <a:solidFill>
                  <a:srgbClr val="3333CC"/>
                </a:solidFill>
                <a:latin typeface="Verdana"/>
              </a:rPr>
              <a:t>.</a:t>
            </a:r>
            <a:endParaRPr lang="en-US" sz="2000" kern="0" dirty="0">
              <a:solidFill>
                <a:srgbClr val="000000"/>
              </a:solidFill>
              <a:latin typeface="Verdana"/>
            </a:endParaRPr>
          </a:p>
          <a:p>
            <a:pPr marL="365760" lvl="0" indent="-256032" algn="l" eaLnBrk="0" fontAlgn="auto" hangingPunct="0">
              <a:spcAft>
                <a:spcPts val="0"/>
              </a:spcAft>
              <a:buFont typeface="Wingdings 3"/>
              <a:buChar char=""/>
              <a:defRPr/>
            </a:pPr>
            <a:r>
              <a:rPr lang="en-US" sz="2000" kern="0" dirty="0">
                <a:solidFill>
                  <a:srgbClr val="000000"/>
                </a:solidFill>
                <a:latin typeface="Verdana"/>
              </a:rPr>
              <a:t>True</a:t>
            </a:r>
          </a:p>
          <a:p>
            <a:pPr marL="365760" lvl="0" indent="-256032" algn="l" eaLnBrk="0" fontAlgn="auto" hangingPunct="0">
              <a:spcAft>
                <a:spcPts val="0"/>
              </a:spcAft>
              <a:defRPr/>
            </a:pPr>
            <a:r>
              <a:rPr lang="en-US" sz="2000" kern="0" dirty="0">
                <a:solidFill>
                  <a:srgbClr val="000000"/>
                </a:solidFill>
                <a:latin typeface="Verdana"/>
              </a:rPr>
              <a:t>		</a:t>
            </a:r>
          </a:p>
          <a:p>
            <a:pPr marL="365760" lvl="0" indent="-256032" algn="l" eaLnBrk="0" fontAlgn="auto" hangingPunct="0">
              <a:spcAft>
                <a:spcPts val="0"/>
              </a:spcAft>
              <a:buFont typeface="Wingdings 3"/>
              <a:buChar char=""/>
              <a:defRPr/>
            </a:pPr>
            <a:r>
              <a:rPr lang="en-US" sz="2000" b="1" kern="0" dirty="0">
                <a:solidFill>
                  <a:srgbClr val="3333CC"/>
                </a:solidFill>
                <a:latin typeface="Verdana"/>
              </a:rPr>
              <a:t>Golf/Utility carts may be driven across or on a main street</a:t>
            </a:r>
            <a:r>
              <a:rPr lang="en-US" sz="2000" b="1" kern="0" dirty="0" smtClean="0">
                <a:solidFill>
                  <a:srgbClr val="3333CC"/>
                </a:solidFill>
                <a:latin typeface="Verdana"/>
              </a:rPr>
              <a:t>.</a:t>
            </a:r>
            <a:endParaRPr lang="en-US" sz="2000" kern="0" dirty="0">
              <a:solidFill>
                <a:srgbClr val="000000"/>
              </a:solidFill>
              <a:latin typeface="Verdana"/>
            </a:endParaRPr>
          </a:p>
          <a:p>
            <a:pPr marL="365760" lvl="0" indent="-256032" algn="l" eaLnBrk="0" fontAlgn="auto" hangingPunct="0">
              <a:spcAft>
                <a:spcPts val="0"/>
              </a:spcAft>
              <a:buFont typeface="Wingdings 3"/>
              <a:buChar char=""/>
              <a:defRPr/>
            </a:pPr>
            <a:r>
              <a:rPr lang="en-US" sz="2000" kern="0" dirty="0">
                <a:solidFill>
                  <a:srgbClr val="000000"/>
                </a:solidFill>
                <a:latin typeface="Verdana"/>
              </a:rPr>
              <a:t>False</a:t>
            </a:r>
          </a:p>
          <a:p>
            <a:pPr algn="l" eaLnBrk="1" hangingPunct="1"/>
            <a:endPar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11</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91562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rPr>
              <a:t>Review</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457200" y="1600200"/>
            <a:ext cx="7772400" cy="4267201"/>
          </a:xfrm>
        </p:spPr>
        <p:txBody>
          <a:bodyPr/>
          <a:lstStyle/>
          <a:p>
            <a:pPr marL="365760" lvl="0" indent="-256032" algn="l" eaLnBrk="0" fontAlgn="auto" hangingPunct="0">
              <a:spcAft>
                <a:spcPts val="0"/>
              </a:spcAft>
              <a:buFont typeface="Wingdings 3"/>
              <a:buChar char=""/>
              <a:defRPr/>
            </a:pPr>
            <a:r>
              <a:rPr lang="en-US" sz="2000" b="1" kern="0" dirty="0">
                <a:solidFill>
                  <a:srgbClr val="3333CC"/>
                </a:solidFill>
                <a:latin typeface="Verdana"/>
              </a:rPr>
              <a:t>There’s no problem with using cell phones, pagers, and radios while driving a golf cart.	</a:t>
            </a:r>
            <a:endParaRPr lang="en-US" sz="1500" b="1" kern="0" dirty="0">
              <a:solidFill>
                <a:srgbClr val="000000"/>
              </a:solidFill>
              <a:latin typeface="Verdana"/>
            </a:endParaRPr>
          </a:p>
          <a:p>
            <a:pPr marL="365760" lvl="0" indent="-256032" algn="l" eaLnBrk="0" fontAlgn="auto" hangingPunct="0">
              <a:spcAft>
                <a:spcPts val="0"/>
              </a:spcAft>
              <a:buFont typeface="Wingdings 3"/>
              <a:buChar char=""/>
              <a:defRPr/>
            </a:pPr>
            <a:r>
              <a:rPr lang="en-US" sz="1500" kern="0" dirty="0">
                <a:solidFill>
                  <a:srgbClr val="000000"/>
                </a:solidFill>
                <a:latin typeface="Verdana"/>
              </a:rPr>
              <a:t> </a:t>
            </a:r>
            <a:r>
              <a:rPr lang="en-US" sz="2000" kern="0" dirty="0">
                <a:solidFill>
                  <a:srgbClr val="000000"/>
                </a:solidFill>
                <a:latin typeface="Verdana"/>
              </a:rPr>
              <a:t>False</a:t>
            </a:r>
          </a:p>
          <a:p>
            <a:pPr marL="365760" lvl="0" indent="-256032" algn="l" eaLnBrk="0" fontAlgn="auto" hangingPunct="0">
              <a:spcAft>
                <a:spcPts val="0"/>
              </a:spcAft>
              <a:buFont typeface="Wingdings 3"/>
              <a:buChar char=""/>
              <a:defRPr/>
            </a:pPr>
            <a:endParaRPr lang="en-US" sz="1500" kern="0" dirty="0">
              <a:solidFill>
                <a:srgbClr val="3333CC"/>
              </a:solidFill>
              <a:latin typeface="Verdana"/>
            </a:endParaRPr>
          </a:p>
          <a:p>
            <a:pPr marL="365760" lvl="0" indent="-256032" algn="l" eaLnBrk="0" fontAlgn="auto" hangingPunct="0">
              <a:spcAft>
                <a:spcPts val="0"/>
              </a:spcAft>
              <a:buFont typeface="Wingdings 3"/>
              <a:buChar char=""/>
              <a:defRPr/>
            </a:pPr>
            <a:r>
              <a:rPr lang="en-US" sz="2000" b="1" kern="0" dirty="0">
                <a:solidFill>
                  <a:srgbClr val="3333CC"/>
                </a:solidFill>
                <a:latin typeface="Verdana"/>
              </a:rPr>
              <a:t>To avoid ejection of passengers when making left turns, use caution and slow down</a:t>
            </a:r>
            <a:r>
              <a:rPr lang="en-US" sz="2000" b="1" kern="0" dirty="0" smtClean="0">
                <a:solidFill>
                  <a:srgbClr val="3333CC"/>
                </a:solidFill>
                <a:latin typeface="Verdana"/>
              </a:rPr>
              <a:t>.</a:t>
            </a:r>
            <a:endParaRPr lang="en-US" sz="1500" b="1" kern="0" dirty="0">
              <a:solidFill>
                <a:srgbClr val="000000"/>
              </a:solidFill>
              <a:latin typeface="Verdana"/>
            </a:endParaRPr>
          </a:p>
          <a:p>
            <a:pPr marL="365760" lvl="0" indent="-256032" algn="l" eaLnBrk="0" fontAlgn="auto" hangingPunct="0">
              <a:spcAft>
                <a:spcPts val="0"/>
              </a:spcAft>
              <a:buFont typeface="Wingdings 3"/>
              <a:buChar char=""/>
              <a:defRPr/>
            </a:pPr>
            <a:r>
              <a:rPr lang="en-US" sz="2000" kern="0" dirty="0">
                <a:solidFill>
                  <a:srgbClr val="000000"/>
                </a:solidFill>
                <a:latin typeface="Verdana"/>
              </a:rPr>
              <a:t>True</a:t>
            </a:r>
          </a:p>
          <a:p>
            <a:pPr marL="365760" lvl="0" indent="-256032" algn="l" eaLnBrk="0" fontAlgn="auto" hangingPunct="0">
              <a:spcAft>
                <a:spcPts val="0"/>
              </a:spcAft>
              <a:buFont typeface="Wingdings 3"/>
              <a:buChar char=""/>
              <a:defRPr/>
            </a:pPr>
            <a:endParaRPr lang="en-US" sz="1500" kern="0" dirty="0">
              <a:solidFill>
                <a:srgbClr val="000000"/>
              </a:solidFill>
              <a:latin typeface="Verdana"/>
            </a:endParaRPr>
          </a:p>
          <a:p>
            <a:pPr marL="365760" lvl="0" indent="-256032" algn="l" eaLnBrk="0" fontAlgn="auto" hangingPunct="0">
              <a:spcAft>
                <a:spcPts val="0"/>
              </a:spcAft>
              <a:buFont typeface="Wingdings 3"/>
              <a:buChar char=""/>
              <a:defRPr/>
            </a:pPr>
            <a:r>
              <a:rPr lang="en-US" sz="2000" b="1" kern="0" dirty="0">
                <a:solidFill>
                  <a:srgbClr val="3333CC"/>
                </a:solidFill>
                <a:latin typeface="Verdana"/>
              </a:rPr>
              <a:t>Keep a safe distance from pedestrians at all times especially those distracted by use of electronic devices</a:t>
            </a:r>
            <a:r>
              <a:rPr lang="en-US" sz="2000" b="1" kern="0" dirty="0" smtClean="0">
                <a:solidFill>
                  <a:srgbClr val="3333CC"/>
                </a:solidFill>
                <a:latin typeface="Verdana"/>
              </a:rPr>
              <a:t>.</a:t>
            </a:r>
            <a:endParaRPr lang="en-US" sz="1500" b="1" kern="0" dirty="0">
              <a:solidFill>
                <a:srgbClr val="000000"/>
              </a:solidFill>
              <a:latin typeface="Verdana"/>
            </a:endParaRPr>
          </a:p>
          <a:p>
            <a:pPr marL="365760" lvl="0" indent="-256032" algn="l" eaLnBrk="0" fontAlgn="auto" hangingPunct="0">
              <a:spcAft>
                <a:spcPts val="0"/>
              </a:spcAft>
              <a:buFont typeface="Wingdings 3"/>
              <a:buChar char=""/>
              <a:defRPr/>
            </a:pPr>
            <a:r>
              <a:rPr lang="en-US" sz="2000" kern="0" dirty="0">
                <a:solidFill>
                  <a:srgbClr val="000000"/>
                </a:solidFill>
                <a:latin typeface="Verdana"/>
              </a:rPr>
              <a:t>True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291437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rPr>
              <a:t>Review</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447800"/>
            <a:ext cx="7924800" cy="4495800"/>
          </a:xfrm>
        </p:spPr>
        <p:txBody>
          <a:bodyPr/>
          <a:lstStyle/>
          <a:p>
            <a:pPr marL="365760" lvl="0" indent="-256032" algn="l" eaLnBrk="0" fontAlgn="auto" hangingPunct="0">
              <a:spcAft>
                <a:spcPts val="0"/>
              </a:spcAft>
              <a:buFont typeface="Wingdings 3"/>
              <a:buChar char=""/>
              <a:defRPr/>
            </a:pPr>
            <a:r>
              <a:rPr lang="en-US" sz="2000" b="1" kern="0" dirty="0">
                <a:solidFill>
                  <a:srgbClr val="3333CC"/>
                </a:solidFill>
                <a:latin typeface="Verdana"/>
              </a:rPr>
              <a:t>When parking the carts, avoid blocking entrances, exits, stairs, sidewalks, fire hydrants, fire lanes, or handicap ramps</a:t>
            </a:r>
            <a:r>
              <a:rPr lang="en-US" sz="2000" b="1" kern="0" dirty="0" smtClean="0">
                <a:solidFill>
                  <a:srgbClr val="3333CC"/>
                </a:solidFill>
                <a:latin typeface="Verdana"/>
              </a:rPr>
              <a:t>.</a:t>
            </a:r>
            <a:endParaRPr lang="en-US" sz="1500" b="1" kern="0" dirty="0">
              <a:solidFill>
                <a:srgbClr val="000000"/>
              </a:solidFill>
              <a:latin typeface="Verdana"/>
            </a:endParaRPr>
          </a:p>
          <a:p>
            <a:pPr marL="365760" lvl="0" indent="-256032" algn="l" eaLnBrk="0" fontAlgn="auto" hangingPunct="0">
              <a:spcAft>
                <a:spcPts val="0"/>
              </a:spcAft>
              <a:buFont typeface="Wingdings 3"/>
              <a:buChar char=""/>
              <a:defRPr/>
            </a:pPr>
            <a:r>
              <a:rPr lang="en-US" sz="2000" kern="0" dirty="0">
                <a:solidFill>
                  <a:srgbClr val="000000"/>
                </a:solidFill>
                <a:latin typeface="Verdana"/>
              </a:rPr>
              <a:t>True</a:t>
            </a:r>
          </a:p>
          <a:p>
            <a:pPr marL="365760" lvl="0" indent="-256032" algn="l" eaLnBrk="0" fontAlgn="auto" hangingPunct="0">
              <a:spcAft>
                <a:spcPts val="0"/>
              </a:spcAft>
              <a:buFont typeface="Wingdings 3"/>
              <a:buChar char=""/>
              <a:defRPr/>
            </a:pPr>
            <a:endParaRPr lang="en-US" sz="1500" kern="0" dirty="0">
              <a:solidFill>
                <a:srgbClr val="000000"/>
              </a:solidFill>
              <a:latin typeface="Verdana"/>
            </a:endParaRPr>
          </a:p>
          <a:p>
            <a:pPr marL="365760" lvl="0" indent="-256032" algn="l" eaLnBrk="0" fontAlgn="auto" hangingPunct="0">
              <a:spcAft>
                <a:spcPts val="0"/>
              </a:spcAft>
              <a:buFont typeface="Wingdings 3"/>
              <a:buChar char=""/>
              <a:defRPr/>
            </a:pPr>
            <a:r>
              <a:rPr lang="en-US" sz="2000" b="1" kern="0" dirty="0">
                <a:solidFill>
                  <a:srgbClr val="3333CC"/>
                </a:solidFill>
                <a:latin typeface="Verdana"/>
              </a:rPr>
              <a:t>Leave the keys in the ignition when the cart is unattended</a:t>
            </a:r>
            <a:r>
              <a:rPr lang="en-US" sz="2000" b="1" kern="0" dirty="0" smtClean="0">
                <a:solidFill>
                  <a:srgbClr val="3333CC"/>
                </a:solidFill>
                <a:latin typeface="Verdana"/>
              </a:rPr>
              <a:t>.</a:t>
            </a:r>
            <a:endParaRPr lang="en-US" sz="1500" b="1" kern="0" dirty="0">
              <a:solidFill>
                <a:srgbClr val="000000"/>
              </a:solidFill>
              <a:latin typeface="Verdana"/>
            </a:endParaRPr>
          </a:p>
          <a:p>
            <a:pPr marL="365760" lvl="0" indent="-256032" algn="l" eaLnBrk="0" fontAlgn="auto" hangingPunct="0">
              <a:spcAft>
                <a:spcPts val="0"/>
              </a:spcAft>
              <a:buFont typeface="Wingdings 3"/>
              <a:buChar char=""/>
              <a:defRPr/>
            </a:pPr>
            <a:r>
              <a:rPr lang="en-US" sz="2000" kern="0" dirty="0">
                <a:solidFill>
                  <a:srgbClr val="000000"/>
                </a:solidFill>
                <a:latin typeface="Verdana"/>
              </a:rPr>
              <a:t>False</a:t>
            </a:r>
          </a:p>
          <a:p>
            <a:pPr marL="365760" lvl="0" indent="-256032" algn="l" eaLnBrk="0" fontAlgn="auto" hangingPunct="0">
              <a:spcAft>
                <a:spcPts val="0"/>
              </a:spcAft>
              <a:buFont typeface="Wingdings 3"/>
              <a:buChar char=""/>
              <a:defRPr/>
            </a:pPr>
            <a:endParaRPr lang="en-US" sz="1500" kern="0" dirty="0">
              <a:solidFill>
                <a:srgbClr val="000000"/>
              </a:solidFill>
              <a:latin typeface="Verdana"/>
            </a:endParaRPr>
          </a:p>
          <a:p>
            <a:pPr marL="365760" lvl="0" indent="-256032" algn="l" eaLnBrk="0" fontAlgn="auto" hangingPunct="0">
              <a:spcAft>
                <a:spcPts val="0"/>
              </a:spcAft>
              <a:buFont typeface="Wingdings 3"/>
              <a:buChar char=""/>
              <a:defRPr/>
            </a:pPr>
            <a:r>
              <a:rPr lang="en-US" sz="2000" b="1" kern="0" dirty="0">
                <a:solidFill>
                  <a:srgbClr val="3333CC"/>
                </a:solidFill>
                <a:latin typeface="Verdana"/>
              </a:rPr>
              <a:t>Occupants of carts should remain seated, hold on, and keep all body parts inside the frame of the cart while it’s in motion</a:t>
            </a:r>
            <a:r>
              <a:rPr lang="en-US" sz="2000" b="1" kern="0" dirty="0" smtClean="0">
                <a:solidFill>
                  <a:srgbClr val="3333CC"/>
                </a:solidFill>
                <a:latin typeface="Verdana"/>
              </a:rPr>
              <a:t>.</a:t>
            </a:r>
            <a:endParaRPr lang="en-US" sz="1500" b="1" kern="0" dirty="0">
              <a:solidFill>
                <a:srgbClr val="000000"/>
              </a:solidFill>
              <a:latin typeface="Verdana"/>
            </a:endParaRPr>
          </a:p>
          <a:p>
            <a:pPr marL="365760" lvl="0" indent="-256032" algn="l" eaLnBrk="0" fontAlgn="auto" hangingPunct="0">
              <a:spcAft>
                <a:spcPts val="0"/>
              </a:spcAft>
              <a:buFont typeface="Wingdings 3"/>
              <a:buChar char=""/>
              <a:defRPr/>
            </a:pPr>
            <a:r>
              <a:rPr lang="en-US" sz="2000" kern="0" dirty="0">
                <a:solidFill>
                  <a:srgbClr val="000000"/>
                </a:solidFill>
                <a:latin typeface="Verdana"/>
              </a:rPr>
              <a:t>True</a:t>
            </a:r>
          </a:p>
          <a:p>
            <a:pPr algn="l"/>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13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153250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6" descr="L&amp;I logo 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2" descr="blue bottom ba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Rectangle 2"/>
          <p:cNvSpPr>
            <a:spLocks noGrp="1" noChangeArrowheads="1"/>
          </p:cNvSpPr>
          <p:nvPr>
            <p:ph type="ctrTitle"/>
          </p:nvPr>
        </p:nvSpPr>
        <p:spPr>
          <a:xfrm>
            <a:off x="533400" y="381000"/>
            <a:ext cx="5181600" cy="457200"/>
          </a:xfrm>
        </p:spPr>
        <p:txBody>
          <a:bodyPr/>
          <a:lstStyle/>
          <a:p>
            <a:pPr eaLnBrk="1" hangingPunct="1"/>
            <a:r>
              <a:rPr lang="en-US" altLang="en-US" sz="2800" dirty="0" smtClean="0">
                <a:solidFill>
                  <a:schemeClr val="bg1"/>
                </a:solidFill>
                <a:latin typeface="Verdana" pitchFamily="34" charset="0"/>
                <a:cs typeface="Times New Roman" pitchFamily="18" charset="0"/>
              </a:rPr>
              <a:t>Contact Information</a:t>
            </a:r>
            <a:endParaRPr lang="en-US" altLang="en-US" sz="2800" dirty="0" smtClean="0">
              <a:solidFill>
                <a:schemeClr val="bg1"/>
              </a:solidFill>
              <a:latin typeface="Verdana" pitchFamily="34" charset="0"/>
            </a:endParaRPr>
          </a:p>
        </p:txBody>
      </p:sp>
      <p:sp>
        <p:nvSpPr>
          <p:cNvPr id="114693" name="Rectangle 10"/>
          <p:cNvSpPr>
            <a:spLocks noChangeArrowheads="1"/>
          </p:cNvSpPr>
          <p:nvPr/>
        </p:nvSpPr>
        <p:spPr bwMode="auto">
          <a:xfrm>
            <a:off x="4191000" y="6019800"/>
            <a:ext cx="3352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smtClean="0">
                <a:solidFill>
                  <a:srgbClr val="FFFFFF"/>
                </a:solidFill>
                <a:latin typeface="Verdana" pitchFamily="34" charset="0"/>
                <a:cs typeface="+mn-cs"/>
              </a:rPr>
              <a:t>PPT-074-02</a:t>
            </a:r>
            <a:endParaRPr lang="en-US" altLang="en-US" sz="1400" dirty="0" smtClean="0">
              <a:solidFill>
                <a:srgbClr val="FFFFFF"/>
              </a:solidFill>
              <a:latin typeface="Verdana" pitchFamily="34" charset="0"/>
              <a:cs typeface="+mn-cs"/>
            </a:endParaRPr>
          </a:p>
        </p:txBody>
      </p:sp>
      <p:sp>
        <p:nvSpPr>
          <p:cNvPr id="114694" name="Rectangle 19"/>
          <p:cNvSpPr>
            <a:spLocks noChangeArrowheads="1"/>
          </p:cNvSpPr>
          <p:nvPr/>
        </p:nvSpPr>
        <p:spPr bwMode="auto">
          <a:xfrm>
            <a:off x="7543800" y="6019800"/>
            <a:ext cx="1143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smtClean="0">
                <a:solidFill>
                  <a:srgbClr val="FFFFFF"/>
                </a:solidFill>
                <a:latin typeface="Verdana" pitchFamily="34" charset="0"/>
                <a:cs typeface="+mn-cs"/>
              </a:rPr>
              <a:t> 14</a:t>
            </a:r>
          </a:p>
        </p:txBody>
      </p:sp>
      <p:sp>
        <p:nvSpPr>
          <p:cNvPr id="114695" name="Rectangle 7"/>
          <p:cNvSpPr>
            <a:spLocks noChangeArrowheads="1"/>
          </p:cNvSpPr>
          <p:nvPr/>
        </p:nvSpPr>
        <p:spPr bwMode="auto">
          <a:xfrm>
            <a:off x="685800" y="1371600"/>
            <a:ext cx="716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dirty="0" smtClean="0">
              <a:solidFill>
                <a:srgbClr val="000000"/>
              </a:solidFill>
              <a:latin typeface="Verdana" pitchFamily="34" charset="0"/>
              <a:cs typeface="+mn-cs"/>
            </a:endParaRPr>
          </a:p>
        </p:txBody>
      </p:sp>
      <p:sp>
        <p:nvSpPr>
          <p:cNvPr id="114696" name="Rectangle 1"/>
          <p:cNvSpPr>
            <a:spLocks noChangeArrowheads="1"/>
          </p:cNvSpPr>
          <p:nvPr/>
        </p:nvSpPr>
        <p:spPr bwMode="auto">
          <a:xfrm>
            <a:off x="495300" y="1371600"/>
            <a:ext cx="78867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smtClean="0">
                <a:solidFill>
                  <a:srgbClr val="0070C0"/>
                </a:solidFill>
                <a:latin typeface="Verdana" pitchFamily="34" charset="0"/>
                <a:ea typeface="Verdana" pitchFamily="34" charset="0"/>
                <a:cs typeface="Verdana" pitchFamily="34" charset="0"/>
              </a:rPr>
              <a:t>Health &amp; Safety Training Specialists</a:t>
            </a:r>
          </a:p>
          <a:p>
            <a:pPr eaLnBrk="1" hangingPunct="1">
              <a:spcBef>
                <a:spcPct val="0"/>
              </a:spcBef>
              <a:buFontTx/>
              <a:buNone/>
            </a:pPr>
            <a:r>
              <a:rPr lang="en-US" altLang="en-US" sz="2400" b="1" dirty="0" smtClean="0">
                <a:solidFill>
                  <a:srgbClr val="0070C0"/>
                </a:solidFill>
                <a:latin typeface="Verdana" pitchFamily="34" charset="0"/>
                <a:ea typeface="Verdana" pitchFamily="34" charset="0"/>
                <a:cs typeface="Verdana" pitchFamily="34" charset="0"/>
              </a:rPr>
              <a:t>1171 South Cameron Street, Room 324</a:t>
            </a:r>
          </a:p>
          <a:p>
            <a:pPr eaLnBrk="1" hangingPunct="1">
              <a:spcBef>
                <a:spcPct val="0"/>
              </a:spcBef>
              <a:buFontTx/>
              <a:buNone/>
            </a:pPr>
            <a:r>
              <a:rPr lang="en-US" altLang="en-US" sz="2400" b="1" dirty="0" smtClean="0">
                <a:solidFill>
                  <a:srgbClr val="0070C0"/>
                </a:solidFill>
                <a:latin typeface="Verdana" pitchFamily="34" charset="0"/>
                <a:ea typeface="Verdana" pitchFamily="34" charset="0"/>
                <a:cs typeface="Verdana" pitchFamily="34" charset="0"/>
              </a:rPr>
              <a:t>Harrisburg, PA 17104-2501</a:t>
            </a:r>
          </a:p>
          <a:p>
            <a:pPr eaLnBrk="1" hangingPunct="1">
              <a:spcBef>
                <a:spcPct val="0"/>
              </a:spcBef>
              <a:buFontTx/>
              <a:buNone/>
            </a:pPr>
            <a:r>
              <a:rPr lang="en-US" altLang="en-US" sz="2400" b="1" dirty="0" smtClean="0">
                <a:solidFill>
                  <a:srgbClr val="0070C0"/>
                </a:solidFill>
                <a:latin typeface="Verdana" pitchFamily="34" charset="0"/>
                <a:ea typeface="Verdana" pitchFamily="34" charset="0"/>
                <a:cs typeface="Verdana" pitchFamily="34" charset="0"/>
              </a:rPr>
              <a:t>(717) 772-1635</a:t>
            </a:r>
          </a:p>
          <a:p>
            <a:pPr eaLnBrk="1" hangingPunct="1">
              <a:spcBef>
                <a:spcPct val="0"/>
              </a:spcBef>
              <a:buFontTx/>
              <a:buNone/>
            </a:pPr>
            <a:r>
              <a:rPr lang="en-US" altLang="en-US" sz="2400" b="1" dirty="0" smtClean="0">
                <a:solidFill>
                  <a:srgbClr val="0070C0"/>
                </a:solidFill>
                <a:latin typeface="Verdana" pitchFamily="34" charset="0"/>
                <a:ea typeface="Verdana" pitchFamily="34" charset="0"/>
                <a:cs typeface="Verdana" pitchFamily="34" charset="0"/>
              </a:rPr>
              <a:t>RA-LI-BWC-PATHS@pa.gov           </a:t>
            </a:r>
          </a:p>
        </p:txBody>
      </p:sp>
      <p:pic>
        <p:nvPicPr>
          <p:cNvPr id="114697" name="Picture 11" descr="Pennsylvania Fla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4290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8" name="Rectangle 1"/>
          <p:cNvSpPr>
            <a:spLocks noChangeArrowheads="1"/>
          </p:cNvSpPr>
          <p:nvPr/>
        </p:nvSpPr>
        <p:spPr bwMode="auto">
          <a:xfrm>
            <a:off x="457200" y="41148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smtClean="0">
                <a:solidFill>
                  <a:srgbClr val="000000"/>
                </a:solidFill>
                <a:latin typeface="Verdana" pitchFamily="34" charset="0"/>
                <a:ea typeface="Verdana" pitchFamily="34" charset="0"/>
                <a:cs typeface="Verdana" pitchFamily="34" charset="0"/>
              </a:rPr>
              <a:t>Like us on Facebook!</a:t>
            </a:r>
            <a:r>
              <a:rPr lang="en-US" altLang="en-US" sz="1800" dirty="0" smtClean="0">
                <a:solidFill>
                  <a:srgbClr val="000000"/>
                </a:solidFill>
                <a:latin typeface="Verdana" pitchFamily="34" charset="0"/>
                <a:ea typeface="Verdana" pitchFamily="34" charset="0"/>
                <a:cs typeface="Verdana" pitchFamily="34" charset="0"/>
              </a:rPr>
              <a:t>  - </a:t>
            </a:r>
            <a:r>
              <a:rPr lang="en-US" altLang="en-US" sz="1800" u="sng" dirty="0" smtClean="0">
                <a:solidFill>
                  <a:srgbClr val="000000"/>
                </a:solidFill>
                <a:latin typeface="Verdana" pitchFamily="34" charset="0"/>
                <a:ea typeface="Verdana" pitchFamily="34" charset="0"/>
                <a:cs typeface="Verdana" pitchFamily="34" charset="0"/>
                <a:hlinkClick r:id="rId6"/>
              </a:rPr>
              <a:t>https://www.facebook.com/BWCPATHS</a:t>
            </a:r>
            <a:endParaRPr lang="en-US" altLang="en-US" sz="1800" dirty="0" smtClean="0">
              <a:solidFill>
                <a:srgbClr val="000000"/>
              </a:solidFill>
              <a:latin typeface="Verdana" pitchFamily="34" charset="0"/>
              <a:ea typeface="Verdana" pitchFamily="34" charset="0"/>
              <a:cs typeface="Verdana" pitchFamily="34" charset="0"/>
            </a:endParaRPr>
          </a:p>
        </p:txBody>
      </p:sp>
      <p:pic>
        <p:nvPicPr>
          <p:cNvPr id="114699" name="Picture 10" descr="FaceBook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438" y="4760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678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sz="2800" dirty="0" smtClean="0">
                <a:solidFill>
                  <a:schemeClr val="bg1"/>
                </a:solidFill>
                <a:latin typeface="Verdana" pitchFamily="34" charset="0"/>
              </a:rPr>
              <a:t>Questions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prstClr val="white"/>
                </a:solidFill>
                <a:latin typeface="Verdana" pitchFamily="34" charset="0"/>
              </a:rPr>
              <a:pPr algn="ctr" fontAlgn="base">
                <a:spcBef>
                  <a:spcPct val="0"/>
                </a:spcBef>
                <a:spcAft>
                  <a:spcPct val="0"/>
                </a:spcAft>
                <a:defRPr/>
              </a:pPr>
              <a:t>15</a:t>
            </a:fld>
            <a:endParaRPr lang="en-US" sz="1400" dirty="0" smtClean="0">
              <a:solidFill>
                <a:prstClr val="white"/>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prstClr val="white"/>
                </a:solidFill>
                <a:latin typeface="Verdana" pitchFamily="34" charset="0"/>
              </a:rPr>
              <a:t>PPT-074-02</a:t>
            </a:r>
            <a:endParaRPr lang="en-US" sz="1400" dirty="0">
              <a:solidFill>
                <a:prstClr val="white"/>
              </a:solidFill>
              <a:latin typeface="Verdana" pitchFamily="34" charset="0"/>
            </a:endParaRPr>
          </a:p>
        </p:txBody>
      </p:sp>
      <p:pic>
        <p:nvPicPr>
          <p:cNvPr id="6" name="Picture 2" descr="C:\Documents and Settings\Steve\Local Settings\Temporary Internet Files\Content.IE5\U8XHXARI\MCj0434859000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71800" y="17526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287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rPr>
              <a:t>Statistics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524000"/>
            <a:ext cx="7924800" cy="4419600"/>
          </a:xfrm>
        </p:spPr>
        <p:txBody>
          <a:bodyPr/>
          <a:lstStyle/>
          <a:p>
            <a:pPr marL="365760" lvl="0" indent="-256032" algn="l" eaLnBrk="0" fontAlgn="auto" hangingPunct="0">
              <a:spcAft>
                <a:spcPts val="0"/>
              </a:spcAft>
              <a:buFont typeface="Wingdings 3"/>
              <a:buChar char=""/>
              <a:defRPr/>
            </a:pPr>
            <a:r>
              <a:rPr lang="en-US" kern="0" dirty="0">
                <a:solidFill>
                  <a:srgbClr val="000000"/>
                </a:solidFill>
                <a:latin typeface="Verdana"/>
              </a:rPr>
              <a:t>Consumer Products Safety Commission (CPSC)</a:t>
            </a:r>
          </a:p>
          <a:p>
            <a:pPr marL="621792" lvl="1" indent="-285750" algn="l" eaLnBrk="0" fontAlgn="auto" hangingPunct="0">
              <a:spcBef>
                <a:spcPts val="324"/>
              </a:spcBef>
              <a:spcAft>
                <a:spcPts val="0"/>
              </a:spcAft>
              <a:buFont typeface="Verdana"/>
              <a:buChar char="◦"/>
              <a:defRPr/>
            </a:pPr>
            <a:r>
              <a:rPr lang="en-US" sz="2400" kern="0" dirty="0">
                <a:solidFill>
                  <a:srgbClr val="000000"/>
                </a:solidFill>
                <a:latin typeface="Verdana"/>
              </a:rPr>
              <a:t>15,000 related injuries per year</a:t>
            </a:r>
          </a:p>
          <a:p>
            <a:pPr marL="621792" lvl="1" indent="-285750" algn="l" eaLnBrk="0" fontAlgn="auto" hangingPunct="0">
              <a:spcBef>
                <a:spcPts val="324"/>
              </a:spcBef>
              <a:spcAft>
                <a:spcPts val="0"/>
              </a:spcAft>
              <a:buFont typeface="Verdana"/>
              <a:buChar char="◦"/>
              <a:defRPr/>
            </a:pPr>
            <a:r>
              <a:rPr lang="en-US" sz="2400" kern="0" dirty="0">
                <a:solidFill>
                  <a:srgbClr val="000000"/>
                </a:solidFill>
                <a:latin typeface="Verdana"/>
              </a:rPr>
              <a:t>40% of injuries due to passenger ejection</a:t>
            </a:r>
          </a:p>
          <a:p>
            <a:pPr marL="621792" lvl="1" indent="-285750" algn="l" eaLnBrk="0" fontAlgn="auto" hangingPunct="0">
              <a:spcBef>
                <a:spcPts val="324"/>
              </a:spcBef>
              <a:spcAft>
                <a:spcPts val="0"/>
              </a:spcAft>
              <a:buFont typeface="Verdana"/>
              <a:buChar char="◦"/>
              <a:defRPr/>
            </a:pPr>
            <a:r>
              <a:rPr lang="en-US" sz="2400" kern="0" dirty="0">
                <a:solidFill>
                  <a:srgbClr val="000000"/>
                </a:solidFill>
                <a:latin typeface="Verdana"/>
              </a:rPr>
              <a:t>10% of injuries due to rollovers</a:t>
            </a:r>
          </a:p>
          <a:p>
            <a:pPr marL="621792" lvl="1" indent="-285750" algn="l" eaLnBrk="0" fontAlgn="auto" hangingPunct="0">
              <a:spcBef>
                <a:spcPts val="324"/>
              </a:spcBef>
              <a:spcAft>
                <a:spcPts val="0"/>
              </a:spcAft>
              <a:buFont typeface="Verdana"/>
              <a:buChar char="◦"/>
              <a:defRPr/>
            </a:pPr>
            <a:r>
              <a:rPr lang="en-US" sz="2400" kern="0" dirty="0">
                <a:solidFill>
                  <a:srgbClr val="000000"/>
                </a:solidFill>
                <a:latin typeface="Verdana"/>
              </a:rPr>
              <a:t>40% of all injuries involve children &lt; 16 years</a:t>
            </a:r>
          </a:p>
          <a:p>
            <a:pPr marL="621792" lvl="1" indent="-285750" algn="l" eaLnBrk="0" fontAlgn="auto" hangingPunct="0">
              <a:spcBef>
                <a:spcPts val="324"/>
              </a:spcBef>
              <a:spcAft>
                <a:spcPts val="0"/>
              </a:spcAft>
              <a:defRPr/>
            </a:pPr>
            <a:r>
              <a:rPr lang="en-US" sz="2200" kern="0" dirty="0">
                <a:solidFill>
                  <a:srgbClr val="000000"/>
                </a:solidFill>
                <a:latin typeface="Verdana"/>
              </a:rPr>
              <a:t>	</a:t>
            </a:r>
          </a:p>
          <a:p>
            <a:pPr marL="3429000" lvl="7" indent="-228600" algn="l" eaLnBrk="0" fontAlgn="base" hangingPunct="0">
              <a:spcAft>
                <a:spcPct val="0"/>
              </a:spcAft>
              <a:defRPr/>
            </a:pPr>
            <a:r>
              <a:rPr lang="en-US" sz="1200" kern="0" dirty="0">
                <a:solidFill>
                  <a:srgbClr val="000000"/>
                </a:solidFill>
                <a:latin typeface="Verdana"/>
              </a:rPr>
              <a:t>www.cpsc.gov/</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2</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pic>
        <p:nvPicPr>
          <p:cNvPr id="6" name="Picture 2" descr="United States Consumer Product Safety Commi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5105400"/>
            <a:ext cx="54816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944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rPr>
              <a:t>Hazards</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762000" y="1524000"/>
            <a:ext cx="7924800" cy="4343400"/>
          </a:xfrm>
        </p:spPr>
        <p:txBody>
          <a:bodyPr/>
          <a:lstStyle/>
          <a:p>
            <a:pPr marL="342900" lvl="0" indent="-342900" algn="l" eaLnBrk="0" hangingPunct="0">
              <a:buFontTx/>
              <a:buChar char="•"/>
            </a:pPr>
            <a:r>
              <a:rPr lang="en-US" altLang="en-US" kern="0" dirty="0">
                <a:solidFill>
                  <a:srgbClr val="000000"/>
                </a:solidFill>
                <a:latin typeface="Verdana"/>
              </a:rPr>
              <a:t>Rollover</a:t>
            </a:r>
          </a:p>
          <a:p>
            <a:pPr marL="342900" lvl="0" indent="-342900" algn="l" eaLnBrk="0" hangingPunct="0">
              <a:buFontTx/>
              <a:buChar char="•"/>
            </a:pPr>
            <a:r>
              <a:rPr lang="en-US" altLang="en-US" kern="0" dirty="0">
                <a:solidFill>
                  <a:srgbClr val="000000"/>
                </a:solidFill>
                <a:latin typeface="Verdana"/>
              </a:rPr>
              <a:t>Improper loading (materials and people)</a:t>
            </a:r>
          </a:p>
          <a:p>
            <a:pPr marL="342900" lvl="0" indent="-342900" algn="l" eaLnBrk="0" hangingPunct="0">
              <a:buFontTx/>
              <a:buChar char="•"/>
            </a:pPr>
            <a:r>
              <a:rPr lang="en-US" altLang="en-US" kern="0" dirty="0">
                <a:solidFill>
                  <a:srgbClr val="000000"/>
                </a:solidFill>
                <a:latin typeface="Verdana"/>
              </a:rPr>
              <a:t>Passenger ejection</a:t>
            </a:r>
          </a:p>
          <a:p>
            <a:pPr marL="342900" lvl="0" indent="-342900" algn="l" eaLnBrk="0" hangingPunct="0">
              <a:buFontTx/>
              <a:buChar char="•"/>
            </a:pPr>
            <a:r>
              <a:rPr lang="en-US" altLang="en-US" kern="0" dirty="0">
                <a:solidFill>
                  <a:srgbClr val="000000"/>
                </a:solidFill>
                <a:latin typeface="Verdana"/>
              </a:rPr>
              <a:t>Collisions with people and objects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3</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3400"/>
            <a:ext cx="21050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343400"/>
            <a:ext cx="1922463"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338638"/>
            <a:ext cx="19812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4343400"/>
            <a:ext cx="22860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013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cs typeface="Times New Roman" pitchFamily="18" charset="0"/>
              </a:rPr>
              <a:t>Golf Cart Safety</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609600" y="1143000"/>
            <a:ext cx="7772400" cy="4876800"/>
          </a:xfrm>
        </p:spPr>
        <p:txBody>
          <a:bodyPr/>
          <a:lstStyle/>
          <a:p>
            <a:pPr marL="342900" lvl="0" indent="-342900" algn="l">
              <a:buFontTx/>
              <a:buChar char="•"/>
            </a:pPr>
            <a:r>
              <a:rPr lang="en-US" altLang="en-US" kern="0" dirty="0">
                <a:solidFill>
                  <a:srgbClr val="000000"/>
                </a:solidFill>
                <a:latin typeface="Verdana"/>
                <a:cs typeface="Times New Roman" pitchFamily="18" charset="0"/>
              </a:rPr>
              <a:t>Operate at safe speed (equivalent to a fast paced walk).</a:t>
            </a:r>
          </a:p>
          <a:p>
            <a:pPr marL="342900" lvl="0" indent="-342900" algn="l">
              <a:buFontTx/>
              <a:buChar char="•"/>
            </a:pPr>
            <a:r>
              <a:rPr lang="en-US" altLang="en-US" kern="0" dirty="0">
                <a:solidFill>
                  <a:srgbClr val="000000"/>
                </a:solidFill>
                <a:latin typeface="Verdana"/>
                <a:cs typeface="Times New Roman" pitchFamily="18" charset="0"/>
              </a:rPr>
              <a:t>Ensure all occupants keep arms, legs, feet, and hands inside cart.</a:t>
            </a:r>
          </a:p>
          <a:p>
            <a:pPr marL="342900" lvl="0" indent="-342900" algn="l">
              <a:buFontTx/>
              <a:buChar char="•"/>
            </a:pPr>
            <a:r>
              <a:rPr lang="en-US" altLang="en-US" kern="0" dirty="0">
                <a:solidFill>
                  <a:srgbClr val="000000"/>
                </a:solidFill>
                <a:latin typeface="Verdana"/>
                <a:cs typeface="Times New Roman" pitchFamily="18" charset="0"/>
              </a:rPr>
              <a:t>Give pedestrians the right of way.</a:t>
            </a:r>
          </a:p>
          <a:p>
            <a:pPr marL="342900" lvl="0" indent="-342900" algn="l">
              <a:buFontTx/>
              <a:buChar char="•"/>
            </a:pPr>
            <a:r>
              <a:rPr lang="en-US" altLang="en-US" kern="0" dirty="0">
                <a:solidFill>
                  <a:srgbClr val="000000"/>
                </a:solidFill>
                <a:latin typeface="Verdana"/>
                <a:cs typeface="Times New Roman" pitchFamily="18" charset="0"/>
              </a:rPr>
              <a:t>Obey traffic signaling devices.</a:t>
            </a:r>
          </a:p>
          <a:p>
            <a:pPr marL="342900" lvl="0" indent="-342900" algn="l">
              <a:buFontTx/>
              <a:buChar char="•"/>
            </a:pPr>
            <a:r>
              <a:rPr lang="en-US" altLang="en-US" kern="0" dirty="0">
                <a:solidFill>
                  <a:srgbClr val="000000"/>
                </a:solidFill>
                <a:latin typeface="Verdana"/>
                <a:cs typeface="Times New Roman" pitchFamily="18" charset="0"/>
              </a:rPr>
              <a:t>Engage parking brake when cart not in use.</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4</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pic>
        <p:nvPicPr>
          <p:cNvPr id="8" name="Picture 3" descr="Golf Car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0844" y="4267200"/>
            <a:ext cx="22161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319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cs typeface="Times New Roman" pitchFamily="18" charset="0"/>
              </a:rPr>
              <a:t>Golf Cart Safety</a:t>
            </a:r>
            <a:endParaRPr lang="en-US" sz="2800" dirty="0" smtClean="0">
              <a:solidFill>
                <a:schemeClr val="bg1"/>
              </a:solidFill>
              <a:latin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5</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sp>
        <p:nvSpPr>
          <p:cNvPr id="3" name="Rectangle 2"/>
          <p:cNvSpPr/>
          <p:nvPr/>
        </p:nvSpPr>
        <p:spPr>
          <a:xfrm>
            <a:off x="762000" y="1373087"/>
            <a:ext cx="7848600" cy="2234458"/>
          </a:xfrm>
          <a:prstGeom prst="rect">
            <a:avLst/>
          </a:prstGeom>
        </p:spPr>
        <p:txBody>
          <a:bodyPr wrap="square">
            <a:spAutoFit/>
          </a:bodyPr>
          <a:lstStyle/>
          <a:p>
            <a:pPr marL="342900" lvl="0" indent="-342900">
              <a:spcBef>
                <a:spcPct val="20000"/>
              </a:spcBef>
              <a:buFontTx/>
              <a:buChar char="•"/>
            </a:pPr>
            <a:r>
              <a:rPr lang="en-US" altLang="en-US" sz="2400" kern="0" dirty="0">
                <a:solidFill>
                  <a:srgbClr val="000000"/>
                </a:solidFill>
                <a:latin typeface="Verdana"/>
                <a:cs typeface="Times New Roman" pitchFamily="18" charset="0"/>
              </a:rPr>
              <a:t>Check tire inflation before operation.</a:t>
            </a:r>
          </a:p>
          <a:p>
            <a:pPr marL="342900" lvl="0" indent="-342900">
              <a:spcBef>
                <a:spcPct val="20000"/>
              </a:spcBef>
              <a:buFontTx/>
              <a:buChar char="•"/>
            </a:pPr>
            <a:r>
              <a:rPr lang="en-US" altLang="en-US" sz="2400" kern="0" dirty="0">
                <a:solidFill>
                  <a:srgbClr val="000000"/>
                </a:solidFill>
                <a:latin typeface="Verdana"/>
                <a:cs typeface="Times New Roman" pitchFamily="18" charset="0"/>
              </a:rPr>
              <a:t>Check brakes before moving too far.</a:t>
            </a:r>
          </a:p>
          <a:p>
            <a:pPr marL="342900" lvl="0" indent="-342900">
              <a:spcBef>
                <a:spcPct val="20000"/>
              </a:spcBef>
              <a:buFontTx/>
              <a:buChar char="•"/>
            </a:pPr>
            <a:r>
              <a:rPr lang="en-US" altLang="en-US" sz="2400" kern="0" dirty="0">
                <a:solidFill>
                  <a:srgbClr val="000000"/>
                </a:solidFill>
                <a:latin typeface="Verdana"/>
                <a:cs typeface="Times New Roman" pitchFamily="18" charset="0"/>
              </a:rPr>
              <a:t>Check for possible battery leaks.</a:t>
            </a:r>
          </a:p>
          <a:p>
            <a:pPr marL="342900" lvl="0" indent="-342900">
              <a:spcBef>
                <a:spcPct val="20000"/>
              </a:spcBef>
              <a:buFontTx/>
              <a:buChar char="•"/>
            </a:pPr>
            <a:r>
              <a:rPr lang="en-US" altLang="en-US" sz="2400" kern="0" dirty="0">
                <a:solidFill>
                  <a:srgbClr val="000000"/>
                </a:solidFill>
                <a:latin typeface="Verdana"/>
                <a:cs typeface="Times New Roman" pitchFamily="18" charset="0"/>
              </a:rPr>
              <a:t>Never leave keys in unattended cart.</a:t>
            </a:r>
          </a:p>
          <a:p>
            <a:pPr marL="342900" lvl="0" indent="-342900">
              <a:spcBef>
                <a:spcPct val="20000"/>
              </a:spcBef>
              <a:buFontTx/>
              <a:buChar char="•"/>
            </a:pPr>
            <a:r>
              <a:rPr lang="en-US" altLang="en-US" sz="2400" kern="0" dirty="0">
                <a:solidFill>
                  <a:srgbClr val="000000"/>
                </a:solidFill>
                <a:latin typeface="Verdana"/>
                <a:cs typeface="Times New Roman" pitchFamily="18" charset="0"/>
              </a:rPr>
              <a:t>Carry only recommended # of passengers.</a:t>
            </a:r>
          </a:p>
        </p:txBody>
      </p:sp>
      <p:pic>
        <p:nvPicPr>
          <p:cNvPr id="9" name="Picture 5" descr="N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86" y="3727748"/>
            <a:ext cx="2684463"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990600" y="44196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dirty="0" smtClean="0">
                <a:ln>
                  <a:noFill/>
                </a:ln>
                <a:solidFill>
                  <a:srgbClr val="000000"/>
                </a:solidFill>
                <a:effectLst/>
                <a:uLnTx/>
                <a:uFillTx/>
                <a:latin typeface="Verdana" pitchFamily="34" charset="0"/>
                <a:cs typeface="+mn-cs"/>
              </a:rPr>
              <a:t>How many people should ride in this cart?</a:t>
            </a:r>
          </a:p>
        </p:txBody>
      </p:sp>
      <p:sp>
        <p:nvSpPr>
          <p:cNvPr id="11" name="TextBox 10"/>
          <p:cNvSpPr txBox="1">
            <a:spLocks noChangeArrowheads="1"/>
          </p:cNvSpPr>
          <p:nvPr/>
        </p:nvSpPr>
        <p:spPr bwMode="auto">
          <a:xfrm>
            <a:off x="6019800" y="4876800"/>
            <a:ext cx="2133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0" i="0" u="none" strike="noStrike" kern="0" cap="none" spc="0" normalizeH="0" baseline="0" noProof="0" dirty="0" smtClean="0">
                <a:ln>
                  <a:noFill/>
                </a:ln>
                <a:solidFill>
                  <a:srgbClr val="000000"/>
                </a:solidFill>
                <a:effectLst/>
                <a:uLnTx/>
                <a:uFillTx/>
                <a:latin typeface="Verdana" pitchFamily="34" charset="0"/>
                <a:cs typeface="+mn-cs"/>
              </a:rPr>
              <a:t>No more than two.</a:t>
            </a:r>
          </a:p>
        </p:txBody>
      </p:sp>
    </p:spTree>
    <p:extLst>
      <p:ext uri="{BB962C8B-B14F-4D97-AF65-F5344CB8AC3E}">
        <p14:creationId xmlns:p14="http://schemas.microsoft.com/office/powerpoint/2010/main" val="322770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Scale>
                                      <p:cBhvr>
                                        <p:cTn id="7"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xEl>
                                              <p:pRg st="0" end="0"/>
                                            </p:txEl>
                                          </p:spTgt>
                                        </p:tgtEl>
                                        <p:attrNameLst>
                                          <p:attrName>ppt_x</p:attrName>
                                          <p:attrName>ppt_y</p:attrName>
                                        </p:attrNameLst>
                                      </p:cBhvr>
                                    </p:animMotion>
                                    <p:animEffect transition="in" filter="fade">
                                      <p:cBhvr>
                                        <p:cTn id="9" dur="1000"/>
                                        <p:tgtEl>
                                          <p:spTgt spid="1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Scale>
                                      <p:cBhvr>
                                        <p:cTn id="14" dur="1000" decel="50000" fill="hold">
                                          <p:stCondLst>
                                            <p:cond delay="0"/>
                                          </p:stCondLst>
                                        </p:cTn>
                                        <p:tgtEl>
                                          <p:spTgt spid="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1">
                                            <p:txEl>
                                              <p:pRg st="0" end="0"/>
                                            </p:txEl>
                                          </p:spTgt>
                                        </p:tgtEl>
                                        <p:attrNameLst>
                                          <p:attrName>ppt_x</p:attrName>
                                          <p:attrName>ppt_y</p:attrName>
                                        </p:attrNameLst>
                                      </p:cBhvr>
                                    </p:animMotion>
                                    <p:animEffect transition="in" filter="fade">
                                      <p:cBhvr>
                                        <p:cTn id="16"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rPr>
              <a:t>Maintenance</a:t>
            </a:r>
            <a:endParaRPr lang="en-US" sz="2800" dirty="0" smtClean="0">
              <a:solidFill>
                <a:schemeClr val="bg1"/>
              </a:solidFill>
              <a:latin typeface="Verdana" pitchFamily="34" charset="0"/>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6</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sp>
        <p:nvSpPr>
          <p:cNvPr id="3" name="Rectangle 2"/>
          <p:cNvSpPr/>
          <p:nvPr/>
        </p:nvSpPr>
        <p:spPr>
          <a:xfrm>
            <a:off x="2206625" y="1524000"/>
            <a:ext cx="6248400" cy="1348061"/>
          </a:xfrm>
          <a:prstGeom prst="rect">
            <a:avLst/>
          </a:prstGeom>
        </p:spPr>
        <p:txBody>
          <a:bodyPr wrap="square">
            <a:spAutoFit/>
          </a:bodyPr>
          <a:lstStyle/>
          <a:p>
            <a:pPr marL="342900" lvl="0" indent="-342900" eaLnBrk="0" hangingPunct="0">
              <a:spcBef>
                <a:spcPct val="20000"/>
              </a:spcBef>
              <a:buFontTx/>
              <a:buChar char="•"/>
            </a:pPr>
            <a:r>
              <a:rPr lang="en-US" altLang="en-US" sz="2400" kern="0" dirty="0">
                <a:solidFill>
                  <a:srgbClr val="000000"/>
                </a:solidFill>
                <a:latin typeface="Verdana"/>
                <a:cs typeface="+mn-cs"/>
              </a:rPr>
              <a:t>Daily inspection</a:t>
            </a:r>
          </a:p>
          <a:p>
            <a:pPr marL="742950" lvl="1" indent="-285750" eaLnBrk="0" hangingPunct="0">
              <a:spcBef>
                <a:spcPct val="20000"/>
              </a:spcBef>
              <a:buFontTx/>
              <a:buChar char="–"/>
            </a:pPr>
            <a:r>
              <a:rPr lang="en-US" altLang="en-US" sz="2400" kern="0" dirty="0">
                <a:solidFill>
                  <a:srgbClr val="000000"/>
                </a:solidFill>
                <a:latin typeface="Verdana"/>
              </a:rPr>
              <a:t>Tires, brakes, fluid leaks</a:t>
            </a:r>
          </a:p>
          <a:p>
            <a:pPr marL="342900" lvl="0" indent="-342900" eaLnBrk="0" hangingPunct="0">
              <a:spcBef>
                <a:spcPct val="20000"/>
              </a:spcBef>
              <a:buFontTx/>
              <a:buChar char="•"/>
            </a:pPr>
            <a:r>
              <a:rPr lang="en-US" altLang="en-US" sz="2400" kern="0" dirty="0">
                <a:solidFill>
                  <a:srgbClr val="000000"/>
                </a:solidFill>
                <a:latin typeface="Verdana"/>
                <a:cs typeface="+mn-cs"/>
              </a:rPr>
              <a:t>Battery care</a:t>
            </a:r>
          </a:p>
        </p:txBody>
      </p:sp>
      <p:pic>
        <p:nvPicPr>
          <p:cNvPr id="8" name="Picture 6" descr="Man with Car Batter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74499"/>
            <a:ext cx="197485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Golf Cart PIcs June 2011 00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5814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0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cs typeface="Times New Roman" pitchFamily="18" charset="0"/>
              </a:rPr>
              <a:t>Golf Cart Safety</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04800" y="1447800"/>
            <a:ext cx="8534400" cy="4267200"/>
          </a:xfrm>
        </p:spPr>
        <p:txBody>
          <a:bodyPr/>
          <a:lstStyle/>
          <a:p>
            <a:pPr marL="342900" lvl="0" indent="-342900"/>
            <a:r>
              <a:rPr lang="en-US" altLang="en-US" u="sng" kern="0" dirty="0">
                <a:solidFill>
                  <a:srgbClr val="000000"/>
                </a:solidFill>
                <a:latin typeface="Verdana"/>
                <a:cs typeface="Times New Roman" pitchFamily="18" charset="0"/>
              </a:rPr>
              <a:t>BATTERY CHARGING</a:t>
            </a:r>
          </a:p>
          <a:p>
            <a:pPr marL="342900" lvl="0" indent="-342900"/>
            <a:endParaRPr lang="en-US" altLang="en-US" u="sng" kern="0" dirty="0">
              <a:solidFill>
                <a:srgbClr val="000000"/>
              </a:solidFill>
              <a:latin typeface="Verdana"/>
              <a:cs typeface="Times New Roman" pitchFamily="18" charset="0"/>
            </a:endParaRPr>
          </a:p>
          <a:p>
            <a:pPr marL="342900" lvl="0" indent="-342900" algn="l">
              <a:buFontTx/>
              <a:buChar char="•"/>
            </a:pPr>
            <a:r>
              <a:rPr lang="en-US" altLang="en-US" kern="0" dirty="0">
                <a:solidFill>
                  <a:srgbClr val="000000"/>
                </a:solidFill>
                <a:latin typeface="Verdana"/>
                <a:cs typeface="Times New Roman" pitchFamily="18" charset="0"/>
              </a:rPr>
              <a:t>Wear Safety Goggles and appropriate </a:t>
            </a:r>
            <a:r>
              <a:rPr lang="en-US" altLang="en-US" kern="0" dirty="0" smtClean="0">
                <a:solidFill>
                  <a:srgbClr val="000000"/>
                </a:solidFill>
                <a:latin typeface="Verdana"/>
                <a:cs typeface="Times New Roman" pitchFamily="18" charset="0"/>
              </a:rPr>
              <a:t>hand </a:t>
            </a:r>
            <a:r>
              <a:rPr lang="en-US" altLang="en-US" kern="0" dirty="0">
                <a:solidFill>
                  <a:srgbClr val="000000"/>
                </a:solidFill>
                <a:latin typeface="Verdana"/>
                <a:cs typeface="Times New Roman" pitchFamily="18" charset="0"/>
              </a:rPr>
              <a:t>protection at all times.</a:t>
            </a:r>
          </a:p>
          <a:p>
            <a:pPr marL="342900" lvl="0" indent="-342900" algn="l">
              <a:buFontTx/>
              <a:buChar char="•"/>
            </a:pPr>
            <a:r>
              <a:rPr lang="en-US" altLang="en-US" kern="0" dirty="0">
                <a:solidFill>
                  <a:srgbClr val="000000"/>
                </a:solidFill>
                <a:latin typeface="Verdana"/>
                <a:cs typeface="Times New Roman" pitchFamily="18" charset="0"/>
              </a:rPr>
              <a:t>Do not recharge the battery near an </a:t>
            </a:r>
            <a:r>
              <a:rPr lang="en-US" altLang="en-US" kern="0" dirty="0" smtClean="0">
                <a:solidFill>
                  <a:srgbClr val="000000"/>
                </a:solidFill>
                <a:latin typeface="Verdana"/>
                <a:cs typeface="Times New Roman" pitchFamily="18" charset="0"/>
              </a:rPr>
              <a:t>open </a:t>
            </a:r>
            <a:r>
              <a:rPr lang="en-US" altLang="en-US" kern="0" dirty="0">
                <a:solidFill>
                  <a:srgbClr val="000000"/>
                </a:solidFill>
                <a:latin typeface="Verdana"/>
                <a:cs typeface="Times New Roman" pitchFamily="18" charset="0"/>
              </a:rPr>
              <a:t>flame </a:t>
            </a:r>
            <a:r>
              <a:rPr lang="en-US" altLang="en-US" kern="0" dirty="0" smtClean="0">
                <a:solidFill>
                  <a:srgbClr val="000000"/>
                </a:solidFill>
                <a:latin typeface="Verdana"/>
                <a:cs typeface="Times New Roman" pitchFamily="18" charset="0"/>
              </a:rPr>
              <a:t>  or </a:t>
            </a:r>
            <a:r>
              <a:rPr lang="en-US" altLang="en-US" kern="0" dirty="0">
                <a:solidFill>
                  <a:srgbClr val="000000"/>
                </a:solidFill>
                <a:latin typeface="Verdana"/>
                <a:cs typeface="Times New Roman" pitchFamily="18" charset="0"/>
              </a:rPr>
              <a:t>source of ignition.</a:t>
            </a:r>
          </a:p>
          <a:p>
            <a:pPr marL="342900" lvl="0" indent="-342900" algn="l">
              <a:buFontTx/>
              <a:buChar char="•"/>
            </a:pPr>
            <a:r>
              <a:rPr lang="en-US" altLang="en-US" kern="0" dirty="0">
                <a:solidFill>
                  <a:srgbClr val="000000"/>
                </a:solidFill>
                <a:latin typeface="Verdana"/>
                <a:cs typeface="Times New Roman" pitchFamily="18" charset="0"/>
              </a:rPr>
              <a:t>Do not smoke near the recharge station.</a:t>
            </a:r>
          </a:p>
          <a:p>
            <a:pPr marL="342900" lvl="0" indent="-342900" algn="l">
              <a:buFontTx/>
              <a:buChar char="•"/>
            </a:pPr>
            <a:r>
              <a:rPr lang="en-US" altLang="en-US" kern="0" dirty="0">
                <a:solidFill>
                  <a:srgbClr val="000000"/>
                </a:solidFill>
                <a:latin typeface="Verdana"/>
                <a:cs typeface="Times New Roman" pitchFamily="18" charset="0"/>
              </a:rPr>
              <a:t>Only an approved battery charger should </a:t>
            </a:r>
            <a:r>
              <a:rPr lang="en-US" altLang="en-US" kern="0" dirty="0" smtClean="0">
                <a:solidFill>
                  <a:srgbClr val="000000"/>
                </a:solidFill>
                <a:latin typeface="Verdana"/>
                <a:cs typeface="Times New Roman" pitchFamily="18" charset="0"/>
              </a:rPr>
              <a:t>be     used </a:t>
            </a:r>
            <a:r>
              <a:rPr lang="en-US" altLang="en-US" kern="0" dirty="0">
                <a:solidFill>
                  <a:srgbClr val="000000"/>
                </a:solidFill>
                <a:latin typeface="Verdana"/>
                <a:cs typeface="Times New Roman" pitchFamily="18" charset="0"/>
              </a:rPr>
              <a:t>(e.g. those designed to shut off automatically when the batteries are fully charged).</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7</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spTree>
    <p:extLst>
      <p:ext uri="{BB962C8B-B14F-4D97-AF65-F5344CB8AC3E}">
        <p14:creationId xmlns:p14="http://schemas.microsoft.com/office/powerpoint/2010/main" val="3957757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cs typeface="Times New Roman" pitchFamily="18" charset="0"/>
              </a:rPr>
              <a:t>Golf Cart Safety</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304800" y="1394619"/>
            <a:ext cx="8534400" cy="3962400"/>
          </a:xfrm>
        </p:spPr>
        <p:txBody>
          <a:bodyPr/>
          <a:lstStyle/>
          <a:p>
            <a:pPr marL="342900" lvl="0" indent="-342900"/>
            <a:r>
              <a:rPr lang="en-US" altLang="en-US" u="sng" kern="0" dirty="0" smtClean="0">
                <a:solidFill>
                  <a:srgbClr val="000000"/>
                </a:solidFill>
                <a:latin typeface="Verdana"/>
                <a:cs typeface="Times New Roman" pitchFamily="18" charset="0"/>
              </a:rPr>
              <a:t>BATTERY </a:t>
            </a:r>
            <a:r>
              <a:rPr lang="en-US" altLang="en-US" u="sng" kern="0" dirty="0">
                <a:solidFill>
                  <a:srgbClr val="000000"/>
                </a:solidFill>
                <a:latin typeface="Verdana"/>
                <a:cs typeface="Times New Roman" pitchFamily="18" charset="0"/>
              </a:rPr>
              <a:t>CHARGING</a:t>
            </a:r>
            <a:r>
              <a:rPr lang="en-US" altLang="en-US" kern="0" dirty="0">
                <a:solidFill>
                  <a:srgbClr val="000000"/>
                </a:solidFill>
                <a:latin typeface="Verdana"/>
                <a:cs typeface="Times New Roman" pitchFamily="18" charset="0"/>
              </a:rPr>
              <a:t> (Continued)</a:t>
            </a:r>
            <a:endParaRPr lang="en-US" altLang="en-US" u="sng" kern="0" dirty="0">
              <a:solidFill>
                <a:srgbClr val="000000"/>
              </a:solidFill>
              <a:latin typeface="Verdana"/>
              <a:cs typeface="Times New Roman" pitchFamily="18" charset="0"/>
            </a:endParaRPr>
          </a:p>
          <a:p>
            <a:pPr marL="457200" lvl="0" indent="-457200" algn="l">
              <a:buFont typeface="Arial" panose="020B0604020202020204" pitchFamily="34" charset="0"/>
              <a:buChar char="•"/>
            </a:pPr>
            <a:r>
              <a:rPr lang="en-US" altLang="en-US" kern="0" dirty="0" smtClean="0">
                <a:solidFill>
                  <a:srgbClr val="000000"/>
                </a:solidFill>
                <a:latin typeface="Verdana"/>
                <a:cs typeface="Times New Roman" pitchFamily="18" charset="0"/>
              </a:rPr>
              <a:t>Pour </a:t>
            </a:r>
            <a:r>
              <a:rPr lang="en-US" altLang="en-US" kern="0" dirty="0">
                <a:solidFill>
                  <a:srgbClr val="000000"/>
                </a:solidFill>
                <a:latin typeface="Verdana"/>
                <a:cs typeface="Times New Roman" pitchFamily="18" charset="0"/>
              </a:rPr>
              <a:t>baking soda on all spilled battery                                                  </a:t>
            </a:r>
            <a:r>
              <a:rPr lang="en-US" altLang="en-US" kern="0" dirty="0" smtClean="0">
                <a:solidFill>
                  <a:srgbClr val="000000"/>
                </a:solidFill>
                <a:latin typeface="Verdana"/>
                <a:cs typeface="Times New Roman" pitchFamily="18" charset="0"/>
              </a:rPr>
              <a:t>acid </a:t>
            </a:r>
            <a:r>
              <a:rPr lang="en-US" altLang="en-US" kern="0" dirty="0">
                <a:solidFill>
                  <a:srgbClr val="000000"/>
                </a:solidFill>
                <a:latin typeface="Verdana"/>
                <a:cs typeface="Times New Roman" pitchFamily="18" charset="0"/>
              </a:rPr>
              <a:t>before cleaning up the spill. </a:t>
            </a:r>
          </a:p>
          <a:p>
            <a:pPr marL="342900" lvl="0" indent="-342900" algn="l">
              <a:buFont typeface="Arial" panose="020B0604020202020204" pitchFamily="34" charset="0"/>
              <a:buChar char="•"/>
            </a:pPr>
            <a:r>
              <a:rPr lang="en-US" altLang="en-US" kern="0" dirty="0" smtClean="0">
                <a:solidFill>
                  <a:srgbClr val="000000"/>
                </a:solidFill>
                <a:latin typeface="Verdana"/>
                <a:cs typeface="Times New Roman" pitchFamily="18" charset="0"/>
              </a:rPr>
              <a:t> Wash </a:t>
            </a:r>
            <a:r>
              <a:rPr lang="en-US" altLang="en-US" kern="0" dirty="0">
                <a:solidFill>
                  <a:srgbClr val="000000"/>
                </a:solidFill>
                <a:latin typeface="Verdana"/>
                <a:cs typeface="Times New Roman" pitchFamily="18" charset="0"/>
              </a:rPr>
              <a:t>skin thoroughly with cold water if you make </a:t>
            </a:r>
            <a:r>
              <a:rPr lang="en-US" altLang="en-US" kern="0" dirty="0" smtClean="0">
                <a:solidFill>
                  <a:srgbClr val="000000"/>
                </a:solidFill>
                <a:latin typeface="Verdana"/>
                <a:cs typeface="Times New Roman" pitchFamily="18" charset="0"/>
              </a:rPr>
              <a:t>  </a:t>
            </a:r>
            <a:br>
              <a:rPr lang="en-US" altLang="en-US" kern="0" dirty="0" smtClean="0">
                <a:solidFill>
                  <a:srgbClr val="000000"/>
                </a:solidFill>
                <a:latin typeface="Verdana"/>
                <a:cs typeface="Times New Roman" pitchFamily="18" charset="0"/>
              </a:rPr>
            </a:br>
            <a:r>
              <a:rPr lang="en-US" altLang="en-US" kern="0" dirty="0" smtClean="0">
                <a:solidFill>
                  <a:srgbClr val="000000"/>
                </a:solidFill>
                <a:latin typeface="Verdana"/>
                <a:cs typeface="Times New Roman" pitchFamily="18" charset="0"/>
              </a:rPr>
              <a:t> contact </a:t>
            </a:r>
            <a:r>
              <a:rPr lang="en-US" altLang="en-US" kern="0" dirty="0">
                <a:solidFill>
                  <a:srgbClr val="000000"/>
                </a:solidFill>
                <a:latin typeface="Verdana"/>
                <a:cs typeface="Times New Roman" pitchFamily="18" charset="0"/>
              </a:rPr>
              <a:t>with battery acid.   </a:t>
            </a:r>
          </a:p>
          <a:p>
            <a:pPr marL="342900" lvl="0" indent="-342900" algn="l">
              <a:buFont typeface="Arial" panose="020B0604020202020204" pitchFamily="34" charset="0"/>
              <a:buChar char="•"/>
            </a:pPr>
            <a:r>
              <a:rPr lang="en-US" altLang="en-US" kern="0" dirty="0" smtClean="0">
                <a:solidFill>
                  <a:srgbClr val="000000"/>
                </a:solidFill>
                <a:latin typeface="Verdana"/>
                <a:cs typeface="Times New Roman" pitchFamily="18" charset="0"/>
              </a:rPr>
              <a:t> Disconnect </a:t>
            </a:r>
            <a:r>
              <a:rPr lang="en-US" altLang="en-US" kern="0" dirty="0">
                <a:solidFill>
                  <a:srgbClr val="000000"/>
                </a:solidFill>
                <a:latin typeface="Verdana"/>
                <a:cs typeface="Times New Roman" pitchFamily="18" charset="0"/>
              </a:rPr>
              <a:t>all battery charger cords </a:t>
            </a:r>
            <a:r>
              <a:rPr lang="en-US" altLang="en-US" kern="0" dirty="0" smtClean="0">
                <a:solidFill>
                  <a:srgbClr val="000000"/>
                </a:solidFill>
                <a:latin typeface="Verdana"/>
                <a:cs typeface="Times New Roman" pitchFamily="18" charset="0"/>
              </a:rPr>
              <a:t>before using  </a:t>
            </a:r>
            <a:br>
              <a:rPr lang="en-US" altLang="en-US" kern="0" dirty="0" smtClean="0">
                <a:solidFill>
                  <a:srgbClr val="000000"/>
                </a:solidFill>
                <a:latin typeface="Verdana"/>
                <a:cs typeface="Times New Roman" pitchFamily="18" charset="0"/>
              </a:rPr>
            </a:br>
            <a:r>
              <a:rPr lang="en-US" altLang="en-US" kern="0" dirty="0" smtClean="0">
                <a:solidFill>
                  <a:srgbClr val="000000"/>
                </a:solidFill>
                <a:latin typeface="Verdana"/>
                <a:cs typeface="Times New Roman" pitchFamily="18" charset="0"/>
              </a:rPr>
              <a:t> the </a:t>
            </a:r>
            <a:r>
              <a:rPr lang="en-US" altLang="en-US" kern="0" dirty="0">
                <a:solidFill>
                  <a:srgbClr val="000000"/>
                </a:solidFill>
                <a:latin typeface="Verdana"/>
                <a:cs typeface="Times New Roman" pitchFamily="18" charset="0"/>
              </a:rPr>
              <a:t>golf cart. </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8</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pic>
        <p:nvPicPr>
          <p:cNvPr id="6" name="Picture 4" descr="image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14800"/>
            <a:ext cx="304800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25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r>
              <a:rPr lang="en-US" altLang="en-US" sz="2800" kern="0" dirty="0">
                <a:solidFill>
                  <a:srgbClr val="FFFFFF"/>
                </a:solidFill>
                <a:latin typeface="Verdana"/>
              </a:rPr>
              <a:t>Incident Preven</a:t>
            </a:r>
            <a:r>
              <a:rPr lang="en-US" altLang="en-US" sz="3200" kern="0" dirty="0">
                <a:solidFill>
                  <a:srgbClr val="FFFFFF"/>
                </a:solidFill>
                <a:latin typeface="Verdana"/>
              </a:rPr>
              <a:t>tion</a:t>
            </a:r>
            <a:endParaRPr lang="en-US" sz="2800" dirty="0" smtClean="0">
              <a:solidFill>
                <a:schemeClr val="bg1"/>
              </a:solidFill>
              <a:latin typeface="Verdana" pitchFamily="34" charset="0"/>
            </a:endParaRPr>
          </a:p>
        </p:txBody>
      </p:sp>
      <p:sp>
        <p:nvSpPr>
          <p:cNvPr id="4099" name="Subtitle 2"/>
          <p:cNvSpPr>
            <a:spLocks noGrp="1"/>
          </p:cNvSpPr>
          <p:nvPr>
            <p:ph type="subTitle" idx="1"/>
          </p:nvPr>
        </p:nvSpPr>
        <p:spPr>
          <a:xfrm>
            <a:off x="533087" y="2438400"/>
            <a:ext cx="8229600" cy="3429000"/>
          </a:xfrm>
        </p:spPr>
        <p:txBody>
          <a:bodyPr/>
          <a:lstStyle/>
          <a:p>
            <a:pPr marL="342900" lvl="0" indent="-342900" algn="l" eaLnBrk="0" hangingPunct="0">
              <a:buFontTx/>
              <a:buChar char="•"/>
            </a:pPr>
            <a:r>
              <a:rPr lang="en-US" altLang="en-US" kern="0" dirty="0">
                <a:solidFill>
                  <a:srgbClr val="000000"/>
                </a:solidFill>
                <a:latin typeface="Verdana"/>
              </a:rPr>
              <a:t>Rollovers</a:t>
            </a:r>
          </a:p>
          <a:p>
            <a:pPr marL="742950" lvl="1" indent="-285750" algn="l" eaLnBrk="0" hangingPunct="0">
              <a:buFontTx/>
              <a:buChar char="–"/>
            </a:pPr>
            <a:r>
              <a:rPr lang="en-US" altLang="en-US" sz="2400" kern="0" dirty="0">
                <a:solidFill>
                  <a:srgbClr val="000000"/>
                </a:solidFill>
                <a:latin typeface="Verdana"/>
              </a:rPr>
              <a:t>Take turns slowly</a:t>
            </a:r>
          </a:p>
          <a:p>
            <a:pPr marL="742950" lvl="1" indent="-285750" algn="l" eaLnBrk="0" hangingPunct="0">
              <a:buFontTx/>
              <a:buChar char="–"/>
            </a:pPr>
            <a:r>
              <a:rPr lang="en-US" altLang="en-US" sz="2400" kern="0" dirty="0">
                <a:solidFill>
                  <a:srgbClr val="000000"/>
                </a:solidFill>
                <a:latin typeface="Verdana"/>
              </a:rPr>
              <a:t>Distribute load evenly </a:t>
            </a:r>
            <a:r>
              <a:rPr lang="en-US" altLang="en-US" sz="2400" kern="0" dirty="0" smtClean="0">
                <a:solidFill>
                  <a:srgbClr val="000000"/>
                </a:solidFill>
                <a:latin typeface="Verdana"/>
              </a:rPr>
              <a:t>and </a:t>
            </a:r>
            <a:r>
              <a:rPr lang="en-US" altLang="en-US" sz="2400" kern="0" dirty="0">
                <a:solidFill>
                  <a:srgbClr val="000000"/>
                </a:solidFill>
                <a:latin typeface="Verdana"/>
              </a:rPr>
              <a:t>only </a:t>
            </a:r>
            <a:r>
              <a:rPr lang="en-US" altLang="en-US" sz="2400" kern="0" dirty="0" smtClean="0">
                <a:solidFill>
                  <a:srgbClr val="000000"/>
                </a:solidFill>
                <a:latin typeface="Verdana"/>
              </a:rPr>
              <a:t>                    as heavy as </a:t>
            </a:r>
            <a:r>
              <a:rPr lang="en-US" altLang="en-US" sz="2400" kern="0" dirty="0">
                <a:solidFill>
                  <a:srgbClr val="000000"/>
                </a:solidFill>
                <a:latin typeface="Verdana"/>
              </a:rPr>
              <a:t>cart/vehicle rated</a:t>
            </a:r>
          </a:p>
          <a:p>
            <a:pPr marL="742950" lvl="1" indent="-285750" algn="l" eaLnBrk="0" hangingPunct="0">
              <a:buFontTx/>
              <a:buChar char="–"/>
            </a:pPr>
            <a:r>
              <a:rPr lang="en-US" altLang="en-US" sz="2400" kern="0" dirty="0">
                <a:solidFill>
                  <a:srgbClr val="000000"/>
                </a:solidFill>
                <a:latin typeface="Verdana"/>
              </a:rPr>
              <a:t>Tie loads down</a:t>
            </a:r>
          </a:p>
          <a:p>
            <a:pPr marL="742950" lvl="1" indent="-285750" algn="l" eaLnBrk="0" hangingPunct="0">
              <a:buFontTx/>
              <a:buChar char="–"/>
            </a:pPr>
            <a:r>
              <a:rPr lang="en-US" altLang="en-US" sz="2400" kern="0" dirty="0">
                <a:solidFill>
                  <a:srgbClr val="000000"/>
                </a:solidFill>
                <a:latin typeface="Verdana"/>
              </a:rPr>
              <a:t>Reduce speed on hills and rough ground</a:t>
            </a:r>
          </a:p>
          <a:p>
            <a:pPr marL="742950" lvl="1" indent="-285750" algn="l" eaLnBrk="0" hangingPunct="0">
              <a:buFontTx/>
              <a:buChar char="–"/>
            </a:pPr>
            <a:r>
              <a:rPr lang="en-US" altLang="en-US" sz="2400" kern="0" dirty="0">
                <a:solidFill>
                  <a:srgbClr val="000000"/>
                </a:solidFill>
                <a:latin typeface="Verdana"/>
              </a:rPr>
              <a:t>Slow down when backing on wet surfaces</a:t>
            </a:r>
          </a:p>
          <a:p>
            <a:pPr algn="l" eaLnBrk="1" hangingPunct="1"/>
            <a:endParaRPr lang="en-US" dirty="0" smtClean="0">
              <a:solidFill>
                <a:schemeClr val="tx1"/>
              </a:solidFill>
            </a:endParaRP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fld id="{866EBD4E-B49F-4F5C-9FDB-FEE0D0B20E61}" type="slidenum">
              <a:rPr lang="en-US" sz="1400" smtClean="0">
                <a:solidFill>
                  <a:schemeClr val="bg1"/>
                </a:solidFill>
                <a:latin typeface="Verdana" pitchFamily="34" charset="0"/>
              </a:rPr>
              <a:pPr algn="ctr" fontAlgn="base">
                <a:spcBef>
                  <a:spcPct val="0"/>
                </a:spcBef>
                <a:spcAft>
                  <a:spcPct val="0"/>
                </a:spcAft>
                <a:defRPr/>
              </a:pPr>
              <a:t>9</a:t>
            </a:fld>
            <a:endParaRPr lang="en-US" sz="1400" dirty="0" smtClean="0">
              <a:solidFill>
                <a:schemeClr val="bg1"/>
              </a:solidFill>
              <a:latin typeface="Verdana"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smtClean="0">
                <a:solidFill>
                  <a:schemeClr val="bg1"/>
                </a:solidFill>
                <a:latin typeface="Verdana" pitchFamily="34" charset="0"/>
              </a:rPr>
              <a:t>PPT-074-02</a:t>
            </a:r>
            <a:endParaRPr lang="en-US" sz="1400" dirty="0" smtClean="0">
              <a:solidFill>
                <a:schemeClr val="bg1"/>
              </a:solidFill>
              <a:latin typeface="Verdana" pitchFamily="34" charset="0"/>
            </a:endParaRP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400"/>
            <a:ext cx="329882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0283224"/>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Custom 3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070C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3181266-F441-488D-907B-4A3D666746A6}"/>
</file>

<file path=customXml/itemProps2.xml><?xml version="1.0" encoding="utf-8"?>
<ds:datastoreItem xmlns:ds="http://schemas.openxmlformats.org/officeDocument/2006/customXml" ds:itemID="{471D58A8-6026-4CD5-9924-307EC45AAA81}"/>
</file>

<file path=customXml/itemProps3.xml><?xml version="1.0" encoding="utf-8"?>
<ds:datastoreItem xmlns:ds="http://schemas.openxmlformats.org/officeDocument/2006/customXml" ds:itemID="{28545381-F368-47EA-BBFA-1D0A6CD99FBA}"/>
</file>

<file path=docProps/app.xml><?xml version="1.0" encoding="utf-8"?>
<Properties xmlns="http://schemas.openxmlformats.org/officeDocument/2006/extended-properties" xmlns:vt="http://schemas.openxmlformats.org/officeDocument/2006/docPropsVTypes">
  <Template>new ppt template</Template>
  <TotalTime>946</TotalTime>
  <Words>1409</Words>
  <Application>Microsoft Office PowerPoint</Application>
  <PresentationFormat>On-screen Show (4:3)</PresentationFormat>
  <Paragraphs>218</Paragraphs>
  <Slides>15</Slides>
  <Notes>14</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new ppt template</vt:lpstr>
      <vt:lpstr>Custom Design</vt:lpstr>
      <vt:lpstr>1_new PPT template</vt:lpstr>
      <vt:lpstr>Default Design</vt:lpstr>
      <vt:lpstr>Golf  &amp; Utility Cart Safety</vt:lpstr>
      <vt:lpstr>Statistics</vt:lpstr>
      <vt:lpstr>Hazards</vt:lpstr>
      <vt:lpstr>Golf Cart Safety</vt:lpstr>
      <vt:lpstr>Golf Cart Safety</vt:lpstr>
      <vt:lpstr>Maintenance</vt:lpstr>
      <vt:lpstr>Golf Cart Safety</vt:lpstr>
      <vt:lpstr>Golf Cart Safety</vt:lpstr>
      <vt:lpstr>Incident Prevention</vt:lpstr>
      <vt:lpstr>Summary</vt:lpstr>
      <vt:lpstr>Review</vt:lpstr>
      <vt:lpstr>Review</vt:lpstr>
      <vt:lpstr>Review</vt:lpstr>
      <vt:lpstr>Contact Information</vt:lpstr>
      <vt:lpstr>Questions</vt:lpstr>
    </vt:vector>
  </TitlesOfParts>
  <Company>Labor &amp;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Shooter Awareness</dc:title>
  <dc:creator>Stephen Lane</dc:creator>
  <cp:lastModifiedBy>Stephen Pakosh</cp:lastModifiedBy>
  <cp:revision>90</cp:revision>
  <dcterms:created xsi:type="dcterms:W3CDTF">2016-02-16T19:02:33Z</dcterms:created>
  <dcterms:modified xsi:type="dcterms:W3CDTF">2016-09-09T15:07:39Z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22600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