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43" autoAdjust="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28DD-7629-49F8-B94D-6AD3550DEB6D}" type="datetimeFigureOut">
              <a:rPr lang="en-US" smtClean="0"/>
              <a:pPr/>
              <a:t>3/3/2015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dirty="0"/>
          </a:p>
        </p:txBody>
      </p:sp>
    </p:spTree>
    <p:extLst>
      <p:ext uri="{BB962C8B-B14F-4D97-AF65-F5344CB8AC3E}">
        <p14:creationId xmlns:p14="http://schemas.microsoft.com/office/powerpoint/2010/main" val="97384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The afore mentioned definitions for classification of flammable and combustible liquids are quite complex. The diagram above should aid in their understanding.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dirty="0"/>
          </a:p>
        </p:txBody>
      </p:sp>
    </p:spTree>
    <p:extLst>
      <p:ext uri="{BB962C8B-B14F-4D97-AF65-F5344CB8AC3E}">
        <p14:creationId xmlns:p14="http://schemas.microsoft.com/office/powerpoint/2010/main" val="292854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An alarm system, e.g., telephone system, siren, etc., shall be established by the employer whereby employees on the site and the local fire department can be alerted for an emergency.</a:t>
            </a:r>
          </a:p>
          <a:p>
            <a:r>
              <a:rPr lang="en-US" sz="1200" dirty="0" smtClean="0">
                <a:latin typeface="Verdana" pitchFamily="34" charset="0"/>
                <a:ea typeface="Verdana" pitchFamily="34" charset="0"/>
                <a:cs typeface="Verdana" pitchFamily="34" charset="0"/>
              </a:rPr>
              <a:t>The alarm code and reporting instructions shall be conspicuously posted at phones and at employee entrances.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dirty="0"/>
          </a:p>
        </p:txBody>
      </p:sp>
    </p:spTree>
    <p:extLst>
      <p:ext uri="{BB962C8B-B14F-4D97-AF65-F5344CB8AC3E}">
        <p14:creationId xmlns:p14="http://schemas.microsoft.com/office/powerpoint/2010/main" val="325108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charset="0"/>
              </a:rPr>
              <a:t>Electrical wiring and equipment for light, heat, or power purposes shall be installed in compliance with the requirements of Subpart K of this part.</a:t>
            </a:r>
          </a:p>
          <a:p>
            <a:r>
              <a:rPr lang="en-US" sz="1200" dirty="0" smtClean="0">
                <a:latin typeface="Arial" charset="0"/>
              </a:rPr>
              <a:t>Internal combustion engine powered equipment shall be so located that the exhausts are well away from combustible materials. When the exhausts are piped to outside the building under construction, a clearance of at least 6 inches shall be maintained between such piping and combustible material.</a:t>
            </a:r>
          </a:p>
          <a:p>
            <a:r>
              <a:rPr lang="en-US" sz="1200" dirty="0" smtClean="0">
                <a:latin typeface="Arial" charset="0"/>
              </a:rPr>
              <a:t>Smoking shall be prohibited at or in the vicinity of operations which constitute a fire hazard, and shall be conspicuously posted: "No Smoking or Open Flame.”</a:t>
            </a:r>
          </a:p>
          <a:p>
            <a:r>
              <a:rPr lang="en-US" sz="1200" dirty="0" smtClean="0">
                <a:latin typeface="Arial" charset="0"/>
              </a:rPr>
              <a:t>Portable battery powered lighting equipment, used in connection with the storage, handling, or use of flammable gases or liquids, shall be of the type approved for the hazardous locations.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dirty="0"/>
          </a:p>
        </p:txBody>
      </p:sp>
    </p:spTree>
    <p:extLst>
      <p:ext uri="{BB962C8B-B14F-4D97-AF65-F5344CB8AC3E}">
        <p14:creationId xmlns:p14="http://schemas.microsoft.com/office/powerpoint/2010/main" val="379166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Combustible materials shall be piled with due regard to the stability of piles and in no case higher than 20 feet.</a:t>
            </a:r>
          </a:p>
          <a:p>
            <a:r>
              <a:rPr lang="en-US" sz="1200" dirty="0" smtClean="0">
                <a:latin typeface="Verdana" pitchFamily="34" charset="0"/>
                <a:ea typeface="Verdana" pitchFamily="34" charset="0"/>
                <a:cs typeface="Verdana" pitchFamily="34" charset="0"/>
              </a:rPr>
              <a:t>Driveways between and around combustible storage piles shall be at least 15 feet wide and maintained free from accumulation of rubbish, equipment, or other articles or materials. Driveways shall be so spaced that a maximum grid system unit of 50 feet by 150 feet is produced.</a:t>
            </a:r>
          </a:p>
          <a:p>
            <a:r>
              <a:rPr lang="en-US" sz="1200" dirty="0" smtClean="0">
                <a:latin typeface="Verdana" pitchFamily="34" charset="0"/>
                <a:ea typeface="Verdana" pitchFamily="34" charset="0"/>
                <a:cs typeface="Verdana" pitchFamily="34" charset="0"/>
              </a:rPr>
              <a:t>The entire storage site shall be kept free from accumulation of unnecessary combustible materials. Weeds and grass shall be kept down and a regular procedure provided for the periodic cleanup of the entire area.</a:t>
            </a:r>
          </a:p>
          <a:p>
            <a:r>
              <a:rPr lang="en-US" sz="1200" dirty="0" smtClean="0">
                <a:latin typeface="Verdana" pitchFamily="34" charset="0"/>
                <a:ea typeface="Verdana" pitchFamily="34" charset="0"/>
                <a:cs typeface="Verdana" pitchFamily="34" charset="0"/>
              </a:rPr>
              <a:t>When there is a danger of an underground fire, that land shall not be used for combustible or flammable storage.</a:t>
            </a:r>
          </a:p>
          <a:p>
            <a:endParaRPr lang="en-US" sz="1200" dirty="0" smtClean="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dirty="0"/>
          </a:p>
        </p:txBody>
      </p:sp>
    </p:spTree>
    <p:extLst>
      <p:ext uri="{BB962C8B-B14F-4D97-AF65-F5344CB8AC3E}">
        <p14:creationId xmlns:p14="http://schemas.microsoft.com/office/powerpoint/2010/main" val="726312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Method of piling shall be solid wherever possible and in orderly and regular piles. No combustible material shall be stored outdoors within 10 feet of a building or structure.</a:t>
            </a:r>
          </a:p>
          <a:p>
            <a:r>
              <a:rPr lang="en-US" sz="1200" dirty="0" smtClean="0">
                <a:latin typeface="Verdana" pitchFamily="34" charset="0"/>
                <a:ea typeface="Verdana" pitchFamily="34" charset="0"/>
                <a:cs typeface="Verdana" pitchFamily="34" charset="0"/>
              </a:rPr>
              <a:t>Portable fire extinguishing equipment, suitable for the fire hazard involved, shall be provided at convenient, conspicuously accessible locations in the yard area. Portable fire extinguishers, rated not less than 2A, shall be placed so that maximum travel distance to the nearest unit shall not exceed 100 feet.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dirty="0"/>
          </a:p>
        </p:txBody>
      </p:sp>
    </p:spTree>
    <p:extLst>
      <p:ext uri="{BB962C8B-B14F-4D97-AF65-F5344CB8AC3E}">
        <p14:creationId xmlns:p14="http://schemas.microsoft.com/office/powerpoint/2010/main" val="223237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Storage shall not obstruct, or adversely affect, means of exit.</a:t>
            </a:r>
          </a:p>
          <a:p>
            <a:r>
              <a:rPr lang="en-US" sz="1200" dirty="0" smtClean="0">
                <a:latin typeface="Verdana" pitchFamily="34" charset="0"/>
                <a:ea typeface="Verdana" pitchFamily="34" charset="0"/>
                <a:cs typeface="Verdana" pitchFamily="34" charset="0"/>
              </a:rPr>
              <a:t>All materials shall be stored, handled, and piled with due regard to their fire characteristics.</a:t>
            </a:r>
          </a:p>
          <a:p>
            <a:r>
              <a:rPr lang="en-US" sz="1200" dirty="0" smtClean="0">
                <a:latin typeface="Verdana" pitchFamily="34" charset="0"/>
                <a:ea typeface="Verdana" pitchFamily="34" charset="0"/>
                <a:cs typeface="Verdana" pitchFamily="34" charset="0"/>
              </a:rPr>
              <a:t>Noncompatible materials, which may create a fire hazard, shall be segregated by a barrier having a fire resistance of at least 1 hour.</a:t>
            </a:r>
          </a:p>
          <a:p>
            <a:r>
              <a:rPr lang="en-US" sz="1200" dirty="0" smtClean="0">
                <a:latin typeface="Verdana" pitchFamily="34" charset="0"/>
                <a:ea typeface="Verdana" pitchFamily="34" charset="0"/>
                <a:cs typeface="Verdana" pitchFamily="34" charset="0"/>
              </a:rPr>
              <a:t>Material shall be piled to minimize the spread of fire internally and to permit convenient access for firefighting. Stable piling shall be maintained at all times. Aisle space shall be maintained to safely accommodate the widest vehicle that may be used within the building for firefighting purposes.</a:t>
            </a:r>
          </a:p>
          <a:p>
            <a:r>
              <a:rPr lang="en-US" sz="1200" dirty="0" smtClean="0">
                <a:latin typeface="Verdana" pitchFamily="34" charset="0"/>
                <a:ea typeface="Verdana" pitchFamily="34" charset="0"/>
                <a:cs typeface="Verdana" pitchFamily="34" charset="0"/>
              </a:rPr>
              <a:t>Clearance of at least 36 inches shall be maintained between the top level of the stored material and the sprinkler deflectors.</a:t>
            </a:r>
          </a:p>
          <a:p>
            <a:r>
              <a:rPr lang="en-US" sz="1200" dirty="0" smtClean="0">
                <a:latin typeface="Verdana" pitchFamily="34" charset="0"/>
                <a:ea typeface="Verdana" pitchFamily="34" charset="0"/>
                <a:cs typeface="Verdana" pitchFamily="34" charset="0"/>
              </a:rPr>
              <a:t>Clearance shall be maintained around lights and heating units to prevent ignition of combustible materials.</a:t>
            </a:r>
          </a:p>
          <a:p>
            <a:r>
              <a:rPr lang="en-US" sz="1200" dirty="0" smtClean="0">
                <a:latin typeface="Verdana" pitchFamily="34" charset="0"/>
                <a:ea typeface="Verdana" pitchFamily="34" charset="0"/>
                <a:cs typeface="Verdana" pitchFamily="34" charset="0"/>
              </a:rPr>
              <a:t>A clearance of 24 inches shall be maintained around the path of travel of fire doors unless a barricade is provided, in which case no clearance is needed. Material shall not be stored within 36 inches of a fire door opening.</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dirty="0"/>
          </a:p>
        </p:txBody>
      </p:sp>
    </p:spTree>
    <p:extLst>
      <p:ext uri="{BB962C8B-B14F-4D97-AF65-F5344CB8AC3E}">
        <p14:creationId xmlns:p14="http://schemas.microsoft.com/office/powerpoint/2010/main" val="69524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Only approved containers and portable tanks shall be used for storage and handling of flammable and combustible liquids. Approved metal safety cans shall be used for the handling and use of flammable liquids in quantities greater than one gallon, except that this shall not apply to those flammable liquid materials which are highly viscid (extremely hard to pour), which may be used and handled in original shipping containers. For quantities of one gallon or less, only the original container or approved metal safety cans shall be used for storage, use, and handling of flammable liquids.</a:t>
            </a:r>
          </a:p>
          <a:p>
            <a:r>
              <a:rPr lang="en-US" sz="1200" dirty="0" smtClean="0">
                <a:latin typeface="Verdana" pitchFamily="34" charset="0"/>
                <a:ea typeface="Verdana" pitchFamily="34" charset="0"/>
                <a:cs typeface="Verdana" pitchFamily="34" charset="0"/>
              </a:rPr>
              <a:t>Flammable or combustible liquids shall not be stored in areas used for exits, stairways, or normally used for the safe passage of people.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dirty="0"/>
          </a:p>
        </p:txBody>
      </p:sp>
    </p:spTree>
    <p:extLst>
      <p:ext uri="{BB962C8B-B14F-4D97-AF65-F5344CB8AC3E}">
        <p14:creationId xmlns:p14="http://schemas.microsoft.com/office/powerpoint/2010/main" val="4008094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No more than 25 gallons of flammable or combustible liquids shall be stored in a room outside of an approved storage cabinet. For storage of liquefied petroleum gas, see 1926.153.</a:t>
            </a:r>
          </a:p>
          <a:p>
            <a:r>
              <a:rPr lang="en-US" sz="1200" dirty="0" smtClean="0">
                <a:latin typeface="Verdana" pitchFamily="34" charset="0"/>
                <a:ea typeface="Verdana" pitchFamily="34" charset="0"/>
                <a:cs typeface="Verdana" pitchFamily="34" charset="0"/>
              </a:rPr>
              <a:t>Quantities of flammable and combustible liquid in excess of 25 gallons shall be stored in an acceptable or approved cabinet meeting the following requirements:</a:t>
            </a:r>
          </a:p>
          <a:p>
            <a:r>
              <a:rPr lang="en-US" sz="1200" dirty="0" smtClean="0">
                <a:latin typeface="Verdana" pitchFamily="34" charset="0"/>
                <a:ea typeface="Verdana" pitchFamily="34" charset="0"/>
                <a:cs typeface="Verdana" pitchFamily="34" charset="0"/>
              </a:rPr>
              <a:t>Acceptable wooden storage cabinets shall be constructed in the following manner, or equivalent: The bottom, sides, and top shall be constructed of an exterior grade of plywood at least 1 inch in thickness, which shall not break down or delaminate under standard fire test conditions. All joints shall be rabbeted and shall be fastened in two directions with flathead wood screws. When more than one door is used, there shall be a rabbeted overlap of not less than 1 inch. Steel hinges shall be mounted in such a manner as to not lose their holding capacity due to loosening or burning out of the screws when subjected to fire. Such cabinets shall be painted inside and out with fire retardant paint.</a:t>
            </a:r>
          </a:p>
          <a:p>
            <a:r>
              <a:rPr lang="en-US" sz="1200" dirty="0" smtClean="0">
                <a:latin typeface="Verdana" pitchFamily="34" charset="0"/>
                <a:ea typeface="Verdana" pitchFamily="34" charset="0"/>
                <a:cs typeface="Verdana" pitchFamily="34" charset="0"/>
              </a:rPr>
              <a:t>Approved metal storage cabinets will be acceptable.</a:t>
            </a:r>
          </a:p>
          <a:p>
            <a:r>
              <a:rPr lang="en-US" sz="1200" dirty="0" smtClean="0">
                <a:latin typeface="Verdana" pitchFamily="34" charset="0"/>
                <a:ea typeface="Verdana" pitchFamily="34" charset="0"/>
                <a:cs typeface="Verdana" pitchFamily="34" charset="0"/>
              </a:rPr>
              <a:t>Cabinets shall be labeled in conspicuous lettering, "Flammable-Keep Fire Away."</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dirty="0"/>
          </a:p>
        </p:txBody>
      </p:sp>
    </p:spTree>
    <p:extLst>
      <p:ext uri="{BB962C8B-B14F-4D97-AF65-F5344CB8AC3E}">
        <p14:creationId xmlns:p14="http://schemas.microsoft.com/office/powerpoint/2010/main" val="4124727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Areas in which flammable or combustible liquids are transferred at one time, in quantities greater than 5 gallons from one tank or container to another tank or container, shall be separated from other operations by 25-feet distance or by construction having a fire resistance of at least 1 hour. Drainage or other means shall be provided to control spills. Adequate natural or mechanical ventilation shall be provided to maintain the concentration of flammable vapor at or below 10 percent of the lower flammable limit.</a:t>
            </a:r>
          </a:p>
          <a:p>
            <a:r>
              <a:rPr lang="en-US" sz="1200" dirty="0" smtClean="0">
                <a:latin typeface="Verdana" pitchFamily="34" charset="0"/>
                <a:ea typeface="Verdana" pitchFamily="34" charset="0"/>
                <a:cs typeface="Verdana" pitchFamily="34" charset="0"/>
              </a:rPr>
              <a:t>Transfer of flammable liquids from one container to another shall be done only when containers are electrically interconnected (bonded).</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dirty="0"/>
          </a:p>
        </p:txBody>
      </p:sp>
    </p:spTree>
    <p:extLst>
      <p:ext uri="{BB962C8B-B14F-4D97-AF65-F5344CB8AC3E}">
        <p14:creationId xmlns:p14="http://schemas.microsoft.com/office/powerpoint/2010/main" val="3147796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The dispensing units shall be protected against collision damage.</a:t>
            </a:r>
          </a:p>
          <a:p>
            <a:r>
              <a:rPr lang="en-US" sz="1200" dirty="0" smtClean="0">
                <a:latin typeface="Verdana" pitchFamily="34" charset="0"/>
                <a:ea typeface="Verdana" pitchFamily="34" charset="0"/>
                <a:cs typeface="Verdana" pitchFamily="34" charset="0"/>
              </a:rPr>
              <a:t>Flammable liquids shall be kept in closed containers when not actually in use.</a:t>
            </a:r>
          </a:p>
          <a:p>
            <a:r>
              <a:rPr lang="en-US" sz="1200" dirty="0" smtClean="0">
                <a:latin typeface="Verdana" pitchFamily="34" charset="0"/>
                <a:ea typeface="Verdana" pitchFamily="34" charset="0"/>
                <a:cs typeface="Verdana" pitchFamily="34" charset="0"/>
              </a:rPr>
              <a:t>Leakage or spillage of flammable or combustible liquids shall be disposed of promptly and safely.</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dirty="0"/>
          </a:p>
        </p:txBody>
      </p:sp>
    </p:spTree>
    <p:extLst>
      <p:ext uri="{BB962C8B-B14F-4D97-AF65-F5344CB8AC3E}">
        <p14:creationId xmlns:p14="http://schemas.microsoft.com/office/powerpoint/2010/main" val="155681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200" dirty="0" smtClean="0">
                <a:latin typeface="Verdana" pitchFamily="34" charset="0"/>
                <a:ea typeface="Verdana" pitchFamily="34" charset="0"/>
                <a:cs typeface="Verdana" pitchFamily="34" charset="0"/>
              </a:rPr>
              <a:t>Since it is the vapor of the liquid, not the liquid itself, that burns, vapor generation becomes the primary factor in determining the fire hazard. </a:t>
            </a:r>
          </a:p>
          <a:p>
            <a:pPr>
              <a:spcBef>
                <a:spcPts val="500"/>
              </a:spcBef>
              <a:spcAft>
                <a:spcPts val="500"/>
              </a:spcAft>
            </a:pPr>
            <a:r>
              <a:rPr lang="en-US" sz="1200" dirty="0" smtClean="0">
                <a:latin typeface="Verdana" pitchFamily="34" charset="0"/>
                <a:ea typeface="Verdana" pitchFamily="34" charset="0"/>
                <a:cs typeface="Verdana" pitchFamily="34" charset="0"/>
              </a:rPr>
              <a:t>The expression "low flash - high hazard" applies. </a:t>
            </a:r>
          </a:p>
          <a:p>
            <a:pPr>
              <a:spcBef>
                <a:spcPts val="500"/>
              </a:spcBef>
              <a:spcAft>
                <a:spcPts val="500"/>
              </a:spcAft>
            </a:pPr>
            <a:r>
              <a:rPr lang="en-US" sz="1200" dirty="0" smtClean="0">
                <a:latin typeface="Verdana" pitchFamily="34" charset="0"/>
                <a:ea typeface="Verdana" pitchFamily="34" charset="0"/>
                <a:cs typeface="Verdana" pitchFamily="34" charset="0"/>
              </a:rPr>
              <a:t>Liquids having flash points below ambient storage temperatures generally display a rapid rate of flame spread over the surface of the liquid, since it is not necessary for the heat of the fire to expend its energy in heating the liquid to generate more vapor.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dirty="0"/>
          </a:p>
        </p:txBody>
      </p:sp>
    </p:spTree>
    <p:extLst>
      <p:ext uri="{BB962C8B-B14F-4D97-AF65-F5344CB8AC3E}">
        <p14:creationId xmlns:p14="http://schemas.microsoft.com/office/powerpoint/2010/main" val="143322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200" dirty="0" smtClean="0">
                <a:latin typeface="Verdana" pitchFamily="34" charset="0"/>
                <a:ea typeface="Verdana" pitchFamily="34" charset="0"/>
                <a:cs typeface="Verdana" pitchFamily="34" charset="0"/>
              </a:rPr>
              <a:t>There is a minimum concentration of vapor or gas in air below which propagation of flame does not occur on contact with a source of ignition. </a:t>
            </a:r>
          </a:p>
          <a:p>
            <a:pPr>
              <a:spcBef>
                <a:spcPts val="500"/>
              </a:spcBef>
              <a:spcAft>
                <a:spcPts val="500"/>
              </a:spcAft>
            </a:pPr>
            <a:r>
              <a:rPr lang="en-US" sz="1200" dirty="0" smtClean="0">
                <a:latin typeface="Verdana" pitchFamily="34" charset="0"/>
                <a:ea typeface="Verdana" pitchFamily="34" charset="0"/>
                <a:cs typeface="Verdana" pitchFamily="34" charset="0"/>
              </a:rPr>
              <a:t>There is also a maximum proportion of vapor in air above which propagation of flame does not occur.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dirty="0"/>
          </a:p>
        </p:txBody>
      </p:sp>
    </p:spTree>
    <p:extLst>
      <p:ext uri="{BB962C8B-B14F-4D97-AF65-F5344CB8AC3E}">
        <p14:creationId xmlns:p14="http://schemas.microsoft.com/office/powerpoint/2010/main" val="9459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These boundary-line mixtures of vapor with air are known as the </a:t>
            </a:r>
            <a:r>
              <a:rPr lang="en-US" sz="1200" i="1" dirty="0" smtClean="0">
                <a:latin typeface="Verdana" pitchFamily="34" charset="0"/>
                <a:ea typeface="Verdana" pitchFamily="34" charset="0"/>
                <a:cs typeface="Verdana" pitchFamily="34" charset="0"/>
              </a:rPr>
              <a:t>lower</a:t>
            </a:r>
            <a:r>
              <a:rPr lang="en-US" sz="1200" dirty="0" smtClean="0">
                <a:latin typeface="Verdana" pitchFamily="34" charset="0"/>
                <a:ea typeface="Verdana" pitchFamily="34" charset="0"/>
                <a:cs typeface="Verdana" pitchFamily="34" charset="0"/>
              </a:rPr>
              <a:t> and </a:t>
            </a:r>
            <a:r>
              <a:rPr lang="en-US" sz="1200" i="1" dirty="0" smtClean="0">
                <a:latin typeface="Verdana" pitchFamily="34" charset="0"/>
                <a:ea typeface="Verdana" pitchFamily="34" charset="0"/>
                <a:cs typeface="Verdana" pitchFamily="34" charset="0"/>
              </a:rPr>
              <a:t>upper flammable</a:t>
            </a:r>
            <a:r>
              <a:rPr lang="en-US" sz="1200" dirty="0" smtClean="0">
                <a:latin typeface="Verdana" pitchFamily="34" charset="0"/>
                <a:ea typeface="Verdana" pitchFamily="34" charset="0"/>
                <a:cs typeface="Verdana" pitchFamily="34" charset="0"/>
              </a:rPr>
              <a:t> or </a:t>
            </a:r>
            <a:r>
              <a:rPr lang="en-US" sz="1200" i="1" dirty="0" smtClean="0">
                <a:latin typeface="Verdana" pitchFamily="34" charset="0"/>
                <a:ea typeface="Verdana" pitchFamily="34" charset="0"/>
                <a:cs typeface="Verdana" pitchFamily="34" charset="0"/>
              </a:rPr>
              <a:t>explosive limits</a:t>
            </a:r>
            <a:r>
              <a:rPr lang="en-US" sz="1200" dirty="0" smtClean="0">
                <a:latin typeface="Verdana" pitchFamily="34" charset="0"/>
                <a:ea typeface="Verdana" pitchFamily="34" charset="0"/>
                <a:cs typeface="Verdana" pitchFamily="34" charset="0"/>
              </a:rPr>
              <a:t> (LEL or UEL) respectively, and they are usually expressed in terms of percentage by volume of vapor in air.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dirty="0"/>
          </a:p>
        </p:txBody>
      </p:sp>
    </p:spTree>
    <p:extLst>
      <p:ext uri="{BB962C8B-B14F-4D97-AF65-F5344CB8AC3E}">
        <p14:creationId xmlns:p14="http://schemas.microsoft.com/office/powerpoint/2010/main" val="253303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The employer shall be responsible for the development and maintenance of an effective fire protection and prevention program at the job site throughout all phases of the construction, repair, alteration, or demolition work. The employer shall ensure the availability of the fire protection and suppression equipment required by Subpart F of this part.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dirty="0"/>
          </a:p>
        </p:txBody>
      </p:sp>
    </p:spTree>
    <p:extLst>
      <p:ext uri="{BB962C8B-B14F-4D97-AF65-F5344CB8AC3E}">
        <p14:creationId xmlns:p14="http://schemas.microsoft.com/office/powerpoint/2010/main" val="89628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The employer shall be responsible for the development and maintenance of an effective fire protection and prevention program at the job site throughout all phases of the construction, repair, alteration, or demolition work. The employer shall ensure the availability of the fire protection and suppression equipment required by Subpart F of this part.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dirty="0"/>
          </a:p>
        </p:txBody>
      </p:sp>
    </p:spTree>
    <p:extLst>
      <p:ext uri="{BB962C8B-B14F-4D97-AF65-F5344CB8AC3E}">
        <p14:creationId xmlns:p14="http://schemas.microsoft.com/office/powerpoint/2010/main" val="174794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A temporary or permanent water supply, of sufficient volume, duration, and pressure, required to properly operate the firefighting equipment shall be made available as soon as combustible materials accumulate.</a:t>
            </a:r>
          </a:p>
          <a:p>
            <a:r>
              <a:rPr lang="en-US" sz="1200" dirty="0" smtClean="0">
                <a:latin typeface="Verdana" pitchFamily="34" charset="0"/>
                <a:ea typeface="Verdana" pitchFamily="34" charset="0"/>
                <a:cs typeface="Verdana" pitchFamily="34" charset="0"/>
              </a:rPr>
              <a:t>Where underground water mains are to be provided, they shall be installed, completed, and made available for use as soon as practicable.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dirty="0"/>
          </a:p>
        </p:txBody>
      </p:sp>
    </p:spTree>
    <p:extLst>
      <p:ext uri="{BB962C8B-B14F-4D97-AF65-F5344CB8AC3E}">
        <p14:creationId xmlns:p14="http://schemas.microsoft.com/office/powerpoint/2010/main" val="8839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A fire extinguisher, rated not less than 2A, shall be provided for each 3,000 square feet of the protected building area, or major fraction thereof. Travel distance from any point of the protected area to the nearest fire extinguisher shall not exceed 100 feet.</a:t>
            </a:r>
          </a:p>
          <a:p>
            <a:r>
              <a:rPr lang="en-US" sz="1200" dirty="0" smtClean="0">
                <a:latin typeface="Verdana" pitchFamily="34" charset="0"/>
                <a:ea typeface="Verdana" pitchFamily="34" charset="0"/>
                <a:cs typeface="Verdana" pitchFamily="34" charset="0"/>
              </a:rPr>
              <a:t>One 55-gallon open drum of water with two fire pails may be substituted for a fire extinguisher having a 2A rating.</a:t>
            </a:r>
          </a:p>
          <a:p>
            <a:r>
              <a:rPr lang="en-US" sz="1200" dirty="0" smtClean="0">
                <a:latin typeface="Verdana" pitchFamily="34" charset="0"/>
                <a:ea typeface="Verdana" pitchFamily="34" charset="0"/>
                <a:cs typeface="Verdana" pitchFamily="34" charset="0"/>
              </a:rPr>
              <a:t>A 1/2-inch diameter garden-type hose line, not to exceed 100 feet in length and equipped with a nozzle, may be substituted for a 2A-rated fire extinguisher, providing it is capable of discharging a minimum of 5 gallons per minute with a minimum hose stream range of 30 feet horizontally. The garden-type hose lines shall be mounted on conventional racks or reels. The number and location of hose racks or reels shall be such that at least one hose stream can be applied to all points in the area.</a:t>
            </a:r>
          </a:p>
          <a:p>
            <a:r>
              <a:rPr lang="en-US" sz="1200" dirty="0" smtClean="0">
                <a:latin typeface="Verdana" pitchFamily="34" charset="0"/>
                <a:ea typeface="Verdana" pitchFamily="34" charset="0"/>
                <a:cs typeface="Verdana" pitchFamily="34" charset="0"/>
              </a:rPr>
              <a:t>One or more fire extinguishers, rated not less than 2A, shall be provided on each floor. In multistory buildings, at least one fire extinguisher shall be located adjacent to stairway.</a:t>
            </a:r>
          </a:p>
          <a:p>
            <a:r>
              <a:rPr lang="en-US" sz="1200" dirty="0" smtClean="0">
                <a:latin typeface="Verdana" pitchFamily="34" charset="0"/>
                <a:ea typeface="Verdana" pitchFamily="34" charset="0"/>
                <a:cs typeface="Verdana" pitchFamily="34" charset="0"/>
              </a:rPr>
              <a:t>Extinguishers and water drums, subject to freezing, shall be protected from freezing.</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dirty="0"/>
          </a:p>
        </p:txBody>
      </p:sp>
    </p:spTree>
    <p:extLst>
      <p:ext uri="{BB962C8B-B14F-4D97-AF65-F5344CB8AC3E}">
        <p14:creationId xmlns:p14="http://schemas.microsoft.com/office/powerpoint/2010/main" val="563577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itchFamily="34" charset="0"/>
                <a:ea typeface="Verdana" pitchFamily="34" charset="0"/>
                <a:cs typeface="Verdana" pitchFamily="34" charset="0"/>
              </a:rPr>
              <a:t>A fire extinguisher, rated not less than 10B, shall be provided within 50 feet of wherever more than 5 gallons of flammable or combustible liquids or 5 pounds of flammable gas are being used on the jobsite. This requirement does not apply to the integral fuel tanks of motor vehicles.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14</a:t>
            </a:fld>
            <a:endParaRPr lang="en-US" dirty="0"/>
          </a:p>
        </p:txBody>
      </p:sp>
    </p:spTree>
    <p:extLst>
      <p:ext uri="{BB962C8B-B14F-4D97-AF65-F5344CB8AC3E}">
        <p14:creationId xmlns:p14="http://schemas.microsoft.com/office/powerpoint/2010/main" val="894671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A5E103-4B90-4486-B03A-441DCED3559B}" type="datetime1">
              <a:rPr lang="en-US" smtClean="0"/>
              <a:t>3/3/2015</a:t>
            </a:fld>
            <a:endParaRPr lang="en-US" dirty="0"/>
          </a:p>
        </p:txBody>
      </p:sp>
      <p:sp>
        <p:nvSpPr>
          <p:cNvPr id="5" name="Footer Placeholder 4"/>
          <p:cNvSpPr>
            <a:spLocks noGrp="1"/>
          </p:cNvSpPr>
          <p:nvPr>
            <p:ph type="ftr" sz="quarter" idx="11"/>
          </p:nvPr>
        </p:nvSpPr>
        <p:spPr/>
        <p:txBody>
          <a:bodyPr/>
          <a:lstStyle/>
          <a:p>
            <a:r>
              <a:rPr lang="en-US" smtClean="0"/>
              <a:t>PPT-116-01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print"/>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print"/>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3E6DF-4772-455B-8DBD-244CBE8114F9}" type="datetime1">
              <a:rPr lang="en-US" smtClean="0"/>
              <a:t>3/3/2015</a:t>
            </a:fld>
            <a:endParaRPr lang="en-US" dirty="0"/>
          </a:p>
        </p:txBody>
      </p:sp>
      <p:sp>
        <p:nvSpPr>
          <p:cNvPr id="5" name="Footer Placeholder 4"/>
          <p:cNvSpPr>
            <a:spLocks noGrp="1"/>
          </p:cNvSpPr>
          <p:nvPr>
            <p:ph type="ftr" sz="quarter" idx="11"/>
          </p:nvPr>
        </p:nvSpPr>
        <p:spPr/>
        <p:txBody>
          <a:bodyPr/>
          <a:lstStyle/>
          <a:p>
            <a:r>
              <a:rPr lang="en-US" smtClean="0"/>
              <a:t>PPT-116-01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A91F8-616B-4126-9EF8-345DEF841819}" type="datetime1">
              <a:rPr lang="en-US" smtClean="0"/>
              <a:t>3/3/2015</a:t>
            </a:fld>
            <a:endParaRPr lang="en-US" dirty="0"/>
          </a:p>
        </p:txBody>
      </p:sp>
      <p:sp>
        <p:nvSpPr>
          <p:cNvPr id="5" name="Footer Placeholder 4"/>
          <p:cNvSpPr>
            <a:spLocks noGrp="1"/>
          </p:cNvSpPr>
          <p:nvPr>
            <p:ph type="ftr" sz="quarter" idx="11"/>
          </p:nvPr>
        </p:nvSpPr>
        <p:spPr/>
        <p:txBody>
          <a:bodyPr/>
          <a:lstStyle/>
          <a:p>
            <a:r>
              <a:rPr lang="en-US" smtClean="0"/>
              <a:t>PPT-116-01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EBF417-19C7-44EB-99B9-2199CCB33EDC}" type="datetime1">
              <a:rPr lang="en-US" smtClean="0"/>
              <a:t>3/3/2015</a:t>
            </a:fld>
            <a:endParaRPr lang="en-US" dirty="0"/>
          </a:p>
        </p:txBody>
      </p:sp>
      <p:sp>
        <p:nvSpPr>
          <p:cNvPr id="5" name="Footer Placeholder 4"/>
          <p:cNvSpPr>
            <a:spLocks noGrp="1"/>
          </p:cNvSpPr>
          <p:nvPr>
            <p:ph type="ftr" sz="quarter" idx="11"/>
          </p:nvPr>
        </p:nvSpPr>
        <p:spPr/>
        <p:txBody>
          <a:bodyPr/>
          <a:lstStyle/>
          <a:p>
            <a:r>
              <a:rPr lang="en-US" smtClean="0"/>
              <a:t>PPT-116-01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6A6680-1BEE-42DD-AF5E-7BD13AC30D9B}" type="datetime1">
              <a:rPr lang="en-US" smtClean="0"/>
              <a:t>3/3/2015</a:t>
            </a:fld>
            <a:endParaRPr lang="en-US" dirty="0"/>
          </a:p>
        </p:txBody>
      </p:sp>
      <p:sp>
        <p:nvSpPr>
          <p:cNvPr id="5" name="Footer Placeholder 4"/>
          <p:cNvSpPr>
            <a:spLocks noGrp="1"/>
          </p:cNvSpPr>
          <p:nvPr>
            <p:ph type="ftr" sz="quarter" idx="11"/>
          </p:nvPr>
        </p:nvSpPr>
        <p:spPr/>
        <p:txBody>
          <a:bodyPr/>
          <a:lstStyle/>
          <a:p>
            <a:r>
              <a:rPr lang="en-US" smtClean="0"/>
              <a:t>PPT-116-01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2BA94-6205-4652-BD1E-5ABEBC7CD5CA}" type="datetime1">
              <a:rPr lang="en-US" smtClean="0"/>
              <a:t>3/3/2015</a:t>
            </a:fld>
            <a:endParaRPr lang="en-US" dirty="0"/>
          </a:p>
        </p:txBody>
      </p:sp>
      <p:sp>
        <p:nvSpPr>
          <p:cNvPr id="5" name="Footer Placeholder 4"/>
          <p:cNvSpPr>
            <a:spLocks noGrp="1"/>
          </p:cNvSpPr>
          <p:nvPr>
            <p:ph type="ftr" sz="quarter" idx="11"/>
          </p:nvPr>
        </p:nvSpPr>
        <p:spPr/>
        <p:txBody>
          <a:bodyPr/>
          <a:lstStyle/>
          <a:p>
            <a:r>
              <a:rPr lang="en-US" smtClean="0"/>
              <a:t>PPT-116-01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ABE302-3996-4B16-90AB-5CEBC33BFA70}" type="datetime1">
              <a:rPr lang="en-US" smtClean="0"/>
              <a:t>3/3/2015</a:t>
            </a:fld>
            <a:endParaRPr lang="en-US" dirty="0"/>
          </a:p>
        </p:txBody>
      </p:sp>
      <p:sp>
        <p:nvSpPr>
          <p:cNvPr id="6" name="Footer Placeholder 5"/>
          <p:cNvSpPr>
            <a:spLocks noGrp="1"/>
          </p:cNvSpPr>
          <p:nvPr>
            <p:ph type="ftr" sz="quarter" idx="11"/>
          </p:nvPr>
        </p:nvSpPr>
        <p:spPr/>
        <p:txBody>
          <a:bodyPr/>
          <a:lstStyle/>
          <a:p>
            <a:r>
              <a:rPr lang="en-US" smtClean="0"/>
              <a:t>PPT-116-01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A2C393-D7BA-4E7B-A88D-C643CBD96464}" type="datetime1">
              <a:rPr lang="en-US" smtClean="0"/>
              <a:t>3/3/2015</a:t>
            </a:fld>
            <a:endParaRPr lang="en-US" dirty="0"/>
          </a:p>
        </p:txBody>
      </p:sp>
      <p:sp>
        <p:nvSpPr>
          <p:cNvPr id="8" name="Footer Placeholder 7"/>
          <p:cNvSpPr>
            <a:spLocks noGrp="1"/>
          </p:cNvSpPr>
          <p:nvPr>
            <p:ph type="ftr" sz="quarter" idx="11"/>
          </p:nvPr>
        </p:nvSpPr>
        <p:spPr/>
        <p:txBody>
          <a:bodyPr/>
          <a:lstStyle/>
          <a:p>
            <a:r>
              <a:rPr lang="en-US" smtClean="0"/>
              <a:t>PPT-116-01</a:t>
            </a:r>
            <a:endParaRPr lang="en-US" dirty="0"/>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922D20-DA81-4CB3-87CC-782444D085D1}" type="datetime1">
              <a:rPr lang="en-US" smtClean="0"/>
              <a:t>3/3/2015</a:t>
            </a:fld>
            <a:endParaRPr lang="en-US" dirty="0"/>
          </a:p>
        </p:txBody>
      </p:sp>
      <p:sp>
        <p:nvSpPr>
          <p:cNvPr id="4" name="Footer Placeholder 3"/>
          <p:cNvSpPr>
            <a:spLocks noGrp="1"/>
          </p:cNvSpPr>
          <p:nvPr>
            <p:ph type="ftr" sz="quarter" idx="11"/>
          </p:nvPr>
        </p:nvSpPr>
        <p:spPr/>
        <p:txBody>
          <a:bodyPr/>
          <a:lstStyle/>
          <a:p>
            <a:r>
              <a:rPr lang="en-US" smtClean="0"/>
              <a:t>PPT-116-01</a:t>
            </a:r>
            <a:endParaRPr lang="en-US" dirty="0"/>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9E38B-36A7-432B-9925-1725622045EB}" type="datetime1">
              <a:rPr lang="en-US" smtClean="0"/>
              <a:t>3/3/2015</a:t>
            </a:fld>
            <a:endParaRPr lang="en-US" dirty="0"/>
          </a:p>
        </p:txBody>
      </p:sp>
      <p:sp>
        <p:nvSpPr>
          <p:cNvPr id="3" name="Footer Placeholder 2"/>
          <p:cNvSpPr>
            <a:spLocks noGrp="1"/>
          </p:cNvSpPr>
          <p:nvPr>
            <p:ph type="ftr" sz="quarter" idx="11"/>
          </p:nvPr>
        </p:nvSpPr>
        <p:spPr/>
        <p:txBody>
          <a:bodyPr/>
          <a:lstStyle/>
          <a:p>
            <a:r>
              <a:rPr lang="en-US" smtClean="0"/>
              <a:t>PPT-116-01</a:t>
            </a:r>
            <a:endParaRPr lang="en-US" dirty="0"/>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7DBF0-05C1-4549-BF4A-100DDEFFE746}" type="datetime1">
              <a:rPr lang="en-US" smtClean="0"/>
              <a:t>3/3/2015</a:t>
            </a:fld>
            <a:endParaRPr lang="en-US" dirty="0"/>
          </a:p>
        </p:txBody>
      </p:sp>
      <p:sp>
        <p:nvSpPr>
          <p:cNvPr id="6" name="Footer Placeholder 5"/>
          <p:cNvSpPr>
            <a:spLocks noGrp="1"/>
          </p:cNvSpPr>
          <p:nvPr>
            <p:ph type="ftr" sz="quarter" idx="11"/>
          </p:nvPr>
        </p:nvSpPr>
        <p:spPr/>
        <p:txBody>
          <a:bodyPr/>
          <a:lstStyle/>
          <a:p>
            <a:r>
              <a:rPr lang="en-US" smtClean="0"/>
              <a:t>PPT-116-01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50239-5009-4FAA-8F02-D21E5AED5F13}" type="datetime1">
              <a:rPr lang="en-US" smtClean="0"/>
              <a:t>3/3/2015</a:t>
            </a:fld>
            <a:endParaRPr lang="en-US" dirty="0"/>
          </a:p>
        </p:txBody>
      </p:sp>
      <p:sp>
        <p:nvSpPr>
          <p:cNvPr id="5" name="Footer Placeholder 4"/>
          <p:cNvSpPr>
            <a:spLocks noGrp="1"/>
          </p:cNvSpPr>
          <p:nvPr>
            <p:ph type="ftr" sz="quarter" idx="11"/>
          </p:nvPr>
        </p:nvSpPr>
        <p:spPr/>
        <p:txBody>
          <a:bodyPr/>
          <a:lstStyle/>
          <a:p>
            <a:r>
              <a:rPr lang="en-US" smtClean="0"/>
              <a:t>PPT-116-01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74744-64BE-40DE-A4A6-46B5FA462E78}" type="datetime1">
              <a:rPr lang="en-US" smtClean="0"/>
              <a:t>3/3/2015</a:t>
            </a:fld>
            <a:endParaRPr lang="en-US" dirty="0"/>
          </a:p>
        </p:txBody>
      </p:sp>
      <p:sp>
        <p:nvSpPr>
          <p:cNvPr id="6" name="Footer Placeholder 5"/>
          <p:cNvSpPr>
            <a:spLocks noGrp="1"/>
          </p:cNvSpPr>
          <p:nvPr>
            <p:ph type="ftr" sz="quarter" idx="11"/>
          </p:nvPr>
        </p:nvSpPr>
        <p:spPr/>
        <p:txBody>
          <a:bodyPr/>
          <a:lstStyle/>
          <a:p>
            <a:r>
              <a:rPr lang="en-US" smtClean="0"/>
              <a:t>PPT-116-01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3E92C-DC13-44FB-B200-C6A3AE734BB7}" type="datetime1">
              <a:rPr lang="en-US" smtClean="0"/>
              <a:t>3/3/2015</a:t>
            </a:fld>
            <a:endParaRPr lang="en-US" dirty="0"/>
          </a:p>
        </p:txBody>
      </p:sp>
      <p:sp>
        <p:nvSpPr>
          <p:cNvPr id="5" name="Footer Placeholder 4"/>
          <p:cNvSpPr>
            <a:spLocks noGrp="1"/>
          </p:cNvSpPr>
          <p:nvPr>
            <p:ph type="ftr" sz="quarter" idx="11"/>
          </p:nvPr>
        </p:nvSpPr>
        <p:spPr/>
        <p:txBody>
          <a:bodyPr/>
          <a:lstStyle/>
          <a:p>
            <a:r>
              <a:rPr lang="en-US" smtClean="0"/>
              <a:t>PPT-116-01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21FB7-B00E-48EE-94E8-984C855A8E5A}" type="datetime1">
              <a:rPr lang="en-US" smtClean="0"/>
              <a:t>3/3/2015</a:t>
            </a:fld>
            <a:endParaRPr lang="en-US" dirty="0"/>
          </a:p>
        </p:txBody>
      </p:sp>
      <p:sp>
        <p:nvSpPr>
          <p:cNvPr id="5" name="Footer Placeholder 4"/>
          <p:cNvSpPr>
            <a:spLocks noGrp="1"/>
          </p:cNvSpPr>
          <p:nvPr>
            <p:ph type="ftr" sz="quarter" idx="11"/>
          </p:nvPr>
        </p:nvSpPr>
        <p:spPr/>
        <p:txBody>
          <a:bodyPr/>
          <a:lstStyle/>
          <a:p>
            <a:r>
              <a:rPr lang="en-US" smtClean="0"/>
              <a:t>PPT-116-01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4212A-1D6B-4959-9B91-2F71E5AF5008}" type="datetime1">
              <a:rPr lang="en-US" smtClean="0"/>
              <a:t>3/3/2015</a:t>
            </a:fld>
            <a:endParaRPr lang="en-US" dirty="0"/>
          </a:p>
        </p:txBody>
      </p:sp>
      <p:sp>
        <p:nvSpPr>
          <p:cNvPr id="5" name="Footer Placeholder 4"/>
          <p:cNvSpPr>
            <a:spLocks noGrp="1"/>
          </p:cNvSpPr>
          <p:nvPr>
            <p:ph type="ftr" sz="quarter" idx="11"/>
          </p:nvPr>
        </p:nvSpPr>
        <p:spPr/>
        <p:txBody>
          <a:bodyPr/>
          <a:lstStyle/>
          <a:p>
            <a:r>
              <a:rPr lang="en-US" smtClean="0"/>
              <a:t>PPT-116-01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AE44A7-2811-4BD5-97B7-DD04966A004C}" type="datetime1">
              <a:rPr lang="en-US" smtClean="0"/>
              <a:t>3/3/2015</a:t>
            </a:fld>
            <a:endParaRPr lang="en-US" dirty="0"/>
          </a:p>
        </p:txBody>
      </p:sp>
      <p:sp>
        <p:nvSpPr>
          <p:cNvPr id="6" name="Footer Placeholder 5"/>
          <p:cNvSpPr>
            <a:spLocks noGrp="1"/>
          </p:cNvSpPr>
          <p:nvPr>
            <p:ph type="ftr" sz="quarter" idx="11"/>
          </p:nvPr>
        </p:nvSpPr>
        <p:spPr/>
        <p:txBody>
          <a:bodyPr/>
          <a:lstStyle/>
          <a:p>
            <a:r>
              <a:rPr lang="en-US" smtClean="0"/>
              <a:t>PPT-116-01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C7263F-5DD5-4805-8224-FFB7D93D39C0}" type="datetime1">
              <a:rPr lang="en-US" smtClean="0"/>
              <a:t>3/3/2015</a:t>
            </a:fld>
            <a:endParaRPr lang="en-US" dirty="0"/>
          </a:p>
        </p:txBody>
      </p:sp>
      <p:sp>
        <p:nvSpPr>
          <p:cNvPr id="8" name="Footer Placeholder 7"/>
          <p:cNvSpPr>
            <a:spLocks noGrp="1"/>
          </p:cNvSpPr>
          <p:nvPr>
            <p:ph type="ftr" sz="quarter" idx="11"/>
          </p:nvPr>
        </p:nvSpPr>
        <p:spPr/>
        <p:txBody>
          <a:bodyPr/>
          <a:lstStyle/>
          <a:p>
            <a:r>
              <a:rPr lang="en-US" smtClean="0"/>
              <a:t>PPT-116-01</a:t>
            </a:r>
            <a:endParaRPr lang="en-US" dirty="0"/>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E72412-7D6A-49AF-AEC8-42C8D093BA9F}" type="datetime1">
              <a:rPr lang="en-US" smtClean="0"/>
              <a:t>3/3/2015</a:t>
            </a:fld>
            <a:endParaRPr lang="en-US" dirty="0"/>
          </a:p>
        </p:txBody>
      </p:sp>
      <p:sp>
        <p:nvSpPr>
          <p:cNvPr id="4" name="Footer Placeholder 3"/>
          <p:cNvSpPr>
            <a:spLocks noGrp="1"/>
          </p:cNvSpPr>
          <p:nvPr>
            <p:ph type="ftr" sz="quarter" idx="11"/>
          </p:nvPr>
        </p:nvSpPr>
        <p:spPr/>
        <p:txBody>
          <a:bodyPr/>
          <a:lstStyle/>
          <a:p>
            <a:r>
              <a:rPr lang="en-US" smtClean="0"/>
              <a:t>PPT-116-01</a:t>
            </a:r>
            <a:endParaRPr lang="en-US" dirty="0"/>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FE16-2780-41D3-AE5A-3C7B7B3E4745}" type="datetime1">
              <a:rPr lang="en-US" smtClean="0"/>
              <a:t>3/3/2015</a:t>
            </a:fld>
            <a:endParaRPr lang="en-US" dirty="0"/>
          </a:p>
        </p:txBody>
      </p:sp>
      <p:sp>
        <p:nvSpPr>
          <p:cNvPr id="3" name="Footer Placeholder 2"/>
          <p:cNvSpPr>
            <a:spLocks noGrp="1"/>
          </p:cNvSpPr>
          <p:nvPr>
            <p:ph type="ftr" sz="quarter" idx="11"/>
          </p:nvPr>
        </p:nvSpPr>
        <p:spPr/>
        <p:txBody>
          <a:bodyPr/>
          <a:lstStyle/>
          <a:p>
            <a:r>
              <a:rPr lang="en-US" smtClean="0"/>
              <a:t>PPT-116-01</a:t>
            </a:r>
            <a:endParaRPr lang="en-US" dirty="0"/>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DEDF9-851D-48F7-89DD-D7E31185E0E8}" type="datetime1">
              <a:rPr lang="en-US" smtClean="0"/>
              <a:t>3/3/2015</a:t>
            </a:fld>
            <a:endParaRPr lang="en-US" dirty="0"/>
          </a:p>
        </p:txBody>
      </p:sp>
      <p:sp>
        <p:nvSpPr>
          <p:cNvPr id="6" name="Footer Placeholder 5"/>
          <p:cNvSpPr>
            <a:spLocks noGrp="1"/>
          </p:cNvSpPr>
          <p:nvPr>
            <p:ph type="ftr" sz="quarter" idx="11"/>
          </p:nvPr>
        </p:nvSpPr>
        <p:spPr/>
        <p:txBody>
          <a:bodyPr/>
          <a:lstStyle/>
          <a:p>
            <a:r>
              <a:rPr lang="en-US" smtClean="0"/>
              <a:t>PPT-116-01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36A293-F5EA-4325-95A4-EDABB7AA45CF}" type="datetime1">
              <a:rPr lang="en-US" smtClean="0"/>
              <a:t>3/3/2015</a:t>
            </a:fld>
            <a:endParaRPr lang="en-US" dirty="0"/>
          </a:p>
        </p:txBody>
      </p:sp>
      <p:sp>
        <p:nvSpPr>
          <p:cNvPr id="6" name="Footer Placeholder 5"/>
          <p:cNvSpPr>
            <a:spLocks noGrp="1"/>
          </p:cNvSpPr>
          <p:nvPr>
            <p:ph type="ftr" sz="quarter" idx="11"/>
          </p:nvPr>
        </p:nvSpPr>
        <p:spPr/>
        <p:txBody>
          <a:bodyPr/>
          <a:lstStyle/>
          <a:p>
            <a:r>
              <a:rPr lang="en-US" smtClean="0"/>
              <a:t>PPT-116-01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BE9ED-085B-4E6E-94CB-A69B63443556}" type="datetime1">
              <a:rPr lang="en-US" smtClean="0"/>
              <a:t>3/3/2015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PPT-116-01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97C6C-6DBC-4E87-A5CD-CC5D09DD3539}" type="datetime1">
              <a:rPr lang="en-US" smtClean="0"/>
              <a:t>3/3/2015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PPT-116-01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6.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4.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Microsoft_Word_97_-_2003_Document1.doc"/><Relationship Id="rId5" Type="http://schemas.openxmlformats.org/officeDocument/2006/relationships/oleObject" Target="../embeddings/oleObject4.bin"/><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8.wmf"/><Relationship Id="rId5" Type="http://schemas.openxmlformats.org/officeDocument/2006/relationships/oleObject" Target="../embeddings/Microsoft_Word_97_-_2003_Document2.doc"/><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Fire Protection &amp; Prevention</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PPT-116-01</a:t>
            </a:r>
            <a:endParaRPr lang="en-US" sz="1400" dirty="0">
              <a:solidFill>
                <a:schemeClr val="bg1"/>
              </a:solidFill>
              <a:latin typeface="Verdana" pitchFamily="34" charset="0"/>
            </a:endParaRPr>
          </a:p>
        </p:txBody>
      </p:sp>
      <p:pic>
        <p:nvPicPr>
          <p:cNvPr id="1026" name="Picture 2" descr="Inside the burned-out TVCC 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6064898" cy="3714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4998" y="1371600"/>
            <a:ext cx="5442856"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CFR 1926 Subpart F</a:t>
            </a:r>
            <a:endParaRPr lang="en-US" sz="2400" dirty="0">
              <a:latin typeface="Verdana" pitchFamily="34" charset="0"/>
              <a:ea typeface="Verdana" pitchFamily="34" charset="0"/>
              <a:cs typeface="Verdana" pitchFamily="34" charset="0"/>
            </a:endParaRPr>
          </a:p>
        </p:txBody>
      </p:sp>
      <p:sp>
        <p:nvSpPr>
          <p:cNvPr id="8"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10</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300" dirty="0">
                <a:solidFill>
                  <a:schemeClr val="bg1"/>
                </a:solidFill>
                <a:latin typeface="Verdana" pitchFamily="34" charset="0"/>
                <a:ea typeface="Verdana" pitchFamily="34" charset="0"/>
                <a:cs typeface="Verdana" pitchFamily="34" charset="0"/>
              </a:rPr>
              <a:t>1926.150 General Requirements</a:t>
            </a:r>
          </a:p>
        </p:txBody>
      </p:sp>
      <p:sp>
        <p:nvSpPr>
          <p:cNvPr id="6" name="Rectangle 3"/>
          <p:cNvSpPr txBox="1">
            <a:spLocks noChangeArrowheads="1"/>
          </p:cNvSpPr>
          <p:nvPr/>
        </p:nvSpPr>
        <p:spPr>
          <a:xfrm>
            <a:off x="762000" y="1447800"/>
            <a:ext cx="44958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ea typeface="Verdana" pitchFamily="34" charset="0"/>
                <a:cs typeface="Verdana" pitchFamily="34" charset="0"/>
              </a:rPr>
              <a:t>Maintain access to fire fighting equipment at all times</a:t>
            </a:r>
          </a:p>
          <a:p>
            <a:pPr marL="342900" indent="-342900" algn="l">
              <a:buFont typeface="Arial" pitchFamily="34" charset="0"/>
              <a:buChar char="•"/>
            </a:pPr>
            <a:endParaRPr lang="en-US" dirty="0" smtClean="0">
              <a:solidFill>
                <a:schemeClr val="tx1"/>
              </a:solidFill>
              <a:ea typeface="Verdana" pitchFamily="34" charset="0"/>
              <a:cs typeface="Verdana" pitchFamily="34" charset="0"/>
            </a:endParaRPr>
          </a:p>
          <a:p>
            <a:pPr marL="342900" indent="-342900" algn="l">
              <a:buFont typeface="Arial" pitchFamily="34" charset="0"/>
              <a:buChar char="•"/>
            </a:pPr>
            <a:r>
              <a:rPr lang="en-US" dirty="0" smtClean="0">
                <a:solidFill>
                  <a:schemeClr val="tx1"/>
                </a:solidFill>
                <a:ea typeface="Verdana" pitchFamily="34" charset="0"/>
                <a:cs typeface="Verdana" pitchFamily="34" charset="0"/>
              </a:rPr>
              <a:t>Conspicuously located</a:t>
            </a:r>
          </a:p>
          <a:p>
            <a:pPr marL="342900" indent="-342900" algn="l">
              <a:buFont typeface="Arial" pitchFamily="34" charset="0"/>
              <a:buChar char="•"/>
            </a:pPr>
            <a:endParaRPr lang="en-US" dirty="0" smtClean="0">
              <a:solidFill>
                <a:schemeClr val="tx1"/>
              </a:solidFill>
              <a:ea typeface="Verdana" pitchFamily="34" charset="0"/>
              <a:cs typeface="Verdana" pitchFamily="34" charset="0"/>
            </a:endParaRPr>
          </a:p>
          <a:p>
            <a:pPr marL="342900" indent="-342900" algn="l">
              <a:buFont typeface="Arial" pitchFamily="34" charset="0"/>
              <a:buChar char="•"/>
            </a:pPr>
            <a:r>
              <a:rPr lang="en-US" dirty="0" smtClean="0">
                <a:solidFill>
                  <a:schemeClr val="tx1"/>
                </a:solidFill>
                <a:ea typeface="Verdana" pitchFamily="34" charset="0"/>
                <a:cs typeface="Verdana" pitchFamily="34" charset="0"/>
              </a:rPr>
              <a:t>Periodically inspected</a:t>
            </a:r>
          </a:p>
          <a:p>
            <a:pPr marL="342900" indent="-342900" algn="l">
              <a:buFont typeface="Arial" pitchFamily="34" charset="0"/>
              <a:buChar char="•"/>
            </a:pPr>
            <a:endParaRPr lang="en-US" dirty="0" smtClean="0">
              <a:solidFill>
                <a:schemeClr val="tx1"/>
              </a:solidFill>
              <a:ea typeface="Verdana" pitchFamily="34" charset="0"/>
              <a:cs typeface="Verdana" pitchFamily="34" charset="0"/>
            </a:endParaRPr>
          </a:p>
          <a:p>
            <a:pPr marL="342900" indent="-342900" algn="l">
              <a:buFont typeface="Arial" pitchFamily="34" charset="0"/>
              <a:buChar char="•"/>
            </a:pPr>
            <a:r>
              <a:rPr lang="en-US" dirty="0" smtClean="0">
                <a:solidFill>
                  <a:schemeClr val="tx1"/>
                </a:solidFill>
                <a:ea typeface="Verdana" pitchFamily="34" charset="0"/>
                <a:cs typeface="Verdana" pitchFamily="34" charset="0"/>
              </a:rPr>
              <a:t>Defective replaced</a:t>
            </a:r>
          </a:p>
          <a:p>
            <a:endParaRPr lang="en-US" dirty="0" smtClean="0">
              <a:latin typeface="Arial" charset="0"/>
            </a:endParaRPr>
          </a:p>
          <a:p>
            <a:endParaRPr lang="en-US" dirty="0" smtClean="0">
              <a:latin typeface="Arial" charset="0"/>
            </a:endParaRPr>
          </a:p>
        </p:txBody>
      </p:sp>
      <p:pic>
        <p:nvPicPr>
          <p:cNvPr id="4098" name="Picture 2" descr="https://sp.yimg.com/ib/th?id=HN.60802488835729386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145" y="2362200"/>
            <a:ext cx="3553170" cy="265747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705600" y="3581400"/>
            <a:ext cx="533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891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11</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300" dirty="0">
                <a:solidFill>
                  <a:schemeClr val="bg1"/>
                </a:solidFill>
                <a:latin typeface="Verdana" pitchFamily="34" charset="0"/>
                <a:ea typeface="Verdana" pitchFamily="34" charset="0"/>
                <a:cs typeface="Verdana" pitchFamily="34" charset="0"/>
              </a:rPr>
              <a:t>1926.150 General Requirements</a:t>
            </a:r>
          </a:p>
        </p:txBody>
      </p:sp>
      <p:sp>
        <p:nvSpPr>
          <p:cNvPr id="7" name="Rectangle 2"/>
          <p:cNvSpPr txBox="1">
            <a:spLocks noChangeArrowheads="1"/>
          </p:cNvSpPr>
          <p:nvPr/>
        </p:nvSpPr>
        <p:spPr>
          <a:xfrm>
            <a:off x="4572000" y="2171700"/>
            <a:ext cx="4038600" cy="30861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ea typeface="Verdana" pitchFamily="34" charset="0"/>
                <a:cs typeface="Verdana" pitchFamily="34" charset="0"/>
              </a:rPr>
              <a:t>Fire brigade provided as warranted</a:t>
            </a:r>
          </a:p>
          <a:p>
            <a:pPr marL="342900" indent="-342900" algn="l">
              <a:buFont typeface="Arial" pitchFamily="34" charset="0"/>
              <a:buChar char="•"/>
            </a:pPr>
            <a:endParaRPr lang="en-US" dirty="0" smtClean="0">
              <a:solidFill>
                <a:schemeClr val="tx1"/>
              </a:solidFill>
              <a:ea typeface="Verdana" pitchFamily="34" charset="0"/>
              <a:cs typeface="Verdana" pitchFamily="34" charset="0"/>
            </a:endParaRPr>
          </a:p>
          <a:p>
            <a:pPr marL="342900" indent="-342900" algn="l">
              <a:buFont typeface="Arial" pitchFamily="34" charset="0"/>
              <a:buChar char="•"/>
            </a:pPr>
            <a:endParaRPr lang="en-US" dirty="0" smtClean="0">
              <a:solidFill>
                <a:schemeClr val="tx1"/>
              </a:solidFill>
              <a:ea typeface="Verdana" pitchFamily="34" charset="0"/>
              <a:cs typeface="Verdana" pitchFamily="34" charset="0"/>
            </a:endParaRPr>
          </a:p>
          <a:p>
            <a:pPr marL="342900" indent="-342900" algn="l">
              <a:buFont typeface="Arial" pitchFamily="34" charset="0"/>
              <a:buChar char="•"/>
            </a:pPr>
            <a:r>
              <a:rPr lang="en-US" dirty="0" smtClean="0">
                <a:solidFill>
                  <a:schemeClr val="tx1"/>
                </a:solidFill>
                <a:ea typeface="Verdana" pitchFamily="34" charset="0"/>
                <a:cs typeface="Verdana" pitchFamily="34" charset="0"/>
              </a:rPr>
              <a:t>Provide water supply to protect against combustibles</a:t>
            </a:r>
          </a:p>
          <a:p>
            <a:endParaRPr lang="en-US" dirty="0" smtClean="0">
              <a:latin typeface="Arial" charset="0"/>
            </a:endParaRPr>
          </a:p>
        </p:txBody>
      </p:sp>
      <p:pic>
        <p:nvPicPr>
          <p:cNvPr id="5122" name="Picture 2" descr="https://sp.yimg.com/ib/th?id=HN.60800964122181832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30861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p.yimg.com/ib/th?id=HN.608053939511558636&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79" y="3886200"/>
            <a:ext cx="3090765"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0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12</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Subpart F - Fire Protection</a:t>
            </a:r>
          </a:p>
        </p:txBody>
      </p:sp>
      <p:sp>
        <p:nvSpPr>
          <p:cNvPr id="6" name="Rectangle 6"/>
          <p:cNvSpPr txBox="1">
            <a:spLocks noChangeArrowheads="1"/>
          </p:cNvSpPr>
          <p:nvPr/>
        </p:nvSpPr>
        <p:spPr>
          <a:xfrm>
            <a:off x="3860563" y="1447800"/>
            <a:ext cx="4713718" cy="4343400"/>
          </a:xfrm>
          <a:prstGeom prst="rect">
            <a:avLst/>
          </a:prstGeom>
          <a:noFill/>
        </p:spPr>
        <p:txBody>
          <a:bodyPr lIns="90488" tIns="44450" rIns="90488" bIns="4445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latin typeface="Verdana" pitchFamily="34" charset="0"/>
                <a:ea typeface="Verdana" pitchFamily="34" charset="0"/>
                <a:cs typeface="Verdana" pitchFamily="34" charset="0"/>
              </a:rPr>
              <a:t>Know what to look for when inspecting!</a:t>
            </a:r>
          </a:p>
          <a:p>
            <a:pPr>
              <a:lnSpc>
                <a:spcPct val="90000"/>
              </a:lnSpc>
            </a:pPr>
            <a:endParaRPr lang="en-US" sz="1000" dirty="0" smtClean="0">
              <a:latin typeface="Verdana" pitchFamily="34" charset="0"/>
              <a:ea typeface="Verdana" pitchFamily="34" charset="0"/>
              <a:cs typeface="Verdana" pitchFamily="34" charset="0"/>
            </a:endParaRPr>
          </a:p>
          <a:p>
            <a:pPr lvl="1">
              <a:lnSpc>
                <a:spcPct val="90000"/>
              </a:lnSpc>
            </a:pPr>
            <a:r>
              <a:rPr lang="en-US" sz="2400" dirty="0" smtClean="0">
                <a:latin typeface="Verdana" pitchFamily="34" charset="0"/>
                <a:ea typeface="Verdana" pitchFamily="34" charset="0"/>
                <a:cs typeface="Verdana" pitchFamily="34" charset="0"/>
              </a:rPr>
              <a:t>Type of extinguisher</a:t>
            </a:r>
          </a:p>
          <a:p>
            <a:pPr lvl="1">
              <a:lnSpc>
                <a:spcPct val="90000"/>
              </a:lnSpc>
            </a:pPr>
            <a:endParaRPr lang="en-US" sz="1000" dirty="0" smtClean="0">
              <a:latin typeface="Verdana" pitchFamily="34" charset="0"/>
              <a:ea typeface="Verdana" pitchFamily="34" charset="0"/>
              <a:cs typeface="Verdana" pitchFamily="34" charset="0"/>
            </a:endParaRPr>
          </a:p>
          <a:p>
            <a:pPr lvl="1">
              <a:lnSpc>
                <a:spcPct val="90000"/>
              </a:lnSpc>
            </a:pPr>
            <a:r>
              <a:rPr lang="en-US" sz="2400" dirty="0" smtClean="0">
                <a:latin typeface="Verdana" pitchFamily="34" charset="0"/>
                <a:ea typeface="Verdana" pitchFamily="34" charset="0"/>
                <a:cs typeface="Verdana" pitchFamily="34" charset="0"/>
              </a:rPr>
              <a:t>Labeling</a:t>
            </a:r>
          </a:p>
          <a:p>
            <a:pPr lvl="1">
              <a:lnSpc>
                <a:spcPct val="90000"/>
              </a:lnSpc>
            </a:pPr>
            <a:endParaRPr lang="en-US" sz="1000" dirty="0" smtClean="0">
              <a:latin typeface="Verdana" pitchFamily="34" charset="0"/>
              <a:ea typeface="Verdana" pitchFamily="34" charset="0"/>
              <a:cs typeface="Verdana" pitchFamily="34" charset="0"/>
            </a:endParaRPr>
          </a:p>
          <a:p>
            <a:pPr lvl="1">
              <a:lnSpc>
                <a:spcPct val="90000"/>
              </a:lnSpc>
            </a:pPr>
            <a:r>
              <a:rPr lang="en-US" sz="2400" dirty="0" smtClean="0">
                <a:latin typeface="Verdana" pitchFamily="34" charset="0"/>
                <a:ea typeface="Verdana" pitchFamily="34" charset="0"/>
                <a:cs typeface="Verdana" pitchFamily="34" charset="0"/>
              </a:rPr>
              <a:t>Pins in place?</a:t>
            </a:r>
          </a:p>
          <a:p>
            <a:pPr lvl="1">
              <a:lnSpc>
                <a:spcPct val="90000"/>
              </a:lnSpc>
            </a:pPr>
            <a:endParaRPr lang="en-US" sz="1000" dirty="0" smtClean="0">
              <a:latin typeface="Verdana" pitchFamily="34" charset="0"/>
              <a:ea typeface="Verdana" pitchFamily="34" charset="0"/>
              <a:cs typeface="Verdana" pitchFamily="34" charset="0"/>
            </a:endParaRPr>
          </a:p>
          <a:p>
            <a:pPr lvl="1">
              <a:lnSpc>
                <a:spcPct val="90000"/>
              </a:lnSpc>
            </a:pPr>
            <a:r>
              <a:rPr lang="en-US" sz="2400" dirty="0" smtClean="0">
                <a:latin typeface="Verdana" pitchFamily="34" charset="0"/>
                <a:ea typeface="Verdana" pitchFamily="34" charset="0"/>
                <a:cs typeface="Verdana" pitchFamily="34" charset="0"/>
              </a:rPr>
              <a:t>Charged?</a:t>
            </a:r>
          </a:p>
          <a:p>
            <a:pPr lvl="1">
              <a:lnSpc>
                <a:spcPct val="90000"/>
              </a:lnSpc>
            </a:pPr>
            <a:endParaRPr lang="en-US" sz="1000" dirty="0" smtClean="0">
              <a:latin typeface="Verdana" pitchFamily="34" charset="0"/>
              <a:ea typeface="Verdana" pitchFamily="34" charset="0"/>
              <a:cs typeface="Verdana" pitchFamily="34" charset="0"/>
            </a:endParaRPr>
          </a:p>
          <a:p>
            <a:pPr lvl="1">
              <a:lnSpc>
                <a:spcPct val="90000"/>
              </a:lnSpc>
            </a:pPr>
            <a:r>
              <a:rPr lang="en-US" sz="2400" dirty="0" smtClean="0">
                <a:latin typeface="Verdana" pitchFamily="34" charset="0"/>
                <a:ea typeface="Verdana" pitchFamily="34" charset="0"/>
                <a:cs typeface="Verdana" pitchFamily="34" charset="0"/>
              </a:rPr>
              <a:t>Heft test</a:t>
            </a:r>
          </a:p>
          <a:p>
            <a:pPr lvl="1">
              <a:lnSpc>
                <a:spcPct val="90000"/>
              </a:lnSpc>
            </a:pPr>
            <a:endParaRPr lang="en-US" sz="1000" dirty="0" smtClean="0">
              <a:latin typeface="Verdana" pitchFamily="34" charset="0"/>
              <a:ea typeface="Verdana" pitchFamily="34" charset="0"/>
              <a:cs typeface="Verdana" pitchFamily="34" charset="0"/>
            </a:endParaRPr>
          </a:p>
          <a:p>
            <a:pPr lvl="1">
              <a:lnSpc>
                <a:spcPct val="90000"/>
              </a:lnSpc>
            </a:pPr>
            <a:r>
              <a:rPr lang="en-US" sz="2400" dirty="0" smtClean="0">
                <a:latin typeface="Verdana" pitchFamily="34" charset="0"/>
                <a:ea typeface="Verdana" pitchFamily="34" charset="0"/>
                <a:cs typeface="Verdana" pitchFamily="34" charset="0"/>
              </a:rPr>
              <a:t>Annual Hydrostatic test</a:t>
            </a:r>
          </a:p>
        </p:txBody>
      </p:sp>
      <p:pic>
        <p:nvPicPr>
          <p:cNvPr id="6146" name="Picture 2" descr="https://sp.yimg.com/ib/th?id=HN.608016268352817908&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97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13</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300" dirty="0">
                <a:solidFill>
                  <a:schemeClr val="bg1"/>
                </a:solidFill>
                <a:latin typeface="Verdana" pitchFamily="34" charset="0"/>
                <a:ea typeface="Verdana" pitchFamily="34" charset="0"/>
                <a:cs typeface="Verdana" pitchFamily="34" charset="0"/>
              </a:rPr>
              <a:t>1926.150 General Requirements</a:t>
            </a:r>
          </a:p>
        </p:txBody>
      </p:sp>
      <p:sp>
        <p:nvSpPr>
          <p:cNvPr id="6" name="Rectangle 2"/>
          <p:cNvSpPr txBox="1">
            <a:spLocks noChangeArrowheads="1"/>
          </p:cNvSpPr>
          <p:nvPr/>
        </p:nvSpPr>
        <p:spPr>
          <a:xfrm>
            <a:off x="609600" y="1219200"/>
            <a:ext cx="6324600" cy="4724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pPr>
            <a:r>
              <a:rPr lang="en-US" dirty="0" smtClean="0">
                <a:solidFill>
                  <a:schemeClr val="tx1"/>
                </a:solidFill>
                <a:ea typeface="Verdana" pitchFamily="34" charset="0"/>
                <a:cs typeface="Verdana" pitchFamily="34" charset="0"/>
              </a:rPr>
              <a:t>Fire extinguishers:</a:t>
            </a:r>
          </a:p>
          <a:p>
            <a:pPr marL="800100" lvl="1" indent="-342900" algn="l">
              <a:lnSpc>
                <a:spcPct val="12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Fire extinguisher provided every 3000 ft²</a:t>
            </a:r>
          </a:p>
          <a:p>
            <a:pPr marL="800100" lvl="1" indent="-342900" algn="l">
              <a:lnSpc>
                <a:spcPct val="120000"/>
              </a:lnSpc>
              <a:buFont typeface="Arial" pitchFamily="34" charset="0"/>
              <a:buChar char="•"/>
            </a:pPr>
            <a:endParaRPr lang="en-US" sz="1100" dirty="0" smtClean="0">
              <a:solidFill>
                <a:schemeClr val="tx1"/>
              </a:solidFill>
              <a:latin typeface="Verdana" pitchFamily="34" charset="0"/>
              <a:ea typeface="Verdana" pitchFamily="34" charset="0"/>
              <a:cs typeface="Verdana" pitchFamily="34" charset="0"/>
            </a:endParaRPr>
          </a:p>
          <a:p>
            <a:pPr marL="800100" lvl="1" indent="-342900" algn="l">
              <a:lnSpc>
                <a:spcPct val="12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In protected areas travel distance to extinguisher </a:t>
            </a:r>
            <a:r>
              <a:rPr lang="en-US" sz="2400" b="1" u="sng" dirty="0" smtClean="0">
                <a:solidFill>
                  <a:schemeClr val="tx1"/>
                </a:solidFill>
                <a:latin typeface="Verdana" pitchFamily="34" charset="0"/>
                <a:ea typeface="Verdana" pitchFamily="34" charset="0"/>
                <a:cs typeface="Verdana" pitchFamily="34" charset="0"/>
              </a:rPr>
              <a:t>&lt;</a:t>
            </a:r>
            <a:r>
              <a:rPr lang="en-US" sz="2400" dirty="0" smtClean="0">
                <a:solidFill>
                  <a:schemeClr val="tx1"/>
                </a:solidFill>
                <a:latin typeface="Verdana" pitchFamily="34" charset="0"/>
                <a:ea typeface="Verdana" pitchFamily="34" charset="0"/>
                <a:cs typeface="Verdana" pitchFamily="34" charset="0"/>
              </a:rPr>
              <a:t> 100 feet</a:t>
            </a:r>
          </a:p>
          <a:p>
            <a:pPr marL="800100" lvl="1" indent="-342900" algn="l">
              <a:lnSpc>
                <a:spcPct val="120000"/>
              </a:lnSpc>
              <a:buFont typeface="Arial" pitchFamily="34" charset="0"/>
              <a:buChar char="•"/>
            </a:pPr>
            <a:endParaRPr lang="en-US" sz="1100" dirty="0" smtClean="0">
              <a:solidFill>
                <a:schemeClr val="tx1"/>
              </a:solidFill>
              <a:latin typeface="Verdana" pitchFamily="34" charset="0"/>
              <a:ea typeface="Verdana" pitchFamily="34" charset="0"/>
              <a:cs typeface="Verdana" pitchFamily="34" charset="0"/>
            </a:endParaRPr>
          </a:p>
          <a:p>
            <a:pPr marL="800100" lvl="1" indent="-342900" algn="l">
              <a:lnSpc>
                <a:spcPct val="12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Minimum one extinguisher per floor</a:t>
            </a:r>
          </a:p>
          <a:p>
            <a:pPr marL="800100" lvl="1" indent="-342900" algn="l">
              <a:lnSpc>
                <a:spcPct val="120000"/>
              </a:lnSpc>
              <a:buFont typeface="Arial" pitchFamily="34" charset="0"/>
              <a:buChar char="•"/>
            </a:pPr>
            <a:endParaRPr lang="en-US" sz="1100" dirty="0" smtClean="0">
              <a:solidFill>
                <a:schemeClr val="tx1"/>
              </a:solidFill>
              <a:latin typeface="Verdana" pitchFamily="34" charset="0"/>
              <a:ea typeface="Verdana" pitchFamily="34" charset="0"/>
              <a:cs typeface="Verdana" pitchFamily="34" charset="0"/>
            </a:endParaRPr>
          </a:p>
          <a:p>
            <a:pPr marL="800100" lvl="1" indent="-342900" algn="l">
              <a:lnSpc>
                <a:spcPct val="12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Multi-story at least one near stairway</a:t>
            </a:r>
          </a:p>
        </p:txBody>
      </p:sp>
      <p:pic>
        <p:nvPicPr>
          <p:cNvPr id="7170" name="Picture 2" descr="Fire-Extinguis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365975"/>
            <a:ext cx="1514602"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86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14</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300" dirty="0">
                <a:solidFill>
                  <a:schemeClr val="bg1"/>
                </a:solidFill>
                <a:latin typeface="Verdana" pitchFamily="34" charset="0"/>
                <a:ea typeface="Verdana" pitchFamily="34" charset="0"/>
                <a:cs typeface="Verdana" pitchFamily="34" charset="0"/>
              </a:rPr>
              <a:t>1926.150 General Requirements</a:t>
            </a:r>
          </a:p>
        </p:txBody>
      </p:sp>
      <p:sp>
        <p:nvSpPr>
          <p:cNvPr id="7" name="Rectangle 3"/>
          <p:cNvSpPr txBox="1">
            <a:spLocks noChangeArrowheads="1"/>
          </p:cNvSpPr>
          <p:nvPr/>
        </p:nvSpPr>
        <p:spPr>
          <a:xfrm>
            <a:off x="4325596" y="1371600"/>
            <a:ext cx="4343400" cy="48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itchFamily="34" charset="0"/>
              <a:buChar char="•"/>
            </a:pPr>
            <a:r>
              <a:rPr lang="en-US" dirty="0" smtClean="0">
                <a:solidFill>
                  <a:schemeClr val="tx1"/>
                </a:solidFill>
                <a:ea typeface="Verdana" pitchFamily="34" charset="0"/>
                <a:cs typeface="Verdana" pitchFamily="34" charset="0"/>
              </a:rPr>
              <a:t>Minimum 10B extinguisher within 50 feet of 5 gallons flammable liquid or 5 pounds flammable gas</a:t>
            </a:r>
          </a:p>
          <a:p>
            <a:pPr marL="342900" indent="-342900" algn="l">
              <a:lnSpc>
                <a:spcPct val="110000"/>
              </a:lnSpc>
              <a:buFont typeface="Arial" pitchFamily="34" charset="0"/>
              <a:buChar char="•"/>
            </a:pPr>
            <a:endParaRPr lang="en-US" dirty="0" smtClean="0">
              <a:solidFill>
                <a:schemeClr val="tx1"/>
              </a:solidFill>
              <a:ea typeface="Verdana" pitchFamily="34" charset="0"/>
              <a:cs typeface="Verdana" pitchFamily="34" charset="0"/>
            </a:endParaRPr>
          </a:p>
          <a:p>
            <a:pPr marL="342900" indent="-342900" algn="l">
              <a:lnSpc>
                <a:spcPct val="110000"/>
              </a:lnSpc>
              <a:buFont typeface="Arial" pitchFamily="34" charset="0"/>
              <a:buChar char="•"/>
            </a:pPr>
            <a:r>
              <a:rPr lang="en-US" dirty="0" smtClean="0">
                <a:solidFill>
                  <a:schemeClr val="tx1"/>
                </a:solidFill>
                <a:ea typeface="Verdana" pitchFamily="34" charset="0"/>
                <a:cs typeface="Verdana" pitchFamily="34" charset="0"/>
              </a:rPr>
              <a:t>Extinguishers inspected and maintained in accordance with  NFPA No. 10A-1970</a:t>
            </a:r>
            <a:r>
              <a:rPr lang="en-US" dirty="0" smtClean="0">
                <a:latin typeface="Arial" charset="0"/>
              </a:rPr>
              <a:t>.</a:t>
            </a:r>
          </a:p>
        </p:txBody>
      </p:sp>
      <p:pic>
        <p:nvPicPr>
          <p:cNvPr id="8194" name="Picture 2" descr="https://sp.yimg.com/ib/th?id=HN.608024918419507125&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295" y="1600200"/>
            <a:ext cx="1790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sp.yimg.com/ib/th?id=HN.607988449850034959&amp;pid=15.1&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0295" y="3872046"/>
            <a:ext cx="18859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3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15</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Subpart F - Fire Protection</a:t>
            </a:r>
          </a:p>
        </p:txBody>
      </p:sp>
      <p:sp>
        <p:nvSpPr>
          <p:cNvPr id="7" name="Rectangle 3"/>
          <p:cNvSpPr txBox="1">
            <a:spLocks noChangeArrowheads="1"/>
          </p:cNvSpPr>
          <p:nvPr/>
        </p:nvSpPr>
        <p:spPr>
          <a:xfrm>
            <a:off x="370318" y="1524000"/>
            <a:ext cx="8305800" cy="4191000"/>
          </a:xfrm>
          <a:prstGeom prst="rect">
            <a:avLst/>
          </a:prstGeom>
          <a:noFill/>
        </p:spPr>
        <p:txBody>
          <a:bodyPr vert="horz" lIns="90488" tIns="44450" rIns="90488" bIns="4445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en-US" sz="2600" dirty="0" smtClean="0">
                <a:solidFill>
                  <a:schemeClr val="tx1"/>
                </a:solidFill>
                <a:ea typeface="Verdana" pitchFamily="34" charset="0"/>
                <a:cs typeface="Verdana" pitchFamily="34" charset="0"/>
              </a:rPr>
              <a:t>Types of Fires</a:t>
            </a:r>
          </a:p>
          <a:p>
            <a:pPr algn="l">
              <a:lnSpc>
                <a:spcPct val="90000"/>
              </a:lnSpc>
            </a:pPr>
            <a:endParaRPr lang="en-US" sz="1100" dirty="0" smtClean="0">
              <a:solidFill>
                <a:schemeClr val="tx1"/>
              </a:solidFill>
              <a:ea typeface="Verdana" pitchFamily="34" charset="0"/>
              <a:cs typeface="Verdana" pitchFamily="34" charset="0"/>
            </a:endParaRPr>
          </a:p>
          <a:p>
            <a:pPr marL="914400" lvl="1" indent="-457200" algn="l">
              <a:lnSpc>
                <a:spcPct val="90000"/>
              </a:lnSpc>
              <a:buClr>
                <a:schemeClr val="tx1"/>
              </a:buClr>
              <a:buFont typeface="Arial" pitchFamily="34" charset="0"/>
              <a:buChar char="•"/>
            </a:pPr>
            <a:r>
              <a:rPr lang="en-US" sz="2600" u="sng" dirty="0" smtClean="0">
                <a:solidFill>
                  <a:srgbClr val="FF0000"/>
                </a:solidFill>
                <a:latin typeface="Verdana" pitchFamily="34" charset="0"/>
                <a:ea typeface="Verdana" pitchFamily="34" charset="0"/>
                <a:cs typeface="Verdana" pitchFamily="34" charset="0"/>
              </a:rPr>
              <a:t>Class A</a:t>
            </a:r>
            <a:r>
              <a:rPr lang="en-US" sz="2600" dirty="0" smtClean="0">
                <a:solidFill>
                  <a:schemeClr val="tx1"/>
                </a:solidFill>
                <a:latin typeface="Verdana" pitchFamily="34" charset="0"/>
                <a:ea typeface="Verdana" pitchFamily="34" charset="0"/>
                <a:cs typeface="Verdana" pitchFamily="34" charset="0"/>
              </a:rPr>
              <a:t> - Ordinary materials such as paper, wood,  cloth</a:t>
            </a:r>
          </a:p>
          <a:p>
            <a:pPr marL="914400" lvl="1" indent="-457200" algn="l">
              <a:lnSpc>
                <a:spcPct val="90000"/>
              </a:lnSpc>
              <a:buClr>
                <a:schemeClr val="tx1"/>
              </a:buClr>
              <a:buFont typeface="Arial" pitchFamily="34" charset="0"/>
              <a:buChar char="•"/>
            </a:pPr>
            <a:endParaRPr lang="en-US" sz="1100" dirty="0" smtClean="0">
              <a:solidFill>
                <a:schemeClr val="tx1"/>
              </a:solidFill>
              <a:latin typeface="Verdana" pitchFamily="34" charset="0"/>
              <a:ea typeface="Verdana" pitchFamily="34" charset="0"/>
              <a:cs typeface="Verdana" pitchFamily="34" charset="0"/>
            </a:endParaRPr>
          </a:p>
          <a:p>
            <a:pPr marL="914400" lvl="1" indent="-457200" algn="l">
              <a:lnSpc>
                <a:spcPct val="90000"/>
              </a:lnSpc>
              <a:buClr>
                <a:schemeClr val="tx1"/>
              </a:buClr>
              <a:buFont typeface="Arial" pitchFamily="34" charset="0"/>
              <a:buChar char="•"/>
            </a:pPr>
            <a:r>
              <a:rPr lang="en-US" sz="2600" u="sng" dirty="0" smtClean="0">
                <a:solidFill>
                  <a:srgbClr val="FF0000"/>
                </a:solidFill>
                <a:latin typeface="Verdana" pitchFamily="34" charset="0"/>
                <a:ea typeface="Verdana" pitchFamily="34" charset="0"/>
                <a:cs typeface="Verdana" pitchFamily="34" charset="0"/>
              </a:rPr>
              <a:t>Class B</a:t>
            </a:r>
            <a:r>
              <a:rPr lang="en-US" sz="2600" dirty="0" smtClean="0">
                <a:solidFill>
                  <a:schemeClr val="tx1"/>
                </a:solidFill>
                <a:latin typeface="Verdana" pitchFamily="34" charset="0"/>
                <a:ea typeface="Verdana" pitchFamily="34" charset="0"/>
                <a:cs typeface="Verdana" pitchFamily="34" charset="0"/>
              </a:rPr>
              <a:t> - Flammable liquids or Combustible liquids such as gasoline, paint, thinners, propane, kerosene</a:t>
            </a:r>
          </a:p>
          <a:p>
            <a:pPr marL="914400" lvl="1" indent="-457200" algn="l">
              <a:lnSpc>
                <a:spcPct val="90000"/>
              </a:lnSpc>
              <a:buClr>
                <a:schemeClr val="tx1"/>
              </a:buClr>
              <a:buFont typeface="Arial" pitchFamily="34" charset="0"/>
              <a:buChar char="•"/>
            </a:pPr>
            <a:endParaRPr lang="en-US" sz="1100" dirty="0" smtClean="0">
              <a:solidFill>
                <a:schemeClr val="tx1"/>
              </a:solidFill>
              <a:latin typeface="Verdana" pitchFamily="34" charset="0"/>
              <a:ea typeface="Verdana" pitchFamily="34" charset="0"/>
              <a:cs typeface="Verdana" pitchFamily="34" charset="0"/>
            </a:endParaRPr>
          </a:p>
          <a:p>
            <a:pPr marL="914400" lvl="1" indent="-457200" algn="l">
              <a:lnSpc>
                <a:spcPct val="90000"/>
              </a:lnSpc>
              <a:buClr>
                <a:schemeClr val="tx1"/>
              </a:buClr>
              <a:buFont typeface="Arial" pitchFamily="34" charset="0"/>
              <a:buChar char="•"/>
            </a:pPr>
            <a:r>
              <a:rPr lang="en-US" sz="2600" u="sng" dirty="0" smtClean="0">
                <a:solidFill>
                  <a:srgbClr val="FF0000"/>
                </a:solidFill>
                <a:latin typeface="Verdana" pitchFamily="34" charset="0"/>
                <a:ea typeface="Verdana" pitchFamily="34" charset="0"/>
                <a:cs typeface="Verdana" pitchFamily="34" charset="0"/>
              </a:rPr>
              <a:t>Class C</a:t>
            </a:r>
            <a:r>
              <a:rPr lang="en-US" sz="2600" dirty="0" smtClean="0">
                <a:solidFill>
                  <a:schemeClr val="tx1"/>
                </a:solidFill>
                <a:latin typeface="Verdana" pitchFamily="34" charset="0"/>
                <a:ea typeface="Verdana" pitchFamily="34" charset="0"/>
                <a:cs typeface="Verdana" pitchFamily="34" charset="0"/>
              </a:rPr>
              <a:t> - Electrical equipment fires, appliances, switches, panels</a:t>
            </a:r>
          </a:p>
          <a:p>
            <a:pPr marL="914400" lvl="1" indent="-457200" algn="l">
              <a:lnSpc>
                <a:spcPct val="90000"/>
              </a:lnSpc>
              <a:buClr>
                <a:schemeClr val="tx1"/>
              </a:buClr>
              <a:buFont typeface="Arial" pitchFamily="34" charset="0"/>
              <a:buChar char="•"/>
            </a:pPr>
            <a:endParaRPr lang="en-US" sz="1100" dirty="0" smtClean="0">
              <a:solidFill>
                <a:schemeClr val="tx1"/>
              </a:solidFill>
              <a:latin typeface="Verdana" pitchFamily="34" charset="0"/>
              <a:ea typeface="Verdana" pitchFamily="34" charset="0"/>
              <a:cs typeface="Verdana" pitchFamily="34" charset="0"/>
            </a:endParaRPr>
          </a:p>
          <a:p>
            <a:pPr marL="914400" lvl="1" indent="-457200" algn="l">
              <a:lnSpc>
                <a:spcPct val="90000"/>
              </a:lnSpc>
              <a:buClr>
                <a:schemeClr val="tx1"/>
              </a:buClr>
              <a:buFont typeface="Arial" pitchFamily="34" charset="0"/>
              <a:buChar char="•"/>
            </a:pPr>
            <a:r>
              <a:rPr lang="en-US" sz="2600" u="sng" dirty="0" smtClean="0">
                <a:solidFill>
                  <a:srgbClr val="FF0000"/>
                </a:solidFill>
                <a:latin typeface="Verdana" pitchFamily="34" charset="0"/>
                <a:ea typeface="Verdana" pitchFamily="34" charset="0"/>
                <a:cs typeface="Verdana" pitchFamily="34" charset="0"/>
              </a:rPr>
              <a:t>Class D</a:t>
            </a:r>
            <a:r>
              <a:rPr lang="en-US" sz="2600" dirty="0" smtClean="0">
                <a:solidFill>
                  <a:schemeClr val="tx1"/>
                </a:solidFill>
                <a:latin typeface="Verdana" pitchFamily="34" charset="0"/>
                <a:ea typeface="Verdana" pitchFamily="34" charset="0"/>
                <a:cs typeface="Verdana" pitchFamily="34" charset="0"/>
              </a:rPr>
              <a:t> -  Certain metals such as magnesium, sodium, that could explode!</a:t>
            </a:r>
          </a:p>
        </p:txBody>
      </p:sp>
    </p:spTree>
    <p:extLst>
      <p:ext uri="{BB962C8B-B14F-4D97-AF65-F5344CB8AC3E}">
        <p14:creationId xmlns:p14="http://schemas.microsoft.com/office/powerpoint/2010/main" val="265977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16</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Fire Extinguishers</a:t>
            </a:r>
            <a:endParaRPr lang="en-US" sz="2800" dirty="0">
              <a:solidFill>
                <a:schemeClr val="bg1"/>
              </a:solidFill>
              <a:latin typeface="Verdana" pitchFamily="34" charset="0"/>
              <a:ea typeface="Verdana" pitchFamily="34" charset="0"/>
              <a:cs typeface="Verdana" pitchFamily="34" charset="0"/>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334"/>
          <a:stretch>
            <a:fillRect/>
          </a:stretch>
        </p:blipFill>
        <p:spPr bwMode="auto">
          <a:xfrm>
            <a:off x="457200" y="1130893"/>
            <a:ext cx="8153400" cy="511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29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17</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Subpart F - Fire Protection</a:t>
            </a:r>
          </a:p>
        </p:txBody>
      </p:sp>
      <p:pic>
        <p:nvPicPr>
          <p:cNvPr id="11268" name="Picture 4" descr="http://plfr.org/public-education/fire-safety/assets/clip_image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339" y="1066800"/>
            <a:ext cx="5191125"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25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18</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300" dirty="0">
                <a:solidFill>
                  <a:schemeClr val="bg1"/>
                </a:solidFill>
                <a:latin typeface="Verdana" pitchFamily="34" charset="0"/>
                <a:ea typeface="Verdana" pitchFamily="34" charset="0"/>
                <a:cs typeface="Verdana" pitchFamily="34" charset="0"/>
              </a:rPr>
              <a:t>1926.150 General Requirements</a:t>
            </a:r>
          </a:p>
        </p:txBody>
      </p:sp>
      <p:sp>
        <p:nvSpPr>
          <p:cNvPr id="7" name="Rectangle 2"/>
          <p:cNvSpPr txBox="1">
            <a:spLocks noChangeArrowheads="1"/>
          </p:cNvSpPr>
          <p:nvPr/>
        </p:nvSpPr>
        <p:spPr>
          <a:xfrm>
            <a:off x="685800" y="1371600"/>
            <a:ext cx="7772400" cy="3124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ea typeface="Verdana" pitchFamily="34" charset="0"/>
                <a:cs typeface="Verdana" pitchFamily="34" charset="0"/>
              </a:rPr>
              <a:t>Alarm system established for emergencies:</a:t>
            </a:r>
          </a:p>
          <a:p>
            <a:pPr marL="342900" indent="-342900" algn="l">
              <a:buFont typeface="Arial" pitchFamily="34" charset="0"/>
              <a:buChar char="•"/>
            </a:pPr>
            <a:endParaRPr lang="en-US" sz="1000" dirty="0" smtClean="0">
              <a:solidFill>
                <a:schemeClr val="tx1"/>
              </a:solidFill>
              <a:ea typeface="Verdana" pitchFamily="34" charset="0"/>
              <a:cs typeface="Verdana" pitchFamily="34" charset="0"/>
            </a:endParaRPr>
          </a:p>
          <a:p>
            <a:pPr marL="800100" lvl="1" indent="-342900" algn="l">
              <a:buFontTx/>
              <a:buChar char="-"/>
            </a:pPr>
            <a:r>
              <a:rPr lang="en-US" sz="2400" dirty="0" smtClean="0">
                <a:solidFill>
                  <a:schemeClr val="tx1"/>
                </a:solidFill>
                <a:latin typeface="Verdana" pitchFamily="34" charset="0"/>
                <a:ea typeface="Verdana" pitchFamily="34" charset="0"/>
                <a:cs typeface="Verdana" pitchFamily="34" charset="0"/>
              </a:rPr>
              <a:t>Alert employees </a:t>
            </a:r>
          </a:p>
          <a:p>
            <a:pPr marL="800100" lvl="1" indent="-342900" algn="l">
              <a:buFontTx/>
              <a:buChar char="-"/>
            </a:pPr>
            <a:endParaRPr lang="en-US" sz="1000" dirty="0" smtClean="0">
              <a:solidFill>
                <a:schemeClr val="tx1"/>
              </a:solidFill>
              <a:latin typeface="Verdana" pitchFamily="34" charset="0"/>
              <a:ea typeface="Verdana" pitchFamily="34" charset="0"/>
              <a:cs typeface="Verdana" pitchFamily="34" charset="0"/>
            </a:endParaRPr>
          </a:p>
          <a:p>
            <a:pPr marL="800100" lvl="1" indent="-342900" algn="l">
              <a:buFontTx/>
              <a:buChar char="-"/>
            </a:pPr>
            <a:r>
              <a:rPr lang="en-US" sz="2400" dirty="0" smtClean="0">
                <a:solidFill>
                  <a:schemeClr val="tx1"/>
                </a:solidFill>
                <a:latin typeface="Verdana" pitchFamily="34" charset="0"/>
                <a:ea typeface="Verdana" pitchFamily="34" charset="0"/>
                <a:cs typeface="Verdana" pitchFamily="34" charset="0"/>
              </a:rPr>
              <a:t>Alert fire department</a:t>
            </a:r>
          </a:p>
          <a:p>
            <a:pPr marL="800100" lvl="1" indent="-342900" algn="l">
              <a:buFontTx/>
              <a:buChar char="-"/>
            </a:pPr>
            <a:endParaRPr lang="en-US" sz="1000" dirty="0" smtClean="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r>
              <a:rPr lang="en-US" dirty="0" smtClean="0">
                <a:solidFill>
                  <a:schemeClr val="tx1"/>
                </a:solidFill>
                <a:ea typeface="Verdana" pitchFamily="34" charset="0"/>
                <a:cs typeface="Verdana" pitchFamily="34" charset="0"/>
              </a:rPr>
              <a:t>Reporting instructions conspicuously posted by phones and worker entrances</a:t>
            </a:r>
          </a:p>
        </p:txBody>
      </p:sp>
      <p:pic>
        <p:nvPicPr>
          <p:cNvPr id="12290" name="Picture 2" descr="https://sp.yimg.com/ib/th?id=HN.60803480972840247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050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sp.yimg.com/ib/th?id=HN.608015366415454161&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176045"/>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sp.yimg.com/ib/th?id=HN.608052943074103080&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799" y="4267200"/>
            <a:ext cx="2109355"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2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19</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300" dirty="0">
                <a:solidFill>
                  <a:schemeClr val="bg1"/>
                </a:solidFill>
                <a:latin typeface="Verdana" pitchFamily="34" charset="0"/>
                <a:ea typeface="Verdana" pitchFamily="34" charset="0"/>
                <a:cs typeface="Verdana" pitchFamily="34" charset="0"/>
              </a:rPr>
              <a:t>1926.150 General Requirements</a:t>
            </a:r>
          </a:p>
        </p:txBody>
      </p:sp>
      <p:sp>
        <p:nvSpPr>
          <p:cNvPr id="7" name="Rectangle 2"/>
          <p:cNvSpPr txBox="1">
            <a:spLocks noChangeArrowheads="1"/>
          </p:cNvSpPr>
          <p:nvPr/>
        </p:nvSpPr>
        <p:spPr>
          <a:xfrm>
            <a:off x="4876800" y="1510506"/>
            <a:ext cx="38862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solidFill>
                  <a:schemeClr val="tx1"/>
                </a:solidFill>
                <a:ea typeface="Verdana" pitchFamily="34" charset="0"/>
                <a:cs typeface="Verdana" pitchFamily="34" charset="0"/>
              </a:rPr>
              <a:t>Fire Cutoffs:</a:t>
            </a:r>
          </a:p>
          <a:p>
            <a:pPr algn="l"/>
            <a:endParaRPr lang="en-US" sz="1000" dirty="0" smtClean="0">
              <a:solidFill>
                <a:schemeClr val="tx1"/>
              </a:solidFill>
              <a:ea typeface="Verdana" pitchFamily="34" charset="0"/>
              <a:cs typeface="Verdana" pitchFamily="34" charset="0"/>
            </a:endParaRPr>
          </a:p>
          <a:p>
            <a:pPr marL="800100" lvl="1"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Fire walls &amp; exit stairways given construction priority</a:t>
            </a:r>
          </a:p>
          <a:p>
            <a:pPr marL="800100" lvl="1" indent="-342900" algn="l">
              <a:buFont typeface="Arial" pitchFamily="34" charset="0"/>
              <a:buChar char="•"/>
            </a:pPr>
            <a:endParaRPr lang="en-US" sz="1000" dirty="0" smtClean="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For demolition, retain fire walls until removal required </a:t>
            </a:r>
          </a:p>
        </p:txBody>
      </p:sp>
      <p:pic>
        <p:nvPicPr>
          <p:cNvPr id="8" name="Picture 4" descr="A:\MVC-039S.JPG"/>
          <p:cNvPicPr>
            <a:picLocks noChangeAspect="1" noChangeArrowheads="1"/>
          </p:cNvPicPr>
          <p:nvPr/>
        </p:nvPicPr>
        <p:blipFill>
          <a:blip r:embed="rId2">
            <a:lum bright="18000"/>
            <a:extLst>
              <a:ext uri="{28A0092B-C50C-407E-A947-70E740481C1C}">
                <a14:useLocalDpi xmlns:a14="http://schemas.microsoft.com/office/drawing/2010/main" val="0"/>
              </a:ext>
            </a:extLst>
          </a:blip>
          <a:srcRect l="22501"/>
          <a:stretch>
            <a:fillRect/>
          </a:stretch>
        </p:blipFill>
        <p:spPr bwMode="auto">
          <a:xfrm>
            <a:off x="685800" y="1665718"/>
            <a:ext cx="3909010"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76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a:t>
            </a:fld>
            <a:endParaRPr lang="en-US" sz="1400" dirty="0">
              <a:solidFill>
                <a:schemeClr val="bg1"/>
              </a:solidFill>
              <a:latin typeface="Verdana" pitchFamily="34" charset="0"/>
              <a:ea typeface="Verdana" pitchFamily="34" charset="0"/>
              <a:cs typeface="Verdana" pitchFamily="34" charset="0"/>
            </a:endParaRPr>
          </a:p>
        </p:txBody>
      </p:sp>
      <p:sp>
        <p:nvSpPr>
          <p:cNvPr id="6" name="Rectangle 1026"/>
          <p:cNvSpPr txBox="1">
            <a:spLocks noChangeArrowheads="1"/>
          </p:cNvSpPr>
          <p:nvPr/>
        </p:nvSpPr>
        <p:spPr>
          <a:xfrm>
            <a:off x="603250" y="1143000"/>
            <a:ext cx="7753350" cy="1050925"/>
          </a:xfrm>
          <a:prstGeom prst="rect">
            <a:avLst/>
          </a:prstGeom>
          <a:noFill/>
        </p:spPr>
        <p:txBody>
          <a:bodyPr vert="horz" lIns="0" tIns="0" rIns="0" bIns="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r>
              <a:rPr lang="en-US" sz="3600" b="1" dirty="0" smtClean="0">
                <a:solidFill>
                  <a:srgbClr val="000000"/>
                </a:solidFill>
                <a:latin typeface="Verdana" pitchFamily="34" charset="0"/>
                <a:ea typeface="Verdana" pitchFamily="34" charset="0"/>
                <a:cs typeface="Verdana" pitchFamily="34" charset="0"/>
              </a:rPr>
              <a:t>Subpart F - Fire Protection &amp; Prevention</a:t>
            </a:r>
            <a:br>
              <a:rPr lang="en-US" sz="3600" b="1" dirty="0" smtClean="0">
                <a:solidFill>
                  <a:srgbClr val="000000"/>
                </a:solidFill>
                <a:latin typeface="Verdana" pitchFamily="34" charset="0"/>
                <a:ea typeface="Verdana" pitchFamily="34" charset="0"/>
                <a:cs typeface="Verdana" pitchFamily="34" charset="0"/>
              </a:rPr>
            </a:br>
            <a:r>
              <a:rPr lang="en-US" sz="2900" b="1" dirty="0" smtClean="0">
                <a:solidFill>
                  <a:srgbClr val="000000"/>
                </a:solidFill>
                <a:latin typeface="Verdana" pitchFamily="34" charset="0"/>
                <a:ea typeface="Verdana" pitchFamily="34" charset="0"/>
                <a:cs typeface="Verdana" pitchFamily="34" charset="0"/>
              </a:rPr>
              <a:t>(1926.150 - 159)</a:t>
            </a:r>
          </a:p>
        </p:txBody>
      </p:sp>
      <p:graphicFrame>
        <p:nvGraphicFramePr>
          <p:cNvPr id="7" name="Object 1027"/>
          <p:cNvGraphicFramePr>
            <a:graphicFrameLocks/>
          </p:cNvGraphicFramePr>
          <p:nvPr>
            <p:extLst>
              <p:ext uri="{D42A27DB-BD31-4B8C-83A1-F6EECF244321}">
                <p14:modId xmlns:p14="http://schemas.microsoft.com/office/powerpoint/2010/main" val="3643868445"/>
              </p:ext>
            </p:extLst>
          </p:nvPr>
        </p:nvGraphicFramePr>
        <p:xfrm>
          <a:off x="914400" y="2194637"/>
          <a:ext cx="7067550" cy="3986212"/>
        </p:xfrm>
        <a:graphic>
          <a:graphicData uri="http://schemas.openxmlformats.org/presentationml/2006/ole">
            <mc:AlternateContent xmlns:mc="http://schemas.openxmlformats.org/markup-compatibility/2006">
              <mc:Choice xmlns:v="urn:schemas-microsoft-com:vml" Requires="v">
                <p:oleObj spid="_x0000_s2087" name="Chart" r:id="rId3" imgW="8039495" imgH="4534343" progId="MSGraph.Chart.8">
                  <p:embed followColorScheme="full"/>
                </p:oleObj>
              </mc:Choice>
              <mc:Fallback>
                <p:oleObj name="Chart" r:id="rId3" imgW="8039495" imgH="4534343" progId="MSGraph.Chart.8">
                  <p:embed followColorScheme="full"/>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94637"/>
                        <a:ext cx="7067550"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1028"/>
          <p:cNvSpPr txBox="1">
            <a:spLocks noChangeArrowheads="1"/>
          </p:cNvSpPr>
          <p:nvPr/>
        </p:nvSpPr>
        <p:spPr>
          <a:xfrm>
            <a:off x="2497301" y="2874235"/>
            <a:ext cx="4873625" cy="249238"/>
          </a:xfrm>
          <a:prstGeom prst="rect">
            <a:avLst/>
          </a:prstGeom>
          <a:noFill/>
        </p:spPr>
        <p:txBody>
          <a:bodyPr vert="horz" lIns="0" tIns="0" rIns="0" bIns="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457200">
              <a:spcBef>
                <a:spcPct val="0"/>
              </a:spcBef>
              <a:buFontTx/>
              <a:buNone/>
            </a:pPr>
            <a:r>
              <a:rPr lang="en-US" sz="1400" dirty="0" smtClean="0">
                <a:solidFill>
                  <a:srgbClr val="000000"/>
                </a:solidFill>
                <a:ea typeface="Verdana" pitchFamily="34" charset="0"/>
                <a:cs typeface="Verdana" pitchFamily="34" charset="0"/>
              </a:rPr>
              <a:t>Flammables/combustibles - Approved containers</a:t>
            </a:r>
          </a:p>
        </p:txBody>
      </p:sp>
      <p:sp>
        <p:nvSpPr>
          <p:cNvPr id="9" name="Rectangle 1029"/>
          <p:cNvSpPr>
            <a:spLocks noChangeArrowheads="1"/>
          </p:cNvSpPr>
          <p:nvPr/>
        </p:nvSpPr>
        <p:spPr bwMode="auto">
          <a:xfrm>
            <a:off x="2498725" y="3726116"/>
            <a:ext cx="4276725"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1400" dirty="0">
                <a:solidFill>
                  <a:srgbClr val="000000"/>
                </a:solidFill>
                <a:latin typeface="Verdana" pitchFamily="34" charset="0"/>
                <a:ea typeface="Verdana" pitchFamily="34" charset="0"/>
                <a:cs typeface="Verdana" pitchFamily="34" charset="0"/>
              </a:rPr>
              <a:t>Fire protection program/equipment</a:t>
            </a:r>
          </a:p>
        </p:txBody>
      </p:sp>
      <p:sp>
        <p:nvSpPr>
          <p:cNvPr id="10" name="Rectangle 1030"/>
          <p:cNvSpPr>
            <a:spLocks noChangeArrowheads="1"/>
          </p:cNvSpPr>
          <p:nvPr/>
        </p:nvSpPr>
        <p:spPr bwMode="auto">
          <a:xfrm>
            <a:off x="2497301" y="2414632"/>
            <a:ext cx="39624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1400" dirty="0">
                <a:solidFill>
                  <a:srgbClr val="000000"/>
                </a:solidFill>
                <a:latin typeface="Verdana" pitchFamily="34" charset="0"/>
                <a:ea typeface="Verdana" pitchFamily="34" charset="0"/>
                <a:cs typeface="Verdana" pitchFamily="34" charset="0"/>
              </a:rPr>
              <a:t>2A fire extinguishers - Building area</a:t>
            </a:r>
          </a:p>
        </p:txBody>
      </p:sp>
      <p:sp>
        <p:nvSpPr>
          <p:cNvPr id="11" name="Rectangle 1031"/>
          <p:cNvSpPr>
            <a:spLocks noChangeArrowheads="1"/>
          </p:cNvSpPr>
          <p:nvPr/>
        </p:nvSpPr>
        <p:spPr bwMode="auto">
          <a:xfrm>
            <a:off x="2498725" y="3286963"/>
            <a:ext cx="3262313"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1400" dirty="0">
                <a:solidFill>
                  <a:srgbClr val="000000"/>
                </a:solidFill>
                <a:latin typeface="Verdana" pitchFamily="34" charset="0"/>
                <a:ea typeface="Verdana" pitchFamily="34" charset="0"/>
                <a:cs typeface="Verdana" pitchFamily="34" charset="0"/>
              </a:rPr>
              <a:t>Storage of LPG containers</a:t>
            </a:r>
          </a:p>
        </p:txBody>
      </p:sp>
      <p:sp>
        <p:nvSpPr>
          <p:cNvPr id="12" name="Rectangle 1032"/>
          <p:cNvSpPr>
            <a:spLocks noChangeArrowheads="1"/>
          </p:cNvSpPr>
          <p:nvPr/>
        </p:nvSpPr>
        <p:spPr bwMode="auto">
          <a:xfrm>
            <a:off x="2428875" y="4136164"/>
            <a:ext cx="6264693" cy="29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628" tIns="41315" rIns="82628" bIns="41315">
            <a:spAutoFit/>
          </a:bodyPr>
          <a:lstStyle/>
          <a:p>
            <a:pPr defTabSz="820738"/>
            <a:r>
              <a:rPr lang="en-US" sz="1400" dirty="0">
                <a:latin typeface="Verdana" pitchFamily="34" charset="0"/>
                <a:ea typeface="Verdana" pitchFamily="34" charset="0"/>
                <a:cs typeface="Verdana" pitchFamily="34" charset="0"/>
              </a:rPr>
              <a:t>10B fire extinguisher within 50 ft. of flammable/combustible liquids</a:t>
            </a:r>
          </a:p>
        </p:txBody>
      </p:sp>
      <p:sp>
        <p:nvSpPr>
          <p:cNvPr id="14" name="Title 1"/>
          <p:cNvSpPr txBox="1">
            <a:spLocks/>
          </p:cNvSpPr>
          <p:nvPr/>
        </p:nvSpPr>
        <p:spPr>
          <a:xfrm>
            <a:off x="457200" y="381001"/>
            <a:ext cx="533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Verdana" pitchFamily="34" charset="0"/>
                <a:ea typeface="Verdana" pitchFamily="34" charset="0"/>
                <a:cs typeface="Verdana" pitchFamily="34" charset="0"/>
              </a:rPr>
              <a:t>Fire Protection &amp; Prevention</a:t>
            </a:r>
            <a:endParaRPr lang="en-US" sz="2800" dirty="0">
              <a:solidFill>
                <a:schemeClr val="bg1"/>
              </a:solidFill>
              <a:latin typeface="Verdana" pitchFamily="34" charset="0"/>
              <a:ea typeface="Verdana" pitchFamily="34" charset="0"/>
              <a:cs typeface="Verdana" pitchFamily="34" charset="0"/>
            </a:endParaRPr>
          </a:p>
        </p:txBody>
      </p:sp>
      <p:pic>
        <p:nvPicPr>
          <p:cNvPr id="2050" name="Picture 2" descr="firemen-extinguishing-car-fire-28082451.jpg"/>
          <p:cNvPicPr>
            <a:picLocks noChangeAspect="1" noChangeArrowheads="1"/>
          </p:cNvPicPr>
          <p:nvPr/>
        </p:nvPicPr>
        <p:blipFill rotWithShape="1">
          <a:blip r:embed="rId5">
            <a:extLst>
              <a:ext uri="{28A0092B-C50C-407E-A947-70E740481C1C}">
                <a14:useLocalDpi xmlns:a14="http://schemas.microsoft.com/office/drawing/2010/main" val="0"/>
              </a:ext>
            </a:extLst>
          </a:blip>
          <a:srcRect b="10372"/>
          <a:stretch/>
        </p:blipFill>
        <p:spPr bwMode="auto">
          <a:xfrm>
            <a:off x="4315909" y="4495800"/>
            <a:ext cx="2857500" cy="175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105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20</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1926.151 Fire Prevention</a:t>
            </a:r>
          </a:p>
        </p:txBody>
      </p:sp>
      <p:sp>
        <p:nvSpPr>
          <p:cNvPr id="6" name="Rectangle 3"/>
          <p:cNvSpPr txBox="1">
            <a:spLocks noChangeArrowheads="1"/>
          </p:cNvSpPr>
          <p:nvPr/>
        </p:nvSpPr>
        <p:spPr>
          <a:xfrm>
            <a:off x="533400" y="1524000"/>
            <a:ext cx="8077200" cy="2895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ea typeface="Verdana" pitchFamily="34" charset="0"/>
                <a:cs typeface="Verdana" pitchFamily="34" charset="0"/>
              </a:rPr>
              <a:t>Electrical for light, heat, and power complies with Subpart K</a:t>
            </a:r>
          </a:p>
          <a:p>
            <a:pPr marL="342900" indent="-342900" algn="l">
              <a:buFont typeface="Arial" pitchFamily="34" charset="0"/>
              <a:buChar char="•"/>
            </a:pPr>
            <a:endParaRPr lang="en-US" sz="1000" dirty="0" smtClean="0">
              <a:solidFill>
                <a:schemeClr val="tx1"/>
              </a:solidFill>
              <a:ea typeface="Verdana" pitchFamily="34" charset="0"/>
              <a:cs typeface="Verdana" pitchFamily="34" charset="0"/>
            </a:endParaRPr>
          </a:p>
          <a:p>
            <a:pPr marL="342900" indent="-342900" algn="l">
              <a:buFont typeface="Arial" pitchFamily="34" charset="0"/>
              <a:buChar char="•"/>
            </a:pPr>
            <a:r>
              <a:rPr lang="en-US" dirty="0" smtClean="0">
                <a:solidFill>
                  <a:schemeClr val="tx1"/>
                </a:solidFill>
                <a:ea typeface="Verdana" pitchFamily="34" charset="0"/>
                <a:cs typeface="Verdana" pitchFamily="34" charset="0"/>
              </a:rPr>
              <a:t>Engine combustion well away from combustibles</a:t>
            </a:r>
          </a:p>
          <a:p>
            <a:pPr algn="l"/>
            <a:endParaRPr lang="en-US" sz="1000" dirty="0" smtClean="0">
              <a:solidFill>
                <a:schemeClr val="tx1"/>
              </a:solidFill>
              <a:ea typeface="Verdana" pitchFamily="34" charset="0"/>
              <a:cs typeface="Verdana" pitchFamily="34" charset="0"/>
            </a:endParaRPr>
          </a:p>
          <a:p>
            <a:pPr marL="342900" indent="-342900" algn="l">
              <a:buFont typeface="Arial" pitchFamily="34" charset="0"/>
              <a:buChar char="•"/>
            </a:pPr>
            <a:r>
              <a:rPr lang="en-US" dirty="0" smtClean="0">
                <a:solidFill>
                  <a:schemeClr val="tx1"/>
                </a:solidFill>
                <a:ea typeface="Verdana" pitchFamily="34" charset="0"/>
                <a:cs typeface="Verdana" pitchFamily="34" charset="0"/>
              </a:rPr>
              <a:t>No smoking around fire hazards and signs posted</a:t>
            </a:r>
          </a:p>
          <a:p>
            <a:endParaRPr lang="en-US" dirty="0" smtClean="0">
              <a:latin typeface="Arial" charset="0"/>
            </a:endParaRPr>
          </a:p>
        </p:txBody>
      </p:sp>
      <p:pic>
        <p:nvPicPr>
          <p:cNvPr id="13314" name="Picture 2" descr="https://sp.yimg.com/ib/th?id=HN.60798726444410837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266" y="4117292"/>
            <a:ext cx="2645833" cy="19050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sp.yimg.com/ib/th?id=HN.608024995730557756&amp;pid=15.1&amp;P=0"/>
          <p:cNvPicPr>
            <a:picLocks noChangeAspect="1" noChangeArrowheads="1"/>
          </p:cNvPicPr>
          <p:nvPr/>
        </p:nvPicPr>
        <p:blipFill rotWithShape="1">
          <a:blip r:embed="rId4">
            <a:extLst>
              <a:ext uri="{28A0092B-C50C-407E-A947-70E740481C1C}">
                <a14:useLocalDpi xmlns:a14="http://schemas.microsoft.com/office/drawing/2010/main" val="0"/>
              </a:ext>
            </a:extLst>
          </a:blip>
          <a:srcRect t="10105" b="10145"/>
          <a:stretch/>
        </p:blipFill>
        <p:spPr bwMode="auto">
          <a:xfrm>
            <a:off x="5029200" y="4021509"/>
            <a:ext cx="2628900" cy="209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61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Granite"/>
          <p:cNvSpPr>
            <a:spLocks noChangeArrowheads="1"/>
          </p:cNvSpPr>
          <p:nvPr/>
        </p:nvSpPr>
        <p:spPr bwMode="auto">
          <a:xfrm>
            <a:off x="2743200" y="2057400"/>
            <a:ext cx="3810000" cy="3276600"/>
          </a:xfrm>
          <a:prstGeom prst="cube">
            <a:avLst>
              <a:gd name="adj" fmla="val 95639"/>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AutoShape 3" descr="Granite"/>
          <p:cNvSpPr>
            <a:spLocks noChangeArrowheads="1"/>
          </p:cNvSpPr>
          <p:nvPr/>
        </p:nvSpPr>
        <p:spPr bwMode="auto">
          <a:xfrm>
            <a:off x="3429000" y="4876800"/>
            <a:ext cx="2286000" cy="457200"/>
          </a:xfrm>
          <a:prstGeom prst="cube">
            <a:avLst>
              <a:gd name="adj" fmla="val 74653"/>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 name="AutoShape 4" descr="Granite"/>
          <p:cNvSpPr>
            <a:spLocks noChangeArrowheads="1"/>
          </p:cNvSpPr>
          <p:nvPr/>
        </p:nvSpPr>
        <p:spPr bwMode="auto">
          <a:xfrm>
            <a:off x="6172200" y="2059536"/>
            <a:ext cx="2286000" cy="457200"/>
          </a:xfrm>
          <a:prstGeom prst="cube">
            <a:avLst>
              <a:gd name="adj" fmla="val 74653"/>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21</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1926.151 Fire Prevention</a:t>
            </a:r>
          </a:p>
        </p:txBody>
      </p:sp>
      <p:sp>
        <p:nvSpPr>
          <p:cNvPr id="7" name="Rectangle 5"/>
          <p:cNvSpPr txBox="1">
            <a:spLocks noChangeArrowheads="1"/>
          </p:cNvSpPr>
          <p:nvPr/>
        </p:nvSpPr>
        <p:spPr>
          <a:xfrm>
            <a:off x="381000" y="1286469"/>
            <a:ext cx="4012963" cy="525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itchFamily="34" charset="0"/>
              <a:buChar char="•"/>
            </a:pPr>
            <a:r>
              <a:rPr lang="en-US" dirty="0" smtClean="0">
                <a:solidFill>
                  <a:schemeClr val="tx1"/>
                </a:solidFill>
                <a:ea typeface="Verdana" pitchFamily="34" charset="0"/>
                <a:cs typeface="Verdana" pitchFamily="34" charset="0"/>
              </a:rPr>
              <a:t>Combustible piles no higher than 20 feet</a:t>
            </a:r>
          </a:p>
          <a:p>
            <a:pPr marL="342900" indent="-342900" algn="l">
              <a:lnSpc>
                <a:spcPct val="110000"/>
              </a:lnSpc>
              <a:buFont typeface="Arial" pitchFamily="34" charset="0"/>
              <a:buChar char="•"/>
            </a:pPr>
            <a:endParaRPr lang="en-US" sz="1000" dirty="0" smtClean="0">
              <a:solidFill>
                <a:schemeClr val="tx1"/>
              </a:solidFill>
              <a:ea typeface="Verdana" pitchFamily="34" charset="0"/>
              <a:cs typeface="Verdana" pitchFamily="34" charset="0"/>
            </a:endParaRPr>
          </a:p>
          <a:p>
            <a:pPr marL="342900" indent="-342900" algn="l">
              <a:lnSpc>
                <a:spcPct val="110000"/>
              </a:lnSpc>
              <a:buFont typeface="Arial" pitchFamily="34" charset="0"/>
              <a:buChar char="•"/>
            </a:pPr>
            <a:r>
              <a:rPr lang="en-US" dirty="0" smtClean="0">
                <a:solidFill>
                  <a:schemeClr val="tx1"/>
                </a:solidFill>
                <a:ea typeface="Verdana" pitchFamily="34" charset="0"/>
                <a:cs typeface="Verdana" pitchFamily="34" charset="0"/>
              </a:rPr>
              <a:t>Driveways around combustible piles minimum 15 feet </a:t>
            </a:r>
            <a:br>
              <a:rPr lang="en-US" dirty="0" smtClean="0">
                <a:solidFill>
                  <a:schemeClr val="tx1"/>
                </a:solidFill>
                <a:ea typeface="Verdana" pitchFamily="34" charset="0"/>
                <a:cs typeface="Verdana" pitchFamily="34" charset="0"/>
              </a:rPr>
            </a:br>
            <a:r>
              <a:rPr lang="en-US" dirty="0" smtClean="0">
                <a:solidFill>
                  <a:schemeClr val="tx1"/>
                </a:solidFill>
                <a:ea typeface="Verdana" pitchFamily="34" charset="0"/>
                <a:cs typeface="Verdana" pitchFamily="34" charset="0"/>
              </a:rPr>
              <a:t>wide</a:t>
            </a:r>
          </a:p>
          <a:p>
            <a:pPr marL="342900" indent="-342900" algn="l">
              <a:lnSpc>
                <a:spcPct val="110000"/>
              </a:lnSpc>
              <a:buFont typeface="Arial" pitchFamily="34" charset="0"/>
              <a:buChar char="•"/>
            </a:pPr>
            <a:endParaRPr lang="en-US" sz="1000" dirty="0" smtClean="0">
              <a:solidFill>
                <a:schemeClr val="tx1"/>
              </a:solidFill>
              <a:ea typeface="Verdana" pitchFamily="34" charset="0"/>
              <a:cs typeface="Verdana" pitchFamily="34" charset="0"/>
            </a:endParaRPr>
          </a:p>
          <a:p>
            <a:pPr marL="342900" indent="-342900" algn="l">
              <a:lnSpc>
                <a:spcPct val="110000"/>
              </a:lnSpc>
              <a:buFont typeface="Arial" pitchFamily="34" charset="0"/>
              <a:buChar char="•"/>
            </a:pPr>
            <a:r>
              <a:rPr lang="en-US" dirty="0" smtClean="0">
                <a:solidFill>
                  <a:schemeClr val="tx1"/>
                </a:solidFill>
                <a:ea typeface="Verdana" pitchFamily="34" charset="0"/>
                <a:cs typeface="Verdana" pitchFamily="34" charset="0"/>
              </a:rPr>
              <a:t>Maximum </a:t>
            </a:r>
            <a:br>
              <a:rPr lang="en-US" dirty="0" smtClean="0">
                <a:solidFill>
                  <a:schemeClr val="tx1"/>
                </a:solidFill>
                <a:ea typeface="Verdana" pitchFamily="34" charset="0"/>
                <a:cs typeface="Verdana" pitchFamily="34" charset="0"/>
              </a:rPr>
            </a:br>
            <a:r>
              <a:rPr lang="en-US" dirty="0" smtClean="0">
                <a:solidFill>
                  <a:schemeClr val="tx1"/>
                </a:solidFill>
                <a:ea typeface="Verdana" pitchFamily="34" charset="0"/>
                <a:cs typeface="Verdana" pitchFamily="34" charset="0"/>
              </a:rPr>
              <a:t>driveway grid </a:t>
            </a:r>
            <a:br>
              <a:rPr lang="en-US" dirty="0" smtClean="0">
                <a:solidFill>
                  <a:schemeClr val="tx1"/>
                </a:solidFill>
                <a:ea typeface="Verdana" pitchFamily="34" charset="0"/>
                <a:cs typeface="Verdana" pitchFamily="34" charset="0"/>
              </a:rPr>
            </a:br>
            <a:r>
              <a:rPr lang="en-US" dirty="0" smtClean="0">
                <a:solidFill>
                  <a:schemeClr val="tx1"/>
                </a:solidFill>
                <a:ea typeface="Verdana" pitchFamily="34" charset="0"/>
                <a:cs typeface="Verdana" pitchFamily="34" charset="0"/>
              </a:rPr>
              <a:t>50' by 150'</a:t>
            </a:r>
          </a:p>
        </p:txBody>
      </p:sp>
      <p:graphicFrame>
        <p:nvGraphicFramePr>
          <p:cNvPr id="12" name="Object 11"/>
          <p:cNvGraphicFramePr>
            <a:graphicFrameLocks noChangeAspect="1"/>
          </p:cNvGraphicFramePr>
          <p:nvPr/>
        </p:nvGraphicFramePr>
        <p:xfrm>
          <a:off x="4800600" y="2133600"/>
          <a:ext cx="2438400" cy="1604963"/>
        </p:xfrm>
        <a:graphic>
          <a:graphicData uri="http://schemas.openxmlformats.org/presentationml/2006/ole">
            <mc:AlternateContent xmlns:mc="http://schemas.openxmlformats.org/markup-compatibility/2006">
              <mc:Choice xmlns:v="urn:schemas-microsoft-com:vml" Requires="v">
                <p:oleObj spid="_x0000_s15377" name="Clip" r:id="rId5" imgW="2857466" imgH="3086100" progId="MS_ClipArt_Gallery.5">
                  <p:embed/>
                </p:oleObj>
              </mc:Choice>
              <mc:Fallback>
                <p:oleObj name="Clip" r:id="rId5" imgW="2857466" imgH="3086100" progId="MS_ClipArt_Gallery.5">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l="-3140" b="48392"/>
                      <a:stretch>
                        <a:fillRect/>
                      </a:stretch>
                    </p:blipFill>
                    <p:spPr bwMode="auto">
                      <a:xfrm>
                        <a:off x="4800600" y="2133600"/>
                        <a:ext cx="2438400" cy="160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AutoShape 8" descr="Granite"/>
          <p:cNvSpPr>
            <a:spLocks noChangeArrowheads="1"/>
          </p:cNvSpPr>
          <p:nvPr/>
        </p:nvSpPr>
        <p:spPr bwMode="auto">
          <a:xfrm>
            <a:off x="5257800" y="2057400"/>
            <a:ext cx="3810000" cy="3276600"/>
          </a:xfrm>
          <a:prstGeom prst="cube">
            <a:avLst>
              <a:gd name="adj" fmla="val 95639"/>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Line 23"/>
          <p:cNvSpPr>
            <a:spLocks noChangeShapeType="1"/>
          </p:cNvSpPr>
          <p:nvPr/>
        </p:nvSpPr>
        <p:spPr bwMode="auto">
          <a:xfrm flipH="1">
            <a:off x="5257800" y="5334000"/>
            <a:ext cx="685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Text Box 26"/>
          <p:cNvSpPr txBox="1">
            <a:spLocks noChangeArrowheads="1"/>
          </p:cNvSpPr>
          <p:nvPr/>
        </p:nvSpPr>
        <p:spPr bwMode="auto">
          <a:xfrm>
            <a:off x="4965700" y="5486400"/>
            <a:ext cx="59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15'</a:t>
            </a:r>
          </a:p>
        </p:txBody>
      </p:sp>
      <p:sp>
        <p:nvSpPr>
          <p:cNvPr id="15" name="Line 22"/>
          <p:cNvSpPr>
            <a:spLocks noChangeShapeType="1"/>
          </p:cNvSpPr>
          <p:nvPr/>
        </p:nvSpPr>
        <p:spPr bwMode="auto">
          <a:xfrm flipH="1">
            <a:off x="4572000" y="5334000"/>
            <a:ext cx="685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Line 24"/>
          <p:cNvSpPr>
            <a:spLocks noChangeShapeType="1"/>
          </p:cNvSpPr>
          <p:nvPr/>
        </p:nvSpPr>
        <p:spPr bwMode="auto">
          <a:xfrm>
            <a:off x="3962400" y="5715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 name="Line 25"/>
          <p:cNvSpPr>
            <a:spLocks noChangeShapeType="1"/>
          </p:cNvSpPr>
          <p:nvPr/>
        </p:nvSpPr>
        <p:spPr bwMode="auto">
          <a:xfrm flipH="1">
            <a:off x="5638800" y="5715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Line 9"/>
          <p:cNvSpPr>
            <a:spLocks noChangeShapeType="1"/>
          </p:cNvSpPr>
          <p:nvPr/>
        </p:nvSpPr>
        <p:spPr bwMode="auto">
          <a:xfrm flipV="1">
            <a:off x="7862888" y="2362200"/>
            <a:ext cx="1281112"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Line 10"/>
          <p:cNvSpPr>
            <a:spLocks noChangeShapeType="1"/>
          </p:cNvSpPr>
          <p:nvPr/>
        </p:nvSpPr>
        <p:spPr bwMode="auto">
          <a:xfrm flipH="1">
            <a:off x="6324600" y="4038600"/>
            <a:ext cx="1295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Text Box 11"/>
          <p:cNvSpPr txBox="1">
            <a:spLocks noChangeArrowheads="1"/>
          </p:cNvSpPr>
          <p:nvPr/>
        </p:nvSpPr>
        <p:spPr bwMode="auto">
          <a:xfrm>
            <a:off x="7391400" y="3697288"/>
            <a:ext cx="766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150'</a:t>
            </a:r>
          </a:p>
        </p:txBody>
      </p:sp>
      <p:sp>
        <p:nvSpPr>
          <p:cNvPr id="21" name="Line 12"/>
          <p:cNvSpPr>
            <a:spLocks noChangeShapeType="1"/>
          </p:cNvSpPr>
          <p:nvPr/>
        </p:nvSpPr>
        <p:spPr bwMode="auto">
          <a:xfrm flipH="1">
            <a:off x="6096000" y="1828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Line 13"/>
          <p:cNvSpPr>
            <a:spLocks noChangeShapeType="1"/>
          </p:cNvSpPr>
          <p:nvPr/>
        </p:nvSpPr>
        <p:spPr bwMode="auto">
          <a:xfrm>
            <a:off x="7924800" y="18288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Text Box 16"/>
          <p:cNvSpPr txBox="1">
            <a:spLocks noChangeArrowheads="1"/>
          </p:cNvSpPr>
          <p:nvPr/>
        </p:nvSpPr>
        <p:spPr bwMode="auto">
          <a:xfrm>
            <a:off x="7265988" y="1600200"/>
            <a:ext cx="59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50'</a:t>
            </a:r>
          </a:p>
        </p:txBody>
      </p:sp>
      <p:sp>
        <p:nvSpPr>
          <p:cNvPr id="24" name="Line 15"/>
          <p:cNvSpPr>
            <a:spLocks noChangeShapeType="1"/>
          </p:cNvSpPr>
          <p:nvPr/>
        </p:nvSpPr>
        <p:spPr bwMode="auto">
          <a:xfrm flipV="1">
            <a:off x="5867400" y="14478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 name="Line 17"/>
          <p:cNvSpPr>
            <a:spLocks noChangeShapeType="1"/>
          </p:cNvSpPr>
          <p:nvPr/>
        </p:nvSpPr>
        <p:spPr bwMode="auto">
          <a:xfrm>
            <a:off x="3886200" y="2286000"/>
            <a:ext cx="1905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 name="Line 18"/>
          <p:cNvSpPr>
            <a:spLocks noChangeShapeType="1"/>
          </p:cNvSpPr>
          <p:nvPr/>
        </p:nvSpPr>
        <p:spPr bwMode="auto">
          <a:xfrm>
            <a:off x="3810000" y="3733800"/>
            <a:ext cx="1752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Line 20"/>
          <p:cNvSpPr>
            <a:spLocks noChangeShapeType="1"/>
          </p:cNvSpPr>
          <p:nvPr/>
        </p:nvSpPr>
        <p:spPr bwMode="auto">
          <a:xfrm>
            <a:off x="4267200" y="32004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Line 19"/>
          <p:cNvSpPr>
            <a:spLocks noChangeShapeType="1"/>
          </p:cNvSpPr>
          <p:nvPr/>
        </p:nvSpPr>
        <p:spPr bwMode="auto">
          <a:xfrm flipV="1">
            <a:off x="4267200" y="2286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 name="Text Box 21"/>
          <p:cNvSpPr txBox="1">
            <a:spLocks noChangeArrowheads="1"/>
          </p:cNvSpPr>
          <p:nvPr/>
        </p:nvSpPr>
        <p:spPr bwMode="auto">
          <a:xfrm>
            <a:off x="3962400" y="2743200"/>
            <a:ext cx="59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20'</a:t>
            </a:r>
          </a:p>
        </p:txBody>
      </p:sp>
    </p:spTree>
    <p:extLst>
      <p:ext uri="{BB962C8B-B14F-4D97-AF65-F5344CB8AC3E}">
        <p14:creationId xmlns:p14="http://schemas.microsoft.com/office/powerpoint/2010/main" val="1618499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sp.yimg.com/ib/th?id=HN.608028410226149026&amp;pid=15.1&amp;P=0"/>
          <p:cNvPicPr>
            <a:picLocks noChangeAspect="1" noChangeArrowheads="1"/>
          </p:cNvPicPr>
          <p:nvPr/>
        </p:nvPicPr>
        <p:blipFill rotWithShape="1">
          <a:blip r:embed="rId4">
            <a:extLst>
              <a:ext uri="{28A0092B-C50C-407E-A947-70E740481C1C}">
                <a14:useLocalDpi xmlns:a14="http://schemas.microsoft.com/office/drawing/2010/main" val="0"/>
              </a:ext>
            </a:extLst>
          </a:blip>
          <a:srcRect l="33049" r="34722"/>
          <a:stretch/>
        </p:blipFill>
        <p:spPr bwMode="auto">
          <a:xfrm>
            <a:off x="2743200" y="1173622"/>
            <a:ext cx="1254095" cy="258603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p.yimg.com/ib/th?id=HN.608000905257157068&amp;pid=15.1&amp;P=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3" r="30833"/>
          <a:stretch/>
        </p:blipFill>
        <p:spPr bwMode="auto">
          <a:xfrm>
            <a:off x="3692496" y="3047575"/>
            <a:ext cx="304799" cy="71208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22</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1926.151 Fire Prevention</a:t>
            </a:r>
          </a:p>
        </p:txBody>
      </p:sp>
      <p:sp>
        <p:nvSpPr>
          <p:cNvPr id="6" name="AutoShape 2" descr="Granite"/>
          <p:cNvSpPr>
            <a:spLocks noChangeArrowheads="1"/>
          </p:cNvSpPr>
          <p:nvPr/>
        </p:nvSpPr>
        <p:spPr bwMode="auto">
          <a:xfrm>
            <a:off x="2743200" y="2057400"/>
            <a:ext cx="3810000" cy="3276600"/>
          </a:xfrm>
          <a:prstGeom prst="cube">
            <a:avLst>
              <a:gd name="adj" fmla="val 9563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AutoShape 3" descr="Granite"/>
          <p:cNvSpPr>
            <a:spLocks noChangeArrowheads="1"/>
          </p:cNvSpPr>
          <p:nvPr/>
        </p:nvSpPr>
        <p:spPr bwMode="auto">
          <a:xfrm>
            <a:off x="3429000" y="4876800"/>
            <a:ext cx="2286000" cy="457200"/>
          </a:xfrm>
          <a:prstGeom prst="cube">
            <a:avLst>
              <a:gd name="adj" fmla="val 74653"/>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AutoShape 4" descr="Granite"/>
          <p:cNvSpPr>
            <a:spLocks noChangeArrowheads="1"/>
          </p:cNvSpPr>
          <p:nvPr/>
        </p:nvSpPr>
        <p:spPr bwMode="auto">
          <a:xfrm>
            <a:off x="6126622" y="2064989"/>
            <a:ext cx="2286000" cy="457200"/>
          </a:xfrm>
          <a:prstGeom prst="cube">
            <a:avLst>
              <a:gd name="adj" fmla="val 74653"/>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aphicFrame>
        <p:nvGraphicFramePr>
          <p:cNvPr id="10" name="Object 6"/>
          <p:cNvGraphicFramePr>
            <a:graphicFrameLocks noChangeAspect="1"/>
          </p:cNvGraphicFramePr>
          <p:nvPr>
            <p:extLst>
              <p:ext uri="{D42A27DB-BD31-4B8C-83A1-F6EECF244321}">
                <p14:modId xmlns:p14="http://schemas.microsoft.com/office/powerpoint/2010/main" val="55885182"/>
              </p:ext>
            </p:extLst>
          </p:nvPr>
        </p:nvGraphicFramePr>
        <p:xfrm>
          <a:off x="4800600" y="2158258"/>
          <a:ext cx="2438400" cy="1604963"/>
        </p:xfrm>
        <a:graphic>
          <a:graphicData uri="http://schemas.openxmlformats.org/presentationml/2006/ole">
            <mc:AlternateContent xmlns:mc="http://schemas.openxmlformats.org/markup-compatibility/2006">
              <mc:Choice xmlns:v="urn:schemas-microsoft-com:vml" Requires="v">
                <p:oleObj spid="_x0000_s16402" name="Clip" r:id="rId7" imgW="2866921" imgH="3095550" progId="MS_ClipArt_Gallery.5">
                  <p:embed/>
                </p:oleObj>
              </mc:Choice>
              <mc:Fallback>
                <p:oleObj name="Clip" r:id="rId7" imgW="2866921" imgH="3095550" progId="MS_ClipArt_Gallery.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l="-3140" b="48392"/>
                      <a:stretch>
                        <a:fillRect/>
                      </a:stretch>
                    </p:blipFill>
                    <p:spPr bwMode="auto">
                      <a:xfrm>
                        <a:off x="4800600" y="2158258"/>
                        <a:ext cx="2438400" cy="160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AutoShape 7" descr="Granite"/>
          <p:cNvSpPr>
            <a:spLocks noChangeArrowheads="1"/>
          </p:cNvSpPr>
          <p:nvPr/>
        </p:nvSpPr>
        <p:spPr bwMode="auto">
          <a:xfrm>
            <a:off x="5257800" y="2057400"/>
            <a:ext cx="3810000" cy="3276600"/>
          </a:xfrm>
          <a:prstGeom prst="cube">
            <a:avLst>
              <a:gd name="adj" fmla="val 9563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Line 8"/>
          <p:cNvSpPr>
            <a:spLocks noChangeShapeType="1"/>
          </p:cNvSpPr>
          <p:nvPr/>
        </p:nvSpPr>
        <p:spPr bwMode="auto">
          <a:xfrm flipV="1">
            <a:off x="7848600" y="2362200"/>
            <a:ext cx="12954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Line 9"/>
          <p:cNvSpPr>
            <a:spLocks noChangeShapeType="1"/>
          </p:cNvSpPr>
          <p:nvPr/>
        </p:nvSpPr>
        <p:spPr bwMode="auto">
          <a:xfrm flipH="1">
            <a:off x="6324600" y="4038600"/>
            <a:ext cx="1295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Text Box 10"/>
          <p:cNvSpPr txBox="1">
            <a:spLocks noChangeArrowheads="1"/>
          </p:cNvSpPr>
          <p:nvPr/>
        </p:nvSpPr>
        <p:spPr bwMode="auto">
          <a:xfrm>
            <a:off x="7391400" y="3697288"/>
            <a:ext cx="766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chemeClr val="accent2"/>
                </a:solidFill>
                <a:latin typeface="Arial" charset="0"/>
              </a:rPr>
              <a:t>150'</a:t>
            </a:r>
          </a:p>
        </p:txBody>
      </p:sp>
      <p:sp>
        <p:nvSpPr>
          <p:cNvPr id="15" name="Line 11"/>
          <p:cNvSpPr>
            <a:spLocks noChangeShapeType="1"/>
          </p:cNvSpPr>
          <p:nvPr/>
        </p:nvSpPr>
        <p:spPr bwMode="auto">
          <a:xfrm flipH="1">
            <a:off x="6096000" y="1828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Line 12"/>
          <p:cNvSpPr>
            <a:spLocks noChangeShapeType="1"/>
          </p:cNvSpPr>
          <p:nvPr/>
        </p:nvSpPr>
        <p:spPr bwMode="auto">
          <a:xfrm>
            <a:off x="7924800" y="18288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 name="Line 13"/>
          <p:cNvSpPr>
            <a:spLocks noChangeShapeType="1"/>
          </p:cNvSpPr>
          <p:nvPr/>
        </p:nvSpPr>
        <p:spPr bwMode="auto">
          <a:xfrm>
            <a:off x="5943600" y="53340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Line 14"/>
          <p:cNvSpPr>
            <a:spLocks noChangeShapeType="1"/>
          </p:cNvSpPr>
          <p:nvPr/>
        </p:nvSpPr>
        <p:spPr bwMode="auto">
          <a:xfrm flipV="1">
            <a:off x="5867400" y="14478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Text Box 15"/>
          <p:cNvSpPr txBox="1">
            <a:spLocks noChangeArrowheads="1"/>
          </p:cNvSpPr>
          <p:nvPr/>
        </p:nvSpPr>
        <p:spPr bwMode="auto">
          <a:xfrm>
            <a:off x="7265988" y="1600200"/>
            <a:ext cx="59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chemeClr val="accent2"/>
                </a:solidFill>
                <a:latin typeface="Arial" charset="0"/>
              </a:rPr>
              <a:t>50'</a:t>
            </a:r>
          </a:p>
        </p:txBody>
      </p:sp>
      <p:sp>
        <p:nvSpPr>
          <p:cNvPr id="20" name="Line 16"/>
          <p:cNvSpPr>
            <a:spLocks noChangeShapeType="1"/>
          </p:cNvSpPr>
          <p:nvPr/>
        </p:nvSpPr>
        <p:spPr bwMode="auto">
          <a:xfrm flipV="1">
            <a:off x="4267200" y="2286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Line 17"/>
          <p:cNvSpPr>
            <a:spLocks noChangeShapeType="1"/>
          </p:cNvSpPr>
          <p:nvPr/>
        </p:nvSpPr>
        <p:spPr bwMode="auto">
          <a:xfrm>
            <a:off x="4267200" y="32004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8"/>
          <p:cNvSpPr txBox="1">
            <a:spLocks noChangeArrowheads="1"/>
          </p:cNvSpPr>
          <p:nvPr/>
        </p:nvSpPr>
        <p:spPr bwMode="auto">
          <a:xfrm>
            <a:off x="3962400" y="2743200"/>
            <a:ext cx="59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chemeClr val="accent2"/>
                </a:solidFill>
                <a:latin typeface="Arial" charset="0"/>
              </a:rPr>
              <a:t>20'</a:t>
            </a:r>
          </a:p>
        </p:txBody>
      </p:sp>
      <p:sp>
        <p:nvSpPr>
          <p:cNvPr id="23" name="Line 19"/>
          <p:cNvSpPr>
            <a:spLocks noChangeShapeType="1"/>
          </p:cNvSpPr>
          <p:nvPr/>
        </p:nvSpPr>
        <p:spPr bwMode="auto">
          <a:xfrm flipH="1">
            <a:off x="4572000" y="5334000"/>
            <a:ext cx="685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Line 20"/>
          <p:cNvSpPr>
            <a:spLocks noChangeShapeType="1"/>
          </p:cNvSpPr>
          <p:nvPr/>
        </p:nvSpPr>
        <p:spPr bwMode="auto">
          <a:xfrm flipH="1">
            <a:off x="5257800" y="5334000"/>
            <a:ext cx="685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 name="Line 21"/>
          <p:cNvSpPr>
            <a:spLocks noChangeShapeType="1"/>
          </p:cNvSpPr>
          <p:nvPr/>
        </p:nvSpPr>
        <p:spPr bwMode="auto">
          <a:xfrm>
            <a:off x="3962400" y="5715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 name="Line 22"/>
          <p:cNvSpPr>
            <a:spLocks noChangeShapeType="1"/>
          </p:cNvSpPr>
          <p:nvPr/>
        </p:nvSpPr>
        <p:spPr bwMode="auto">
          <a:xfrm flipH="1">
            <a:off x="5638800" y="5715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Text Box 23"/>
          <p:cNvSpPr txBox="1">
            <a:spLocks noChangeArrowheads="1"/>
          </p:cNvSpPr>
          <p:nvPr/>
        </p:nvSpPr>
        <p:spPr bwMode="auto">
          <a:xfrm>
            <a:off x="4965700" y="5486400"/>
            <a:ext cx="59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chemeClr val="accent2"/>
                </a:solidFill>
                <a:latin typeface="Arial" charset="0"/>
              </a:rPr>
              <a:t>15'</a:t>
            </a:r>
          </a:p>
        </p:txBody>
      </p:sp>
      <p:sp>
        <p:nvSpPr>
          <p:cNvPr id="28" name="Rectangle 24"/>
          <p:cNvSpPr txBox="1">
            <a:spLocks noChangeArrowheads="1"/>
          </p:cNvSpPr>
          <p:nvPr/>
        </p:nvSpPr>
        <p:spPr>
          <a:xfrm>
            <a:off x="457200" y="1375872"/>
            <a:ext cx="2743200" cy="47963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20000"/>
              </a:lnSpc>
              <a:buFont typeface="Arial" pitchFamily="34" charset="0"/>
              <a:buChar char="•"/>
            </a:pPr>
            <a:r>
              <a:rPr lang="en-US" dirty="0" smtClean="0">
                <a:solidFill>
                  <a:schemeClr val="tx1"/>
                </a:solidFill>
                <a:ea typeface="Verdana" pitchFamily="34" charset="0"/>
                <a:cs typeface="Verdana" pitchFamily="34" charset="0"/>
              </a:rPr>
              <a:t>No piles within ten feet of buildings</a:t>
            </a:r>
          </a:p>
          <a:p>
            <a:pPr marL="342900" indent="-342900" algn="l">
              <a:lnSpc>
                <a:spcPct val="120000"/>
              </a:lnSpc>
              <a:buFont typeface="Arial" pitchFamily="34" charset="0"/>
              <a:buChar char="•"/>
            </a:pPr>
            <a:endParaRPr lang="en-US" dirty="0" smtClean="0">
              <a:solidFill>
                <a:schemeClr val="tx1"/>
              </a:solidFill>
              <a:ea typeface="Verdana" pitchFamily="34" charset="0"/>
              <a:cs typeface="Verdana" pitchFamily="34" charset="0"/>
            </a:endParaRPr>
          </a:p>
          <a:p>
            <a:pPr marL="342900" indent="-342900" algn="l">
              <a:lnSpc>
                <a:spcPct val="120000"/>
              </a:lnSpc>
              <a:buFont typeface="Arial" pitchFamily="34" charset="0"/>
              <a:buChar char="•"/>
            </a:pPr>
            <a:r>
              <a:rPr lang="en-US" dirty="0" smtClean="0">
                <a:solidFill>
                  <a:schemeClr val="tx1"/>
                </a:solidFill>
                <a:ea typeface="Verdana" pitchFamily="34" charset="0"/>
                <a:cs typeface="Verdana" pitchFamily="34" charset="0"/>
              </a:rPr>
              <a:t>Fire extinguisher provided within 100 feet</a:t>
            </a:r>
          </a:p>
        </p:txBody>
      </p:sp>
      <p:sp>
        <p:nvSpPr>
          <p:cNvPr id="31" name="Line 27"/>
          <p:cNvSpPr>
            <a:spLocks noChangeShapeType="1"/>
          </p:cNvSpPr>
          <p:nvPr/>
        </p:nvSpPr>
        <p:spPr bwMode="auto">
          <a:xfrm flipV="1">
            <a:off x="4343400" y="1219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Line 28"/>
          <p:cNvSpPr>
            <a:spLocks noChangeShapeType="1"/>
          </p:cNvSpPr>
          <p:nvPr/>
        </p:nvSpPr>
        <p:spPr bwMode="auto">
          <a:xfrm flipV="1">
            <a:off x="5181600" y="1219200"/>
            <a:ext cx="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Line 29"/>
          <p:cNvSpPr>
            <a:spLocks noChangeShapeType="1"/>
          </p:cNvSpPr>
          <p:nvPr/>
        </p:nvSpPr>
        <p:spPr bwMode="auto">
          <a:xfrm flipH="1">
            <a:off x="5181600" y="1426436"/>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 name="Line 30"/>
          <p:cNvSpPr>
            <a:spLocks noChangeShapeType="1"/>
          </p:cNvSpPr>
          <p:nvPr/>
        </p:nvSpPr>
        <p:spPr bwMode="auto">
          <a:xfrm>
            <a:off x="3692496" y="1447800"/>
            <a:ext cx="65090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Text Box 31"/>
          <p:cNvSpPr txBox="1">
            <a:spLocks noChangeArrowheads="1"/>
          </p:cNvSpPr>
          <p:nvPr/>
        </p:nvSpPr>
        <p:spPr bwMode="auto">
          <a:xfrm>
            <a:off x="4432300" y="1143000"/>
            <a:ext cx="59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chemeClr val="accent2"/>
                </a:solidFill>
                <a:latin typeface="Arial" charset="0"/>
              </a:rPr>
              <a:t>10'</a:t>
            </a:r>
          </a:p>
        </p:txBody>
      </p:sp>
    </p:spTree>
    <p:extLst>
      <p:ext uri="{BB962C8B-B14F-4D97-AF65-F5344CB8AC3E}">
        <p14:creationId xmlns:p14="http://schemas.microsoft.com/office/powerpoint/2010/main" val="3651610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23</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1926.151 Fire Prevention</a:t>
            </a:r>
          </a:p>
        </p:txBody>
      </p:sp>
      <p:sp>
        <p:nvSpPr>
          <p:cNvPr id="7" name="Rectangle 2"/>
          <p:cNvSpPr txBox="1">
            <a:spLocks noChangeArrowheads="1"/>
          </p:cNvSpPr>
          <p:nvPr/>
        </p:nvSpPr>
        <p:spPr>
          <a:xfrm>
            <a:off x="4419600" y="1360918"/>
            <a:ext cx="4343400" cy="49636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pPr>
            <a:r>
              <a:rPr lang="en-US" dirty="0" smtClean="0">
                <a:solidFill>
                  <a:schemeClr val="tx1"/>
                </a:solidFill>
                <a:ea typeface="Verdana" pitchFamily="34" charset="0"/>
                <a:cs typeface="Verdana" pitchFamily="34" charset="0"/>
              </a:rPr>
              <a:t>Indoor Storage:</a:t>
            </a:r>
          </a:p>
          <a:p>
            <a:pPr marL="800100" lvl="1" indent="-342900" algn="l">
              <a:lnSpc>
                <a:spcPct val="12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No obstruction to exit</a:t>
            </a:r>
          </a:p>
          <a:p>
            <a:pPr marL="800100" lvl="1" indent="-342900" algn="l">
              <a:lnSpc>
                <a:spcPct val="12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Appropriate management of all fire hazard materials</a:t>
            </a:r>
          </a:p>
          <a:p>
            <a:pPr marL="800100" lvl="1" indent="-342900" algn="l">
              <a:lnSpc>
                <a:spcPct val="12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Segregate non-compatibles </a:t>
            </a:r>
          </a:p>
          <a:p>
            <a:pPr marL="800100" lvl="1" indent="-342900" algn="l">
              <a:lnSpc>
                <a:spcPct val="12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Three feet clearance maintained to sprinklers</a:t>
            </a:r>
          </a:p>
        </p:txBody>
      </p:sp>
      <p:pic>
        <p:nvPicPr>
          <p:cNvPr id="17410" name="Picture 2" descr="https://sp.yimg.com/ib/th?id=HN.60804352851496523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1983659" cy="264488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sp.yimg.com/ib/th?id=HN.608011496648608887&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14800"/>
            <a:ext cx="228828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89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24</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rmAutofit/>
          </a:bodyPr>
          <a:lstStyle/>
          <a:p>
            <a:r>
              <a:rPr lang="en-US" sz="1700" dirty="0">
                <a:solidFill>
                  <a:schemeClr val="bg1"/>
                </a:solidFill>
                <a:latin typeface="Verdana" pitchFamily="34" charset="0"/>
                <a:ea typeface="Verdana" pitchFamily="34" charset="0"/>
                <a:cs typeface="Verdana" pitchFamily="34" charset="0"/>
              </a:rPr>
              <a:t>1926.152 Flammable &amp; Combustible Liquids</a:t>
            </a:r>
          </a:p>
        </p:txBody>
      </p:sp>
      <p:sp>
        <p:nvSpPr>
          <p:cNvPr id="6" name="Rectangle 3"/>
          <p:cNvSpPr txBox="1">
            <a:spLocks noChangeArrowheads="1"/>
          </p:cNvSpPr>
          <p:nvPr/>
        </p:nvSpPr>
        <p:spPr>
          <a:xfrm>
            <a:off x="838200" y="1367327"/>
            <a:ext cx="51816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20000"/>
              </a:lnSpc>
              <a:buFont typeface="Arial" pitchFamily="34" charset="0"/>
              <a:buChar char="•"/>
            </a:pPr>
            <a:r>
              <a:rPr lang="en-US" dirty="0" smtClean="0">
                <a:solidFill>
                  <a:schemeClr val="tx1"/>
                </a:solidFill>
                <a:ea typeface="Verdana" pitchFamily="34" charset="0"/>
                <a:cs typeface="Verdana" pitchFamily="34" charset="0"/>
              </a:rPr>
              <a:t>Flammable liquids &gt; 1 gallon requires safety can</a:t>
            </a:r>
          </a:p>
          <a:p>
            <a:pPr marL="342900" indent="-342900" algn="l">
              <a:lnSpc>
                <a:spcPct val="120000"/>
              </a:lnSpc>
              <a:buFont typeface="Arial" pitchFamily="34" charset="0"/>
              <a:buChar char="•"/>
            </a:pPr>
            <a:endParaRPr lang="en-US" dirty="0" smtClean="0">
              <a:solidFill>
                <a:schemeClr val="tx1"/>
              </a:solidFill>
              <a:ea typeface="Verdana" pitchFamily="34" charset="0"/>
              <a:cs typeface="Verdana" pitchFamily="34" charset="0"/>
            </a:endParaRPr>
          </a:p>
          <a:p>
            <a:pPr marL="342900" indent="-342900" algn="l">
              <a:lnSpc>
                <a:spcPct val="120000"/>
              </a:lnSpc>
              <a:buFont typeface="Arial" pitchFamily="34" charset="0"/>
              <a:buChar char="•"/>
            </a:pPr>
            <a:r>
              <a:rPr lang="en-US" dirty="0" smtClean="0">
                <a:solidFill>
                  <a:schemeClr val="tx1"/>
                </a:solidFill>
                <a:ea typeface="Verdana" pitchFamily="34" charset="0"/>
                <a:cs typeface="Verdana" pitchFamily="34" charset="0"/>
              </a:rPr>
              <a:t>Flammables not stored near exits or stairways</a:t>
            </a:r>
          </a:p>
        </p:txBody>
      </p:sp>
      <p:pic>
        <p:nvPicPr>
          <p:cNvPr id="18434" name="Picture 2" descr="https://sp.yimg.com/ib/th?id=HN.60799372836556224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71600"/>
            <a:ext cx="21717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sp.yimg.com/ib/th?id=HN.608027319311402121&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924300"/>
            <a:ext cx="29718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36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https://sp.yimg.com/ib/th?id=HN.608023982116307205&amp;pid=15.1&amp;P=0"/>
          <p:cNvPicPr>
            <a:picLocks noChangeAspect="1" noChangeArrowheads="1"/>
          </p:cNvPicPr>
          <p:nvPr/>
        </p:nvPicPr>
        <p:blipFill rotWithShape="1">
          <a:blip r:embed="rId4">
            <a:extLst>
              <a:ext uri="{28A0092B-C50C-407E-A947-70E740481C1C}">
                <a14:useLocalDpi xmlns:a14="http://schemas.microsoft.com/office/drawing/2010/main" val="0"/>
              </a:ext>
            </a:extLst>
          </a:blip>
          <a:srcRect l="4040" r="8049"/>
          <a:stretch/>
        </p:blipFill>
        <p:spPr bwMode="auto">
          <a:xfrm>
            <a:off x="6019800" y="4800600"/>
            <a:ext cx="1245115" cy="137636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25</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rmAutofit/>
          </a:bodyPr>
          <a:lstStyle/>
          <a:p>
            <a:r>
              <a:rPr lang="en-US" sz="1700" dirty="0">
                <a:solidFill>
                  <a:schemeClr val="bg1"/>
                </a:solidFill>
                <a:latin typeface="Verdana" pitchFamily="34" charset="0"/>
                <a:ea typeface="Verdana" pitchFamily="34" charset="0"/>
                <a:cs typeface="Verdana" pitchFamily="34" charset="0"/>
              </a:rPr>
              <a:t>1926.152 Flammable &amp; Combustible Liquids</a:t>
            </a:r>
          </a:p>
        </p:txBody>
      </p:sp>
      <p:sp>
        <p:nvSpPr>
          <p:cNvPr id="7" name="Rectangle 2"/>
          <p:cNvSpPr txBox="1">
            <a:spLocks noChangeArrowheads="1"/>
          </p:cNvSpPr>
          <p:nvPr/>
        </p:nvSpPr>
        <p:spPr>
          <a:xfrm>
            <a:off x="4343400" y="1373981"/>
            <a:ext cx="41910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solidFill>
                  <a:schemeClr val="tx1"/>
                </a:solidFill>
                <a:ea typeface="Verdana" pitchFamily="34" charset="0"/>
                <a:cs typeface="Verdana" pitchFamily="34" charset="0"/>
              </a:rPr>
              <a:t>Inside Storage:</a:t>
            </a:r>
          </a:p>
          <a:p>
            <a:pPr algn="l"/>
            <a:endParaRPr lang="en-US" sz="1000" dirty="0" smtClean="0">
              <a:solidFill>
                <a:schemeClr val="tx1"/>
              </a:solidFill>
              <a:ea typeface="Verdana" pitchFamily="34" charset="0"/>
              <a:cs typeface="Verdana" pitchFamily="34" charset="0"/>
            </a:endParaRPr>
          </a:p>
          <a:p>
            <a:pPr marL="800100" lvl="1"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Max 25 gallons stored outside flammable cabinet</a:t>
            </a:r>
          </a:p>
          <a:p>
            <a:pPr marL="800100" lvl="1" indent="-342900" algn="l">
              <a:buFont typeface="Arial" pitchFamily="34" charset="0"/>
              <a:buChar char="•"/>
            </a:pPr>
            <a:endParaRPr lang="en-US" sz="1000" dirty="0" smtClean="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Cabinets labeled </a:t>
            </a:r>
            <a:r>
              <a:rPr lang="en-US" sz="2400" b="1" dirty="0" smtClean="0">
                <a:solidFill>
                  <a:srgbClr val="FF0000"/>
                </a:solidFill>
                <a:latin typeface="Verdana" pitchFamily="34" charset="0"/>
                <a:ea typeface="Verdana" pitchFamily="34" charset="0"/>
                <a:cs typeface="Verdana" pitchFamily="34" charset="0"/>
              </a:rPr>
              <a:t>“Flammable - Keep Fire Away”</a:t>
            </a:r>
          </a:p>
        </p:txBody>
      </p:sp>
      <p:graphicFrame>
        <p:nvGraphicFramePr>
          <p:cNvPr id="8" name="Object 7"/>
          <p:cNvGraphicFramePr>
            <a:graphicFrameLocks noChangeAspect="1"/>
          </p:cNvGraphicFramePr>
          <p:nvPr>
            <p:extLst>
              <p:ext uri="{D42A27DB-BD31-4B8C-83A1-F6EECF244321}">
                <p14:modId xmlns:p14="http://schemas.microsoft.com/office/powerpoint/2010/main" val="2593067207"/>
              </p:ext>
            </p:extLst>
          </p:nvPr>
        </p:nvGraphicFramePr>
        <p:xfrm>
          <a:off x="678236" y="1985168"/>
          <a:ext cx="3520328" cy="2659063"/>
        </p:xfrm>
        <a:graphic>
          <a:graphicData uri="http://schemas.openxmlformats.org/presentationml/2006/ole">
            <mc:AlternateContent xmlns:mc="http://schemas.openxmlformats.org/markup-compatibility/2006">
              <mc:Choice xmlns:v="urn:schemas-microsoft-com:vml" Requires="v">
                <p:oleObj spid="_x0000_s19472" name="Document" r:id="rId6" imgW="1591056" imgH="1202436" progId="Word.Document.8">
                  <p:embed/>
                </p:oleObj>
              </mc:Choice>
              <mc:Fallback>
                <p:oleObj name="Document" r:id="rId6" imgW="1591056" imgH="1202436" progId="Word.Documen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236" y="1985168"/>
                        <a:ext cx="3520328" cy="2659063"/>
                      </a:xfrm>
                      <a:prstGeom prst="rect">
                        <a:avLst/>
                      </a:prstGeom>
                      <a:noFill/>
                      <a:ln>
                        <a:noFill/>
                      </a:ln>
                      <a:effectLst/>
                    </p:spPr>
                  </p:pic>
                </p:oleObj>
              </mc:Fallback>
            </mc:AlternateContent>
          </a:graphicData>
        </a:graphic>
      </p:graphicFrame>
      <p:sp>
        <p:nvSpPr>
          <p:cNvPr id="9" name="Line 6"/>
          <p:cNvSpPr>
            <a:spLocks noChangeShapeType="1"/>
          </p:cNvSpPr>
          <p:nvPr/>
        </p:nvSpPr>
        <p:spPr bwMode="auto">
          <a:xfrm flipH="1" flipV="1">
            <a:off x="685800" y="1981200"/>
            <a:ext cx="3505200" cy="2667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Line 5"/>
          <p:cNvSpPr>
            <a:spLocks noChangeShapeType="1"/>
          </p:cNvSpPr>
          <p:nvPr/>
        </p:nvSpPr>
        <p:spPr bwMode="auto">
          <a:xfrm flipV="1">
            <a:off x="685800" y="1981200"/>
            <a:ext cx="3505200" cy="2667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Rectangle 10"/>
          <p:cNvSpPr/>
          <p:nvPr/>
        </p:nvSpPr>
        <p:spPr>
          <a:xfrm>
            <a:off x="7162800" y="6096000"/>
            <a:ext cx="102115"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5654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26</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1700" dirty="0">
                <a:solidFill>
                  <a:schemeClr val="bg1"/>
                </a:solidFill>
                <a:latin typeface="Verdana" pitchFamily="34" charset="0"/>
                <a:ea typeface="Verdana" pitchFamily="34" charset="0"/>
                <a:cs typeface="Verdana" pitchFamily="34" charset="0"/>
              </a:rPr>
              <a:t>1926.152 Flammable &amp; Combustible Liquids</a:t>
            </a:r>
          </a:p>
        </p:txBody>
      </p:sp>
      <p:sp>
        <p:nvSpPr>
          <p:cNvPr id="6" name="Rectangle 2"/>
          <p:cNvSpPr txBox="1">
            <a:spLocks noChangeArrowheads="1"/>
          </p:cNvSpPr>
          <p:nvPr/>
        </p:nvSpPr>
        <p:spPr>
          <a:xfrm>
            <a:off x="685800" y="1981200"/>
            <a:ext cx="3886200" cy="3124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ea typeface="Verdana" pitchFamily="34" charset="0"/>
                <a:cs typeface="Verdana" pitchFamily="34" charset="0"/>
              </a:rPr>
              <a:t>Dispensing 5 gallons or more, segregate 25 feet from other operations</a:t>
            </a:r>
          </a:p>
          <a:p>
            <a:pPr marL="342900" indent="-342900" algn="l">
              <a:buFont typeface="Arial" pitchFamily="34" charset="0"/>
              <a:buChar char="•"/>
            </a:pPr>
            <a:endParaRPr lang="en-US" dirty="0" smtClean="0">
              <a:solidFill>
                <a:schemeClr val="tx1"/>
              </a:solidFill>
              <a:ea typeface="Verdana" pitchFamily="34" charset="0"/>
              <a:cs typeface="Verdana" pitchFamily="34" charset="0"/>
            </a:endParaRPr>
          </a:p>
          <a:p>
            <a:pPr marL="342900" indent="-342900" algn="l">
              <a:buFont typeface="Arial" pitchFamily="34" charset="0"/>
              <a:buChar char="•"/>
            </a:pPr>
            <a:r>
              <a:rPr lang="en-US" dirty="0" smtClean="0">
                <a:solidFill>
                  <a:schemeClr val="tx1"/>
                </a:solidFill>
                <a:ea typeface="Verdana" pitchFamily="34" charset="0"/>
                <a:cs typeface="Verdana" pitchFamily="34" charset="0"/>
              </a:rPr>
              <a:t>Bonding required for container transfer</a:t>
            </a:r>
          </a:p>
        </p:txBody>
      </p:sp>
      <p:pic>
        <p:nvPicPr>
          <p:cNvPr id="20482" name="Picture 2" descr="Bonding and Groundingwires come in a variety of styles and length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14102"/>
            <a:ext cx="2580649" cy="248602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sp.yimg.com/ib/th?id=HN.607988381133049151&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47800"/>
            <a:ext cx="2288372" cy="183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356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27</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1700" dirty="0">
                <a:solidFill>
                  <a:schemeClr val="bg1"/>
                </a:solidFill>
                <a:latin typeface="Verdana" pitchFamily="34" charset="0"/>
                <a:ea typeface="Verdana" pitchFamily="34" charset="0"/>
                <a:cs typeface="Verdana" pitchFamily="34" charset="0"/>
              </a:rPr>
              <a:t>1926.152 Flammable &amp; Combustible Liquids</a:t>
            </a:r>
          </a:p>
        </p:txBody>
      </p:sp>
      <p:sp>
        <p:nvSpPr>
          <p:cNvPr id="7" name="Rectangle 2"/>
          <p:cNvSpPr txBox="1">
            <a:spLocks noChangeArrowheads="1"/>
          </p:cNvSpPr>
          <p:nvPr/>
        </p:nvSpPr>
        <p:spPr>
          <a:xfrm>
            <a:off x="619570" y="1600200"/>
            <a:ext cx="8001000" cy="19050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20000"/>
              </a:lnSpc>
              <a:buFont typeface="Arial" pitchFamily="34" charset="0"/>
              <a:buChar char="•"/>
            </a:pPr>
            <a:r>
              <a:rPr lang="en-US" dirty="0" smtClean="0">
                <a:solidFill>
                  <a:schemeClr val="tx1"/>
                </a:solidFill>
                <a:ea typeface="Verdana" pitchFamily="34" charset="0"/>
                <a:cs typeface="Verdana" pitchFamily="34" charset="0"/>
              </a:rPr>
              <a:t>The dispensing units shall be protected against collision damage</a:t>
            </a:r>
          </a:p>
          <a:p>
            <a:pPr marL="342900" indent="-342900" algn="l">
              <a:lnSpc>
                <a:spcPct val="120000"/>
              </a:lnSpc>
              <a:buFont typeface="Arial" pitchFamily="34" charset="0"/>
              <a:buChar char="•"/>
            </a:pPr>
            <a:endParaRPr lang="en-US" dirty="0" smtClean="0">
              <a:solidFill>
                <a:schemeClr val="tx1"/>
              </a:solidFill>
              <a:ea typeface="Verdana" pitchFamily="34" charset="0"/>
              <a:cs typeface="Verdana" pitchFamily="34" charset="0"/>
            </a:endParaRPr>
          </a:p>
          <a:p>
            <a:pPr marL="342900" indent="-342900" algn="l">
              <a:lnSpc>
                <a:spcPct val="120000"/>
              </a:lnSpc>
              <a:buFont typeface="Arial" pitchFamily="34" charset="0"/>
              <a:buChar char="•"/>
            </a:pPr>
            <a:r>
              <a:rPr lang="en-US" dirty="0" smtClean="0">
                <a:solidFill>
                  <a:schemeClr val="tx1"/>
                </a:solidFill>
                <a:ea typeface="Verdana" pitchFamily="34" charset="0"/>
                <a:cs typeface="Verdana" pitchFamily="34" charset="0"/>
              </a:rPr>
              <a:t>Containers closed when not in use</a:t>
            </a:r>
          </a:p>
          <a:p>
            <a:pPr>
              <a:lnSpc>
                <a:spcPct val="120000"/>
              </a:lnSpc>
            </a:pPr>
            <a:endParaRPr lang="en-US" dirty="0" smtClean="0">
              <a:latin typeface="Arial"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988269144"/>
              </p:ext>
            </p:extLst>
          </p:nvPr>
        </p:nvGraphicFramePr>
        <p:xfrm>
          <a:off x="3124200" y="3810000"/>
          <a:ext cx="2969935" cy="2251075"/>
        </p:xfrm>
        <a:graphic>
          <a:graphicData uri="http://schemas.openxmlformats.org/presentationml/2006/ole">
            <mc:AlternateContent xmlns:mc="http://schemas.openxmlformats.org/markup-compatibility/2006">
              <mc:Choice xmlns:v="urn:schemas-microsoft-com:vml" Requires="v">
                <p:oleObj spid="_x0000_s21512" name="Document" r:id="rId5" imgW="1514856" imgH="1147572" progId="Word.Document.8">
                  <p:embed/>
                </p:oleObj>
              </mc:Choice>
              <mc:Fallback>
                <p:oleObj name="Document" r:id="rId5" imgW="1514856" imgH="1147572"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810000"/>
                        <a:ext cx="2969935" cy="2251075"/>
                      </a:xfrm>
                      <a:prstGeom prst="rect">
                        <a:avLst/>
                      </a:prstGeom>
                      <a:noFill/>
                      <a:ln>
                        <a:noFill/>
                      </a:ln>
                      <a:effectLst/>
                    </p:spPr>
                  </p:pic>
                </p:oleObj>
              </mc:Fallback>
            </mc:AlternateContent>
          </a:graphicData>
        </a:graphic>
      </p:graphicFrame>
      <p:cxnSp>
        <p:nvCxnSpPr>
          <p:cNvPr id="10" name="Straight Connector 9"/>
          <p:cNvCxnSpPr/>
          <p:nvPr/>
        </p:nvCxnSpPr>
        <p:spPr>
          <a:xfrm>
            <a:off x="3161232" y="3810000"/>
            <a:ext cx="2882781" cy="2209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3161232" y="3810000"/>
            <a:ext cx="2882781" cy="22098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79788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28</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1700" dirty="0">
                <a:solidFill>
                  <a:schemeClr val="bg1"/>
                </a:solidFill>
                <a:latin typeface="Verdana" pitchFamily="34" charset="0"/>
                <a:ea typeface="Verdana" pitchFamily="34" charset="0"/>
                <a:cs typeface="Verdana" pitchFamily="34" charset="0"/>
              </a:rPr>
              <a:t>1926.153 Liquefied petroleum gas (LP-Gas)</a:t>
            </a:r>
          </a:p>
        </p:txBody>
      </p:sp>
      <p:sp>
        <p:nvSpPr>
          <p:cNvPr id="6" name="Rectangle 3"/>
          <p:cNvSpPr txBox="1">
            <a:spLocks noChangeArrowheads="1"/>
          </p:cNvSpPr>
          <p:nvPr/>
        </p:nvSpPr>
        <p:spPr>
          <a:xfrm>
            <a:off x="533400" y="1219200"/>
            <a:ext cx="80010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ea typeface="Verdana" pitchFamily="34" charset="0"/>
                <a:cs typeface="Verdana" pitchFamily="34" charset="0"/>
              </a:rPr>
              <a:t>Systems, valves, connectors of approved type</a:t>
            </a:r>
          </a:p>
          <a:p>
            <a:pPr marL="342900" indent="-342900" algn="l">
              <a:buFont typeface="Arial" pitchFamily="34" charset="0"/>
              <a:buChar char="•"/>
            </a:pPr>
            <a:endParaRPr lang="en-US" sz="1000" dirty="0" smtClean="0">
              <a:solidFill>
                <a:schemeClr val="tx1"/>
              </a:solidFill>
              <a:ea typeface="Verdana" pitchFamily="34" charset="0"/>
              <a:cs typeface="Verdana" pitchFamily="34" charset="0"/>
            </a:endParaRPr>
          </a:p>
          <a:p>
            <a:pPr marL="342900" indent="-342900" algn="l">
              <a:buFont typeface="Arial" pitchFamily="34" charset="0"/>
              <a:buChar char="•"/>
            </a:pPr>
            <a:r>
              <a:rPr lang="en-US" dirty="0" smtClean="0">
                <a:solidFill>
                  <a:schemeClr val="tx1"/>
                </a:solidFill>
                <a:ea typeface="Verdana" pitchFamily="34" charset="0"/>
                <a:cs typeface="Verdana" pitchFamily="34" charset="0"/>
              </a:rPr>
              <a:t>Welding is prohibited on containers</a:t>
            </a:r>
          </a:p>
          <a:p>
            <a:pPr marL="342900" indent="-342900" algn="l">
              <a:buFont typeface="Arial" pitchFamily="34" charset="0"/>
              <a:buChar char="•"/>
            </a:pPr>
            <a:endParaRPr lang="en-US" sz="1000" dirty="0" smtClean="0">
              <a:solidFill>
                <a:schemeClr val="tx1"/>
              </a:solidFill>
              <a:ea typeface="Verdana" pitchFamily="34" charset="0"/>
              <a:cs typeface="Verdana" pitchFamily="34" charset="0"/>
            </a:endParaRPr>
          </a:p>
          <a:p>
            <a:pPr marL="342900" indent="-342900" algn="l">
              <a:buFont typeface="Arial" pitchFamily="34" charset="0"/>
              <a:buChar char="•"/>
            </a:pPr>
            <a:r>
              <a:rPr lang="en-US" dirty="0" smtClean="0">
                <a:solidFill>
                  <a:schemeClr val="tx1"/>
                </a:solidFill>
                <a:ea typeface="Verdana" pitchFamily="34" charset="0"/>
                <a:cs typeface="Verdana" pitchFamily="34" charset="0"/>
              </a:rPr>
              <a:t>Storage of LPG within buildings is prohibited</a:t>
            </a:r>
          </a:p>
          <a:p>
            <a:pPr marL="342900" indent="-342900" algn="l">
              <a:buFont typeface="Arial" pitchFamily="34" charset="0"/>
              <a:buChar char="•"/>
            </a:pPr>
            <a:endParaRPr lang="en-US" sz="1000" dirty="0" smtClean="0">
              <a:solidFill>
                <a:schemeClr val="tx1"/>
              </a:solidFill>
              <a:ea typeface="Verdana" pitchFamily="34" charset="0"/>
              <a:cs typeface="Verdana" pitchFamily="34" charset="0"/>
            </a:endParaRPr>
          </a:p>
          <a:p>
            <a:pPr marL="342900" indent="-342900" algn="l">
              <a:buFont typeface="Arial" pitchFamily="34" charset="0"/>
              <a:buChar char="•"/>
            </a:pPr>
            <a:r>
              <a:rPr lang="en-US" dirty="0" smtClean="0">
                <a:solidFill>
                  <a:schemeClr val="tx1"/>
                </a:solidFill>
                <a:ea typeface="Verdana" pitchFamily="34" charset="0"/>
                <a:cs typeface="Verdana" pitchFamily="34" charset="0"/>
              </a:rPr>
              <a:t>Filling of portable containers or containers mounted on skids from storage containers shall be performed not less than 50 feet from the nearest building.</a:t>
            </a:r>
          </a:p>
          <a:p>
            <a:endParaRPr lang="en-US" dirty="0" smtClean="0">
              <a:latin typeface="Arial" charset="0"/>
            </a:endParaRPr>
          </a:p>
        </p:txBody>
      </p:sp>
      <p:pic>
        <p:nvPicPr>
          <p:cNvPr id="22530" name="Picture 2" descr="https://sp.yimg.com/ib/th?id=HN.608038576411116767&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343400"/>
            <a:ext cx="2544394"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42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29</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Contact Information</a:t>
            </a:r>
            <a:endParaRPr lang="en-US" sz="2800" dirty="0">
              <a:solidFill>
                <a:schemeClr val="bg1"/>
              </a:solidFill>
              <a:latin typeface="Verdana" pitchFamily="34" charset="0"/>
              <a:ea typeface="Verdana" pitchFamily="34" charset="0"/>
              <a:cs typeface="Verdana" pitchFamily="34" charset="0"/>
            </a:endParaRPr>
          </a:p>
        </p:txBody>
      </p:sp>
      <p:sp>
        <p:nvSpPr>
          <p:cNvPr id="6" name="Subtitle 2"/>
          <p:cNvSpPr>
            <a:spLocks noGrp="1"/>
          </p:cNvSpPr>
          <p:nvPr>
            <p:ph type="subTitle" idx="1"/>
          </p:nvPr>
        </p:nvSpPr>
        <p:spPr>
          <a:xfrm>
            <a:off x="609600" y="1295400"/>
            <a:ext cx="7924800" cy="2438400"/>
          </a:xfrm>
        </p:spPr>
        <p:txBody>
          <a:bodyPr/>
          <a:lstStyle/>
          <a:p>
            <a:pPr algn="l"/>
            <a:r>
              <a:rPr lang="en-US" b="1" dirty="0">
                <a:solidFill>
                  <a:srgbClr val="0070C0"/>
                </a:solidFill>
              </a:rPr>
              <a:t>Health &amp; Safety Training Specialists</a:t>
            </a:r>
          </a:p>
          <a:p>
            <a:pPr algn="l"/>
            <a:r>
              <a:rPr lang="en-US" b="1" dirty="0">
                <a:solidFill>
                  <a:srgbClr val="0070C0"/>
                </a:solidFill>
              </a:rPr>
              <a:t>1171 South Cameron Street, Room 324</a:t>
            </a:r>
          </a:p>
          <a:p>
            <a:pPr algn="l"/>
            <a:r>
              <a:rPr lang="en-US" b="1" dirty="0">
                <a:solidFill>
                  <a:srgbClr val="0070C0"/>
                </a:solidFill>
              </a:rPr>
              <a:t>Harrisburg, PA 17104-2501</a:t>
            </a:r>
          </a:p>
          <a:p>
            <a:pPr algn="l"/>
            <a:r>
              <a:rPr lang="en-US" b="1" dirty="0">
                <a:solidFill>
                  <a:srgbClr val="0070C0"/>
                </a:solidFill>
              </a:rPr>
              <a:t>(717) 772-1635</a:t>
            </a:r>
          </a:p>
          <a:p>
            <a:pPr algn="l"/>
            <a:r>
              <a:rPr lang="en-US" b="1" dirty="0">
                <a:solidFill>
                  <a:srgbClr val="0070C0"/>
                </a:solidFill>
              </a:rPr>
              <a:t>RA-LI-BWC-PATHS@pa.gov           </a:t>
            </a:r>
          </a:p>
        </p:txBody>
      </p:sp>
      <p:pic>
        <p:nvPicPr>
          <p:cNvPr id="7"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9841" y="377952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83476" y="3752166"/>
            <a:ext cx="4774324" cy="646331"/>
          </a:xfrm>
          <a:prstGeom prst="rect">
            <a:avLst/>
          </a:prstGeom>
        </p:spPr>
        <p:txBody>
          <a:bodyPr wrap="square">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3"/>
              </a:rPr>
              <a:t>https://www.facebook.com/BWCPATHS</a:t>
            </a:r>
            <a:endParaRPr lang="en-US" dirty="0">
              <a:latin typeface="Verdana" pitchFamily="34" charset="0"/>
              <a:ea typeface="Verdana" pitchFamily="34" charset="0"/>
              <a:cs typeface="Verdana" pitchFamily="34" charset="0"/>
            </a:endParaRPr>
          </a:p>
        </p:txBody>
      </p:sp>
      <p:pic>
        <p:nvPicPr>
          <p:cNvPr id="9" name="Picture 8" descr="FaceBookImage"/>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85207"/>
            <a:ext cx="685800" cy="685800"/>
          </a:xfrm>
          <a:prstGeom prst="rect">
            <a:avLst/>
          </a:prstGeom>
          <a:noFill/>
          <a:ln>
            <a:noFill/>
          </a:ln>
        </p:spPr>
      </p:pic>
    </p:spTree>
    <p:extLst>
      <p:ext uri="{BB962C8B-B14F-4D97-AF65-F5344CB8AC3E}">
        <p14:creationId xmlns:p14="http://schemas.microsoft.com/office/powerpoint/2010/main" val="6922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Definitions</a:t>
            </a:r>
            <a:endParaRPr lang="en-US" sz="2800"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457200" y="1371600"/>
            <a:ext cx="8229600" cy="3505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500"/>
              </a:spcBef>
              <a:spcAft>
                <a:spcPts val="500"/>
              </a:spcAft>
            </a:pPr>
            <a:r>
              <a:rPr lang="en-US" dirty="0" smtClean="0">
                <a:solidFill>
                  <a:schemeClr val="tx1"/>
                </a:solidFill>
                <a:ea typeface="Verdana" pitchFamily="34" charset="0"/>
                <a:cs typeface="Verdana" pitchFamily="34" charset="0"/>
              </a:rPr>
              <a:t>"</a:t>
            </a:r>
            <a:r>
              <a:rPr lang="en-US" u="sng" dirty="0" smtClean="0">
                <a:solidFill>
                  <a:schemeClr val="tx1"/>
                </a:solidFill>
                <a:ea typeface="Verdana" pitchFamily="34" charset="0"/>
                <a:cs typeface="Verdana" pitchFamily="34" charset="0"/>
              </a:rPr>
              <a:t>Combustible liquid</a:t>
            </a:r>
            <a:r>
              <a:rPr lang="en-US" dirty="0" smtClean="0">
                <a:solidFill>
                  <a:schemeClr val="tx1"/>
                </a:solidFill>
                <a:ea typeface="Verdana" pitchFamily="34" charset="0"/>
                <a:cs typeface="Verdana" pitchFamily="34" charset="0"/>
              </a:rPr>
              <a:t>" means any liquid having a flash point at or above 140 deg. F., and below 200 deg. F</a:t>
            </a:r>
          </a:p>
          <a:p>
            <a:pPr algn="l">
              <a:spcBef>
                <a:spcPts val="500"/>
              </a:spcBef>
              <a:spcAft>
                <a:spcPts val="500"/>
              </a:spcAft>
            </a:pPr>
            <a:endParaRPr lang="en-US" sz="1200" dirty="0" smtClean="0">
              <a:solidFill>
                <a:schemeClr val="tx1"/>
              </a:solidFill>
              <a:ea typeface="Verdana" pitchFamily="34" charset="0"/>
              <a:cs typeface="Verdana" pitchFamily="34" charset="0"/>
            </a:endParaRPr>
          </a:p>
          <a:p>
            <a:pPr algn="l">
              <a:spcBef>
                <a:spcPts val="500"/>
              </a:spcBef>
              <a:spcAft>
                <a:spcPts val="500"/>
              </a:spcAft>
            </a:pPr>
            <a:r>
              <a:rPr lang="en-US" dirty="0" smtClean="0">
                <a:solidFill>
                  <a:schemeClr val="tx1"/>
                </a:solidFill>
                <a:ea typeface="Verdana" pitchFamily="34" charset="0"/>
                <a:cs typeface="Verdana" pitchFamily="34" charset="0"/>
              </a:rPr>
              <a:t>"</a:t>
            </a:r>
            <a:r>
              <a:rPr lang="en-US" u="sng" dirty="0" smtClean="0">
                <a:solidFill>
                  <a:schemeClr val="tx1"/>
                </a:solidFill>
                <a:ea typeface="Verdana" pitchFamily="34" charset="0"/>
                <a:cs typeface="Verdana" pitchFamily="34" charset="0"/>
              </a:rPr>
              <a:t>Flammable liquid</a:t>
            </a:r>
            <a:r>
              <a:rPr lang="en-US" dirty="0" smtClean="0">
                <a:solidFill>
                  <a:schemeClr val="tx1"/>
                </a:solidFill>
                <a:ea typeface="Verdana" pitchFamily="34" charset="0"/>
                <a:cs typeface="Verdana" pitchFamily="34" charset="0"/>
              </a:rPr>
              <a:t>" means any liquid having a flash point below 140 deg. F and having a vapor pressure not exceeding 40 pounds per square inch (absolute) at 100 deg. F. </a:t>
            </a:r>
          </a:p>
        </p:txBody>
      </p:sp>
      <p:pic>
        <p:nvPicPr>
          <p:cNvPr id="3080" name="Picture 8" descr="https://sp.yimg.com/ib/th?id=HN.608037270737781309&amp;pid=15.1&amp;P=0"/>
          <p:cNvPicPr>
            <a:picLocks noChangeAspect="1" noChangeArrowheads="1"/>
          </p:cNvPicPr>
          <p:nvPr/>
        </p:nvPicPr>
        <p:blipFill rotWithShape="1">
          <a:blip r:embed="rId2">
            <a:extLst>
              <a:ext uri="{28A0092B-C50C-407E-A947-70E740481C1C}">
                <a14:useLocalDpi xmlns:a14="http://schemas.microsoft.com/office/drawing/2010/main" val="0"/>
              </a:ext>
            </a:extLst>
          </a:blip>
          <a:srcRect t="9125" b="10992"/>
          <a:stretch/>
        </p:blipFill>
        <p:spPr bwMode="auto">
          <a:xfrm>
            <a:off x="3124200" y="4389602"/>
            <a:ext cx="2193064" cy="175188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lammable Liquid Labe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351146"/>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7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rPr>
              <a:t>PPT-116-01</a:t>
            </a:r>
            <a:endParaRPr lang="en-US" sz="1400" dirty="0">
              <a:solidFill>
                <a:schemeClr val="bg1"/>
              </a:solidFill>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30</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Questions</a:t>
            </a:r>
            <a:endParaRPr lang="en-US" sz="2800" dirty="0">
              <a:solidFill>
                <a:schemeClr val="bg1"/>
              </a:solidFill>
              <a:latin typeface="Verdana" pitchFamily="34" charset="0"/>
              <a:ea typeface="Verdana" pitchFamily="34" charset="0"/>
              <a:cs typeface="Verdana" pitchFamily="34" charset="0"/>
            </a:endParaRPr>
          </a:p>
        </p:txBody>
      </p:sp>
      <p:pic>
        <p:nvPicPr>
          <p:cNvPr id="23554" name="Picture 2" descr="https://sp.yimg.com/ib/th?id=HN.607993084120139597&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52600"/>
            <a:ext cx="18288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sp.yimg.com/ib/th?id=HN.607993084120139597&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124200"/>
            <a:ext cx="18288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9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200" dirty="0" smtClean="0">
                <a:solidFill>
                  <a:schemeClr val="bg1"/>
                </a:solidFill>
                <a:latin typeface="Verdana" pitchFamily="34" charset="0"/>
                <a:ea typeface="Verdana" pitchFamily="34" charset="0"/>
                <a:cs typeface="Verdana" pitchFamily="34" charset="0"/>
              </a:rPr>
              <a:t>Combustible &amp; Flammable Liquids</a:t>
            </a:r>
            <a:endParaRPr lang="en-US" sz="2200" dirty="0">
              <a:solidFill>
                <a:schemeClr val="bg1"/>
              </a:solidFill>
              <a:latin typeface="Verdana" pitchFamily="34" charset="0"/>
              <a:ea typeface="Verdana" pitchFamily="34" charset="0"/>
              <a:cs typeface="Verdana" pitchFamily="34" charset="0"/>
            </a:endParaRPr>
          </a:p>
        </p:txBody>
      </p:sp>
      <p:grpSp>
        <p:nvGrpSpPr>
          <p:cNvPr id="28" name="Group 27"/>
          <p:cNvGrpSpPr/>
          <p:nvPr/>
        </p:nvGrpSpPr>
        <p:grpSpPr>
          <a:xfrm>
            <a:off x="460338" y="1365468"/>
            <a:ext cx="8150262" cy="4917586"/>
            <a:chOff x="309783" y="537649"/>
            <a:chExt cx="7767417" cy="5757561"/>
          </a:xfrm>
        </p:grpSpPr>
        <p:sp>
          <p:nvSpPr>
            <p:cNvPr id="29" name="Text Box 2"/>
            <p:cNvSpPr txBox="1">
              <a:spLocks noChangeArrowheads="1"/>
            </p:cNvSpPr>
            <p:nvPr/>
          </p:nvSpPr>
          <p:spPr bwMode="auto">
            <a:xfrm rot="16208309">
              <a:off x="-990633" y="2698298"/>
              <a:ext cx="3040812" cy="43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Verdana" pitchFamily="34" charset="0"/>
                  <a:ea typeface="Verdana" pitchFamily="34" charset="0"/>
                  <a:cs typeface="Verdana" pitchFamily="34" charset="0"/>
                </a:rPr>
                <a:t>Flash Point Fº</a:t>
              </a:r>
            </a:p>
          </p:txBody>
        </p:sp>
        <p:sp>
          <p:nvSpPr>
            <p:cNvPr id="30" name="Text Box 3"/>
            <p:cNvSpPr txBox="1">
              <a:spLocks noChangeArrowheads="1"/>
            </p:cNvSpPr>
            <p:nvPr/>
          </p:nvSpPr>
          <p:spPr bwMode="auto">
            <a:xfrm>
              <a:off x="804862" y="537649"/>
              <a:ext cx="1074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200 Fº</a:t>
              </a:r>
            </a:p>
          </p:txBody>
        </p:sp>
        <p:sp>
          <p:nvSpPr>
            <p:cNvPr id="31" name="Text Box 4"/>
            <p:cNvSpPr txBox="1">
              <a:spLocks noChangeArrowheads="1"/>
            </p:cNvSpPr>
            <p:nvPr/>
          </p:nvSpPr>
          <p:spPr bwMode="auto">
            <a:xfrm>
              <a:off x="856456" y="1446213"/>
              <a:ext cx="115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140 Fº </a:t>
              </a:r>
            </a:p>
          </p:txBody>
        </p:sp>
        <p:sp>
          <p:nvSpPr>
            <p:cNvPr id="32" name="Text Box 5"/>
            <p:cNvSpPr txBox="1">
              <a:spLocks noChangeArrowheads="1"/>
            </p:cNvSpPr>
            <p:nvPr/>
          </p:nvSpPr>
          <p:spPr bwMode="auto">
            <a:xfrm>
              <a:off x="832702" y="2652995"/>
              <a:ext cx="1074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100 Fº</a:t>
              </a:r>
            </a:p>
          </p:txBody>
        </p:sp>
        <p:sp>
          <p:nvSpPr>
            <p:cNvPr id="33" name="Text Box 6"/>
            <p:cNvSpPr txBox="1">
              <a:spLocks noChangeArrowheads="1"/>
            </p:cNvSpPr>
            <p:nvPr/>
          </p:nvSpPr>
          <p:spPr bwMode="auto">
            <a:xfrm>
              <a:off x="974725" y="3468688"/>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73 Fº</a:t>
              </a:r>
            </a:p>
          </p:txBody>
        </p:sp>
        <p:sp>
          <p:nvSpPr>
            <p:cNvPr id="34" name="Text Box 7"/>
            <p:cNvSpPr txBox="1">
              <a:spLocks noChangeArrowheads="1"/>
            </p:cNvSpPr>
            <p:nvPr/>
          </p:nvSpPr>
          <p:spPr bwMode="auto">
            <a:xfrm>
              <a:off x="3565525" y="5754688"/>
              <a:ext cx="2745591" cy="54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Verdana" pitchFamily="34" charset="0"/>
                  <a:ea typeface="Verdana" pitchFamily="34" charset="0"/>
                  <a:cs typeface="Verdana" pitchFamily="34" charset="0"/>
                </a:rPr>
                <a:t>Boiling Point Fº</a:t>
              </a:r>
            </a:p>
          </p:txBody>
        </p:sp>
        <p:grpSp>
          <p:nvGrpSpPr>
            <p:cNvPr id="35" name="Group 8"/>
            <p:cNvGrpSpPr>
              <a:grpSpLocks/>
            </p:cNvGrpSpPr>
            <p:nvPr/>
          </p:nvGrpSpPr>
          <p:grpSpPr bwMode="auto">
            <a:xfrm>
              <a:off x="1828800" y="685800"/>
              <a:ext cx="6248400" cy="4876800"/>
              <a:chOff x="1392" y="432"/>
              <a:chExt cx="3936" cy="3072"/>
            </a:xfrm>
          </p:grpSpPr>
          <p:sp>
            <p:nvSpPr>
              <p:cNvPr id="38" name="Line 9"/>
              <p:cNvSpPr>
                <a:spLocks noChangeShapeType="1"/>
              </p:cNvSpPr>
              <p:nvPr/>
            </p:nvSpPr>
            <p:spPr bwMode="auto">
              <a:xfrm flipV="1">
                <a:off x="1392" y="432"/>
                <a:ext cx="0" cy="3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Line 10"/>
              <p:cNvSpPr>
                <a:spLocks noChangeShapeType="1"/>
              </p:cNvSpPr>
              <p:nvPr/>
            </p:nvSpPr>
            <p:spPr bwMode="auto">
              <a:xfrm>
                <a:off x="1392" y="3504"/>
                <a:ext cx="39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Line 11"/>
              <p:cNvSpPr>
                <a:spLocks noChangeShapeType="1"/>
              </p:cNvSpPr>
              <p:nvPr/>
            </p:nvSpPr>
            <p:spPr bwMode="auto">
              <a:xfrm>
                <a:off x="1392" y="2352"/>
                <a:ext cx="38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 name="Line 12"/>
              <p:cNvSpPr>
                <a:spLocks noChangeShapeType="1"/>
              </p:cNvSpPr>
              <p:nvPr/>
            </p:nvSpPr>
            <p:spPr bwMode="auto">
              <a:xfrm>
                <a:off x="1392" y="1872"/>
                <a:ext cx="38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 name="Line 13"/>
              <p:cNvSpPr>
                <a:spLocks noChangeShapeType="1"/>
              </p:cNvSpPr>
              <p:nvPr/>
            </p:nvSpPr>
            <p:spPr bwMode="auto">
              <a:xfrm flipV="1">
                <a:off x="1392" y="1103"/>
                <a:ext cx="3888"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 name="Line 14"/>
              <p:cNvSpPr>
                <a:spLocks noChangeShapeType="1"/>
              </p:cNvSpPr>
              <p:nvPr/>
            </p:nvSpPr>
            <p:spPr bwMode="auto">
              <a:xfrm>
                <a:off x="1392" y="432"/>
                <a:ext cx="38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Line 15"/>
              <p:cNvSpPr>
                <a:spLocks noChangeShapeType="1"/>
              </p:cNvSpPr>
              <p:nvPr/>
            </p:nvSpPr>
            <p:spPr bwMode="auto">
              <a:xfrm flipV="1">
                <a:off x="2880" y="2352"/>
                <a:ext cx="0" cy="11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5" name="Text Box 16"/>
              <p:cNvSpPr txBox="1">
                <a:spLocks noChangeArrowheads="1"/>
              </p:cNvSpPr>
              <p:nvPr/>
            </p:nvSpPr>
            <p:spPr bwMode="auto">
              <a:xfrm>
                <a:off x="1974" y="2713"/>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IA</a:t>
                </a:r>
              </a:p>
            </p:txBody>
          </p:sp>
          <p:sp>
            <p:nvSpPr>
              <p:cNvPr id="46" name="Text Box 17"/>
              <p:cNvSpPr txBox="1">
                <a:spLocks noChangeArrowheads="1"/>
              </p:cNvSpPr>
              <p:nvPr/>
            </p:nvSpPr>
            <p:spPr bwMode="auto">
              <a:xfrm>
                <a:off x="3504" y="2735"/>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IB</a:t>
                </a:r>
              </a:p>
            </p:txBody>
          </p:sp>
          <p:sp>
            <p:nvSpPr>
              <p:cNvPr id="47" name="Text Box 18"/>
              <p:cNvSpPr txBox="1">
                <a:spLocks noChangeArrowheads="1"/>
              </p:cNvSpPr>
              <p:nvPr/>
            </p:nvSpPr>
            <p:spPr bwMode="auto">
              <a:xfrm>
                <a:off x="2736" y="1967"/>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IC</a:t>
                </a:r>
              </a:p>
            </p:txBody>
          </p:sp>
          <p:sp>
            <p:nvSpPr>
              <p:cNvPr id="48" name="Text Box 19"/>
              <p:cNvSpPr txBox="1">
                <a:spLocks noChangeArrowheads="1"/>
              </p:cNvSpPr>
              <p:nvPr/>
            </p:nvSpPr>
            <p:spPr bwMode="auto">
              <a:xfrm>
                <a:off x="2736" y="1343"/>
                <a:ext cx="2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II</a:t>
                </a:r>
              </a:p>
            </p:txBody>
          </p:sp>
          <p:sp>
            <p:nvSpPr>
              <p:cNvPr id="49" name="Text Box 20"/>
              <p:cNvSpPr txBox="1">
                <a:spLocks noChangeArrowheads="1"/>
              </p:cNvSpPr>
              <p:nvPr/>
            </p:nvSpPr>
            <p:spPr bwMode="auto">
              <a:xfrm>
                <a:off x="2688" y="623"/>
                <a:ext cx="2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Arial" charset="0"/>
                  </a:rPr>
                  <a:t>III</a:t>
                </a:r>
              </a:p>
            </p:txBody>
          </p:sp>
        </p:grpSp>
        <p:sp>
          <p:nvSpPr>
            <p:cNvPr id="36" name="Text Box 21"/>
            <p:cNvSpPr txBox="1">
              <a:spLocks noChangeArrowheads="1"/>
            </p:cNvSpPr>
            <p:nvPr/>
          </p:nvSpPr>
          <p:spPr bwMode="auto">
            <a:xfrm>
              <a:off x="5608099" y="2054316"/>
              <a:ext cx="2139092" cy="61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400" b="1" dirty="0">
                  <a:latin typeface="Verdana" pitchFamily="34" charset="0"/>
                  <a:ea typeface="Verdana" pitchFamily="34" charset="0"/>
                  <a:cs typeface="Verdana" pitchFamily="34" charset="0"/>
                </a:rPr>
                <a:t>Combustible</a:t>
              </a:r>
            </a:p>
            <a:p>
              <a:pPr algn="ctr"/>
              <a:r>
                <a:rPr lang="en-US" sz="1400" b="1" dirty="0">
                  <a:latin typeface="Verdana" pitchFamily="34" charset="0"/>
                  <a:ea typeface="Verdana" pitchFamily="34" charset="0"/>
                  <a:cs typeface="Verdana" pitchFamily="34" charset="0"/>
                </a:rPr>
                <a:t>Flash point &gt; 100 Fº</a:t>
              </a:r>
            </a:p>
          </p:txBody>
        </p:sp>
        <p:sp>
          <p:nvSpPr>
            <p:cNvPr id="37" name="Text Box 22"/>
            <p:cNvSpPr txBox="1">
              <a:spLocks noChangeArrowheads="1"/>
            </p:cNvSpPr>
            <p:nvPr/>
          </p:nvSpPr>
          <p:spPr bwMode="auto">
            <a:xfrm>
              <a:off x="5430472" y="3044916"/>
              <a:ext cx="2139092" cy="61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400" b="1" dirty="0">
                  <a:latin typeface="Verdana" pitchFamily="34" charset="0"/>
                  <a:ea typeface="Verdana" pitchFamily="34" charset="0"/>
                  <a:cs typeface="Verdana" pitchFamily="34" charset="0"/>
                </a:rPr>
                <a:t>Flammable</a:t>
              </a:r>
            </a:p>
            <a:p>
              <a:pPr algn="ctr"/>
              <a:r>
                <a:rPr lang="en-US" sz="1400" b="1" dirty="0">
                  <a:latin typeface="Verdana" pitchFamily="34" charset="0"/>
                  <a:ea typeface="Verdana" pitchFamily="34" charset="0"/>
                  <a:cs typeface="Verdana" pitchFamily="34" charset="0"/>
                </a:rPr>
                <a:t>Flash point &lt; 100 Fº</a:t>
              </a:r>
            </a:p>
          </p:txBody>
        </p:sp>
      </p:grpSp>
    </p:spTree>
    <p:extLst>
      <p:ext uri="{BB962C8B-B14F-4D97-AF65-F5344CB8AC3E}">
        <p14:creationId xmlns:p14="http://schemas.microsoft.com/office/powerpoint/2010/main" val="97243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Definitions</a:t>
            </a:r>
            <a:endParaRPr lang="en-US" sz="2800"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680103" y="2209800"/>
            <a:ext cx="7772400" cy="27432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500"/>
              </a:spcBef>
              <a:spcAft>
                <a:spcPts val="500"/>
              </a:spcAft>
              <a:buFont typeface="Arial" pitchFamily="34" charset="0"/>
              <a:buChar char="•"/>
            </a:pPr>
            <a:r>
              <a:rPr lang="en-US" dirty="0" smtClean="0">
                <a:solidFill>
                  <a:schemeClr val="tx1"/>
                </a:solidFill>
                <a:ea typeface="Verdana" pitchFamily="34" charset="0"/>
                <a:cs typeface="Verdana" pitchFamily="34" charset="0"/>
              </a:rPr>
              <a:t>The minimum temperature at which a liquid gives off vapor within a test vessel in sufficient concentration to form an ignitable mixture with air near the surface of the liquid. </a:t>
            </a:r>
          </a:p>
          <a:p>
            <a:pPr marL="342900" indent="-342900" algn="l">
              <a:spcBef>
                <a:spcPts val="500"/>
              </a:spcBef>
              <a:spcAft>
                <a:spcPts val="500"/>
              </a:spcAft>
              <a:buFont typeface="Arial" pitchFamily="34" charset="0"/>
              <a:buChar char="•"/>
            </a:pPr>
            <a:endParaRPr lang="en-US" dirty="0" smtClean="0">
              <a:solidFill>
                <a:schemeClr val="tx1"/>
              </a:solidFill>
              <a:ea typeface="Verdana" pitchFamily="34" charset="0"/>
              <a:cs typeface="Verdana" pitchFamily="34" charset="0"/>
            </a:endParaRPr>
          </a:p>
          <a:p>
            <a:pPr marL="342900" indent="-342900" algn="l">
              <a:spcBef>
                <a:spcPts val="500"/>
              </a:spcBef>
              <a:spcAft>
                <a:spcPts val="500"/>
              </a:spcAft>
              <a:buFont typeface="Arial" pitchFamily="34" charset="0"/>
              <a:buChar char="•"/>
            </a:pPr>
            <a:r>
              <a:rPr lang="en-US" dirty="0" smtClean="0">
                <a:solidFill>
                  <a:schemeClr val="tx1"/>
                </a:solidFill>
                <a:ea typeface="Verdana" pitchFamily="34" charset="0"/>
                <a:cs typeface="Verdana" pitchFamily="34" charset="0"/>
              </a:rPr>
              <a:t>The flash point is normally an indication of susceptibility to ignition. </a:t>
            </a:r>
          </a:p>
          <a:p>
            <a:endParaRPr lang="en-US" dirty="0" smtClean="0">
              <a:latin typeface="Arial" charset="0"/>
            </a:endParaRPr>
          </a:p>
        </p:txBody>
      </p:sp>
      <p:sp>
        <p:nvSpPr>
          <p:cNvPr id="7" name="Rectangle 2"/>
          <p:cNvSpPr txBox="1">
            <a:spLocks noChangeArrowheads="1"/>
          </p:cNvSpPr>
          <p:nvPr/>
        </p:nvSpPr>
        <p:spPr>
          <a:xfrm>
            <a:off x="548355" y="1219200"/>
            <a:ext cx="8153400" cy="838200"/>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Verdana" pitchFamily="34" charset="0"/>
                <a:ea typeface="Verdana" pitchFamily="34" charset="0"/>
                <a:cs typeface="Verdana" pitchFamily="34" charset="0"/>
              </a:rPr>
              <a:t>Flash Point </a:t>
            </a:r>
          </a:p>
        </p:txBody>
      </p:sp>
    </p:spTree>
    <p:extLst>
      <p:ext uri="{BB962C8B-B14F-4D97-AF65-F5344CB8AC3E}">
        <p14:creationId xmlns:p14="http://schemas.microsoft.com/office/powerpoint/2010/main" val="264615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6</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Definitions</a:t>
            </a:r>
            <a:endParaRPr lang="en-US" sz="2800" dirty="0">
              <a:solidFill>
                <a:schemeClr val="bg1"/>
              </a:solidFill>
              <a:latin typeface="Verdana" pitchFamily="34" charset="0"/>
              <a:ea typeface="Verdana" pitchFamily="34" charset="0"/>
              <a:cs typeface="Verdana" pitchFamily="34" charset="0"/>
            </a:endParaRPr>
          </a:p>
        </p:txBody>
      </p:sp>
      <p:sp>
        <p:nvSpPr>
          <p:cNvPr id="7" name="Rectangle 3"/>
          <p:cNvSpPr txBox="1">
            <a:spLocks noChangeArrowheads="1"/>
          </p:cNvSpPr>
          <p:nvPr/>
        </p:nvSpPr>
        <p:spPr>
          <a:xfrm>
            <a:off x="533400" y="1447800"/>
            <a:ext cx="8077200" cy="2971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500"/>
              </a:spcBef>
              <a:spcAft>
                <a:spcPts val="500"/>
              </a:spcAft>
            </a:pPr>
            <a:r>
              <a:rPr lang="en-US" sz="3000" dirty="0">
                <a:solidFill>
                  <a:schemeClr val="tx1"/>
                </a:solidFill>
                <a:ea typeface="Verdana" pitchFamily="34" charset="0"/>
                <a:cs typeface="Verdana" pitchFamily="34" charset="0"/>
              </a:rPr>
              <a:t>Flammable (Explosive) </a:t>
            </a:r>
            <a:r>
              <a:rPr lang="en-US" sz="3000" dirty="0" smtClean="0">
                <a:solidFill>
                  <a:schemeClr val="tx1"/>
                </a:solidFill>
                <a:ea typeface="Verdana" pitchFamily="34" charset="0"/>
                <a:cs typeface="Verdana" pitchFamily="34" charset="0"/>
              </a:rPr>
              <a:t>Limits</a:t>
            </a:r>
          </a:p>
          <a:p>
            <a:pPr>
              <a:spcBef>
                <a:spcPts val="500"/>
              </a:spcBef>
              <a:spcAft>
                <a:spcPts val="500"/>
              </a:spcAft>
            </a:pPr>
            <a:endParaRPr lang="en-US" sz="1600" dirty="0" smtClean="0">
              <a:solidFill>
                <a:schemeClr val="tx1"/>
              </a:solidFill>
              <a:ea typeface="Verdana" pitchFamily="34" charset="0"/>
              <a:cs typeface="Verdana" pitchFamily="34" charset="0"/>
            </a:endParaRPr>
          </a:p>
          <a:p>
            <a:pPr marL="342900" indent="-342900" algn="l">
              <a:spcBef>
                <a:spcPts val="500"/>
              </a:spcBef>
              <a:spcAft>
                <a:spcPts val="500"/>
              </a:spcAft>
              <a:buFont typeface="Arial" pitchFamily="34" charset="0"/>
              <a:buChar char="•"/>
            </a:pPr>
            <a:r>
              <a:rPr lang="en-US" dirty="0" smtClean="0">
                <a:solidFill>
                  <a:schemeClr val="tx1"/>
                </a:solidFill>
                <a:ea typeface="Verdana" pitchFamily="34" charset="0"/>
                <a:cs typeface="Verdana" pitchFamily="34" charset="0"/>
              </a:rPr>
              <a:t>The flammable range includes all concentrations of flammable vapor or gas in air, in which a flash will occur or a flame will travel if the mixture is ignited. </a:t>
            </a:r>
          </a:p>
        </p:txBody>
      </p:sp>
      <p:pic>
        <p:nvPicPr>
          <p:cNvPr id="4098" name="Picture 2" descr="https://sp.yimg.com/ib/th?id=HN.608055846468256670&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10000"/>
            <a:ext cx="16097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5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7</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smtClean="0">
                <a:solidFill>
                  <a:schemeClr val="bg1"/>
                </a:solidFill>
                <a:latin typeface="Verdana" pitchFamily="34" charset="0"/>
                <a:ea typeface="Verdana" pitchFamily="34" charset="0"/>
                <a:cs typeface="Verdana" pitchFamily="34" charset="0"/>
              </a:rPr>
              <a:t>Flammable (Explosive) Limits</a:t>
            </a:r>
            <a:endParaRPr lang="en-US" sz="2600" dirty="0">
              <a:solidFill>
                <a:schemeClr val="bg1"/>
              </a:solidFill>
              <a:latin typeface="Verdana" pitchFamily="34" charset="0"/>
              <a:ea typeface="Verdana" pitchFamily="34" charset="0"/>
              <a:cs typeface="Verdana" pitchFamily="34" charset="0"/>
            </a:endParaRPr>
          </a:p>
        </p:txBody>
      </p:sp>
      <p:sp>
        <p:nvSpPr>
          <p:cNvPr id="6" name="Text Box 2"/>
          <p:cNvSpPr txBox="1">
            <a:spLocks noChangeArrowheads="1"/>
          </p:cNvSpPr>
          <p:nvPr/>
        </p:nvSpPr>
        <p:spPr bwMode="auto">
          <a:xfrm rot="16200000">
            <a:off x="-1057610" y="2811927"/>
            <a:ext cx="34836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Verdana" pitchFamily="34" charset="0"/>
                <a:ea typeface="Verdana" pitchFamily="34" charset="0"/>
                <a:cs typeface="Verdana" pitchFamily="34" charset="0"/>
              </a:rPr>
              <a:t>Explosion Pressure</a:t>
            </a:r>
          </a:p>
        </p:txBody>
      </p:sp>
      <p:sp>
        <p:nvSpPr>
          <p:cNvPr id="7" name="Line 3"/>
          <p:cNvSpPr>
            <a:spLocks noChangeShapeType="1"/>
          </p:cNvSpPr>
          <p:nvPr/>
        </p:nvSpPr>
        <p:spPr bwMode="auto">
          <a:xfrm flipV="1">
            <a:off x="1232018" y="1239838"/>
            <a:ext cx="0" cy="370268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Line 4"/>
          <p:cNvSpPr>
            <a:spLocks noChangeShapeType="1"/>
          </p:cNvSpPr>
          <p:nvPr/>
        </p:nvSpPr>
        <p:spPr bwMode="auto">
          <a:xfrm>
            <a:off x="1232018" y="4942521"/>
            <a:ext cx="68341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 name="Line 5"/>
          <p:cNvSpPr>
            <a:spLocks noChangeShapeType="1"/>
          </p:cNvSpPr>
          <p:nvPr/>
        </p:nvSpPr>
        <p:spPr bwMode="auto">
          <a:xfrm flipV="1">
            <a:off x="1981200" y="1239837"/>
            <a:ext cx="0" cy="370268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Line 6"/>
          <p:cNvSpPr>
            <a:spLocks noChangeShapeType="1"/>
          </p:cNvSpPr>
          <p:nvPr/>
        </p:nvSpPr>
        <p:spPr bwMode="auto">
          <a:xfrm flipH="1" flipV="1">
            <a:off x="7470189" y="1239837"/>
            <a:ext cx="2592" cy="370268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Text Box 7"/>
          <p:cNvSpPr txBox="1">
            <a:spLocks noChangeArrowheads="1"/>
          </p:cNvSpPr>
          <p:nvPr/>
        </p:nvSpPr>
        <p:spPr bwMode="auto">
          <a:xfrm>
            <a:off x="1620364" y="5047331"/>
            <a:ext cx="7216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LEL</a:t>
            </a:r>
          </a:p>
        </p:txBody>
      </p:sp>
      <p:sp>
        <p:nvSpPr>
          <p:cNvPr id="12" name="Text Box 8"/>
          <p:cNvSpPr txBox="1">
            <a:spLocks noChangeArrowheads="1"/>
          </p:cNvSpPr>
          <p:nvPr/>
        </p:nvSpPr>
        <p:spPr bwMode="auto">
          <a:xfrm>
            <a:off x="7087298" y="5047331"/>
            <a:ext cx="776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UEL</a:t>
            </a:r>
          </a:p>
        </p:txBody>
      </p:sp>
      <p:sp>
        <p:nvSpPr>
          <p:cNvPr id="13" name="Text Box 9"/>
          <p:cNvSpPr txBox="1">
            <a:spLocks noChangeArrowheads="1"/>
          </p:cNvSpPr>
          <p:nvPr/>
        </p:nvSpPr>
        <p:spPr bwMode="auto">
          <a:xfrm>
            <a:off x="1494984" y="5634334"/>
            <a:ext cx="6457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Verdana" pitchFamily="34" charset="0"/>
                <a:ea typeface="Verdana" pitchFamily="34" charset="0"/>
                <a:cs typeface="Verdana" pitchFamily="34" charset="0"/>
              </a:rPr>
              <a:t>Vapor/Gas Concentration in Air (%)</a:t>
            </a:r>
          </a:p>
        </p:txBody>
      </p:sp>
      <p:sp>
        <p:nvSpPr>
          <p:cNvPr id="14" name="Line 10"/>
          <p:cNvSpPr>
            <a:spLocks noChangeShapeType="1"/>
          </p:cNvSpPr>
          <p:nvPr/>
        </p:nvSpPr>
        <p:spPr bwMode="auto">
          <a:xfrm flipH="1">
            <a:off x="1981200" y="19050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Text Box 11"/>
          <p:cNvSpPr txBox="1">
            <a:spLocks noChangeArrowheads="1"/>
          </p:cNvSpPr>
          <p:nvPr/>
        </p:nvSpPr>
        <p:spPr bwMode="auto">
          <a:xfrm>
            <a:off x="3200400" y="1639887"/>
            <a:ext cx="32688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Verdana" pitchFamily="34" charset="0"/>
                <a:ea typeface="Verdana" pitchFamily="34" charset="0"/>
                <a:cs typeface="Verdana" pitchFamily="34" charset="0"/>
              </a:rPr>
              <a:t>Flammable Range</a:t>
            </a:r>
          </a:p>
        </p:txBody>
      </p:sp>
      <p:sp>
        <p:nvSpPr>
          <p:cNvPr id="16" name="Line 12"/>
          <p:cNvSpPr>
            <a:spLocks noChangeShapeType="1"/>
          </p:cNvSpPr>
          <p:nvPr/>
        </p:nvSpPr>
        <p:spPr bwMode="auto">
          <a:xfrm>
            <a:off x="6469244" y="1905000"/>
            <a:ext cx="99835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 name="Arc 13"/>
          <p:cNvSpPr>
            <a:spLocks/>
          </p:cNvSpPr>
          <p:nvPr/>
        </p:nvSpPr>
        <p:spPr bwMode="auto">
          <a:xfrm rot="16178760">
            <a:off x="3617361" y="1105445"/>
            <a:ext cx="2212466" cy="5484812"/>
          </a:xfrm>
          <a:custGeom>
            <a:avLst/>
            <a:gdLst>
              <a:gd name="T0" fmla="*/ 45247 w 21966"/>
              <a:gd name="T1" fmla="*/ 0 h 43200"/>
              <a:gd name="T2" fmla="*/ 0 w 21966"/>
              <a:gd name="T3" fmla="*/ 5484431 h 43200"/>
              <a:gd name="T4" fmla="*/ 45496 w 21966"/>
              <a:gd name="T5" fmla="*/ 2742406 h 43200"/>
              <a:gd name="T6" fmla="*/ 0 60000 65536"/>
              <a:gd name="T7" fmla="*/ 0 60000 65536"/>
              <a:gd name="T8" fmla="*/ 0 60000 65536"/>
            </a:gdLst>
            <a:ahLst/>
            <a:cxnLst>
              <a:cxn ang="T6">
                <a:pos x="T0" y="T1"/>
              </a:cxn>
              <a:cxn ang="T7">
                <a:pos x="T2" y="T3"/>
              </a:cxn>
              <a:cxn ang="T8">
                <a:pos x="T4" y="T5"/>
              </a:cxn>
            </a:cxnLst>
            <a:rect l="0" t="0" r="r" b="b"/>
            <a:pathLst>
              <a:path w="21966" h="43200" fill="none" extrusionOk="0">
                <a:moveTo>
                  <a:pt x="364" y="0"/>
                </a:moveTo>
                <a:cubicBezTo>
                  <a:pt x="364" y="0"/>
                  <a:pt x="365" y="-1"/>
                  <a:pt x="366" y="0"/>
                </a:cubicBezTo>
                <a:cubicBezTo>
                  <a:pt x="12295" y="0"/>
                  <a:pt x="21966" y="9670"/>
                  <a:pt x="21966" y="21600"/>
                </a:cubicBezTo>
                <a:cubicBezTo>
                  <a:pt x="21966" y="33529"/>
                  <a:pt x="12295" y="43200"/>
                  <a:pt x="366" y="43200"/>
                </a:cubicBezTo>
                <a:cubicBezTo>
                  <a:pt x="243" y="43200"/>
                  <a:pt x="121" y="43198"/>
                  <a:pt x="0" y="43196"/>
                </a:cubicBezTo>
              </a:path>
              <a:path w="21966" h="43200" stroke="0" extrusionOk="0">
                <a:moveTo>
                  <a:pt x="364" y="0"/>
                </a:moveTo>
                <a:cubicBezTo>
                  <a:pt x="364" y="0"/>
                  <a:pt x="365" y="-1"/>
                  <a:pt x="366" y="0"/>
                </a:cubicBezTo>
                <a:cubicBezTo>
                  <a:pt x="12295" y="0"/>
                  <a:pt x="21966" y="9670"/>
                  <a:pt x="21966" y="21600"/>
                </a:cubicBezTo>
                <a:cubicBezTo>
                  <a:pt x="21966" y="33529"/>
                  <a:pt x="12295" y="43200"/>
                  <a:pt x="366" y="43200"/>
                </a:cubicBezTo>
                <a:cubicBezTo>
                  <a:pt x="243" y="43200"/>
                  <a:pt x="121" y="43198"/>
                  <a:pt x="0" y="43196"/>
                </a:cubicBezTo>
                <a:lnTo>
                  <a:pt x="366" y="21600"/>
                </a:lnTo>
                <a:lnTo>
                  <a:pt x="364"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Tree>
    <p:extLst>
      <p:ext uri="{BB962C8B-B14F-4D97-AF65-F5344CB8AC3E}">
        <p14:creationId xmlns:p14="http://schemas.microsoft.com/office/powerpoint/2010/main" val="202398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447800"/>
            <a:ext cx="8153400" cy="2514600"/>
          </a:xfrm>
        </p:spPr>
        <p:txBody>
          <a:bodyPr/>
          <a:lstStyle/>
          <a:p>
            <a:pPr marL="342900" indent="-342900" algn="l">
              <a:buFont typeface="Arial" pitchFamily="34" charset="0"/>
              <a:buChar char="•"/>
            </a:pPr>
            <a:r>
              <a:rPr lang="en-US" i="1" dirty="0">
                <a:solidFill>
                  <a:schemeClr val="tx1"/>
                </a:solidFill>
              </a:rPr>
              <a:t>Safety can</a:t>
            </a:r>
            <a:r>
              <a:rPr lang="en-US" dirty="0">
                <a:solidFill>
                  <a:schemeClr val="tx1"/>
                </a:solidFill>
              </a:rPr>
              <a:t> shall mean an approved container, of not more than 5 gallons capacity, having a spring-closing lid and spout cover and so designed that it will safely relieve internal pressure when subjected to fire exposure. </a:t>
            </a:r>
          </a:p>
          <a:p>
            <a:endParaRPr lang="en-US" dirty="0"/>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8</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Safety Can</a:t>
            </a:r>
          </a:p>
        </p:txBody>
      </p:sp>
      <p:pic>
        <p:nvPicPr>
          <p:cNvPr id="3074" name="Picture 2" descr="https://sp.yimg.com/ib/th?id=HN.608053007502017201&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704664"/>
            <a:ext cx="1600200" cy="235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0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447800"/>
            <a:ext cx="8153400" cy="4648200"/>
          </a:xfrm>
        </p:spPr>
        <p:txBody>
          <a:bodyPr/>
          <a:lstStyle/>
          <a:p>
            <a:pPr algn="l"/>
            <a:r>
              <a:rPr lang="en-US" dirty="0">
                <a:solidFill>
                  <a:schemeClr val="tx1"/>
                </a:solidFill>
                <a:ea typeface="Verdana" pitchFamily="34" charset="0"/>
                <a:cs typeface="Verdana" pitchFamily="34" charset="0"/>
              </a:rPr>
              <a:t>Employer responsibility</a:t>
            </a:r>
            <a:r>
              <a:rPr lang="en-US" dirty="0" smtClean="0">
                <a:solidFill>
                  <a:schemeClr val="tx1"/>
                </a:solidFill>
                <a:ea typeface="Verdana" pitchFamily="34" charset="0"/>
                <a:cs typeface="Verdana" pitchFamily="34" charset="0"/>
              </a:rPr>
              <a:t>:</a:t>
            </a:r>
          </a:p>
          <a:p>
            <a:pPr algn="l"/>
            <a:endParaRPr lang="en-US" sz="1000" dirty="0">
              <a:solidFill>
                <a:schemeClr val="tx1"/>
              </a:solidFill>
              <a:ea typeface="Verdana" pitchFamily="34" charset="0"/>
              <a:cs typeface="Verdana" pitchFamily="34" charset="0"/>
            </a:endParaRPr>
          </a:p>
          <a:p>
            <a:pPr marL="800100" lvl="1" indent="-3429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Development and maintenance of an effective fire protection and prevention </a:t>
            </a:r>
            <a:r>
              <a:rPr lang="en-US" sz="2400" dirty="0" smtClean="0">
                <a:solidFill>
                  <a:schemeClr val="tx1"/>
                </a:solidFill>
                <a:latin typeface="Verdana" pitchFamily="34" charset="0"/>
                <a:ea typeface="Verdana" pitchFamily="34" charset="0"/>
                <a:cs typeface="Verdana" pitchFamily="34" charset="0"/>
              </a:rPr>
              <a:t>program</a:t>
            </a:r>
          </a:p>
          <a:p>
            <a:pPr marL="800100" lvl="1" indent="-342900" algn="l">
              <a:buFont typeface="Arial" pitchFamily="34" charset="0"/>
              <a:buChar char="•"/>
            </a:pPr>
            <a:endParaRPr lang="en-US" sz="2400"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At the </a:t>
            </a:r>
            <a:r>
              <a:rPr lang="en-US" sz="2400" dirty="0" smtClean="0">
                <a:solidFill>
                  <a:schemeClr val="tx1"/>
                </a:solidFill>
                <a:latin typeface="Verdana" pitchFamily="34" charset="0"/>
                <a:ea typeface="Verdana" pitchFamily="34" charset="0"/>
                <a:cs typeface="Verdana" pitchFamily="34" charset="0"/>
              </a:rPr>
              <a:t>jobsite</a:t>
            </a:r>
          </a:p>
          <a:p>
            <a:pPr marL="800100" lvl="1" indent="-342900" algn="l">
              <a:buFont typeface="Arial" pitchFamily="34" charset="0"/>
              <a:buChar char="•"/>
            </a:pPr>
            <a:endParaRPr lang="en-US" sz="2400"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Throughout all phases of </a:t>
            </a:r>
            <a:r>
              <a:rPr lang="en-US" sz="2400" dirty="0" smtClean="0">
                <a:solidFill>
                  <a:schemeClr val="tx1"/>
                </a:solidFill>
                <a:latin typeface="Verdana" pitchFamily="34" charset="0"/>
                <a:ea typeface="Verdana" pitchFamily="34" charset="0"/>
                <a:cs typeface="Verdana" pitchFamily="34" charset="0"/>
              </a:rPr>
              <a:t>construction</a:t>
            </a:r>
          </a:p>
          <a:p>
            <a:pPr marL="800100" lvl="1" indent="-342900" algn="l">
              <a:buFont typeface="Arial" pitchFamily="34" charset="0"/>
              <a:buChar char="•"/>
            </a:pPr>
            <a:endParaRPr lang="en-US" sz="2400"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Comply with provisions of Subpart F</a:t>
            </a:r>
          </a:p>
          <a:p>
            <a:endParaRPr lang="en-US" dirty="0"/>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PPT-116-01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9</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1900" dirty="0">
                <a:solidFill>
                  <a:schemeClr val="bg1"/>
                </a:solidFill>
                <a:latin typeface="Verdana" pitchFamily="34" charset="0"/>
                <a:ea typeface="Verdana" pitchFamily="34" charset="0"/>
                <a:cs typeface="Verdana" pitchFamily="34" charset="0"/>
              </a:rPr>
              <a:t>1926.24 Fire Protection and Prevention</a:t>
            </a:r>
          </a:p>
        </p:txBody>
      </p:sp>
    </p:spTree>
    <p:extLst>
      <p:ext uri="{BB962C8B-B14F-4D97-AF65-F5344CB8AC3E}">
        <p14:creationId xmlns:p14="http://schemas.microsoft.com/office/powerpoint/2010/main" val="4150614456"/>
      </p:ext>
    </p:extLst>
  </p:cSld>
  <p:clrMapOvr>
    <a:masterClrMapping/>
  </p:clrMapOvr>
</p:sld>
</file>

<file path=ppt/theme/theme1.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8A2AE3F-501F-402E-9623-4FF7107ADAF0}"/>
</file>

<file path=customXml/itemProps2.xml><?xml version="1.0" encoding="utf-8"?>
<ds:datastoreItem xmlns:ds="http://schemas.openxmlformats.org/officeDocument/2006/customXml" ds:itemID="{2B46D434-B05E-4CDE-A129-FA9E641A5841}"/>
</file>

<file path=customXml/itemProps3.xml><?xml version="1.0" encoding="utf-8"?>
<ds:datastoreItem xmlns:ds="http://schemas.openxmlformats.org/officeDocument/2006/customXml" ds:itemID="{A734633D-A33A-4FAF-A7C0-FA085E0AE0EA}"/>
</file>

<file path=docProps/app.xml><?xml version="1.0" encoding="utf-8"?>
<Properties xmlns="http://schemas.openxmlformats.org/officeDocument/2006/extended-properties" xmlns:vt="http://schemas.openxmlformats.org/officeDocument/2006/docPropsVTypes">
  <Template>newest template try it!</Template>
  <TotalTime>385</TotalTime>
  <Words>2659</Words>
  <Application>Microsoft Office PowerPoint</Application>
  <PresentationFormat>On-screen Show (4:3)</PresentationFormat>
  <Paragraphs>315</Paragraphs>
  <Slides>30</Slides>
  <Notes>18</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30</vt:i4>
      </vt:variant>
    </vt:vector>
  </HeadingPairs>
  <TitlesOfParts>
    <vt:vector size="35" baseType="lpstr">
      <vt:lpstr>newest template try it!</vt:lpstr>
      <vt:lpstr>Custom Design</vt:lpstr>
      <vt:lpstr>Chart</vt:lpstr>
      <vt:lpstr>Clip</vt:lpstr>
      <vt:lpstr>Document</vt:lpstr>
      <vt:lpstr>Fire Protection &amp; Prevention</vt:lpstr>
      <vt:lpstr>PowerPoint Presentation</vt:lpstr>
      <vt:lpstr>Definitions</vt:lpstr>
      <vt:lpstr>Combustible &amp; Flammable Liquids</vt:lpstr>
      <vt:lpstr>Definitions</vt:lpstr>
      <vt:lpstr>Definitions</vt:lpstr>
      <vt:lpstr>Flammable (Explosive) Limits</vt:lpstr>
      <vt:lpstr>Safety Can</vt:lpstr>
      <vt:lpstr>1926.24 Fire Protection and Prevention</vt:lpstr>
      <vt:lpstr>1926.150 General Requirements</vt:lpstr>
      <vt:lpstr>1926.150 General Requirements</vt:lpstr>
      <vt:lpstr>Subpart F - Fire Protection</vt:lpstr>
      <vt:lpstr>1926.150 General Requirements</vt:lpstr>
      <vt:lpstr>1926.150 General Requirements</vt:lpstr>
      <vt:lpstr>Subpart F - Fire Protection</vt:lpstr>
      <vt:lpstr>Fire Extinguishers</vt:lpstr>
      <vt:lpstr>Subpart F - Fire Protection</vt:lpstr>
      <vt:lpstr>1926.150 General Requirements</vt:lpstr>
      <vt:lpstr>1926.150 General Requirements</vt:lpstr>
      <vt:lpstr>1926.151 Fire Prevention</vt:lpstr>
      <vt:lpstr>1926.151 Fire Prevention</vt:lpstr>
      <vt:lpstr>1926.151 Fire Prevention</vt:lpstr>
      <vt:lpstr>1926.151 Fire Prevention</vt:lpstr>
      <vt:lpstr>1926.152 Flammable &amp; Combustible Liquids</vt:lpstr>
      <vt:lpstr>1926.152 Flammable &amp; Combustible Liquids</vt:lpstr>
      <vt:lpstr>1926.152 Flammable &amp; Combustible Liquids</vt:lpstr>
      <vt:lpstr>1926.152 Flammable &amp; Combustible Liquids</vt:lpstr>
      <vt:lpstr>1926.153 Liquefied petroleum gas (LP-Gas)</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Protection &amp; Prevention</dc:title>
  <dc:creator>Eric Hoffman</dc:creator>
  <cp:lastModifiedBy>Eric Hoffman</cp:lastModifiedBy>
  <cp:revision>42</cp:revision>
  <dcterms:created xsi:type="dcterms:W3CDTF">2015-02-27T17:40:31Z</dcterms:created>
  <dcterms:modified xsi:type="dcterms:W3CDTF">2015-03-03T17:36:08Z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22200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